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sldIdLst>
    <p:sldId id="359" r:id="rId2"/>
    <p:sldId id="36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60"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CA556-A0C3-C14C-83EA-217B3B7851D1}" v="10" dt="2024-09-26T10:12:01.2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76690"/>
  </p:normalViewPr>
  <p:slideViewPr>
    <p:cSldViewPr>
      <p:cViewPr varScale="1">
        <p:scale>
          <a:sx n="196" d="100"/>
          <a:sy n="196" d="100"/>
        </p:scale>
        <p:origin x="1136" y="176"/>
      </p:cViewPr>
      <p:guideLst>
        <p:guide orient="horz" pos="2880"/>
        <p:guide pos="21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ng Thai Nguyen" userId="598680f98d4801c4" providerId="LiveId" clId="{839CA556-A0C3-C14C-83EA-217B3B7851D1}"/>
    <pc:docChg chg="undo custSel addSld delSld modSld">
      <pc:chgData name="Phuong Thai Nguyen" userId="598680f98d4801c4" providerId="LiveId" clId="{839CA556-A0C3-C14C-83EA-217B3B7851D1}" dt="2024-09-30T04:45:53.082" v="1103" actId="113"/>
      <pc:docMkLst>
        <pc:docMk/>
      </pc:docMkLst>
      <pc:sldChg chg="del">
        <pc:chgData name="Phuong Thai Nguyen" userId="598680f98d4801c4" providerId="LiveId" clId="{839CA556-A0C3-C14C-83EA-217B3B7851D1}" dt="2024-09-26T10:12:54.601" v="117" actId="2696"/>
        <pc:sldMkLst>
          <pc:docMk/>
          <pc:sldMk cId="0" sldId="256"/>
        </pc:sldMkLst>
      </pc:sldChg>
      <pc:sldChg chg="delSp mod">
        <pc:chgData name="Phuong Thai Nguyen" userId="598680f98d4801c4" providerId="LiveId" clId="{839CA556-A0C3-C14C-83EA-217B3B7851D1}" dt="2024-09-26T10:17:02.807" v="119" actId="478"/>
        <pc:sldMkLst>
          <pc:docMk/>
          <pc:sldMk cId="0" sldId="261"/>
        </pc:sldMkLst>
        <pc:spChg chg="del">
          <ac:chgData name="Phuong Thai Nguyen" userId="598680f98d4801c4" providerId="LiveId" clId="{839CA556-A0C3-C14C-83EA-217B3B7851D1}" dt="2024-09-26T10:16:59.241" v="118" actId="478"/>
          <ac:spMkLst>
            <pc:docMk/>
            <pc:sldMk cId="0" sldId="261"/>
            <ac:spMk id="7" creationId="{00000000-0000-0000-0000-000000000000}"/>
          </ac:spMkLst>
        </pc:spChg>
        <pc:spChg chg="del">
          <ac:chgData name="Phuong Thai Nguyen" userId="598680f98d4801c4" providerId="LiveId" clId="{839CA556-A0C3-C14C-83EA-217B3B7851D1}" dt="2024-09-26T10:17:02.807" v="119" actId="478"/>
          <ac:spMkLst>
            <pc:docMk/>
            <pc:sldMk cId="0" sldId="261"/>
            <ac:spMk id="8" creationId="{00000000-0000-0000-0000-000000000000}"/>
          </ac:spMkLst>
        </pc:spChg>
      </pc:sldChg>
      <pc:sldChg chg="modSp mod">
        <pc:chgData name="Phuong Thai Nguyen" userId="598680f98d4801c4" providerId="LiveId" clId="{839CA556-A0C3-C14C-83EA-217B3B7851D1}" dt="2024-09-26T09:39:07.974" v="0" actId="1076"/>
        <pc:sldMkLst>
          <pc:docMk/>
          <pc:sldMk cId="0" sldId="287"/>
        </pc:sldMkLst>
        <pc:spChg chg="mod">
          <ac:chgData name="Phuong Thai Nguyen" userId="598680f98d4801c4" providerId="LiveId" clId="{839CA556-A0C3-C14C-83EA-217B3B7851D1}" dt="2024-09-26T09:39:07.974" v="0" actId="1076"/>
          <ac:spMkLst>
            <pc:docMk/>
            <pc:sldMk cId="0" sldId="287"/>
            <ac:spMk id="8" creationId="{00000000-0000-0000-0000-000000000000}"/>
          </ac:spMkLst>
        </pc:spChg>
      </pc:sldChg>
      <pc:sldChg chg="modSp mod">
        <pc:chgData name="Phuong Thai Nguyen" userId="598680f98d4801c4" providerId="LiveId" clId="{839CA556-A0C3-C14C-83EA-217B3B7851D1}" dt="2024-09-26T09:40:17.317" v="2" actId="1076"/>
        <pc:sldMkLst>
          <pc:docMk/>
          <pc:sldMk cId="0" sldId="289"/>
        </pc:sldMkLst>
        <pc:spChg chg="mod">
          <ac:chgData name="Phuong Thai Nguyen" userId="598680f98d4801c4" providerId="LiveId" clId="{839CA556-A0C3-C14C-83EA-217B3B7851D1}" dt="2024-09-26T09:40:17.317" v="2" actId="1076"/>
          <ac:spMkLst>
            <pc:docMk/>
            <pc:sldMk cId="0" sldId="289"/>
            <ac:spMk id="4" creationId="{00000000-0000-0000-0000-000000000000}"/>
          </ac:spMkLst>
        </pc:spChg>
      </pc:sldChg>
      <pc:sldChg chg="modSp mod">
        <pc:chgData name="Phuong Thai Nguyen" userId="598680f98d4801c4" providerId="LiveId" clId="{839CA556-A0C3-C14C-83EA-217B3B7851D1}" dt="2024-09-26T09:41:12.631" v="3" actId="1076"/>
        <pc:sldMkLst>
          <pc:docMk/>
          <pc:sldMk cId="0" sldId="294"/>
        </pc:sldMkLst>
        <pc:spChg chg="mod">
          <ac:chgData name="Phuong Thai Nguyen" userId="598680f98d4801c4" providerId="LiveId" clId="{839CA556-A0C3-C14C-83EA-217B3B7851D1}" dt="2024-09-26T09:41:12.631" v="3" actId="1076"/>
          <ac:spMkLst>
            <pc:docMk/>
            <pc:sldMk cId="0" sldId="294"/>
            <ac:spMk id="4" creationId="{00000000-0000-0000-0000-000000000000}"/>
          </ac:spMkLst>
        </pc:spChg>
      </pc:sldChg>
      <pc:sldChg chg="modSp mod">
        <pc:chgData name="Phuong Thai Nguyen" userId="598680f98d4801c4" providerId="LiveId" clId="{839CA556-A0C3-C14C-83EA-217B3B7851D1}" dt="2024-09-26T09:48:32.510" v="29" actId="1076"/>
        <pc:sldMkLst>
          <pc:docMk/>
          <pc:sldMk cId="0" sldId="296"/>
        </pc:sldMkLst>
        <pc:spChg chg="mod">
          <ac:chgData name="Phuong Thai Nguyen" userId="598680f98d4801c4" providerId="LiveId" clId="{839CA556-A0C3-C14C-83EA-217B3B7851D1}" dt="2024-09-26T09:48:32.510" v="29" actId="1076"/>
          <ac:spMkLst>
            <pc:docMk/>
            <pc:sldMk cId="0" sldId="296"/>
            <ac:spMk id="3" creationId="{00000000-0000-0000-0000-000000000000}"/>
          </ac:spMkLst>
        </pc:spChg>
        <pc:spChg chg="mod">
          <ac:chgData name="Phuong Thai Nguyen" userId="598680f98d4801c4" providerId="LiveId" clId="{839CA556-A0C3-C14C-83EA-217B3B7851D1}" dt="2024-09-26T09:48:26.974" v="28" actId="1076"/>
          <ac:spMkLst>
            <pc:docMk/>
            <pc:sldMk cId="0" sldId="296"/>
            <ac:spMk id="4" creationId="{00000000-0000-0000-0000-000000000000}"/>
          </ac:spMkLst>
        </pc:spChg>
        <pc:spChg chg="mod">
          <ac:chgData name="Phuong Thai Nguyen" userId="598680f98d4801c4" providerId="LiveId" clId="{839CA556-A0C3-C14C-83EA-217B3B7851D1}" dt="2024-09-26T09:48:20.679" v="27" actId="1076"/>
          <ac:spMkLst>
            <pc:docMk/>
            <pc:sldMk cId="0" sldId="296"/>
            <ac:spMk id="5" creationId="{00000000-0000-0000-0000-000000000000}"/>
          </ac:spMkLst>
        </pc:spChg>
        <pc:spChg chg="mod">
          <ac:chgData name="Phuong Thai Nguyen" userId="598680f98d4801c4" providerId="LiveId" clId="{839CA556-A0C3-C14C-83EA-217B3B7851D1}" dt="2024-09-26T09:47:12.562" v="19" actId="14100"/>
          <ac:spMkLst>
            <pc:docMk/>
            <pc:sldMk cId="0" sldId="296"/>
            <ac:spMk id="6" creationId="{00000000-0000-0000-0000-000000000000}"/>
          </ac:spMkLst>
        </pc:spChg>
        <pc:spChg chg="mod">
          <ac:chgData name="Phuong Thai Nguyen" userId="598680f98d4801c4" providerId="LiveId" clId="{839CA556-A0C3-C14C-83EA-217B3B7851D1}" dt="2024-09-26T09:47:33.484" v="20" actId="1076"/>
          <ac:spMkLst>
            <pc:docMk/>
            <pc:sldMk cId="0" sldId="296"/>
            <ac:spMk id="11" creationId="{00000000-0000-0000-0000-000000000000}"/>
          </ac:spMkLst>
        </pc:spChg>
      </pc:sldChg>
      <pc:sldChg chg="modSp mod">
        <pc:chgData name="Phuong Thai Nguyen" userId="598680f98d4801c4" providerId="LiveId" clId="{839CA556-A0C3-C14C-83EA-217B3B7851D1}" dt="2024-09-30T03:17:06.942" v="120" actId="20577"/>
        <pc:sldMkLst>
          <pc:docMk/>
          <pc:sldMk cId="0" sldId="297"/>
        </pc:sldMkLst>
        <pc:spChg chg="mod">
          <ac:chgData name="Phuong Thai Nguyen" userId="598680f98d4801c4" providerId="LiveId" clId="{839CA556-A0C3-C14C-83EA-217B3B7851D1}" dt="2024-09-30T03:17:06.942" v="120" actId="20577"/>
          <ac:spMkLst>
            <pc:docMk/>
            <pc:sldMk cId="0" sldId="297"/>
            <ac:spMk id="4" creationId="{00000000-0000-0000-0000-000000000000}"/>
          </ac:spMkLst>
        </pc:spChg>
      </pc:sldChg>
      <pc:sldChg chg="modSp mod modNotesTx">
        <pc:chgData name="Phuong Thai Nguyen" userId="598680f98d4801c4" providerId="LiveId" clId="{839CA556-A0C3-C14C-83EA-217B3B7851D1}" dt="2024-09-30T03:37:28.143" v="126" actId="113"/>
        <pc:sldMkLst>
          <pc:docMk/>
          <pc:sldMk cId="0" sldId="298"/>
        </pc:sldMkLst>
        <pc:spChg chg="mod">
          <ac:chgData name="Phuong Thai Nguyen" userId="598680f98d4801c4" providerId="LiveId" clId="{839CA556-A0C3-C14C-83EA-217B3B7851D1}" dt="2024-09-26T09:49:42.355" v="33" actId="20577"/>
          <ac:spMkLst>
            <pc:docMk/>
            <pc:sldMk cId="0" sldId="298"/>
            <ac:spMk id="2" creationId="{00000000-0000-0000-0000-000000000000}"/>
          </ac:spMkLst>
        </pc:spChg>
      </pc:sldChg>
      <pc:sldChg chg="modSp mod modNotesTx">
        <pc:chgData name="Phuong Thai Nguyen" userId="598680f98d4801c4" providerId="LiveId" clId="{839CA556-A0C3-C14C-83EA-217B3B7851D1}" dt="2024-09-30T03:51:44.229" v="188" actId="20577"/>
        <pc:sldMkLst>
          <pc:docMk/>
          <pc:sldMk cId="0" sldId="299"/>
        </pc:sldMkLst>
        <pc:spChg chg="mod">
          <ac:chgData name="Phuong Thai Nguyen" userId="598680f98d4801c4" providerId="LiveId" clId="{839CA556-A0C3-C14C-83EA-217B3B7851D1}" dt="2024-09-30T03:38:48.601" v="137" actId="20577"/>
          <ac:spMkLst>
            <pc:docMk/>
            <pc:sldMk cId="0" sldId="299"/>
            <ac:spMk id="2" creationId="{00000000-0000-0000-0000-000000000000}"/>
          </ac:spMkLst>
        </pc:spChg>
        <pc:spChg chg="mod">
          <ac:chgData name="Phuong Thai Nguyen" userId="598680f98d4801c4" providerId="LiveId" clId="{839CA556-A0C3-C14C-83EA-217B3B7851D1}" dt="2024-09-26T09:50:51.543" v="41" actId="20577"/>
          <ac:spMkLst>
            <pc:docMk/>
            <pc:sldMk cId="0" sldId="299"/>
            <ac:spMk id="4" creationId="{00000000-0000-0000-0000-000000000000}"/>
          </ac:spMkLst>
        </pc:spChg>
      </pc:sldChg>
      <pc:sldChg chg="addSp delSp modSp mod modNotesTx">
        <pc:chgData name="Phuong Thai Nguyen" userId="598680f98d4801c4" providerId="LiveId" clId="{839CA556-A0C3-C14C-83EA-217B3B7851D1}" dt="2024-09-30T04:20:45.339" v="878" actId="20577"/>
        <pc:sldMkLst>
          <pc:docMk/>
          <pc:sldMk cId="0" sldId="301"/>
        </pc:sldMkLst>
        <pc:spChg chg="del">
          <ac:chgData name="Phuong Thai Nguyen" userId="598680f98d4801c4" providerId="LiveId" clId="{839CA556-A0C3-C14C-83EA-217B3B7851D1}" dt="2024-09-26T09:51:51.458" v="44" actId="478"/>
          <ac:spMkLst>
            <pc:docMk/>
            <pc:sldMk cId="0" sldId="301"/>
            <ac:spMk id="8" creationId="{00000000-0000-0000-0000-000000000000}"/>
          </ac:spMkLst>
        </pc:spChg>
        <pc:spChg chg="del">
          <ac:chgData name="Phuong Thai Nguyen" userId="598680f98d4801c4" providerId="LiveId" clId="{839CA556-A0C3-C14C-83EA-217B3B7851D1}" dt="2024-09-26T09:51:51.458" v="44" actId="478"/>
          <ac:spMkLst>
            <pc:docMk/>
            <pc:sldMk cId="0" sldId="301"/>
            <ac:spMk id="9" creationId="{00000000-0000-0000-0000-000000000000}"/>
          </ac:spMkLst>
        </pc:spChg>
        <pc:spChg chg="del">
          <ac:chgData name="Phuong Thai Nguyen" userId="598680f98d4801c4" providerId="LiveId" clId="{839CA556-A0C3-C14C-83EA-217B3B7851D1}" dt="2024-09-26T09:51:51.458" v="44" actId="478"/>
          <ac:spMkLst>
            <pc:docMk/>
            <pc:sldMk cId="0" sldId="301"/>
            <ac:spMk id="10" creationId="{00000000-0000-0000-0000-000000000000}"/>
          </ac:spMkLst>
        </pc:spChg>
        <pc:spChg chg="del">
          <ac:chgData name="Phuong Thai Nguyen" userId="598680f98d4801c4" providerId="LiveId" clId="{839CA556-A0C3-C14C-83EA-217B3B7851D1}" dt="2024-09-26T09:51:51.458" v="44" actId="478"/>
          <ac:spMkLst>
            <pc:docMk/>
            <pc:sldMk cId="0" sldId="301"/>
            <ac:spMk id="11" creationId="{00000000-0000-0000-0000-000000000000}"/>
          </ac:spMkLst>
        </pc:spChg>
        <pc:spChg chg="del">
          <ac:chgData name="Phuong Thai Nguyen" userId="598680f98d4801c4" providerId="LiveId" clId="{839CA556-A0C3-C14C-83EA-217B3B7851D1}" dt="2024-09-26T09:51:51.458" v="44" actId="478"/>
          <ac:spMkLst>
            <pc:docMk/>
            <pc:sldMk cId="0" sldId="301"/>
            <ac:spMk id="12" creationId="{00000000-0000-0000-0000-000000000000}"/>
          </ac:spMkLst>
        </pc:spChg>
        <pc:spChg chg="del">
          <ac:chgData name="Phuong Thai Nguyen" userId="598680f98d4801c4" providerId="LiveId" clId="{839CA556-A0C3-C14C-83EA-217B3B7851D1}" dt="2024-09-26T09:51:51.458" v="44" actId="478"/>
          <ac:spMkLst>
            <pc:docMk/>
            <pc:sldMk cId="0" sldId="301"/>
            <ac:spMk id="13" creationId="{00000000-0000-0000-0000-000000000000}"/>
          </ac:spMkLst>
        </pc:spChg>
        <pc:spChg chg="del">
          <ac:chgData name="Phuong Thai Nguyen" userId="598680f98d4801c4" providerId="LiveId" clId="{839CA556-A0C3-C14C-83EA-217B3B7851D1}" dt="2024-09-26T09:51:59.066" v="45" actId="478"/>
          <ac:spMkLst>
            <pc:docMk/>
            <pc:sldMk cId="0" sldId="301"/>
            <ac:spMk id="14" creationId="{00000000-0000-0000-0000-000000000000}"/>
          </ac:spMkLst>
        </pc:spChg>
        <pc:spChg chg="del">
          <ac:chgData name="Phuong Thai Nguyen" userId="598680f98d4801c4" providerId="LiveId" clId="{839CA556-A0C3-C14C-83EA-217B3B7851D1}" dt="2024-09-26T09:51:59.066" v="45" actId="478"/>
          <ac:spMkLst>
            <pc:docMk/>
            <pc:sldMk cId="0" sldId="301"/>
            <ac:spMk id="15" creationId="{00000000-0000-0000-0000-000000000000}"/>
          </ac:spMkLst>
        </pc:spChg>
        <pc:spChg chg="del">
          <ac:chgData name="Phuong Thai Nguyen" userId="598680f98d4801c4" providerId="LiveId" clId="{839CA556-A0C3-C14C-83EA-217B3B7851D1}" dt="2024-09-26T09:51:59.066" v="45" actId="478"/>
          <ac:spMkLst>
            <pc:docMk/>
            <pc:sldMk cId="0" sldId="301"/>
            <ac:spMk id="16" creationId="{00000000-0000-0000-0000-000000000000}"/>
          </ac:spMkLst>
        </pc:spChg>
        <pc:spChg chg="del">
          <ac:chgData name="Phuong Thai Nguyen" userId="598680f98d4801c4" providerId="LiveId" clId="{839CA556-A0C3-C14C-83EA-217B3B7851D1}" dt="2024-09-26T09:51:59.066" v="45" actId="478"/>
          <ac:spMkLst>
            <pc:docMk/>
            <pc:sldMk cId="0" sldId="301"/>
            <ac:spMk id="17" creationId="{00000000-0000-0000-0000-000000000000}"/>
          </ac:spMkLst>
        </pc:spChg>
        <pc:spChg chg="del mod">
          <ac:chgData name="Phuong Thai Nguyen" userId="598680f98d4801c4" providerId="LiveId" clId="{839CA556-A0C3-C14C-83EA-217B3B7851D1}" dt="2024-09-26T09:51:41.565" v="43" actId="478"/>
          <ac:spMkLst>
            <pc:docMk/>
            <pc:sldMk cId="0" sldId="301"/>
            <ac:spMk id="18" creationId="{00000000-0000-0000-0000-000000000000}"/>
          </ac:spMkLst>
        </pc:spChg>
        <pc:spChg chg="del">
          <ac:chgData name="Phuong Thai Nguyen" userId="598680f98d4801c4" providerId="LiveId" clId="{839CA556-A0C3-C14C-83EA-217B3B7851D1}" dt="2024-09-26T09:51:51.458" v="44" actId="478"/>
          <ac:spMkLst>
            <pc:docMk/>
            <pc:sldMk cId="0" sldId="301"/>
            <ac:spMk id="19" creationId="{00000000-0000-0000-0000-000000000000}"/>
          </ac:spMkLst>
        </pc:spChg>
        <pc:spChg chg="del">
          <ac:chgData name="Phuong Thai Nguyen" userId="598680f98d4801c4" providerId="LiveId" clId="{839CA556-A0C3-C14C-83EA-217B3B7851D1}" dt="2024-09-26T09:51:51.458" v="44" actId="478"/>
          <ac:spMkLst>
            <pc:docMk/>
            <pc:sldMk cId="0" sldId="301"/>
            <ac:spMk id="20" creationId="{00000000-0000-0000-0000-000000000000}"/>
          </ac:spMkLst>
        </pc:spChg>
        <pc:spChg chg="del">
          <ac:chgData name="Phuong Thai Nguyen" userId="598680f98d4801c4" providerId="LiveId" clId="{839CA556-A0C3-C14C-83EA-217B3B7851D1}" dt="2024-09-26T09:51:51.458" v="44" actId="478"/>
          <ac:spMkLst>
            <pc:docMk/>
            <pc:sldMk cId="0" sldId="301"/>
            <ac:spMk id="21" creationId="{00000000-0000-0000-0000-000000000000}"/>
          </ac:spMkLst>
        </pc:spChg>
        <pc:picChg chg="add mod">
          <ac:chgData name="Phuong Thai Nguyen" userId="598680f98d4801c4" providerId="LiveId" clId="{839CA556-A0C3-C14C-83EA-217B3B7851D1}" dt="2024-09-26T09:53:05.789" v="53" actId="1076"/>
          <ac:picMkLst>
            <pc:docMk/>
            <pc:sldMk cId="0" sldId="301"/>
            <ac:picMk id="28" creationId="{5B5330FD-FCD9-53E1-2B4C-2D9E880F6E91}"/>
          </ac:picMkLst>
        </pc:picChg>
      </pc:sldChg>
      <pc:sldChg chg="modNotesTx">
        <pc:chgData name="Phuong Thai Nguyen" userId="598680f98d4801c4" providerId="LiveId" clId="{839CA556-A0C3-C14C-83EA-217B3B7851D1}" dt="2024-09-30T04:22:00.254" v="1056" actId="20577"/>
        <pc:sldMkLst>
          <pc:docMk/>
          <pc:sldMk cId="0" sldId="302"/>
        </pc:sldMkLst>
      </pc:sldChg>
      <pc:sldChg chg="modNotesTx">
        <pc:chgData name="Phuong Thai Nguyen" userId="598680f98d4801c4" providerId="LiveId" clId="{839CA556-A0C3-C14C-83EA-217B3B7851D1}" dt="2024-09-30T04:45:53.082" v="1103" actId="113"/>
        <pc:sldMkLst>
          <pc:docMk/>
          <pc:sldMk cId="0" sldId="305"/>
        </pc:sldMkLst>
      </pc:sldChg>
      <pc:sldChg chg="addSp delSp modSp mod">
        <pc:chgData name="Phuong Thai Nguyen" userId="598680f98d4801c4" providerId="LiveId" clId="{839CA556-A0C3-C14C-83EA-217B3B7851D1}" dt="2024-09-26T09:56:27.436" v="60" actId="14100"/>
        <pc:sldMkLst>
          <pc:docMk/>
          <pc:sldMk cId="0" sldId="308"/>
        </pc:sldMkLst>
        <pc:spChg chg="del">
          <ac:chgData name="Phuong Thai Nguyen" userId="598680f98d4801c4" providerId="LiveId" clId="{839CA556-A0C3-C14C-83EA-217B3B7851D1}" dt="2024-09-26T09:56:03.789" v="54" actId="478"/>
          <ac:spMkLst>
            <pc:docMk/>
            <pc:sldMk cId="0" sldId="308"/>
            <ac:spMk id="5" creationId="{00000000-0000-0000-0000-000000000000}"/>
          </ac:spMkLst>
        </pc:spChg>
        <pc:spChg chg="del">
          <ac:chgData name="Phuong Thai Nguyen" userId="598680f98d4801c4" providerId="LiveId" clId="{839CA556-A0C3-C14C-83EA-217B3B7851D1}" dt="2024-09-26T09:56:03.789" v="54" actId="478"/>
          <ac:spMkLst>
            <pc:docMk/>
            <pc:sldMk cId="0" sldId="308"/>
            <ac:spMk id="6" creationId="{00000000-0000-0000-0000-000000000000}"/>
          </ac:spMkLst>
        </pc:spChg>
        <pc:spChg chg="del">
          <ac:chgData name="Phuong Thai Nguyen" userId="598680f98d4801c4" providerId="LiveId" clId="{839CA556-A0C3-C14C-83EA-217B3B7851D1}" dt="2024-09-26T09:56:03.789" v="54" actId="478"/>
          <ac:spMkLst>
            <pc:docMk/>
            <pc:sldMk cId="0" sldId="308"/>
            <ac:spMk id="7" creationId="{00000000-0000-0000-0000-000000000000}"/>
          </ac:spMkLst>
        </pc:spChg>
        <pc:spChg chg="del">
          <ac:chgData name="Phuong Thai Nguyen" userId="598680f98d4801c4" providerId="LiveId" clId="{839CA556-A0C3-C14C-83EA-217B3B7851D1}" dt="2024-09-26T09:56:03.789" v="54" actId="478"/>
          <ac:spMkLst>
            <pc:docMk/>
            <pc:sldMk cId="0" sldId="308"/>
            <ac:spMk id="8" creationId="{00000000-0000-0000-0000-000000000000}"/>
          </ac:spMkLst>
        </pc:spChg>
        <pc:spChg chg="del">
          <ac:chgData name="Phuong Thai Nguyen" userId="598680f98d4801c4" providerId="LiveId" clId="{839CA556-A0C3-C14C-83EA-217B3B7851D1}" dt="2024-09-26T09:56:03.789" v="54" actId="478"/>
          <ac:spMkLst>
            <pc:docMk/>
            <pc:sldMk cId="0" sldId="308"/>
            <ac:spMk id="9" creationId="{00000000-0000-0000-0000-000000000000}"/>
          </ac:spMkLst>
        </pc:spChg>
        <pc:spChg chg="del">
          <ac:chgData name="Phuong Thai Nguyen" userId="598680f98d4801c4" providerId="LiveId" clId="{839CA556-A0C3-C14C-83EA-217B3B7851D1}" dt="2024-09-26T09:56:03.789" v="54" actId="478"/>
          <ac:spMkLst>
            <pc:docMk/>
            <pc:sldMk cId="0" sldId="308"/>
            <ac:spMk id="10" creationId="{00000000-0000-0000-0000-000000000000}"/>
          </ac:spMkLst>
        </pc:spChg>
        <pc:spChg chg="del">
          <ac:chgData name="Phuong Thai Nguyen" userId="598680f98d4801c4" providerId="LiveId" clId="{839CA556-A0C3-C14C-83EA-217B3B7851D1}" dt="2024-09-26T09:56:03.789" v="54" actId="478"/>
          <ac:spMkLst>
            <pc:docMk/>
            <pc:sldMk cId="0" sldId="308"/>
            <ac:spMk id="11" creationId="{00000000-0000-0000-0000-000000000000}"/>
          </ac:spMkLst>
        </pc:spChg>
        <pc:spChg chg="del">
          <ac:chgData name="Phuong Thai Nguyen" userId="598680f98d4801c4" providerId="LiveId" clId="{839CA556-A0C3-C14C-83EA-217B3B7851D1}" dt="2024-09-26T09:56:03.789" v="54" actId="478"/>
          <ac:spMkLst>
            <pc:docMk/>
            <pc:sldMk cId="0" sldId="308"/>
            <ac:spMk id="12" creationId="{00000000-0000-0000-0000-000000000000}"/>
          </ac:spMkLst>
        </pc:spChg>
        <pc:spChg chg="del">
          <ac:chgData name="Phuong Thai Nguyen" userId="598680f98d4801c4" providerId="LiveId" clId="{839CA556-A0C3-C14C-83EA-217B3B7851D1}" dt="2024-09-26T09:56:03.789" v="54" actId="478"/>
          <ac:spMkLst>
            <pc:docMk/>
            <pc:sldMk cId="0" sldId="308"/>
            <ac:spMk id="13" creationId="{00000000-0000-0000-0000-000000000000}"/>
          </ac:spMkLst>
        </pc:spChg>
        <pc:spChg chg="del">
          <ac:chgData name="Phuong Thai Nguyen" userId="598680f98d4801c4" providerId="LiveId" clId="{839CA556-A0C3-C14C-83EA-217B3B7851D1}" dt="2024-09-26T09:56:03.789" v="54" actId="478"/>
          <ac:spMkLst>
            <pc:docMk/>
            <pc:sldMk cId="0" sldId="308"/>
            <ac:spMk id="14" creationId="{00000000-0000-0000-0000-000000000000}"/>
          </ac:spMkLst>
        </pc:spChg>
        <pc:spChg chg="del">
          <ac:chgData name="Phuong Thai Nguyen" userId="598680f98d4801c4" providerId="LiveId" clId="{839CA556-A0C3-C14C-83EA-217B3B7851D1}" dt="2024-09-26T09:56:03.789" v="54" actId="478"/>
          <ac:spMkLst>
            <pc:docMk/>
            <pc:sldMk cId="0" sldId="308"/>
            <ac:spMk id="15" creationId="{00000000-0000-0000-0000-000000000000}"/>
          </ac:spMkLst>
        </pc:spChg>
        <pc:spChg chg="del">
          <ac:chgData name="Phuong Thai Nguyen" userId="598680f98d4801c4" providerId="LiveId" clId="{839CA556-A0C3-C14C-83EA-217B3B7851D1}" dt="2024-09-26T09:56:03.789" v="54" actId="478"/>
          <ac:spMkLst>
            <pc:docMk/>
            <pc:sldMk cId="0" sldId="308"/>
            <ac:spMk id="16" creationId="{00000000-0000-0000-0000-000000000000}"/>
          </ac:spMkLst>
        </pc:spChg>
        <pc:picChg chg="add mod">
          <ac:chgData name="Phuong Thai Nguyen" userId="598680f98d4801c4" providerId="LiveId" clId="{839CA556-A0C3-C14C-83EA-217B3B7851D1}" dt="2024-09-26T09:56:27.436" v="60" actId="14100"/>
          <ac:picMkLst>
            <pc:docMk/>
            <pc:sldMk cId="0" sldId="308"/>
            <ac:picMk id="39" creationId="{8A1C70B9-4E13-5AA8-EAFF-B68AF6A4AA5F}"/>
          </ac:picMkLst>
        </pc:picChg>
      </pc:sldChg>
      <pc:sldChg chg="addSp delSp modSp mod">
        <pc:chgData name="Phuong Thai Nguyen" userId="598680f98d4801c4" providerId="LiveId" clId="{839CA556-A0C3-C14C-83EA-217B3B7851D1}" dt="2024-09-26T09:57:41.512" v="64" actId="1076"/>
        <pc:sldMkLst>
          <pc:docMk/>
          <pc:sldMk cId="0" sldId="309"/>
        </pc:sldMkLst>
        <pc:spChg chg="del">
          <ac:chgData name="Phuong Thai Nguyen" userId="598680f98d4801c4" providerId="LiveId" clId="{839CA556-A0C3-C14C-83EA-217B3B7851D1}" dt="2024-09-26T09:57:30.978" v="61" actId="478"/>
          <ac:spMkLst>
            <pc:docMk/>
            <pc:sldMk cId="0" sldId="309"/>
            <ac:spMk id="5" creationId="{00000000-0000-0000-0000-000000000000}"/>
          </ac:spMkLst>
        </pc:spChg>
        <pc:spChg chg="del">
          <ac:chgData name="Phuong Thai Nguyen" userId="598680f98d4801c4" providerId="LiveId" clId="{839CA556-A0C3-C14C-83EA-217B3B7851D1}" dt="2024-09-26T09:57:30.978" v="61" actId="478"/>
          <ac:spMkLst>
            <pc:docMk/>
            <pc:sldMk cId="0" sldId="309"/>
            <ac:spMk id="6" creationId="{00000000-0000-0000-0000-000000000000}"/>
          </ac:spMkLst>
        </pc:spChg>
        <pc:spChg chg="del">
          <ac:chgData name="Phuong Thai Nguyen" userId="598680f98d4801c4" providerId="LiveId" clId="{839CA556-A0C3-C14C-83EA-217B3B7851D1}" dt="2024-09-26T09:57:30.978" v="61" actId="478"/>
          <ac:spMkLst>
            <pc:docMk/>
            <pc:sldMk cId="0" sldId="309"/>
            <ac:spMk id="7" creationId="{00000000-0000-0000-0000-000000000000}"/>
          </ac:spMkLst>
        </pc:spChg>
        <pc:spChg chg="del">
          <ac:chgData name="Phuong Thai Nguyen" userId="598680f98d4801c4" providerId="LiveId" clId="{839CA556-A0C3-C14C-83EA-217B3B7851D1}" dt="2024-09-26T09:57:30.978" v="61" actId="478"/>
          <ac:spMkLst>
            <pc:docMk/>
            <pc:sldMk cId="0" sldId="309"/>
            <ac:spMk id="8" creationId="{00000000-0000-0000-0000-000000000000}"/>
          </ac:spMkLst>
        </pc:spChg>
        <pc:spChg chg="del">
          <ac:chgData name="Phuong Thai Nguyen" userId="598680f98d4801c4" providerId="LiveId" clId="{839CA556-A0C3-C14C-83EA-217B3B7851D1}" dt="2024-09-26T09:57:30.978" v="61" actId="478"/>
          <ac:spMkLst>
            <pc:docMk/>
            <pc:sldMk cId="0" sldId="309"/>
            <ac:spMk id="9" creationId="{00000000-0000-0000-0000-000000000000}"/>
          </ac:spMkLst>
        </pc:spChg>
        <pc:spChg chg="del">
          <ac:chgData name="Phuong Thai Nguyen" userId="598680f98d4801c4" providerId="LiveId" clId="{839CA556-A0C3-C14C-83EA-217B3B7851D1}" dt="2024-09-26T09:57:30.978" v="61" actId="478"/>
          <ac:spMkLst>
            <pc:docMk/>
            <pc:sldMk cId="0" sldId="309"/>
            <ac:spMk id="10" creationId="{00000000-0000-0000-0000-000000000000}"/>
          </ac:spMkLst>
        </pc:spChg>
        <pc:picChg chg="add mod">
          <ac:chgData name="Phuong Thai Nguyen" userId="598680f98d4801c4" providerId="LiveId" clId="{839CA556-A0C3-C14C-83EA-217B3B7851D1}" dt="2024-09-26T09:57:41.512" v="64" actId="1076"/>
          <ac:picMkLst>
            <pc:docMk/>
            <pc:sldMk cId="0" sldId="309"/>
            <ac:picMk id="23" creationId="{826A0F64-16C3-FEEE-816B-F315D73ED1FE}"/>
          </ac:picMkLst>
        </pc:picChg>
      </pc:sldChg>
      <pc:sldChg chg="addSp delSp modSp mod">
        <pc:chgData name="Phuong Thai Nguyen" userId="598680f98d4801c4" providerId="LiveId" clId="{839CA556-A0C3-C14C-83EA-217B3B7851D1}" dt="2024-09-26T09:59:26.452" v="72" actId="14100"/>
        <pc:sldMkLst>
          <pc:docMk/>
          <pc:sldMk cId="0" sldId="310"/>
        </pc:sldMkLst>
        <pc:spChg chg="del">
          <ac:chgData name="Phuong Thai Nguyen" userId="598680f98d4801c4" providerId="LiveId" clId="{839CA556-A0C3-C14C-83EA-217B3B7851D1}" dt="2024-09-26T09:58:53.580" v="65" actId="478"/>
          <ac:spMkLst>
            <pc:docMk/>
            <pc:sldMk cId="0" sldId="310"/>
            <ac:spMk id="9" creationId="{00000000-0000-0000-0000-000000000000}"/>
          </ac:spMkLst>
        </pc:spChg>
        <pc:spChg chg="del">
          <ac:chgData name="Phuong Thai Nguyen" userId="598680f98d4801c4" providerId="LiveId" clId="{839CA556-A0C3-C14C-83EA-217B3B7851D1}" dt="2024-09-26T09:58:53.580" v="65" actId="478"/>
          <ac:spMkLst>
            <pc:docMk/>
            <pc:sldMk cId="0" sldId="310"/>
            <ac:spMk id="10" creationId="{00000000-0000-0000-0000-000000000000}"/>
          </ac:spMkLst>
        </pc:spChg>
        <pc:spChg chg="del">
          <ac:chgData name="Phuong Thai Nguyen" userId="598680f98d4801c4" providerId="LiveId" clId="{839CA556-A0C3-C14C-83EA-217B3B7851D1}" dt="2024-09-26T09:58:53.580" v="65" actId="478"/>
          <ac:spMkLst>
            <pc:docMk/>
            <pc:sldMk cId="0" sldId="310"/>
            <ac:spMk id="11" creationId="{00000000-0000-0000-0000-000000000000}"/>
          </ac:spMkLst>
        </pc:spChg>
        <pc:spChg chg="del mod">
          <ac:chgData name="Phuong Thai Nguyen" userId="598680f98d4801c4" providerId="LiveId" clId="{839CA556-A0C3-C14C-83EA-217B3B7851D1}" dt="2024-09-26T09:58:59.087" v="67" actId="478"/>
          <ac:spMkLst>
            <pc:docMk/>
            <pc:sldMk cId="0" sldId="310"/>
            <ac:spMk id="12" creationId="{00000000-0000-0000-0000-000000000000}"/>
          </ac:spMkLst>
        </pc:spChg>
        <pc:spChg chg="del">
          <ac:chgData name="Phuong Thai Nguyen" userId="598680f98d4801c4" providerId="LiveId" clId="{839CA556-A0C3-C14C-83EA-217B3B7851D1}" dt="2024-09-26T09:58:53.580" v="65" actId="478"/>
          <ac:spMkLst>
            <pc:docMk/>
            <pc:sldMk cId="0" sldId="310"/>
            <ac:spMk id="13" creationId="{00000000-0000-0000-0000-000000000000}"/>
          </ac:spMkLst>
        </pc:spChg>
        <pc:spChg chg="del">
          <ac:chgData name="Phuong Thai Nguyen" userId="598680f98d4801c4" providerId="LiveId" clId="{839CA556-A0C3-C14C-83EA-217B3B7851D1}" dt="2024-09-26T09:58:53.580" v="65" actId="478"/>
          <ac:spMkLst>
            <pc:docMk/>
            <pc:sldMk cId="0" sldId="310"/>
            <ac:spMk id="14" creationId="{00000000-0000-0000-0000-000000000000}"/>
          </ac:spMkLst>
        </pc:spChg>
        <pc:picChg chg="add mod">
          <ac:chgData name="Phuong Thai Nguyen" userId="598680f98d4801c4" providerId="LiveId" clId="{839CA556-A0C3-C14C-83EA-217B3B7851D1}" dt="2024-09-26T09:59:26.452" v="72" actId="14100"/>
          <ac:picMkLst>
            <pc:docMk/>
            <pc:sldMk cId="0" sldId="310"/>
            <ac:picMk id="27" creationId="{26622F66-B235-17C2-4237-C47AD56F388A}"/>
          </ac:picMkLst>
        </pc:picChg>
      </pc:sldChg>
      <pc:sldChg chg="addSp delSp modSp mod">
        <pc:chgData name="Phuong Thai Nguyen" userId="598680f98d4801c4" providerId="LiveId" clId="{839CA556-A0C3-C14C-83EA-217B3B7851D1}" dt="2024-09-26T10:00:40.153" v="77" actId="14100"/>
        <pc:sldMkLst>
          <pc:docMk/>
          <pc:sldMk cId="0" sldId="311"/>
        </pc:sldMkLst>
        <pc:spChg chg="del">
          <ac:chgData name="Phuong Thai Nguyen" userId="598680f98d4801c4" providerId="LiveId" clId="{839CA556-A0C3-C14C-83EA-217B3B7851D1}" dt="2024-09-26T10:00:24.480" v="73" actId="478"/>
          <ac:spMkLst>
            <pc:docMk/>
            <pc:sldMk cId="0" sldId="311"/>
            <ac:spMk id="3" creationId="{00000000-0000-0000-0000-000000000000}"/>
          </ac:spMkLst>
        </pc:spChg>
        <pc:spChg chg="del">
          <ac:chgData name="Phuong Thai Nguyen" userId="598680f98d4801c4" providerId="LiveId" clId="{839CA556-A0C3-C14C-83EA-217B3B7851D1}" dt="2024-09-26T10:00:24.480" v="73" actId="478"/>
          <ac:spMkLst>
            <pc:docMk/>
            <pc:sldMk cId="0" sldId="311"/>
            <ac:spMk id="4" creationId="{00000000-0000-0000-0000-000000000000}"/>
          </ac:spMkLst>
        </pc:spChg>
        <pc:spChg chg="del">
          <ac:chgData name="Phuong Thai Nguyen" userId="598680f98d4801c4" providerId="LiveId" clId="{839CA556-A0C3-C14C-83EA-217B3B7851D1}" dt="2024-09-26T10:00:24.480" v="73" actId="478"/>
          <ac:spMkLst>
            <pc:docMk/>
            <pc:sldMk cId="0" sldId="311"/>
            <ac:spMk id="5" creationId="{00000000-0000-0000-0000-000000000000}"/>
          </ac:spMkLst>
        </pc:spChg>
        <pc:spChg chg="del">
          <ac:chgData name="Phuong Thai Nguyen" userId="598680f98d4801c4" providerId="LiveId" clId="{839CA556-A0C3-C14C-83EA-217B3B7851D1}" dt="2024-09-26T10:00:24.480" v="73" actId="478"/>
          <ac:spMkLst>
            <pc:docMk/>
            <pc:sldMk cId="0" sldId="311"/>
            <ac:spMk id="6" creationId="{00000000-0000-0000-0000-000000000000}"/>
          </ac:spMkLst>
        </pc:spChg>
        <pc:spChg chg="del">
          <ac:chgData name="Phuong Thai Nguyen" userId="598680f98d4801c4" providerId="LiveId" clId="{839CA556-A0C3-C14C-83EA-217B3B7851D1}" dt="2024-09-26T10:00:24.480" v="73" actId="478"/>
          <ac:spMkLst>
            <pc:docMk/>
            <pc:sldMk cId="0" sldId="311"/>
            <ac:spMk id="7" creationId="{00000000-0000-0000-0000-000000000000}"/>
          </ac:spMkLst>
        </pc:spChg>
        <pc:spChg chg="del">
          <ac:chgData name="Phuong Thai Nguyen" userId="598680f98d4801c4" providerId="LiveId" clId="{839CA556-A0C3-C14C-83EA-217B3B7851D1}" dt="2024-09-26T10:00:24.480" v="73" actId="478"/>
          <ac:spMkLst>
            <pc:docMk/>
            <pc:sldMk cId="0" sldId="311"/>
            <ac:spMk id="8" creationId="{00000000-0000-0000-0000-000000000000}"/>
          </ac:spMkLst>
        </pc:spChg>
        <pc:spChg chg="del">
          <ac:chgData name="Phuong Thai Nguyen" userId="598680f98d4801c4" providerId="LiveId" clId="{839CA556-A0C3-C14C-83EA-217B3B7851D1}" dt="2024-09-26T10:00:24.480" v="73" actId="478"/>
          <ac:spMkLst>
            <pc:docMk/>
            <pc:sldMk cId="0" sldId="311"/>
            <ac:spMk id="11" creationId="{00000000-0000-0000-0000-000000000000}"/>
          </ac:spMkLst>
        </pc:spChg>
        <pc:spChg chg="del">
          <ac:chgData name="Phuong Thai Nguyen" userId="598680f98d4801c4" providerId="LiveId" clId="{839CA556-A0C3-C14C-83EA-217B3B7851D1}" dt="2024-09-26T10:00:24.480" v="73" actId="478"/>
          <ac:spMkLst>
            <pc:docMk/>
            <pc:sldMk cId="0" sldId="311"/>
            <ac:spMk id="12" creationId="{00000000-0000-0000-0000-000000000000}"/>
          </ac:spMkLst>
        </pc:spChg>
        <pc:spChg chg="del">
          <ac:chgData name="Phuong Thai Nguyen" userId="598680f98d4801c4" providerId="LiveId" clId="{839CA556-A0C3-C14C-83EA-217B3B7851D1}" dt="2024-09-26T10:00:24.480" v="73" actId="478"/>
          <ac:spMkLst>
            <pc:docMk/>
            <pc:sldMk cId="0" sldId="311"/>
            <ac:spMk id="13" creationId="{00000000-0000-0000-0000-000000000000}"/>
          </ac:spMkLst>
        </pc:spChg>
        <pc:spChg chg="del">
          <ac:chgData name="Phuong Thai Nguyen" userId="598680f98d4801c4" providerId="LiveId" clId="{839CA556-A0C3-C14C-83EA-217B3B7851D1}" dt="2024-09-26T10:00:24.480" v="73" actId="478"/>
          <ac:spMkLst>
            <pc:docMk/>
            <pc:sldMk cId="0" sldId="311"/>
            <ac:spMk id="14" creationId="{00000000-0000-0000-0000-000000000000}"/>
          </ac:spMkLst>
        </pc:spChg>
        <pc:spChg chg="del">
          <ac:chgData name="Phuong Thai Nguyen" userId="598680f98d4801c4" providerId="LiveId" clId="{839CA556-A0C3-C14C-83EA-217B3B7851D1}" dt="2024-09-26T10:00:24.480" v="73" actId="478"/>
          <ac:spMkLst>
            <pc:docMk/>
            <pc:sldMk cId="0" sldId="311"/>
            <ac:spMk id="15" creationId="{00000000-0000-0000-0000-000000000000}"/>
          </ac:spMkLst>
        </pc:spChg>
        <pc:spChg chg="del">
          <ac:chgData name="Phuong Thai Nguyen" userId="598680f98d4801c4" providerId="LiveId" clId="{839CA556-A0C3-C14C-83EA-217B3B7851D1}" dt="2024-09-26T10:00:24.480" v="73" actId="478"/>
          <ac:spMkLst>
            <pc:docMk/>
            <pc:sldMk cId="0" sldId="311"/>
            <ac:spMk id="16" creationId="{00000000-0000-0000-0000-000000000000}"/>
          </ac:spMkLst>
        </pc:spChg>
        <pc:spChg chg="del">
          <ac:chgData name="Phuong Thai Nguyen" userId="598680f98d4801c4" providerId="LiveId" clId="{839CA556-A0C3-C14C-83EA-217B3B7851D1}" dt="2024-09-26T10:00:24.480" v="73" actId="478"/>
          <ac:spMkLst>
            <pc:docMk/>
            <pc:sldMk cId="0" sldId="311"/>
            <ac:spMk id="17" creationId="{00000000-0000-0000-0000-000000000000}"/>
          </ac:spMkLst>
        </pc:spChg>
        <pc:graphicFrameChg chg="del">
          <ac:chgData name="Phuong Thai Nguyen" userId="598680f98d4801c4" providerId="LiveId" clId="{839CA556-A0C3-C14C-83EA-217B3B7851D1}" dt="2024-09-26T10:00:24.480" v="73" actId="478"/>
          <ac:graphicFrameMkLst>
            <pc:docMk/>
            <pc:sldMk cId="0" sldId="311"/>
            <ac:graphicFrameMk id="9" creationId="{00000000-0000-0000-0000-000000000000}"/>
          </ac:graphicFrameMkLst>
        </pc:graphicFrameChg>
        <pc:graphicFrameChg chg="del">
          <ac:chgData name="Phuong Thai Nguyen" userId="598680f98d4801c4" providerId="LiveId" clId="{839CA556-A0C3-C14C-83EA-217B3B7851D1}" dt="2024-09-26T10:00:24.480" v="73" actId="478"/>
          <ac:graphicFrameMkLst>
            <pc:docMk/>
            <pc:sldMk cId="0" sldId="311"/>
            <ac:graphicFrameMk id="10" creationId="{00000000-0000-0000-0000-000000000000}"/>
          </ac:graphicFrameMkLst>
        </pc:graphicFrameChg>
        <pc:picChg chg="add mod">
          <ac:chgData name="Phuong Thai Nguyen" userId="598680f98d4801c4" providerId="LiveId" clId="{839CA556-A0C3-C14C-83EA-217B3B7851D1}" dt="2024-09-26T10:00:40.153" v="77" actId="14100"/>
          <ac:picMkLst>
            <pc:docMk/>
            <pc:sldMk cId="0" sldId="311"/>
            <ac:picMk id="25" creationId="{241A171C-8CD3-3824-DC40-CDF98AFAFAD5}"/>
          </ac:picMkLst>
        </pc:picChg>
      </pc:sldChg>
      <pc:sldChg chg="addSp delSp modSp mod">
        <pc:chgData name="Phuong Thai Nguyen" userId="598680f98d4801c4" providerId="LiveId" clId="{839CA556-A0C3-C14C-83EA-217B3B7851D1}" dt="2024-09-26T10:02:53.573" v="83" actId="14100"/>
        <pc:sldMkLst>
          <pc:docMk/>
          <pc:sldMk cId="0" sldId="312"/>
        </pc:sldMkLst>
        <pc:spChg chg="del">
          <ac:chgData name="Phuong Thai Nguyen" userId="598680f98d4801c4" providerId="LiveId" clId="{839CA556-A0C3-C14C-83EA-217B3B7851D1}" dt="2024-09-26T10:02:34.339" v="78" actId="478"/>
          <ac:spMkLst>
            <pc:docMk/>
            <pc:sldMk cId="0" sldId="312"/>
            <ac:spMk id="3" creationId="{00000000-0000-0000-0000-000000000000}"/>
          </ac:spMkLst>
        </pc:spChg>
        <pc:spChg chg="del">
          <ac:chgData name="Phuong Thai Nguyen" userId="598680f98d4801c4" providerId="LiveId" clId="{839CA556-A0C3-C14C-83EA-217B3B7851D1}" dt="2024-09-26T10:02:34.339" v="78" actId="478"/>
          <ac:spMkLst>
            <pc:docMk/>
            <pc:sldMk cId="0" sldId="312"/>
            <ac:spMk id="4" creationId="{00000000-0000-0000-0000-000000000000}"/>
          </ac:spMkLst>
        </pc:spChg>
        <pc:spChg chg="del">
          <ac:chgData name="Phuong Thai Nguyen" userId="598680f98d4801c4" providerId="LiveId" clId="{839CA556-A0C3-C14C-83EA-217B3B7851D1}" dt="2024-09-26T10:02:34.339" v="78" actId="478"/>
          <ac:spMkLst>
            <pc:docMk/>
            <pc:sldMk cId="0" sldId="312"/>
            <ac:spMk id="5" creationId="{00000000-0000-0000-0000-000000000000}"/>
          </ac:spMkLst>
        </pc:spChg>
        <pc:spChg chg="del">
          <ac:chgData name="Phuong Thai Nguyen" userId="598680f98d4801c4" providerId="LiveId" clId="{839CA556-A0C3-C14C-83EA-217B3B7851D1}" dt="2024-09-26T10:02:34.339" v="78" actId="478"/>
          <ac:spMkLst>
            <pc:docMk/>
            <pc:sldMk cId="0" sldId="312"/>
            <ac:spMk id="6" creationId="{00000000-0000-0000-0000-000000000000}"/>
          </ac:spMkLst>
        </pc:spChg>
        <pc:spChg chg="del">
          <ac:chgData name="Phuong Thai Nguyen" userId="598680f98d4801c4" providerId="LiveId" clId="{839CA556-A0C3-C14C-83EA-217B3B7851D1}" dt="2024-09-26T10:02:34.339" v="78" actId="478"/>
          <ac:spMkLst>
            <pc:docMk/>
            <pc:sldMk cId="0" sldId="312"/>
            <ac:spMk id="7" creationId="{00000000-0000-0000-0000-000000000000}"/>
          </ac:spMkLst>
        </pc:spChg>
        <pc:spChg chg="del">
          <ac:chgData name="Phuong Thai Nguyen" userId="598680f98d4801c4" providerId="LiveId" clId="{839CA556-A0C3-C14C-83EA-217B3B7851D1}" dt="2024-09-26T10:02:34.339" v="78" actId="478"/>
          <ac:spMkLst>
            <pc:docMk/>
            <pc:sldMk cId="0" sldId="312"/>
            <ac:spMk id="8" creationId="{00000000-0000-0000-0000-000000000000}"/>
          </ac:spMkLst>
        </pc:spChg>
        <pc:spChg chg="del">
          <ac:chgData name="Phuong Thai Nguyen" userId="598680f98d4801c4" providerId="LiveId" clId="{839CA556-A0C3-C14C-83EA-217B3B7851D1}" dt="2024-09-26T10:02:39.369" v="79" actId="478"/>
          <ac:spMkLst>
            <pc:docMk/>
            <pc:sldMk cId="0" sldId="312"/>
            <ac:spMk id="9" creationId="{00000000-0000-0000-0000-000000000000}"/>
          </ac:spMkLst>
        </pc:spChg>
        <pc:spChg chg="del">
          <ac:chgData name="Phuong Thai Nguyen" userId="598680f98d4801c4" providerId="LiveId" clId="{839CA556-A0C3-C14C-83EA-217B3B7851D1}" dt="2024-09-26T10:02:34.339" v="78" actId="478"/>
          <ac:spMkLst>
            <pc:docMk/>
            <pc:sldMk cId="0" sldId="312"/>
            <ac:spMk id="10" creationId="{00000000-0000-0000-0000-000000000000}"/>
          </ac:spMkLst>
        </pc:spChg>
        <pc:spChg chg="del">
          <ac:chgData name="Phuong Thai Nguyen" userId="598680f98d4801c4" providerId="LiveId" clId="{839CA556-A0C3-C14C-83EA-217B3B7851D1}" dt="2024-09-26T10:02:34.339" v="78" actId="478"/>
          <ac:spMkLst>
            <pc:docMk/>
            <pc:sldMk cId="0" sldId="312"/>
            <ac:spMk id="11" creationId="{00000000-0000-0000-0000-000000000000}"/>
          </ac:spMkLst>
        </pc:spChg>
        <pc:spChg chg="del">
          <ac:chgData name="Phuong Thai Nguyen" userId="598680f98d4801c4" providerId="LiveId" clId="{839CA556-A0C3-C14C-83EA-217B3B7851D1}" dt="2024-09-26T10:02:34.339" v="78" actId="478"/>
          <ac:spMkLst>
            <pc:docMk/>
            <pc:sldMk cId="0" sldId="312"/>
            <ac:spMk id="12" creationId="{00000000-0000-0000-0000-000000000000}"/>
          </ac:spMkLst>
        </pc:spChg>
        <pc:spChg chg="del">
          <ac:chgData name="Phuong Thai Nguyen" userId="598680f98d4801c4" providerId="LiveId" clId="{839CA556-A0C3-C14C-83EA-217B3B7851D1}" dt="2024-09-26T10:02:34.339" v="78" actId="478"/>
          <ac:spMkLst>
            <pc:docMk/>
            <pc:sldMk cId="0" sldId="312"/>
            <ac:spMk id="13" creationId="{00000000-0000-0000-0000-000000000000}"/>
          </ac:spMkLst>
        </pc:spChg>
        <pc:spChg chg="del">
          <ac:chgData name="Phuong Thai Nguyen" userId="598680f98d4801c4" providerId="LiveId" clId="{839CA556-A0C3-C14C-83EA-217B3B7851D1}" dt="2024-09-26T10:02:34.339" v="78" actId="478"/>
          <ac:spMkLst>
            <pc:docMk/>
            <pc:sldMk cId="0" sldId="312"/>
            <ac:spMk id="14" creationId="{00000000-0000-0000-0000-000000000000}"/>
          </ac:spMkLst>
        </pc:spChg>
        <pc:spChg chg="del">
          <ac:chgData name="Phuong Thai Nguyen" userId="598680f98d4801c4" providerId="LiveId" clId="{839CA556-A0C3-C14C-83EA-217B3B7851D1}" dt="2024-09-26T10:02:34.339" v="78" actId="478"/>
          <ac:spMkLst>
            <pc:docMk/>
            <pc:sldMk cId="0" sldId="312"/>
            <ac:spMk id="15" creationId="{00000000-0000-0000-0000-000000000000}"/>
          </ac:spMkLst>
        </pc:spChg>
        <pc:spChg chg="del">
          <ac:chgData name="Phuong Thai Nguyen" userId="598680f98d4801c4" providerId="LiveId" clId="{839CA556-A0C3-C14C-83EA-217B3B7851D1}" dt="2024-09-26T10:02:34.339" v="78" actId="478"/>
          <ac:spMkLst>
            <pc:docMk/>
            <pc:sldMk cId="0" sldId="312"/>
            <ac:spMk id="16" creationId="{00000000-0000-0000-0000-000000000000}"/>
          </ac:spMkLst>
        </pc:spChg>
        <pc:spChg chg="del">
          <ac:chgData name="Phuong Thai Nguyen" userId="598680f98d4801c4" providerId="LiveId" clId="{839CA556-A0C3-C14C-83EA-217B3B7851D1}" dt="2024-09-26T10:02:34.339" v="78" actId="478"/>
          <ac:spMkLst>
            <pc:docMk/>
            <pc:sldMk cId="0" sldId="312"/>
            <ac:spMk id="17" creationId="{00000000-0000-0000-0000-000000000000}"/>
          </ac:spMkLst>
        </pc:spChg>
        <pc:spChg chg="del">
          <ac:chgData name="Phuong Thai Nguyen" userId="598680f98d4801c4" providerId="LiveId" clId="{839CA556-A0C3-C14C-83EA-217B3B7851D1}" dt="2024-09-26T10:02:34.339" v="78" actId="478"/>
          <ac:spMkLst>
            <pc:docMk/>
            <pc:sldMk cId="0" sldId="312"/>
            <ac:spMk id="18" creationId="{00000000-0000-0000-0000-000000000000}"/>
          </ac:spMkLst>
        </pc:spChg>
        <pc:spChg chg="del">
          <ac:chgData name="Phuong Thai Nguyen" userId="598680f98d4801c4" providerId="LiveId" clId="{839CA556-A0C3-C14C-83EA-217B3B7851D1}" dt="2024-09-26T10:02:34.339" v="78" actId="478"/>
          <ac:spMkLst>
            <pc:docMk/>
            <pc:sldMk cId="0" sldId="312"/>
            <ac:spMk id="19" creationId="{00000000-0000-0000-0000-000000000000}"/>
          </ac:spMkLst>
        </pc:spChg>
        <pc:spChg chg="del">
          <ac:chgData name="Phuong Thai Nguyen" userId="598680f98d4801c4" providerId="LiveId" clId="{839CA556-A0C3-C14C-83EA-217B3B7851D1}" dt="2024-09-26T10:02:34.339" v="78" actId="478"/>
          <ac:spMkLst>
            <pc:docMk/>
            <pc:sldMk cId="0" sldId="312"/>
            <ac:spMk id="20" creationId="{00000000-0000-0000-0000-000000000000}"/>
          </ac:spMkLst>
        </pc:spChg>
        <pc:spChg chg="del">
          <ac:chgData name="Phuong Thai Nguyen" userId="598680f98d4801c4" providerId="LiveId" clId="{839CA556-A0C3-C14C-83EA-217B3B7851D1}" dt="2024-09-26T10:02:34.339" v="78" actId="478"/>
          <ac:spMkLst>
            <pc:docMk/>
            <pc:sldMk cId="0" sldId="312"/>
            <ac:spMk id="23" creationId="{00000000-0000-0000-0000-000000000000}"/>
          </ac:spMkLst>
        </pc:spChg>
        <pc:spChg chg="del">
          <ac:chgData name="Phuong Thai Nguyen" userId="598680f98d4801c4" providerId="LiveId" clId="{839CA556-A0C3-C14C-83EA-217B3B7851D1}" dt="2024-09-26T10:02:34.339" v="78" actId="478"/>
          <ac:spMkLst>
            <pc:docMk/>
            <pc:sldMk cId="0" sldId="312"/>
            <ac:spMk id="24" creationId="{00000000-0000-0000-0000-000000000000}"/>
          </ac:spMkLst>
        </pc:spChg>
        <pc:spChg chg="del">
          <ac:chgData name="Phuong Thai Nguyen" userId="598680f98d4801c4" providerId="LiveId" clId="{839CA556-A0C3-C14C-83EA-217B3B7851D1}" dt="2024-09-26T10:02:34.339" v="78" actId="478"/>
          <ac:spMkLst>
            <pc:docMk/>
            <pc:sldMk cId="0" sldId="312"/>
            <ac:spMk id="25" creationId="{00000000-0000-0000-0000-000000000000}"/>
          </ac:spMkLst>
        </pc:spChg>
        <pc:spChg chg="del">
          <ac:chgData name="Phuong Thai Nguyen" userId="598680f98d4801c4" providerId="LiveId" clId="{839CA556-A0C3-C14C-83EA-217B3B7851D1}" dt="2024-09-26T10:02:34.339" v="78" actId="478"/>
          <ac:spMkLst>
            <pc:docMk/>
            <pc:sldMk cId="0" sldId="312"/>
            <ac:spMk id="26" creationId="{00000000-0000-0000-0000-000000000000}"/>
          </ac:spMkLst>
        </pc:spChg>
        <pc:spChg chg="del">
          <ac:chgData name="Phuong Thai Nguyen" userId="598680f98d4801c4" providerId="LiveId" clId="{839CA556-A0C3-C14C-83EA-217B3B7851D1}" dt="2024-09-26T10:02:34.339" v="78" actId="478"/>
          <ac:spMkLst>
            <pc:docMk/>
            <pc:sldMk cId="0" sldId="312"/>
            <ac:spMk id="27" creationId="{00000000-0000-0000-0000-000000000000}"/>
          </ac:spMkLst>
        </pc:spChg>
        <pc:spChg chg="del">
          <ac:chgData name="Phuong Thai Nguyen" userId="598680f98d4801c4" providerId="LiveId" clId="{839CA556-A0C3-C14C-83EA-217B3B7851D1}" dt="2024-09-26T10:02:34.339" v="78" actId="478"/>
          <ac:spMkLst>
            <pc:docMk/>
            <pc:sldMk cId="0" sldId="312"/>
            <ac:spMk id="28" creationId="{00000000-0000-0000-0000-000000000000}"/>
          </ac:spMkLst>
        </pc:spChg>
        <pc:spChg chg="del">
          <ac:chgData name="Phuong Thai Nguyen" userId="598680f98d4801c4" providerId="LiveId" clId="{839CA556-A0C3-C14C-83EA-217B3B7851D1}" dt="2024-09-26T10:02:34.339" v="78" actId="478"/>
          <ac:spMkLst>
            <pc:docMk/>
            <pc:sldMk cId="0" sldId="312"/>
            <ac:spMk id="29" creationId="{00000000-0000-0000-0000-000000000000}"/>
          </ac:spMkLst>
        </pc:spChg>
        <pc:graphicFrameChg chg="del">
          <ac:chgData name="Phuong Thai Nguyen" userId="598680f98d4801c4" providerId="LiveId" clId="{839CA556-A0C3-C14C-83EA-217B3B7851D1}" dt="2024-09-26T10:02:34.339" v="78" actId="478"/>
          <ac:graphicFrameMkLst>
            <pc:docMk/>
            <pc:sldMk cId="0" sldId="312"/>
            <ac:graphicFrameMk id="21" creationId="{00000000-0000-0000-0000-000000000000}"/>
          </ac:graphicFrameMkLst>
        </pc:graphicFrameChg>
        <pc:graphicFrameChg chg="del">
          <ac:chgData name="Phuong Thai Nguyen" userId="598680f98d4801c4" providerId="LiveId" clId="{839CA556-A0C3-C14C-83EA-217B3B7851D1}" dt="2024-09-26T10:02:34.339" v="78" actId="478"/>
          <ac:graphicFrameMkLst>
            <pc:docMk/>
            <pc:sldMk cId="0" sldId="312"/>
            <ac:graphicFrameMk id="22" creationId="{00000000-0000-0000-0000-000000000000}"/>
          </ac:graphicFrameMkLst>
        </pc:graphicFrameChg>
        <pc:picChg chg="add mod">
          <ac:chgData name="Phuong Thai Nguyen" userId="598680f98d4801c4" providerId="LiveId" clId="{839CA556-A0C3-C14C-83EA-217B3B7851D1}" dt="2024-09-26T10:02:53.573" v="83" actId="14100"/>
          <ac:picMkLst>
            <pc:docMk/>
            <pc:sldMk cId="0" sldId="312"/>
            <ac:picMk id="36" creationId="{E64B3B83-6E5A-1076-CFD0-495E73FEA473}"/>
          </ac:picMkLst>
        </pc:picChg>
      </pc:sldChg>
      <pc:sldChg chg="addSp delSp modSp mod">
        <pc:chgData name="Phuong Thai Nguyen" userId="598680f98d4801c4" providerId="LiveId" clId="{839CA556-A0C3-C14C-83EA-217B3B7851D1}" dt="2024-09-26T10:03:53.170" v="88" actId="1076"/>
        <pc:sldMkLst>
          <pc:docMk/>
          <pc:sldMk cId="0" sldId="313"/>
        </pc:sldMkLst>
        <pc:spChg chg="del">
          <ac:chgData name="Phuong Thai Nguyen" userId="598680f98d4801c4" providerId="LiveId" clId="{839CA556-A0C3-C14C-83EA-217B3B7851D1}" dt="2024-09-26T10:03:30.729" v="84" actId="478"/>
          <ac:spMkLst>
            <pc:docMk/>
            <pc:sldMk cId="0" sldId="313"/>
            <ac:spMk id="3" creationId="{00000000-0000-0000-0000-000000000000}"/>
          </ac:spMkLst>
        </pc:spChg>
        <pc:spChg chg="del">
          <ac:chgData name="Phuong Thai Nguyen" userId="598680f98d4801c4" providerId="LiveId" clId="{839CA556-A0C3-C14C-83EA-217B3B7851D1}" dt="2024-09-26T10:03:30.729" v="84" actId="478"/>
          <ac:spMkLst>
            <pc:docMk/>
            <pc:sldMk cId="0" sldId="313"/>
            <ac:spMk id="4" creationId="{00000000-0000-0000-0000-000000000000}"/>
          </ac:spMkLst>
        </pc:spChg>
        <pc:spChg chg="del">
          <ac:chgData name="Phuong Thai Nguyen" userId="598680f98d4801c4" providerId="LiveId" clId="{839CA556-A0C3-C14C-83EA-217B3B7851D1}" dt="2024-09-26T10:03:30.729" v="84" actId="478"/>
          <ac:spMkLst>
            <pc:docMk/>
            <pc:sldMk cId="0" sldId="313"/>
            <ac:spMk id="5" creationId="{00000000-0000-0000-0000-000000000000}"/>
          </ac:spMkLst>
        </pc:spChg>
        <pc:spChg chg="del">
          <ac:chgData name="Phuong Thai Nguyen" userId="598680f98d4801c4" providerId="LiveId" clId="{839CA556-A0C3-C14C-83EA-217B3B7851D1}" dt="2024-09-26T10:03:30.729" v="84" actId="478"/>
          <ac:spMkLst>
            <pc:docMk/>
            <pc:sldMk cId="0" sldId="313"/>
            <ac:spMk id="6" creationId="{00000000-0000-0000-0000-000000000000}"/>
          </ac:spMkLst>
        </pc:spChg>
        <pc:spChg chg="del">
          <ac:chgData name="Phuong Thai Nguyen" userId="598680f98d4801c4" providerId="LiveId" clId="{839CA556-A0C3-C14C-83EA-217B3B7851D1}" dt="2024-09-26T10:03:30.729" v="84" actId="478"/>
          <ac:spMkLst>
            <pc:docMk/>
            <pc:sldMk cId="0" sldId="313"/>
            <ac:spMk id="7" creationId="{00000000-0000-0000-0000-000000000000}"/>
          </ac:spMkLst>
        </pc:spChg>
        <pc:spChg chg="del">
          <ac:chgData name="Phuong Thai Nguyen" userId="598680f98d4801c4" providerId="LiveId" clId="{839CA556-A0C3-C14C-83EA-217B3B7851D1}" dt="2024-09-26T10:03:30.729" v="84" actId="478"/>
          <ac:spMkLst>
            <pc:docMk/>
            <pc:sldMk cId="0" sldId="313"/>
            <ac:spMk id="8" creationId="{00000000-0000-0000-0000-000000000000}"/>
          </ac:spMkLst>
        </pc:spChg>
        <pc:spChg chg="del">
          <ac:chgData name="Phuong Thai Nguyen" userId="598680f98d4801c4" providerId="LiveId" clId="{839CA556-A0C3-C14C-83EA-217B3B7851D1}" dt="2024-09-26T10:03:30.729" v="84" actId="478"/>
          <ac:spMkLst>
            <pc:docMk/>
            <pc:sldMk cId="0" sldId="313"/>
            <ac:spMk id="9" creationId="{00000000-0000-0000-0000-000000000000}"/>
          </ac:spMkLst>
        </pc:spChg>
        <pc:spChg chg="del">
          <ac:chgData name="Phuong Thai Nguyen" userId="598680f98d4801c4" providerId="LiveId" clId="{839CA556-A0C3-C14C-83EA-217B3B7851D1}" dt="2024-09-26T10:03:30.729" v="84" actId="478"/>
          <ac:spMkLst>
            <pc:docMk/>
            <pc:sldMk cId="0" sldId="313"/>
            <ac:spMk id="10" creationId="{00000000-0000-0000-0000-000000000000}"/>
          </ac:spMkLst>
        </pc:spChg>
        <pc:spChg chg="del">
          <ac:chgData name="Phuong Thai Nguyen" userId="598680f98d4801c4" providerId="LiveId" clId="{839CA556-A0C3-C14C-83EA-217B3B7851D1}" dt="2024-09-26T10:03:30.729" v="84" actId="478"/>
          <ac:spMkLst>
            <pc:docMk/>
            <pc:sldMk cId="0" sldId="313"/>
            <ac:spMk id="11" creationId="{00000000-0000-0000-0000-000000000000}"/>
          </ac:spMkLst>
        </pc:spChg>
        <pc:spChg chg="del">
          <ac:chgData name="Phuong Thai Nguyen" userId="598680f98d4801c4" providerId="LiveId" clId="{839CA556-A0C3-C14C-83EA-217B3B7851D1}" dt="2024-09-26T10:03:30.729" v="84" actId="478"/>
          <ac:spMkLst>
            <pc:docMk/>
            <pc:sldMk cId="0" sldId="313"/>
            <ac:spMk id="12" creationId="{00000000-0000-0000-0000-000000000000}"/>
          </ac:spMkLst>
        </pc:spChg>
        <pc:spChg chg="del">
          <ac:chgData name="Phuong Thai Nguyen" userId="598680f98d4801c4" providerId="LiveId" clId="{839CA556-A0C3-C14C-83EA-217B3B7851D1}" dt="2024-09-26T10:03:30.729" v="84" actId="478"/>
          <ac:spMkLst>
            <pc:docMk/>
            <pc:sldMk cId="0" sldId="313"/>
            <ac:spMk id="13" creationId="{00000000-0000-0000-0000-000000000000}"/>
          </ac:spMkLst>
        </pc:spChg>
        <pc:spChg chg="del">
          <ac:chgData name="Phuong Thai Nguyen" userId="598680f98d4801c4" providerId="LiveId" clId="{839CA556-A0C3-C14C-83EA-217B3B7851D1}" dt="2024-09-26T10:03:30.729" v="84" actId="478"/>
          <ac:spMkLst>
            <pc:docMk/>
            <pc:sldMk cId="0" sldId="313"/>
            <ac:spMk id="14" creationId="{00000000-0000-0000-0000-000000000000}"/>
          </ac:spMkLst>
        </pc:spChg>
        <pc:spChg chg="del">
          <ac:chgData name="Phuong Thai Nguyen" userId="598680f98d4801c4" providerId="LiveId" clId="{839CA556-A0C3-C14C-83EA-217B3B7851D1}" dt="2024-09-26T10:03:30.729" v="84" actId="478"/>
          <ac:spMkLst>
            <pc:docMk/>
            <pc:sldMk cId="0" sldId="313"/>
            <ac:spMk id="15" creationId="{00000000-0000-0000-0000-000000000000}"/>
          </ac:spMkLst>
        </pc:spChg>
        <pc:spChg chg="del">
          <ac:chgData name="Phuong Thai Nguyen" userId="598680f98d4801c4" providerId="LiveId" clId="{839CA556-A0C3-C14C-83EA-217B3B7851D1}" dt="2024-09-26T10:03:30.729" v="84" actId="478"/>
          <ac:spMkLst>
            <pc:docMk/>
            <pc:sldMk cId="0" sldId="313"/>
            <ac:spMk id="16" creationId="{00000000-0000-0000-0000-000000000000}"/>
          </ac:spMkLst>
        </pc:spChg>
        <pc:spChg chg="del">
          <ac:chgData name="Phuong Thai Nguyen" userId="598680f98d4801c4" providerId="LiveId" clId="{839CA556-A0C3-C14C-83EA-217B3B7851D1}" dt="2024-09-26T10:03:30.729" v="84" actId="478"/>
          <ac:spMkLst>
            <pc:docMk/>
            <pc:sldMk cId="0" sldId="313"/>
            <ac:spMk id="17" creationId="{00000000-0000-0000-0000-000000000000}"/>
          </ac:spMkLst>
        </pc:spChg>
        <pc:spChg chg="del">
          <ac:chgData name="Phuong Thai Nguyen" userId="598680f98d4801c4" providerId="LiveId" clId="{839CA556-A0C3-C14C-83EA-217B3B7851D1}" dt="2024-09-26T10:03:30.729" v="84" actId="478"/>
          <ac:spMkLst>
            <pc:docMk/>
            <pc:sldMk cId="0" sldId="313"/>
            <ac:spMk id="18" creationId="{00000000-0000-0000-0000-000000000000}"/>
          </ac:spMkLst>
        </pc:spChg>
        <pc:spChg chg="del">
          <ac:chgData name="Phuong Thai Nguyen" userId="598680f98d4801c4" providerId="LiveId" clId="{839CA556-A0C3-C14C-83EA-217B3B7851D1}" dt="2024-09-26T10:03:30.729" v="84" actId="478"/>
          <ac:spMkLst>
            <pc:docMk/>
            <pc:sldMk cId="0" sldId="313"/>
            <ac:spMk id="19" creationId="{00000000-0000-0000-0000-000000000000}"/>
          </ac:spMkLst>
        </pc:spChg>
        <pc:spChg chg="del">
          <ac:chgData name="Phuong Thai Nguyen" userId="598680f98d4801c4" providerId="LiveId" clId="{839CA556-A0C3-C14C-83EA-217B3B7851D1}" dt="2024-09-26T10:03:30.729" v="84" actId="478"/>
          <ac:spMkLst>
            <pc:docMk/>
            <pc:sldMk cId="0" sldId="313"/>
            <ac:spMk id="20" creationId="{00000000-0000-0000-0000-000000000000}"/>
          </ac:spMkLst>
        </pc:spChg>
        <pc:spChg chg="del">
          <ac:chgData name="Phuong Thai Nguyen" userId="598680f98d4801c4" providerId="LiveId" clId="{839CA556-A0C3-C14C-83EA-217B3B7851D1}" dt="2024-09-26T10:03:30.729" v="84" actId="478"/>
          <ac:spMkLst>
            <pc:docMk/>
            <pc:sldMk cId="0" sldId="313"/>
            <ac:spMk id="21" creationId="{00000000-0000-0000-0000-000000000000}"/>
          </ac:spMkLst>
        </pc:spChg>
        <pc:spChg chg="del">
          <ac:chgData name="Phuong Thai Nguyen" userId="598680f98d4801c4" providerId="LiveId" clId="{839CA556-A0C3-C14C-83EA-217B3B7851D1}" dt="2024-09-26T10:03:30.729" v="84" actId="478"/>
          <ac:spMkLst>
            <pc:docMk/>
            <pc:sldMk cId="0" sldId="313"/>
            <ac:spMk id="22" creationId="{00000000-0000-0000-0000-000000000000}"/>
          </ac:spMkLst>
        </pc:spChg>
        <pc:spChg chg="del">
          <ac:chgData name="Phuong Thai Nguyen" userId="598680f98d4801c4" providerId="LiveId" clId="{839CA556-A0C3-C14C-83EA-217B3B7851D1}" dt="2024-09-26T10:03:30.729" v="84" actId="478"/>
          <ac:spMkLst>
            <pc:docMk/>
            <pc:sldMk cId="0" sldId="313"/>
            <ac:spMk id="23" creationId="{00000000-0000-0000-0000-000000000000}"/>
          </ac:spMkLst>
        </pc:spChg>
        <pc:spChg chg="del">
          <ac:chgData name="Phuong Thai Nguyen" userId="598680f98d4801c4" providerId="LiveId" clId="{839CA556-A0C3-C14C-83EA-217B3B7851D1}" dt="2024-09-26T10:03:30.729" v="84" actId="478"/>
          <ac:spMkLst>
            <pc:docMk/>
            <pc:sldMk cId="0" sldId="313"/>
            <ac:spMk id="24" creationId="{00000000-0000-0000-0000-000000000000}"/>
          </ac:spMkLst>
        </pc:spChg>
        <pc:spChg chg="del">
          <ac:chgData name="Phuong Thai Nguyen" userId="598680f98d4801c4" providerId="LiveId" clId="{839CA556-A0C3-C14C-83EA-217B3B7851D1}" dt="2024-09-26T10:03:30.729" v="84" actId="478"/>
          <ac:spMkLst>
            <pc:docMk/>
            <pc:sldMk cId="0" sldId="313"/>
            <ac:spMk id="25" creationId="{00000000-0000-0000-0000-000000000000}"/>
          </ac:spMkLst>
        </pc:spChg>
        <pc:spChg chg="del">
          <ac:chgData name="Phuong Thai Nguyen" userId="598680f98d4801c4" providerId="LiveId" clId="{839CA556-A0C3-C14C-83EA-217B3B7851D1}" dt="2024-09-26T10:03:30.729" v="84" actId="478"/>
          <ac:spMkLst>
            <pc:docMk/>
            <pc:sldMk cId="0" sldId="313"/>
            <ac:spMk id="26" creationId="{00000000-0000-0000-0000-000000000000}"/>
          </ac:spMkLst>
        </pc:spChg>
        <pc:spChg chg="del">
          <ac:chgData name="Phuong Thai Nguyen" userId="598680f98d4801c4" providerId="LiveId" clId="{839CA556-A0C3-C14C-83EA-217B3B7851D1}" dt="2024-09-26T10:03:30.729" v="84" actId="478"/>
          <ac:spMkLst>
            <pc:docMk/>
            <pc:sldMk cId="0" sldId="313"/>
            <ac:spMk id="27" creationId="{00000000-0000-0000-0000-000000000000}"/>
          </ac:spMkLst>
        </pc:spChg>
        <pc:spChg chg="del">
          <ac:chgData name="Phuong Thai Nguyen" userId="598680f98d4801c4" providerId="LiveId" clId="{839CA556-A0C3-C14C-83EA-217B3B7851D1}" dt="2024-09-26T10:03:30.729" v="84" actId="478"/>
          <ac:spMkLst>
            <pc:docMk/>
            <pc:sldMk cId="0" sldId="313"/>
            <ac:spMk id="28" creationId="{00000000-0000-0000-0000-000000000000}"/>
          </ac:spMkLst>
        </pc:spChg>
        <pc:spChg chg="del">
          <ac:chgData name="Phuong Thai Nguyen" userId="598680f98d4801c4" providerId="LiveId" clId="{839CA556-A0C3-C14C-83EA-217B3B7851D1}" dt="2024-09-26T10:03:30.729" v="84" actId="478"/>
          <ac:spMkLst>
            <pc:docMk/>
            <pc:sldMk cId="0" sldId="313"/>
            <ac:spMk id="29" creationId="{00000000-0000-0000-0000-000000000000}"/>
          </ac:spMkLst>
        </pc:spChg>
        <pc:spChg chg="del">
          <ac:chgData name="Phuong Thai Nguyen" userId="598680f98d4801c4" providerId="LiveId" clId="{839CA556-A0C3-C14C-83EA-217B3B7851D1}" dt="2024-09-26T10:03:30.729" v="84" actId="478"/>
          <ac:spMkLst>
            <pc:docMk/>
            <pc:sldMk cId="0" sldId="313"/>
            <ac:spMk id="30" creationId="{00000000-0000-0000-0000-000000000000}"/>
          </ac:spMkLst>
        </pc:spChg>
        <pc:spChg chg="del">
          <ac:chgData name="Phuong Thai Nguyen" userId="598680f98d4801c4" providerId="LiveId" clId="{839CA556-A0C3-C14C-83EA-217B3B7851D1}" dt="2024-09-26T10:03:30.729" v="84" actId="478"/>
          <ac:spMkLst>
            <pc:docMk/>
            <pc:sldMk cId="0" sldId="313"/>
            <ac:spMk id="31" creationId="{00000000-0000-0000-0000-000000000000}"/>
          </ac:spMkLst>
        </pc:spChg>
        <pc:spChg chg="del">
          <ac:chgData name="Phuong Thai Nguyen" userId="598680f98d4801c4" providerId="LiveId" clId="{839CA556-A0C3-C14C-83EA-217B3B7851D1}" dt="2024-09-26T10:03:30.729" v="84" actId="478"/>
          <ac:spMkLst>
            <pc:docMk/>
            <pc:sldMk cId="0" sldId="313"/>
            <ac:spMk id="32" creationId="{00000000-0000-0000-0000-000000000000}"/>
          </ac:spMkLst>
        </pc:spChg>
        <pc:spChg chg="del">
          <ac:chgData name="Phuong Thai Nguyen" userId="598680f98d4801c4" providerId="LiveId" clId="{839CA556-A0C3-C14C-83EA-217B3B7851D1}" dt="2024-09-26T10:03:30.729" v="84" actId="478"/>
          <ac:spMkLst>
            <pc:docMk/>
            <pc:sldMk cId="0" sldId="313"/>
            <ac:spMk id="33" creationId="{00000000-0000-0000-0000-000000000000}"/>
          </ac:spMkLst>
        </pc:spChg>
        <pc:spChg chg="del">
          <ac:chgData name="Phuong Thai Nguyen" userId="598680f98d4801c4" providerId="LiveId" clId="{839CA556-A0C3-C14C-83EA-217B3B7851D1}" dt="2024-09-26T10:03:30.729" v="84" actId="478"/>
          <ac:spMkLst>
            <pc:docMk/>
            <pc:sldMk cId="0" sldId="313"/>
            <ac:spMk id="34" creationId="{00000000-0000-0000-0000-000000000000}"/>
          </ac:spMkLst>
        </pc:spChg>
        <pc:spChg chg="del">
          <ac:chgData name="Phuong Thai Nguyen" userId="598680f98d4801c4" providerId="LiveId" clId="{839CA556-A0C3-C14C-83EA-217B3B7851D1}" dt="2024-09-26T10:03:30.729" v="84" actId="478"/>
          <ac:spMkLst>
            <pc:docMk/>
            <pc:sldMk cId="0" sldId="313"/>
            <ac:spMk id="35" creationId="{00000000-0000-0000-0000-000000000000}"/>
          </ac:spMkLst>
        </pc:spChg>
        <pc:spChg chg="del">
          <ac:chgData name="Phuong Thai Nguyen" userId="598680f98d4801c4" providerId="LiveId" clId="{839CA556-A0C3-C14C-83EA-217B3B7851D1}" dt="2024-09-26T10:03:30.729" v="84" actId="478"/>
          <ac:spMkLst>
            <pc:docMk/>
            <pc:sldMk cId="0" sldId="313"/>
            <ac:spMk id="36" creationId="{00000000-0000-0000-0000-000000000000}"/>
          </ac:spMkLst>
        </pc:spChg>
        <pc:spChg chg="del">
          <ac:chgData name="Phuong Thai Nguyen" userId="598680f98d4801c4" providerId="LiveId" clId="{839CA556-A0C3-C14C-83EA-217B3B7851D1}" dt="2024-09-26T10:03:30.729" v="84" actId="478"/>
          <ac:spMkLst>
            <pc:docMk/>
            <pc:sldMk cId="0" sldId="313"/>
            <ac:spMk id="37" creationId="{00000000-0000-0000-0000-000000000000}"/>
          </ac:spMkLst>
        </pc:spChg>
        <pc:spChg chg="del">
          <ac:chgData name="Phuong Thai Nguyen" userId="598680f98d4801c4" providerId="LiveId" clId="{839CA556-A0C3-C14C-83EA-217B3B7851D1}" dt="2024-09-26T10:03:30.729" v="84" actId="478"/>
          <ac:spMkLst>
            <pc:docMk/>
            <pc:sldMk cId="0" sldId="313"/>
            <ac:spMk id="38" creationId="{00000000-0000-0000-0000-000000000000}"/>
          </ac:spMkLst>
        </pc:spChg>
        <pc:spChg chg="del">
          <ac:chgData name="Phuong Thai Nguyen" userId="598680f98d4801c4" providerId="LiveId" clId="{839CA556-A0C3-C14C-83EA-217B3B7851D1}" dt="2024-09-26T10:03:30.729" v="84" actId="478"/>
          <ac:spMkLst>
            <pc:docMk/>
            <pc:sldMk cId="0" sldId="313"/>
            <ac:spMk id="39" creationId="{00000000-0000-0000-0000-000000000000}"/>
          </ac:spMkLst>
        </pc:spChg>
        <pc:spChg chg="del">
          <ac:chgData name="Phuong Thai Nguyen" userId="598680f98d4801c4" providerId="LiveId" clId="{839CA556-A0C3-C14C-83EA-217B3B7851D1}" dt="2024-09-26T10:03:30.729" v="84" actId="478"/>
          <ac:spMkLst>
            <pc:docMk/>
            <pc:sldMk cId="0" sldId="313"/>
            <ac:spMk id="40" creationId="{00000000-0000-0000-0000-000000000000}"/>
          </ac:spMkLst>
        </pc:spChg>
        <pc:spChg chg="del">
          <ac:chgData name="Phuong Thai Nguyen" userId="598680f98d4801c4" providerId="LiveId" clId="{839CA556-A0C3-C14C-83EA-217B3B7851D1}" dt="2024-09-26T10:03:30.729" v="84" actId="478"/>
          <ac:spMkLst>
            <pc:docMk/>
            <pc:sldMk cId="0" sldId="313"/>
            <ac:spMk id="41" creationId="{00000000-0000-0000-0000-000000000000}"/>
          </ac:spMkLst>
        </pc:spChg>
        <pc:spChg chg="del">
          <ac:chgData name="Phuong Thai Nguyen" userId="598680f98d4801c4" providerId="LiveId" clId="{839CA556-A0C3-C14C-83EA-217B3B7851D1}" dt="2024-09-26T10:03:30.729" v="84" actId="478"/>
          <ac:spMkLst>
            <pc:docMk/>
            <pc:sldMk cId="0" sldId="313"/>
            <ac:spMk id="42" creationId="{00000000-0000-0000-0000-000000000000}"/>
          </ac:spMkLst>
        </pc:spChg>
        <pc:spChg chg="del">
          <ac:chgData name="Phuong Thai Nguyen" userId="598680f98d4801c4" providerId="LiveId" clId="{839CA556-A0C3-C14C-83EA-217B3B7851D1}" dt="2024-09-26T10:03:30.729" v="84" actId="478"/>
          <ac:spMkLst>
            <pc:docMk/>
            <pc:sldMk cId="0" sldId="313"/>
            <ac:spMk id="43" creationId="{00000000-0000-0000-0000-000000000000}"/>
          </ac:spMkLst>
        </pc:spChg>
        <pc:spChg chg="del">
          <ac:chgData name="Phuong Thai Nguyen" userId="598680f98d4801c4" providerId="LiveId" clId="{839CA556-A0C3-C14C-83EA-217B3B7851D1}" dt="2024-09-26T10:03:30.729" v="84" actId="478"/>
          <ac:spMkLst>
            <pc:docMk/>
            <pc:sldMk cId="0" sldId="313"/>
            <ac:spMk id="44" creationId="{00000000-0000-0000-0000-000000000000}"/>
          </ac:spMkLst>
        </pc:spChg>
        <pc:spChg chg="del">
          <ac:chgData name="Phuong Thai Nguyen" userId="598680f98d4801c4" providerId="LiveId" clId="{839CA556-A0C3-C14C-83EA-217B3B7851D1}" dt="2024-09-26T10:03:30.729" v="84" actId="478"/>
          <ac:spMkLst>
            <pc:docMk/>
            <pc:sldMk cId="0" sldId="313"/>
            <ac:spMk id="45" creationId="{00000000-0000-0000-0000-000000000000}"/>
          </ac:spMkLst>
        </pc:spChg>
        <pc:spChg chg="del">
          <ac:chgData name="Phuong Thai Nguyen" userId="598680f98d4801c4" providerId="LiveId" clId="{839CA556-A0C3-C14C-83EA-217B3B7851D1}" dt="2024-09-26T10:03:30.729" v="84" actId="478"/>
          <ac:spMkLst>
            <pc:docMk/>
            <pc:sldMk cId="0" sldId="313"/>
            <ac:spMk id="46" creationId="{00000000-0000-0000-0000-000000000000}"/>
          </ac:spMkLst>
        </pc:spChg>
        <pc:spChg chg="del">
          <ac:chgData name="Phuong Thai Nguyen" userId="598680f98d4801c4" providerId="LiveId" clId="{839CA556-A0C3-C14C-83EA-217B3B7851D1}" dt="2024-09-26T10:03:30.729" v="84" actId="478"/>
          <ac:spMkLst>
            <pc:docMk/>
            <pc:sldMk cId="0" sldId="313"/>
            <ac:spMk id="47" creationId="{00000000-0000-0000-0000-000000000000}"/>
          </ac:spMkLst>
        </pc:spChg>
        <pc:spChg chg="del">
          <ac:chgData name="Phuong Thai Nguyen" userId="598680f98d4801c4" providerId="LiveId" clId="{839CA556-A0C3-C14C-83EA-217B3B7851D1}" dt="2024-09-26T10:03:30.729" v="84" actId="478"/>
          <ac:spMkLst>
            <pc:docMk/>
            <pc:sldMk cId="0" sldId="313"/>
            <ac:spMk id="48" creationId="{00000000-0000-0000-0000-000000000000}"/>
          </ac:spMkLst>
        </pc:spChg>
        <pc:spChg chg="del">
          <ac:chgData name="Phuong Thai Nguyen" userId="598680f98d4801c4" providerId="LiveId" clId="{839CA556-A0C3-C14C-83EA-217B3B7851D1}" dt="2024-09-26T10:03:30.729" v="84" actId="478"/>
          <ac:spMkLst>
            <pc:docMk/>
            <pc:sldMk cId="0" sldId="313"/>
            <ac:spMk id="49" creationId="{00000000-0000-0000-0000-000000000000}"/>
          </ac:spMkLst>
        </pc:spChg>
        <pc:picChg chg="add mod">
          <ac:chgData name="Phuong Thai Nguyen" userId="598680f98d4801c4" providerId="LiveId" clId="{839CA556-A0C3-C14C-83EA-217B3B7851D1}" dt="2024-09-26T10:03:53.170" v="88" actId="1076"/>
          <ac:picMkLst>
            <pc:docMk/>
            <pc:sldMk cId="0" sldId="313"/>
            <ac:picMk id="56" creationId="{9A214517-3BB3-8976-5285-71627BD4B780}"/>
          </ac:picMkLst>
        </pc:picChg>
      </pc:sldChg>
      <pc:sldChg chg="addSp delSp modSp mod">
        <pc:chgData name="Phuong Thai Nguyen" userId="598680f98d4801c4" providerId="LiveId" clId="{839CA556-A0C3-C14C-83EA-217B3B7851D1}" dt="2024-09-26T10:04:32.771" v="92" actId="1076"/>
        <pc:sldMkLst>
          <pc:docMk/>
          <pc:sldMk cId="0" sldId="314"/>
        </pc:sldMkLst>
        <pc:spChg chg="del">
          <ac:chgData name="Phuong Thai Nguyen" userId="598680f98d4801c4" providerId="LiveId" clId="{839CA556-A0C3-C14C-83EA-217B3B7851D1}" dt="2024-09-26T10:04:21.555" v="89" actId="478"/>
          <ac:spMkLst>
            <pc:docMk/>
            <pc:sldMk cId="0" sldId="314"/>
            <ac:spMk id="3" creationId="{00000000-0000-0000-0000-000000000000}"/>
          </ac:spMkLst>
        </pc:spChg>
        <pc:spChg chg="del">
          <ac:chgData name="Phuong Thai Nguyen" userId="598680f98d4801c4" providerId="LiveId" clId="{839CA556-A0C3-C14C-83EA-217B3B7851D1}" dt="2024-09-26T10:04:21.555" v="89" actId="478"/>
          <ac:spMkLst>
            <pc:docMk/>
            <pc:sldMk cId="0" sldId="314"/>
            <ac:spMk id="4" creationId="{00000000-0000-0000-0000-000000000000}"/>
          </ac:spMkLst>
        </pc:spChg>
        <pc:spChg chg="del">
          <ac:chgData name="Phuong Thai Nguyen" userId="598680f98d4801c4" providerId="LiveId" clId="{839CA556-A0C3-C14C-83EA-217B3B7851D1}" dt="2024-09-26T10:04:21.555" v="89" actId="478"/>
          <ac:spMkLst>
            <pc:docMk/>
            <pc:sldMk cId="0" sldId="314"/>
            <ac:spMk id="5" creationId="{00000000-0000-0000-0000-000000000000}"/>
          </ac:spMkLst>
        </pc:spChg>
        <pc:spChg chg="del">
          <ac:chgData name="Phuong Thai Nguyen" userId="598680f98d4801c4" providerId="LiveId" clId="{839CA556-A0C3-C14C-83EA-217B3B7851D1}" dt="2024-09-26T10:04:21.555" v="89" actId="478"/>
          <ac:spMkLst>
            <pc:docMk/>
            <pc:sldMk cId="0" sldId="314"/>
            <ac:spMk id="6" creationId="{00000000-0000-0000-0000-000000000000}"/>
          </ac:spMkLst>
        </pc:spChg>
        <pc:spChg chg="del">
          <ac:chgData name="Phuong Thai Nguyen" userId="598680f98d4801c4" providerId="LiveId" clId="{839CA556-A0C3-C14C-83EA-217B3B7851D1}" dt="2024-09-26T10:04:21.555" v="89" actId="478"/>
          <ac:spMkLst>
            <pc:docMk/>
            <pc:sldMk cId="0" sldId="314"/>
            <ac:spMk id="7" creationId="{00000000-0000-0000-0000-000000000000}"/>
          </ac:spMkLst>
        </pc:spChg>
        <pc:spChg chg="del">
          <ac:chgData name="Phuong Thai Nguyen" userId="598680f98d4801c4" providerId="LiveId" clId="{839CA556-A0C3-C14C-83EA-217B3B7851D1}" dt="2024-09-26T10:04:21.555" v="89" actId="478"/>
          <ac:spMkLst>
            <pc:docMk/>
            <pc:sldMk cId="0" sldId="314"/>
            <ac:spMk id="8" creationId="{00000000-0000-0000-0000-000000000000}"/>
          </ac:spMkLst>
        </pc:spChg>
        <pc:spChg chg="del">
          <ac:chgData name="Phuong Thai Nguyen" userId="598680f98d4801c4" providerId="LiveId" clId="{839CA556-A0C3-C14C-83EA-217B3B7851D1}" dt="2024-09-26T10:04:21.555" v="89" actId="478"/>
          <ac:spMkLst>
            <pc:docMk/>
            <pc:sldMk cId="0" sldId="314"/>
            <ac:spMk id="9" creationId="{00000000-0000-0000-0000-000000000000}"/>
          </ac:spMkLst>
        </pc:spChg>
        <pc:spChg chg="del">
          <ac:chgData name="Phuong Thai Nguyen" userId="598680f98d4801c4" providerId="LiveId" clId="{839CA556-A0C3-C14C-83EA-217B3B7851D1}" dt="2024-09-26T10:04:21.555" v="89" actId="478"/>
          <ac:spMkLst>
            <pc:docMk/>
            <pc:sldMk cId="0" sldId="314"/>
            <ac:spMk id="10" creationId="{00000000-0000-0000-0000-000000000000}"/>
          </ac:spMkLst>
        </pc:spChg>
        <pc:picChg chg="add mod">
          <ac:chgData name="Phuong Thai Nguyen" userId="598680f98d4801c4" providerId="LiveId" clId="{839CA556-A0C3-C14C-83EA-217B3B7851D1}" dt="2024-09-26T10:04:32.771" v="92" actId="1076"/>
          <ac:picMkLst>
            <pc:docMk/>
            <pc:sldMk cId="0" sldId="314"/>
            <ac:picMk id="17" creationId="{B9DD2B67-7ADE-A688-647D-F76DEDEF3516}"/>
          </ac:picMkLst>
        </pc:picChg>
      </pc:sldChg>
      <pc:sldChg chg="addSp delSp modSp mod">
        <pc:chgData name="Phuong Thai Nguyen" userId="598680f98d4801c4" providerId="LiveId" clId="{839CA556-A0C3-C14C-83EA-217B3B7851D1}" dt="2024-09-26T10:08:01.465" v="98" actId="1076"/>
        <pc:sldMkLst>
          <pc:docMk/>
          <pc:sldMk cId="0" sldId="336"/>
        </pc:sldMkLst>
        <pc:spChg chg="del">
          <ac:chgData name="Phuong Thai Nguyen" userId="598680f98d4801c4" providerId="LiveId" clId="{839CA556-A0C3-C14C-83EA-217B3B7851D1}" dt="2024-09-26T10:07:39.630" v="93" actId="478"/>
          <ac:spMkLst>
            <pc:docMk/>
            <pc:sldMk cId="0" sldId="336"/>
            <ac:spMk id="3" creationId="{00000000-0000-0000-0000-000000000000}"/>
          </ac:spMkLst>
        </pc:spChg>
        <pc:spChg chg="del">
          <ac:chgData name="Phuong Thai Nguyen" userId="598680f98d4801c4" providerId="LiveId" clId="{839CA556-A0C3-C14C-83EA-217B3B7851D1}" dt="2024-09-26T10:07:39.630" v="93" actId="478"/>
          <ac:spMkLst>
            <pc:docMk/>
            <pc:sldMk cId="0" sldId="336"/>
            <ac:spMk id="4" creationId="{00000000-0000-0000-0000-000000000000}"/>
          </ac:spMkLst>
        </pc:spChg>
        <pc:spChg chg="del">
          <ac:chgData name="Phuong Thai Nguyen" userId="598680f98d4801c4" providerId="LiveId" clId="{839CA556-A0C3-C14C-83EA-217B3B7851D1}" dt="2024-09-26T10:07:39.630" v="93" actId="478"/>
          <ac:spMkLst>
            <pc:docMk/>
            <pc:sldMk cId="0" sldId="336"/>
            <ac:spMk id="5" creationId="{00000000-0000-0000-0000-000000000000}"/>
          </ac:spMkLst>
        </pc:spChg>
        <pc:spChg chg="del">
          <ac:chgData name="Phuong Thai Nguyen" userId="598680f98d4801c4" providerId="LiveId" clId="{839CA556-A0C3-C14C-83EA-217B3B7851D1}" dt="2024-09-26T10:07:39.630" v="93" actId="478"/>
          <ac:spMkLst>
            <pc:docMk/>
            <pc:sldMk cId="0" sldId="336"/>
            <ac:spMk id="6" creationId="{00000000-0000-0000-0000-000000000000}"/>
          </ac:spMkLst>
        </pc:spChg>
        <pc:spChg chg="del">
          <ac:chgData name="Phuong Thai Nguyen" userId="598680f98d4801c4" providerId="LiveId" clId="{839CA556-A0C3-C14C-83EA-217B3B7851D1}" dt="2024-09-26T10:07:39.630" v="93" actId="478"/>
          <ac:spMkLst>
            <pc:docMk/>
            <pc:sldMk cId="0" sldId="336"/>
            <ac:spMk id="7" creationId="{00000000-0000-0000-0000-000000000000}"/>
          </ac:spMkLst>
        </pc:spChg>
        <pc:spChg chg="del">
          <ac:chgData name="Phuong Thai Nguyen" userId="598680f98d4801c4" providerId="LiveId" clId="{839CA556-A0C3-C14C-83EA-217B3B7851D1}" dt="2024-09-26T10:07:39.630" v="93" actId="478"/>
          <ac:spMkLst>
            <pc:docMk/>
            <pc:sldMk cId="0" sldId="336"/>
            <ac:spMk id="8" creationId="{00000000-0000-0000-0000-000000000000}"/>
          </ac:spMkLst>
        </pc:spChg>
        <pc:spChg chg="del">
          <ac:chgData name="Phuong Thai Nguyen" userId="598680f98d4801c4" providerId="LiveId" clId="{839CA556-A0C3-C14C-83EA-217B3B7851D1}" dt="2024-09-26T10:07:39.630" v="93" actId="478"/>
          <ac:spMkLst>
            <pc:docMk/>
            <pc:sldMk cId="0" sldId="336"/>
            <ac:spMk id="9" creationId="{00000000-0000-0000-0000-000000000000}"/>
          </ac:spMkLst>
        </pc:spChg>
        <pc:spChg chg="del">
          <ac:chgData name="Phuong Thai Nguyen" userId="598680f98d4801c4" providerId="LiveId" clId="{839CA556-A0C3-C14C-83EA-217B3B7851D1}" dt="2024-09-26T10:07:39.630" v="93" actId="478"/>
          <ac:spMkLst>
            <pc:docMk/>
            <pc:sldMk cId="0" sldId="336"/>
            <ac:spMk id="10" creationId="{00000000-0000-0000-0000-000000000000}"/>
          </ac:spMkLst>
        </pc:spChg>
        <pc:spChg chg="del">
          <ac:chgData name="Phuong Thai Nguyen" userId="598680f98d4801c4" providerId="LiveId" clId="{839CA556-A0C3-C14C-83EA-217B3B7851D1}" dt="2024-09-26T10:07:39.630" v="93" actId="478"/>
          <ac:spMkLst>
            <pc:docMk/>
            <pc:sldMk cId="0" sldId="336"/>
            <ac:spMk id="11" creationId="{00000000-0000-0000-0000-000000000000}"/>
          </ac:spMkLst>
        </pc:spChg>
        <pc:spChg chg="del">
          <ac:chgData name="Phuong Thai Nguyen" userId="598680f98d4801c4" providerId="LiveId" clId="{839CA556-A0C3-C14C-83EA-217B3B7851D1}" dt="2024-09-26T10:07:39.630" v="93" actId="478"/>
          <ac:spMkLst>
            <pc:docMk/>
            <pc:sldMk cId="0" sldId="336"/>
            <ac:spMk id="12" creationId="{00000000-0000-0000-0000-000000000000}"/>
          </ac:spMkLst>
        </pc:spChg>
        <pc:spChg chg="del">
          <ac:chgData name="Phuong Thai Nguyen" userId="598680f98d4801c4" providerId="LiveId" clId="{839CA556-A0C3-C14C-83EA-217B3B7851D1}" dt="2024-09-26T10:07:39.630" v="93" actId="478"/>
          <ac:spMkLst>
            <pc:docMk/>
            <pc:sldMk cId="0" sldId="336"/>
            <ac:spMk id="13" creationId="{00000000-0000-0000-0000-000000000000}"/>
          </ac:spMkLst>
        </pc:spChg>
        <pc:spChg chg="del">
          <ac:chgData name="Phuong Thai Nguyen" userId="598680f98d4801c4" providerId="LiveId" clId="{839CA556-A0C3-C14C-83EA-217B3B7851D1}" dt="2024-09-26T10:07:39.630" v="93" actId="478"/>
          <ac:spMkLst>
            <pc:docMk/>
            <pc:sldMk cId="0" sldId="336"/>
            <ac:spMk id="14" creationId="{00000000-0000-0000-0000-000000000000}"/>
          </ac:spMkLst>
        </pc:spChg>
        <pc:spChg chg="del">
          <ac:chgData name="Phuong Thai Nguyen" userId="598680f98d4801c4" providerId="LiveId" clId="{839CA556-A0C3-C14C-83EA-217B3B7851D1}" dt="2024-09-26T10:07:39.630" v="93" actId="478"/>
          <ac:spMkLst>
            <pc:docMk/>
            <pc:sldMk cId="0" sldId="336"/>
            <ac:spMk id="15" creationId="{00000000-0000-0000-0000-000000000000}"/>
          </ac:spMkLst>
        </pc:spChg>
        <pc:spChg chg="del">
          <ac:chgData name="Phuong Thai Nguyen" userId="598680f98d4801c4" providerId="LiveId" clId="{839CA556-A0C3-C14C-83EA-217B3B7851D1}" dt="2024-09-26T10:07:39.630" v="93" actId="478"/>
          <ac:spMkLst>
            <pc:docMk/>
            <pc:sldMk cId="0" sldId="336"/>
            <ac:spMk id="16" creationId="{00000000-0000-0000-0000-000000000000}"/>
          </ac:spMkLst>
        </pc:spChg>
        <pc:spChg chg="del">
          <ac:chgData name="Phuong Thai Nguyen" userId="598680f98d4801c4" providerId="LiveId" clId="{839CA556-A0C3-C14C-83EA-217B3B7851D1}" dt="2024-09-26T10:07:39.630" v="93" actId="478"/>
          <ac:spMkLst>
            <pc:docMk/>
            <pc:sldMk cId="0" sldId="336"/>
            <ac:spMk id="17" creationId="{00000000-0000-0000-0000-000000000000}"/>
          </ac:spMkLst>
        </pc:spChg>
        <pc:spChg chg="del">
          <ac:chgData name="Phuong Thai Nguyen" userId="598680f98d4801c4" providerId="LiveId" clId="{839CA556-A0C3-C14C-83EA-217B3B7851D1}" dt="2024-09-26T10:07:39.630" v="93" actId="478"/>
          <ac:spMkLst>
            <pc:docMk/>
            <pc:sldMk cId="0" sldId="336"/>
            <ac:spMk id="18" creationId="{00000000-0000-0000-0000-000000000000}"/>
          </ac:spMkLst>
        </pc:spChg>
        <pc:spChg chg="del">
          <ac:chgData name="Phuong Thai Nguyen" userId="598680f98d4801c4" providerId="LiveId" clId="{839CA556-A0C3-C14C-83EA-217B3B7851D1}" dt="2024-09-26T10:07:39.630" v="93" actId="478"/>
          <ac:spMkLst>
            <pc:docMk/>
            <pc:sldMk cId="0" sldId="336"/>
            <ac:spMk id="19" creationId="{00000000-0000-0000-0000-000000000000}"/>
          </ac:spMkLst>
        </pc:spChg>
        <pc:spChg chg="del">
          <ac:chgData name="Phuong Thai Nguyen" userId="598680f98d4801c4" providerId="LiveId" clId="{839CA556-A0C3-C14C-83EA-217B3B7851D1}" dt="2024-09-26T10:07:39.630" v="93" actId="478"/>
          <ac:spMkLst>
            <pc:docMk/>
            <pc:sldMk cId="0" sldId="336"/>
            <ac:spMk id="20" creationId="{00000000-0000-0000-0000-000000000000}"/>
          </ac:spMkLst>
        </pc:spChg>
        <pc:spChg chg="del">
          <ac:chgData name="Phuong Thai Nguyen" userId="598680f98d4801c4" providerId="LiveId" clId="{839CA556-A0C3-C14C-83EA-217B3B7851D1}" dt="2024-09-26T10:07:39.630" v="93" actId="478"/>
          <ac:spMkLst>
            <pc:docMk/>
            <pc:sldMk cId="0" sldId="336"/>
            <ac:spMk id="21" creationId="{00000000-0000-0000-0000-000000000000}"/>
          </ac:spMkLst>
        </pc:spChg>
        <pc:spChg chg="del">
          <ac:chgData name="Phuong Thai Nguyen" userId="598680f98d4801c4" providerId="LiveId" clId="{839CA556-A0C3-C14C-83EA-217B3B7851D1}" dt="2024-09-26T10:07:39.630" v="93" actId="478"/>
          <ac:spMkLst>
            <pc:docMk/>
            <pc:sldMk cId="0" sldId="336"/>
            <ac:spMk id="22" creationId="{00000000-0000-0000-0000-000000000000}"/>
          </ac:spMkLst>
        </pc:spChg>
        <pc:picChg chg="add mod">
          <ac:chgData name="Phuong Thai Nguyen" userId="598680f98d4801c4" providerId="LiveId" clId="{839CA556-A0C3-C14C-83EA-217B3B7851D1}" dt="2024-09-26T10:08:01.465" v="98" actId="1076"/>
          <ac:picMkLst>
            <pc:docMk/>
            <pc:sldMk cId="0" sldId="336"/>
            <ac:picMk id="29" creationId="{FF3BDD29-53CB-CCEF-97C1-31DF39EEDA54}"/>
          </ac:picMkLst>
        </pc:picChg>
      </pc:sldChg>
      <pc:sldChg chg="modSp add mod">
        <pc:chgData name="Phuong Thai Nguyen" userId="598680f98d4801c4" providerId="LiveId" clId="{839CA556-A0C3-C14C-83EA-217B3B7851D1}" dt="2024-09-26T10:12:49.998" v="116" actId="14100"/>
        <pc:sldMkLst>
          <pc:docMk/>
          <pc:sldMk cId="0" sldId="359"/>
        </pc:sldMkLst>
        <pc:spChg chg="mod">
          <ac:chgData name="Phuong Thai Nguyen" userId="598680f98d4801c4" providerId="LiveId" clId="{839CA556-A0C3-C14C-83EA-217B3B7851D1}" dt="2024-09-26T10:12:22.836" v="100"/>
          <ac:spMkLst>
            <pc:docMk/>
            <pc:sldMk cId="0" sldId="359"/>
            <ac:spMk id="2" creationId="{00000000-0000-0000-0000-000000000000}"/>
          </ac:spMkLst>
        </pc:spChg>
        <pc:spChg chg="mod">
          <ac:chgData name="Phuong Thai Nguyen" userId="598680f98d4801c4" providerId="LiveId" clId="{839CA556-A0C3-C14C-83EA-217B3B7851D1}" dt="2024-09-26T10:12:49.998" v="116" actId="14100"/>
          <ac:spMkLst>
            <pc:docMk/>
            <pc:sldMk cId="0" sldId="359"/>
            <ac:spMk id="10" creationId="{AA6230F7-0266-008B-3930-52C501376680}"/>
          </ac:spMkLst>
        </pc:spChg>
      </pc:sldChg>
      <pc:sldChg chg="modSp new mod modNotesTx">
        <pc:chgData name="Phuong Thai Nguyen" userId="598680f98d4801c4" providerId="LiveId" clId="{839CA556-A0C3-C14C-83EA-217B3B7851D1}" dt="2024-09-30T03:38:07.472" v="136"/>
        <pc:sldMkLst>
          <pc:docMk/>
          <pc:sldMk cId="568630583" sldId="360"/>
        </pc:sldMkLst>
        <pc:spChg chg="mod">
          <ac:chgData name="Phuong Thai Nguyen" userId="598680f98d4801c4" providerId="LiveId" clId="{839CA556-A0C3-C14C-83EA-217B3B7851D1}" dt="2024-09-30T03:38:05.383" v="135" actId="20577"/>
          <ac:spMkLst>
            <pc:docMk/>
            <pc:sldMk cId="568630583" sldId="360"/>
            <ac:spMk id="2" creationId="{54FB8B8C-1337-63B8-61DE-0E4480DE9F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6DC62C82-0291-B94A-94B4-5594C715603F}" type="datetimeFigureOut">
              <a:t>2/10/24</a:t>
            </a:fld>
            <a:endParaRPr lang="en-VN"/>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EB493E1B-DAE4-E64C-BABC-5EFE47BD1223}" type="slidenum">
              <a:t>‹#›</a:t>
            </a:fld>
            <a:endParaRPr lang="en-VN"/>
          </a:p>
        </p:txBody>
      </p:sp>
    </p:spTree>
    <p:extLst>
      <p:ext uri="{BB962C8B-B14F-4D97-AF65-F5344CB8AC3E}">
        <p14:creationId xmlns:p14="http://schemas.microsoft.com/office/powerpoint/2010/main" val="93287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Hiểu dữ liệu là bước quan trọng trong mô hình CRISP-DM (tổng 6 bước). </a:t>
            </a:r>
          </a:p>
        </p:txBody>
      </p:sp>
      <p:sp>
        <p:nvSpPr>
          <p:cNvPr id="4" name="Slide Number Placeholder 3"/>
          <p:cNvSpPr>
            <a:spLocks noGrp="1"/>
          </p:cNvSpPr>
          <p:nvPr>
            <p:ph type="sldNum" sz="quarter" idx="5"/>
          </p:nvPr>
        </p:nvSpPr>
        <p:spPr/>
        <p:txBody>
          <a:bodyPr/>
          <a:lstStyle/>
          <a:p>
            <a:fld id="{3185CA31-3845-D547-B215-1D37BD9EC633}" type="slidenum">
              <a:rPr lang="en-VN"/>
              <a:t>1</a:t>
            </a:fld>
            <a:endParaRPr lang="en-VN"/>
          </a:p>
        </p:txBody>
      </p:sp>
    </p:spTree>
    <p:extLst>
      <p:ext uri="{BB962C8B-B14F-4D97-AF65-F5344CB8AC3E}">
        <p14:creationId xmlns:p14="http://schemas.microsoft.com/office/powerpoint/2010/main" val="30604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u="none" strike="noStrike">
                <a:solidFill>
                  <a:srgbClr val="000000"/>
                </a:solidFill>
                <a:effectLst/>
              </a:rPr>
              <a:t>Trong tiền xử lý dữ liệu, đặc biệt khi xử lý các biến liên tục, một kỹ thuật phổ biến là phân chia dữ liệu thành các "khoảng" hoặc "sub-ranges" để dễ dàng hơn cho các mô hình học máy tiếp nhận và xử lý. Equi-log sub-ranges là một kỹ thuật phân chia dữ liệu theo các khoảng giá trị có quy mô khác nhau nhưng đảm bảo rằng khoảng cách giữa các giá trị theo thang logarit là đều nhau.</a:t>
            </a:r>
          </a:p>
          <a:p>
            <a:pPr algn="l"/>
            <a:r>
              <a:rPr lang="vi-VN" b="0" i="0" u="none" strike="noStrike">
                <a:solidFill>
                  <a:srgbClr val="000000"/>
                </a:solidFill>
                <a:effectLst/>
              </a:rPr>
              <a:t>Khái niệm về Equi-log sub-ranges</a:t>
            </a:r>
          </a:p>
          <a:p>
            <a:pPr algn="l">
              <a:buFont typeface="Arial" panose="020B0604020202020204" pitchFamily="34" charset="0"/>
              <a:buChar char="•"/>
            </a:pPr>
            <a:r>
              <a:rPr lang="vi-VN" b="0" i="0" u="none" strike="noStrike">
                <a:solidFill>
                  <a:srgbClr val="000000"/>
                </a:solidFill>
                <a:effectLst/>
              </a:rPr>
              <a:t>Equi-log sub-ranges là các khoảng giá trị được chia đều theo thang logarit. Kỹ thuật này hữu ích khi dữ liệu có sự phân phối không đồng đều, ví dụ như có nhiều giá trị nhỏ và một vài giá trị rất lớn. Trong các trường hợp này, phân chia theo thang logarit sẽ giúp xử lý các giá trị rất lớn và rất nhỏ mà vẫn giữ được cấu trúc của dữ liệu.</a:t>
            </a:r>
          </a:p>
          <a:p>
            <a:pPr algn="l">
              <a:buFont typeface="Arial" panose="020B0604020202020204" pitchFamily="34" charset="0"/>
              <a:buChar char="•"/>
            </a:pPr>
            <a:r>
              <a:rPr lang="vi-VN" b="0" i="0" u="none" strike="noStrike">
                <a:solidFill>
                  <a:srgbClr val="000000"/>
                </a:solidFill>
                <a:effectLst/>
              </a:rPr>
              <a:t>Điều này thường được sử dụng khi dữ liệu có sự phân tán lớn, như trong các bài toán liên quan đến thu nhập, kích thước của các tệp hoặc giá trị đo lường trong vật lý.</a:t>
            </a:r>
          </a:p>
          <a:p>
            <a:endParaRPr lang="en-VN"/>
          </a:p>
        </p:txBody>
      </p:sp>
      <p:sp>
        <p:nvSpPr>
          <p:cNvPr id="4" name="Slide Number Placeholder 3"/>
          <p:cNvSpPr>
            <a:spLocks noGrp="1"/>
          </p:cNvSpPr>
          <p:nvPr>
            <p:ph type="sldNum" sz="quarter" idx="5"/>
          </p:nvPr>
        </p:nvSpPr>
        <p:spPr/>
        <p:txBody>
          <a:bodyPr/>
          <a:lstStyle/>
          <a:p>
            <a:fld id="{EB493E1B-DAE4-E64C-BABC-5EFE47BD1223}" type="slidenum">
              <a:rPr lang="en-VN"/>
              <a:t>44</a:t>
            </a:fld>
            <a:endParaRPr lang="en-VN"/>
          </a:p>
        </p:txBody>
      </p:sp>
    </p:spTree>
    <p:extLst>
      <p:ext uri="{BB962C8B-B14F-4D97-AF65-F5344CB8AC3E}">
        <p14:creationId xmlns:p14="http://schemas.microsoft.com/office/powerpoint/2010/main" val="113225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u="none" strike="noStrike">
                <a:solidFill>
                  <a:srgbClr val="000000"/>
                </a:solidFill>
                <a:effectLst/>
              </a:rPr>
              <a:t>Giả sử bạn có một tập dữ liệu chứa các giá trị từ 1 đến 10,000 và muốn phân chia chúng thành các sub-range có độ dài bằng nhau theo thang logarit.</a:t>
            </a:r>
          </a:p>
          <a:p>
            <a:pPr algn="l"/>
            <a:r>
              <a:rPr lang="vi-VN" b="1" i="0" u="none" strike="noStrike">
                <a:solidFill>
                  <a:srgbClr val="000000"/>
                </a:solidFill>
                <a:effectLst/>
              </a:rPr>
              <a:t>Bước 1: Lấy logarit tự nhiên của các giá trị</a:t>
            </a:r>
          </a:p>
          <a:p>
            <a:pPr algn="l">
              <a:buFont typeface="Arial" panose="020B0604020202020204" pitchFamily="34" charset="0"/>
              <a:buChar char="•"/>
            </a:pPr>
            <a:r>
              <a:rPr lang="vi-VN" b="0" i="0" u="none" strike="noStrike">
                <a:solidFill>
                  <a:srgbClr val="000000"/>
                </a:solidFill>
                <a:effectLst/>
              </a:rPr>
              <a:t>Logarit tự nhiên (log base e) của các giá trị trong khoảng từ 1 đến 10,000 sẽ tạo ra các giá trị trong khoảng:log⁡(1)=0vaˋlog⁡(10,000)≈9.21log(1)=0vaˋlog(10,000)≈9.21</a:t>
            </a:r>
          </a:p>
          <a:p>
            <a:pPr algn="l"/>
            <a:r>
              <a:rPr lang="vi-VN" b="0" i="0" u="none" strike="noStrike">
                <a:solidFill>
                  <a:srgbClr val="000000"/>
                </a:solidFill>
                <a:effectLst/>
              </a:rPr>
              <a:t>Vậy, thay vì làm việc với các giá trị từ 1 đến 10,000, chúng ta sẽ làm việc với các giá trị từ 0 đến 9.21 (logarit của chúng).</a:t>
            </a:r>
          </a:p>
          <a:p>
            <a:pPr algn="l"/>
            <a:r>
              <a:rPr lang="vi-VN" b="1" i="0" u="none" strike="noStrike">
                <a:solidFill>
                  <a:srgbClr val="000000"/>
                </a:solidFill>
                <a:effectLst/>
              </a:rPr>
              <a:t>Bước 2: Chia khoảng log thành các phần đều nhau</a:t>
            </a:r>
          </a:p>
          <a:p>
            <a:pPr algn="l"/>
            <a:r>
              <a:rPr lang="vi-VN" b="0" i="0" u="none" strike="noStrike">
                <a:solidFill>
                  <a:srgbClr val="000000"/>
                </a:solidFill>
                <a:effectLst/>
              </a:rPr>
              <a:t>Giả sử chúng ta muốn chia dữ liệu thành 5 sub-ranges đều nhau theo logarit. Khi đó, mỗi sub-range sẽ có độ dài là:</a:t>
            </a:r>
          </a:p>
          <a:p>
            <a:pPr algn="l"/>
            <a:r>
              <a:rPr lang="vi-VN" b="0" i="0" u="none" strike="noStrike">
                <a:solidFill>
                  <a:srgbClr val="000000"/>
                </a:solidFill>
                <a:effectLst/>
              </a:rPr>
              <a:t>9.215≈1.84259.21​≈1.842Các sub-range theo thang logarit sẽ là:</a:t>
            </a:r>
          </a:p>
          <a:p>
            <a:pPr algn="l">
              <a:buFont typeface="Arial" panose="020B0604020202020204" pitchFamily="34" charset="0"/>
              <a:buChar char="•"/>
            </a:pPr>
            <a:r>
              <a:rPr lang="vi-VN" b="0" i="0" u="none" strike="noStrike">
                <a:solidFill>
                  <a:srgbClr val="000000"/>
                </a:solidFill>
                <a:effectLst/>
              </a:rPr>
              <a:t>0 - 1.842</a:t>
            </a:r>
          </a:p>
          <a:p>
            <a:pPr algn="l">
              <a:buFont typeface="Arial" panose="020B0604020202020204" pitchFamily="34" charset="0"/>
              <a:buChar char="•"/>
            </a:pPr>
            <a:r>
              <a:rPr lang="vi-VN" b="0" i="0" u="none" strike="noStrike">
                <a:solidFill>
                  <a:srgbClr val="000000"/>
                </a:solidFill>
                <a:effectLst/>
              </a:rPr>
              <a:t>1.842 - 3.684</a:t>
            </a:r>
          </a:p>
          <a:p>
            <a:pPr algn="l">
              <a:buFont typeface="Arial" panose="020B0604020202020204" pitchFamily="34" charset="0"/>
              <a:buChar char="•"/>
            </a:pPr>
            <a:r>
              <a:rPr lang="vi-VN" b="0" i="0" u="none" strike="noStrike">
                <a:solidFill>
                  <a:srgbClr val="000000"/>
                </a:solidFill>
                <a:effectLst/>
              </a:rPr>
              <a:t>3.684 - 5.526</a:t>
            </a:r>
          </a:p>
          <a:p>
            <a:pPr algn="l">
              <a:buFont typeface="Arial" panose="020B0604020202020204" pitchFamily="34" charset="0"/>
              <a:buChar char="•"/>
            </a:pPr>
            <a:r>
              <a:rPr lang="vi-VN" b="0" i="0" u="none" strike="noStrike">
                <a:solidFill>
                  <a:srgbClr val="000000"/>
                </a:solidFill>
                <a:effectLst/>
              </a:rPr>
              <a:t>5.526 - 7.368</a:t>
            </a:r>
          </a:p>
          <a:p>
            <a:pPr algn="l">
              <a:buFont typeface="Arial" panose="020B0604020202020204" pitchFamily="34" charset="0"/>
              <a:buChar char="•"/>
            </a:pPr>
            <a:r>
              <a:rPr lang="vi-VN" b="0" i="0" u="none" strike="noStrike">
                <a:solidFill>
                  <a:srgbClr val="000000"/>
                </a:solidFill>
                <a:effectLst/>
              </a:rPr>
              <a:t>7.368 - 9.21</a:t>
            </a:r>
          </a:p>
          <a:p>
            <a:pPr algn="l"/>
            <a:r>
              <a:rPr lang="vi-VN" b="1" i="0" u="none" strike="noStrike">
                <a:solidFill>
                  <a:srgbClr val="000000"/>
                </a:solidFill>
                <a:effectLst/>
              </a:rPr>
              <a:t>Bước 3: Chuyển các sub-ranges này về không gian ban đầu</a:t>
            </a:r>
          </a:p>
          <a:p>
            <a:pPr algn="l">
              <a:buFont typeface="Arial" panose="020B0604020202020204" pitchFamily="34" charset="0"/>
              <a:buChar char="•"/>
            </a:pPr>
            <a:r>
              <a:rPr lang="vi-VN" b="0" i="0" u="none" strike="noStrike">
                <a:solidFill>
                  <a:srgbClr val="000000"/>
                </a:solidFill>
                <a:effectLst/>
              </a:rPr>
              <a:t>Sau khi chia các sub-ranges theo logarit, chúng ta chuyển các giá trị này về không gian ban đầu bằng cách tính hàm ngược của logarit (hàm mũ):exp(0)=1,exp(1.842)≈6.31,exp(3.684)≈39.78exp(0)=1,exp(1.842)≈6.31,exp(3.684)≈39.78 Và các sub-ranges trong không gian ban đầu sẽ là:</a:t>
            </a:r>
          </a:p>
          <a:p>
            <a:pPr marL="742950" lvl="1" indent="-285750" algn="l">
              <a:buFont typeface="Arial" panose="020B0604020202020204" pitchFamily="34" charset="0"/>
              <a:buChar char="•"/>
            </a:pPr>
            <a:r>
              <a:rPr lang="vi-VN" b="0" i="0" u="none" strike="noStrike">
                <a:solidFill>
                  <a:srgbClr val="000000"/>
                </a:solidFill>
                <a:effectLst/>
              </a:rPr>
              <a:t>1 đến 6.31</a:t>
            </a:r>
          </a:p>
          <a:p>
            <a:pPr marL="742950" lvl="1" indent="-285750" algn="l">
              <a:buFont typeface="Arial" panose="020B0604020202020204" pitchFamily="34" charset="0"/>
              <a:buChar char="•"/>
            </a:pPr>
            <a:r>
              <a:rPr lang="vi-VN" b="0" i="0" u="none" strike="noStrike">
                <a:solidFill>
                  <a:srgbClr val="000000"/>
                </a:solidFill>
                <a:effectLst/>
              </a:rPr>
              <a:t>6.31 đến 39.78</a:t>
            </a:r>
          </a:p>
          <a:p>
            <a:pPr marL="742950" lvl="1" indent="-285750" algn="l">
              <a:buFont typeface="Arial" panose="020B0604020202020204" pitchFamily="34" charset="0"/>
              <a:buChar char="•"/>
            </a:pPr>
            <a:r>
              <a:rPr lang="vi-VN" b="0" i="0" u="none" strike="noStrike">
                <a:solidFill>
                  <a:srgbClr val="000000"/>
                </a:solidFill>
                <a:effectLst/>
              </a:rPr>
              <a:t>39.78 đến 250.19</a:t>
            </a:r>
          </a:p>
          <a:p>
            <a:pPr marL="742950" lvl="1" indent="-285750" algn="l">
              <a:buFont typeface="Arial" panose="020B0604020202020204" pitchFamily="34" charset="0"/>
              <a:buChar char="•"/>
            </a:pPr>
            <a:r>
              <a:rPr lang="vi-VN" b="0" i="0" u="none" strike="noStrike">
                <a:solidFill>
                  <a:srgbClr val="000000"/>
                </a:solidFill>
                <a:effectLst/>
              </a:rPr>
              <a:t>250.19 đến 1627.60</a:t>
            </a:r>
          </a:p>
          <a:p>
            <a:pPr marL="742950" lvl="1" indent="-285750" algn="l">
              <a:buFont typeface="Arial" panose="020B0604020202020204" pitchFamily="34" charset="0"/>
              <a:buChar char="•"/>
            </a:pPr>
            <a:r>
              <a:rPr lang="vi-VN" b="0" i="0" u="none" strike="noStrike">
                <a:solidFill>
                  <a:srgbClr val="000000"/>
                </a:solidFill>
                <a:effectLst/>
              </a:rPr>
              <a:t>1627.60 đến 10,000</a:t>
            </a:r>
          </a:p>
          <a:p>
            <a:pPr algn="l"/>
            <a:r>
              <a:rPr lang="vi-VN" b="1" i="0" u="none" strike="noStrike">
                <a:solidFill>
                  <a:srgbClr val="000000"/>
                </a:solidFill>
                <a:effectLst/>
              </a:rPr>
              <a:t>Bước 4: Gán các giá trị vào các sub-ranges</a:t>
            </a:r>
          </a:p>
          <a:p>
            <a:pPr algn="l">
              <a:buFont typeface="Arial" panose="020B0604020202020204" pitchFamily="34" charset="0"/>
              <a:buChar char="•"/>
            </a:pPr>
            <a:r>
              <a:rPr lang="vi-VN" b="0" i="0" u="none" strike="noStrike">
                <a:solidFill>
                  <a:srgbClr val="000000"/>
                </a:solidFill>
                <a:effectLst/>
              </a:rPr>
              <a:t>Bây giờ, dữ liệu có thể được phân loại hoặc gán nhãn dựa trên các khoảng này. Ví dụ, giá trị 500 sẽ nằm trong khoảng từ 250.19 đến 1627.60, vì vậy nó sẽ thuộc nhóm thứ 4.</a:t>
            </a:r>
          </a:p>
          <a:p>
            <a:endParaRPr lang="en-VN"/>
          </a:p>
        </p:txBody>
      </p:sp>
      <p:sp>
        <p:nvSpPr>
          <p:cNvPr id="4" name="Slide Number Placeholder 3"/>
          <p:cNvSpPr>
            <a:spLocks noGrp="1"/>
          </p:cNvSpPr>
          <p:nvPr>
            <p:ph type="sldNum" sz="quarter" idx="5"/>
          </p:nvPr>
        </p:nvSpPr>
        <p:spPr/>
        <p:txBody>
          <a:bodyPr/>
          <a:lstStyle/>
          <a:p>
            <a:fld id="{EB493E1B-DAE4-E64C-BABC-5EFE47BD1223}" type="slidenum">
              <a:rPr lang="en-VN"/>
              <a:t>45</a:t>
            </a:fld>
            <a:endParaRPr lang="en-VN"/>
          </a:p>
        </p:txBody>
      </p:sp>
    </p:spTree>
    <p:extLst>
      <p:ext uri="{BB962C8B-B14F-4D97-AF65-F5344CB8AC3E}">
        <p14:creationId xmlns:p14="http://schemas.microsoft.com/office/powerpoint/2010/main" val="11417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Tại sao không gọi là equi width nhỉ?</a:t>
            </a:r>
          </a:p>
          <a:p>
            <a:endParaRPr lang="en-VN"/>
          </a:p>
        </p:txBody>
      </p:sp>
      <p:sp>
        <p:nvSpPr>
          <p:cNvPr id="4" name="Slide Number Placeholder 3"/>
          <p:cNvSpPr>
            <a:spLocks noGrp="1"/>
          </p:cNvSpPr>
          <p:nvPr>
            <p:ph type="sldNum" sz="quarter" idx="5"/>
          </p:nvPr>
        </p:nvSpPr>
        <p:spPr/>
        <p:txBody>
          <a:bodyPr/>
          <a:lstStyle/>
          <a:p>
            <a:fld id="{EB493E1B-DAE4-E64C-BABC-5EFE47BD1223}" type="slidenum">
              <a:rPr lang="en-VN"/>
              <a:t>46</a:t>
            </a:fld>
            <a:endParaRPr lang="en-VN"/>
          </a:p>
        </p:txBody>
      </p:sp>
    </p:spTree>
    <p:extLst>
      <p:ext uri="{BB962C8B-B14F-4D97-AF65-F5344CB8AC3E}">
        <p14:creationId xmlns:p14="http://schemas.microsoft.com/office/powerpoint/2010/main" val="108791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Cách biểu diễn này gọi là mã hóa one hot. Trong ví dụ trên có 2 thuộc tính phân loại là Giới tính (màu đỏ) và Nghề nghiệp (màu xanh). Giới tính là thuộc tính nhị phân do đó biểu diễn bằng vector nhị phân 2 chiều. Nghề nghiệp có 3 giá trị nên vector nhị phân 3 chiều. Các vector đều là one hot.</a:t>
            </a:r>
          </a:p>
          <a:p>
            <a:endParaRPr lang="en-VN"/>
          </a:p>
          <a:p>
            <a:r>
              <a:rPr lang="en-VN"/>
              <a:t>Câu hỏi thêm: Tại sao phải biểu diễn one hot? </a:t>
            </a:r>
          </a:p>
          <a:p>
            <a:endParaRPr lang="en-VN"/>
          </a:p>
          <a:p>
            <a:r>
              <a:rPr lang="en-VN"/>
              <a:t> </a:t>
            </a:r>
          </a:p>
        </p:txBody>
      </p:sp>
      <p:sp>
        <p:nvSpPr>
          <p:cNvPr id="4" name="Slide Number Placeholder 3"/>
          <p:cNvSpPr>
            <a:spLocks noGrp="1"/>
          </p:cNvSpPr>
          <p:nvPr>
            <p:ph type="sldNum" sz="quarter" idx="5"/>
          </p:nvPr>
        </p:nvSpPr>
        <p:spPr/>
        <p:txBody>
          <a:bodyPr/>
          <a:lstStyle/>
          <a:p>
            <a:fld id="{EB493E1B-DAE4-E64C-BABC-5EFE47BD1223}" type="slidenum">
              <a:rPr lang="en-VN"/>
              <a:t>48</a:t>
            </a:fld>
            <a:endParaRPr lang="en-VN"/>
          </a:p>
        </p:txBody>
      </p:sp>
    </p:spTree>
    <p:extLst>
      <p:ext uri="{BB962C8B-B14F-4D97-AF65-F5344CB8AC3E}">
        <p14:creationId xmlns:p14="http://schemas.microsoft.com/office/powerpoint/2010/main" val="22613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Nhiều thứ để nói ở đây. Có thể cho vài slide về NLP. Nhưng nhiều bạn cũng học lớp NLP nên không lạm dụng! </a:t>
            </a:r>
          </a:p>
          <a:p>
            <a:endParaRPr lang="en-VN"/>
          </a:p>
        </p:txBody>
      </p:sp>
      <p:sp>
        <p:nvSpPr>
          <p:cNvPr id="4" name="Slide Number Placeholder 3"/>
          <p:cNvSpPr>
            <a:spLocks noGrp="1"/>
          </p:cNvSpPr>
          <p:nvPr>
            <p:ph type="sldNum" sz="quarter" idx="5"/>
          </p:nvPr>
        </p:nvSpPr>
        <p:spPr/>
        <p:txBody>
          <a:bodyPr/>
          <a:lstStyle/>
          <a:p>
            <a:fld id="{EB493E1B-DAE4-E64C-BABC-5EFE47BD1223}" type="slidenum">
              <a:rPr lang="en-VN"/>
              <a:t>49</a:t>
            </a:fld>
            <a:endParaRPr lang="en-VN"/>
          </a:p>
        </p:txBody>
      </p:sp>
    </p:spTree>
    <p:extLst>
      <p:ext uri="{BB962C8B-B14F-4D97-AF65-F5344CB8AC3E}">
        <p14:creationId xmlns:p14="http://schemas.microsoft.com/office/powerpoint/2010/main" val="39429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u="none" strike="noStrike">
                <a:solidFill>
                  <a:srgbClr val="000000"/>
                </a:solidFill>
                <a:effectLst/>
              </a:rPr>
              <a:t>Data Warehouse là một hệ thống lưu trữ dữ liệu tập trung, được thiết kế để hỗ trợ phân tích và báo cáo dữ liệu. Đây là nơi tập trung dữ liệu từ nhiều nguồn khác nhau, được tích hợp, tổng hợp và tổ chức để cung cấp thông tin phục vụ cho việc ra quyết định kinh doanh.</a:t>
            </a:r>
          </a:p>
          <a:p>
            <a:pPr algn="l"/>
            <a:r>
              <a:rPr lang="vi-VN" b="0" i="0" u="none" strike="noStrike">
                <a:solidFill>
                  <a:srgbClr val="000000"/>
                </a:solidFill>
                <a:effectLst/>
              </a:rPr>
              <a:t>Đặc điểm chính:</a:t>
            </a:r>
          </a:p>
          <a:p>
            <a:pPr algn="l">
              <a:buFont typeface="Arial" panose="020B0604020202020204" pitchFamily="34" charset="0"/>
              <a:buChar char="•"/>
            </a:pPr>
            <a:r>
              <a:rPr lang="vi-VN" b="0" i="0" u="none" strike="noStrike">
                <a:solidFill>
                  <a:srgbClr val="000000"/>
                </a:solidFill>
                <a:effectLst/>
              </a:rPr>
              <a:t>Dữ liệu từ nhiều nguồn: Dữ liệu trong kho dữ liệu thường được thu thập từ nhiều hệ thống khác nhau như cơ sở dữ liệu giao dịch (OLTP), hệ thống CRM, hệ thống ERP, v.v.</a:t>
            </a:r>
          </a:p>
          <a:p>
            <a:pPr algn="l">
              <a:buFont typeface="Arial" panose="020B0604020202020204" pitchFamily="34" charset="0"/>
              <a:buChar char="•"/>
            </a:pPr>
            <a:r>
              <a:rPr lang="vi-VN" b="0" i="0" u="none" strike="noStrike">
                <a:solidFill>
                  <a:srgbClr val="000000"/>
                </a:solidFill>
                <a:effectLst/>
              </a:rPr>
              <a:t>Dữ liệu lịch sử: Kho dữ liệu thường chứa dữ liệu lịch sử, giúp phân tích xu hướng và sự thay đổi qua thời gian.</a:t>
            </a:r>
          </a:p>
          <a:p>
            <a:pPr algn="l">
              <a:buFont typeface="Arial" panose="020B0604020202020204" pitchFamily="34" charset="0"/>
              <a:buChar char="•"/>
            </a:pPr>
            <a:r>
              <a:rPr lang="vi-VN" b="0" i="0" u="none" strike="noStrike">
                <a:solidFill>
                  <a:srgbClr val="000000"/>
                </a:solidFill>
                <a:effectLst/>
              </a:rPr>
              <a:t>Tối ưu cho truy vấn: Kho dữ liệu được thiết kế để tối ưu hóa cho việc truy vấn dữ liệu nhanh chóng, phục vụ mục tiêu phân tích hơn là xử lý giao dịch.</a:t>
            </a:r>
          </a:p>
          <a:p>
            <a:pPr algn="l">
              <a:buFont typeface="Arial" panose="020B0604020202020204" pitchFamily="34" charset="0"/>
              <a:buChar char="•"/>
            </a:pPr>
            <a:r>
              <a:rPr lang="vi-VN" b="0" i="0" u="none" strike="noStrike">
                <a:solidFill>
                  <a:srgbClr val="000000"/>
                </a:solidFill>
                <a:effectLst/>
              </a:rPr>
              <a:t>Dữ liệu đã được làm sạch và tích hợp: Dữ liệu được chuẩn hóa và tích hợp để đảm bảo tính nhất quán và đồng nhất.</a:t>
            </a:r>
          </a:p>
          <a:p>
            <a:pPr algn="l">
              <a:buFont typeface="Arial" panose="020B0604020202020204" pitchFamily="34" charset="0"/>
              <a:buChar char="•"/>
            </a:pPr>
            <a:r>
              <a:rPr lang="vi-VN" b="0" i="0" u="none" strike="noStrike">
                <a:solidFill>
                  <a:srgbClr val="000000"/>
                </a:solidFill>
                <a:effectLst/>
              </a:rPr>
              <a:t>Hỗ trợ phân tích và báo cáo: Kho dữ liệu chủ yếu phục vụ cho các mục đích phân tích dữ liệu và báo cáo, hỗ trợ doanh nghiệp đưa ra các quyết định chiến lược dựa trên dữ liệu.</a:t>
            </a:r>
          </a:p>
          <a:p>
            <a:pPr algn="l"/>
            <a:r>
              <a:rPr lang="vi-VN" b="0" i="0" u="none" strike="noStrike">
                <a:solidFill>
                  <a:srgbClr val="000000"/>
                </a:solidFill>
                <a:effectLst/>
              </a:rPr>
              <a:t>Ví dụ:</a:t>
            </a:r>
          </a:p>
          <a:p>
            <a:pPr algn="l">
              <a:buFont typeface="Arial" panose="020B0604020202020204" pitchFamily="34" charset="0"/>
              <a:buChar char="•"/>
            </a:pPr>
            <a:r>
              <a:rPr lang="vi-VN" b="0" i="0" u="none" strike="noStrike">
                <a:solidFill>
                  <a:srgbClr val="000000"/>
                </a:solidFill>
                <a:effectLst/>
              </a:rPr>
              <a:t>Một công ty bán lẻ có thể xây dựng kho dữ liệu để thu thập thông tin từ các hệ thống bán hàng, quản lý khách hàng và tài chính. Sau đó, họ có thể phân tích dữ liệu này để hiểu rõ hơn về doanh số bán hàng, hành vi khách hàng, và các xu hướng thị trường.</a:t>
            </a:r>
          </a:p>
          <a:p>
            <a:endParaRPr lang="en-VN" b="0"/>
          </a:p>
        </p:txBody>
      </p:sp>
      <p:sp>
        <p:nvSpPr>
          <p:cNvPr id="4" name="Slide Number Placeholder 3"/>
          <p:cNvSpPr>
            <a:spLocks noGrp="1"/>
          </p:cNvSpPr>
          <p:nvPr>
            <p:ph type="sldNum" sz="quarter" idx="5"/>
          </p:nvPr>
        </p:nvSpPr>
        <p:spPr/>
        <p:txBody>
          <a:bodyPr/>
          <a:lstStyle/>
          <a:p>
            <a:fld id="{EB493E1B-DAE4-E64C-BABC-5EFE47BD1223}" type="slidenum">
              <a:rPr lang="en-VN"/>
              <a:t>52</a:t>
            </a:fld>
            <a:endParaRPr lang="en-VN"/>
          </a:p>
        </p:txBody>
      </p:sp>
    </p:spTree>
    <p:extLst>
      <p:ext uri="{BB962C8B-B14F-4D97-AF65-F5344CB8AC3E}">
        <p14:creationId xmlns:p14="http://schemas.microsoft.com/office/powerpoint/2010/main" val="150620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28267"/>
            <a:ext cx="3924935" cy="244475"/>
          </a:xfrm>
          <a:prstGeom prst="rect">
            <a:avLst/>
          </a:prstGeom>
        </p:spPr>
        <p:txBody>
          <a:bodyPr wrap="square" lIns="0" tIns="0" rIns="0" bIns="0">
            <a:spAutoFit/>
          </a:bodyPr>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1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10/2/24</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10/2/24</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10/2/24</a:t>
            </a:fld>
            <a:endParaRPr lang="en-US"/>
          </a:p>
        </p:txBody>
      </p:sp>
      <p:sp>
        <p:nvSpPr>
          <p:cNvPr id="7" name="Holder 7"/>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10/2/24</a:t>
            </a:fld>
            <a:endParaRPr lang="en-US"/>
          </a:p>
        </p:txBody>
      </p:sp>
      <p:sp>
        <p:nvSpPr>
          <p:cNvPr id="5" name="Holder 5"/>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10/2/24</a:t>
            </a:fld>
            <a:endParaRPr lang="en-US"/>
          </a:p>
        </p:txBody>
      </p:sp>
      <p:sp>
        <p:nvSpPr>
          <p:cNvPr id="4" name="Holder 4"/>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0085" cy="311150"/>
          </a:xfrm>
          <a:custGeom>
            <a:avLst/>
            <a:gdLst/>
            <a:ahLst/>
            <a:cxnLst/>
            <a:rect l="l" t="t" r="r" b="b"/>
            <a:pathLst>
              <a:path w="5760085" h="311150">
                <a:moveTo>
                  <a:pt x="5759996" y="0"/>
                </a:moveTo>
                <a:lnTo>
                  <a:pt x="0" y="0"/>
                </a:lnTo>
                <a:lnTo>
                  <a:pt x="0" y="310832"/>
                </a:lnTo>
                <a:lnTo>
                  <a:pt x="5759996" y="310832"/>
                </a:lnTo>
                <a:lnTo>
                  <a:pt x="5759996"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a:xfrm>
            <a:off x="95300" y="28267"/>
            <a:ext cx="4283710" cy="244475"/>
          </a:xfrm>
          <a:prstGeom prst="rect">
            <a:avLst/>
          </a:prstGeom>
        </p:spPr>
        <p:txBody>
          <a:bodyPr wrap="square" lIns="0" tIns="0" rIns="0" bIns="0">
            <a:spAutoFit/>
          </a:bodyPr>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a:xfrm>
            <a:off x="454177" y="577963"/>
            <a:ext cx="5128895" cy="2143125"/>
          </a:xfrm>
          <a:prstGeom prst="rect">
            <a:avLst/>
          </a:prstGeom>
        </p:spPr>
        <p:txBody>
          <a:bodyPr wrap="square" lIns="0" tIns="0" rIns="0" bIns="0">
            <a:spAutoFit/>
          </a:bodyPr>
          <a:lstStyle>
            <a:lvl1pPr>
              <a:defRPr sz="11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622528" y="3118867"/>
            <a:ext cx="2162175" cy="121919"/>
          </a:xfrm>
          <a:prstGeom prst="rect">
            <a:avLst/>
          </a:prstGeom>
        </p:spPr>
        <p:txBody>
          <a:bodyPr wrap="square" lIns="0" tIns="0" rIns="0" bIns="0">
            <a:spAutoFit/>
          </a:bodyPr>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10/2/24</a:t>
            </a:fld>
            <a:endParaRPr lang="en-US"/>
          </a:p>
        </p:txBody>
      </p:sp>
      <p:sp>
        <p:nvSpPr>
          <p:cNvPr id="6" name="Holder 6"/>
          <p:cNvSpPr>
            <a:spLocks noGrp="1"/>
          </p:cNvSpPr>
          <p:nvPr>
            <p:ph type="sldNum" sz="quarter" idx="7"/>
          </p:nvPr>
        </p:nvSpPr>
        <p:spPr>
          <a:xfrm>
            <a:off x="4825139" y="3118867"/>
            <a:ext cx="406400" cy="121919"/>
          </a:xfrm>
          <a:prstGeom prst="rect">
            <a:avLst/>
          </a:prstGeom>
        </p:spPr>
        <p:txBody>
          <a:bodyPr wrap="square" lIns="0" tIns="0" rIns="0" bIns="0">
            <a:spAutoFit/>
          </a:bodyPr>
          <a:lstStyle>
            <a:lvl1pPr>
              <a:defRPr sz="600" b="0" i="0">
                <a:solidFill>
                  <a:srgbClr val="7A0000"/>
                </a:solidFill>
                <a:latin typeface="Georgia"/>
                <a:cs typeface="Georgia"/>
              </a:defRPr>
            </a:lvl1pPr>
          </a:lstStyle>
          <a:p>
            <a:pPr marL="84455">
              <a:lnSpc>
                <a:spcPct val="100000"/>
              </a:lnSpc>
              <a:spcBef>
                <a:spcPts val="65"/>
              </a:spcBef>
            </a:pPr>
            <a:fld id="{81D60167-4931-47E6-BA6A-407CBD079E47}" type="slidenum">
              <a:rPr spc="100" dirty="0"/>
              <a:t>‹#›</a:t>
            </a:fld>
            <a:r>
              <a:rPr spc="-25" dirty="0"/>
              <a:t> </a:t>
            </a:r>
            <a:r>
              <a:rPr spc="75" dirty="0"/>
              <a:t>/</a:t>
            </a:r>
            <a:r>
              <a:rPr spc="-20" dirty="0"/>
              <a:t> </a:t>
            </a:r>
            <a:r>
              <a:rPr spc="-25" dirty="0"/>
              <a:t>103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10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05.xml"/></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2.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6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slide" Target="slide104.xml"/></Relationships>
</file>

<file path=ppt/slides/_rels/slide7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7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04.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78.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3.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38.xml"/><Relationship Id="rId4" Type="http://schemas.openxmlformats.org/officeDocument/2006/relationships/slide" Target="slide32.xml"/><Relationship Id="rId9" Type="http://schemas.openxmlformats.org/officeDocument/2006/relationships/slide" Target="slide1.xml"/></Relationships>
</file>

<file path=ppt/slides/_rels/slide7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788" y="699909"/>
            <a:ext cx="5380990" cy="264816"/>
          </a:xfrm>
          <a:prstGeom prst="rect">
            <a:avLst/>
          </a:prstGeom>
          <a:solidFill>
            <a:srgbClr val="D8D8D8"/>
          </a:solidFill>
        </p:spPr>
        <p:txBody>
          <a:bodyPr vert="horz" wrap="square" lIns="0" tIns="48895" rIns="0" bIns="0" rtlCol="0">
            <a:spAutoFit/>
          </a:bodyPr>
          <a:lstStyle/>
          <a:p>
            <a:pPr algn="ctr">
              <a:lnSpc>
                <a:spcPct val="100000"/>
              </a:lnSpc>
              <a:spcBef>
                <a:spcPts val="385"/>
              </a:spcBef>
            </a:pPr>
            <a:r>
              <a:rPr lang="en-US" spc="60" dirty="0"/>
              <a:t>Data</a:t>
            </a:r>
            <a:r>
              <a:rPr lang="en-US" spc="155" dirty="0"/>
              <a:t> </a:t>
            </a:r>
            <a:r>
              <a:rPr lang="en-US" dirty="0"/>
              <a:t>preprocessing</a:t>
            </a:r>
            <a:r>
              <a:rPr lang="en-US" spc="165" dirty="0"/>
              <a:t> </a:t>
            </a:r>
            <a:r>
              <a:rPr lang="en-US" spc="50" dirty="0"/>
              <a:t>and</a:t>
            </a:r>
            <a:r>
              <a:rPr lang="en-US" spc="155" dirty="0"/>
              <a:t> </a:t>
            </a:r>
            <a:r>
              <a:rPr lang="en-US" spc="-10" dirty="0"/>
              <a:t>preparation</a:t>
            </a:r>
            <a:endParaRPr spc="35" dirty="0"/>
          </a:p>
        </p:txBody>
      </p:sp>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8" name="object 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 action="ppaction://noaction"/>
              </a:rPr>
              <a:t>data </a:t>
            </a:r>
            <a:r>
              <a:rPr sz="600" spc="45" dirty="0">
                <a:solidFill>
                  <a:srgbClr val="7A0000"/>
                </a:solidFill>
                <a:latin typeface="Georgia"/>
                <a:cs typeface="Georgia"/>
                <a:hlinkClick r:id="" action="ppaction://noaction"/>
              </a:rPr>
              <a:t>understanding</a:t>
            </a:r>
            <a:endParaRPr sz="600">
              <a:latin typeface="Georgia"/>
              <a:cs typeface="Georgia"/>
            </a:endParaRPr>
          </a:p>
        </p:txBody>
      </p:sp>
      <p:sp>
        <p:nvSpPr>
          <p:cNvPr id="9" name="object 9"/>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105" dirty="0">
                <a:solidFill>
                  <a:srgbClr val="7A0000"/>
                </a:solidFill>
                <a:latin typeface="Georgia"/>
                <a:cs typeface="Georgia"/>
              </a:rPr>
              <a:t>1</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
        <p:nvSpPr>
          <p:cNvPr id="10" name="object 3">
            <a:extLst>
              <a:ext uri="{FF2B5EF4-FFF2-40B4-BE49-F238E27FC236}">
                <a16:creationId xmlns:a16="http://schemas.microsoft.com/office/drawing/2014/main" id="{AA6230F7-0266-008B-3930-52C501376680}"/>
              </a:ext>
            </a:extLst>
          </p:cNvPr>
          <p:cNvSpPr txBox="1"/>
          <p:nvPr/>
        </p:nvSpPr>
        <p:spPr>
          <a:xfrm>
            <a:off x="1358900" y="1264093"/>
            <a:ext cx="3352800" cy="576440"/>
          </a:xfrm>
          <a:prstGeom prst="rect">
            <a:avLst/>
          </a:prstGeom>
        </p:spPr>
        <p:txBody>
          <a:bodyPr vert="horz" wrap="square" lIns="0" tIns="11430" rIns="0" bIns="0" rtlCol="0">
            <a:spAutoFit/>
          </a:bodyPr>
          <a:lstStyle/>
          <a:p>
            <a:pPr algn="ctr">
              <a:lnSpc>
                <a:spcPct val="100000"/>
              </a:lnSpc>
              <a:spcBef>
                <a:spcPts val="90"/>
              </a:spcBef>
            </a:pPr>
            <a:r>
              <a:rPr lang="vi-VN" sz="1050" spc="-50" dirty="0">
                <a:latin typeface="Georgia"/>
                <a:cs typeface="Georgia"/>
              </a:rPr>
              <a:t>Lecturer: Assoc.Prof. Nguyễn Phương Thái</a:t>
            </a:r>
          </a:p>
          <a:p>
            <a:pPr marL="12700" marR="5080" algn="ctr">
              <a:lnSpc>
                <a:spcPct val="113300"/>
              </a:lnSpc>
              <a:spcBef>
                <a:spcPts val="1095"/>
              </a:spcBef>
            </a:pPr>
            <a:r>
              <a:rPr sz="800" spc="45" dirty="0">
                <a:latin typeface="Georgia"/>
                <a:cs typeface="Georgia"/>
              </a:rPr>
              <a:t>VNU</a:t>
            </a:r>
            <a:r>
              <a:rPr sz="800" spc="75" dirty="0">
                <a:latin typeface="Georgia"/>
                <a:cs typeface="Georgia"/>
              </a:rPr>
              <a:t> </a:t>
            </a:r>
            <a:r>
              <a:rPr sz="800" spc="10" dirty="0">
                <a:latin typeface="Georgia"/>
                <a:cs typeface="Georgia"/>
              </a:rPr>
              <a:t>University</a:t>
            </a:r>
            <a:r>
              <a:rPr sz="800" spc="75" dirty="0">
                <a:latin typeface="Georgia"/>
                <a:cs typeface="Georgia"/>
              </a:rPr>
              <a:t> </a:t>
            </a:r>
            <a:r>
              <a:rPr sz="800" spc="-5" dirty="0">
                <a:latin typeface="Georgia"/>
                <a:cs typeface="Georgia"/>
              </a:rPr>
              <a:t>of</a:t>
            </a:r>
            <a:r>
              <a:rPr sz="800" spc="75" dirty="0">
                <a:latin typeface="Georgia"/>
                <a:cs typeface="Georgia"/>
              </a:rPr>
              <a:t> </a:t>
            </a:r>
            <a:r>
              <a:rPr sz="800" spc="5" dirty="0">
                <a:latin typeface="Georgia"/>
                <a:cs typeface="Georgia"/>
              </a:rPr>
              <a:t>Engineering</a:t>
            </a:r>
            <a:r>
              <a:rPr sz="800" spc="80" dirty="0">
                <a:latin typeface="Georgia"/>
                <a:cs typeface="Georgia"/>
              </a:rPr>
              <a:t> </a:t>
            </a:r>
            <a:r>
              <a:rPr sz="800" spc="5" dirty="0">
                <a:latin typeface="Georgia"/>
                <a:cs typeface="Georgia"/>
              </a:rPr>
              <a:t>and</a:t>
            </a:r>
            <a:r>
              <a:rPr sz="800" spc="80" dirty="0">
                <a:latin typeface="Georgia"/>
                <a:cs typeface="Georgia"/>
              </a:rPr>
              <a:t> </a:t>
            </a:r>
            <a:r>
              <a:rPr sz="800" spc="5" dirty="0">
                <a:latin typeface="Georgia"/>
                <a:cs typeface="Georgia"/>
              </a:rPr>
              <a:t>Technology</a:t>
            </a:r>
            <a:endParaRPr sz="1250">
              <a:latin typeface="Georgia"/>
              <a:cs typeface="Georgia"/>
            </a:endParaRPr>
          </a:p>
          <a:p>
            <a:pPr algn="ctr">
              <a:lnSpc>
                <a:spcPct val="100000"/>
              </a:lnSpc>
            </a:pPr>
            <a:r>
              <a:rPr lang="vi-VN" sz="800" spc="15" dirty="0">
                <a:latin typeface="Georgia"/>
                <a:cs typeface="Georgia"/>
              </a:rPr>
              <a:t>Slide:</a:t>
            </a:r>
            <a:r>
              <a:rPr lang="vi-VN" sz="800" i="1" spc="15" dirty="0">
                <a:latin typeface="Georgia"/>
                <a:cs typeface="Georgia"/>
              </a:rPr>
              <a:t> from Assoc.Prof. Phan Xuân Hiếu, </a:t>
            </a:r>
            <a:r>
              <a:rPr sz="800" i="1" spc="15" dirty="0">
                <a:latin typeface="Georgia"/>
                <a:cs typeface="Georgia"/>
              </a:rPr>
              <a:t>Updated:</a:t>
            </a:r>
            <a:r>
              <a:rPr sz="800" i="1" spc="165" dirty="0">
                <a:latin typeface="Georgia"/>
                <a:cs typeface="Georgia"/>
              </a:rPr>
              <a:t> </a:t>
            </a:r>
            <a:r>
              <a:rPr lang="vi-VN" sz="800" i="1" spc="10" dirty="0">
                <a:latin typeface="Georgia"/>
                <a:cs typeface="Georgia"/>
              </a:rPr>
              <a:t>September</a:t>
            </a:r>
            <a:r>
              <a:rPr sz="800" i="1" spc="75" dirty="0">
                <a:latin typeface="Georgia"/>
                <a:cs typeface="Georgia"/>
              </a:rPr>
              <a:t> </a:t>
            </a:r>
            <a:r>
              <a:rPr sz="800" i="1" spc="45" dirty="0">
                <a:latin typeface="Georgia"/>
                <a:cs typeface="Georgia"/>
              </a:rPr>
              <a:t>1</a:t>
            </a:r>
            <a:r>
              <a:rPr lang="vi-VN" sz="800" i="1" spc="45" dirty="0">
                <a:latin typeface="Georgia"/>
                <a:cs typeface="Georgia"/>
              </a:rPr>
              <a:t>1</a:t>
            </a:r>
            <a:r>
              <a:rPr sz="800" i="1" spc="45" dirty="0">
                <a:latin typeface="Georgia"/>
                <a:cs typeface="Georgia"/>
              </a:rPr>
              <a:t>,</a:t>
            </a:r>
            <a:r>
              <a:rPr sz="800" i="1" spc="70" dirty="0">
                <a:latin typeface="Georgia"/>
                <a:cs typeface="Georgia"/>
              </a:rPr>
              <a:t> </a:t>
            </a:r>
            <a:r>
              <a:rPr sz="800" i="1" spc="-40" dirty="0">
                <a:latin typeface="Georgia"/>
                <a:cs typeface="Georgia"/>
              </a:rPr>
              <a:t>202</a:t>
            </a:r>
            <a:r>
              <a:rPr lang="vi-VN" sz="800" i="1" spc="-40" dirty="0">
                <a:latin typeface="Georgia"/>
                <a:cs typeface="Georgia"/>
              </a:rPr>
              <a:t>3</a:t>
            </a:r>
            <a:endParaRPr sz="800" i="1">
              <a:latin typeface="Georgia"/>
              <a:cs typeface="Georgi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CRISP–DM</a:t>
            </a:r>
            <a:r>
              <a:rPr spc="185" dirty="0"/>
              <a:t> </a:t>
            </a:r>
            <a:r>
              <a:rPr dirty="0"/>
              <a:t>phase</a:t>
            </a:r>
            <a:r>
              <a:rPr spc="190" dirty="0"/>
              <a:t> </a:t>
            </a:r>
            <a:r>
              <a:rPr dirty="0"/>
              <a:t>1:</a:t>
            </a:r>
            <a:r>
              <a:rPr spc="375" dirty="0"/>
              <a:t> </a:t>
            </a:r>
            <a:r>
              <a:rPr dirty="0"/>
              <a:t>Business</a:t>
            </a:r>
            <a:r>
              <a:rPr spc="190" dirty="0"/>
              <a:t> </a:t>
            </a:r>
            <a:r>
              <a:rPr spc="-10" dirty="0"/>
              <a:t>understanding</a:t>
            </a:r>
          </a:p>
        </p:txBody>
      </p:sp>
      <p:sp>
        <p:nvSpPr>
          <p:cNvPr id="3" name="object 3"/>
          <p:cNvSpPr/>
          <p:nvPr/>
        </p:nvSpPr>
        <p:spPr>
          <a:xfrm>
            <a:off x="299567" y="87744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44317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200891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57465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448791"/>
            <a:ext cx="5274310" cy="243522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This</a:t>
            </a:r>
            <a:r>
              <a:rPr sz="1100" spc="20" dirty="0">
                <a:latin typeface="Georgia"/>
                <a:cs typeface="Georgia"/>
              </a:rPr>
              <a:t> </a:t>
            </a:r>
            <a:r>
              <a:rPr sz="1100" spc="-10" dirty="0">
                <a:latin typeface="Georgia"/>
                <a:cs typeface="Georgia"/>
              </a:rPr>
              <a:t>phase</a:t>
            </a:r>
            <a:r>
              <a:rPr sz="1100" spc="30" dirty="0">
                <a:latin typeface="Georgia"/>
                <a:cs typeface="Georgia"/>
              </a:rPr>
              <a:t> </a:t>
            </a:r>
            <a:r>
              <a:rPr sz="1100" spc="-30" dirty="0">
                <a:latin typeface="Georgia"/>
                <a:cs typeface="Georgia"/>
              </a:rPr>
              <a:t>focuses</a:t>
            </a:r>
            <a:r>
              <a:rPr sz="1100" spc="30" dirty="0">
                <a:latin typeface="Georgia"/>
                <a:cs typeface="Georgia"/>
              </a:rPr>
              <a:t> </a:t>
            </a:r>
            <a:r>
              <a:rPr sz="1100" dirty="0">
                <a:latin typeface="Georgia"/>
                <a:cs typeface="Georgia"/>
              </a:rPr>
              <a:t>on</a:t>
            </a:r>
            <a:r>
              <a:rPr sz="1100" spc="30" dirty="0">
                <a:latin typeface="Georgia"/>
                <a:cs typeface="Georgia"/>
              </a:rPr>
              <a:t> </a:t>
            </a:r>
            <a:r>
              <a:rPr sz="1100" spc="-30" dirty="0">
                <a:latin typeface="Georgia"/>
                <a:cs typeface="Georgia"/>
              </a:rPr>
              <a:t>understanding</a:t>
            </a:r>
            <a:r>
              <a:rPr sz="1100" spc="3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objectives</a:t>
            </a:r>
            <a:r>
              <a:rPr sz="1100" spc="30" dirty="0">
                <a:latin typeface="Georgia"/>
                <a:cs typeface="Georgia"/>
              </a:rPr>
              <a:t> </a:t>
            </a:r>
            <a:r>
              <a:rPr sz="1100" dirty="0">
                <a:latin typeface="Georgia"/>
                <a:cs typeface="Georgia"/>
              </a:rPr>
              <a:t>and</a:t>
            </a:r>
            <a:r>
              <a:rPr sz="1100" spc="30" dirty="0">
                <a:latin typeface="Georgia"/>
                <a:cs typeface="Georgia"/>
              </a:rPr>
              <a:t> </a:t>
            </a:r>
            <a:r>
              <a:rPr sz="1100" spc="-40" dirty="0">
                <a:latin typeface="Georgia"/>
                <a:cs typeface="Georgia"/>
              </a:rPr>
              <a:t>requirements</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0" dirty="0">
                <a:latin typeface="Georgia"/>
                <a:cs typeface="Georgia"/>
              </a:rPr>
              <a:t> </a:t>
            </a:r>
            <a:r>
              <a:rPr sz="1100" dirty="0">
                <a:latin typeface="Georgia"/>
                <a:cs typeface="Georgia"/>
              </a:rPr>
              <a:t>project.</a:t>
            </a:r>
            <a:r>
              <a:rPr sz="1100" spc="130" dirty="0">
                <a:latin typeface="Georgia"/>
                <a:cs typeface="Georgia"/>
              </a:rPr>
              <a:t> </a:t>
            </a:r>
            <a:r>
              <a:rPr sz="1100" spc="-25" dirty="0">
                <a:latin typeface="Georgia"/>
                <a:cs typeface="Georgia"/>
              </a:rPr>
              <a:t>It </a:t>
            </a:r>
            <a:r>
              <a:rPr sz="1100" spc="-30" dirty="0">
                <a:latin typeface="Georgia"/>
                <a:cs typeface="Georgia"/>
              </a:rPr>
              <a:t>includes</a:t>
            </a:r>
            <a:r>
              <a:rPr sz="1100" spc="10" dirty="0">
                <a:latin typeface="Georgia"/>
                <a:cs typeface="Georgia"/>
              </a:rPr>
              <a:t> </a:t>
            </a:r>
            <a:r>
              <a:rPr sz="1100" spc="-10" dirty="0">
                <a:latin typeface="Georgia"/>
                <a:cs typeface="Georgia"/>
              </a:rPr>
              <a:t>four</a:t>
            </a:r>
            <a:r>
              <a:rPr sz="1100" spc="15" dirty="0">
                <a:latin typeface="Georgia"/>
                <a:cs typeface="Georgia"/>
              </a:rPr>
              <a:t> </a:t>
            </a:r>
            <a:r>
              <a:rPr sz="1100" spc="-10" dirty="0">
                <a:latin typeface="Georgia"/>
                <a:cs typeface="Georgia"/>
              </a:rPr>
              <a:t>tasks:</a:t>
            </a:r>
            <a:endParaRPr sz="1100">
              <a:latin typeface="Georgia"/>
              <a:cs typeface="Georgia"/>
            </a:endParaRPr>
          </a:p>
          <a:p>
            <a:pPr marL="285750" indent="-141605">
              <a:lnSpc>
                <a:spcPct val="100000"/>
              </a:lnSpc>
              <a:spcBef>
                <a:spcPts val="340"/>
              </a:spcBef>
              <a:buClr>
                <a:srgbClr val="FFFFFF"/>
              </a:buClr>
              <a:buSzPct val="72727"/>
              <a:buFont typeface="Georgia"/>
              <a:buAutoNum type="arabicPlain"/>
              <a:tabLst>
                <a:tab pos="285750" algn="l"/>
              </a:tabLst>
            </a:pPr>
            <a:r>
              <a:rPr sz="1100" b="1" spc="-30" dirty="0">
                <a:latin typeface="Georgia"/>
                <a:cs typeface="Georgia"/>
              </a:rPr>
              <a:t>Determine</a:t>
            </a:r>
            <a:r>
              <a:rPr sz="1100" b="1" spc="40" dirty="0">
                <a:latin typeface="Georgia"/>
                <a:cs typeface="Georgia"/>
              </a:rPr>
              <a:t> </a:t>
            </a:r>
            <a:r>
              <a:rPr sz="1100" b="1" spc="-55" dirty="0">
                <a:latin typeface="Georgia"/>
                <a:cs typeface="Georgia"/>
              </a:rPr>
              <a:t>business</a:t>
            </a:r>
            <a:r>
              <a:rPr sz="1100" b="1" spc="40" dirty="0">
                <a:latin typeface="Georgia"/>
                <a:cs typeface="Georgia"/>
              </a:rPr>
              <a:t> </a:t>
            </a:r>
            <a:r>
              <a:rPr sz="1100" b="1" spc="-10" dirty="0">
                <a:latin typeface="Georgia"/>
                <a:cs typeface="Georgia"/>
              </a:rPr>
              <a:t>objectives</a:t>
            </a:r>
            <a:r>
              <a:rPr sz="1100" spc="-10" dirty="0">
                <a:latin typeface="Georgia"/>
                <a:cs typeface="Georgia"/>
              </a:rPr>
              <a:t>:</a:t>
            </a:r>
            <a:endParaRPr sz="1100">
              <a:latin typeface="Georgia"/>
              <a:cs typeface="Georgia"/>
            </a:endParaRPr>
          </a:p>
          <a:p>
            <a:pPr marL="566420" marR="175260">
              <a:lnSpc>
                <a:spcPts val="1019"/>
              </a:lnSpc>
              <a:spcBef>
                <a:spcPts val="459"/>
              </a:spcBef>
            </a:pPr>
            <a:r>
              <a:rPr sz="1000" spc="-10" dirty="0">
                <a:latin typeface="Georgia"/>
                <a:cs typeface="Georgia"/>
              </a:rPr>
              <a:t>thoroughly</a:t>
            </a:r>
            <a:r>
              <a:rPr sz="1000" spc="25" dirty="0">
                <a:latin typeface="Georgia"/>
                <a:cs typeface="Georgia"/>
              </a:rPr>
              <a:t> </a:t>
            </a:r>
            <a:r>
              <a:rPr sz="1000" spc="-20" dirty="0">
                <a:latin typeface="Georgia"/>
                <a:cs typeface="Georgia"/>
              </a:rPr>
              <a:t>understand,</a:t>
            </a:r>
            <a:r>
              <a:rPr sz="1000" spc="30" dirty="0">
                <a:latin typeface="Georgia"/>
                <a:cs typeface="Georgia"/>
              </a:rPr>
              <a:t> </a:t>
            </a:r>
            <a:r>
              <a:rPr sz="1000" spc="-10" dirty="0">
                <a:latin typeface="Georgia"/>
                <a:cs typeface="Georgia"/>
              </a:rPr>
              <a:t>from</a:t>
            </a:r>
            <a:r>
              <a:rPr sz="1000" spc="30" dirty="0">
                <a:latin typeface="Georgia"/>
                <a:cs typeface="Georgia"/>
              </a:rPr>
              <a:t> </a:t>
            </a:r>
            <a:r>
              <a:rPr sz="1000" dirty="0">
                <a:latin typeface="Georgia"/>
                <a:cs typeface="Georgia"/>
              </a:rPr>
              <a:t>a</a:t>
            </a:r>
            <a:r>
              <a:rPr sz="1000" spc="30" dirty="0">
                <a:latin typeface="Georgia"/>
                <a:cs typeface="Georgia"/>
              </a:rPr>
              <a:t> </a:t>
            </a:r>
            <a:r>
              <a:rPr sz="1000" spc="-25" dirty="0">
                <a:latin typeface="Georgia"/>
                <a:cs typeface="Georgia"/>
              </a:rPr>
              <a:t>business</a:t>
            </a:r>
            <a:r>
              <a:rPr sz="1000" spc="30" dirty="0">
                <a:latin typeface="Georgia"/>
                <a:cs typeface="Georgia"/>
              </a:rPr>
              <a:t> </a:t>
            </a:r>
            <a:r>
              <a:rPr sz="1000" spc="-10" dirty="0">
                <a:latin typeface="Georgia"/>
                <a:cs typeface="Georgia"/>
              </a:rPr>
              <a:t>perspective,</a:t>
            </a:r>
            <a:r>
              <a:rPr sz="1000" spc="30" dirty="0">
                <a:latin typeface="Georgia"/>
                <a:cs typeface="Georgia"/>
              </a:rPr>
              <a:t> </a:t>
            </a:r>
            <a:r>
              <a:rPr sz="1000" dirty="0">
                <a:latin typeface="Georgia"/>
                <a:cs typeface="Georgia"/>
              </a:rPr>
              <a:t>what</a:t>
            </a:r>
            <a:r>
              <a:rPr sz="1000" spc="30" dirty="0">
                <a:latin typeface="Georgia"/>
                <a:cs typeface="Georgia"/>
              </a:rPr>
              <a:t> </a:t>
            </a:r>
            <a:r>
              <a:rPr sz="1000" dirty="0">
                <a:latin typeface="Georgia"/>
                <a:cs typeface="Georgia"/>
              </a:rPr>
              <a:t>the</a:t>
            </a:r>
            <a:r>
              <a:rPr sz="1000" spc="30" dirty="0">
                <a:latin typeface="Georgia"/>
                <a:cs typeface="Georgia"/>
              </a:rPr>
              <a:t> </a:t>
            </a:r>
            <a:r>
              <a:rPr sz="1000" spc="-10" dirty="0">
                <a:latin typeface="Georgia"/>
                <a:cs typeface="Georgia"/>
              </a:rPr>
              <a:t>customer/company </a:t>
            </a:r>
            <a:r>
              <a:rPr sz="1000" dirty="0">
                <a:latin typeface="Georgia"/>
                <a:cs typeface="Georgia"/>
              </a:rPr>
              <a:t>really</a:t>
            </a:r>
            <a:r>
              <a:rPr sz="1000" spc="25" dirty="0">
                <a:latin typeface="Georgia"/>
                <a:cs typeface="Georgia"/>
              </a:rPr>
              <a:t> </a:t>
            </a:r>
            <a:r>
              <a:rPr sz="1000" spc="-10" dirty="0">
                <a:latin typeface="Georgia"/>
                <a:cs typeface="Georgia"/>
              </a:rPr>
              <a:t>wants</a:t>
            </a:r>
            <a:r>
              <a:rPr sz="1000" spc="25" dirty="0">
                <a:latin typeface="Georgia"/>
                <a:cs typeface="Georgia"/>
              </a:rPr>
              <a:t> </a:t>
            </a:r>
            <a:r>
              <a:rPr sz="1000" dirty="0">
                <a:latin typeface="Georgia"/>
                <a:cs typeface="Georgia"/>
              </a:rPr>
              <a:t>to</a:t>
            </a:r>
            <a:r>
              <a:rPr sz="1000" spc="25" dirty="0">
                <a:latin typeface="Georgia"/>
                <a:cs typeface="Georgia"/>
              </a:rPr>
              <a:t> </a:t>
            </a:r>
            <a:r>
              <a:rPr sz="1000" spc="-25" dirty="0">
                <a:latin typeface="Georgia"/>
                <a:cs typeface="Georgia"/>
              </a:rPr>
              <a:t>accomplish,</a:t>
            </a:r>
            <a:r>
              <a:rPr sz="1000" spc="30" dirty="0">
                <a:latin typeface="Georgia"/>
                <a:cs typeface="Georgia"/>
              </a:rPr>
              <a:t> </a:t>
            </a:r>
            <a:r>
              <a:rPr sz="1000" dirty="0">
                <a:latin typeface="Georgia"/>
                <a:cs typeface="Georgia"/>
              </a:rPr>
              <a:t>and</a:t>
            </a:r>
            <a:r>
              <a:rPr sz="1000" spc="25" dirty="0">
                <a:latin typeface="Georgia"/>
                <a:cs typeface="Georgia"/>
              </a:rPr>
              <a:t> </a:t>
            </a:r>
            <a:r>
              <a:rPr sz="1000" dirty="0">
                <a:latin typeface="Georgia"/>
                <a:cs typeface="Georgia"/>
              </a:rPr>
              <a:t>then</a:t>
            </a:r>
            <a:r>
              <a:rPr sz="1000" spc="25" dirty="0">
                <a:latin typeface="Georgia"/>
                <a:cs typeface="Georgia"/>
              </a:rPr>
              <a:t> </a:t>
            </a:r>
            <a:r>
              <a:rPr sz="1000" spc="-25" dirty="0">
                <a:latin typeface="Georgia"/>
                <a:cs typeface="Georgia"/>
              </a:rPr>
              <a:t>define</a:t>
            </a:r>
            <a:r>
              <a:rPr sz="1000" spc="25" dirty="0">
                <a:latin typeface="Georgia"/>
                <a:cs typeface="Georgia"/>
              </a:rPr>
              <a:t> </a:t>
            </a:r>
            <a:r>
              <a:rPr sz="1000" spc="-25" dirty="0">
                <a:latin typeface="Georgia"/>
                <a:cs typeface="Georgia"/>
              </a:rPr>
              <a:t>business</a:t>
            </a:r>
            <a:r>
              <a:rPr sz="1000" spc="30" dirty="0">
                <a:latin typeface="Georgia"/>
                <a:cs typeface="Georgia"/>
              </a:rPr>
              <a:t> </a:t>
            </a:r>
            <a:r>
              <a:rPr sz="1000" spc="-25" dirty="0">
                <a:latin typeface="Georgia"/>
                <a:cs typeface="Georgia"/>
              </a:rPr>
              <a:t>success</a:t>
            </a:r>
            <a:r>
              <a:rPr sz="1000" spc="25" dirty="0">
                <a:latin typeface="Georgia"/>
                <a:cs typeface="Georgia"/>
              </a:rPr>
              <a:t> </a:t>
            </a:r>
            <a:r>
              <a:rPr sz="1000" spc="-10" dirty="0">
                <a:latin typeface="Georgia"/>
                <a:cs typeface="Georgia"/>
              </a:rPr>
              <a:t>criteria.</a:t>
            </a:r>
            <a:endParaRPr sz="1000">
              <a:latin typeface="Georgia"/>
              <a:cs typeface="Georgia"/>
            </a:endParaRPr>
          </a:p>
          <a:p>
            <a:pPr marL="285750" indent="-141605">
              <a:lnSpc>
                <a:spcPct val="100000"/>
              </a:lnSpc>
              <a:spcBef>
                <a:spcPts val="635"/>
              </a:spcBef>
              <a:buClr>
                <a:srgbClr val="FFFFFF"/>
              </a:buClr>
              <a:buSzPct val="72727"/>
              <a:buFont typeface="Georgia"/>
              <a:buAutoNum type="arabicPlain" startAt="2"/>
              <a:tabLst>
                <a:tab pos="285750" algn="l"/>
              </a:tabLst>
            </a:pPr>
            <a:r>
              <a:rPr sz="1100" b="1" spc="-30" dirty="0">
                <a:latin typeface="Georgia"/>
                <a:cs typeface="Georgia"/>
              </a:rPr>
              <a:t>Assess</a:t>
            </a:r>
            <a:r>
              <a:rPr sz="1100" b="1" spc="30" dirty="0">
                <a:latin typeface="Georgia"/>
                <a:cs typeface="Georgia"/>
              </a:rPr>
              <a:t> </a:t>
            </a:r>
            <a:r>
              <a:rPr sz="1100" b="1" spc="-10" dirty="0">
                <a:latin typeface="Georgia"/>
                <a:cs typeface="Georgia"/>
              </a:rPr>
              <a:t>situation</a:t>
            </a:r>
            <a:r>
              <a:rPr sz="1100" spc="-10" dirty="0">
                <a:latin typeface="Georgia"/>
                <a:cs typeface="Georgia"/>
              </a:rPr>
              <a:t>:</a:t>
            </a:r>
            <a:endParaRPr sz="1100">
              <a:latin typeface="Georgia"/>
              <a:cs typeface="Georgia"/>
            </a:endParaRPr>
          </a:p>
          <a:p>
            <a:pPr marL="566420" marR="9525">
              <a:lnSpc>
                <a:spcPts val="1019"/>
              </a:lnSpc>
              <a:spcBef>
                <a:spcPts val="459"/>
              </a:spcBef>
            </a:pPr>
            <a:r>
              <a:rPr sz="1000" spc="-25" dirty="0">
                <a:latin typeface="Georgia"/>
                <a:cs typeface="Georgia"/>
              </a:rPr>
              <a:t>determine</a:t>
            </a:r>
            <a:r>
              <a:rPr sz="1000" spc="20" dirty="0">
                <a:latin typeface="Georgia"/>
                <a:cs typeface="Georgia"/>
              </a:rPr>
              <a:t> </a:t>
            </a:r>
            <a:r>
              <a:rPr sz="1000" spc="-30" dirty="0">
                <a:latin typeface="Georgia"/>
                <a:cs typeface="Georgia"/>
              </a:rPr>
              <a:t>resources</a:t>
            </a:r>
            <a:r>
              <a:rPr sz="1000" spc="20" dirty="0">
                <a:latin typeface="Georgia"/>
                <a:cs typeface="Georgia"/>
              </a:rPr>
              <a:t> </a:t>
            </a:r>
            <a:r>
              <a:rPr sz="1000" spc="-10" dirty="0">
                <a:latin typeface="Georgia"/>
                <a:cs typeface="Georgia"/>
              </a:rPr>
              <a:t>availability,</a:t>
            </a:r>
            <a:r>
              <a:rPr sz="1000" spc="25" dirty="0">
                <a:latin typeface="Georgia"/>
                <a:cs typeface="Georgia"/>
              </a:rPr>
              <a:t> </a:t>
            </a:r>
            <a:r>
              <a:rPr sz="1000" dirty="0">
                <a:latin typeface="Georgia"/>
                <a:cs typeface="Georgia"/>
              </a:rPr>
              <a:t>project</a:t>
            </a:r>
            <a:r>
              <a:rPr sz="1000" spc="20" dirty="0">
                <a:latin typeface="Georgia"/>
                <a:cs typeface="Georgia"/>
              </a:rPr>
              <a:t> </a:t>
            </a:r>
            <a:r>
              <a:rPr sz="1000" spc="-30" dirty="0">
                <a:latin typeface="Georgia"/>
                <a:cs typeface="Georgia"/>
              </a:rPr>
              <a:t>requirements,</a:t>
            </a:r>
            <a:r>
              <a:rPr sz="1000" spc="25" dirty="0">
                <a:latin typeface="Georgia"/>
                <a:cs typeface="Georgia"/>
              </a:rPr>
              <a:t> </a:t>
            </a:r>
            <a:r>
              <a:rPr sz="1000" spc="-30" dirty="0">
                <a:latin typeface="Georgia"/>
                <a:cs typeface="Georgia"/>
              </a:rPr>
              <a:t>assess</a:t>
            </a:r>
            <a:r>
              <a:rPr sz="1000" spc="20" dirty="0">
                <a:latin typeface="Georgia"/>
                <a:cs typeface="Georgia"/>
              </a:rPr>
              <a:t> </a:t>
            </a:r>
            <a:r>
              <a:rPr sz="1000" spc="-10" dirty="0">
                <a:latin typeface="Georgia"/>
                <a:cs typeface="Georgia"/>
              </a:rPr>
              <a:t>risks</a:t>
            </a:r>
            <a:r>
              <a:rPr sz="1000" spc="20" dirty="0">
                <a:latin typeface="Georgia"/>
                <a:cs typeface="Georgia"/>
              </a:rPr>
              <a:t> </a:t>
            </a:r>
            <a:r>
              <a:rPr sz="1000" dirty="0">
                <a:latin typeface="Georgia"/>
                <a:cs typeface="Georgia"/>
              </a:rPr>
              <a:t>and</a:t>
            </a:r>
            <a:r>
              <a:rPr sz="1000" spc="25" dirty="0">
                <a:latin typeface="Georgia"/>
                <a:cs typeface="Georgia"/>
              </a:rPr>
              <a:t> </a:t>
            </a:r>
            <a:r>
              <a:rPr sz="1000" spc="-10" dirty="0">
                <a:latin typeface="Georgia"/>
                <a:cs typeface="Georgia"/>
              </a:rPr>
              <a:t>contingencies, </a:t>
            </a:r>
            <a:r>
              <a:rPr sz="1000" dirty="0">
                <a:latin typeface="Georgia"/>
                <a:cs typeface="Georgia"/>
              </a:rPr>
              <a:t>and</a:t>
            </a:r>
            <a:r>
              <a:rPr sz="1000" spc="55" dirty="0">
                <a:latin typeface="Georgia"/>
                <a:cs typeface="Georgia"/>
              </a:rPr>
              <a:t> </a:t>
            </a:r>
            <a:r>
              <a:rPr sz="1000" spc="-10" dirty="0">
                <a:latin typeface="Georgia"/>
                <a:cs typeface="Georgia"/>
              </a:rPr>
              <a:t>conduct</a:t>
            </a:r>
            <a:r>
              <a:rPr sz="1000" spc="55" dirty="0">
                <a:latin typeface="Georgia"/>
                <a:cs typeface="Georgia"/>
              </a:rPr>
              <a:t> </a:t>
            </a:r>
            <a:r>
              <a:rPr sz="1000" dirty="0">
                <a:latin typeface="Georgia"/>
                <a:cs typeface="Georgia"/>
              </a:rPr>
              <a:t>a</a:t>
            </a:r>
            <a:r>
              <a:rPr sz="1000" spc="55" dirty="0">
                <a:latin typeface="Georgia"/>
                <a:cs typeface="Georgia"/>
              </a:rPr>
              <a:t> </a:t>
            </a:r>
            <a:r>
              <a:rPr sz="1000" spc="-30" dirty="0">
                <a:latin typeface="Georgia"/>
                <a:cs typeface="Georgia"/>
              </a:rPr>
              <a:t>cost–benefit</a:t>
            </a:r>
            <a:r>
              <a:rPr sz="1000" spc="55" dirty="0">
                <a:latin typeface="Georgia"/>
                <a:cs typeface="Georgia"/>
              </a:rPr>
              <a:t> </a:t>
            </a:r>
            <a:r>
              <a:rPr sz="1000" spc="-10" dirty="0">
                <a:latin typeface="Georgia"/>
                <a:cs typeface="Georgia"/>
              </a:rPr>
              <a:t>analysis.</a:t>
            </a:r>
            <a:endParaRPr sz="1000">
              <a:latin typeface="Georgia"/>
              <a:cs typeface="Georgia"/>
            </a:endParaRPr>
          </a:p>
          <a:p>
            <a:pPr marL="285750" indent="-141605">
              <a:lnSpc>
                <a:spcPct val="100000"/>
              </a:lnSpc>
              <a:spcBef>
                <a:spcPts val="635"/>
              </a:spcBef>
              <a:buClr>
                <a:srgbClr val="FFFFFF"/>
              </a:buClr>
              <a:buSzPct val="72727"/>
              <a:buFont typeface="Georgia"/>
              <a:buAutoNum type="arabicPlain" startAt="3"/>
              <a:tabLst>
                <a:tab pos="285750" algn="l"/>
              </a:tabLst>
            </a:pPr>
            <a:r>
              <a:rPr sz="1100" b="1" spc="-30" dirty="0">
                <a:latin typeface="Georgia"/>
                <a:cs typeface="Georgia"/>
              </a:rPr>
              <a:t>Determine</a:t>
            </a:r>
            <a:r>
              <a:rPr sz="1100" b="1" spc="40" dirty="0">
                <a:latin typeface="Georgia"/>
                <a:cs typeface="Georgia"/>
              </a:rPr>
              <a:t> </a:t>
            </a:r>
            <a:r>
              <a:rPr sz="1100" b="1" dirty="0">
                <a:latin typeface="Georgia"/>
                <a:cs typeface="Georgia"/>
              </a:rPr>
              <a:t>data</a:t>
            </a:r>
            <a:r>
              <a:rPr sz="1100" b="1" spc="45" dirty="0">
                <a:latin typeface="Georgia"/>
                <a:cs typeface="Georgia"/>
              </a:rPr>
              <a:t> </a:t>
            </a:r>
            <a:r>
              <a:rPr sz="1100" b="1" spc="-40" dirty="0">
                <a:latin typeface="Georgia"/>
                <a:cs typeface="Georgia"/>
              </a:rPr>
              <a:t>mining</a:t>
            </a:r>
            <a:r>
              <a:rPr sz="1100" b="1" spc="40" dirty="0">
                <a:latin typeface="Georgia"/>
                <a:cs typeface="Georgia"/>
              </a:rPr>
              <a:t> </a:t>
            </a:r>
            <a:r>
              <a:rPr sz="1100" b="1" spc="-10" dirty="0">
                <a:latin typeface="Georgia"/>
                <a:cs typeface="Georgia"/>
              </a:rPr>
              <a:t>goals</a:t>
            </a:r>
            <a:r>
              <a:rPr sz="1100" spc="-10" dirty="0">
                <a:latin typeface="Georgia"/>
                <a:cs typeface="Georgia"/>
              </a:rPr>
              <a:t>:</a:t>
            </a:r>
            <a:endParaRPr sz="1100">
              <a:latin typeface="Georgia"/>
              <a:cs typeface="Georgia"/>
            </a:endParaRPr>
          </a:p>
          <a:p>
            <a:pPr marL="566420" marR="121285">
              <a:lnSpc>
                <a:spcPts val="1019"/>
              </a:lnSpc>
              <a:spcBef>
                <a:spcPts val="459"/>
              </a:spcBef>
            </a:pPr>
            <a:r>
              <a:rPr sz="1000" dirty="0">
                <a:latin typeface="Georgia"/>
                <a:cs typeface="Georgia"/>
              </a:rPr>
              <a:t>in</a:t>
            </a:r>
            <a:r>
              <a:rPr sz="1000" spc="30" dirty="0">
                <a:latin typeface="Georgia"/>
                <a:cs typeface="Georgia"/>
              </a:rPr>
              <a:t> </a:t>
            </a:r>
            <a:r>
              <a:rPr sz="1000" dirty="0">
                <a:latin typeface="Georgia"/>
                <a:cs typeface="Georgia"/>
              </a:rPr>
              <a:t>addition</a:t>
            </a:r>
            <a:r>
              <a:rPr sz="1000" spc="30" dirty="0">
                <a:latin typeface="Georgia"/>
                <a:cs typeface="Georgia"/>
              </a:rPr>
              <a:t> </a:t>
            </a:r>
            <a:r>
              <a:rPr sz="1000" dirty="0">
                <a:latin typeface="Georgia"/>
                <a:cs typeface="Georgia"/>
              </a:rPr>
              <a:t>to</a:t>
            </a:r>
            <a:r>
              <a:rPr sz="1000" spc="35" dirty="0">
                <a:latin typeface="Georgia"/>
                <a:cs typeface="Georgia"/>
              </a:rPr>
              <a:t> </a:t>
            </a:r>
            <a:r>
              <a:rPr sz="1000" spc="-30" dirty="0">
                <a:latin typeface="Georgia"/>
                <a:cs typeface="Georgia"/>
              </a:rPr>
              <a:t>defining</a:t>
            </a:r>
            <a:r>
              <a:rPr sz="1000" spc="30" dirty="0">
                <a:latin typeface="Georgia"/>
                <a:cs typeface="Georgia"/>
              </a:rPr>
              <a:t> </a:t>
            </a:r>
            <a:r>
              <a:rPr sz="1000" dirty="0">
                <a:latin typeface="Georgia"/>
                <a:cs typeface="Georgia"/>
              </a:rPr>
              <a:t>the</a:t>
            </a:r>
            <a:r>
              <a:rPr sz="1000" spc="30" dirty="0">
                <a:latin typeface="Georgia"/>
                <a:cs typeface="Georgia"/>
              </a:rPr>
              <a:t> </a:t>
            </a:r>
            <a:r>
              <a:rPr sz="1000" spc="-25" dirty="0">
                <a:latin typeface="Georgia"/>
                <a:cs typeface="Georgia"/>
              </a:rPr>
              <a:t>business</a:t>
            </a:r>
            <a:r>
              <a:rPr sz="1000" spc="35" dirty="0">
                <a:latin typeface="Georgia"/>
                <a:cs typeface="Georgia"/>
              </a:rPr>
              <a:t> </a:t>
            </a:r>
            <a:r>
              <a:rPr sz="1000" spc="-10" dirty="0">
                <a:latin typeface="Georgia"/>
                <a:cs typeface="Georgia"/>
              </a:rPr>
              <a:t>objectives,</a:t>
            </a:r>
            <a:r>
              <a:rPr sz="1000" spc="30" dirty="0">
                <a:latin typeface="Georgia"/>
                <a:cs typeface="Georgia"/>
              </a:rPr>
              <a:t> </a:t>
            </a:r>
            <a:r>
              <a:rPr sz="1000" dirty="0">
                <a:latin typeface="Georgia"/>
                <a:cs typeface="Georgia"/>
              </a:rPr>
              <a:t>you</a:t>
            </a:r>
            <a:r>
              <a:rPr sz="1000" spc="30" dirty="0">
                <a:latin typeface="Georgia"/>
                <a:cs typeface="Georgia"/>
              </a:rPr>
              <a:t> </a:t>
            </a:r>
            <a:r>
              <a:rPr sz="1000" spc="-20" dirty="0">
                <a:latin typeface="Georgia"/>
                <a:cs typeface="Georgia"/>
              </a:rPr>
              <a:t>should</a:t>
            </a:r>
            <a:r>
              <a:rPr sz="1000" spc="35" dirty="0">
                <a:latin typeface="Georgia"/>
                <a:cs typeface="Georgia"/>
              </a:rPr>
              <a:t> </a:t>
            </a:r>
            <a:r>
              <a:rPr sz="1000" spc="-10" dirty="0">
                <a:latin typeface="Georgia"/>
                <a:cs typeface="Georgia"/>
              </a:rPr>
              <a:t>also</a:t>
            </a:r>
            <a:r>
              <a:rPr sz="1000" spc="30" dirty="0">
                <a:latin typeface="Georgia"/>
                <a:cs typeface="Georgia"/>
              </a:rPr>
              <a:t> </a:t>
            </a:r>
            <a:r>
              <a:rPr sz="1000" spc="-25" dirty="0">
                <a:latin typeface="Georgia"/>
                <a:cs typeface="Georgia"/>
              </a:rPr>
              <a:t>define</a:t>
            </a:r>
            <a:r>
              <a:rPr sz="1000" spc="30" dirty="0">
                <a:latin typeface="Georgia"/>
                <a:cs typeface="Georgia"/>
              </a:rPr>
              <a:t> </a:t>
            </a:r>
            <a:r>
              <a:rPr sz="1000" dirty="0">
                <a:latin typeface="Georgia"/>
                <a:cs typeface="Georgia"/>
              </a:rPr>
              <a:t>what</a:t>
            </a:r>
            <a:r>
              <a:rPr sz="1000" spc="35" dirty="0">
                <a:latin typeface="Georgia"/>
                <a:cs typeface="Georgia"/>
              </a:rPr>
              <a:t> </a:t>
            </a:r>
            <a:r>
              <a:rPr sz="1000" spc="-10" dirty="0">
                <a:latin typeface="Georgia"/>
                <a:cs typeface="Georgia"/>
              </a:rPr>
              <a:t>success looks</a:t>
            </a:r>
            <a:r>
              <a:rPr sz="1000" spc="20" dirty="0">
                <a:latin typeface="Georgia"/>
                <a:cs typeface="Georgia"/>
              </a:rPr>
              <a:t> </a:t>
            </a:r>
            <a:r>
              <a:rPr sz="1000" spc="-10" dirty="0">
                <a:latin typeface="Georgia"/>
                <a:cs typeface="Georgia"/>
              </a:rPr>
              <a:t>like</a:t>
            </a:r>
            <a:r>
              <a:rPr sz="1000" spc="25" dirty="0">
                <a:latin typeface="Georgia"/>
                <a:cs typeface="Georgia"/>
              </a:rPr>
              <a:t> </a:t>
            </a:r>
            <a:r>
              <a:rPr sz="1000" spc="-10" dirty="0">
                <a:latin typeface="Georgia"/>
                <a:cs typeface="Georgia"/>
              </a:rPr>
              <a:t>from</a:t>
            </a:r>
            <a:r>
              <a:rPr sz="1000" spc="25" dirty="0">
                <a:latin typeface="Georgia"/>
                <a:cs typeface="Georgia"/>
              </a:rPr>
              <a:t> </a:t>
            </a:r>
            <a:r>
              <a:rPr sz="1000" dirty="0">
                <a:latin typeface="Georgia"/>
                <a:cs typeface="Georgia"/>
              </a:rPr>
              <a:t>a</a:t>
            </a:r>
            <a:r>
              <a:rPr sz="1000" spc="25" dirty="0">
                <a:latin typeface="Georgia"/>
                <a:cs typeface="Georgia"/>
              </a:rPr>
              <a:t> </a:t>
            </a:r>
            <a:r>
              <a:rPr sz="1000" spc="-10" dirty="0">
                <a:latin typeface="Georgia"/>
                <a:cs typeface="Georgia"/>
              </a:rPr>
              <a:t>technical</a:t>
            </a:r>
            <a:r>
              <a:rPr sz="1000" spc="25" dirty="0">
                <a:latin typeface="Georgia"/>
                <a:cs typeface="Georgia"/>
              </a:rPr>
              <a:t> </a:t>
            </a:r>
            <a:r>
              <a:rPr sz="1000" dirty="0">
                <a:latin typeface="Georgia"/>
                <a:cs typeface="Georgia"/>
              </a:rPr>
              <a:t>data</a:t>
            </a:r>
            <a:r>
              <a:rPr sz="1000" spc="25" dirty="0">
                <a:latin typeface="Georgia"/>
                <a:cs typeface="Georgia"/>
              </a:rPr>
              <a:t> </a:t>
            </a:r>
            <a:r>
              <a:rPr sz="1000" spc="-20" dirty="0">
                <a:latin typeface="Georgia"/>
                <a:cs typeface="Georgia"/>
              </a:rPr>
              <a:t>mining</a:t>
            </a:r>
            <a:r>
              <a:rPr sz="1000" spc="25" dirty="0">
                <a:latin typeface="Georgia"/>
                <a:cs typeface="Georgia"/>
              </a:rPr>
              <a:t> </a:t>
            </a:r>
            <a:r>
              <a:rPr sz="1000" spc="-10" dirty="0">
                <a:latin typeface="Georgia"/>
                <a:cs typeface="Georgia"/>
              </a:rPr>
              <a:t>perspective.</a:t>
            </a:r>
            <a:endParaRPr sz="1000">
              <a:latin typeface="Georgia"/>
              <a:cs typeface="Georgia"/>
            </a:endParaRPr>
          </a:p>
          <a:p>
            <a:pPr marL="285750" indent="-141605">
              <a:lnSpc>
                <a:spcPct val="100000"/>
              </a:lnSpc>
              <a:spcBef>
                <a:spcPts val="630"/>
              </a:spcBef>
              <a:buClr>
                <a:srgbClr val="FFFFFF"/>
              </a:buClr>
              <a:buSzPct val="72727"/>
              <a:buFont typeface="Georgia"/>
              <a:buAutoNum type="arabicPlain" startAt="4"/>
              <a:tabLst>
                <a:tab pos="285750" algn="l"/>
              </a:tabLst>
            </a:pPr>
            <a:r>
              <a:rPr sz="1100" b="1" spc="-20" dirty="0">
                <a:latin typeface="Georgia"/>
                <a:cs typeface="Georgia"/>
              </a:rPr>
              <a:t>Produce</a:t>
            </a:r>
            <a:r>
              <a:rPr sz="1100" b="1" spc="40" dirty="0">
                <a:latin typeface="Georgia"/>
                <a:cs typeface="Georgia"/>
              </a:rPr>
              <a:t> </a:t>
            </a:r>
            <a:r>
              <a:rPr sz="1100" b="1" spc="-10" dirty="0">
                <a:latin typeface="Georgia"/>
                <a:cs typeface="Georgia"/>
              </a:rPr>
              <a:t>project</a:t>
            </a:r>
            <a:r>
              <a:rPr sz="1100" b="1" spc="45" dirty="0">
                <a:latin typeface="Georgia"/>
                <a:cs typeface="Georgia"/>
              </a:rPr>
              <a:t> </a:t>
            </a:r>
            <a:r>
              <a:rPr sz="1100" b="1" spc="-20" dirty="0">
                <a:latin typeface="Georgia"/>
                <a:cs typeface="Georgia"/>
              </a:rPr>
              <a:t>plan</a:t>
            </a:r>
            <a:r>
              <a:rPr sz="1100" spc="-20" dirty="0">
                <a:latin typeface="Georgia"/>
                <a:cs typeface="Georgia"/>
              </a:rPr>
              <a:t>:</a:t>
            </a:r>
            <a:endParaRPr sz="1100">
              <a:latin typeface="Georgia"/>
              <a:cs typeface="Georgia"/>
            </a:endParaRPr>
          </a:p>
          <a:p>
            <a:pPr marL="566420">
              <a:lnSpc>
                <a:spcPct val="100000"/>
              </a:lnSpc>
              <a:spcBef>
                <a:spcPts val="280"/>
              </a:spcBef>
            </a:pPr>
            <a:r>
              <a:rPr sz="1000" spc="-10" dirty="0">
                <a:latin typeface="Georgia"/>
                <a:cs typeface="Georgia"/>
              </a:rPr>
              <a:t>select</a:t>
            </a:r>
            <a:r>
              <a:rPr sz="1000" spc="10" dirty="0">
                <a:latin typeface="Georgia"/>
                <a:cs typeface="Georgia"/>
              </a:rPr>
              <a:t> </a:t>
            </a:r>
            <a:r>
              <a:rPr sz="1000" spc="-20" dirty="0">
                <a:latin typeface="Georgia"/>
                <a:cs typeface="Georgia"/>
              </a:rPr>
              <a:t>technologies</a:t>
            </a:r>
            <a:r>
              <a:rPr sz="1000" spc="10" dirty="0">
                <a:latin typeface="Georgia"/>
                <a:cs typeface="Georgia"/>
              </a:rPr>
              <a:t> </a:t>
            </a:r>
            <a:r>
              <a:rPr sz="1000" dirty="0">
                <a:latin typeface="Georgia"/>
                <a:cs typeface="Georgia"/>
              </a:rPr>
              <a:t>and</a:t>
            </a:r>
            <a:r>
              <a:rPr sz="1000" spc="10" dirty="0">
                <a:latin typeface="Georgia"/>
                <a:cs typeface="Georgia"/>
              </a:rPr>
              <a:t> </a:t>
            </a:r>
            <a:r>
              <a:rPr sz="1000" dirty="0">
                <a:latin typeface="Georgia"/>
                <a:cs typeface="Georgia"/>
              </a:rPr>
              <a:t>tools</a:t>
            </a:r>
            <a:r>
              <a:rPr sz="1000" spc="10" dirty="0">
                <a:latin typeface="Georgia"/>
                <a:cs typeface="Georgia"/>
              </a:rPr>
              <a:t> </a:t>
            </a:r>
            <a:r>
              <a:rPr sz="1000" dirty="0">
                <a:latin typeface="Georgia"/>
                <a:cs typeface="Georgia"/>
              </a:rPr>
              <a:t>and</a:t>
            </a:r>
            <a:r>
              <a:rPr sz="1000" spc="10" dirty="0">
                <a:latin typeface="Georgia"/>
                <a:cs typeface="Georgia"/>
              </a:rPr>
              <a:t> </a:t>
            </a:r>
            <a:r>
              <a:rPr sz="1000" spc="-25" dirty="0">
                <a:latin typeface="Georgia"/>
                <a:cs typeface="Georgia"/>
              </a:rPr>
              <a:t>define</a:t>
            </a:r>
            <a:r>
              <a:rPr sz="1000" spc="10" dirty="0">
                <a:latin typeface="Georgia"/>
                <a:cs typeface="Georgia"/>
              </a:rPr>
              <a:t> </a:t>
            </a:r>
            <a:r>
              <a:rPr sz="1000" spc="-10" dirty="0">
                <a:latin typeface="Georgia"/>
                <a:cs typeface="Georgia"/>
              </a:rPr>
              <a:t>detailed</a:t>
            </a:r>
            <a:r>
              <a:rPr sz="1000" spc="10" dirty="0">
                <a:latin typeface="Georgia"/>
                <a:cs typeface="Georgia"/>
              </a:rPr>
              <a:t> </a:t>
            </a:r>
            <a:r>
              <a:rPr sz="1000" spc="-10" dirty="0">
                <a:latin typeface="Georgia"/>
                <a:cs typeface="Georgia"/>
              </a:rPr>
              <a:t>plans</a:t>
            </a:r>
            <a:r>
              <a:rPr sz="1000" spc="10" dirty="0">
                <a:latin typeface="Georgia"/>
                <a:cs typeface="Georgia"/>
              </a:rPr>
              <a:t> </a:t>
            </a:r>
            <a:r>
              <a:rPr sz="1000" dirty="0">
                <a:latin typeface="Georgia"/>
                <a:cs typeface="Georgia"/>
              </a:rPr>
              <a:t>for</a:t>
            </a:r>
            <a:r>
              <a:rPr sz="1000" spc="10" dirty="0">
                <a:latin typeface="Georgia"/>
                <a:cs typeface="Georgia"/>
              </a:rPr>
              <a:t> </a:t>
            </a:r>
            <a:r>
              <a:rPr sz="1000" spc="-10" dirty="0">
                <a:latin typeface="Georgia"/>
                <a:cs typeface="Georgia"/>
              </a:rPr>
              <a:t>each</a:t>
            </a:r>
            <a:r>
              <a:rPr sz="1000" spc="10" dirty="0">
                <a:latin typeface="Georgia"/>
                <a:cs typeface="Georgia"/>
              </a:rPr>
              <a:t> </a:t>
            </a:r>
            <a:r>
              <a:rPr sz="1000" dirty="0">
                <a:latin typeface="Georgia"/>
                <a:cs typeface="Georgia"/>
              </a:rPr>
              <a:t>project</a:t>
            </a:r>
            <a:r>
              <a:rPr sz="1000" spc="10" dirty="0">
                <a:latin typeface="Georgia"/>
                <a:cs typeface="Georgia"/>
              </a:rPr>
              <a:t> </a:t>
            </a:r>
            <a:r>
              <a:rPr sz="1000" spc="-10" dirty="0">
                <a:latin typeface="Georgia"/>
                <a:cs typeface="Georgia"/>
              </a:rPr>
              <a:t>phase.</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10</a:t>
            </a:fld>
            <a:r>
              <a:rPr spc="-25" dirty="0"/>
              <a:t> </a:t>
            </a:r>
            <a:r>
              <a:rPr spc="75" dirty="0"/>
              <a:t>/</a:t>
            </a:r>
            <a:r>
              <a:rPr spc="-25" dirty="0"/>
              <a:t> 103</a:t>
            </a:r>
          </a:p>
        </p:txBody>
      </p:sp>
    </p:spTree>
  </p:cSld>
  <p:clrMapOvr>
    <a:masterClrMapping/>
  </p:clrMapOvr>
  <p:transition>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Advantages</a:t>
            </a:r>
            <a:r>
              <a:rPr spc="210" dirty="0"/>
              <a:t> </a:t>
            </a:r>
            <a:r>
              <a:rPr dirty="0"/>
              <a:t>of</a:t>
            </a:r>
            <a:r>
              <a:rPr spc="210" dirty="0"/>
              <a:t> </a:t>
            </a:r>
            <a:r>
              <a:rPr dirty="0"/>
              <a:t>judgement</a:t>
            </a:r>
            <a:r>
              <a:rPr spc="210" dirty="0"/>
              <a:t> </a:t>
            </a:r>
            <a:r>
              <a:rPr spc="-10" dirty="0"/>
              <a:t>sampling</a:t>
            </a:r>
          </a:p>
        </p:txBody>
      </p:sp>
      <p:sp>
        <p:nvSpPr>
          <p:cNvPr id="3" name="object 3"/>
          <p:cNvSpPr/>
          <p:nvPr/>
        </p:nvSpPr>
        <p:spPr>
          <a:xfrm>
            <a:off x="337972" y="86036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25082" rIns="0" bIns="0" rtlCol="0">
            <a:spAutoFit/>
          </a:bodyPr>
          <a:lstStyle/>
          <a:p>
            <a:pPr marL="12700" marR="387350">
              <a:lnSpc>
                <a:spcPts val="1150"/>
              </a:lnSpc>
              <a:spcBef>
                <a:spcPts val="270"/>
              </a:spcBef>
            </a:pPr>
            <a:r>
              <a:rPr i="1" dirty="0">
                <a:latin typeface="Palatino Linotype"/>
                <a:cs typeface="Palatino Linotype"/>
              </a:rPr>
              <a:t>Consumes</a:t>
            </a:r>
            <a:r>
              <a:rPr i="1" spc="150" dirty="0">
                <a:latin typeface="Palatino Linotype"/>
                <a:cs typeface="Palatino Linotype"/>
              </a:rPr>
              <a:t> </a:t>
            </a:r>
            <a:r>
              <a:rPr i="1" dirty="0">
                <a:latin typeface="Palatino Linotype"/>
                <a:cs typeface="Palatino Linotype"/>
              </a:rPr>
              <a:t>minimum</a:t>
            </a:r>
            <a:r>
              <a:rPr i="1" spc="155" dirty="0">
                <a:latin typeface="Palatino Linotype"/>
                <a:cs typeface="Palatino Linotype"/>
              </a:rPr>
              <a:t> </a:t>
            </a:r>
            <a:r>
              <a:rPr i="1" dirty="0">
                <a:latin typeface="Palatino Linotype"/>
                <a:cs typeface="Palatino Linotype"/>
              </a:rPr>
              <a:t>time</a:t>
            </a:r>
            <a:r>
              <a:rPr i="1" spc="155" dirty="0">
                <a:latin typeface="Palatino Linotype"/>
                <a:cs typeface="Palatino Linotype"/>
              </a:rPr>
              <a:t> </a:t>
            </a:r>
            <a:r>
              <a:rPr i="1" dirty="0">
                <a:latin typeface="Palatino Linotype"/>
                <a:cs typeface="Palatino Linotype"/>
              </a:rPr>
              <a:t>for</a:t>
            </a:r>
            <a:r>
              <a:rPr i="1" spc="150" dirty="0">
                <a:latin typeface="Palatino Linotype"/>
                <a:cs typeface="Palatino Linotype"/>
              </a:rPr>
              <a:t> </a:t>
            </a:r>
            <a:r>
              <a:rPr i="1" dirty="0">
                <a:latin typeface="Palatino Linotype"/>
                <a:cs typeface="Palatino Linotype"/>
              </a:rPr>
              <a:t>execution</a:t>
            </a:r>
            <a:r>
              <a:rPr dirty="0"/>
              <a:t>:</a:t>
            </a:r>
            <a:r>
              <a:rPr spc="265" dirty="0"/>
              <a:t> </a:t>
            </a:r>
            <a:r>
              <a:rPr dirty="0"/>
              <a:t>in</a:t>
            </a:r>
            <a:r>
              <a:rPr spc="135" dirty="0"/>
              <a:t> </a:t>
            </a:r>
            <a:r>
              <a:rPr dirty="0"/>
              <a:t>this</a:t>
            </a:r>
            <a:r>
              <a:rPr spc="135" dirty="0"/>
              <a:t> </a:t>
            </a:r>
            <a:r>
              <a:rPr spc="-25" dirty="0"/>
              <a:t>sampling</a:t>
            </a:r>
            <a:r>
              <a:rPr spc="135" dirty="0"/>
              <a:t> </a:t>
            </a:r>
            <a:r>
              <a:rPr spc="-20" dirty="0"/>
              <a:t>approach,</a:t>
            </a:r>
            <a:r>
              <a:rPr spc="135" dirty="0"/>
              <a:t> </a:t>
            </a:r>
            <a:r>
              <a:rPr spc="-30" dirty="0"/>
              <a:t>researcher </a:t>
            </a:r>
            <a:r>
              <a:rPr spc="-10" dirty="0"/>
              <a:t>expertise</a:t>
            </a:r>
            <a:r>
              <a:rPr spc="10" dirty="0"/>
              <a:t> </a:t>
            </a:r>
            <a:r>
              <a:rPr dirty="0"/>
              <a:t>is</a:t>
            </a:r>
            <a:r>
              <a:rPr spc="15" dirty="0"/>
              <a:t> </a:t>
            </a:r>
            <a:r>
              <a:rPr spc="-10" dirty="0"/>
              <a:t>important</a:t>
            </a:r>
            <a:r>
              <a:rPr spc="10" dirty="0"/>
              <a:t> </a:t>
            </a:r>
            <a:r>
              <a:rPr dirty="0"/>
              <a:t>and</a:t>
            </a:r>
            <a:r>
              <a:rPr spc="15" dirty="0"/>
              <a:t> </a:t>
            </a:r>
            <a:r>
              <a:rPr spc="-10" dirty="0"/>
              <a:t>there</a:t>
            </a:r>
            <a:r>
              <a:rPr spc="10" dirty="0"/>
              <a:t> </a:t>
            </a:r>
            <a:r>
              <a:rPr dirty="0"/>
              <a:t>are</a:t>
            </a:r>
            <a:r>
              <a:rPr spc="15" dirty="0"/>
              <a:t> </a:t>
            </a:r>
            <a:r>
              <a:rPr dirty="0"/>
              <a:t>no</a:t>
            </a:r>
            <a:r>
              <a:rPr spc="10" dirty="0"/>
              <a:t> </a:t>
            </a:r>
            <a:r>
              <a:rPr spc="-10" dirty="0"/>
              <a:t>other</a:t>
            </a:r>
            <a:r>
              <a:rPr spc="15" dirty="0"/>
              <a:t> </a:t>
            </a:r>
            <a:r>
              <a:rPr spc="-25" dirty="0"/>
              <a:t>barriers</a:t>
            </a:r>
            <a:r>
              <a:rPr spc="10" dirty="0"/>
              <a:t> </a:t>
            </a:r>
            <a:r>
              <a:rPr spc="-30" dirty="0"/>
              <a:t>involved</a:t>
            </a:r>
            <a:r>
              <a:rPr spc="15" dirty="0"/>
              <a:t> </a:t>
            </a:r>
            <a:r>
              <a:rPr spc="-10" dirty="0"/>
              <a:t>due</a:t>
            </a:r>
            <a:r>
              <a:rPr spc="10" dirty="0"/>
              <a:t> </a:t>
            </a:r>
            <a:r>
              <a:rPr dirty="0"/>
              <a:t>to</a:t>
            </a:r>
            <a:r>
              <a:rPr spc="15" dirty="0"/>
              <a:t> </a:t>
            </a:r>
            <a:r>
              <a:rPr spc="-10" dirty="0"/>
              <a:t>which </a:t>
            </a:r>
            <a:r>
              <a:rPr spc="-20" dirty="0"/>
              <a:t>selecting</a:t>
            </a:r>
            <a:r>
              <a:rPr spc="35" dirty="0"/>
              <a:t> </a:t>
            </a:r>
            <a:r>
              <a:rPr dirty="0"/>
              <a:t>a</a:t>
            </a:r>
            <a:r>
              <a:rPr spc="35" dirty="0"/>
              <a:t> </a:t>
            </a:r>
            <a:r>
              <a:rPr spc="-25" dirty="0"/>
              <a:t>sample</a:t>
            </a:r>
            <a:r>
              <a:rPr spc="35" dirty="0"/>
              <a:t> </a:t>
            </a:r>
            <a:r>
              <a:rPr spc="-35" dirty="0"/>
              <a:t>becomes</a:t>
            </a:r>
            <a:r>
              <a:rPr spc="35" dirty="0"/>
              <a:t> </a:t>
            </a:r>
            <a:r>
              <a:rPr spc="-20" dirty="0"/>
              <a:t>extremely</a:t>
            </a:r>
            <a:r>
              <a:rPr spc="35" dirty="0"/>
              <a:t> </a:t>
            </a:r>
            <a:r>
              <a:rPr spc="-10" dirty="0"/>
              <a:t>convenient.</a:t>
            </a:r>
          </a:p>
          <a:p>
            <a:pPr marL="12700" marR="172085">
              <a:lnSpc>
                <a:spcPts val="1150"/>
              </a:lnSpc>
              <a:spcBef>
                <a:spcPts val="730"/>
              </a:spcBef>
            </a:pPr>
            <a:r>
              <a:rPr i="1" dirty="0">
                <a:latin typeface="Palatino Linotype"/>
                <a:cs typeface="Palatino Linotype"/>
              </a:rPr>
              <a:t>Allows</a:t>
            </a:r>
            <a:r>
              <a:rPr i="1" spc="150" dirty="0">
                <a:latin typeface="Palatino Linotype"/>
                <a:cs typeface="Palatino Linotype"/>
              </a:rPr>
              <a:t> </a:t>
            </a:r>
            <a:r>
              <a:rPr i="1" dirty="0">
                <a:latin typeface="Palatino Linotype"/>
                <a:cs typeface="Palatino Linotype"/>
              </a:rPr>
              <a:t>researchers</a:t>
            </a:r>
            <a:r>
              <a:rPr i="1" spc="150" dirty="0">
                <a:latin typeface="Palatino Linotype"/>
                <a:cs typeface="Palatino Linotype"/>
              </a:rPr>
              <a:t> </a:t>
            </a:r>
            <a:r>
              <a:rPr i="1" dirty="0">
                <a:latin typeface="Palatino Linotype"/>
                <a:cs typeface="Palatino Linotype"/>
              </a:rPr>
              <a:t>to</a:t>
            </a:r>
            <a:r>
              <a:rPr i="1" spc="150" dirty="0">
                <a:latin typeface="Palatino Linotype"/>
                <a:cs typeface="Palatino Linotype"/>
              </a:rPr>
              <a:t> </a:t>
            </a:r>
            <a:r>
              <a:rPr i="1" dirty="0">
                <a:latin typeface="Palatino Linotype"/>
                <a:cs typeface="Palatino Linotype"/>
              </a:rPr>
              <a:t>approach</a:t>
            </a:r>
            <a:r>
              <a:rPr i="1" spc="150" dirty="0">
                <a:latin typeface="Palatino Linotype"/>
                <a:cs typeface="Palatino Linotype"/>
              </a:rPr>
              <a:t> </a:t>
            </a:r>
            <a:r>
              <a:rPr i="1" dirty="0">
                <a:latin typeface="Palatino Linotype"/>
                <a:cs typeface="Palatino Linotype"/>
              </a:rPr>
              <a:t>their</a:t>
            </a:r>
            <a:r>
              <a:rPr i="1" spc="150" dirty="0">
                <a:latin typeface="Palatino Linotype"/>
                <a:cs typeface="Palatino Linotype"/>
              </a:rPr>
              <a:t> </a:t>
            </a:r>
            <a:r>
              <a:rPr i="1" dirty="0">
                <a:latin typeface="Palatino Linotype"/>
                <a:cs typeface="Palatino Linotype"/>
              </a:rPr>
              <a:t>target</a:t>
            </a:r>
            <a:r>
              <a:rPr i="1" spc="150" dirty="0">
                <a:latin typeface="Palatino Linotype"/>
                <a:cs typeface="Palatino Linotype"/>
              </a:rPr>
              <a:t> </a:t>
            </a:r>
            <a:r>
              <a:rPr i="1" dirty="0">
                <a:latin typeface="Palatino Linotype"/>
                <a:cs typeface="Palatino Linotype"/>
              </a:rPr>
              <a:t>market</a:t>
            </a:r>
            <a:r>
              <a:rPr i="1" spc="150" dirty="0">
                <a:latin typeface="Palatino Linotype"/>
                <a:cs typeface="Palatino Linotype"/>
              </a:rPr>
              <a:t> </a:t>
            </a:r>
            <a:r>
              <a:rPr i="1" spc="-10" dirty="0">
                <a:latin typeface="Palatino Linotype"/>
                <a:cs typeface="Palatino Linotype"/>
              </a:rPr>
              <a:t>directly</a:t>
            </a:r>
            <a:r>
              <a:rPr i="1" spc="-165" dirty="0">
                <a:latin typeface="Palatino Linotype"/>
                <a:cs typeface="Palatino Linotype"/>
              </a:rPr>
              <a:t> </a:t>
            </a:r>
            <a:r>
              <a:rPr dirty="0"/>
              <a:t>:</a:t>
            </a:r>
            <a:r>
              <a:rPr spc="260" dirty="0"/>
              <a:t> </a:t>
            </a:r>
            <a:r>
              <a:rPr spc="-10" dirty="0"/>
              <a:t>there</a:t>
            </a:r>
            <a:r>
              <a:rPr spc="135" dirty="0"/>
              <a:t> </a:t>
            </a:r>
            <a:r>
              <a:rPr dirty="0"/>
              <a:t>are</a:t>
            </a:r>
            <a:r>
              <a:rPr spc="130" dirty="0"/>
              <a:t> </a:t>
            </a:r>
            <a:r>
              <a:rPr dirty="0"/>
              <a:t>no</a:t>
            </a:r>
            <a:r>
              <a:rPr spc="135" dirty="0"/>
              <a:t> </a:t>
            </a:r>
            <a:r>
              <a:rPr spc="-10" dirty="0"/>
              <a:t>criteria </a:t>
            </a:r>
            <a:r>
              <a:rPr spc="-30" dirty="0"/>
              <a:t>involved</a:t>
            </a:r>
            <a:r>
              <a:rPr spc="25" dirty="0"/>
              <a:t> </a:t>
            </a:r>
            <a:r>
              <a:rPr dirty="0"/>
              <a:t>in</a:t>
            </a:r>
            <a:r>
              <a:rPr spc="25" dirty="0"/>
              <a:t> </a:t>
            </a:r>
            <a:r>
              <a:rPr spc="-20" dirty="0"/>
              <a:t>selecting</a:t>
            </a:r>
            <a:r>
              <a:rPr spc="25" dirty="0"/>
              <a:t> </a:t>
            </a:r>
            <a:r>
              <a:rPr dirty="0"/>
              <a:t>a</a:t>
            </a:r>
            <a:r>
              <a:rPr spc="25" dirty="0"/>
              <a:t> </a:t>
            </a:r>
            <a:r>
              <a:rPr spc="-25" dirty="0"/>
              <a:t>sample</a:t>
            </a:r>
            <a:r>
              <a:rPr spc="25" dirty="0"/>
              <a:t> </a:t>
            </a:r>
            <a:r>
              <a:rPr dirty="0"/>
              <a:t>except</a:t>
            </a:r>
            <a:r>
              <a:rPr spc="30" dirty="0"/>
              <a:t> </a:t>
            </a:r>
            <a:r>
              <a:rPr dirty="0"/>
              <a:t>for</a:t>
            </a:r>
            <a:r>
              <a:rPr spc="25" dirty="0"/>
              <a:t> </a:t>
            </a:r>
            <a:r>
              <a:rPr dirty="0"/>
              <a:t>the</a:t>
            </a:r>
            <a:r>
              <a:rPr spc="25" dirty="0"/>
              <a:t> </a:t>
            </a:r>
            <a:r>
              <a:rPr spc="-30" dirty="0"/>
              <a:t>researcher’s</a:t>
            </a:r>
            <a:r>
              <a:rPr spc="25" dirty="0"/>
              <a:t> </a:t>
            </a:r>
            <a:r>
              <a:rPr spc="-30" dirty="0"/>
              <a:t>preferences.</a:t>
            </a:r>
            <a:r>
              <a:rPr spc="120" dirty="0"/>
              <a:t> </a:t>
            </a:r>
            <a:r>
              <a:rPr dirty="0"/>
              <a:t>Due</a:t>
            </a:r>
            <a:r>
              <a:rPr spc="25" dirty="0"/>
              <a:t> </a:t>
            </a:r>
            <a:r>
              <a:rPr dirty="0"/>
              <a:t>to</a:t>
            </a:r>
            <a:r>
              <a:rPr spc="25" dirty="0"/>
              <a:t> </a:t>
            </a:r>
            <a:r>
              <a:rPr spc="-10" dirty="0"/>
              <a:t>this, </a:t>
            </a:r>
            <a:r>
              <a:rPr spc="-20" dirty="0"/>
              <a:t>he/she</a:t>
            </a:r>
            <a:r>
              <a:rPr spc="20" dirty="0"/>
              <a:t> </a:t>
            </a:r>
            <a:r>
              <a:rPr dirty="0"/>
              <a:t>can</a:t>
            </a:r>
            <a:r>
              <a:rPr spc="25" dirty="0"/>
              <a:t> </a:t>
            </a:r>
            <a:r>
              <a:rPr spc="-30" dirty="0"/>
              <a:t>communicate</a:t>
            </a:r>
            <a:r>
              <a:rPr spc="20" dirty="0"/>
              <a:t> </a:t>
            </a:r>
            <a:r>
              <a:rPr spc="-10" dirty="0"/>
              <a:t>directly</a:t>
            </a:r>
            <a:r>
              <a:rPr spc="25" dirty="0"/>
              <a:t> </a:t>
            </a:r>
            <a:r>
              <a:rPr dirty="0"/>
              <a:t>with</a:t>
            </a:r>
            <a:r>
              <a:rPr spc="20" dirty="0"/>
              <a:t> </a:t>
            </a:r>
            <a:r>
              <a:rPr dirty="0"/>
              <a:t>the</a:t>
            </a:r>
            <a:r>
              <a:rPr spc="25" dirty="0"/>
              <a:t> </a:t>
            </a:r>
            <a:r>
              <a:rPr dirty="0"/>
              <a:t>target</a:t>
            </a:r>
            <a:r>
              <a:rPr spc="20" dirty="0"/>
              <a:t> </a:t>
            </a:r>
            <a:r>
              <a:rPr spc="-30" dirty="0"/>
              <a:t>audience</a:t>
            </a:r>
            <a:r>
              <a:rPr spc="25" dirty="0"/>
              <a:t> </a:t>
            </a:r>
            <a:r>
              <a:rPr dirty="0"/>
              <a:t>of</a:t>
            </a:r>
            <a:r>
              <a:rPr spc="20" dirty="0"/>
              <a:t> </a:t>
            </a:r>
            <a:r>
              <a:rPr dirty="0"/>
              <a:t>their</a:t>
            </a:r>
            <a:r>
              <a:rPr spc="25" dirty="0"/>
              <a:t> </a:t>
            </a:r>
            <a:r>
              <a:rPr spc="-25" dirty="0"/>
              <a:t>choice</a:t>
            </a:r>
            <a:r>
              <a:rPr spc="25" dirty="0"/>
              <a:t> </a:t>
            </a:r>
            <a:r>
              <a:rPr spc="-25" dirty="0"/>
              <a:t>and produce</a:t>
            </a:r>
            <a:r>
              <a:rPr spc="25" dirty="0"/>
              <a:t> </a:t>
            </a:r>
            <a:r>
              <a:rPr spc="-30" dirty="0"/>
              <a:t>desired</a:t>
            </a:r>
            <a:r>
              <a:rPr spc="30" dirty="0"/>
              <a:t> </a:t>
            </a:r>
            <a:r>
              <a:rPr spc="-10" dirty="0"/>
              <a:t>results.</a:t>
            </a:r>
          </a:p>
          <a:p>
            <a:pPr marL="12700" marR="5080">
              <a:lnSpc>
                <a:spcPts val="1150"/>
              </a:lnSpc>
              <a:spcBef>
                <a:spcPts val="730"/>
              </a:spcBef>
            </a:pPr>
            <a:r>
              <a:rPr i="1" dirty="0">
                <a:latin typeface="Palatino Linotype"/>
                <a:cs typeface="Palatino Linotype"/>
              </a:rPr>
              <a:t>Almost</a:t>
            </a:r>
            <a:r>
              <a:rPr i="1" spc="65" dirty="0">
                <a:latin typeface="Palatino Linotype"/>
                <a:cs typeface="Palatino Linotype"/>
              </a:rPr>
              <a:t> </a:t>
            </a:r>
            <a:r>
              <a:rPr i="1" dirty="0">
                <a:latin typeface="Palatino Linotype"/>
                <a:cs typeface="Palatino Linotype"/>
              </a:rPr>
              <a:t>real–time</a:t>
            </a:r>
            <a:r>
              <a:rPr i="1" spc="70" dirty="0">
                <a:latin typeface="Palatino Linotype"/>
                <a:cs typeface="Palatino Linotype"/>
              </a:rPr>
              <a:t> </a:t>
            </a:r>
            <a:r>
              <a:rPr i="1" dirty="0">
                <a:latin typeface="Palatino Linotype"/>
                <a:cs typeface="Palatino Linotype"/>
              </a:rPr>
              <a:t>results</a:t>
            </a:r>
            <a:r>
              <a:rPr dirty="0"/>
              <a:t>:</a:t>
            </a:r>
            <a:r>
              <a:rPr spc="160" dirty="0"/>
              <a:t> </a:t>
            </a:r>
            <a:r>
              <a:rPr spc="70" dirty="0"/>
              <a:t>A</a:t>
            </a:r>
            <a:r>
              <a:rPr spc="60" dirty="0"/>
              <a:t> </a:t>
            </a:r>
            <a:r>
              <a:rPr spc="-10" dirty="0"/>
              <a:t>quick</a:t>
            </a:r>
            <a:r>
              <a:rPr spc="55" dirty="0"/>
              <a:t> </a:t>
            </a:r>
            <a:r>
              <a:rPr dirty="0"/>
              <a:t>poll</a:t>
            </a:r>
            <a:r>
              <a:rPr spc="55" dirty="0"/>
              <a:t> </a:t>
            </a:r>
            <a:r>
              <a:rPr dirty="0"/>
              <a:t>or</a:t>
            </a:r>
            <a:r>
              <a:rPr spc="60" dirty="0"/>
              <a:t> </a:t>
            </a:r>
            <a:r>
              <a:rPr spc="-10" dirty="0"/>
              <a:t>survey</a:t>
            </a:r>
            <a:r>
              <a:rPr spc="55" dirty="0"/>
              <a:t> </a:t>
            </a:r>
            <a:r>
              <a:rPr dirty="0"/>
              <a:t>can</a:t>
            </a:r>
            <a:r>
              <a:rPr spc="60" dirty="0"/>
              <a:t> </a:t>
            </a:r>
            <a:r>
              <a:rPr dirty="0"/>
              <a:t>be</a:t>
            </a:r>
            <a:r>
              <a:rPr spc="55" dirty="0"/>
              <a:t> </a:t>
            </a:r>
            <a:r>
              <a:rPr spc="-20" dirty="0"/>
              <a:t>conducted</a:t>
            </a:r>
            <a:r>
              <a:rPr spc="60" dirty="0"/>
              <a:t> </a:t>
            </a:r>
            <a:r>
              <a:rPr dirty="0"/>
              <a:t>with</a:t>
            </a:r>
            <a:r>
              <a:rPr spc="55" dirty="0"/>
              <a:t> </a:t>
            </a:r>
            <a:r>
              <a:rPr dirty="0"/>
              <a:t>the</a:t>
            </a:r>
            <a:r>
              <a:rPr spc="55" dirty="0"/>
              <a:t> </a:t>
            </a:r>
            <a:r>
              <a:rPr spc="-10" dirty="0"/>
              <a:t>sample </a:t>
            </a:r>
            <a:r>
              <a:rPr spc="-20" dirty="0"/>
              <a:t>using</a:t>
            </a:r>
            <a:r>
              <a:rPr spc="15" dirty="0"/>
              <a:t> </a:t>
            </a:r>
            <a:r>
              <a:rPr spc="-20" dirty="0"/>
              <a:t>judgmental</a:t>
            </a:r>
            <a:r>
              <a:rPr spc="20" dirty="0"/>
              <a:t> </a:t>
            </a:r>
            <a:r>
              <a:rPr spc="-25" dirty="0"/>
              <a:t>sampling</a:t>
            </a:r>
            <a:r>
              <a:rPr spc="20" dirty="0"/>
              <a:t> </a:t>
            </a:r>
            <a:r>
              <a:rPr spc="-20" dirty="0"/>
              <a:t>since</a:t>
            </a:r>
            <a:r>
              <a:rPr spc="15" dirty="0"/>
              <a:t> </a:t>
            </a:r>
            <a:r>
              <a:rPr dirty="0"/>
              <a:t>the</a:t>
            </a:r>
            <a:r>
              <a:rPr spc="20" dirty="0"/>
              <a:t> </a:t>
            </a:r>
            <a:r>
              <a:rPr spc="-40" dirty="0"/>
              <a:t>members</a:t>
            </a:r>
            <a:r>
              <a:rPr spc="20" dirty="0"/>
              <a:t> </a:t>
            </a:r>
            <a:r>
              <a:rPr dirty="0"/>
              <a:t>of</a:t>
            </a:r>
            <a:r>
              <a:rPr spc="15" dirty="0"/>
              <a:t> </a:t>
            </a:r>
            <a:r>
              <a:rPr dirty="0"/>
              <a:t>the</a:t>
            </a:r>
            <a:r>
              <a:rPr spc="20" dirty="0"/>
              <a:t> </a:t>
            </a:r>
            <a:r>
              <a:rPr spc="-25" dirty="0"/>
              <a:t>sample</a:t>
            </a:r>
            <a:r>
              <a:rPr spc="20" dirty="0"/>
              <a:t> </a:t>
            </a:r>
            <a:r>
              <a:rPr dirty="0"/>
              <a:t>will</a:t>
            </a:r>
            <a:r>
              <a:rPr spc="15" dirty="0"/>
              <a:t> </a:t>
            </a:r>
            <a:r>
              <a:rPr spc="-30" dirty="0"/>
              <a:t>possess</a:t>
            </a:r>
            <a:r>
              <a:rPr spc="20" dirty="0"/>
              <a:t> </a:t>
            </a:r>
            <a:r>
              <a:rPr spc="-10" dirty="0"/>
              <a:t>appropriate </a:t>
            </a:r>
            <a:r>
              <a:rPr spc="-35" dirty="0"/>
              <a:t>knowledge</a:t>
            </a:r>
            <a:r>
              <a:rPr spc="25" dirty="0"/>
              <a:t> </a:t>
            </a:r>
            <a:r>
              <a:rPr dirty="0"/>
              <a:t>and</a:t>
            </a:r>
            <a:r>
              <a:rPr spc="30" dirty="0"/>
              <a:t> </a:t>
            </a:r>
            <a:r>
              <a:rPr spc="-30" dirty="0"/>
              <a:t>understanding</a:t>
            </a:r>
            <a:r>
              <a:rPr spc="30" dirty="0"/>
              <a:t> </a:t>
            </a:r>
            <a:r>
              <a:rPr dirty="0"/>
              <a:t>of</a:t>
            </a:r>
            <a:r>
              <a:rPr spc="30" dirty="0"/>
              <a:t> </a:t>
            </a:r>
            <a:r>
              <a:rPr dirty="0"/>
              <a:t>the</a:t>
            </a:r>
            <a:r>
              <a:rPr spc="30" dirty="0"/>
              <a:t> </a:t>
            </a:r>
            <a:r>
              <a:rPr spc="-10" dirty="0"/>
              <a:t>subject.</a:t>
            </a:r>
          </a:p>
        </p:txBody>
      </p:sp>
      <p:sp>
        <p:nvSpPr>
          <p:cNvPr id="5" name="object 5"/>
          <p:cNvSpPr/>
          <p:nvPr/>
        </p:nvSpPr>
        <p:spPr>
          <a:xfrm>
            <a:off x="337972" y="139110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6811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100</a:t>
            </a:fld>
            <a:r>
              <a:rPr spc="25" dirty="0"/>
              <a:t> </a:t>
            </a:r>
            <a:r>
              <a:rPr spc="75" dirty="0"/>
              <a:t>/</a:t>
            </a:r>
            <a:r>
              <a:rPr spc="25" dirty="0"/>
              <a:t> </a:t>
            </a:r>
            <a:r>
              <a:rPr spc="-25" dirty="0"/>
              <a:t>103</a:t>
            </a:r>
          </a:p>
        </p:txBody>
      </p:sp>
    </p:spTree>
  </p:cSld>
  <p:clrMapOvr>
    <a:masterClrMapping/>
  </p:clrMapOvr>
  <p:transition>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0" dirty="0"/>
              <a:t>Quota</a:t>
            </a:r>
            <a:r>
              <a:rPr spc="100" dirty="0"/>
              <a:t> </a:t>
            </a:r>
            <a:r>
              <a:rPr spc="-10" dirty="0"/>
              <a:t>sampling</a:t>
            </a:r>
          </a:p>
        </p:txBody>
      </p:sp>
      <p:sp>
        <p:nvSpPr>
          <p:cNvPr id="3" name="object 3"/>
          <p:cNvSpPr/>
          <p:nvPr/>
        </p:nvSpPr>
        <p:spPr>
          <a:xfrm>
            <a:off x="337972" y="91885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83578" rIns="0" bIns="0" rtlCol="0">
            <a:spAutoFit/>
          </a:bodyPr>
          <a:lstStyle/>
          <a:p>
            <a:pPr marL="12700" marR="88900">
              <a:lnSpc>
                <a:spcPts val="1150"/>
              </a:lnSpc>
              <a:spcBef>
                <a:spcPts val="270"/>
              </a:spcBef>
            </a:pPr>
            <a:r>
              <a:rPr dirty="0"/>
              <a:t>In</a:t>
            </a:r>
            <a:r>
              <a:rPr spc="15" dirty="0"/>
              <a:t> </a:t>
            </a:r>
            <a:r>
              <a:rPr dirty="0"/>
              <a:t>this</a:t>
            </a:r>
            <a:r>
              <a:rPr spc="20" dirty="0"/>
              <a:t> </a:t>
            </a:r>
            <a:r>
              <a:rPr spc="-25" dirty="0"/>
              <a:t>technique,</a:t>
            </a:r>
            <a:r>
              <a:rPr spc="15" dirty="0"/>
              <a:t> </a:t>
            </a:r>
            <a:r>
              <a:rPr dirty="0"/>
              <a:t>the</a:t>
            </a:r>
            <a:r>
              <a:rPr spc="20" dirty="0"/>
              <a:t> </a:t>
            </a:r>
            <a:r>
              <a:rPr spc="-10" dirty="0"/>
              <a:t>population</a:t>
            </a:r>
            <a:r>
              <a:rPr spc="15" dirty="0"/>
              <a:t> </a:t>
            </a:r>
            <a:r>
              <a:rPr dirty="0"/>
              <a:t>is</a:t>
            </a:r>
            <a:r>
              <a:rPr spc="20" dirty="0"/>
              <a:t> </a:t>
            </a:r>
            <a:r>
              <a:rPr spc="-20" dirty="0"/>
              <a:t>divided</a:t>
            </a:r>
            <a:r>
              <a:rPr spc="15" dirty="0"/>
              <a:t> </a:t>
            </a:r>
            <a:r>
              <a:rPr dirty="0"/>
              <a:t>into</a:t>
            </a:r>
            <a:r>
              <a:rPr spc="20" dirty="0"/>
              <a:t> </a:t>
            </a:r>
            <a:r>
              <a:rPr spc="-25" dirty="0"/>
              <a:t>exclusive</a:t>
            </a:r>
            <a:r>
              <a:rPr spc="15" dirty="0"/>
              <a:t> </a:t>
            </a:r>
            <a:r>
              <a:rPr spc="-45" dirty="0"/>
              <a:t>sub–groups</a:t>
            </a:r>
            <a:r>
              <a:rPr spc="20" dirty="0"/>
              <a:t> </a:t>
            </a:r>
            <a:r>
              <a:rPr spc="-25" dirty="0"/>
              <a:t>according</a:t>
            </a:r>
            <a:r>
              <a:rPr spc="15" dirty="0"/>
              <a:t> </a:t>
            </a:r>
            <a:r>
              <a:rPr spc="-25" dirty="0"/>
              <a:t>to </a:t>
            </a:r>
            <a:r>
              <a:rPr spc="-10" dirty="0"/>
              <a:t>particular</a:t>
            </a:r>
            <a:r>
              <a:rPr spc="30" dirty="0"/>
              <a:t> </a:t>
            </a:r>
            <a:r>
              <a:rPr dirty="0"/>
              <a:t>criteria.</a:t>
            </a:r>
            <a:r>
              <a:rPr spc="120" dirty="0"/>
              <a:t> </a:t>
            </a:r>
            <a:r>
              <a:rPr dirty="0"/>
              <a:t>This</a:t>
            </a:r>
            <a:r>
              <a:rPr spc="30" dirty="0"/>
              <a:t> </a:t>
            </a:r>
            <a:r>
              <a:rPr spc="-10" dirty="0"/>
              <a:t>partitioning</a:t>
            </a:r>
            <a:r>
              <a:rPr spc="35" dirty="0"/>
              <a:t> </a:t>
            </a:r>
            <a:r>
              <a:rPr dirty="0"/>
              <a:t>can</a:t>
            </a:r>
            <a:r>
              <a:rPr spc="30" dirty="0"/>
              <a:t> </a:t>
            </a:r>
            <a:r>
              <a:rPr dirty="0"/>
              <a:t>be</a:t>
            </a:r>
            <a:r>
              <a:rPr spc="30" dirty="0"/>
              <a:t> </a:t>
            </a:r>
            <a:r>
              <a:rPr spc="-25" dirty="0"/>
              <a:t>done</a:t>
            </a:r>
            <a:r>
              <a:rPr spc="30" dirty="0"/>
              <a:t> </a:t>
            </a:r>
            <a:r>
              <a:rPr dirty="0"/>
              <a:t>at</a:t>
            </a:r>
            <a:r>
              <a:rPr spc="30" dirty="0"/>
              <a:t> </a:t>
            </a:r>
            <a:r>
              <a:rPr spc="-30" dirty="0"/>
              <a:t>different</a:t>
            </a:r>
            <a:r>
              <a:rPr spc="30" dirty="0"/>
              <a:t> </a:t>
            </a:r>
            <a:r>
              <a:rPr spc="-25" dirty="0"/>
              <a:t>levels</a:t>
            </a:r>
            <a:r>
              <a:rPr spc="30" dirty="0"/>
              <a:t> </a:t>
            </a:r>
            <a:r>
              <a:rPr dirty="0"/>
              <a:t>if</a:t>
            </a:r>
            <a:r>
              <a:rPr spc="30" dirty="0"/>
              <a:t> </a:t>
            </a:r>
            <a:r>
              <a:rPr spc="-10" dirty="0"/>
              <a:t>needed.</a:t>
            </a:r>
          </a:p>
          <a:p>
            <a:pPr marL="12700" marR="148590">
              <a:lnSpc>
                <a:spcPts val="1150"/>
              </a:lnSpc>
              <a:spcBef>
                <a:spcPts val="725"/>
              </a:spcBef>
            </a:pPr>
            <a:r>
              <a:rPr dirty="0"/>
              <a:t>Then,</a:t>
            </a:r>
            <a:r>
              <a:rPr spc="25" dirty="0"/>
              <a:t> </a:t>
            </a:r>
            <a:r>
              <a:rPr dirty="0"/>
              <a:t>the</a:t>
            </a:r>
            <a:r>
              <a:rPr spc="25" dirty="0"/>
              <a:t> </a:t>
            </a:r>
            <a:r>
              <a:rPr spc="-25" dirty="0"/>
              <a:t>sampling</a:t>
            </a:r>
            <a:r>
              <a:rPr spc="30" dirty="0"/>
              <a:t> </a:t>
            </a:r>
            <a:r>
              <a:rPr dirty="0"/>
              <a:t>will</a:t>
            </a:r>
            <a:r>
              <a:rPr spc="25" dirty="0"/>
              <a:t> </a:t>
            </a:r>
            <a:r>
              <a:rPr dirty="0"/>
              <a:t>be</a:t>
            </a:r>
            <a:r>
              <a:rPr spc="30" dirty="0"/>
              <a:t> </a:t>
            </a:r>
            <a:r>
              <a:rPr spc="-35" dirty="0"/>
              <a:t>performed</a:t>
            </a:r>
            <a:r>
              <a:rPr spc="25" dirty="0"/>
              <a:t> </a:t>
            </a:r>
            <a:r>
              <a:rPr dirty="0"/>
              <a:t>for</a:t>
            </a:r>
            <a:r>
              <a:rPr spc="30" dirty="0"/>
              <a:t> </a:t>
            </a:r>
            <a:r>
              <a:rPr spc="-20" dirty="0"/>
              <a:t>each</a:t>
            </a:r>
            <a:r>
              <a:rPr spc="25" dirty="0"/>
              <a:t> </a:t>
            </a:r>
            <a:r>
              <a:rPr spc="-50" dirty="0"/>
              <a:t>sub–group</a:t>
            </a:r>
            <a:r>
              <a:rPr spc="25" dirty="0"/>
              <a:t> </a:t>
            </a:r>
            <a:r>
              <a:rPr spc="-20" dirty="0"/>
              <a:t>using</a:t>
            </a:r>
            <a:r>
              <a:rPr spc="30" dirty="0"/>
              <a:t> </a:t>
            </a:r>
            <a:r>
              <a:rPr spc="-40" dirty="0"/>
              <a:t>convenience</a:t>
            </a:r>
            <a:r>
              <a:rPr spc="25" dirty="0"/>
              <a:t> </a:t>
            </a:r>
            <a:r>
              <a:rPr spc="-25" dirty="0"/>
              <a:t>or </a:t>
            </a:r>
            <a:r>
              <a:rPr spc="-30" dirty="0"/>
              <a:t>judgement</a:t>
            </a:r>
            <a:r>
              <a:rPr spc="25" dirty="0"/>
              <a:t> </a:t>
            </a:r>
            <a:r>
              <a:rPr spc="-20" dirty="0"/>
              <a:t>sampling.</a:t>
            </a:r>
            <a:r>
              <a:rPr spc="120" dirty="0"/>
              <a:t> </a:t>
            </a:r>
            <a:r>
              <a:rPr dirty="0"/>
              <a:t>And</a:t>
            </a:r>
            <a:r>
              <a:rPr spc="25" dirty="0"/>
              <a:t> </a:t>
            </a:r>
            <a:r>
              <a:rPr dirty="0"/>
              <a:t>for</a:t>
            </a:r>
            <a:r>
              <a:rPr spc="30" dirty="0"/>
              <a:t> </a:t>
            </a:r>
            <a:r>
              <a:rPr spc="-10" dirty="0"/>
              <a:t>each</a:t>
            </a:r>
            <a:r>
              <a:rPr spc="25" dirty="0"/>
              <a:t> </a:t>
            </a:r>
            <a:r>
              <a:rPr spc="-40" dirty="0"/>
              <a:t>sub–group,</a:t>
            </a:r>
            <a:r>
              <a:rPr spc="25" dirty="0"/>
              <a:t> </a:t>
            </a:r>
            <a:r>
              <a:rPr dirty="0"/>
              <a:t>the</a:t>
            </a:r>
            <a:r>
              <a:rPr spc="30" dirty="0"/>
              <a:t> </a:t>
            </a:r>
            <a:r>
              <a:rPr spc="-30" dirty="0"/>
              <a:t>selection</a:t>
            </a:r>
            <a:r>
              <a:rPr spc="25" dirty="0"/>
              <a:t> </a:t>
            </a:r>
            <a:r>
              <a:rPr dirty="0"/>
              <a:t>will</a:t>
            </a:r>
            <a:r>
              <a:rPr spc="25" dirty="0"/>
              <a:t> </a:t>
            </a:r>
            <a:r>
              <a:rPr spc="-10" dirty="0"/>
              <a:t>have</a:t>
            </a:r>
            <a:r>
              <a:rPr spc="30" dirty="0"/>
              <a:t> </a:t>
            </a:r>
            <a:r>
              <a:rPr dirty="0"/>
              <a:t>a</a:t>
            </a:r>
            <a:r>
              <a:rPr spc="25" dirty="0"/>
              <a:t> </a:t>
            </a:r>
            <a:r>
              <a:rPr spc="-10" dirty="0"/>
              <a:t>particular quota.</a:t>
            </a:r>
          </a:p>
          <a:p>
            <a:pPr marL="12700" marR="5080">
              <a:lnSpc>
                <a:spcPts val="1150"/>
              </a:lnSpc>
              <a:spcBef>
                <a:spcPts val="730"/>
              </a:spcBef>
            </a:pPr>
            <a:r>
              <a:rPr spc="-10" dirty="0"/>
              <a:t>For</a:t>
            </a:r>
            <a:r>
              <a:rPr spc="20" dirty="0"/>
              <a:t> </a:t>
            </a:r>
            <a:r>
              <a:rPr spc="-20" dirty="0"/>
              <a:t>example,</a:t>
            </a:r>
            <a:r>
              <a:rPr spc="30" dirty="0"/>
              <a:t> </a:t>
            </a:r>
            <a:r>
              <a:rPr dirty="0"/>
              <a:t>the</a:t>
            </a:r>
            <a:r>
              <a:rPr spc="25" dirty="0"/>
              <a:t> </a:t>
            </a:r>
            <a:r>
              <a:rPr dirty="0"/>
              <a:t>local</a:t>
            </a:r>
            <a:r>
              <a:rPr spc="30" dirty="0"/>
              <a:t> </a:t>
            </a:r>
            <a:r>
              <a:rPr spc="-40" dirty="0"/>
              <a:t>government</a:t>
            </a:r>
            <a:r>
              <a:rPr spc="30" dirty="0"/>
              <a:t> </a:t>
            </a:r>
            <a:r>
              <a:rPr dirty="0"/>
              <a:t>want</a:t>
            </a:r>
            <a:r>
              <a:rPr spc="30" dirty="0"/>
              <a:t> </a:t>
            </a:r>
            <a:r>
              <a:rPr dirty="0"/>
              <a:t>to</a:t>
            </a:r>
            <a:r>
              <a:rPr spc="30" dirty="0"/>
              <a:t> </a:t>
            </a:r>
            <a:r>
              <a:rPr dirty="0"/>
              <a:t>get</a:t>
            </a:r>
            <a:r>
              <a:rPr spc="30" dirty="0"/>
              <a:t> </a:t>
            </a:r>
            <a:r>
              <a:rPr spc="-25" dirty="0"/>
              <a:t>feedback</a:t>
            </a:r>
            <a:r>
              <a:rPr spc="30" dirty="0"/>
              <a:t> </a:t>
            </a:r>
            <a:r>
              <a:rPr spc="-25" dirty="0"/>
              <a:t>from</a:t>
            </a:r>
            <a:r>
              <a:rPr spc="30" dirty="0"/>
              <a:t> </a:t>
            </a:r>
            <a:r>
              <a:rPr spc="-105" dirty="0"/>
              <a:t>200</a:t>
            </a:r>
            <a:r>
              <a:rPr spc="40" dirty="0"/>
              <a:t> </a:t>
            </a:r>
            <a:r>
              <a:rPr spc="-20" dirty="0"/>
              <a:t>people</a:t>
            </a:r>
            <a:r>
              <a:rPr spc="30" dirty="0"/>
              <a:t> </a:t>
            </a:r>
            <a:r>
              <a:rPr spc="-10" dirty="0"/>
              <a:t>including </a:t>
            </a:r>
            <a:r>
              <a:rPr spc="-30" dirty="0"/>
              <a:t>50</a:t>
            </a:r>
            <a:r>
              <a:rPr spc="15" dirty="0"/>
              <a:t> </a:t>
            </a:r>
            <a:r>
              <a:rPr dirty="0"/>
              <a:t>old</a:t>
            </a:r>
            <a:r>
              <a:rPr spc="15" dirty="0"/>
              <a:t> </a:t>
            </a:r>
            <a:r>
              <a:rPr spc="-20" dirty="0"/>
              <a:t>people,</a:t>
            </a:r>
            <a:r>
              <a:rPr spc="15" dirty="0"/>
              <a:t> </a:t>
            </a:r>
            <a:r>
              <a:rPr spc="-35" dirty="0"/>
              <a:t>100</a:t>
            </a:r>
            <a:r>
              <a:rPr spc="15" dirty="0"/>
              <a:t> </a:t>
            </a:r>
            <a:r>
              <a:rPr spc="-35" dirty="0"/>
              <a:t>employees,</a:t>
            </a:r>
            <a:r>
              <a:rPr spc="15" dirty="0"/>
              <a:t> </a:t>
            </a:r>
            <a:r>
              <a:rPr dirty="0"/>
              <a:t>and</a:t>
            </a:r>
            <a:r>
              <a:rPr spc="15" dirty="0"/>
              <a:t> </a:t>
            </a:r>
            <a:r>
              <a:rPr spc="-30" dirty="0"/>
              <a:t>50</a:t>
            </a:r>
            <a:r>
              <a:rPr spc="15" dirty="0"/>
              <a:t> </a:t>
            </a:r>
            <a:r>
              <a:rPr spc="-35" dirty="0"/>
              <a:t>housewives.</a:t>
            </a:r>
            <a:r>
              <a:rPr spc="105" dirty="0"/>
              <a:t> </a:t>
            </a:r>
            <a:r>
              <a:rPr dirty="0"/>
              <a:t>Then,</a:t>
            </a:r>
            <a:r>
              <a:rPr spc="15" dirty="0"/>
              <a:t> </a:t>
            </a:r>
            <a:r>
              <a:rPr dirty="0"/>
              <a:t>the</a:t>
            </a:r>
            <a:r>
              <a:rPr spc="15" dirty="0"/>
              <a:t> </a:t>
            </a:r>
            <a:r>
              <a:rPr dirty="0"/>
              <a:t>local</a:t>
            </a:r>
            <a:r>
              <a:rPr spc="15" dirty="0"/>
              <a:t> </a:t>
            </a:r>
            <a:r>
              <a:rPr spc="-20" dirty="0"/>
              <a:t>people</a:t>
            </a:r>
            <a:r>
              <a:rPr spc="15" dirty="0"/>
              <a:t> </a:t>
            </a:r>
            <a:r>
              <a:rPr dirty="0"/>
              <a:t>will</a:t>
            </a:r>
            <a:r>
              <a:rPr spc="15" dirty="0"/>
              <a:t> </a:t>
            </a:r>
            <a:r>
              <a:rPr spc="-25" dirty="0"/>
              <a:t>be </a:t>
            </a:r>
            <a:r>
              <a:rPr spc="-30" dirty="0"/>
              <a:t>classified</a:t>
            </a:r>
            <a:r>
              <a:rPr spc="15" dirty="0"/>
              <a:t> </a:t>
            </a:r>
            <a:r>
              <a:rPr dirty="0"/>
              <a:t>into</a:t>
            </a:r>
            <a:r>
              <a:rPr spc="20" dirty="0"/>
              <a:t> </a:t>
            </a:r>
            <a:r>
              <a:rPr spc="-10" dirty="0"/>
              <a:t>three</a:t>
            </a:r>
            <a:r>
              <a:rPr spc="20" dirty="0"/>
              <a:t> </a:t>
            </a:r>
            <a:r>
              <a:rPr spc="-40" dirty="0"/>
              <a:t>sub–groups,</a:t>
            </a:r>
            <a:r>
              <a:rPr spc="20" dirty="0"/>
              <a:t> </a:t>
            </a:r>
            <a:r>
              <a:rPr dirty="0"/>
              <a:t>and</a:t>
            </a:r>
            <a:r>
              <a:rPr spc="20" dirty="0"/>
              <a:t> </a:t>
            </a:r>
            <a:r>
              <a:rPr dirty="0"/>
              <a:t>then</a:t>
            </a:r>
            <a:r>
              <a:rPr spc="20" dirty="0"/>
              <a:t> </a:t>
            </a:r>
            <a:r>
              <a:rPr dirty="0"/>
              <a:t>apply</a:t>
            </a:r>
            <a:r>
              <a:rPr spc="20" dirty="0"/>
              <a:t> </a:t>
            </a:r>
            <a:r>
              <a:rPr spc="-40" dirty="0"/>
              <a:t>convenience</a:t>
            </a:r>
            <a:r>
              <a:rPr spc="20" dirty="0"/>
              <a:t> </a:t>
            </a:r>
            <a:r>
              <a:rPr dirty="0"/>
              <a:t>or</a:t>
            </a:r>
            <a:r>
              <a:rPr spc="20" dirty="0"/>
              <a:t> </a:t>
            </a:r>
            <a:r>
              <a:rPr spc="-30" dirty="0"/>
              <a:t>judgement</a:t>
            </a:r>
            <a:r>
              <a:rPr spc="20" dirty="0"/>
              <a:t> </a:t>
            </a:r>
            <a:r>
              <a:rPr spc="-10" dirty="0"/>
              <a:t>sampling </a:t>
            </a:r>
            <a:r>
              <a:rPr dirty="0"/>
              <a:t>to</a:t>
            </a:r>
            <a:r>
              <a:rPr spc="35" dirty="0"/>
              <a:t> </a:t>
            </a:r>
            <a:r>
              <a:rPr spc="-20" dirty="0"/>
              <a:t>select</a:t>
            </a:r>
            <a:r>
              <a:rPr spc="35" dirty="0"/>
              <a:t> </a:t>
            </a:r>
            <a:r>
              <a:rPr spc="-30" dirty="0"/>
              <a:t>desired</a:t>
            </a:r>
            <a:r>
              <a:rPr spc="35" dirty="0"/>
              <a:t> </a:t>
            </a:r>
            <a:r>
              <a:rPr spc="-20" dirty="0"/>
              <a:t>people</a:t>
            </a:r>
            <a:r>
              <a:rPr spc="35" dirty="0"/>
              <a:t> </a:t>
            </a:r>
            <a:r>
              <a:rPr dirty="0"/>
              <a:t>with</a:t>
            </a:r>
            <a:r>
              <a:rPr spc="35" dirty="0"/>
              <a:t> </a:t>
            </a:r>
            <a:r>
              <a:rPr dirty="0"/>
              <a:t>the</a:t>
            </a:r>
            <a:r>
              <a:rPr spc="35" dirty="0"/>
              <a:t> </a:t>
            </a:r>
            <a:r>
              <a:rPr spc="-10" dirty="0"/>
              <a:t>above</a:t>
            </a:r>
            <a:r>
              <a:rPr spc="35" dirty="0"/>
              <a:t> </a:t>
            </a:r>
            <a:r>
              <a:rPr spc="-10" dirty="0"/>
              <a:t>quota.</a:t>
            </a:r>
          </a:p>
        </p:txBody>
      </p:sp>
      <p:sp>
        <p:nvSpPr>
          <p:cNvPr id="5" name="object 5"/>
          <p:cNvSpPr/>
          <p:nvPr/>
        </p:nvSpPr>
        <p:spPr>
          <a:xfrm>
            <a:off x="337972" y="130335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3409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101</a:t>
            </a:fld>
            <a:r>
              <a:rPr spc="25" dirty="0"/>
              <a:t> </a:t>
            </a:r>
            <a:r>
              <a:rPr spc="75" dirty="0"/>
              <a:t>/</a:t>
            </a:r>
            <a:r>
              <a:rPr spc="25" dirty="0"/>
              <a:t> </a:t>
            </a:r>
            <a:r>
              <a:rPr spc="-25" dirty="0"/>
              <a:t>103</a:t>
            </a:r>
          </a:p>
        </p:txBody>
      </p:sp>
    </p:spTree>
  </p:cSld>
  <p:clrMapOvr>
    <a:masterClrMapping/>
  </p:clrMapOvr>
  <p:transition>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Snowball</a:t>
            </a:r>
            <a:r>
              <a:rPr spc="114" dirty="0"/>
              <a:t> </a:t>
            </a:r>
            <a:r>
              <a:rPr spc="-10" dirty="0"/>
              <a:t>sampling</a:t>
            </a:r>
          </a:p>
        </p:txBody>
      </p:sp>
      <p:sp>
        <p:nvSpPr>
          <p:cNvPr id="3" name="object 3"/>
          <p:cNvSpPr/>
          <p:nvPr/>
        </p:nvSpPr>
        <p:spPr>
          <a:xfrm>
            <a:off x="337972" y="82356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731963"/>
            <a:ext cx="5067935" cy="1784350"/>
          </a:xfrm>
          <a:prstGeom prst="rect">
            <a:avLst/>
          </a:prstGeom>
        </p:spPr>
        <p:txBody>
          <a:bodyPr vert="horz" wrap="square" lIns="0" tIns="34290" rIns="0" bIns="0" rtlCol="0">
            <a:spAutoFit/>
          </a:bodyPr>
          <a:lstStyle/>
          <a:p>
            <a:pPr marL="12700" marR="22225">
              <a:lnSpc>
                <a:spcPts val="1150"/>
              </a:lnSpc>
              <a:spcBef>
                <a:spcPts val="270"/>
              </a:spcBef>
            </a:pPr>
            <a:r>
              <a:rPr sz="1100" dirty="0">
                <a:latin typeface="Georgia"/>
                <a:cs typeface="Georgia"/>
              </a:rPr>
              <a:t>This</a:t>
            </a:r>
            <a:r>
              <a:rPr sz="1100" spc="25" dirty="0">
                <a:latin typeface="Georgia"/>
                <a:cs typeface="Georgia"/>
              </a:rPr>
              <a:t> </a:t>
            </a:r>
            <a:r>
              <a:rPr sz="1100" spc="-25" dirty="0">
                <a:latin typeface="Georgia"/>
                <a:cs typeface="Georgia"/>
              </a:rPr>
              <a:t>technique</a:t>
            </a:r>
            <a:r>
              <a:rPr sz="1100" spc="30" dirty="0">
                <a:latin typeface="Georgia"/>
                <a:cs typeface="Georgia"/>
              </a:rPr>
              <a:t> </a:t>
            </a:r>
            <a:r>
              <a:rPr sz="1100" dirty="0">
                <a:latin typeface="Georgia"/>
                <a:cs typeface="Georgia"/>
              </a:rPr>
              <a:t>is</a:t>
            </a:r>
            <a:r>
              <a:rPr sz="1100" spc="30" dirty="0">
                <a:latin typeface="Georgia"/>
                <a:cs typeface="Georgia"/>
              </a:rPr>
              <a:t> </a:t>
            </a:r>
            <a:r>
              <a:rPr sz="1100" spc="-10" dirty="0">
                <a:latin typeface="Georgia"/>
                <a:cs typeface="Georgia"/>
              </a:rPr>
              <a:t>usually</a:t>
            </a:r>
            <a:r>
              <a:rPr sz="1100" spc="30" dirty="0">
                <a:latin typeface="Georgia"/>
                <a:cs typeface="Georgia"/>
              </a:rPr>
              <a:t> </a:t>
            </a:r>
            <a:r>
              <a:rPr sz="1100" spc="-20" dirty="0">
                <a:latin typeface="Georgia"/>
                <a:cs typeface="Georgia"/>
              </a:rPr>
              <a:t>used</a:t>
            </a:r>
            <a:r>
              <a:rPr sz="1100" spc="30" dirty="0">
                <a:latin typeface="Georgia"/>
                <a:cs typeface="Georgia"/>
              </a:rPr>
              <a:t> </a:t>
            </a:r>
            <a:r>
              <a:rPr sz="1100" spc="-20" dirty="0">
                <a:latin typeface="Georgia"/>
                <a:cs typeface="Georgia"/>
              </a:rPr>
              <a:t>when</a:t>
            </a:r>
            <a:r>
              <a:rPr sz="1100" spc="30" dirty="0">
                <a:latin typeface="Georgia"/>
                <a:cs typeface="Georgia"/>
              </a:rPr>
              <a:t> </a:t>
            </a:r>
            <a:r>
              <a:rPr sz="1100" spc="-10" dirty="0">
                <a:latin typeface="Georgia"/>
                <a:cs typeface="Georgia"/>
              </a:rPr>
              <a:t>we</a:t>
            </a:r>
            <a:r>
              <a:rPr sz="1100" spc="30" dirty="0">
                <a:latin typeface="Georgia"/>
                <a:cs typeface="Georgia"/>
              </a:rPr>
              <a:t> </a:t>
            </a:r>
            <a:r>
              <a:rPr sz="1100" spc="-10" dirty="0">
                <a:latin typeface="Georgia"/>
                <a:cs typeface="Georgia"/>
              </a:rPr>
              <a:t>have</a:t>
            </a:r>
            <a:r>
              <a:rPr sz="1100" spc="30" dirty="0">
                <a:latin typeface="Georgia"/>
                <a:cs typeface="Georgia"/>
              </a:rPr>
              <a:t> </a:t>
            </a:r>
            <a:r>
              <a:rPr sz="1100" dirty="0">
                <a:latin typeface="Georgia"/>
                <a:cs typeface="Georgia"/>
              </a:rPr>
              <a:t>little</a:t>
            </a:r>
            <a:r>
              <a:rPr sz="1100" spc="30" dirty="0">
                <a:latin typeface="Georgia"/>
                <a:cs typeface="Georgia"/>
              </a:rPr>
              <a:t> </a:t>
            </a:r>
            <a:r>
              <a:rPr sz="1100" spc="-30" dirty="0">
                <a:latin typeface="Georgia"/>
                <a:cs typeface="Georgia"/>
              </a:rPr>
              <a:t>information</a:t>
            </a:r>
            <a:r>
              <a:rPr sz="1100" spc="30" dirty="0">
                <a:latin typeface="Georgia"/>
                <a:cs typeface="Georgia"/>
              </a:rPr>
              <a:t> </a:t>
            </a:r>
            <a:r>
              <a:rPr sz="1100" dirty="0">
                <a:latin typeface="Georgia"/>
                <a:cs typeface="Georgia"/>
              </a:rPr>
              <a:t>or</a:t>
            </a:r>
            <a:r>
              <a:rPr sz="1100" spc="30" dirty="0">
                <a:latin typeface="Georgia"/>
                <a:cs typeface="Georgia"/>
              </a:rPr>
              <a:t> </a:t>
            </a:r>
            <a:r>
              <a:rPr sz="1100" spc="-20" dirty="0">
                <a:latin typeface="Georgia"/>
                <a:cs typeface="Georgia"/>
              </a:rPr>
              <a:t>find</a:t>
            </a:r>
            <a:r>
              <a:rPr sz="1100" spc="30" dirty="0">
                <a:latin typeface="Georgia"/>
                <a:cs typeface="Georgia"/>
              </a:rPr>
              <a:t> </a:t>
            </a:r>
            <a:r>
              <a:rPr sz="1100" dirty="0">
                <a:latin typeface="Georgia"/>
                <a:cs typeface="Georgia"/>
              </a:rPr>
              <a:t>it</a:t>
            </a:r>
            <a:r>
              <a:rPr sz="1100" spc="30" dirty="0">
                <a:latin typeface="Georgia"/>
                <a:cs typeface="Georgia"/>
              </a:rPr>
              <a:t> </a:t>
            </a:r>
            <a:r>
              <a:rPr sz="1100" spc="-20" dirty="0">
                <a:latin typeface="Georgia"/>
                <a:cs typeface="Georgia"/>
              </a:rPr>
              <a:t>difficult</a:t>
            </a:r>
            <a:r>
              <a:rPr sz="1100" spc="30" dirty="0">
                <a:latin typeface="Georgia"/>
                <a:cs typeface="Georgia"/>
              </a:rPr>
              <a:t> </a:t>
            </a:r>
            <a:r>
              <a:rPr sz="1100" spc="-25" dirty="0">
                <a:latin typeface="Georgia"/>
                <a:cs typeface="Georgia"/>
              </a:rPr>
              <a:t>to </a:t>
            </a:r>
            <a:r>
              <a:rPr sz="1100" spc="-20" dirty="0">
                <a:latin typeface="Georgia"/>
                <a:cs typeface="Georgia"/>
              </a:rPr>
              <a:t>approach</a:t>
            </a:r>
            <a:r>
              <a:rPr sz="1100" spc="25" dirty="0">
                <a:latin typeface="Georgia"/>
                <a:cs typeface="Georgia"/>
              </a:rPr>
              <a:t> </a:t>
            </a:r>
            <a:r>
              <a:rPr sz="1100" spc="-35" dirty="0">
                <a:latin typeface="Georgia"/>
                <a:cs typeface="Georgia"/>
              </a:rPr>
              <a:t>elements</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population.</a:t>
            </a:r>
            <a:endParaRPr sz="1100">
              <a:latin typeface="Georgia"/>
              <a:cs typeface="Georgia"/>
            </a:endParaRPr>
          </a:p>
          <a:p>
            <a:pPr marL="12700" marR="20955">
              <a:lnSpc>
                <a:spcPts val="1150"/>
              </a:lnSpc>
              <a:spcBef>
                <a:spcPts val="725"/>
              </a:spcBef>
            </a:pPr>
            <a:r>
              <a:rPr sz="1100" dirty="0">
                <a:latin typeface="Georgia"/>
                <a:cs typeface="Georgia"/>
              </a:rPr>
              <a:t>Then,</a:t>
            </a:r>
            <a:r>
              <a:rPr sz="1100" spc="20" dirty="0">
                <a:latin typeface="Georgia"/>
                <a:cs typeface="Georgia"/>
              </a:rPr>
              <a:t> </a:t>
            </a:r>
            <a:r>
              <a:rPr sz="1100" dirty="0">
                <a:latin typeface="Georgia"/>
                <a:cs typeface="Georgia"/>
              </a:rPr>
              <a:t>if</a:t>
            </a:r>
            <a:r>
              <a:rPr sz="1100" spc="25" dirty="0">
                <a:latin typeface="Georgia"/>
                <a:cs typeface="Georgia"/>
              </a:rPr>
              <a:t> </a:t>
            </a:r>
            <a:r>
              <a:rPr sz="1100" spc="-10" dirty="0">
                <a:latin typeface="Georgia"/>
                <a:cs typeface="Georgia"/>
              </a:rPr>
              <a:t>we</a:t>
            </a:r>
            <a:r>
              <a:rPr sz="1100" spc="20" dirty="0">
                <a:latin typeface="Georgia"/>
                <a:cs typeface="Georgia"/>
              </a:rPr>
              <a:t> </a:t>
            </a:r>
            <a:r>
              <a:rPr sz="1100" spc="-20" dirty="0">
                <a:latin typeface="Georgia"/>
                <a:cs typeface="Georgia"/>
              </a:rPr>
              <a:t>find</a:t>
            </a:r>
            <a:r>
              <a:rPr sz="1100" spc="25"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first</a:t>
            </a:r>
            <a:r>
              <a:rPr sz="1100" spc="25" dirty="0">
                <a:latin typeface="Georgia"/>
                <a:cs typeface="Georgia"/>
              </a:rPr>
              <a:t> </a:t>
            </a:r>
            <a:r>
              <a:rPr sz="1100" spc="-10" dirty="0">
                <a:latin typeface="Georgia"/>
                <a:cs typeface="Georgia"/>
              </a:rPr>
              <a:t>appropriate</a:t>
            </a:r>
            <a:r>
              <a:rPr sz="1100" spc="20" dirty="0">
                <a:latin typeface="Georgia"/>
                <a:cs typeface="Georgia"/>
              </a:rPr>
              <a:t> </a:t>
            </a:r>
            <a:r>
              <a:rPr sz="1100" spc="-30" dirty="0">
                <a:latin typeface="Georgia"/>
                <a:cs typeface="Georgia"/>
              </a:rPr>
              <a:t>element,</a:t>
            </a:r>
            <a:r>
              <a:rPr sz="1100" spc="25" dirty="0">
                <a:latin typeface="Georgia"/>
                <a:cs typeface="Georgia"/>
              </a:rPr>
              <a:t> </a:t>
            </a:r>
            <a:r>
              <a:rPr sz="1100" spc="-10" dirty="0">
                <a:latin typeface="Georgia"/>
                <a:cs typeface="Georgia"/>
              </a:rPr>
              <a:t>we</a:t>
            </a:r>
            <a:r>
              <a:rPr sz="1100" spc="20" dirty="0">
                <a:latin typeface="Georgia"/>
                <a:cs typeface="Georgia"/>
              </a:rPr>
              <a:t> </a:t>
            </a:r>
            <a:r>
              <a:rPr sz="1100" dirty="0">
                <a:latin typeface="Georgia"/>
                <a:cs typeface="Georgia"/>
              </a:rPr>
              <a:t>will</a:t>
            </a:r>
            <a:r>
              <a:rPr sz="1100" spc="25" dirty="0">
                <a:latin typeface="Georgia"/>
                <a:cs typeface="Georgia"/>
              </a:rPr>
              <a:t> </a:t>
            </a:r>
            <a:r>
              <a:rPr sz="1100" dirty="0">
                <a:latin typeface="Georgia"/>
                <a:cs typeface="Georgia"/>
              </a:rPr>
              <a:t>ask</a:t>
            </a:r>
            <a:r>
              <a:rPr sz="1100" spc="20" dirty="0">
                <a:latin typeface="Georgia"/>
                <a:cs typeface="Georgia"/>
              </a:rPr>
              <a:t> </a:t>
            </a:r>
            <a:r>
              <a:rPr sz="1100" dirty="0">
                <a:latin typeface="Georgia"/>
                <a:cs typeface="Georgia"/>
              </a:rPr>
              <a:t>that</a:t>
            </a:r>
            <a:r>
              <a:rPr sz="1100" spc="25" dirty="0">
                <a:latin typeface="Georgia"/>
                <a:cs typeface="Georgia"/>
              </a:rPr>
              <a:t> </a:t>
            </a:r>
            <a:r>
              <a:rPr sz="1100" spc="-35" dirty="0">
                <a:latin typeface="Georgia"/>
                <a:cs typeface="Georgia"/>
              </a:rPr>
              <a:t>element</a:t>
            </a:r>
            <a:r>
              <a:rPr sz="1100" spc="20" dirty="0">
                <a:latin typeface="Georgia"/>
                <a:cs typeface="Georgia"/>
              </a:rPr>
              <a:t> </a:t>
            </a:r>
            <a:r>
              <a:rPr sz="1100" spc="-20" dirty="0">
                <a:latin typeface="Georgia"/>
                <a:cs typeface="Georgia"/>
              </a:rPr>
              <a:t>(normally</a:t>
            </a:r>
            <a:r>
              <a:rPr sz="1100" spc="25" dirty="0">
                <a:latin typeface="Georgia"/>
                <a:cs typeface="Georgia"/>
              </a:rPr>
              <a:t> </a:t>
            </a:r>
            <a:r>
              <a:rPr sz="1100" spc="-50" dirty="0">
                <a:latin typeface="Georgia"/>
                <a:cs typeface="Georgia"/>
              </a:rPr>
              <a:t>a </a:t>
            </a:r>
            <a:r>
              <a:rPr sz="1100" spc="-25" dirty="0">
                <a:latin typeface="Georgia"/>
                <a:cs typeface="Georgia"/>
              </a:rPr>
              <a:t>person)</a:t>
            </a:r>
            <a:r>
              <a:rPr sz="1100" spc="30" dirty="0">
                <a:latin typeface="Georgia"/>
                <a:cs typeface="Georgia"/>
              </a:rPr>
              <a:t> </a:t>
            </a:r>
            <a:r>
              <a:rPr sz="1100" dirty="0">
                <a:latin typeface="Georgia"/>
                <a:cs typeface="Georgia"/>
              </a:rPr>
              <a:t>to</a:t>
            </a:r>
            <a:r>
              <a:rPr sz="1100" spc="35" dirty="0">
                <a:latin typeface="Georgia"/>
                <a:cs typeface="Georgia"/>
              </a:rPr>
              <a:t> </a:t>
            </a:r>
            <a:r>
              <a:rPr sz="1100" spc="-25" dirty="0">
                <a:latin typeface="Georgia"/>
                <a:cs typeface="Georgia"/>
              </a:rPr>
              <a:t>introduce</a:t>
            </a:r>
            <a:r>
              <a:rPr sz="1100" spc="35" dirty="0">
                <a:latin typeface="Georgia"/>
                <a:cs typeface="Georgia"/>
              </a:rPr>
              <a:t> </a:t>
            </a:r>
            <a:r>
              <a:rPr sz="1100" spc="-25" dirty="0">
                <a:latin typeface="Georgia"/>
                <a:cs typeface="Georgia"/>
              </a:rPr>
              <a:t>more</a:t>
            </a:r>
            <a:r>
              <a:rPr sz="1100" spc="30" dirty="0">
                <a:latin typeface="Georgia"/>
                <a:cs typeface="Georgia"/>
              </a:rPr>
              <a:t> </a:t>
            </a:r>
            <a:r>
              <a:rPr sz="1100" spc="-10" dirty="0">
                <a:latin typeface="Georgia"/>
                <a:cs typeface="Georgia"/>
              </a:rPr>
              <a:t>appropriate</a:t>
            </a:r>
            <a:r>
              <a:rPr sz="1100" spc="35" dirty="0">
                <a:latin typeface="Georgia"/>
                <a:cs typeface="Georgia"/>
              </a:rPr>
              <a:t> </a:t>
            </a:r>
            <a:r>
              <a:rPr sz="1100" spc="-35" dirty="0">
                <a:latin typeface="Georgia"/>
                <a:cs typeface="Georgia"/>
              </a:rPr>
              <a:t>elements</a:t>
            </a:r>
            <a:r>
              <a:rPr sz="1100" spc="35"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35" dirty="0">
                <a:latin typeface="Georgia"/>
                <a:cs typeface="Georgia"/>
              </a:rPr>
              <a:t> </a:t>
            </a:r>
            <a:r>
              <a:rPr sz="1100" dirty="0">
                <a:latin typeface="Georgia"/>
                <a:cs typeface="Georgia"/>
              </a:rPr>
              <a:t>that</a:t>
            </a:r>
            <a:r>
              <a:rPr sz="1100" spc="30" dirty="0">
                <a:latin typeface="Georgia"/>
                <a:cs typeface="Georgia"/>
              </a:rPr>
              <a:t> </a:t>
            </a:r>
            <a:r>
              <a:rPr sz="1100" spc="-10" dirty="0">
                <a:latin typeface="Georgia"/>
                <a:cs typeface="Georgia"/>
              </a:rPr>
              <a:t>we</a:t>
            </a:r>
            <a:r>
              <a:rPr sz="1100" spc="35" dirty="0">
                <a:latin typeface="Georgia"/>
                <a:cs typeface="Georgia"/>
              </a:rPr>
              <a:t> </a:t>
            </a:r>
            <a:r>
              <a:rPr sz="1100" dirty="0">
                <a:latin typeface="Georgia"/>
                <a:cs typeface="Georgia"/>
              </a:rPr>
              <a:t>did</a:t>
            </a:r>
            <a:r>
              <a:rPr sz="1100" spc="35" dirty="0">
                <a:latin typeface="Georgia"/>
                <a:cs typeface="Georgia"/>
              </a:rPr>
              <a:t> </a:t>
            </a:r>
            <a:r>
              <a:rPr sz="1100" spc="-25" dirty="0">
                <a:latin typeface="Georgia"/>
                <a:cs typeface="Georgia"/>
              </a:rPr>
              <a:t>not </a:t>
            </a:r>
            <a:r>
              <a:rPr sz="1100" spc="-20" dirty="0">
                <a:latin typeface="Georgia"/>
                <a:cs typeface="Georgia"/>
              </a:rPr>
              <a:t>know</a:t>
            </a:r>
            <a:r>
              <a:rPr sz="1100" spc="10" dirty="0">
                <a:latin typeface="Georgia"/>
                <a:cs typeface="Georgia"/>
              </a:rPr>
              <a:t> </a:t>
            </a:r>
            <a:r>
              <a:rPr sz="1100" dirty="0">
                <a:latin typeface="Georgia"/>
                <a:cs typeface="Georgia"/>
              </a:rPr>
              <a:t>or</a:t>
            </a:r>
            <a:r>
              <a:rPr sz="1100" spc="10" dirty="0">
                <a:latin typeface="Georgia"/>
                <a:cs typeface="Georgia"/>
              </a:rPr>
              <a:t> </a:t>
            </a:r>
            <a:r>
              <a:rPr sz="1100" spc="-10" dirty="0">
                <a:latin typeface="Georgia"/>
                <a:cs typeface="Georgia"/>
              </a:rPr>
              <a:t>could</a:t>
            </a:r>
            <a:r>
              <a:rPr sz="1100" spc="10" dirty="0">
                <a:latin typeface="Georgia"/>
                <a:cs typeface="Georgia"/>
              </a:rPr>
              <a:t> </a:t>
            </a:r>
            <a:r>
              <a:rPr sz="1100" dirty="0">
                <a:latin typeface="Georgia"/>
                <a:cs typeface="Georgia"/>
              </a:rPr>
              <a:t>not</a:t>
            </a:r>
            <a:r>
              <a:rPr sz="1100" spc="10" dirty="0">
                <a:latin typeface="Georgia"/>
                <a:cs typeface="Georgia"/>
              </a:rPr>
              <a:t> </a:t>
            </a:r>
            <a:r>
              <a:rPr sz="1100" spc="-20" dirty="0">
                <a:latin typeface="Georgia"/>
                <a:cs typeface="Georgia"/>
              </a:rPr>
              <a:t>approach</a:t>
            </a:r>
            <a:r>
              <a:rPr sz="1100" spc="10" dirty="0">
                <a:latin typeface="Georgia"/>
                <a:cs typeface="Georgia"/>
              </a:rPr>
              <a:t> </a:t>
            </a:r>
            <a:r>
              <a:rPr sz="1100" spc="-10" dirty="0">
                <a:latin typeface="Georgia"/>
                <a:cs typeface="Georgia"/>
              </a:rPr>
              <a:t>them</a:t>
            </a:r>
            <a:r>
              <a:rPr sz="1100" spc="10" dirty="0">
                <a:latin typeface="Georgia"/>
                <a:cs typeface="Georgia"/>
              </a:rPr>
              <a:t> </a:t>
            </a:r>
            <a:r>
              <a:rPr sz="1100" spc="-10" dirty="0">
                <a:latin typeface="Georgia"/>
                <a:cs typeface="Georgia"/>
              </a:rPr>
              <a:t>directly.</a:t>
            </a:r>
            <a:endParaRPr sz="1100">
              <a:latin typeface="Georgia"/>
              <a:cs typeface="Georgia"/>
            </a:endParaRPr>
          </a:p>
          <a:p>
            <a:pPr marL="12700">
              <a:lnSpc>
                <a:spcPct val="100000"/>
              </a:lnSpc>
              <a:spcBef>
                <a:spcPts val="550"/>
              </a:spcBef>
            </a:pPr>
            <a:r>
              <a:rPr sz="1100" dirty="0">
                <a:latin typeface="Georgia"/>
                <a:cs typeface="Georgia"/>
              </a:rPr>
              <a:t>In</a:t>
            </a:r>
            <a:r>
              <a:rPr sz="1100" spc="20" dirty="0">
                <a:latin typeface="Georgia"/>
                <a:cs typeface="Georgia"/>
              </a:rPr>
              <a:t> </a:t>
            </a:r>
            <a:r>
              <a:rPr sz="1100" dirty="0">
                <a:latin typeface="Georgia"/>
                <a:cs typeface="Georgia"/>
              </a:rPr>
              <a:t>this</a:t>
            </a:r>
            <a:r>
              <a:rPr sz="1100" spc="25" dirty="0">
                <a:latin typeface="Georgia"/>
                <a:cs typeface="Georgia"/>
              </a:rPr>
              <a:t> </a:t>
            </a:r>
            <a:r>
              <a:rPr sz="1100" spc="-20" dirty="0">
                <a:latin typeface="Georgia"/>
                <a:cs typeface="Georgia"/>
              </a:rPr>
              <a:t>way,</a:t>
            </a:r>
            <a:r>
              <a:rPr sz="1100" spc="20"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sample</a:t>
            </a:r>
            <a:r>
              <a:rPr sz="1100" spc="20" dirty="0">
                <a:latin typeface="Georgia"/>
                <a:cs typeface="Georgia"/>
              </a:rPr>
              <a:t> </a:t>
            </a:r>
            <a:r>
              <a:rPr sz="1100" dirty="0">
                <a:latin typeface="Georgia"/>
                <a:cs typeface="Georgia"/>
              </a:rPr>
              <a:t>will</a:t>
            </a:r>
            <a:r>
              <a:rPr sz="1100" spc="25" dirty="0">
                <a:latin typeface="Georgia"/>
                <a:cs typeface="Georgia"/>
              </a:rPr>
              <a:t> </a:t>
            </a:r>
            <a:r>
              <a:rPr sz="1100" dirty="0">
                <a:latin typeface="Georgia"/>
                <a:cs typeface="Georgia"/>
              </a:rPr>
              <a:t>be</a:t>
            </a:r>
            <a:r>
              <a:rPr sz="1100" spc="25" dirty="0">
                <a:latin typeface="Georgia"/>
                <a:cs typeface="Georgia"/>
              </a:rPr>
              <a:t> </a:t>
            </a:r>
            <a:r>
              <a:rPr sz="1100" spc="-25" dirty="0">
                <a:latin typeface="Georgia"/>
                <a:cs typeface="Georgia"/>
              </a:rPr>
              <a:t>expanded</a:t>
            </a:r>
            <a:r>
              <a:rPr sz="1100" spc="20" dirty="0">
                <a:latin typeface="Georgia"/>
                <a:cs typeface="Georgia"/>
              </a:rPr>
              <a:t> </a:t>
            </a:r>
            <a:r>
              <a:rPr sz="1100" spc="-10" dirty="0">
                <a:latin typeface="Georgia"/>
                <a:cs typeface="Georgia"/>
              </a:rPr>
              <a:t>quickly</a:t>
            </a:r>
            <a:r>
              <a:rPr sz="1100" spc="25" dirty="0">
                <a:latin typeface="Georgia"/>
                <a:cs typeface="Georgia"/>
              </a:rPr>
              <a:t> </a:t>
            </a:r>
            <a:r>
              <a:rPr sz="1100" spc="-20" dirty="0">
                <a:latin typeface="Georgia"/>
                <a:cs typeface="Georgia"/>
              </a:rPr>
              <a:t>like</a:t>
            </a:r>
            <a:r>
              <a:rPr sz="1100" spc="20" dirty="0">
                <a:latin typeface="Georgia"/>
                <a:cs typeface="Georgia"/>
              </a:rPr>
              <a:t> </a:t>
            </a:r>
            <a:r>
              <a:rPr sz="1100" dirty="0">
                <a:latin typeface="Georgia"/>
                <a:cs typeface="Georgia"/>
              </a:rPr>
              <a:t>a</a:t>
            </a:r>
            <a:r>
              <a:rPr sz="1100" spc="25" dirty="0">
                <a:latin typeface="Georgia"/>
                <a:cs typeface="Georgia"/>
              </a:rPr>
              <a:t> </a:t>
            </a:r>
            <a:r>
              <a:rPr sz="1100" b="1" spc="-10" dirty="0">
                <a:latin typeface="Georgia"/>
                <a:cs typeface="Georgia"/>
              </a:rPr>
              <a:t>snowball</a:t>
            </a:r>
            <a:r>
              <a:rPr sz="1100" spc="-10" dirty="0">
                <a:latin typeface="Georgia"/>
                <a:cs typeface="Georgia"/>
              </a:rPr>
              <a:t>.</a:t>
            </a:r>
            <a:endParaRPr sz="1100">
              <a:latin typeface="Georgia"/>
              <a:cs typeface="Georgia"/>
            </a:endParaRPr>
          </a:p>
          <a:p>
            <a:pPr marL="12700" marR="5080">
              <a:lnSpc>
                <a:spcPts val="1150"/>
              </a:lnSpc>
              <a:spcBef>
                <a:spcPts val="735"/>
              </a:spcBef>
            </a:pPr>
            <a:r>
              <a:rPr sz="1100" spc="-10" dirty="0">
                <a:latin typeface="Georgia"/>
                <a:cs typeface="Georgia"/>
              </a:rPr>
              <a:t>For</a:t>
            </a:r>
            <a:r>
              <a:rPr sz="1100" spc="15" dirty="0">
                <a:latin typeface="Georgia"/>
                <a:cs typeface="Georgia"/>
              </a:rPr>
              <a:t> </a:t>
            </a:r>
            <a:r>
              <a:rPr sz="1100" spc="-20" dirty="0">
                <a:latin typeface="Georgia"/>
                <a:cs typeface="Georgia"/>
              </a:rPr>
              <a:t>example,</a:t>
            </a:r>
            <a:r>
              <a:rPr sz="1100" spc="30" dirty="0">
                <a:latin typeface="Georgia"/>
                <a:cs typeface="Georgia"/>
              </a:rPr>
              <a:t> </a:t>
            </a:r>
            <a:r>
              <a:rPr sz="1100" dirty="0">
                <a:latin typeface="Georgia"/>
                <a:cs typeface="Georgia"/>
              </a:rPr>
              <a:t>if</a:t>
            </a:r>
            <a:r>
              <a:rPr sz="1100" spc="30" dirty="0">
                <a:latin typeface="Georgia"/>
                <a:cs typeface="Georgia"/>
              </a:rPr>
              <a:t> </a:t>
            </a:r>
            <a:r>
              <a:rPr sz="1100" dirty="0">
                <a:latin typeface="Georgia"/>
                <a:cs typeface="Georgia"/>
              </a:rPr>
              <a:t>we</a:t>
            </a:r>
            <a:r>
              <a:rPr sz="1100" spc="25" dirty="0">
                <a:latin typeface="Georgia"/>
                <a:cs typeface="Georgia"/>
              </a:rPr>
              <a:t> </a:t>
            </a:r>
            <a:r>
              <a:rPr sz="1100" spc="-30" dirty="0">
                <a:latin typeface="Georgia"/>
                <a:cs typeface="Georgia"/>
              </a:rPr>
              <a:t>need</a:t>
            </a:r>
            <a:r>
              <a:rPr sz="1100" spc="30" dirty="0">
                <a:latin typeface="Georgia"/>
                <a:cs typeface="Georgia"/>
              </a:rPr>
              <a:t> </a:t>
            </a:r>
            <a:r>
              <a:rPr sz="1100" dirty="0">
                <a:latin typeface="Georgia"/>
                <a:cs typeface="Georgia"/>
              </a:rPr>
              <a:t>to</a:t>
            </a:r>
            <a:r>
              <a:rPr sz="1100" spc="30" dirty="0">
                <a:latin typeface="Georgia"/>
                <a:cs typeface="Georgia"/>
              </a:rPr>
              <a:t> </a:t>
            </a:r>
            <a:r>
              <a:rPr sz="1100" spc="-20" dirty="0">
                <a:latin typeface="Georgia"/>
                <a:cs typeface="Georgia"/>
              </a:rPr>
              <a:t>interview</a:t>
            </a:r>
            <a:r>
              <a:rPr sz="1100" spc="25"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group</a:t>
            </a:r>
            <a:r>
              <a:rPr sz="1100" spc="30" dirty="0">
                <a:latin typeface="Georgia"/>
                <a:cs typeface="Georgia"/>
              </a:rPr>
              <a:t> </a:t>
            </a:r>
            <a:r>
              <a:rPr sz="1100" dirty="0">
                <a:latin typeface="Georgia"/>
                <a:cs typeface="Georgia"/>
              </a:rPr>
              <a:t>of</a:t>
            </a:r>
            <a:r>
              <a:rPr sz="1100" spc="25" dirty="0">
                <a:latin typeface="Georgia"/>
                <a:cs typeface="Georgia"/>
              </a:rPr>
              <a:t> </a:t>
            </a:r>
            <a:r>
              <a:rPr sz="1100" spc="50" dirty="0">
                <a:latin typeface="Georgia"/>
                <a:cs typeface="Georgia"/>
              </a:rPr>
              <a:t>LGBT</a:t>
            </a:r>
            <a:r>
              <a:rPr sz="1100" spc="30" dirty="0">
                <a:latin typeface="Georgia"/>
                <a:cs typeface="Georgia"/>
              </a:rPr>
              <a:t> </a:t>
            </a:r>
            <a:r>
              <a:rPr sz="1100" spc="-20" dirty="0">
                <a:latin typeface="Georgia"/>
                <a:cs typeface="Georgia"/>
              </a:rPr>
              <a:t>people,</a:t>
            </a:r>
            <a:r>
              <a:rPr sz="1100" spc="30" dirty="0">
                <a:latin typeface="Georgia"/>
                <a:cs typeface="Georgia"/>
              </a:rPr>
              <a:t> </a:t>
            </a:r>
            <a:r>
              <a:rPr sz="1100" dirty="0">
                <a:latin typeface="Georgia"/>
                <a:cs typeface="Georgia"/>
              </a:rPr>
              <a:t>but</a:t>
            </a:r>
            <a:r>
              <a:rPr sz="1100" spc="25" dirty="0">
                <a:latin typeface="Georgia"/>
                <a:cs typeface="Georgia"/>
              </a:rPr>
              <a:t> </a:t>
            </a:r>
            <a:r>
              <a:rPr sz="1100" dirty="0">
                <a:latin typeface="Georgia"/>
                <a:cs typeface="Georgia"/>
              </a:rPr>
              <a:t>we</a:t>
            </a:r>
            <a:r>
              <a:rPr sz="1100" spc="30" dirty="0">
                <a:latin typeface="Georgia"/>
                <a:cs typeface="Georgia"/>
              </a:rPr>
              <a:t> </a:t>
            </a:r>
            <a:r>
              <a:rPr sz="1100" dirty="0">
                <a:latin typeface="Georgia"/>
                <a:cs typeface="Georgia"/>
              </a:rPr>
              <a:t>do</a:t>
            </a:r>
            <a:r>
              <a:rPr sz="1100" spc="30" dirty="0">
                <a:latin typeface="Georgia"/>
                <a:cs typeface="Georgia"/>
              </a:rPr>
              <a:t> </a:t>
            </a:r>
            <a:r>
              <a:rPr sz="1100" dirty="0">
                <a:latin typeface="Georgia"/>
                <a:cs typeface="Georgia"/>
              </a:rPr>
              <a:t>not</a:t>
            </a:r>
            <a:r>
              <a:rPr sz="1100" spc="30" dirty="0">
                <a:latin typeface="Georgia"/>
                <a:cs typeface="Georgia"/>
              </a:rPr>
              <a:t> </a:t>
            </a:r>
            <a:r>
              <a:rPr sz="1100" spc="-20" dirty="0">
                <a:latin typeface="Georgia"/>
                <a:cs typeface="Georgia"/>
              </a:rPr>
              <a:t>know </a:t>
            </a:r>
            <a:r>
              <a:rPr sz="1100" dirty="0">
                <a:latin typeface="Georgia"/>
                <a:cs typeface="Georgia"/>
              </a:rPr>
              <a:t>who</a:t>
            </a:r>
            <a:r>
              <a:rPr sz="1100" spc="15" dirty="0">
                <a:latin typeface="Georgia"/>
                <a:cs typeface="Georgia"/>
              </a:rPr>
              <a:t> </a:t>
            </a:r>
            <a:r>
              <a:rPr sz="1100" dirty="0">
                <a:latin typeface="Georgia"/>
                <a:cs typeface="Georgia"/>
              </a:rPr>
              <a:t>they</a:t>
            </a:r>
            <a:r>
              <a:rPr sz="1100" spc="15" dirty="0">
                <a:latin typeface="Georgia"/>
                <a:cs typeface="Georgia"/>
              </a:rPr>
              <a:t> </a:t>
            </a:r>
            <a:r>
              <a:rPr sz="1100" dirty="0">
                <a:latin typeface="Georgia"/>
                <a:cs typeface="Georgia"/>
              </a:rPr>
              <a:t>are.</a:t>
            </a:r>
            <a:r>
              <a:rPr sz="1100" spc="105" dirty="0">
                <a:latin typeface="Georgia"/>
                <a:cs typeface="Georgia"/>
              </a:rPr>
              <a:t> </a:t>
            </a:r>
            <a:r>
              <a:rPr sz="1100" dirty="0">
                <a:latin typeface="Georgia"/>
                <a:cs typeface="Georgia"/>
              </a:rPr>
              <a:t>We</a:t>
            </a:r>
            <a:r>
              <a:rPr sz="1100" spc="15" dirty="0">
                <a:latin typeface="Georgia"/>
                <a:cs typeface="Georgia"/>
              </a:rPr>
              <a:t> </a:t>
            </a:r>
            <a:r>
              <a:rPr sz="1100" dirty="0">
                <a:latin typeface="Georgia"/>
                <a:cs typeface="Georgia"/>
              </a:rPr>
              <a:t>can</a:t>
            </a:r>
            <a:r>
              <a:rPr sz="1100" spc="15" dirty="0">
                <a:latin typeface="Georgia"/>
                <a:cs typeface="Georgia"/>
              </a:rPr>
              <a:t> </a:t>
            </a:r>
            <a:r>
              <a:rPr sz="1100" spc="-20" dirty="0">
                <a:latin typeface="Georgia"/>
                <a:cs typeface="Georgia"/>
              </a:rPr>
              <a:t>find</a:t>
            </a:r>
            <a:r>
              <a:rPr sz="1100" spc="15"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first</a:t>
            </a:r>
            <a:r>
              <a:rPr sz="1100" spc="15" dirty="0">
                <a:latin typeface="Georgia"/>
                <a:cs typeface="Georgia"/>
              </a:rPr>
              <a:t> </a:t>
            </a:r>
            <a:r>
              <a:rPr sz="1100" spc="-25" dirty="0">
                <a:latin typeface="Georgia"/>
                <a:cs typeface="Georgia"/>
              </a:rPr>
              <a:t>person</a:t>
            </a:r>
            <a:r>
              <a:rPr sz="1100" spc="15" dirty="0">
                <a:latin typeface="Georgia"/>
                <a:cs typeface="Georgia"/>
              </a:rPr>
              <a:t> </a:t>
            </a:r>
            <a:r>
              <a:rPr sz="1100" dirty="0">
                <a:latin typeface="Georgia"/>
                <a:cs typeface="Georgia"/>
              </a:rPr>
              <a:t>to</a:t>
            </a:r>
            <a:r>
              <a:rPr sz="1100" spc="15" dirty="0">
                <a:latin typeface="Georgia"/>
                <a:cs typeface="Georgia"/>
              </a:rPr>
              <a:t> </a:t>
            </a:r>
            <a:r>
              <a:rPr sz="1100" spc="-20" dirty="0">
                <a:latin typeface="Georgia"/>
                <a:cs typeface="Georgia"/>
              </a:rPr>
              <a:t>interview</a:t>
            </a:r>
            <a:r>
              <a:rPr sz="1100" spc="15" dirty="0">
                <a:latin typeface="Georgia"/>
                <a:cs typeface="Georgia"/>
              </a:rPr>
              <a:t> </a:t>
            </a:r>
            <a:r>
              <a:rPr sz="1100" dirty="0">
                <a:latin typeface="Georgia"/>
                <a:cs typeface="Georgia"/>
              </a:rPr>
              <a:t>and</a:t>
            </a:r>
            <a:r>
              <a:rPr sz="1100" spc="15" dirty="0">
                <a:latin typeface="Georgia"/>
                <a:cs typeface="Georgia"/>
              </a:rPr>
              <a:t> </a:t>
            </a:r>
            <a:r>
              <a:rPr sz="1100" dirty="0">
                <a:latin typeface="Georgia"/>
                <a:cs typeface="Georgia"/>
              </a:rPr>
              <a:t>politely</a:t>
            </a:r>
            <a:r>
              <a:rPr sz="1100" spc="15" dirty="0">
                <a:latin typeface="Georgia"/>
                <a:cs typeface="Georgia"/>
              </a:rPr>
              <a:t> </a:t>
            </a:r>
            <a:r>
              <a:rPr sz="1100" dirty="0">
                <a:latin typeface="Georgia"/>
                <a:cs typeface="Georgia"/>
              </a:rPr>
              <a:t>ask</a:t>
            </a:r>
            <a:r>
              <a:rPr sz="1100" spc="15" dirty="0">
                <a:latin typeface="Georgia"/>
                <a:cs typeface="Georgia"/>
              </a:rPr>
              <a:t> </a:t>
            </a:r>
            <a:r>
              <a:rPr sz="1100" spc="-30" dirty="0">
                <a:latin typeface="Georgia"/>
                <a:cs typeface="Georgia"/>
              </a:rPr>
              <a:t>him/her</a:t>
            </a:r>
            <a:r>
              <a:rPr sz="1100" spc="15" dirty="0">
                <a:latin typeface="Georgia"/>
                <a:cs typeface="Georgia"/>
              </a:rPr>
              <a:t> </a:t>
            </a:r>
            <a:r>
              <a:rPr sz="1100" spc="-25" dirty="0">
                <a:latin typeface="Georgia"/>
                <a:cs typeface="Georgia"/>
              </a:rPr>
              <a:t>to introduce</a:t>
            </a:r>
            <a:r>
              <a:rPr sz="1100" spc="25" dirty="0">
                <a:latin typeface="Georgia"/>
                <a:cs typeface="Georgia"/>
              </a:rPr>
              <a:t> </a:t>
            </a:r>
            <a:r>
              <a:rPr sz="1100" spc="-10" dirty="0">
                <a:latin typeface="Georgia"/>
                <a:cs typeface="Georgia"/>
              </a:rPr>
              <a:t>other</a:t>
            </a:r>
            <a:r>
              <a:rPr sz="1100" spc="30" dirty="0">
                <a:latin typeface="Georgia"/>
                <a:cs typeface="Georgia"/>
              </a:rPr>
              <a:t> </a:t>
            </a:r>
            <a:r>
              <a:rPr sz="1100" spc="50" dirty="0">
                <a:latin typeface="Georgia"/>
                <a:cs typeface="Georgia"/>
              </a:rPr>
              <a:t>LGBT</a:t>
            </a:r>
            <a:r>
              <a:rPr sz="1100" spc="30" dirty="0">
                <a:latin typeface="Georgia"/>
                <a:cs typeface="Georgia"/>
              </a:rPr>
              <a:t> </a:t>
            </a:r>
            <a:r>
              <a:rPr sz="1100" spc="-20" dirty="0">
                <a:latin typeface="Georgia"/>
                <a:cs typeface="Georgia"/>
              </a:rPr>
              <a:t>people</a:t>
            </a:r>
            <a:r>
              <a:rPr sz="1100" spc="30" dirty="0">
                <a:latin typeface="Georgia"/>
                <a:cs typeface="Georgia"/>
              </a:rPr>
              <a:t> </a:t>
            </a:r>
            <a:r>
              <a:rPr sz="1100" dirty="0">
                <a:latin typeface="Georgia"/>
                <a:cs typeface="Georgia"/>
              </a:rPr>
              <a:t>in</a:t>
            </a:r>
            <a:r>
              <a:rPr sz="1100" spc="30" dirty="0">
                <a:latin typeface="Georgia"/>
                <a:cs typeface="Georgia"/>
              </a:rPr>
              <a:t> </a:t>
            </a:r>
            <a:r>
              <a:rPr sz="1100" spc="-20" dirty="0">
                <a:latin typeface="Georgia"/>
                <a:cs typeface="Georgia"/>
              </a:rPr>
              <a:t>his/her</a:t>
            </a:r>
            <a:r>
              <a:rPr sz="1100" spc="30" dirty="0">
                <a:latin typeface="Georgia"/>
                <a:cs typeface="Georgia"/>
              </a:rPr>
              <a:t> </a:t>
            </a:r>
            <a:r>
              <a:rPr sz="1100" spc="-35" dirty="0">
                <a:latin typeface="Georgia"/>
                <a:cs typeface="Georgia"/>
              </a:rPr>
              <a:t>community.</a:t>
            </a:r>
            <a:r>
              <a:rPr sz="1100" spc="125" dirty="0">
                <a:latin typeface="Georgia"/>
                <a:cs typeface="Georgia"/>
              </a:rPr>
              <a:t> </a:t>
            </a:r>
            <a:r>
              <a:rPr sz="1100" spc="-20" dirty="0">
                <a:latin typeface="Georgia"/>
                <a:cs typeface="Georgia"/>
              </a:rPr>
              <a:t>Therefore,</a:t>
            </a:r>
            <a:r>
              <a:rPr sz="1100" spc="30" dirty="0">
                <a:latin typeface="Georgia"/>
                <a:cs typeface="Georgia"/>
              </a:rPr>
              <a:t> </a:t>
            </a:r>
            <a:r>
              <a:rPr sz="1100" dirty="0">
                <a:latin typeface="Georgia"/>
                <a:cs typeface="Georgia"/>
              </a:rPr>
              <a:t>this</a:t>
            </a:r>
            <a:r>
              <a:rPr sz="1100" spc="30" dirty="0">
                <a:latin typeface="Georgia"/>
                <a:cs typeface="Georgia"/>
              </a:rPr>
              <a:t> </a:t>
            </a:r>
            <a:r>
              <a:rPr sz="1100" spc="-25" dirty="0">
                <a:latin typeface="Georgia"/>
                <a:cs typeface="Georgia"/>
              </a:rPr>
              <a:t>technique</a:t>
            </a:r>
            <a:r>
              <a:rPr sz="1100" spc="30" dirty="0">
                <a:latin typeface="Georgia"/>
                <a:cs typeface="Georgia"/>
              </a:rPr>
              <a:t> </a:t>
            </a:r>
            <a:r>
              <a:rPr sz="1100" spc="-25" dirty="0">
                <a:latin typeface="Georgia"/>
                <a:cs typeface="Georgia"/>
              </a:rPr>
              <a:t>is </a:t>
            </a:r>
            <a:r>
              <a:rPr sz="1100" dirty="0">
                <a:latin typeface="Georgia"/>
                <a:cs typeface="Georgia"/>
              </a:rPr>
              <a:t>also</a:t>
            </a:r>
            <a:r>
              <a:rPr sz="1100" spc="85" dirty="0">
                <a:latin typeface="Georgia"/>
                <a:cs typeface="Georgia"/>
              </a:rPr>
              <a:t> </a:t>
            </a:r>
            <a:r>
              <a:rPr sz="1100" spc="-10" dirty="0">
                <a:latin typeface="Georgia"/>
                <a:cs typeface="Georgia"/>
              </a:rPr>
              <a:t>called</a:t>
            </a:r>
            <a:r>
              <a:rPr sz="1100" spc="85" dirty="0">
                <a:latin typeface="Georgia"/>
                <a:cs typeface="Georgia"/>
              </a:rPr>
              <a:t> </a:t>
            </a:r>
            <a:r>
              <a:rPr sz="1100" i="1" dirty="0">
                <a:latin typeface="Palatino Linotype"/>
                <a:cs typeface="Palatino Linotype"/>
              </a:rPr>
              <a:t>referral</a:t>
            </a:r>
            <a:r>
              <a:rPr sz="1100" i="1" spc="100" dirty="0">
                <a:latin typeface="Palatino Linotype"/>
                <a:cs typeface="Palatino Linotype"/>
              </a:rPr>
              <a:t> </a:t>
            </a:r>
            <a:r>
              <a:rPr sz="1100" i="1" spc="-10" dirty="0">
                <a:latin typeface="Palatino Linotype"/>
                <a:cs typeface="Palatino Linotype"/>
              </a:rPr>
              <a:t>sampling</a:t>
            </a:r>
            <a:r>
              <a:rPr sz="1100" spc="-10" dirty="0">
                <a:latin typeface="Georgia"/>
                <a:cs typeface="Georgia"/>
              </a:rPr>
              <a:t>.</a:t>
            </a:r>
            <a:endParaRPr sz="1100">
              <a:latin typeface="Georgia"/>
              <a:cs typeface="Georgia"/>
            </a:endParaRPr>
          </a:p>
        </p:txBody>
      </p:sp>
      <p:sp>
        <p:nvSpPr>
          <p:cNvPr id="5" name="object 5"/>
          <p:cNvSpPr/>
          <p:nvPr/>
        </p:nvSpPr>
        <p:spPr>
          <a:xfrm>
            <a:off x="337972" y="120806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3880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97702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102</a:t>
            </a:fld>
            <a:r>
              <a:rPr spc="25" dirty="0"/>
              <a:t> </a:t>
            </a:r>
            <a:r>
              <a:rPr spc="75" dirty="0"/>
              <a:t>/</a:t>
            </a:r>
            <a:r>
              <a:rPr spc="25" dirty="0"/>
              <a:t> </a:t>
            </a:r>
            <a:r>
              <a:rPr spc="-25" dirty="0"/>
              <a:t>103</a:t>
            </a:r>
          </a:p>
        </p:txBody>
      </p:sp>
    </p:spTree>
  </p:cSld>
  <p:clrMapOvr>
    <a:masterClrMapping/>
  </p:clrMapOvr>
  <p:transition>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latin typeface="Georgia"/>
                <a:cs typeface="Georgia"/>
                <a:hlinkClick r:id="rId8" action="ppaction://hlinksldjump"/>
              </a:rPr>
              <a:t>References</a:t>
            </a:r>
            <a:r>
              <a:rPr sz="1100" spc="35" dirty="0">
                <a:latin typeface="Georgia"/>
                <a:cs typeface="Georgia"/>
                <a:hlinkClick r:id="rId8" action="ppaction://hlinksldjump"/>
              </a:rPr>
              <a:t> </a:t>
            </a:r>
            <a:r>
              <a:rPr sz="1100" dirty="0">
                <a:latin typeface="Georgia"/>
                <a:cs typeface="Georgia"/>
                <a:hlinkClick r:id="rId8" action="ppaction://hlinksldjump"/>
              </a:rPr>
              <a:t>and</a:t>
            </a:r>
            <a:r>
              <a:rPr sz="1100" spc="35" dirty="0">
                <a:latin typeface="Georgia"/>
                <a:cs typeface="Georgia"/>
                <a:hlinkClick r:id="rId8" action="ppaction://hlinksldjump"/>
              </a:rPr>
              <a:t> </a:t>
            </a:r>
            <a:r>
              <a:rPr sz="1100" spc="-25" dirty="0">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103</a:t>
            </a:fld>
            <a:r>
              <a:rPr spc="25" dirty="0"/>
              <a:t> </a:t>
            </a:r>
            <a:r>
              <a:rPr spc="75" dirty="0"/>
              <a:t>/</a:t>
            </a:r>
            <a:r>
              <a:rPr spc="25" dirty="0"/>
              <a:t> </a:t>
            </a:r>
            <a:r>
              <a:rPr spc="-25" dirty="0"/>
              <a:t>103</a:t>
            </a:r>
          </a:p>
        </p:txBody>
      </p:sp>
    </p:spTree>
  </p:cSld>
  <p:clrMapOvr>
    <a:masterClrMapping/>
  </p:clrMapOvr>
  <p:transition>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References</a:t>
            </a:r>
          </a:p>
        </p:txBody>
      </p:sp>
      <p:sp>
        <p:nvSpPr>
          <p:cNvPr id="3" name="object 3"/>
          <p:cNvSpPr txBox="1"/>
          <p:nvPr/>
        </p:nvSpPr>
        <p:spPr>
          <a:xfrm>
            <a:off x="245973" y="587805"/>
            <a:ext cx="5160645" cy="2174875"/>
          </a:xfrm>
          <a:prstGeom prst="rect">
            <a:avLst/>
          </a:prstGeom>
        </p:spPr>
        <p:txBody>
          <a:bodyPr vert="horz" wrap="square" lIns="0" tIns="34290" rIns="0" bIns="0" rtlCol="0">
            <a:spAutoFit/>
          </a:bodyPr>
          <a:lstStyle/>
          <a:p>
            <a:pPr marL="225425" marR="8890" indent="-213360">
              <a:lnSpc>
                <a:spcPts val="1150"/>
              </a:lnSpc>
              <a:spcBef>
                <a:spcPts val="270"/>
              </a:spcBef>
              <a:buFont typeface="Georgia"/>
              <a:buAutoNum type="arabicPlain"/>
              <a:tabLst>
                <a:tab pos="227329" algn="l"/>
              </a:tabLst>
            </a:pPr>
            <a:r>
              <a:rPr sz="1100" dirty="0">
                <a:latin typeface="Georgia"/>
                <a:cs typeface="Georgia"/>
              </a:rPr>
              <a:t>J.</a:t>
            </a:r>
            <a:r>
              <a:rPr sz="1100" spc="85" dirty="0">
                <a:latin typeface="Georgia"/>
                <a:cs typeface="Georgia"/>
              </a:rPr>
              <a:t> </a:t>
            </a:r>
            <a:r>
              <a:rPr sz="1100" spc="-10" dirty="0">
                <a:latin typeface="Georgia"/>
                <a:cs typeface="Georgia"/>
              </a:rPr>
              <a:t>Han,</a:t>
            </a:r>
            <a:r>
              <a:rPr sz="1100" spc="90" dirty="0">
                <a:latin typeface="Georgia"/>
                <a:cs typeface="Georgia"/>
              </a:rPr>
              <a:t> </a:t>
            </a:r>
            <a:r>
              <a:rPr sz="1100" dirty="0">
                <a:latin typeface="Georgia"/>
                <a:cs typeface="Georgia"/>
              </a:rPr>
              <a:t>M.</a:t>
            </a:r>
            <a:r>
              <a:rPr sz="1100" spc="90" dirty="0">
                <a:latin typeface="Georgia"/>
                <a:cs typeface="Georgia"/>
              </a:rPr>
              <a:t> </a:t>
            </a:r>
            <a:r>
              <a:rPr sz="1100" dirty="0">
                <a:latin typeface="Georgia"/>
                <a:cs typeface="Georgia"/>
              </a:rPr>
              <a:t>Kamber,</a:t>
            </a:r>
            <a:r>
              <a:rPr sz="1100" spc="90" dirty="0">
                <a:latin typeface="Georgia"/>
                <a:cs typeface="Georgia"/>
              </a:rPr>
              <a:t> </a:t>
            </a:r>
            <a:r>
              <a:rPr sz="1100" dirty="0">
                <a:latin typeface="Georgia"/>
                <a:cs typeface="Georgia"/>
              </a:rPr>
              <a:t>and</a:t>
            </a:r>
            <a:r>
              <a:rPr sz="1100" spc="85" dirty="0">
                <a:latin typeface="Georgia"/>
                <a:cs typeface="Georgia"/>
              </a:rPr>
              <a:t> </a:t>
            </a:r>
            <a:r>
              <a:rPr sz="1100" dirty="0">
                <a:latin typeface="Georgia"/>
                <a:cs typeface="Georgia"/>
              </a:rPr>
              <a:t>J.</a:t>
            </a:r>
            <a:r>
              <a:rPr sz="1100" spc="90" dirty="0">
                <a:latin typeface="Georgia"/>
                <a:cs typeface="Georgia"/>
              </a:rPr>
              <a:t> </a:t>
            </a:r>
            <a:r>
              <a:rPr sz="1100" dirty="0">
                <a:latin typeface="Georgia"/>
                <a:cs typeface="Georgia"/>
              </a:rPr>
              <a:t>Pei.</a:t>
            </a:r>
            <a:r>
              <a:rPr sz="1100" spc="200" dirty="0">
                <a:latin typeface="Georgia"/>
                <a:cs typeface="Georgia"/>
              </a:rPr>
              <a:t> </a:t>
            </a:r>
            <a:r>
              <a:rPr sz="1100" i="1" dirty="0">
                <a:latin typeface="Palatino Linotype"/>
                <a:cs typeface="Palatino Linotype"/>
              </a:rPr>
              <a:t>Data</a:t>
            </a:r>
            <a:r>
              <a:rPr sz="1100" i="1" spc="100" dirty="0">
                <a:latin typeface="Palatino Linotype"/>
                <a:cs typeface="Palatino Linotype"/>
              </a:rPr>
              <a:t> </a:t>
            </a:r>
            <a:r>
              <a:rPr sz="1100" i="1" dirty="0">
                <a:latin typeface="Palatino Linotype"/>
                <a:cs typeface="Palatino Linotype"/>
              </a:rPr>
              <a:t>Mining:</a:t>
            </a:r>
            <a:r>
              <a:rPr sz="1100" i="1" spc="215" dirty="0">
                <a:latin typeface="Palatino Linotype"/>
                <a:cs typeface="Palatino Linotype"/>
              </a:rPr>
              <a:t> </a:t>
            </a:r>
            <a:r>
              <a:rPr sz="1100" i="1" dirty="0">
                <a:latin typeface="Palatino Linotype"/>
                <a:cs typeface="Palatino Linotype"/>
              </a:rPr>
              <a:t>Concepts</a:t>
            </a:r>
            <a:r>
              <a:rPr sz="1100" i="1" spc="100" dirty="0">
                <a:latin typeface="Palatino Linotype"/>
                <a:cs typeface="Palatino Linotype"/>
              </a:rPr>
              <a:t> </a:t>
            </a:r>
            <a:r>
              <a:rPr sz="1100" i="1" dirty="0">
                <a:latin typeface="Palatino Linotype"/>
                <a:cs typeface="Palatino Linotype"/>
              </a:rPr>
              <a:t>and</a:t>
            </a:r>
            <a:r>
              <a:rPr sz="1100" i="1" spc="105" dirty="0">
                <a:latin typeface="Palatino Linotype"/>
                <a:cs typeface="Palatino Linotype"/>
              </a:rPr>
              <a:t> </a:t>
            </a:r>
            <a:r>
              <a:rPr sz="1100" i="1" dirty="0">
                <a:latin typeface="Palatino Linotype"/>
                <a:cs typeface="Palatino Linotype"/>
              </a:rPr>
              <a:t>Techniques</a:t>
            </a:r>
            <a:r>
              <a:rPr sz="1100" dirty="0">
                <a:latin typeface="Georgia"/>
                <a:cs typeface="Georgia"/>
              </a:rPr>
              <a:t>.</a:t>
            </a:r>
            <a:r>
              <a:rPr sz="1100" spc="200" dirty="0">
                <a:latin typeface="Georgia"/>
                <a:cs typeface="Georgia"/>
              </a:rPr>
              <a:t> </a:t>
            </a:r>
            <a:r>
              <a:rPr sz="1100" spc="-10" dirty="0">
                <a:latin typeface="Georgia"/>
                <a:cs typeface="Georgia"/>
              </a:rPr>
              <a:t>Morgan 	</a:t>
            </a:r>
            <a:r>
              <a:rPr sz="1100" spc="-20" dirty="0">
                <a:latin typeface="Georgia"/>
                <a:cs typeface="Georgia"/>
              </a:rPr>
              <a:t>Kaufmann,</a:t>
            </a:r>
            <a:r>
              <a:rPr sz="1100" spc="5" dirty="0">
                <a:latin typeface="Georgia"/>
                <a:cs typeface="Georgia"/>
              </a:rPr>
              <a:t> </a:t>
            </a:r>
            <a:r>
              <a:rPr sz="1100" spc="-10" dirty="0">
                <a:latin typeface="Georgia"/>
                <a:cs typeface="Georgia"/>
              </a:rPr>
              <a:t>Elsevier,</a:t>
            </a:r>
            <a:r>
              <a:rPr sz="1100" spc="10" dirty="0">
                <a:latin typeface="Georgia"/>
                <a:cs typeface="Georgia"/>
              </a:rPr>
              <a:t> </a:t>
            </a:r>
            <a:r>
              <a:rPr sz="1100" spc="-30" dirty="0">
                <a:latin typeface="Georgia"/>
                <a:cs typeface="Georgia"/>
              </a:rPr>
              <a:t>2012</a:t>
            </a:r>
            <a:r>
              <a:rPr sz="1100" spc="10" dirty="0">
                <a:latin typeface="Georgia"/>
                <a:cs typeface="Georgia"/>
              </a:rPr>
              <a:t> </a:t>
            </a:r>
            <a:r>
              <a:rPr sz="1100" spc="-10" dirty="0">
                <a:latin typeface="Georgia"/>
                <a:cs typeface="Georgia"/>
              </a:rPr>
              <a:t>[</a:t>
            </a:r>
            <a:r>
              <a:rPr sz="1100" spc="-10" dirty="0">
                <a:solidFill>
                  <a:srgbClr val="FF0000"/>
                </a:solidFill>
                <a:latin typeface="Georgia"/>
                <a:cs typeface="Georgia"/>
              </a:rPr>
              <a:t>Book1</a:t>
            </a:r>
            <a:r>
              <a:rPr sz="1100" spc="-10" dirty="0">
                <a:latin typeface="Georgia"/>
                <a:cs typeface="Georgia"/>
              </a:rPr>
              <a:t>].</a:t>
            </a:r>
            <a:endParaRPr sz="1100">
              <a:latin typeface="Georgia"/>
              <a:cs typeface="Georgia"/>
            </a:endParaRPr>
          </a:p>
          <a:p>
            <a:pPr marL="226060" indent="-213360">
              <a:lnSpc>
                <a:spcPct val="100000"/>
              </a:lnSpc>
              <a:spcBef>
                <a:spcPts val="120"/>
              </a:spcBef>
              <a:buAutoNum type="arabicPlain"/>
              <a:tabLst>
                <a:tab pos="226060" algn="l"/>
              </a:tabLst>
            </a:pPr>
            <a:r>
              <a:rPr sz="1100" dirty="0">
                <a:latin typeface="Georgia"/>
                <a:cs typeface="Georgia"/>
              </a:rPr>
              <a:t>C.</a:t>
            </a:r>
            <a:r>
              <a:rPr sz="1100" spc="85" dirty="0">
                <a:latin typeface="Georgia"/>
                <a:cs typeface="Georgia"/>
              </a:rPr>
              <a:t> </a:t>
            </a:r>
            <a:r>
              <a:rPr sz="1100" dirty="0">
                <a:latin typeface="Georgia"/>
                <a:cs typeface="Georgia"/>
              </a:rPr>
              <a:t>Aggarwal.</a:t>
            </a:r>
            <a:r>
              <a:rPr sz="1100" spc="195" dirty="0">
                <a:latin typeface="Georgia"/>
                <a:cs typeface="Georgia"/>
              </a:rPr>
              <a:t> </a:t>
            </a:r>
            <a:r>
              <a:rPr sz="1100" i="1" dirty="0">
                <a:latin typeface="Palatino Linotype"/>
                <a:cs typeface="Palatino Linotype"/>
              </a:rPr>
              <a:t>Data</a:t>
            </a:r>
            <a:r>
              <a:rPr sz="1100" i="1" spc="100" dirty="0">
                <a:latin typeface="Palatino Linotype"/>
                <a:cs typeface="Palatino Linotype"/>
              </a:rPr>
              <a:t> </a:t>
            </a:r>
            <a:r>
              <a:rPr sz="1100" i="1" dirty="0">
                <a:latin typeface="Palatino Linotype"/>
                <a:cs typeface="Palatino Linotype"/>
              </a:rPr>
              <a:t>Mining:</a:t>
            </a:r>
            <a:r>
              <a:rPr sz="1100" i="1" spc="204" dirty="0">
                <a:latin typeface="Palatino Linotype"/>
                <a:cs typeface="Palatino Linotype"/>
              </a:rPr>
              <a:t> </a:t>
            </a:r>
            <a:r>
              <a:rPr sz="1100" i="1" spc="55" dirty="0">
                <a:latin typeface="Palatino Linotype"/>
                <a:cs typeface="Palatino Linotype"/>
              </a:rPr>
              <a:t>The</a:t>
            </a:r>
            <a:r>
              <a:rPr sz="1100" i="1" spc="100" dirty="0">
                <a:latin typeface="Palatino Linotype"/>
                <a:cs typeface="Palatino Linotype"/>
              </a:rPr>
              <a:t> </a:t>
            </a:r>
            <a:r>
              <a:rPr sz="1100" i="1" dirty="0">
                <a:latin typeface="Palatino Linotype"/>
                <a:cs typeface="Palatino Linotype"/>
              </a:rPr>
              <a:t>Textbook</a:t>
            </a:r>
            <a:r>
              <a:rPr sz="1100" dirty="0">
                <a:latin typeface="Georgia"/>
                <a:cs typeface="Georgia"/>
              </a:rPr>
              <a:t>.</a:t>
            </a:r>
            <a:r>
              <a:rPr sz="1100" spc="200" dirty="0">
                <a:latin typeface="Georgia"/>
                <a:cs typeface="Georgia"/>
              </a:rPr>
              <a:t> </a:t>
            </a:r>
            <a:r>
              <a:rPr sz="1100" spc="-25" dirty="0">
                <a:latin typeface="Georgia"/>
                <a:cs typeface="Georgia"/>
              </a:rPr>
              <a:t>Springer,</a:t>
            </a:r>
            <a:r>
              <a:rPr sz="1100" spc="85" dirty="0">
                <a:latin typeface="Georgia"/>
                <a:cs typeface="Georgia"/>
              </a:rPr>
              <a:t> </a:t>
            </a:r>
            <a:r>
              <a:rPr sz="1100" spc="-25" dirty="0">
                <a:latin typeface="Georgia"/>
                <a:cs typeface="Georgia"/>
              </a:rPr>
              <a:t>2015</a:t>
            </a:r>
            <a:r>
              <a:rPr sz="1100" spc="85" dirty="0">
                <a:latin typeface="Georgia"/>
                <a:cs typeface="Georgia"/>
              </a:rPr>
              <a:t> </a:t>
            </a:r>
            <a:r>
              <a:rPr sz="1100" spc="-10" dirty="0">
                <a:latin typeface="Georgia"/>
                <a:cs typeface="Georgia"/>
              </a:rPr>
              <a:t>[</a:t>
            </a:r>
            <a:r>
              <a:rPr sz="1100" spc="-10" dirty="0">
                <a:solidFill>
                  <a:srgbClr val="FF0000"/>
                </a:solidFill>
                <a:latin typeface="Georgia"/>
                <a:cs typeface="Georgia"/>
              </a:rPr>
              <a:t>Book2</a:t>
            </a:r>
            <a:r>
              <a:rPr sz="1100" spc="-10" dirty="0">
                <a:latin typeface="Georgia"/>
                <a:cs typeface="Georgia"/>
              </a:rPr>
              <a:t>].</a:t>
            </a:r>
            <a:endParaRPr sz="1100">
              <a:latin typeface="Georgia"/>
              <a:cs typeface="Georgia"/>
            </a:endParaRPr>
          </a:p>
          <a:p>
            <a:pPr marL="225425" marR="354330" indent="-213360">
              <a:lnSpc>
                <a:spcPts val="1150"/>
              </a:lnSpc>
              <a:spcBef>
                <a:spcPts val="310"/>
              </a:spcBef>
              <a:buAutoNum type="arabicPlain"/>
              <a:tabLst>
                <a:tab pos="227329" algn="l"/>
              </a:tabLst>
            </a:pPr>
            <a:r>
              <a:rPr sz="1100" dirty="0">
                <a:latin typeface="Georgia"/>
                <a:cs typeface="Georgia"/>
              </a:rPr>
              <a:t>J.</a:t>
            </a:r>
            <a:r>
              <a:rPr sz="1100" spc="75" dirty="0">
                <a:latin typeface="Georgia"/>
                <a:cs typeface="Georgia"/>
              </a:rPr>
              <a:t> </a:t>
            </a:r>
            <a:r>
              <a:rPr sz="1100" spc="-30" dirty="0">
                <a:latin typeface="Georgia"/>
                <a:cs typeface="Georgia"/>
              </a:rPr>
              <a:t>Leskovec,</a:t>
            </a:r>
            <a:r>
              <a:rPr sz="1100" spc="80" dirty="0">
                <a:latin typeface="Georgia"/>
                <a:cs typeface="Georgia"/>
              </a:rPr>
              <a:t> </a:t>
            </a:r>
            <a:r>
              <a:rPr sz="1100" dirty="0">
                <a:latin typeface="Georgia"/>
                <a:cs typeface="Georgia"/>
              </a:rPr>
              <a:t>A.</a:t>
            </a:r>
            <a:r>
              <a:rPr sz="1100" spc="80" dirty="0">
                <a:latin typeface="Georgia"/>
                <a:cs typeface="Georgia"/>
              </a:rPr>
              <a:t> </a:t>
            </a:r>
            <a:r>
              <a:rPr sz="1100" spc="-10" dirty="0">
                <a:latin typeface="Georgia"/>
                <a:cs typeface="Georgia"/>
              </a:rPr>
              <a:t>Rajaraman,</a:t>
            </a:r>
            <a:r>
              <a:rPr sz="1100" spc="80" dirty="0">
                <a:latin typeface="Georgia"/>
                <a:cs typeface="Georgia"/>
              </a:rPr>
              <a:t> </a:t>
            </a:r>
            <a:r>
              <a:rPr sz="1100" dirty="0">
                <a:latin typeface="Georgia"/>
                <a:cs typeface="Georgia"/>
              </a:rPr>
              <a:t>and</a:t>
            </a:r>
            <a:r>
              <a:rPr sz="1100" spc="80" dirty="0">
                <a:latin typeface="Georgia"/>
                <a:cs typeface="Georgia"/>
              </a:rPr>
              <a:t> </a:t>
            </a:r>
            <a:r>
              <a:rPr sz="1100" dirty="0">
                <a:latin typeface="Georgia"/>
                <a:cs typeface="Georgia"/>
              </a:rPr>
              <a:t>J.</a:t>
            </a:r>
            <a:r>
              <a:rPr sz="1100" spc="80" dirty="0">
                <a:latin typeface="Georgia"/>
                <a:cs typeface="Georgia"/>
              </a:rPr>
              <a:t> </a:t>
            </a:r>
            <a:r>
              <a:rPr sz="1100" dirty="0">
                <a:latin typeface="Georgia"/>
                <a:cs typeface="Georgia"/>
              </a:rPr>
              <a:t>D.</a:t>
            </a:r>
            <a:r>
              <a:rPr sz="1100" spc="80" dirty="0">
                <a:latin typeface="Georgia"/>
                <a:cs typeface="Georgia"/>
              </a:rPr>
              <a:t> </a:t>
            </a:r>
            <a:r>
              <a:rPr sz="1100" spc="-10" dirty="0">
                <a:latin typeface="Georgia"/>
                <a:cs typeface="Georgia"/>
              </a:rPr>
              <a:t>Ullman.</a:t>
            </a:r>
            <a:r>
              <a:rPr sz="1100" spc="185" dirty="0">
                <a:latin typeface="Georgia"/>
                <a:cs typeface="Georgia"/>
              </a:rPr>
              <a:t> </a:t>
            </a:r>
            <a:r>
              <a:rPr sz="1100" i="1" dirty="0">
                <a:latin typeface="Palatino Linotype"/>
                <a:cs typeface="Palatino Linotype"/>
              </a:rPr>
              <a:t>Mining</a:t>
            </a:r>
            <a:r>
              <a:rPr sz="1100" i="1" spc="95" dirty="0">
                <a:latin typeface="Palatino Linotype"/>
                <a:cs typeface="Palatino Linotype"/>
              </a:rPr>
              <a:t> </a:t>
            </a:r>
            <a:r>
              <a:rPr sz="1100" i="1" dirty="0">
                <a:latin typeface="Palatino Linotype"/>
                <a:cs typeface="Palatino Linotype"/>
              </a:rPr>
              <a:t>of</a:t>
            </a:r>
            <a:r>
              <a:rPr sz="1100" i="1" spc="90" dirty="0">
                <a:latin typeface="Palatino Linotype"/>
                <a:cs typeface="Palatino Linotype"/>
              </a:rPr>
              <a:t> </a:t>
            </a:r>
            <a:r>
              <a:rPr sz="1100" i="1" dirty="0">
                <a:latin typeface="Palatino Linotype"/>
                <a:cs typeface="Palatino Linotype"/>
              </a:rPr>
              <a:t>Massive</a:t>
            </a:r>
            <a:r>
              <a:rPr sz="1100" i="1" spc="95" dirty="0">
                <a:latin typeface="Palatino Linotype"/>
                <a:cs typeface="Palatino Linotype"/>
              </a:rPr>
              <a:t> </a:t>
            </a:r>
            <a:r>
              <a:rPr sz="1100" i="1" spc="-10" dirty="0">
                <a:latin typeface="Palatino Linotype"/>
                <a:cs typeface="Palatino Linotype"/>
              </a:rPr>
              <a:t>Datasets</a:t>
            </a:r>
            <a:r>
              <a:rPr sz="1100" spc="-10" dirty="0">
                <a:latin typeface="Georgia"/>
                <a:cs typeface="Georgia"/>
              </a:rPr>
              <a:t>. 	</a:t>
            </a:r>
            <a:r>
              <a:rPr sz="1100" spc="-20" dirty="0">
                <a:latin typeface="Georgia"/>
                <a:cs typeface="Georgia"/>
              </a:rPr>
              <a:t>Cambridge</a:t>
            </a:r>
            <a:r>
              <a:rPr sz="1100" spc="15" dirty="0">
                <a:latin typeface="Georgia"/>
                <a:cs typeface="Georgia"/>
              </a:rPr>
              <a:t> </a:t>
            </a:r>
            <a:r>
              <a:rPr sz="1100" spc="-25" dirty="0">
                <a:latin typeface="Georgia"/>
                <a:cs typeface="Georgia"/>
              </a:rPr>
              <a:t>University</a:t>
            </a:r>
            <a:r>
              <a:rPr sz="1100" spc="20" dirty="0">
                <a:latin typeface="Georgia"/>
                <a:cs typeface="Georgia"/>
              </a:rPr>
              <a:t> </a:t>
            </a:r>
            <a:r>
              <a:rPr sz="1100" dirty="0">
                <a:latin typeface="Georgia"/>
                <a:cs typeface="Georgia"/>
              </a:rPr>
              <a:t>Press,</a:t>
            </a:r>
            <a:r>
              <a:rPr sz="1100" spc="20" dirty="0">
                <a:latin typeface="Georgia"/>
                <a:cs typeface="Georgia"/>
              </a:rPr>
              <a:t> </a:t>
            </a:r>
            <a:r>
              <a:rPr sz="1100" spc="-35" dirty="0">
                <a:latin typeface="Georgia"/>
                <a:cs typeface="Georgia"/>
              </a:rPr>
              <a:t>2014</a:t>
            </a:r>
            <a:r>
              <a:rPr sz="1100" spc="15" dirty="0">
                <a:latin typeface="Georgia"/>
                <a:cs typeface="Georgia"/>
              </a:rPr>
              <a:t> </a:t>
            </a:r>
            <a:r>
              <a:rPr sz="1100" spc="-10" dirty="0">
                <a:latin typeface="Georgia"/>
                <a:cs typeface="Georgia"/>
              </a:rPr>
              <a:t>[</a:t>
            </a:r>
            <a:r>
              <a:rPr sz="1100" spc="-10" dirty="0">
                <a:solidFill>
                  <a:srgbClr val="FF0000"/>
                </a:solidFill>
                <a:latin typeface="Georgia"/>
                <a:cs typeface="Georgia"/>
              </a:rPr>
              <a:t>Book3</a:t>
            </a:r>
            <a:r>
              <a:rPr sz="1100" spc="-10" dirty="0">
                <a:latin typeface="Georgia"/>
                <a:cs typeface="Georgia"/>
              </a:rPr>
              <a:t>].</a:t>
            </a:r>
            <a:endParaRPr sz="1100">
              <a:latin typeface="Georgia"/>
              <a:cs typeface="Georgia"/>
            </a:endParaRPr>
          </a:p>
          <a:p>
            <a:pPr marL="225425" marR="5080" indent="-213360">
              <a:lnSpc>
                <a:spcPts val="1150"/>
              </a:lnSpc>
              <a:spcBef>
                <a:spcPts val="305"/>
              </a:spcBef>
              <a:buAutoNum type="arabicPlain"/>
              <a:tabLst>
                <a:tab pos="227329" algn="l"/>
              </a:tabLst>
            </a:pPr>
            <a:r>
              <a:rPr sz="1100" dirty="0">
                <a:latin typeface="Georgia"/>
                <a:cs typeface="Georgia"/>
              </a:rPr>
              <a:t>M.</a:t>
            </a:r>
            <a:r>
              <a:rPr sz="1100" spc="100" dirty="0">
                <a:latin typeface="Georgia"/>
                <a:cs typeface="Georgia"/>
              </a:rPr>
              <a:t> </a:t>
            </a:r>
            <a:r>
              <a:rPr sz="1100" dirty="0">
                <a:latin typeface="Georgia"/>
                <a:cs typeface="Georgia"/>
              </a:rPr>
              <a:t>J.</a:t>
            </a:r>
            <a:r>
              <a:rPr sz="1100" spc="105" dirty="0">
                <a:latin typeface="Georgia"/>
                <a:cs typeface="Georgia"/>
              </a:rPr>
              <a:t> </a:t>
            </a:r>
            <a:r>
              <a:rPr sz="1100" dirty="0">
                <a:latin typeface="Georgia"/>
                <a:cs typeface="Georgia"/>
              </a:rPr>
              <a:t>Zaki</a:t>
            </a:r>
            <a:r>
              <a:rPr sz="1100" spc="105" dirty="0">
                <a:latin typeface="Georgia"/>
                <a:cs typeface="Georgia"/>
              </a:rPr>
              <a:t> </a:t>
            </a:r>
            <a:r>
              <a:rPr sz="1100" dirty="0">
                <a:latin typeface="Georgia"/>
                <a:cs typeface="Georgia"/>
              </a:rPr>
              <a:t>and</a:t>
            </a:r>
            <a:r>
              <a:rPr sz="1100" spc="105" dirty="0">
                <a:latin typeface="Georgia"/>
                <a:cs typeface="Georgia"/>
              </a:rPr>
              <a:t> </a:t>
            </a:r>
            <a:r>
              <a:rPr sz="1100" dirty="0">
                <a:latin typeface="Georgia"/>
                <a:cs typeface="Georgia"/>
              </a:rPr>
              <a:t>W.</a:t>
            </a:r>
            <a:r>
              <a:rPr sz="1100" spc="105" dirty="0">
                <a:latin typeface="Georgia"/>
                <a:cs typeface="Georgia"/>
              </a:rPr>
              <a:t> </a:t>
            </a:r>
            <a:r>
              <a:rPr sz="1100" dirty="0">
                <a:latin typeface="Georgia"/>
                <a:cs typeface="Georgia"/>
              </a:rPr>
              <a:t>M.</a:t>
            </a:r>
            <a:r>
              <a:rPr sz="1100" spc="105" dirty="0">
                <a:latin typeface="Georgia"/>
                <a:cs typeface="Georgia"/>
              </a:rPr>
              <a:t> </a:t>
            </a:r>
            <a:r>
              <a:rPr sz="1100" dirty="0">
                <a:latin typeface="Georgia"/>
                <a:cs typeface="Georgia"/>
              </a:rPr>
              <a:t>Jr.</a:t>
            </a:r>
            <a:r>
              <a:rPr sz="1100" spc="220" dirty="0">
                <a:latin typeface="Georgia"/>
                <a:cs typeface="Georgia"/>
              </a:rPr>
              <a:t> </a:t>
            </a:r>
            <a:r>
              <a:rPr sz="1100" i="1" dirty="0">
                <a:latin typeface="Palatino Linotype"/>
                <a:cs typeface="Palatino Linotype"/>
              </a:rPr>
              <a:t>Data</a:t>
            </a:r>
            <a:r>
              <a:rPr sz="1100" i="1" spc="120" dirty="0">
                <a:latin typeface="Palatino Linotype"/>
                <a:cs typeface="Palatino Linotype"/>
              </a:rPr>
              <a:t> </a:t>
            </a:r>
            <a:r>
              <a:rPr sz="1100" i="1" dirty="0">
                <a:latin typeface="Palatino Linotype"/>
                <a:cs typeface="Palatino Linotype"/>
              </a:rPr>
              <a:t>Mining</a:t>
            </a:r>
            <a:r>
              <a:rPr sz="1100" i="1" spc="120" dirty="0">
                <a:latin typeface="Palatino Linotype"/>
                <a:cs typeface="Palatino Linotype"/>
              </a:rPr>
              <a:t> </a:t>
            </a:r>
            <a:r>
              <a:rPr sz="1100" i="1" dirty="0">
                <a:latin typeface="Palatino Linotype"/>
                <a:cs typeface="Palatino Linotype"/>
              </a:rPr>
              <a:t>and</a:t>
            </a:r>
            <a:r>
              <a:rPr sz="1100" i="1" spc="120" dirty="0">
                <a:latin typeface="Palatino Linotype"/>
                <a:cs typeface="Palatino Linotype"/>
              </a:rPr>
              <a:t> </a:t>
            </a:r>
            <a:r>
              <a:rPr sz="1100" i="1" dirty="0">
                <a:latin typeface="Palatino Linotype"/>
                <a:cs typeface="Palatino Linotype"/>
              </a:rPr>
              <a:t>Analysis:</a:t>
            </a:r>
            <a:r>
              <a:rPr sz="1100" i="1" spc="235" dirty="0">
                <a:latin typeface="Palatino Linotype"/>
                <a:cs typeface="Palatino Linotype"/>
              </a:rPr>
              <a:t> </a:t>
            </a:r>
            <a:r>
              <a:rPr sz="1100" i="1" dirty="0">
                <a:latin typeface="Palatino Linotype"/>
                <a:cs typeface="Palatino Linotype"/>
              </a:rPr>
              <a:t>Fundamental</a:t>
            </a:r>
            <a:r>
              <a:rPr sz="1100" i="1" spc="120" dirty="0">
                <a:latin typeface="Palatino Linotype"/>
                <a:cs typeface="Palatino Linotype"/>
              </a:rPr>
              <a:t> </a:t>
            </a:r>
            <a:r>
              <a:rPr sz="1100" i="1" dirty="0">
                <a:latin typeface="Palatino Linotype"/>
                <a:cs typeface="Palatino Linotype"/>
              </a:rPr>
              <a:t>Concepts</a:t>
            </a:r>
            <a:r>
              <a:rPr sz="1100" i="1" spc="120" dirty="0">
                <a:latin typeface="Palatino Linotype"/>
                <a:cs typeface="Palatino Linotype"/>
              </a:rPr>
              <a:t> </a:t>
            </a:r>
            <a:r>
              <a:rPr sz="1100" i="1" spc="-25" dirty="0">
                <a:latin typeface="Palatino Linotype"/>
                <a:cs typeface="Palatino Linotype"/>
              </a:rPr>
              <a:t>and 	</a:t>
            </a:r>
            <a:r>
              <a:rPr sz="1100" i="1" dirty="0">
                <a:latin typeface="Palatino Linotype"/>
                <a:cs typeface="Palatino Linotype"/>
              </a:rPr>
              <a:t>Algorithms</a:t>
            </a:r>
            <a:r>
              <a:rPr sz="1100" dirty="0">
                <a:latin typeface="Georgia"/>
                <a:cs typeface="Georgia"/>
              </a:rPr>
              <a:t>.</a:t>
            </a:r>
            <a:r>
              <a:rPr sz="1100" spc="135" dirty="0">
                <a:latin typeface="Georgia"/>
                <a:cs typeface="Georgia"/>
              </a:rPr>
              <a:t> </a:t>
            </a:r>
            <a:r>
              <a:rPr sz="1100" spc="-20" dirty="0">
                <a:latin typeface="Georgia"/>
                <a:cs typeface="Georgia"/>
              </a:rPr>
              <a:t>Cambridge</a:t>
            </a:r>
            <a:r>
              <a:rPr sz="1100" spc="40" dirty="0">
                <a:latin typeface="Georgia"/>
                <a:cs typeface="Georgia"/>
              </a:rPr>
              <a:t> </a:t>
            </a:r>
            <a:r>
              <a:rPr sz="1100" spc="-20" dirty="0">
                <a:latin typeface="Georgia"/>
                <a:cs typeface="Georgia"/>
              </a:rPr>
              <a:t>University</a:t>
            </a:r>
            <a:r>
              <a:rPr sz="1100" spc="40" dirty="0">
                <a:latin typeface="Georgia"/>
                <a:cs typeface="Georgia"/>
              </a:rPr>
              <a:t> </a:t>
            </a:r>
            <a:r>
              <a:rPr sz="1100" spc="-10" dirty="0">
                <a:latin typeface="Georgia"/>
                <a:cs typeface="Georgia"/>
              </a:rPr>
              <a:t>Press,</a:t>
            </a:r>
            <a:r>
              <a:rPr sz="1100" spc="40" dirty="0">
                <a:latin typeface="Georgia"/>
                <a:cs typeface="Georgia"/>
              </a:rPr>
              <a:t> </a:t>
            </a:r>
            <a:r>
              <a:rPr sz="1100" spc="-30" dirty="0">
                <a:latin typeface="Georgia"/>
                <a:cs typeface="Georgia"/>
              </a:rPr>
              <a:t>2013</a:t>
            </a:r>
            <a:r>
              <a:rPr sz="1100" spc="40" dirty="0">
                <a:latin typeface="Georgia"/>
                <a:cs typeface="Georgia"/>
              </a:rPr>
              <a:t> </a:t>
            </a:r>
            <a:r>
              <a:rPr sz="1100" spc="-10" dirty="0">
                <a:latin typeface="Georgia"/>
                <a:cs typeface="Georgia"/>
              </a:rPr>
              <a:t>[</a:t>
            </a:r>
            <a:r>
              <a:rPr sz="1100" spc="-10" dirty="0">
                <a:solidFill>
                  <a:srgbClr val="FF0000"/>
                </a:solidFill>
                <a:latin typeface="Georgia"/>
                <a:cs typeface="Georgia"/>
              </a:rPr>
              <a:t>Book4</a:t>
            </a:r>
            <a:r>
              <a:rPr sz="1100" spc="-10" dirty="0">
                <a:latin typeface="Georgia"/>
                <a:cs typeface="Georgia"/>
              </a:rPr>
              <a:t>].</a:t>
            </a:r>
            <a:endParaRPr sz="1100">
              <a:latin typeface="Georgia"/>
              <a:cs typeface="Georgia"/>
            </a:endParaRPr>
          </a:p>
          <a:p>
            <a:pPr marL="225425" marR="53975" indent="-213360">
              <a:lnSpc>
                <a:spcPts val="1150"/>
              </a:lnSpc>
              <a:spcBef>
                <a:spcPts val="300"/>
              </a:spcBef>
              <a:buAutoNum type="arabicPlain"/>
              <a:tabLst>
                <a:tab pos="227329" algn="l"/>
              </a:tabLst>
            </a:pPr>
            <a:r>
              <a:rPr sz="1100" dirty="0">
                <a:latin typeface="Georgia"/>
                <a:cs typeface="Georgia"/>
              </a:rPr>
              <a:t>D.</a:t>
            </a:r>
            <a:r>
              <a:rPr sz="1100" spc="95" dirty="0">
                <a:latin typeface="Georgia"/>
                <a:cs typeface="Georgia"/>
              </a:rPr>
              <a:t> </a:t>
            </a:r>
            <a:r>
              <a:rPr sz="1100" dirty="0">
                <a:latin typeface="Georgia"/>
                <a:cs typeface="Georgia"/>
              </a:rPr>
              <a:t>Easley</a:t>
            </a:r>
            <a:r>
              <a:rPr sz="1100" spc="100" dirty="0">
                <a:latin typeface="Georgia"/>
                <a:cs typeface="Georgia"/>
              </a:rPr>
              <a:t> </a:t>
            </a:r>
            <a:r>
              <a:rPr sz="1100" dirty="0">
                <a:latin typeface="Georgia"/>
                <a:cs typeface="Georgia"/>
              </a:rPr>
              <a:t>and</a:t>
            </a:r>
            <a:r>
              <a:rPr sz="1100" spc="100" dirty="0">
                <a:latin typeface="Georgia"/>
                <a:cs typeface="Georgia"/>
              </a:rPr>
              <a:t> </a:t>
            </a:r>
            <a:r>
              <a:rPr sz="1100" dirty="0">
                <a:latin typeface="Georgia"/>
                <a:cs typeface="Georgia"/>
              </a:rPr>
              <a:t>J.</a:t>
            </a:r>
            <a:r>
              <a:rPr sz="1100" spc="100" dirty="0">
                <a:latin typeface="Georgia"/>
                <a:cs typeface="Georgia"/>
              </a:rPr>
              <a:t> </a:t>
            </a:r>
            <a:r>
              <a:rPr sz="1100" spc="-10" dirty="0">
                <a:latin typeface="Georgia"/>
                <a:cs typeface="Georgia"/>
              </a:rPr>
              <a:t>Kleinberg.</a:t>
            </a:r>
            <a:r>
              <a:rPr sz="1100" spc="215" dirty="0">
                <a:latin typeface="Georgia"/>
                <a:cs typeface="Georgia"/>
              </a:rPr>
              <a:t> </a:t>
            </a:r>
            <a:r>
              <a:rPr sz="1100" i="1" dirty="0">
                <a:latin typeface="Palatino Linotype"/>
                <a:cs typeface="Palatino Linotype"/>
              </a:rPr>
              <a:t>Networks,</a:t>
            </a:r>
            <a:r>
              <a:rPr sz="1100" i="1" spc="114" dirty="0">
                <a:latin typeface="Palatino Linotype"/>
                <a:cs typeface="Palatino Linotype"/>
              </a:rPr>
              <a:t> </a:t>
            </a:r>
            <a:r>
              <a:rPr sz="1100" i="1" dirty="0">
                <a:latin typeface="Palatino Linotype"/>
                <a:cs typeface="Palatino Linotype"/>
              </a:rPr>
              <a:t>Crowds,</a:t>
            </a:r>
            <a:r>
              <a:rPr sz="1100" i="1" spc="114" dirty="0">
                <a:latin typeface="Palatino Linotype"/>
                <a:cs typeface="Palatino Linotype"/>
              </a:rPr>
              <a:t> </a:t>
            </a:r>
            <a:r>
              <a:rPr sz="1100" i="1" dirty="0">
                <a:latin typeface="Palatino Linotype"/>
                <a:cs typeface="Palatino Linotype"/>
              </a:rPr>
              <a:t>and</a:t>
            </a:r>
            <a:r>
              <a:rPr sz="1100" i="1" spc="114" dirty="0">
                <a:latin typeface="Palatino Linotype"/>
                <a:cs typeface="Palatino Linotype"/>
              </a:rPr>
              <a:t> </a:t>
            </a:r>
            <a:r>
              <a:rPr sz="1100" i="1" dirty="0">
                <a:latin typeface="Palatino Linotype"/>
                <a:cs typeface="Palatino Linotype"/>
              </a:rPr>
              <a:t>Markets:</a:t>
            </a:r>
            <a:r>
              <a:rPr sz="1100" i="1" spc="229" dirty="0">
                <a:latin typeface="Palatino Linotype"/>
                <a:cs typeface="Palatino Linotype"/>
              </a:rPr>
              <a:t> </a:t>
            </a:r>
            <a:r>
              <a:rPr sz="1100" i="1" dirty="0">
                <a:latin typeface="Palatino Linotype"/>
                <a:cs typeface="Palatino Linotype"/>
              </a:rPr>
              <a:t>Reasoning</a:t>
            </a:r>
            <a:r>
              <a:rPr sz="1100" i="1" spc="114" dirty="0">
                <a:latin typeface="Palatino Linotype"/>
                <a:cs typeface="Palatino Linotype"/>
              </a:rPr>
              <a:t> </a:t>
            </a:r>
            <a:r>
              <a:rPr sz="1100" i="1" dirty="0">
                <a:latin typeface="Palatino Linotype"/>
                <a:cs typeface="Palatino Linotype"/>
              </a:rPr>
              <a:t>About</a:t>
            </a:r>
            <a:r>
              <a:rPr sz="1100" i="1" spc="114" dirty="0">
                <a:latin typeface="Palatino Linotype"/>
                <a:cs typeface="Palatino Linotype"/>
              </a:rPr>
              <a:t> </a:t>
            </a:r>
            <a:r>
              <a:rPr sz="1100" i="1" spc="10" dirty="0">
                <a:latin typeface="Palatino Linotype"/>
                <a:cs typeface="Palatino Linotype"/>
              </a:rPr>
              <a:t>a 	</a:t>
            </a:r>
            <a:r>
              <a:rPr sz="1100" i="1" spc="-10" dirty="0">
                <a:latin typeface="Palatino Linotype"/>
                <a:cs typeface="Palatino Linotype"/>
              </a:rPr>
              <a:t>Highly</a:t>
            </a:r>
            <a:r>
              <a:rPr sz="1100" i="1" spc="70" dirty="0">
                <a:latin typeface="Palatino Linotype"/>
                <a:cs typeface="Palatino Linotype"/>
              </a:rPr>
              <a:t> </a:t>
            </a:r>
            <a:r>
              <a:rPr sz="1100" i="1" dirty="0">
                <a:latin typeface="Palatino Linotype"/>
                <a:cs typeface="Palatino Linotype"/>
              </a:rPr>
              <a:t>Connected</a:t>
            </a:r>
            <a:r>
              <a:rPr sz="1100" i="1" spc="75" dirty="0">
                <a:latin typeface="Palatino Linotype"/>
                <a:cs typeface="Palatino Linotype"/>
              </a:rPr>
              <a:t> </a:t>
            </a:r>
            <a:r>
              <a:rPr sz="1100" i="1" dirty="0">
                <a:latin typeface="Palatino Linotype"/>
                <a:cs typeface="Palatino Linotype"/>
              </a:rPr>
              <a:t>World</a:t>
            </a:r>
            <a:r>
              <a:rPr sz="1100" dirty="0">
                <a:latin typeface="Georgia"/>
                <a:cs typeface="Georgia"/>
              </a:rPr>
              <a:t>.</a:t>
            </a:r>
            <a:r>
              <a:rPr sz="1100" spc="165" dirty="0">
                <a:latin typeface="Georgia"/>
                <a:cs typeface="Georgia"/>
              </a:rPr>
              <a:t> </a:t>
            </a:r>
            <a:r>
              <a:rPr sz="1100" spc="-20" dirty="0">
                <a:latin typeface="Georgia"/>
                <a:cs typeface="Georgia"/>
              </a:rPr>
              <a:t>Cambridge</a:t>
            </a:r>
            <a:r>
              <a:rPr sz="1100" spc="60" dirty="0">
                <a:latin typeface="Georgia"/>
                <a:cs typeface="Georgia"/>
              </a:rPr>
              <a:t> </a:t>
            </a:r>
            <a:r>
              <a:rPr sz="1100" spc="-20" dirty="0">
                <a:latin typeface="Georgia"/>
                <a:cs typeface="Georgia"/>
              </a:rPr>
              <a:t>University</a:t>
            </a:r>
            <a:r>
              <a:rPr sz="1100" spc="60" dirty="0">
                <a:latin typeface="Georgia"/>
                <a:cs typeface="Georgia"/>
              </a:rPr>
              <a:t> </a:t>
            </a:r>
            <a:r>
              <a:rPr sz="1100" dirty="0">
                <a:latin typeface="Georgia"/>
                <a:cs typeface="Georgia"/>
              </a:rPr>
              <a:t>Press,</a:t>
            </a:r>
            <a:r>
              <a:rPr sz="1100" spc="65" dirty="0">
                <a:latin typeface="Georgia"/>
                <a:cs typeface="Georgia"/>
              </a:rPr>
              <a:t> </a:t>
            </a:r>
            <a:r>
              <a:rPr sz="1100" spc="-50" dirty="0">
                <a:latin typeface="Georgia"/>
                <a:cs typeface="Georgia"/>
              </a:rPr>
              <a:t>2010</a:t>
            </a:r>
            <a:r>
              <a:rPr sz="1100" spc="60" dirty="0">
                <a:latin typeface="Georgia"/>
                <a:cs typeface="Georgia"/>
              </a:rPr>
              <a:t> </a:t>
            </a:r>
            <a:r>
              <a:rPr sz="1100" spc="-10" dirty="0">
                <a:latin typeface="Georgia"/>
                <a:cs typeface="Georgia"/>
              </a:rPr>
              <a:t>[</a:t>
            </a:r>
            <a:r>
              <a:rPr sz="1100" spc="-10" dirty="0">
                <a:solidFill>
                  <a:srgbClr val="FF0000"/>
                </a:solidFill>
                <a:latin typeface="Georgia"/>
                <a:cs typeface="Georgia"/>
              </a:rPr>
              <a:t>Book5</a:t>
            </a:r>
            <a:r>
              <a:rPr sz="1100" spc="-10" dirty="0">
                <a:latin typeface="Georgia"/>
                <a:cs typeface="Georgia"/>
              </a:rPr>
              <a:t>].</a:t>
            </a:r>
            <a:endParaRPr sz="1100">
              <a:latin typeface="Georgia"/>
              <a:cs typeface="Georgia"/>
            </a:endParaRPr>
          </a:p>
          <a:p>
            <a:pPr marL="225425" marR="34925" indent="-213360">
              <a:lnSpc>
                <a:spcPts val="1150"/>
              </a:lnSpc>
              <a:spcBef>
                <a:spcPts val="305"/>
              </a:spcBef>
              <a:buAutoNum type="arabicPlain"/>
              <a:tabLst>
                <a:tab pos="227329" algn="l"/>
              </a:tabLst>
            </a:pPr>
            <a:r>
              <a:rPr sz="1100" dirty="0">
                <a:latin typeface="Georgia"/>
                <a:cs typeface="Georgia"/>
              </a:rPr>
              <a:t>J.</a:t>
            </a:r>
            <a:r>
              <a:rPr sz="1100" spc="150" dirty="0">
                <a:latin typeface="Georgia"/>
                <a:cs typeface="Georgia"/>
              </a:rPr>
              <a:t> </a:t>
            </a:r>
            <a:r>
              <a:rPr sz="1100" spc="-10" dirty="0">
                <a:latin typeface="Georgia"/>
                <a:cs typeface="Georgia"/>
              </a:rPr>
              <a:t>VanderPlas.</a:t>
            </a:r>
            <a:r>
              <a:rPr sz="1100" spc="280" dirty="0">
                <a:latin typeface="Georgia"/>
                <a:cs typeface="Georgia"/>
              </a:rPr>
              <a:t> </a:t>
            </a:r>
            <a:r>
              <a:rPr sz="1100" i="1" dirty="0">
                <a:latin typeface="Palatino Linotype"/>
                <a:cs typeface="Palatino Linotype"/>
              </a:rPr>
              <a:t>Python</a:t>
            </a:r>
            <a:r>
              <a:rPr sz="1100" i="1" spc="170" dirty="0">
                <a:latin typeface="Palatino Linotype"/>
                <a:cs typeface="Palatino Linotype"/>
              </a:rPr>
              <a:t> </a:t>
            </a:r>
            <a:r>
              <a:rPr sz="1100" i="1" dirty="0">
                <a:latin typeface="Palatino Linotype"/>
                <a:cs typeface="Palatino Linotype"/>
              </a:rPr>
              <a:t>Data</a:t>
            </a:r>
            <a:r>
              <a:rPr sz="1100" i="1" spc="175" dirty="0">
                <a:latin typeface="Palatino Linotype"/>
                <a:cs typeface="Palatino Linotype"/>
              </a:rPr>
              <a:t> </a:t>
            </a:r>
            <a:r>
              <a:rPr sz="1100" i="1" dirty="0">
                <a:latin typeface="Palatino Linotype"/>
                <a:cs typeface="Palatino Linotype"/>
              </a:rPr>
              <a:t>Science</a:t>
            </a:r>
            <a:r>
              <a:rPr sz="1100" i="1" spc="170" dirty="0">
                <a:latin typeface="Palatino Linotype"/>
                <a:cs typeface="Palatino Linotype"/>
              </a:rPr>
              <a:t> </a:t>
            </a:r>
            <a:r>
              <a:rPr sz="1100" i="1" dirty="0">
                <a:latin typeface="Palatino Linotype"/>
                <a:cs typeface="Palatino Linotype"/>
              </a:rPr>
              <a:t>Handbook:</a:t>
            </a:r>
            <a:r>
              <a:rPr sz="1100" i="1" spc="300" dirty="0">
                <a:latin typeface="Palatino Linotype"/>
                <a:cs typeface="Palatino Linotype"/>
              </a:rPr>
              <a:t> </a:t>
            </a:r>
            <a:r>
              <a:rPr sz="1100" i="1" dirty="0">
                <a:latin typeface="Palatino Linotype"/>
                <a:cs typeface="Palatino Linotype"/>
              </a:rPr>
              <a:t>Essential</a:t>
            </a:r>
            <a:r>
              <a:rPr sz="1100" i="1" spc="170" dirty="0">
                <a:latin typeface="Palatino Linotype"/>
                <a:cs typeface="Palatino Linotype"/>
              </a:rPr>
              <a:t> </a:t>
            </a:r>
            <a:r>
              <a:rPr sz="1100" i="1" dirty="0">
                <a:latin typeface="Palatino Linotype"/>
                <a:cs typeface="Palatino Linotype"/>
              </a:rPr>
              <a:t>Tools</a:t>
            </a:r>
            <a:r>
              <a:rPr sz="1100" i="1" spc="175" dirty="0">
                <a:latin typeface="Palatino Linotype"/>
                <a:cs typeface="Palatino Linotype"/>
              </a:rPr>
              <a:t> </a:t>
            </a:r>
            <a:r>
              <a:rPr sz="1100" i="1" dirty="0">
                <a:latin typeface="Palatino Linotype"/>
                <a:cs typeface="Palatino Linotype"/>
              </a:rPr>
              <a:t>for</a:t>
            </a:r>
            <a:r>
              <a:rPr sz="1100" i="1" spc="170" dirty="0">
                <a:latin typeface="Palatino Linotype"/>
                <a:cs typeface="Palatino Linotype"/>
              </a:rPr>
              <a:t> </a:t>
            </a:r>
            <a:r>
              <a:rPr sz="1100" i="1" dirty="0">
                <a:latin typeface="Palatino Linotype"/>
                <a:cs typeface="Palatino Linotype"/>
              </a:rPr>
              <a:t>Working</a:t>
            </a:r>
            <a:r>
              <a:rPr sz="1100" i="1" spc="170" dirty="0">
                <a:latin typeface="Palatino Linotype"/>
                <a:cs typeface="Palatino Linotype"/>
              </a:rPr>
              <a:t> </a:t>
            </a:r>
            <a:r>
              <a:rPr sz="1100" i="1" spc="-20" dirty="0">
                <a:latin typeface="Palatino Linotype"/>
                <a:cs typeface="Palatino Linotype"/>
              </a:rPr>
              <a:t>with 	</a:t>
            </a:r>
            <a:r>
              <a:rPr sz="1100" i="1" dirty="0">
                <a:latin typeface="Palatino Linotype"/>
                <a:cs typeface="Palatino Linotype"/>
              </a:rPr>
              <a:t>Data</a:t>
            </a:r>
            <a:r>
              <a:rPr sz="1100" dirty="0">
                <a:latin typeface="Georgia"/>
                <a:cs typeface="Georgia"/>
              </a:rPr>
              <a:t>.</a:t>
            </a:r>
            <a:r>
              <a:rPr sz="1100" spc="175" dirty="0">
                <a:latin typeface="Georgia"/>
                <a:cs typeface="Georgia"/>
              </a:rPr>
              <a:t> </a:t>
            </a:r>
            <a:r>
              <a:rPr sz="1100" spc="-10" dirty="0">
                <a:latin typeface="Georgia"/>
                <a:cs typeface="Georgia"/>
              </a:rPr>
              <a:t>O’Reilly,</a:t>
            </a:r>
            <a:r>
              <a:rPr sz="1100" spc="70" dirty="0">
                <a:latin typeface="Georgia"/>
                <a:cs typeface="Georgia"/>
              </a:rPr>
              <a:t> </a:t>
            </a:r>
            <a:r>
              <a:rPr sz="1100" spc="-10" dirty="0">
                <a:latin typeface="Georgia"/>
                <a:cs typeface="Georgia"/>
              </a:rPr>
              <a:t>2017</a:t>
            </a:r>
            <a:r>
              <a:rPr sz="1100" spc="75" dirty="0">
                <a:latin typeface="Georgia"/>
                <a:cs typeface="Georgia"/>
              </a:rPr>
              <a:t> </a:t>
            </a:r>
            <a:r>
              <a:rPr sz="1100" spc="-10" dirty="0">
                <a:latin typeface="Georgia"/>
                <a:cs typeface="Georgia"/>
              </a:rPr>
              <a:t>[</a:t>
            </a:r>
            <a:r>
              <a:rPr sz="1100" spc="-10" dirty="0">
                <a:solidFill>
                  <a:srgbClr val="FF0000"/>
                </a:solidFill>
                <a:latin typeface="Georgia"/>
                <a:cs typeface="Georgia"/>
              </a:rPr>
              <a:t>Book6</a:t>
            </a:r>
            <a:r>
              <a:rPr sz="1100" spc="-10" dirty="0">
                <a:latin typeface="Georgia"/>
                <a:cs typeface="Georgia"/>
              </a:rPr>
              <a:t>].</a:t>
            </a:r>
            <a:endParaRPr sz="1100">
              <a:latin typeface="Georgia"/>
              <a:cs typeface="Georgia"/>
            </a:endParaRPr>
          </a:p>
          <a:p>
            <a:pPr marL="225425" marR="20320" indent="-213360">
              <a:lnSpc>
                <a:spcPts val="1150"/>
              </a:lnSpc>
              <a:spcBef>
                <a:spcPts val="300"/>
              </a:spcBef>
              <a:buAutoNum type="arabicPlain"/>
              <a:tabLst>
                <a:tab pos="227329" algn="l"/>
              </a:tabLst>
            </a:pPr>
            <a:r>
              <a:rPr sz="1100" dirty="0">
                <a:latin typeface="Georgia"/>
                <a:cs typeface="Georgia"/>
              </a:rPr>
              <a:t>J.</a:t>
            </a:r>
            <a:r>
              <a:rPr sz="1100" spc="150" dirty="0">
                <a:latin typeface="Georgia"/>
                <a:cs typeface="Georgia"/>
              </a:rPr>
              <a:t> </a:t>
            </a:r>
            <a:r>
              <a:rPr sz="1100" dirty="0">
                <a:latin typeface="Georgia"/>
                <a:cs typeface="Georgia"/>
              </a:rPr>
              <a:t>Grus.</a:t>
            </a:r>
            <a:r>
              <a:rPr sz="1100" spc="285" dirty="0">
                <a:latin typeface="Georgia"/>
                <a:cs typeface="Georgia"/>
              </a:rPr>
              <a:t> </a:t>
            </a:r>
            <a:r>
              <a:rPr sz="1100" i="1" dirty="0">
                <a:latin typeface="Palatino Linotype"/>
                <a:cs typeface="Palatino Linotype"/>
              </a:rPr>
              <a:t>Data</a:t>
            </a:r>
            <a:r>
              <a:rPr sz="1100" i="1" spc="175" dirty="0">
                <a:latin typeface="Palatino Linotype"/>
                <a:cs typeface="Palatino Linotype"/>
              </a:rPr>
              <a:t> </a:t>
            </a:r>
            <a:r>
              <a:rPr sz="1100" i="1" dirty="0">
                <a:latin typeface="Palatino Linotype"/>
                <a:cs typeface="Palatino Linotype"/>
              </a:rPr>
              <a:t>Science</a:t>
            </a:r>
            <a:r>
              <a:rPr sz="1100" i="1" spc="175" dirty="0">
                <a:latin typeface="Palatino Linotype"/>
                <a:cs typeface="Palatino Linotype"/>
              </a:rPr>
              <a:t> </a:t>
            </a:r>
            <a:r>
              <a:rPr sz="1100" i="1" dirty="0">
                <a:latin typeface="Palatino Linotype"/>
                <a:cs typeface="Palatino Linotype"/>
              </a:rPr>
              <a:t>from</a:t>
            </a:r>
            <a:r>
              <a:rPr sz="1100" i="1" spc="175" dirty="0">
                <a:latin typeface="Palatino Linotype"/>
                <a:cs typeface="Palatino Linotype"/>
              </a:rPr>
              <a:t> </a:t>
            </a:r>
            <a:r>
              <a:rPr sz="1100" i="1" dirty="0">
                <a:latin typeface="Palatino Linotype"/>
                <a:cs typeface="Palatino Linotype"/>
              </a:rPr>
              <a:t>Scratch:</a:t>
            </a:r>
            <a:r>
              <a:rPr sz="1100" i="1" spc="300" dirty="0">
                <a:latin typeface="Palatino Linotype"/>
                <a:cs typeface="Palatino Linotype"/>
              </a:rPr>
              <a:t> </a:t>
            </a:r>
            <a:r>
              <a:rPr sz="1100" i="1" dirty="0">
                <a:latin typeface="Palatino Linotype"/>
                <a:cs typeface="Palatino Linotype"/>
              </a:rPr>
              <a:t>First</a:t>
            </a:r>
            <a:r>
              <a:rPr sz="1100" i="1" spc="175" dirty="0">
                <a:latin typeface="Palatino Linotype"/>
                <a:cs typeface="Palatino Linotype"/>
              </a:rPr>
              <a:t> </a:t>
            </a:r>
            <a:r>
              <a:rPr sz="1100" i="1" dirty="0">
                <a:latin typeface="Palatino Linotype"/>
                <a:cs typeface="Palatino Linotype"/>
              </a:rPr>
              <a:t>Principles</a:t>
            </a:r>
            <a:r>
              <a:rPr sz="1100" i="1" spc="175" dirty="0">
                <a:latin typeface="Palatino Linotype"/>
                <a:cs typeface="Palatino Linotype"/>
              </a:rPr>
              <a:t> </a:t>
            </a:r>
            <a:r>
              <a:rPr sz="1100" i="1" dirty="0">
                <a:latin typeface="Palatino Linotype"/>
                <a:cs typeface="Palatino Linotype"/>
              </a:rPr>
              <a:t>with</a:t>
            </a:r>
            <a:r>
              <a:rPr sz="1100" i="1" spc="175" dirty="0">
                <a:latin typeface="Palatino Linotype"/>
                <a:cs typeface="Palatino Linotype"/>
              </a:rPr>
              <a:t> </a:t>
            </a:r>
            <a:r>
              <a:rPr sz="1100" i="1" dirty="0">
                <a:latin typeface="Palatino Linotype"/>
                <a:cs typeface="Palatino Linotype"/>
              </a:rPr>
              <a:t>Python</a:t>
            </a:r>
            <a:r>
              <a:rPr sz="1100" dirty="0">
                <a:latin typeface="Georgia"/>
                <a:cs typeface="Georgia"/>
              </a:rPr>
              <a:t>.</a:t>
            </a:r>
            <a:r>
              <a:rPr sz="1100" spc="285" dirty="0">
                <a:latin typeface="Georgia"/>
                <a:cs typeface="Georgia"/>
              </a:rPr>
              <a:t> </a:t>
            </a:r>
            <a:r>
              <a:rPr sz="1100" spc="-10" dirty="0">
                <a:latin typeface="Georgia"/>
                <a:cs typeface="Georgia"/>
              </a:rPr>
              <a:t>O’Reilly,</a:t>
            </a:r>
            <a:r>
              <a:rPr sz="1100" spc="155" dirty="0">
                <a:latin typeface="Georgia"/>
                <a:cs typeface="Georgia"/>
              </a:rPr>
              <a:t> </a:t>
            </a:r>
            <a:r>
              <a:rPr sz="1100" spc="-20" dirty="0">
                <a:latin typeface="Georgia"/>
                <a:cs typeface="Georgia"/>
              </a:rPr>
              <a:t>2015 	</a:t>
            </a:r>
            <a:r>
              <a:rPr sz="1100" spc="-10" dirty="0">
                <a:latin typeface="Georgia"/>
                <a:cs typeface="Georgia"/>
              </a:rPr>
              <a:t>[</a:t>
            </a:r>
            <a:r>
              <a:rPr sz="1100" spc="-10" dirty="0">
                <a:solidFill>
                  <a:srgbClr val="FF0000"/>
                </a:solidFill>
                <a:latin typeface="Georgia"/>
                <a:cs typeface="Georgia"/>
              </a:rPr>
              <a:t>Book7</a:t>
            </a:r>
            <a:r>
              <a:rPr sz="1100" spc="-10" dirty="0">
                <a:latin typeface="Georgia"/>
                <a:cs typeface="Georgia"/>
              </a:rPr>
              <a:t>].</a:t>
            </a:r>
            <a:endParaRPr sz="1100">
              <a:latin typeface="Georgia"/>
              <a:cs typeface="Georgia"/>
            </a:endParaRPr>
          </a:p>
        </p:txBody>
      </p:sp>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8" name="object 8"/>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9" name="object 9"/>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104</a:t>
            </a:fld>
            <a:r>
              <a:rPr spc="25" dirty="0"/>
              <a:t> </a:t>
            </a:r>
            <a:r>
              <a:rPr spc="75" dirty="0"/>
              <a:t>/</a:t>
            </a:r>
            <a:r>
              <a:rPr spc="25" dirty="0"/>
              <a:t> </a:t>
            </a:r>
            <a:r>
              <a:rPr spc="-25" dirty="0"/>
              <a:t>103</a:t>
            </a:r>
          </a:p>
        </p:txBody>
      </p:sp>
    </p:spTree>
  </p:cSld>
  <p:clrMapOvr>
    <a:masterClrMapping/>
  </p:clrMapOvr>
  <p:transition>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Summary</a:t>
            </a:r>
          </a:p>
        </p:txBody>
      </p:sp>
      <p:sp>
        <p:nvSpPr>
          <p:cNvPr id="3" name="object 3"/>
          <p:cNvSpPr/>
          <p:nvPr/>
        </p:nvSpPr>
        <p:spPr>
          <a:xfrm>
            <a:off x="337972" y="61127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19670"/>
            <a:ext cx="5128895" cy="2168525"/>
          </a:xfrm>
          <a:prstGeom prst="rect">
            <a:avLst/>
          </a:prstGeom>
        </p:spPr>
        <p:txBody>
          <a:bodyPr vert="horz" wrap="square" lIns="0" tIns="34290" rIns="0" bIns="0" rtlCol="0">
            <a:spAutoFit/>
          </a:bodyPr>
          <a:lstStyle/>
          <a:p>
            <a:pPr marL="12700" marR="207645">
              <a:lnSpc>
                <a:spcPts val="1150"/>
              </a:lnSpc>
              <a:spcBef>
                <a:spcPts val="270"/>
              </a:spcBef>
            </a:pPr>
            <a:r>
              <a:rPr sz="1100" spc="-10" dirty="0">
                <a:latin typeface="Georgia"/>
                <a:cs typeface="Georgia"/>
              </a:rPr>
              <a:t>Explaining</a:t>
            </a:r>
            <a:r>
              <a:rPr sz="1100" spc="30" dirty="0">
                <a:latin typeface="Georgia"/>
                <a:cs typeface="Georgia"/>
              </a:rPr>
              <a:t> </a:t>
            </a:r>
            <a:r>
              <a:rPr sz="1100" dirty="0">
                <a:latin typeface="Georgia"/>
                <a:cs typeface="Georgia"/>
              </a:rPr>
              <a:t>why</a:t>
            </a:r>
            <a:r>
              <a:rPr sz="1100" spc="30" dirty="0">
                <a:latin typeface="Georgia"/>
                <a:cs typeface="Georgia"/>
              </a:rPr>
              <a:t> </a:t>
            </a:r>
            <a:r>
              <a:rPr sz="1100" dirty="0">
                <a:latin typeface="Georgia"/>
                <a:cs typeface="Georgia"/>
              </a:rPr>
              <a:t>data</a:t>
            </a:r>
            <a:r>
              <a:rPr sz="1100" spc="30" dirty="0">
                <a:latin typeface="Georgia"/>
                <a:cs typeface="Georgia"/>
              </a:rPr>
              <a:t> </a:t>
            </a:r>
            <a:r>
              <a:rPr sz="1100" spc="-35" dirty="0">
                <a:latin typeface="Georgia"/>
                <a:cs typeface="Georgia"/>
              </a:rPr>
              <a:t>preprocessing</a:t>
            </a:r>
            <a:r>
              <a:rPr sz="1100" spc="35" dirty="0">
                <a:latin typeface="Georgia"/>
                <a:cs typeface="Georgia"/>
              </a:rPr>
              <a:t> </a:t>
            </a:r>
            <a:r>
              <a:rPr sz="1100" dirty="0">
                <a:latin typeface="Georgia"/>
                <a:cs typeface="Georgia"/>
              </a:rPr>
              <a:t>and</a:t>
            </a:r>
            <a:r>
              <a:rPr sz="1100" spc="30" dirty="0">
                <a:latin typeface="Georgia"/>
                <a:cs typeface="Georgia"/>
              </a:rPr>
              <a:t> </a:t>
            </a:r>
            <a:r>
              <a:rPr sz="1100" spc="-25" dirty="0">
                <a:latin typeface="Georgia"/>
                <a:cs typeface="Georgia"/>
              </a:rPr>
              <a:t>preparation</a:t>
            </a:r>
            <a:r>
              <a:rPr sz="1100" spc="30" dirty="0">
                <a:latin typeface="Georgia"/>
                <a:cs typeface="Georgia"/>
              </a:rPr>
              <a:t> </a:t>
            </a:r>
            <a:r>
              <a:rPr sz="1100" dirty="0">
                <a:latin typeface="Georgia"/>
                <a:cs typeface="Georgia"/>
              </a:rPr>
              <a:t>is</a:t>
            </a:r>
            <a:r>
              <a:rPr sz="1100" spc="35" dirty="0">
                <a:latin typeface="Georgia"/>
                <a:cs typeface="Georgia"/>
              </a:rPr>
              <a:t> </a:t>
            </a:r>
            <a:r>
              <a:rPr sz="1100" spc="-10" dirty="0">
                <a:latin typeface="Georgia"/>
                <a:cs typeface="Georgia"/>
              </a:rPr>
              <a:t>important</a:t>
            </a:r>
            <a:r>
              <a:rPr sz="1100" spc="30"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data</a:t>
            </a:r>
            <a:r>
              <a:rPr sz="1100" spc="30" dirty="0">
                <a:latin typeface="Georgia"/>
                <a:cs typeface="Georgia"/>
              </a:rPr>
              <a:t> </a:t>
            </a:r>
            <a:r>
              <a:rPr sz="1100" spc="-10" dirty="0">
                <a:latin typeface="Georgia"/>
                <a:cs typeface="Georgia"/>
              </a:rPr>
              <a:t>analysis </a:t>
            </a:r>
            <a:r>
              <a:rPr sz="1100" dirty="0">
                <a:latin typeface="Georgia"/>
                <a:cs typeface="Georgia"/>
              </a:rPr>
              <a:t>and</a:t>
            </a:r>
            <a:r>
              <a:rPr sz="1100" spc="45" dirty="0">
                <a:latin typeface="Georgia"/>
                <a:cs typeface="Georgia"/>
              </a:rPr>
              <a:t> </a:t>
            </a:r>
            <a:r>
              <a:rPr sz="1100" spc="-35" dirty="0">
                <a:latin typeface="Georgia"/>
                <a:cs typeface="Georgia"/>
              </a:rPr>
              <a:t>mining;</a:t>
            </a:r>
            <a:r>
              <a:rPr sz="1100" spc="50" dirty="0">
                <a:latin typeface="Georgia"/>
                <a:cs typeface="Georgia"/>
              </a:rPr>
              <a:t> </a:t>
            </a:r>
            <a:r>
              <a:rPr sz="1100" dirty="0">
                <a:latin typeface="Georgia"/>
                <a:cs typeface="Georgia"/>
              </a:rPr>
              <a:t>as</a:t>
            </a:r>
            <a:r>
              <a:rPr sz="1100" spc="50" dirty="0">
                <a:latin typeface="Georgia"/>
                <a:cs typeface="Georgia"/>
              </a:rPr>
              <a:t> </a:t>
            </a:r>
            <a:r>
              <a:rPr sz="1100" spc="-10" dirty="0">
                <a:latin typeface="Georgia"/>
                <a:cs typeface="Georgia"/>
              </a:rPr>
              <a:t>well</a:t>
            </a:r>
            <a:r>
              <a:rPr sz="1100" spc="45" dirty="0">
                <a:latin typeface="Georgia"/>
                <a:cs typeface="Georgia"/>
              </a:rPr>
              <a:t> </a:t>
            </a:r>
            <a:r>
              <a:rPr sz="1100" dirty="0">
                <a:latin typeface="Georgia"/>
                <a:cs typeface="Georgia"/>
              </a:rPr>
              <a:t>as</a:t>
            </a:r>
            <a:r>
              <a:rPr sz="1100" spc="50" dirty="0">
                <a:latin typeface="Georgia"/>
                <a:cs typeface="Georgia"/>
              </a:rPr>
              <a:t> </a:t>
            </a:r>
            <a:r>
              <a:rPr sz="1100" dirty="0">
                <a:latin typeface="Georgia"/>
                <a:cs typeface="Georgia"/>
              </a:rPr>
              <a:t>major</a:t>
            </a:r>
            <a:r>
              <a:rPr sz="1100" spc="50" dirty="0">
                <a:latin typeface="Georgia"/>
                <a:cs typeface="Georgia"/>
              </a:rPr>
              <a:t> </a:t>
            </a:r>
            <a:r>
              <a:rPr sz="1100" dirty="0">
                <a:latin typeface="Georgia"/>
                <a:cs typeface="Georgia"/>
              </a:rPr>
              <a:t>tasks</a:t>
            </a:r>
            <a:r>
              <a:rPr sz="1100" spc="50" dirty="0">
                <a:latin typeface="Georgia"/>
                <a:cs typeface="Georgia"/>
              </a:rPr>
              <a:t> </a:t>
            </a:r>
            <a:r>
              <a:rPr sz="1100" dirty="0">
                <a:latin typeface="Georgia"/>
                <a:cs typeface="Georgia"/>
              </a:rPr>
              <a:t>in</a:t>
            </a:r>
            <a:r>
              <a:rPr sz="1100" spc="45" dirty="0">
                <a:latin typeface="Georgia"/>
                <a:cs typeface="Georgia"/>
              </a:rPr>
              <a:t> </a:t>
            </a:r>
            <a:r>
              <a:rPr sz="1100" dirty="0">
                <a:latin typeface="Georgia"/>
                <a:cs typeface="Georgia"/>
              </a:rPr>
              <a:t>data</a:t>
            </a:r>
            <a:r>
              <a:rPr sz="1100" spc="50" dirty="0">
                <a:latin typeface="Georgia"/>
                <a:cs typeface="Georgia"/>
              </a:rPr>
              <a:t> </a:t>
            </a:r>
            <a:r>
              <a:rPr sz="1100" spc="-35" dirty="0">
                <a:latin typeface="Georgia"/>
                <a:cs typeface="Georgia"/>
              </a:rPr>
              <a:t>preprocessing</a:t>
            </a:r>
            <a:r>
              <a:rPr sz="1100" spc="50" dirty="0">
                <a:latin typeface="Georgia"/>
                <a:cs typeface="Georgia"/>
              </a:rPr>
              <a:t> </a:t>
            </a:r>
            <a:r>
              <a:rPr sz="1100" spc="-20" dirty="0">
                <a:latin typeface="Georgia"/>
                <a:cs typeface="Georgia"/>
              </a:rPr>
              <a:t>like</a:t>
            </a:r>
            <a:r>
              <a:rPr sz="1100" spc="45" dirty="0">
                <a:latin typeface="Georgia"/>
                <a:cs typeface="Georgia"/>
              </a:rPr>
              <a:t> </a:t>
            </a:r>
            <a:r>
              <a:rPr sz="1100" i="1" dirty="0">
                <a:latin typeface="Palatino Linotype"/>
                <a:cs typeface="Palatino Linotype"/>
              </a:rPr>
              <a:t>data</a:t>
            </a:r>
            <a:r>
              <a:rPr sz="1100" i="1" spc="60" dirty="0">
                <a:latin typeface="Palatino Linotype"/>
                <a:cs typeface="Palatino Linotype"/>
              </a:rPr>
              <a:t> </a:t>
            </a:r>
            <a:r>
              <a:rPr sz="1100" i="1" dirty="0">
                <a:latin typeface="Palatino Linotype"/>
                <a:cs typeface="Palatino Linotype"/>
              </a:rPr>
              <a:t>cleaning</a:t>
            </a:r>
            <a:r>
              <a:rPr sz="1100" dirty="0">
                <a:latin typeface="Georgia"/>
                <a:cs typeface="Georgia"/>
              </a:rPr>
              <a:t>,</a:t>
            </a:r>
            <a:r>
              <a:rPr sz="1100" spc="50" dirty="0">
                <a:latin typeface="Georgia"/>
                <a:cs typeface="Georgia"/>
              </a:rPr>
              <a:t> </a:t>
            </a:r>
            <a:r>
              <a:rPr sz="1100" i="1" spc="-20" dirty="0">
                <a:latin typeface="Palatino Linotype"/>
                <a:cs typeface="Palatino Linotype"/>
              </a:rPr>
              <a:t>data </a:t>
            </a:r>
            <a:r>
              <a:rPr sz="1100" i="1" dirty="0">
                <a:latin typeface="Palatino Linotype"/>
                <a:cs typeface="Palatino Linotype"/>
              </a:rPr>
              <a:t>integration</a:t>
            </a:r>
            <a:r>
              <a:rPr sz="1100" dirty="0">
                <a:latin typeface="Georgia"/>
                <a:cs typeface="Georgia"/>
              </a:rPr>
              <a:t>,</a:t>
            </a:r>
            <a:r>
              <a:rPr sz="1100" spc="210" dirty="0">
                <a:latin typeface="Georgia"/>
                <a:cs typeface="Georgia"/>
              </a:rPr>
              <a:t> </a:t>
            </a:r>
            <a:r>
              <a:rPr sz="1100" i="1" dirty="0">
                <a:latin typeface="Palatino Linotype"/>
                <a:cs typeface="Palatino Linotype"/>
              </a:rPr>
              <a:t>data</a:t>
            </a:r>
            <a:r>
              <a:rPr sz="1100" i="1" spc="240" dirty="0">
                <a:latin typeface="Palatino Linotype"/>
                <a:cs typeface="Palatino Linotype"/>
              </a:rPr>
              <a:t> </a:t>
            </a:r>
            <a:r>
              <a:rPr sz="1100" i="1" dirty="0">
                <a:latin typeface="Palatino Linotype"/>
                <a:cs typeface="Palatino Linotype"/>
              </a:rPr>
              <a:t>transformation</a:t>
            </a:r>
            <a:r>
              <a:rPr sz="1100" dirty="0">
                <a:latin typeface="Georgia"/>
                <a:cs typeface="Georgia"/>
              </a:rPr>
              <a:t>,</a:t>
            </a:r>
            <a:r>
              <a:rPr sz="1100" spc="215" dirty="0">
                <a:latin typeface="Georgia"/>
                <a:cs typeface="Georgia"/>
              </a:rPr>
              <a:t> </a:t>
            </a:r>
            <a:r>
              <a:rPr sz="1100" i="1" dirty="0">
                <a:latin typeface="Palatino Linotype"/>
                <a:cs typeface="Palatino Linotype"/>
              </a:rPr>
              <a:t>data</a:t>
            </a:r>
            <a:r>
              <a:rPr sz="1100" i="1" spc="240" dirty="0">
                <a:latin typeface="Palatino Linotype"/>
                <a:cs typeface="Palatino Linotype"/>
              </a:rPr>
              <a:t> </a:t>
            </a:r>
            <a:r>
              <a:rPr sz="1100" i="1" dirty="0">
                <a:latin typeface="Palatino Linotype"/>
                <a:cs typeface="Palatino Linotype"/>
              </a:rPr>
              <a:t>reduction</a:t>
            </a:r>
            <a:r>
              <a:rPr sz="1100" dirty="0">
                <a:latin typeface="Georgia"/>
                <a:cs typeface="Georgia"/>
              </a:rPr>
              <a:t>,</a:t>
            </a:r>
            <a:r>
              <a:rPr sz="1100" spc="215" dirty="0">
                <a:latin typeface="Georgia"/>
                <a:cs typeface="Georgia"/>
              </a:rPr>
              <a:t> </a:t>
            </a:r>
            <a:r>
              <a:rPr sz="1100" spc="-20" dirty="0">
                <a:latin typeface="Georgia"/>
                <a:cs typeface="Georgia"/>
              </a:rPr>
              <a:t>etc.</a:t>
            </a:r>
            <a:endParaRPr sz="1100">
              <a:latin typeface="Georgia"/>
              <a:cs typeface="Georgia"/>
            </a:endParaRPr>
          </a:p>
          <a:p>
            <a:pPr marL="12700" marR="5080">
              <a:lnSpc>
                <a:spcPts val="1150"/>
              </a:lnSpc>
              <a:spcBef>
                <a:spcPts val="730"/>
              </a:spcBef>
            </a:pPr>
            <a:r>
              <a:rPr sz="1100" dirty="0">
                <a:latin typeface="Georgia"/>
                <a:cs typeface="Georgia"/>
              </a:rPr>
              <a:t>Data</a:t>
            </a:r>
            <a:r>
              <a:rPr sz="1100" spc="45" dirty="0">
                <a:latin typeface="Georgia"/>
                <a:cs typeface="Georgia"/>
              </a:rPr>
              <a:t> </a:t>
            </a:r>
            <a:r>
              <a:rPr sz="1100" spc="-25" dirty="0">
                <a:latin typeface="Georgia"/>
                <a:cs typeface="Georgia"/>
              </a:rPr>
              <a:t>cleaning</a:t>
            </a:r>
            <a:r>
              <a:rPr sz="1100" spc="45" dirty="0">
                <a:latin typeface="Georgia"/>
                <a:cs typeface="Georgia"/>
              </a:rPr>
              <a:t> </a:t>
            </a:r>
            <a:r>
              <a:rPr sz="1100" spc="-30" dirty="0">
                <a:latin typeface="Georgia"/>
                <a:cs typeface="Georgia"/>
              </a:rPr>
              <a:t>techniques</a:t>
            </a:r>
            <a:r>
              <a:rPr sz="1100" spc="50" dirty="0">
                <a:latin typeface="Georgia"/>
                <a:cs typeface="Georgia"/>
              </a:rPr>
              <a:t> </a:t>
            </a:r>
            <a:r>
              <a:rPr sz="1100" dirty="0">
                <a:latin typeface="Georgia"/>
                <a:cs typeface="Georgia"/>
              </a:rPr>
              <a:t>to</a:t>
            </a:r>
            <a:r>
              <a:rPr sz="1100" spc="45" dirty="0">
                <a:latin typeface="Georgia"/>
                <a:cs typeface="Georgia"/>
              </a:rPr>
              <a:t> </a:t>
            </a:r>
            <a:r>
              <a:rPr sz="1100" spc="-20" dirty="0">
                <a:latin typeface="Georgia"/>
                <a:cs typeface="Georgia"/>
              </a:rPr>
              <a:t>handle</a:t>
            </a:r>
            <a:r>
              <a:rPr sz="1100" spc="50" dirty="0">
                <a:latin typeface="Georgia"/>
                <a:cs typeface="Georgia"/>
              </a:rPr>
              <a:t> </a:t>
            </a:r>
            <a:r>
              <a:rPr sz="1100" spc="-35" dirty="0">
                <a:latin typeface="Georgia"/>
                <a:cs typeface="Georgia"/>
              </a:rPr>
              <a:t>missing</a:t>
            </a:r>
            <a:r>
              <a:rPr sz="1100" spc="50" dirty="0">
                <a:latin typeface="Georgia"/>
                <a:cs typeface="Georgia"/>
              </a:rPr>
              <a:t> </a:t>
            </a:r>
            <a:r>
              <a:rPr sz="1100" spc="-20" dirty="0">
                <a:latin typeface="Georgia"/>
                <a:cs typeface="Georgia"/>
              </a:rPr>
              <a:t>values,</a:t>
            </a:r>
            <a:r>
              <a:rPr sz="1100" spc="50" dirty="0">
                <a:latin typeface="Georgia"/>
                <a:cs typeface="Georgia"/>
              </a:rPr>
              <a:t> </a:t>
            </a:r>
            <a:r>
              <a:rPr sz="1100" spc="-25" dirty="0">
                <a:latin typeface="Georgia"/>
                <a:cs typeface="Georgia"/>
              </a:rPr>
              <a:t>incorrect</a:t>
            </a:r>
            <a:r>
              <a:rPr sz="1100" spc="45" dirty="0">
                <a:latin typeface="Georgia"/>
                <a:cs typeface="Georgia"/>
              </a:rPr>
              <a:t> </a:t>
            </a:r>
            <a:r>
              <a:rPr sz="1100" dirty="0">
                <a:latin typeface="Georgia"/>
                <a:cs typeface="Georgia"/>
              </a:rPr>
              <a:t>and</a:t>
            </a:r>
            <a:r>
              <a:rPr sz="1100" spc="50" dirty="0">
                <a:latin typeface="Georgia"/>
                <a:cs typeface="Georgia"/>
              </a:rPr>
              <a:t> </a:t>
            </a:r>
            <a:r>
              <a:rPr sz="1100" spc="-30" dirty="0">
                <a:latin typeface="Georgia"/>
                <a:cs typeface="Georgia"/>
              </a:rPr>
              <a:t>inconsistent</a:t>
            </a:r>
            <a:r>
              <a:rPr sz="1100" spc="50" dirty="0">
                <a:latin typeface="Georgia"/>
                <a:cs typeface="Georgia"/>
              </a:rPr>
              <a:t> </a:t>
            </a:r>
            <a:r>
              <a:rPr sz="1100" spc="-10" dirty="0">
                <a:latin typeface="Georgia"/>
                <a:cs typeface="Georgia"/>
              </a:rPr>
              <a:t>values, </a:t>
            </a:r>
            <a:r>
              <a:rPr sz="1100" dirty="0">
                <a:latin typeface="Georgia"/>
                <a:cs typeface="Georgia"/>
              </a:rPr>
              <a:t>as</a:t>
            </a:r>
            <a:r>
              <a:rPr sz="1100" spc="5" dirty="0">
                <a:latin typeface="Georgia"/>
                <a:cs typeface="Georgia"/>
              </a:rPr>
              <a:t> </a:t>
            </a:r>
            <a:r>
              <a:rPr sz="1100" spc="-10" dirty="0">
                <a:latin typeface="Georgia"/>
                <a:cs typeface="Georgia"/>
              </a:rPr>
              <a:t>well</a:t>
            </a:r>
            <a:r>
              <a:rPr sz="1100" spc="10" dirty="0">
                <a:latin typeface="Georgia"/>
                <a:cs typeface="Georgia"/>
              </a:rPr>
              <a:t> </a:t>
            </a:r>
            <a:r>
              <a:rPr sz="1100" dirty="0">
                <a:latin typeface="Georgia"/>
                <a:cs typeface="Georgia"/>
              </a:rPr>
              <a:t>as</a:t>
            </a:r>
            <a:r>
              <a:rPr sz="1100" spc="5" dirty="0">
                <a:latin typeface="Georgia"/>
                <a:cs typeface="Georgia"/>
              </a:rPr>
              <a:t> </a:t>
            </a:r>
            <a:r>
              <a:rPr sz="1100" dirty="0">
                <a:latin typeface="Georgia"/>
                <a:cs typeface="Georgia"/>
              </a:rPr>
              <a:t>deal</a:t>
            </a:r>
            <a:r>
              <a:rPr sz="1100" spc="10" dirty="0">
                <a:latin typeface="Georgia"/>
                <a:cs typeface="Georgia"/>
              </a:rPr>
              <a:t> </a:t>
            </a:r>
            <a:r>
              <a:rPr sz="1100" dirty="0">
                <a:latin typeface="Georgia"/>
                <a:cs typeface="Georgia"/>
              </a:rPr>
              <a:t>with</a:t>
            </a:r>
            <a:r>
              <a:rPr sz="1100" spc="10" dirty="0">
                <a:latin typeface="Georgia"/>
                <a:cs typeface="Georgia"/>
              </a:rPr>
              <a:t> </a:t>
            </a:r>
            <a:r>
              <a:rPr sz="1100" spc="-10" dirty="0">
                <a:latin typeface="Georgia"/>
                <a:cs typeface="Georgia"/>
              </a:rPr>
              <a:t>noisy</a:t>
            </a:r>
            <a:r>
              <a:rPr sz="1100" spc="5" dirty="0">
                <a:latin typeface="Georgia"/>
                <a:cs typeface="Georgia"/>
              </a:rPr>
              <a:t> </a:t>
            </a:r>
            <a:r>
              <a:rPr sz="1100" spc="-10" dirty="0">
                <a:latin typeface="Georgia"/>
                <a:cs typeface="Georgia"/>
              </a:rPr>
              <a:t>data.</a:t>
            </a:r>
            <a:endParaRPr sz="1100">
              <a:latin typeface="Georgia"/>
              <a:cs typeface="Georgia"/>
            </a:endParaRPr>
          </a:p>
          <a:p>
            <a:pPr marL="12700" marR="476884">
              <a:lnSpc>
                <a:spcPts val="1150"/>
              </a:lnSpc>
              <a:spcBef>
                <a:spcPts val="725"/>
              </a:spcBef>
            </a:pPr>
            <a:r>
              <a:rPr sz="1100" spc="-25" dirty="0">
                <a:latin typeface="Georgia"/>
                <a:cs typeface="Georgia"/>
              </a:rPr>
              <a:t>Introducing</a:t>
            </a:r>
            <a:r>
              <a:rPr sz="1100" spc="30" dirty="0">
                <a:latin typeface="Georgia"/>
                <a:cs typeface="Georgia"/>
              </a:rPr>
              <a:t> </a:t>
            </a:r>
            <a:r>
              <a:rPr sz="1100" spc="-25" dirty="0">
                <a:latin typeface="Georgia"/>
                <a:cs typeface="Georgia"/>
              </a:rPr>
              <a:t>several</a:t>
            </a:r>
            <a:r>
              <a:rPr sz="1100" spc="30" dirty="0">
                <a:latin typeface="Georgia"/>
                <a:cs typeface="Georgia"/>
              </a:rPr>
              <a:t> </a:t>
            </a:r>
            <a:r>
              <a:rPr sz="1100" spc="-20" dirty="0">
                <a:latin typeface="Georgia"/>
                <a:cs typeface="Georgia"/>
              </a:rPr>
              <a:t>concepts</a:t>
            </a:r>
            <a:r>
              <a:rPr sz="1100" spc="3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data</a:t>
            </a:r>
            <a:r>
              <a:rPr sz="1100" spc="30" dirty="0">
                <a:latin typeface="Georgia"/>
                <a:cs typeface="Georgia"/>
              </a:rPr>
              <a:t> </a:t>
            </a:r>
            <a:r>
              <a:rPr sz="1100" spc="-20" dirty="0">
                <a:latin typeface="Georgia"/>
                <a:cs typeface="Georgia"/>
              </a:rPr>
              <a:t>integration</a:t>
            </a:r>
            <a:r>
              <a:rPr sz="1100" spc="30" dirty="0">
                <a:latin typeface="Georgia"/>
                <a:cs typeface="Georgia"/>
              </a:rPr>
              <a:t> </a:t>
            </a:r>
            <a:r>
              <a:rPr sz="1100" spc="-25" dirty="0">
                <a:latin typeface="Georgia"/>
                <a:cs typeface="Georgia"/>
              </a:rPr>
              <a:t>such</a:t>
            </a:r>
            <a:r>
              <a:rPr sz="1100" spc="35" dirty="0">
                <a:latin typeface="Georgia"/>
                <a:cs typeface="Georgia"/>
              </a:rPr>
              <a:t> </a:t>
            </a:r>
            <a:r>
              <a:rPr sz="1100" dirty="0">
                <a:latin typeface="Georgia"/>
                <a:cs typeface="Georgia"/>
              </a:rPr>
              <a:t>as</a:t>
            </a:r>
            <a:r>
              <a:rPr sz="1100" spc="30" dirty="0">
                <a:latin typeface="Georgia"/>
                <a:cs typeface="Georgia"/>
              </a:rPr>
              <a:t> </a:t>
            </a:r>
            <a:r>
              <a:rPr sz="1100" dirty="0">
                <a:latin typeface="Georgia"/>
                <a:cs typeface="Georgia"/>
              </a:rPr>
              <a:t>entity</a:t>
            </a:r>
            <a:r>
              <a:rPr sz="1100" spc="30" dirty="0">
                <a:latin typeface="Georgia"/>
                <a:cs typeface="Georgia"/>
              </a:rPr>
              <a:t> </a:t>
            </a:r>
            <a:r>
              <a:rPr sz="1100" spc="-10" dirty="0">
                <a:latin typeface="Georgia"/>
                <a:cs typeface="Georgia"/>
              </a:rPr>
              <a:t>identification, </a:t>
            </a:r>
            <a:r>
              <a:rPr sz="1100" spc="-30" dirty="0">
                <a:latin typeface="Georgia"/>
                <a:cs typeface="Georgia"/>
              </a:rPr>
              <a:t>redundancy</a:t>
            </a:r>
            <a:r>
              <a:rPr sz="1100" spc="40" dirty="0">
                <a:latin typeface="Georgia"/>
                <a:cs typeface="Georgia"/>
              </a:rPr>
              <a:t> </a:t>
            </a:r>
            <a:r>
              <a:rPr sz="1100" dirty="0">
                <a:latin typeface="Georgia"/>
                <a:cs typeface="Georgia"/>
              </a:rPr>
              <a:t>and</a:t>
            </a:r>
            <a:r>
              <a:rPr sz="1100" spc="40" dirty="0">
                <a:latin typeface="Georgia"/>
                <a:cs typeface="Georgia"/>
              </a:rPr>
              <a:t> </a:t>
            </a:r>
            <a:r>
              <a:rPr sz="1100" spc="-25" dirty="0">
                <a:latin typeface="Georgia"/>
                <a:cs typeface="Georgia"/>
              </a:rPr>
              <a:t>correlation</a:t>
            </a:r>
            <a:r>
              <a:rPr sz="1100" spc="45" dirty="0">
                <a:latin typeface="Georgia"/>
                <a:cs typeface="Georgia"/>
              </a:rPr>
              <a:t> </a:t>
            </a:r>
            <a:r>
              <a:rPr sz="1100" spc="-10" dirty="0">
                <a:latin typeface="Georgia"/>
                <a:cs typeface="Georgia"/>
              </a:rPr>
              <a:t>analysis,</a:t>
            </a:r>
            <a:r>
              <a:rPr sz="1100" spc="40" dirty="0">
                <a:latin typeface="Georgia"/>
                <a:cs typeface="Georgia"/>
              </a:rPr>
              <a:t> </a:t>
            </a:r>
            <a:r>
              <a:rPr sz="1100" dirty="0">
                <a:latin typeface="Georgia"/>
                <a:cs typeface="Georgia"/>
              </a:rPr>
              <a:t>data</a:t>
            </a:r>
            <a:r>
              <a:rPr sz="1100" spc="40" dirty="0">
                <a:latin typeface="Georgia"/>
                <a:cs typeface="Georgia"/>
              </a:rPr>
              <a:t> </a:t>
            </a:r>
            <a:r>
              <a:rPr sz="1100" dirty="0">
                <a:latin typeface="Georgia"/>
                <a:cs typeface="Georgia"/>
              </a:rPr>
              <a:t>tuple</a:t>
            </a:r>
            <a:r>
              <a:rPr sz="1100" spc="45" dirty="0">
                <a:latin typeface="Georgia"/>
                <a:cs typeface="Georgia"/>
              </a:rPr>
              <a:t> </a:t>
            </a:r>
            <a:r>
              <a:rPr sz="1100" spc="-20" dirty="0">
                <a:latin typeface="Georgia"/>
                <a:cs typeface="Georgia"/>
              </a:rPr>
              <a:t>duplication,</a:t>
            </a:r>
            <a:r>
              <a:rPr sz="1100" spc="40" dirty="0">
                <a:latin typeface="Georgia"/>
                <a:cs typeface="Georgia"/>
              </a:rPr>
              <a:t> </a:t>
            </a:r>
            <a:r>
              <a:rPr sz="1100" spc="-20" dirty="0">
                <a:latin typeface="Georgia"/>
                <a:cs typeface="Georgia"/>
              </a:rPr>
              <a:t>etc.</a:t>
            </a:r>
            <a:endParaRPr sz="1100">
              <a:latin typeface="Georgia"/>
              <a:cs typeface="Georgia"/>
            </a:endParaRPr>
          </a:p>
          <a:p>
            <a:pPr marL="12700" marR="239395">
              <a:lnSpc>
                <a:spcPts val="1150"/>
              </a:lnSpc>
              <a:spcBef>
                <a:spcPts val="730"/>
              </a:spcBef>
            </a:pPr>
            <a:r>
              <a:rPr sz="1100" spc="-10" dirty="0">
                <a:latin typeface="Georgia"/>
                <a:cs typeface="Georgia"/>
              </a:rPr>
              <a:t>Important</a:t>
            </a:r>
            <a:r>
              <a:rPr sz="1100" spc="35" dirty="0">
                <a:latin typeface="Georgia"/>
                <a:cs typeface="Georgia"/>
              </a:rPr>
              <a:t> </a:t>
            </a:r>
            <a:r>
              <a:rPr sz="1100" spc="-20" dirty="0">
                <a:latin typeface="Georgia"/>
                <a:cs typeface="Georgia"/>
              </a:rPr>
              <a:t>concepts</a:t>
            </a:r>
            <a:r>
              <a:rPr sz="1100" spc="35" dirty="0">
                <a:latin typeface="Georgia"/>
                <a:cs typeface="Georgia"/>
              </a:rPr>
              <a:t> </a:t>
            </a:r>
            <a:r>
              <a:rPr sz="1100" dirty="0">
                <a:latin typeface="Georgia"/>
                <a:cs typeface="Georgia"/>
              </a:rPr>
              <a:t>and</a:t>
            </a:r>
            <a:r>
              <a:rPr sz="1100" spc="35" dirty="0">
                <a:latin typeface="Georgia"/>
                <a:cs typeface="Georgia"/>
              </a:rPr>
              <a:t> </a:t>
            </a:r>
            <a:r>
              <a:rPr sz="1100" spc="-30" dirty="0">
                <a:latin typeface="Georgia"/>
                <a:cs typeface="Georgia"/>
              </a:rPr>
              <a:t>techniques</a:t>
            </a:r>
            <a:r>
              <a:rPr sz="1100" spc="35"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data</a:t>
            </a:r>
            <a:r>
              <a:rPr sz="1100" spc="35" dirty="0">
                <a:latin typeface="Georgia"/>
                <a:cs typeface="Georgia"/>
              </a:rPr>
              <a:t> </a:t>
            </a:r>
            <a:r>
              <a:rPr sz="1100" spc="-25" dirty="0">
                <a:latin typeface="Georgia"/>
                <a:cs typeface="Georgia"/>
              </a:rPr>
              <a:t>transformation</a:t>
            </a:r>
            <a:r>
              <a:rPr sz="1100" spc="35" dirty="0">
                <a:latin typeface="Georgia"/>
                <a:cs typeface="Georgia"/>
              </a:rPr>
              <a:t> </a:t>
            </a:r>
            <a:r>
              <a:rPr sz="1100" dirty="0">
                <a:latin typeface="Georgia"/>
                <a:cs typeface="Georgia"/>
              </a:rPr>
              <a:t>with</a:t>
            </a:r>
            <a:r>
              <a:rPr sz="1100" spc="35"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conversion, </a:t>
            </a:r>
            <a:r>
              <a:rPr sz="1100" dirty="0">
                <a:latin typeface="Georgia"/>
                <a:cs typeface="Georgia"/>
              </a:rPr>
              <a:t>data</a:t>
            </a:r>
            <a:r>
              <a:rPr sz="1100" spc="50" dirty="0">
                <a:latin typeface="Georgia"/>
                <a:cs typeface="Georgia"/>
              </a:rPr>
              <a:t> </a:t>
            </a:r>
            <a:r>
              <a:rPr sz="1100" spc="-20" dirty="0">
                <a:latin typeface="Georgia"/>
                <a:cs typeface="Georgia"/>
              </a:rPr>
              <a:t>discretization,</a:t>
            </a:r>
            <a:r>
              <a:rPr sz="1100" spc="50" dirty="0">
                <a:latin typeface="Georgia"/>
                <a:cs typeface="Georgia"/>
              </a:rPr>
              <a:t> </a:t>
            </a:r>
            <a:r>
              <a:rPr sz="1100" dirty="0">
                <a:latin typeface="Georgia"/>
                <a:cs typeface="Georgia"/>
              </a:rPr>
              <a:t>data</a:t>
            </a:r>
            <a:r>
              <a:rPr sz="1100" spc="50" dirty="0">
                <a:latin typeface="Georgia"/>
                <a:cs typeface="Georgia"/>
              </a:rPr>
              <a:t> </a:t>
            </a:r>
            <a:r>
              <a:rPr sz="1100" spc="-25" dirty="0">
                <a:latin typeface="Georgia"/>
                <a:cs typeface="Georgia"/>
              </a:rPr>
              <a:t>smoothing,</a:t>
            </a:r>
            <a:r>
              <a:rPr sz="1100" spc="50" dirty="0">
                <a:latin typeface="Georgia"/>
                <a:cs typeface="Georgia"/>
              </a:rPr>
              <a:t> </a:t>
            </a:r>
            <a:r>
              <a:rPr sz="1100" dirty="0">
                <a:latin typeface="Georgia"/>
                <a:cs typeface="Georgia"/>
              </a:rPr>
              <a:t>data</a:t>
            </a:r>
            <a:r>
              <a:rPr sz="1100" spc="55" dirty="0">
                <a:latin typeface="Georgia"/>
                <a:cs typeface="Georgia"/>
              </a:rPr>
              <a:t> </a:t>
            </a:r>
            <a:r>
              <a:rPr sz="1100" spc="-10" dirty="0">
                <a:latin typeface="Georgia"/>
                <a:cs typeface="Georgia"/>
              </a:rPr>
              <a:t>aggregation,</a:t>
            </a:r>
            <a:r>
              <a:rPr sz="1100" spc="50" dirty="0">
                <a:latin typeface="Georgia"/>
                <a:cs typeface="Georgia"/>
              </a:rPr>
              <a:t> </a:t>
            </a:r>
            <a:r>
              <a:rPr sz="1100" dirty="0">
                <a:latin typeface="Georgia"/>
                <a:cs typeface="Georgia"/>
              </a:rPr>
              <a:t>data</a:t>
            </a:r>
            <a:r>
              <a:rPr sz="1100" spc="50" dirty="0">
                <a:latin typeface="Georgia"/>
                <a:cs typeface="Georgia"/>
              </a:rPr>
              <a:t> </a:t>
            </a:r>
            <a:r>
              <a:rPr sz="1100" spc="-10" dirty="0">
                <a:latin typeface="Georgia"/>
                <a:cs typeface="Georgia"/>
              </a:rPr>
              <a:t>scaling</a:t>
            </a:r>
            <a:r>
              <a:rPr sz="1100" spc="50" dirty="0">
                <a:latin typeface="Georgia"/>
                <a:cs typeface="Georgia"/>
              </a:rPr>
              <a:t> </a:t>
            </a:r>
            <a:r>
              <a:rPr sz="1100" spc="-25" dirty="0">
                <a:latin typeface="Georgia"/>
                <a:cs typeface="Georgia"/>
              </a:rPr>
              <a:t>and normalization,</a:t>
            </a:r>
            <a:r>
              <a:rPr sz="1100" spc="85" dirty="0">
                <a:latin typeface="Georgia"/>
                <a:cs typeface="Georgia"/>
              </a:rPr>
              <a:t> </a:t>
            </a:r>
            <a:r>
              <a:rPr sz="1100" spc="-20" dirty="0">
                <a:latin typeface="Georgia"/>
                <a:cs typeface="Georgia"/>
              </a:rPr>
              <a:t>etc.</a:t>
            </a:r>
            <a:endParaRPr sz="1100">
              <a:latin typeface="Georgia"/>
              <a:cs typeface="Georgia"/>
            </a:endParaRPr>
          </a:p>
          <a:p>
            <a:pPr marL="12700" marR="38100">
              <a:lnSpc>
                <a:spcPts val="1150"/>
              </a:lnSpc>
              <a:spcBef>
                <a:spcPts val="730"/>
              </a:spcBef>
            </a:pPr>
            <a:r>
              <a:rPr sz="1100" spc="-10" dirty="0">
                <a:latin typeface="Georgia"/>
                <a:cs typeface="Georgia"/>
              </a:rPr>
              <a:t>Important</a:t>
            </a:r>
            <a:r>
              <a:rPr sz="1100" spc="50" dirty="0">
                <a:latin typeface="Georgia"/>
                <a:cs typeface="Georgia"/>
              </a:rPr>
              <a:t> </a:t>
            </a:r>
            <a:r>
              <a:rPr sz="1100" spc="-20" dirty="0">
                <a:latin typeface="Georgia"/>
                <a:cs typeface="Georgia"/>
              </a:rPr>
              <a:t>concepts</a:t>
            </a:r>
            <a:r>
              <a:rPr sz="1100" spc="45" dirty="0">
                <a:latin typeface="Georgia"/>
                <a:cs typeface="Georgia"/>
              </a:rPr>
              <a:t> </a:t>
            </a:r>
            <a:r>
              <a:rPr sz="1100" dirty="0">
                <a:latin typeface="Georgia"/>
                <a:cs typeface="Georgia"/>
              </a:rPr>
              <a:t>and</a:t>
            </a:r>
            <a:r>
              <a:rPr sz="1100" spc="50" dirty="0">
                <a:latin typeface="Georgia"/>
                <a:cs typeface="Georgia"/>
              </a:rPr>
              <a:t> </a:t>
            </a:r>
            <a:r>
              <a:rPr sz="1100" spc="-30" dirty="0">
                <a:latin typeface="Georgia"/>
                <a:cs typeface="Georgia"/>
              </a:rPr>
              <a:t>techniques</a:t>
            </a:r>
            <a:r>
              <a:rPr sz="1100" spc="50" dirty="0">
                <a:latin typeface="Georgia"/>
                <a:cs typeface="Georgia"/>
              </a:rPr>
              <a:t> </a:t>
            </a:r>
            <a:r>
              <a:rPr sz="1100" dirty="0">
                <a:latin typeface="Georgia"/>
                <a:cs typeface="Georgia"/>
              </a:rPr>
              <a:t>in</a:t>
            </a:r>
            <a:r>
              <a:rPr sz="1100" spc="50" dirty="0">
                <a:latin typeface="Georgia"/>
                <a:cs typeface="Georgia"/>
              </a:rPr>
              <a:t> </a:t>
            </a:r>
            <a:r>
              <a:rPr sz="1100" dirty="0">
                <a:latin typeface="Georgia"/>
                <a:cs typeface="Georgia"/>
              </a:rPr>
              <a:t>data</a:t>
            </a:r>
            <a:r>
              <a:rPr sz="1100" spc="50" dirty="0">
                <a:latin typeface="Georgia"/>
                <a:cs typeface="Georgia"/>
              </a:rPr>
              <a:t> </a:t>
            </a:r>
            <a:r>
              <a:rPr sz="1100" spc="-25" dirty="0">
                <a:latin typeface="Georgia"/>
                <a:cs typeface="Georgia"/>
              </a:rPr>
              <a:t>reduction</a:t>
            </a:r>
            <a:r>
              <a:rPr sz="1100" spc="50" dirty="0">
                <a:latin typeface="Georgia"/>
                <a:cs typeface="Georgia"/>
              </a:rPr>
              <a:t> </a:t>
            </a:r>
            <a:r>
              <a:rPr sz="1100" spc="-25" dirty="0">
                <a:latin typeface="Georgia"/>
                <a:cs typeface="Georgia"/>
              </a:rPr>
              <a:t>such</a:t>
            </a:r>
            <a:r>
              <a:rPr sz="1100" spc="50" dirty="0">
                <a:latin typeface="Georgia"/>
                <a:cs typeface="Georgia"/>
              </a:rPr>
              <a:t> </a:t>
            </a:r>
            <a:r>
              <a:rPr sz="1100" dirty="0">
                <a:latin typeface="Georgia"/>
                <a:cs typeface="Georgia"/>
              </a:rPr>
              <a:t>as</a:t>
            </a:r>
            <a:r>
              <a:rPr sz="1100" spc="50" dirty="0">
                <a:latin typeface="Georgia"/>
                <a:cs typeface="Georgia"/>
              </a:rPr>
              <a:t> </a:t>
            </a:r>
            <a:r>
              <a:rPr sz="1100" dirty="0">
                <a:latin typeface="Georgia"/>
                <a:cs typeface="Georgia"/>
              </a:rPr>
              <a:t>PCA,</a:t>
            </a:r>
            <a:r>
              <a:rPr sz="1100" spc="50" dirty="0">
                <a:latin typeface="Georgia"/>
                <a:cs typeface="Georgia"/>
              </a:rPr>
              <a:t> </a:t>
            </a:r>
            <a:r>
              <a:rPr sz="1100" dirty="0">
                <a:latin typeface="Georgia"/>
                <a:cs typeface="Georgia"/>
              </a:rPr>
              <a:t>attribute</a:t>
            </a:r>
            <a:r>
              <a:rPr sz="1100" spc="50" dirty="0">
                <a:latin typeface="Georgia"/>
                <a:cs typeface="Georgia"/>
              </a:rPr>
              <a:t> </a:t>
            </a:r>
            <a:r>
              <a:rPr sz="1100" spc="-10" dirty="0">
                <a:latin typeface="Georgia"/>
                <a:cs typeface="Georgia"/>
              </a:rPr>
              <a:t>subset </a:t>
            </a:r>
            <a:r>
              <a:rPr sz="1100" spc="-25" dirty="0">
                <a:latin typeface="Georgia"/>
                <a:cs typeface="Georgia"/>
              </a:rPr>
              <a:t>selection,</a:t>
            </a:r>
            <a:r>
              <a:rPr sz="1100" spc="25" dirty="0">
                <a:latin typeface="Georgia"/>
                <a:cs typeface="Georgia"/>
              </a:rPr>
              <a:t> </a:t>
            </a:r>
            <a:r>
              <a:rPr sz="1100" spc="-20" dirty="0">
                <a:latin typeface="Georgia"/>
                <a:cs typeface="Georgia"/>
              </a:rPr>
              <a:t>histograms,</a:t>
            </a:r>
            <a:r>
              <a:rPr sz="1100" spc="30" dirty="0">
                <a:latin typeface="Georgia"/>
                <a:cs typeface="Georgia"/>
              </a:rPr>
              <a:t> </a:t>
            </a:r>
            <a:r>
              <a:rPr sz="1100" spc="-20" dirty="0">
                <a:latin typeface="Georgia"/>
                <a:cs typeface="Georgia"/>
              </a:rPr>
              <a:t>clustering,</a:t>
            </a:r>
            <a:r>
              <a:rPr sz="1100" spc="25"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cube</a:t>
            </a:r>
            <a:r>
              <a:rPr sz="1100" spc="25" dirty="0">
                <a:latin typeface="Georgia"/>
                <a:cs typeface="Georgia"/>
              </a:rPr>
              <a:t> </a:t>
            </a:r>
            <a:r>
              <a:rPr sz="1100" spc="-10" dirty="0">
                <a:latin typeface="Georgia"/>
                <a:cs typeface="Georgia"/>
              </a:rPr>
              <a:t>aggregation,</a:t>
            </a:r>
            <a:r>
              <a:rPr sz="1100" spc="30" dirty="0">
                <a:latin typeface="Georgia"/>
                <a:cs typeface="Georgia"/>
              </a:rPr>
              <a:t> </a:t>
            </a:r>
            <a:r>
              <a:rPr sz="1100" dirty="0">
                <a:latin typeface="Georgia"/>
                <a:cs typeface="Georgia"/>
              </a:rPr>
              <a:t>as</a:t>
            </a:r>
            <a:r>
              <a:rPr sz="1100" spc="25" dirty="0">
                <a:latin typeface="Georgia"/>
                <a:cs typeface="Georgia"/>
              </a:rPr>
              <a:t> </a:t>
            </a:r>
            <a:r>
              <a:rPr sz="1100" spc="-10" dirty="0">
                <a:latin typeface="Georgia"/>
                <a:cs typeface="Georgia"/>
              </a:rPr>
              <a:t>well</a:t>
            </a:r>
            <a:r>
              <a:rPr sz="1100" spc="30" dirty="0">
                <a:latin typeface="Georgia"/>
                <a:cs typeface="Georgia"/>
              </a:rPr>
              <a:t> </a:t>
            </a:r>
            <a:r>
              <a:rPr sz="1100" dirty="0">
                <a:latin typeface="Georgia"/>
                <a:cs typeface="Georgia"/>
              </a:rPr>
              <a:t>as</a:t>
            </a:r>
            <a:r>
              <a:rPr sz="1100" spc="25" dirty="0">
                <a:latin typeface="Georgia"/>
                <a:cs typeface="Georgia"/>
              </a:rPr>
              <a:t> </a:t>
            </a:r>
            <a:r>
              <a:rPr sz="1100" spc="-25" dirty="0">
                <a:latin typeface="Georgia"/>
                <a:cs typeface="Georgia"/>
              </a:rPr>
              <a:t>various</a:t>
            </a:r>
            <a:r>
              <a:rPr sz="1100" spc="30" dirty="0">
                <a:latin typeface="Georgia"/>
                <a:cs typeface="Georgia"/>
              </a:rPr>
              <a:t> </a:t>
            </a:r>
            <a:r>
              <a:rPr sz="1100" spc="-10" dirty="0">
                <a:latin typeface="Georgia"/>
                <a:cs typeface="Georgia"/>
              </a:rPr>
              <a:t>random</a:t>
            </a:r>
            <a:endParaRPr sz="1100">
              <a:latin typeface="Georgia"/>
              <a:cs typeface="Georgia"/>
            </a:endParaRPr>
          </a:p>
        </p:txBody>
      </p:sp>
      <p:sp>
        <p:nvSpPr>
          <p:cNvPr id="5" name="object 5"/>
          <p:cNvSpPr/>
          <p:nvPr/>
        </p:nvSpPr>
        <p:spPr>
          <a:xfrm>
            <a:off x="337972" y="114202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2650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91099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44174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p:nvPr/>
        </p:nvSpPr>
        <p:spPr>
          <a:xfrm>
            <a:off x="454177" y="2650701"/>
            <a:ext cx="2533650" cy="200660"/>
          </a:xfrm>
          <a:prstGeom prst="rect">
            <a:avLst/>
          </a:prstGeom>
        </p:spPr>
        <p:txBody>
          <a:bodyPr vert="horz" wrap="square" lIns="0" tIns="3175" rIns="0" bIns="0" rtlCol="0">
            <a:spAutoFit/>
          </a:bodyPr>
          <a:lstStyle/>
          <a:p>
            <a:pPr marL="12700">
              <a:lnSpc>
                <a:spcPct val="100000"/>
              </a:lnSpc>
              <a:spcBef>
                <a:spcPts val="25"/>
              </a:spcBef>
            </a:pPr>
            <a:r>
              <a:rPr sz="1100" dirty="0">
                <a:latin typeface="Georgia"/>
                <a:cs typeface="Georgia"/>
              </a:rPr>
              <a:t>and</a:t>
            </a:r>
            <a:r>
              <a:rPr sz="1100" spc="40" dirty="0">
                <a:latin typeface="Georgia"/>
                <a:cs typeface="Georgia"/>
              </a:rPr>
              <a:t> </a:t>
            </a:r>
            <a:r>
              <a:rPr sz="1100" spc="-55" dirty="0">
                <a:latin typeface="Georgia"/>
                <a:cs typeface="Georgia"/>
              </a:rPr>
              <a:t>non–random</a:t>
            </a:r>
            <a:r>
              <a:rPr sz="1100" spc="40" dirty="0">
                <a:latin typeface="Georgia"/>
                <a:cs typeface="Georgia"/>
              </a:rPr>
              <a:t> </a:t>
            </a:r>
            <a:r>
              <a:rPr sz="1100" dirty="0">
                <a:latin typeface="Georgia"/>
                <a:cs typeface="Georgia"/>
              </a:rPr>
              <a:t>data</a:t>
            </a:r>
            <a:r>
              <a:rPr sz="1100" spc="45" dirty="0">
                <a:latin typeface="Georgia"/>
                <a:cs typeface="Georgia"/>
              </a:rPr>
              <a:t> </a:t>
            </a:r>
            <a:r>
              <a:rPr sz="1100" spc="-25" dirty="0">
                <a:latin typeface="Georgia"/>
                <a:cs typeface="Georgia"/>
              </a:rPr>
              <a:t>sampling</a:t>
            </a:r>
            <a:r>
              <a:rPr sz="1100" spc="40" dirty="0">
                <a:latin typeface="Georgia"/>
                <a:cs typeface="Georgia"/>
              </a:rPr>
              <a:t> </a:t>
            </a:r>
            <a:r>
              <a:rPr sz="1100" spc="-10" dirty="0">
                <a:latin typeface="Georgia"/>
                <a:cs typeface="Georgia"/>
              </a:rPr>
              <a:t>methods.</a:t>
            </a:r>
            <a:endParaRPr sz="1100">
              <a:latin typeface="Georgia"/>
              <a:cs typeface="Georgia"/>
            </a:endParaRPr>
          </a:p>
        </p:txBody>
      </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0" dirty="0"/>
              <a:t>105</a:t>
            </a:fld>
            <a:r>
              <a:rPr spc="30" dirty="0"/>
              <a:t> </a:t>
            </a:r>
            <a:r>
              <a:rPr spc="75" dirty="0"/>
              <a:t>/</a:t>
            </a:r>
            <a:r>
              <a:rPr spc="35" dirty="0"/>
              <a:t> </a:t>
            </a:r>
            <a:r>
              <a:rPr spc="-25" dirty="0"/>
              <a:t>103</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CRISP–DM</a:t>
            </a:r>
            <a:r>
              <a:rPr spc="175" dirty="0"/>
              <a:t> </a:t>
            </a:r>
            <a:r>
              <a:rPr dirty="0"/>
              <a:t>phase</a:t>
            </a:r>
            <a:r>
              <a:rPr spc="180" dirty="0"/>
              <a:t> </a:t>
            </a:r>
            <a:r>
              <a:rPr dirty="0"/>
              <a:t>2:</a:t>
            </a:r>
            <a:r>
              <a:rPr spc="365" dirty="0"/>
              <a:t> </a:t>
            </a:r>
            <a:r>
              <a:rPr spc="60" dirty="0"/>
              <a:t>Data</a:t>
            </a:r>
            <a:r>
              <a:rPr spc="175" dirty="0"/>
              <a:t> </a:t>
            </a:r>
            <a:r>
              <a:rPr spc="-10" dirty="0"/>
              <a:t>understanding</a:t>
            </a:r>
          </a:p>
        </p:txBody>
      </p:sp>
      <p:sp>
        <p:nvSpPr>
          <p:cNvPr id="3" name="object 3"/>
          <p:cNvSpPr/>
          <p:nvPr/>
        </p:nvSpPr>
        <p:spPr>
          <a:xfrm>
            <a:off x="299567" y="92624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36293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92867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49440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497597"/>
            <a:ext cx="5262245" cy="2306320"/>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This</a:t>
            </a:r>
            <a:r>
              <a:rPr sz="1100" spc="30" dirty="0">
                <a:latin typeface="Georgia"/>
                <a:cs typeface="Georgia"/>
              </a:rPr>
              <a:t> </a:t>
            </a:r>
            <a:r>
              <a:rPr sz="1100" spc="-10" dirty="0">
                <a:latin typeface="Georgia"/>
                <a:cs typeface="Georgia"/>
              </a:rPr>
              <a:t>phase</a:t>
            </a:r>
            <a:r>
              <a:rPr sz="1100" spc="30" dirty="0">
                <a:latin typeface="Georgia"/>
                <a:cs typeface="Georgia"/>
              </a:rPr>
              <a:t> </a:t>
            </a:r>
            <a:r>
              <a:rPr sz="1100" spc="-25" dirty="0">
                <a:latin typeface="Georgia"/>
                <a:cs typeface="Georgia"/>
              </a:rPr>
              <a:t>drives</a:t>
            </a:r>
            <a:r>
              <a:rPr sz="1100" spc="3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focus</a:t>
            </a:r>
            <a:r>
              <a:rPr sz="1100" spc="30" dirty="0">
                <a:latin typeface="Georgia"/>
                <a:cs typeface="Georgia"/>
              </a:rPr>
              <a:t> </a:t>
            </a:r>
            <a:r>
              <a:rPr sz="1100" dirty="0">
                <a:latin typeface="Georgia"/>
                <a:cs typeface="Georgia"/>
              </a:rPr>
              <a:t>to</a:t>
            </a:r>
            <a:r>
              <a:rPr sz="1100" spc="30" dirty="0">
                <a:latin typeface="Georgia"/>
                <a:cs typeface="Georgia"/>
              </a:rPr>
              <a:t> </a:t>
            </a:r>
            <a:r>
              <a:rPr sz="1100" spc="-25" dirty="0">
                <a:latin typeface="Georgia"/>
                <a:cs typeface="Georgia"/>
              </a:rPr>
              <a:t>identify,</a:t>
            </a:r>
            <a:r>
              <a:rPr sz="1100" spc="35" dirty="0">
                <a:latin typeface="Georgia"/>
                <a:cs typeface="Georgia"/>
              </a:rPr>
              <a:t> </a:t>
            </a:r>
            <a:r>
              <a:rPr sz="1100" spc="-10" dirty="0">
                <a:latin typeface="Georgia"/>
                <a:cs typeface="Georgia"/>
              </a:rPr>
              <a:t>collect,</a:t>
            </a:r>
            <a:r>
              <a:rPr sz="1100" spc="30" dirty="0">
                <a:latin typeface="Georgia"/>
                <a:cs typeface="Georgia"/>
              </a:rPr>
              <a:t> </a:t>
            </a:r>
            <a:r>
              <a:rPr sz="1100" dirty="0">
                <a:latin typeface="Georgia"/>
                <a:cs typeface="Georgia"/>
              </a:rPr>
              <a:t>and</a:t>
            </a:r>
            <a:r>
              <a:rPr sz="1100" spc="30" dirty="0">
                <a:latin typeface="Georgia"/>
                <a:cs typeface="Georgia"/>
              </a:rPr>
              <a:t> </a:t>
            </a:r>
            <a:r>
              <a:rPr sz="1100" dirty="0">
                <a:latin typeface="Georgia"/>
                <a:cs typeface="Georgia"/>
              </a:rPr>
              <a:t>analyze</a:t>
            </a:r>
            <a:r>
              <a:rPr sz="1100" spc="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sets</a:t>
            </a:r>
            <a:r>
              <a:rPr sz="1100" spc="30" dirty="0">
                <a:latin typeface="Georgia"/>
                <a:cs typeface="Georgia"/>
              </a:rPr>
              <a:t> </a:t>
            </a:r>
            <a:r>
              <a:rPr sz="1100" dirty="0">
                <a:latin typeface="Georgia"/>
                <a:cs typeface="Georgia"/>
              </a:rPr>
              <a:t>that</a:t>
            </a:r>
            <a:r>
              <a:rPr sz="1100" spc="35" dirty="0">
                <a:latin typeface="Georgia"/>
                <a:cs typeface="Georgia"/>
              </a:rPr>
              <a:t> </a:t>
            </a:r>
            <a:r>
              <a:rPr sz="1100" dirty="0">
                <a:latin typeface="Georgia"/>
                <a:cs typeface="Georgia"/>
              </a:rPr>
              <a:t>can</a:t>
            </a:r>
            <a:r>
              <a:rPr sz="1100" spc="30" dirty="0">
                <a:latin typeface="Georgia"/>
                <a:cs typeface="Georgia"/>
              </a:rPr>
              <a:t> </a:t>
            </a:r>
            <a:r>
              <a:rPr sz="1100" spc="-20" dirty="0">
                <a:latin typeface="Georgia"/>
                <a:cs typeface="Georgia"/>
              </a:rPr>
              <a:t>help </a:t>
            </a:r>
            <a:r>
              <a:rPr sz="1100" dirty="0">
                <a:latin typeface="Georgia"/>
                <a:cs typeface="Georgia"/>
              </a:rPr>
              <a:t>you</a:t>
            </a:r>
            <a:r>
              <a:rPr sz="1100" spc="15" dirty="0">
                <a:latin typeface="Georgia"/>
                <a:cs typeface="Georgia"/>
              </a:rPr>
              <a:t> </a:t>
            </a:r>
            <a:r>
              <a:rPr sz="1100" spc="-30" dirty="0">
                <a:latin typeface="Georgia"/>
                <a:cs typeface="Georgia"/>
              </a:rPr>
              <a:t>accomplish</a:t>
            </a:r>
            <a:r>
              <a:rPr sz="1100" spc="20" dirty="0">
                <a:latin typeface="Georgia"/>
                <a:cs typeface="Georgia"/>
              </a:rPr>
              <a:t> </a:t>
            </a:r>
            <a:r>
              <a:rPr sz="1100" dirty="0">
                <a:latin typeface="Georgia"/>
                <a:cs typeface="Georgia"/>
              </a:rPr>
              <a:t>the</a:t>
            </a:r>
            <a:r>
              <a:rPr sz="1100" spc="15" dirty="0">
                <a:latin typeface="Georgia"/>
                <a:cs typeface="Georgia"/>
              </a:rPr>
              <a:t> </a:t>
            </a:r>
            <a:r>
              <a:rPr sz="1100" dirty="0">
                <a:latin typeface="Georgia"/>
                <a:cs typeface="Georgia"/>
              </a:rPr>
              <a:t>project</a:t>
            </a:r>
            <a:r>
              <a:rPr sz="1100" spc="20" dirty="0">
                <a:latin typeface="Georgia"/>
                <a:cs typeface="Georgia"/>
              </a:rPr>
              <a:t> </a:t>
            </a:r>
            <a:r>
              <a:rPr sz="1100" dirty="0">
                <a:latin typeface="Georgia"/>
                <a:cs typeface="Georgia"/>
              </a:rPr>
              <a:t>goals.</a:t>
            </a:r>
            <a:r>
              <a:rPr sz="1100" spc="110" dirty="0">
                <a:latin typeface="Georgia"/>
                <a:cs typeface="Georgia"/>
              </a:rPr>
              <a:t> </a:t>
            </a:r>
            <a:r>
              <a:rPr sz="1100" dirty="0">
                <a:latin typeface="Georgia"/>
                <a:cs typeface="Georgia"/>
              </a:rPr>
              <a:t>This</a:t>
            </a:r>
            <a:r>
              <a:rPr sz="1100" spc="15" dirty="0">
                <a:latin typeface="Georgia"/>
                <a:cs typeface="Georgia"/>
              </a:rPr>
              <a:t> </a:t>
            </a:r>
            <a:r>
              <a:rPr sz="1100" spc="-10" dirty="0">
                <a:latin typeface="Georgia"/>
                <a:cs typeface="Georgia"/>
              </a:rPr>
              <a:t>phase</a:t>
            </a:r>
            <a:r>
              <a:rPr sz="1100" spc="20" dirty="0">
                <a:latin typeface="Georgia"/>
                <a:cs typeface="Georgia"/>
              </a:rPr>
              <a:t> </a:t>
            </a:r>
            <a:r>
              <a:rPr sz="1100" spc="-10" dirty="0">
                <a:latin typeface="Georgia"/>
                <a:cs typeface="Georgia"/>
              </a:rPr>
              <a:t>also</a:t>
            </a:r>
            <a:r>
              <a:rPr sz="1100" spc="15" dirty="0">
                <a:latin typeface="Georgia"/>
                <a:cs typeface="Georgia"/>
              </a:rPr>
              <a:t> </a:t>
            </a:r>
            <a:r>
              <a:rPr sz="1100" dirty="0">
                <a:latin typeface="Georgia"/>
                <a:cs typeface="Georgia"/>
              </a:rPr>
              <a:t>has</a:t>
            </a:r>
            <a:r>
              <a:rPr sz="1100" spc="20" dirty="0">
                <a:latin typeface="Georgia"/>
                <a:cs typeface="Georgia"/>
              </a:rPr>
              <a:t> </a:t>
            </a:r>
            <a:r>
              <a:rPr sz="1100" spc="-10" dirty="0">
                <a:latin typeface="Georgia"/>
                <a:cs typeface="Georgia"/>
              </a:rPr>
              <a:t>four</a:t>
            </a:r>
            <a:r>
              <a:rPr sz="1100" spc="20" dirty="0">
                <a:latin typeface="Georgia"/>
                <a:cs typeface="Georgia"/>
              </a:rPr>
              <a:t> </a:t>
            </a:r>
            <a:r>
              <a:rPr sz="1100" spc="-10" dirty="0">
                <a:latin typeface="Georgia"/>
                <a:cs typeface="Georgia"/>
              </a:rPr>
              <a:t>tasks:</a:t>
            </a:r>
            <a:endParaRPr sz="1100">
              <a:latin typeface="Georgia"/>
              <a:cs typeface="Georgia"/>
            </a:endParaRPr>
          </a:p>
          <a:p>
            <a:pPr marL="285750" indent="-141605">
              <a:lnSpc>
                <a:spcPct val="100000"/>
              </a:lnSpc>
              <a:spcBef>
                <a:spcPts val="340"/>
              </a:spcBef>
              <a:buClr>
                <a:srgbClr val="FFFFFF"/>
              </a:buClr>
              <a:buSzPct val="72727"/>
              <a:buFont typeface="Georgia"/>
              <a:buAutoNum type="arabicPlain"/>
              <a:tabLst>
                <a:tab pos="285750" algn="l"/>
              </a:tabLst>
            </a:pPr>
            <a:r>
              <a:rPr sz="1100" b="1" dirty="0">
                <a:latin typeface="Georgia"/>
                <a:cs typeface="Georgia"/>
              </a:rPr>
              <a:t>Collect</a:t>
            </a:r>
            <a:r>
              <a:rPr sz="1100" b="1" spc="45" dirty="0">
                <a:latin typeface="Georgia"/>
                <a:cs typeface="Georgia"/>
              </a:rPr>
              <a:t> </a:t>
            </a:r>
            <a:r>
              <a:rPr sz="1100" b="1" spc="-20" dirty="0">
                <a:latin typeface="Georgia"/>
                <a:cs typeface="Georgia"/>
              </a:rPr>
              <a:t>initial</a:t>
            </a:r>
            <a:r>
              <a:rPr sz="1100" b="1" spc="50"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a:lnSpc>
                <a:spcPct val="100000"/>
              </a:lnSpc>
              <a:spcBef>
                <a:spcPts val="275"/>
              </a:spcBef>
            </a:pPr>
            <a:r>
              <a:rPr sz="1000" spc="-10" dirty="0">
                <a:latin typeface="Georgia"/>
                <a:cs typeface="Georgia"/>
              </a:rPr>
              <a:t>acquire</a:t>
            </a:r>
            <a:r>
              <a:rPr sz="1000" spc="35" dirty="0">
                <a:latin typeface="Georgia"/>
                <a:cs typeface="Georgia"/>
              </a:rPr>
              <a:t> </a:t>
            </a:r>
            <a:r>
              <a:rPr sz="1000" dirty="0">
                <a:latin typeface="Georgia"/>
                <a:cs typeface="Georgia"/>
              </a:rPr>
              <a:t>the</a:t>
            </a:r>
            <a:r>
              <a:rPr sz="1000" spc="40" dirty="0">
                <a:latin typeface="Georgia"/>
                <a:cs typeface="Georgia"/>
              </a:rPr>
              <a:t> </a:t>
            </a:r>
            <a:r>
              <a:rPr sz="1000" spc="-25" dirty="0">
                <a:latin typeface="Georgia"/>
                <a:cs typeface="Georgia"/>
              </a:rPr>
              <a:t>necessary</a:t>
            </a:r>
            <a:r>
              <a:rPr sz="1000" spc="35" dirty="0">
                <a:latin typeface="Georgia"/>
                <a:cs typeface="Georgia"/>
              </a:rPr>
              <a:t> </a:t>
            </a:r>
            <a:r>
              <a:rPr sz="1000" dirty="0">
                <a:latin typeface="Georgia"/>
                <a:cs typeface="Georgia"/>
              </a:rPr>
              <a:t>data</a:t>
            </a:r>
            <a:r>
              <a:rPr sz="1000" spc="40" dirty="0">
                <a:latin typeface="Georgia"/>
                <a:cs typeface="Georgia"/>
              </a:rPr>
              <a:t> </a:t>
            </a:r>
            <a:r>
              <a:rPr sz="1000" dirty="0">
                <a:latin typeface="Georgia"/>
                <a:cs typeface="Georgia"/>
              </a:rPr>
              <a:t>and</a:t>
            </a:r>
            <a:r>
              <a:rPr sz="1000" spc="35" dirty="0">
                <a:latin typeface="Georgia"/>
                <a:cs typeface="Georgia"/>
              </a:rPr>
              <a:t> </a:t>
            </a:r>
            <a:r>
              <a:rPr sz="1000" dirty="0">
                <a:latin typeface="Georgia"/>
                <a:cs typeface="Georgia"/>
              </a:rPr>
              <a:t>(if</a:t>
            </a:r>
            <a:r>
              <a:rPr sz="1000" spc="40" dirty="0">
                <a:latin typeface="Georgia"/>
                <a:cs typeface="Georgia"/>
              </a:rPr>
              <a:t> </a:t>
            </a:r>
            <a:r>
              <a:rPr sz="1000" spc="-25" dirty="0">
                <a:latin typeface="Georgia"/>
                <a:cs typeface="Georgia"/>
              </a:rPr>
              <a:t>necessary)</a:t>
            </a:r>
            <a:r>
              <a:rPr sz="1000" spc="35" dirty="0">
                <a:latin typeface="Georgia"/>
                <a:cs typeface="Georgia"/>
              </a:rPr>
              <a:t> </a:t>
            </a:r>
            <a:r>
              <a:rPr sz="1000" dirty="0">
                <a:latin typeface="Georgia"/>
                <a:cs typeface="Georgia"/>
              </a:rPr>
              <a:t>load</a:t>
            </a:r>
            <a:r>
              <a:rPr sz="1000" spc="40" dirty="0">
                <a:latin typeface="Georgia"/>
                <a:cs typeface="Georgia"/>
              </a:rPr>
              <a:t> </a:t>
            </a:r>
            <a:r>
              <a:rPr sz="1000" dirty="0">
                <a:latin typeface="Georgia"/>
                <a:cs typeface="Georgia"/>
              </a:rPr>
              <a:t>it</a:t>
            </a:r>
            <a:r>
              <a:rPr sz="1000" spc="35" dirty="0">
                <a:latin typeface="Georgia"/>
                <a:cs typeface="Georgia"/>
              </a:rPr>
              <a:t> </a:t>
            </a:r>
            <a:r>
              <a:rPr sz="1000" dirty="0">
                <a:latin typeface="Georgia"/>
                <a:cs typeface="Georgia"/>
              </a:rPr>
              <a:t>into</a:t>
            </a:r>
            <a:r>
              <a:rPr sz="1000" spc="40" dirty="0">
                <a:latin typeface="Georgia"/>
                <a:cs typeface="Georgia"/>
              </a:rPr>
              <a:t> </a:t>
            </a:r>
            <a:r>
              <a:rPr sz="1000" dirty="0">
                <a:latin typeface="Georgia"/>
                <a:cs typeface="Georgia"/>
              </a:rPr>
              <a:t>your</a:t>
            </a:r>
            <a:r>
              <a:rPr sz="1000" spc="35" dirty="0">
                <a:latin typeface="Georgia"/>
                <a:cs typeface="Georgia"/>
              </a:rPr>
              <a:t> </a:t>
            </a:r>
            <a:r>
              <a:rPr sz="1000" spc="-10" dirty="0">
                <a:latin typeface="Georgia"/>
                <a:cs typeface="Georgia"/>
              </a:rPr>
              <a:t>analysis</a:t>
            </a:r>
            <a:r>
              <a:rPr sz="1000" spc="40" dirty="0">
                <a:latin typeface="Georgia"/>
                <a:cs typeface="Georgia"/>
              </a:rPr>
              <a:t> </a:t>
            </a:r>
            <a:r>
              <a:rPr sz="1000" spc="-10" dirty="0">
                <a:latin typeface="Georgia"/>
                <a:cs typeface="Georgia"/>
              </a:rPr>
              <a:t>tool.</a:t>
            </a:r>
            <a:endParaRPr sz="1000">
              <a:latin typeface="Georgia"/>
              <a:cs typeface="Georgia"/>
            </a:endParaRPr>
          </a:p>
          <a:p>
            <a:pPr marL="285750" indent="-141605">
              <a:lnSpc>
                <a:spcPct val="100000"/>
              </a:lnSpc>
              <a:spcBef>
                <a:spcPts val="640"/>
              </a:spcBef>
              <a:buClr>
                <a:srgbClr val="FFFFFF"/>
              </a:buClr>
              <a:buSzPct val="72727"/>
              <a:buFont typeface="Georgia"/>
              <a:buAutoNum type="arabicPlain" startAt="2"/>
              <a:tabLst>
                <a:tab pos="285750" algn="l"/>
              </a:tabLst>
            </a:pPr>
            <a:r>
              <a:rPr sz="1100" b="1" spc="-30" dirty="0">
                <a:latin typeface="Georgia"/>
                <a:cs typeface="Georgia"/>
              </a:rPr>
              <a:t>Describe</a:t>
            </a:r>
            <a:r>
              <a:rPr sz="1100" b="1" spc="55"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marR="128905">
              <a:lnSpc>
                <a:spcPts val="1019"/>
              </a:lnSpc>
              <a:spcBef>
                <a:spcPts val="465"/>
              </a:spcBef>
            </a:pPr>
            <a:r>
              <a:rPr sz="1000" spc="-20" dirty="0">
                <a:latin typeface="Georgia"/>
                <a:cs typeface="Georgia"/>
              </a:rPr>
              <a:t>examine</a:t>
            </a:r>
            <a:r>
              <a:rPr sz="1000" spc="40" dirty="0">
                <a:latin typeface="Georgia"/>
                <a:cs typeface="Georgia"/>
              </a:rPr>
              <a:t> </a:t>
            </a:r>
            <a:r>
              <a:rPr sz="1000" dirty="0">
                <a:latin typeface="Georgia"/>
                <a:cs typeface="Georgia"/>
              </a:rPr>
              <a:t>the</a:t>
            </a:r>
            <a:r>
              <a:rPr sz="1000" spc="40" dirty="0">
                <a:latin typeface="Georgia"/>
                <a:cs typeface="Georgia"/>
              </a:rPr>
              <a:t> </a:t>
            </a:r>
            <a:r>
              <a:rPr sz="1000" dirty="0">
                <a:latin typeface="Georgia"/>
                <a:cs typeface="Georgia"/>
              </a:rPr>
              <a:t>data</a:t>
            </a:r>
            <a:r>
              <a:rPr sz="1000" spc="40" dirty="0">
                <a:latin typeface="Georgia"/>
                <a:cs typeface="Georgia"/>
              </a:rPr>
              <a:t> </a:t>
            </a:r>
            <a:r>
              <a:rPr sz="1000" dirty="0">
                <a:latin typeface="Georgia"/>
                <a:cs typeface="Georgia"/>
              </a:rPr>
              <a:t>and</a:t>
            </a:r>
            <a:r>
              <a:rPr sz="1000" spc="40" dirty="0">
                <a:latin typeface="Georgia"/>
                <a:cs typeface="Georgia"/>
              </a:rPr>
              <a:t> </a:t>
            </a:r>
            <a:r>
              <a:rPr sz="1000" spc="-20" dirty="0">
                <a:latin typeface="Georgia"/>
                <a:cs typeface="Georgia"/>
              </a:rPr>
              <a:t>document</a:t>
            </a:r>
            <a:r>
              <a:rPr sz="1000" spc="40" dirty="0">
                <a:latin typeface="Georgia"/>
                <a:cs typeface="Georgia"/>
              </a:rPr>
              <a:t> </a:t>
            </a:r>
            <a:r>
              <a:rPr sz="1000" dirty="0">
                <a:latin typeface="Georgia"/>
                <a:cs typeface="Georgia"/>
              </a:rPr>
              <a:t>its</a:t>
            </a:r>
            <a:r>
              <a:rPr sz="1000" spc="45" dirty="0">
                <a:latin typeface="Georgia"/>
                <a:cs typeface="Georgia"/>
              </a:rPr>
              <a:t> </a:t>
            </a:r>
            <a:r>
              <a:rPr sz="1000" spc="-20" dirty="0">
                <a:latin typeface="Georgia"/>
                <a:cs typeface="Georgia"/>
              </a:rPr>
              <a:t>surface</a:t>
            </a:r>
            <a:r>
              <a:rPr sz="1000" spc="40" dirty="0">
                <a:latin typeface="Georgia"/>
                <a:cs typeface="Georgia"/>
              </a:rPr>
              <a:t> </a:t>
            </a:r>
            <a:r>
              <a:rPr sz="1000" spc="-20" dirty="0">
                <a:latin typeface="Georgia"/>
                <a:cs typeface="Georgia"/>
              </a:rPr>
              <a:t>properties</a:t>
            </a:r>
            <a:r>
              <a:rPr sz="1000" spc="40" dirty="0">
                <a:latin typeface="Georgia"/>
                <a:cs typeface="Georgia"/>
              </a:rPr>
              <a:t> </a:t>
            </a:r>
            <a:r>
              <a:rPr sz="1000" spc="-10" dirty="0">
                <a:latin typeface="Georgia"/>
                <a:cs typeface="Georgia"/>
              </a:rPr>
              <a:t>like</a:t>
            </a:r>
            <a:r>
              <a:rPr sz="1000" spc="40" dirty="0">
                <a:latin typeface="Georgia"/>
                <a:cs typeface="Georgia"/>
              </a:rPr>
              <a:t> </a:t>
            </a:r>
            <a:r>
              <a:rPr sz="1000" dirty="0">
                <a:latin typeface="Georgia"/>
                <a:cs typeface="Georgia"/>
              </a:rPr>
              <a:t>data</a:t>
            </a:r>
            <a:r>
              <a:rPr sz="1000" spc="40" dirty="0">
                <a:latin typeface="Georgia"/>
                <a:cs typeface="Georgia"/>
              </a:rPr>
              <a:t> </a:t>
            </a:r>
            <a:r>
              <a:rPr sz="1000" spc="-10" dirty="0">
                <a:latin typeface="Georgia"/>
                <a:cs typeface="Georgia"/>
              </a:rPr>
              <a:t>format,</a:t>
            </a:r>
            <a:r>
              <a:rPr sz="1000" spc="45" dirty="0">
                <a:latin typeface="Georgia"/>
                <a:cs typeface="Georgia"/>
              </a:rPr>
              <a:t> </a:t>
            </a:r>
            <a:r>
              <a:rPr sz="1000" spc="-25" dirty="0">
                <a:latin typeface="Georgia"/>
                <a:cs typeface="Georgia"/>
              </a:rPr>
              <a:t>number</a:t>
            </a:r>
            <a:r>
              <a:rPr sz="1000" spc="40" dirty="0">
                <a:latin typeface="Georgia"/>
                <a:cs typeface="Georgia"/>
              </a:rPr>
              <a:t> </a:t>
            </a:r>
            <a:r>
              <a:rPr sz="1000" spc="-25" dirty="0">
                <a:latin typeface="Georgia"/>
                <a:cs typeface="Georgia"/>
              </a:rPr>
              <a:t>of records,</a:t>
            </a:r>
            <a:r>
              <a:rPr sz="1000" spc="20" dirty="0">
                <a:latin typeface="Georgia"/>
                <a:cs typeface="Georgia"/>
              </a:rPr>
              <a:t> </a:t>
            </a:r>
            <a:r>
              <a:rPr sz="1000" dirty="0">
                <a:latin typeface="Georgia"/>
                <a:cs typeface="Georgia"/>
              </a:rPr>
              <a:t>or</a:t>
            </a:r>
            <a:r>
              <a:rPr sz="1000" spc="20" dirty="0">
                <a:latin typeface="Georgia"/>
                <a:cs typeface="Georgia"/>
              </a:rPr>
              <a:t> </a:t>
            </a:r>
            <a:r>
              <a:rPr sz="1000" spc="-10" dirty="0">
                <a:latin typeface="Georgia"/>
                <a:cs typeface="Georgia"/>
              </a:rPr>
              <a:t>field</a:t>
            </a:r>
            <a:r>
              <a:rPr sz="1000" spc="20" dirty="0">
                <a:latin typeface="Georgia"/>
                <a:cs typeface="Georgia"/>
              </a:rPr>
              <a:t> </a:t>
            </a:r>
            <a:r>
              <a:rPr sz="1000" spc="-10" dirty="0">
                <a:latin typeface="Georgia"/>
                <a:cs typeface="Georgia"/>
              </a:rPr>
              <a:t>identities.</a:t>
            </a:r>
            <a:endParaRPr sz="1000">
              <a:latin typeface="Georgia"/>
              <a:cs typeface="Georgia"/>
            </a:endParaRPr>
          </a:p>
          <a:p>
            <a:pPr marL="285750" indent="-141605">
              <a:lnSpc>
                <a:spcPct val="100000"/>
              </a:lnSpc>
              <a:spcBef>
                <a:spcPts val="630"/>
              </a:spcBef>
              <a:buClr>
                <a:srgbClr val="FFFFFF"/>
              </a:buClr>
              <a:buSzPct val="72727"/>
              <a:buFont typeface="Georgia"/>
              <a:buAutoNum type="arabicPlain" startAt="3"/>
              <a:tabLst>
                <a:tab pos="285750" algn="l"/>
              </a:tabLst>
            </a:pPr>
            <a:r>
              <a:rPr sz="1100" b="1" spc="-20" dirty="0">
                <a:latin typeface="Georgia"/>
                <a:cs typeface="Georgia"/>
              </a:rPr>
              <a:t>Explore</a:t>
            </a:r>
            <a:r>
              <a:rPr sz="1100" b="1" spc="50"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marR="13970">
              <a:lnSpc>
                <a:spcPts val="1019"/>
              </a:lnSpc>
              <a:spcBef>
                <a:spcPts val="465"/>
              </a:spcBef>
            </a:pPr>
            <a:r>
              <a:rPr sz="1000" dirty="0">
                <a:latin typeface="Georgia"/>
                <a:cs typeface="Georgia"/>
              </a:rPr>
              <a:t>dig</a:t>
            </a:r>
            <a:r>
              <a:rPr sz="1000" spc="45" dirty="0">
                <a:latin typeface="Georgia"/>
                <a:cs typeface="Georgia"/>
              </a:rPr>
              <a:t> </a:t>
            </a:r>
            <a:r>
              <a:rPr sz="1000" spc="-20" dirty="0">
                <a:latin typeface="Georgia"/>
                <a:cs typeface="Georgia"/>
              </a:rPr>
              <a:t>deeper</a:t>
            </a:r>
            <a:r>
              <a:rPr sz="1000" spc="50" dirty="0">
                <a:latin typeface="Georgia"/>
                <a:cs typeface="Georgia"/>
              </a:rPr>
              <a:t> </a:t>
            </a:r>
            <a:r>
              <a:rPr sz="1000" dirty="0">
                <a:latin typeface="Georgia"/>
                <a:cs typeface="Georgia"/>
              </a:rPr>
              <a:t>into</a:t>
            </a:r>
            <a:r>
              <a:rPr sz="1000" spc="45" dirty="0">
                <a:latin typeface="Georgia"/>
                <a:cs typeface="Georgia"/>
              </a:rPr>
              <a:t> </a:t>
            </a:r>
            <a:r>
              <a:rPr sz="1000" dirty="0">
                <a:latin typeface="Georgia"/>
                <a:cs typeface="Georgia"/>
              </a:rPr>
              <a:t>the</a:t>
            </a:r>
            <a:r>
              <a:rPr sz="1000" spc="50" dirty="0">
                <a:latin typeface="Georgia"/>
                <a:cs typeface="Georgia"/>
              </a:rPr>
              <a:t> </a:t>
            </a:r>
            <a:r>
              <a:rPr sz="1000" dirty="0">
                <a:latin typeface="Georgia"/>
                <a:cs typeface="Georgia"/>
              </a:rPr>
              <a:t>data.</a:t>
            </a:r>
            <a:r>
              <a:rPr sz="1000" spc="140" dirty="0">
                <a:latin typeface="Georgia"/>
                <a:cs typeface="Georgia"/>
              </a:rPr>
              <a:t> </a:t>
            </a:r>
            <a:r>
              <a:rPr sz="1000" dirty="0">
                <a:latin typeface="Georgia"/>
                <a:cs typeface="Georgia"/>
              </a:rPr>
              <a:t>Query</a:t>
            </a:r>
            <a:r>
              <a:rPr sz="1000" spc="50" dirty="0">
                <a:latin typeface="Georgia"/>
                <a:cs typeface="Georgia"/>
              </a:rPr>
              <a:t> </a:t>
            </a:r>
            <a:r>
              <a:rPr sz="1000" dirty="0">
                <a:latin typeface="Georgia"/>
                <a:cs typeface="Georgia"/>
              </a:rPr>
              <a:t>it,</a:t>
            </a:r>
            <a:r>
              <a:rPr sz="1000" spc="45" dirty="0">
                <a:latin typeface="Georgia"/>
                <a:cs typeface="Georgia"/>
              </a:rPr>
              <a:t> </a:t>
            </a:r>
            <a:r>
              <a:rPr sz="1000" spc="-10" dirty="0">
                <a:latin typeface="Georgia"/>
                <a:cs typeface="Georgia"/>
              </a:rPr>
              <a:t>visualize</a:t>
            </a:r>
            <a:r>
              <a:rPr sz="1000" spc="50" dirty="0">
                <a:latin typeface="Georgia"/>
                <a:cs typeface="Georgia"/>
              </a:rPr>
              <a:t> </a:t>
            </a:r>
            <a:r>
              <a:rPr sz="1000" dirty="0">
                <a:latin typeface="Georgia"/>
                <a:cs typeface="Georgia"/>
              </a:rPr>
              <a:t>it,</a:t>
            </a:r>
            <a:r>
              <a:rPr sz="1000" spc="50" dirty="0">
                <a:latin typeface="Georgia"/>
                <a:cs typeface="Georgia"/>
              </a:rPr>
              <a:t> </a:t>
            </a:r>
            <a:r>
              <a:rPr sz="1000" dirty="0">
                <a:latin typeface="Georgia"/>
                <a:cs typeface="Georgia"/>
              </a:rPr>
              <a:t>and</a:t>
            </a:r>
            <a:r>
              <a:rPr sz="1000" spc="45" dirty="0">
                <a:latin typeface="Georgia"/>
                <a:cs typeface="Georgia"/>
              </a:rPr>
              <a:t> </a:t>
            </a:r>
            <a:r>
              <a:rPr sz="1000" spc="-10" dirty="0">
                <a:latin typeface="Georgia"/>
                <a:cs typeface="Georgia"/>
              </a:rPr>
              <a:t>identify</a:t>
            </a:r>
            <a:r>
              <a:rPr sz="1000" spc="50" dirty="0">
                <a:latin typeface="Georgia"/>
                <a:cs typeface="Georgia"/>
              </a:rPr>
              <a:t> </a:t>
            </a:r>
            <a:r>
              <a:rPr sz="1000" spc="-25" dirty="0">
                <a:latin typeface="Georgia"/>
                <a:cs typeface="Georgia"/>
              </a:rPr>
              <a:t>relationships</a:t>
            </a:r>
            <a:r>
              <a:rPr sz="1000" spc="50" dirty="0">
                <a:latin typeface="Georgia"/>
                <a:cs typeface="Georgia"/>
              </a:rPr>
              <a:t> </a:t>
            </a:r>
            <a:r>
              <a:rPr sz="1000" spc="-20" dirty="0">
                <a:latin typeface="Georgia"/>
                <a:cs typeface="Georgia"/>
              </a:rPr>
              <a:t>among</a:t>
            </a:r>
            <a:r>
              <a:rPr sz="1000" spc="45" dirty="0">
                <a:latin typeface="Georgia"/>
                <a:cs typeface="Georgia"/>
              </a:rPr>
              <a:t> </a:t>
            </a:r>
            <a:r>
              <a:rPr sz="1000" spc="-25" dirty="0">
                <a:latin typeface="Georgia"/>
                <a:cs typeface="Georgia"/>
              </a:rPr>
              <a:t>the </a:t>
            </a:r>
            <a:r>
              <a:rPr sz="1000" spc="-10" dirty="0">
                <a:latin typeface="Georgia"/>
                <a:cs typeface="Georgia"/>
              </a:rPr>
              <a:t>data.</a:t>
            </a:r>
            <a:endParaRPr sz="1000">
              <a:latin typeface="Georgia"/>
              <a:cs typeface="Georgia"/>
            </a:endParaRPr>
          </a:p>
          <a:p>
            <a:pPr marL="285750" indent="-141605">
              <a:lnSpc>
                <a:spcPct val="100000"/>
              </a:lnSpc>
              <a:spcBef>
                <a:spcPts val="630"/>
              </a:spcBef>
              <a:buClr>
                <a:srgbClr val="FFFFFF"/>
              </a:buClr>
              <a:buSzPct val="72727"/>
              <a:buFont typeface="Georgia"/>
              <a:buAutoNum type="arabicPlain" startAt="4"/>
              <a:tabLst>
                <a:tab pos="285750" algn="l"/>
              </a:tabLst>
            </a:pPr>
            <a:r>
              <a:rPr sz="1100" b="1" spc="-20" dirty="0">
                <a:latin typeface="Georgia"/>
                <a:cs typeface="Georgia"/>
              </a:rPr>
              <a:t>Verify</a:t>
            </a:r>
            <a:r>
              <a:rPr sz="1100" b="1" spc="40" dirty="0">
                <a:latin typeface="Georgia"/>
                <a:cs typeface="Georgia"/>
              </a:rPr>
              <a:t> </a:t>
            </a:r>
            <a:r>
              <a:rPr sz="1100" b="1" dirty="0">
                <a:latin typeface="Georgia"/>
                <a:cs typeface="Georgia"/>
              </a:rPr>
              <a:t>data</a:t>
            </a:r>
            <a:r>
              <a:rPr sz="1100" b="1" spc="40" dirty="0">
                <a:latin typeface="Georgia"/>
                <a:cs typeface="Georgia"/>
              </a:rPr>
              <a:t> </a:t>
            </a:r>
            <a:r>
              <a:rPr sz="1100" b="1" spc="-10" dirty="0">
                <a:latin typeface="Georgia"/>
                <a:cs typeface="Georgia"/>
              </a:rPr>
              <a:t>quality</a:t>
            </a:r>
            <a:r>
              <a:rPr sz="1100" spc="-10" dirty="0">
                <a:latin typeface="Georgia"/>
                <a:cs typeface="Georgia"/>
              </a:rPr>
              <a:t>:</a:t>
            </a:r>
            <a:endParaRPr sz="1100">
              <a:latin typeface="Georgia"/>
              <a:cs typeface="Georgia"/>
            </a:endParaRPr>
          </a:p>
          <a:p>
            <a:pPr marL="566420">
              <a:lnSpc>
                <a:spcPct val="100000"/>
              </a:lnSpc>
              <a:spcBef>
                <a:spcPts val="280"/>
              </a:spcBef>
            </a:pPr>
            <a:r>
              <a:rPr sz="1000" spc="-10" dirty="0">
                <a:latin typeface="Georgia"/>
                <a:cs typeface="Georgia"/>
              </a:rPr>
              <a:t>how</a:t>
            </a:r>
            <a:r>
              <a:rPr sz="1000" spc="30" dirty="0">
                <a:latin typeface="Georgia"/>
                <a:cs typeface="Georgia"/>
              </a:rPr>
              <a:t> </a:t>
            </a:r>
            <a:r>
              <a:rPr sz="1000" spc="-10" dirty="0">
                <a:latin typeface="Georgia"/>
                <a:cs typeface="Georgia"/>
              </a:rPr>
              <a:t>clean/dirty</a:t>
            </a:r>
            <a:r>
              <a:rPr sz="1000" spc="30" dirty="0">
                <a:latin typeface="Georgia"/>
                <a:cs typeface="Georgia"/>
              </a:rPr>
              <a:t> </a:t>
            </a:r>
            <a:r>
              <a:rPr sz="1000" dirty="0">
                <a:latin typeface="Georgia"/>
                <a:cs typeface="Georgia"/>
              </a:rPr>
              <a:t>is</a:t>
            </a:r>
            <a:r>
              <a:rPr sz="1000" spc="30" dirty="0">
                <a:latin typeface="Georgia"/>
                <a:cs typeface="Georgia"/>
              </a:rPr>
              <a:t> </a:t>
            </a:r>
            <a:r>
              <a:rPr sz="1000" dirty="0">
                <a:latin typeface="Georgia"/>
                <a:cs typeface="Georgia"/>
              </a:rPr>
              <a:t>the</a:t>
            </a:r>
            <a:r>
              <a:rPr sz="1000" spc="30" dirty="0">
                <a:latin typeface="Georgia"/>
                <a:cs typeface="Georgia"/>
              </a:rPr>
              <a:t> </a:t>
            </a:r>
            <a:r>
              <a:rPr sz="1000" dirty="0">
                <a:latin typeface="Georgia"/>
                <a:cs typeface="Georgia"/>
              </a:rPr>
              <a:t>data?</a:t>
            </a:r>
            <a:r>
              <a:rPr sz="1000" spc="114" dirty="0">
                <a:latin typeface="Georgia"/>
                <a:cs typeface="Georgia"/>
              </a:rPr>
              <a:t> </a:t>
            </a:r>
            <a:r>
              <a:rPr sz="1000" spc="-10" dirty="0">
                <a:latin typeface="Georgia"/>
                <a:cs typeface="Georgia"/>
              </a:rPr>
              <a:t>Document</a:t>
            </a:r>
            <a:r>
              <a:rPr sz="1000" spc="35" dirty="0">
                <a:latin typeface="Georgia"/>
                <a:cs typeface="Georgia"/>
              </a:rPr>
              <a:t> </a:t>
            </a:r>
            <a:r>
              <a:rPr sz="1000" dirty="0">
                <a:latin typeface="Georgia"/>
                <a:cs typeface="Georgia"/>
              </a:rPr>
              <a:t>any</a:t>
            </a:r>
            <a:r>
              <a:rPr sz="1000" spc="30" dirty="0">
                <a:latin typeface="Georgia"/>
                <a:cs typeface="Georgia"/>
              </a:rPr>
              <a:t> </a:t>
            </a:r>
            <a:r>
              <a:rPr sz="1000" dirty="0">
                <a:latin typeface="Georgia"/>
                <a:cs typeface="Georgia"/>
              </a:rPr>
              <a:t>quality</a:t>
            </a:r>
            <a:r>
              <a:rPr sz="1000" spc="30" dirty="0">
                <a:latin typeface="Georgia"/>
                <a:cs typeface="Georgia"/>
              </a:rPr>
              <a:t> </a:t>
            </a:r>
            <a:r>
              <a:rPr sz="1000" spc="-10" dirty="0">
                <a:latin typeface="Georgia"/>
                <a:cs typeface="Georgia"/>
              </a:rPr>
              <a:t>issues.</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11</a:t>
            </a:fld>
            <a:r>
              <a:rPr spc="-25" dirty="0"/>
              <a:t> </a:t>
            </a:r>
            <a:r>
              <a:rPr spc="75" dirty="0"/>
              <a:t>/</a:t>
            </a:r>
            <a:r>
              <a:rPr spc="-25" dirty="0"/>
              <a:t> 103</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CRISP–DM</a:t>
            </a:r>
            <a:r>
              <a:rPr spc="175" dirty="0"/>
              <a:t> </a:t>
            </a:r>
            <a:r>
              <a:rPr dirty="0"/>
              <a:t>phase</a:t>
            </a:r>
            <a:r>
              <a:rPr spc="180" dirty="0"/>
              <a:t> </a:t>
            </a:r>
            <a:r>
              <a:rPr dirty="0"/>
              <a:t>3:</a:t>
            </a:r>
            <a:r>
              <a:rPr spc="365" dirty="0"/>
              <a:t> </a:t>
            </a:r>
            <a:r>
              <a:rPr spc="60" dirty="0"/>
              <a:t>Data</a:t>
            </a:r>
            <a:r>
              <a:rPr spc="175" dirty="0"/>
              <a:t> </a:t>
            </a:r>
            <a:r>
              <a:rPr spc="-10" dirty="0"/>
              <a:t>preparation</a:t>
            </a:r>
          </a:p>
        </p:txBody>
      </p:sp>
      <p:sp>
        <p:nvSpPr>
          <p:cNvPr id="3" name="object 3"/>
          <p:cNvSpPr/>
          <p:nvPr/>
        </p:nvSpPr>
        <p:spPr>
          <a:xfrm>
            <a:off x="299567" y="61208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01912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68427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220366"/>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262741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txBox="1"/>
          <p:nvPr/>
        </p:nvSpPr>
        <p:spPr>
          <a:xfrm>
            <a:off x="177088" y="305382"/>
            <a:ext cx="5321935" cy="2752090"/>
          </a:xfrm>
          <a:prstGeom prst="rect">
            <a:avLst/>
          </a:prstGeom>
        </p:spPr>
        <p:txBody>
          <a:bodyPr vert="horz" wrap="square" lIns="0" tIns="46355" rIns="0" bIns="0" rtlCol="0">
            <a:spAutoFit/>
          </a:bodyPr>
          <a:lstStyle/>
          <a:p>
            <a:pPr marL="12700">
              <a:lnSpc>
                <a:spcPct val="100000"/>
              </a:lnSpc>
              <a:spcBef>
                <a:spcPts val="365"/>
              </a:spcBef>
            </a:pPr>
            <a:r>
              <a:rPr sz="1100" dirty="0">
                <a:latin typeface="Georgia"/>
                <a:cs typeface="Georgia"/>
              </a:rPr>
              <a:t>This</a:t>
            </a:r>
            <a:r>
              <a:rPr sz="1100" spc="25" dirty="0">
                <a:latin typeface="Georgia"/>
                <a:cs typeface="Georgia"/>
              </a:rPr>
              <a:t> </a:t>
            </a:r>
            <a:r>
              <a:rPr sz="1100" spc="-10" dirty="0">
                <a:latin typeface="Georgia"/>
                <a:cs typeface="Georgia"/>
              </a:rPr>
              <a:t>phase</a:t>
            </a:r>
            <a:r>
              <a:rPr sz="1100" spc="25" dirty="0">
                <a:latin typeface="Georgia"/>
                <a:cs typeface="Georgia"/>
              </a:rPr>
              <a:t> </a:t>
            </a:r>
            <a:r>
              <a:rPr sz="1100" spc="-30" dirty="0">
                <a:latin typeface="Georgia"/>
                <a:cs typeface="Georgia"/>
              </a:rPr>
              <a:t>prepares</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final</a:t>
            </a:r>
            <a:r>
              <a:rPr sz="1100" spc="25" dirty="0">
                <a:latin typeface="Georgia"/>
                <a:cs typeface="Georgia"/>
              </a:rPr>
              <a:t> </a:t>
            </a:r>
            <a:r>
              <a:rPr sz="1100" dirty="0">
                <a:latin typeface="Georgia"/>
                <a:cs typeface="Georgia"/>
              </a:rPr>
              <a:t>data</a:t>
            </a:r>
            <a:r>
              <a:rPr sz="1100" spc="25" dirty="0">
                <a:latin typeface="Georgia"/>
                <a:cs typeface="Georgia"/>
              </a:rPr>
              <a:t> </a:t>
            </a:r>
            <a:r>
              <a:rPr sz="1100" dirty="0">
                <a:latin typeface="Georgia"/>
                <a:cs typeface="Georgia"/>
              </a:rPr>
              <a:t>for</a:t>
            </a:r>
            <a:r>
              <a:rPr sz="1100" spc="25" dirty="0">
                <a:latin typeface="Georgia"/>
                <a:cs typeface="Georgia"/>
              </a:rPr>
              <a:t> </a:t>
            </a:r>
            <a:r>
              <a:rPr sz="1100" spc="-20" dirty="0">
                <a:latin typeface="Georgia"/>
                <a:cs typeface="Georgia"/>
              </a:rPr>
              <a:t>modeling.</a:t>
            </a:r>
            <a:r>
              <a:rPr sz="1100" spc="120" dirty="0">
                <a:latin typeface="Georgia"/>
                <a:cs typeface="Georgia"/>
              </a:rPr>
              <a:t> </a:t>
            </a:r>
            <a:r>
              <a:rPr sz="1100" dirty="0">
                <a:latin typeface="Georgia"/>
                <a:cs typeface="Georgia"/>
              </a:rPr>
              <a:t>It</a:t>
            </a:r>
            <a:r>
              <a:rPr sz="1100" spc="25" dirty="0">
                <a:latin typeface="Georgia"/>
                <a:cs typeface="Georgia"/>
              </a:rPr>
              <a:t> </a:t>
            </a:r>
            <a:r>
              <a:rPr sz="1100" dirty="0">
                <a:latin typeface="Georgia"/>
                <a:cs typeface="Georgia"/>
              </a:rPr>
              <a:t>has</a:t>
            </a:r>
            <a:r>
              <a:rPr sz="1100" spc="25" dirty="0">
                <a:latin typeface="Georgia"/>
                <a:cs typeface="Georgia"/>
              </a:rPr>
              <a:t> </a:t>
            </a:r>
            <a:r>
              <a:rPr sz="1100" spc="-20" dirty="0">
                <a:latin typeface="Georgia"/>
                <a:cs typeface="Georgia"/>
              </a:rPr>
              <a:t>five</a:t>
            </a:r>
            <a:r>
              <a:rPr sz="1100" spc="25" dirty="0">
                <a:latin typeface="Georgia"/>
                <a:cs typeface="Georgia"/>
              </a:rPr>
              <a:t> </a:t>
            </a:r>
            <a:r>
              <a:rPr sz="1100" spc="-10" dirty="0">
                <a:latin typeface="Georgia"/>
                <a:cs typeface="Georgia"/>
              </a:rPr>
              <a:t>tasks:</a:t>
            </a:r>
            <a:endParaRPr sz="1100">
              <a:latin typeface="Georgia"/>
              <a:cs typeface="Georgia"/>
            </a:endParaRPr>
          </a:p>
          <a:p>
            <a:pPr marL="285750" indent="-141605">
              <a:lnSpc>
                <a:spcPct val="100000"/>
              </a:lnSpc>
              <a:spcBef>
                <a:spcPts val="265"/>
              </a:spcBef>
              <a:buClr>
                <a:srgbClr val="FFFFFF"/>
              </a:buClr>
              <a:buSzPct val="72727"/>
              <a:buFont typeface="Georgia"/>
              <a:buAutoNum type="arabicPlain"/>
              <a:tabLst>
                <a:tab pos="285750" algn="l"/>
              </a:tabLst>
            </a:pPr>
            <a:r>
              <a:rPr sz="1100" b="1" spc="-10" dirty="0">
                <a:latin typeface="Georgia"/>
                <a:cs typeface="Georgia"/>
              </a:rPr>
              <a:t>Select</a:t>
            </a:r>
            <a:r>
              <a:rPr sz="1100" b="1" spc="25" dirty="0">
                <a:latin typeface="Georgia"/>
                <a:cs typeface="Georgia"/>
              </a:rPr>
              <a:t> </a:t>
            </a:r>
            <a:r>
              <a:rPr sz="1100" b="1" spc="-10" dirty="0">
                <a:latin typeface="Georgia"/>
                <a:cs typeface="Georgia"/>
              </a:rPr>
              <a:t>data</a:t>
            </a:r>
            <a:r>
              <a:rPr sz="1100" spc="-10" dirty="0">
                <a:latin typeface="Georgia"/>
                <a:cs typeface="Georgia"/>
              </a:rPr>
              <a:t>:</a:t>
            </a:r>
            <a:endParaRPr sz="1100">
              <a:latin typeface="Georgia"/>
              <a:cs typeface="Georgia"/>
            </a:endParaRPr>
          </a:p>
          <a:p>
            <a:pPr marL="566420">
              <a:lnSpc>
                <a:spcPct val="100000"/>
              </a:lnSpc>
              <a:spcBef>
                <a:spcPts val="210"/>
              </a:spcBef>
            </a:pPr>
            <a:r>
              <a:rPr sz="1000" spc="-25" dirty="0">
                <a:latin typeface="Georgia"/>
                <a:cs typeface="Georgia"/>
              </a:rPr>
              <a:t>determine</a:t>
            </a:r>
            <a:r>
              <a:rPr sz="1000" spc="20" dirty="0">
                <a:latin typeface="Georgia"/>
                <a:cs typeface="Georgia"/>
              </a:rPr>
              <a:t> </a:t>
            </a:r>
            <a:r>
              <a:rPr sz="1000" spc="-10" dirty="0">
                <a:latin typeface="Georgia"/>
                <a:cs typeface="Georgia"/>
              </a:rPr>
              <a:t>which</a:t>
            </a:r>
            <a:r>
              <a:rPr sz="1000" spc="20" dirty="0">
                <a:latin typeface="Georgia"/>
                <a:cs typeface="Georgia"/>
              </a:rPr>
              <a:t> </a:t>
            </a:r>
            <a:r>
              <a:rPr sz="1000" dirty="0">
                <a:latin typeface="Georgia"/>
                <a:cs typeface="Georgia"/>
              </a:rPr>
              <a:t>data</a:t>
            </a:r>
            <a:r>
              <a:rPr sz="1000" spc="20" dirty="0">
                <a:latin typeface="Georgia"/>
                <a:cs typeface="Georgia"/>
              </a:rPr>
              <a:t> </a:t>
            </a:r>
            <a:r>
              <a:rPr sz="1000" dirty="0">
                <a:latin typeface="Georgia"/>
                <a:cs typeface="Georgia"/>
              </a:rPr>
              <a:t>sets</a:t>
            </a:r>
            <a:r>
              <a:rPr sz="1000" spc="20" dirty="0">
                <a:latin typeface="Georgia"/>
                <a:cs typeface="Georgia"/>
              </a:rPr>
              <a:t> </a:t>
            </a:r>
            <a:r>
              <a:rPr sz="1000" dirty="0">
                <a:latin typeface="Georgia"/>
                <a:cs typeface="Georgia"/>
              </a:rPr>
              <a:t>will</a:t>
            </a:r>
            <a:r>
              <a:rPr sz="1000" spc="20" dirty="0">
                <a:latin typeface="Georgia"/>
                <a:cs typeface="Georgia"/>
              </a:rPr>
              <a:t> </a:t>
            </a:r>
            <a:r>
              <a:rPr sz="1000" dirty="0">
                <a:latin typeface="Georgia"/>
                <a:cs typeface="Georgia"/>
              </a:rPr>
              <a:t>be</a:t>
            </a:r>
            <a:r>
              <a:rPr sz="1000" spc="20" dirty="0">
                <a:latin typeface="Georgia"/>
                <a:cs typeface="Georgia"/>
              </a:rPr>
              <a:t> </a:t>
            </a:r>
            <a:r>
              <a:rPr sz="1000" spc="-10" dirty="0">
                <a:latin typeface="Georgia"/>
                <a:cs typeface="Georgia"/>
              </a:rPr>
              <a:t>used</a:t>
            </a:r>
            <a:r>
              <a:rPr sz="1000" spc="20" dirty="0">
                <a:latin typeface="Georgia"/>
                <a:cs typeface="Georgia"/>
              </a:rPr>
              <a:t> </a:t>
            </a:r>
            <a:r>
              <a:rPr sz="1000" dirty="0">
                <a:latin typeface="Georgia"/>
                <a:cs typeface="Georgia"/>
              </a:rPr>
              <a:t>and</a:t>
            </a:r>
            <a:r>
              <a:rPr sz="1000" spc="20" dirty="0">
                <a:latin typeface="Georgia"/>
                <a:cs typeface="Georgia"/>
              </a:rPr>
              <a:t> </a:t>
            </a:r>
            <a:r>
              <a:rPr sz="1000" spc="-20" dirty="0">
                <a:latin typeface="Georgia"/>
                <a:cs typeface="Georgia"/>
              </a:rPr>
              <a:t>document</a:t>
            </a:r>
            <a:r>
              <a:rPr sz="1000" spc="20" dirty="0">
                <a:latin typeface="Georgia"/>
                <a:cs typeface="Georgia"/>
              </a:rPr>
              <a:t> </a:t>
            </a:r>
            <a:r>
              <a:rPr sz="1000" spc="-25" dirty="0">
                <a:latin typeface="Georgia"/>
                <a:cs typeface="Georgia"/>
              </a:rPr>
              <a:t>reasons</a:t>
            </a:r>
            <a:r>
              <a:rPr sz="1000" spc="25" dirty="0">
                <a:latin typeface="Georgia"/>
                <a:cs typeface="Georgia"/>
              </a:rPr>
              <a:t> </a:t>
            </a:r>
            <a:r>
              <a:rPr sz="1000" dirty="0">
                <a:latin typeface="Georgia"/>
                <a:cs typeface="Georgia"/>
              </a:rPr>
              <a:t>for</a:t>
            </a:r>
            <a:r>
              <a:rPr sz="1000" spc="20" dirty="0">
                <a:latin typeface="Georgia"/>
                <a:cs typeface="Georgia"/>
              </a:rPr>
              <a:t> </a:t>
            </a:r>
            <a:r>
              <a:rPr sz="1000" spc="-10" dirty="0">
                <a:latin typeface="Georgia"/>
                <a:cs typeface="Georgia"/>
              </a:rPr>
              <a:t>inclusion/exclusion.</a:t>
            </a:r>
            <a:endParaRPr sz="1000">
              <a:latin typeface="Georgia"/>
              <a:cs typeface="Georgia"/>
            </a:endParaRPr>
          </a:p>
          <a:p>
            <a:pPr marL="285750" indent="-141605">
              <a:lnSpc>
                <a:spcPct val="100000"/>
              </a:lnSpc>
              <a:spcBef>
                <a:spcPts val="475"/>
              </a:spcBef>
              <a:buClr>
                <a:srgbClr val="FFFFFF"/>
              </a:buClr>
              <a:buSzPct val="72727"/>
              <a:buFont typeface="Georgia"/>
              <a:buAutoNum type="arabicPlain" startAt="2"/>
              <a:tabLst>
                <a:tab pos="285750" algn="l"/>
              </a:tabLst>
            </a:pPr>
            <a:r>
              <a:rPr sz="1100" b="1" dirty="0">
                <a:latin typeface="Georgia"/>
                <a:cs typeface="Georgia"/>
              </a:rPr>
              <a:t>Clean</a:t>
            </a:r>
            <a:r>
              <a:rPr sz="1100" b="1" spc="15" dirty="0">
                <a:latin typeface="Georgia"/>
                <a:cs typeface="Georgia"/>
              </a:rPr>
              <a:t> </a:t>
            </a:r>
            <a:r>
              <a:rPr sz="1100" b="1" spc="-10" dirty="0">
                <a:latin typeface="Georgia"/>
                <a:cs typeface="Georgia"/>
              </a:rPr>
              <a:t>data</a:t>
            </a:r>
            <a:r>
              <a:rPr sz="1100" spc="-10" dirty="0">
                <a:latin typeface="Georgia"/>
                <a:cs typeface="Georgia"/>
              </a:rPr>
              <a:t>:</a:t>
            </a:r>
            <a:endParaRPr sz="1100">
              <a:latin typeface="Georgia"/>
              <a:cs typeface="Georgia"/>
            </a:endParaRPr>
          </a:p>
          <a:p>
            <a:pPr marL="566420" marR="85090">
              <a:lnSpc>
                <a:spcPts val="1019"/>
              </a:lnSpc>
              <a:spcBef>
                <a:spcPts val="395"/>
              </a:spcBef>
            </a:pPr>
            <a:r>
              <a:rPr sz="1000" dirty="0">
                <a:latin typeface="Georgia"/>
                <a:cs typeface="Georgia"/>
              </a:rPr>
              <a:t>often</a:t>
            </a:r>
            <a:r>
              <a:rPr sz="1000" spc="45" dirty="0">
                <a:latin typeface="Georgia"/>
                <a:cs typeface="Georgia"/>
              </a:rPr>
              <a:t> </a:t>
            </a:r>
            <a:r>
              <a:rPr sz="1000" dirty="0">
                <a:latin typeface="Georgia"/>
                <a:cs typeface="Georgia"/>
              </a:rPr>
              <a:t>this</a:t>
            </a:r>
            <a:r>
              <a:rPr sz="1000" spc="45" dirty="0">
                <a:latin typeface="Georgia"/>
                <a:cs typeface="Georgia"/>
              </a:rPr>
              <a:t> </a:t>
            </a:r>
            <a:r>
              <a:rPr sz="1000" dirty="0">
                <a:latin typeface="Georgia"/>
                <a:cs typeface="Georgia"/>
              </a:rPr>
              <a:t>is</a:t>
            </a:r>
            <a:r>
              <a:rPr sz="1000" spc="45" dirty="0">
                <a:latin typeface="Georgia"/>
                <a:cs typeface="Georgia"/>
              </a:rPr>
              <a:t> </a:t>
            </a:r>
            <a:r>
              <a:rPr sz="1000" dirty="0">
                <a:latin typeface="Georgia"/>
                <a:cs typeface="Georgia"/>
              </a:rPr>
              <a:t>the</a:t>
            </a:r>
            <a:r>
              <a:rPr sz="1000" spc="45" dirty="0">
                <a:latin typeface="Georgia"/>
                <a:cs typeface="Georgia"/>
              </a:rPr>
              <a:t> </a:t>
            </a:r>
            <a:r>
              <a:rPr sz="1000" spc="-20" dirty="0">
                <a:latin typeface="Georgia"/>
                <a:cs typeface="Georgia"/>
              </a:rPr>
              <a:t>lengthiest</a:t>
            </a:r>
            <a:r>
              <a:rPr sz="1000" spc="45" dirty="0">
                <a:latin typeface="Georgia"/>
                <a:cs typeface="Georgia"/>
              </a:rPr>
              <a:t> </a:t>
            </a:r>
            <a:r>
              <a:rPr sz="1000" dirty="0">
                <a:latin typeface="Georgia"/>
                <a:cs typeface="Georgia"/>
              </a:rPr>
              <a:t>task.</a:t>
            </a:r>
            <a:r>
              <a:rPr sz="1000" spc="130" dirty="0">
                <a:latin typeface="Georgia"/>
                <a:cs typeface="Georgia"/>
              </a:rPr>
              <a:t> </a:t>
            </a:r>
            <a:r>
              <a:rPr sz="1000" dirty="0">
                <a:latin typeface="Georgia"/>
                <a:cs typeface="Georgia"/>
              </a:rPr>
              <a:t>Without</a:t>
            </a:r>
            <a:r>
              <a:rPr sz="1000" spc="45" dirty="0">
                <a:latin typeface="Georgia"/>
                <a:cs typeface="Georgia"/>
              </a:rPr>
              <a:t> </a:t>
            </a:r>
            <a:r>
              <a:rPr sz="1000" dirty="0">
                <a:latin typeface="Georgia"/>
                <a:cs typeface="Georgia"/>
              </a:rPr>
              <a:t>it,</a:t>
            </a:r>
            <a:r>
              <a:rPr sz="1000" spc="45" dirty="0">
                <a:latin typeface="Georgia"/>
                <a:cs typeface="Georgia"/>
              </a:rPr>
              <a:t> </a:t>
            </a:r>
            <a:r>
              <a:rPr sz="1000" dirty="0">
                <a:latin typeface="Georgia"/>
                <a:cs typeface="Georgia"/>
              </a:rPr>
              <a:t>you</a:t>
            </a:r>
            <a:r>
              <a:rPr sz="1000" spc="45" dirty="0">
                <a:latin typeface="Georgia"/>
                <a:cs typeface="Georgia"/>
              </a:rPr>
              <a:t> </a:t>
            </a:r>
            <a:r>
              <a:rPr sz="1000" dirty="0">
                <a:latin typeface="Georgia"/>
                <a:cs typeface="Georgia"/>
              </a:rPr>
              <a:t>will</a:t>
            </a:r>
            <a:r>
              <a:rPr sz="1000" spc="45" dirty="0">
                <a:latin typeface="Georgia"/>
                <a:cs typeface="Georgia"/>
              </a:rPr>
              <a:t> </a:t>
            </a:r>
            <a:r>
              <a:rPr sz="1000" dirty="0">
                <a:latin typeface="Georgia"/>
                <a:cs typeface="Georgia"/>
              </a:rPr>
              <a:t>likely</a:t>
            </a:r>
            <a:r>
              <a:rPr sz="1000" spc="45" dirty="0">
                <a:latin typeface="Georgia"/>
                <a:cs typeface="Georgia"/>
              </a:rPr>
              <a:t> </a:t>
            </a:r>
            <a:r>
              <a:rPr sz="1000" dirty="0">
                <a:latin typeface="Georgia"/>
                <a:cs typeface="Georgia"/>
              </a:rPr>
              <a:t>fall</a:t>
            </a:r>
            <a:r>
              <a:rPr sz="1000" spc="45" dirty="0">
                <a:latin typeface="Georgia"/>
                <a:cs typeface="Georgia"/>
              </a:rPr>
              <a:t> </a:t>
            </a:r>
            <a:r>
              <a:rPr sz="1000" dirty="0">
                <a:latin typeface="Georgia"/>
                <a:cs typeface="Georgia"/>
              </a:rPr>
              <a:t>victim</a:t>
            </a:r>
            <a:r>
              <a:rPr sz="1000" spc="45" dirty="0">
                <a:latin typeface="Georgia"/>
                <a:cs typeface="Georgia"/>
              </a:rPr>
              <a:t> </a:t>
            </a:r>
            <a:r>
              <a:rPr sz="1000" dirty="0">
                <a:latin typeface="Georgia"/>
                <a:cs typeface="Georgia"/>
              </a:rPr>
              <a:t>to</a:t>
            </a:r>
            <a:r>
              <a:rPr sz="1000" spc="45" dirty="0">
                <a:latin typeface="Georgia"/>
                <a:cs typeface="Georgia"/>
              </a:rPr>
              <a:t> </a:t>
            </a:r>
            <a:r>
              <a:rPr sz="1000" spc="-35" dirty="0">
                <a:latin typeface="Georgia"/>
                <a:cs typeface="Georgia"/>
              </a:rPr>
              <a:t>garbage-</a:t>
            </a:r>
            <a:r>
              <a:rPr sz="1000" spc="-25" dirty="0">
                <a:latin typeface="Georgia"/>
                <a:cs typeface="Georgia"/>
              </a:rPr>
              <a:t>in, </a:t>
            </a:r>
            <a:r>
              <a:rPr sz="1000" spc="-30" dirty="0">
                <a:latin typeface="Georgia"/>
                <a:cs typeface="Georgia"/>
              </a:rPr>
              <a:t>garbage-</a:t>
            </a:r>
            <a:r>
              <a:rPr sz="1000" dirty="0">
                <a:latin typeface="Georgia"/>
                <a:cs typeface="Georgia"/>
              </a:rPr>
              <a:t>out.</a:t>
            </a:r>
            <a:r>
              <a:rPr sz="1000" spc="105" dirty="0">
                <a:latin typeface="Georgia"/>
                <a:cs typeface="Georgia"/>
              </a:rPr>
              <a:t> </a:t>
            </a:r>
            <a:r>
              <a:rPr sz="1000" spc="65" dirty="0">
                <a:latin typeface="Georgia"/>
                <a:cs typeface="Georgia"/>
              </a:rPr>
              <a:t>A</a:t>
            </a:r>
            <a:r>
              <a:rPr sz="1000" spc="25" dirty="0">
                <a:latin typeface="Georgia"/>
                <a:cs typeface="Georgia"/>
              </a:rPr>
              <a:t> </a:t>
            </a:r>
            <a:r>
              <a:rPr sz="1000" spc="-25" dirty="0">
                <a:latin typeface="Georgia"/>
                <a:cs typeface="Georgia"/>
              </a:rPr>
              <a:t>common</a:t>
            </a:r>
            <a:r>
              <a:rPr sz="1000" spc="25" dirty="0">
                <a:latin typeface="Georgia"/>
                <a:cs typeface="Georgia"/>
              </a:rPr>
              <a:t> </a:t>
            </a:r>
            <a:r>
              <a:rPr sz="1000" dirty="0">
                <a:latin typeface="Georgia"/>
                <a:cs typeface="Georgia"/>
              </a:rPr>
              <a:t>practice</a:t>
            </a:r>
            <a:r>
              <a:rPr sz="1000" spc="30" dirty="0">
                <a:latin typeface="Georgia"/>
                <a:cs typeface="Georgia"/>
              </a:rPr>
              <a:t> </a:t>
            </a:r>
            <a:r>
              <a:rPr sz="1000" spc="-10" dirty="0">
                <a:latin typeface="Georgia"/>
                <a:cs typeface="Georgia"/>
              </a:rPr>
              <a:t>during</a:t>
            </a:r>
            <a:r>
              <a:rPr sz="1000" spc="25" dirty="0">
                <a:latin typeface="Georgia"/>
                <a:cs typeface="Georgia"/>
              </a:rPr>
              <a:t> </a:t>
            </a:r>
            <a:r>
              <a:rPr sz="1000" dirty="0">
                <a:latin typeface="Georgia"/>
                <a:cs typeface="Georgia"/>
              </a:rPr>
              <a:t>this</a:t>
            </a:r>
            <a:r>
              <a:rPr sz="1000" spc="25" dirty="0">
                <a:latin typeface="Georgia"/>
                <a:cs typeface="Georgia"/>
              </a:rPr>
              <a:t> </a:t>
            </a:r>
            <a:r>
              <a:rPr sz="1000" dirty="0">
                <a:latin typeface="Georgia"/>
                <a:cs typeface="Georgia"/>
              </a:rPr>
              <a:t>task</a:t>
            </a:r>
            <a:r>
              <a:rPr sz="1000" spc="25" dirty="0">
                <a:latin typeface="Georgia"/>
                <a:cs typeface="Georgia"/>
              </a:rPr>
              <a:t> </a:t>
            </a:r>
            <a:r>
              <a:rPr sz="1000" dirty="0">
                <a:latin typeface="Georgia"/>
                <a:cs typeface="Georgia"/>
              </a:rPr>
              <a:t>is</a:t>
            </a:r>
            <a:r>
              <a:rPr sz="1000" spc="30" dirty="0">
                <a:latin typeface="Georgia"/>
                <a:cs typeface="Georgia"/>
              </a:rPr>
              <a:t> </a:t>
            </a:r>
            <a:r>
              <a:rPr sz="1000" dirty="0">
                <a:latin typeface="Georgia"/>
                <a:cs typeface="Georgia"/>
              </a:rPr>
              <a:t>to</a:t>
            </a:r>
            <a:r>
              <a:rPr sz="1000" spc="25" dirty="0">
                <a:latin typeface="Georgia"/>
                <a:cs typeface="Georgia"/>
              </a:rPr>
              <a:t> </a:t>
            </a:r>
            <a:r>
              <a:rPr sz="1000" spc="-10" dirty="0">
                <a:latin typeface="Georgia"/>
                <a:cs typeface="Georgia"/>
              </a:rPr>
              <a:t>correct,</a:t>
            </a:r>
            <a:r>
              <a:rPr sz="1000" spc="25" dirty="0">
                <a:latin typeface="Georgia"/>
                <a:cs typeface="Georgia"/>
              </a:rPr>
              <a:t> </a:t>
            </a:r>
            <a:r>
              <a:rPr sz="1000" spc="-10" dirty="0">
                <a:latin typeface="Georgia"/>
                <a:cs typeface="Georgia"/>
              </a:rPr>
              <a:t>impute,</a:t>
            </a:r>
            <a:r>
              <a:rPr sz="1000" spc="25" dirty="0">
                <a:latin typeface="Georgia"/>
                <a:cs typeface="Georgia"/>
              </a:rPr>
              <a:t> </a:t>
            </a:r>
            <a:r>
              <a:rPr sz="1000" dirty="0">
                <a:latin typeface="Georgia"/>
                <a:cs typeface="Georgia"/>
              </a:rPr>
              <a:t>or</a:t>
            </a:r>
            <a:r>
              <a:rPr sz="1000" spc="30" dirty="0">
                <a:latin typeface="Georgia"/>
                <a:cs typeface="Georgia"/>
              </a:rPr>
              <a:t> </a:t>
            </a:r>
            <a:r>
              <a:rPr sz="1000" spc="-10" dirty="0">
                <a:latin typeface="Georgia"/>
                <a:cs typeface="Georgia"/>
              </a:rPr>
              <a:t>remove </a:t>
            </a:r>
            <a:r>
              <a:rPr sz="1000" spc="-35" dirty="0">
                <a:latin typeface="Georgia"/>
                <a:cs typeface="Georgia"/>
              </a:rPr>
              <a:t>erroneous</a:t>
            </a:r>
            <a:r>
              <a:rPr sz="1000" spc="45" dirty="0">
                <a:latin typeface="Georgia"/>
                <a:cs typeface="Georgia"/>
              </a:rPr>
              <a:t> </a:t>
            </a:r>
            <a:r>
              <a:rPr sz="1000" spc="-10" dirty="0">
                <a:latin typeface="Georgia"/>
                <a:cs typeface="Georgia"/>
              </a:rPr>
              <a:t>values.</a:t>
            </a:r>
            <a:endParaRPr sz="1000">
              <a:latin typeface="Georgia"/>
              <a:cs typeface="Georgia"/>
            </a:endParaRPr>
          </a:p>
          <a:p>
            <a:pPr marL="285750" indent="-141605">
              <a:lnSpc>
                <a:spcPct val="100000"/>
              </a:lnSpc>
              <a:spcBef>
                <a:spcPts val="459"/>
              </a:spcBef>
              <a:buClr>
                <a:srgbClr val="FFFFFF"/>
              </a:buClr>
              <a:buSzPct val="72727"/>
              <a:buFont typeface="Georgia"/>
              <a:buAutoNum type="arabicPlain" startAt="3"/>
              <a:tabLst>
                <a:tab pos="285750" algn="l"/>
              </a:tabLst>
            </a:pPr>
            <a:r>
              <a:rPr sz="1100" b="1" spc="-10" dirty="0">
                <a:latin typeface="Georgia"/>
                <a:cs typeface="Georgia"/>
              </a:rPr>
              <a:t>Construct</a:t>
            </a:r>
            <a:r>
              <a:rPr sz="1100" b="1" spc="55"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marR="67310">
              <a:lnSpc>
                <a:spcPts val="1019"/>
              </a:lnSpc>
              <a:spcBef>
                <a:spcPts val="395"/>
              </a:spcBef>
            </a:pPr>
            <a:r>
              <a:rPr sz="1000" spc="-20" dirty="0">
                <a:latin typeface="Georgia"/>
                <a:cs typeface="Georgia"/>
              </a:rPr>
              <a:t>derive</a:t>
            </a:r>
            <a:r>
              <a:rPr sz="1000" spc="20" dirty="0">
                <a:latin typeface="Georgia"/>
                <a:cs typeface="Georgia"/>
              </a:rPr>
              <a:t> </a:t>
            </a:r>
            <a:r>
              <a:rPr sz="1000" dirty="0">
                <a:latin typeface="Georgia"/>
                <a:cs typeface="Georgia"/>
              </a:rPr>
              <a:t>new</a:t>
            </a:r>
            <a:r>
              <a:rPr sz="1000" spc="25" dirty="0">
                <a:latin typeface="Georgia"/>
                <a:cs typeface="Georgia"/>
              </a:rPr>
              <a:t> </a:t>
            </a:r>
            <a:r>
              <a:rPr sz="1000" dirty="0">
                <a:latin typeface="Georgia"/>
                <a:cs typeface="Georgia"/>
              </a:rPr>
              <a:t>attributes</a:t>
            </a:r>
            <a:r>
              <a:rPr sz="1000" spc="25" dirty="0">
                <a:latin typeface="Georgia"/>
                <a:cs typeface="Georgia"/>
              </a:rPr>
              <a:t> </a:t>
            </a:r>
            <a:r>
              <a:rPr sz="1000" dirty="0">
                <a:latin typeface="Georgia"/>
                <a:cs typeface="Georgia"/>
              </a:rPr>
              <a:t>that</a:t>
            </a:r>
            <a:r>
              <a:rPr sz="1000" spc="25" dirty="0">
                <a:latin typeface="Georgia"/>
                <a:cs typeface="Georgia"/>
              </a:rPr>
              <a:t> </a:t>
            </a:r>
            <a:r>
              <a:rPr sz="1000" dirty="0">
                <a:latin typeface="Georgia"/>
                <a:cs typeface="Georgia"/>
              </a:rPr>
              <a:t>will</a:t>
            </a:r>
            <a:r>
              <a:rPr sz="1000" spc="20" dirty="0">
                <a:latin typeface="Georgia"/>
                <a:cs typeface="Georgia"/>
              </a:rPr>
              <a:t> </a:t>
            </a:r>
            <a:r>
              <a:rPr sz="1000" dirty="0">
                <a:latin typeface="Georgia"/>
                <a:cs typeface="Georgia"/>
              </a:rPr>
              <a:t>be</a:t>
            </a:r>
            <a:r>
              <a:rPr sz="1000" spc="25" dirty="0">
                <a:latin typeface="Georgia"/>
                <a:cs typeface="Georgia"/>
              </a:rPr>
              <a:t> </a:t>
            </a:r>
            <a:r>
              <a:rPr sz="1000" spc="-10" dirty="0">
                <a:latin typeface="Georgia"/>
                <a:cs typeface="Georgia"/>
              </a:rPr>
              <a:t>helpful.</a:t>
            </a:r>
            <a:r>
              <a:rPr sz="1000" spc="105" dirty="0">
                <a:latin typeface="Georgia"/>
                <a:cs typeface="Georgia"/>
              </a:rPr>
              <a:t> </a:t>
            </a:r>
            <a:r>
              <a:rPr sz="1000" dirty="0">
                <a:latin typeface="Georgia"/>
                <a:cs typeface="Georgia"/>
              </a:rPr>
              <a:t>For</a:t>
            </a:r>
            <a:r>
              <a:rPr sz="1000" spc="25" dirty="0">
                <a:latin typeface="Georgia"/>
                <a:cs typeface="Georgia"/>
              </a:rPr>
              <a:t> </a:t>
            </a:r>
            <a:r>
              <a:rPr sz="1000" spc="-10" dirty="0">
                <a:latin typeface="Georgia"/>
                <a:cs typeface="Georgia"/>
              </a:rPr>
              <a:t>example,</a:t>
            </a:r>
            <a:r>
              <a:rPr sz="1000" spc="20" dirty="0">
                <a:latin typeface="Georgia"/>
                <a:cs typeface="Georgia"/>
              </a:rPr>
              <a:t> </a:t>
            </a:r>
            <a:r>
              <a:rPr sz="1000" spc="-20" dirty="0">
                <a:latin typeface="Georgia"/>
                <a:cs typeface="Georgia"/>
              </a:rPr>
              <a:t>derive</a:t>
            </a:r>
            <a:r>
              <a:rPr sz="1000" spc="25" dirty="0">
                <a:latin typeface="Georgia"/>
                <a:cs typeface="Georgia"/>
              </a:rPr>
              <a:t> </a:t>
            </a:r>
            <a:r>
              <a:rPr sz="1000" spc="-30" dirty="0">
                <a:latin typeface="Georgia"/>
                <a:cs typeface="Georgia"/>
              </a:rPr>
              <a:t>someone’s</a:t>
            </a:r>
            <a:r>
              <a:rPr sz="1000" spc="25" dirty="0">
                <a:latin typeface="Georgia"/>
                <a:cs typeface="Georgia"/>
              </a:rPr>
              <a:t> </a:t>
            </a:r>
            <a:r>
              <a:rPr sz="1000" dirty="0">
                <a:latin typeface="Georgia"/>
                <a:cs typeface="Georgia"/>
              </a:rPr>
              <a:t>body</a:t>
            </a:r>
            <a:r>
              <a:rPr sz="1000" spc="25" dirty="0">
                <a:latin typeface="Georgia"/>
                <a:cs typeface="Georgia"/>
              </a:rPr>
              <a:t> </a:t>
            </a:r>
            <a:r>
              <a:rPr sz="1000" spc="-20" dirty="0">
                <a:latin typeface="Georgia"/>
                <a:cs typeface="Georgia"/>
              </a:rPr>
              <a:t>mass </a:t>
            </a:r>
            <a:r>
              <a:rPr sz="1000" spc="-10" dirty="0">
                <a:latin typeface="Georgia"/>
                <a:cs typeface="Georgia"/>
              </a:rPr>
              <a:t>index</a:t>
            </a:r>
            <a:r>
              <a:rPr sz="1000" spc="5" dirty="0">
                <a:latin typeface="Georgia"/>
                <a:cs typeface="Georgia"/>
              </a:rPr>
              <a:t> </a:t>
            </a:r>
            <a:r>
              <a:rPr sz="1000" spc="-10" dirty="0">
                <a:latin typeface="Georgia"/>
                <a:cs typeface="Georgia"/>
              </a:rPr>
              <a:t>from</a:t>
            </a:r>
            <a:r>
              <a:rPr sz="1000" spc="10" dirty="0">
                <a:latin typeface="Georgia"/>
                <a:cs typeface="Georgia"/>
              </a:rPr>
              <a:t> </a:t>
            </a:r>
            <a:r>
              <a:rPr sz="1000" spc="-10" dirty="0">
                <a:latin typeface="Georgia"/>
                <a:cs typeface="Georgia"/>
              </a:rPr>
              <a:t>height</a:t>
            </a:r>
            <a:r>
              <a:rPr sz="1000" spc="10" dirty="0">
                <a:latin typeface="Georgia"/>
                <a:cs typeface="Georgia"/>
              </a:rPr>
              <a:t> </a:t>
            </a:r>
            <a:r>
              <a:rPr sz="1000" dirty="0">
                <a:latin typeface="Georgia"/>
                <a:cs typeface="Georgia"/>
              </a:rPr>
              <a:t>and</a:t>
            </a:r>
            <a:r>
              <a:rPr sz="1000" spc="10" dirty="0">
                <a:latin typeface="Georgia"/>
                <a:cs typeface="Georgia"/>
              </a:rPr>
              <a:t> </a:t>
            </a:r>
            <a:r>
              <a:rPr sz="1000" spc="-10" dirty="0">
                <a:latin typeface="Georgia"/>
                <a:cs typeface="Georgia"/>
              </a:rPr>
              <a:t>weight</a:t>
            </a:r>
            <a:r>
              <a:rPr sz="1000" spc="5" dirty="0">
                <a:latin typeface="Georgia"/>
                <a:cs typeface="Georgia"/>
              </a:rPr>
              <a:t> </a:t>
            </a:r>
            <a:r>
              <a:rPr sz="1000" spc="-10" dirty="0">
                <a:latin typeface="Georgia"/>
                <a:cs typeface="Georgia"/>
              </a:rPr>
              <a:t>fields.</a:t>
            </a:r>
            <a:endParaRPr sz="1000">
              <a:latin typeface="Georgia"/>
              <a:cs typeface="Georgia"/>
            </a:endParaRPr>
          </a:p>
          <a:p>
            <a:pPr marL="285750" indent="-141605">
              <a:lnSpc>
                <a:spcPct val="100000"/>
              </a:lnSpc>
              <a:spcBef>
                <a:spcPts val="465"/>
              </a:spcBef>
              <a:buClr>
                <a:srgbClr val="FFFFFF"/>
              </a:buClr>
              <a:buSzPct val="72727"/>
              <a:buFont typeface="Georgia"/>
              <a:buAutoNum type="arabicPlain" startAt="4"/>
              <a:tabLst>
                <a:tab pos="285750" algn="l"/>
              </a:tabLst>
            </a:pPr>
            <a:r>
              <a:rPr sz="1100" b="1" spc="-25" dirty="0">
                <a:latin typeface="Georgia"/>
                <a:cs typeface="Georgia"/>
              </a:rPr>
              <a:t>Integrate</a:t>
            </a:r>
            <a:r>
              <a:rPr sz="1100" b="1" spc="55"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a:lnSpc>
                <a:spcPct val="100000"/>
              </a:lnSpc>
              <a:spcBef>
                <a:spcPts val="215"/>
              </a:spcBef>
            </a:pPr>
            <a:r>
              <a:rPr sz="1000" dirty="0">
                <a:latin typeface="Georgia"/>
                <a:cs typeface="Georgia"/>
              </a:rPr>
              <a:t>create</a:t>
            </a:r>
            <a:r>
              <a:rPr sz="1000" spc="20" dirty="0">
                <a:latin typeface="Georgia"/>
                <a:cs typeface="Georgia"/>
              </a:rPr>
              <a:t> </a:t>
            </a:r>
            <a:r>
              <a:rPr sz="1000" dirty="0">
                <a:latin typeface="Georgia"/>
                <a:cs typeface="Georgia"/>
              </a:rPr>
              <a:t>new</a:t>
            </a:r>
            <a:r>
              <a:rPr sz="1000" spc="25" dirty="0">
                <a:latin typeface="Georgia"/>
                <a:cs typeface="Georgia"/>
              </a:rPr>
              <a:t> </a:t>
            </a:r>
            <a:r>
              <a:rPr sz="1000" dirty="0">
                <a:latin typeface="Georgia"/>
                <a:cs typeface="Georgia"/>
              </a:rPr>
              <a:t>data</a:t>
            </a:r>
            <a:r>
              <a:rPr sz="1000" spc="25" dirty="0">
                <a:latin typeface="Georgia"/>
                <a:cs typeface="Georgia"/>
              </a:rPr>
              <a:t> </a:t>
            </a:r>
            <a:r>
              <a:rPr sz="1000" dirty="0">
                <a:latin typeface="Georgia"/>
                <a:cs typeface="Georgia"/>
              </a:rPr>
              <a:t>sets</a:t>
            </a:r>
            <a:r>
              <a:rPr sz="1000" spc="20" dirty="0">
                <a:latin typeface="Georgia"/>
                <a:cs typeface="Georgia"/>
              </a:rPr>
              <a:t> </a:t>
            </a:r>
            <a:r>
              <a:rPr sz="1000" dirty="0">
                <a:latin typeface="Georgia"/>
                <a:cs typeface="Georgia"/>
              </a:rPr>
              <a:t>by</a:t>
            </a:r>
            <a:r>
              <a:rPr sz="1000" spc="25" dirty="0">
                <a:latin typeface="Georgia"/>
                <a:cs typeface="Georgia"/>
              </a:rPr>
              <a:t> </a:t>
            </a:r>
            <a:r>
              <a:rPr sz="1000" spc="-25" dirty="0">
                <a:latin typeface="Georgia"/>
                <a:cs typeface="Georgia"/>
              </a:rPr>
              <a:t>combining</a:t>
            </a:r>
            <a:r>
              <a:rPr sz="1000" spc="25" dirty="0">
                <a:latin typeface="Georgia"/>
                <a:cs typeface="Georgia"/>
              </a:rPr>
              <a:t> </a:t>
            </a:r>
            <a:r>
              <a:rPr sz="1000" dirty="0">
                <a:latin typeface="Georgia"/>
                <a:cs typeface="Georgia"/>
              </a:rPr>
              <a:t>data</a:t>
            </a:r>
            <a:r>
              <a:rPr sz="1000" spc="25" dirty="0">
                <a:latin typeface="Georgia"/>
                <a:cs typeface="Georgia"/>
              </a:rPr>
              <a:t> </a:t>
            </a:r>
            <a:r>
              <a:rPr sz="1000" spc="-10" dirty="0">
                <a:latin typeface="Georgia"/>
                <a:cs typeface="Georgia"/>
              </a:rPr>
              <a:t>from</a:t>
            </a:r>
            <a:r>
              <a:rPr sz="1000" spc="20" dirty="0">
                <a:latin typeface="Georgia"/>
                <a:cs typeface="Georgia"/>
              </a:rPr>
              <a:t> </a:t>
            </a:r>
            <a:r>
              <a:rPr sz="1000" spc="-10" dirty="0">
                <a:latin typeface="Georgia"/>
                <a:cs typeface="Georgia"/>
              </a:rPr>
              <a:t>multiple</a:t>
            </a:r>
            <a:r>
              <a:rPr sz="1000" spc="25" dirty="0">
                <a:latin typeface="Georgia"/>
                <a:cs typeface="Georgia"/>
              </a:rPr>
              <a:t> </a:t>
            </a:r>
            <a:r>
              <a:rPr sz="1000" spc="-10" dirty="0">
                <a:latin typeface="Georgia"/>
                <a:cs typeface="Georgia"/>
              </a:rPr>
              <a:t>sources.</a:t>
            </a:r>
            <a:endParaRPr sz="1000">
              <a:latin typeface="Georgia"/>
              <a:cs typeface="Georgia"/>
            </a:endParaRPr>
          </a:p>
          <a:p>
            <a:pPr marL="285750" indent="-141605">
              <a:lnSpc>
                <a:spcPct val="100000"/>
              </a:lnSpc>
              <a:spcBef>
                <a:spcPts val="470"/>
              </a:spcBef>
              <a:buClr>
                <a:srgbClr val="FFFFFF"/>
              </a:buClr>
              <a:buSzPct val="72727"/>
              <a:buFont typeface="Georgia"/>
              <a:buAutoNum type="arabicPlain" startAt="5"/>
              <a:tabLst>
                <a:tab pos="285750" algn="l"/>
              </a:tabLst>
            </a:pPr>
            <a:r>
              <a:rPr sz="1100" b="1" spc="-35" dirty="0">
                <a:latin typeface="Georgia"/>
                <a:cs typeface="Georgia"/>
              </a:rPr>
              <a:t>Format</a:t>
            </a:r>
            <a:r>
              <a:rPr sz="1100" b="1" spc="40" dirty="0">
                <a:latin typeface="Georgia"/>
                <a:cs typeface="Georgia"/>
              </a:rPr>
              <a:t> </a:t>
            </a:r>
            <a:r>
              <a:rPr sz="1100" b="1" spc="-20" dirty="0">
                <a:latin typeface="Georgia"/>
                <a:cs typeface="Georgia"/>
              </a:rPr>
              <a:t>data</a:t>
            </a:r>
            <a:r>
              <a:rPr sz="1100" spc="-20" dirty="0">
                <a:latin typeface="Georgia"/>
                <a:cs typeface="Georgia"/>
              </a:rPr>
              <a:t>:</a:t>
            </a:r>
            <a:endParaRPr sz="1100">
              <a:latin typeface="Georgia"/>
              <a:cs typeface="Georgia"/>
            </a:endParaRPr>
          </a:p>
          <a:p>
            <a:pPr marL="566420" marR="62230">
              <a:lnSpc>
                <a:spcPts val="1019"/>
              </a:lnSpc>
              <a:spcBef>
                <a:spcPts val="400"/>
              </a:spcBef>
            </a:pPr>
            <a:r>
              <a:rPr sz="1000" spc="-35" dirty="0">
                <a:latin typeface="Georgia"/>
                <a:cs typeface="Georgia"/>
              </a:rPr>
              <a:t>re-</a:t>
            </a:r>
            <a:r>
              <a:rPr sz="1000" spc="-20" dirty="0">
                <a:latin typeface="Georgia"/>
                <a:cs typeface="Georgia"/>
              </a:rPr>
              <a:t>format</a:t>
            </a:r>
            <a:r>
              <a:rPr sz="1000" spc="25" dirty="0">
                <a:latin typeface="Georgia"/>
                <a:cs typeface="Georgia"/>
              </a:rPr>
              <a:t> </a:t>
            </a:r>
            <a:r>
              <a:rPr sz="1000" dirty="0">
                <a:latin typeface="Georgia"/>
                <a:cs typeface="Georgia"/>
              </a:rPr>
              <a:t>data</a:t>
            </a:r>
            <a:r>
              <a:rPr sz="1000" spc="25" dirty="0">
                <a:latin typeface="Georgia"/>
                <a:cs typeface="Georgia"/>
              </a:rPr>
              <a:t> </a:t>
            </a:r>
            <a:r>
              <a:rPr sz="1000" dirty="0">
                <a:latin typeface="Georgia"/>
                <a:cs typeface="Georgia"/>
              </a:rPr>
              <a:t>as</a:t>
            </a:r>
            <a:r>
              <a:rPr sz="1000" spc="25" dirty="0">
                <a:latin typeface="Georgia"/>
                <a:cs typeface="Georgia"/>
              </a:rPr>
              <a:t> </a:t>
            </a:r>
            <a:r>
              <a:rPr sz="1000" spc="-25" dirty="0">
                <a:latin typeface="Georgia"/>
                <a:cs typeface="Georgia"/>
              </a:rPr>
              <a:t>necessary.</a:t>
            </a:r>
            <a:r>
              <a:rPr sz="1000" spc="110" dirty="0">
                <a:latin typeface="Georgia"/>
                <a:cs typeface="Georgia"/>
              </a:rPr>
              <a:t> </a:t>
            </a:r>
            <a:r>
              <a:rPr sz="1000" dirty="0">
                <a:latin typeface="Georgia"/>
                <a:cs typeface="Georgia"/>
              </a:rPr>
              <a:t>For</a:t>
            </a:r>
            <a:r>
              <a:rPr sz="1000" spc="25" dirty="0">
                <a:latin typeface="Georgia"/>
                <a:cs typeface="Georgia"/>
              </a:rPr>
              <a:t> </a:t>
            </a:r>
            <a:r>
              <a:rPr sz="1000" spc="-10" dirty="0">
                <a:latin typeface="Georgia"/>
                <a:cs typeface="Georgia"/>
              </a:rPr>
              <a:t>example,</a:t>
            </a:r>
            <a:r>
              <a:rPr sz="1000" spc="25" dirty="0">
                <a:latin typeface="Georgia"/>
                <a:cs typeface="Georgia"/>
              </a:rPr>
              <a:t> </a:t>
            </a:r>
            <a:r>
              <a:rPr sz="1000" dirty="0">
                <a:latin typeface="Georgia"/>
                <a:cs typeface="Georgia"/>
              </a:rPr>
              <a:t>you</a:t>
            </a:r>
            <a:r>
              <a:rPr sz="1000" spc="25" dirty="0">
                <a:latin typeface="Georgia"/>
                <a:cs typeface="Georgia"/>
              </a:rPr>
              <a:t> </a:t>
            </a:r>
            <a:r>
              <a:rPr sz="1000" dirty="0">
                <a:latin typeface="Georgia"/>
                <a:cs typeface="Georgia"/>
              </a:rPr>
              <a:t>might</a:t>
            </a:r>
            <a:r>
              <a:rPr sz="1000" spc="30" dirty="0">
                <a:latin typeface="Georgia"/>
                <a:cs typeface="Georgia"/>
              </a:rPr>
              <a:t> </a:t>
            </a:r>
            <a:r>
              <a:rPr sz="1000" spc="-10" dirty="0">
                <a:latin typeface="Georgia"/>
                <a:cs typeface="Georgia"/>
              </a:rPr>
              <a:t>convert</a:t>
            </a:r>
            <a:r>
              <a:rPr sz="1000" spc="25" dirty="0">
                <a:latin typeface="Georgia"/>
                <a:cs typeface="Georgia"/>
              </a:rPr>
              <a:t> </a:t>
            </a:r>
            <a:r>
              <a:rPr sz="1000" spc="-10" dirty="0">
                <a:latin typeface="Georgia"/>
                <a:cs typeface="Georgia"/>
              </a:rPr>
              <a:t>string</a:t>
            </a:r>
            <a:r>
              <a:rPr sz="1000" spc="25" dirty="0">
                <a:latin typeface="Georgia"/>
                <a:cs typeface="Georgia"/>
              </a:rPr>
              <a:t> </a:t>
            </a:r>
            <a:r>
              <a:rPr sz="1000" spc="-20" dirty="0">
                <a:latin typeface="Georgia"/>
                <a:cs typeface="Georgia"/>
              </a:rPr>
              <a:t>values</a:t>
            </a:r>
            <a:r>
              <a:rPr sz="1000" spc="25" dirty="0">
                <a:latin typeface="Georgia"/>
                <a:cs typeface="Georgia"/>
              </a:rPr>
              <a:t> </a:t>
            </a:r>
            <a:r>
              <a:rPr sz="1000" dirty="0">
                <a:latin typeface="Georgia"/>
                <a:cs typeface="Georgia"/>
              </a:rPr>
              <a:t>that</a:t>
            </a:r>
            <a:r>
              <a:rPr sz="1000" spc="30" dirty="0">
                <a:latin typeface="Georgia"/>
                <a:cs typeface="Georgia"/>
              </a:rPr>
              <a:t> </a:t>
            </a:r>
            <a:r>
              <a:rPr sz="1000" spc="-10" dirty="0">
                <a:latin typeface="Georgia"/>
                <a:cs typeface="Georgia"/>
              </a:rPr>
              <a:t>store </a:t>
            </a:r>
            <a:r>
              <a:rPr sz="1000" spc="-30" dirty="0">
                <a:latin typeface="Georgia"/>
                <a:cs typeface="Georgia"/>
              </a:rPr>
              <a:t>numbers</a:t>
            </a:r>
            <a:r>
              <a:rPr sz="1000" spc="30" dirty="0">
                <a:latin typeface="Georgia"/>
                <a:cs typeface="Georgia"/>
              </a:rPr>
              <a:t> </a:t>
            </a:r>
            <a:r>
              <a:rPr sz="1000" dirty="0">
                <a:latin typeface="Georgia"/>
                <a:cs typeface="Georgia"/>
              </a:rPr>
              <a:t>to</a:t>
            </a:r>
            <a:r>
              <a:rPr sz="1000" spc="35" dirty="0">
                <a:latin typeface="Georgia"/>
                <a:cs typeface="Georgia"/>
              </a:rPr>
              <a:t> </a:t>
            </a:r>
            <a:r>
              <a:rPr sz="1000" spc="-15" dirty="0">
                <a:latin typeface="Georgia"/>
                <a:cs typeface="Georgia"/>
              </a:rPr>
              <a:t>numeric</a:t>
            </a:r>
            <a:r>
              <a:rPr sz="1000" spc="35" dirty="0">
                <a:latin typeface="Georgia"/>
                <a:cs typeface="Georgia"/>
              </a:rPr>
              <a:t> </a:t>
            </a:r>
            <a:r>
              <a:rPr sz="1000" spc="-10" dirty="0">
                <a:latin typeface="Georgia"/>
                <a:cs typeface="Georgia"/>
              </a:rPr>
              <a:t>values</a:t>
            </a:r>
            <a:r>
              <a:rPr sz="1000" spc="35" dirty="0">
                <a:latin typeface="Georgia"/>
                <a:cs typeface="Georgia"/>
              </a:rPr>
              <a:t> </a:t>
            </a:r>
            <a:r>
              <a:rPr sz="1000" dirty="0">
                <a:latin typeface="Georgia"/>
                <a:cs typeface="Georgia"/>
              </a:rPr>
              <a:t>so</a:t>
            </a:r>
            <a:r>
              <a:rPr sz="1000" spc="35" dirty="0">
                <a:latin typeface="Georgia"/>
                <a:cs typeface="Georgia"/>
              </a:rPr>
              <a:t> </a:t>
            </a:r>
            <a:r>
              <a:rPr sz="1000" dirty="0">
                <a:latin typeface="Georgia"/>
                <a:cs typeface="Georgia"/>
              </a:rPr>
              <a:t>that</a:t>
            </a:r>
            <a:r>
              <a:rPr sz="1000" spc="35" dirty="0">
                <a:latin typeface="Georgia"/>
                <a:cs typeface="Georgia"/>
              </a:rPr>
              <a:t> </a:t>
            </a:r>
            <a:r>
              <a:rPr sz="1000" dirty="0">
                <a:latin typeface="Georgia"/>
                <a:cs typeface="Georgia"/>
              </a:rPr>
              <a:t>you</a:t>
            </a:r>
            <a:r>
              <a:rPr sz="1000" spc="35" dirty="0">
                <a:latin typeface="Georgia"/>
                <a:cs typeface="Georgia"/>
              </a:rPr>
              <a:t> </a:t>
            </a:r>
            <a:r>
              <a:rPr sz="1000" dirty="0">
                <a:latin typeface="Georgia"/>
                <a:cs typeface="Georgia"/>
              </a:rPr>
              <a:t>can</a:t>
            </a:r>
            <a:r>
              <a:rPr sz="1000" spc="35" dirty="0">
                <a:latin typeface="Georgia"/>
                <a:cs typeface="Georgia"/>
              </a:rPr>
              <a:t> </a:t>
            </a:r>
            <a:r>
              <a:rPr sz="1000" spc="-20" dirty="0">
                <a:latin typeface="Georgia"/>
                <a:cs typeface="Georgia"/>
              </a:rPr>
              <a:t>perform</a:t>
            </a:r>
            <a:r>
              <a:rPr sz="1000" spc="35" dirty="0">
                <a:latin typeface="Georgia"/>
                <a:cs typeface="Georgia"/>
              </a:rPr>
              <a:t> </a:t>
            </a:r>
            <a:r>
              <a:rPr sz="1000" spc="-20" dirty="0">
                <a:latin typeface="Georgia"/>
                <a:cs typeface="Georgia"/>
              </a:rPr>
              <a:t>mathematical</a:t>
            </a:r>
            <a:r>
              <a:rPr sz="1000" spc="35" dirty="0">
                <a:latin typeface="Georgia"/>
                <a:cs typeface="Georgia"/>
              </a:rPr>
              <a:t> </a:t>
            </a:r>
            <a:r>
              <a:rPr sz="1000" spc="-10" dirty="0">
                <a:latin typeface="Georgia"/>
                <a:cs typeface="Georgia"/>
              </a:rPr>
              <a:t>operations.</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12</a:t>
            </a:fld>
            <a:r>
              <a:rPr spc="-25" dirty="0"/>
              <a:t> </a:t>
            </a:r>
            <a:r>
              <a:rPr spc="75" dirty="0"/>
              <a:t>/</a:t>
            </a:r>
            <a:r>
              <a:rPr spc="-25" dirty="0"/>
              <a:t> 103</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3" action="ppaction://hlinksldjump"/>
              </a:rPr>
              <a:t>Data</a:t>
            </a:r>
            <a:r>
              <a:rPr sz="1100" spc="114" dirty="0">
                <a:latin typeface="Georgia"/>
                <a:cs typeface="Georgia"/>
                <a:hlinkClick r:id="rId3" action="ppaction://hlinksldjump"/>
              </a:rPr>
              <a:t> </a:t>
            </a:r>
            <a:r>
              <a:rPr sz="1100" spc="-10" dirty="0">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13</a:t>
            </a:fld>
            <a:r>
              <a:rPr spc="-25" dirty="0"/>
              <a:t> </a:t>
            </a:r>
            <a:r>
              <a:rPr spc="75" dirty="0"/>
              <a:t>/</a:t>
            </a:r>
            <a:r>
              <a:rPr spc="-25" dirty="0"/>
              <a:t> 103</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cleaning</a:t>
            </a:r>
          </a:p>
        </p:txBody>
      </p:sp>
      <p:sp>
        <p:nvSpPr>
          <p:cNvPr id="3" name="object 3"/>
          <p:cNvSpPr/>
          <p:nvPr/>
        </p:nvSpPr>
        <p:spPr>
          <a:xfrm>
            <a:off x="299567" y="124893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48715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72537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txBox="1"/>
          <p:nvPr/>
        </p:nvSpPr>
        <p:spPr>
          <a:xfrm>
            <a:off x="309016" y="1106333"/>
            <a:ext cx="2725420" cy="740410"/>
          </a:xfrm>
          <a:prstGeom prst="rect">
            <a:avLst/>
          </a:prstGeom>
        </p:spPr>
        <p:txBody>
          <a:bodyPr vert="horz" wrap="square" lIns="0" tIns="83185" rIns="0" bIns="0" rtlCol="0">
            <a:spAutoFit/>
          </a:bodyPr>
          <a:lstStyle/>
          <a:p>
            <a:pPr marL="154305" indent="-141605">
              <a:lnSpc>
                <a:spcPct val="100000"/>
              </a:lnSpc>
              <a:spcBef>
                <a:spcPts val="655"/>
              </a:spcBef>
              <a:buClr>
                <a:srgbClr val="FFFFFF"/>
              </a:buClr>
              <a:buSzPct val="72727"/>
              <a:buAutoNum type="arabicPlain"/>
              <a:tabLst>
                <a:tab pos="154305" algn="l"/>
              </a:tabLst>
            </a:pPr>
            <a:r>
              <a:rPr sz="1100" spc="-30" dirty="0">
                <a:latin typeface="Georgia"/>
                <a:cs typeface="Georgia"/>
              </a:rPr>
              <a:t>Handling</a:t>
            </a:r>
            <a:r>
              <a:rPr sz="1100" spc="25" dirty="0">
                <a:latin typeface="Georgia"/>
                <a:cs typeface="Georgia"/>
              </a:rPr>
              <a:t> </a:t>
            </a:r>
            <a:r>
              <a:rPr sz="1100" spc="-35" dirty="0">
                <a:latin typeface="Georgia"/>
                <a:cs typeface="Georgia"/>
              </a:rPr>
              <a:t>missing</a:t>
            </a:r>
            <a:r>
              <a:rPr sz="1100" spc="25" dirty="0">
                <a:latin typeface="Georgia"/>
                <a:cs typeface="Georgia"/>
              </a:rPr>
              <a:t> </a:t>
            </a:r>
            <a:r>
              <a:rPr sz="1100" spc="-10" dirty="0">
                <a:latin typeface="Georgia"/>
                <a:cs typeface="Georgia"/>
              </a:rPr>
              <a:t>values</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spc="-30" dirty="0">
                <a:latin typeface="Georgia"/>
                <a:cs typeface="Georgia"/>
              </a:rPr>
              <a:t>Handling</a:t>
            </a:r>
            <a:r>
              <a:rPr sz="1100" spc="20" dirty="0">
                <a:latin typeface="Georgia"/>
                <a:cs typeface="Georgia"/>
              </a:rPr>
              <a:t> </a:t>
            </a:r>
            <a:r>
              <a:rPr sz="1100" spc="-20" dirty="0">
                <a:latin typeface="Georgia"/>
                <a:cs typeface="Georgia"/>
              </a:rPr>
              <a:t>incorrect</a:t>
            </a:r>
            <a:r>
              <a:rPr sz="1100" spc="25" dirty="0">
                <a:latin typeface="Georgia"/>
                <a:cs typeface="Georgia"/>
              </a:rPr>
              <a:t> </a:t>
            </a:r>
            <a:r>
              <a:rPr sz="1100" dirty="0">
                <a:latin typeface="Georgia"/>
                <a:cs typeface="Georgia"/>
              </a:rPr>
              <a:t>and</a:t>
            </a:r>
            <a:r>
              <a:rPr sz="1100" spc="25" dirty="0">
                <a:latin typeface="Georgia"/>
                <a:cs typeface="Georgia"/>
              </a:rPr>
              <a:t> </a:t>
            </a:r>
            <a:r>
              <a:rPr sz="1100" spc="-30" dirty="0">
                <a:latin typeface="Georgia"/>
                <a:cs typeface="Georgia"/>
              </a:rPr>
              <a:t>inconsistent</a:t>
            </a:r>
            <a:r>
              <a:rPr sz="1100" spc="25" dirty="0">
                <a:latin typeface="Georgia"/>
                <a:cs typeface="Georgia"/>
              </a:rPr>
              <a:t> </a:t>
            </a:r>
            <a:r>
              <a:rPr sz="1100" spc="-10" dirty="0">
                <a:latin typeface="Georgia"/>
                <a:cs typeface="Georgia"/>
              </a:rPr>
              <a:t>values</a:t>
            </a:r>
            <a:endParaRPr sz="1100">
              <a:latin typeface="Georgia"/>
              <a:cs typeface="Georgia"/>
            </a:endParaRPr>
          </a:p>
          <a:p>
            <a:pPr marL="154305" indent="-141605">
              <a:lnSpc>
                <a:spcPct val="100000"/>
              </a:lnSpc>
              <a:spcBef>
                <a:spcPts val="560"/>
              </a:spcBef>
              <a:buClr>
                <a:srgbClr val="FFFFFF"/>
              </a:buClr>
              <a:buSzPct val="72727"/>
              <a:buAutoNum type="arabicPlain"/>
              <a:tabLst>
                <a:tab pos="154305" algn="l"/>
              </a:tabLst>
            </a:pPr>
            <a:r>
              <a:rPr sz="1100" spc="-30" dirty="0">
                <a:latin typeface="Georgia"/>
                <a:cs typeface="Georgia"/>
              </a:rPr>
              <a:t>Handling</a:t>
            </a:r>
            <a:r>
              <a:rPr sz="1100" spc="-10" dirty="0">
                <a:latin typeface="Georgia"/>
                <a:cs typeface="Georgia"/>
              </a:rPr>
              <a:t> noisy </a:t>
            </a:r>
            <a:r>
              <a:rPr sz="1100" spc="-20" dirty="0">
                <a:latin typeface="Georgia"/>
                <a:cs typeface="Georgia"/>
              </a:rPr>
              <a:t>data</a:t>
            </a:r>
            <a:endParaRPr sz="11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14</a:t>
            </a:fld>
            <a:r>
              <a:rPr spc="-25" dirty="0"/>
              <a:t> </a:t>
            </a:r>
            <a:r>
              <a:rPr spc="75" dirty="0"/>
              <a:t>/</a:t>
            </a:r>
            <a:r>
              <a:rPr spc="-25" dirty="0"/>
              <a:t> 103</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190" dirty="0"/>
              <a:t> </a:t>
            </a:r>
            <a:r>
              <a:rPr dirty="0"/>
              <a:t>missing</a:t>
            </a:r>
            <a:r>
              <a:rPr spc="195" dirty="0"/>
              <a:t> </a:t>
            </a:r>
            <a:r>
              <a:rPr spc="-10" dirty="0"/>
              <a:t>values</a:t>
            </a:r>
          </a:p>
        </p:txBody>
      </p:sp>
      <p:sp>
        <p:nvSpPr>
          <p:cNvPr id="3" name="object 3"/>
          <p:cNvSpPr/>
          <p:nvPr/>
        </p:nvSpPr>
        <p:spPr>
          <a:xfrm>
            <a:off x="299567" y="90455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14278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38099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61922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185743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p:nvPr/>
        </p:nvSpPr>
        <p:spPr>
          <a:xfrm>
            <a:off x="299567" y="224193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txBox="1"/>
          <p:nvPr/>
        </p:nvSpPr>
        <p:spPr>
          <a:xfrm>
            <a:off x="309016" y="761946"/>
            <a:ext cx="5247005" cy="1601470"/>
          </a:xfrm>
          <a:prstGeom prst="rect">
            <a:avLst/>
          </a:prstGeom>
        </p:spPr>
        <p:txBody>
          <a:bodyPr vert="horz" wrap="square" lIns="0" tIns="83185" rIns="0" bIns="0" rtlCol="0">
            <a:spAutoFit/>
          </a:bodyPr>
          <a:lstStyle/>
          <a:p>
            <a:pPr marL="154305" indent="-141605">
              <a:lnSpc>
                <a:spcPct val="100000"/>
              </a:lnSpc>
              <a:spcBef>
                <a:spcPts val="655"/>
              </a:spcBef>
              <a:buClr>
                <a:srgbClr val="FFFFFF"/>
              </a:buClr>
              <a:buSzPct val="72727"/>
              <a:buAutoNum type="arabicPlain"/>
              <a:tabLst>
                <a:tab pos="154305" algn="l"/>
              </a:tabLst>
            </a:pPr>
            <a:r>
              <a:rPr sz="1100" spc="-30" dirty="0">
                <a:latin typeface="Georgia"/>
                <a:cs typeface="Georgia"/>
              </a:rPr>
              <a:t>Ignore</a:t>
            </a:r>
            <a:r>
              <a:rPr sz="1100" spc="25" dirty="0">
                <a:latin typeface="Georgia"/>
                <a:cs typeface="Georgia"/>
              </a:rPr>
              <a:t> </a:t>
            </a:r>
            <a:r>
              <a:rPr sz="1100" spc="-10" dirty="0">
                <a:latin typeface="Georgia"/>
                <a:cs typeface="Georgia"/>
              </a:rPr>
              <a:t>tuples</a:t>
            </a:r>
            <a:r>
              <a:rPr sz="1100" spc="30" dirty="0">
                <a:latin typeface="Georgia"/>
                <a:cs typeface="Georgia"/>
              </a:rPr>
              <a:t> </a:t>
            </a:r>
            <a:r>
              <a:rPr sz="1100" dirty="0">
                <a:latin typeface="Georgia"/>
                <a:cs typeface="Georgia"/>
              </a:rPr>
              <a:t>with</a:t>
            </a:r>
            <a:r>
              <a:rPr sz="1100" spc="30" dirty="0">
                <a:latin typeface="Georgia"/>
                <a:cs typeface="Georgia"/>
              </a:rPr>
              <a:t> </a:t>
            </a:r>
            <a:r>
              <a:rPr sz="1100" spc="-35" dirty="0">
                <a:latin typeface="Georgia"/>
                <a:cs typeface="Georgia"/>
              </a:rPr>
              <a:t>missing</a:t>
            </a:r>
            <a:r>
              <a:rPr sz="1100" spc="25" dirty="0">
                <a:latin typeface="Georgia"/>
                <a:cs typeface="Georgia"/>
              </a:rPr>
              <a:t> </a:t>
            </a:r>
            <a:r>
              <a:rPr sz="1100" spc="-10" dirty="0">
                <a:latin typeface="Georgia"/>
                <a:cs typeface="Georgia"/>
              </a:rPr>
              <a:t>values</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Fill</a:t>
            </a:r>
            <a:r>
              <a:rPr sz="1100" spc="40" dirty="0">
                <a:latin typeface="Georgia"/>
                <a:cs typeface="Georgia"/>
              </a:rPr>
              <a:t> </a:t>
            </a:r>
            <a:r>
              <a:rPr sz="1100" dirty="0">
                <a:latin typeface="Georgia"/>
                <a:cs typeface="Georgia"/>
              </a:rPr>
              <a:t>in</a:t>
            </a:r>
            <a:r>
              <a:rPr sz="1100" spc="40" dirty="0">
                <a:latin typeface="Georgia"/>
                <a:cs typeface="Georgia"/>
              </a:rPr>
              <a:t> </a:t>
            </a:r>
            <a:r>
              <a:rPr sz="1100" dirty="0">
                <a:latin typeface="Georgia"/>
                <a:cs typeface="Georgia"/>
              </a:rPr>
              <a:t>the</a:t>
            </a:r>
            <a:r>
              <a:rPr sz="1100" spc="40" dirty="0">
                <a:latin typeface="Georgia"/>
                <a:cs typeface="Georgia"/>
              </a:rPr>
              <a:t> </a:t>
            </a:r>
            <a:r>
              <a:rPr sz="1100" spc="-35" dirty="0">
                <a:latin typeface="Georgia"/>
                <a:cs typeface="Georgia"/>
              </a:rPr>
              <a:t>missing</a:t>
            </a:r>
            <a:r>
              <a:rPr sz="1100" spc="45" dirty="0">
                <a:latin typeface="Georgia"/>
                <a:cs typeface="Georgia"/>
              </a:rPr>
              <a:t> </a:t>
            </a:r>
            <a:r>
              <a:rPr sz="1100" spc="-25" dirty="0">
                <a:latin typeface="Georgia"/>
                <a:cs typeface="Georgia"/>
              </a:rPr>
              <a:t>values</a:t>
            </a:r>
            <a:r>
              <a:rPr sz="1100" spc="40" dirty="0">
                <a:latin typeface="Georgia"/>
                <a:cs typeface="Georgia"/>
              </a:rPr>
              <a:t> </a:t>
            </a:r>
            <a:r>
              <a:rPr sz="1100" spc="-10" dirty="0">
                <a:latin typeface="Georgia"/>
                <a:cs typeface="Georgia"/>
              </a:rPr>
              <a:t>manually</a:t>
            </a:r>
            <a:endParaRPr sz="1100">
              <a:latin typeface="Georgia"/>
              <a:cs typeface="Georgia"/>
            </a:endParaRPr>
          </a:p>
          <a:p>
            <a:pPr marL="154305" indent="-141605">
              <a:lnSpc>
                <a:spcPct val="100000"/>
              </a:lnSpc>
              <a:spcBef>
                <a:spcPts val="560"/>
              </a:spcBef>
              <a:buClr>
                <a:srgbClr val="FFFFFF"/>
              </a:buClr>
              <a:buSzPct val="72727"/>
              <a:buAutoNum type="arabicPlain"/>
              <a:tabLst>
                <a:tab pos="154305" algn="l"/>
              </a:tabLst>
            </a:pPr>
            <a:r>
              <a:rPr sz="1100" spc="-10" dirty="0">
                <a:latin typeface="Georgia"/>
                <a:cs typeface="Georgia"/>
              </a:rPr>
              <a:t>Use</a:t>
            </a:r>
            <a:r>
              <a:rPr sz="1100" spc="25" dirty="0">
                <a:latin typeface="Georgia"/>
                <a:cs typeface="Georgia"/>
              </a:rPr>
              <a:t> </a:t>
            </a:r>
            <a:r>
              <a:rPr sz="1100" dirty="0">
                <a:latin typeface="Georgia"/>
                <a:cs typeface="Georgia"/>
              </a:rPr>
              <a:t>a</a:t>
            </a:r>
            <a:r>
              <a:rPr sz="1100" spc="25" dirty="0">
                <a:latin typeface="Georgia"/>
                <a:cs typeface="Georgia"/>
              </a:rPr>
              <a:t> </a:t>
            </a:r>
            <a:r>
              <a:rPr sz="1100" dirty="0">
                <a:latin typeface="Georgia"/>
                <a:cs typeface="Georgia"/>
              </a:rPr>
              <a:t>global</a:t>
            </a:r>
            <a:r>
              <a:rPr sz="1100" spc="25" dirty="0">
                <a:latin typeface="Georgia"/>
                <a:cs typeface="Georgia"/>
              </a:rPr>
              <a:t> </a:t>
            </a:r>
            <a:r>
              <a:rPr sz="1100" spc="-10" dirty="0">
                <a:latin typeface="Georgia"/>
                <a:cs typeface="Georgia"/>
              </a:rPr>
              <a:t>constant</a:t>
            </a:r>
            <a:r>
              <a:rPr sz="1100" spc="25" dirty="0">
                <a:latin typeface="Georgia"/>
                <a:cs typeface="Georgia"/>
              </a:rPr>
              <a:t> </a:t>
            </a:r>
            <a:r>
              <a:rPr sz="1100" dirty="0">
                <a:latin typeface="Georgia"/>
                <a:cs typeface="Georgia"/>
              </a:rPr>
              <a:t>to</a:t>
            </a:r>
            <a:r>
              <a:rPr sz="1100" spc="25" dirty="0">
                <a:latin typeface="Georgia"/>
                <a:cs typeface="Georgia"/>
              </a:rPr>
              <a:t> </a:t>
            </a:r>
            <a:r>
              <a:rPr sz="1100" dirty="0">
                <a:latin typeface="Georgia"/>
                <a:cs typeface="Georgia"/>
              </a:rPr>
              <a:t>fill</a:t>
            </a:r>
            <a:r>
              <a:rPr sz="1100" spc="30"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35" dirty="0">
                <a:latin typeface="Georgia"/>
                <a:cs typeface="Georgia"/>
              </a:rPr>
              <a:t>missing</a:t>
            </a:r>
            <a:r>
              <a:rPr sz="1100" spc="25" dirty="0">
                <a:latin typeface="Georgia"/>
                <a:cs typeface="Georgia"/>
              </a:rPr>
              <a:t> </a:t>
            </a:r>
            <a:r>
              <a:rPr sz="1100" spc="-10" dirty="0">
                <a:latin typeface="Georgia"/>
                <a:cs typeface="Georgia"/>
              </a:rPr>
              <a:t>values</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spc="-10" dirty="0">
                <a:latin typeface="Georgia"/>
                <a:cs typeface="Georgia"/>
              </a:rPr>
              <a:t>Use</a:t>
            </a:r>
            <a:r>
              <a:rPr sz="1100" spc="15" dirty="0">
                <a:latin typeface="Georgia"/>
                <a:cs typeface="Georgia"/>
              </a:rPr>
              <a:t> </a:t>
            </a:r>
            <a:r>
              <a:rPr sz="1100" dirty="0">
                <a:latin typeface="Georgia"/>
                <a:cs typeface="Georgia"/>
              </a:rPr>
              <a:t>a</a:t>
            </a:r>
            <a:r>
              <a:rPr sz="1100" spc="15" dirty="0">
                <a:latin typeface="Georgia"/>
                <a:cs typeface="Georgia"/>
              </a:rPr>
              <a:t> </a:t>
            </a:r>
            <a:r>
              <a:rPr sz="1100" spc="-35" dirty="0">
                <a:latin typeface="Georgia"/>
                <a:cs typeface="Georgia"/>
              </a:rPr>
              <a:t>measure</a:t>
            </a:r>
            <a:r>
              <a:rPr sz="1100" spc="20"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central</a:t>
            </a:r>
            <a:r>
              <a:rPr sz="1100" spc="15" dirty="0">
                <a:latin typeface="Georgia"/>
                <a:cs typeface="Georgia"/>
              </a:rPr>
              <a:t> </a:t>
            </a:r>
            <a:r>
              <a:rPr sz="1100" spc="-20" dirty="0">
                <a:latin typeface="Georgia"/>
                <a:cs typeface="Georgia"/>
              </a:rPr>
              <a:t>tendency</a:t>
            </a:r>
            <a:r>
              <a:rPr sz="1100" spc="20" dirty="0">
                <a:latin typeface="Georgia"/>
                <a:cs typeface="Georgia"/>
              </a:rPr>
              <a:t> </a:t>
            </a:r>
            <a:r>
              <a:rPr sz="1100" dirty="0">
                <a:latin typeface="Georgia"/>
                <a:cs typeface="Georgia"/>
              </a:rPr>
              <a:t>for</a:t>
            </a:r>
            <a:r>
              <a:rPr sz="1100" spc="15"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attribute</a:t>
            </a:r>
            <a:endParaRPr sz="1100">
              <a:latin typeface="Georgia"/>
              <a:cs typeface="Georgia"/>
            </a:endParaRPr>
          </a:p>
          <a:p>
            <a:pPr marL="153670" marR="5080" indent="-141605">
              <a:lnSpc>
                <a:spcPts val="1150"/>
              </a:lnSpc>
              <a:spcBef>
                <a:spcPts val="735"/>
              </a:spcBef>
              <a:buClr>
                <a:srgbClr val="FFFFFF"/>
              </a:buClr>
              <a:buSzPct val="72727"/>
              <a:buAutoNum type="arabicPlain"/>
              <a:tabLst>
                <a:tab pos="157480" algn="l"/>
              </a:tabLst>
            </a:pPr>
            <a:r>
              <a:rPr sz="1100" spc="-10" dirty="0">
                <a:latin typeface="Georgia"/>
                <a:cs typeface="Georgia"/>
              </a:rPr>
              <a:t>Use</a:t>
            </a:r>
            <a:r>
              <a:rPr sz="1100" spc="25"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attribute</a:t>
            </a:r>
            <a:r>
              <a:rPr sz="1100" spc="25" dirty="0">
                <a:latin typeface="Georgia"/>
                <a:cs typeface="Georgia"/>
              </a:rPr>
              <a:t> </a:t>
            </a:r>
            <a:r>
              <a:rPr sz="1100" spc="-25" dirty="0">
                <a:latin typeface="Georgia"/>
                <a:cs typeface="Georgia"/>
              </a:rPr>
              <a:t>mean</a:t>
            </a:r>
            <a:r>
              <a:rPr sz="1100" spc="30" dirty="0">
                <a:latin typeface="Georgia"/>
                <a:cs typeface="Georgia"/>
              </a:rPr>
              <a:t> </a:t>
            </a:r>
            <a:r>
              <a:rPr sz="1100" dirty="0">
                <a:latin typeface="Georgia"/>
                <a:cs typeface="Georgia"/>
              </a:rPr>
              <a:t>or</a:t>
            </a:r>
            <a:r>
              <a:rPr sz="1100" spc="25" dirty="0">
                <a:latin typeface="Georgia"/>
                <a:cs typeface="Georgia"/>
              </a:rPr>
              <a:t> </a:t>
            </a:r>
            <a:r>
              <a:rPr sz="1100" spc="-30" dirty="0">
                <a:latin typeface="Georgia"/>
                <a:cs typeface="Georgia"/>
              </a:rPr>
              <a:t>median</a:t>
            </a:r>
            <a:r>
              <a:rPr sz="1100" spc="25" dirty="0">
                <a:latin typeface="Georgia"/>
                <a:cs typeface="Georgia"/>
              </a:rPr>
              <a:t> </a:t>
            </a:r>
            <a:r>
              <a:rPr sz="1100" dirty="0">
                <a:latin typeface="Georgia"/>
                <a:cs typeface="Georgia"/>
              </a:rPr>
              <a:t>for</a:t>
            </a:r>
            <a:r>
              <a:rPr sz="1100" spc="25" dirty="0">
                <a:latin typeface="Georgia"/>
                <a:cs typeface="Georgia"/>
              </a:rPr>
              <a:t> </a:t>
            </a:r>
            <a:r>
              <a:rPr sz="1100" dirty="0">
                <a:latin typeface="Georgia"/>
                <a:cs typeface="Georgia"/>
              </a:rPr>
              <a:t>all</a:t>
            </a:r>
            <a:r>
              <a:rPr sz="1100" spc="30" dirty="0">
                <a:latin typeface="Georgia"/>
                <a:cs typeface="Georgia"/>
              </a:rPr>
              <a:t> </a:t>
            </a:r>
            <a:r>
              <a:rPr sz="1100" spc="-30" dirty="0">
                <a:latin typeface="Georgia"/>
                <a:cs typeface="Georgia"/>
              </a:rPr>
              <a:t>samples</a:t>
            </a:r>
            <a:r>
              <a:rPr sz="1100" spc="25" dirty="0">
                <a:latin typeface="Georgia"/>
                <a:cs typeface="Georgia"/>
              </a:rPr>
              <a:t> </a:t>
            </a:r>
            <a:r>
              <a:rPr sz="1100" spc="-25" dirty="0">
                <a:latin typeface="Georgia"/>
                <a:cs typeface="Georgia"/>
              </a:rPr>
              <a:t>belonging</a:t>
            </a:r>
            <a:r>
              <a:rPr sz="1100" spc="25" dirty="0">
                <a:latin typeface="Georgia"/>
                <a:cs typeface="Georgia"/>
              </a:rPr>
              <a:t> </a:t>
            </a:r>
            <a:r>
              <a:rPr sz="1100" dirty="0">
                <a:latin typeface="Georgia"/>
                <a:cs typeface="Georgia"/>
              </a:rPr>
              <a:t>to</a:t>
            </a:r>
            <a:r>
              <a:rPr sz="1100" spc="2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same</a:t>
            </a:r>
            <a:r>
              <a:rPr sz="1100" spc="25" dirty="0">
                <a:latin typeface="Georgia"/>
                <a:cs typeface="Georgia"/>
              </a:rPr>
              <a:t> </a:t>
            </a:r>
            <a:r>
              <a:rPr sz="1100" spc="-10" dirty="0">
                <a:latin typeface="Georgia"/>
                <a:cs typeface="Georgia"/>
              </a:rPr>
              <a:t>class</a:t>
            </a:r>
            <a:r>
              <a:rPr sz="1100" spc="25" dirty="0">
                <a:latin typeface="Georgia"/>
                <a:cs typeface="Georgia"/>
              </a:rPr>
              <a:t> </a:t>
            </a:r>
            <a:r>
              <a:rPr sz="1100" dirty="0">
                <a:latin typeface="Georgia"/>
                <a:cs typeface="Georgia"/>
              </a:rPr>
              <a:t>as</a:t>
            </a:r>
            <a:r>
              <a:rPr sz="1100" spc="30" dirty="0">
                <a:latin typeface="Georgia"/>
                <a:cs typeface="Georgia"/>
              </a:rPr>
              <a:t> </a:t>
            </a:r>
            <a:r>
              <a:rPr sz="1100" spc="-25" dirty="0">
                <a:latin typeface="Georgia"/>
                <a:cs typeface="Georgia"/>
              </a:rPr>
              <a:t>the 	</a:t>
            </a:r>
            <a:r>
              <a:rPr sz="1100" spc="-20" dirty="0">
                <a:latin typeface="Georgia"/>
                <a:cs typeface="Georgia"/>
              </a:rPr>
              <a:t>given</a:t>
            </a:r>
            <a:r>
              <a:rPr sz="1100" spc="10" dirty="0">
                <a:latin typeface="Georgia"/>
                <a:cs typeface="Georgia"/>
              </a:rPr>
              <a:t> </a:t>
            </a:r>
            <a:r>
              <a:rPr sz="1100" spc="-20" dirty="0">
                <a:latin typeface="Georgia"/>
                <a:cs typeface="Georgia"/>
              </a:rPr>
              <a:t>tuple</a:t>
            </a:r>
            <a:endParaRPr sz="1100">
              <a:latin typeface="Georgia"/>
              <a:cs typeface="Georgia"/>
            </a:endParaRPr>
          </a:p>
          <a:p>
            <a:pPr marL="154305" indent="-141605">
              <a:lnSpc>
                <a:spcPct val="100000"/>
              </a:lnSpc>
              <a:spcBef>
                <a:spcPts val="545"/>
              </a:spcBef>
              <a:buClr>
                <a:srgbClr val="FFFFFF"/>
              </a:buClr>
              <a:buSzPct val="72727"/>
              <a:buAutoNum type="arabicPlain"/>
              <a:tabLst>
                <a:tab pos="154305" algn="l"/>
              </a:tabLst>
            </a:pPr>
            <a:r>
              <a:rPr sz="1100" spc="-10" dirty="0">
                <a:latin typeface="Georgia"/>
                <a:cs typeface="Georgia"/>
              </a:rPr>
              <a:t>Use</a:t>
            </a:r>
            <a:r>
              <a:rPr sz="1100" spc="20"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most</a:t>
            </a:r>
            <a:r>
              <a:rPr sz="1100" spc="20" dirty="0">
                <a:latin typeface="Georgia"/>
                <a:cs typeface="Georgia"/>
              </a:rPr>
              <a:t> </a:t>
            </a:r>
            <a:r>
              <a:rPr sz="1100" spc="-20" dirty="0">
                <a:latin typeface="Georgia"/>
                <a:cs typeface="Georgia"/>
              </a:rPr>
              <a:t>probable</a:t>
            </a:r>
            <a:r>
              <a:rPr sz="1100" spc="25" dirty="0">
                <a:latin typeface="Georgia"/>
                <a:cs typeface="Georgia"/>
              </a:rPr>
              <a:t> </a:t>
            </a:r>
            <a:r>
              <a:rPr sz="1100" spc="-10" dirty="0">
                <a:latin typeface="Georgia"/>
                <a:cs typeface="Georgia"/>
              </a:rPr>
              <a:t>value</a:t>
            </a:r>
            <a:r>
              <a:rPr sz="1100" spc="25" dirty="0">
                <a:latin typeface="Georgia"/>
                <a:cs typeface="Georgia"/>
              </a:rPr>
              <a:t> </a:t>
            </a:r>
            <a:r>
              <a:rPr sz="1100" dirty="0">
                <a:latin typeface="Georgia"/>
                <a:cs typeface="Georgia"/>
              </a:rPr>
              <a:t>to</a:t>
            </a:r>
            <a:r>
              <a:rPr sz="1100" spc="20" dirty="0">
                <a:latin typeface="Georgia"/>
                <a:cs typeface="Georgia"/>
              </a:rPr>
              <a:t> </a:t>
            </a:r>
            <a:r>
              <a:rPr sz="1100" dirty="0">
                <a:latin typeface="Georgia"/>
                <a:cs typeface="Georgia"/>
              </a:rPr>
              <a:t>fill</a:t>
            </a:r>
            <a:r>
              <a:rPr sz="1100" spc="25" dirty="0">
                <a:latin typeface="Georgia"/>
                <a:cs typeface="Georgia"/>
              </a:rPr>
              <a:t> </a:t>
            </a:r>
            <a:r>
              <a:rPr sz="1100" dirty="0">
                <a:latin typeface="Georgia"/>
                <a:cs typeface="Georgia"/>
              </a:rPr>
              <a:t>in</a:t>
            </a:r>
            <a:r>
              <a:rPr sz="1100" spc="20" dirty="0">
                <a:latin typeface="Georgia"/>
                <a:cs typeface="Georgia"/>
              </a:rPr>
              <a:t> </a:t>
            </a:r>
            <a:r>
              <a:rPr sz="1100" dirty="0">
                <a:latin typeface="Georgia"/>
                <a:cs typeface="Georgia"/>
              </a:rPr>
              <a:t>the</a:t>
            </a:r>
            <a:r>
              <a:rPr sz="1100" spc="25" dirty="0">
                <a:latin typeface="Georgia"/>
                <a:cs typeface="Georgia"/>
              </a:rPr>
              <a:t> </a:t>
            </a:r>
            <a:r>
              <a:rPr sz="1100" spc="-35" dirty="0">
                <a:latin typeface="Georgia"/>
                <a:cs typeface="Georgia"/>
              </a:rPr>
              <a:t>missing</a:t>
            </a:r>
            <a:r>
              <a:rPr sz="1100" spc="25" dirty="0">
                <a:latin typeface="Georgia"/>
                <a:cs typeface="Georgia"/>
              </a:rPr>
              <a:t> </a:t>
            </a:r>
            <a:r>
              <a:rPr sz="1100" spc="-10" dirty="0">
                <a:latin typeface="Georgia"/>
                <a:cs typeface="Georgia"/>
              </a:rPr>
              <a:t>values</a:t>
            </a:r>
            <a:endParaRPr sz="11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15</a:t>
            </a:fld>
            <a:r>
              <a:rPr spc="-25" dirty="0"/>
              <a:t> </a:t>
            </a:r>
            <a:r>
              <a:rPr spc="75" dirty="0"/>
              <a:t>/</a:t>
            </a:r>
            <a:r>
              <a:rPr spc="-25" dirty="0"/>
              <a:t> 103</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Ignore</a:t>
            </a:r>
            <a:r>
              <a:rPr spc="204" dirty="0"/>
              <a:t> </a:t>
            </a:r>
            <a:r>
              <a:rPr dirty="0"/>
              <a:t>tuples</a:t>
            </a:r>
            <a:r>
              <a:rPr spc="210" dirty="0"/>
              <a:t> </a:t>
            </a:r>
            <a:r>
              <a:rPr dirty="0"/>
              <a:t>with</a:t>
            </a:r>
            <a:r>
              <a:rPr spc="204" dirty="0"/>
              <a:t> </a:t>
            </a:r>
            <a:r>
              <a:rPr dirty="0"/>
              <a:t>missing</a:t>
            </a:r>
            <a:r>
              <a:rPr spc="204" dirty="0"/>
              <a:t> </a:t>
            </a:r>
            <a:r>
              <a:rPr spc="-10" dirty="0"/>
              <a:t>values</a:t>
            </a:r>
          </a:p>
        </p:txBody>
      </p:sp>
      <p:sp>
        <p:nvSpPr>
          <p:cNvPr id="3" name="object 3"/>
          <p:cNvSpPr/>
          <p:nvPr/>
        </p:nvSpPr>
        <p:spPr>
          <a:xfrm>
            <a:off x="337972" y="94058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48980"/>
            <a:ext cx="5129530" cy="1491615"/>
          </a:xfrm>
          <a:prstGeom prst="rect">
            <a:avLst/>
          </a:prstGeom>
        </p:spPr>
        <p:txBody>
          <a:bodyPr vert="horz" wrap="square" lIns="0" tIns="34290" rIns="0" bIns="0" rtlCol="0">
            <a:spAutoFit/>
          </a:bodyPr>
          <a:lstStyle/>
          <a:p>
            <a:pPr marL="12700" marR="153035">
              <a:lnSpc>
                <a:spcPts val="1150"/>
              </a:lnSpc>
              <a:spcBef>
                <a:spcPts val="270"/>
              </a:spcBef>
            </a:pPr>
            <a:r>
              <a:rPr sz="1100" dirty="0">
                <a:latin typeface="Georgia"/>
                <a:cs typeface="Georgia"/>
              </a:rPr>
              <a:t>This</a:t>
            </a:r>
            <a:r>
              <a:rPr sz="1100" spc="15" dirty="0">
                <a:latin typeface="Georgia"/>
                <a:cs typeface="Georgia"/>
              </a:rPr>
              <a:t> </a:t>
            </a:r>
            <a:r>
              <a:rPr sz="1100" dirty="0">
                <a:latin typeface="Georgia"/>
                <a:cs typeface="Georgia"/>
              </a:rPr>
              <a:t>is</a:t>
            </a:r>
            <a:r>
              <a:rPr sz="1100" spc="15" dirty="0">
                <a:latin typeface="Georgia"/>
                <a:cs typeface="Georgia"/>
              </a:rPr>
              <a:t> </a:t>
            </a:r>
            <a:r>
              <a:rPr sz="1100" spc="-10" dirty="0">
                <a:latin typeface="Georgia"/>
                <a:cs typeface="Georgia"/>
              </a:rPr>
              <a:t>usually</a:t>
            </a:r>
            <a:r>
              <a:rPr sz="1100" spc="20" dirty="0">
                <a:latin typeface="Georgia"/>
                <a:cs typeface="Georgia"/>
              </a:rPr>
              <a:t> </a:t>
            </a:r>
            <a:r>
              <a:rPr sz="1100" spc="-25" dirty="0">
                <a:latin typeface="Georgia"/>
                <a:cs typeface="Georgia"/>
              </a:rPr>
              <a:t>done</a:t>
            </a:r>
            <a:r>
              <a:rPr sz="1100" spc="15" dirty="0">
                <a:latin typeface="Georgia"/>
                <a:cs typeface="Georgia"/>
              </a:rPr>
              <a:t> </a:t>
            </a:r>
            <a:r>
              <a:rPr sz="1100" spc="-20" dirty="0">
                <a:latin typeface="Georgia"/>
                <a:cs typeface="Georgia"/>
              </a:rPr>
              <a:t>when</a:t>
            </a:r>
            <a:r>
              <a:rPr sz="1100" spc="20" dirty="0">
                <a:latin typeface="Georgia"/>
                <a:cs typeface="Georgia"/>
              </a:rPr>
              <a:t> </a:t>
            </a:r>
            <a:r>
              <a:rPr sz="1100" b="1" dirty="0">
                <a:latin typeface="Georgia"/>
                <a:cs typeface="Georgia"/>
              </a:rPr>
              <a:t>the</a:t>
            </a:r>
            <a:r>
              <a:rPr sz="1100" b="1" spc="45" dirty="0">
                <a:latin typeface="Georgia"/>
                <a:cs typeface="Georgia"/>
              </a:rPr>
              <a:t> </a:t>
            </a:r>
            <a:r>
              <a:rPr sz="1100" b="1" spc="-40" dirty="0">
                <a:latin typeface="Georgia"/>
                <a:cs typeface="Georgia"/>
              </a:rPr>
              <a:t>class</a:t>
            </a:r>
            <a:r>
              <a:rPr sz="1100" b="1" spc="45" dirty="0">
                <a:latin typeface="Georgia"/>
                <a:cs typeface="Georgia"/>
              </a:rPr>
              <a:t> </a:t>
            </a:r>
            <a:r>
              <a:rPr sz="1100" b="1" spc="-10" dirty="0">
                <a:latin typeface="Georgia"/>
                <a:cs typeface="Georgia"/>
              </a:rPr>
              <a:t>label</a:t>
            </a:r>
            <a:r>
              <a:rPr sz="1100" b="1" spc="45" dirty="0">
                <a:latin typeface="Georgia"/>
                <a:cs typeface="Georgia"/>
              </a:rPr>
              <a:t> </a:t>
            </a:r>
            <a:r>
              <a:rPr sz="1100" b="1" dirty="0">
                <a:latin typeface="Georgia"/>
                <a:cs typeface="Georgia"/>
              </a:rPr>
              <a:t>is</a:t>
            </a:r>
            <a:r>
              <a:rPr sz="1100" b="1" spc="45" dirty="0">
                <a:latin typeface="Georgia"/>
                <a:cs typeface="Georgia"/>
              </a:rPr>
              <a:t> </a:t>
            </a:r>
            <a:r>
              <a:rPr sz="1100" b="1" spc="-45" dirty="0">
                <a:latin typeface="Georgia"/>
                <a:cs typeface="Georgia"/>
              </a:rPr>
              <a:t>missing</a:t>
            </a:r>
            <a:r>
              <a:rPr sz="1100" b="1" spc="20" dirty="0">
                <a:latin typeface="Georgia"/>
                <a:cs typeface="Georgia"/>
              </a:rPr>
              <a:t> </a:t>
            </a:r>
            <a:r>
              <a:rPr sz="1100" spc="-25" dirty="0">
                <a:latin typeface="Georgia"/>
                <a:cs typeface="Georgia"/>
              </a:rPr>
              <a:t>(assuming</a:t>
            </a:r>
            <a:r>
              <a:rPr sz="1100" spc="15" dirty="0">
                <a:latin typeface="Georgia"/>
                <a:cs typeface="Georgia"/>
              </a:rPr>
              <a:t> </a:t>
            </a:r>
            <a:r>
              <a:rPr sz="1100" dirty="0">
                <a:latin typeface="Georgia"/>
                <a:cs typeface="Georgia"/>
              </a:rPr>
              <a:t>the</a:t>
            </a:r>
            <a:r>
              <a:rPr sz="1100" spc="20" dirty="0">
                <a:latin typeface="Georgia"/>
                <a:cs typeface="Georgia"/>
              </a:rPr>
              <a:t> </a:t>
            </a:r>
            <a:r>
              <a:rPr sz="1100" spc="-30" dirty="0">
                <a:latin typeface="Georgia"/>
                <a:cs typeface="Georgia"/>
              </a:rPr>
              <a:t>mining</a:t>
            </a:r>
            <a:r>
              <a:rPr sz="1100" spc="15" dirty="0">
                <a:latin typeface="Georgia"/>
                <a:cs typeface="Georgia"/>
              </a:rPr>
              <a:t> </a:t>
            </a:r>
            <a:r>
              <a:rPr sz="1100" spc="-20" dirty="0">
                <a:latin typeface="Georgia"/>
                <a:cs typeface="Georgia"/>
              </a:rPr>
              <a:t>task </a:t>
            </a:r>
            <a:r>
              <a:rPr sz="1100" spc="-30" dirty="0">
                <a:latin typeface="Georgia"/>
                <a:cs typeface="Georgia"/>
              </a:rPr>
              <a:t>involves</a:t>
            </a:r>
            <a:r>
              <a:rPr sz="1100" spc="10" dirty="0">
                <a:latin typeface="Georgia"/>
                <a:cs typeface="Georgia"/>
              </a:rPr>
              <a:t> </a:t>
            </a:r>
            <a:r>
              <a:rPr sz="1100" spc="-10" dirty="0">
                <a:latin typeface="Georgia"/>
                <a:cs typeface="Georgia"/>
              </a:rPr>
              <a:t>classification).</a:t>
            </a:r>
            <a:endParaRPr sz="1100">
              <a:latin typeface="Georgia"/>
              <a:cs typeface="Georgia"/>
            </a:endParaRPr>
          </a:p>
          <a:p>
            <a:pPr marL="12700" marR="5080">
              <a:lnSpc>
                <a:spcPts val="1150"/>
              </a:lnSpc>
              <a:spcBef>
                <a:spcPts val="725"/>
              </a:spcBef>
            </a:pPr>
            <a:r>
              <a:rPr sz="1100" dirty="0">
                <a:latin typeface="Georgia"/>
                <a:cs typeface="Georgia"/>
              </a:rPr>
              <a:t>This</a:t>
            </a:r>
            <a:r>
              <a:rPr sz="1100" spc="5" dirty="0">
                <a:latin typeface="Georgia"/>
                <a:cs typeface="Georgia"/>
              </a:rPr>
              <a:t> </a:t>
            </a:r>
            <a:r>
              <a:rPr sz="1100" spc="-20" dirty="0">
                <a:latin typeface="Georgia"/>
                <a:cs typeface="Georgia"/>
              </a:rPr>
              <a:t>method</a:t>
            </a:r>
            <a:r>
              <a:rPr sz="1100" spc="5" dirty="0">
                <a:latin typeface="Georgia"/>
                <a:cs typeface="Georgia"/>
              </a:rPr>
              <a:t> </a:t>
            </a:r>
            <a:r>
              <a:rPr sz="1100" dirty="0">
                <a:latin typeface="Georgia"/>
                <a:cs typeface="Georgia"/>
              </a:rPr>
              <a:t>is</a:t>
            </a:r>
            <a:r>
              <a:rPr sz="1100" spc="5" dirty="0">
                <a:latin typeface="Georgia"/>
                <a:cs typeface="Georgia"/>
              </a:rPr>
              <a:t> </a:t>
            </a:r>
            <a:r>
              <a:rPr sz="1100" b="1" dirty="0">
                <a:latin typeface="Georgia"/>
                <a:cs typeface="Georgia"/>
              </a:rPr>
              <a:t>not</a:t>
            </a:r>
            <a:r>
              <a:rPr sz="1100" b="1" spc="35" dirty="0">
                <a:latin typeface="Georgia"/>
                <a:cs typeface="Georgia"/>
              </a:rPr>
              <a:t> </a:t>
            </a:r>
            <a:r>
              <a:rPr sz="1100" b="1" dirty="0">
                <a:latin typeface="Georgia"/>
                <a:cs typeface="Georgia"/>
              </a:rPr>
              <a:t>very</a:t>
            </a:r>
            <a:r>
              <a:rPr sz="1100" b="1" spc="35" dirty="0">
                <a:latin typeface="Georgia"/>
                <a:cs typeface="Georgia"/>
              </a:rPr>
              <a:t> </a:t>
            </a:r>
            <a:r>
              <a:rPr sz="1100" b="1" spc="-35" dirty="0">
                <a:latin typeface="Georgia"/>
                <a:cs typeface="Georgia"/>
              </a:rPr>
              <a:t>effective</a:t>
            </a:r>
            <a:r>
              <a:rPr sz="1100" spc="-35" dirty="0">
                <a:latin typeface="Georgia"/>
                <a:cs typeface="Georgia"/>
              </a:rPr>
              <a:t>,</a:t>
            </a:r>
            <a:r>
              <a:rPr sz="1100" spc="10" dirty="0">
                <a:latin typeface="Georgia"/>
                <a:cs typeface="Georgia"/>
              </a:rPr>
              <a:t> </a:t>
            </a:r>
            <a:r>
              <a:rPr sz="1100" spc="-35" dirty="0">
                <a:latin typeface="Georgia"/>
                <a:cs typeface="Georgia"/>
              </a:rPr>
              <a:t>unless</a:t>
            </a:r>
            <a:r>
              <a:rPr sz="1100" spc="5" dirty="0">
                <a:latin typeface="Georgia"/>
                <a:cs typeface="Georgia"/>
              </a:rPr>
              <a:t> </a:t>
            </a:r>
            <a:r>
              <a:rPr sz="1100" dirty="0">
                <a:latin typeface="Georgia"/>
                <a:cs typeface="Georgia"/>
              </a:rPr>
              <a:t>the</a:t>
            </a:r>
            <a:r>
              <a:rPr sz="1100" spc="5" dirty="0">
                <a:latin typeface="Georgia"/>
                <a:cs typeface="Georgia"/>
              </a:rPr>
              <a:t> </a:t>
            </a:r>
            <a:r>
              <a:rPr sz="1100" dirty="0">
                <a:latin typeface="Georgia"/>
                <a:cs typeface="Georgia"/>
              </a:rPr>
              <a:t>tuple</a:t>
            </a:r>
            <a:r>
              <a:rPr sz="1100" spc="5" dirty="0">
                <a:latin typeface="Georgia"/>
                <a:cs typeface="Georgia"/>
              </a:rPr>
              <a:t> </a:t>
            </a:r>
            <a:r>
              <a:rPr sz="1100" spc="-25" dirty="0">
                <a:latin typeface="Georgia"/>
                <a:cs typeface="Georgia"/>
              </a:rPr>
              <a:t>contains</a:t>
            </a:r>
            <a:r>
              <a:rPr sz="1100" spc="5" dirty="0">
                <a:latin typeface="Georgia"/>
                <a:cs typeface="Georgia"/>
              </a:rPr>
              <a:t> </a:t>
            </a:r>
            <a:r>
              <a:rPr sz="1100" spc="-25" dirty="0">
                <a:latin typeface="Georgia"/>
                <a:cs typeface="Georgia"/>
              </a:rPr>
              <a:t>several</a:t>
            </a:r>
            <a:r>
              <a:rPr sz="1100" spc="5" dirty="0">
                <a:latin typeface="Georgia"/>
                <a:cs typeface="Georgia"/>
              </a:rPr>
              <a:t> </a:t>
            </a:r>
            <a:r>
              <a:rPr sz="1100" dirty="0">
                <a:latin typeface="Georgia"/>
                <a:cs typeface="Georgia"/>
              </a:rPr>
              <a:t>attributes</a:t>
            </a:r>
            <a:r>
              <a:rPr sz="1100" spc="5" dirty="0">
                <a:latin typeface="Georgia"/>
                <a:cs typeface="Georgia"/>
              </a:rPr>
              <a:t> </a:t>
            </a:r>
            <a:r>
              <a:rPr sz="1100" spc="-20" dirty="0">
                <a:latin typeface="Georgia"/>
                <a:cs typeface="Georgia"/>
              </a:rPr>
              <a:t>with </a:t>
            </a:r>
            <a:r>
              <a:rPr sz="1100" spc="-35" dirty="0">
                <a:latin typeface="Georgia"/>
                <a:cs typeface="Georgia"/>
              </a:rPr>
              <a:t>missing</a:t>
            </a:r>
            <a:r>
              <a:rPr sz="1100" spc="35" dirty="0">
                <a:latin typeface="Georgia"/>
                <a:cs typeface="Georgia"/>
              </a:rPr>
              <a:t> </a:t>
            </a:r>
            <a:r>
              <a:rPr sz="1100" spc="-10" dirty="0">
                <a:latin typeface="Georgia"/>
                <a:cs typeface="Georgia"/>
              </a:rPr>
              <a:t>values.</a:t>
            </a:r>
            <a:endParaRPr sz="1100">
              <a:latin typeface="Georgia"/>
              <a:cs typeface="Georgia"/>
            </a:endParaRPr>
          </a:p>
          <a:p>
            <a:pPr marL="12700" marR="323215">
              <a:lnSpc>
                <a:spcPts val="1150"/>
              </a:lnSpc>
              <a:spcBef>
                <a:spcPts val="730"/>
              </a:spcBef>
            </a:pPr>
            <a:r>
              <a:rPr sz="1100" dirty="0">
                <a:latin typeface="Georgia"/>
                <a:cs typeface="Georgia"/>
              </a:rPr>
              <a:t>It</a:t>
            </a:r>
            <a:r>
              <a:rPr sz="1100" spc="30" dirty="0">
                <a:latin typeface="Georgia"/>
                <a:cs typeface="Georgia"/>
              </a:rPr>
              <a:t> </a:t>
            </a:r>
            <a:r>
              <a:rPr sz="1100" dirty="0">
                <a:latin typeface="Georgia"/>
                <a:cs typeface="Georgia"/>
              </a:rPr>
              <a:t>is</a:t>
            </a:r>
            <a:r>
              <a:rPr sz="1100" spc="30" dirty="0">
                <a:latin typeface="Georgia"/>
                <a:cs typeface="Georgia"/>
              </a:rPr>
              <a:t> </a:t>
            </a:r>
            <a:r>
              <a:rPr sz="1100" spc="-20" dirty="0">
                <a:latin typeface="Georgia"/>
                <a:cs typeface="Georgia"/>
              </a:rPr>
              <a:t>especially</a:t>
            </a:r>
            <a:r>
              <a:rPr sz="1100" spc="45" dirty="0">
                <a:latin typeface="Georgia"/>
                <a:cs typeface="Georgia"/>
              </a:rPr>
              <a:t> </a:t>
            </a:r>
            <a:r>
              <a:rPr sz="1100" b="1" spc="-30" dirty="0">
                <a:latin typeface="Georgia"/>
                <a:cs typeface="Georgia"/>
              </a:rPr>
              <a:t>poor</a:t>
            </a:r>
            <a:r>
              <a:rPr sz="1100" b="1" spc="20" dirty="0">
                <a:latin typeface="Georgia"/>
                <a:cs typeface="Georgia"/>
              </a:rPr>
              <a:t> </a:t>
            </a:r>
            <a:r>
              <a:rPr sz="1100" spc="-20" dirty="0">
                <a:latin typeface="Georgia"/>
                <a:cs typeface="Georgia"/>
              </a:rPr>
              <a:t>when</a:t>
            </a:r>
            <a:r>
              <a:rPr sz="1100" spc="30"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percentage</a:t>
            </a:r>
            <a:r>
              <a:rPr sz="1100" spc="30" dirty="0">
                <a:latin typeface="Georgia"/>
                <a:cs typeface="Georgia"/>
              </a:rPr>
              <a:t> </a:t>
            </a:r>
            <a:r>
              <a:rPr sz="1100" dirty="0">
                <a:latin typeface="Georgia"/>
                <a:cs typeface="Georgia"/>
              </a:rPr>
              <a:t>of</a:t>
            </a:r>
            <a:r>
              <a:rPr sz="1100" spc="35" dirty="0">
                <a:latin typeface="Georgia"/>
                <a:cs typeface="Georgia"/>
              </a:rPr>
              <a:t> </a:t>
            </a:r>
            <a:r>
              <a:rPr sz="1100" spc="-35" dirty="0">
                <a:latin typeface="Georgia"/>
                <a:cs typeface="Georgia"/>
              </a:rPr>
              <a:t>missing</a:t>
            </a:r>
            <a:r>
              <a:rPr sz="1100" spc="30" dirty="0">
                <a:latin typeface="Georgia"/>
                <a:cs typeface="Georgia"/>
              </a:rPr>
              <a:t> </a:t>
            </a:r>
            <a:r>
              <a:rPr sz="1100" spc="-25" dirty="0">
                <a:latin typeface="Georgia"/>
                <a:cs typeface="Georgia"/>
              </a:rPr>
              <a:t>values</a:t>
            </a:r>
            <a:r>
              <a:rPr sz="1100" spc="35" dirty="0">
                <a:latin typeface="Georgia"/>
                <a:cs typeface="Georgia"/>
              </a:rPr>
              <a:t> </a:t>
            </a:r>
            <a:r>
              <a:rPr sz="1100" dirty="0">
                <a:latin typeface="Georgia"/>
                <a:cs typeface="Georgia"/>
              </a:rPr>
              <a:t>per</a:t>
            </a:r>
            <a:r>
              <a:rPr sz="1100" spc="30" dirty="0">
                <a:latin typeface="Georgia"/>
                <a:cs typeface="Georgia"/>
              </a:rPr>
              <a:t> </a:t>
            </a:r>
            <a:r>
              <a:rPr sz="1100" dirty="0">
                <a:latin typeface="Georgia"/>
                <a:cs typeface="Georgia"/>
              </a:rPr>
              <a:t>attribute</a:t>
            </a:r>
            <a:r>
              <a:rPr sz="1100" spc="35" dirty="0">
                <a:latin typeface="Georgia"/>
                <a:cs typeface="Georgia"/>
              </a:rPr>
              <a:t> </a:t>
            </a:r>
            <a:r>
              <a:rPr sz="1100" spc="-10" dirty="0">
                <a:latin typeface="Georgia"/>
                <a:cs typeface="Georgia"/>
              </a:rPr>
              <a:t>varies considerably.</a:t>
            </a:r>
            <a:endParaRPr sz="1100">
              <a:latin typeface="Georgia"/>
              <a:cs typeface="Georgia"/>
            </a:endParaRPr>
          </a:p>
          <a:p>
            <a:pPr marL="12700" marR="201295">
              <a:lnSpc>
                <a:spcPts val="1150"/>
              </a:lnSpc>
              <a:spcBef>
                <a:spcPts val="725"/>
              </a:spcBef>
            </a:pPr>
            <a:r>
              <a:rPr sz="1100" dirty="0">
                <a:latin typeface="Georgia"/>
                <a:cs typeface="Georgia"/>
              </a:rPr>
              <a:t>By</a:t>
            </a:r>
            <a:r>
              <a:rPr sz="1100" spc="30" dirty="0">
                <a:latin typeface="Georgia"/>
                <a:cs typeface="Georgia"/>
              </a:rPr>
              <a:t> </a:t>
            </a:r>
            <a:r>
              <a:rPr sz="1100" spc="-25" dirty="0">
                <a:latin typeface="Georgia"/>
                <a:cs typeface="Georgia"/>
              </a:rPr>
              <a:t>ignoring</a:t>
            </a:r>
            <a:r>
              <a:rPr sz="1100" spc="30" dirty="0">
                <a:latin typeface="Georgia"/>
                <a:cs typeface="Georgia"/>
              </a:rPr>
              <a:t> </a:t>
            </a:r>
            <a:r>
              <a:rPr sz="1100" spc="-10" dirty="0">
                <a:latin typeface="Georgia"/>
                <a:cs typeface="Georgia"/>
              </a:rPr>
              <a:t>tuples,</a:t>
            </a:r>
            <a:r>
              <a:rPr sz="1100" spc="30" dirty="0">
                <a:latin typeface="Georgia"/>
                <a:cs typeface="Georgia"/>
              </a:rPr>
              <a:t> </a:t>
            </a:r>
            <a:r>
              <a:rPr sz="1100" spc="-10" dirty="0">
                <a:latin typeface="Georgia"/>
                <a:cs typeface="Georgia"/>
              </a:rPr>
              <a:t>we</a:t>
            </a:r>
            <a:r>
              <a:rPr sz="1100" spc="35" dirty="0">
                <a:latin typeface="Georgia"/>
                <a:cs typeface="Georgia"/>
              </a:rPr>
              <a:t> </a:t>
            </a:r>
            <a:r>
              <a:rPr sz="1100" dirty="0">
                <a:latin typeface="Georgia"/>
                <a:cs typeface="Georgia"/>
              </a:rPr>
              <a:t>do</a:t>
            </a:r>
            <a:r>
              <a:rPr sz="1100" spc="30" dirty="0">
                <a:latin typeface="Georgia"/>
                <a:cs typeface="Georgia"/>
              </a:rPr>
              <a:t> </a:t>
            </a:r>
            <a:r>
              <a:rPr sz="1100" dirty="0">
                <a:latin typeface="Georgia"/>
                <a:cs typeface="Georgia"/>
              </a:rPr>
              <a:t>not</a:t>
            </a:r>
            <a:r>
              <a:rPr sz="1100" spc="30" dirty="0">
                <a:latin typeface="Georgia"/>
                <a:cs typeface="Georgia"/>
              </a:rPr>
              <a:t> </a:t>
            </a:r>
            <a:r>
              <a:rPr sz="1100" spc="-30" dirty="0">
                <a:latin typeface="Georgia"/>
                <a:cs typeface="Georgia"/>
              </a:rPr>
              <a:t>make</a:t>
            </a:r>
            <a:r>
              <a:rPr sz="1100" spc="35" dirty="0">
                <a:latin typeface="Georgia"/>
                <a:cs typeface="Georgia"/>
              </a:rPr>
              <a:t> </a:t>
            </a:r>
            <a:r>
              <a:rPr sz="1100" spc="-10" dirty="0">
                <a:latin typeface="Georgia"/>
                <a:cs typeface="Georgia"/>
              </a:rPr>
              <a:t>use</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remaining</a:t>
            </a:r>
            <a:r>
              <a:rPr sz="1100" spc="35" dirty="0">
                <a:latin typeface="Georgia"/>
                <a:cs typeface="Georgia"/>
              </a:rPr>
              <a:t> </a:t>
            </a:r>
            <a:r>
              <a:rPr sz="1100" dirty="0">
                <a:latin typeface="Georgia"/>
                <a:cs typeface="Georgia"/>
              </a:rPr>
              <a:t>attributes’</a:t>
            </a:r>
            <a:r>
              <a:rPr sz="1100" spc="30" dirty="0">
                <a:latin typeface="Georgia"/>
                <a:cs typeface="Georgia"/>
              </a:rPr>
              <a:t> </a:t>
            </a:r>
            <a:r>
              <a:rPr sz="1100" spc="-25" dirty="0">
                <a:latin typeface="Georgia"/>
                <a:cs typeface="Georgia"/>
              </a:rPr>
              <a:t>values</a:t>
            </a:r>
            <a:r>
              <a:rPr sz="1100" spc="30" dirty="0">
                <a:latin typeface="Georgia"/>
                <a:cs typeface="Georgia"/>
              </a:rPr>
              <a:t> </a:t>
            </a:r>
            <a:r>
              <a:rPr sz="1100" dirty="0">
                <a:latin typeface="Georgia"/>
                <a:cs typeface="Georgia"/>
              </a:rPr>
              <a:t>in</a:t>
            </a:r>
            <a:r>
              <a:rPr sz="1100" spc="35" dirty="0">
                <a:latin typeface="Georgia"/>
                <a:cs typeface="Georgia"/>
              </a:rPr>
              <a:t> </a:t>
            </a:r>
            <a:r>
              <a:rPr sz="1100" spc="-25" dirty="0">
                <a:latin typeface="Georgia"/>
                <a:cs typeface="Georgia"/>
              </a:rPr>
              <a:t>the </a:t>
            </a:r>
            <a:r>
              <a:rPr sz="1100" spc="-10" dirty="0">
                <a:latin typeface="Georgia"/>
                <a:cs typeface="Georgia"/>
              </a:rPr>
              <a:t>tuples.</a:t>
            </a:r>
            <a:endParaRPr sz="1100">
              <a:latin typeface="Georgia"/>
              <a:cs typeface="Georgia"/>
            </a:endParaRPr>
          </a:p>
        </p:txBody>
      </p:sp>
      <p:sp>
        <p:nvSpPr>
          <p:cNvPr id="5" name="object 5"/>
          <p:cNvSpPr/>
          <p:nvPr/>
        </p:nvSpPr>
        <p:spPr>
          <a:xfrm>
            <a:off x="337972" y="132506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0954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09403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16</a:t>
            </a:fld>
            <a:r>
              <a:rPr spc="-25" dirty="0"/>
              <a:t> </a:t>
            </a:r>
            <a:r>
              <a:rPr spc="75" dirty="0"/>
              <a:t>/</a:t>
            </a:r>
            <a:r>
              <a:rPr spc="-25" dirty="0"/>
              <a:t> 103</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Fill</a:t>
            </a:r>
            <a:r>
              <a:rPr spc="130" dirty="0"/>
              <a:t> </a:t>
            </a:r>
            <a:r>
              <a:rPr dirty="0"/>
              <a:t>in</a:t>
            </a:r>
            <a:r>
              <a:rPr spc="125" dirty="0"/>
              <a:t> </a:t>
            </a:r>
            <a:r>
              <a:rPr spc="55" dirty="0"/>
              <a:t>the</a:t>
            </a:r>
            <a:r>
              <a:rPr spc="125" dirty="0"/>
              <a:t> </a:t>
            </a:r>
            <a:r>
              <a:rPr dirty="0"/>
              <a:t>missing</a:t>
            </a:r>
            <a:r>
              <a:rPr spc="130" dirty="0"/>
              <a:t> </a:t>
            </a:r>
            <a:r>
              <a:rPr dirty="0"/>
              <a:t>values</a:t>
            </a:r>
            <a:r>
              <a:rPr spc="130" dirty="0"/>
              <a:t> </a:t>
            </a:r>
            <a:r>
              <a:rPr spc="-10" dirty="0"/>
              <a:t>manually</a:t>
            </a:r>
          </a:p>
        </p:txBody>
      </p:sp>
      <p:sp>
        <p:nvSpPr>
          <p:cNvPr id="3" name="object 3"/>
          <p:cNvSpPr/>
          <p:nvPr/>
        </p:nvSpPr>
        <p:spPr>
          <a:xfrm>
            <a:off x="337972" y="140196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310359"/>
            <a:ext cx="5128895" cy="33845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In</a:t>
            </a:r>
            <a:r>
              <a:rPr sz="1100" spc="15" dirty="0">
                <a:latin typeface="Georgia"/>
                <a:cs typeface="Georgia"/>
              </a:rPr>
              <a:t> </a:t>
            </a:r>
            <a:r>
              <a:rPr sz="1100" spc="-20" dirty="0">
                <a:latin typeface="Georgia"/>
                <a:cs typeface="Georgia"/>
              </a:rPr>
              <a:t>general,</a:t>
            </a:r>
            <a:r>
              <a:rPr sz="1100" spc="15" dirty="0">
                <a:latin typeface="Georgia"/>
                <a:cs typeface="Georgia"/>
              </a:rPr>
              <a:t> </a:t>
            </a:r>
            <a:r>
              <a:rPr sz="1100" dirty="0">
                <a:latin typeface="Georgia"/>
                <a:cs typeface="Georgia"/>
              </a:rPr>
              <a:t>this</a:t>
            </a:r>
            <a:r>
              <a:rPr sz="1100" spc="15" dirty="0">
                <a:latin typeface="Georgia"/>
                <a:cs typeface="Georgia"/>
              </a:rPr>
              <a:t> </a:t>
            </a:r>
            <a:r>
              <a:rPr sz="1100" spc="-20" dirty="0">
                <a:latin typeface="Georgia"/>
                <a:cs typeface="Georgia"/>
              </a:rPr>
              <a:t>approach</a:t>
            </a:r>
            <a:r>
              <a:rPr sz="1100" spc="15" dirty="0">
                <a:latin typeface="Georgia"/>
                <a:cs typeface="Georgia"/>
              </a:rPr>
              <a:t> </a:t>
            </a:r>
            <a:r>
              <a:rPr sz="1100" dirty="0">
                <a:latin typeface="Georgia"/>
                <a:cs typeface="Georgia"/>
              </a:rPr>
              <a:t>is</a:t>
            </a:r>
            <a:r>
              <a:rPr sz="1100" spc="15" dirty="0">
                <a:latin typeface="Georgia"/>
                <a:cs typeface="Georgia"/>
              </a:rPr>
              <a:t> </a:t>
            </a:r>
            <a:r>
              <a:rPr sz="1100" dirty="0">
                <a:latin typeface="Georgia"/>
                <a:cs typeface="Georgia"/>
              </a:rPr>
              <a:t>time</a:t>
            </a:r>
            <a:r>
              <a:rPr sz="1100" spc="15" dirty="0">
                <a:latin typeface="Georgia"/>
                <a:cs typeface="Georgia"/>
              </a:rPr>
              <a:t> </a:t>
            </a:r>
            <a:r>
              <a:rPr sz="1100" spc="-35" dirty="0">
                <a:latin typeface="Georgia"/>
                <a:cs typeface="Georgia"/>
              </a:rPr>
              <a:t>consuming</a:t>
            </a:r>
            <a:r>
              <a:rPr sz="1100" spc="20" dirty="0">
                <a:latin typeface="Georgia"/>
                <a:cs typeface="Georgia"/>
              </a:rPr>
              <a:t> </a:t>
            </a:r>
            <a:r>
              <a:rPr sz="1100" dirty="0">
                <a:latin typeface="Georgia"/>
                <a:cs typeface="Georgia"/>
              </a:rPr>
              <a:t>and</a:t>
            </a:r>
            <a:r>
              <a:rPr sz="1100" spc="15" dirty="0">
                <a:latin typeface="Georgia"/>
                <a:cs typeface="Georgia"/>
              </a:rPr>
              <a:t> </a:t>
            </a:r>
            <a:r>
              <a:rPr sz="1100" dirty="0">
                <a:latin typeface="Georgia"/>
                <a:cs typeface="Georgia"/>
              </a:rPr>
              <a:t>may</a:t>
            </a:r>
            <a:r>
              <a:rPr sz="1100" spc="30" dirty="0">
                <a:latin typeface="Georgia"/>
                <a:cs typeface="Georgia"/>
              </a:rPr>
              <a:t> </a:t>
            </a:r>
            <a:r>
              <a:rPr sz="1100" b="1" dirty="0">
                <a:latin typeface="Georgia"/>
                <a:cs typeface="Georgia"/>
              </a:rPr>
              <a:t>not</a:t>
            </a:r>
            <a:r>
              <a:rPr sz="1100" b="1" spc="40" dirty="0">
                <a:latin typeface="Georgia"/>
                <a:cs typeface="Georgia"/>
              </a:rPr>
              <a:t> </a:t>
            </a:r>
            <a:r>
              <a:rPr sz="1100" b="1" dirty="0">
                <a:latin typeface="Georgia"/>
                <a:cs typeface="Georgia"/>
              </a:rPr>
              <a:t>be</a:t>
            </a:r>
            <a:r>
              <a:rPr sz="1100" b="1" spc="45" dirty="0">
                <a:latin typeface="Georgia"/>
                <a:cs typeface="Georgia"/>
              </a:rPr>
              <a:t> </a:t>
            </a:r>
            <a:r>
              <a:rPr sz="1100" b="1" spc="-40" dirty="0">
                <a:latin typeface="Georgia"/>
                <a:cs typeface="Georgia"/>
              </a:rPr>
              <a:t>feasible</a:t>
            </a:r>
            <a:r>
              <a:rPr sz="1100" b="1" dirty="0">
                <a:latin typeface="Georgia"/>
                <a:cs typeface="Georgia"/>
              </a:rPr>
              <a:t> </a:t>
            </a:r>
            <a:r>
              <a:rPr sz="1100" spc="-20" dirty="0">
                <a:latin typeface="Georgia"/>
                <a:cs typeface="Georgia"/>
              </a:rPr>
              <a:t>given</a:t>
            </a:r>
            <a:r>
              <a:rPr sz="1100" spc="20" dirty="0">
                <a:latin typeface="Georgia"/>
                <a:cs typeface="Georgia"/>
              </a:rPr>
              <a:t> </a:t>
            </a:r>
            <a:r>
              <a:rPr sz="1100" dirty="0">
                <a:latin typeface="Georgia"/>
                <a:cs typeface="Georgia"/>
              </a:rPr>
              <a:t>a</a:t>
            </a:r>
            <a:r>
              <a:rPr sz="1100" spc="15" dirty="0">
                <a:latin typeface="Georgia"/>
                <a:cs typeface="Georgia"/>
              </a:rPr>
              <a:t> </a:t>
            </a:r>
            <a:r>
              <a:rPr sz="1100" b="1" spc="-10" dirty="0">
                <a:latin typeface="Georgia"/>
                <a:cs typeface="Georgia"/>
              </a:rPr>
              <a:t>large </a:t>
            </a:r>
            <a:r>
              <a:rPr sz="1100" b="1" dirty="0">
                <a:latin typeface="Georgia"/>
                <a:cs typeface="Georgia"/>
              </a:rPr>
              <a:t>data</a:t>
            </a:r>
            <a:r>
              <a:rPr sz="1100" b="1" spc="5" dirty="0">
                <a:latin typeface="Georgia"/>
                <a:cs typeface="Georgia"/>
              </a:rPr>
              <a:t> </a:t>
            </a:r>
            <a:r>
              <a:rPr sz="1100" dirty="0">
                <a:latin typeface="Georgia"/>
                <a:cs typeface="Georgia"/>
              </a:rPr>
              <a:t>set</a:t>
            </a:r>
            <a:r>
              <a:rPr sz="1100" spc="20" dirty="0">
                <a:latin typeface="Georgia"/>
                <a:cs typeface="Georgia"/>
              </a:rPr>
              <a:t> </a:t>
            </a:r>
            <a:r>
              <a:rPr sz="1100" dirty="0">
                <a:latin typeface="Georgia"/>
                <a:cs typeface="Georgia"/>
              </a:rPr>
              <a:t>with</a:t>
            </a:r>
            <a:r>
              <a:rPr sz="1100" spc="20" dirty="0">
                <a:latin typeface="Georgia"/>
                <a:cs typeface="Georgia"/>
              </a:rPr>
              <a:t> </a:t>
            </a:r>
            <a:r>
              <a:rPr sz="1100" spc="-10" dirty="0">
                <a:latin typeface="Georgia"/>
                <a:cs typeface="Georgia"/>
              </a:rPr>
              <a:t>many</a:t>
            </a:r>
            <a:r>
              <a:rPr sz="1100" spc="20" dirty="0">
                <a:latin typeface="Georgia"/>
                <a:cs typeface="Georgia"/>
              </a:rPr>
              <a:t> </a:t>
            </a:r>
            <a:r>
              <a:rPr sz="1100" spc="-35" dirty="0">
                <a:latin typeface="Georgia"/>
                <a:cs typeface="Georgia"/>
              </a:rPr>
              <a:t>missing</a:t>
            </a:r>
            <a:r>
              <a:rPr sz="1100" spc="20" dirty="0">
                <a:latin typeface="Georgia"/>
                <a:cs typeface="Georgia"/>
              </a:rPr>
              <a:t> </a:t>
            </a:r>
            <a:r>
              <a:rPr sz="1100" spc="-10" dirty="0">
                <a:latin typeface="Georgia"/>
                <a:cs typeface="Georgia"/>
              </a:rPr>
              <a:t>values.</a:t>
            </a:r>
            <a:endParaRPr sz="1100">
              <a:latin typeface="Georgia"/>
              <a:cs typeface="Georgia"/>
            </a:endParaRPr>
          </a:p>
        </p:txBody>
      </p:sp>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9" name="object 9"/>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17</a:t>
            </a:fld>
            <a:r>
              <a:rPr spc="-25" dirty="0"/>
              <a:t> </a:t>
            </a:r>
            <a:r>
              <a:rPr spc="75" dirty="0"/>
              <a:t>/</a:t>
            </a:r>
            <a:r>
              <a:rPr spc="-25" dirty="0"/>
              <a:t> 103</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Use</a:t>
            </a:r>
            <a:r>
              <a:rPr spc="130" dirty="0"/>
              <a:t> </a:t>
            </a:r>
            <a:r>
              <a:rPr spc="55" dirty="0"/>
              <a:t>a</a:t>
            </a:r>
            <a:r>
              <a:rPr spc="130" dirty="0"/>
              <a:t> </a:t>
            </a:r>
            <a:r>
              <a:rPr dirty="0"/>
              <a:t>global</a:t>
            </a:r>
            <a:r>
              <a:rPr spc="135" dirty="0"/>
              <a:t> </a:t>
            </a:r>
            <a:r>
              <a:rPr dirty="0"/>
              <a:t>constant</a:t>
            </a:r>
            <a:r>
              <a:rPr spc="130" dirty="0"/>
              <a:t> </a:t>
            </a:r>
            <a:r>
              <a:rPr spc="55" dirty="0"/>
              <a:t>to</a:t>
            </a:r>
            <a:r>
              <a:rPr spc="130" dirty="0"/>
              <a:t> </a:t>
            </a:r>
            <a:r>
              <a:rPr dirty="0"/>
              <a:t>fill</a:t>
            </a:r>
            <a:r>
              <a:rPr spc="135" dirty="0"/>
              <a:t> </a:t>
            </a:r>
            <a:r>
              <a:rPr dirty="0"/>
              <a:t>in</a:t>
            </a:r>
            <a:r>
              <a:rPr spc="130" dirty="0"/>
              <a:t> </a:t>
            </a:r>
            <a:r>
              <a:rPr spc="55" dirty="0"/>
              <a:t>the</a:t>
            </a:r>
            <a:r>
              <a:rPr spc="130" dirty="0"/>
              <a:t> </a:t>
            </a:r>
            <a:r>
              <a:rPr dirty="0"/>
              <a:t>missing</a:t>
            </a:r>
            <a:r>
              <a:rPr spc="135" dirty="0"/>
              <a:t> </a:t>
            </a:r>
            <a:r>
              <a:rPr spc="-10" dirty="0"/>
              <a:t>values</a:t>
            </a:r>
          </a:p>
        </p:txBody>
      </p:sp>
      <p:sp>
        <p:nvSpPr>
          <p:cNvPr id="3" name="object 3"/>
          <p:cNvSpPr/>
          <p:nvPr/>
        </p:nvSpPr>
        <p:spPr>
          <a:xfrm>
            <a:off x="337972" y="10943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59104" rIns="0" bIns="0" rtlCol="0">
            <a:spAutoFit/>
          </a:bodyPr>
          <a:lstStyle/>
          <a:p>
            <a:pPr marL="12700" marR="290830">
              <a:lnSpc>
                <a:spcPts val="1150"/>
              </a:lnSpc>
              <a:spcBef>
                <a:spcPts val="270"/>
              </a:spcBef>
            </a:pPr>
            <a:r>
              <a:rPr spc="-10" dirty="0"/>
              <a:t>Replace</a:t>
            </a:r>
            <a:r>
              <a:rPr spc="35" dirty="0"/>
              <a:t> </a:t>
            </a:r>
            <a:r>
              <a:rPr dirty="0"/>
              <a:t>all</a:t>
            </a:r>
            <a:r>
              <a:rPr spc="35" dirty="0"/>
              <a:t> </a:t>
            </a:r>
            <a:r>
              <a:rPr spc="-35" dirty="0"/>
              <a:t>missing</a:t>
            </a:r>
            <a:r>
              <a:rPr spc="35" dirty="0"/>
              <a:t> </a:t>
            </a:r>
            <a:r>
              <a:rPr dirty="0"/>
              <a:t>attribute</a:t>
            </a:r>
            <a:r>
              <a:rPr spc="40" dirty="0"/>
              <a:t> </a:t>
            </a:r>
            <a:r>
              <a:rPr spc="-25" dirty="0"/>
              <a:t>values</a:t>
            </a:r>
            <a:r>
              <a:rPr spc="35" dirty="0"/>
              <a:t> </a:t>
            </a:r>
            <a:r>
              <a:rPr dirty="0"/>
              <a:t>by</a:t>
            </a:r>
            <a:r>
              <a:rPr spc="50" dirty="0"/>
              <a:t> </a:t>
            </a:r>
            <a:r>
              <a:rPr b="1" dirty="0">
                <a:latin typeface="Georgia"/>
                <a:cs typeface="Georgia"/>
              </a:rPr>
              <a:t>the</a:t>
            </a:r>
            <a:r>
              <a:rPr b="1" spc="65" dirty="0">
                <a:latin typeface="Georgia"/>
                <a:cs typeface="Georgia"/>
              </a:rPr>
              <a:t> </a:t>
            </a:r>
            <a:r>
              <a:rPr b="1" spc="-40" dirty="0">
                <a:latin typeface="Georgia"/>
                <a:cs typeface="Georgia"/>
              </a:rPr>
              <a:t>same</a:t>
            </a:r>
            <a:r>
              <a:rPr b="1" spc="70" dirty="0">
                <a:latin typeface="Georgia"/>
                <a:cs typeface="Georgia"/>
              </a:rPr>
              <a:t> </a:t>
            </a:r>
            <a:r>
              <a:rPr b="1" spc="-35" dirty="0">
                <a:latin typeface="Georgia"/>
                <a:cs typeface="Georgia"/>
              </a:rPr>
              <a:t>constant</a:t>
            </a:r>
            <a:r>
              <a:rPr b="1" spc="20" dirty="0">
                <a:latin typeface="Georgia"/>
                <a:cs typeface="Georgia"/>
              </a:rPr>
              <a:t> </a:t>
            </a:r>
            <a:r>
              <a:rPr spc="-25" dirty="0"/>
              <a:t>such</a:t>
            </a:r>
            <a:r>
              <a:rPr spc="35" dirty="0"/>
              <a:t> </a:t>
            </a:r>
            <a:r>
              <a:rPr dirty="0"/>
              <a:t>as</a:t>
            </a:r>
            <a:r>
              <a:rPr spc="35" dirty="0"/>
              <a:t> </a:t>
            </a:r>
            <a:r>
              <a:rPr dirty="0"/>
              <a:t>a</a:t>
            </a:r>
            <a:r>
              <a:rPr spc="40" dirty="0"/>
              <a:t> </a:t>
            </a:r>
            <a:r>
              <a:rPr dirty="0"/>
              <a:t>label</a:t>
            </a:r>
            <a:r>
              <a:rPr spc="35" dirty="0"/>
              <a:t> </a:t>
            </a:r>
            <a:r>
              <a:rPr spc="-20" dirty="0"/>
              <a:t>like </a:t>
            </a:r>
            <a:r>
              <a:rPr dirty="0"/>
              <a:t>“</a:t>
            </a:r>
            <a:r>
              <a:rPr i="1" dirty="0">
                <a:latin typeface="Palatino Linotype"/>
                <a:cs typeface="Palatino Linotype"/>
              </a:rPr>
              <a:t>Unknown</a:t>
            </a:r>
            <a:r>
              <a:rPr dirty="0"/>
              <a:t>”</a:t>
            </a:r>
            <a:r>
              <a:rPr spc="55" dirty="0"/>
              <a:t> </a:t>
            </a:r>
            <a:r>
              <a:rPr dirty="0"/>
              <a:t>or</a:t>
            </a:r>
            <a:r>
              <a:rPr spc="-5" dirty="0"/>
              <a:t> </a:t>
            </a:r>
            <a:r>
              <a:rPr spc="100" dirty="0">
                <a:latin typeface="Cambria"/>
                <a:cs typeface="Cambria"/>
              </a:rPr>
              <a:t>−∞</a:t>
            </a:r>
            <a:r>
              <a:rPr spc="100" dirty="0"/>
              <a:t>.</a:t>
            </a:r>
          </a:p>
          <a:p>
            <a:pPr marL="12700" marR="5080">
              <a:lnSpc>
                <a:spcPts val="1150"/>
              </a:lnSpc>
              <a:spcBef>
                <a:spcPts val="725"/>
              </a:spcBef>
            </a:pPr>
            <a:r>
              <a:rPr dirty="0"/>
              <a:t>If</a:t>
            </a:r>
            <a:r>
              <a:rPr spc="10" dirty="0"/>
              <a:t> </a:t>
            </a:r>
            <a:r>
              <a:rPr spc="-35" dirty="0"/>
              <a:t>missing</a:t>
            </a:r>
            <a:r>
              <a:rPr spc="10" dirty="0"/>
              <a:t> </a:t>
            </a:r>
            <a:r>
              <a:rPr spc="-25" dirty="0"/>
              <a:t>values</a:t>
            </a:r>
            <a:r>
              <a:rPr spc="10" dirty="0"/>
              <a:t> </a:t>
            </a:r>
            <a:r>
              <a:rPr dirty="0"/>
              <a:t>are</a:t>
            </a:r>
            <a:r>
              <a:rPr spc="10" dirty="0"/>
              <a:t> </a:t>
            </a:r>
            <a:r>
              <a:rPr spc="-25" dirty="0"/>
              <a:t>replaced</a:t>
            </a:r>
            <a:r>
              <a:rPr spc="10" dirty="0"/>
              <a:t> </a:t>
            </a:r>
            <a:r>
              <a:rPr dirty="0"/>
              <a:t>by,</a:t>
            </a:r>
            <a:r>
              <a:rPr spc="10" dirty="0"/>
              <a:t> </a:t>
            </a:r>
            <a:r>
              <a:rPr spc="-10" dirty="0"/>
              <a:t>say,</a:t>
            </a:r>
            <a:r>
              <a:rPr spc="10" dirty="0"/>
              <a:t> </a:t>
            </a:r>
            <a:r>
              <a:rPr dirty="0"/>
              <a:t>“</a:t>
            </a:r>
            <a:r>
              <a:rPr i="1" dirty="0">
                <a:latin typeface="Palatino Linotype"/>
                <a:cs typeface="Palatino Linotype"/>
              </a:rPr>
              <a:t>Unknown</a:t>
            </a:r>
            <a:r>
              <a:rPr dirty="0"/>
              <a:t>”</a:t>
            </a:r>
            <a:r>
              <a:rPr spc="75" dirty="0"/>
              <a:t> </a:t>
            </a:r>
            <a:r>
              <a:rPr dirty="0"/>
              <a:t>then</a:t>
            </a:r>
            <a:r>
              <a:rPr spc="10" dirty="0"/>
              <a:t> </a:t>
            </a:r>
            <a:r>
              <a:rPr dirty="0"/>
              <a:t>the</a:t>
            </a:r>
            <a:r>
              <a:rPr spc="15" dirty="0"/>
              <a:t> </a:t>
            </a:r>
            <a:r>
              <a:rPr spc="-25" dirty="0"/>
              <a:t>mining</a:t>
            </a:r>
            <a:r>
              <a:rPr spc="10" dirty="0"/>
              <a:t> </a:t>
            </a:r>
            <a:r>
              <a:rPr spc="-25" dirty="0"/>
              <a:t>program</a:t>
            </a:r>
            <a:r>
              <a:rPr spc="10" dirty="0"/>
              <a:t> </a:t>
            </a:r>
            <a:r>
              <a:rPr spc="-25" dirty="0"/>
              <a:t>may </a:t>
            </a:r>
            <a:r>
              <a:rPr b="1" spc="-35" dirty="0">
                <a:latin typeface="Georgia"/>
                <a:cs typeface="Georgia"/>
              </a:rPr>
              <a:t>mistakenly</a:t>
            </a:r>
            <a:r>
              <a:rPr b="1" spc="45" dirty="0">
                <a:latin typeface="Georgia"/>
                <a:cs typeface="Georgia"/>
              </a:rPr>
              <a:t> </a:t>
            </a:r>
            <a:r>
              <a:rPr b="1" spc="-25" dirty="0">
                <a:latin typeface="Georgia"/>
                <a:cs typeface="Georgia"/>
              </a:rPr>
              <a:t>think</a:t>
            </a:r>
            <a:r>
              <a:rPr b="1" dirty="0">
                <a:latin typeface="Georgia"/>
                <a:cs typeface="Georgia"/>
              </a:rPr>
              <a:t> </a:t>
            </a:r>
            <a:r>
              <a:rPr dirty="0"/>
              <a:t>that</a:t>
            </a:r>
            <a:r>
              <a:rPr spc="20" dirty="0"/>
              <a:t> </a:t>
            </a:r>
            <a:r>
              <a:rPr dirty="0"/>
              <a:t>they</a:t>
            </a:r>
            <a:r>
              <a:rPr spc="20" dirty="0"/>
              <a:t> </a:t>
            </a:r>
            <a:r>
              <a:rPr spc="-25" dirty="0"/>
              <a:t>form</a:t>
            </a:r>
            <a:r>
              <a:rPr spc="20" dirty="0"/>
              <a:t> </a:t>
            </a:r>
            <a:r>
              <a:rPr dirty="0"/>
              <a:t>an</a:t>
            </a:r>
            <a:r>
              <a:rPr spc="15" dirty="0"/>
              <a:t> </a:t>
            </a:r>
            <a:r>
              <a:rPr spc="-25" dirty="0"/>
              <a:t>interesting</a:t>
            </a:r>
            <a:r>
              <a:rPr spc="20" dirty="0"/>
              <a:t> </a:t>
            </a:r>
            <a:r>
              <a:rPr spc="-10" dirty="0"/>
              <a:t>concept,</a:t>
            </a:r>
            <a:r>
              <a:rPr spc="25" dirty="0"/>
              <a:t> </a:t>
            </a:r>
            <a:r>
              <a:rPr spc="-30" dirty="0"/>
              <a:t>since</a:t>
            </a:r>
            <a:r>
              <a:rPr spc="15" dirty="0"/>
              <a:t> </a:t>
            </a:r>
            <a:r>
              <a:rPr dirty="0"/>
              <a:t>they</a:t>
            </a:r>
            <a:r>
              <a:rPr spc="20" dirty="0"/>
              <a:t> </a:t>
            </a:r>
            <a:r>
              <a:rPr dirty="0"/>
              <a:t>all</a:t>
            </a:r>
            <a:r>
              <a:rPr spc="20" dirty="0"/>
              <a:t> </a:t>
            </a:r>
            <a:r>
              <a:rPr spc="-10" dirty="0"/>
              <a:t>have</a:t>
            </a:r>
            <a:r>
              <a:rPr spc="20" dirty="0"/>
              <a:t> </a:t>
            </a:r>
            <a:r>
              <a:rPr dirty="0"/>
              <a:t>a</a:t>
            </a:r>
            <a:r>
              <a:rPr spc="15" dirty="0"/>
              <a:t> </a:t>
            </a:r>
            <a:r>
              <a:rPr spc="-10" dirty="0"/>
              <a:t>value </a:t>
            </a:r>
            <a:r>
              <a:rPr dirty="0"/>
              <a:t>in</a:t>
            </a:r>
            <a:r>
              <a:rPr spc="10" dirty="0"/>
              <a:t> </a:t>
            </a:r>
            <a:r>
              <a:rPr spc="-45" dirty="0"/>
              <a:t>common</a:t>
            </a:r>
            <a:r>
              <a:rPr spc="55" dirty="0"/>
              <a:t> </a:t>
            </a:r>
            <a:r>
              <a:rPr spc="-175" dirty="0"/>
              <a:t>–</a:t>
            </a:r>
            <a:r>
              <a:rPr spc="95" dirty="0"/>
              <a:t> </a:t>
            </a:r>
            <a:r>
              <a:rPr dirty="0"/>
              <a:t>that</a:t>
            </a:r>
            <a:r>
              <a:rPr spc="50" dirty="0"/>
              <a:t> </a:t>
            </a:r>
            <a:r>
              <a:rPr dirty="0"/>
              <a:t>of</a:t>
            </a:r>
            <a:r>
              <a:rPr spc="55" dirty="0"/>
              <a:t> </a:t>
            </a:r>
            <a:r>
              <a:rPr spc="-10" dirty="0"/>
              <a:t>“</a:t>
            </a:r>
            <a:r>
              <a:rPr i="1" spc="-10" dirty="0">
                <a:latin typeface="Palatino Linotype"/>
                <a:cs typeface="Palatino Linotype"/>
              </a:rPr>
              <a:t>Unknown</a:t>
            </a:r>
            <a:r>
              <a:rPr spc="-10" dirty="0"/>
              <a:t>”.</a:t>
            </a:r>
          </a:p>
          <a:p>
            <a:pPr marL="12700">
              <a:lnSpc>
                <a:spcPct val="100000"/>
              </a:lnSpc>
              <a:spcBef>
                <a:spcPts val="550"/>
              </a:spcBef>
            </a:pPr>
            <a:r>
              <a:rPr spc="-30" dirty="0"/>
              <a:t>Hence,</a:t>
            </a:r>
            <a:r>
              <a:rPr spc="20" dirty="0"/>
              <a:t> </a:t>
            </a:r>
            <a:r>
              <a:rPr spc="-10" dirty="0"/>
              <a:t>although</a:t>
            </a:r>
            <a:r>
              <a:rPr spc="25" dirty="0"/>
              <a:t> </a:t>
            </a:r>
            <a:r>
              <a:rPr dirty="0"/>
              <a:t>this</a:t>
            </a:r>
            <a:r>
              <a:rPr spc="25" dirty="0"/>
              <a:t> </a:t>
            </a:r>
            <a:r>
              <a:rPr spc="-20" dirty="0"/>
              <a:t>method</a:t>
            </a:r>
            <a:r>
              <a:rPr spc="25" dirty="0"/>
              <a:t> </a:t>
            </a:r>
            <a:r>
              <a:rPr dirty="0"/>
              <a:t>is</a:t>
            </a:r>
            <a:r>
              <a:rPr spc="25" dirty="0"/>
              <a:t> </a:t>
            </a:r>
            <a:r>
              <a:rPr spc="-25" dirty="0"/>
              <a:t>simple,</a:t>
            </a:r>
            <a:r>
              <a:rPr spc="25" dirty="0"/>
              <a:t> </a:t>
            </a:r>
            <a:r>
              <a:rPr dirty="0"/>
              <a:t>it</a:t>
            </a:r>
            <a:r>
              <a:rPr spc="25" dirty="0"/>
              <a:t> </a:t>
            </a:r>
            <a:r>
              <a:rPr dirty="0"/>
              <a:t>is</a:t>
            </a:r>
            <a:r>
              <a:rPr spc="20" dirty="0"/>
              <a:t> </a:t>
            </a:r>
            <a:r>
              <a:rPr b="1" dirty="0">
                <a:latin typeface="Georgia"/>
                <a:cs typeface="Georgia"/>
              </a:rPr>
              <a:t>not</a:t>
            </a:r>
            <a:r>
              <a:rPr b="1" spc="55" dirty="0">
                <a:latin typeface="Georgia"/>
                <a:cs typeface="Georgia"/>
              </a:rPr>
              <a:t> </a:t>
            </a:r>
            <a:r>
              <a:rPr b="1" spc="-10" dirty="0">
                <a:latin typeface="Georgia"/>
                <a:cs typeface="Georgia"/>
              </a:rPr>
              <a:t>reliable</a:t>
            </a:r>
            <a:r>
              <a:rPr spc="-10" dirty="0"/>
              <a:t>.</a:t>
            </a:r>
          </a:p>
        </p:txBody>
      </p:sp>
      <p:sp>
        <p:nvSpPr>
          <p:cNvPr id="5" name="object 5"/>
          <p:cNvSpPr/>
          <p:nvPr/>
        </p:nvSpPr>
        <p:spPr>
          <a:xfrm>
            <a:off x="337972" y="14788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096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18</a:t>
            </a:fld>
            <a:r>
              <a:rPr spc="-25" dirty="0"/>
              <a:t> </a:t>
            </a:r>
            <a:r>
              <a:rPr spc="75" dirty="0"/>
              <a:t>/</a:t>
            </a:r>
            <a:r>
              <a:rPr spc="-25" dirty="0"/>
              <a:t> 103</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dirty="0"/>
              <a:t>Use</a:t>
            </a:r>
            <a:r>
              <a:rPr spc="170" dirty="0"/>
              <a:t> </a:t>
            </a:r>
            <a:r>
              <a:rPr spc="55" dirty="0"/>
              <a:t>a</a:t>
            </a:r>
            <a:r>
              <a:rPr spc="170" dirty="0"/>
              <a:t> </a:t>
            </a:r>
            <a:r>
              <a:rPr dirty="0"/>
              <a:t>measure</a:t>
            </a:r>
            <a:r>
              <a:rPr spc="170" dirty="0"/>
              <a:t> </a:t>
            </a:r>
            <a:r>
              <a:rPr dirty="0"/>
              <a:t>of</a:t>
            </a:r>
            <a:r>
              <a:rPr spc="170" dirty="0"/>
              <a:t> </a:t>
            </a:r>
            <a:r>
              <a:rPr dirty="0"/>
              <a:t>central</a:t>
            </a:r>
            <a:r>
              <a:rPr spc="175" dirty="0"/>
              <a:t> </a:t>
            </a:r>
            <a:r>
              <a:rPr dirty="0"/>
              <a:t>tendency</a:t>
            </a:r>
            <a:r>
              <a:rPr spc="175" dirty="0"/>
              <a:t> </a:t>
            </a:r>
            <a:r>
              <a:rPr dirty="0"/>
              <a:t>for</a:t>
            </a:r>
            <a:r>
              <a:rPr spc="170" dirty="0"/>
              <a:t> </a:t>
            </a:r>
            <a:r>
              <a:rPr spc="55" dirty="0"/>
              <a:t>the</a:t>
            </a:r>
            <a:r>
              <a:rPr spc="170" dirty="0"/>
              <a:t> </a:t>
            </a:r>
            <a:r>
              <a:rPr spc="55" dirty="0"/>
              <a:t>attribute</a:t>
            </a:r>
          </a:p>
        </p:txBody>
      </p:sp>
      <p:sp>
        <p:nvSpPr>
          <p:cNvPr id="3" name="object 3"/>
          <p:cNvSpPr/>
          <p:nvPr/>
        </p:nvSpPr>
        <p:spPr>
          <a:xfrm>
            <a:off x="337972" y="124816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156562"/>
            <a:ext cx="5056505" cy="722630"/>
          </a:xfrm>
          <a:prstGeom prst="rect">
            <a:avLst/>
          </a:prstGeom>
        </p:spPr>
        <p:txBody>
          <a:bodyPr vert="horz" wrap="square" lIns="0" tIns="34290" rIns="0" bIns="0" rtlCol="0">
            <a:spAutoFit/>
          </a:bodyPr>
          <a:lstStyle/>
          <a:p>
            <a:pPr marL="12700" marR="5080">
              <a:lnSpc>
                <a:spcPts val="1150"/>
              </a:lnSpc>
              <a:spcBef>
                <a:spcPts val="270"/>
              </a:spcBef>
            </a:pPr>
            <a:r>
              <a:rPr sz="1100" spc="-10" dirty="0">
                <a:latin typeface="Georgia"/>
                <a:cs typeface="Georgia"/>
              </a:rPr>
              <a:t>Use</a:t>
            </a:r>
            <a:r>
              <a:rPr sz="1100" spc="25" dirty="0">
                <a:latin typeface="Georgia"/>
                <a:cs typeface="Georgia"/>
              </a:rPr>
              <a:t> </a:t>
            </a:r>
            <a:r>
              <a:rPr sz="1100" dirty="0">
                <a:latin typeface="Georgia"/>
                <a:cs typeface="Georgia"/>
              </a:rPr>
              <a:t>a</a:t>
            </a:r>
            <a:r>
              <a:rPr sz="1100" spc="25" dirty="0">
                <a:latin typeface="Georgia"/>
                <a:cs typeface="Georgia"/>
              </a:rPr>
              <a:t> </a:t>
            </a:r>
            <a:r>
              <a:rPr sz="1100" spc="-35" dirty="0">
                <a:latin typeface="Georgia"/>
                <a:cs typeface="Georgia"/>
              </a:rPr>
              <a:t>measure</a:t>
            </a:r>
            <a:r>
              <a:rPr sz="1100" spc="25" dirty="0">
                <a:latin typeface="Georgia"/>
                <a:cs typeface="Georgia"/>
              </a:rPr>
              <a:t> </a:t>
            </a:r>
            <a:r>
              <a:rPr sz="1100" dirty="0">
                <a:latin typeface="Georgia"/>
                <a:cs typeface="Georgia"/>
              </a:rPr>
              <a:t>of</a:t>
            </a:r>
            <a:r>
              <a:rPr sz="1100" spc="85" dirty="0">
                <a:latin typeface="Georgia"/>
                <a:cs typeface="Georgia"/>
              </a:rPr>
              <a:t> </a:t>
            </a:r>
            <a:r>
              <a:rPr sz="1100" b="1" spc="-35" dirty="0">
                <a:latin typeface="Georgia"/>
                <a:cs typeface="Georgia"/>
              </a:rPr>
              <a:t>central</a:t>
            </a:r>
            <a:r>
              <a:rPr sz="1100" b="1" spc="60" dirty="0">
                <a:latin typeface="Georgia"/>
                <a:cs typeface="Georgia"/>
              </a:rPr>
              <a:t> </a:t>
            </a:r>
            <a:r>
              <a:rPr sz="1100" b="1" spc="-30" dirty="0">
                <a:latin typeface="Georgia"/>
                <a:cs typeface="Georgia"/>
              </a:rPr>
              <a:t>tendency</a:t>
            </a:r>
            <a:r>
              <a:rPr sz="1100" b="1" spc="25" dirty="0">
                <a:latin typeface="Georgia"/>
                <a:cs typeface="Georgia"/>
              </a:rPr>
              <a:t> </a:t>
            </a:r>
            <a:r>
              <a:rPr sz="1100" dirty="0">
                <a:latin typeface="Georgia"/>
                <a:cs typeface="Georgia"/>
              </a:rPr>
              <a:t>for</a:t>
            </a:r>
            <a:r>
              <a:rPr sz="1100" spc="25"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attribute</a:t>
            </a:r>
            <a:r>
              <a:rPr sz="1100" spc="30" dirty="0">
                <a:latin typeface="Georgia"/>
                <a:cs typeface="Georgia"/>
              </a:rPr>
              <a:t> </a:t>
            </a:r>
            <a:r>
              <a:rPr sz="1100" dirty="0">
                <a:latin typeface="Georgia"/>
                <a:cs typeface="Georgia"/>
              </a:rPr>
              <a:t>(e.g.,</a:t>
            </a:r>
            <a:r>
              <a:rPr sz="1100" spc="25" dirty="0">
                <a:latin typeface="Georgia"/>
                <a:cs typeface="Georgia"/>
              </a:rPr>
              <a:t> </a:t>
            </a:r>
            <a:r>
              <a:rPr sz="1100" dirty="0">
                <a:latin typeface="Georgia"/>
                <a:cs typeface="Georgia"/>
              </a:rPr>
              <a:t>the</a:t>
            </a:r>
            <a:r>
              <a:rPr sz="1100" spc="25" dirty="0">
                <a:latin typeface="Georgia"/>
                <a:cs typeface="Georgia"/>
              </a:rPr>
              <a:t> </a:t>
            </a:r>
            <a:r>
              <a:rPr sz="1100" b="1" spc="-45" dirty="0">
                <a:latin typeface="Georgia"/>
                <a:cs typeface="Georgia"/>
              </a:rPr>
              <a:t>mean</a:t>
            </a:r>
            <a:r>
              <a:rPr sz="1100" b="1" spc="10" dirty="0">
                <a:latin typeface="Georgia"/>
                <a:cs typeface="Georgia"/>
              </a:rPr>
              <a:t> </a:t>
            </a:r>
            <a:r>
              <a:rPr sz="1100" dirty="0">
                <a:latin typeface="Georgia"/>
                <a:cs typeface="Georgia"/>
              </a:rPr>
              <a:t>or</a:t>
            </a:r>
            <a:r>
              <a:rPr sz="1100" spc="25" dirty="0">
                <a:latin typeface="Georgia"/>
                <a:cs typeface="Georgia"/>
              </a:rPr>
              <a:t> </a:t>
            </a:r>
            <a:r>
              <a:rPr sz="1100" b="1" spc="-10" dirty="0">
                <a:latin typeface="Georgia"/>
                <a:cs typeface="Georgia"/>
              </a:rPr>
              <a:t>median</a:t>
            </a:r>
            <a:r>
              <a:rPr sz="1100" spc="-10" dirty="0">
                <a:latin typeface="Georgia"/>
                <a:cs typeface="Georgia"/>
              </a:rPr>
              <a:t>) </a:t>
            </a:r>
            <a:r>
              <a:rPr sz="1100" dirty="0">
                <a:latin typeface="Georgia"/>
                <a:cs typeface="Georgia"/>
              </a:rPr>
              <a:t>to</a:t>
            </a:r>
            <a:r>
              <a:rPr sz="1100" spc="30" dirty="0">
                <a:latin typeface="Georgia"/>
                <a:cs typeface="Georgia"/>
              </a:rPr>
              <a:t> </a:t>
            </a:r>
            <a:r>
              <a:rPr sz="1100" dirty="0">
                <a:latin typeface="Georgia"/>
                <a:cs typeface="Georgia"/>
              </a:rPr>
              <a:t>fill</a:t>
            </a:r>
            <a:r>
              <a:rPr sz="1100" spc="35"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the</a:t>
            </a:r>
            <a:r>
              <a:rPr sz="1100" spc="35" dirty="0">
                <a:latin typeface="Georgia"/>
                <a:cs typeface="Georgia"/>
              </a:rPr>
              <a:t> </a:t>
            </a:r>
            <a:r>
              <a:rPr sz="1100" spc="-35" dirty="0">
                <a:latin typeface="Georgia"/>
                <a:cs typeface="Georgia"/>
              </a:rPr>
              <a:t>missing</a:t>
            </a:r>
            <a:r>
              <a:rPr sz="1100" spc="35" dirty="0">
                <a:latin typeface="Georgia"/>
                <a:cs typeface="Georgia"/>
              </a:rPr>
              <a:t> </a:t>
            </a:r>
            <a:r>
              <a:rPr sz="1100" spc="-10" dirty="0">
                <a:latin typeface="Georgia"/>
                <a:cs typeface="Georgia"/>
              </a:rPr>
              <a:t>values.</a:t>
            </a:r>
            <a:endParaRPr sz="1100">
              <a:latin typeface="Georgia"/>
              <a:cs typeface="Georgia"/>
            </a:endParaRPr>
          </a:p>
          <a:p>
            <a:pPr marL="12700">
              <a:lnSpc>
                <a:spcPts val="1235"/>
              </a:lnSpc>
              <a:spcBef>
                <a:spcPts val="545"/>
              </a:spcBef>
            </a:pPr>
            <a:r>
              <a:rPr sz="1100" spc="-10" dirty="0">
                <a:latin typeface="Georgia"/>
                <a:cs typeface="Georgia"/>
              </a:rPr>
              <a:t>For</a:t>
            </a:r>
            <a:r>
              <a:rPr sz="1100" spc="20" dirty="0">
                <a:latin typeface="Georgia"/>
                <a:cs typeface="Georgia"/>
              </a:rPr>
              <a:t> </a:t>
            </a:r>
            <a:r>
              <a:rPr sz="1100" spc="-30" dirty="0">
                <a:latin typeface="Georgia"/>
                <a:cs typeface="Georgia"/>
              </a:rPr>
              <a:t>normal</a:t>
            </a:r>
            <a:r>
              <a:rPr sz="1100" spc="25" dirty="0">
                <a:latin typeface="Georgia"/>
                <a:cs typeface="Georgia"/>
              </a:rPr>
              <a:t> </a:t>
            </a:r>
            <a:r>
              <a:rPr sz="1100" spc="-20" dirty="0">
                <a:latin typeface="Georgia"/>
                <a:cs typeface="Georgia"/>
              </a:rPr>
              <a:t>(symmetric)</a:t>
            </a:r>
            <a:r>
              <a:rPr sz="1100" spc="25" dirty="0">
                <a:latin typeface="Georgia"/>
                <a:cs typeface="Georgia"/>
              </a:rPr>
              <a:t> </a:t>
            </a:r>
            <a:r>
              <a:rPr sz="1100" dirty="0">
                <a:latin typeface="Georgia"/>
                <a:cs typeface="Georgia"/>
              </a:rPr>
              <a:t>data</a:t>
            </a:r>
            <a:r>
              <a:rPr sz="1100" spc="25" dirty="0">
                <a:latin typeface="Georgia"/>
                <a:cs typeface="Georgia"/>
              </a:rPr>
              <a:t> </a:t>
            </a:r>
            <a:r>
              <a:rPr sz="1100" spc="-20" dirty="0">
                <a:latin typeface="Georgia"/>
                <a:cs typeface="Georgia"/>
              </a:rPr>
              <a:t>distributions,</a:t>
            </a:r>
            <a:r>
              <a:rPr sz="1100" spc="25"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mean</a:t>
            </a:r>
            <a:r>
              <a:rPr sz="1100" spc="25"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25" dirty="0">
                <a:latin typeface="Georgia"/>
                <a:cs typeface="Georgia"/>
              </a:rPr>
              <a:t> </a:t>
            </a:r>
            <a:r>
              <a:rPr sz="1100" spc="-20" dirty="0">
                <a:latin typeface="Georgia"/>
                <a:cs typeface="Georgia"/>
              </a:rPr>
              <a:t>used,</a:t>
            </a:r>
            <a:r>
              <a:rPr sz="1100" spc="25" dirty="0">
                <a:latin typeface="Georgia"/>
                <a:cs typeface="Georgia"/>
              </a:rPr>
              <a:t> </a:t>
            </a:r>
            <a:r>
              <a:rPr sz="1100" spc="-10" dirty="0">
                <a:latin typeface="Georgia"/>
                <a:cs typeface="Georgia"/>
              </a:rPr>
              <a:t>while</a:t>
            </a:r>
            <a:r>
              <a:rPr sz="1100" spc="25" dirty="0">
                <a:latin typeface="Georgia"/>
                <a:cs typeface="Georgia"/>
              </a:rPr>
              <a:t> </a:t>
            </a:r>
            <a:r>
              <a:rPr sz="1100" b="1" spc="-10" dirty="0">
                <a:latin typeface="Georgia"/>
                <a:cs typeface="Georgia"/>
              </a:rPr>
              <a:t>skewed</a:t>
            </a:r>
            <a:endParaRPr sz="1100">
              <a:latin typeface="Georgia"/>
              <a:cs typeface="Georgia"/>
            </a:endParaRPr>
          </a:p>
          <a:p>
            <a:pPr marL="12700">
              <a:lnSpc>
                <a:spcPts val="1235"/>
              </a:lnSpc>
            </a:pPr>
            <a:r>
              <a:rPr sz="1100" dirty="0">
                <a:latin typeface="Georgia"/>
                <a:cs typeface="Georgia"/>
              </a:rPr>
              <a:t>data</a:t>
            </a:r>
            <a:r>
              <a:rPr sz="1100" spc="30" dirty="0">
                <a:latin typeface="Georgia"/>
                <a:cs typeface="Georgia"/>
              </a:rPr>
              <a:t> </a:t>
            </a:r>
            <a:r>
              <a:rPr sz="1100" spc="-10" dirty="0">
                <a:latin typeface="Georgia"/>
                <a:cs typeface="Georgia"/>
              </a:rPr>
              <a:t>distribution</a:t>
            </a:r>
            <a:r>
              <a:rPr sz="1100" spc="30" dirty="0">
                <a:latin typeface="Georgia"/>
                <a:cs typeface="Georgia"/>
              </a:rPr>
              <a:t> </a:t>
            </a:r>
            <a:r>
              <a:rPr sz="1100" spc="-25" dirty="0">
                <a:latin typeface="Georgia"/>
                <a:cs typeface="Georgia"/>
              </a:rPr>
              <a:t>should</a:t>
            </a:r>
            <a:r>
              <a:rPr sz="1100" spc="30" dirty="0">
                <a:latin typeface="Georgia"/>
                <a:cs typeface="Georgia"/>
              </a:rPr>
              <a:t> </a:t>
            </a:r>
            <a:r>
              <a:rPr sz="1100" spc="-25" dirty="0">
                <a:latin typeface="Georgia"/>
                <a:cs typeface="Georgia"/>
              </a:rPr>
              <a:t>employ</a:t>
            </a:r>
            <a:r>
              <a:rPr sz="1100" spc="30" dirty="0">
                <a:latin typeface="Georgia"/>
                <a:cs typeface="Georgia"/>
              </a:rPr>
              <a:t> </a:t>
            </a:r>
            <a:r>
              <a:rPr sz="1100" dirty="0">
                <a:latin typeface="Georgia"/>
                <a:cs typeface="Georgia"/>
              </a:rPr>
              <a:t>the</a:t>
            </a:r>
            <a:r>
              <a:rPr sz="1100" spc="30" dirty="0">
                <a:latin typeface="Georgia"/>
                <a:cs typeface="Georgia"/>
              </a:rPr>
              <a:t> </a:t>
            </a:r>
            <a:r>
              <a:rPr sz="1100" b="1" spc="-10" dirty="0">
                <a:latin typeface="Georgia"/>
                <a:cs typeface="Georgia"/>
              </a:rPr>
              <a:t>median</a:t>
            </a:r>
            <a:r>
              <a:rPr sz="1100" spc="-10" dirty="0">
                <a:latin typeface="Georgia"/>
                <a:cs typeface="Georgia"/>
              </a:rPr>
              <a:t>.</a:t>
            </a:r>
            <a:endParaRPr sz="1100">
              <a:latin typeface="Georgia"/>
              <a:cs typeface="Georgia"/>
            </a:endParaRPr>
          </a:p>
        </p:txBody>
      </p:sp>
      <p:sp>
        <p:nvSpPr>
          <p:cNvPr id="5" name="object 5"/>
          <p:cNvSpPr/>
          <p:nvPr/>
        </p:nvSpPr>
        <p:spPr>
          <a:xfrm>
            <a:off x="337972" y="163266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19</a:t>
            </a:fld>
            <a:r>
              <a:rPr spc="-25" dirty="0"/>
              <a:t> </a:t>
            </a:r>
            <a:r>
              <a:rPr spc="75" dirty="0"/>
              <a:t>/</a:t>
            </a:r>
            <a:r>
              <a:rPr spc="-25" dirty="0"/>
              <a:t> 103</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549E-2514-911E-3907-DBFBFDEDA740}"/>
              </a:ext>
            </a:extLst>
          </p:cNvPr>
          <p:cNvSpPr>
            <a:spLocks noGrp="1"/>
          </p:cNvSpPr>
          <p:nvPr>
            <p:ph type="title"/>
          </p:nvPr>
        </p:nvSpPr>
        <p:spPr>
          <a:xfrm>
            <a:off x="95300" y="28267"/>
            <a:ext cx="5575198" cy="215444"/>
          </a:xfrm>
        </p:spPr>
        <p:txBody>
          <a:bodyPr/>
          <a:lstStyle/>
          <a:p>
            <a:r>
              <a:rPr lang="en-VN"/>
              <a:t>Expected lesson learning outcomes (LLOs)</a:t>
            </a:r>
          </a:p>
        </p:txBody>
      </p:sp>
      <p:sp>
        <p:nvSpPr>
          <p:cNvPr id="3" name="Text Placeholder 2">
            <a:extLst>
              <a:ext uri="{FF2B5EF4-FFF2-40B4-BE49-F238E27FC236}">
                <a16:creationId xmlns:a16="http://schemas.microsoft.com/office/drawing/2014/main" id="{D02B73E2-8D3E-7AA6-D034-69B786138272}"/>
              </a:ext>
            </a:extLst>
          </p:cNvPr>
          <p:cNvSpPr>
            <a:spLocks noGrp="1"/>
          </p:cNvSpPr>
          <p:nvPr>
            <p:ph type="body" idx="1"/>
          </p:nvPr>
        </p:nvSpPr>
        <p:spPr>
          <a:xfrm>
            <a:off x="419582" y="806639"/>
            <a:ext cx="4926634" cy="507831"/>
          </a:xfrm>
        </p:spPr>
        <p:txBody>
          <a:bodyPr/>
          <a:lstStyle/>
          <a:p>
            <a:r>
              <a:rPr lang="en-VN" b="1"/>
              <a:t>LLO1.</a:t>
            </a:r>
            <a:r>
              <a:rPr lang="en-VN"/>
              <a:t> Giải thích được các tác vụ (task) cần thực hiện để chuẩn bị dữ liệu  </a:t>
            </a:r>
          </a:p>
          <a:p>
            <a:r>
              <a:rPr lang="en-VN" b="1"/>
              <a:t>LLO2.</a:t>
            </a:r>
            <a:r>
              <a:rPr lang="en-VN"/>
              <a:t> Vận dụng được các kỹ thuật cơ bản để tiền xử lý và chuẩn bị dữ liệu</a:t>
            </a:r>
          </a:p>
          <a:p>
            <a:endParaRPr lang="en-VN"/>
          </a:p>
        </p:txBody>
      </p:sp>
    </p:spTree>
    <p:extLst>
      <p:ext uri="{BB962C8B-B14F-4D97-AF65-F5344CB8AC3E}">
        <p14:creationId xmlns:p14="http://schemas.microsoft.com/office/powerpoint/2010/main" val="345810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Class–based</a:t>
            </a:r>
            <a:r>
              <a:rPr spc="185" dirty="0"/>
              <a:t> </a:t>
            </a:r>
            <a:r>
              <a:rPr spc="-10" dirty="0"/>
              <a:t>filling</a:t>
            </a:r>
          </a:p>
        </p:txBody>
      </p:sp>
      <p:sp>
        <p:nvSpPr>
          <p:cNvPr id="3" name="object 3"/>
          <p:cNvSpPr/>
          <p:nvPr/>
        </p:nvSpPr>
        <p:spPr>
          <a:xfrm>
            <a:off x="337972" y="104664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11365" rIns="0" bIns="0" rtlCol="0">
            <a:spAutoFit/>
          </a:bodyPr>
          <a:lstStyle/>
          <a:p>
            <a:pPr marL="12700" marR="5080">
              <a:lnSpc>
                <a:spcPts val="1150"/>
              </a:lnSpc>
              <a:spcBef>
                <a:spcPts val="270"/>
              </a:spcBef>
            </a:pPr>
            <a:r>
              <a:rPr spc="-10" dirty="0"/>
              <a:t>Use</a:t>
            </a:r>
            <a:r>
              <a:rPr spc="15" dirty="0"/>
              <a:t> </a:t>
            </a:r>
            <a:r>
              <a:rPr dirty="0"/>
              <a:t>the</a:t>
            </a:r>
            <a:r>
              <a:rPr spc="15" dirty="0"/>
              <a:t> </a:t>
            </a:r>
            <a:r>
              <a:rPr b="1" spc="-10" dirty="0">
                <a:latin typeface="Georgia"/>
                <a:cs typeface="Georgia"/>
              </a:rPr>
              <a:t>attribute</a:t>
            </a:r>
            <a:r>
              <a:rPr b="1" spc="40" dirty="0">
                <a:latin typeface="Georgia"/>
                <a:cs typeface="Georgia"/>
              </a:rPr>
              <a:t> </a:t>
            </a:r>
            <a:r>
              <a:rPr b="1" spc="-45" dirty="0">
                <a:latin typeface="Georgia"/>
                <a:cs typeface="Georgia"/>
              </a:rPr>
              <a:t>mean</a:t>
            </a:r>
            <a:r>
              <a:rPr b="1" dirty="0">
                <a:latin typeface="Georgia"/>
                <a:cs typeface="Georgia"/>
              </a:rPr>
              <a:t> </a:t>
            </a:r>
            <a:r>
              <a:rPr dirty="0"/>
              <a:t>or</a:t>
            </a:r>
            <a:r>
              <a:rPr spc="15" dirty="0"/>
              <a:t> </a:t>
            </a:r>
            <a:r>
              <a:rPr b="1" spc="-50" dirty="0">
                <a:latin typeface="Georgia"/>
                <a:cs typeface="Georgia"/>
              </a:rPr>
              <a:t>median</a:t>
            </a:r>
            <a:r>
              <a:rPr b="1" dirty="0">
                <a:latin typeface="Georgia"/>
                <a:cs typeface="Georgia"/>
              </a:rPr>
              <a:t> </a:t>
            </a:r>
            <a:r>
              <a:rPr spc="-10" dirty="0"/>
              <a:t>for</a:t>
            </a:r>
            <a:r>
              <a:rPr spc="15" dirty="0"/>
              <a:t> </a:t>
            </a:r>
            <a:r>
              <a:rPr dirty="0"/>
              <a:t>all</a:t>
            </a:r>
            <a:r>
              <a:rPr spc="15" dirty="0"/>
              <a:t> </a:t>
            </a:r>
            <a:r>
              <a:rPr spc="-30" dirty="0"/>
              <a:t>samples</a:t>
            </a:r>
            <a:r>
              <a:rPr spc="15" dirty="0"/>
              <a:t> </a:t>
            </a:r>
            <a:r>
              <a:rPr spc="-25" dirty="0"/>
              <a:t>belonging</a:t>
            </a:r>
            <a:r>
              <a:rPr spc="15" dirty="0"/>
              <a:t> </a:t>
            </a:r>
            <a:r>
              <a:rPr dirty="0"/>
              <a:t>to</a:t>
            </a:r>
            <a:r>
              <a:rPr spc="20" dirty="0"/>
              <a:t> </a:t>
            </a:r>
            <a:r>
              <a:rPr dirty="0"/>
              <a:t>the</a:t>
            </a:r>
            <a:r>
              <a:rPr spc="15" dirty="0"/>
              <a:t> </a:t>
            </a:r>
            <a:r>
              <a:rPr b="1" spc="-40" dirty="0">
                <a:latin typeface="Georgia"/>
                <a:cs typeface="Georgia"/>
              </a:rPr>
              <a:t>same</a:t>
            </a:r>
            <a:r>
              <a:rPr b="1" spc="40" dirty="0">
                <a:latin typeface="Georgia"/>
                <a:cs typeface="Georgia"/>
              </a:rPr>
              <a:t> </a:t>
            </a:r>
            <a:r>
              <a:rPr b="1" spc="-40" dirty="0">
                <a:latin typeface="Georgia"/>
                <a:cs typeface="Georgia"/>
              </a:rPr>
              <a:t>class</a:t>
            </a:r>
            <a:r>
              <a:rPr b="1" dirty="0">
                <a:latin typeface="Georgia"/>
                <a:cs typeface="Georgia"/>
              </a:rPr>
              <a:t> </a:t>
            </a:r>
            <a:r>
              <a:rPr spc="-25" dirty="0"/>
              <a:t>as </a:t>
            </a:r>
            <a:r>
              <a:rPr dirty="0"/>
              <a:t>the</a:t>
            </a:r>
            <a:r>
              <a:rPr spc="30" dirty="0"/>
              <a:t> </a:t>
            </a:r>
            <a:r>
              <a:rPr spc="-20" dirty="0"/>
              <a:t>given</a:t>
            </a:r>
            <a:r>
              <a:rPr spc="35" dirty="0"/>
              <a:t> </a:t>
            </a:r>
            <a:r>
              <a:rPr spc="-10" dirty="0"/>
              <a:t>tuple.</a:t>
            </a:r>
          </a:p>
          <a:p>
            <a:pPr marL="12700" marR="33020">
              <a:lnSpc>
                <a:spcPts val="1150"/>
              </a:lnSpc>
              <a:spcBef>
                <a:spcPts val="725"/>
              </a:spcBef>
            </a:pPr>
            <a:r>
              <a:rPr spc="-10" dirty="0"/>
              <a:t>For</a:t>
            </a:r>
            <a:r>
              <a:rPr spc="35" dirty="0"/>
              <a:t> </a:t>
            </a:r>
            <a:r>
              <a:rPr spc="-20" dirty="0"/>
              <a:t>example,</a:t>
            </a:r>
            <a:r>
              <a:rPr spc="40" dirty="0"/>
              <a:t> </a:t>
            </a:r>
            <a:r>
              <a:rPr dirty="0"/>
              <a:t>if</a:t>
            </a:r>
            <a:r>
              <a:rPr spc="40" dirty="0"/>
              <a:t> </a:t>
            </a:r>
            <a:r>
              <a:rPr spc="-20" dirty="0"/>
              <a:t>classifying</a:t>
            </a:r>
            <a:r>
              <a:rPr spc="40" dirty="0"/>
              <a:t> </a:t>
            </a:r>
            <a:r>
              <a:rPr spc="-35" dirty="0"/>
              <a:t>customers</a:t>
            </a:r>
            <a:r>
              <a:rPr spc="40" dirty="0"/>
              <a:t> </a:t>
            </a:r>
            <a:r>
              <a:rPr spc="-25" dirty="0"/>
              <a:t>according</a:t>
            </a:r>
            <a:r>
              <a:rPr spc="40" dirty="0"/>
              <a:t> </a:t>
            </a:r>
            <a:r>
              <a:rPr dirty="0"/>
              <a:t>to</a:t>
            </a:r>
            <a:r>
              <a:rPr spc="40" dirty="0"/>
              <a:t> </a:t>
            </a:r>
            <a:r>
              <a:rPr spc="120" dirty="0">
                <a:latin typeface="Times New Roman"/>
                <a:cs typeface="Times New Roman"/>
              </a:rPr>
              <a:t>credit_risk</a:t>
            </a:r>
            <a:r>
              <a:rPr spc="120" dirty="0"/>
              <a:t>,</a:t>
            </a:r>
            <a:r>
              <a:rPr spc="40" dirty="0"/>
              <a:t> </a:t>
            </a:r>
            <a:r>
              <a:rPr spc="-10" dirty="0"/>
              <a:t>we</a:t>
            </a:r>
            <a:r>
              <a:rPr spc="40" dirty="0"/>
              <a:t> </a:t>
            </a:r>
            <a:r>
              <a:rPr dirty="0"/>
              <a:t>may</a:t>
            </a:r>
            <a:r>
              <a:rPr spc="40" dirty="0"/>
              <a:t> </a:t>
            </a:r>
            <a:r>
              <a:rPr spc="-20" dirty="0"/>
              <a:t>replace</a:t>
            </a:r>
            <a:r>
              <a:rPr spc="40" dirty="0"/>
              <a:t> </a:t>
            </a:r>
            <a:r>
              <a:rPr spc="-25" dirty="0"/>
              <a:t>the </a:t>
            </a:r>
            <a:r>
              <a:rPr spc="-35" dirty="0"/>
              <a:t>missing</a:t>
            </a:r>
            <a:r>
              <a:rPr spc="30" dirty="0"/>
              <a:t> </a:t>
            </a:r>
            <a:r>
              <a:rPr spc="-10" dirty="0"/>
              <a:t>value</a:t>
            </a:r>
            <a:r>
              <a:rPr spc="30" dirty="0"/>
              <a:t> </a:t>
            </a:r>
            <a:r>
              <a:rPr dirty="0"/>
              <a:t>with</a:t>
            </a:r>
            <a:r>
              <a:rPr spc="30" dirty="0"/>
              <a:t> </a:t>
            </a:r>
            <a:r>
              <a:rPr dirty="0"/>
              <a:t>the</a:t>
            </a:r>
            <a:r>
              <a:rPr spc="30" dirty="0"/>
              <a:t> </a:t>
            </a:r>
            <a:r>
              <a:rPr spc="-25" dirty="0"/>
              <a:t>mean</a:t>
            </a:r>
            <a:r>
              <a:rPr spc="30" dirty="0"/>
              <a:t> </a:t>
            </a:r>
            <a:r>
              <a:rPr dirty="0">
                <a:latin typeface="Times New Roman"/>
                <a:cs typeface="Times New Roman"/>
              </a:rPr>
              <a:t>income</a:t>
            </a:r>
            <a:r>
              <a:rPr spc="20" dirty="0">
                <a:latin typeface="Times New Roman"/>
                <a:cs typeface="Times New Roman"/>
              </a:rPr>
              <a:t> </a:t>
            </a:r>
            <a:r>
              <a:rPr spc="-10" dirty="0"/>
              <a:t>value</a:t>
            </a:r>
            <a:r>
              <a:rPr spc="30" dirty="0"/>
              <a:t> </a:t>
            </a:r>
            <a:r>
              <a:rPr dirty="0"/>
              <a:t>for</a:t>
            </a:r>
            <a:r>
              <a:rPr spc="35" dirty="0"/>
              <a:t> </a:t>
            </a:r>
            <a:r>
              <a:rPr spc="-35" dirty="0"/>
              <a:t>customers</a:t>
            </a:r>
            <a:r>
              <a:rPr spc="30" dirty="0"/>
              <a:t> </a:t>
            </a:r>
            <a:r>
              <a:rPr dirty="0"/>
              <a:t>in</a:t>
            </a:r>
            <a:r>
              <a:rPr spc="30" dirty="0"/>
              <a:t> </a:t>
            </a:r>
            <a:r>
              <a:rPr dirty="0"/>
              <a:t>the</a:t>
            </a:r>
            <a:r>
              <a:rPr spc="30" dirty="0"/>
              <a:t> </a:t>
            </a:r>
            <a:r>
              <a:rPr spc="-25" dirty="0"/>
              <a:t>same</a:t>
            </a:r>
            <a:r>
              <a:rPr spc="30" dirty="0"/>
              <a:t> </a:t>
            </a:r>
            <a:r>
              <a:rPr spc="-10" dirty="0"/>
              <a:t>credit</a:t>
            </a:r>
            <a:r>
              <a:rPr spc="30" dirty="0"/>
              <a:t> </a:t>
            </a:r>
            <a:r>
              <a:rPr spc="-20" dirty="0"/>
              <a:t>risk </a:t>
            </a:r>
            <a:r>
              <a:rPr spc="-10" dirty="0"/>
              <a:t>category</a:t>
            </a:r>
            <a:r>
              <a:rPr spc="40" dirty="0"/>
              <a:t> </a:t>
            </a:r>
            <a:r>
              <a:rPr dirty="0"/>
              <a:t>as</a:t>
            </a:r>
            <a:r>
              <a:rPr spc="40" dirty="0"/>
              <a:t> </a:t>
            </a:r>
            <a:r>
              <a:rPr dirty="0"/>
              <a:t>that</a:t>
            </a:r>
            <a:r>
              <a:rPr spc="40" dirty="0"/>
              <a:t> </a:t>
            </a:r>
            <a:r>
              <a:rPr dirty="0"/>
              <a:t>of</a:t>
            </a:r>
            <a:r>
              <a:rPr spc="40" dirty="0"/>
              <a:t> </a:t>
            </a:r>
            <a:r>
              <a:rPr dirty="0"/>
              <a:t>the</a:t>
            </a:r>
            <a:r>
              <a:rPr spc="40" dirty="0"/>
              <a:t> </a:t>
            </a:r>
            <a:r>
              <a:rPr spc="-20" dirty="0"/>
              <a:t>given</a:t>
            </a:r>
            <a:r>
              <a:rPr spc="40" dirty="0"/>
              <a:t> </a:t>
            </a:r>
            <a:r>
              <a:rPr spc="-10" dirty="0"/>
              <a:t>tuple.</a:t>
            </a:r>
          </a:p>
          <a:p>
            <a:pPr marL="12700" marR="196215">
              <a:lnSpc>
                <a:spcPts val="1150"/>
              </a:lnSpc>
              <a:spcBef>
                <a:spcPts val="730"/>
              </a:spcBef>
            </a:pPr>
            <a:r>
              <a:rPr dirty="0"/>
              <a:t>If</a:t>
            </a:r>
            <a:r>
              <a:rPr spc="25" dirty="0"/>
              <a:t> </a:t>
            </a:r>
            <a:r>
              <a:rPr dirty="0"/>
              <a:t>the</a:t>
            </a:r>
            <a:r>
              <a:rPr spc="25" dirty="0"/>
              <a:t> </a:t>
            </a:r>
            <a:r>
              <a:rPr dirty="0"/>
              <a:t>data</a:t>
            </a:r>
            <a:r>
              <a:rPr spc="25" dirty="0"/>
              <a:t> </a:t>
            </a:r>
            <a:r>
              <a:rPr spc="-10" dirty="0"/>
              <a:t>distribution</a:t>
            </a:r>
            <a:r>
              <a:rPr spc="30" dirty="0"/>
              <a:t> </a:t>
            </a:r>
            <a:r>
              <a:rPr dirty="0"/>
              <a:t>for</a:t>
            </a:r>
            <a:r>
              <a:rPr spc="25" dirty="0"/>
              <a:t> </a:t>
            </a:r>
            <a:r>
              <a:rPr dirty="0"/>
              <a:t>a</a:t>
            </a:r>
            <a:r>
              <a:rPr spc="25" dirty="0"/>
              <a:t> </a:t>
            </a:r>
            <a:r>
              <a:rPr spc="-20" dirty="0"/>
              <a:t>given</a:t>
            </a:r>
            <a:r>
              <a:rPr spc="30" dirty="0"/>
              <a:t> </a:t>
            </a:r>
            <a:r>
              <a:rPr spc="-10" dirty="0"/>
              <a:t>class</a:t>
            </a:r>
            <a:r>
              <a:rPr spc="25" dirty="0"/>
              <a:t> </a:t>
            </a:r>
            <a:r>
              <a:rPr dirty="0"/>
              <a:t>is</a:t>
            </a:r>
            <a:r>
              <a:rPr spc="25" dirty="0"/>
              <a:t> </a:t>
            </a:r>
            <a:r>
              <a:rPr b="1" spc="-45" dirty="0">
                <a:latin typeface="Georgia"/>
                <a:cs typeface="Georgia"/>
              </a:rPr>
              <a:t>skewed</a:t>
            </a:r>
            <a:r>
              <a:rPr spc="-45" dirty="0"/>
              <a:t>,</a:t>
            </a:r>
            <a:r>
              <a:rPr spc="30" dirty="0"/>
              <a:t> </a:t>
            </a:r>
            <a:r>
              <a:rPr dirty="0"/>
              <a:t>the</a:t>
            </a:r>
            <a:r>
              <a:rPr spc="25" dirty="0"/>
              <a:t> </a:t>
            </a:r>
            <a:r>
              <a:rPr b="1" spc="-50" dirty="0">
                <a:latin typeface="Georgia"/>
                <a:cs typeface="Georgia"/>
              </a:rPr>
              <a:t>median</a:t>
            </a:r>
            <a:r>
              <a:rPr b="1" spc="10" dirty="0">
                <a:latin typeface="Georgia"/>
                <a:cs typeface="Georgia"/>
              </a:rPr>
              <a:t> </a:t>
            </a:r>
            <a:r>
              <a:rPr spc="-10" dirty="0"/>
              <a:t>value</a:t>
            </a:r>
            <a:r>
              <a:rPr spc="30" dirty="0"/>
              <a:t> </a:t>
            </a:r>
            <a:r>
              <a:rPr dirty="0"/>
              <a:t>is</a:t>
            </a:r>
            <a:r>
              <a:rPr spc="25" dirty="0"/>
              <a:t> </a:t>
            </a:r>
            <a:r>
              <a:rPr dirty="0"/>
              <a:t>a</a:t>
            </a:r>
            <a:r>
              <a:rPr spc="25" dirty="0"/>
              <a:t> </a:t>
            </a:r>
            <a:r>
              <a:rPr spc="-10" dirty="0"/>
              <a:t>better choice</a:t>
            </a:r>
          </a:p>
        </p:txBody>
      </p:sp>
      <p:sp>
        <p:nvSpPr>
          <p:cNvPr id="5" name="object 5"/>
          <p:cNvSpPr/>
          <p:nvPr/>
        </p:nvSpPr>
        <p:spPr>
          <a:xfrm>
            <a:off x="337972" y="143112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6188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20</a:t>
            </a:fld>
            <a:r>
              <a:rPr spc="-25" dirty="0"/>
              <a:t> </a:t>
            </a:r>
            <a:r>
              <a:rPr spc="75" dirty="0"/>
              <a:t>/</a:t>
            </a:r>
            <a:r>
              <a:rPr spc="-25" dirty="0"/>
              <a:t> 103</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Use</a:t>
            </a:r>
            <a:r>
              <a:rPr spc="130" dirty="0"/>
              <a:t> </a:t>
            </a:r>
            <a:r>
              <a:rPr spc="55" dirty="0"/>
              <a:t>the</a:t>
            </a:r>
            <a:r>
              <a:rPr spc="135" dirty="0"/>
              <a:t> </a:t>
            </a:r>
            <a:r>
              <a:rPr dirty="0"/>
              <a:t>most</a:t>
            </a:r>
            <a:r>
              <a:rPr spc="135" dirty="0"/>
              <a:t> </a:t>
            </a:r>
            <a:r>
              <a:rPr dirty="0"/>
              <a:t>probable</a:t>
            </a:r>
            <a:r>
              <a:rPr spc="135" dirty="0"/>
              <a:t> </a:t>
            </a:r>
            <a:r>
              <a:rPr dirty="0"/>
              <a:t>value</a:t>
            </a:r>
            <a:r>
              <a:rPr spc="140" dirty="0"/>
              <a:t> </a:t>
            </a:r>
            <a:r>
              <a:rPr spc="55" dirty="0"/>
              <a:t>to</a:t>
            </a:r>
            <a:r>
              <a:rPr spc="135" dirty="0"/>
              <a:t> </a:t>
            </a:r>
            <a:r>
              <a:rPr dirty="0"/>
              <a:t>fill</a:t>
            </a:r>
            <a:r>
              <a:rPr spc="140" dirty="0"/>
              <a:t> </a:t>
            </a:r>
            <a:r>
              <a:rPr dirty="0"/>
              <a:t>in</a:t>
            </a:r>
            <a:r>
              <a:rPr spc="135" dirty="0"/>
              <a:t> </a:t>
            </a:r>
            <a:r>
              <a:rPr spc="55" dirty="0"/>
              <a:t>the</a:t>
            </a:r>
            <a:r>
              <a:rPr spc="135" dirty="0"/>
              <a:t> </a:t>
            </a:r>
            <a:r>
              <a:rPr dirty="0"/>
              <a:t>missing</a:t>
            </a:r>
            <a:r>
              <a:rPr spc="135" dirty="0"/>
              <a:t> </a:t>
            </a:r>
            <a:r>
              <a:rPr spc="-10" dirty="0"/>
              <a:t>values</a:t>
            </a:r>
          </a:p>
        </p:txBody>
      </p:sp>
      <p:sp>
        <p:nvSpPr>
          <p:cNvPr id="3" name="object 3"/>
          <p:cNvSpPr/>
          <p:nvPr/>
        </p:nvSpPr>
        <p:spPr>
          <a:xfrm>
            <a:off x="337972" y="91885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83578" rIns="0" bIns="0" rtlCol="0">
            <a:spAutoFit/>
          </a:bodyPr>
          <a:lstStyle/>
          <a:p>
            <a:pPr marL="12700" marR="5080">
              <a:lnSpc>
                <a:spcPts val="1150"/>
              </a:lnSpc>
              <a:spcBef>
                <a:spcPts val="270"/>
              </a:spcBef>
            </a:pPr>
            <a:r>
              <a:rPr dirty="0"/>
              <a:t>This</a:t>
            </a:r>
            <a:r>
              <a:rPr spc="45" dirty="0"/>
              <a:t> </a:t>
            </a:r>
            <a:r>
              <a:rPr dirty="0"/>
              <a:t>may</a:t>
            </a:r>
            <a:r>
              <a:rPr spc="50" dirty="0"/>
              <a:t> </a:t>
            </a:r>
            <a:r>
              <a:rPr dirty="0"/>
              <a:t>be</a:t>
            </a:r>
            <a:r>
              <a:rPr spc="45" dirty="0"/>
              <a:t> </a:t>
            </a:r>
            <a:r>
              <a:rPr spc="-35" dirty="0"/>
              <a:t>determined</a:t>
            </a:r>
            <a:r>
              <a:rPr spc="50" dirty="0"/>
              <a:t> </a:t>
            </a:r>
            <a:r>
              <a:rPr dirty="0"/>
              <a:t>with</a:t>
            </a:r>
            <a:r>
              <a:rPr spc="45" dirty="0"/>
              <a:t> </a:t>
            </a:r>
            <a:r>
              <a:rPr b="1" spc="-55" dirty="0">
                <a:latin typeface="Georgia"/>
                <a:cs typeface="Georgia"/>
              </a:rPr>
              <a:t>regression</a:t>
            </a:r>
            <a:r>
              <a:rPr spc="-55" dirty="0"/>
              <a:t>,</a:t>
            </a:r>
            <a:r>
              <a:rPr spc="50" dirty="0"/>
              <a:t> </a:t>
            </a:r>
            <a:r>
              <a:rPr b="1" spc="-60" dirty="0">
                <a:latin typeface="Georgia"/>
                <a:cs typeface="Georgia"/>
              </a:rPr>
              <a:t>inference-</a:t>
            </a:r>
            <a:r>
              <a:rPr b="1" spc="-35" dirty="0">
                <a:latin typeface="Georgia"/>
                <a:cs typeface="Georgia"/>
              </a:rPr>
              <a:t>based</a:t>
            </a:r>
            <a:r>
              <a:rPr b="1" spc="75" dirty="0">
                <a:latin typeface="Georgia"/>
                <a:cs typeface="Georgia"/>
              </a:rPr>
              <a:t> </a:t>
            </a:r>
            <a:r>
              <a:rPr b="1" spc="-20" dirty="0">
                <a:latin typeface="Georgia"/>
                <a:cs typeface="Georgia"/>
              </a:rPr>
              <a:t>tools</a:t>
            </a:r>
            <a:r>
              <a:rPr b="1" spc="35" dirty="0">
                <a:latin typeface="Georgia"/>
                <a:cs typeface="Georgia"/>
              </a:rPr>
              <a:t> </a:t>
            </a:r>
            <a:r>
              <a:rPr spc="-20" dirty="0"/>
              <a:t>using</a:t>
            </a:r>
            <a:r>
              <a:rPr spc="50" dirty="0"/>
              <a:t> </a:t>
            </a:r>
            <a:r>
              <a:rPr dirty="0"/>
              <a:t>a</a:t>
            </a:r>
            <a:r>
              <a:rPr spc="45" dirty="0"/>
              <a:t> </a:t>
            </a:r>
            <a:r>
              <a:rPr spc="-10" dirty="0"/>
              <a:t>Bayesian </a:t>
            </a:r>
            <a:r>
              <a:rPr spc="-30" dirty="0"/>
              <a:t>formalism,</a:t>
            </a:r>
            <a:r>
              <a:rPr spc="15" dirty="0"/>
              <a:t> </a:t>
            </a:r>
            <a:r>
              <a:rPr dirty="0"/>
              <a:t>or</a:t>
            </a:r>
            <a:r>
              <a:rPr spc="20" dirty="0"/>
              <a:t> </a:t>
            </a:r>
            <a:r>
              <a:rPr spc="-35" dirty="0"/>
              <a:t>decision</a:t>
            </a:r>
            <a:r>
              <a:rPr spc="20" dirty="0"/>
              <a:t> </a:t>
            </a:r>
            <a:r>
              <a:rPr dirty="0"/>
              <a:t>tree</a:t>
            </a:r>
            <a:r>
              <a:rPr spc="20" dirty="0"/>
              <a:t> </a:t>
            </a:r>
            <a:r>
              <a:rPr spc="-10" dirty="0"/>
              <a:t>induction.</a:t>
            </a:r>
          </a:p>
          <a:p>
            <a:pPr marL="12700" marR="545465">
              <a:lnSpc>
                <a:spcPts val="1150"/>
              </a:lnSpc>
              <a:spcBef>
                <a:spcPts val="725"/>
              </a:spcBef>
            </a:pPr>
            <a:r>
              <a:rPr spc="-10" dirty="0"/>
              <a:t>For</a:t>
            </a:r>
            <a:r>
              <a:rPr spc="15" dirty="0"/>
              <a:t> </a:t>
            </a:r>
            <a:r>
              <a:rPr spc="-20" dirty="0"/>
              <a:t>example,</a:t>
            </a:r>
            <a:r>
              <a:rPr spc="15" dirty="0"/>
              <a:t> </a:t>
            </a:r>
            <a:r>
              <a:rPr spc="-20" dirty="0"/>
              <a:t>using</a:t>
            </a:r>
            <a:r>
              <a:rPr spc="20" dirty="0"/>
              <a:t> </a:t>
            </a:r>
            <a:r>
              <a:rPr dirty="0"/>
              <a:t>the</a:t>
            </a:r>
            <a:r>
              <a:rPr spc="15" dirty="0"/>
              <a:t> </a:t>
            </a:r>
            <a:r>
              <a:rPr spc="-10" dirty="0"/>
              <a:t>other</a:t>
            </a:r>
            <a:r>
              <a:rPr spc="20" dirty="0"/>
              <a:t> </a:t>
            </a:r>
            <a:r>
              <a:rPr spc="-30" dirty="0"/>
              <a:t>customer</a:t>
            </a:r>
            <a:r>
              <a:rPr spc="15" dirty="0"/>
              <a:t> </a:t>
            </a:r>
            <a:r>
              <a:rPr dirty="0"/>
              <a:t>attributes</a:t>
            </a:r>
            <a:r>
              <a:rPr spc="20" dirty="0"/>
              <a:t> </a:t>
            </a:r>
            <a:r>
              <a:rPr dirty="0"/>
              <a:t>in</a:t>
            </a:r>
            <a:r>
              <a:rPr spc="15" dirty="0"/>
              <a:t> </a:t>
            </a:r>
            <a:r>
              <a:rPr dirty="0"/>
              <a:t>your</a:t>
            </a:r>
            <a:r>
              <a:rPr spc="20" dirty="0"/>
              <a:t> </a:t>
            </a:r>
            <a:r>
              <a:rPr dirty="0"/>
              <a:t>data</a:t>
            </a:r>
            <a:r>
              <a:rPr spc="15" dirty="0"/>
              <a:t> </a:t>
            </a:r>
            <a:r>
              <a:rPr dirty="0"/>
              <a:t>set,</a:t>
            </a:r>
            <a:r>
              <a:rPr spc="20" dirty="0"/>
              <a:t> </a:t>
            </a:r>
            <a:r>
              <a:rPr dirty="0"/>
              <a:t>you</a:t>
            </a:r>
            <a:r>
              <a:rPr spc="15" dirty="0"/>
              <a:t> </a:t>
            </a:r>
            <a:r>
              <a:rPr spc="-25" dirty="0"/>
              <a:t>may </a:t>
            </a:r>
            <a:r>
              <a:rPr spc="-20" dirty="0"/>
              <a:t>construct</a:t>
            </a:r>
            <a:r>
              <a:rPr spc="25" dirty="0"/>
              <a:t> </a:t>
            </a:r>
            <a:r>
              <a:rPr dirty="0"/>
              <a:t>a</a:t>
            </a:r>
            <a:r>
              <a:rPr spc="30" dirty="0"/>
              <a:t> </a:t>
            </a:r>
            <a:r>
              <a:rPr spc="-30" dirty="0"/>
              <a:t>decision</a:t>
            </a:r>
            <a:r>
              <a:rPr spc="30" dirty="0"/>
              <a:t> </a:t>
            </a:r>
            <a:r>
              <a:rPr dirty="0"/>
              <a:t>tree</a:t>
            </a:r>
            <a:r>
              <a:rPr spc="30" dirty="0"/>
              <a:t> </a:t>
            </a:r>
            <a:r>
              <a:rPr dirty="0"/>
              <a:t>to</a:t>
            </a:r>
            <a:r>
              <a:rPr spc="25" dirty="0"/>
              <a:t> </a:t>
            </a:r>
            <a:r>
              <a:rPr b="1" spc="-20" dirty="0">
                <a:latin typeface="Georgia"/>
                <a:cs typeface="Georgia"/>
              </a:rPr>
              <a:t>predict</a:t>
            </a:r>
            <a:r>
              <a:rPr b="1" spc="60" dirty="0">
                <a:latin typeface="Georgia"/>
                <a:cs typeface="Georgia"/>
              </a:rPr>
              <a:t> </a:t>
            </a:r>
            <a:r>
              <a:rPr b="1" dirty="0">
                <a:latin typeface="Georgia"/>
                <a:cs typeface="Georgia"/>
              </a:rPr>
              <a:t>the</a:t>
            </a:r>
            <a:r>
              <a:rPr b="1" spc="60" dirty="0">
                <a:latin typeface="Georgia"/>
                <a:cs typeface="Georgia"/>
              </a:rPr>
              <a:t> </a:t>
            </a:r>
            <a:r>
              <a:rPr b="1" spc="-50" dirty="0">
                <a:latin typeface="Georgia"/>
                <a:cs typeface="Georgia"/>
              </a:rPr>
              <a:t>missing</a:t>
            </a:r>
            <a:r>
              <a:rPr b="1" spc="60" dirty="0">
                <a:latin typeface="Georgia"/>
                <a:cs typeface="Georgia"/>
              </a:rPr>
              <a:t> </a:t>
            </a:r>
            <a:r>
              <a:rPr b="1" spc="-40" dirty="0">
                <a:latin typeface="Georgia"/>
                <a:cs typeface="Georgia"/>
              </a:rPr>
              <a:t>values</a:t>
            </a:r>
            <a:r>
              <a:rPr b="1" spc="15" dirty="0">
                <a:latin typeface="Georgia"/>
                <a:cs typeface="Georgia"/>
              </a:rPr>
              <a:t> </a:t>
            </a:r>
            <a:r>
              <a:rPr dirty="0"/>
              <a:t>for</a:t>
            </a:r>
            <a:r>
              <a:rPr spc="25" dirty="0"/>
              <a:t> </a:t>
            </a:r>
            <a:r>
              <a:rPr spc="-10" dirty="0">
                <a:latin typeface="Times New Roman"/>
                <a:cs typeface="Times New Roman"/>
              </a:rPr>
              <a:t>income</a:t>
            </a:r>
            <a:r>
              <a:rPr spc="-10" dirty="0"/>
              <a:t>.</a:t>
            </a:r>
          </a:p>
          <a:p>
            <a:pPr marL="12700" marR="74295">
              <a:lnSpc>
                <a:spcPts val="1150"/>
              </a:lnSpc>
              <a:spcBef>
                <a:spcPts val="730"/>
              </a:spcBef>
            </a:pPr>
            <a:r>
              <a:rPr dirty="0"/>
              <a:t>This</a:t>
            </a:r>
            <a:r>
              <a:rPr spc="40" dirty="0"/>
              <a:t> </a:t>
            </a:r>
            <a:r>
              <a:rPr dirty="0"/>
              <a:t>is</a:t>
            </a:r>
            <a:r>
              <a:rPr spc="40" dirty="0"/>
              <a:t> </a:t>
            </a:r>
            <a:r>
              <a:rPr dirty="0"/>
              <a:t>a</a:t>
            </a:r>
            <a:r>
              <a:rPr spc="40" dirty="0"/>
              <a:t> </a:t>
            </a:r>
            <a:r>
              <a:rPr b="1" spc="-40" dirty="0">
                <a:latin typeface="Georgia"/>
                <a:cs typeface="Georgia"/>
              </a:rPr>
              <a:t>popular</a:t>
            </a:r>
            <a:r>
              <a:rPr b="1" spc="70" dirty="0">
                <a:latin typeface="Georgia"/>
                <a:cs typeface="Georgia"/>
              </a:rPr>
              <a:t> </a:t>
            </a:r>
            <a:r>
              <a:rPr b="1" dirty="0">
                <a:latin typeface="Georgia"/>
                <a:cs typeface="Georgia"/>
              </a:rPr>
              <a:t>strategy</a:t>
            </a:r>
            <a:r>
              <a:rPr dirty="0"/>
              <a:t>.</a:t>
            </a:r>
            <a:r>
              <a:rPr spc="140" dirty="0"/>
              <a:t> </a:t>
            </a:r>
            <a:r>
              <a:rPr dirty="0"/>
              <a:t>In</a:t>
            </a:r>
            <a:r>
              <a:rPr spc="40" dirty="0"/>
              <a:t> </a:t>
            </a:r>
            <a:r>
              <a:rPr spc="-35" dirty="0"/>
              <a:t>comparison</a:t>
            </a:r>
            <a:r>
              <a:rPr spc="40" dirty="0"/>
              <a:t> </a:t>
            </a:r>
            <a:r>
              <a:rPr dirty="0"/>
              <a:t>to</a:t>
            </a:r>
            <a:r>
              <a:rPr spc="40" dirty="0"/>
              <a:t> </a:t>
            </a:r>
            <a:r>
              <a:rPr dirty="0"/>
              <a:t>the</a:t>
            </a:r>
            <a:r>
              <a:rPr spc="40" dirty="0"/>
              <a:t> </a:t>
            </a:r>
            <a:r>
              <a:rPr spc="-10" dirty="0"/>
              <a:t>other</a:t>
            </a:r>
            <a:r>
              <a:rPr spc="40" dirty="0"/>
              <a:t> </a:t>
            </a:r>
            <a:r>
              <a:rPr spc="-25" dirty="0"/>
              <a:t>methods,</a:t>
            </a:r>
            <a:r>
              <a:rPr spc="40" dirty="0"/>
              <a:t> </a:t>
            </a:r>
            <a:r>
              <a:rPr dirty="0"/>
              <a:t>it</a:t>
            </a:r>
            <a:r>
              <a:rPr spc="40" dirty="0"/>
              <a:t> </a:t>
            </a:r>
            <a:r>
              <a:rPr spc="-25" dirty="0"/>
              <a:t>uses</a:t>
            </a:r>
            <a:r>
              <a:rPr spc="40" dirty="0"/>
              <a:t> </a:t>
            </a:r>
            <a:r>
              <a:rPr dirty="0"/>
              <a:t>the</a:t>
            </a:r>
            <a:r>
              <a:rPr spc="40" dirty="0"/>
              <a:t> </a:t>
            </a:r>
            <a:r>
              <a:rPr spc="-20" dirty="0"/>
              <a:t>most </a:t>
            </a:r>
            <a:r>
              <a:rPr spc="-30" dirty="0"/>
              <a:t>information</a:t>
            </a:r>
            <a:r>
              <a:rPr spc="35" dirty="0"/>
              <a:t> </a:t>
            </a:r>
            <a:r>
              <a:rPr spc="-25" dirty="0"/>
              <a:t>from</a:t>
            </a:r>
            <a:r>
              <a:rPr spc="40" dirty="0"/>
              <a:t> </a:t>
            </a:r>
            <a:r>
              <a:rPr dirty="0"/>
              <a:t>the</a:t>
            </a:r>
            <a:r>
              <a:rPr spc="35" dirty="0"/>
              <a:t> </a:t>
            </a:r>
            <a:r>
              <a:rPr b="1" spc="-40" dirty="0">
                <a:latin typeface="Georgia"/>
                <a:cs typeface="Georgia"/>
              </a:rPr>
              <a:t>present</a:t>
            </a:r>
            <a:r>
              <a:rPr b="1" spc="70" dirty="0">
                <a:latin typeface="Georgia"/>
                <a:cs typeface="Georgia"/>
              </a:rPr>
              <a:t> </a:t>
            </a:r>
            <a:r>
              <a:rPr b="1" dirty="0">
                <a:latin typeface="Georgia"/>
                <a:cs typeface="Georgia"/>
              </a:rPr>
              <a:t>data</a:t>
            </a:r>
            <a:r>
              <a:rPr b="1" spc="20" dirty="0">
                <a:latin typeface="Georgia"/>
                <a:cs typeface="Georgia"/>
              </a:rPr>
              <a:t> </a:t>
            </a:r>
            <a:r>
              <a:rPr dirty="0"/>
              <a:t>to</a:t>
            </a:r>
            <a:r>
              <a:rPr spc="40" dirty="0"/>
              <a:t> </a:t>
            </a:r>
            <a:r>
              <a:rPr spc="-10" dirty="0"/>
              <a:t>predict</a:t>
            </a:r>
            <a:r>
              <a:rPr spc="40" dirty="0"/>
              <a:t> </a:t>
            </a:r>
            <a:r>
              <a:rPr spc="-35" dirty="0"/>
              <a:t>missing</a:t>
            </a:r>
            <a:r>
              <a:rPr spc="35" dirty="0"/>
              <a:t> </a:t>
            </a:r>
            <a:r>
              <a:rPr spc="-10" dirty="0"/>
              <a:t>values.</a:t>
            </a:r>
            <a:r>
              <a:rPr spc="135" dirty="0"/>
              <a:t> </a:t>
            </a:r>
            <a:r>
              <a:rPr dirty="0"/>
              <a:t>By</a:t>
            </a:r>
            <a:r>
              <a:rPr spc="40" dirty="0"/>
              <a:t> </a:t>
            </a:r>
            <a:r>
              <a:rPr spc="-30" dirty="0"/>
              <a:t>considering</a:t>
            </a:r>
            <a:r>
              <a:rPr spc="40" dirty="0"/>
              <a:t> </a:t>
            </a:r>
            <a:r>
              <a:rPr spc="-25" dirty="0"/>
              <a:t>the </a:t>
            </a:r>
            <a:r>
              <a:rPr spc="-10" dirty="0"/>
              <a:t>other</a:t>
            </a:r>
            <a:r>
              <a:rPr spc="30" dirty="0"/>
              <a:t> </a:t>
            </a:r>
            <a:r>
              <a:rPr dirty="0"/>
              <a:t>attributes’</a:t>
            </a:r>
            <a:r>
              <a:rPr spc="30" dirty="0"/>
              <a:t> </a:t>
            </a:r>
            <a:r>
              <a:rPr spc="-25" dirty="0"/>
              <a:t>values</a:t>
            </a:r>
            <a:r>
              <a:rPr spc="30" dirty="0"/>
              <a:t> </a:t>
            </a:r>
            <a:r>
              <a:rPr dirty="0"/>
              <a:t>in</a:t>
            </a:r>
            <a:r>
              <a:rPr spc="30" dirty="0"/>
              <a:t> </a:t>
            </a:r>
            <a:r>
              <a:rPr dirty="0"/>
              <a:t>its</a:t>
            </a:r>
            <a:r>
              <a:rPr spc="30" dirty="0"/>
              <a:t> </a:t>
            </a:r>
            <a:r>
              <a:rPr spc="-20" dirty="0"/>
              <a:t>estimation</a:t>
            </a:r>
            <a:r>
              <a:rPr spc="30" dirty="0"/>
              <a:t> </a:t>
            </a:r>
            <a:r>
              <a:rPr dirty="0"/>
              <a:t>of</a:t>
            </a:r>
            <a:r>
              <a:rPr spc="30" dirty="0"/>
              <a:t> </a:t>
            </a:r>
            <a:r>
              <a:rPr dirty="0"/>
              <a:t>the</a:t>
            </a:r>
            <a:r>
              <a:rPr spc="35" dirty="0"/>
              <a:t> </a:t>
            </a:r>
            <a:r>
              <a:rPr spc="-35" dirty="0"/>
              <a:t>missing</a:t>
            </a:r>
            <a:r>
              <a:rPr spc="30" dirty="0"/>
              <a:t> </a:t>
            </a:r>
            <a:r>
              <a:rPr spc="-10" dirty="0"/>
              <a:t>value</a:t>
            </a:r>
            <a:r>
              <a:rPr spc="30" dirty="0"/>
              <a:t> </a:t>
            </a:r>
            <a:r>
              <a:rPr dirty="0"/>
              <a:t>for</a:t>
            </a:r>
            <a:r>
              <a:rPr spc="25" dirty="0"/>
              <a:t> </a:t>
            </a:r>
            <a:r>
              <a:rPr dirty="0">
                <a:latin typeface="Times New Roman"/>
                <a:cs typeface="Times New Roman"/>
              </a:rPr>
              <a:t>income</a:t>
            </a:r>
            <a:r>
              <a:rPr dirty="0"/>
              <a:t>,</a:t>
            </a:r>
            <a:r>
              <a:rPr spc="30" dirty="0"/>
              <a:t> </a:t>
            </a:r>
            <a:r>
              <a:rPr spc="-10" dirty="0"/>
              <a:t>there</a:t>
            </a:r>
            <a:r>
              <a:rPr spc="30" dirty="0"/>
              <a:t> </a:t>
            </a:r>
            <a:r>
              <a:rPr dirty="0"/>
              <a:t>is</a:t>
            </a:r>
            <a:r>
              <a:rPr spc="35" dirty="0"/>
              <a:t> </a:t>
            </a:r>
            <a:r>
              <a:rPr spc="-50" dirty="0"/>
              <a:t>a </a:t>
            </a:r>
            <a:r>
              <a:rPr spc="-20" dirty="0"/>
              <a:t>greater</a:t>
            </a:r>
            <a:r>
              <a:rPr spc="50" dirty="0"/>
              <a:t> </a:t>
            </a:r>
            <a:r>
              <a:rPr spc="-25" dirty="0"/>
              <a:t>chance</a:t>
            </a:r>
            <a:r>
              <a:rPr spc="55" dirty="0"/>
              <a:t> </a:t>
            </a:r>
            <a:r>
              <a:rPr dirty="0"/>
              <a:t>that</a:t>
            </a:r>
            <a:r>
              <a:rPr spc="55" dirty="0"/>
              <a:t> </a:t>
            </a:r>
            <a:r>
              <a:rPr dirty="0"/>
              <a:t>the</a:t>
            </a:r>
            <a:r>
              <a:rPr spc="55" dirty="0"/>
              <a:t> </a:t>
            </a:r>
            <a:r>
              <a:rPr spc="-30" dirty="0"/>
              <a:t>relationships</a:t>
            </a:r>
            <a:r>
              <a:rPr spc="50" dirty="0"/>
              <a:t> </a:t>
            </a:r>
            <a:r>
              <a:rPr spc="-30" dirty="0"/>
              <a:t>between</a:t>
            </a:r>
            <a:r>
              <a:rPr spc="55" dirty="0"/>
              <a:t> </a:t>
            </a:r>
            <a:r>
              <a:rPr dirty="0">
                <a:latin typeface="Times New Roman"/>
                <a:cs typeface="Times New Roman"/>
              </a:rPr>
              <a:t>income</a:t>
            </a:r>
            <a:r>
              <a:rPr spc="45" dirty="0">
                <a:latin typeface="Times New Roman"/>
                <a:cs typeface="Times New Roman"/>
              </a:rPr>
              <a:t> </a:t>
            </a:r>
            <a:r>
              <a:rPr dirty="0"/>
              <a:t>and</a:t>
            </a:r>
            <a:r>
              <a:rPr spc="55" dirty="0"/>
              <a:t> </a:t>
            </a:r>
            <a:r>
              <a:rPr dirty="0"/>
              <a:t>the</a:t>
            </a:r>
            <a:r>
              <a:rPr spc="50" dirty="0"/>
              <a:t> </a:t>
            </a:r>
            <a:r>
              <a:rPr spc="-10" dirty="0"/>
              <a:t>other</a:t>
            </a:r>
            <a:r>
              <a:rPr spc="55" dirty="0"/>
              <a:t> </a:t>
            </a:r>
            <a:r>
              <a:rPr dirty="0"/>
              <a:t>attributes</a:t>
            </a:r>
            <a:r>
              <a:rPr spc="55" dirty="0"/>
              <a:t> </a:t>
            </a:r>
            <a:r>
              <a:rPr spc="-25" dirty="0"/>
              <a:t>are </a:t>
            </a:r>
            <a:r>
              <a:rPr spc="-10" dirty="0"/>
              <a:t>preserved.</a:t>
            </a:r>
          </a:p>
        </p:txBody>
      </p:sp>
      <p:sp>
        <p:nvSpPr>
          <p:cNvPr id="5" name="object 5"/>
          <p:cNvSpPr/>
          <p:nvPr/>
        </p:nvSpPr>
        <p:spPr>
          <a:xfrm>
            <a:off x="337972" y="130335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8782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21</a:t>
            </a:fld>
            <a:r>
              <a:rPr spc="-25" dirty="0"/>
              <a:t> </a:t>
            </a:r>
            <a:r>
              <a:rPr spc="75" dirty="0"/>
              <a:t>/</a:t>
            </a:r>
            <a:r>
              <a:rPr spc="-25" dirty="0"/>
              <a:t> 103</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Missing</a:t>
            </a:r>
            <a:r>
              <a:rPr spc="135" dirty="0"/>
              <a:t> </a:t>
            </a:r>
            <a:r>
              <a:rPr dirty="0"/>
              <a:t>values</a:t>
            </a:r>
            <a:r>
              <a:rPr spc="140" dirty="0"/>
              <a:t> </a:t>
            </a:r>
            <a:r>
              <a:rPr dirty="0"/>
              <a:t>may</a:t>
            </a:r>
            <a:r>
              <a:rPr spc="140" dirty="0"/>
              <a:t> </a:t>
            </a:r>
            <a:r>
              <a:rPr spc="55" dirty="0"/>
              <a:t>not</a:t>
            </a:r>
            <a:r>
              <a:rPr spc="135" dirty="0"/>
              <a:t> </a:t>
            </a:r>
            <a:r>
              <a:rPr dirty="0"/>
              <a:t>errors</a:t>
            </a:r>
            <a:r>
              <a:rPr spc="145" dirty="0"/>
              <a:t> </a:t>
            </a:r>
            <a:r>
              <a:rPr dirty="0"/>
              <a:t>in</a:t>
            </a:r>
            <a:r>
              <a:rPr spc="135" dirty="0"/>
              <a:t> </a:t>
            </a:r>
            <a:r>
              <a:rPr spc="50" dirty="0"/>
              <a:t>data</a:t>
            </a:r>
          </a:p>
        </p:txBody>
      </p:sp>
      <p:sp>
        <p:nvSpPr>
          <p:cNvPr id="3" name="object 3"/>
          <p:cNvSpPr/>
          <p:nvPr/>
        </p:nvSpPr>
        <p:spPr>
          <a:xfrm>
            <a:off x="337972" y="7065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34290" rIns="0" bIns="0" rtlCol="0">
            <a:spAutoFit/>
          </a:bodyPr>
          <a:lstStyle/>
          <a:p>
            <a:pPr marL="12700" marR="196215">
              <a:lnSpc>
                <a:spcPts val="1150"/>
              </a:lnSpc>
              <a:spcBef>
                <a:spcPts val="270"/>
              </a:spcBef>
            </a:pPr>
            <a:r>
              <a:rPr dirty="0"/>
              <a:t>It</a:t>
            </a:r>
            <a:r>
              <a:rPr spc="30" dirty="0"/>
              <a:t> </a:t>
            </a:r>
            <a:r>
              <a:rPr dirty="0"/>
              <a:t>is</a:t>
            </a:r>
            <a:r>
              <a:rPr spc="30" dirty="0"/>
              <a:t> </a:t>
            </a:r>
            <a:r>
              <a:rPr spc="-10" dirty="0"/>
              <a:t>important</a:t>
            </a:r>
            <a:r>
              <a:rPr spc="30" dirty="0"/>
              <a:t> </a:t>
            </a:r>
            <a:r>
              <a:rPr dirty="0"/>
              <a:t>to</a:t>
            </a:r>
            <a:r>
              <a:rPr spc="30" dirty="0"/>
              <a:t> </a:t>
            </a:r>
            <a:r>
              <a:rPr dirty="0"/>
              <a:t>note</a:t>
            </a:r>
            <a:r>
              <a:rPr spc="30" dirty="0"/>
              <a:t> </a:t>
            </a:r>
            <a:r>
              <a:rPr dirty="0"/>
              <a:t>that,</a:t>
            </a:r>
            <a:r>
              <a:rPr spc="35" dirty="0"/>
              <a:t> </a:t>
            </a:r>
            <a:r>
              <a:rPr dirty="0"/>
              <a:t>in</a:t>
            </a:r>
            <a:r>
              <a:rPr spc="30" dirty="0"/>
              <a:t> </a:t>
            </a:r>
            <a:r>
              <a:rPr spc="-35" dirty="0"/>
              <a:t>some</a:t>
            </a:r>
            <a:r>
              <a:rPr spc="30" dirty="0"/>
              <a:t> </a:t>
            </a:r>
            <a:r>
              <a:rPr spc="-20" dirty="0"/>
              <a:t>cases,</a:t>
            </a:r>
            <a:r>
              <a:rPr spc="30" dirty="0"/>
              <a:t> </a:t>
            </a:r>
            <a:r>
              <a:rPr dirty="0"/>
              <a:t>a</a:t>
            </a:r>
            <a:r>
              <a:rPr spc="25" dirty="0"/>
              <a:t> </a:t>
            </a:r>
            <a:r>
              <a:rPr b="1" spc="-45" dirty="0">
                <a:latin typeface="Georgia"/>
                <a:cs typeface="Georgia"/>
              </a:rPr>
              <a:t>missing</a:t>
            </a:r>
            <a:r>
              <a:rPr b="1" spc="65" dirty="0">
                <a:latin typeface="Georgia"/>
                <a:cs typeface="Georgia"/>
              </a:rPr>
              <a:t> </a:t>
            </a:r>
            <a:r>
              <a:rPr b="1" spc="-30" dirty="0">
                <a:latin typeface="Georgia"/>
                <a:cs typeface="Georgia"/>
              </a:rPr>
              <a:t>value</a:t>
            </a:r>
            <a:r>
              <a:rPr b="1" spc="15" dirty="0">
                <a:latin typeface="Georgia"/>
                <a:cs typeface="Georgia"/>
              </a:rPr>
              <a:t> </a:t>
            </a:r>
            <a:r>
              <a:rPr dirty="0"/>
              <a:t>may</a:t>
            </a:r>
            <a:r>
              <a:rPr spc="45" dirty="0"/>
              <a:t> </a:t>
            </a:r>
            <a:r>
              <a:rPr b="1" dirty="0">
                <a:latin typeface="Georgia"/>
                <a:cs typeface="Georgia"/>
              </a:rPr>
              <a:t>not</a:t>
            </a:r>
            <a:r>
              <a:rPr b="1" spc="60" dirty="0">
                <a:latin typeface="Georgia"/>
                <a:cs typeface="Georgia"/>
              </a:rPr>
              <a:t> </a:t>
            </a:r>
            <a:r>
              <a:rPr b="1" spc="-10" dirty="0">
                <a:latin typeface="Georgia"/>
                <a:cs typeface="Georgia"/>
              </a:rPr>
              <a:t>imply</a:t>
            </a:r>
            <a:r>
              <a:rPr b="1" spc="60" dirty="0">
                <a:latin typeface="Georgia"/>
                <a:cs typeface="Georgia"/>
              </a:rPr>
              <a:t> </a:t>
            </a:r>
            <a:r>
              <a:rPr b="1" spc="-25" dirty="0">
                <a:latin typeface="Georgia"/>
                <a:cs typeface="Georgia"/>
              </a:rPr>
              <a:t>an </a:t>
            </a:r>
            <a:r>
              <a:rPr b="1" spc="-55" dirty="0">
                <a:latin typeface="Georgia"/>
                <a:cs typeface="Georgia"/>
              </a:rPr>
              <a:t>error</a:t>
            </a:r>
            <a:r>
              <a:rPr b="1" spc="5" dirty="0">
                <a:latin typeface="Georgia"/>
                <a:cs typeface="Georgia"/>
              </a:rPr>
              <a:t> </a:t>
            </a:r>
            <a:r>
              <a:rPr dirty="0"/>
              <a:t>in</a:t>
            </a:r>
            <a:r>
              <a:rPr spc="25" dirty="0"/>
              <a:t> </a:t>
            </a:r>
            <a:r>
              <a:rPr dirty="0"/>
              <a:t>the</a:t>
            </a:r>
            <a:r>
              <a:rPr spc="25" dirty="0"/>
              <a:t> </a:t>
            </a:r>
            <a:r>
              <a:rPr spc="-10" dirty="0"/>
              <a:t>data!</a:t>
            </a:r>
          </a:p>
          <a:p>
            <a:pPr marL="12700" marR="194310">
              <a:lnSpc>
                <a:spcPts val="1150"/>
              </a:lnSpc>
              <a:spcBef>
                <a:spcPts val="725"/>
              </a:spcBef>
            </a:pPr>
            <a:r>
              <a:rPr spc="-10" dirty="0"/>
              <a:t>For</a:t>
            </a:r>
            <a:r>
              <a:rPr spc="25" dirty="0"/>
              <a:t> </a:t>
            </a:r>
            <a:r>
              <a:rPr spc="-20" dirty="0"/>
              <a:t>example,</a:t>
            </a:r>
            <a:r>
              <a:rPr spc="25" dirty="0"/>
              <a:t> </a:t>
            </a:r>
            <a:r>
              <a:rPr spc="-20" dirty="0"/>
              <a:t>when</a:t>
            </a:r>
            <a:r>
              <a:rPr spc="25" dirty="0"/>
              <a:t> </a:t>
            </a:r>
            <a:r>
              <a:rPr spc="-10" dirty="0"/>
              <a:t>applying</a:t>
            </a:r>
            <a:r>
              <a:rPr spc="25" dirty="0"/>
              <a:t> </a:t>
            </a:r>
            <a:r>
              <a:rPr dirty="0"/>
              <a:t>for</a:t>
            </a:r>
            <a:r>
              <a:rPr spc="25" dirty="0"/>
              <a:t> </a:t>
            </a:r>
            <a:r>
              <a:rPr dirty="0"/>
              <a:t>a</a:t>
            </a:r>
            <a:r>
              <a:rPr spc="25" dirty="0"/>
              <a:t> </a:t>
            </a:r>
            <a:r>
              <a:rPr spc="-10" dirty="0"/>
              <a:t>credit</a:t>
            </a:r>
            <a:r>
              <a:rPr spc="25" dirty="0"/>
              <a:t> </a:t>
            </a:r>
            <a:r>
              <a:rPr dirty="0"/>
              <a:t>card,</a:t>
            </a:r>
            <a:r>
              <a:rPr spc="25" dirty="0"/>
              <a:t> </a:t>
            </a:r>
            <a:r>
              <a:rPr spc="-20" dirty="0"/>
              <a:t>candidates</a:t>
            </a:r>
            <a:r>
              <a:rPr spc="25" dirty="0"/>
              <a:t> </a:t>
            </a:r>
            <a:r>
              <a:rPr dirty="0"/>
              <a:t>may</a:t>
            </a:r>
            <a:r>
              <a:rPr spc="25" dirty="0"/>
              <a:t> </a:t>
            </a:r>
            <a:r>
              <a:rPr dirty="0"/>
              <a:t>be</a:t>
            </a:r>
            <a:r>
              <a:rPr spc="25" dirty="0"/>
              <a:t> </a:t>
            </a:r>
            <a:r>
              <a:rPr spc="-25" dirty="0"/>
              <a:t>asked</a:t>
            </a:r>
            <a:r>
              <a:rPr spc="25" dirty="0"/>
              <a:t> </a:t>
            </a:r>
            <a:r>
              <a:rPr dirty="0"/>
              <a:t>to</a:t>
            </a:r>
            <a:r>
              <a:rPr spc="25" dirty="0"/>
              <a:t> </a:t>
            </a:r>
            <a:r>
              <a:rPr spc="-10" dirty="0"/>
              <a:t>supply their</a:t>
            </a:r>
            <a:r>
              <a:rPr spc="15" dirty="0"/>
              <a:t> </a:t>
            </a:r>
            <a:r>
              <a:rPr spc="-20" dirty="0"/>
              <a:t>driver’s</a:t>
            </a:r>
            <a:r>
              <a:rPr spc="15" dirty="0"/>
              <a:t> </a:t>
            </a:r>
            <a:r>
              <a:rPr spc="-30" dirty="0"/>
              <a:t>license</a:t>
            </a:r>
            <a:r>
              <a:rPr spc="15" dirty="0"/>
              <a:t> </a:t>
            </a:r>
            <a:r>
              <a:rPr spc="-25" dirty="0"/>
              <a:t>number.</a:t>
            </a:r>
            <a:r>
              <a:rPr spc="105" dirty="0"/>
              <a:t> </a:t>
            </a:r>
            <a:r>
              <a:rPr spc="-10" dirty="0"/>
              <a:t>Candidates</a:t>
            </a:r>
            <a:r>
              <a:rPr spc="20" dirty="0"/>
              <a:t> </a:t>
            </a:r>
            <a:r>
              <a:rPr dirty="0"/>
              <a:t>who</a:t>
            </a:r>
            <a:r>
              <a:rPr spc="15" dirty="0"/>
              <a:t> </a:t>
            </a:r>
            <a:r>
              <a:rPr b="1" dirty="0">
                <a:latin typeface="Georgia"/>
                <a:cs typeface="Georgia"/>
              </a:rPr>
              <a:t>do</a:t>
            </a:r>
            <a:r>
              <a:rPr b="1" spc="45" dirty="0">
                <a:latin typeface="Georgia"/>
                <a:cs typeface="Georgia"/>
              </a:rPr>
              <a:t> </a:t>
            </a:r>
            <a:r>
              <a:rPr b="1" dirty="0">
                <a:latin typeface="Georgia"/>
                <a:cs typeface="Georgia"/>
              </a:rPr>
              <a:t>not</a:t>
            </a:r>
            <a:r>
              <a:rPr b="1" spc="45" dirty="0">
                <a:latin typeface="Georgia"/>
                <a:cs typeface="Georgia"/>
              </a:rPr>
              <a:t> </a:t>
            </a:r>
            <a:r>
              <a:rPr b="1" spc="-25" dirty="0">
                <a:latin typeface="Georgia"/>
                <a:cs typeface="Georgia"/>
              </a:rPr>
              <a:t>have</a:t>
            </a:r>
            <a:r>
              <a:rPr b="1" spc="40" dirty="0">
                <a:latin typeface="Georgia"/>
                <a:cs typeface="Georgia"/>
              </a:rPr>
              <a:t> </a:t>
            </a:r>
            <a:r>
              <a:rPr b="1" dirty="0">
                <a:latin typeface="Georgia"/>
                <a:cs typeface="Georgia"/>
              </a:rPr>
              <a:t>a</a:t>
            </a:r>
            <a:r>
              <a:rPr b="1" spc="45" dirty="0">
                <a:latin typeface="Georgia"/>
                <a:cs typeface="Georgia"/>
              </a:rPr>
              <a:t> </a:t>
            </a:r>
            <a:r>
              <a:rPr b="1" spc="-35" dirty="0">
                <a:latin typeface="Georgia"/>
                <a:cs typeface="Georgia"/>
              </a:rPr>
              <a:t>driver’s</a:t>
            </a:r>
            <a:r>
              <a:rPr b="1" spc="45" dirty="0">
                <a:latin typeface="Georgia"/>
                <a:cs typeface="Georgia"/>
              </a:rPr>
              <a:t> </a:t>
            </a:r>
            <a:r>
              <a:rPr b="1" spc="-10" dirty="0">
                <a:latin typeface="Georgia"/>
                <a:cs typeface="Georgia"/>
              </a:rPr>
              <a:t>license </a:t>
            </a:r>
            <a:r>
              <a:rPr dirty="0"/>
              <a:t>may</a:t>
            </a:r>
            <a:r>
              <a:rPr spc="-10" dirty="0"/>
              <a:t> </a:t>
            </a:r>
            <a:r>
              <a:rPr dirty="0"/>
              <a:t>naturally </a:t>
            </a:r>
            <a:r>
              <a:rPr b="1" spc="-25" dirty="0">
                <a:latin typeface="Georgia"/>
                <a:cs typeface="Georgia"/>
              </a:rPr>
              <a:t>leave</a:t>
            </a:r>
            <a:r>
              <a:rPr b="1" spc="20" dirty="0">
                <a:latin typeface="Georgia"/>
                <a:cs typeface="Georgia"/>
              </a:rPr>
              <a:t> </a:t>
            </a:r>
            <a:r>
              <a:rPr b="1" dirty="0">
                <a:latin typeface="Georgia"/>
                <a:cs typeface="Georgia"/>
              </a:rPr>
              <a:t>this</a:t>
            </a:r>
            <a:r>
              <a:rPr b="1" spc="15" dirty="0">
                <a:latin typeface="Georgia"/>
                <a:cs typeface="Georgia"/>
              </a:rPr>
              <a:t> </a:t>
            </a:r>
            <a:r>
              <a:rPr b="1" spc="-35" dirty="0">
                <a:latin typeface="Georgia"/>
                <a:cs typeface="Georgia"/>
              </a:rPr>
              <a:t>field</a:t>
            </a:r>
            <a:r>
              <a:rPr b="1" spc="15" dirty="0">
                <a:latin typeface="Georgia"/>
                <a:cs typeface="Georgia"/>
              </a:rPr>
              <a:t> </a:t>
            </a:r>
            <a:r>
              <a:rPr b="1" spc="-10" dirty="0">
                <a:latin typeface="Georgia"/>
                <a:cs typeface="Georgia"/>
              </a:rPr>
              <a:t>blank</a:t>
            </a:r>
            <a:r>
              <a:rPr spc="-10" dirty="0"/>
              <a:t>.</a:t>
            </a:r>
          </a:p>
          <a:p>
            <a:pPr marL="12700" marR="5080">
              <a:lnSpc>
                <a:spcPts val="1150"/>
              </a:lnSpc>
              <a:spcBef>
                <a:spcPts val="730"/>
              </a:spcBef>
            </a:pPr>
            <a:r>
              <a:rPr spc="-25" dirty="0"/>
              <a:t>Ideally,</a:t>
            </a:r>
            <a:r>
              <a:rPr spc="10" dirty="0"/>
              <a:t> </a:t>
            </a:r>
            <a:r>
              <a:rPr spc="-20" dirty="0"/>
              <a:t>each</a:t>
            </a:r>
            <a:r>
              <a:rPr spc="10" dirty="0"/>
              <a:t> </a:t>
            </a:r>
            <a:r>
              <a:rPr dirty="0"/>
              <a:t>attribute</a:t>
            </a:r>
            <a:r>
              <a:rPr spc="10" dirty="0"/>
              <a:t> </a:t>
            </a:r>
            <a:r>
              <a:rPr spc="-25" dirty="0"/>
              <a:t>should</a:t>
            </a:r>
            <a:r>
              <a:rPr spc="10" dirty="0"/>
              <a:t> </a:t>
            </a:r>
            <a:r>
              <a:rPr spc="-10" dirty="0"/>
              <a:t>have</a:t>
            </a:r>
            <a:r>
              <a:rPr spc="10" dirty="0"/>
              <a:t> </a:t>
            </a:r>
            <a:r>
              <a:rPr spc="-20" dirty="0"/>
              <a:t>one</a:t>
            </a:r>
            <a:r>
              <a:rPr spc="10" dirty="0"/>
              <a:t> </a:t>
            </a:r>
            <a:r>
              <a:rPr dirty="0"/>
              <a:t>or</a:t>
            </a:r>
            <a:r>
              <a:rPr spc="10" dirty="0"/>
              <a:t> </a:t>
            </a:r>
            <a:r>
              <a:rPr spc="-25" dirty="0"/>
              <a:t>more</a:t>
            </a:r>
            <a:r>
              <a:rPr spc="15" dirty="0"/>
              <a:t> </a:t>
            </a:r>
            <a:r>
              <a:rPr b="1" spc="-45" dirty="0">
                <a:latin typeface="Georgia"/>
                <a:cs typeface="Georgia"/>
              </a:rPr>
              <a:t>rules</a:t>
            </a:r>
            <a:r>
              <a:rPr b="1" spc="-5" dirty="0">
                <a:latin typeface="Georgia"/>
                <a:cs typeface="Georgia"/>
              </a:rPr>
              <a:t> </a:t>
            </a:r>
            <a:r>
              <a:rPr spc="-25" dirty="0"/>
              <a:t>regarding</a:t>
            </a:r>
            <a:r>
              <a:rPr spc="10" dirty="0"/>
              <a:t> </a:t>
            </a:r>
            <a:r>
              <a:rPr dirty="0"/>
              <a:t>the</a:t>
            </a:r>
            <a:r>
              <a:rPr spc="10" dirty="0"/>
              <a:t> </a:t>
            </a:r>
            <a:r>
              <a:rPr b="1" spc="-30" dirty="0">
                <a:latin typeface="Georgia"/>
                <a:cs typeface="Georgia"/>
              </a:rPr>
              <a:t>null</a:t>
            </a:r>
            <a:r>
              <a:rPr b="1" spc="40" dirty="0">
                <a:latin typeface="Georgia"/>
                <a:cs typeface="Georgia"/>
              </a:rPr>
              <a:t> </a:t>
            </a:r>
            <a:r>
              <a:rPr b="1" spc="-20" dirty="0">
                <a:latin typeface="Georgia"/>
                <a:cs typeface="Georgia"/>
              </a:rPr>
              <a:t>condition</a:t>
            </a:r>
            <a:r>
              <a:rPr spc="-20" dirty="0"/>
              <a:t>. </a:t>
            </a:r>
            <a:r>
              <a:rPr dirty="0"/>
              <a:t>The</a:t>
            </a:r>
            <a:r>
              <a:rPr spc="10" dirty="0"/>
              <a:t> </a:t>
            </a:r>
            <a:r>
              <a:rPr spc="-20" dirty="0"/>
              <a:t>rules</a:t>
            </a:r>
            <a:r>
              <a:rPr spc="10" dirty="0"/>
              <a:t> </a:t>
            </a:r>
            <a:r>
              <a:rPr dirty="0"/>
              <a:t>may</a:t>
            </a:r>
            <a:r>
              <a:rPr spc="10" dirty="0"/>
              <a:t> </a:t>
            </a:r>
            <a:r>
              <a:rPr spc="-10" dirty="0"/>
              <a:t>specify</a:t>
            </a:r>
            <a:r>
              <a:rPr spc="10" dirty="0"/>
              <a:t> </a:t>
            </a:r>
            <a:r>
              <a:rPr spc="-25" dirty="0"/>
              <a:t>whether</a:t>
            </a:r>
            <a:r>
              <a:rPr spc="10" dirty="0"/>
              <a:t> </a:t>
            </a:r>
            <a:r>
              <a:rPr dirty="0"/>
              <a:t>or</a:t>
            </a:r>
            <a:r>
              <a:rPr spc="10" dirty="0"/>
              <a:t> </a:t>
            </a:r>
            <a:r>
              <a:rPr dirty="0"/>
              <a:t>not</a:t>
            </a:r>
            <a:r>
              <a:rPr spc="10" dirty="0"/>
              <a:t> </a:t>
            </a:r>
            <a:r>
              <a:rPr spc="-25" dirty="0"/>
              <a:t>nulls</a:t>
            </a:r>
            <a:r>
              <a:rPr spc="10" dirty="0"/>
              <a:t> </a:t>
            </a:r>
            <a:r>
              <a:rPr dirty="0"/>
              <a:t>are</a:t>
            </a:r>
            <a:r>
              <a:rPr spc="10" dirty="0"/>
              <a:t> </a:t>
            </a:r>
            <a:r>
              <a:rPr spc="-30" dirty="0"/>
              <a:t>allowed</a:t>
            </a:r>
            <a:r>
              <a:rPr spc="15" dirty="0"/>
              <a:t> </a:t>
            </a:r>
            <a:r>
              <a:rPr spc="-10" dirty="0"/>
              <a:t>and/or</a:t>
            </a:r>
            <a:r>
              <a:rPr spc="10" dirty="0"/>
              <a:t> </a:t>
            </a:r>
            <a:r>
              <a:rPr spc="-10" dirty="0"/>
              <a:t>how</a:t>
            </a:r>
            <a:r>
              <a:rPr spc="10" dirty="0"/>
              <a:t> </a:t>
            </a:r>
            <a:r>
              <a:rPr spc="-20" dirty="0"/>
              <a:t>such</a:t>
            </a:r>
            <a:r>
              <a:rPr spc="10" dirty="0"/>
              <a:t> </a:t>
            </a:r>
            <a:r>
              <a:rPr spc="-10" dirty="0"/>
              <a:t>values </a:t>
            </a:r>
            <a:r>
              <a:rPr spc="-25" dirty="0"/>
              <a:t>should</a:t>
            </a:r>
            <a:r>
              <a:rPr spc="25" dirty="0"/>
              <a:t> </a:t>
            </a:r>
            <a:r>
              <a:rPr dirty="0"/>
              <a:t>be</a:t>
            </a:r>
            <a:r>
              <a:rPr spc="25" dirty="0"/>
              <a:t> </a:t>
            </a:r>
            <a:r>
              <a:rPr spc="-25" dirty="0"/>
              <a:t>handled</a:t>
            </a:r>
            <a:r>
              <a:rPr spc="30" dirty="0"/>
              <a:t> </a:t>
            </a:r>
            <a:r>
              <a:rPr dirty="0"/>
              <a:t>or</a:t>
            </a:r>
            <a:r>
              <a:rPr spc="25" dirty="0"/>
              <a:t> </a:t>
            </a:r>
            <a:r>
              <a:rPr spc="-10" dirty="0"/>
              <a:t>transformed.</a:t>
            </a:r>
          </a:p>
          <a:p>
            <a:pPr marL="12700" marR="81280">
              <a:lnSpc>
                <a:spcPts val="1150"/>
              </a:lnSpc>
              <a:spcBef>
                <a:spcPts val="730"/>
              </a:spcBef>
            </a:pPr>
            <a:r>
              <a:rPr spc="-10" dirty="0"/>
              <a:t>Fields</a:t>
            </a:r>
            <a:r>
              <a:rPr spc="30" dirty="0"/>
              <a:t> </a:t>
            </a:r>
            <a:r>
              <a:rPr dirty="0"/>
              <a:t>may</a:t>
            </a:r>
            <a:r>
              <a:rPr spc="35" dirty="0"/>
              <a:t> </a:t>
            </a:r>
            <a:r>
              <a:rPr dirty="0"/>
              <a:t>also</a:t>
            </a:r>
            <a:r>
              <a:rPr spc="30" dirty="0"/>
              <a:t> </a:t>
            </a:r>
            <a:r>
              <a:rPr dirty="0"/>
              <a:t>be</a:t>
            </a:r>
            <a:r>
              <a:rPr spc="35" dirty="0"/>
              <a:t> </a:t>
            </a:r>
            <a:r>
              <a:rPr b="1" spc="-40" dirty="0">
                <a:latin typeface="Georgia"/>
                <a:cs typeface="Georgia"/>
              </a:rPr>
              <a:t>intentionally</a:t>
            </a:r>
            <a:r>
              <a:rPr b="1" spc="60" dirty="0">
                <a:latin typeface="Georgia"/>
                <a:cs typeface="Georgia"/>
              </a:rPr>
              <a:t> </a:t>
            </a:r>
            <a:r>
              <a:rPr b="1" dirty="0">
                <a:latin typeface="Georgia"/>
                <a:cs typeface="Georgia"/>
              </a:rPr>
              <a:t>left</a:t>
            </a:r>
            <a:r>
              <a:rPr b="1" spc="65" dirty="0">
                <a:latin typeface="Georgia"/>
                <a:cs typeface="Georgia"/>
              </a:rPr>
              <a:t> </a:t>
            </a:r>
            <a:r>
              <a:rPr b="1" spc="-30" dirty="0">
                <a:latin typeface="Georgia"/>
                <a:cs typeface="Georgia"/>
              </a:rPr>
              <a:t>blank</a:t>
            </a:r>
            <a:r>
              <a:rPr b="1" spc="20" dirty="0">
                <a:latin typeface="Georgia"/>
                <a:cs typeface="Georgia"/>
              </a:rPr>
              <a:t> </a:t>
            </a:r>
            <a:r>
              <a:rPr dirty="0"/>
              <a:t>if</a:t>
            </a:r>
            <a:r>
              <a:rPr spc="35" dirty="0"/>
              <a:t> </a:t>
            </a:r>
            <a:r>
              <a:rPr dirty="0"/>
              <a:t>they</a:t>
            </a:r>
            <a:r>
              <a:rPr spc="35" dirty="0"/>
              <a:t> </a:t>
            </a:r>
            <a:r>
              <a:rPr dirty="0"/>
              <a:t>are</a:t>
            </a:r>
            <a:r>
              <a:rPr spc="30" dirty="0"/>
              <a:t> </a:t>
            </a:r>
            <a:r>
              <a:rPr dirty="0"/>
              <a:t>to</a:t>
            </a:r>
            <a:r>
              <a:rPr spc="35" dirty="0"/>
              <a:t> </a:t>
            </a:r>
            <a:r>
              <a:rPr dirty="0"/>
              <a:t>be</a:t>
            </a:r>
            <a:r>
              <a:rPr spc="30" dirty="0"/>
              <a:t> </a:t>
            </a:r>
            <a:r>
              <a:rPr spc="-25" dirty="0"/>
              <a:t>provided</a:t>
            </a:r>
            <a:r>
              <a:rPr spc="35" dirty="0"/>
              <a:t> </a:t>
            </a:r>
            <a:r>
              <a:rPr dirty="0"/>
              <a:t>in</a:t>
            </a:r>
            <a:r>
              <a:rPr spc="30" dirty="0"/>
              <a:t> </a:t>
            </a:r>
            <a:r>
              <a:rPr dirty="0"/>
              <a:t>a</a:t>
            </a:r>
            <a:r>
              <a:rPr spc="35" dirty="0"/>
              <a:t> </a:t>
            </a:r>
            <a:r>
              <a:rPr spc="-10" dirty="0"/>
              <a:t>later </a:t>
            </a:r>
            <a:r>
              <a:rPr dirty="0"/>
              <a:t>step</a:t>
            </a:r>
            <a:r>
              <a:rPr spc="25" dirty="0"/>
              <a:t> </a:t>
            </a:r>
            <a:r>
              <a:rPr dirty="0"/>
              <a:t>of</a:t>
            </a:r>
            <a:r>
              <a:rPr spc="30" dirty="0"/>
              <a:t> </a:t>
            </a:r>
            <a:r>
              <a:rPr dirty="0"/>
              <a:t>the</a:t>
            </a:r>
            <a:r>
              <a:rPr spc="30" dirty="0"/>
              <a:t> </a:t>
            </a:r>
            <a:r>
              <a:rPr spc="-35" dirty="0"/>
              <a:t>business</a:t>
            </a:r>
            <a:r>
              <a:rPr spc="30" dirty="0"/>
              <a:t> </a:t>
            </a:r>
            <a:r>
              <a:rPr spc="-20" dirty="0"/>
              <a:t>process.</a:t>
            </a:r>
            <a:r>
              <a:rPr spc="125" dirty="0"/>
              <a:t> </a:t>
            </a:r>
            <a:r>
              <a:rPr spc="-30" dirty="0"/>
              <a:t>Hence,</a:t>
            </a:r>
            <a:r>
              <a:rPr spc="30" dirty="0"/>
              <a:t> </a:t>
            </a:r>
            <a:r>
              <a:rPr spc="-10" dirty="0"/>
              <a:t>although</a:t>
            </a:r>
            <a:r>
              <a:rPr spc="30" dirty="0"/>
              <a:t> </a:t>
            </a:r>
            <a:r>
              <a:rPr spc="-10" dirty="0"/>
              <a:t>we</a:t>
            </a:r>
            <a:r>
              <a:rPr spc="30" dirty="0"/>
              <a:t> </a:t>
            </a:r>
            <a:r>
              <a:rPr dirty="0"/>
              <a:t>can</a:t>
            </a:r>
            <a:r>
              <a:rPr spc="30" dirty="0"/>
              <a:t> </a:t>
            </a:r>
            <a:r>
              <a:rPr dirty="0"/>
              <a:t>try</a:t>
            </a:r>
            <a:r>
              <a:rPr spc="30" dirty="0"/>
              <a:t> </a:t>
            </a:r>
            <a:r>
              <a:rPr spc="-10" dirty="0"/>
              <a:t>our</a:t>
            </a:r>
            <a:r>
              <a:rPr spc="30" dirty="0"/>
              <a:t> </a:t>
            </a:r>
            <a:r>
              <a:rPr dirty="0"/>
              <a:t>best</a:t>
            </a:r>
            <a:r>
              <a:rPr spc="30" dirty="0"/>
              <a:t> </a:t>
            </a:r>
            <a:r>
              <a:rPr dirty="0"/>
              <a:t>to</a:t>
            </a:r>
            <a:r>
              <a:rPr spc="30" dirty="0"/>
              <a:t> </a:t>
            </a:r>
            <a:r>
              <a:rPr spc="-10" dirty="0"/>
              <a:t>clean</a:t>
            </a:r>
            <a:r>
              <a:rPr spc="30" dirty="0"/>
              <a:t> </a:t>
            </a:r>
            <a:r>
              <a:rPr dirty="0"/>
              <a:t>the</a:t>
            </a:r>
            <a:r>
              <a:rPr spc="30" dirty="0"/>
              <a:t> </a:t>
            </a:r>
            <a:r>
              <a:rPr spc="-20" dirty="0"/>
              <a:t>data </a:t>
            </a:r>
            <a:r>
              <a:rPr dirty="0"/>
              <a:t>after</a:t>
            </a:r>
            <a:r>
              <a:rPr spc="15" dirty="0"/>
              <a:t> </a:t>
            </a:r>
            <a:r>
              <a:rPr dirty="0"/>
              <a:t>it</a:t>
            </a:r>
            <a:r>
              <a:rPr spc="25" dirty="0"/>
              <a:t> </a:t>
            </a:r>
            <a:r>
              <a:rPr dirty="0"/>
              <a:t>is</a:t>
            </a:r>
            <a:r>
              <a:rPr spc="30" dirty="0"/>
              <a:t> </a:t>
            </a:r>
            <a:r>
              <a:rPr spc="-25" dirty="0"/>
              <a:t>seized,</a:t>
            </a:r>
            <a:r>
              <a:rPr spc="25" dirty="0"/>
              <a:t> </a:t>
            </a:r>
            <a:r>
              <a:rPr dirty="0"/>
              <a:t>good</a:t>
            </a:r>
            <a:r>
              <a:rPr spc="25" dirty="0"/>
              <a:t> </a:t>
            </a:r>
            <a:r>
              <a:rPr spc="-10" dirty="0"/>
              <a:t>database</a:t>
            </a:r>
            <a:r>
              <a:rPr spc="30" dirty="0"/>
              <a:t> </a:t>
            </a:r>
            <a:r>
              <a:rPr dirty="0"/>
              <a:t>and</a:t>
            </a:r>
            <a:r>
              <a:rPr spc="25" dirty="0"/>
              <a:t> </a:t>
            </a:r>
            <a:r>
              <a:rPr dirty="0"/>
              <a:t>data</a:t>
            </a:r>
            <a:r>
              <a:rPr spc="25" dirty="0"/>
              <a:t> </a:t>
            </a:r>
            <a:r>
              <a:rPr dirty="0"/>
              <a:t>entry</a:t>
            </a:r>
            <a:r>
              <a:rPr spc="30" dirty="0"/>
              <a:t> </a:t>
            </a:r>
            <a:r>
              <a:rPr spc="-30" dirty="0"/>
              <a:t>procedure</a:t>
            </a:r>
            <a:r>
              <a:rPr spc="25" dirty="0"/>
              <a:t> </a:t>
            </a:r>
            <a:r>
              <a:rPr spc="-30" dirty="0"/>
              <a:t>design</a:t>
            </a:r>
            <a:r>
              <a:rPr spc="25" dirty="0"/>
              <a:t> </a:t>
            </a:r>
            <a:r>
              <a:rPr spc="-25" dirty="0"/>
              <a:t>should</a:t>
            </a:r>
            <a:r>
              <a:rPr spc="30" dirty="0"/>
              <a:t> </a:t>
            </a:r>
            <a:r>
              <a:rPr spc="-20" dirty="0"/>
              <a:t>help </a:t>
            </a:r>
            <a:r>
              <a:rPr spc="-40" dirty="0"/>
              <a:t>minimize</a:t>
            </a:r>
            <a:r>
              <a:rPr spc="25" dirty="0"/>
              <a:t> </a:t>
            </a:r>
            <a:r>
              <a:rPr dirty="0"/>
              <a:t>the</a:t>
            </a:r>
            <a:r>
              <a:rPr spc="25" dirty="0"/>
              <a:t> </a:t>
            </a:r>
            <a:r>
              <a:rPr spc="-40" dirty="0"/>
              <a:t>number</a:t>
            </a:r>
            <a:r>
              <a:rPr spc="25" dirty="0"/>
              <a:t> </a:t>
            </a:r>
            <a:r>
              <a:rPr dirty="0"/>
              <a:t>of</a:t>
            </a:r>
            <a:r>
              <a:rPr spc="25" dirty="0"/>
              <a:t> </a:t>
            </a:r>
            <a:r>
              <a:rPr spc="-35" dirty="0"/>
              <a:t>missing</a:t>
            </a:r>
            <a:r>
              <a:rPr spc="25" dirty="0"/>
              <a:t> </a:t>
            </a:r>
            <a:r>
              <a:rPr spc="-25" dirty="0"/>
              <a:t>values</a:t>
            </a:r>
            <a:r>
              <a:rPr spc="25" dirty="0"/>
              <a:t> </a:t>
            </a:r>
            <a:r>
              <a:rPr dirty="0"/>
              <a:t>or</a:t>
            </a:r>
            <a:r>
              <a:rPr spc="25" dirty="0"/>
              <a:t> </a:t>
            </a:r>
            <a:r>
              <a:rPr spc="-25" dirty="0"/>
              <a:t>errors</a:t>
            </a:r>
            <a:r>
              <a:rPr spc="25" dirty="0"/>
              <a:t> </a:t>
            </a:r>
            <a:r>
              <a:rPr dirty="0"/>
              <a:t>in</a:t>
            </a:r>
            <a:r>
              <a:rPr spc="25" dirty="0"/>
              <a:t> </a:t>
            </a:r>
            <a:r>
              <a:rPr dirty="0"/>
              <a:t>the</a:t>
            </a:r>
            <a:r>
              <a:rPr spc="25" dirty="0"/>
              <a:t> </a:t>
            </a:r>
            <a:r>
              <a:rPr spc="-10" dirty="0"/>
              <a:t>first</a:t>
            </a:r>
            <a:r>
              <a:rPr spc="25" dirty="0"/>
              <a:t> </a:t>
            </a:r>
            <a:r>
              <a:rPr spc="-10" dirty="0"/>
              <a:t>place.</a:t>
            </a:r>
          </a:p>
        </p:txBody>
      </p:sp>
      <p:sp>
        <p:nvSpPr>
          <p:cNvPr id="5" name="object 5"/>
          <p:cNvSpPr/>
          <p:nvPr/>
        </p:nvSpPr>
        <p:spPr>
          <a:xfrm>
            <a:off x="337972" y="109104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2178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5254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22</a:t>
            </a:fld>
            <a:r>
              <a:rPr spc="-25" dirty="0"/>
              <a:t> </a:t>
            </a:r>
            <a:r>
              <a:rPr spc="75" dirty="0"/>
              <a:t>/</a:t>
            </a:r>
            <a:r>
              <a:rPr spc="-25" dirty="0"/>
              <a:t> 103</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265" dirty="0"/>
              <a:t> </a:t>
            </a:r>
            <a:r>
              <a:rPr dirty="0"/>
              <a:t>incorrect</a:t>
            </a:r>
            <a:r>
              <a:rPr spc="265" dirty="0"/>
              <a:t> </a:t>
            </a:r>
            <a:r>
              <a:rPr spc="50" dirty="0"/>
              <a:t>and</a:t>
            </a:r>
            <a:r>
              <a:rPr spc="265" dirty="0"/>
              <a:t> </a:t>
            </a:r>
            <a:r>
              <a:rPr dirty="0"/>
              <a:t>inconsistent</a:t>
            </a:r>
            <a:r>
              <a:rPr spc="265" dirty="0"/>
              <a:t> </a:t>
            </a:r>
            <a:r>
              <a:rPr spc="-10" dirty="0"/>
              <a:t>values</a:t>
            </a:r>
          </a:p>
        </p:txBody>
      </p:sp>
      <p:sp>
        <p:nvSpPr>
          <p:cNvPr id="3" name="object 3"/>
          <p:cNvSpPr/>
          <p:nvPr/>
        </p:nvSpPr>
        <p:spPr>
          <a:xfrm>
            <a:off x="337972" y="148301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72124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9594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177088" y="1016201"/>
            <a:ext cx="5363210" cy="104330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The</a:t>
            </a:r>
            <a:r>
              <a:rPr sz="1100" spc="30" dirty="0">
                <a:latin typeface="Georgia"/>
                <a:cs typeface="Georgia"/>
              </a:rPr>
              <a:t> </a:t>
            </a:r>
            <a:r>
              <a:rPr sz="1100" dirty="0">
                <a:latin typeface="Georgia"/>
                <a:cs typeface="Georgia"/>
              </a:rPr>
              <a:t>key</a:t>
            </a:r>
            <a:r>
              <a:rPr sz="1100" spc="30" dirty="0">
                <a:latin typeface="Georgia"/>
                <a:cs typeface="Georgia"/>
              </a:rPr>
              <a:t> </a:t>
            </a:r>
            <a:r>
              <a:rPr sz="1100" spc="-25" dirty="0">
                <a:latin typeface="Georgia"/>
                <a:cs typeface="Georgia"/>
              </a:rPr>
              <a:t>methods</a:t>
            </a:r>
            <a:r>
              <a:rPr sz="1100" spc="35" dirty="0">
                <a:latin typeface="Georgia"/>
                <a:cs typeface="Georgia"/>
              </a:rPr>
              <a:t> </a:t>
            </a:r>
            <a:r>
              <a:rPr sz="1100" dirty="0">
                <a:latin typeface="Georgia"/>
                <a:cs typeface="Georgia"/>
              </a:rPr>
              <a:t>that</a:t>
            </a:r>
            <a:r>
              <a:rPr sz="1100" spc="30" dirty="0">
                <a:latin typeface="Georgia"/>
                <a:cs typeface="Georgia"/>
              </a:rPr>
              <a:t> </a:t>
            </a:r>
            <a:r>
              <a:rPr sz="1100" dirty="0">
                <a:latin typeface="Georgia"/>
                <a:cs typeface="Georgia"/>
              </a:rPr>
              <a:t>are</a:t>
            </a:r>
            <a:r>
              <a:rPr sz="1100" spc="35" dirty="0">
                <a:latin typeface="Georgia"/>
                <a:cs typeface="Georgia"/>
              </a:rPr>
              <a:t> </a:t>
            </a:r>
            <a:r>
              <a:rPr sz="1100" spc="-20" dirty="0">
                <a:latin typeface="Georgia"/>
                <a:cs typeface="Georgia"/>
              </a:rPr>
              <a:t>used</a:t>
            </a:r>
            <a:r>
              <a:rPr sz="1100" spc="30" dirty="0">
                <a:latin typeface="Georgia"/>
                <a:cs typeface="Georgia"/>
              </a:rPr>
              <a:t> </a:t>
            </a:r>
            <a:r>
              <a:rPr sz="1100" spc="-10" dirty="0">
                <a:latin typeface="Georgia"/>
                <a:cs typeface="Georgia"/>
              </a:rPr>
              <a:t>for</a:t>
            </a:r>
            <a:r>
              <a:rPr sz="1100" spc="30" dirty="0">
                <a:latin typeface="Georgia"/>
                <a:cs typeface="Georgia"/>
              </a:rPr>
              <a:t> </a:t>
            </a:r>
            <a:r>
              <a:rPr sz="1100" spc="-30" dirty="0">
                <a:latin typeface="Georgia"/>
                <a:cs typeface="Georgia"/>
              </a:rPr>
              <a:t>removing</a:t>
            </a:r>
            <a:r>
              <a:rPr sz="1100" spc="35" dirty="0">
                <a:latin typeface="Georgia"/>
                <a:cs typeface="Georgia"/>
              </a:rPr>
              <a:t> </a:t>
            </a:r>
            <a:r>
              <a:rPr sz="1100" dirty="0">
                <a:latin typeface="Georgia"/>
                <a:cs typeface="Georgia"/>
              </a:rPr>
              <a:t>or</a:t>
            </a:r>
            <a:r>
              <a:rPr sz="1100" spc="30" dirty="0">
                <a:latin typeface="Georgia"/>
                <a:cs typeface="Georgia"/>
              </a:rPr>
              <a:t> </a:t>
            </a:r>
            <a:r>
              <a:rPr sz="1100" spc="-20" dirty="0">
                <a:latin typeface="Georgia"/>
                <a:cs typeface="Georgia"/>
              </a:rPr>
              <a:t>correcting</a:t>
            </a:r>
            <a:r>
              <a:rPr sz="1100" spc="3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incorrect</a:t>
            </a:r>
            <a:r>
              <a:rPr sz="1100" spc="30" dirty="0">
                <a:latin typeface="Georgia"/>
                <a:cs typeface="Georgia"/>
              </a:rPr>
              <a:t> </a:t>
            </a:r>
            <a:r>
              <a:rPr sz="1100" dirty="0">
                <a:latin typeface="Georgia"/>
                <a:cs typeface="Georgia"/>
              </a:rPr>
              <a:t>and</a:t>
            </a:r>
            <a:r>
              <a:rPr sz="1100" spc="35" dirty="0">
                <a:latin typeface="Georgia"/>
                <a:cs typeface="Georgia"/>
              </a:rPr>
              <a:t> </a:t>
            </a:r>
            <a:r>
              <a:rPr sz="1100" spc="-10" dirty="0">
                <a:latin typeface="Georgia"/>
                <a:cs typeface="Georgia"/>
              </a:rPr>
              <a:t>inconsistent </a:t>
            </a:r>
            <a:r>
              <a:rPr sz="1100" spc="-25" dirty="0">
                <a:latin typeface="Georgia"/>
                <a:cs typeface="Georgia"/>
              </a:rPr>
              <a:t>entries</a:t>
            </a:r>
            <a:r>
              <a:rPr sz="1100" spc="15" dirty="0">
                <a:latin typeface="Georgia"/>
                <a:cs typeface="Georgia"/>
              </a:rPr>
              <a:t> </a:t>
            </a:r>
            <a:r>
              <a:rPr sz="1100" dirty="0">
                <a:latin typeface="Georgia"/>
                <a:cs typeface="Georgia"/>
              </a:rPr>
              <a:t>are</a:t>
            </a:r>
            <a:r>
              <a:rPr sz="1100" spc="20" dirty="0">
                <a:latin typeface="Georgia"/>
                <a:cs typeface="Georgia"/>
              </a:rPr>
              <a:t> </a:t>
            </a:r>
            <a:r>
              <a:rPr sz="1100" dirty="0">
                <a:latin typeface="Georgia"/>
                <a:cs typeface="Georgia"/>
              </a:rPr>
              <a:t>as</a:t>
            </a:r>
            <a:r>
              <a:rPr sz="1100" spc="20" dirty="0">
                <a:latin typeface="Georgia"/>
                <a:cs typeface="Georgia"/>
              </a:rPr>
              <a:t> </a:t>
            </a:r>
            <a:r>
              <a:rPr sz="1100" spc="-10" dirty="0">
                <a:latin typeface="Georgia"/>
                <a:cs typeface="Georgia"/>
              </a:rPr>
              <a:t>follows:</a:t>
            </a:r>
            <a:endParaRPr sz="1100">
              <a:latin typeface="Georgia"/>
              <a:cs typeface="Georgia"/>
            </a:endParaRPr>
          </a:p>
          <a:p>
            <a:pPr marL="289560" marR="3663315">
              <a:lnSpc>
                <a:spcPts val="1880"/>
              </a:lnSpc>
              <a:spcBef>
                <a:spcPts val="5"/>
              </a:spcBef>
            </a:pPr>
            <a:r>
              <a:rPr sz="1100" spc="-35" dirty="0">
                <a:latin typeface="Georgia"/>
                <a:cs typeface="Georgia"/>
              </a:rPr>
              <a:t>Inconsistency</a:t>
            </a:r>
            <a:r>
              <a:rPr sz="1100" spc="85" dirty="0">
                <a:latin typeface="Georgia"/>
                <a:cs typeface="Georgia"/>
              </a:rPr>
              <a:t> </a:t>
            </a:r>
            <a:r>
              <a:rPr sz="1100" spc="-20" dirty="0">
                <a:latin typeface="Georgia"/>
                <a:cs typeface="Georgia"/>
              </a:rPr>
              <a:t>detection Domain</a:t>
            </a:r>
            <a:r>
              <a:rPr sz="1100" spc="15" dirty="0">
                <a:latin typeface="Georgia"/>
                <a:cs typeface="Georgia"/>
              </a:rPr>
              <a:t> </a:t>
            </a:r>
            <a:r>
              <a:rPr sz="1100" spc="-10" dirty="0">
                <a:latin typeface="Georgia"/>
                <a:cs typeface="Georgia"/>
              </a:rPr>
              <a:t>knowledge </a:t>
            </a:r>
            <a:r>
              <a:rPr sz="1100" spc="-30" dirty="0">
                <a:latin typeface="Georgia"/>
                <a:cs typeface="Georgia"/>
              </a:rPr>
              <a:t>Data-</a:t>
            </a:r>
            <a:r>
              <a:rPr sz="1100" spc="-10" dirty="0">
                <a:latin typeface="Georgia"/>
                <a:cs typeface="Georgia"/>
              </a:rPr>
              <a:t>centric</a:t>
            </a:r>
            <a:r>
              <a:rPr sz="1100" spc="70" dirty="0">
                <a:latin typeface="Georgia"/>
                <a:cs typeface="Georgia"/>
              </a:rPr>
              <a:t> </a:t>
            </a:r>
            <a:r>
              <a:rPr sz="1100" spc="-10" dirty="0">
                <a:latin typeface="Georgia"/>
                <a:cs typeface="Georgia"/>
              </a:rPr>
              <a:t>methods</a:t>
            </a:r>
            <a:endParaRPr sz="11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23</a:t>
            </a:fld>
            <a:r>
              <a:rPr spc="-25" dirty="0"/>
              <a:t> </a:t>
            </a:r>
            <a:r>
              <a:rPr spc="75" dirty="0"/>
              <a:t>/</a:t>
            </a:r>
            <a:r>
              <a:rPr spc="-25" dirty="0"/>
              <a:t> 103</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Inconsistency</a:t>
            </a:r>
            <a:r>
              <a:rPr spc="335" dirty="0"/>
              <a:t> </a:t>
            </a:r>
            <a:r>
              <a:rPr spc="-10" dirty="0"/>
              <a:t>detection</a:t>
            </a:r>
          </a:p>
        </p:txBody>
      </p:sp>
      <p:sp>
        <p:nvSpPr>
          <p:cNvPr id="3" name="object 3"/>
          <p:cNvSpPr/>
          <p:nvPr/>
        </p:nvSpPr>
        <p:spPr>
          <a:xfrm>
            <a:off x="337972" y="95135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59750"/>
            <a:ext cx="5129530" cy="1491615"/>
          </a:xfrm>
          <a:prstGeom prst="rect">
            <a:avLst/>
          </a:prstGeom>
        </p:spPr>
        <p:txBody>
          <a:bodyPr vert="horz" wrap="square" lIns="0" tIns="11430" rIns="0" bIns="0" rtlCol="0">
            <a:spAutoFit/>
          </a:bodyPr>
          <a:lstStyle/>
          <a:p>
            <a:pPr marL="12700">
              <a:lnSpc>
                <a:spcPts val="1235"/>
              </a:lnSpc>
              <a:spcBef>
                <a:spcPts val="90"/>
              </a:spcBef>
            </a:pPr>
            <a:r>
              <a:rPr sz="1100" dirty="0">
                <a:latin typeface="Georgia"/>
                <a:cs typeface="Georgia"/>
              </a:rPr>
              <a:t>This</a:t>
            </a:r>
            <a:r>
              <a:rPr sz="1100" spc="3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typically</a:t>
            </a:r>
            <a:r>
              <a:rPr sz="1100" spc="35" dirty="0">
                <a:latin typeface="Georgia"/>
                <a:cs typeface="Georgia"/>
              </a:rPr>
              <a:t> </a:t>
            </a:r>
            <a:r>
              <a:rPr sz="1100" spc="-25" dirty="0">
                <a:latin typeface="Georgia"/>
                <a:cs typeface="Georgia"/>
              </a:rPr>
              <a:t>done</a:t>
            </a:r>
            <a:r>
              <a:rPr sz="1100" spc="30" dirty="0">
                <a:latin typeface="Georgia"/>
                <a:cs typeface="Georgia"/>
              </a:rPr>
              <a:t> </a:t>
            </a:r>
            <a:r>
              <a:rPr sz="1100" spc="-20" dirty="0">
                <a:latin typeface="Georgia"/>
                <a:cs typeface="Georgia"/>
              </a:rPr>
              <a:t>when</a:t>
            </a:r>
            <a:r>
              <a:rPr sz="1100" spc="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is</a:t>
            </a:r>
            <a:r>
              <a:rPr sz="1100" spc="30" dirty="0">
                <a:latin typeface="Georgia"/>
                <a:cs typeface="Georgia"/>
              </a:rPr>
              <a:t> </a:t>
            </a:r>
            <a:r>
              <a:rPr sz="1100" spc="-20" dirty="0">
                <a:latin typeface="Georgia"/>
                <a:cs typeface="Georgia"/>
              </a:rPr>
              <a:t>available</a:t>
            </a:r>
            <a:r>
              <a:rPr sz="1100" spc="35" dirty="0">
                <a:latin typeface="Georgia"/>
                <a:cs typeface="Georgia"/>
              </a:rPr>
              <a:t> </a:t>
            </a:r>
            <a:r>
              <a:rPr sz="1100" spc="-25" dirty="0">
                <a:latin typeface="Georgia"/>
                <a:cs typeface="Georgia"/>
              </a:rPr>
              <a:t>from</a:t>
            </a:r>
            <a:r>
              <a:rPr sz="1100" spc="35" dirty="0">
                <a:latin typeface="Georgia"/>
                <a:cs typeface="Georgia"/>
              </a:rPr>
              <a:t> </a:t>
            </a:r>
            <a:r>
              <a:rPr sz="1100" b="1" spc="-50" dirty="0">
                <a:latin typeface="Georgia"/>
                <a:cs typeface="Georgia"/>
              </a:rPr>
              <a:t>different</a:t>
            </a:r>
            <a:r>
              <a:rPr sz="1100" b="1" spc="65" dirty="0">
                <a:latin typeface="Georgia"/>
                <a:cs typeface="Georgia"/>
              </a:rPr>
              <a:t> </a:t>
            </a:r>
            <a:r>
              <a:rPr sz="1100" b="1" spc="-55" dirty="0">
                <a:latin typeface="Georgia"/>
                <a:cs typeface="Georgia"/>
              </a:rPr>
              <a:t>sources</a:t>
            </a:r>
            <a:r>
              <a:rPr sz="1100" b="1" spc="20" dirty="0">
                <a:latin typeface="Georgia"/>
                <a:cs typeface="Georgia"/>
              </a:rPr>
              <a:t> </a:t>
            </a:r>
            <a:r>
              <a:rPr sz="1100" spc="-25" dirty="0">
                <a:latin typeface="Georgia"/>
                <a:cs typeface="Georgia"/>
              </a:rPr>
              <a:t>in</a:t>
            </a:r>
            <a:endParaRPr sz="1100">
              <a:latin typeface="Georgia"/>
              <a:cs typeface="Georgia"/>
            </a:endParaRPr>
          </a:p>
          <a:p>
            <a:pPr marL="12700">
              <a:lnSpc>
                <a:spcPts val="1235"/>
              </a:lnSpc>
            </a:pPr>
            <a:r>
              <a:rPr sz="1100" b="1" spc="-50" dirty="0">
                <a:latin typeface="Georgia"/>
                <a:cs typeface="Georgia"/>
              </a:rPr>
              <a:t>different</a:t>
            </a:r>
            <a:r>
              <a:rPr sz="1100" b="1" spc="50" dirty="0">
                <a:latin typeface="Georgia"/>
                <a:cs typeface="Georgia"/>
              </a:rPr>
              <a:t> </a:t>
            </a:r>
            <a:r>
              <a:rPr sz="1100" b="1" spc="-10" dirty="0">
                <a:latin typeface="Georgia"/>
                <a:cs typeface="Georgia"/>
              </a:rPr>
              <a:t>formats</a:t>
            </a:r>
            <a:r>
              <a:rPr sz="1100" spc="-10" dirty="0">
                <a:latin typeface="Georgia"/>
                <a:cs typeface="Georgia"/>
              </a:rPr>
              <a:t>.</a:t>
            </a:r>
            <a:endParaRPr sz="1100">
              <a:latin typeface="Georgia"/>
              <a:cs typeface="Georgia"/>
            </a:endParaRPr>
          </a:p>
          <a:p>
            <a:pPr marL="12700" marR="153670">
              <a:lnSpc>
                <a:spcPts val="1150"/>
              </a:lnSpc>
              <a:spcBef>
                <a:spcPts val="735"/>
              </a:spcBef>
            </a:pPr>
            <a:r>
              <a:rPr sz="1100" spc="-10" dirty="0">
                <a:latin typeface="Georgia"/>
                <a:cs typeface="Georgia"/>
              </a:rPr>
              <a:t>For</a:t>
            </a:r>
            <a:r>
              <a:rPr sz="1100" spc="20" dirty="0">
                <a:latin typeface="Georgia"/>
                <a:cs typeface="Georgia"/>
              </a:rPr>
              <a:t> </a:t>
            </a:r>
            <a:r>
              <a:rPr sz="1100" spc="-20" dirty="0">
                <a:latin typeface="Georgia"/>
                <a:cs typeface="Georgia"/>
              </a:rPr>
              <a:t>example,</a:t>
            </a:r>
            <a:r>
              <a:rPr sz="1100" spc="20" dirty="0">
                <a:latin typeface="Georgia"/>
                <a:cs typeface="Georgia"/>
              </a:rPr>
              <a:t> </a:t>
            </a:r>
            <a:r>
              <a:rPr sz="1100" b="1" dirty="0">
                <a:latin typeface="Georgia"/>
                <a:cs typeface="Georgia"/>
              </a:rPr>
              <a:t>a</a:t>
            </a:r>
            <a:r>
              <a:rPr sz="1100" b="1" spc="50" dirty="0">
                <a:latin typeface="Georgia"/>
                <a:cs typeface="Georgia"/>
              </a:rPr>
              <a:t> </a:t>
            </a:r>
            <a:r>
              <a:rPr sz="1100" b="1" spc="-40" dirty="0">
                <a:latin typeface="Georgia"/>
                <a:cs typeface="Georgia"/>
              </a:rPr>
              <a:t>person’s</a:t>
            </a:r>
            <a:r>
              <a:rPr sz="1100" b="1" spc="50" dirty="0">
                <a:latin typeface="Georgia"/>
                <a:cs typeface="Georgia"/>
              </a:rPr>
              <a:t> </a:t>
            </a:r>
            <a:r>
              <a:rPr sz="1100" b="1" spc="-40" dirty="0">
                <a:latin typeface="Georgia"/>
                <a:cs typeface="Georgia"/>
              </a:rPr>
              <a:t>name</a:t>
            </a:r>
            <a:r>
              <a:rPr sz="1100" b="1" spc="5" dirty="0">
                <a:latin typeface="Georgia"/>
                <a:cs typeface="Georgia"/>
              </a:rPr>
              <a:t> </a:t>
            </a:r>
            <a:r>
              <a:rPr sz="1100" dirty="0">
                <a:latin typeface="Georgia"/>
                <a:cs typeface="Georgia"/>
              </a:rPr>
              <a:t>may</a:t>
            </a:r>
            <a:r>
              <a:rPr sz="1100" spc="20" dirty="0">
                <a:latin typeface="Georgia"/>
                <a:cs typeface="Georgia"/>
              </a:rPr>
              <a:t> </a:t>
            </a:r>
            <a:r>
              <a:rPr sz="1100" dirty="0">
                <a:latin typeface="Georgia"/>
                <a:cs typeface="Georgia"/>
              </a:rPr>
              <a:t>be</a:t>
            </a:r>
            <a:r>
              <a:rPr sz="1100" spc="20" dirty="0">
                <a:latin typeface="Georgia"/>
                <a:cs typeface="Georgia"/>
              </a:rPr>
              <a:t> </a:t>
            </a:r>
            <a:r>
              <a:rPr sz="1100" spc="-25" dirty="0">
                <a:latin typeface="Georgia"/>
                <a:cs typeface="Georgia"/>
              </a:rPr>
              <a:t>spelled</a:t>
            </a:r>
            <a:r>
              <a:rPr sz="1100" spc="20" dirty="0">
                <a:latin typeface="Georgia"/>
                <a:cs typeface="Georgia"/>
              </a:rPr>
              <a:t> </a:t>
            </a:r>
            <a:r>
              <a:rPr sz="1100" dirty="0">
                <a:latin typeface="Georgia"/>
                <a:cs typeface="Georgia"/>
              </a:rPr>
              <a:t>out</a:t>
            </a:r>
            <a:r>
              <a:rPr sz="1100" spc="20" dirty="0">
                <a:latin typeface="Georgia"/>
                <a:cs typeface="Georgia"/>
              </a:rPr>
              <a:t> </a:t>
            </a:r>
            <a:r>
              <a:rPr sz="1100" dirty="0">
                <a:latin typeface="Georgia"/>
                <a:cs typeface="Georgia"/>
              </a:rPr>
              <a:t>in</a:t>
            </a:r>
            <a:r>
              <a:rPr sz="1100" spc="20" dirty="0">
                <a:latin typeface="Georgia"/>
                <a:cs typeface="Georgia"/>
              </a:rPr>
              <a:t> </a:t>
            </a:r>
            <a:r>
              <a:rPr sz="1100" b="1" spc="-20" dirty="0">
                <a:latin typeface="Georgia"/>
                <a:cs typeface="Georgia"/>
              </a:rPr>
              <a:t>full</a:t>
            </a:r>
            <a:r>
              <a:rPr sz="1100" b="1" spc="5" dirty="0">
                <a:latin typeface="Georgia"/>
                <a:cs typeface="Georgia"/>
              </a:rPr>
              <a:t> </a:t>
            </a:r>
            <a:r>
              <a:rPr sz="1100" dirty="0">
                <a:latin typeface="Georgia"/>
                <a:cs typeface="Georgia"/>
              </a:rPr>
              <a:t>in</a:t>
            </a:r>
            <a:r>
              <a:rPr sz="1100" spc="20" dirty="0">
                <a:latin typeface="Georgia"/>
                <a:cs typeface="Georgia"/>
              </a:rPr>
              <a:t> </a:t>
            </a:r>
            <a:r>
              <a:rPr sz="1100" spc="-20" dirty="0">
                <a:latin typeface="Georgia"/>
                <a:cs typeface="Georgia"/>
              </a:rPr>
              <a:t>one</a:t>
            </a:r>
            <a:r>
              <a:rPr sz="1100" spc="25" dirty="0">
                <a:latin typeface="Georgia"/>
                <a:cs typeface="Georgia"/>
              </a:rPr>
              <a:t> </a:t>
            </a:r>
            <a:r>
              <a:rPr sz="1100" spc="-25" dirty="0">
                <a:latin typeface="Georgia"/>
                <a:cs typeface="Georgia"/>
              </a:rPr>
              <a:t>source,</a:t>
            </a:r>
            <a:r>
              <a:rPr sz="1100" spc="20" dirty="0">
                <a:latin typeface="Georgia"/>
                <a:cs typeface="Georgia"/>
              </a:rPr>
              <a:t> </a:t>
            </a:r>
            <a:r>
              <a:rPr sz="1100" spc="-10" dirty="0">
                <a:latin typeface="Georgia"/>
                <a:cs typeface="Georgia"/>
              </a:rPr>
              <a:t>whereas </a:t>
            </a:r>
            <a:r>
              <a:rPr sz="1100" dirty="0">
                <a:latin typeface="Georgia"/>
                <a:cs typeface="Georgia"/>
              </a:rPr>
              <a:t>the</a:t>
            </a:r>
            <a:r>
              <a:rPr sz="1100" spc="15" dirty="0">
                <a:latin typeface="Georgia"/>
                <a:cs typeface="Georgia"/>
              </a:rPr>
              <a:t> </a:t>
            </a:r>
            <a:r>
              <a:rPr sz="1100" spc="-10" dirty="0">
                <a:latin typeface="Georgia"/>
                <a:cs typeface="Georgia"/>
              </a:rPr>
              <a:t>other</a:t>
            </a:r>
            <a:r>
              <a:rPr sz="1100" spc="20" dirty="0">
                <a:latin typeface="Georgia"/>
                <a:cs typeface="Georgia"/>
              </a:rPr>
              <a:t> </a:t>
            </a:r>
            <a:r>
              <a:rPr sz="1100" spc="-30" dirty="0">
                <a:latin typeface="Georgia"/>
                <a:cs typeface="Georgia"/>
              </a:rPr>
              <a:t>source</a:t>
            </a:r>
            <a:r>
              <a:rPr sz="1100" spc="20" dirty="0">
                <a:latin typeface="Georgia"/>
                <a:cs typeface="Georgia"/>
              </a:rPr>
              <a:t> </a:t>
            </a:r>
            <a:r>
              <a:rPr sz="1100" dirty="0">
                <a:latin typeface="Georgia"/>
                <a:cs typeface="Georgia"/>
              </a:rPr>
              <a:t>may</a:t>
            </a:r>
            <a:r>
              <a:rPr sz="1100" spc="20" dirty="0">
                <a:latin typeface="Georgia"/>
                <a:cs typeface="Georgia"/>
              </a:rPr>
              <a:t> </a:t>
            </a:r>
            <a:r>
              <a:rPr sz="1100" dirty="0">
                <a:latin typeface="Georgia"/>
                <a:cs typeface="Georgia"/>
              </a:rPr>
              <a:t>only</a:t>
            </a:r>
            <a:r>
              <a:rPr sz="1100" spc="15" dirty="0">
                <a:latin typeface="Georgia"/>
                <a:cs typeface="Georgia"/>
              </a:rPr>
              <a:t> </a:t>
            </a:r>
            <a:r>
              <a:rPr sz="1100" spc="-10" dirty="0">
                <a:latin typeface="Georgia"/>
                <a:cs typeface="Georgia"/>
              </a:rPr>
              <a:t>contain</a:t>
            </a:r>
            <a:r>
              <a:rPr sz="1100" spc="20" dirty="0">
                <a:latin typeface="Georgia"/>
                <a:cs typeface="Georgia"/>
              </a:rPr>
              <a:t> </a:t>
            </a:r>
            <a:r>
              <a:rPr sz="1100" dirty="0">
                <a:latin typeface="Georgia"/>
                <a:cs typeface="Georgia"/>
              </a:rPr>
              <a:t>the</a:t>
            </a:r>
            <a:r>
              <a:rPr sz="1100" spc="20" dirty="0">
                <a:latin typeface="Georgia"/>
                <a:cs typeface="Georgia"/>
              </a:rPr>
              <a:t> </a:t>
            </a:r>
            <a:r>
              <a:rPr sz="1100" b="1" spc="-35" dirty="0">
                <a:latin typeface="Georgia"/>
                <a:cs typeface="Georgia"/>
              </a:rPr>
              <a:t>initials</a:t>
            </a:r>
            <a:r>
              <a:rPr sz="1100" b="1" spc="5" dirty="0">
                <a:latin typeface="Georgia"/>
                <a:cs typeface="Georgia"/>
              </a:rPr>
              <a:t> </a:t>
            </a:r>
            <a:r>
              <a:rPr sz="1100" dirty="0">
                <a:latin typeface="Georgia"/>
                <a:cs typeface="Georgia"/>
              </a:rPr>
              <a:t>and</a:t>
            </a:r>
            <a:r>
              <a:rPr sz="1100" spc="20" dirty="0">
                <a:latin typeface="Georgia"/>
                <a:cs typeface="Georgia"/>
              </a:rPr>
              <a:t> </a:t>
            </a:r>
            <a:r>
              <a:rPr sz="1100" dirty="0">
                <a:latin typeface="Georgia"/>
                <a:cs typeface="Georgia"/>
              </a:rPr>
              <a:t>a</a:t>
            </a:r>
            <a:r>
              <a:rPr sz="1100" spc="20" dirty="0">
                <a:latin typeface="Georgia"/>
                <a:cs typeface="Georgia"/>
              </a:rPr>
              <a:t> </a:t>
            </a:r>
            <a:r>
              <a:rPr sz="1100" b="1" dirty="0">
                <a:latin typeface="Georgia"/>
                <a:cs typeface="Georgia"/>
              </a:rPr>
              <a:t>last</a:t>
            </a:r>
            <a:r>
              <a:rPr sz="1100" b="1" spc="50" dirty="0">
                <a:latin typeface="Georgia"/>
                <a:cs typeface="Georgia"/>
              </a:rPr>
              <a:t> </a:t>
            </a:r>
            <a:r>
              <a:rPr sz="1100" b="1" spc="-10" dirty="0">
                <a:latin typeface="Georgia"/>
                <a:cs typeface="Georgia"/>
              </a:rPr>
              <a:t>name</a:t>
            </a:r>
            <a:r>
              <a:rPr sz="1100" spc="-10" dirty="0">
                <a:latin typeface="Georgia"/>
                <a:cs typeface="Georgia"/>
              </a:rPr>
              <a:t>.</a:t>
            </a:r>
            <a:endParaRPr sz="1100">
              <a:latin typeface="Georgia"/>
              <a:cs typeface="Georgia"/>
            </a:endParaRPr>
          </a:p>
          <a:p>
            <a:pPr marL="12700" marR="589915">
              <a:lnSpc>
                <a:spcPts val="1150"/>
              </a:lnSpc>
              <a:spcBef>
                <a:spcPts val="730"/>
              </a:spcBef>
            </a:pPr>
            <a:r>
              <a:rPr sz="1100" dirty="0">
                <a:latin typeface="Georgia"/>
                <a:cs typeface="Georgia"/>
              </a:rPr>
              <a:t>In</a:t>
            </a:r>
            <a:r>
              <a:rPr sz="1100" spc="15" dirty="0">
                <a:latin typeface="Georgia"/>
                <a:cs typeface="Georgia"/>
              </a:rPr>
              <a:t> </a:t>
            </a:r>
            <a:r>
              <a:rPr sz="1100" spc="-20" dirty="0">
                <a:latin typeface="Georgia"/>
                <a:cs typeface="Georgia"/>
              </a:rPr>
              <a:t>such</a:t>
            </a:r>
            <a:r>
              <a:rPr sz="1100" spc="15" dirty="0">
                <a:latin typeface="Georgia"/>
                <a:cs typeface="Georgia"/>
              </a:rPr>
              <a:t> </a:t>
            </a:r>
            <a:r>
              <a:rPr sz="1100" spc="-20" dirty="0">
                <a:latin typeface="Georgia"/>
                <a:cs typeface="Georgia"/>
              </a:rPr>
              <a:t>cases,</a:t>
            </a:r>
            <a:r>
              <a:rPr sz="1100" spc="20" dirty="0">
                <a:latin typeface="Georgia"/>
                <a:cs typeface="Georgia"/>
              </a:rPr>
              <a:t> </a:t>
            </a:r>
            <a:r>
              <a:rPr sz="1100" dirty="0">
                <a:latin typeface="Georgia"/>
                <a:cs typeface="Georgia"/>
              </a:rPr>
              <a:t>the</a:t>
            </a:r>
            <a:r>
              <a:rPr sz="1100" spc="15" dirty="0">
                <a:latin typeface="Georgia"/>
                <a:cs typeface="Georgia"/>
              </a:rPr>
              <a:t> </a:t>
            </a:r>
            <a:r>
              <a:rPr sz="1100" dirty="0">
                <a:latin typeface="Georgia"/>
                <a:cs typeface="Georgia"/>
              </a:rPr>
              <a:t>key</a:t>
            </a:r>
            <a:r>
              <a:rPr sz="1100" spc="15" dirty="0">
                <a:latin typeface="Georgia"/>
                <a:cs typeface="Georgia"/>
              </a:rPr>
              <a:t> </a:t>
            </a:r>
            <a:r>
              <a:rPr sz="1100" spc="-30" dirty="0">
                <a:latin typeface="Georgia"/>
                <a:cs typeface="Georgia"/>
              </a:rPr>
              <a:t>issues</a:t>
            </a:r>
            <a:r>
              <a:rPr sz="1100" spc="20" dirty="0">
                <a:latin typeface="Georgia"/>
                <a:cs typeface="Georgia"/>
              </a:rPr>
              <a:t> </a:t>
            </a:r>
            <a:r>
              <a:rPr sz="1100" dirty="0">
                <a:latin typeface="Georgia"/>
                <a:cs typeface="Georgia"/>
              </a:rPr>
              <a:t>are</a:t>
            </a:r>
            <a:r>
              <a:rPr sz="1100" spc="10" dirty="0">
                <a:latin typeface="Georgia"/>
                <a:cs typeface="Georgia"/>
              </a:rPr>
              <a:t> </a:t>
            </a:r>
            <a:r>
              <a:rPr sz="1100" b="1" spc="-25" dirty="0">
                <a:latin typeface="Georgia"/>
                <a:cs typeface="Georgia"/>
              </a:rPr>
              <a:t>duplicate</a:t>
            </a:r>
            <a:r>
              <a:rPr sz="1100" b="1" spc="45" dirty="0">
                <a:latin typeface="Georgia"/>
                <a:cs typeface="Georgia"/>
              </a:rPr>
              <a:t> </a:t>
            </a:r>
            <a:r>
              <a:rPr sz="1100" b="1" spc="-35" dirty="0">
                <a:latin typeface="Georgia"/>
                <a:cs typeface="Georgia"/>
              </a:rPr>
              <a:t>detection</a:t>
            </a:r>
            <a:r>
              <a:rPr sz="1100" b="1" spc="5" dirty="0">
                <a:latin typeface="Georgia"/>
                <a:cs typeface="Georgia"/>
              </a:rPr>
              <a:t> </a:t>
            </a:r>
            <a:r>
              <a:rPr sz="1100" dirty="0">
                <a:latin typeface="Georgia"/>
                <a:cs typeface="Georgia"/>
              </a:rPr>
              <a:t>and</a:t>
            </a:r>
            <a:r>
              <a:rPr sz="1100" spc="15" dirty="0">
                <a:latin typeface="Georgia"/>
                <a:cs typeface="Georgia"/>
              </a:rPr>
              <a:t> </a:t>
            </a:r>
            <a:r>
              <a:rPr sz="1100" b="1" spc="-30" dirty="0">
                <a:latin typeface="Georgia"/>
                <a:cs typeface="Georgia"/>
              </a:rPr>
              <a:t>inconsistency </a:t>
            </a:r>
            <a:r>
              <a:rPr sz="1100" b="1" spc="-10" dirty="0">
                <a:latin typeface="Georgia"/>
                <a:cs typeface="Georgia"/>
              </a:rPr>
              <a:t>detection</a:t>
            </a:r>
            <a:r>
              <a:rPr sz="1100" spc="-10" dirty="0">
                <a:latin typeface="Georgia"/>
                <a:cs typeface="Georgia"/>
              </a:rPr>
              <a:t>.</a:t>
            </a:r>
            <a:endParaRPr sz="1100">
              <a:latin typeface="Georgia"/>
              <a:cs typeface="Georgia"/>
            </a:endParaRPr>
          </a:p>
          <a:p>
            <a:pPr marL="12700" marR="5080">
              <a:lnSpc>
                <a:spcPts val="1150"/>
              </a:lnSpc>
              <a:spcBef>
                <a:spcPts val="725"/>
              </a:spcBef>
            </a:pPr>
            <a:r>
              <a:rPr sz="1100" dirty="0">
                <a:latin typeface="Georgia"/>
                <a:cs typeface="Georgia"/>
              </a:rPr>
              <a:t>These</a:t>
            </a:r>
            <a:r>
              <a:rPr sz="1100" spc="5" dirty="0">
                <a:latin typeface="Georgia"/>
                <a:cs typeface="Georgia"/>
              </a:rPr>
              <a:t> </a:t>
            </a:r>
            <a:r>
              <a:rPr sz="1100" dirty="0">
                <a:latin typeface="Georgia"/>
                <a:cs typeface="Georgia"/>
              </a:rPr>
              <a:t>topics</a:t>
            </a:r>
            <a:r>
              <a:rPr sz="1100" spc="10" dirty="0">
                <a:latin typeface="Georgia"/>
                <a:cs typeface="Georgia"/>
              </a:rPr>
              <a:t> </a:t>
            </a:r>
            <a:r>
              <a:rPr sz="1100" dirty="0">
                <a:latin typeface="Georgia"/>
                <a:cs typeface="Georgia"/>
              </a:rPr>
              <a:t>are</a:t>
            </a:r>
            <a:r>
              <a:rPr sz="1100" spc="10" dirty="0">
                <a:latin typeface="Georgia"/>
                <a:cs typeface="Georgia"/>
              </a:rPr>
              <a:t> </a:t>
            </a:r>
            <a:r>
              <a:rPr sz="1100" spc="-20" dirty="0">
                <a:latin typeface="Georgia"/>
                <a:cs typeface="Georgia"/>
              </a:rPr>
              <a:t>studied</a:t>
            </a:r>
            <a:r>
              <a:rPr sz="1100" spc="5" dirty="0">
                <a:latin typeface="Georgia"/>
                <a:cs typeface="Georgia"/>
              </a:rPr>
              <a:t> </a:t>
            </a:r>
            <a:r>
              <a:rPr sz="1100" spc="-30" dirty="0">
                <a:latin typeface="Georgia"/>
                <a:cs typeface="Georgia"/>
              </a:rPr>
              <a:t>under</a:t>
            </a:r>
            <a:r>
              <a:rPr sz="1100" spc="10" dirty="0">
                <a:latin typeface="Georgia"/>
                <a:cs typeface="Georgia"/>
              </a:rPr>
              <a:t> </a:t>
            </a:r>
            <a:r>
              <a:rPr sz="1100" dirty="0">
                <a:latin typeface="Georgia"/>
                <a:cs typeface="Georgia"/>
              </a:rPr>
              <a:t>the</a:t>
            </a:r>
            <a:r>
              <a:rPr sz="1100" spc="10" dirty="0">
                <a:latin typeface="Georgia"/>
                <a:cs typeface="Georgia"/>
              </a:rPr>
              <a:t> </a:t>
            </a:r>
            <a:r>
              <a:rPr sz="1100" spc="-25" dirty="0">
                <a:latin typeface="Georgia"/>
                <a:cs typeface="Georgia"/>
              </a:rPr>
              <a:t>general</a:t>
            </a:r>
            <a:r>
              <a:rPr sz="1100" spc="10" dirty="0">
                <a:latin typeface="Georgia"/>
                <a:cs typeface="Georgia"/>
              </a:rPr>
              <a:t> </a:t>
            </a:r>
            <a:r>
              <a:rPr sz="1100" spc="-30" dirty="0">
                <a:latin typeface="Georgia"/>
                <a:cs typeface="Georgia"/>
              </a:rPr>
              <a:t>umbrella</a:t>
            </a:r>
            <a:r>
              <a:rPr sz="1100" spc="5" dirty="0">
                <a:latin typeface="Georgia"/>
                <a:cs typeface="Georgia"/>
              </a:rPr>
              <a:t> </a:t>
            </a:r>
            <a:r>
              <a:rPr sz="1100" dirty="0">
                <a:latin typeface="Georgia"/>
                <a:cs typeface="Georgia"/>
              </a:rPr>
              <a:t>of</a:t>
            </a:r>
            <a:r>
              <a:rPr sz="1100" spc="65" dirty="0">
                <a:latin typeface="Georgia"/>
                <a:cs typeface="Georgia"/>
              </a:rPr>
              <a:t> </a:t>
            </a:r>
            <a:r>
              <a:rPr sz="1100" b="1" dirty="0">
                <a:latin typeface="Georgia"/>
                <a:cs typeface="Georgia"/>
              </a:rPr>
              <a:t>data</a:t>
            </a:r>
            <a:r>
              <a:rPr sz="1100" b="1" spc="35" dirty="0">
                <a:latin typeface="Georgia"/>
                <a:cs typeface="Georgia"/>
              </a:rPr>
              <a:t> </a:t>
            </a:r>
            <a:r>
              <a:rPr sz="1100" b="1" spc="-45" dirty="0">
                <a:latin typeface="Georgia"/>
                <a:cs typeface="Georgia"/>
              </a:rPr>
              <a:t>integration</a:t>
            </a:r>
            <a:r>
              <a:rPr sz="1100" b="1" spc="-5" dirty="0">
                <a:latin typeface="Georgia"/>
                <a:cs typeface="Georgia"/>
              </a:rPr>
              <a:t> </a:t>
            </a:r>
            <a:r>
              <a:rPr sz="1100" spc="-10" dirty="0">
                <a:latin typeface="Georgia"/>
                <a:cs typeface="Georgia"/>
              </a:rPr>
              <a:t>within</a:t>
            </a:r>
            <a:r>
              <a:rPr sz="1100" spc="10" dirty="0">
                <a:latin typeface="Georgia"/>
                <a:cs typeface="Georgia"/>
              </a:rPr>
              <a:t> </a:t>
            </a:r>
            <a:r>
              <a:rPr sz="1100" spc="-25" dirty="0">
                <a:latin typeface="Georgia"/>
                <a:cs typeface="Georgia"/>
              </a:rPr>
              <a:t>the </a:t>
            </a:r>
            <a:r>
              <a:rPr sz="1100" spc="-10" dirty="0">
                <a:latin typeface="Georgia"/>
                <a:cs typeface="Georgia"/>
              </a:rPr>
              <a:t>database</a:t>
            </a:r>
            <a:r>
              <a:rPr sz="1100" spc="45" dirty="0">
                <a:latin typeface="Georgia"/>
                <a:cs typeface="Georgia"/>
              </a:rPr>
              <a:t> </a:t>
            </a:r>
            <a:r>
              <a:rPr sz="1100" spc="-10" dirty="0">
                <a:latin typeface="Georgia"/>
                <a:cs typeface="Georgia"/>
              </a:rPr>
              <a:t>field.</a:t>
            </a:r>
            <a:endParaRPr sz="1100">
              <a:latin typeface="Georgia"/>
              <a:cs typeface="Georgia"/>
            </a:endParaRPr>
          </a:p>
        </p:txBody>
      </p:sp>
      <p:sp>
        <p:nvSpPr>
          <p:cNvPr id="5" name="object 5"/>
          <p:cNvSpPr/>
          <p:nvPr/>
        </p:nvSpPr>
        <p:spPr>
          <a:xfrm>
            <a:off x="337972" y="133583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2032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048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24</a:t>
            </a:fld>
            <a:r>
              <a:rPr spc="-25" dirty="0"/>
              <a:t> </a:t>
            </a:r>
            <a:r>
              <a:rPr spc="75" dirty="0"/>
              <a:t>/</a:t>
            </a:r>
            <a:r>
              <a:rPr spc="-25" dirty="0"/>
              <a:t> 103</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Domain</a:t>
            </a:r>
            <a:r>
              <a:rPr spc="210" dirty="0"/>
              <a:t> </a:t>
            </a:r>
            <a:r>
              <a:rPr spc="-10" dirty="0"/>
              <a:t>knowledge</a:t>
            </a:r>
          </a:p>
        </p:txBody>
      </p:sp>
      <p:sp>
        <p:nvSpPr>
          <p:cNvPr id="3" name="object 3"/>
          <p:cNvSpPr/>
          <p:nvPr/>
        </p:nvSpPr>
        <p:spPr>
          <a:xfrm>
            <a:off x="337972" y="10943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59104" rIns="0" bIns="0" rtlCol="0">
            <a:spAutoFit/>
          </a:bodyPr>
          <a:lstStyle/>
          <a:p>
            <a:pPr marL="12700" marR="5080">
              <a:lnSpc>
                <a:spcPts val="1150"/>
              </a:lnSpc>
              <a:spcBef>
                <a:spcPts val="270"/>
              </a:spcBef>
            </a:pPr>
            <a:r>
              <a:rPr spc="70" dirty="0"/>
              <a:t>A</a:t>
            </a:r>
            <a:r>
              <a:rPr spc="-10" dirty="0"/>
              <a:t> </a:t>
            </a:r>
            <a:r>
              <a:rPr spc="-25" dirty="0"/>
              <a:t>significant</a:t>
            </a:r>
            <a:r>
              <a:rPr spc="-5" dirty="0"/>
              <a:t> </a:t>
            </a:r>
            <a:r>
              <a:rPr spc="-25" dirty="0"/>
              <a:t>amount</a:t>
            </a:r>
            <a:r>
              <a:rPr spc="-10" dirty="0"/>
              <a:t> </a:t>
            </a:r>
            <a:r>
              <a:rPr dirty="0"/>
              <a:t>of</a:t>
            </a:r>
            <a:r>
              <a:rPr spc="55" dirty="0"/>
              <a:t> </a:t>
            </a:r>
            <a:r>
              <a:rPr b="1" spc="-50" dirty="0">
                <a:latin typeface="Georgia"/>
                <a:cs typeface="Georgia"/>
              </a:rPr>
              <a:t>domain</a:t>
            </a:r>
            <a:r>
              <a:rPr b="1" spc="15" dirty="0">
                <a:latin typeface="Georgia"/>
                <a:cs typeface="Georgia"/>
              </a:rPr>
              <a:t> </a:t>
            </a:r>
            <a:r>
              <a:rPr b="1" spc="-50" dirty="0">
                <a:latin typeface="Georgia"/>
                <a:cs typeface="Georgia"/>
              </a:rPr>
              <a:t>knowledge</a:t>
            </a:r>
            <a:r>
              <a:rPr b="1" spc="-20" dirty="0">
                <a:latin typeface="Georgia"/>
                <a:cs typeface="Georgia"/>
              </a:rPr>
              <a:t> </a:t>
            </a:r>
            <a:r>
              <a:rPr dirty="0"/>
              <a:t>is</a:t>
            </a:r>
            <a:r>
              <a:rPr spc="-5" dirty="0"/>
              <a:t> </a:t>
            </a:r>
            <a:r>
              <a:rPr spc="-10" dirty="0"/>
              <a:t>often </a:t>
            </a:r>
            <a:r>
              <a:rPr spc="-20" dirty="0"/>
              <a:t>available</a:t>
            </a:r>
            <a:r>
              <a:rPr spc="-5" dirty="0"/>
              <a:t> </a:t>
            </a:r>
            <a:r>
              <a:rPr dirty="0"/>
              <a:t>in</a:t>
            </a:r>
            <a:r>
              <a:rPr spc="-5" dirty="0"/>
              <a:t> </a:t>
            </a:r>
            <a:r>
              <a:rPr spc="-20" dirty="0"/>
              <a:t>terms</a:t>
            </a:r>
            <a:r>
              <a:rPr spc="-5" dirty="0"/>
              <a:t> </a:t>
            </a:r>
            <a:r>
              <a:rPr dirty="0"/>
              <a:t>of</a:t>
            </a:r>
            <a:r>
              <a:rPr spc="-5" dirty="0"/>
              <a:t> </a:t>
            </a:r>
            <a:r>
              <a:rPr dirty="0"/>
              <a:t>the</a:t>
            </a:r>
            <a:r>
              <a:rPr spc="-10" dirty="0"/>
              <a:t> ranges </a:t>
            </a:r>
            <a:r>
              <a:rPr dirty="0"/>
              <a:t>of</a:t>
            </a:r>
            <a:r>
              <a:rPr spc="30" dirty="0"/>
              <a:t> </a:t>
            </a:r>
            <a:r>
              <a:rPr dirty="0"/>
              <a:t>the</a:t>
            </a:r>
            <a:r>
              <a:rPr spc="35" dirty="0"/>
              <a:t> </a:t>
            </a:r>
            <a:r>
              <a:rPr dirty="0"/>
              <a:t>attributes</a:t>
            </a:r>
            <a:r>
              <a:rPr spc="35" dirty="0"/>
              <a:t> </a:t>
            </a:r>
            <a:r>
              <a:rPr dirty="0"/>
              <a:t>or</a:t>
            </a:r>
            <a:r>
              <a:rPr spc="30" dirty="0"/>
              <a:t> </a:t>
            </a:r>
            <a:r>
              <a:rPr spc="-25" dirty="0"/>
              <a:t>rules</a:t>
            </a:r>
            <a:r>
              <a:rPr spc="35" dirty="0"/>
              <a:t> </a:t>
            </a:r>
            <a:r>
              <a:rPr dirty="0"/>
              <a:t>that</a:t>
            </a:r>
            <a:r>
              <a:rPr spc="35" dirty="0"/>
              <a:t> </a:t>
            </a:r>
            <a:r>
              <a:rPr spc="-10" dirty="0"/>
              <a:t>specify</a:t>
            </a:r>
            <a:r>
              <a:rPr spc="30" dirty="0"/>
              <a:t> </a:t>
            </a:r>
            <a:r>
              <a:rPr dirty="0"/>
              <a:t>the</a:t>
            </a:r>
            <a:r>
              <a:rPr spc="35" dirty="0"/>
              <a:t> </a:t>
            </a:r>
            <a:r>
              <a:rPr spc="-30" dirty="0"/>
              <a:t>relationships</a:t>
            </a:r>
            <a:r>
              <a:rPr spc="35" dirty="0"/>
              <a:t> </a:t>
            </a:r>
            <a:r>
              <a:rPr spc="-20" dirty="0"/>
              <a:t>across</a:t>
            </a:r>
            <a:r>
              <a:rPr spc="30" dirty="0"/>
              <a:t> </a:t>
            </a:r>
            <a:r>
              <a:rPr spc="-30" dirty="0"/>
              <a:t>different</a:t>
            </a:r>
            <a:r>
              <a:rPr spc="35" dirty="0"/>
              <a:t> </a:t>
            </a:r>
            <a:r>
              <a:rPr spc="-10" dirty="0"/>
              <a:t>attributes.</a:t>
            </a:r>
          </a:p>
          <a:p>
            <a:pPr marL="12700" marR="266700">
              <a:lnSpc>
                <a:spcPts val="1150"/>
              </a:lnSpc>
              <a:spcBef>
                <a:spcPts val="725"/>
              </a:spcBef>
            </a:pPr>
            <a:r>
              <a:rPr spc="-10" dirty="0"/>
              <a:t>For</a:t>
            </a:r>
            <a:r>
              <a:rPr spc="10" dirty="0"/>
              <a:t> </a:t>
            </a:r>
            <a:r>
              <a:rPr spc="-20" dirty="0"/>
              <a:t>example,</a:t>
            </a:r>
            <a:r>
              <a:rPr spc="20" dirty="0"/>
              <a:t> </a:t>
            </a:r>
            <a:r>
              <a:rPr dirty="0"/>
              <a:t>if</a:t>
            </a:r>
            <a:r>
              <a:rPr spc="20" dirty="0"/>
              <a:t> </a:t>
            </a:r>
            <a:r>
              <a:rPr dirty="0"/>
              <a:t>the</a:t>
            </a:r>
            <a:r>
              <a:rPr spc="20" dirty="0"/>
              <a:t> </a:t>
            </a:r>
            <a:r>
              <a:rPr spc="-10" dirty="0"/>
              <a:t>country</a:t>
            </a:r>
            <a:r>
              <a:rPr spc="25" dirty="0"/>
              <a:t> </a:t>
            </a:r>
            <a:r>
              <a:rPr spc="-20" dirty="0"/>
              <a:t>field</a:t>
            </a:r>
            <a:r>
              <a:rPr spc="20" dirty="0"/>
              <a:t> </a:t>
            </a:r>
            <a:r>
              <a:rPr dirty="0"/>
              <a:t>is</a:t>
            </a:r>
            <a:r>
              <a:rPr spc="20" dirty="0"/>
              <a:t> </a:t>
            </a:r>
            <a:r>
              <a:rPr spc="-25" dirty="0"/>
              <a:t>“United</a:t>
            </a:r>
            <a:r>
              <a:rPr spc="20" dirty="0"/>
              <a:t> </a:t>
            </a:r>
            <a:r>
              <a:rPr spc="-10" dirty="0"/>
              <a:t>States”,</a:t>
            </a:r>
            <a:r>
              <a:rPr spc="20" dirty="0"/>
              <a:t> </a:t>
            </a:r>
            <a:r>
              <a:rPr dirty="0"/>
              <a:t>then</a:t>
            </a:r>
            <a:r>
              <a:rPr spc="25" dirty="0"/>
              <a:t> </a:t>
            </a:r>
            <a:r>
              <a:rPr dirty="0"/>
              <a:t>the</a:t>
            </a:r>
            <a:r>
              <a:rPr spc="20" dirty="0"/>
              <a:t> </a:t>
            </a:r>
            <a:r>
              <a:rPr dirty="0"/>
              <a:t>city</a:t>
            </a:r>
            <a:r>
              <a:rPr spc="20" dirty="0"/>
              <a:t> </a:t>
            </a:r>
            <a:r>
              <a:rPr spc="-20" dirty="0"/>
              <a:t>field</a:t>
            </a:r>
            <a:r>
              <a:rPr spc="20" dirty="0"/>
              <a:t> </a:t>
            </a:r>
            <a:r>
              <a:rPr spc="-10" dirty="0"/>
              <a:t>cannot</a:t>
            </a:r>
            <a:r>
              <a:rPr spc="25" dirty="0"/>
              <a:t> </a:t>
            </a:r>
            <a:r>
              <a:rPr spc="-25" dirty="0"/>
              <a:t>be </a:t>
            </a:r>
            <a:r>
              <a:rPr spc="-10" dirty="0"/>
              <a:t>“Shanghai”.</a:t>
            </a:r>
          </a:p>
          <a:p>
            <a:pPr marL="12700" marR="237490">
              <a:lnSpc>
                <a:spcPts val="1150"/>
              </a:lnSpc>
              <a:spcBef>
                <a:spcPts val="730"/>
              </a:spcBef>
            </a:pPr>
            <a:r>
              <a:rPr dirty="0"/>
              <a:t>Many</a:t>
            </a:r>
            <a:r>
              <a:rPr spc="20" dirty="0"/>
              <a:t> </a:t>
            </a:r>
            <a:r>
              <a:rPr dirty="0"/>
              <a:t>data</a:t>
            </a:r>
            <a:r>
              <a:rPr spc="25" dirty="0"/>
              <a:t> </a:t>
            </a:r>
            <a:r>
              <a:rPr spc="-20" dirty="0"/>
              <a:t>scrubbing</a:t>
            </a:r>
            <a:r>
              <a:rPr spc="25" dirty="0"/>
              <a:t> </a:t>
            </a:r>
            <a:r>
              <a:rPr dirty="0"/>
              <a:t>and</a:t>
            </a:r>
            <a:r>
              <a:rPr spc="25" dirty="0"/>
              <a:t> </a:t>
            </a:r>
            <a:r>
              <a:rPr dirty="0"/>
              <a:t>data</a:t>
            </a:r>
            <a:r>
              <a:rPr spc="25" dirty="0"/>
              <a:t> </a:t>
            </a:r>
            <a:r>
              <a:rPr spc="-10" dirty="0"/>
              <a:t>auditing</a:t>
            </a:r>
            <a:r>
              <a:rPr spc="20" dirty="0"/>
              <a:t> </a:t>
            </a:r>
            <a:r>
              <a:rPr dirty="0"/>
              <a:t>tools</a:t>
            </a:r>
            <a:r>
              <a:rPr spc="25" dirty="0"/>
              <a:t> </a:t>
            </a:r>
            <a:r>
              <a:rPr spc="-10" dirty="0"/>
              <a:t>have</a:t>
            </a:r>
            <a:r>
              <a:rPr spc="25" dirty="0"/>
              <a:t> </a:t>
            </a:r>
            <a:r>
              <a:rPr spc="-10" dirty="0"/>
              <a:t>been</a:t>
            </a:r>
            <a:r>
              <a:rPr spc="25" dirty="0"/>
              <a:t> </a:t>
            </a:r>
            <a:r>
              <a:rPr spc="-30" dirty="0"/>
              <a:t>developed</a:t>
            </a:r>
            <a:r>
              <a:rPr spc="25" dirty="0"/>
              <a:t> </a:t>
            </a:r>
            <a:r>
              <a:rPr dirty="0"/>
              <a:t>that</a:t>
            </a:r>
            <a:r>
              <a:rPr spc="25" dirty="0"/>
              <a:t> </a:t>
            </a:r>
            <a:r>
              <a:rPr spc="-10" dirty="0"/>
              <a:t>use</a:t>
            </a:r>
            <a:r>
              <a:rPr spc="20" dirty="0"/>
              <a:t> </a:t>
            </a:r>
            <a:r>
              <a:rPr spc="-20" dirty="0"/>
              <a:t>such </a:t>
            </a:r>
            <a:r>
              <a:rPr spc="-30" dirty="0"/>
              <a:t>domain</a:t>
            </a:r>
            <a:r>
              <a:rPr spc="25" dirty="0"/>
              <a:t> </a:t>
            </a:r>
            <a:r>
              <a:rPr spc="-35" dirty="0"/>
              <a:t>knowledge</a:t>
            </a:r>
            <a:r>
              <a:rPr spc="30" dirty="0"/>
              <a:t> </a:t>
            </a:r>
            <a:r>
              <a:rPr dirty="0"/>
              <a:t>and</a:t>
            </a:r>
            <a:r>
              <a:rPr spc="25" dirty="0"/>
              <a:t> </a:t>
            </a:r>
            <a:r>
              <a:rPr spc="-20" dirty="0"/>
              <a:t>constraints</a:t>
            </a:r>
            <a:r>
              <a:rPr spc="30" dirty="0"/>
              <a:t> </a:t>
            </a:r>
            <a:r>
              <a:rPr dirty="0"/>
              <a:t>to</a:t>
            </a:r>
            <a:r>
              <a:rPr spc="25" dirty="0"/>
              <a:t> </a:t>
            </a:r>
            <a:r>
              <a:rPr dirty="0"/>
              <a:t>detect</a:t>
            </a:r>
            <a:r>
              <a:rPr spc="30" dirty="0"/>
              <a:t> </a:t>
            </a:r>
            <a:r>
              <a:rPr spc="-20" dirty="0"/>
              <a:t>incorrect</a:t>
            </a:r>
            <a:r>
              <a:rPr spc="25" dirty="0"/>
              <a:t> </a:t>
            </a:r>
            <a:r>
              <a:rPr spc="-10" dirty="0"/>
              <a:t>entries.</a:t>
            </a:r>
          </a:p>
        </p:txBody>
      </p:sp>
      <p:sp>
        <p:nvSpPr>
          <p:cNvPr id="5" name="object 5"/>
          <p:cNvSpPr/>
          <p:nvPr/>
        </p:nvSpPr>
        <p:spPr>
          <a:xfrm>
            <a:off x="337972" y="14788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6334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25</a:t>
            </a:fld>
            <a:r>
              <a:rPr spc="-25" dirty="0"/>
              <a:t> </a:t>
            </a:r>
            <a:r>
              <a:rPr spc="75" dirty="0"/>
              <a:t>/</a:t>
            </a:r>
            <a:r>
              <a:rPr spc="-25" dirty="0"/>
              <a:t> 103</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Data–centric</a:t>
            </a:r>
            <a:r>
              <a:rPr spc="455" dirty="0"/>
              <a:t> </a:t>
            </a:r>
            <a:r>
              <a:rPr spc="-10" dirty="0"/>
              <a:t>methods</a:t>
            </a:r>
          </a:p>
        </p:txBody>
      </p:sp>
      <p:pic>
        <p:nvPicPr>
          <p:cNvPr id="3" name="object 3"/>
          <p:cNvPicPr/>
          <p:nvPr/>
        </p:nvPicPr>
        <p:blipFill>
          <a:blip r:embed="rId2" cstate="print"/>
          <a:stretch>
            <a:fillRect/>
          </a:stretch>
        </p:blipFill>
        <p:spPr>
          <a:xfrm>
            <a:off x="2114715" y="452970"/>
            <a:ext cx="1520380" cy="1201991"/>
          </a:xfrm>
          <a:prstGeom prst="rect">
            <a:avLst/>
          </a:prstGeom>
        </p:spPr>
      </p:pic>
      <p:sp>
        <p:nvSpPr>
          <p:cNvPr id="4" name="object 4"/>
          <p:cNvSpPr/>
          <p:nvPr/>
        </p:nvSpPr>
        <p:spPr>
          <a:xfrm>
            <a:off x="337972" y="178953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txBox="1"/>
          <p:nvPr/>
        </p:nvSpPr>
        <p:spPr>
          <a:xfrm>
            <a:off x="454177" y="1697925"/>
            <a:ext cx="5128895" cy="137223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In</a:t>
            </a:r>
            <a:r>
              <a:rPr sz="1100" spc="10" dirty="0">
                <a:latin typeface="Georgia"/>
                <a:cs typeface="Georgia"/>
              </a:rPr>
              <a:t> </a:t>
            </a:r>
            <a:r>
              <a:rPr sz="1100" spc="-10" dirty="0">
                <a:latin typeface="Georgia"/>
                <a:cs typeface="Georgia"/>
              </a:rPr>
              <a:t>these</a:t>
            </a:r>
            <a:r>
              <a:rPr sz="1100" spc="10" dirty="0">
                <a:latin typeface="Georgia"/>
                <a:cs typeface="Georgia"/>
              </a:rPr>
              <a:t> </a:t>
            </a:r>
            <a:r>
              <a:rPr sz="1100" spc="-20" dirty="0">
                <a:latin typeface="Georgia"/>
                <a:cs typeface="Georgia"/>
              </a:rPr>
              <a:t>cases,</a:t>
            </a:r>
            <a:r>
              <a:rPr sz="1100" spc="15" dirty="0">
                <a:latin typeface="Georgia"/>
                <a:cs typeface="Georgia"/>
              </a:rPr>
              <a:t> </a:t>
            </a:r>
            <a:r>
              <a:rPr sz="1100" dirty="0">
                <a:latin typeface="Georgia"/>
                <a:cs typeface="Georgia"/>
              </a:rPr>
              <a:t>the</a:t>
            </a:r>
            <a:r>
              <a:rPr sz="1100" spc="10" dirty="0">
                <a:latin typeface="Georgia"/>
                <a:cs typeface="Georgia"/>
              </a:rPr>
              <a:t> </a:t>
            </a:r>
            <a:r>
              <a:rPr sz="1100" b="1" spc="-20" dirty="0">
                <a:latin typeface="Georgia"/>
                <a:cs typeface="Georgia"/>
              </a:rPr>
              <a:t>statistical</a:t>
            </a:r>
            <a:r>
              <a:rPr sz="1100" b="1" spc="40" dirty="0">
                <a:latin typeface="Georgia"/>
                <a:cs typeface="Georgia"/>
              </a:rPr>
              <a:t> </a:t>
            </a:r>
            <a:r>
              <a:rPr sz="1100" b="1" spc="-40" dirty="0">
                <a:latin typeface="Georgia"/>
                <a:cs typeface="Georgia"/>
              </a:rPr>
              <a:t>behavior</a:t>
            </a:r>
            <a:r>
              <a:rPr sz="1100" b="1" spc="-5" dirty="0">
                <a:latin typeface="Georgia"/>
                <a:cs typeface="Georgia"/>
              </a:rPr>
              <a:t> </a:t>
            </a:r>
            <a:r>
              <a:rPr sz="1100" dirty="0">
                <a:latin typeface="Georgia"/>
                <a:cs typeface="Georgia"/>
              </a:rPr>
              <a:t>of</a:t>
            </a:r>
            <a:r>
              <a:rPr sz="1100" spc="10" dirty="0">
                <a:latin typeface="Georgia"/>
                <a:cs typeface="Georgia"/>
              </a:rPr>
              <a:t> </a:t>
            </a:r>
            <a:r>
              <a:rPr sz="1100" dirty="0">
                <a:latin typeface="Georgia"/>
                <a:cs typeface="Georgia"/>
              </a:rPr>
              <a:t>the</a:t>
            </a:r>
            <a:r>
              <a:rPr sz="1100" spc="15" dirty="0">
                <a:latin typeface="Georgia"/>
                <a:cs typeface="Georgia"/>
              </a:rPr>
              <a:t> </a:t>
            </a:r>
            <a:r>
              <a:rPr sz="1100" dirty="0">
                <a:latin typeface="Georgia"/>
                <a:cs typeface="Georgia"/>
              </a:rPr>
              <a:t>data</a:t>
            </a:r>
            <a:r>
              <a:rPr sz="1100" spc="10" dirty="0">
                <a:latin typeface="Georgia"/>
                <a:cs typeface="Georgia"/>
              </a:rPr>
              <a:t> </a:t>
            </a:r>
            <a:r>
              <a:rPr sz="1100" dirty="0">
                <a:latin typeface="Georgia"/>
                <a:cs typeface="Georgia"/>
              </a:rPr>
              <a:t>is</a:t>
            </a:r>
            <a:r>
              <a:rPr sz="1100" spc="10" dirty="0">
                <a:latin typeface="Georgia"/>
                <a:cs typeface="Georgia"/>
              </a:rPr>
              <a:t> </a:t>
            </a:r>
            <a:r>
              <a:rPr sz="1100" spc="-25" dirty="0">
                <a:latin typeface="Georgia"/>
                <a:cs typeface="Georgia"/>
              </a:rPr>
              <a:t>used</a:t>
            </a:r>
            <a:r>
              <a:rPr sz="1100" spc="10" dirty="0">
                <a:latin typeface="Georgia"/>
                <a:cs typeface="Georgia"/>
              </a:rPr>
              <a:t> </a:t>
            </a:r>
            <a:r>
              <a:rPr sz="1100" dirty="0">
                <a:latin typeface="Georgia"/>
                <a:cs typeface="Georgia"/>
              </a:rPr>
              <a:t>to</a:t>
            </a:r>
            <a:r>
              <a:rPr sz="1100" spc="10" dirty="0">
                <a:latin typeface="Georgia"/>
                <a:cs typeface="Georgia"/>
              </a:rPr>
              <a:t> </a:t>
            </a:r>
            <a:r>
              <a:rPr sz="1100" b="1" dirty="0">
                <a:latin typeface="Georgia"/>
                <a:cs typeface="Georgia"/>
              </a:rPr>
              <a:t>detect</a:t>
            </a:r>
            <a:r>
              <a:rPr sz="1100" b="1" spc="40" dirty="0">
                <a:latin typeface="Georgia"/>
                <a:cs typeface="Georgia"/>
              </a:rPr>
              <a:t> </a:t>
            </a:r>
            <a:r>
              <a:rPr sz="1100" b="1" spc="-30" dirty="0">
                <a:latin typeface="Georgia"/>
                <a:cs typeface="Georgia"/>
              </a:rPr>
              <a:t>outliers</a:t>
            </a:r>
            <a:r>
              <a:rPr sz="1100" spc="-30" dirty="0">
                <a:latin typeface="Georgia"/>
                <a:cs typeface="Georgia"/>
              </a:rPr>
              <a:t>.</a:t>
            </a:r>
            <a:r>
              <a:rPr sz="1100" spc="120" dirty="0">
                <a:latin typeface="Georgia"/>
                <a:cs typeface="Georgia"/>
              </a:rPr>
              <a:t> </a:t>
            </a:r>
            <a:r>
              <a:rPr sz="1100" spc="-25" dirty="0">
                <a:latin typeface="Georgia"/>
                <a:cs typeface="Georgia"/>
              </a:rPr>
              <a:t>For </a:t>
            </a:r>
            <a:r>
              <a:rPr sz="1100" spc="-20" dirty="0">
                <a:latin typeface="Georgia"/>
                <a:cs typeface="Georgia"/>
              </a:rPr>
              <a:t>example,</a:t>
            </a:r>
            <a:r>
              <a:rPr sz="1100" spc="15"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two</a:t>
            </a:r>
            <a:r>
              <a:rPr sz="1100" spc="20" dirty="0">
                <a:latin typeface="Georgia"/>
                <a:cs typeface="Georgia"/>
              </a:rPr>
              <a:t> </a:t>
            </a:r>
            <a:r>
              <a:rPr sz="1100" spc="-10" dirty="0">
                <a:latin typeface="Georgia"/>
                <a:cs typeface="Georgia"/>
              </a:rPr>
              <a:t>isolated</a:t>
            </a:r>
            <a:r>
              <a:rPr sz="1100" spc="20" dirty="0">
                <a:latin typeface="Georgia"/>
                <a:cs typeface="Georgia"/>
              </a:rPr>
              <a:t> </a:t>
            </a:r>
            <a:r>
              <a:rPr sz="1100" dirty="0">
                <a:latin typeface="Georgia"/>
                <a:cs typeface="Georgia"/>
              </a:rPr>
              <a:t>data</a:t>
            </a:r>
            <a:r>
              <a:rPr sz="1100" spc="20" dirty="0">
                <a:latin typeface="Georgia"/>
                <a:cs typeface="Georgia"/>
              </a:rPr>
              <a:t> </a:t>
            </a:r>
            <a:r>
              <a:rPr sz="1100" spc="-10" dirty="0">
                <a:latin typeface="Georgia"/>
                <a:cs typeface="Georgia"/>
              </a:rPr>
              <a:t>points</a:t>
            </a:r>
            <a:r>
              <a:rPr sz="1100" spc="20" dirty="0">
                <a:latin typeface="Georgia"/>
                <a:cs typeface="Georgia"/>
              </a:rPr>
              <a:t> </a:t>
            </a:r>
            <a:r>
              <a:rPr sz="1100" dirty="0">
                <a:latin typeface="Georgia"/>
                <a:cs typeface="Georgia"/>
              </a:rPr>
              <a:t>in</a:t>
            </a:r>
            <a:r>
              <a:rPr sz="1100" spc="15"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above</a:t>
            </a:r>
            <a:r>
              <a:rPr sz="1100" spc="20" dirty="0">
                <a:latin typeface="Georgia"/>
                <a:cs typeface="Georgia"/>
              </a:rPr>
              <a:t> </a:t>
            </a:r>
            <a:r>
              <a:rPr sz="1100" spc="-25" dirty="0">
                <a:latin typeface="Georgia"/>
                <a:cs typeface="Georgia"/>
              </a:rPr>
              <a:t>figure</a:t>
            </a:r>
            <a:r>
              <a:rPr sz="1100" spc="20" dirty="0">
                <a:latin typeface="Georgia"/>
                <a:cs typeface="Georgia"/>
              </a:rPr>
              <a:t> </a:t>
            </a:r>
            <a:r>
              <a:rPr sz="1100" spc="-30" dirty="0">
                <a:latin typeface="Georgia"/>
                <a:cs typeface="Georgia"/>
              </a:rPr>
              <a:t>marked</a:t>
            </a:r>
            <a:r>
              <a:rPr sz="1100" spc="20" dirty="0">
                <a:latin typeface="Georgia"/>
                <a:cs typeface="Georgia"/>
              </a:rPr>
              <a:t> </a:t>
            </a:r>
            <a:r>
              <a:rPr sz="1100" dirty="0">
                <a:latin typeface="Georgia"/>
                <a:cs typeface="Georgia"/>
              </a:rPr>
              <a:t>as</a:t>
            </a:r>
            <a:r>
              <a:rPr sz="1100" spc="20" dirty="0">
                <a:latin typeface="Georgia"/>
                <a:cs typeface="Georgia"/>
              </a:rPr>
              <a:t> </a:t>
            </a:r>
            <a:r>
              <a:rPr sz="1100" spc="-50" dirty="0">
                <a:latin typeface="Georgia"/>
                <a:cs typeface="Georgia"/>
              </a:rPr>
              <a:t>“noise”</a:t>
            </a:r>
            <a:r>
              <a:rPr sz="1100" spc="85" dirty="0">
                <a:latin typeface="Georgia"/>
                <a:cs typeface="Georgia"/>
              </a:rPr>
              <a:t> </a:t>
            </a:r>
            <a:r>
              <a:rPr sz="1100" spc="-25" dirty="0">
                <a:latin typeface="Georgia"/>
                <a:cs typeface="Georgia"/>
              </a:rPr>
              <a:t>are </a:t>
            </a:r>
            <a:r>
              <a:rPr sz="1100" spc="-10" dirty="0">
                <a:latin typeface="Georgia"/>
                <a:cs typeface="Georgia"/>
              </a:rPr>
              <a:t>outliers.</a:t>
            </a:r>
            <a:r>
              <a:rPr sz="1100" spc="90" dirty="0">
                <a:latin typeface="Georgia"/>
                <a:cs typeface="Georgia"/>
              </a:rPr>
              <a:t> </a:t>
            </a:r>
            <a:r>
              <a:rPr sz="1100" dirty="0">
                <a:latin typeface="Georgia"/>
                <a:cs typeface="Georgia"/>
              </a:rPr>
              <a:t>These</a:t>
            </a:r>
            <a:r>
              <a:rPr sz="1100" spc="10" dirty="0">
                <a:latin typeface="Georgia"/>
                <a:cs typeface="Georgia"/>
              </a:rPr>
              <a:t> </a:t>
            </a:r>
            <a:r>
              <a:rPr sz="1100" spc="-10" dirty="0">
                <a:latin typeface="Georgia"/>
                <a:cs typeface="Georgia"/>
              </a:rPr>
              <a:t>isolated</a:t>
            </a:r>
            <a:r>
              <a:rPr sz="1100" spc="5" dirty="0">
                <a:latin typeface="Georgia"/>
                <a:cs typeface="Georgia"/>
              </a:rPr>
              <a:t> </a:t>
            </a:r>
            <a:r>
              <a:rPr sz="1100" spc="-10" dirty="0">
                <a:latin typeface="Georgia"/>
                <a:cs typeface="Georgia"/>
              </a:rPr>
              <a:t>points</a:t>
            </a:r>
            <a:r>
              <a:rPr sz="1100" spc="5" dirty="0">
                <a:latin typeface="Georgia"/>
                <a:cs typeface="Georgia"/>
              </a:rPr>
              <a:t> </a:t>
            </a:r>
            <a:r>
              <a:rPr sz="1100" spc="-10" dirty="0">
                <a:latin typeface="Georgia"/>
                <a:cs typeface="Georgia"/>
              </a:rPr>
              <a:t>might</a:t>
            </a:r>
            <a:r>
              <a:rPr sz="1100" spc="10" dirty="0">
                <a:latin typeface="Georgia"/>
                <a:cs typeface="Georgia"/>
              </a:rPr>
              <a:t> </a:t>
            </a:r>
            <a:r>
              <a:rPr sz="1100" spc="-10" dirty="0">
                <a:latin typeface="Georgia"/>
                <a:cs typeface="Georgia"/>
              </a:rPr>
              <a:t>have</a:t>
            </a:r>
            <a:r>
              <a:rPr sz="1100" spc="5" dirty="0">
                <a:latin typeface="Georgia"/>
                <a:cs typeface="Georgia"/>
              </a:rPr>
              <a:t> </a:t>
            </a:r>
            <a:r>
              <a:rPr sz="1100" spc="-25" dirty="0">
                <a:latin typeface="Georgia"/>
                <a:cs typeface="Georgia"/>
              </a:rPr>
              <a:t>arisen</a:t>
            </a:r>
            <a:r>
              <a:rPr sz="1100" spc="10" dirty="0">
                <a:latin typeface="Georgia"/>
                <a:cs typeface="Georgia"/>
              </a:rPr>
              <a:t> </a:t>
            </a:r>
            <a:r>
              <a:rPr sz="1100" spc="-20" dirty="0">
                <a:latin typeface="Georgia"/>
                <a:cs typeface="Georgia"/>
              </a:rPr>
              <a:t>because</a:t>
            </a:r>
            <a:r>
              <a:rPr sz="1100" spc="5" dirty="0">
                <a:latin typeface="Georgia"/>
                <a:cs typeface="Georgia"/>
              </a:rPr>
              <a:t> </a:t>
            </a:r>
            <a:r>
              <a:rPr sz="1100" dirty="0">
                <a:latin typeface="Georgia"/>
                <a:cs typeface="Georgia"/>
              </a:rPr>
              <a:t>of</a:t>
            </a:r>
            <a:r>
              <a:rPr sz="1100" spc="5" dirty="0">
                <a:latin typeface="Georgia"/>
                <a:cs typeface="Georgia"/>
              </a:rPr>
              <a:t> </a:t>
            </a:r>
            <a:r>
              <a:rPr sz="1100" spc="-25" dirty="0">
                <a:latin typeface="Georgia"/>
                <a:cs typeface="Georgia"/>
              </a:rPr>
              <a:t>errors</a:t>
            </a:r>
            <a:r>
              <a:rPr sz="1100" spc="10" dirty="0">
                <a:latin typeface="Georgia"/>
                <a:cs typeface="Georgia"/>
              </a:rPr>
              <a:t> </a:t>
            </a:r>
            <a:r>
              <a:rPr sz="1100" dirty="0">
                <a:latin typeface="Georgia"/>
                <a:cs typeface="Georgia"/>
              </a:rPr>
              <a:t>in</a:t>
            </a:r>
            <a:r>
              <a:rPr sz="1100" spc="5" dirty="0">
                <a:latin typeface="Georgia"/>
                <a:cs typeface="Georgia"/>
              </a:rPr>
              <a:t> </a:t>
            </a:r>
            <a:r>
              <a:rPr sz="1100" dirty="0">
                <a:latin typeface="Georgia"/>
                <a:cs typeface="Georgia"/>
              </a:rPr>
              <a:t>the</a:t>
            </a:r>
            <a:r>
              <a:rPr sz="1100" spc="10" dirty="0">
                <a:latin typeface="Georgia"/>
                <a:cs typeface="Georgia"/>
              </a:rPr>
              <a:t> </a:t>
            </a:r>
            <a:r>
              <a:rPr sz="1100" spc="-20" dirty="0">
                <a:latin typeface="Georgia"/>
                <a:cs typeface="Georgia"/>
              </a:rPr>
              <a:t>data collection</a:t>
            </a:r>
            <a:r>
              <a:rPr sz="1100" spc="60" dirty="0">
                <a:latin typeface="Georgia"/>
                <a:cs typeface="Georgia"/>
              </a:rPr>
              <a:t> </a:t>
            </a:r>
            <a:r>
              <a:rPr sz="1100" spc="-10" dirty="0">
                <a:latin typeface="Georgia"/>
                <a:cs typeface="Georgia"/>
              </a:rPr>
              <a:t>process.</a:t>
            </a:r>
            <a:endParaRPr sz="1100">
              <a:latin typeface="Georgia"/>
              <a:cs typeface="Georgia"/>
            </a:endParaRPr>
          </a:p>
          <a:p>
            <a:pPr marL="12700" marR="34925">
              <a:lnSpc>
                <a:spcPts val="1150"/>
              </a:lnSpc>
              <a:spcBef>
                <a:spcPts val="85"/>
              </a:spcBef>
            </a:pPr>
            <a:r>
              <a:rPr sz="1100" spc="-40" dirty="0">
                <a:latin typeface="Georgia"/>
                <a:cs typeface="Georgia"/>
              </a:rPr>
              <a:t>However,</a:t>
            </a:r>
            <a:r>
              <a:rPr sz="1100" spc="15" dirty="0">
                <a:latin typeface="Georgia"/>
                <a:cs typeface="Georgia"/>
              </a:rPr>
              <a:t> </a:t>
            </a:r>
            <a:r>
              <a:rPr sz="1100" dirty="0">
                <a:latin typeface="Georgia"/>
                <a:cs typeface="Georgia"/>
              </a:rPr>
              <a:t>this</a:t>
            </a:r>
            <a:r>
              <a:rPr sz="1100" spc="20" dirty="0">
                <a:latin typeface="Georgia"/>
                <a:cs typeface="Georgia"/>
              </a:rPr>
              <a:t> </a:t>
            </a:r>
            <a:r>
              <a:rPr sz="1100" dirty="0">
                <a:latin typeface="Georgia"/>
                <a:cs typeface="Georgia"/>
              </a:rPr>
              <a:t>may</a:t>
            </a:r>
            <a:r>
              <a:rPr sz="1100" spc="35" dirty="0">
                <a:latin typeface="Georgia"/>
                <a:cs typeface="Georgia"/>
              </a:rPr>
              <a:t> </a:t>
            </a:r>
            <a:r>
              <a:rPr sz="1100" b="1" dirty="0">
                <a:latin typeface="Georgia"/>
                <a:cs typeface="Georgia"/>
              </a:rPr>
              <a:t>not</a:t>
            </a:r>
            <a:r>
              <a:rPr sz="1100" b="1" spc="45" dirty="0">
                <a:latin typeface="Georgia"/>
                <a:cs typeface="Georgia"/>
              </a:rPr>
              <a:t> </a:t>
            </a:r>
            <a:r>
              <a:rPr sz="1100" b="1" spc="-35" dirty="0">
                <a:latin typeface="Georgia"/>
                <a:cs typeface="Georgia"/>
              </a:rPr>
              <a:t>always</a:t>
            </a:r>
            <a:r>
              <a:rPr sz="1100" b="1" spc="10" dirty="0">
                <a:latin typeface="Georgia"/>
                <a:cs typeface="Georgia"/>
              </a:rPr>
              <a:t> </a:t>
            </a:r>
            <a:r>
              <a:rPr sz="1100" dirty="0">
                <a:latin typeface="Georgia"/>
                <a:cs typeface="Georgia"/>
              </a:rPr>
              <a:t>be</a:t>
            </a:r>
            <a:r>
              <a:rPr sz="1100" spc="15"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case</a:t>
            </a:r>
            <a:r>
              <a:rPr sz="1100" spc="20" dirty="0">
                <a:latin typeface="Georgia"/>
                <a:cs typeface="Georgia"/>
              </a:rPr>
              <a:t> </a:t>
            </a:r>
            <a:r>
              <a:rPr sz="1100" spc="-20" dirty="0">
                <a:latin typeface="Georgia"/>
                <a:cs typeface="Georgia"/>
              </a:rPr>
              <a:t>because</a:t>
            </a:r>
            <a:r>
              <a:rPr sz="1100" spc="20" dirty="0">
                <a:latin typeface="Georgia"/>
                <a:cs typeface="Georgia"/>
              </a:rPr>
              <a:t> </a:t>
            </a:r>
            <a:r>
              <a:rPr sz="1100" b="1" dirty="0">
                <a:latin typeface="Georgia"/>
                <a:cs typeface="Georgia"/>
              </a:rPr>
              <a:t>the</a:t>
            </a:r>
            <a:r>
              <a:rPr sz="1100" b="1" spc="50" dirty="0">
                <a:latin typeface="Georgia"/>
                <a:cs typeface="Georgia"/>
              </a:rPr>
              <a:t> </a:t>
            </a:r>
            <a:r>
              <a:rPr sz="1100" b="1" spc="-55" dirty="0">
                <a:latin typeface="Georgia"/>
                <a:cs typeface="Georgia"/>
              </a:rPr>
              <a:t>anomalies</a:t>
            </a:r>
            <a:r>
              <a:rPr sz="1100" b="1" spc="10" dirty="0">
                <a:latin typeface="Georgia"/>
                <a:cs typeface="Georgia"/>
              </a:rPr>
              <a:t> </a:t>
            </a:r>
            <a:r>
              <a:rPr sz="1100" dirty="0">
                <a:latin typeface="Georgia"/>
                <a:cs typeface="Georgia"/>
              </a:rPr>
              <a:t>may</a:t>
            </a:r>
            <a:r>
              <a:rPr sz="1100" spc="20" dirty="0">
                <a:latin typeface="Georgia"/>
                <a:cs typeface="Georgia"/>
              </a:rPr>
              <a:t> </a:t>
            </a:r>
            <a:r>
              <a:rPr sz="1100" dirty="0">
                <a:latin typeface="Georgia"/>
                <a:cs typeface="Georgia"/>
              </a:rPr>
              <a:t>be</a:t>
            </a:r>
            <a:r>
              <a:rPr sz="1100" spc="20" dirty="0">
                <a:latin typeface="Georgia"/>
                <a:cs typeface="Georgia"/>
              </a:rPr>
              <a:t> </a:t>
            </a:r>
            <a:r>
              <a:rPr sz="1100" b="1" spc="-25" dirty="0">
                <a:latin typeface="Georgia"/>
                <a:cs typeface="Georgia"/>
              </a:rPr>
              <a:t>the </a:t>
            </a:r>
            <a:r>
              <a:rPr sz="1100" b="1" spc="-20" dirty="0">
                <a:latin typeface="Georgia"/>
                <a:cs typeface="Georgia"/>
              </a:rPr>
              <a:t>result</a:t>
            </a:r>
            <a:r>
              <a:rPr sz="1100" b="1" spc="40" dirty="0">
                <a:latin typeface="Georgia"/>
                <a:cs typeface="Georgia"/>
              </a:rPr>
              <a:t> </a:t>
            </a:r>
            <a:r>
              <a:rPr sz="1100" b="1" dirty="0">
                <a:latin typeface="Georgia"/>
                <a:cs typeface="Georgia"/>
              </a:rPr>
              <a:t>of</a:t>
            </a:r>
            <a:r>
              <a:rPr sz="1100" b="1" spc="40" dirty="0">
                <a:latin typeface="Georgia"/>
                <a:cs typeface="Georgia"/>
              </a:rPr>
              <a:t> </a:t>
            </a:r>
            <a:r>
              <a:rPr sz="1100" b="1" spc="-35" dirty="0">
                <a:latin typeface="Georgia"/>
                <a:cs typeface="Georgia"/>
              </a:rPr>
              <a:t>interesting</a:t>
            </a:r>
            <a:r>
              <a:rPr sz="1100" b="1" spc="40" dirty="0">
                <a:latin typeface="Georgia"/>
                <a:cs typeface="Georgia"/>
              </a:rPr>
              <a:t> </a:t>
            </a:r>
            <a:r>
              <a:rPr sz="1100" b="1" spc="-35" dirty="0">
                <a:latin typeface="Georgia"/>
                <a:cs typeface="Georgia"/>
              </a:rPr>
              <a:t>behavior</a:t>
            </a:r>
            <a:r>
              <a:rPr sz="1100" b="1" dirty="0">
                <a:latin typeface="Georgia"/>
                <a:cs typeface="Georgia"/>
              </a:rPr>
              <a:t> </a:t>
            </a:r>
            <a:r>
              <a:rPr sz="1100" dirty="0">
                <a:latin typeface="Georgia"/>
                <a:cs typeface="Georgia"/>
              </a:rPr>
              <a:t>of</a:t>
            </a:r>
            <a:r>
              <a:rPr sz="1100" spc="10" dirty="0">
                <a:latin typeface="Georgia"/>
                <a:cs typeface="Georgia"/>
              </a:rPr>
              <a:t> </a:t>
            </a:r>
            <a:r>
              <a:rPr sz="1100" dirty="0">
                <a:latin typeface="Georgia"/>
                <a:cs typeface="Georgia"/>
              </a:rPr>
              <a:t>the</a:t>
            </a:r>
            <a:r>
              <a:rPr sz="1100" spc="15" dirty="0">
                <a:latin typeface="Georgia"/>
                <a:cs typeface="Georgia"/>
              </a:rPr>
              <a:t> </a:t>
            </a:r>
            <a:r>
              <a:rPr sz="1100" spc="-25" dirty="0">
                <a:latin typeface="Georgia"/>
                <a:cs typeface="Georgia"/>
              </a:rPr>
              <a:t>underlying</a:t>
            </a:r>
            <a:r>
              <a:rPr sz="1100" spc="15" dirty="0">
                <a:latin typeface="Georgia"/>
                <a:cs typeface="Georgia"/>
              </a:rPr>
              <a:t> </a:t>
            </a:r>
            <a:r>
              <a:rPr sz="1100" dirty="0">
                <a:latin typeface="Georgia"/>
                <a:cs typeface="Georgia"/>
              </a:rPr>
              <a:t>system.</a:t>
            </a:r>
            <a:r>
              <a:rPr sz="1100" spc="100" dirty="0">
                <a:latin typeface="Georgia"/>
                <a:cs typeface="Georgia"/>
              </a:rPr>
              <a:t> </a:t>
            </a:r>
            <a:r>
              <a:rPr sz="1100" spc="-20" dirty="0">
                <a:latin typeface="Georgia"/>
                <a:cs typeface="Georgia"/>
              </a:rPr>
              <a:t>Therefore,</a:t>
            </a:r>
            <a:r>
              <a:rPr sz="1100" spc="15" dirty="0">
                <a:latin typeface="Georgia"/>
                <a:cs typeface="Georgia"/>
              </a:rPr>
              <a:t> </a:t>
            </a:r>
            <a:r>
              <a:rPr sz="1100" dirty="0">
                <a:latin typeface="Georgia"/>
                <a:cs typeface="Georgia"/>
              </a:rPr>
              <a:t>any</a:t>
            </a:r>
            <a:r>
              <a:rPr sz="1100" spc="10" dirty="0">
                <a:latin typeface="Georgia"/>
                <a:cs typeface="Georgia"/>
              </a:rPr>
              <a:t> </a:t>
            </a:r>
            <a:r>
              <a:rPr sz="1100" spc="-10" dirty="0">
                <a:latin typeface="Georgia"/>
                <a:cs typeface="Georgia"/>
              </a:rPr>
              <a:t>detected outlier</a:t>
            </a:r>
            <a:r>
              <a:rPr sz="1100" spc="30" dirty="0">
                <a:latin typeface="Georgia"/>
                <a:cs typeface="Georgia"/>
              </a:rPr>
              <a:t> </a:t>
            </a:r>
            <a:r>
              <a:rPr sz="1100" dirty="0">
                <a:latin typeface="Georgia"/>
                <a:cs typeface="Georgia"/>
              </a:rPr>
              <a:t>may</a:t>
            </a:r>
            <a:r>
              <a:rPr sz="1100" spc="35" dirty="0">
                <a:latin typeface="Georgia"/>
                <a:cs typeface="Georgia"/>
              </a:rPr>
              <a:t> </a:t>
            </a:r>
            <a:r>
              <a:rPr sz="1100" spc="-30" dirty="0">
                <a:latin typeface="Georgia"/>
                <a:cs typeface="Georgia"/>
              </a:rPr>
              <a:t>need</a:t>
            </a:r>
            <a:r>
              <a:rPr sz="1100" spc="30"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be</a:t>
            </a:r>
            <a:r>
              <a:rPr sz="1100" spc="35" dirty="0">
                <a:latin typeface="Georgia"/>
                <a:cs typeface="Georgia"/>
              </a:rPr>
              <a:t> </a:t>
            </a:r>
            <a:r>
              <a:rPr sz="1100" spc="-20" dirty="0">
                <a:latin typeface="Georgia"/>
                <a:cs typeface="Georgia"/>
              </a:rPr>
              <a:t>manually</a:t>
            </a:r>
            <a:r>
              <a:rPr sz="1100" spc="30" dirty="0">
                <a:latin typeface="Georgia"/>
                <a:cs typeface="Georgia"/>
              </a:rPr>
              <a:t> </a:t>
            </a:r>
            <a:r>
              <a:rPr sz="1100" spc="-30" dirty="0">
                <a:latin typeface="Georgia"/>
                <a:cs typeface="Georgia"/>
              </a:rPr>
              <a:t>examined</a:t>
            </a:r>
            <a:r>
              <a:rPr sz="1100" spc="35" dirty="0">
                <a:latin typeface="Georgia"/>
                <a:cs typeface="Georgia"/>
              </a:rPr>
              <a:t> </a:t>
            </a:r>
            <a:r>
              <a:rPr sz="1100" spc="-25" dirty="0">
                <a:latin typeface="Georgia"/>
                <a:cs typeface="Georgia"/>
              </a:rPr>
              <a:t>before</a:t>
            </a:r>
            <a:r>
              <a:rPr sz="1100" spc="30" dirty="0">
                <a:latin typeface="Georgia"/>
                <a:cs typeface="Georgia"/>
              </a:rPr>
              <a:t> </a:t>
            </a:r>
            <a:r>
              <a:rPr sz="1100" dirty="0">
                <a:latin typeface="Georgia"/>
                <a:cs typeface="Georgia"/>
              </a:rPr>
              <a:t>it</a:t>
            </a:r>
            <a:r>
              <a:rPr sz="1100" spc="35" dirty="0">
                <a:latin typeface="Georgia"/>
                <a:cs typeface="Georgia"/>
              </a:rPr>
              <a:t> </a:t>
            </a:r>
            <a:r>
              <a:rPr sz="1100" dirty="0">
                <a:latin typeface="Georgia"/>
                <a:cs typeface="Georgia"/>
              </a:rPr>
              <a:t>is</a:t>
            </a:r>
            <a:r>
              <a:rPr sz="1100" spc="35" dirty="0">
                <a:latin typeface="Georgia"/>
                <a:cs typeface="Georgia"/>
              </a:rPr>
              <a:t> </a:t>
            </a:r>
            <a:r>
              <a:rPr sz="1100" spc="-20" dirty="0">
                <a:latin typeface="Georgia"/>
                <a:cs typeface="Georgia"/>
              </a:rPr>
              <a:t>discarded.</a:t>
            </a:r>
            <a:r>
              <a:rPr sz="1100" spc="12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use</a:t>
            </a:r>
            <a:r>
              <a:rPr sz="1100" spc="30" dirty="0">
                <a:latin typeface="Georgia"/>
                <a:cs typeface="Georgia"/>
              </a:rPr>
              <a:t> </a:t>
            </a:r>
            <a:r>
              <a:rPr sz="1100" spc="-25" dirty="0">
                <a:latin typeface="Georgia"/>
                <a:cs typeface="Georgia"/>
              </a:rPr>
              <a:t>of </a:t>
            </a:r>
            <a:r>
              <a:rPr sz="1100" spc="-30" dirty="0">
                <a:latin typeface="Georgia"/>
                <a:cs typeface="Georgia"/>
              </a:rPr>
              <a:t>data–centric</a:t>
            </a:r>
            <a:r>
              <a:rPr sz="1100" spc="35" dirty="0">
                <a:latin typeface="Georgia"/>
                <a:cs typeface="Georgia"/>
              </a:rPr>
              <a:t> </a:t>
            </a:r>
            <a:r>
              <a:rPr sz="1100" spc="-25" dirty="0">
                <a:latin typeface="Georgia"/>
                <a:cs typeface="Georgia"/>
              </a:rPr>
              <a:t>methods</a:t>
            </a:r>
            <a:r>
              <a:rPr sz="1100" spc="35" dirty="0">
                <a:latin typeface="Georgia"/>
                <a:cs typeface="Georgia"/>
              </a:rPr>
              <a:t> </a:t>
            </a:r>
            <a:r>
              <a:rPr sz="1100" dirty="0">
                <a:latin typeface="Georgia"/>
                <a:cs typeface="Georgia"/>
              </a:rPr>
              <a:t>for</a:t>
            </a:r>
            <a:r>
              <a:rPr sz="1100" spc="40" dirty="0">
                <a:latin typeface="Georgia"/>
                <a:cs typeface="Georgia"/>
              </a:rPr>
              <a:t> </a:t>
            </a:r>
            <a:r>
              <a:rPr sz="1100" spc="-25" dirty="0">
                <a:latin typeface="Georgia"/>
                <a:cs typeface="Georgia"/>
              </a:rPr>
              <a:t>cleaning</a:t>
            </a:r>
            <a:r>
              <a:rPr sz="1100" spc="35" dirty="0">
                <a:latin typeface="Georgia"/>
                <a:cs typeface="Georgia"/>
              </a:rPr>
              <a:t> </a:t>
            </a:r>
            <a:r>
              <a:rPr sz="1100" dirty="0">
                <a:latin typeface="Georgia"/>
                <a:cs typeface="Georgia"/>
              </a:rPr>
              <a:t>can</a:t>
            </a:r>
            <a:r>
              <a:rPr sz="1100" spc="35" dirty="0">
                <a:latin typeface="Georgia"/>
                <a:cs typeface="Georgia"/>
              </a:rPr>
              <a:t> </a:t>
            </a:r>
            <a:r>
              <a:rPr sz="1100" spc="-40" dirty="0">
                <a:latin typeface="Georgia"/>
                <a:cs typeface="Georgia"/>
              </a:rPr>
              <a:t>sometimes</a:t>
            </a:r>
            <a:r>
              <a:rPr sz="1100" spc="40" dirty="0">
                <a:latin typeface="Georgia"/>
                <a:cs typeface="Georgia"/>
              </a:rPr>
              <a:t> </a:t>
            </a:r>
            <a:r>
              <a:rPr sz="1100" dirty="0">
                <a:latin typeface="Georgia"/>
                <a:cs typeface="Georgia"/>
              </a:rPr>
              <a:t>be</a:t>
            </a:r>
            <a:r>
              <a:rPr sz="1100" spc="30" dirty="0">
                <a:latin typeface="Georgia"/>
                <a:cs typeface="Georgia"/>
              </a:rPr>
              <a:t> </a:t>
            </a:r>
            <a:r>
              <a:rPr sz="1100" b="1" spc="-60" dirty="0">
                <a:latin typeface="Georgia"/>
                <a:cs typeface="Georgia"/>
              </a:rPr>
              <a:t>dangerous</a:t>
            </a:r>
            <a:r>
              <a:rPr sz="1100" b="1" spc="25" dirty="0">
                <a:latin typeface="Georgia"/>
                <a:cs typeface="Georgia"/>
              </a:rPr>
              <a:t> </a:t>
            </a:r>
            <a:r>
              <a:rPr sz="1100" spc="-25" dirty="0">
                <a:latin typeface="Georgia"/>
                <a:cs typeface="Georgia"/>
              </a:rPr>
              <a:t>because</a:t>
            </a:r>
            <a:r>
              <a:rPr sz="1100" spc="35" dirty="0">
                <a:latin typeface="Georgia"/>
                <a:cs typeface="Georgia"/>
              </a:rPr>
              <a:t> </a:t>
            </a:r>
            <a:r>
              <a:rPr sz="1100" dirty="0">
                <a:latin typeface="Georgia"/>
                <a:cs typeface="Georgia"/>
              </a:rPr>
              <a:t>they</a:t>
            </a:r>
            <a:r>
              <a:rPr sz="1100" spc="35" dirty="0">
                <a:latin typeface="Georgia"/>
                <a:cs typeface="Georgia"/>
              </a:rPr>
              <a:t> </a:t>
            </a:r>
            <a:r>
              <a:rPr sz="1100" spc="-25" dirty="0">
                <a:latin typeface="Georgia"/>
                <a:cs typeface="Georgia"/>
              </a:rPr>
              <a:t>can </a:t>
            </a:r>
            <a:r>
              <a:rPr sz="1100" spc="-10" dirty="0">
                <a:latin typeface="Georgia"/>
                <a:cs typeface="Georgia"/>
              </a:rPr>
              <a:t>result</a:t>
            </a:r>
            <a:r>
              <a:rPr sz="1100" spc="15" dirty="0">
                <a:latin typeface="Georgia"/>
                <a:cs typeface="Georgia"/>
              </a:rPr>
              <a:t> </a:t>
            </a:r>
            <a:r>
              <a:rPr sz="1100" dirty="0">
                <a:latin typeface="Georgia"/>
                <a:cs typeface="Georgia"/>
              </a:rPr>
              <a:t>in</a:t>
            </a:r>
            <a:r>
              <a:rPr sz="1100" spc="15" dirty="0">
                <a:latin typeface="Georgia"/>
                <a:cs typeface="Georgia"/>
              </a:rPr>
              <a:t> </a:t>
            </a:r>
            <a:r>
              <a:rPr sz="1100" dirty="0">
                <a:latin typeface="Georgia"/>
                <a:cs typeface="Georgia"/>
              </a:rPr>
              <a:t>the</a:t>
            </a:r>
            <a:r>
              <a:rPr sz="1100" spc="20" dirty="0">
                <a:latin typeface="Georgia"/>
                <a:cs typeface="Georgia"/>
              </a:rPr>
              <a:t> </a:t>
            </a:r>
            <a:r>
              <a:rPr sz="1100" b="1" spc="-50" dirty="0">
                <a:latin typeface="Georgia"/>
                <a:cs typeface="Georgia"/>
              </a:rPr>
              <a:t>removal</a:t>
            </a:r>
            <a:r>
              <a:rPr sz="1100" b="1" spc="45" dirty="0">
                <a:latin typeface="Georgia"/>
                <a:cs typeface="Georgia"/>
              </a:rPr>
              <a:t> </a:t>
            </a:r>
            <a:r>
              <a:rPr sz="1100" b="1" dirty="0">
                <a:latin typeface="Georgia"/>
                <a:cs typeface="Georgia"/>
              </a:rPr>
              <a:t>of</a:t>
            </a:r>
            <a:r>
              <a:rPr sz="1100" b="1" spc="45" dirty="0">
                <a:latin typeface="Georgia"/>
                <a:cs typeface="Georgia"/>
              </a:rPr>
              <a:t> </a:t>
            </a:r>
            <a:r>
              <a:rPr sz="1100" b="1" spc="-40" dirty="0">
                <a:latin typeface="Georgia"/>
                <a:cs typeface="Georgia"/>
              </a:rPr>
              <a:t>useful</a:t>
            </a:r>
            <a:r>
              <a:rPr sz="1100" b="1" spc="45" dirty="0">
                <a:latin typeface="Georgia"/>
                <a:cs typeface="Georgia"/>
              </a:rPr>
              <a:t> </a:t>
            </a:r>
            <a:r>
              <a:rPr sz="1100" b="1" spc="-50" dirty="0">
                <a:latin typeface="Georgia"/>
                <a:cs typeface="Georgia"/>
              </a:rPr>
              <a:t>knowledge</a:t>
            </a:r>
            <a:r>
              <a:rPr sz="1100" b="1" dirty="0">
                <a:latin typeface="Georgia"/>
                <a:cs typeface="Georgia"/>
              </a:rPr>
              <a:t> </a:t>
            </a:r>
            <a:r>
              <a:rPr sz="1100" spc="-25" dirty="0">
                <a:latin typeface="Georgia"/>
                <a:cs typeface="Georgia"/>
              </a:rPr>
              <a:t>from</a:t>
            </a:r>
            <a:r>
              <a:rPr sz="1100" spc="15"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underlying</a:t>
            </a:r>
            <a:r>
              <a:rPr sz="1100" spc="15" dirty="0">
                <a:latin typeface="Georgia"/>
                <a:cs typeface="Georgia"/>
              </a:rPr>
              <a:t> </a:t>
            </a:r>
            <a:r>
              <a:rPr sz="1100" spc="-10" dirty="0">
                <a:latin typeface="Georgia"/>
                <a:cs typeface="Georgia"/>
              </a:rPr>
              <a:t>system.</a:t>
            </a:r>
            <a:endParaRPr sz="1100">
              <a:latin typeface="Georgia"/>
              <a:cs typeface="Georgia"/>
            </a:endParaRPr>
          </a:p>
        </p:txBody>
      </p:sp>
      <p:sp>
        <p:nvSpPr>
          <p:cNvPr id="6" name="object 6"/>
          <p:cNvSpPr/>
          <p:nvPr/>
        </p:nvSpPr>
        <p:spPr>
          <a:xfrm>
            <a:off x="337972" y="238461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26</a:t>
            </a:fld>
            <a:r>
              <a:rPr spc="-25" dirty="0"/>
              <a:t> </a:t>
            </a:r>
            <a:r>
              <a:rPr spc="75" dirty="0"/>
              <a:t>/</a:t>
            </a:r>
            <a:r>
              <a:rPr spc="-25" dirty="0"/>
              <a:t> 103</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200" dirty="0"/>
              <a:t> </a:t>
            </a:r>
            <a:r>
              <a:rPr dirty="0"/>
              <a:t>noisy</a:t>
            </a:r>
            <a:r>
              <a:rPr spc="204" dirty="0"/>
              <a:t> </a:t>
            </a:r>
            <a:r>
              <a:rPr spc="50" dirty="0"/>
              <a:t>data</a:t>
            </a:r>
          </a:p>
        </p:txBody>
      </p:sp>
      <p:sp>
        <p:nvSpPr>
          <p:cNvPr id="3" name="object 3"/>
          <p:cNvSpPr/>
          <p:nvPr/>
        </p:nvSpPr>
        <p:spPr>
          <a:xfrm>
            <a:off x="337972" y="164776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88598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21242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177088" y="888414"/>
            <a:ext cx="5390515" cy="1336040"/>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What</a:t>
            </a:r>
            <a:r>
              <a:rPr sz="1100" spc="25" dirty="0">
                <a:latin typeface="Georgia"/>
                <a:cs typeface="Georgia"/>
              </a:rPr>
              <a:t> </a:t>
            </a:r>
            <a:r>
              <a:rPr sz="1100" dirty="0">
                <a:latin typeface="Georgia"/>
                <a:cs typeface="Georgia"/>
              </a:rPr>
              <a:t>is</a:t>
            </a:r>
            <a:r>
              <a:rPr sz="1100" spc="25" dirty="0">
                <a:latin typeface="Georgia"/>
                <a:cs typeface="Georgia"/>
              </a:rPr>
              <a:t> </a:t>
            </a:r>
            <a:r>
              <a:rPr sz="1100" spc="-25" dirty="0">
                <a:latin typeface="Georgia"/>
                <a:cs typeface="Georgia"/>
              </a:rPr>
              <a:t>noise?</a:t>
            </a:r>
            <a:r>
              <a:rPr sz="1100" spc="120" dirty="0">
                <a:latin typeface="Georgia"/>
                <a:cs typeface="Georgia"/>
              </a:rPr>
              <a:t> </a:t>
            </a:r>
            <a:r>
              <a:rPr sz="1100" spc="-25" dirty="0">
                <a:latin typeface="Georgia"/>
                <a:cs typeface="Georgia"/>
              </a:rPr>
              <a:t>Noise</a:t>
            </a:r>
            <a:r>
              <a:rPr sz="1100" spc="25"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a</a:t>
            </a:r>
            <a:r>
              <a:rPr sz="1100" spc="30" dirty="0">
                <a:latin typeface="Georgia"/>
                <a:cs typeface="Georgia"/>
              </a:rPr>
              <a:t> </a:t>
            </a:r>
            <a:r>
              <a:rPr sz="1100" b="1" spc="-55" dirty="0">
                <a:latin typeface="Georgia"/>
                <a:cs typeface="Georgia"/>
              </a:rPr>
              <a:t>random</a:t>
            </a:r>
            <a:r>
              <a:rPr sz="1100" b="1" spc="55" dirty="0">
                <a:latin typeface="Georgia"/>
                <a:cs typeface="Georgia"/>
              </a:rPr>
              <a:t> </a:t>
            </a:r>
            <a:r>
              <a:rPr sz="1100" b="1" spc="-50" dirty="0">
                <a:latin typeface="Georgia"/>
                <a:cs typeface="Georgia"/>
              </a:rPr>
              <a:t>error</a:t>
            </a:r>
            <a:r>
              <a:rPr sz="1100" b="1" spc="60" dirty="0">
                <a:latin typeface="Georgia"/>
                <a:cs typeface="Georgia"/>
              </a:rPr>
              <a:t> </a:t>
            </a:r>
            <a:r>
              <a:rPr sz="1100" b="1" spc="-10" dirty="0">
                <a:latin typeface="Georgia"/>
                <a:cs typeface="Georgia"/>
              </a:rPr>
              <a:t>or</a:t>
            </a:r>
            <a:r>
              <a:rPr sz="1100" b="1" spc="55" dirty="0">
                <a:latin typeface="Georgia"/>
                <a:cs typeface="Georgia"/>
              </a:rPr>
              <a:t> </a:t>
            </a:r>
            <a:r>
              <a:rPr sz="1100" b="1" spc="-45" dirty="0">
                <a:latin typeface="Georgia"/>
                <a:cs typeface="Georgia"/>
              </a:rPr>
              <a:t>variance</a:t>
            </a:r>
            <a:r>
              <a:rPr sz="1100" b="1" spc="10"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a</a:t>
            </a:r>
            <a:r>
              <a:rPr sz="1100" spc="25" dirty="0">
                <a:latin typeface="Georgia"/>
                <a:cs typeface="Georgia"/>
              </a:rPr>
              <a:t> </a:t>
            </a:r>
            <a:r>
              <a:rPr sz="1100" spc="-35" dirty="0">
                <a:latin typeface="Georgia"/>
                <a:cs typeface="Georgia"/>
              </a:rPr>
              <a:t>measured</a:t>
            </a:r>
            <a:r>
              <a:rPr sz="1100" spc="25" dirty="0">
                <a:latin typeface="Georgia"/>
                <a:cs typeface="Georgia"/>
              </a:rPr>
              <a:t> </a:t>
            </a:r>
            <a:r>
              <a:rPr sz="1100" spc="-10" dirty="0">
                <a:latin typeface="Georgia"/>
                <a:cs typeface="Georgia"/>
              </a:rPr>
              <a:t>variable.</a:t>
            </a:r>
            <a:r>
              <a:rPr sz="1100" spc="120" dirty="0">
                <a:latin typeface="Georgia"/>
                <a:cs typeface="Georgia"/>
              </a:rPr>
              <a:t> </a:t>
            </a:r>
            <a:r>
              <a:rPr sz="1100" dirty="0">
                <a:latin typeface="Georgia"/>
                <a:cs typeface="Georgia"/>
              </a:rPr>
              <a:t>In</a:t>
            </a:r>
            <a:r>
              <a:rPr sz="1100" spc="30" dirty="0">
                <a:latin typeface="Georgia"/>
                <a:cs typeface="Georgia"/>
              </a:rPr>
              <a:t> </a:t>
            </a:r>
            <a:r>
              <a:rPr sz="1100" spc="-25" dirty="0">
                <a:latin typeface="Georgia"/>
                <a:cs typeface="Georgia"/>
              </a:rPr>
              <a:t>the</a:t>
            </a:r>
            <a:r>
              <a:rPr sz="1100" dirty="0">
                <a:latin typeface="Georgia"/>
                <a:cs typeface="Georgia"/>
              </a:rPr>
              <a:t> last</a:t>
            </a:r>
            <a:r>
              <a:rPr sz="1100" spc="20" dirty="0">
                <a:latin typeface="Georgia"/>
                <a:cs typeface="Georgia"/>
              </a:rPr>
              <a:t> </a:t>
            </a:r>
            <a:r>
              <a:rPr sz="1100" spc="-10" dirty="0">
                <a:latin typeface="Georgia"/>
                <a:cs typeface="Georgia"/>
              </a:rPr>
              <a:t>lecture</a:t>
            </a:r>
            <a:r>
              <a:rPr sz="1100" spc="25" dirty="0">
                <a:latin typeface="Georgia"/>
                <a:cs typeface="Georgia"/>
              </a:rPr>
              <a:t> </a:t>
            </a:r>
            <a:r>
              <a:rPr sz="1100" dirty="0">
                <a:latin typeface="Georgia"/>
                <a:cs typeface="Georgia"/>
              </a:rPr>
              <a:t>(data</a:t>
            </a:r>
            <a:r>
              <a:rPr sz="1100" spc="25" dirty="0">
                <a:latin typeface="Georgia"/>
                <a:cs typeface="Georgia"/>
              </a:rPr>
              <a:t> </a:t>
            </a:r>
            <a:r>
              <a:rPr sz="1100" spc="-30" dirty="0">
                <a:latin typeface="Georgia"/>
                <a:cs typeface="Georgia"/>
              </a:rPr>
              <a:t>understanding)</a:t>
            </a:r>
            <a:r>
              <a:rPr sz="1100" spc="25" dirty="0">
                <a:latin typeface="Georgia"/>
                <a:cs typeface="Georgia"/>
              </a:rPr>
              <a:t> </a:t>
            </a:r>
            <a:r>
              <a:rPr sz="1100" spc="-10" dirty="0">
                <a:latin typeface="Georgia"/>
                <a:cs typeface="Georgia"/>
              </a:rPr>
              <a:t>we</a:t>
            </a:r>
            <a:r>
              <a:rPr sz="1100" spc="25" dirty="0">
                <a:latin typeface="Georgia"/>
                <a:cs typeface="Georgia"/>
              </a:rPr>
              <a:t> </a:t>
            </a:r>
            <a:r>
              <a:rPr sz="1100" spc="-10" dirty="0">
                <a:latin typeface="Georgia"/>
                <a:cs typeface="Georgia"/>
              </a:rPr>
              <a:t>saw</a:t>
            </a:r>
            <a:r>
              <a:rPr sz="1100" spc="25" dirty="0">
                <a:latin typeface="Georgia"/>
                <a:cs typeface="Georgia"/>
              </a:rPr>
              <a:t> </a:t>
            </a:r>
            <a:r>
              <a:rPr sz="1100" spc="-35" dirty="0">
                <a:latin typeface="Georgia"/>
                <a:cs typeface="Georgia"/>
              </a:rPr>
              <a:t>some</a:t>
            </a:r>
            <a:r>
              <a:rPr sz="1100" spc="25" dirty="0">
                <a:latin typeface="Georgia"/>
                <a:cs typeface="Georgia"/>
              </a:rPr>
              <a:t> </a:t>
            </a:r>
            <a:r>
              <a:rPr sz="1100" spc="-30" dirty="0">
                <a:latin typeface="Georgia"/>
                <a:cs typeface="Georgia"/>
              </a:rPr>
              <a:t>techniques</a:t>
            </a:r>
            <a:r>
              <a:rPr sz="1100" spc="25" dirty="0">
                <a:latin typeface="Georgia"/>
                <a:cs typeface="Georgia"/>
              </a:rPr>
              <a:t> </a:t>
            </a:r>
            <a:r>
              <a:rPr sz="1100" spc="-10" dirty="0">
                <a:latin typeface="Georgia"/>
                <a:cs typeface="Georgia"/>
              </a:rPr>
              <a:t>like</a:t>
            </a:r>
            <a:r>
              <a:rPr sz="1100" spc="30" dirty="0">
                <a:latin typeface="Georgia"/>
                <a:cs typeface="Georgia"/>
              </a:rPr>
              <a:t> </a:t>
            </a:r>
            <a:r>
              <a:rPr sz="1100" b="1" spc="-65" dirty="0">
                <a:latin typeface="Georgia"/>
                <a:cs typeface="Georgia"/>
              </a:rPr>
              <a:t>five–number</a:t>
            </a:r>
            <a:r>
              <a:rPr sz="1100" b="1" spc="55" dirty="0">
                <a:latin typeface="Georgia"/>
                <a:cs typeface="Georgia"/>
              </a:rPr>
              <a:t> </a:t>
            </a:r>
            <a:r>
              <a:rPr sz="1100" b="1" spc="-10" dirty="0">
                <a:latin typeface="Georgia"/>
                <a:cs typeface="Georgia"/>
              </a:rPr>
              <a:t>summary </a:t>
            </a:r>
            <a:r>
              <a:rPr sz="1100" dirty="0">
                <a:latin typeface="Georgia"/>
                <a:cs typeface="Georgia"/>
              </a:rPr>
              <a:t>and</a:t>
            </a:r>
            <a:r>
              <a:rPr sz="1100" spc="25" dirty="0">
                <a:latin typeface="Georgia"/>
                <a:cs typeface="Georgia"/>
              </a:rPr>
              <a:t> </a:t>
            </a:r>
            <a:r>
              <a:rPr sz="1100" b="1" spc="-30" dirty="0">
                <a:latin typeface="Georgia"/>
                <a:cs typeface="Georgia"/>
              </a:rPr>
              <a:t>boxplots</a:t>
            </a:r>
            <a:r>
              <a:rPr sz="1100" b="1" spc="10" dirty="0">
                <a:latin typeface="Georgia"/>
                <a:cs typeface="Georgia"/>
              </a:rPr>
              <a:t> </a:t>
            </a:r>
            <a:r>
              <a:rPr sz="1100" dirty="0">
                <a:latin typeface="Georgia"/>
                <a:cs typeface="Georgia"/>
              </a:rPr>
              <a:t>to</a:t>
            </a:r>
            <a:r>
              <a:rPr sz="1100" spc="25" dirty="0">
                <a:latin typeface="Georgia"/>
                <a:cs typeface="Georgia"/>
              </a:rPr>
              <a:t> </a:t>
            </a:r>
            <a:r>
              <a:rPr sz="1100" spc="-10" dirty="0">
                <a:latin typeface="Georgia"/>
                <a:cs typeface="Georgia"/>
              </a:rPr>
              <a:t>identify</a:t>
            </a:r>
            <a:r>
              <a:rPr sz="1100" spc="25" dirty="0">
                <a:latin typeface="Georgia"/>
                <a:cs typeface="Georgia"/>
              </a:rPr>
              <a:t> </a:t>
            </a:r>
            <a:r>
              <a:rPr sz="1100" spc="-30" dirty="0">
                <a:latin typeface="Georgia"/>
                <a:cs typeface="Georgia"/>
              </a:rPr>
              <a:t>noise</a:t>
            </a:r>
            <a:r>
              <a:rPr sz="1100" spc="25" dirty="0">
                <a:latin typeface="Georgia"/>
                <a:cs typeface="Georgia"/>
              </a:rPr>
              <a:t> </a:t>
            </a:r>
            <a:r>
              <a:rPr sz="1100" dirty="0">
                <a:latin typeface="Georgia"/>
                <a:cs typeface="Georgia"/>
              </a:rPr>
              <a:t>or</a:t>
            </a:r>
            <a:r>
              <a:rPr sz="1100" spc="25" dirty="0">
                <a:latin typeface="Georgia"/>
                <a:cs typeface="Georgia"/>
              </a:rPr>
              <a:t> </a:t>
            </a:r>
            <a:r>
              <a:rPr sz="1100" spc="-10" dirty="0">
                <a:latin typeface="Georgia"/>
                <a:cs typeface="Georgia"/>
              </a:rPr>
              <a:t>outliers.</a:t>
            </a:r>
            <a:r>
              <a:rPr sz="1100" spc="120" dirty="0">
                <a:latin typeface="Georgia"/>
                <a:cs typeface="Georgia"/>
              </a:rPr>
              <a:t> </a:t>
            </a:r>
            <a:r>
              <a:rPr sz="1100" dirty="0">
                <a:latin typeface="Georgia"/>
                <a:cs typeface="Georgia"/>
              </a:rPr>
              <a:t>The</a:t>
            </a:r>
            <a:r>
              <a:rPr sz="1100" spc="25" dirty="0">
                <a:latin typeface="Georgia"/>
                <a:cs typeface="Georgia"/>
              </a:rPr>
              <a:t> </a:t>
            </a:r>
            <a:r>
              <a:rPr sz="1100" spc="-30" dirty="0">
                <a:latin typeface="Georgia"/>
                <a:cs typeface="Georgia"/>
              </a:rPr>
              <a:t>following</a:t>
            </a:r>
            <a:r>
              <a:rPr sz="1100" spc="25" dirty="0">
                <a:latin typeface="Georgia"/>
                <a:cs typeface="Georgia"/>
              </a:rPr>
              <a:t> </a:t>
            </a:r>
            <a:r>
              <a:rPr sz="1100" dirty="0">
                <a:latin typeface="Georgia"/>
                <a:cs typeface="Georgia"/>
              </a:rPr>
              <a:t>are</a:t>
            </a:r>
            <a:r>
              <a:rPr sz="1100" spc="25" dirty="0">
                <a:latin typeface="Georgia"/>
                <a:cs typeface="Georgia"/>
              </a:rPr>
              <a:t> </a:t>
            </a:r>
            <a:r>
              <a:rPr sz="1100" spc="-35" dirty="0">
                <a:latin typeface="Georgia"/>
                <a:cs typeface="Georgia"/>
              </a:rPr>
              <a:t>some</a:t>
            </a:r>
            <a:r>
              <a:rPr sz="1100" spc="25" dirty="0">
                <a:latin typeface="Georgia"/>
                <a:cs typeface="Georgia"/>
              </a:rPr>
              <a:t> </a:t>
            </a:r>
            <a:r>
              <a:rPr sz="1100" spc="-25" dirty="0">
                <a:latin typeface="Georgia"/>
                <a:cs typeface="Georgia"/>
              </a:rPr>
              <a:t>smoothing</a:t>
            </a:r>
            <a:r>
              <a:rPr sz="1100" spc="25" dirty="0">
                <a:latin typeface="Georgia"/>
                <a:cs typeface="Georgia"/>
              </a:rPr>
              <a:t> </a:t>
            </a:r>
            <a:r>
              <a:rPr sz="1100" spc="-20" dirty="0">
                <a:latin typeface="Georgia"/>
                <a:cs typeface="Georgia"/>
              </a:rPr>
              <a:t>techniques </a:t>
            </a:r>
            <a:r>
              <a:rPr sz="1100" dirty="0">
                <a:latin typeface="Georgia"/>
                <a:cs typeface="Georgia"/>
              </a:rPr>
              <a:t>to</a:t>
            </a:r>
            <a:r>
              <a:rPr sz="1100" spc="20" dirty="0">
                <a:latin typeface="Georgia"/>
                <a:cs typeface="Georgia"/>
              </a:rPr>
              <a:t> </a:t>
            </a:r>
            <a:r>
              <a:rPr sz="1100" dirty="0">
                <a:latin typeface="Georgia"/>
                <a:cs typeface="Georgia"/>
              </a:rPr>
              <a:t>deal</a:t>
            </a:r>
            <a:r>
              <a:rPr sz="1100" spc="25" dirty="0">
                <a:latin typeface="Georgia"/>
                <a:cs typeface="Georgia"/>
              </a:rPr>
              <a:t> </a:t>
            </a:r>
            <a:r>
              <a:rPr sz="1100" dirty="0">
                <a:latin typeface="Georgia"/>
                <a:cs typeface="Georgia"/>
              </a:rPr>
              <a:t>with</a:t>
            </a:r>
            <a:r>
              <a:rPr sz="1100" spc="20" dirty="0">
                <a:latin typeface="Georgia"/>
                <a:cs typeface="Georgia"/>
              </a:rPr>
              <a:t> </a:t>
            </a:r>
            <a:r>
              <a:rPr sz="1100" spc="-10" dirty="0">
                <a:latin typeface="Georgia"/>
                <a:cs typeface="Georgia"/>
              </a:rPr>
              <a:t>noisy</a:t>
            </a:r>
            <a:r>
              <a:rPr sz="1100" spc="25" dirty="0">
                <a:latin typeface="Georgia"/>
                <a:cs typeface="Georgia"/>
              </a:rPr>
              <a:t> </a:t>
            </a:r>
            <a:r>
              <a:rPr sz="1100" spc="-10" dirty="0">
                <a:latin typeface="Georgia"/>
                <a:cs typeface="Georgia"/>
              </a:rPr>
              <a:t>data:</a:t>
            </a:r>
            <a:endParaRPr sz="1100">
              <a:latin typeface="Georgia"/>
              <a:cs typeface="Georgia"/>
            </a:endParaRPr>
          </a:p>
          <a:p>
            <a:pPr marL="289560" marR="4146550">
              <a:lnSpc>
                <a:spcPts val="1880"/>
              </a:lnSpc>
              <a:spcBef>
                <a:spcPts val="5"/>
              </a:spcBef>
            </a:pPr>
            <a:r>
              <a:rPr sz="1100" spc="-10" dirty="0">
                <a:latin typeface="Georgia"/>
                <a:cs typeface="Georgia"/>
              </a:rPr>
              <a:t>Binning Regression Outlier</a:t>
            </a:r>
            <a:r>
              <a:rPr sz="1100" spc="30" dirty="0">
                <a:latin typeface="Georgia"/>
                <a:cs typeface="Georgia"/>
              </a:rPr>
              <a:t> </a:t>
            </a:r>
            <a:r>
              <a:rPr sz="1100" spc="-25" dirty="0">
                <a:latin typeface="Georgia"/>
                <a:cs typeface="Georgia"/>
              </a:rPr>
              <a:t>analysis</a:t>
            </a:r>
            <a:endParaRPr sz="11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27</a:t>
            </a:fld>
            <a:r>
              <a:rPr spc="-25" dirty="0"/>
              <a:t> </a:t>
            </a:r>
            <a:r>
              <a:rPr spc="75" dirty="0"/>
              <a:t>/</a:t>
            </a:r>
            <a:r>
              <a:rPr spc="-25" dirty="0"/>
              <a:t> 103</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165" dirty="0"/>
              <a:t> </a:t>
            </a:r>
            <a:r>
              <a:rPr dirty="0"/>
              <a:t>noisy</a:t>
            </a:r>
            <a:r>
              <a:rPr spc="175" dirty="0"/>
              <a:t> </a:t>
            </a:r>
            <a:r>
              <a:rPr spc="55" dirty="0"/>
              <a:t>data:</a:t>
            </a:r>
            <a:r>
              <a:rPr spc="345" dirty="0"/>
              <a:t> </a:t>
            </a:r>
            <a:r>
              <a:rPr spc="-10" dirty="0"/>
              <a:t>binning</a:t>
            </a:r>
          </a:p>
        </p:txBody>
      </p:sp>
      <p:sp>
        <p:nvSpPr>
          <p:cNvPr id="3" name="object 3"/>
          <p:cNvSpPr/>
          <p:nvPr/>
        </p:nvSpPr>
        <p:spPr>
          <a:xfrm>
            <a:off x="337972" y="51598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24381"/>
            <a:ext cx="5128895" cy="2553335"/>
          </a:xfrm>
          <a:prstGeom prst="rect">
            <a:avLst/>
          </a:prstGeom>
        </p:spPr>
        <p:txBody>
          <a:bodyPr vert="horz" wrap="square" lIns="0" tIns="34290" rIns="0" bIns="0" rtlCol="0">
            <a:spAutoFit/>
          </a:bodyPr>
          <a:lstStyle/>
          <a:p>
            <a:pPr marL="12700" marR="46990">
              <a:lnSpc>
                <a:spcPts val="1150"/>
              </a:lnSpc>
              <a:spcBef>
                <a:spcPts val="270"/>
              </a:spcBef>
            </a:pPr>
            <a:r>
              <a:rPr sz="1100" spc="-10" dirty="0">
                <a:latin typeface="Georgia"/>
                <a:cs typeface="Georgia"/>
              </a:rPr>
              <a:t>Binning</a:t>
            </a:r>
            <a:r>
              <a:rPr sz="1100" spc="30" dirty="0">
                <a:latin typeface="Georgia"/>
                <a:cs typeface="Georgia"/>
              </a:rPr>
              <a:t> </a:t>
            </a:r>
            <a:r>
              <a:rPr sz="1100" spc="-25" dirty="0">
                <a:latin typeface="Georgia"/>
                <a:cs typeface="Georgia"/>
              </a:rPr>
              <a:t>methods</a:t>
            </a:r>
            <a:r>
              <a:rPr sz="1100" spc="30" dirty="0">
                <a:latin typeface="Georgia"/>
                <a:cs typeface="Georgia"/>
              </a:rPr>
              <a:t> </a:t>
            </a:r>
            <a:r>
              <a:rPr sz="1100" spc="-20" dirty="0">
                <a:latin typeface="Georgia"/>
                <a:cs typeface="Georgia"/>
              </a:rPr>
              <a:t>smooth</a:t>
            </a:r>
            <a:r>
              <a:rPr sz="1100" spc="35"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sorted</a:t>
            </a:r>
            <a:r>
              <a:rPr sz="1100" spc="35" dirty="0">
                <a:latin typeface="Georgia"/>
                <a:cs typeface="Georgia"/>
              </a:rPr>
              <a:t> </a:t>
            </a:r>
            <a:r>
              <a:rPr sz="1100" dirty="0">
                <a:latin typeface="Georgia"/>
                <a:cs typeface="Georgia"/>
              </a:rPr>
              <a:t>data</a:t>
            </a:r>
            <a:r>
              <a:rPr sz="1100" spc="30" dirty="0">
                <a:latin typeface="Georgia"/>
                <a:cs typeface="Georgia"/>
              </a:rPr>
              <a:t> </a:t>
            </a:r>
            <a:r>
              <a:rPr sz="1100" spc="-10" dirty="0">
                <a:latin typeface="Georgia"/>
                <a:cs typeface="Georgia"/>
              </a:rPr>
              <a:t>value</a:t>
            </a:r>
            <a:r>
              <a:rPr sz="1100" spc="35" dirty="0">
                <a:latin typeface="Georgia"/>
                <a:cs typeface="Georgia"/>
              </a:rPr>
              <a:t> </a:t>
            </a:r>
            <a:r>
              <a:rPr sz="1100" dirty="0">
                <a:latin typeface="Georgia"/>
                <a:cs typeface="Georgia"/>
              </a:rPr>
              <a:t>by</a:t>
            </a:r>
            <a:r>
              <a:rPr sz="1100" spc="30" dirty="0">
                <a:latin typeface="Georgia"/>
                <a:cs typeface="Georgia"/>
              </a:rPr>
              <a:t> </a:t>
            </a:r>
            <a:r>
              <a:rPr sz="1100" spc="-25" dirty="0">
                <a:latin typeface="Georgia"/>
                <a:cs typeface="Georgia"/>
              </a:rPr>
              <a:t>consulting</a:t>
            </a:r>
            <a:r>
              <a:rPr sz="1100" spc="35" dirty="0">
                <a:latin typeface="Georgia"/>
                <a:cs typeface="Georgia"/>
              </a:rPr>
              <a:t> </a:t>
            </a:r>
            <a:r>
              <a:rPr sz="1100" dirty="0">
                <a:latin typeface="Georgia"/>
                <a:cs typeface="Georgia"/>
              </a:rPr>
              <a:t>its</a:t>
            </a:r>
            <a:r>
              <a:rPr sz="1100" spc="30" dirty="0">
                <a:latin typeface="Georgia"/>
                <a:cs typeface="Georgia"/>
              </a:rPr>
              <a:t> </a:t>
            </a:r>
            <a:r>
              <a:rPr sz="1100" spc="-35" dirty="0">
                <a:latin typeface="Georgia"/>
                <a:cs typeface="Georgia"/>
              </a:rPr>
              <a:t>“neighborhood,”</a:t>
            </a:r>
            <a:r>
              <a:rPr sz="1100" spc="105" dirty="0">
                <a:latin typeface="Georgia"/>
                <a:cs typeface="Georgia"/>
              </a:rPr>
              <a:t> </a:t>
            </a:r>
            <a:r>
              <a:rPr sz="1100" spc="-20" dirty="0">
                <a:latin typeface="Georgia"/>
                <a:cs typeface="Georgia"/>
              </a:rPr>
              <a:t>that </a:t>
            </a:r>
            <a:r>
              <a:rPr sz="1100" dirty="0">
                <a:latin typeface="Georgia"/>
                <a:cs typeface="Georgia"/>
              </a:rPr>
              <a:t>is,</a:t>
            </a:r>
            <a:r>
              <a:rPr sz="1100" spc="20"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values</a:t>
            </a:r>
            <a:r>
              <a:rPr sz="1100" spc="25" dirty="0">
                <a:latin typeface="Georgia"/>
                <a:cs typeface="Georgia"/>
              </a:rPr>
              <a:t> </a:t>
            </a:r>
            <a:r>
              <a:rPr sz="1100" spc="-20" dirty="0">
                <a:latin typeface="Georgia"/>
                <a:cs typeface="Georgia"/>
              </a:rPr>
              <a:t>around</a:t>
            </a:r>
            <a:r>
              <a:rPr sz="1100" spc="25" dirty="0">
                <a:latin typeface="Georgia"/>
                <a:cs typeface="Georgia"/>
              </a:rPr>
              <a:t> </a:t>
            </a:r>
            <a:r>
              <a:rPr sz="1100" spc="-25" dirty="0">
                <a:latin typeface="Georgia"/>
                <a:cs typeface="Georgia"/>
              </a:rPr>
              <a:t>it.</a:t>
            </a:r>
            <a:endParaRPr sz="1100">
              <a:latin typeface="Georgia"/>
              <a:cs typeface="Georgia"/>
            </a:endParaRPr>
          </a:p>
          <a:p>
            <a:pPr marL="12700">
              <a:lnSpc>
                <a:spcPct val="100000"/>
              </a:lnSpc>
              <a:spcBef>
                <a:spcPts val="545"/>
              </a:spcBef>
            </a:pPr>
            <a:r>
              <a:rPr sz="1100" dirty="0">
                <a:latin typeface="Georgia"/>
                <a:cs typeface="Georgia"/>
              </a:rPr>
              <a:t>The</a:t>
            </a:r>
            <a:r>
              <a:rPr sz="1100" spc="25" dirty="0">
                <a:latin typeface="Georgia"/>
                <a:cs typeface="Georgia"/>
              </a:rPr>
              <a:t> </a:t>
            </a:r>
            <a:r>
              <a:rPr sz="1100" spc="-10" dirty="0">
                <a:latin typeface="Georgia"/>
                <a:cs typeface="Georgia"/>
              </a:rPr>
              <a:t>sorted</a:t>
            </a:r>
            <a:r>
              <a:rPr sz="1100" spc="30" dirty="0">
                <a:latin typeface="Georgia"/>
                <a:cs typeface="Georgia"/>
              </a:rPr>
              <a:t> </a:t>
            </a:r>
            <a:r>
              <a:rPr sz="1100" spc="-25" dirty="0">
                <a:latin typeface="Georgia"/>
                <a:cs typeface="Georgia"/>
              </a:rPr>
              <a:t>values</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put</a:t>
            </a:r>
            <a:r>
              <a:rPr sz="1100" spc="30" dirty="0">
                <a:latin typeface="Georgia"/>
                <a:cs typeface="Georgia"/>
              </a:rPr>
              <a:t> </a:t>
            </a:r>
            <a:r>
              <a:rPr sz="1100" dirty="0">
                <a:latin typeface="Georgia"/>
                <a:cs typeface="Georgia"/>
              </a:rPr>
              <a:t>into</a:t>
            </a:r>
            <a:r>
              <a:rPr sz="1100" spc="30" dirty="0">
                <a:latin typeface="Georgia"/>
                <a:cs typeface="Georgia"/>
              </a:rPr>
              <a:t> </a:t>
            </a:r>
            <a:r>
              <a:rPr sz="1100" dirty="0">
                <a:latin typeface="Georgia"/>
                <a:cs typeface="Georgia"/>
              </a:rPr>
              <a:t>a</a:t>
            </a:r>
            <a:r>
              <a:rPr sz="1100" spc="30" dirty="0">
                <a:latin typeface="Georgia"/>
                <a:cs typeface="Georgia"/>
              </a:rPr>
              <a:t> </a:t>
            </a:r>
            <a:r>
              <a:rPr sz="1100" spc="-40" dirty="0">
                <a:latin typeface="Georgia"/>
                <a:cs typeface="Georgia"/>
              </a:rPr>
              <a:t>number</a:t>
            </a:r>
            <a:r>
              <a:rPr sz="1100" spc="30" dirty="0">
                <a:latin typeface="Georgia"/>
                <a:cs typeface="Georgia"/>
              </a:rPr>
              <a:t> </a:t>
            </a:r>
            <a:r>
              <a:rPr sz="1100" dirty="0">
                <a:latin typeface="Georgia"/>
                <a:cs typeface="Georgia"/>
              </a:rPr>
              <a:t>of</a:t>
            </a:r>
            <a:r>
              <a:rPr sz="1100" spc="30" dirty="0">
                <a:latin typeface="Georgia"/>
                <a:cs typeface="Georgia"/>
              </a:rPr>
              <a:t> </a:t>
            </a:r>
            <a:r>
              <a:rPr sz="1100" spc="-35" dirty="0">
                <a:latin typeface="Georgia"/>
                <a:cs typeface="Georgia"/>
              </a:rPr>
              <a:t>“buckets,”</a:t>
            </a:r>
            <a:r>
              <a:rPr sz="1100" spc="95" dirty="0">
                <a:latin typeface="Georgia"/>
                <a:cs typeface="Georgia"/>
              </a:rPr>
              <a:t> </a:t>
            </a:r>
            <a:r>
              <a:rPr sz="1100" dirty="0">
                <a:latin typeface="Georgia"/>
                <a:cs typeface="Georgia"/>
              </a:rPr>
              <a:t>or</a:t>
            </a:r>
            <a:r>
              <a:rPr sz="1100" spc="30" dirty="0">
                <a:latin typeface="Georgia"/>
                <a:cs typeface="Georgia"/>
              </a:rPr>
              <a:t> </a:t>
            </a:r>
            <a:r>
              <a:rPr sz="1100" i="1" spc="-10" dirty="0">
                <a:latin typeface="Palatino Linotype"/>
                <a:cs typeface="Palatino Linotype"/>
              </a:rPr>
              <a:t>bins</a:t>
            </a:r>
            <a:r>
              <a:rPr sz="1100" spc="-10" dirty="0">
                <a:latin typeface="Georgia"/>
                <a:cs typeface="Georgia"/>
              </a:rPr>
              <a:t>.</a:t>
            </a:r>
            <a:endParaRPr sz="1100">
              <a:latin typeface="Georgia"/>
              <a:cs typeface="Georgia"/>
            </a:endParaRPr>
          </a:p>
          <a:p>
            <a:pPr marL="12700">
              <a:lnSpc>
                <a:spcPts val="1235"/>
              </a:lnSpc>
              <a:spcBef>
                <a:spcPts val="560"/>
              </a:spcBef>
            </a:pPr>
            <a:r>
              <a:rPr sz="1100" spc="-20" dirty="0">
                <a:latin typeface="Georgia"/>
                <a:cs typeface="Georgia"/>
              </a:rPr>
              <a:t>Because</a:t>
            </a:r>
            <a:r>
              <a:rPr sz="1100" spc="25" dirty="0">
                <a:latin typeface="Georgia"/>
                <a:cs typeface="Georgia"/>
              </a:rPr>
              <a:t> </a:t>
            </a:r>
            <a:r>
              <a:rPr sz="1100" spc="-20" dirty="0">
                <a:latin typeface="Georgia"/>
                <a:cs typeface="Georgia"/>
              </a:rPr>
              <a:t>binning</a:t>
            </a:r>
            <a:r>
              <a:rPr sz="1100" spc="30" dirty="0">
                <a:latin typeface="Georgia"/>
                <a:cs typeface="Georgia"/>
              </a:rPr>
              <a:t> </a:t>
            </a:r>
            <a:r>
              <a:rPr sz="1100" spc="-25" dirty="0">
                <a:latin typeface="Georgia"/>
                <a:cs typeface="Georgia"/>
              </a:rPr>
              <a:t>methods</a:t>
            </a:r>
            <a:r>
              <a:rPr sz="1100" spc="30" dirty="0">
                <a:latin typeface="Georgia"/>
                <a:cs typeface="Georgia"/>
              </a:rPr>
              <a:t> </a:t>
            </a:r>
            <a:r>
              <a:rPr sz="1100" spc="-10" dirty="0">
                <a:latin typeface="Georgia"/>
                <a:cs typeface="Georgia"/>
              </a:rPr>
              <a:t>consult</a:t>
            </a:r>
            <a:r>
              <a:rPr sz="1100" spc="30" dirty="0">
                <a:latin typeface="Georgia"/>
                <a:cs typeface="Georgia"/>
              </a:rPr>
              <a:t> </a:t>
            </a:r>
            <a:r>
              <a:rPr sz="1100" dirty="0">
                <a:latin typeface="Georgia"/>
                <a:cs typeface="Georgia"/>
              </a:rPr>
              <a:t>the</a:t>
            </a:r>
            <a:r>
              <a:rPr sz="1100" spc="30" dirty="0">
                <a:latin typeface="Georgia"/>
                <a:cs typeface="Georgia"/>
              </a:rPr>
              <a:t> </a:t>
            </a:r>
            <a:r>
              <a:rPr sz="1100" spc="-30" dirty="0">
                <a:latin typeface="Georgia"/>
                <a:cs typeface="Georgia"/>
              </a:rPr>
              <a:t>neighborhood</a:t>
            </a:r>
            <a:r>
              <a:rPr sz="1100" spc="25" dirty="0">
                <a:latin typeface="Georgia"/>
                <a:cs typeface="Georgia"/>
              </a:rPr>
              <a:t> </a:t>
            </a:r>
            <a:r>
              <a:rPr sz="1100" dirty="0">
                <a:latin typeface="Georgia"/>
                <a:cs typeface="Georgia"/>
              </a:rPr>
              <a:t>of</a:t>
            </a:r>
            <a:r>
              <a:rPr sz="1100" spc="30" dirty="0">
                <a:latin typeface="Georgia"/>
                <a:cs typeface="Georgia"/>
              </a:rPr>
              <a:t> </a:t>
            </a:r>
            <a:r>
              <a:rPr sz="1100" spc="-20" dirty="0">
                <a:latin typeface="Georgia"/>
                <a:cs typeface="Georgia"/>
              </a:rPr>
              <a:t>values,</a:t>
            </a:r>
            <a:r>
              <a:rPr sz="1100" spc="30" dirty="0">
                <a:latin typeface="Georgia"/>
                <a:cs typeface="Georgia"/>
              </a:rPr>
              <a:t> </a:t>
            </a:r>
            <a:r>
              <a:rPr sz="1100" dirty="0">
                <a:latin typeface="Georgia"/>
                <a:cs typeface="Georgia"/>
              </a:rPr>
              <a:t>they</a:t>
            </a:r>
            <a:r>
              <a:rPr sz="1100" spc="30" dirty="0">
                <a:latin typeface="Georgia"/>
                <a:cs typeface="Georgia"/>
              </a:rPr>
              <a:t> </a:t>
            </a:r>
            <a:r>
              <a:rPr sz="1100" spc="-30" dirty="0">
                <a:latin typeface="Georgia"/>
                <a:cs typeface="Georgia"/>
              </a:rPr>
              <a:t>perform</a:t>
            </a:r>
            <a:r>
              <a:rPr sz="1100" spc="30" dirty="0">
                <a:latin typeface="Georgia"/>
                <a:cs typeface="Georgia"/>
              </a:rPr>
              <a:t> </a:t>
            </a:r>
            <a:r>
              <a:rPr sz="1100" i="1" spc="-10" dirty="0">
                <a:latin typeface="Palatino Linotype"/>
                <a:cs typeface="Palatino Linotype"/>
              </a:rPr>
              <a:t>local</a:t>
            </a:r>
            <a:endParaRPr sz="1100">
              <a:latin typeface="Palatino Linotype"/>
              <a:cs typeface="Palatino Linotype"/>
            </a:endParaRPr>
          </a:p>
          <a:p>
            <a:pPr marL="12700">
              <a:lnSpc>
                <a:spcPts val="1235"/>
              </a:lnSpc>
            </a:pPr>
            <a:r>
              <a:rPr sz="1100" spc="-10" dirty="0">
                <a:latin typeface="Georgia"/>
                <a:cs typeface="Georgia"/>
              </a:rPr>
              <a:t>smoothing.</a:t>
            </a:r>
            <a:endParaRPr sz="1100">
              <a:latin typeface="Georgia"/>
              <a:cs typeface="Georgia"/>
            </a:endParaRPr>
          </a:p>
          <a:p>
            <a:pPr marL="12700" marR="5080">
              <a:lnSpc>
                <a:spcPts val="1150"/>
              </a:lnSpc>
              <a:spcBef>
                <a:spcPts val="735"/>
              </a:spcBef>
            </a:pPr>
            <a:r>
              <a:rPr sz="1100" spc="-10" dirty="0">
                <a:latin typeface="Georgia"/>
                <a:cs typeface="Georgia"/>
              </a:rPr>
              <a:t>Example</a:t>
            </a:r>
            <a:r>
              <a:rPr sz="1100" spc="15" dirty="0">
                <a:latin typeface="Georgia"/>
                <a:cs typeface="Georgia"/>
              </a:rPr>
              <a:t> </a:t>
            </a:r>
            <a:r>
              <a:rPr sz="1100" dirty="0">
                <a:latin typeface="Georgia"/>
                <a:cs typeface="Georgia"/>
              </a:rPr>
              <a:t>(next</a:t>
            </a:r>
            <a:r>
              <a:rPr sz="1100" spc="15" dirty="0">
                <a:latin typeface="Georgia"/>
                <a:cs typeface="Georgia"/>
              </a:rPr>
              <a:t> </a:t>
            </a:r>
            <a:r>
              <a:rPr sz="1100" spc="-10" dirty="0">
                <a:latin typeface="Georgia"/>
                <a:cs typeface="Georgia"/>
              </a:rPr>
              <a:t>slide):</a:t>
            </a:r>
            <a:r>
              <a:rPr sz="1100" spc="110" dirty="0">
                <a:latin typeface="Georgia"/>
                <a:cs typeface="Georgia"/>
              </a:rPr>
              <a:t> </a:t>
            </a:r>
            <a:r>
              <a:rPr sz="1100" dirty="0">
                <a:latin typeface="Georgia"/>
                <a:cs typeface="Georgia"/>
              </a:rPr>
              <a:t>in</a:t>
            </a:r>
            <a:r>
              <a:rPr sz="1100" spc="15" dirty="0">
                <a:latin typeface="Georgia"/>
                <a:cs typeface="Georgia"/>
              </a:rPr>
              <a:t> </a:t>
            </a:r>
            <a:r>
              <a:rPr sz="1100" b="1" spc="-40" dirty="0">
                <a:latin typeface="Georgia"/>
                <a:cs typeface="Georgia"/>
              </a:rPr>
              <a:t>smoothing</a:t>
            </a:r>
            <a:r>
              <a:rPr sz="1100" b="1" spc="45" dirty="0">
                <a:latin typeface="Georgia"/>
                <a:cs typeface="Georgia"/>
              </a:rPr>
              <a:t> </a:t>
            </a:r>
            <a:r>
              <a:rPr sz="1100" b="1" dirty="0">
                <a:latin typeface="Georgia"/>
                <a:cs typeface="Georgia"/>
              </a:rPr>
              <a:t>by</a:t>
            </a:r>
            <a:r>
              <a:rPr sz="1100" b="1" spc="45" dirty="0">
                <a:latin typeface="Georgia"/>
                <a:cs typeface="Georgia"/>
              </a:rPr>
              <a:t> </a:t>
            </a:r>
            <a:r>
              <a:rPr sz="1100" b="1" spc="-10" dirty="0">
                <a:latin typeface="Georgia"/>
                <a:cs typeface="Georgia"/>
              </a:rPr>
              <a:t>bin</a:t>
            </a:r>
            <a:r>
              <a:rPr sz="1100" b="1" spc="45" dirty="0">
                <a:latin typeface="Georgia"/>
                <a:cs typeface="Georgia"/>
              </a:rPr>
              <a:t> </a:t>
            </a:r>
            <a:r>
              <a:rPr sz="1100" b="1" spc="-45" dirty="0">
                <a:latin typeface="Georgia"/>
                <a:cs typeface="Georgia"/>
              </a:rPr>
              <a:t>means</a:t>
            </a:r>
            <a:r>
              <a:rPr sz="1100" spc="-45" dirty="0">
                <a:latin typeface="Georgia"/>
                <a:cs typeface="Georgia"/>
              </a:rPr>
              <a:t>,</a:t>
            </a:r>
            <a:r>
              <a:rPr sz="1100" spc="20" dirty="0">
                <a:latin typeface="Georgia"/>
                <a:cs typeface="Georgia"/>
              </a:rPr>
              <a:t> </a:t>
            </a:r>
            <a:r>
              <a:rPr sz="1100" spc="-20" dirty="0">
                <a:latin typeface="Georgia"/>
                <a:cs typeface="Georgia"/>
              </a:rPr>
              <a:t>each</a:t>
            </a:r>
            <a:r>
              <a:rPr sz="1100" spc="15" dirty="0">
                <a:latin typeface="Georgia"/>
                <a:cs typeface="Georgia"/>
              </a:rPr>
              <a:t> </a:t>
            </a:r>
            <a:r>
              <a:rPr sz="1100" spc="-10" dirty="0">
                <a:latin typeface="Georgia"/>
                <a:cs typeface="Georgia"/>
              </a:rPr>
              <a:t>value</a:t>
            </a:r>
            <a:r>
              <a:rPr sz="1100" spc="15" dirty="0">
                <a:latin typeface="Georgia"/>
                <a:cs typeface="Georgia"/>
              </a:rPr>
              <a:t> </a:t>
            </a:r>
            <a:r>
              <a:rPr sz="1100" dirty="0">
                <a:latin typeface="Georgia"/>
                <a:cs typeface="Georgia"/>
              </a:rPr>
              <a:t>in</a:t>
            </a:r>
            <a:r>
              <a:rPr sz="1100" spc="20" dirty="0">
                <a:latin typeface="Georgia"/>
                <a:cs typeface="Georgia"/>
              </a:rPr>
              <a:t> </a:t>
            </a:r>
            <a:r>
              <a:rPr sz="1100" dirty="0">
                <a:latin typeface="Georgia"/>
                <a:cs typeface="Georgia"/>
              </a:rPr>
              <a:t>a</a:t>
            </a:r>
            <a:r>
              <a:rPr sz="1100" spc="15" dirty="0">
                <a:latin typeface="Georgia"/>
                <a:cs typeface="Georgia"/>
              </a:rPr>
              <a:t> </a:t>
            </a:r>
            <a:r>
              <a:rPr sz="1100" dirty="0">
                <a:latin typeface="Georgia"/>
                <a:cs typeface="Georgia"/>
              </a:rPr>
              <a:t>bin</a:t>
            </a:r>
            <a:r>
              <a:rPr sz="1100" spc="15" dirty="0">
                <a:latin typeface="Georgia"/>
                <a:cs typeface="Georgia"/>
              </a:rPr>
              <a:t> </a:t>
            </a:r>
            <a:r>
              <a:rPr sz="1100" dirty="0">
                <a:latin typeface="Georgia"/>
                <a:cs typeface="Georgia"/>
              </a:rPr>
              <a:t>is</a:t>
            </a:r>
            <a:r>
              <a:rPr sz="1100" spc="20" dirty="0">
                <a:latin typeface="Georgia"/>
                <a:cs typeface="Georgia"/>
              </a:rPr>
              <a:t> </a:t>
            </a:r>
            <a:r>
              <a:rPr sz="1100" spc="-10" dirty="0">
                <a:latin typeface="Georgia"/>
                <a:cs typeface="Georgia"/>
              </a:rPr>
              <a:t>replaced </a:t>
            </a:r>
            <a:r>
              <a:rPr sz="1100" dirty="0">
                <a:latin typeface="Georgia"/>
                <a:cs typeface="Georgia"/>
              </a:rPr>
              <a:t>by</a:t>
            </a:r>
            <a:r>
              <a:rPr sz="1100" spc="25"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mean</a:t>
            </a:r>
            <a:r>
              <a:rPr sz="1100" spc="25" dirty="0">
                <a:latin typeface="Georgia"/>
                <a:cs typeface="Georgia"/>
              </a:rPr>
              <a:t> </a:t>
            </a:r>
            <a:r>
              <a:rPr sz="1100" spc="-10" dirty="0">
                <a:latin typeface="Georgia"/>
                <a:cs typeface="Georgia"/>
              </a:rPr>
              <a:t>value</a:t>
            </a:r>
            <a:r>
              <a:rPr sz="1100" spc="25"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bin.</a:t>
            </a:r>
            <a:r>
              <a:rPr sz="1100" spc="120" dirty="0">
                <a:latin typeface="Georgia"/>
                <a:cs typeface="Georgia"/>
              </a:rPr>
              <a:t> </a:t>
            </a:r>
            <a:r>
              <a:rPr sz="1100" spc="-10" dirty="0">
                <a:latin typeface="Georgia"/>
                <a:cs typeface="Georgia"/>
              </a:rPr>
              <a:t>For</a:t>
            </a:r>
            <a:r>
              <a:rPr sz="1100" spc="25" dirty="0">
                <a:latin typeface="Georgia"/>
                <a:cs typeface="Georgia"/>
              </a:rPr>
              <a:t> </a:t>
            </a:r>
            <a:r>
              <a:rPr sz="1100" spc="-20" dirty="0">
                <a:latin typeface="Georgia"/>
                <a:cs typeface="Georgia"/>
              </a:rPr>
              <a:t>example,</a:t>
            </a:r>
            <a:r>
              <a:rPr sz="1100" spc="25"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mean</a:t>
            </a:r>
            <a:r>
              <a:rPr sz="1100" spc="25"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values</a:t>
            </a:r>
            <a:r>
              <a:rPr sz="1100" spc="25" dirty="0">
                <a:latin typeface="Georgia"/>
                <a:cs typeface="Georgia"/>
              </a:rPr>
              <a:t> </a:t>
            </a:r>
            <a:r>
              <a:rPr sz="1100" dirty="0">
                <a:latin typeface="Georgia"/>
                <a:cs typeface="Georgia"/>
              </a:rPr>
              <a:t>4,</a:t>
            </a:r>
            <a:r>
              <a:rPr sz="1100" spc="25" dirty="0">
                <a:latin typeface="Georgia"/>
                <a:cs typeface="Georgia"/>
              </a:rPr>
              <a:t> </a:t>
            </a:r>
            <a:r>
              <a:rPr sz="1100" dirty="0">
                <a:latin typeface="Georgia"/>
                <a:cs typeface="Georgia"/>
              </a:rPr>
              <a:t>8,</a:t>
            </a:r>
            <a:r>
              <a:rPr sz="1100" spc="25" dirty="0">
                <a:latin typeface="Georgia"/>
                <a:cs typeface="Georgia"/>
              </a:rPr>
              <a:t> </a:t>
            </a:r>
            <a:r>
              <a:rPr sz="1100" dirty="0">
                <a:latin typeface="Georgia"/>
                <a:cs typeface="Georgia"/>
              </a:rPr>
              <a:t>and</a:t>
            </a:r>
            <a:r>
              <a:rPr sz="1100" spc="25" dirty="0">
                <a:latin typeface="Georgia"/>
                <a:cs typeface="Georgia"/>
              </a:rPr>
              <a:t> </a:t>
            </a:r>
            <a:r>
              <a:rPr sz="1100" dirty="0">
                <a:latin typeface="Georgia"/>
                <a:cs typeface="Georgia"/>
              </a:rPr>
              <a:t>15</a:t>
            </a:r>
            <a:r>
              <a:rPr sz="1100" spc="25" dirty="0">
                <a:latin typeface="Georgia"/>
                <a:cs typeface="Georgia"/>
              </a:rPr>
              <a:t> </a:t>
            </a:r>
            <a:r>
              <a:rPr sz="1100" spc="-25" dirty="0">
                <a:latin typeface="Georgia"/>
                <a:cs typeface="Georgia"/>
              </a:rPr>
              <a:t>in </a:t>
            </a:r>
            <a:r>
              <a:rPr sz="1100" dirty="0">
                <a:latin typeface="Georgia"/>
                <a:cs typeface="Georgia"/>
              </a:rPr>
              <a:t>Bin</a:t>
            </a:r>
            <a:r>
              <a:rPr sz="1100" spc="25" dirty="0">
                <a:latin typeface="Georgia"/>
                <a:cs typeface="Georgia"/>
              </a:rPr>
              <a:t> </a:t>
            </a:r>
            <a:r>
              <a:rPr sz="1100" spc="65" dirty="0">
                <a:latin typeface="Georgia"/>
                <a:cs typeface="Georgia"/>
              </a:rPr>
              <a:t>1</a:t>
            </a:r>
            <a:r>
              <a:rPr sz="1100" spc="3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9.</a:t>
            </a:r>
            <a:r>
              <a:rPr sz="1100" spc="125" dirty="0">
                <a:latin typeface="Georgia"/>
                <a:cs typeface="Georgia"/>
              </a:rPr>
              <a:t> </a:t>
            </a:r>
            <a:r>
              <a:rPr sz="1100" spc="-20" dirty="0">
                <a:latin typeface="Georgia"/>
                <a:cs typeface="Georgia"/>
              </a:rPr>
              <a:t>Therefore,</a:t>
            </a:r>
            <a:r>
              <a:rPr sz="1100" spc="25" dirty="0">
                <a:latin typeface="Georgia"/>
                <a:cs typeface="Georgia"/>
              </a:rPr>
              <a:t> </a:t>
            </a:r>
            <a:r>
              <a:rPr sz="1100" spc="-20" dirty="0">
                <a:latin typeface="Georgia"/>
                <a:cs typeface="Georgia"/>
              </a:rPr>
              <a:t>each</a:t>
            </a:r>
            <a:r>
              <a:rPr sz="1100" spc="30" dirty="0">
                <a:latin typeface="Georgia"/>
                <a:cs typeface="Georgia"/>
              </a:rPr>
              <a:t> </a:t>
            </a:r>
            <a:r>
              <a:rPr sz="1100" spc="-20" dirty="0">
                <a:latin typeface="Georgia"/>
                <a:cs typeface="Georgia"/>
              </a:rPr>
              <a:t>original</a:t>
            </a:r>
            <a:r>
              <a:rPr sz="1100" spc="30" dirty="0">
                <a:latin typeface="Georgia"/>
                <a:cs typeface="Georgia"/>
              </a:rPr>
              <a:t> </a:t>
            </a:r>
            <a:r>
              <a:rPr sz="1100" spc="-10" dirty="0">
                <a:latin typeface="Georgia"/>
                <a:cs typeface="Georgia"/>
              </a:rPr>
              <a:t>value</a:t>
            </a:r>
            <a:r>
              <a:rPr sz="1100" spc="30"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this</a:t>
            </a:r>
            <a:r>
              <a:rPr sz="1100" spc="25" dirty="0">
                <a:latin typeface="Georgia"/>
                <a:cs typeface="Georgia"/>
              </a:rPr>
              <a:t> </a:t>
            </a:r>
            <a:r>
              <a:rPr sz="1100" dirty="0">
                <a:latin typeface="Georgia"/>
                <a:cs typeface="Georgia"/>
              </a:rPr>
              <a:t>bin</a:t>
            </a:r>
            <a:r>
              <a:rPr sz="1100" spc="30" dirty="0">
                <a:latin typeface="Georgia"/>
                <a:cs typeface="Georgia"/>
              </a:rPr>
              <a:t> </a:t>
            </a:r>
            <a:r>
              <a:rPr sz="1100" dirty="0">
                <a:latin typeface="Georgia"/>
                <a:cs typeface="Georgia"/>
              </a:rPr>
              <a:t>is</a:t>
            </a:r>
            <a:r>
              <a:rPr sz="1100" spc="30" dirty="0">
                <a:latin typeface="Georgia"/>
                <a:cs typeface="Georgia"/>
              </a:rPr>
              <a:t> </a:t>
            </a:r>
            <a:r>
              <a:rPr sz="1100" spc="-25" dirty="0">
                <a:latin typeface="Georgia"/>
                <a:cs typeface="Georgia"/>
              </a:rPr>
              <a:t>replaced</a:t>
            </a:r>
            <a:r>
              <a:rPr sz="1100" spc="30" dirty="0">
                <a:latin typeface="Georgia"/>
                <a:cs typeface="Georgia"/>
              </a:rPr>
              <a:t> </a:t>
            </a:r>
            <a:r>
              <a:rPr sz="1100" dirty="0">
                <a:latin typeface="Georgia"/>
                <a:cs typeface="Georgia"/>
              </a:rPr>
              <a:t>by</a:t>
            </a:r>
            <a:r>
              <a:rPr sz="1100" spc="30"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value</a:t>
            </a:r>
            <a:r>
              <a:rPr sz="1100" spc="30" dirty="0">
                <a:latin typeface="Georgia"/>
                <a:cs typeface="Georgia"/>
              </a:rPr>
              <a:t> </a:t>
            </a:r>
            <a:r>
              <a:rPr sz="1100" spc="-25" dirty="0">
                <a:latin typeface="Georgia"/>
                <a:cs typeface="Georgia"/>
              </a:rPr>
              <a:t>9.</a:t>
            </a:r>
            <a:endParaRPr sz="1100">
              <a:latin typeface="Georgia"/>
              <a:cs typeface="Georgia"/>
            </a:endParaRPr>
          </a:p>
          <a:p>
            <a:pPr marL="12700" marR="5080">
              <a:lnSpc>
                <a:spcPts val="1150"/>
              </a:lnSpc>
              <a:spcBef>
                <a:spcPts val="725"/>
              </a:spcBef>
            </a:pPr>
            <a:r>
              <a:rPr sz="1100" spc="-25" dirty="0">
                <a:latin typeface="Georgia"/>
                <a:cs typeface="Georgia"/>
              </a:rPr>
              <a:t>Similarly,</a:t>
            </a:r>
            <a:r>
              <a:rPr sz="1100" spc="15" dirty="0">
                <a:latin typeface="Georgia"/>
                <a:cs typeface="Georgia"/>
              </a:rPr>
              <a:t> </a:t>
            </a:r>
            <a:r>
              <a:rPr sz="1100" b="1" spc="-40" dirty="0">
                <a:latin typeface="Georgia"/>
                <a:cs typeface="Georgia"/>
              </a:rPr>
              <a:t>smoothing</a:t>
            </a:r>
            <a:r>
              <a:rPr sz="1100" b="1" spc="35" dirty="0">
                <a:latin typeface="Georgia"/>
                <a:cs typeface="Georgia"/>
              </a:rPr>
              <a:t> </a:t>
            </a:r>
            <a:r>
              <a:rPr sz="1100" b="1" dirty="0">
                <a:latin typeface="Georgia"/>
                <a:cs typeface="Georgia"/>
              </a:rPr>
              <a:t>by</a:t>
            </a:r>
            <a:r>
              <a:rPr sz="1100" b="1" spc="35" dirty="0">
                <a:latin typeface="Georgia"/>
                <a:cs typeface="Georgia"/>
              </a:rPr>
              <a:t> </a:t>
            </a:r>
            <a:r>
              <a:rPr sz="1100" b="1" spc="-10" dirty="0">
                <a:latin typeface="Georgia"/>
                <a:cs typeface="Georgia"/>
              </a:rPr>
              <a:t>bin</a:t>
            </a:r>
            <a:r>
              <a:rPr sz="1100" b="1" spc="40" dirty="0">
                <a:latin typeface="Georgia"/>
                <a:cs typeface="Georgia"/>
              </a:rPr>
              <a:t> </a:t>
            </a:r>
            <a:r>
              <a:rPr sz="1100" b="1" spc="-55" dirty="0">
                <a:latin typeface="Georgia"/>
                <a:cs typeface="Georgia"/>
              </a:rPr>
              <a:t>medians</a:t>
            </a:r>
            <a:r>
              <a:rPr sz="1100" b="1" spc="-5" dirty="0">
                <a:latin typeface="Georgia"/>
                <a:cs typeface="Georgia"/>
              </a:rPr>
              <a:t> </a:t>
            </a:r>
            <a:r>
              <a:rPr sz="1100" dirty="0">
                <a:latin typeface="Georgia"/>
                <a:cs typeface="Georgia"/>
              </a:rPr>
              <a:t>can</a:t>
            </a:r>
            <a:r>
              <a:rPr sz="1100" spc="15" dirty="0">
                <a:latin typeface="Georgia"/>
                <a:cs typeface="Georgia"/>
              </a:rPr>
              <a:t> </a:t>
            </a:r>
            <a:r>
              <a:rPr sz="1100" dirty="0">
                <a:latin typeface="Georgia"/>
                <a:cs typeface="Georgia"/>
              </a:rPr>
              <a:t>be</a:t>
            </a:r>
            <a:r>
              <a:rPr sz="1100" spc="5" dirty="0">
                <a:latin typeface="Georgia"/>
                <a:cs typeface="Georgia"/>
              </a:rPr>
              <a:t> </a:t>
            </a:r>
            <a:r>
              <a:rPr sz="1100" spc="-35" dirty="0">
                <a:latin typeface="Georgia"/>
                <a:cs typeface="Georgia"/>
              </a:rPr>
              <a:t>employed,</a:t>
            </a:r>
            <a:r>
              <a:rPr sz="1100" spc="15" dirty="0">
                <a:latin typeface="Georgia"/>
                <a:cs typeface="Georgia"/>
              </a:rPr>
              <a:t> </a:t>
            </a:r>
            <a:r>
              <a:rPr sz="1100" dirty="0">
                <a:latin typeface="Georgia"/>
                <a:cs typeface="Georgia"/>
              </a:rPr>
              <a:t>in</a:t>
            </a:r>
            <a:r>
              <a:rPr sz="1100" spc="10" dirty="0">
                <a:latin typeface="Georgia"/>
                <a:cs typeface="Georgia"/>
              </a:rPr>
              <a:t> </a:t>
            </a:r>
            <a:r>
              <a:rPr sz="1100" spc="-20" dirty="0">
                <a:latin typeface="Georgia"/>
                <a:cs typeface="Georgia"/>
              </a:rPr>
              <a:t>which</a:t>
            </a:r>
            <a:r>
              <a:rPr sz="1100" spc="10" dirty="0">
                <a:latin typeface="Georgia"/>
                <a:cs typeface="Georgia"/>
              </a:rPr>
              <a:t> </a:t>
            </a:r>
            <a:r>
              <a:rPr sz="1100" spc="-20" dirty="0">
                <a:latin typeface="Georgia"/>
                <a:cs typeface="Georgia"/>
              </a:rPr>
              <a:t>each</a:t>
            </a:r>
            <a:r>
              <a:rPr sz="1100" spc="15" dirty="0">
                <a:latin typeface="Georgia"/>
                <a:cs typeface="Georgia"/>
              </a:rPr>
              <a:t> </a:t>
            </a:r>
            <a:r>
              <a:rPr sz="1100" dirty="0">
                <a:latin typeface="Georgia"/>
                <a:cs typeface="Georgia"/>
              </a:rPr>
              <a:t>bin</a:t>
            </a:r>
            <a:r>
              <a:rPr sz="1100" spc="10" dirty="0">
                <a:latin typeface="Georgia"/>
                <a:cs typeface="Georgia"/>
              </a:rPr>
              <a:t> </a:t>
            </a:r>
            <a:r>
              <a:rPr sz="1100" spc="-10" dirty="0">
                <a:latin typeface="Georgia"/>
                <a:cs typeface="Georgia"/>
              </a:rPr>
              <a:t>value</a:t>
            </a:r>
            <a:r>
              <a:rPr sz="1100" spc="10" dirty="0">
                <a:latin typeface="Georgia"/>
                <a:cs typeface="Georgia"/>
              </a:rPr>
              <a:t> </a:t>
            </a:r>
            <a:r>
              <a:rPr sz="1100" spc="-25" dirty="0">
                <a:latin typeface="Georgia"/>
                <a:cs typeface="Georgia"/>
              </a:rPr>
              <a:t>is replaced</a:t>
            </a:r>
            <a:r>
              <a:rPr sz="1100" spc="40" dirty="0">
                <a:latin typeface="Georgia"/>
                <a:cs typeface="Georgia"/>
              </a:rPr>
              <a:t> </a:t>
            </a:r>
            <a:r>
              <a:rPr sz="1100" dirty="0">
                <a:latin typeface="Georgia"/>
                <a:cs typeface="Georgia"/>
              </a:rPr>
              <a:t>by</a:t>
            </a:r>
            <a:r>
              <a:rPr sz="1100" spc="45" dirty="0">
                <a:latin typeface="Georgia"/>
                <a:cs typeface="Georgia"/>
              </a:rPr>
              <a:t> </a:t>
            </a:r>
            <a:r>
              <a:rPr sz="1100" dirty="0">
                <a:latin typeface="Georgia"/>
                <a:cs typeface="Georgia"/>
              </a:rPr>
              <a:t>the</a:t>
            </a:r>
            <a:r>
              <a:rPr sz="1100" spc="45" dirty="0">
                <a:latin typeface="Georgia"/>
                <a:cs typeface="Georgia"/>
              </a:rPr>
              <a:t> </a:t>
            </a:r>
            <a:r>
              <a:rPr sz="1100" dirty="0">
                <a:latin typeface="Georgia"/>
                <a:cs typeface="Georgia"/>
              </a:rPr>
              <a:t>bin</a:t>
            </a:r>
            <a:r>
              <a:rPr sz="1100" spc="45" dirty="0">
                <a:latin typeface="Georgia"/>
                <a:cs typeface="Georgia"/>
              </a:rPr>
              <a:t> </a:t>
            </a:r>
            <a:r>
              <a:rPr sz="1100" spc="-10" dirty="0">
                <a:latin typeface="Georgia"/>
                <a:cs typeface="Georgia"/>
              </a:rPr>
              <a:t>median.</a:t>
            </a:r>
            <a:endParaRPr sz="1100">
              <a:latin typeface="Georgia"/>
              <a:cs typeface="Georgia"/>
            </a:endParaRPr>
          </a:p>
          <a:p>
            <a:pPr marL="12700" marR="9525">
              <a:lnSpc>
                <a:spcPts val="1150"/>
              </a:lnSpc>
              <a:spcBef>
                <a:spcPts val="730"/>
              </a:spcBef>
            </a:pPr>
            <a:r>
              <a:rPr sz="1100" dirty="0">
                <a:latin typeface="Georgia"/>
                <a:cs typeface="Georgia"/>
              </a:rPr>
              <a:t>In</a:t>
            </a:r>
            <a:r>
              <a:rPr sz="1100" spc="30" dirty="0">
                <a:latin typeface="Georgia"/>
                <a:cs typeface="Georgia"/>
              </a:rPr>
              <a:t> </a:t>
            </a:r>
            <a:r>
              <a:rPr sz="1100" b="1" spc="-40" dirty="0">
                <a:latin typeface="Georgia"/>
                <a:cs typeface="Georgia"/>
              </a:rPr>
              <a:t>smoothing</a:t>
            </a:r>
            <a:r>
              <a:rPr sz="1100" b="1" spc="65" dirty="0">
                <a:latin typeface="Georgia"/>
                <a:cs typeface="Georgia"/>
              </a:rPr>
              <a:t> </a:t>
            </a:r>
            <a:r>
              <a:rPr sz="1100" b="1" dirty="0">
                <a:latin typeface="Georgia"/>
                <a:cs typeface="Georgia"/>
              </a:rPr>
              <a:t>by</a:t>
            </a:r>
            <a:r>
              <a:rPr sz="1100" b="1" spc="60" dirty="0">
                <a:latin typeface="Georgia"/>
                <a:cs typeface="Georgia"/>
              </a:rPr>
              <a:t> </a:t>
            </a:r>
            <a:r>
              <a:rPr sz="1100" b="1" spc="-10" dirty="0">
                <a:latin typeface="Georgia"/>
                <a:cs typeface="Georgia"/>
              </a:rPr>
              <a:t>bin</a:t>
            </a:r>
            <a:r>
              <a:rPr sz="1100" b="1" spc="65" dirty="0">
                <a:latin typeface="Georgia"/>
                <a:cs typeface="Georgia"/>
              </a:rPr>
              <a:t> </a:t>
            </a:r>
            <a:r>
              <a:rPr sz="1100" b="1" spc="-45" dirty="0">
                <a:latin typeface="Georgia"/>
                <a:cs typeface="Georgia"/>
              </a:rPr>
              <a:t>boundaries</a:t>
            </a:r>
            <a:r>
              <a:rPr sz="1100" spc="-45" dirty="0">
                <a:latin typeface="Georgia"/>
                <a:cs typeface="Georgia"/>
              </a:rPr>
              <a:t>,</a:t>
            </a:r>
            <a:r>
              <a:rPr sz="1100" spc="30" dirty="0">
                <a:latin typeface="Georgia"/>
                <a:cs typeface="Georgia"/>
              </a:rPr>
              <a:t> </a:t>
            </a:r>
            <a:r>
              <a:rPr sz="1100" dirty="0">
                <a:latin typeface="Georgia"/>
                <a:cs typeface="Georgia"/>
              </a:rPr>
              <a:t>the</a:t>
            </a:r>
            <a:r>
              <a:rPr sz="1100" spc="30" dirty="0">
                <a:latin typeface="Georgia"/>
                <a:cs typeface="Georgia"/>
              </a:rPr>
              <a:t> </a:t>
            </a:r>
            <a:r>
              <a:rPr sz="1100" spc="-50" dirty="0">
                <a:latin typeface="Georgia"/>
                <a:cs typeface="Georgia"/>
              </a:rPr>
              <a:t>minimum</a:t>
            </a:r>
            <a:r>
              <a:rPr sz="1100" spc="35" dirty="0">
                <a:latin typeface="Georgia"/>
                <a:cs typeface="Georgia"/>
              </a:rPr>
              <a:t> </a:t>
            </a:r>
            <a:r>
              <a:rPr sz="1100" dirty="0">
                <a:latin typeface="Georgia"/>
                <a:cs typeface="Georgia"/>
              </a:rPr>
              <a:t>and</a:t>
            </a:r>
            <a:r>
              <a:rPr sz="1100" spc="30" dirty="0">
                <a:latin typeface="Georgia"/>
                <a:cs typeface="Georgia"/>
              </a:rPr>
              <a:t> </a:t>
            </a:r>
            <a:r>
              <a:rPr sz="1100" spc="-35" dirty="0">
                <a:latin typeface="Georgia"/>
                <a:cs typeface="Georgia"/>
              </a:rPr>
              <a:t>maximum</a:t>
            </a:r>
            <a:r>
              <a:rPr sz="1100" spc="35" dirty="0">
                <a:latin typeface="Georgia"/>
                <a:cs typeface="Georgia"/>
              </a:rPr>
              <a:t> </a:t>
            </a:r>
            <a:r>
              <a:rPr sz="1100" spc="-25" dirty="0">
                <a:latin typeface="Georgia"/>
                <a:cs typeface="Georgia"/>
              </a:rPr>
              <a:t>values</a:t>
            </a:r>
            <a:r>
              <a:rPr sz="1100" spc="3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given </a:t>
            </a:r>
            <a:r>
              <a:rPr sz="1100" dirty="0">
                <a:latin typeface="Georgia"/>
                <a:cs typeface="Georgia"/>
              </a:rPr>
              <a:t>bin</a:t>
            </a:r>
            <a:r>
              <a:rPr sz="1100" spc="15" dirty="0">
                <a:latin typeface="Georgia"/>
                <a:cs typeface="Georgia"/>
              </a:rPr>
              <a:t> </a:t>
            </a:r>
            <a:r>
              <a:rPr sz="1100" dirty="0">
                <a:latin typeface="Georgia"/>
                <a:cs typeface="Georgia"/>
              </a:rPr>
              <a:t>are</a:t>
            </a:r>
            <a:r>
              <a:rPr sz="1100" spc="20" dirty="0">
                <a:latin typeface="Georgia"/>
                <a:cs typeface="Georgia"/>
              </a:rPr>
              <a:t> </a:t>
            </a:r>
            <a:r>
              <a:rPr sz="1100" spc="-30" dirty="0">
                <a:latin typeface="Georgia"/>
                <a:cs typeface="Georgia"/>
              </a:rPr>
              <a:t>identified</a:t>
            </a:r>
            <a:r>
              <a:rPr sz="1100" spc="20" dirty="0">
                <a:latin typeface="Georgia"/>
                <a:cs typeface="Georgia"/>
              </a:rPr>
              <a:t> </a:t>
            </a:r>
            <a:r>
              <a:rPr sz="1100" dirty="0">
                <a:latin typeface="Georgia"/>
                <a:cs typeface="Georgia"/>
              </a:rPr>
              <a:t>as</a:t>
            </a:r>
            <a:r>
              <a:rPr sz="1100" spc="20"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bin</a:t>
            </a:r>
            <a:r>
              <a:rPr sz="1100" spc="15" dirty="0">
                <a:latin typeface="Georgia"/>
                <a:cs typeface="Georgia"/>
              </a:rPr>
              <a:t> </a:t>
            </a:r>
            <a:r>
              <a:rPr sz="1100" spc="-25" dirty="0">
                <a:latin typeface="Georgia"/>
                <a:cs typeface="Georgia"/>
              </a:rPr>
              <a:t>boundaries.</a:t>
            </a:r>
            <a:r>
              <a:rPr sz="1100" spc="110" dirty="0">
                <a:latin typeface="Georgia"/>
                <a:cs typeface="Georgia"/>
              </a:rPr>
              <a:t> </a:t>
            </a:r>
            <a:r>
              <a:rPr sz="1100" dirty="0">
                <a:latin typeface="Georgia"/>
                <a:cs typeface="Georgia"/>
              </a:rPr>
              <a:t>Each</a:t>
            </a:r>
            <a:r>
              <a:rPr sz="1100" spc="20" dirty="0">
                <a:latin typeface="Georgia"/>
                <a:cs typeface="Georgia"/>
              </a:rPr>
              <a:t> </a:t>
            </a:r>
            <a:r>
              <a:rPr sz="1100" dirty="0">
                <a:latin typeface="Georgia"/>
                <a:cs typeface="Georgia"/>
              </a:rPr>
              <a:t>bin</a:t>
            </a:r>
            <a:r>
              <a:rPr sz="1100" spc="20" dirty="0">
                <a:latin typeface="Georgia"/>
                <a:cs typeface="Georgia"/>
              </a:rPr>
              <a:t> </a:t>
            </a:r>
            <a:r>
              <a:rPr sz="1100" spc="-10" dirty="0">
                <a:latin typeface="Georgia"/>
                <a:cs typeface="Georgia"/>
              </a:rPr>
              <a:t>value</a:t>
            </a:r>
            <a:r>
              <a:rPr sz="1100" spc="20" dirty="0">
                <a:latin typeface="Georgia"/>
                <a:cs typeface="Georgia"/>
              </a:rPr>
              <a:t> </a:t>
            </a:r>
            <a:r>
              <a:rPr sz="1100" dirty="0">
                <a:latin typeface="Georgia"/>
                <a:cs typeface="Georgia"/>
              </a:rPr>
              <a:t>is</a:t>
            </a:r>
            <a:r>
              <a:rPr sz="1100" spc="20" dirty="0">
                <a:latin typeface="Georgia"/>
                <a:cs typeface="Georgia"/>
              </a:rPr>
              <a:t> </a:t>
            </a:r>
            <a:r>
              <a:rPr sz="1100" dirty="0">
                <a:latin typeface="Georgia"/>
                <a:cs typeface="Georgia"/>
              </a:rPr>
              <a:t>then</a:t>
            </a:r>
            <a:r>
              <a:rPr sz="1100" spc="15" dirty="0">
                <a:latin typeface="Georgia"/>
                <a:cs typeface="Georgia"/>
              </a:rPr>
              <a:t> </a:t>
            </a:r>
            <a:r>
              <a:rPr sz="1100" spc="-25" dirty="0">
                <a:latin typeface="Georgia"/>
                <a:cs typeface="Georgia"/>
              </a:rPr>
              <a:t>replaced</a:t>
            </a:r>
            <a:r>
              <a:rPr sz="1100" spc="20" dirty="0">
                <a:latin typeface="Georgia"/>
                <a:cs typeface="Georgia"/>
              </a:rPr>
              <a:t> </a:t>
            </a:r>
            <a:r>
              <a:rPr sz="1100" dirty="0">
                <a:latin typeface="Georgia"/>
                <a:cs typeface="Georgia"/>
              </a:rPr>
              <a:t>by</a:t>
            </a:r>
            <a:r>
              <a:rPr sz="1100" spc="20" dirty="0">
                <a:latin typeface="Georgia"/>
                <a:cs typeface="Georgia"/>
              </a:rPr>
              <a:t> </a:t>
            </a:r>
            <a:r>
              <a:rPr sz="1100" spc="-25" dirty="0">
                <a:latin typeface="Georgia"/>
                <a:cs typeface="Georgia"/>
              </a:rPr>
              <a:t>the </a:t>
            </a:r>
            <a:r>
              <a:rPr sz="1100" spc="-20" dirty="0">
                <a:latin typeface="Georgia"/>
                <a:cs typeface="Georgia"/>
              </a:rPr>
              <a:t>closest</a:t>
            </a:r>
            <a:r>
              <a:rPr sz="1100" spc="20" dirty="0">
                <a:latin typeface="Georgia"/>
                <a:cs typeface="Georgia"/>
              </a:rPr>
              <a:t> </a:t>
            </a:r>
            <a:r>
              <a:rPr sz="1100" spc="-20" dirty="0">
                <a:latin typeface="Georgia"/>
                <a:cs typeface="Georgia"/>
              </a:rPr>
              <a:t>boundary</a:t>
            </a:r>
            <a:r>
              <a:rPr sz="1100" spc="20" dirty="0">
                <a:latin typeface="Georgia"/>
                <a:cs typeface="Georgia"/>
              </a:rPr>
              <a:t> </a:t>
            </a:r>
            <a:r>
              <a:rPr sz="1100" dirty="0">
                <a:latin typeface="Georgia"/>
                <a:cs typeface="Georgia"/>
              </a:rPr>
              <a:t>value.</a:t>
            </a:r>
            <a:r>
              <a:rPr sz="1100" spc="110" dirty="0">
                <a:latin typeface="Georgia"/>
                <a:cs typeface="Georgia"/>
              </a:rPr>
              <a:t> </a:t>
            </a:r>
            <a:r>
              <a:rPr sz="1100" dirty="0">
                <a:latin typeface="Georgia"/>
                <a:cs typeface="Georgia"/>
              </a:rPr>
              <a:t>In</a:t>
            </a:r>
            <a:r>
              <a:rPr sz="1100" spc="25" dirty="0">
                <a:latin typeface="Georgia"/>
                <a:cs typeface="Georgia"/>
              </a:rPr>
              <a:t> </a:t>
            </a:r>
            <a:r>
              <a:rPr sz="1100" spc="-20" dirty="0">
                <a:latin typeface="Georgia"/>
                <a:cs typeface="Georgia"/>
              </a:rPr>
              <a:t>general,</a:t>
            </a:r>
            <a:r>
              <a:rPr sz="1100" spc="20" dirty="0">
                <a:latin typeface="Georgia"/>
                <a:cs typeface="Georgia"/>
              </a:rPr>
              <a:t> </a:t>
            </a:r>
            <a:r>
              <a:rPr sz="1100" dirty="0">
                <a:latin typeface="Georgia"/>
                <a:cs typeface="Georgia"/>
              </a:rPr>
              <a:t>the</a:t>
            </a:r>
            <a:r>
              <a:rPr sz="1100" spc="20" dirty="0">
                <a:latin typeface="Georgia"/>
                <a:cs typeface="Georgia"/>
              </a:rPr>
              <a:t> </a:t>
            </a:r>
            <a:r>
              <a:rPr sz="1100" spc="-20" dirty="0">
                <a:latin typeface="Georgia"/>
                <a:cs typeface="Georgia"/>
              </a:rPr>
              <a:t>larger</a:t>
            </a:r>
            <a:r>
              <a:rPr sz="1100" spc="20"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width,</a:t>
            </a:r>
            <a:r>
              <a:rPr sz="1100" spc="20" dirty="0">
                <a:latin typeface="Georgia"/>
                <a:cs typeface="Georgia"/>
              </a:rPr>
              <a:t> </a:t>
            </a:r>
            <a:r>
              <a:rPr sz="1100" dirty="0">
                <a:latin typeface="Georgia"/>
                <a:cs typeface="Georgia"/>
              </a:rPr>
              <a:t>the</a:t>
            </a:r>
            <a:r>
              <a:rPr sz="1100" spc="20" dirty="0">
                <a:latin typeface="Georgia"/>
                <a:cs typeface="Georgia"/>
              </a:rPr>
              <a:t> </a:t>
            </a:r>
            <a:r>
              <a:rPr sz="1100" spc="-20" dirty="0">
                <a:latin typeface="Georgia"/>
                <a:cs typeface="Georgia"/>
              </a:rPr>
              <a:t>greater</a:t>
            </a:r>
            <a:r>
              <a:rPr sz="1100" spc="20"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effect</a:t>
            </a:r>
            <a:r>
              <a:rPr sz="1100" spc="20" dirty="0">
                <a:latin typeface="Georgia"/>
                <a:cs typeface="Georgia"/>
              </a:rPr>
              <a:t> </a:t>
            </a:r>
            <a:r>
              <a:rPr sz="1100" dirty="0">
                <a:latin typeface="Georgia"/>
                <a:cs typeface="Georgia"/>
              </a:rPr>
              <a:t>of</a:t>
            </a:r>
            <a:r>
              <a:rPr sz="1100" spc="20" dirty="0">
                <a:latin typeface="Georgia"/>
                <a:cs typeface="Georgia"/>
              </a:rPr>
              <a:t> </a:t>
            </a:r>
            <a:r>
              <a:rPr sz="1100" spc="-25" dirty="0">
                <a:latin typeface="Georgia"/>
                <a:cs typeface="Georgia"/>
              </a:rPr>
              <a:t>the </a:t>
            </a:r>
            <a:r>
              <a:rPr sz="1100" spc="-10" dirty="0">
                <a:latin typeface="Georgia"/>
                <a:cs typeface="Georgia"/>
              </a:rPr>
              <a:t>smoothing.</a:t>
            </a:r>
            <a:endParaRPr sz="1100">
              <a:latin typeface="Georgia"/>
              <a:cs typeface="Georgia"/>
            </a:endParaRPr>
          </a:p>
        </p:txBody>
      </p:sp>
      <p:sp>
        <p:nvSpPr>
          <p:cNvPr id="5" name="object 5"/>
          <p:cNvSpPr/>
          <p:nvPr/>
        </p:nvSpPr>
        <p:spPr>
          <a:xfrm>
            <a:off x="337972" y="90046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13869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52317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05392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43841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28</a:t>
            </a:fld>
            <a:r>
              <a:rPr spc="-25" dirty="0"/>
              <a:t> </a:t>
            </a:r>
            <a:r>
              <a:rPr spc="75" dirty="0"/>
              <a:t>/</a:t>
            </a:r>
            <a:r>
              <a:rPr spc="-25" dirty="0"/>
              <a:t> 103</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293116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CC0000"/>
                </a:solidFill>
                <a:latin typeface="Times New Roman"/>
                <a:cs typeface="Times New Roman"/>
              </a:rPr>
              <a:t>Handling</a:t>
            </a:r>
            <a:r>
              <a:rPr sz="1400" spc="180" dirty="0">
                <a:solidFill>
                  <a:srgbClr val="CC0000"/>
                </a:solidFill>
                <a:latin typeface="Times New Roman"/>
                <a:cs typeface="Times New Roman"/>
              </a:rPr>
              <a:t> </a:t>
            </a:r>
            <a:r>
              <a:rPr sz="1400" dirty="0">
                <a:solidFill>
                  <a:srgbClr val="CC0000"/>
                </a:solidFill>
                <a:latin typeface="Times New Roman"/>
                <a:cs typeface="Times New Roman"/>
              </a:rPr>
              <a:t>noisy</a:t>
            </a:r>
            <a:r>
              <a:rPr sz="1400" spc="195" dirty="0">
                <a:solidFill>
                  <a:srgbClr val="CC0000"/>
                </a:solidFill>
                <a:latin typeface="Times New Roman"/>
                <a:cs typeface="Times New Roman"/>
              </a:rPr>
              <a:t> </a:t>
            </a:r>
            <a:r>
              <a:rPr sz="1400" spc="55" dirty="0">
                <a:solidFill>
                  <a:srgbClr val="CC0000"/>
                </a:solidFill>
                <a:latin typeface="Times New Roman"/>
                <a:cs typeface="Times New Roman"/>
              </a:rPr>
              <a:t>data:</a:t>
            </a:r>
            <a:r>
              <a:rPr sz="1400" spc="365" dirty="0">
                <a:solidFill>
                  <a:srgbClr val="CC0000"/>
                </a:solidFill>
                <a:latin typeface="Times New Roman"/>
                <a:cs typeface="Times New Roman"/>
              </a:rPr>
              <a:t> </a:t>
            </a:r>
            <a:r>
              <a:rPr sz="1400" dirty="0">
                <a:solidFill>
                  <a:srgbClr val="CC0000"/>
                </a:solidFill>
                <a:latin typeface="Times New Roman"/>
                <a:cs typeface="Times New Roman"/>
              </a:rPr>
              <a:t>binning</a:t>
            </a:r>
            <a:r>
              <a:rPr sz="1400" spc="185" dirty="0">
                <a:solidFill>
                  <a:srgbClr val="CC0000"/>
                </a:solidFill>
                <a:latin typeface="Times New Roman"/>
                <a:cs typeface="Times New Roman"/>
              </a:rPr>
              <a:t> </a:t>
            </a:r>
            <a:r>
              <a:rPr sz="1400" spc="-10" dirty="0">
                <a:solidFill>
                  <a:srgbClr val="CC0000"/>
                </a:solidFill>
                <a:latin typeface="Times New Roman"/>
                <a:cs typeface="Times New Roman"/>
              </a:rPr>
              <a:t>example</a:t>
            </a:r>
            <a:endParaRPr sz="1400">
              <a:latin typeface="Times New Roman"/>
              <a:cs typeface="Times New Roman"/>
            </a:endParaRPr>
          </a:p>
        </p:txBody>
      </p:sp>
      <p:pic>
        <p:nvPicPr>
          <p:cNvPr id="3" name="object 3"/>
          <p:cNvPicPr/>
          <p:nvPr/>
        </p:nvPicPr>
        <p:blipFill>
          <a:blip r:embed="rId2" cstate="print"/>
          <a:stretch>
            <a:fillRect/>
          </a:stretch>
        </p:blipFill>
        <p:spPr>
          <a:xfrm>
            <a:off x="1634134" y="533742"/>
            <a:ext cx="2507742" cy="2045970"/>
          </a:xfrm>
          <a:prstGeom prst="rect">
            <a:avLst/>
          </a:prstGeom>
        </p:spPr>
      </p:pic>
      <p:sp>
        <p:nvSpPr>
          <p:cNvPr id="4" name="object 4"/>
          <p:cNvSpPr txBox="1"/>
          <p:nvPr/>
        </p:nvSpPr>
        <p:spPr>
          <a:xfrm>
            <a:off x="1925129" y="2692703"/>
            <a:ext cx="1910080" cy="147320"/>
          </a:xfrm>
          <a:prstGeom prst="rect">
            <a:avLst/>
          </a:prstGeom>
        </p:spPr>
        <p:txBody>
          <a:bodyPr vert="horz" wrap="square" lIns="0" tIns="12065" rIns="0" bIns="0" rtlCol="0">
            <a:spAutoFit/>
          </a:bodyPr>
          <a:lstStyle/>
          <a:p>
            <a:pPr marL="12700">
              <a:lnSpc>
                <a:spcPct val="100000"/>
              </a:lnSpc>
              <a:spcBef>
                <a:spcPts val="95"/>
              </a:spcBef>
            </a:pPr>
            <a:r>
              <a:rPr sz="800" dirty="0">
                <a:latin typeface="Georgia"/>
                <a:cs typeface="Georgia"/>
              </a:rPr>
              <a:t>Binning</a:t>
            </a:r>
            <a:r>
              <a:rPr sz="800" spc="125" dirty="0">
                <a:latin typeface="Georgia"/>
                <a:cs typeface="Georgia"/>
              </a:rPr>
              <a:t> </a:t>
            </a:r>
            <a:r>
              <a:rPr sz="800" dirty="0">
                <a:latin typeface="Georgia"/>
                <a:cs typeface="Georgia"/>
              </a:rPr>
              <a:t>methods</a:t>
            </a:r>
            <a:r>
              <a:rPr sz="800" spc="125" dirty="0">
                <a:latin typeface="Georgia"/>
                <a:cs typeface="Georgia"/>
              </a:rPr>
              <a:t> </a:t>
            </a:r>
            <a:r>
              <a:rPr sz="800" dirty="0">
                <a:latin typeface="Georgia"/>
                <a:cs typeface="Georgia"/>
              </a:rPr>
              <a:t>for</a:t>
            </a:r>
            <a:r>
              <a:rPr sz="800" spc="125" dirty="0">
                <a:latin typeface="Georgia"/>
                <a:cs typeface="Georgia"/>
              </a:rPr>
              <a:t> </a:t>
            </a:r>
            <a:r>
              <a:rPr sz="800" dirty="0">
                <a:latin typeface="Georgia"/>
                <a:cs typeface="Georgia"/>
              </a:rPr>
              <a:t>data</a:t>
            </a:r>
            <a:r>
              <a:rPr sz="800" spc="130" dirty="0">
                <a:latin typeface="Georgia"/>
                <a:cs typeface="Georgia"/>
              </a:rPr>
              <a:t> </a:t>
            </a:r>
            <a:r>
              <a:rPr sz="800" dirty="0">
                <a:latin typeface="Georgia"/>
                <a:cs typeface="Georgia"/>
              </a:rPr>
              <a:t>smoothing</a:t>
            </a:r>
            <a:r>
              <a:rPr sz="800" spc="125" dirty="0">
                <a:latin typeface="Georgia"/>
                <a:cs typeface="Georgia"/>
              </a:rPr>
              <a:t> </a:t>
            </a:r>
            <a:r>
              <a:rPr sz="800" spc="-25" dirty="0">
                <a:latin typeface="Georgia"/>
                <a:cs typeface="Georgia"/>
                <a:hlinkClick r:id="rId3" action="ppaction://hlinksldjump"/>
              </a:rPr>
              <a:t>[1]</a:t>
            </a:r>
            <a:endParaRPr sz="800">
              <a:latin typeface="Georgia"/>
              <a:cs typeface="Georgia"/>
            </a:endParaRPr>
          </a:p>
        </p:txBody>
      </p:sp>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9" name="object 9"/>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29</a:t>
            </a:fld>
            <a:r>
              <a:rPr spc="-25" dirty="0"/>
              <a:t> </a:t>
            </a:r>
            <a:r>
              <a:rPr spc="75" dirty="0"/>
              <a:t>/</a:t>
            </a:r>
            <a:r>
              <a:rPr spc="-25" dirty="0"/>
              <a:t> 103</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3" action="ppaction://hlinksldjump"/>
              </a:rPr>
              <a:t>Data</a:t>
            </a:r>
            <a:r>
              <a:rPr sz="1100" spc="114" dirty="0">
                <a:latin typeface="Georgia"/>
                <a:cs typeface="Georgia"/>
                <a:hlinkClick r:id="rId3" action="ppaction://hlinksldjump"/>
              </a:rPr>
              <a:t> </a:t>
            </a:r>
            <a:r>
              <a:rPr sz="1100" spc="-10" dirty="0">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4" action="ppaction://hlinksldjump"/>
              </a:rPr>
              <a:t>Data</a:t>
            </a:r>
            <a:r>
              <a:rPr sz="1100" spc="114" dirty="0">
                <a:latin typeface="Georgia"/>
                <a:cs typeface="Georgia"/>
                <a:hlinkClick r:id="rId4" action="ppaction://hlinksldjump"/>
              </a:rPr>
              <a:t> </a:t>
            </a:r>
            <a:r>
              <a:rPr sz="1100" spc="-10" dirty="0">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5" action="ppaction://hlinksldjump"/>
              </a:rPr>
              <a:t>Data</a:t>
            </a:r>
            <a:r>
              <a:rPr sz="1100" spc="114" dirty="0">
                <a:latin typeface="Georgia"/>
                <a:cs typeface="Georgia"/>
                <a:hlinkClick r:id="rId5" action="ppaction://hlinksldjump"/>
              </a:rPr>
              <a:t> </a:t>
            </a:r>
            <a:r>
              <a:rPr sz="1100" spc="-10" dirty="0">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6" action="ppaction://hlinksldjump"/>
              </a:rPr>
              <a:t>Data</a:t>
            </a:r>
            <a:r>
              <a:rPr sz="1100" spc="114" dirty="0">
                <a:latin typeface="Georgia"/>
                <a:cs typeface="Georgia"/>
                <a:hlinkClick r:id="rId6" action="ppaction://hlinksldjump"/>
              </a:rPr>
              <a:t> </a:t>
            </a:r>
            <a:r>
              <a:rPr sz="1100" spc="-10" dirty="0">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7" action="ppaction://hlinksldjump"/>
              </a:rPr>
              <a:t>Data</a:t>
            </a:r>
            <a:r>
              <a:rPr sz="1100" spc="114" dirty="0">
                <a:latin typeface="Georgia"/>
                <a:cs typeface="Georgia"/>
                <a:hlinkClick r:id="rId7" action="ppaction://hlinksldjump"/>
              </a:rPr>
              <a:t> </a:t>
            </a:r>
            <a:r>
              <a:rPr sz="1100" spc="-10" dirty="0">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latin typeface="Georgia"/>
                <a:cs typeface="Georgia"/>
                <a:hlinkClick r:id="rId8" action="ppaction://hlinksldjump"/>
              </a:rPr>
              <a:t>References</a:t>
            </a:r>
            <a:r>
              <a:rPr sz="1100" spc="35" dirty="0">
                <a:latin typeface="Georgia"/>
                <a:cs typeface="Georgia"/>
                <a:hlinkClick r:id="rId8" action="ppaction://hlinksldjump"/>
              </a:rPr>
              <a:t> </a:t>
            </a:r>
            <a:r>
              <a:rPr sz="1100" dirty="0">
                <a:latin typeface="Georgia"/>
                <a:cs typeface="Georgia"/>
                <a:hlinkClick r:id="rId8" action="ppaction://hlinksldjump"/>
              </a:rPr>
              <a:t>and</a:t>
            </a:r>
            <a:r>
              <a:rPr sz="1100" spc="35" dirty="0">
                <a:latin typeface="Georgia"/>
                <a:cs typeface="Georgia"/>
                <a:hlinkClick r:id="rId8" action="ppaction://hlinksldjump"/>
              </a:rPr>
              <a:t> </a:t>
            </a:r>
            <a:r>
              <a:rPr sz="1100" spc="-25" dirty="0">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84455">
              <a:lnSpc>
                <a:spcPct val="100000"/>
              </a:lnSpc>
              <a:spcBef>
                <a:spcPts val="65"/>
              </a:spcBef>
            </a:pPr>
            <a:fld id="{81D60167-4931-47E6-BA6A-407CBD079E47}" type="slidenum">
              <a:rPr spc="100" dirty="0"/>
              <a:t>3</a:t>
            </a:fld>
            <a:r>
              <a:rPr spc="-25" dirty="0"/>
              <a:t> </a:t>
            </a:r>
            <a:r>
              <a:rPr spc="75" dirty="0"/>
              <a:t>/</a:t>
            </a:r>
            <a:r>
              <a:rPr spc="-20" dirty="0"/>
              <a:t> </a:t>
            </a:r>
            <a:r>
              <a:rPr spc="-25" dirty="0"/>
              <a:t>103</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165" dirty="0"/>
              <a:t> </a:t>
            </a:r>
            <a:r>
              <a:rPr dirty="0"/>
              <a:t>noisy</a:t>
            </a:r>
            <a:r>
              <a:rPr spc="175" dirty="0"/>
              <a:t> </a:t>
            </a:r>
            <a:r>
              <a:rPr spc="55" dirty="0"/>
              <a:t>data:</a:t>
            </a:r>
            <a:r>
              <a:rPr spc="345" dirty="0"/>
              <a:t> </a:t>
            </a:r>
            <a:r>
              <a:rPr spc="-10" dirty="0"/>
              <a:t>regression</a:t>
            </a:r>
          </a:p>
        </p:txBody>
      </p:sp>
      <p:sp>
        <p:nvSpPr>
          <p:cNvPr id="3" name="object 3"/>
          <p:cNvSpPr/>
          <p:nvPr/>
        </p:nvSpPr>
        <p:spPr>
          <a:xfrm>
            <a:off x="337972" y="110515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013547"/>
            <a:ext cx="5027295" cy="1107440"/>
          </a:xfrm>
          <a:prstGeom prst="rect">
            <a:avLst/>
          </a:prstGeom>
        </p:spPr>
        <p:txBody>
          <a:bodyPr vert="horz" wrap="square" lIns="0" tIns="34290" rIns="0" bIns="0" rtlCol="0">
            <a:spAutoFit/>
          </a:bodyPr>
          <a:lstStyle/>
          <a:p>
            <a:pPr marL="12700" marR="194310">
              <a:lnSpc>
                <a:spcPts val="1150"/>
              </a:lnSpc>
              <a:spcBef>
                <a:spcPts val="270"/>
              </a:spcBef>
            </a:pPr>
            <a:r>
              <a:rPr sz="1100" dirty="0">
                <a:latin typeface="Georgia"/>
                <a:cs typeface="Georgia"/>
              </a:rPr>
              <a:t>Data</a:t>
            </a:r>
            <a:r>
              <a:rPr sz="1100" spc="50" dirty="0">
                <a:latin typeface="Georgia"/>
                <a:cs typeface="Georgia"/>
              </a:rPr>
              <a:t> </a:t>
            </a:r>
            <a:r>
              <a:rPr sz="1100" spc="-25" dirty="0">
                <a:latin typeface="Georgia"/>
                <a:cs typeface="Georgia"/>
              </a:rPr>
              <a:t>smoothing</a:t>
            </a:r>
            <a:r>
              <a:rPr sz="1100" spc="55" dirty="0">
                <a:latin typeface="Georgia"/>
                <a:cs typeface="Georgia"/>
              </a:rPr>
              <a:t> </a:t>
            </a:r>
            <a:r>
              <a:rPr sz="1100" dirty="0">
                <a:latin typeface="Georgia"/>
                <a:cs typeface="Georgia"/>
              </a:rPr>
              <a:t>can</a:t>
            </a:r>
            <a:r>
              <a:rPr sz="1100" spc="55" dirty="0">
                <a:latin typeface="Georgia"/>
                <a:cs typeface="Georgia"/>
              </a:rPr>
              <a:t> </a:t>
            </a:r>
            <a:r>
              <a:rPr sz="1100" dirty="0">
                <a:latin typeface="Georgia"/>
                <a:cs typeface="Georgia"/>
              </a:rPr>
              <a:t>also</a:t>
            </a:r>
            <a:r>
              <a:rPr sz="1100" spc="50" dirty="0">
                <a:latin typeface="Georgia"/>
                <a:cs typeface="Georgia"/>
              </a:rPr>
              <a:t> </a:t>
            </a:r>
            <a:r>
              <a:rPr sz="1100" dirty="0">
                <a:latin typeface="Georgia"/>
                <a:cs typeface="Georgia"/>
              </a:rPr>
              <a:t>be</a:t>
            </a:r>
            <a:r>
              <a:rPr sz="1100" spc="55" dirty="0">
                <a:latin typeface="Georgia"/>
                <a:cs typeface="Georgia"/>
              </a:rPr>
              <a:t> </a:t>
            </a:r>
            <a:r>
              <a:rPr sz="1100" spc="-25" dirty="0">
                <a:latin typeface="Georgia"/>
                <a:cs typeface="Georgia"/>
              </a:rPr>
              <a:t>done</a:t>
            </a:r>
            <a:r>
              <a:rPr sz="1100" spc="55" dirty="0">
                <a:latin typeface="Georgia"/>
                <a:cs typeface="Georgia"/>
              </a:rPr>
              <a:t> </a:t>
            </a:r>
            <a:r>
              <a:rPr sz="1100" dirty="0">
                <a:latin typeface="Georgia"/>
                <a:cs typeface="Georgia"/>
              </a:rPr>
              <a:t>by</a:t>
            </a:r>
            <a:r>
              <a:rPr sz="1100" spc="55" dirty="0">
                <a:latin typeface="Georgia"/>
                <a:cs typeface="Georgia"/>
              </a:rPr>
              <a:t> </a:t>
            </a:r>
            <a:r>
              <a:rPr sz="1100" spc="-35" dirty="0">
                <a:latin typeface="Georgia"/>
                <a:cs typeface="Georgia"/>
              </a:rPr>
              <a:t>regression,</a:t>
            </a:r>
            <a:r>
              <a:rPr sz="1100" spc="50" dirty="0">
                <a:latin typeface="Georgia"/>
                <a:cs typeface="Georgia"/>
              </a:rPr>
              <a:t> </a:t>
            </a:r>
            <a:r>
              <a:rPr sz="1100" dirty="0">
                <a:latin typeface="Georgia"/>
                <a:cs typeface="Georgia"/>
              </a:rPr>
              <a:t>a</a:t>
            </a:r>
            <a:r>
              <a:rPr sz="1100" spc="55" dirty="0">
                <a:latin typeface="Georgia"/>
                <a:cs typeface="Georgia"/>
              </a:rPr>
              <a:t> </a:t>
            </a:r>
            <a:r>
              <a:rPr sz="1100" spc="-30" dirty="0">
                <a:latin typeface="Georgia"/>
                <a:cs typeface="Georgia"/>
              </a:rPr>
              <a:t>technique</a:t>
            </a:r>
            <a:r>
              <a:rPr sz="1100" spc="55" dirty="0">
                <a:latin typeface="Georgia"/>
                <a:cs typeface="Georgia"/>
              </a:rPr>
              <a:t> </a:t>
            </a:r>
            <a:r>
              <a:rPr sz="1100" dirty="0">
                <a:latin typeface="Georgia"/>
                <a:cs typeface="Georgia"/>
              </a:rPr>
              <a:t>that</a:t>
            </a:r>
            <a:r>
              <a:rPr sz="1100" spc="50" dirty="0">
                <a:latin typeface="Georgia"/>
                <a:cs typeface="Georgia"/>
              </a:rPr>
              <a:t> </a:t>
            </a:r>
            <a:r>
              <a:rPr sz="1100" spc="-40" dirty="0">
                <a:latin typeface="Georgia"/>
                <a:cs typeface="Georgia"/>
              </a:rPr>
              <a:t>conforms</a:t>
            </a:r>
            <a:r>
              <a:rPr sz="1100" spc="55" dirty="0">
                <a:latin typeface="Georgia"/>
                <a:cs typeface="Georgia"/>
              </a:rPr>
              <a:t> </a:t>
            </a:r>
            <a:r>
              <a:rPr sz="1100" spc="-20" dirty="0">
                <a:latin typeface="Georgia"/>
                <a:cs typeface="Georgia"/>
              </a:rPr>
              <a:t>data </a:t>
            </a:r>
            <a:r>
              <a:rPr sz="1100" spc="-25" dirty="0">
                <a:latin typeface="Georgia"/>
                <a:cs typeface="Georgia"/>
              </a:rPr>
              <a:t>values</a:t>
            </a:r>
            <a:r>
              <a:rPr sz="1100" spc="65" dirty="0">
                <a:latin typeface="Georgia"/>
                <a:cs typeface="Georgia"/>
              </a:rPr>
              <a:t> </a:t>
            </a:r>
            <a:r>
              <a:rPr sz="1100" dirty="0">
                <a:latin typeface="Georgia"/>
                <a:cs typeface="Georgia"/>
              </a:rPr>
              <a:t>to</a:t>
            </a:r>
            <a:r>
              <a:rPr sz="1100" spc="70" dirty="0">
                <a:latin typeface="Georgia"/>
                <a:cs typeface="Georgia"/>
              </a:rPr>
              <a:t> </a:t>
            </a:r>
            <a:r>
              <a:rPr sz="1100" dirty="0">
                <a:latin typeface="Georgia"/>
                <a:cs typeface="Georgia"/>
              </a:rPr>
              <a:t>a</a:t>
            </a:r>
            <a:r>
              <a:rPr sz="1100" spc="70" dirty="0">
                <a:latin typeface="Georgia"/>
                <a:cs typeface="Georgia"/>
              </a:rPr>
              <a:t> </a:t>
            </a:r>
            <a:r>
              <a:rPr sz="1100" spc="-10" dirty="0">
                <a:latin typeface="Georgia"/>
                <a:cs typeface="Georgia"/>
              </a:rPr>
              <a:t>function.</a:t>
            </a:r>
            <a:endParaRPr sz="1100">
              <a:latin typeface="Georgia"/>
              <a:cs typeface="Georgia"/>
            </a:endParaRPr>
          </a:p>
          <a:p>
            <a:pPr marL="12700" marR="10160">
              <a:lnSpc>
                <a:spcPts val="1150"/>
              </a:lnSpc>
              <a:spcBef>
                <a:spcPts val="725"/>
              </a:spcBef>
            </a:pPr>
            <a:r>
              <a:rPr sz="1100" i="1" dirty="0">
                <a:latin typeface="Palatino Linotype"/>
                <a:cs typeface="Palatino Linotype"/>
              </a:rPr>
              <a:t>Linear</a:t>
            </a:r>
            <a:r>
              <a:rPr sz="1100" i="1" spc="65" dirty="0">
                <a:latin typeface="Palatino Linotype"/>
                <a:cs typeface="Palatino Linotype"/>
              </a:rPr>
              <a:t> </a:t>
            </a:r>
            <a:r>
              <a:rPr sz="1100" i="1" dirty="0">
                <a:latin typeface="Palatino Linotype"/>
                <a:cs typeface="Palatino Linotype"/>
              </a:rPr>
              <a:t>regression</a:t>
            </a:r>
            <a:r>
              <a:rPr sz="1100" i="1" spc="114" dirty="0">
                <a:latin typeface="Palatino Linotype"/>
                <a:cs typeface="Palatino Linotype"/>
              </a:rPr>
              <a:t> </a:t>
            </a:r>
            <a:r>
              <a:rPr sz="1100" spc="-30" dirty="0">
                <a:latin typeface="Georgia"/>
                <a:cs typeface="Georgia"/>
              </a:rPr>
              <a:t>involves</a:t>
            </a:r>
            <a:r>
              <a:rPr sz="1100" spc="55" dirty="0">
                <a:latin typeface="Georgia"/>
                <a:cs typeface="Georgia"/>
              </a:rPr>
              <a:t> </a:t>
            </a:r>
            <a:r>
              <a:rPr sz="1100" spc="-30" dirty="0">
                <a:latin typeface="Georgia"/>
                <a:cs typeface="Georgia"/>
              </a:rPr>
              <a:t>finding</a:t>
            </a:r>
            <a:r>
              <a:rPr sz="1100" spc="50" dirty="0">
                <a:latin typeface="Georgia"/>
                <a:cs typeface="Georgia"/>
              </a:rPr>
              <a:t> </a:t>
            </a:r>
            <a:r>
              <a:rPr sz="1100" dirty="0">
                <a:latin typeface="Georgia"/>
                <a:cs typeface="Georgia"/>
              </a:rPr>
              <a:t>the</a:t>
            </a:r>
            <a:r>
              <a:rPr sz="1100" spc="55" dirty="0">
                <a:latin typeface="Georgia"/>
                <a:cs typeface="Georgia"/>
              </a:rPr>
              <a:t> </a:t>
            </a:r>
            <a:r>
              <a:rPr sz="1100" spc="-20" dirty="0">
                <a:latin typeface="Georgia"/>
                <a:cs typeface="Georgia"/>
              </a:rPr>
              <a:t>“best”</a:t>
            </a:r>
            <a:r>
              <a:rPr sz="1100" spc="130" dirty="0">
                <a:latin typeface="Georgia"/>
                <a:cs typeface="Georgia"/>
              </a:rPr>
              <a:t> </a:t>
            </a:r>
            <a:r>
              <a:rPr sz="1100" spc="-10" dirty="0">
                <a:latin typeface="Georgia"/>
                <a:cs typeface="Georgia"/>
              </a:rPr>
              <a:t>line</a:t>
            </a:r>
            <a:r>
              <a:rPr sz="1100" spc="55" dirty="0">
                <a:latin typeface="Georgia"/>
                <a:cs typeface="Georgia"/>
              </a:rPr>
              <a:t> </a:t>
            </a:r>
            <a:r>
              <a:rPr sz="1100" dirty="0">
                <a:latin typeface="Georgia"/>
                <a:cs typeface="Georgia"/>
              </a:rPr>
              <a:t>to</a:t>
            </a:r>
            <a:r>
              <a:rPr sz="1100" spc="55" dirty="0">
                <a:latin typeface="Georgia"/>
                <a:cs typeface="Georgia"/>
              </a:rPr>
              <a:t> </a:t>
            </a:r>
            <a:r>
              <a:rPr sz="1100" dirty="0">
                <a:latin typeface="Georgia"/>
                <a:cs typeface="Georgia"/>
              </a:rPr>
              <a:t>fit</a:t>
            </a:r>
            <a:r>
              <a:rPr sz="1100" spc="55" dirty="0">
                <a:latin typeface="Georgia"/>
                <a:cs typeface="Georgia"/>
              </a:rPr>
              <a:t> </a:t>
            </a:r>
            <a:r>
              <a:rPr sz="1100" dirty="0">
                <a:latin typeface="Georgia"/>
                <a:cs typeface="Georgia"/>
              </a:rPr>
              <a:t>two</a:t>
            </a:r>
            <a:r>
              <a:rPr sz="1100" spc="50" dirty="0">
                <a:latin typeface="Georgia"/>
                <a:cs typeface="Georgia"/>
              </a:rPr>
              <a:t> </a:t>
            </a:r>
            <a:r>
              <a:rPr sz="1100" dirty="0">
                <a:latin typeface="Georgia"/>
                <a:cs typeface="Georgia"/>
              </a:rPr>
              <a:t>attributes</a:t>
            </a:r>
            <a:r>
              <a:rPr sz="1100" spc="55" dirty="0">
                <a:latin typeface="Georgia"/>
                <a:cs typeface="Georgia"/>
              </a:rPr>
              <a:t> </a:t>
            </a:r>
            <a:r>
              <a:rPr sz="1100" dirty="0">
                <a:latin typeface="Georgia"/>
                <a:cs typeface="Georgia"/>
              </a:rPr>
              <a:t>(or</a:t>
            </a:r>
            <a:r>
              <a:rPr sz="1100" spc="55" dirty="0">
                <a:latin typeface="Georgia"/>
                <a:cs typeface="Georgia"/>
              </a:rPr>
              <a:t> </a:t>
            </a:r>
            <a:r>
              <a:rPr sz="1100" spc="-10" dirty="0">
                <a:latin typeface="Georgia"/>
                <a:cs typeface="Georgia"/>
              </a:rPr>
              <a:t>variables) </a:t>
            </a:r>
            <a:r>
              <a:rPr sz="1100" dirty="0">
                <a:latin typeface="Georgia"/>
                <a:cs typeface="Georgia"/>
              </a:rPr>
              <a:t>so</a:t>
            </a:r>
            <a:r>
              <a:rPr sz="1100" spc="35" dirty="0">
                <a:latin typeface="Georgia"/>
                <a:cs typeface="Georgia"/>
              </a:rPr>
              <a:t> </a:t>
            </a:r>
            <a:r>
              <a:rPr sz="1100" dirty="0">
                <a:latin typeface="Georgia"/>
                <a:cs typeface="Georgia"/>
              </a:rPr>
              <a:t>that</a:t>
            </a:r>
            <a:r>
              <a:rPr sz="1100" spc="35" dirty="0">
                <a:latin typeface="Georgia"/>
                <a:cs typeface="Georgia"/>
              </a:rPr>
              <a:t> </a:t>
            </a:r>
            <a:r>
              <a:rPr sz="1100" spc="-20" dirty="0">
                <a:latin typeface="Georgia"/>
                <a:cs typeface="Georgia"/>
              </a:rPr>
              <a:t>one</a:t>
            </a:r>
            <a:r>
              <a:rPr sz="1100" spc="40" dirty="0">
                <a:latin typeface="Georgia"/>
                <a:cs typeface="Georgia"/>
              </a:rPr>
              <a:t> </a:t>
            </a:r>
            <a:r>
              <a:rPr sz="1100" dirty="0">
                <a:latin typeface="Georgia"/>
                <a:cs typeface="Georgia"/>
              </a:rPr>
              <a:t>attribute</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40" dirty="0">
                <a:latin typeface="Georgia"/>
                <a:cs typeface="Georgia"/>
              </a:rPr>
              <a:t> </a:t>
            </a:r>
            <a:r>
              <a:rPr sz="1100" spc="-20" dirty="0">
                <a:latin typeface="Georgia"/>
                <a:cs typeface="Georgia"/>
              </a:rPr>
              <a:t>used</a:t>
            </a:r>
            <a:r>
              <a:rPr sz="1100" spc="35" dirty="0">
                <a:latin typeface="Georgia"/>
                <a:cs typeface="Georgia"/>
              </a:rPr>
              <a:t> </a:t>
            </a:r>
            <a:r>
              <a:rPr sz="1100" dirty="0">
                <a:latin typeface="Georgia"/>
                <a:cs typeface="Georgia"/>
              </a:rPr>
              <a:t>to</a:t>
            </a:r>
            <a:r>
              <a:rPr sz="1100" spc="35" dirty="0">
                <a:latin typeface="Georgia"/>
                <a:cs typeface="Georgia"/>
              </a:rPr>
              <a:t> </a:t>
            </a:r>
            <a:r>
              <a:rPr sz="1100" spc="-10" dirty="0">
                <a:latin typeface="Georgia"/>
                <a:cs typeface="Georgia"/>
              </a:rPr>
              <a:t>predict</a:t>
            </a:r>
            <a:r>
              <a:rPr sz="1100" spc="4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other.</a:t>
            </a:r>
            <a:endParaRPr sz="1100">
              <a:latin typeface="Georgia"/>
              <a:cs typeface="Georgia"/>
            </a:endParaRPr>
          </a:p>
          <a:p>
            <a:pPr marL="12700" marR="5080">
              <a:lnSpc>
                <a:spcPts val="1150"/>
              </a:lnSpc>
              <a:spcBef>
                <a:spcPts val="730"/>
              </a:spcBef>
            </a:pPr>
            <a:r>
              <a:rPr sz="1100" i="1" dirty="0">
                <a:latin typeface="Palatino Linotype"/>
                <a:cs typeface="Palatino Linotype"/>
              </a:rPr>
              <a:t>Multiple</a:t>
            </a:r>
            <a:r>
              <a:rPr sz="1100" i="1" spc="60" dirty="0">
                <a:latin typeface="Palatino Linotype"/>
                <a:cs typeface="Palatino Linotype"/>
              </a:rPr>
              <a:t> </a:t>
            </a:r>
            <a:r>
              <a:rPr sz="1100" i="1" dirty="0">
                <a:latin typeface="Palatino Linotype"/>
                <a:cs typeface="Palatino Linotype"/>
              </a:rPr>
              <a:t>linear</a:t>
            </a:r>
            <a:r>
              <a:rPr sz="1100" i="1" spc="60" dirty="0">
                <a:latin typeface="Palatino Linotype"/>
                <a:cs typeface="Palatino Linotype"/>
              </a:rPr>
              <a:t> </a:t>
            </a:r>
            <a:r>
              <a:rPr sz="1100" i="1" dirty="0">
                <a:latin typeface="Palatino Linotype"/>
                <a:cs typeface="Palatino Linotype"/>
              </a:rPr>
              <a:t>regression</a:t>
            </a:r>
            <a:r>
              <a:rPr sz="1100" i="1" spc="114" dirty="0">
                <a:latin typeface="Palatino Linotype"/>
                <a:cs typeface="Palatino Linotype"/>
              </a:rPr>
              <a:t> </a:t>
            </a:r>
            <a:r>
              <a:rPr sz="1100" dirty="0">
                <a:latin typeface="Georgia"/>
                <a:cs typeface="Georgia"/>
              </a:rPr>
              <a:t>is</a:t>
            </a:r>
            <a:r>
              <a:rPr sz="1100" spc="50" dirty="0">
                <a:latin typeface="Georgia"/>
                <a:cs typeface="Georgia"/>
              </a:rPr>
              <a:t> </a:t>
            </a:r>
            <a:r>
              <a:rPr sz="1100" dirty="0">
                <a:latin typeface="Georgia"/>
                <a:cs typeface="Georgia"/>
              </a:rPr>
              <a:t>an</a:t>
            </a:r>
            <a:r>
              <a:rPr sz="1100" spc="50" dirty="0">
                <a:latin typeface="Georgia"/>
                <a:cs typeface="Georgia"/>
              </a:rPr>
              <a:t> </a:t>
            </a:r>
            <a:r>
              <a:rPr sz="1100" spc="-25" dirty="0">
                <a:latin typeface="Georgia"/>
                <a:cs typeface="Georgia"/>
              </a:rPr>
              <a:t>extension</a:t>
            </a:r>
            <a:r>
              <a:rPr sz="1100" spc="50" dirty="0">
                <a:latin typeface="Georgia"/>
                <a:cs typeface="Georgia"/>
              </a:rPr>
              <a:t> </a:t>
            </a:r>
            <a:r>
              <a:rPr sz="1100" dirty="0">
                <a:latin typeface="Georgia"/>
                <a:cs typeface="Georgia"/>
              </a:rPr>
              <a:t>of</a:t>
            </a:r>
            <a:r>
              <a:rPr sz="1100" spc="50" dirty="0">
                <a:latin typeface="Georgia"/>
                <a:cs typeface="Georgia"/>
              </a:rPr>
              <a:t> </a:t>
            </a:r>
            <a:r>
              <a:rPr sz="1100" spc="-20" dirty="0">
                <a:latin typeface="Georgia"/>
                <a:cs typeface="Georgia"/>
              </a:rPr>
              <a:t>linear</a:t>
            </a:r>
            <a:r>
              <a:rPr sz="1100" spc="50" dirty="0">
                <a:latin typeface="Georgia"/>
                <a:cs typeface="Georgia"/>
              </a:rPr>
              <a:t> </a:t>
            </a:r>
            <a:r>
              <a:rPr sz="1100" spc="-35" dirty="0">
                <a:latin typeface="Georgia"/>
                <a:cs typeface="Georgia"/>
              </a:rPr>
              <a:t>regression,</a:t>
            </a:r>
            <a:r>
              <a:rPr sz="1100" spc="55" dirty="0">
                <a:latin typeface="Georgia"/>
                <a:cs typeface="Georgia"/>
              </a:rPr>
              <a:t> </a:t>
            </a:r>
            <a:r>
              <a:rPr sz="1100" spc="-25" dirty="0">
                <a:latin typeface="Georgia"/>
                <a:cs typeface="Georgia"/>
              </a:rPr>
              <a:t>where</a:t>
            </a:r>
            <a:r>
              <a:rPr sz="1100" spc="50" dirty="0">
                <a:latin typeface="Georgia"/>
                <a:cs typeface="Georgia"/>
              </a:rPr>
              <a:t> </a:t>
            </a:r>
            <a:r>
              <a:rPr sz="1100" spc="-30" dirty="0">
                <a:latin typeface="Georgia"/>
                <a:cs typeface="Georgia"/>
              </a:rPr>
              <a:t>more</a:t>
            </a:r>
            <a:r>
              <a:rPr sz="1100" spc="50" dirty="0">
                <a:latin typeface="Georgia"/>
                <a:cs typeface="Georgia"/>
              </a:rPr>
              <a:t> </a:t>
            </a:r>
            <a:r>
              <a:rPr sz="1100" dirty="0">
                <a:latin typeface="Georgia"/>
                <a:cs typeface="Georgia"/>
              </a:rPr>
              <a:t>than</a:t>
            </a:r>
            <a:r>
              <a:rPr sz="1100" spc="50" dirty="0">
                <a:latin typeface="Georgia"/>
                <a:cs typeface="Georgia"/>
              </a:rPr>
              <a:t> </a:t>
            </a:r>
            <a:r>
              <a:rPr sz="1100" spc="-25" dirty="0">
                <a:latin typeface="Georgia"/>
                <a:cs typeface="Georgia"/>
              </a:rPr>
              <a:t>two </a:t>
            </a:r>
            <a:r>
              <a:rPr sz="1100" dirty="0">
                <a:latin typeface="Georgia"/>
                <a:cs typeface="Georgia"/>
              </a:rPr>
              <a:t>attributes</a:t>
            </a:r>
            <a:r>
              <a:rPr sz="1100" spc="40" dirty="0">
                <a:latin typeface="Georgia"/>
                <a:cs typeface="Georgia"/>
              </a:rPr>
              <a:t> </a:t>
            </a:r>
            <a:r>
              <a:rPr sz="1100" dirty="0">
                <a:latin typeface="Georgia"/>
                <a:cs typeface="Georgia"/>
              </a:rPr>
              <a:t>are</a:t>
            </a:r>
            <a:r>
              <a:rPr sz="1100" spc="45" dirty="0">
                <a:latin typeface="Georgia"/>
                <a:cs typeface="Georgia"/>
              </a:rPr>
              <a:t> </a:t>
            </a:r>
            <a:r>
              <a:rPr sz="1100" spc="-30" dirty="0">
                <a:latin typeface="Georgia"/>
                <a:cs typeface="Georgia"/>
              </a:rPr>
              <a:t>involved</a:t>
            </a:r>
            <a:r>
              <a:rPr sz="1100" spc="45" dirty="0">
                <a:latin typeface="Georgia"/>
                <a:cs typeface="Georgia"/>
              </a:rPr>
              <a:t> </a:t>
            </a:r>
            <a:r>
              <a:rPr sz="1100" dirty="0">
                <a:latin typeface="Georgia"/>
                <a:cs typeface="Georgia"/>
              </a:rPr>
              <a:t>and</a:t>
            </a:r>
            <a:r>
              <a:rPr sz="1100" spc="45" dirty="0">
                <a:latin typeface="Georgia"/>
                <a:cs typeface="Georgia"/>
              </a:rPr>
              <a:t> </a:t>
            </a:r>
            <a:r>
              <a:rPr sz="1100" dirty="0">
                <a:latin typeface="Georgia"/>
                <a:cs typeface="Georgia"/>
              </a:rPr>
              <a:t>the</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are</a:t>
            </a:r>
            <a:r>
              <a:rPr sz="1100" spc="45" dirty="0">
                <a:latin typeface="Georgia"/>
                <a:cs typeface="Georgia"/>
              </a:rPr>
              <a:t> </a:t>
            </a:r>
            <a:r>
              <a:rPr sz="1100" dirty="0">
                <a:latin typeface="Georgia"/>
                <a:cs typeface="Georgia"/>
              </a:rPr>
              <a:t>fit</a:t>
            </a:r>
            <a:r>
              <a:rPr sz="1100" spc="45" dirty="0">
                <a:latin typeface="Georgia"/>
                <a:cs typeface="Georgia"/>
              </a:rPr>
              <a:t> </a:t>
            </a:r>
            <a:r>
              <a:rPr sz="1100" dirty="0">
                <a:latin typeface="Georgia"/>
                <a:cs typeface="Georgia"/>
              </a:rPr>
              <a:t>to</a:t>
            </a:r>
            <a:r>
              <a:rPr sz="1100" spc="45" dirty="0">
                <a:latin typeface="Georgia"/>
                <a:cs typeface="Georgia"/>
              </a:rPr>
              <a:t> </a:t>
            </a:r>
            <a:r>
              <a:rPr sz="1100" dirty="0">
                <a:latin typeface="Georgia"/>
                <a:cs typeface="Georgia"/>
              </a:rPr>
              <a:t>a</a:t>
            </a:r>
            <a:r>
              <a:rPr sz="1100" spc="45" dirty="0">
                <a:latin typeface="Georgia"/>
                <a:cs typeface="Georgia"/>
              </a:rPr>
              <a:t> </a:t>
            </a:r>
            <a:r>
              <a:rPr sz="1100" spc="-40" dirty="0">
                <a:latin typeface="Georgia"/>
                <a:cs typeface="Georgia"/>
              </a:rPr>
              <a:t>multidimensional</a:t>
            </a:r>
            <a:r>
              <a:rPr sz="1100" spc="45" dirty="0">
                <a:latin typeface="Georgia"/>
                <a:cs typeface="Georgia"/>
              </a:rPr>
              <a:t> </a:t>
            </a:r>
            <a:r>
              <a:rPr sz="1100" spc="-10" dirty="0">
                <a:latin typeface="Georgia"/>
                <a:cs typeface="Georgia"/>
              </a:rPr>
              <a:t>surface.</a:t>
            </a:r>
            <a:endParaRPr sz="1100">
              <a:latin typeface="Georgia"/>
              <a:cs typeface="Georgia"/>
            </a:endParaRPr>
          </a:p>
        </p:txBody>
      </p:sp>
      <p:sp>
        <p:nvSpPr>
          <p:cNvPr id="5" name="object 5"/>
          <p:cNvSpPr/>
          <p:nvPr/>
        </p:nvSpPr>
        <p:spPr>
          <a:xfrm>
            <a:off x="337972" y="148963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7412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30</a:t>
            </a:fld>
            <a:r>
              <a:rPr spc="-25" dirty="0"/>
              <a:t> </a:t>
            </a:r>
            <a:r>
              <a:rPr spc="75" dirty="0"/>
              <a:t>/</a:t>
            </a:r>
            <a:r>
              <a:rPr spc="-25" dirty="0"/>
              <a:t> 103</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Handling</a:t>
            </a:r>
            <a:r>
              <a:rPr spc="190" dirty="0"/>
              <a:t> </a:t>
            </a:r>
            <a:r>
              <a:rPr dirty="0"/>
              <a:t>noisy</a:t>
            </a:r>
            <a:r>
              <a:rPr spc="200" dirty="0"/>
              <a:t> </a:t>
            </a:r>
            <a:r>
              <a:rPr spc="55" dirty="0"/>
              <a:t>data:</a:t>
            </a:r>
            <a:r>
              <a:rPr spc="385" dirty="0"/>
              <a:t> </a:t>
            </a:r>
            <a:r>
              <a:rPr dirty="0"/>
              <a:t>outlier</a:t>
            </a:r>
            <a:r>
              <a:rPr spc="195" dirty="0"/>
              <a:t> </a:t>
            </a:r>
            <a:r>
              <a:rPr spc="-10" dirty="0"/>
              <a:t>analysis</a:t>
            </a:r>
          </a:p>
        </p:txBody>
      </p:sp>
      <p:pic>
        <p:nvPicPr>
          <p:cNvPr id="3" name="object 3"/>
          <p:cNvPicPr/>
          <p:nvPr/>
        </p:nvPicPr>
        <p:blipFill>
          <a:blip r:embed="rId2" cstate="print"/>
          <a:stretch>
            <a:fillRect/>
          </a:stretch>
        </p:blipFill>
        <p:spPr>
          <a:xfrm>
            <a:off x="1870341" y="569036"/>
            <a:ext cx="2009775" cy="1520190"/>
          </a:xfrm>
          <a:prstGeom prst="rect">
            <a:avLst/>
          </a:prstGeom>
        </p:spPr>
      </p:pic>
      <p:sp>
        <p:nvSpPr>
          <p:cNvPr id="4" name="object 4"/>
          <p:cNvSpPr txBox="1"/>
          <p:nvPr/>
        </p:nvSpPr>
        <p:spPr>
          <a:xfrm>
            <a:off x="454177" y="2128462"/>
            <a:ext cx="5048250" cy="857885"/>
          </a:xfrm>
          <a:prstGeom prst="rect">
            <a:avLst/>
          </a:prstGeom>
        </p:spPr>
        <p:txBody>
          <a:bodyPr vert="horz" wrap="square" lIns="0" tIns="80010" rIns="0" bIns="0" rtlCol="0">
            <a:spAutoFit/>
          </a:bodyPr>
          <a:lstStyle/>
          <a:p>
            <a:pPr marL="1236345">
              <a:lnSpc>
                <a:spcPct val="100000"/>
              </a:lnSpc>
              <a:spcBef>
                <a:spcPts val="630"/>
              </a:spcBef>
            </a:pPr>
            <a:r>
              <a:rPr sz="800" dirty="0">
                <a:latin typeface="Georgia"/>
                <a:cs typeface="Georgia"/>
              </a:rPr>
              <a:t>Removing</a:t>
            </a:r>
            <a:r>
              <a:rPr sz="800" spc="120" dirty="0">
                <a:latin typeface="Georgia"/>
                <a:cs typeface="Georgia"/>
              </a:rPr>
              <a:t> </a:t>
            </a:r>
            <a:r>
              <a:rPr sz="800" dirty="0">
                <a:latin typeface="Georgia"/>
                <a:cs typeface="Georgia"/>
              </a:rPr>
              <a:t>noisy</a:t>
            </a:r>
            <a:r>
              <a:rPr sz="800" spc="120" dirty="0">
                <a:latin typeface="Georgia"/>
                <a:cs typeface="Georgia"/>
              </a:rPr>
              <a:t> </a:t>
            </a:r>
            <a:r>
              <a:rPr sz="800" dirty="0">
                <a:latin typeface="Georgia"/>
                <a:cs typeface="Georgia"/>
              </a:rPr>
              <a:t>data</a:t>
            </a:r>
            <a:r>
              <a:rPr sz="800" spc="120" dirty="0">
                <a:latin typeface="Georgia"/>
                <a:cs typeface="Georgia"/>
              </a:rPr>
              <a:t> </a:t>
            </a:r>
            <a:r>
              <a:rPr sz="800" dirty="0">
                <a:latin typeface="Georgia"/>
                <a:cs typeface="Georgia"/>
              </a:rPr>
              <a:t>(outliers)</a:t>
            </a:r>
            <a:r>
              <a:rPr sz="800" spc="120" dirty="0">
                <a:latin typeface="Georgia"/>
                <a:cs typeface="Georgia"/>
              </a:rPr>
              <a:t> </a:t>
            </a:r>
            <a:r>
              <a:rPr sz="800" dirty="0">
                <a:latin typeface="Georgia"/>
                <a:cs typeface="Georgia"/>
              </a:rPr>
              <a:t>using</a:t>
            </a:r>
            <a:r>
              <a:rPr sz="800" spc="120" dirty="0">
                <a:latin typeface="Georgia"/>
                <a:cs typeface="Georgia"/>
              </a:rPr>
              <a:t> </a:t>
            </a:r>
            <a:r>
              <a:rPr sz="800" dirty="0">
                <a:latin typeface="Georgia"/>
                <a:cs typeface="Georgia"/>
              </a:rPr>
              <a:t>clustering</a:t>
            </a:r>
            <a:r>
              <a:rPr sz="800" spc="120" dirty="0">
                <a:latin typeface="Georgia"/>
                <a:cs typeface="Georgia"/>
              </a:rPr>
              <a:t> </a:t>
            </a:r>
            <a:r>
              <a:rPr sz="800" spc="-25" dirty="0">
                <a:latin typeface="Georgia"/>
                <a:cs typeface="Georgia"/>
                <a:hlinkClick r:id="rId3" action="ppaction://hlinksldjump"/>
              </a:rPr>
              <a:t>[1]</a:t>
            </a:r>
            <a:endParaRPr sz="800">
              <a:latin typeface="Georgia"/>
              <a:cs typeface="Georgia"/>
            </a:endParaRPr>
          </a:p>
          <a:p>
            <a:pPr marL="12700" marR="370205">
              <a:lnSpc>
                <a:spcPts val="1150"/>
              </a:lnSpc>
              <a:spcBef>
                <a:spcPts val="900"/>
              </a:spcBef>
            </a:pPr>
            <a:r>
              <a:rPr sz="1100" spc="-10" dirty="0">
                <a:latin typeface="Georgia"/>
                <a:cs typeface="Georgia"/>
              </a:rPr>
              <a:t>Outliers</a:t>
            </a:r>
            <a:r>
              <a:rPr sz="1100" spc="30" dirty="0">
                <a:latin typeface="Georgia"/>
                <a:cs typeface="Georgia"/>
              </a:rPr>
              <a:t> </a:t>
            </a:r>
            <a:r>
              <a:rPr sz="1100" dirty="0">
                <a:latin typeface="Georgia"/>
                <a:cs typeface="Georgia"/>
              </a:rPr>
              <a:t>may</a:t>
            </a:r>
            <a:r>
              <a:rPr sz="1100" spc="30" dirty="0">
                <a:latin typeface="Georgia"/>
                <a:cs typeface="Georgia"/>
              </a:rPr>
              <a:t> </a:t>
            </a:r>
            <a:r>
              <a:rPr sz="1100" dirty="0">
                <a:latin typeface="Georgia"/>
                <a:cs typeface="Georgia"/>
              </a:rPr>
              <a:t>be</a:t>
            </a:r>
            <a:r>
              <a:rPr sz="1100" spc="30" dirty="0">
                <a:latin typeface="Georgia"/>
                <a:cs typeface="Georgia"/>
              </a:rPr>
              <a:t> </a:t>
            </a:r>
            <a:r>
              <a:rPr sz="1100" spc="-10" dirty="0">
                <a:latin typeface="Georgia"/>
                <a:cs typeface="Georgia"/>
              </a:rPr>
              <a:t>detected</a:t>
            </a:r>
            <a:r>
              <a:rPr sz="1100" spc="30" dirty="0">
                <a:latin typeface="Georgia"/>
                <a:cs typeface="Georgia"/>
              </a:rPr>
              <a:t> </a:t>
            </a:r>
            <a:r>
              <a:rPr sz="1100" dirty="0">
                <a:latin typeface="Georgia"/>
                <a:cs typeface="Georgia"/>
              </a:rPr>
              <a:t>by</a:t>
            </a:r>
            <a:r>
              <a:rPr sz="1100" spc="30" dirty="0">
                <a:latin typeface="Georgia"/>
                <a:cs typeface="Georgia"/>
              </a:rPr>
              <a:t> </a:t>
            </a:r>
            <a:r>
              <a:rPr sz="1100" spc="-20" dirty="0">
                <a:latin typeface="Georgia"/>
                <a:cs typeface="Georgia"/>
              </a:rPr>
              <a:t>clustering,</a:t>
            </a:r>
            <a:r>
              <a:rPr sz="1100" spc="30" dirty="0">
                <a:latin typeface="Georgia"/>
                <a:cs typeface="Georgia"/>
              </a:rPr>
              <a:t> </a:t>
            </a:r>
            <a:r>
              <a:rPr sz="1100" spc="-10" dirty="0">
                <a:latin typeface="Georgia"/>
                <a:cs typeface="Georgia"/>
              </a:rPr>
              <a:t>for</a:t>
            </a:r>
            <a:r>
              <a:rPr sz="1100" spc="35" dirty="0">
                <a:latin typeface="Georgia"/>
                <a:cs typeface="Georgia"/>
              </a:rPr>
              <a:t> </a:t>
            </a:r>
            <a:r>
              <a:rPr sz="1100" spc="-20" dirty="0">
                <a:latin typeface="Georgia"/>
                <a:cs typeface="Georgia"/>
              </a:rPr>
              <a:t>example,</a:t>
            </a:r>
            <a:r>
              <a:rPr sz="1100" spc="30" dirty="0">
                <a:latin typeface="Georgia"/>
                <a:cs typeface="Georgia"/>
              </a:rPr>
              <a:t> </a:t>
            </a:r>
            <a:r>
              <a:rPr sz="1100" spc="-25" dirty="0">
                <a:latin typeface="Georgia"/>
                <a:cs typeface="Georgia"/>
              </a:rPr>
              <a:t>where</a:t>
            </a:r>
            <a:r>
              <a:rPr sz="1100" spc="30" dirty="0">
                <a:latin typeface="Georgia"/>
                <a:cs typeface="Georgia"/>
              </a:rPr>
              <a:t> </a:t>
            </a:r>
            <a:r>
              <a:rPr sz="1100" spc="-25" dirty="0">
                <a:latin typeface="Georgia"/>
                <a:cs typeface="Georgia"/>
              </a:rPr>
              <a:t>similar</a:t>
            </a:r>
            <a:r>
              <a:rPr sz="1100" spc="30" dirty="0">
                <a:latin typeface="Georgia"/>
                <a:cs typeface="Georgia"/>
              </a:rPr>
              <a:t> </a:t>
            </a:r>
            <a:r>
              <a:rPr sz="1100" spc="-25" dirty="0">
                <a:latin typeface="Georgia"/>
                <a:cs typeface="Georgia"/>
              </a:rPr>
              <a:t>values</a:t>
            </a:r>
            <a:r>
              <a:rPr sz="1100" spc="30" dirty="0">
                <a:latin typeface="Georgia"/>
                <a:cs typeface="Georgia"/>
              </a:rPr>
              <a:t> </a:t>
            </a:r>
            <a:r>
              <a:rPr sz="1100" spc="-25" dirty="0">
                <a:latin typeface="Georgia"/>
                <a:cs typeface="Georgia"/>
              </a:rPr>
              <a:t>are organized</a:t>
            </a:r>
            <a:r>
              <a:rPr sz="1100" spc="10" dirty="0">
                <a:latin typeface="Georgia"/>
                <a:cs typeface="Georgia"/>
              </a:rPr>
              <a:t> </a:t>
            </a:r>
            <a:r>
              <a:rPr sz="1100" dirty="0">
                <a:latin typeface="Georgia"/>
                <a:cs typeface="Georgia"/>
              </a:rPr>
              <a:t>into</a:t>
            </a:r>
            <a:r>
              <a:rPr sz="1100" spc="10" dirty="0">
                <a:latin typeface="Georgia"/>
                <a:cs typeface="Georgia"/>
              </a:rPr>
              <a:t> </a:t>
            </a:r>
            <a:r>
              <a:rPr sz="1100" spc="-20" dirty="0">
                <a:latin typeface="Georgia"/>
                <a:cs typeface="Georgia"/>
              </a:rPr>
              <a:t>groups,</a:t>
            </a:r>
            <a:r>
              <a:rPr sz="1100" spc="10" dirty="0">
                <a:latin typeface="Georgia"/>
                <a:cs typeface="Georgia"/>
              </a:rPr>
              <a:t> </a:t>
            </a:r>
            <a:r>
              <a:rPr sz="1100" dirty="0">
                <a:latin typeface="Georgia"/>
                <a:cs typeface="Georgia"/>
              </a:rPr>
              <a:t>or</a:t>
            </a:r>
            <a:r>
              <a:rPr sz="1100" spc="10" dirty="0">
                <a:latin typeface="Georgia"/>
                <a:cs typeface="Georgia"/>
              </a:rPr>
              <a:t> </a:t>
            </a:r>
            <a:r>
              <a:rPr sz="1100" spc="-10" dirty="0">
                <a:latin typeface="Georgia"/>
                <a:cs typeface="Georgia"/>
              </a:rPr>
              <a:t>“clusters.”</a:t>
            </a:r>
            <a:endParaRPr sz="1100">
              <a:latin typeface="Georgia"/>
              <a:cs typeface="Georgia"/>
            </a:endParaRPr>
          </a:p>
          <a:p>
            <a:pPr marL="12700">
              <a:lnSpc>
                <a:spcPct val="100000"/>
              </a:lnSpc>
              <a:spcBef>
                <a:spcPts val="545"/>
              </a:spcBef>
            </a:pPr>
            <a:r>
              <a:rPr sz="1100" spc="-20" dirty="0">
                <a:latin typeface="Georgia"/>
                <a:cs typeface="Georgia"/>
              </a:rPr>
              <a:t>Intuitively,</a:t>
            </a:r>
            <a:r>
              <a:rPr sz="1100" spc="35" dirty="0">
                <a:latin typeface="Georgia"/>
                <a:cs typeface="Georgia"/>
              </a:rPr>
              <a:t> </a:t>
            </a:r>
            <a:r>
              <a:rPr sz="1100" spc="-25" dirty="0">
                <a:latin typeface="Georgia"/>
                <a:cs typeface="Georgia"/>
              </a:rPr>
              <a:t>values</a:t>
            </a:r>
            <a:r>
              <a:rPr sz="1100" spc="40" dirty="0">
                <a:latin typeface="Georgia"/>
                <a:cs typeface="Georgia"/>
              </a:rPr>
              <a:t> </a:t>
            </a:r>
            <a:r>
              <a:rPr sz="1100" dirty="0">
                <a:latin typeface="Georgia"/>
                <a:cs typeface="Georgia"/>
              </a:rPr>
              <a:t>that</a:t>
            </a:r>
            <a:r>
              <a:rPr sz="1100" spc="35" dirty="0">
                <a:latin typeface="Georgia"/>
                <a:cs typeface="Georgia"/>
              </a:rPr>
              <a:t> </a:t>
            </a:r>
            <a:r>
              <a:rPr sz="1100" dirty="0">
                <a:latin typeface="Georgia"/>
                <a:cs typeface="Georgia"/>
              </a:rPr>
              <a:t>fall</a:t>
            </a:r>
            <a:r>
              <a:rPr sz="1100" spc="40" dirty="0">
                <a:latin typeface="Georgia"/>
                <a:cs typeface="Georgia"/>
              </a:rPr>
              <a:t> </a:t>
            </a:r>
            <a:r>
              <a:rPr sz="1100" spc="-20" dirty="0">
                <a:latin typeface="Georgia"/>
                <a:cs typeface="Georgia"/>
              </a:rPr>
              <a:t>outside</a:t>
            </a:r>
            <a:r>
              <a:rPr sz="1100" spc="35"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the</a:t>
            </a:r>
            <a:r>
              <a:rPr sz="1100" spc="40" dirty="0">
                <a:latin typeface="Georgia"/>
                <a:cs typeface="Georgia"/>
              </a:rPr>
              <a:t> </a:t>
            </a:r>
            <a:r>
              <a:rPr sz="1100" dirty="0">
                <a:latin typeface="Georgia"/>
                <a:cs typeface="Georgia"/>
              </a:rPr>
              <a:t>set</a:t>
            </a:r>
            <a:r>
              <a:rPr sz="1100" spc="35" dirty="0">
                <a:latin typeface="Georgia"/>
                <a:cs typeface="Georgia"/>
              </a:rPr>
              <a:t> </a:t>
            </a:r>
            <a:r>
              <a:rPr sz="1100" dirty="0">
                <a:latin typeface="Georgia"/>
                <a:cs typeface="Georgia"/>
              </a:rPr>
              <a:t>of</a:t>
            </a:r>
            <a:r>
              <a:rPr sz="1100" spc="40" dirty="0">
                <a:latin typeface="Georgia"/>
                <a:cs typeface="Georgia"/>
              </a:rPr>
              <a:t> </a:t>
            </a:r>
            <a:r>
              <a:rPr sz="1100" spc="-20" dirty="0">
                <a:latin typeface="Georgia"/>
                <a:cs typeface="Georgia"/>
              </a:rPr>
              <a:t>clusters</a:t>
            </a:r>
            <a:r>
              <a:rPr sz="1100" spc="35" dirty="0">
                <a:latin typeface="Georgia"/>
                <a:cs typeface="Georgia"/>
              </a:rPr>
              <a:t> </a:t>
            </a:r>
            <a:r>
              <a:rPr sz="1100" dirty="0">
                <a:latin typeface="Georgia"/>
                <a:cs typeface="Georgia"/>
              </a:rPr>
              <a:t>may</a:t>
            </a:r>
            <a:r>
              <a:rPr sz="1100" spc="40" dirty="0">
                <a:latin typeface="Georgia"/>
                <a:cs typeface="Georgia"/>
              </a:rPr>
              <a:t> </a:t>
            </a:r>
            <a:r>
              <a:rPr sz="1100" dirty="0">
                <a:latin typeface="Georgia"/>
                <a:cs typeface="Georgia"/>
              </a:rPr>
              <a:t>be</a:t>
            </a:r>
            <a:r>
              <a:rPr sz="1100" spc="35" dirty="0">
                <a:latin typeface="Georgia"/>
                <a:cs typeface="Georgia"/>
              </a:rPr>
              <a:t> </a:t>
            </a:r>
            <a:r>
              <a:rPr sz="1100" spc="-40" dirty="0">
                <a:latin typeface="Georgia"/>
                <a:cs typeface="Georgia"/>
              </a:rPr>
              <a:t>considered</a:t>
            </a:r>
            <a:r>
              <a:rPr sz="1100" spc="40" dirty="0">
                <a:latin typeface="Georgia"/>
                <a:cs typeface="Georgia"/>
              </a:rPr>
              <a:t> </a:t>
            </a:r>
            <a:r>
              <a:rPr sz="1100" spc="-10" dirty="0">
                <a:latin typeface="Georgia"/>
                <a:cs typeface="Georgia"/>
              </a:rPr>
              <a:t>outliers.</a:t>
            </a:r>
            <a:endParaRPr sz="1100">
              <a:latin typeface="Georgia"/>
              <a:cs typeface="Georgia"/>
            </a:endParaRPr>
          </a:p>
        </p:txBody>
      </p:sp>
      <p:sp>
        <p:nvSpPr>
          <p:cNvPr id="5" name="object 5"/>
          <p:cNvSpPr/>
          <p:nvPr/>
        </p:nvSpPr>
        <p:spPr>
          <a:xfrm>
            <a:off x="337972" y="25017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88627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31</a:t>
            </a:fld>
            <a:r>
              <a:rPr spc="-25" dirty="0"/>
              <a:t> </a:t>
            </a:r>
            <a:r>
              <a:rPr spc="75" dirty="0"/>
              <a:t>/</a:t>
            </a:r>
            <a:r>
              <a:rPr spc="-25" dirty="0"/>
              <a:t> 103</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4" action="ppaction://hlinksldjump"/>
              </a:rPr>
              <a:t>Data</a:t>
            </a:r>
            <a:r>
              <a:rPr sz="1100" spc="114" dirty="0">
                <a:latin typeface="Georgia"/>
                <a:cs typeface="Georgia"/>
                <a:hlinkClick r:id="rId4" action="ppaction://hlinksldjump"/>
              </a:rPr>
              <a:t> </a:t>
            </a:r>
            <a:r>
              <a:rPr sz="1100" spc="-10" dirty="0">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32</a:t>
            </a:fld>
            <a:r>
              <a:rPr spc="-25" dirty="0"/>
              <a:t> </a:t>
            </a:r>
            <a:r>
              <a:rPr spc="75" dirty="0"/>
              <a:t>/</a:t>
            </a:r>
            <a:r>
              <a:rPr spc="-25" dirty="0"/>
              <a:t> 103</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integration</a:t>
            </a:r>
          </a:p>
        </p:txBody>
      </p:sp>
      <p:sp>
        <p:nvSpPr>
          <p:cNvPr id="3" name="object 3"/>
          <p:cNvSpPr/>
          <p:nvPr/>
        </p:nvSpPr>
        <p:spPr>
          <a:xfrm>
            <a:off x="337972" y="63590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85690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31157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4932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aphicFrame>
        <p:nvGraphicFramePr>
          <p:cNvPr id="7" name="object 7"/>
          <p:cNvGraphicFramePr>
            <a:graphicFrameLocks noGrp="1"/>
          </p:cNvGraphicFramePr>
          <p:nvPr/>
        </p:nvGraphicFramePr>
        <p:xfrm>
          <a:off x="576668" y="2136711"/>
          <a:ext cx="97790" cy="646430"/>
        </p:xfrm>
        <a:graphic>
          <a:graphicData uri="http://schemas.openxmlformats.org/drawingml/2006/table">
            <a:tbl>
              <a:tblPr firstRow="1" bandRow="1">
                <a:tableStyleId>{2D5ABB26-0587-4C30-8999-92F81FD0307C}</a:tableStyleId>
              </a:tblPr>
              <a:tblGrid>
                <a:gridCol w="97790">
                  <a:extLst>
                    <a:ext uri="{9D8B030D-6E8A-4147-A177-3AD203B41FA5}">
                      <a16:colId xmlns:a16="http://schemas.microsoft.com/office/drawing/2014/main" val="20000"/>
                    </a:ext>
                  </a:extLst>
                </a:gridCol>
              </a:tblGrid>
              <a:tr h="140335">
                <a:tc>
                  <a:txBody>
                    <a:bodyPr/>
                    <a:lstStyle/>
                    <a:p>
                      <a:pPr algn="ctr">
                        <a:lnSpc>
                          <a:spcPts val="795"/>
                        </a:lnSpc>
                      </a:pPr>
                      <a:r>
                        <a:rPr sz="800" spc="20" dirty="0">
                          <a:solidFill>
                            <a:srgbClr val="FFFFFF"/>
                          </a:solidFill>
                          <a:latin typeface="Georgia"/>
                          <a:cs typeface="Georgia"/>
                        </a:rPr>
                        <a:t>1</a:t>
                      </a:r>
                      <a:endParaRPr sz="800">
                        <a:latin typeface="Georgia"/>
                        <a:cs typeface="Georgia"/>
                      </a:endParaRPr>
                    </a:p>
                  </a:txBody>
                  <a:tcPr marL="0" marR="0" marT="0" marB="0">
                    <a:lnB w="85026">
                      <a:solidFill>
                        <a:srgbClr val="FFFFFF"/>
                      </a:solidFill>
                      <a:prstDash val="solid"/>
                    </a:lnB>
                    <a:solidFill>
                      <a:srgbClr val="3333B2"/>
                    </a:solidFill>
                  </a:tcPr>
                </a:tc>
                <a:extLst>
                  <a:ext uri="{0D108BD9-81ED-4DB2-BD59-A6C34878D82A}">
                    <a16:rowId xmlns:a16="http://schemas.microsoft.com/office/drawing/2014/main" val="10000"/>
                  </a:ext>
                </a:extLst>
              </a:tr>
              <a:tr h="182880">
                <a:tc>
                  <a:txBody>
                    <a:bodyPr/>
                    <a:lstStyle/>
                    <a:p>
                      <a:pPr algn="ctr">
                        <a:lnSpc>
                          <a:spcPct val="100000"/>
                        </a:lnSpc>
                        <a:spcBef>
                          <a:spcPts val="170"/>
                        </a:spcBef>
                      </a:pPr>
                      <a:r>
                        <a:rPr sz="800" spc="-50" dirty="0">
                          <a:solidFill>
                            <a:srgbClr val="FFFFFF"/>
                          </a:solidFill>
                          <a:latin typeface="Georgia"/>
                          <a:cs typeface="Georgia"/>
                        </a:rPr>
                        <a:t>2</a:t>
                      </a:r>
                      <a:endParaRPr sz="800">
                        <a:latin typeface="Georgia"/>
                        <a:cs typeface="Georgia"/>
                      </a:endParaRPr>
                    </a:p>
                  </a:txBody>
                  <a:tcPr marL="0" marR="0" marT="21590" marB="0">
                    <a:lnT w="85026">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1"/>
                  </a:ext>
                </a:extLst>
              </a:tr>
              <a:tr h="182880">
                <a:tc>
                  <a:txBody>
                    <a:bodyPr/>
                    <a:lstStyle/>
                    <a:p>
                      <a:pPr algn="ctr">
                        <a:lnSpc>
                          <a:spcPct val="100000"/>
                        </a:lnSpc>
                        <a:spcBef>
                          <a:spcPts val="170"/>
                        </a:spcBef>
                      </a:pPr>
                      <a:r>
                        <a:rPr sz="800" spc="-50" dirty="0">
                          <a:solidFill>
                            <a:srgbClr val="FFFFFF"/>
                          </a:solidFill>
                          <a:latin typeface="Georgia"/>
                          <a:cs typeface="Georgia"/>
                        </a:rPr>
                        <a:t>3</a:t>
                      </a:r>
                      <a:endParaRPr sz="800">
                        <a:latin typeface="Georgia"/>
                        <a:cs typeface="Georgia"/>
                      </a:endParaRPr>
                    </a:p>
                  </a:txBody>
                  <a:tcPr marL="0" marR="0" marT="21590" marB="0">
                    <a:lnT w="85026">
                      <a:solidFill>
                        <a:srgbClr val="FFFFFF"/>
                      </a:solidFill>
                      <a:prstDash val="solid"/>
                    </a:lnT>
                    <a:lnB w="85013">
                      <a:solidFill>
                        <a:srgbClr val="FFFFFF"/>
                      </a:solidFill>
                      <a:prstDash val="solid"/>
                    </a:lnB>
                    <a:solidFill>
                      <a:srgbClr val="3333B2"/>
                    </a:solidFill>
                  </a:tcPr>
                </a:tc>
                <a:extLst>
                  <a:ext uri="{0D108BD9-81ED-4DB2-BD59-A6C34878D82A}">
                    <a16:rowId xmlns:a16="http://schemas.microsoft.com/office/drawing/2014/main" val="10002"/>
                  </a:ext>
                </a:extLst>
              </a:tr>
              <a:tr h="140335">
                <a:tc>
                  <a:txBody>
                    <a:bodyPr/>
                    <a:lstStyle/>
                    <a:p>
                      <a:pPr algn="ctr">
                        <a:lnSpc>
                          <a:spcPts val="835"/>
                        </a:lnSpc>
                        <a:spcBef>
                          <a:spcPts val="170"/>
                        </a:spcBef>
                      </a:pPr>
                      <a:r>
                        <a:rPr sz="800" spc="-50" dirty="0">
                          <a:solidFill>
                            <a:srgbClr val="FFFFFF"/>
                          </a:solidFill>
                          <a:latin typeface="Georgia"/>
                          <a:cs typeface="Georgia"/>
                        </a:rPr>
                        <a:t>4</a:t>
                      </a:r>
                      <a:endParaRPr sz="800">
                        <a:latin typeface="Georgia"/>
                        <a:cs typeface="Georgia"/>
                      </a:endParaRPr>
                    </a:p>
                  </a:txBody>
                  <a:tcPr marL="0" marR="0" marT="21590" marB="0">
                    <a:lnT w="85013">
                      <a:solidFill>
                        <a:srgbClr val="FFFFFF"/>
                      </a:solidFill>
                      <a:prstDash val="solid"/>
                    </a:lnT>
                    <a:solidFill>
                      <a:srgbClr val="3333B2"/>
                    </a:solidFill>
                  </a:tcPr>
                </a:tc>
                <a:extLst>
                  <a:ext uri="{0D108BD9-81ED-4DB2-BD59-A6C34878D82A}">
                    <a16:rowId xmlns:a16="http://schemas.microsoft.com/office/drawing/2014/main" val="10003"/>
                  </a:ext>
                </a:extLst>
              </a:tr>
            </a:tbl>
          </a:graphicData>
        </a:graphic>
      </p:graphicFrame>
      <p:sp>
        <p:nvSpPr>
          <p:cNvPr id="8" name="object 8"/>
          <p:cNvSpPr txBox="1"/>
          <p:nvPr/>
        </p:nvSpPr>
        <p:spPr>
          <a:xfrm>
            <a:off x="462054" y="536861"/>
            <a:ext cx="4566285" cy="2315210"/>
          </a:xfrm>
          <a:prstGeom prst="rect">
            <a:avLst/>
          </a:prstGeom>
        </p:spPr>
        <p:txBody>
          <a:bodyPr vert="horz" wrap="square" lIns="0" tIns="12700" rIns="0" bIns="0" rtlCol="0">
            <a:spAutoFit/>
          </a:bodyPr>
          <a:lstStyle/>
          <a:p>
            <a:pPr marL="12700" marR="1728470">
              <a:lnSpc>
                <a:spcPct val="131800"/>
              </a:lnSpc>
              <a:spcBef>
                <a:spcPts val="100"/>
              </a:spcBef>
            </a:pPr>
            <a:r>
              <a:rPr sz="1100" dirty="0">
                <a:latin typeface="Georgia"/>
                <a:cs typeface="Georgia"/>
              </a:rPr>
              <a:t>Data</a:t>
            </a:r>
            <a:r>
              <a:rPr sz="1100" spc="25" dirty="0">
                <a:latin typeface="Georgia"/>
                <a:cs typeface="Georgia"/>
              </a:rPr>
              <a:t> </a:t>
            </a:r>
            <a:r>
              <a:rPr sz="1100" spc="-25" dirty="0">
                <a:latin typeface="Georgia"/>
                <a:cs typeface="Georgia"/>
              </a:rPr>
              <a:t>mining</a:t>
            </a:r>
            <a:r>
              <a:rPr sz="1100" spc="25" dirty="0">
                <a:latin typeface="Georgia"/>
                <a:cs typeface="Georgia"/>
              </a:rPr>
              <a:t> </a:t>
            </a:r>
            <a:r>
              <a:rPr sz="1100" spc="-10" dirty="0">
                <a:latin typeface="Georgia"/>
                <a:cs typeface="Georgia"/>
              </a:rPr>
              <a:t>often</a:t>
            </a:r>
            <a:r>
              <a:rPr sz="1100" spc="25" dirty="0">
                <a:latin typeface="Georgia"/>
                <a:cs typeface="Georgia"/>
              </a:rPr>
              <a:t> </a:t>
            </a:r>
            <a:r>
              <a:rPr sz="1100" spc="-30" dirty="0">
                <a:latin typeface="Georgia"/>
                <a:cs typeface="Georgia"/>
              </a:rPr>
              <a:t>requires</a:t>
            </a:r>
            <a:r>
              <a:rPr sz="1100" spc="25" dirty="0">
                <a:latin typeface="Georgia"/>
                <a:cs typeface="Georgia"/>
              </a:rPr>
              <a:t> </a:t>
            </a:r>
            <a:r>
              <a:rPr sz="1100" b="1" dirty="0">
                <a:latin typeface="Georgia"/>
                <a:cs typeface="Georgia"/>
              </a:rPr>
              <a:t>data</a:t>
            </a:r>
            <a:r>
              <a:rPr sz="1100" b="1" spc="55" dirty="0">
                <a:latin typeface="Georgia"/>
                <a:cs typeface="Georgia"/>
              </a:rPr>
              <a:t> </a:t>
            </a:r>
            <a:r>
              <a:rPr sz="1100" b="1" spc="-35" dirty="0">
                <a:latin typeface="Georgia"/>
                <a:cs typeface="Georgia"/>
              </a:rPr>
              <a:t>integration</a:t>
            </a:r>
            <a:r>
              <a:rPr sz="1100" spc="-35" dirty="0">
                <a:latin typeface="Georgia"/>
                <a:cs typeface="Georgia"/>
              </a:rPr>
              <a:t>. </a:t>
            </a:r>
            <a:r>
              <a:rPr sz="1100" dirty="0">
                <a:latin typeface="Georgia"/>
                <a:cs typeface="Georgia"/>
              </a:rPr>
              <a:t>Data</a:t>
            </a:r>
            <a:r>
              <a:rPr sz="1100" spc="114" dirty="0">
                <a:latin typeface="Georgia"/>
                <a:cs typeface="Georgia"/>
              </a:rPr>
              <a:t> </a:t>
            </a:r>
            <a:r>
              <a:rPr sz="1100" spc="-10" dirty="0">
                <a:latin typeface="Georgia"/>
                <a:cs typeface="Georgia"/>
              </a:rPr>
              <a:t>integration:</a:t>
            </a:r>
            <a:endParaRPr sz="1100">
              <a:latin typeface="Georgia"/>
              <a:cs typeface="Georgia"/>
            </a:endParaRPr>
          </a:p>
          <a:p>
            <a:pPr marL="289560">
              <a:lnSpc>
                <a:spcPct val="100000"/>
              </a:lnSpc>
              <a:spcBef>
                <a:spcPts val="420"/>
              </a:spcBef>
            </a:pPr>
            <a:r>
              <a:rPr sz="1000" dirty="0">
                <a:latin typeface="Georgia"/>
                <a:cs typeface="Georgia"/>
              </a:rPr>
              <a:t>the</a:t>
            </a:r>
            <a:r>
              <a:rPr sz="1000" spc="35" dirty="0">
                <a:latin typeface="Georgia"/>
                <a:cs typeface="Georgia"/>
              </a:rPr>
              <a:t> </a:t>
            </a:r>
            <a:r>
              <a:rPr sz="1000" b="1" spc="-30" dirty="0">
                <a:latin typeface="Georgia"/>
                <a:cs typeface="Georgia"/>
              </a:rPr>
              <a:t>merging</a:t>
            </a:r>
            <a:r>
              <a:rPr sz="1000" b="1" spc="35" dirty="0">
                <a:latin typeface="Georgia"/>
                <a:cs typeface="Georgia"/>
              </a:rPr>
              <a:t> </a:t>
            </a:r>
            <a:r>
              <a:rPr sz="1000" dirty="0">
                <a:latin typeface="Georgia"/>
                <a:cs typeface="Georgia"/>
              </a:rPr>
              <a:t>of</a:t>
            </a:r>
            <a:r>
              <a:rPr sz="1000" spc="35" dirty="0">
                <a:latin typeface="Georgia"/>
                <a:cs typeface="Georgia"/>
              </a:rPr>
              <a:t> </a:t>
            </a:r>
            <a:r>
              <a:rPr sz="1000" dirty="0">
                <a:latin typeface="Georgia"/>
                <a:cs typeface="Georgia"/>
              </a:rPr>
              <a:t>data</a:t>
            </a:r>
            <a:r>
              <a:rPr sz="1000" spc="40" dirty="0">
                <a:latin typeface="Georgia"/>
                <a:cs typeface="Georgia"/>
              </a:rPr>
              <a:t> </a:t>
            </a:r>
            <a:r>
              <a:rPr sz="1000" spc="-10" dirty="0">
                <a:latin typeface="Georgia"/>
                <a:cs typeface="Georgia"/>
              </a:rPr>
              <a:t>from</a:t>
            </a:r>
            <a:r>
              <a:rPr sz="1000" spc="35" dirty="0">
                <a:latin typeface="Georgia"/>
                <a:cs typeface="Georgia"/>
              </a:rPr>
              <a:t> </a:t>
            </a:r>
            <a:r>
              <a:rPr sz="1000" b="1" spc="-25" dirty="0">
                <a:latin typeface="Georgia"/>
                <a:cs typeface="Georgia"/>
              </a:rPr>
              <a:t>multiple</a:t>
            </a:r>
            <a:r>
              <a:rPr sz="1000" b="1" spc="25" dirty="0">
                <a:latin typeface="Georgia"/>
                <a:cs typeface="Georgia"/>
              </a:rPr>
              <a:t> </a:t>
            </a:r>
            <a:r>
              <a:rPr sz="1000" dirty="0">
                <a:latin typeface="Georgia"/>
                <a:cs typeface="Georgia"/>
              </a:rPr>
              <a:t>data</a:t>
            </a:r>
            <a:r>
              <a:rPr sz="1000" spc="35" dirty="0">
                <a:latin typeface="Georgia"/>
                <a:cs typeface="Georgia"/>
              </a:rPr>
              <a:t> </a:t>
            </a:r>
            <a:r>
              <a:rPr sz="1000" spc="-10" dirty="0">
                <a:latin typeface="Georgia"/>
                <a:cs typeface="Georgia"/>
              </a:rPr>
              <a:t>sources.</a:t>
            </a:r>
            <a:endParaRPr sz="1000">
              <a:latin typeface="Georgia"/>
              <a:cs typeface="Georgia"/>
            </a:endParaRPr>
          </a:p>
          <a:p>
            <a:pPr marL="12700">
              <a:lnSpc>
                <a:spcPct val="100000"/>
              </a:lnSpc>
              <a:spcBef>
                <a:spcPts val="640"/>
              </a:spcBef>
            </a:pPr>
            <a:r>
              <a:rPr sz="1100" dirty="0">
                <a:latin typeface="Georgia"/>
                <a:cs typeface="Georgia"/>
              </a:rPr>
              <a:t>Careful</a:t>
            </a:r>
            <a:r>
              <a:rPr sz="1100" spc="30" dirty="0">
                <a:latin typeface="Georgia"/>
                <a:cs typeface="Georgia"/>
              </a:rPr>
              <a:t> </a:t>
            </a:r>
            <a:r>
              <a:rPr sz="1100" dirty="0">
                <a:latin typeface="Georgia"/>
                <a:cs typeface="Georgia"/>
              </a:rPr>
              <a:t>data</a:t>
            </a:r>
            <a:r>
              <a:rPr sz="1100" spc="30" dirty="0">
                <a:latin typeface="Georgia"/>
                <a:cs typeface="Georgia"/>
              </a:rPr>
              <a:t> </a:t>
            </a:r>
            <a:r>
              <a:rPr sz="1100" spc="-10" dirty="0">
                <a:latin typeface="Georgia"/>
                <a:cs typeface="Georgia"/>
              </a:rPr>
              <a:t>integration:</a:t>
            </a:r>
            <a:endParaRPr sz="1100">
              <a:latin typeface="Georgia"/>
              <a:cs typeface="Georgia"/>
            </a:endParaRPr>
          </a:p>
          <a:p>
            <a:pPr marL="289560">
              <a:lnSpc>
                <a:spcPct val="100000"/>
              </a:lnSpc>
              <a:spcBef>
                <a:spcPts val="420"/>
              </a:spcBef>
            </a:pPr>
            <a:r>
              <a:rPr sz="1000" spc="150" dirty="0">
                <a:latin typeface="Cambria"/>
                <a:cs typeface="Cambria"/>
              </a:rPr>
              <a:t>→</a:t>
            </a:r>
            <a:r>
              <a:rPr sz="1000" spc="65" dirty="0">
                <a:latin typeface="Cambria"/>
                <a:cs typeface="Cambria"/>
              </a:rPr>
              <a:t> </a:t>
            </a:r>
            <a:r>
              <a:rPr sz="1000" spc="-20" dirty="0">
                <a:latin typeface="Georgia"/>
                <a:cs typeface="Georgia"/>
              </a:rPr>
              <a:t>reduce</a:t>
            </a:r>
            <a:r>
              <a:rPr sz="1000" spc="40" dirty="0">
                <a:latin typeface="Georgia"/>
                <a:cs typeface="Georgia"/>
              </a:rPr>
              <a:t> </a:t>
            </a:r>
            <a:r>
              <a:rPr sz="1000" dirty="0">
                <a:latin typeface="Georgia"/>
                <a:cs typeface="Georgia"/>
              </a:rPr>
              <a:t>and</a:t>
            </a:r>
            <a:r>
              <a:rPr sz="1000" spc="45" dirty="0">
                <a:latin typeface="Georgia"/>
                <a:cs typeface="Georgia"/>
              </a:rPr>
              <a:t> </a:t>
            </a:r>
            <a:r>
              <a:rPr sz="1000" spc="-10" dirty="0">
                <a:latin typeface="Georgia"/>
                <a:cs typeface="Georgia"/>
              </a:rPr>
              <a:t>avoid</a:t>
            </a:r>
            <a:r>
              <a:rPr sz="1000" spc="40" dirty="0">
                <a:latin typeface="Georgia"/>
                <a:cs typeface="Georgia"/>
              </a:rPr>
              <a:t> </a:t>
            </a:r>
            <a:r>
              <a:rPr sz="1000" b="1" spc="-50" dirty="0">
                <a:latin typeface="Georgia"/>
                <a:cs typeface="Georgia"/>
              </a:rPr>
              <a:t>redundancies</a:t>
            </a:r>
            <a:r>
              <a:rPr sz="1000" b="1" spc="30" dirty="0">
                <a:latin typeface="Georgia"/>
                <a:cs typeface="Georgia"/>
              </a:rPr>
              <a:t> </a:t>
            </a:r>
            <a:r>
              <a:rPr sz="1000" dirty="0">
                <a:latin typeface="Georgia"/>
                <a:cs typeface="Georgia"/>
              </a:rPr>
              <a:t>and</a:t>
            </a:r>
            <a:r>
              <a:rPr sz="1000" spc="45" dirty="0">
                <a:latin typeface="Georgia"/>
                <a:cs typeface="Georgia"/>
              </a:rPr>
              <a:t> </a:t>
            </a:r>
            <a:r>
              <a:rPr sz="1000" b="1" spc="-10" dirty="0">
                <a:latin typeface="Georgia"/>
                <a:cs typeface="Georgia"/>
              </a:rPr>
              <a:t>inconsistencies</a:t>
            </a:r>
            <a:r>
              <a:rPr sz="1000" spc="-10" dirty="0">
                <a:latin typeface="Georgia"/>
                <a:cs typeface="Georgia"/>
              </a:rPr>
              <a:t>.</a:t>
            </a:r>
            <a:endParaRPr sz="1000">
              <a:latin typeface="Georgia"/>
              <a:cs typeface="Georgia"/>
            </a:endParaRPr>
          </a:p>
          <a:p>
            <a:pPr marL="289560">
              <a:lnSpc>
                <a:spcPct val="100000"/>
              </a:lnSpc>
              <a:spcBef>
                <a:spcPts val="244"/>
              </a:spcBef>
            </a:pPr>
            <a:r>
              <a:rPr sz="1000" spc="150" dirty="0">
                <a:latin typeface="Cambria"/>
                <a:cs typeface="Cambria"/>
              </a:rPr>
              <a:t>→</a:t>
            </a:r>
            <a:r>
              <a:rPr sz="1000" spc="65" dirty="0">
                <a:latin typeface="Cambria"/>
                <a:cs typeface="Cambria"/>
              </a:rPr>
              <a:t> </a:t>
            </a:r>
            <a:r>
              <a:rPr sz="1000" spc="-30" dirty="0">
                <a:latin typeface="Georgia"/>
                <a:cs typeface="Georgia"/>
              </a:rPr>
              <a:t>improve</a:t>
            </a:r>
            <a:r>
              <a:rPr sz="1000" spc="40" dirty="0">
                <a:latin typeface="Georgia"/>
                <a:cs typeface="Georgia"/>
              </a:rPr>
              <a:t> </a:t>
            </a:r>
            <a:r>
              <a:rPr sz="1000" dirty="0">
                <a:latin typeface="Georgia"/>
                <a:cs typeface="Georgia"/>
              </a:rPr>
              <a:t>the</a:t>
            </a:r>
            <a:r>
              <a:rPr sz="1000" spc="45" dirty="0">
                <a:latin typeface="Georgia"/>
                <a:cs typeface="Georgia"/>
              </a:rPr>
              <a:t> </a:t>
            </a:r>
            <a:r>
              <a:rPr sz="1000" b="1" spc="-25" dirty="0">
                <a:latin typeface="Georgia"/>
                <a:cs typeface="Georgia"/>
              </a:rPr>
              <a:t>accuracy</a:t>
            </a:r>
            <a:r>
              <a:rPr sz="1000" b="1" spc="40" dirty="0">
                <a:latin typeface="Georgia"/>
                <a:cs typeface="Georgia"/>
              </a:rPr>
              <a:t> </a:t>
            </a:r>
            <a:r>
              <a:rPr sz="1000" dirty="0">
                <a:latin typeface="Georgia"/>
                <a:cs typeface="Georgia"/>
              </a:rPr>
              <a:t>and</a:t>
            </a:r>
            <a:r>
              <a:rPr sz="1000" spc="40" dirty="0">
                <a:latin typeface="Georgia"/>
                <a:cs typeface="Georgia"/>
              </a:rPr>
              <a:t> </a:t>
            </a:r>
            <a:r>
              <a:rPr sz="1000" b="1" spc="-25" dirty="0">
                <a:latin typeface="Georgia"/>
                <a:cs typeface="Georgia"/>
              </a:rPr>
              <a:t>speed</a:t>
            </a:r>
            <a:r>
              <a:rPr sz="1000" b="1" spc="30" dirty="0">
                <a:latin typeface="Georgia"/>
                <a:cs typeface="Georgia"/>
              </a:rPr>
              <a:t> </a:t>
            </a:r>
            <a:r>
              <a:rPr sz="1000" dirty="0">
                <a:latin typeface="Georgia"/>
                <a:cs typeface="Georgia"/>
              </a:rPr>
              <a:t>of</a:t>
            </a:r>
            <a:r>
              <a:rPr sz="1000" spc="45" dirty="0">
                <a:latin typeface="Georgia"/>
                <a:cs typeface="Georgia"/>
              </a:rPr>
              <a:t> </a:t>
            </a:r>
            <a:r>
              <a:rPr sz="1000" dirty="0">
                <a:latin typeface="Georgia"/>
                <a:cs typeface="Georgia"/>
              </a:rPr>
              <a:t>the</a:t>
            </a:r>
            <a:r>
              <a:rPr sz="1000" spc="40" dirty="0">
                <a:latin typeface="Georgia"/>
                <a:cs typeface="Georgia"/>
              </a:rPr>
              <a:t> </a:t>
            </a:r>
            <a:r>
              <a:rPr sz="1000" spc="-30" dirty="0">
                <a:latin typeface="Georgia"/>
                <a:cs typeface="Georgia"/>
              </a:rPr>
              <a:t>subsequent</a:t>
            </a:r>
            <a:r>
              <a:rPr sz="1000" spc="45" dirty="0">
                <a:latin typeface="Georgia"/>
                <a:cs typeface="Georgia"/>
              </a:rPr>
              <a:t> </a:t>
            </a:r>
            <a:r>
              <a:rPr sz="1000" dirty="0">
                <a:latin typeface="Georgia"/>
                <a:cs typeface="Georgia"/>
              </a:rPr>
              <a:t>data</a:t>
            </a:r>
            <a:r>
              <a:rPr sz="1000" spc="40" dirty="0">
                <a:latin typeface="Georgia"/>
                <a:cs typeface="Georgia"/>
              </a:rPr>
              <a:t> </a:t>
            </a:r>
            <a:r>
              <a:rPr sz="1000" spc="-20" dirty="0">
                <a:latin typeface="Georgia"/>
                <a:cs typeface="Georgia"/>
              </a:rPr>
              <a:t>mining</a:t>
            </a:r>
            <a:r>
              <a:rPr sz="1000" spc="45" dirty="0">
                <a:latin typeface="Georgia"/>
                <a:cs typeface="Georgia"/>
              </a:rPr>
              <a:t> </a:t>
            </a:r>
            <a:r>
              <a:rPr sz="1000" spc="-10" dirty="0">
                <a:latin typeface="Georgia"/>
                <a:cs typeface="Georgia"/>
              </a:rPr>
              <a:t>process.</a:t>
            </a:r>
            <a:endParaRPr sz="1000">
              <a:latin typeface="Georgia"/>
              <a:cs typeface="Georgia"/>
            </a:endParaRPr>
          </a:p>
          <a:p>
            <a:pPr marL="289560" marR="2225675" indent="-277495">
              <a:lnSpc>
                <a:spcPct val="124000"/>
              </a:lnSpc>
              <a:spcBef>
                <a:spcPts val="320"/>
              </a:spcBef>
            </a:pPr>
            <a:r>
              <a:rPr sz="1100" dirty="0">
                <a:latin typeface="Georgia"/>
                <a:cs typeface="Georgia"/>
              </a:rPr>
              <a:t>The</a:t>
            </a:r>
            <a:r>
              <a:rPr sz="1100" spc="35" dirty="0">
                <a:latin typeface="Georgia"/>
                <a:cs typeface="Georgia"/>
              </a:rPr>
              <a:t> </a:t>
            </a:r>
            <a:r>
              <a:rPr sz="1100" dirty="0">
                <a:latin typeface="Georgia"/>
                <a:cs typeface="Georgia"/>
              </a:rPr>
              <a:t>major</a:t>
            </a:r>
            <a:r>
              <a:rPr sz="1100" spc="40" dirty="0">
                <a:latin typeface="Georgia"/>
                <a:cs typeface="Georgia"/>
              </a:rPr>
              <a:t> </a:t>
            </a:r>
            <a:r>
              <a:rPr sz="1100" dirty="0">
                <a:latin typeface="Georgia"/>
                <a:cs typeface="Georgia"/>
              </a:rPr>
              <a:t>tasks</a:t>
            </a:r>
            <a:r>
              <a:rPr sz="1100" spc="4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data</a:t>
            </a:r>
            <a:r>
              <a:rPr sz="1100" spc="40" dirty="0">
                <a:latin typeface="Georgia"/>
                <a:cs typeface="Georgia"/>
              </a:rPr>
              <a:t> </a:t>
            </a:r>
            <a:r>
              <a:rPr sz="1100" spc="-10" dirty="0">
                <a:latin typeface="Georgia"/>
                <a:cs typeface="Georgia"/>
              </a:rPr>
              <a:t>integration: </a:t>
            </a:r>
            <a:r>
              <a:rPr sz="1000" dirty="0">
                <a:latin typeface="Georgia"/>
                <a:cs typeface="Georgia"/>
              </a:rPr>
              <a:t>Entity</a:t>
            </a:r>
            <a:r>
              <a:rPr sz="1000" spc="100" dirty="0">
                <a:latin typeface="Georgia"/>
                <a:cs typeface="Georgia"/>
              </a:rPr>
              <a:t> </a:t>
            </a:r>
            <a:r>
              <a:rPr sz="1000" spc="-20" dirty="0">
                <a:latin typeface="Georgia"/>
                <a:cs typeface="Georgia"/>
              </a:rPr>
              <a:t>identification</a:t>
            </a:r>
            <a:r>
              <a:rPr sz="1000" spc="105" dirty="0">
                <a:latin typeface="Georgia"/>
                <a:cs typeface="Georgia"/>
              </a:rPr>
              <a:t> </a:t>
            </a:r>
            <a:r>
              <a:rPr sz="1000" spc="-10" dirty="0">
                <a:latin typeface="Georgia"/>
                <a:cs typeface="Georgia"/>
              </a:rPr>
              <a:t>problem Redundancy</a:t>
            </a:r>
            <a:r>
              <a:rPr sz="1000" spc="20" dirty="0">
                <a:latin typeface="Georgia"/>
                <a:cs typeface="Georgia"/>
              </a:rPr>
              <a:t> </a:t>
            </a:r>
            <a:r>
              <a:rPr sz="1000" dirty="0">
                <a:latin typeface="Georgia"/>
                <a:cs typeface="Georgia"/>
              </a:rPr>
              <a:t>and</a:t>
            </a:r>
            <a:r>
              <a:rPr sz="1000" spc="25" dirty="0">
                <a:latin typeface="Georgia"/>
                <a:cs typeface="Georgia"/>
              </a:rPr>
              <a:t> </a:t>
            </a:r>
            <a:r>
              <a:rPr sz="1000" spc="-20" dirty="0">
                <a:latin typeface="Georgia"/>
                <a:cs typeface="Georgia"/>
              </a:rPr>
              <a:t>correlation</a:t>
            </a:r>
            <a:r>
              <a:rPr sz="1000" spc="25" dirty="0">
                <a:latin typeface="Georgia"/>
                <a:cs typeface="Georgia"/>
              </a:rPr>
              <a:t> </a:t>
            </a:r>
            <a:r>
              <a:rPr sz="1000" spc="-10" dirty="0">
                <a:latin typeface="Georgia"/>
                <a:cs typeface="Georgia"/>
              </a:rPr>
              <a:t>analysis </a:t>
            </a:r>
            <a:r>
              <a:rPr sz="1000" dirty="0">
                <a:latin typeface="Georgia"/>
                <a:cs typeface="Georgia"/>
              </a:rPr>
              <a:t>Tuple</a:t>
            </a:r>
            <a:r>
              <a:rPr sz="1000" spc="-5" dirty="0">
                <a:latin typeface="Georgia"/>
                <a:cs typeface="Georgia"/>
              </a:rPr>
              <a:t> </a:t>
            </a:r>
            <a:r>
              <a:rPr sz="1000" dirty="0">
                <a:latin typeface="Georgia"/>
                <a:cs typeface="Georgia"/>
              </a:rPr>
              <a:t>or</a:t>
            </a:r>
            <a:r>
              <a:rPr sz="1000" spc="-5" dirty="0">
                <a:latin typeface="Georgia"/>
                <a:cs typeface="Georgia"/>
              </a:rPr>
              <a:t> </a:t>
            </a:r>
            <a:r>
              <a:rPr sz="1000" spc="-10" dirty="0">
                <a:latin typeface="Georgia"/>
                <a:cs typeface="Georgia"/>
              </a:rPr>
              <a:t>record</a:t>
            </a:r>
            <a:r>
              <a:rPr sz="1000" spc="-5" dirty="0">
                <a:latin typeface="Georgia"/>
                <a:cs typeface="Georgia"/>
              </a:rPr>
              <a:t> </a:t>
            </a:r>
            <a:r>
              <a:rPr sz="1000" spc="-10" dirty="0">
                <a:latin typeface="Georgia"/>
                <a:cs typeface="Georgia"/>
              </a:rPr>
              <a:t>duplication</a:t>
            </a:r>
            <a:endParaRPr sz="1000">
              <a:latin typeface="Georgia"/>
              <a:cs typeface="Georgia"/>
            </a:endParaRPr>
          </a:p>
          <a:p>
            <a:pPr marL="289560">
              <a:lnSpc>
                <a:spcPct val="100000"/>
              </a:lnSpc>
              <a:spcBef>
                <a:spcPts val="240"/>
              </a:spcBef>
            </a:pPr>
            <a:r>
              <a:rPr sz="1000" dirty="0">
                <a:latin typeface="Georgia"/>
                <a:cs typeface="Georgia"/>
              </a:rPr>
              <a:t>Data</a:t>
            </a:r>
            <a:r>
              <a:rPr sz="1000" spc="30" dirty="0">
                <a:latin typeface="Georgia"/>
                <a:cs typeface="Georgia"/>
              </a:rPr>
              <a:t> </a:t>
            </a:r>
            <a:r>
              <a:rPr sz="1000" spc="-10" dirty="0">
                <a:latin typeface="Georgia"/>
                <a:cs typeface="Georgia"/>
              </a:rPr>
              <a:t>value</a:t>
            </a:r>
            <a:r>
              <a:rPr sz="1000" spc="35" dirty="0">
                <a:latin typeface="Georgia"/>
                <a:cs typeface="Georgia"/>
              </a:rPr>
              <a:t> </a:t>
            </a:r>
            <a:r>
              <a:rPr sz="1000" spc="-10" dirty="0">
                <a:latin typeface="Georgia"/>
                <a:cs typeface="Georgia"/>
              </a:rPr>
              <a:t>conflict</a:t>
            </a:r>
            <a:r>
              <a:rPr sz="1000" spc="35" dirty="0">
                <a:latin typeface="Georgia"/>
                <a:cs typeface="Georgia"/>
              </a:rPr>
              <a:t> </a:t>
            </a:r>
            <a:r>
              <a:rPr sz="1000" spc="-10" dirty="0">
                <a:latin typeface="Georgia"/>
                <a:cs typeface="Georgia"/>
              </a:rPr>
              <a:t>detection</a:t>
            </a:r>
            <a:r>
              <a:rPr sz="1000" spc="35" dirty="0">
                <a:latin typeface="Georgia"/>
                <a:cs typeface="Georgia"/>
              </a:rPr>
              <a:t> </a:t>
            </a:r>
            <a:r>
              <a:rPr sz="1000" dirty="0">
                <a:latin typeface="Georgia"/>
                <a:cs typeface="Georgia"/>
              </a:rPr>
              <a:t>and</a:t>
            </a:r>
            <a:r>
              <a:rPr sz="1000" spc="35" dirty="0">
                <a:latin typeface="Georgia"/>
                <a:cs typeface="Georgia"/>
              </a:rPr>
              <a:t> </a:t>
            </a:r>
            <a:r>
              <a:rPr sz="1000" spc="-10" dirty="0">
                <a:latin typeface="Georgia"/>
                <a:cs typeface="Georgia"/>
              </a:rPr>
              <a:t>resolution</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33</a:t>
            </a:fld>
            <a:r>
              <a:rPr spc="-25" dirty="0"/>
              <a:t> </a:t>
            </a:r>
            <a:r>
              <a:rPr spc="75" dirty="0"/>
              <a:t>/</a:t>
            </a:r>
            <a:r>
              <a:rPr spc="-25" dirty="0"/>
              <a:t> 103</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0" dirty="0"/>
              <a:t>Entity</a:t>
            </a:r>
            <a:r>
              <a:rPr spc="225" dirty="0"/>
              <a:t> </a:t>
            </a:r>
            <a:r>
              <a:rPr dirty="0"/>
              <a:t>identification</a:t>
            </a:r>
            <a:r>
              <a:rPr spc="225" dirty="0"/>
              <a:t> </a:t>
            </a:r>
            <a:r>
              <a:rPr spc="-10" dirty="0"/>
              <a:t>problem</a:t>
            </a:r>
          </a:p>
        </p:txBody>
      </p:sp>
      <p:sp>
        <p:nvSpPr>
          <p:cNvPr id="3" name="object 3"/>
          <p:cNvSpPr/>
          <p:nvPr/>
        </p:nvSpPr>
        <p:spPr>
          <a:xfrm>
            <a:off x="337972" y="61582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82936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012418"/>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337972" y="125355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72543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194645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620229" y="215999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620229" y="234304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p:nvPr/>
        </p:nvSpPr>
        <p:spPr>
          <a:xfrm>
            <a:off x="620229" y="252610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p:nvPr/>
        </p:nvSpPr>
        <p:spPr>
          <a:xfrm>
            <a:off x="620229" y="270915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txBox="1"/>
          <p:nvPr/>
        </p:nvSpPr>
        <p:spPr>
          <a:xfrm>
            <a:off x="454177" y="464952"/>
            <a:ext cx="4881880" cy="2336800"/>
          </a:xfrm>
          <a:prstGeom prst="rect">
            <a:avLst/>
          </a:prstGeom>
        </p:spPr>
        <p:txBody>
          <a:bodyPr vert="horz" wrap="square" lIns="0" tIns="70485" rIns="0" bIns="0" rtlCol="0">
            <a:spAutoFit/>
          </a:bodyPr>
          <a:lstStyle/>
          <a:p>
            <a:pPr marL="12700">
              <a:lnSpc>
                <a:spcPct val="100000"/>
              </a:lnSpc>
              <a:spcBef>
                <a:spcPts val="555"/>
              </a:spcBef>
            </a:pPr>
            <a:r>
              <a:rPr sz="1100" i="1" dirty="0">
                <a:latin typeface="Palatino Linotype"/>
                <a:cs typeface="Palatino Linotype"/>
              </a:rPr>
              <a:t>Schema</a:t>
            </a:r>
            <a:r>
              <a:rPr sz="1100" i="1" spc="145" dirty="0">
                <a:latin typeface="Palatino Linotype"/>
                <a:cs typeface="Palatino Linotype"/>
              </a:rPr>
              <a:t> </a:t>
            </a:r>
            <a:r>
              <a:rPr sz="1100" i="1" dirty="0">
                <a:latin typeface="Palatino Linotype"/>
                <a:cs typeface="Palatino Linotype"/>
              </a:rPr>
              <a:t>integration</a:t>
            </a:r>
            <a:r>
              <a:rPr sz="1100" i="1" spc="204" dirty="0">
                <a:latin typeface="Palatino Linotype"/>
                <a:cs typeface="Palatino Linotype"/>
              </a:rPr>
              <a:t> </a:t>
            </a:r>
            <a:r>
              <a:rPr sz="1100" dirty="0">
                <a:latin typeface="Georgia"/>
                <a:cs typeface="Georgia"/>
              </a:rPr>
              <a:t>and</a:t>
            </a:r>
            <a:r>
              <a:rPr sz="1100" spc="125" dirty="0">
                <a:latin typeface="Georgia"/>
                <a:cs typeface="Georgia"/>
              </a:rPr>
              <a:t> </a:t>
            </a:r>
            <a:r>
              <a:rPr sz="1100" i="1" dirty="0">
                <a:latin typeface="Palatino Linotype"/>
                <a:cs typeface="Palatino Linotype"/>
              </a:rPr>
              <a:t>object</a:t>
            </a:r>
            <a:r>
              <a:rPr sz="1100" i="1" spc="150" dirty="0">
                <a:latin typeface="Palatino Linotype"/>
                <a:cs typeface="Palatino Linotype"/>
              </a:rPr>
              <a:t> </a:t>
            </a:r>
            <a:r>
              <a:rPr sz="1100" i="1" dirty="0">
                <a:latin typeface="Palatino Linotype"/>
                <a:cs typeface="Palatino Linotype"/>
              </a:rPr>
              <a:t>matching</a:t>
            </a:r>
            <a:r>
              <a:rPr sz="1100" i="1" spc="220" dirty="0">
                <a:latin typeface="Palatino Linotype"/>
                <a:cs typeface="Palatino Linotype"/>
              </a:rPr>
              <a:t> </a:t>
            </a:r>
            <a:r>
              <a:rPr sz="1100" dirty="0">
                <a:latin typeface="Georgia"/>
                <a:cs typeface="Georgia"/>
              </a:rPr>
              <a:t>can</a:t>
            </a:r>
            <a:r>
              <a:rPr sz="1100" spc="130" dirty="0">
                <a:latin typeface="Georgia"/>
                <a:cs typeface="Georgia"/>
              </a:rPr>
              <a:t> </a:t>
            </a:r>
            <a:r>
              <a:rPr sz="1100" dirty="0">
                <a:latin typeface="Georgia"/>
                <a:cs typeface="Georgia"/>
              </a:rPr>
              <a:t>be</a:t>
            </a:r>
            <a:r>
              <a:rPr sz="1100" spc="125" dirty="0">
                <a:latin typeface="Georgia"/>
                <a:cs typeface="Georgia"/>
              </a:rPr>
              <a:t> </a:t>
            </a:r>
            <a:r>
              <a:rPr sz="1100" spc="-10" dirty="0">
                <a:latin typeface="Georgia"/>
                <a:cs typeface="Georgia"/>
              </a:rPr>
              <a:t>tricky.</a:t>
            </a:r>
            <a:endParaRPr sz="1100">
              <a:latin typeface="Georgia"/>
              <a:cs typeface="Georgia"/>
            </a:endParaRPr>
          </a:p>
          <a:p>
            <a:pPr marL="289560" marR="5080">
              <a:lnSpc>
                <a:spcPct val="120100"/>
              </a:lnSpc>
              <a:spcBef>
                <a:spcPts val="180"/>
              </a:spcBef>
            </a:pPr>
            <a:r>
              <a:rPr sz="1000" spc="-25" dirty="0">
                <a:latin typeface="Georgia"/>
                <a:cs typeface="Georgia"/>
              </a:rPr>
              <a:t>How</a:t>
            </a:r>
            <a:r>
              <a:rPr sz="1000" spc="25" dirty="0">
                <a:latin typeface="Georgia"/>
                <a:cs typeface="Georgia"/>
              </a:rPr>
              <a:t> </a:t>
            </a:r>
            <a:r>
              <a:rPr sz="1000" dirty="0">
                <a:latin typeface="Georgia"/>
                <a:cs typeface="Georgia"/>
              </a:rPr>
              <a:t>can</a:t>
            </a:r>
            <a:r>
              <a:rPr sz="1000" spc="25" dirty="0">
                <a:latin typeface="Georgia"/>
                <a:cs typeface="Georgia"/>
              </a:rPr>
              <a:t> </a:t>
            </a:r>
            <a:r>
              <a:rPr sz="1000" spc="-15" dirty="0">
                <a:latin typeface="Georgia"/>
                <a:cs typeface="Georgia"/>
              </a:rPr>
              <a:t>equivalent</a:t>
            </a:r>
            <a:r>
              <a:rPr sz="1000" spc="25" dirty="0">
                <a:latin typeface="Georgia"/>
                <a:cs typeface="Georgia"/>
              </a:rPr>
              <a:t> </a:t>
            </a:r>
            <a:r>
              <a:rPr sz="1000" spc="-35" dirty="0">
                <a:latin typeface="Georgia"/>
                <a:cs typeface="Georgia"/>
              </a:rPr>
              <a:t>real–world</a:t>
            </a:r>
            <a:r>
              <a:rPr sz="1000" spc="25" dirty="0">
                <a:latin typeface="Georgia"/>
                <a:cs typeface="Georgia"/>
              </a:rPr>
              <a:t> </a:t>
            </a:r>
            <a:r>
              <a:rPr sz="1000" spc="-10" dirty="0">
                <a:latin typeface="Georgia"/>
                <a:cs typeface="Georgia"/>
              </a:rPr>
              <a:t>entities</a:t>
            </a:r>
            <a:r>
              <a:rPr sz="1000" spc="25" dirty="0">
                <a:latin typeface="Georgia"/>
                <a:cs typeface="Georgia"/>
              </a:rPr>
              <a:t> </a:t>
            </a:r>
            <a:r>
              <a:rPr sz="1000" spc="-10" dirty="0">
                <a:latin typeface="Georgia"/>
                <a:cs typeface="Georgia"/>
              </a:rPr>
              <a:t>from</a:t>
            </a:r>
            <a:r>
              <a:rPr sz="1000" spc="25" dirty="0">
                <a:latin typeface="Georgia"/>
                <a:cs typeface="Georgia"/>
              </a:rPr>
              <a:t> </a:t>
            </a:r>
            <a:r>
              <a:rPr sz="1000" spc="-20" dirty="0">
                <a:latin typeface="Georgia"/>
                <a:cs typeface="Georgia"/>
              </a:rPr>
              <a:t>multiple</a:t>
            </a:r>
            <a:r>
              <a:rPr sz="1000" spc="25" dirty="0">
                <a:latin typeface="Georgia"/>
                <a:cs typeface="Georgia"/>
              </a:rPr>
              <a:t> </a:t>
            </a:r>
            <a:r>
              <a:rPr sz="1000" dirty="0">
                <a:latin typeface="Georgia"/>
                <a:cs typeface="Georgia"/>
              </a:rPr>
              <a:t>data</a:t>
            </a:r>
            <a:r>
              <a:rPr sz="1000" spc="30" dirty="0">
                <a:latin typeface="Georgia"/>
                <a:cs typeface="Georgia"/>
              </a:rPr>
              <a:t> </a:t>
            </a:r>
            <a:r>
              <a:rPr sz="1000" spc="-25" dirty="0">
                <a:latin typeface="Georgia"/>
                <a:cs typeface="Georgia"/>
              </a:rPr>
              <a:t>sources</a:t>
            </a:r>
            <a:r>
              <a:rPr sz="1000" spc="25" dirty="0">
                <a:latin typeface="Georgia"/>
                <a:cs typeface="Georgia"/>
              </a:rPr>
              <a:t> </a:t>
            </a:r>
            <a:r>
              <a:rPr sz="1000" dirty="0">
                <a:latin typeface="Georgia"/>
                <a:cs typeface="Georgia"/>
              </a:rPr>
              <a:t>be</a:t>
            </a:r>
            <a:r>
              <a:rPr sz="1000" spc="25" dirty="0">
                <a:latin typeface="Georgia"/>
                <a:cs typeface="Georgia"/>
              </a:rPr>
              <a:t> </a:t>
            </a:r>
            <a:r>
              <a:rPr sz="1000" spc="-10" dirty="0">
                <a:latin typeface="Georgia"/>
                <a:cs typeface="Georgia"/>
              </a:rPr>
              <a:t>matched</a:t>
            </a:r>
            <a:r>
              <a:rPr sz="1000" spc="25" dirty="0">
                <a:latin typeface="Georgia"/>
                <a:cs typeface="Georgia"/>
              </a:rPr>
              <a:t> </a:t>
            </a:r>
            <a:r>
              <a:rPr sz="1000" spc="-25" dirty="0">
                <a:latin typeface="Georgia"/>
                <a:cs typeface="Georgia"/>
              </a:rPr>
              <a:t>up? </a:t>
            </a:r>
            <a:r>
              <a:rPr sz="1000" dirty="0">
                <a:latin typeface="Georgia"/>
                <a:cs typeface="Georgia"/>
              </a:rPr>
              <a:t>This</a:t>
            </a:r>
            <a:r>
              <a:rPr sz="1000" spc="45" dirty="0">
                <a:latin typeface="Georgia"/>
                <a:cs typeface="Georgia"/>
              </a:rPr>
              <a:t> </a:t>
            </a:r>
            <a:r>
              <a:rPr sz="1000" dirty="0">
                <a:latin typeface="Georgia"/>
                <a:cs typeface="Georgia"/>
              </a:rPr>
              <a:t>is</a:t>
            </a:r>
            <a:r>
              <a:rPr sz="1000" spc="50" dirty="0">
                <a:latin typeface="Georgia"/>
                <a:cs typeface="Georgia"/>
              </a:rPr>
              <a:t> </a:t>
            </a:r>
            <a:r>
              <a:rPr sz="1000" spc="-25" dirty="0">
                <a:latin typeface="Georgia"/>
                <a:cs typeface="Georgia"/>
              </a:rPr>
              <a:t>referred</a:t>
            </a:r>
            <a:r>
              <a:rPr sz="1000" spc="50" dirty="0">
                <a:latin typeface="Georgia"/>
                <a:cs typeface="Georgia"/>
              </a:rPr>
              <a:t> </a:t>
            </a:r>
            <a:r>
              <a:rPr sz="1000" dirty="0">
                <a:latin typeface="Georgia"/>
                <a:cs typeface="Georgia"/>
              </a:rPr>
              <a:t>to</a:t>
            </a:r>
            <a:r>
              <a:rPr sz="1000" spc="50" dirty="0">
                <a:latin typeface="Georgia"/>
                <a:cs typeface="Georgia"/>
              </a:rPr>
              <a:t> </a:t>
            </a:r>
            <a:r>
              <a:rPr sz="1000" dirty="0">
                <a:latin typeface="Georgia"/>
                <a:cs typeface="Georgia"/>
              </a:rPr>
              <a:t>as</a:t>
            </a:r>
            <a:r>
              <a:rPr sz="1000" spc="45" dirty="0">
                <a:latin typeface="Georgia"/>
                <a:cs typeface="Georgia"/>
              </a:rPr>
              <a:t> </a:t>
            </a:r>
            <a:r>
              <a:rPr sz="1000" dirty="0">
                <a:latin typeface="Georgia"/>
                <a:cs typeface="Georgia"/>
              </a:rPr>
              <a:t>the</a:t>
            </a:r>
            <a:r>
              <a:rPr sz="1000" spc="45" dirty="0">
                <a:latin typeface="Georgia"/>
                <a:cs typeface="Georgia"/>
              </a:rPr>
              <a:t> </a:t>
            </a:r>
            <a:r>
              <a:rPr sz="1000" b="1" dirty="0">
                <a:latin typeface="Georgia"/>
                <a:cs typeface="Georgia"/>
              </a:rPr>
              <a:t>entity</a:t>
            </a:r>
            <a:r>
              <a:rPr sz="1000" b="1" spc="75" dirty="0">
                <a:latin typeface="Georgia"/>
                <a:cs typeface="Georgia"/>
              </a:rPr>
              <a:t> </a:t>
            </a:r>
            <a:r>
              <a:rPr sz="1000" b="1" spc="-35" dirty="0">
                <a:latin typeface="Georgia"/>
                <a:cs typeface="Georgia"/>
              </a:rPr>
              <a:t>identification</a:t>
            </a:r>
            <a:r>
              <a:rPr sz="1000" b="1" spc="75" dirty="0">
                <a:latin typeface="Georgia"/>
                <a:cs typeface="Georgia"/>
              </a:rPr>
              <a:t> </a:t>
            </a:r>
            <a:r>
              <a:rPr sz="1000" b="1" spc="-10" dirty="0">
                <a:latin typeface="Georgia"/>
                <a:cs typeface="Georgia"/>
              </a:rPr>
              <a:t>problem</a:t>
            </a:r>
            <a:r>
              <a:rPr sz="1000" spc="-10" dirty="0">
                <a:latin typeface="Georgia"/>
                <a:cs typeface="Georgia"/>
              </a:rPr>
              <a:t>.</a:t>
            </a:r>
            <a:endParaRPr sz="1000">
              <a:latin typeface="Georgia"/>
              <a:cs typeface="Georgia"/>
            </a:endParaRPr>
          </a:p>
          <a:p>
            <a:pPr marL="12700">
              <a:lnSpc>
                <a:spcPct val="100000"/>
              </a:lnSpc>
              <a:spcBef>
                <a:spcPts val="640"/>
              </a:spcBef>
            </a:pPr>
            <a:r>
              <a:rPr sz="1100" spc="-10" dirty="0">
                <a:latin typeface="Georgia"/>
                <a:cs typeface="Georgia"/>
              </a:rPr>
              <a:t>Example:</a:t>
            </a:r>
            <a:endParaRPr sz="1100">
              <a:latin typeface="Georgia"/>
              <a:cs typeface="Georgia"/>
            </a:endParaRPr>
          </a:p>
          <a:p>
            <a:pPr marL="289560">
              <a:lnSpc>
                <a:spcPct val="100000"/>
              </a:lnSpc>
              <a:spcBef>
                <a:spcPts val="420"/>
              </a:spcBef>
            </a:pPr>
            <a:r>
              <a:rPr sz="1000" dirty="0">
                <a:latin typeface="Cambria"/>
                <a:cs typeface="Cambria"/>
              </a:rPr>
              <a:t>customer_id</a:t>
            </a:r>
            <a:r>
              <a:rPr sz="1000" spc="125" dirty="0">
                <a:latin typeface="Cambria"/>
                <a:cs typeface="Cambria"/>
              </a:rPr>
              <a:t> </a:t>
            </a:r>
            <a:r>
              <a:rPr sz="1000" dirty="0">
                <a:latin typeface="Georgia"/>
                <a:cs typeface="Georgia"/>
              </a:rPr>
              <a:t>and</a:t>
            </a:r>
            <a:r>
              <a:rPr sz="1000" spc="105" dirty="0">
                <a:latin typeface="Georgia"/>
                <a:cs typeface="Georgia"/>
              </a:rPr>
              <a:t> </a:t>
            </a:r>
            <a:r>
              <a:rPr sz="1000" dirty="0">
                <a:latin typeface="Cambria"/>
                <a:cs typeface="Cambria"/>
              </a:rPr>
              <a:t>cust_number</a:t>
            </a:r>
            <a:r>
              <a:rPr sz="1000" spc="125" dirty="0">
                <a:latin typeface="Cambria"/>
                <a:cs typeface="Cambria"/>
              </a:rPr>
              <a:t> </a:t>
            </a:r>
            <a:r>
              <a:rPr sz="1000" dirty="0">
                <a:latin typeface="Georgia"/>
                <a:cs typeface="Georgia"/>
              </a:rPr>
              <a:t>in</a:t>
            </a:r>
            <a:r>
              <a:rPr sz="1000" spc="105" dirty="0">
                <a:latin typeface="Georgia"/>
                <a:cs typeface="Georgia"/>
              </a:rPr>
              <a:t> </a:t>
            </a:r>
            <a:r>
              <a:rPr sz="1000" dirty="0">
                <a:latin typeface="Georgia"/>
                <a:cs typeface="Georgia"/>
              </a:rPr>
              <a:t>two</a:t>
            </a:r>
            <a:r>
              <a:rPr sz="1000" spc="105" dirty="0">
                <a:latin typeface="Georgia"/>
                <a:cs typeface="Georgia"/>
              </a:rPr>
              <a:t> </a:t>
            </a:r>
            <a:r>
              <a:rPr sz="1000" spc="-10" dirty="0">
                <a:latin typeface="Georgia"/>
                <a:cs typeface="Georgia"/>
              </a:rPr>
              <a:t>databases</a:t>
            </a:r>
            <a:r>
              <a:rPr sz="1000" spc="100" dirty="0">
                <a:latin typeface="Georgia"/>
                <a:cs typeface="Georgia"/>
              </a:rPr>
              <a:t> </a:t>
            </a:r>
            <a:r>
              <a:rPr sz="1000" spc="-25" dirty="0">
                <a:latin typeface="Georgia"/>
                <a:cs typeface="Georgia"/>
              </a:rPr>
              <a:t>refer</a:t>
            </a:r>
            <a:r>
              <a:rPr sz="1000" spc="105" dirty="0">
                <a:latin typeface="Georgia"/>
                <a:cs typeface="Georgia"/>
              </a:rPr>
              <a:t> </a:t>
            </a:r>
            <a:r>
              <a:rPr sz="1000" dirty="0">
                <a:latin typeface="Georgia"/>
                <a:cs typeface="Georgia"/>
              </a:rPr>
              <a:t>to</a:t>
            </a:r>
            <a:r>
              <a:rPr sz="1000" spc="100" dirty="0">
                <a:latin typeface="Georgia"/>
                <a:cs typeface="Georgia"/>
              </a:rPr>
              <a:t> </a:t>
            </a:r>
            <a:r>
              <a:rPr sz="1000" dirty="0">
                <a:latin typeface="Georgia"/>
                <a:cs typeface="Georgia"/>
              </a:rPr>
              <a:t>the</a:t>
            </a:r>
            <a:r>
              <a:rPr sz="1000" spc="105" dirty="0">
                <a:latin typeface="Georgia"/>
                <a:cs typeface="Georgia"/>
              </a:rPr>
              <a:t> </a:t>
            </a:r>
            <a:r>
              <a:rPr sz="1000" spc="-10" dirty="0">
                <a:latin typeface="Georgia"/>
                <a:cs typeface="Georgia"/>
              </a:rPr>
              <a:t>same</a:t>
            </a:r>
            <a:r>
              <a:rPr sz="1000" spc="100" dirty="0">
                <a:latin typeface="Georgia"/>
                <a:cs typeface="Georgia"/>
              </a:rPr>
              <a:t> </a:t>
            </a:r>
            <a:r>
              <a:rPr sz="1000" spc="-10" dirty="0">
                <a:latin typeface="Georgia"/>
                <a:cs typeface="Georgia"/>
              </a:rPr>
              <a:t>attribute?</a:t>
            </a:r>
            <a:endParaRPr sz="1000">
              <a:latin typeface="Georgia"/>
              <a:cs typeface="Georgia"/>
            </a:endParaRPr>
          </a:p>
          <a:p>
            <a:pPr marL="12700" marR="2033905">
              <a:lnSpc>
                <a:spcPct val="131800"/>
              </a:lnSpc>
              <a:spcBef>
                <a:spcPts val="355"/>
              </a:spcBef>
            </a:pPr>
            <a:r>
              <a:rPr sz="1100" b="1" spc="-20" dirty="0">
                <a:latin typeface="Georgia"/>
                <a:cs typeface="Georgia"/>
              </a:rPr>
              <a:t>Meta–data</a:t>
            </a:r>
            <a:r>
              <a:rPr sz="1100" b="1" dirty="0">
                <a:latin typeface="Georgia"/>
                <a:cs typeface="Georgia"/>
              </a:rPr>
              <a:t> </a:t>
            </a:r>
            <a:r>
              <a:rPr sz="1100" dirty="0">
                <a:latin typeface="Georgia"/>
                <a:cs typeface="Georgia"/>
              </a:rPr>
              <a:t>can</a:t>
            </a:r>
            <a:r>
              <a:rPr sz="1100" spc="15" dirty="0">
                <a:latin typeface="Georgia"/>
                <a:cs typeface="Georgia"/>
              </a:rPr>
              <a:t> </a:t>
            </a:r>
            <a:r>
              <a:rPr sz="1100" dirty="0">
                <a:latin typeface="Georgia"/>
                <a:cs typeface="Georgia"/>
              </a:rPr>
              <a:t>be</a:t>
            </a:r>
            <a:r>
              <a:rPr sz="1100" spc="15" dirty="0">
                <a:latin typeface="Georgia"/>
                <a:cs typeface="Georgia"/>
              </a:rPr>
              <a:t> </a:t>
            </a:r>
            <a:r>
              <a:rPr sz="1100" spc="-25" dirty="0">
                <a:latin typeface="Georgia"/>
                <a:cs typeface="Georgia"/>
              </a:rPr>
              <a:t>used</a:t>
            </a:r>
            <a:r>
              <a:rPr sz="1100" spc="10" dirty="0">
                <a:latin typeface="Georgia"/>
                <a:cs typeface="Georgia"/>
              </a:rPr>
              <a:t> </a:t>
            </a:r>
            <a:r>
              <a:rPr sz="1100" dirty="0">
                <a:latin typeface="Georgia"/>
                <a:cs typeface="Georgia"/>
              </a:rPr>
              <a:t>for</a:t>
            </a:r>
            <a:r>
              <a:rPr sz="1100" spc="15" dirty="0">
                <a:latin typeface="Georgia"/>
                <a:cs typeface="Georgia"/>
              </a:rPr>
              <a:t> </a:t>
            </a:r>
            <a:r>
              <a:rPr sz="1100" spc="-35" dirty="0">
                <a:latin typeface="Georgia"/>
                <a:cs typeface="Georgia"/>
              </a:rPr>
              <a:t>schema</a:t>
            </a:r>
            <a:r>
              <a:rPr sz="1100" spc="15" dirty="0">
                <a:latin typeface="Georgia"/>
                <a:cs typeface="Georgia"/>
              </a:rPr>
              <a:t> </a:t>
            </a:r>
            <a:r>
              <a:rPr sz="1100" spc="-20" dirty="0">
                <a:latin typeface="Georgia"/>
                <a:cs typeface="Georgia"/>
              </a:rPr>
              <a:t>matching. </a:t>
            </a:r>
            <a:r>
              <a:rPr sz="1100" spc="-25" dirty="0">
                <a:latin typeface="Georgia"/>
                <a:cs typeface="Georgia"/>
              </a:rPr>
              <a:t>Meta–data</a:t>
            </a:r>
            <a:r>
              <a:rPr sz="1100" spc="40" dirty="0">
                <a:latin typeface="Georgia"/>
                <a:cs typeface="Georgia"/>
              </a:rPr>
              <a:t> </a:t>
            </a:r>
            <a:r>
              <a:rPr sz="1100" dirty="0">
                <a:latin typeface="Georgia"/>
                <a:cs typeface="Georgia"/>
              </a:rPr>
              <a:t>of</a:t>
            </a:r>
            <a:r>
              <a:rPr sz="1100" spc="45" dirty="0">
                <a:latin typeface="Georgia"/>
                <a:cs typeface="Georgia"/>
              </a:rPr>
              <a:t> </a:t>
            </a:r>
            <a:r>
              <a:rPr sz="1100" dirty="0">
                <a:latin typeface="Georgia"/>
                <a:cs typeface="Georgia"/>
              </a:rPr>
              <a:t>a</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attribute</a:t>
            </a:r>
            <a:r>
              <a:rPr sz="1100" spc="45" dirty="0">
                <a:latin typeface="Georgia"/>
                <a:cs typeface="Georgia"/>
              </a:rPr>
              <a:t> </a:t>
            </a:r>
            <a:r>
              <a:rPr sz="1100" dirty="0">
                <a:latin typeface="Georgia"/>
                <a:cs typeface="Georgia"/>
              </a:rPr>
              <a:t>may</a:t>
            </a:r>
            <a:r>
              <a:rPr sz="1100" spc="45" dirty="0">
                <a:latin typeface="Georgia"/>
                <a:cs typeface="Georgia"/>
              </a:rPr>
              <a:t> </a:t>
            </a:r>
            <a:r>
              <a:rPr sz="1100" spc="-10" dirty="0">
                <a:latin typeface="Georgia"/>
                <a:cs typeface="Georgia"/>
              </a:rPr>
              <a:t>include:</a:t>
            </a:r>
            <a:endParaRPr sz="1100">
              <a:latin typeface="Georgia"/>
              <a:cs typeface="Georgia"/>
            </a:endParaRPr>
          </a:p>
          <a:p>
            <a:pPr marL="289560">
              <a:lnSpc>
                <a:spcPct val="100000"/>
              </a:lnSpc>
              <a:spcBef>
                <a:spcPts val="420"/>
              </a:spcBef>
            </a:pPr>
            <a:r>
              <a:rPr sz="1000" spc="-10" dirty="0">
                <a:latin typeface="Georgia"/>
                <a:cs typeface="Georgia"/>
              </a:rPr>
              <a:t>Name</a:t>
            </a:r>
            <a:r>
              <a:rPr sz="1000" spc="20" dirty="0">
                <a:latin typeface="Georgia"/>
                <a:cs typeface="Georgia"/>
              </a:rPr>
              <a:t> </a:t>
            </a:r>
            <a:r>
              <a:rPr sz="1000" dirty="0">
                <a:latin typeface="Georgia"/>
                <a:cs typeface="Georgia"/>
              </a:rPr>
              <a:t>of</a:t>
            </a:r>
            <a:r>
              <a:rPr sz="1000" spc="20" dirty="0">
                <a:latin typeface="Georgia"/>
                <a:cs typeface="Georgia"/>
              </a:rPr>
              <a:t> </a:t>
            </a:r>
            <a:r>
              <a:rPr sz="1000" dirty="0">
                <a:latin typeface="Georgia"/>
                <a:cs typeface="Georgia"/>
              </a:rPr>
              <a:t>the</a:t>
            </a:r>
            <a:r>
              <a:rPr sz="1000" spc="25" dirty="0">
                <a:latin typeface="Georgia"/>
                <a:cs typeface="Georgia"/>
              </a:rPr>
              <a:t> </a:t>
            </a:r>
            <a:r>
              <a:rPr sz="1000" spc="-10" dirty="0">
                <a:latin typeface="Georgia"/>
                <a:cs typeface="Georgia"/>
              </a:rPr>
              <a:t>attribute</a:t>
            </a:r>
            <a:endParaRPr sz="1000">
              <a:latin typeface="Georgia"/>
              <a:cs typeface="Georgia"/>
            </a:endParaRPr>
          </a:p>
          <a:p>
            <a:pPr marL="289560" marR="2409825">
              <a:lnSpc>
                <a:spcPct val="120100"/>
              </a:lnSpc>
            </a:pPr>
            <a:r>
              <a:rPr sz="1000" spc="-20" dirty="0">
                <a:latin typeface="Georgia"/>
                <a:cs typeface="Georgia"/>
              </a:rPr>
              <a:t>Meaning</a:t>
            </a:r>
            <a:r>
              <a:rPr sz="1000" spc="35" dirty="0">
                <a:latin typeface="Georgia"/>
                <a:cs typeface="Georgia"/>
              </a:rPr>
              <a:t> </a:t>
            </a:r>
            <a:r>
              <a:rPr sz="1000" dirty="0">
                <a:latin typeface="Georgia"/>
                <a:cs typeface="Georgia"/>
              </a:rPr>
              <a:t>or</a:t>
            </a:r>
            <a:r>
              <a:rPr sz="1000" spc="40" dirty="0">
                <a:latin typeface="Georgia"/>
                <a:cs typeface="Georgia"/>
              </a:rPr>
              <a:t> </a:t>
            </a:r>
            <a:r>
              <a:rPr sz="1000" spc="-20" dirty="0">
                <a:latin typeface="Georgia"/>
                <a:cs typeface="Georgia"/>
              </a:rPr>
              <a:t>description</a:t>
            </a:r>
            <a:r>
              <a:rPr sz="1000" spc="40" dirty="0">
                <a:latin typeface="Georgia"/>
                <a:cs typeface="Georgia"/>
              </a:rPr>
              <a:t> </a:t>
            </a:r>
            <a:r>
              <a:rPr sz="1000" dirty="0">
                <a:latin typeface="Georgia"/>
                <a:cs typeface="Georgia"/>
              </a:rPr>
              <a:t>of</a:t>
            </a:r>
            <a:r>
              <a:rPr sz="1000" spc="35" dirty="0">
                <a:latin typeface="Georgia"/>
                <a:cs typeface="Georgia"/>
              </a:rPr>
              <a:t> </a:t>
            </a:r>
            <a:r>
              <a:rPr sz="1000" dirty="0">
                <a:latin typeface="Georgia"/>
                <a:cs typeface="Georgia"/>
              </a:rPr>
              <a:t>the</a:t>
            </a:r>
            <a:r>
              <a:rPr sz="1000" spc="40" dirty="0">
                <a:latin typeface="Georgia"/>
                <a:cs typeface="Georgia"/>
              </a:rPr>
              <a:t> </a:t>
            </a:r>
            <a:r>
              <a:rPr sz="1000" spc="-10" dirty="0">
                <a:latin typeface="Georgia"/>
                <a:cs typeface="Georgia"/>
              </a:rPr>
              <a:t>attribute </a:t>
            </a:r>
            <a:r>
              <a:rPr sz="1000" dirty="0">
                <a:latin typeface="Georgia"/>
                <a:cs typeface="Georgia"/>
              </a:rPr>
              <a:t>Data</a:t>
            </a:r>
            <a:r>
              <a:rPr sz="1000" spc="50" dirty="0">
                <a:latin typeface="Georgia"/>
                <a:cs typeface="Georgia"/>
              </a:rPr>
              <a:t> </a:t>
            </a:r>
            <a:r>
              <a:rPr sz="1000" dirty="0">
                <a:latin typeface="Georgia"/>
                <a:cs typeface="Georgia"/>
              </a:rPr>
              <a:t>type</a:t>
            </a:r>
            <a:r>
              <a:rPr sz="1000" spc="50" dirty="0">
                <a:latin typeface="Georgia"/>
                <a:cs typeface="Georgia"/>
              </a:rPr>
              <a:t> </a:t>
            </a:r>
            <a:r>
              <a:rPr sz="1000" dirty="0">
                <a:latin typeface="Georgia"/>
                <a:cs typeface="Georgia"/>
              </a:rPr>
              <a:t>and</a:t>
            </a:r>
            <a:r>
              <a:rPr sz="1000" spc="50" dirty="0">
                <a:latin typeface="Georgia"/>
                <a:cs typeface="Georgia"/>
              </a:rPr>
              <a:t> </a:t>
            </a:r>
            <a:r>
              <a:rPr sz="1000" spc="-10" dirty="0">
                <a:latin typeface="Georgia"/>
                <a:cs typeface="Georgia"/>
              </a:rPr>
              <a:t>range</a:t>
            </a:r>
            <a:r>
              <a:rPr sz="1000" spc="55" dirty="0">
                <a:latin typeface="Georgia"/>
                <a:cs typeface="Georgia"/>
              </a:rPr>
              <a:t> </a:t>
            </a:r>
            <a:r>
              <a:rPr sz="1000" dirty="0">
                <a:latin typeface="Georgia"/>
                <a:cs typeface="Georgia"/>
              </a:rPr>
              <a:t>of</a:t>
            </a:r>
            <a:r>
              <a:rPr sz="1000" spc="50" dirty="0">
                <a:latin typeface="Georgia"/>
                <a:cs typeface="Georgia"/>
              </a:rPr>
              <a:t> </a:t>
            </a:r>
            <a:r>
              <a:rPr sz="1000" spc="-10" dirty="0">
                <a:latin typeface="Georgia"/>
                <a:cs typeface="Georgia"/>
              </a:rPr>
              <a:t>values</a:t>
            </a:r>
            <a:endParaRPr sz="1000">
              <a:latin typeface="Georgia"/>
              <a:cs typeface="Georgia"/>
            </a:endParaRPr>
          </a:p>
          <a:p>
            <a:pPr marL="289560">
              <a:lnSpc>
                <a:spcPct val="100000"/>
              </a:lnSpc>
              <a:spcBef>
                <a:spcPts val="244"/>
              </a:spcBef>
            </a:pPr>
            <a:r>
              <a:rPr sz="1000" dirty="0">
                <a:latin typeface="Georgia"/>
                <a:cs typeface="Georgia"/>
              </a:rPr>
              <a:t>Null </a:t>
            </a:r>
            <a:r>
              <a:rPr sz="1000" spc="-10" dirty="0">
                <a:latin typeface="Georgia"/>
                <a:cs typeface="Georgia"/>
              </a:rPr>
              <a:t>rules</a:t>
            </a:r>
            <a:r>
              <a:rPr sz="1000" dirty="0">
                <a:latin typeface="Georgia"/>
                <a:cs typeface="Georgia"/>
              </a:rPr>
              <a:t> for </a:t>
            </a:r>
            <a:r>
              <a:rPr sz="1000" spc="-20" dirty="0">
                <a:latin typeface="Georgia"/>
                <a:cs typeface="Georgia"/>
              </a:rPr>
              <a:t>handling</a:t>
            </a:r>
            <a:r>
              <a:rPr sz="1000" spc="5" dirty="0">
                <a:latin typeface="Georgia"/>
                <a:cs typeface="Georgia"/>
              </a:rPr>
              <a:t> </a:t>
            </a:r>
            <a:r>
              <a:rPr sz="1000" dirty="0">
                <a:latin typeface="Georgia"/>
                <a:cs typeface="Georgia"/>
              </a:rPr>
              <a:t>blank, </a:t>
            </a:r>
            <a:r>
              <a:rPr sz="1000" spc="-10" dirty="0">
                <a:latin typeface="Georgia"/>
                <a:cs typeface="Georgia"/>
              </a:rPr>
              <a:t>zero,</a:t>
            </a:r>
            <a:r>
              <a:rPr sz="1000" dirty="0">
                <a:latin typeface="Georgia"/>
                <a:cs typeface="Georgia"/>
              </a:rPr>
              <a:t> or </a:t>
            </a:r>
            <a:r>
              <a:rPr sz="1000" spc="-10" dirty="0">
                <a:latin typeface="Georgia"/>
                <a:cs typeface="Georgia"/>
              </a:rPr>
              <a:t>null</a:t>
            </a:r>
            <a:r>
              <a:rPr sz="1000" spc="5" dirty="0">
                <a:latin typeface="Georgia"/>
                <a:cs typeface="Georgia"/>
              </a:rPr>
              <a:t> </a:t>
            </a:r>
            <a:r>
              <a:rPr sz="1000" spc="-10" dirty="0">
                <a:latin typeface="Georgia"/>
                <a:cs typeface="Georgia"/>
              </a:rPr>
              <a:t>value</a:t>
            </a:r>
            <a:endParaRPr sz="1000">
              <a:latin typeface="Georgia"/>
              <a:cs typeface="Georgia"/>
            </a:endParaRPr>
          </a:p>
        </p:txBody>
      </p:sp>
      <p:grpSp>
        <p:nvGrpSpPr>
          <p:cNvPr id="14" name="object 14"/>
          <p:cNvGrpSpPr/>
          <p:nvPr/>
        </p:nvGrpSpPr>
        <p:grpSpPr>
          <a:xfrm>
            <a:off x="0" y="3121545"/>
            <a:ext cx="5760085" cy="118745"/>
            <a:chOff x="0" y="3121545"/>
            <a:chExt cx="5760085" cy="118745"/>
          </a:xfrm>
        </p:grpSpPr>
        <p:sp>
          <p:nvSpPr>
            <p:cNvPr id="15" name="object 1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6" name="object 1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8" name="object 18"/>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9" name="object 19"/>
          <p:cNvSpPr txBox="1"/>
          <p:nvPr/>
        </p:nvSpPr>
        <p:spPr>
          <a:xfrm>
            <a:off x="4873694" y="3118867"/>
            <a:ext cx="335280" cy="121920"/>
          </a:xfrm>
          <a:prstGeom prst="rect">
            <a:avLst/>
          </a:prstGeom>
        </p:spPr>
        <p:txBody>
          <a:bodyPr vert="horz" wrap="square" lIns="0" tIns="8255" rIns="0" bIns="0" rtlCol="0">
            <a:spAutoFit/>
          </a:bodyPr>
          <a:lstStyle/>
          <a:p>
            <a:pPr marL="12700">
              <a:lnSpc>
                <a:spcPct val="100000"/>
              </a:lnSpc>
              <a:spcBef>
                <a:spcPts val="65"/>
              </a:spcBef>
            </a:pPr>
            <a:r>
              <a:rPr sz="600" dirty="0">
                <a:solidFill>
                  <a:srgbClr val="7A0000"/>
                </a:solidFill>
                <a:latin typeface="Georgia"/>
                <a:cs typeface="Georgia"/>
              </a:rPr>
              <a:t>33</a:t>
            </a:r>
            <a:r>
              <a:rPr sz="600" spc="15" dirty="0">
                <a:solidFill>
                  <a:srgbClr val="7A0000"/>
                </a:solidFill>
                <a:latin typeface="Georgia"/>
                <a:cs typeface="Georgia"/>
              </a:rPr>
              <a:t> </a:t>
            </a:r>
            <a:r>
              <a:rPr sz="600" spc="75" dirty="0">
                <a:solidFill>
                  <a:srgbClr val="7A0000"/>
                </a:solidFill>
                <a:latin typeface="Georgia"/>
                <a:cs typeface="Georgia"/>
              </a:rPr>
              <a:t>/</a:t>
            </a:r>
            <a:r>
              <a:rPr sz="600" spc="15" dirty="0">
                <a:solidFill>
                  <a:srgbClr val="7A0000"/>
                </a:solidFill>
                <a:latin typeface="Georgia"/>
                <a:cs typeface="Georgia"/>
              </a:rPr>
              <a:t> </a:t>
            </a:r>
            <a:r>
              <a:rPr sz="600" spc="-25" dirty="0">
                <a:solidFill>
                  <a:srgbClr val="7A0000"/>
                </a:solidFill>
                <a:latin typeface="Georgia"/>
                <a:cs typeface="Georgia"/>
              </a:rPr>
              <a:t>103</a:t>
            </a:r>
            <a:endParaRPr sz="600">
              <a:latin typeface="Georgia"/>
              <a:cs typeface="Georgia"/>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Redundancy</a:t>
            </a:r>
            <a:r>
              <a:rPr spc="305" dirty="0"/>
              <a:t> </a:t>
            </a:r>
            <a:r>
              <a:rPr spc="50" dirty="0"/>
              <a:t>and</a:t>
            </a:r>
            <a:r>
              <a:rPr spc="300" dirty="0"/>
              <a:t> </a:t>
            </a:r>
            <a:r>
              <a:rPr dirty="0"/>
              <a:t>correlation</a:t>
            </a:r>
            <a:r>
              <a:rPr spc="305" dirty="0"/>
              <a:t> </a:t>
            </a:r>
            <a:r>
              <a:rPr spc="-10" dirty="0"/>
              <a:t>analysis</a:t>
            </a:r>
          </a:p>
        </p:txBody>
      </p:sp>
      <p:sp>
        <p:nvSpPr>
          <p:cNvPr id="3" name="object 3"/>
          <p:cNvSpPr/>
          <p:nvPr/>
        </p:nvSpPr>
        <p:spPr>
          <a:xfrm>
            <a:off x="337972" y="6229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12084" y="505966"/>
            <a:ext cx="5062220" cy="2333625"/>
          </a:xfrm>
          <a:prstGeom prst="rect">
            <a:avLst/>
          </a:prstGeom>
        </p:spPr>
        <p:txBody>
          <a:bodyPr vert="horz" wrap="square" lIns="0" tIns="12700" rIns="0" bIns="0" rtlCol="0">
            <a:spAutoFit/>
          </a:bodyPr>
          <a:lstStyle/>
          <a:p>
            <a:pPr marL="38100" marR="1314450">
              <a:lnSpc>
                <a:spcPct val="131800"/>
              </a:lnSpc>
              <a:spcBef>
                <a:spcPts val="100"/>
              </a:spcBef>
            </a:pPr>
            <a:r>
              <a:rPr sz="1100" b="1" spc="-35" dirty="0">
                <a:latin typeface="Georgia"/>
                <a:cs typeface="Georgia"/>
              </a:rPr>
              <a:t>Redundancy</a:t>
            </a:r>
            <a:r>
              <a:rPr sz="1100" b="1" spc="20" dirty="0">
                <a:latin typeface="Georgia"/>
                <a:cs typeface="Georgia"/>
              </a:rPr>
              <a:t> </a:t>
            </a:r>
            <a:r>
              <a:rPr sz="1100" dirty="0">
                <a:latin typeface="Georgia"/>
                <a:cs typeface="Georgia"/>
              </a:rPr>
              <a:t>is</a:t>
            </a:r>
            <a:r>
              <a:rPr sz="1100" spc="25" dirty="0">
                <a:latin typeface="Georgia"/>
                <a:cs typeface="Georgia"/>
              </a:rPr>
              <a:t> </a:t>
            </a:r>
            <a:r>
              <a:rPr sz="1100" spc="-25" dirty="0">
                <a:latin typeface="Georgia"/>
                <a:cs typeface="Georgia"/>
              </a:rPr>
              <a:t>another</a:t>
            </a:r>
            <a:r>
              <a:rPr sz="1100" spc="30" dirty="0">
                <a:latin typeface="Georgia"/>
                <a:cs typeface="Georgia"/>
              </a:rPr>
              <a:t> </a:t>
            </a:r>
            <a:r>
              <a:rPr sz="1100" spc="-10" dirty="0">
                <a:latin typeface="Georgia"/>
                <a:cs typeface="Georgia"/>
              </a:rPr>
              <a:t>important</a:t>
            </a:r>
            <a:r>
              <a:rPr sz="1100" spc="25" dirty="0">
                <a:latin typeface="Georgia"/>
                <a:cs typeface="Georgia"/>
              </a:rPr>
              <a:t> </a:t>
            </a:r>
            <a:r>
              <a:rPr sz="1100" spc="-25" dirty="0">
                <a:latin typeface="Georgia"/>
                <a:cs typeface="Georgia"/>
              </a:rPr>
              <a:t>issue</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data</a:t>
            </a:r>
            <a:r>
              <a:rPr sz="1100" spc="30" dirty="0">
                <a:latin typeface="Georgia"/>
                <a:cs typeface="Georgia"/>
              </a:rPr>
              <a:t> </a:t>
            </a:r>
            <a:r>
              <a:rPr sz="1100" spc="-10" dirty="0">
                <a:latin typeface="Georgia"/>
                <a:cs typeface="Georgia"/>
              </a:rPr>
              <a:t>integration. Example:</a:t>
            </a:r>
            <a:endParaRPr sz="1100">
              <a:latin typeface="Georgia"/>
              <a:cs typeface="Georgia"/>
            </a:endParaRPr>
          </a:p>
          <a:p>
            <a:pPr marL="314960">
              <a:lnSpc>
                <a:spcPct val="100000"/>
              </a:lnSpc>
              <a:spcBef>
                <a:spcPts val="420"/>
              </a:spcBef>
            </a:pPr>
            <a:r>
              <a:rPr sz="1000" dirty="0">
                <a:latin typeface="Cambria"/>
                <a:cs typeface="Cambria"/>
              </a:rPr>
              <a:t>annual_revenue</a:t>
            </a:r>
            <a:r>
              <a:rPr sz="1000" spc="105" dirty="0">
                <a:latin typeface="Cambria"/>
                <a:cs typeface="Cambria"/>
              </a:rPr>
              <a:t> </a:t>
            </a:r>
            <a:r>
              <a:rPr sz="1000" dirty="0">
                <a:latin typeface="Georgia"/>
                <a:cs typeface="Georgia"/>
              </a:rPr>
              <a:t>may</a:t>
            </a:r>
            <a:r>
              <a:rPr sz="1000" spc="85" dirty="0">
                <a:latin typeface="Georgia"/>
                <a:cs typeface="Georgia"/>
              </a:rPr>
              <a:t> </a:t>
            </a:r>
            <a:r>
              <a:rPr sz="1000" dirty="0">
                <a:latin typeface="Georgia"/>
                <a:cs typeface="Georgia"/>
              </a:rPr>
              <a:t>be</a:t>
            </a:r>
            <a:r>
              <a:rPr sz="1000" spc="80" dirty="0">
                <a:latin typeface="Georgia"/>
                <a:cs typeface="Georgia"/>
              </a:rPr>
              <a:t> </a:t>
            </a:r>
            <a:r>
              <a:rPr sz="1000" spc="-20" dirty="0">
                <a:latin typeface="Georgia"/>
                <a:cs typeface="Georgia"/>
              </a:rPr>
              <a:t>redundant</a:t>
            </a:r>
            <a:r>
              <a:rPr sz="1000" spc="85" dirty="0">
                <a:latin typeface="Georgia"/>
                <a:cs typeface="Georgia"/>
              </a:rPr>
              <a:t> </a:t>
            </a:r>
            <a:r>
              <a:rPr sz="1000" dirty="0">
                <a:latin typeface="Georgia"/>
                <a:cs typeface="Georgia"/>
              </a:rPr>
              <a:t>if</a:t>
            </a:r>
            <a:r>
              <a:rPr sz="1000" spc="80" dirty="0">
                <a:latin typeface="Georgia"/>
                <a:cs typeface="Georgia"/>
              </a:rPr>
              <a:t> </a:t>
            </a:r>
            <a:r>
              <a:rPr sz="1000" dirty="0">
                <a:latin typeface="Georgia"/>
                <a:cs typeface="Georgia"/>
              </a:rPr>
              <a:t>it</a:t>
            </a:r>
            <a:r>
              <a:rPr sz="1000" spc="85" dirty="0">
                <a:latin typeface="Georgia"/>
                <a:cs typeface="Georgia"/>
              </a:rPr>
              <a:t> </a:t>
            </a:r>
            <a:r>
              <a:rPr sz="1000" dirty="0">
                <a:latin typeface="Georgia"/>
                <a:cs typeface="Georgia"/>
              </a:rPr>
              <a:t>can</a:t>
            </a:r>
            <a:r>
              <a:rPr sz="1000" spc="80" dirty="0">
                <a:latin typeface="Georgia"/>
                <a:cs typeface="Georgia"/>
              </a:rPr>
              <a:t> </a:t>
            </a:r>
            <a:r>
              <a:rPr sz="1000" dirty="0">
                <a:latin typeface="Georgia"/>
                <a:cs typeface="Georgia"/>
              </a:rPr>
              <a:t>be</a:t>
            </a:r>
            <a:r>
              <a:rPr sz="1000" spc="85" dirty="0">
                <a:latin typeface="Georgia"/>
                <a:cs typeface="Georgia"/>
              </a:rPr>
              <a:t> </a:t>
            </a:r>
            <a:r>
              <a:rPr sz="1000" spc="-35" dirty="0">
                <a:latin typeface="Georgia"/>
                <a:cs typeface="Georgia"/>
              </a:rPr>
              <a:t>“derived”</a:t>
            </a:r>
            <a:r>
              <a:rPr sz="1000" spc="155" dirty="0">
                <a:latin typeface="Georgia"/>
                <a:cs typeface="Georgia"/>
              </a:rPr>
              <a:t> </a:t>
            </a:r>
            <a:r>
              <a:rPr sz="1000" spc="-10" dirty="0">
                <a:latin typeface="Georgia"/>
                <a:cs typeface="Georgia"/>
              </a:rPr>
              <a:t>from</a:t>
            </a:r>
            <a:r>
              <a:rPr sz="1000" spc="85" dirty="0">
                <a:latin typeface="Georgia"/>
                <a:cs typeface="Georgia"/>
              </a:rPr>
              <a:t> </a:t>
            </a:r>
            <a:r>
              <a:rPr sz="1000" spc="-10" dirty="0">
                <a:latin typeface="Georgia"/>
                <a:cs typeface="Georgia"/>
              </a:rPr>
              <a:t>other</a:t>
            </a:r>
            <a:r>
              <a:rPr sz="1000" spc="80" dirty="0">
                <a:latin typeface="Georgia"/>
                <a:cs typeface="Georgia"/>
              </a:rPr>
              <a:t> </a:t>
            </a:r>
            <a:r>
              <a:rPr sz="1000" spc="-10" dirty="0">
                <a:latin typeface="Georgia"/>
                <a:cs typeface="Georgia"/>
              </a:rPr>
              <a:t>attributes.</a:t>
            </a:r>
            <a:endParaRPr sz="1000">
              <a:latin typeface="Georgia"/>
              <a:cs typeface="Georgia"/>
            </a:endParaRPr>
          </a:p>
          <a:p>
            <a:pPr marL="38100" marR="180975">
              <a:lnSpc>
                <a:spcPct val="142100"/>
              </a:lnSpc>
              <a:spcBef>
                <a:spcPts val="220"/>
              </a:spcBef>
            </a:pPr>
            <a:r>
              <a:rPr sz="1100" spc="-30" dirty="0">
                <a:latin typeface="Georgia"/>
                <a:cs typeface="Georgia"/>
              </a:rPr>
              <a:t>Inconsistent</a:t>
            </a:r>
            <a:r>
              <a:rPr sz="1100" spc="25" dirty="0">
                <a:latin typeface="Georgia"/>
                <a:cs typeface="Georgia"/>
              </a:rPr>
              <a:t> </a:t>
            </a:r>
            <a:r>
              <a:rPr sz="1100" dirty="0">
                <a:latin typeface="Georgia"/>
                <a:cs typeface="Georgia"/>
              </a:rPr>
              <a:t>attribute</a:t>
            </a:r>
            <a:r>
              <a:rPr sz="1100" spc="25" dirty="0">
                <a:latin typeface="Georgia"/>
                <a:cs typeface="Georgia"/>
              </a:rPr>
              <a:t> </a:t>
            </a:r>
            <a:r>
              <a:rPr sz="1100" spc="-25" dirty="0">
                <a:latin typeface="Georgia"/>
                <a:cs typeface="Georgia"/>
              </a:rPr>
              <a:t>naming</a:t>
            </a:r>
            <a:r>
              <a:rPr sz="1100" spc="25"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also</a:t>
            </a:r>
            <a:r>
              <a:rPr sz="1100" spc="25" dirty="0">
                <a:latin typeface="Georgia"/>
                <a:cs typeface="Georgia"/>
              </a:rPr>
              <a:t> </a:t>
            </a:r>
            <a:r>
              <a:rPr sz="1100" spc="-20" dirty="0">
                <a:latin typeface="Georgia"/>
                <a:cs typeface="Georgia"/>
              </a:rPr>
              <a:t>cause</a:t>
            </a:r>
            <a:r>
              <a:rPr sz="1100" spc="25" dirty="0">
                <a:latin typeface="Georgia"/>
                <a:cs typeface="Georgia"/>
              </a:rPr>
              <a:t> </a:t>
            </a:r>
            <a:r>
              <a:rPr sz="1100" spc="-35" dirty="0">
                <a:latin typeface="Georgia"/>
                <a:cs typeface="Georgia"/>
              </a:rPr>
              <a:t>redundancies</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resulting</a:t>
            </a:r>
            <a:r>
              <a:rPr sz="1100" spc="25" dirty="0">
                <a:latin typeface="Georgia"/>
                <a:cs typeface="Georgia"/>
              </a:rPr>
              <a:t> </a:t>
            </a:r>
            <a:r>
              <a:rPr sz="1100" spc="-10" dirty="0">
                <a:latin typeface="Georgia"/>
                <a:cs typeface="Georgia"/>
              </a:rPr>
              <a:t>data. </a:t>
            </a:r>
            <a:r>
              <a:rPr sz="1100" spc="-25" dirty="0">
                <a:latin typeface="Georgia"/>
                <a:cs typeface="Georgia"/>
              </a:rPr>
              <a:t>Some</a:t>
            </a:r>
            <a:r>
              <a:rPr sz="1100" spc="35" dirty="0">
                <a:latin typeface="Georgia"/>
                <a:cs typeface="Georgia"/>
              </a:rPr>
              <a:t> </a:t>
            </a:r>
            <a:r>
              <a:rPr sz="1100" spc="-35" dirty="0">
                <a:latin typeface="Georgia"/>
                <a:cs typeface="Georgia"/>
              </a:rPr>
              <a:t>redundancies</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35" dirty="0">
                <a:latin typeface="Georgia"/>
                <a:cs typeface="Georgia"/>
              </a:rPr>
              <a:t> </a:t>
            </a:r>
            <a:r>
              <a:rPr sz="1100" spc="-10" dirty="0">
                <a:latin typeface="Georgia"/>
                <a:cs typeface="Georgia"/>
              </a:rPr>
              <a:t>detected</a:t>
            </a:r>
            <a:r>
              <a:rPr sz="1100" spc="35" dirty="0">
                <a:latin typeface="Georgia"/>
                <a:cs typeface="Georgia"/>
              </a:rPr>
              <a:t> </a:t>
            </a:r>
            <a:r>
              <a:rPr sz="1100" dirty="0">
                <a:latin typeface="Georgia"/>
                <a:cs typeface="Georgia"/>
              </a:rPr>
              <a:t>by</a:t>
            </a:r>
            <a:r>
              <a:rPr sz="1100" spc="40" dirty="0">
                <a:latin typeface="Georgia"/>
                <a:cs typeface="Georgia"/>
              </a:rPr>
              <a:t> </a:t>
            </a:r>
            <a:r>
              <a:rPr sz="1100" b="1" spc="-50" dirty="0">
                <a:latin typeface="Georgia"/>
                <a:cs typeface="Georgia"/>
              </a:rPr>
              <a:t>correlation</a:t>
            </a:r>
            <a:r>
              <a:rPr sz="1100" b="1" spc="65" dirty="0">
                <a:latin typeface="Georgia"/>
                <a:cs typeface="Georgia"/>
              </a:rPr>
              <a:t> </a:t>
            </a:r>
            <a:r>
              <a:rPr sz="1100" b="1" spc="-10" dirty="0">
                <a:latin typeface="Georgia"/>
                <a:cs typeface="Georgia"/>
              </a:rPr>
              <a:t>analysis</a:t>
            </a:r>
            <a:r>
              <a:rPr sz="1100" spc="-10" dirty="0">
                <a:latin typeface="Georgia"/>
                <a:cs typeface="Georgia"/>
              </a:rPr>
              <a:t>.</a:t>
            </a:r>
            <a:endParaRPr sz="1100">
              <a:latin typeface="Georgia"/>
              <a:cs typeface="Georgia"/>
            </a:endParaRPr>
          </a:p>
          <a:p>
            <a:pPr marL="38100" marR="84455">
              <a:lnSpc>
                <a:spcPct val="140400"/>
              </a:lnSpc>
              <a:spcBef>
                <a:spcPts val="25"/>
              </a:spcBef>
            </a:pPr>
            <a:r>
              <a:rPr sz="1100" spc="-10" dirty="0">
                <a:latin typeface="Georgia"/>
                <a:cs typeface="Georgia"/>
              </a:rPr>
              <a:t>Correlation</a:t>
            </a:r>
            <a:r>
              <a:rPr sz="1100" spc="10" dirty="0">
                <a:latin typeface="Georgia"/>
                <a:cs typeface="Georgia"/>
              </a:rPr>
              <a:t> </a:t>
            </a:r>
            <a:r>
              <a:rPr sz="1100" spc="-10" dirty="0">
                <a:latin typeface="Georgia"/>
                <a:cs typeface="Georgia"/>
              </a:rPr>
              <a:t>analysis</a:t>
            </a:r>
            <a:r>
              <a:rPr sz="1100" spc="15" dirty="0">
                <a:latin typeface="Georgia"/>
                <a:cs typeface="Georgia"/>
              </a:rPr>
              <a:t> </a:t>
            </a:r>
            <a:r>
              <a:rPr sz="1100" dirty="0">
                <a:latin typeface="Georgia"/>
                <a:cs typeface="Georgia"/>
              </a:rPr>
              <a:t>can</a:t>
            </a:r>
            <a:r>
              <a:rPr sz="1100" spc="10" dirty="0">
                <a:latin typeface="Georgia"/>
                <a:cs typeface="Georgia"/>
              </a:rPr>
              <a:t> </a:t>
            </a:r>
            <a:r>
              <a:rPr sz="1100" spc="-35" dirty="0">
                <a:latin typeface="Georgia"/>
                <a:cs typeface="Georgia"/>
              </a:rPr>
              <a:t>measure</a:t>
            </a:r>
            <a:r>
              <a:rPr sz="1100" spc="10" dirty="0">
                <a:latin typeface="Georgia"/>
                <a:cs typeface="Georgia"/>
              </a:rPr>
              <a:t> </a:t>
            </a:r>
            <a:r>
              <a:rPr sz="1100" b="1" spc="-40" dirty="0">
                <a:latin typeface="Georgia"/>
                <a:cs typeface="Georgia"/>
              </a:rPr>
              <a:t>how</a:t>
            </a:r>
            <a:r>
              <a:rPr sz="1100" b="1" spc="40" dirty="0">
                <a:latin typeface="Georgia"/>
                <a:cs typeface="Georgia"/>
              </a:rPr>
              <a:t> </a:t>
            </a:r>
            <a:r>
              <a:rPr sz="1100" b="1" spc="-30" dirty="0">
                <a:latin typeface="Georgia"/>
                <a:cs typeface="Georgia"/>
              </a:rPr>
              <a:t>strongly</a:t>
            </a:r>
            <a:r>
              <a:rPr sz="1100" b="1" spc="15" dirty="0">
                <a:latin typeface="Georgia"/>
                <a:cs typeface="Georgia"/>
              </a:rPr>
              <a:t> </a:t>
            </a:r>
            <a:r>
              <a:rPr sz="1100" spc="-20" dirty="0">
                <a:latin typeface="Georgia"/>
                <a:cs typeface="Georgia"/>
              </a:rPr>
              <a:t>one</a:t>
            </a:r>
            <a:r>
              <a:rPr sz="1100" spc="15" dirty="0">
                <a:latin typeface="Georgia"/>
                <a:cs typeface="Georgia"/>
              </a:rPr>
              <a:t> </a:t>
            </a:r>
            <a:r>
              <a:rPr sz="1100" dirty="0">
                <a:latin typeface="Georgia"/>
                <a:cs typeface="Georgia"/>
              </a:rPr>
              <a:t>attribute</a:t>
            </a:r>
            <a:r>
              <a:rPr sz="1100" spc="15" dirty="0">
                <a:latin typeface="Georgia"/>
                <a:cs typeface="Georgia"/>
              </a:rPr>
              <a:t> </a:t>
            </a:r>
            <a:r>
              <a:rPr sz="1100" b="1" spc="-50" dirty="0">
                <a:latin typeface="Georgia"/>
                <a:cs typeface="Georgia"/>
              </a:rPr>
              <a:t>implies</a:t>
            </a:r>
            <a:r>
              <a:rPr sz="1100" b="1"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other. Correlation</a:t>
            </a:r>
            <a:r>
              <a:rPr sz="1100" spc="15" dirty="0">
                <a:latin typeface="Georgia"/>
                <a:cs typeface="Georgia"/>
              </a:rPr>
              <a:t> </a:t>
            </a:r>
            <a:r>
              <a:rPr sz="1100" spc="-10" dirty="0">
                <a:latin typeface="Georgia"/>
                <a:cs typeface="Georgia"/>
              </a:rPr>
              <a:t>analysis</a:t>
            </a:r>
            <a:r>
              <a:rPr sz="1100" spc="20" dirty="0">
                <a:latin typeface="Georgia"/>
                <a:cs typeface="Georgia"/>
              </a:rPr>
              <a:t> </a:t>
            </a:r>
            <a:r>
              <a:rPr sz="1100" dirty="0">
                <a:latin typeface="Georgia"/>
                <a:cs typeface="Georgia"/>
              </a:rPr>
              <a:t>for</a:t>
            </a:r>
            <a:r>
              <a:rPr sz="1100" spc="20" dirty="0">
                <a:latin typeface="Georgia"/>
                <a:cs typeface="Georgia"/>
              </a:rPr>
              <a:t> </a:t>
            </a:r>
            <a:r>
              <a:rPr sz="1100" spc="-30" dirty="0">
                <a:latin typeface="Georgia"/>
                <a:cs typeface="Georgia"/>
              </a:rPr>
              <a:t>nominal/categorical</a:t>
            </a:r>
            <a:r>
              <a:rPr sz="1100" spc="20" dirty="0">
                <a:latin typeface="Georgia"/>
                <a:cs typeface="Georgia"/>
              </a:rPr>
              <a:t> </a:t>
            </a:r>
            <a:r>
              <a:rPr sz="1100" spc="-10" dirty="0">
                <a:latin typeface="Georgia"/>
                <a:cs typeface="Georgia"/>
              </a:rPr>
              <a:t>data:</a:t>
            </a:r>
            <a:endParaRPr sz="1100">
              <a:latin typeface="Georgia"/>
              <a:cs typeface="Georgia"/>
            </a:endParaRPr>
          </a:p>
          <a:p>
            <a:pPr marL="314960">
              <a:lnSpc>
                <a:spcPct val="100000"/>
              </a:lnSpc>
              <a:spcBef>
                <a:spcPts val="585"/>
              </a:spcBef>
            </a:pPr>
            <a:r>
              <a:rPr sz="1000" spc="-10" dirty="0">
                <a:latin typeface="Georgia"/>
                <a:cs typeface="Georgia"/>
              </a:rPr>
              <a:t>use</a:t>
            </a:r>
            <a:r>
              <a:rPr sz="1000" spc="55" dirty="0">
                <a:latin typeface="Georgia"/>
                <a:cs typeface="Georgia"/>
              </a:rPr>
              <a:t> </a:t>
            </a:r>
            <a:r>
              <a:rPr sz="1000" dirty="0">
                <a:latin typeface="Georgia"/>
                <a:cs typeface="Georgia"/>
              </a:rPr>
              <a:t>the</a:t>
            </a:r>
            <a:r>
              <a:rPr sz="1000" spc="55" dirty="0">
                <a:latin typeface="Georgia"/>
                <a:cs typeface="Georgia"/>
              </a:rPr>
              <a:t> </a:t>
            </a:r>
            <a:r>
              <a:rPr sz="1000" i="1" spc="55" dirty="0">
                <a:latin typeface="Georgia"/>
                <a:cs typeface="Georgia"/>
              </a:rPr>
              <a:t>χ</a:t>
            </a:r>
            <a:r>
              <a:rPr sz="1050" spc="82" baseline="27777" dirty="0">
                <a:latin typeface="Adobe Heiti Std R"/>
                <a:cs typeface="Adobe Heiti Std R"/>
              </a:rPr>
              <a:t>2</a:t>
            </a:r>
            <a:r>
              <a:rPr sz="1050" spc="284" baseline="27777" dirty="0">
                <a:latin typeface="Adobe Heiti Std R"/>
                <a:cs typeface="Adobe Heiti Std R"/>
              </a:rPr>
              <a:t> </a:t>
            </a:r>
            <a:r>
              <a:rPr sz="1000" spc="-35" dirty="0">
                <a:latin typeface="Georgia"/>
                <a:cs typeface="Georgia"/>
              </a:rPr>
              <a:t>(chi–square)</a:t>
            </a:r>
            <a:r>
              <a:rPr sz="1000" spc="55" dirty="0">
                <a:latin typeface="Georgia"/>
                <a:cs typeface="Georgia"/>
              </a:rPr>
              <a:t> </a:t>
            </a:r>
            <a:r>
              <a:rPr sz="1000" dirty="0">
                <a:latin typeface="Georgia"/>
                <a:cs typeface="Georgia"/>
              </a:rPr>
              <a:t>test</a:t>
            </a:r>
            <a:r>
              <a:rPr sz="1000" spc="60" dirty="0">
                <a:latin typeface="Georgia"/>
                <a:cs typeface="Georgia"/>
              </a:rPr>
              <a:t> </a:t>
            </a:r>
            <a:r>
              <a:rPr sz="1000" dirty="0">
                <a:latin typeface="Georgia"/>
                <a:cs typeface="Georgia"/>
              </a:rPr>
              <a:t>of</a:t>
            </a:r>
            <a:r>
              <a:rPr sz="1000" spc="55" dirty="0">
                <a:latin typeface="Georgia"/>
                <a:cs typeface="Georgia"/>
              </a:rPr>
              <a:t> </a:t>
            </a:r>
            <a:r>
              <a:rPr sz="1000" spc="-30" dirty="0">
                <a:latin typeface="Georgia"/>
                <a:cs typeface="Georgia"/>
              </a:rPr>
              <a:t>independence</a:t>
            </a:r>
            <a:r>
              <a:rPr sz="1000" spc="60" dirty="0">
                <a:latin typeface="Georgia"/>
                <a:cs typeface="Georgia"/>
              </a:rPr>
              <a:t> </a:t>
            </a:r>
            <a:r>
              <a:rPr sz="1000" spc="-20" dirty="0">
                <a:latin typeface="Georgia"/>
                <a:cs typeface="Georgia"/>
              </a:rPr>
              <a:t>(previous</a:t>
            </a:r>
            <a:r>
              <a:rPr sz="1000" spc="55" dirty="0">
                <a:latin typeface="Georgia"/>
                <a:cs typeface="Georgia"/>
              </a:rPr>
              <a:t> </a:t>
            </a:r>
            <a:r>
              <a:rPr sz="1000" spc="-10" dirty="0">
                <a:latin typeface="Georgia"/>
                <a:cs typeface="Georgia"/>
              </a:rPr>
              <a:t>lecture:</a:t>
            </a:r>
            <a:r>
              <a:rPr sz="1000" spc="150" dirty="0">
                <a:latin typeface="Georgia"/>
                <a:cs typeface="Georgia"/>
              </a:rPr>
              <a:t> </a:t>
            </a:r>
            <a:r>
              <a:rPr sz="1000" i="1" dirty="0">
                <a:latin typeface="Times New Roman"/>
                <a:cs typeface="Times New Roman"/>
              </a:rPr>
              <a:t>Data</a:t>
            </a:r>
            <a:r>
              <a:rPr sz="1000" i="1" spc="70" dirty="0">
                <a:latin typeface="Times New Roman"/>
                <a:cs typeface="Times New Roman"/>
              </a:rPr>
              <a:t> </a:t>
            </a:r>
            <a:r>
              <a:rPr sz="1000" i="1" spc="-10" dirty="0">
                <a:latin typeface="Times New Roman"/>
                <a:cs typeface="Times New Roman"/>
              </a:rPr>
              <a:t>understanding</a:t>
            </a:r>
            <a:r>
              <a:rPr sz="1000" spc="-10" dirty="0">
                <a:latin typeface="Georgia"/>
                <a:cs typeface="Georgia"/>
              </a:rPr>
              <a:t>).</a:t>
            </a:r>
            <a:endParaRPr sz="1000">
              <a:latin typeface="Georgia"/>
              <a:cs typeface="Georgia"/>
            </a:endParaRPr>
          </a:p>
          <a:p>
            <a:pPr marL="38100">
              <a:lnSpc>
                <a:spcPct val="100000"/>
              </a:lnSpc>
              <a:spcBef>
                <a:spcPts val="640"/>
              </a:spcBef>
            </a:pPr>
            <a:r>
              <a:rPr sz="1100" spc="-10" dirty="0">
                <a:latin typeface="Georgia"/>
                <a:cs typeface="Georgia"/>
              </a:rPr>
              <a:t>Correlation</a:t>
            </a:r>
            <a:r>
              <a:rPr sz="1100" spc="-15" dirty="0">
                <a:latin typeface="Georgia"/>
                <a:cs typeface="Georgia"/>
              </a:rPr>
              <a:t> </a:t>
            </a:r>
            <a:r>
              <a:rPr sz="1100" spc="-10" dirty="0">
                <a:latin typeface="Georgia"/>
                <a:cs typeface="Georgia"/>
              </a:rPr>
              <a:t>analysis </a:t>
            </a:r>
            <a:r>
              <a:rPr sz="1100" dirty="0">
                <a:latin typeface="Georgia"/>
                <a:cs typeface="Georgia"/>
              </a:rPr>
              <a:t>for</a:t>
            </a:r>
            <a:r>
              <a:rPr sz="1100" spc="-15" dirty="0">
                <a:latin typeface="Georgia"/>
                <a:cs typeface="Georgia"/>
              </a:rPr>
              <a:t> </a:t>
            </a:r>
            <a:r>
              <a:rPr sz="1100" spc="-35" dirty="0">
                <a:latin typeface="Georgia"/>
                <a:cs typeface="Georgia"/>
              </a:rPr>
              <a:t>numeric</a:t>
            </a:r>
            <a:r>
              <a:rPr sz="1100" spc="-10" dirty="0">
                <a:latin typeface="Georgia"/>
                <a:cs typeface="Georgia"/>
              </a:rPr>
              <a:t> attributes:</a:t>
            </a:r>
            <a:endParaRPr sz="1100">
              <a:latin typeface="Georgia"/>
              <a:cs typeface="Georgia"/>
            </a:endParaRPr>
          </a:p>
          <a:p>
            <a:pPr marL="314960">
              <a:lnSpc>
                <a:spcPct val="100000"/>
              </a:lnSpc>
              <a:spcBef>
                <a:spcPts val="420"/>
              </a:spcBef>
            </a:pPr>
            <a:r>
              <a:rPr sz="1000" spc="-10" dirty="0">
                <a:latin typeface="Georgia"/>
                <a:cs typeface="Georgia"/>
              </a:rPr>
              <a:t>use</a:t>
            </a:r>
            <a:r>
              <a:rPr sz="1000" spc="30" dirty="0">
                <a:latin typeface="Georgia"/>
                <a:cs typeface="Georgia"/>
              </a:rPr>
              <a:t> </a:t>
            </a:r>
            <a:r>
              <a:rPr sz="1000" spc="-20" dirty="0">
                <a:latin typeface="Georgia"/>
                <a:cs typeface="Georgia"/>
              </a:rPr>
              <a:t>covariance</a:t>
            </a:r>
            <a:r>
              <a:rPr sz="1000" spc="35" dirty="0">
                <a:latin typeface="Georgia"/>
                <a:cs typeface="Georgia"/>
              </a:rPr>
              <a:t> </a:t>
            </a:r>
            <a:r>
              <a:rPr sz="1000" dirty="0">
                <a:latin typeface="Georgia"/>
                <a:cs typeface="Georgia"/>
              </a:rPr>
              <a:t>or</a:t>
            </a:r>
            <a:r>
              <a:rPr sz="1000" spc="30" dirty="0">
                <a:latin typeface="Georgia"/>
                <a:cs typeface="Georgia"/>
              </a:rPr>
              <a:t> </a:t>
            </a:r>
            <a:r>
              <a:rPr sz="1000" spc="-20" dirty="0">
                <a:latin typeface="Georgia"/>
                <a:cs typeface="Georgia"/>
              </a:rPr>
              <a:t>correlation</a:t>
            </a:r>
            <a:r>
              <a:rPr sz="1000" spc="35" dirty="0">
                <a:latin typeface="Georgia"/>
                <a:cs typeface="Georgia"/>
              </a:rPr>
              <a:t> </a:t>
            </a:r>
            <a:r>
              <a:rPr sz="1000" spc="-20" dirty="0">
                <a:latin typeface="Georgia"/>
                <a:cs typeface="Georgia"/>
              </a:rPr>
              <a:t>coefficient,</a:t>
            </a:r>
            <a:r>
              <a:rPr sz="1000" spc="35" dirty="0">
                <a:latin typeface="Georgia"/>
                <a:cs typeface="Georgia"/>
              </a:rPr>
              <a:t> </a:t>
            </a:r>
            <a:r>
              <a:rPr sz="1000" dirty="0">
                <a:latin typeface="Georgia"/>
                <a:cs typeface="Georgia"/>
              </a:rPr>
              <a:t>e.g.,</a:t>
            </a:r>
            <a:r>
              <a:rPr sz="1000" spc="30" dirty="0">
                <a:latin typeface="Georgia"/>
                <a:cs typeface="Georgia"/>
              </a:rPr>
              <a:t> </a:t>
            </a:r>
            <a:r>
              <a:rPr sz="1000" spc="-10" dirty="0">
                <a:latin typeface="Georgia"/>
                <a:cs typeface="Georgia"/>
              </a:rPr>
              <a:t>Pearson</a:t>
            </a:r>
            <a:r>
              <a:rPr sz="1000" spc="35" dirty="0">
                <a:latin typeface="Georgia"/>
                <a:cs typeface="Georgia"/>
              </a:rPr>
              <a:t> </a:t>
            </a:r>
            <a:r>
              <a:rPr sz="1000" spc="-20" dirty="0">
                <a:latin typeface="Georgia"/>
                <a:cs typeface="Georgia"/>
              </a:rPr>
              <a:t>correlation</a:t>
            </a:r>
            <a:r>
              <a:rPr sz="1000" spc="35" dirty="0">
                <a:latin typeface="Georgia"/>
                <a:cs typeface="Georgia"/>
              </a:rPr>
              <a:t> </a:t>
            </a:r>
            <a:r>
              <a:rPr sz="1000" spc="-20" dirty="0">
                <a:latin typeface="Georgia"/>
                <a:cs typeface="Georgia"/>
              </a:rPr>
              <a:t>(previous</a:t>
            </a:r>
            <a:r>
              <a:rPr sz="1000" spc="30" dirty="0">
                <a:latin typeface="Georgia"/>
                <a:cs typeface="Georgia"/>
              </a:rPr>
              <a:t> </a:t>
            </a:r>
            <a:r>
              <a:rPr sz="1000" spc="-10" dirty="0">
                <a:latin typeface="Georgia"/>
                <a:cs typeface="Georgia"/>
              </a:rPr>
              <a:t>lecture).</a:t>
            </a:r>
            <a:endParaRPr sz="1000">
              <a:latin typeface="Georgia"/>
              <a:cs typeface="Georgia"/>
            </a:endParaRPr>
          </a:p>
        </p:txBody>
      </p:sp>
      <p:sp>
        <p:nvSpPr>
          <p:cNvPr id="5" name="object 5"/>
          <p:cNvSpPr/>
          <p:nvPr/>
        </p:nvSpPr>
        <p:spPr>
          <a:xfrm>
            <a:off x="337972" y="84400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3158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55411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179232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02774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337972" y="250363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35</a:t>
            </a:fld>
            <a:r>
              <a:rPr spc="5" dirty="0"/>
              <a:t> </a:t>
            </a:r>
            <a:r>
              <a:rPr spc="75" dirty="0"/>
              <a:t>/</a:t>
            </a:r>
            <a:r>
              <a:rPr spc="10" dirty="0"/>
              <a:t> </a:t>
            </a:r>
            <a:r>
              <a:rPr spc="-25" dirty="0"/>
              <a:t>103</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Tuple</a:t>
            </a:r>
            <a:r>
              <a:rPr spc="190" dirty="0"/>
              <a:t> </a:t>
            </a:r>
            <a:r>
              <a:rPr spc="-10" dirty="0"/>
              <a:t>duplication</a:t>
            </a:r>
          </a:p>
        </p:txBody>
      </p:sp>
      <p:sp>
        <p:nvSpPr>
          <p:cNvPr id="3" name="object 3"/>
          <p:cNvSpPr/>
          <p:nvPr/>
        </p:nvSpPr>
        <p:spPr>
          <a:xfrm>
            <a:off x="337972" y="84912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98237"/>
            <a:ext cx="5052695" cy="1753870"/>
          </a:xfrm>
          <a:prstGeom prst="rect">
            <a:avLst/>
          </a:prstGeom>
        </p:spPr>
        <p:txBody>
          <a:bodyPr vert="horz" wrap="square" lIns="0" tIns="70485" rIns="0" bIns="0" rtlCol="0">
            <a:spAutoFit/>
          </a:bodyPr>
          <a:lstStyle/>
          <a:p>
            <a:pPr marL="12700">
              <a:lnSpc>
                <a:spcPct val="100000"/>
              </a:lnSpc>
              <a:spcBef>
                <a:spcPts val="555"/>
              </a:spcBef>
            </a:pPr>
            <a:r>
              <a:rPr sz="1100" spc="-10" dirty="0">
                <a:latin typeface="Georgia"/>
                <a:cs typeface="Georgia"/>
              </a:rPr>
              <a:t>Duplication</a:t>
            </a:r>
            <a:r>
              <a:rPr sz="1100" spc="25" dirty="0">
                <a:latin typeface="Georgia"/>
                <a:cs typeface="Georgia"/>
              </a:rPr>
              <a:t> </a:t>
            </a:r>
            <a:r>
              <a:rPr sz="1100" spc="-25" dirty="0">
                <a:latin typeface="Georgia"/>
                <a:cs typeface="Georgia"/>
              </a:rPr>
              <a:t>should</a:t>
            </a:r>
            <a:r>
              <a:rPr sz="1100" spc="30" dirty="0">
                <a:latin typeface="Georgia"/>
                <a:cs typeface="Georgia"/>
              </a:rPr>
              <a:t> </a:t>
            </a:r>
            <a:r>
              <a:rPr sz="1100" spc="-10" dirty="0">
                <a:latin typeface="Georgia"/>
                <a:cs typeface="Georgia"/>
              </a:rPr>
              <a:t>also</a:t>
            </a:r>
            <a:r>
              <a:rPr sz="1100" spc="30" dirty="0">
                <a:latin typeface="Georgia"/>
                <a:cs typeface="Georgia"/>
              </a:rPr>
              <a:t> </a:t>
            </a:r>
            <a:r>
              <a:rPr sz="1100" dirty="0">
                <a:latin typeface="Georgia"/>
                <a:cs typeface="Georgia"/>
              </a:rPr>
              <a:t>be</a:t>
            </a:r>
            <a:r>
              <a:rPr sz="1100" spc="30" dirty="0">
                <a:latin typeface="Georgia"/>
                <a:cs typeface="Georgia"/>
              </a:rPr>
              <a:t> </a:t>
            </a:r>
            <a:r>
              <a:rPr sz="1100" spc="-10" dirty="0">
                <a:latin typeface="Georgia"/>
                <a:cs typeface="Georgia"/>
              </a:rPr>
              <a:t>detected</a:t>
            </a:r>
            <a:r>
              <a:rPr sz="1100" spc="30" dirty="0">
                <a:latin typeface="Georgia"/>
                <a:cs typeface="Georgia"/>
              </a:rPr>
              <a:t> </a:t>
            </a:r>
            <a:r>
              <a:rPr sz="1100" dirty="0">
                <a:latin typeface="Georgia"/>
                <a:cs typeface="Georgia"/>
              </a:rPr>
              <a:t>at</a:t>
            </a:r>
            <a:r>
              <a:rPr sz="1100" spc="30"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tuple</a:t>
            </a:r>
            <a:r>
              <a:rPr sz="1100" spc="30" dirty="0">
                <a:latin typeface="Georgia"/>
                <a:cs typeface="Georgia"/>
              </a:rPr>
              <a:t> </a:t>
            </a:r>
            <a:r>
              <a:rPr sz="1100" spc="-10" dirty="0">
                <a:latin typeface="Georgia"/>
                <a:cs typeface="Georgia"/>
              </a:rPr>
              <a:t>level.</a:t>
            </a:r>
            <a:endParaRPr sz="1100">
              <a:latin typeface="Georgia"/>
              <a:cs typeface="Georgia"/>
            </a:endParaRPr>
          </a:p>
          <a:p>
            <a:pPr marL="289560">
              <a:lnSpc>
                <a:spcPct val="100000"/>
              </a:lnSpc>
              <a:spcBef>
                <a:spcPts val="420"/>
              </a:spcBef>
            </a:pPr>
            <a:r>
              <a:rPr sz="1000" dirty="0">
                <a:latin typeface="Georgia"/>
                <a:cs typeface="Georgia"/>
              </a:rPr>
              <a:t>e.g.,</a:t>
            </a:r>
            <a:r>
              <a:rPr sz="1000" spc="15" dirty="0">
                <a:latin typeface="Georgia"/>
                <a:cs typeface="Georgia"/>
              </a:rPr>
              <a:t> </a:t>
            </a:r>
            <a:r>
              <a:rPr sz="1000" spc="-25" dirty="0">
                <a:latin typeface="Georgia"/>
                <a:cs typeface="Georgia"/>
              </a:rPr>
              <a:t>where</a:t>
            </a:r>
            <a:r>
              <a:rPr sz="1000" spc="20" dirty="0">
                <a:latin typeface="Georgia"/>
                <a:cs typeface="Georgia"/>
              </a:rPr>
              <a:t> </a:t>
            </a:r>
            <a:r>
              <a:rPr sz="1000" spc="-10" dirty="0">
                <a:latin typeface="Georgia"/>
                <a:cs typeface="Georgia"/>
              </a:rPr>
              <a:t>there</a:t>
            </a:r>
            <a:r>
              <a:rPr sz="1000" spc="20" dirty="0">
                <a:latin typeface="Georgia"/>
                <a:cs typeface="Georgia"/>
              </a:rPr>
              <a:t> </a:t>
            </a:r>
            <a:r>
              <a:rPr sz="1000" dirty="0">
                <a:latin typeface="Georgia"/>
                <a:cs typeface="Georgia"/>
              </a:rPr>
              <a:t>are</a:t>
            </a:r>
            <a:r>
              <a:rPr sz="1000" spc="20" dirty="0">
                <a:latin typeface="Georgia"/>
                <a:cs typeface="Georgia"/>
              </a:rPr>
              <a:t> </a:t>
            </a:r>
            <a:r>
              <a:rPr sz="1000" dirty="0">
                <a:latin typeface="Georgia"/>
                <a:cs typeface="Georgia"/>
              </a:rPr>
              <a:t>two</a:t>
            </a:r>
            <a:r>
              <a:rPr sz="1000" spc="20" dirty="0">
                <a:latin typeface="Georgia"/>
                <a:cs typeface="Georgia"/>
              </a:rPr>
              <a:t> </a:t>
            </a:r>
            <a:r>
              <a:rPr sz="1000" dirty="0">
                <a:latin typeface="Georgia"/>
                <a:cs typeface="Georgia"/>
              </a:rPr>
              <a:t>or</a:t>
            </a:r>
            <a:r>
              <a:rPr sz="1000" spc="20" dirty="0">
                <a:latin typeface="Georgia"/>
                <a:cs typeface="Georgia"/>
              </a:rPr>
              <a:t> </a:t>
            </a:r>
            <a:r>
              <a:rPr sz="1000" spc="-20" dirty="0">
                <a:latin typeface="Georgia"/>
                <a:cs typeface="Georgia"/>
              </a:rPr>
              <a:t>more</a:t>
            </a:r>
            <a:r>
              <a:rPr sz="1000" spc="20" dirty="0">
                <a:latin typeface="Georgia"/>
                <a:cs typeface="Georgia"/>
              </a:rPr>
              <a:t> </a:t>
            </a:r>
            <a:r>
              <a:rPr sz="1000" spc="-10" dirty="0">
                <a:latin typeface="Georgia"/>
                <a:cs typeface="Georgia"/>
              </a:rPr>
              <a:t>identical</a:t>
            </a:r>
            <a:r>
              <a:rPr sz="1000" spc="20" dirty="0">
                <a:latin typeface="Georgia"/>
                <a:cs typeface="Georgia"/>
              </a:rPr>
              <a:t> </a:t>
            </a:r>
            <a:r>
              <a:rPr sz="1000" dirty="0">
                <a:latin typeface="Georgia"/>
                <a:cs typeface="Georgia"/>
              </a:rPr>
              <a:t>tuples</a:t>
            </a:r>
            <a:r>
              <a:rPr sz="1000" spc="20" dirty="0">
                <a:latin typeface="Georgia"/>
                <a:cs typeface="Georgia"/>
              </a:rPr>
              <a:t> </a:t>
            </a:r>
            <a:r>
              <a:rPr sz="1000" dirty="0">
                <a:latin typeface="Georgia"/>
                <a:cs typeface="Georgia"/>
              </a:rPr>
              <a:t>for</a:t>
            </a:r>
            <a:r>
              <a:rPr sz="1000" spc="20" dirty="0">
                <a:latin typeface="Georgia"/>
                <a:cs typeface="Georgia"/>
              </a:rPr>
              <a:t> </a:t>
            </a:r>
            <a:r>
              <a:rPr sz="1000" dirty="0">
                <a:latin typeface="Georgia"/>
                <a:cs typeface="Georgia"/>
              </a:rPr>
              <a:t>a</a:t>
            </a:r>
            <a:r>
              <a:rPr sz="1000" spc="20" dirty="0">
                <a:latin typeface="Georgia"/>
                <a:cs typeface="Georgia"/>
              </a:rPr>
              <a:t> </a:t>
            </a:r>
            <a:r>
              <a:rPr sz="1000" spc="-10" dirty="0">
                <a:latin typeface="Georgia"/>
                <a:cs typeface="Georgia"/>
              </a:rPr>
              <a:t>given</a:t>
            </a:r>
            <a:r>
              <a:rPr sz="1000" spc="20" dirty="0">
                <a:latin typeface="Georgia"/>
                <a:cs typeface="Georgia"/>
              </a:rPr>
              <a:t> </a:t>
            </a:r>
            <a:r>
              <a:rPr sz="1000" spc="-20" dirty="0">
                <a:latin typeface="Georgia"/>
                <a:cs typeface="Georgia"/>
              </a:rPr>
              <a:t>unique</a:t>
            </a:r>
            <a:r>
              <a:rPr sz="1000" spc="20" dirty="0">
                <a:latin typeface="Georgia"/>
                <a:cs typeface="Georgia"/>
              </a:rPr>
              <a:t> </a:t>
            </a:r>
            <a:r>
              <a:rPr sz="1000" dirty="0">
                <a:latin typeface="Georgia"/>
                <a:cs typeface="Georgia"/>
              </a:rPr>
              <a:t>data</a:t>
            </a:r>
            <a:r>
              <a:rPr sz="1000" spc="20" dirty="0">
                <a:latin typeface="Georgia"/>
                <a:cs typeface="Georgia"/>
              </a:rPr>
              <a:t> </a:t>
            </a:r>
            <a:r>
              <a:rPr sz="1000" dirty="0">
                <a:latin typeface="Georgia"/>
                <a:cs typeface="Georgia"/>
              </a:rPr>
              <a:t>entry</a:t>
            </a:r>
            <a:r>
              <a:rPr sz="1000" spc="20" dirty="0">
                <a:latin typeface="Georgia"/>
                <a:cs typeface="Georgia"/>
              </a:rPr>
              <a:t> </a:t>
            </a:r>
            <a:r>
              <a:rPr sz="1000" spc="-10" dirty="0">
                <a:latin typeface="Georgia"/>
                <a:cs typeface="Georgia"/>
              </a:rPr>
              <a:t>case.</a:t>
            </a:r>
            <a:endParaRPr sz="1000">
              <a:latin typeface="Georgia"/>
              <a:cs typeface="Georgia"/>
            </a:endParaRPr>
          </a:p>
          <a:p>
            <a:pPr marL="12700">
              <a:lnSpc>
                <a:spcPct val="100000"/>
              </a:lnSpc>
              <a:spcBef>
                <a:spcPts val="640"/>
              </a:spcBef>
            </a:pPr>
            <a:r>
              <a:rPr sz="1100" spc="-35" dirty="0">
                <a:latin typeface="Georgia"/>
                <a:cs typeface="Georgia"/>
              </a:rPr>
              <a:t>Inconsistencies</a:t>
            </a:r>
            <a:r>
              <a:rPr sz="1100" spc="20" dirty="0">
                <a:latin typeface="Georgia"/>
                <a:cs typeface="Georgia"/>
              </a:rPr>
              <a:t> </a:t>
            </a:r>
            <a:r>
              <a:rPr sz="1100" spc="-10" dirty="0">
                <a:latin typeface="Georgia"/>
                <a:cs typeface="Georgia"/>
              </a:rPr>
              <a:t>often</a:t>
            </a:r>
            <a:r>
              <a:rPr sz="1100" spc="25" dirty="0">
                <a:latin typeface="Georgia"/>
                <a:cs typeface="Georgia"/>
              </a:rPr>
              <a:t> </a:t>
            </a:r>
            <a:r>
              <a:rPr sz="1100" spc="-10" dirty="0">
                <a:latin typeface="Georgia"/>
                <a:cs typeface="Georgia"/>
              </a:rPr>
              <a:t>arise</a:t>
            </a:r>
            <a:r>
              <a:rPr sz="1100" spc="25" dirty="0">
                <a:latin typeface="Georgia"/>
                <a:cs typeface="Georgia"/>
              </a:rPr>
              <a:t> </a:t>
            </a:r>
            <a:r>
              <a:rPr sz="1100" spc="-30" dirty="0">
                <a:latin typeface="Georgia"/>
                <a:cs typeface="Georgia"/>
              </a:rPr>
              <a:t>between</a:t>
            </a:r>
            <a:r>
              <a:rPr sz="1100" spc="25" dirty="0">
                <a:latin typeface="Georgia"/>
                <a:cs typeface="Georgia"/>
              </a:rPr>
              <a:t> </a:t>
            </a:r>
            <a:r>
              <a:rPr sz="1100" spc="-25" dirty="0">
                <a:latin typeface="Georgia"/>
                <a:cs typeface="Georgia"/>
              </a:rPr>
              <a:t>various</a:t>
            </a:r>
            <a:r>
              <a:rPr sz="1100" spc="25" dirty="0">
                <a:latin typeface="Georgia"/>
                <a:cs typeface="Georgia"/>
              </a:rPr>
              <a:t> </a:t>
            </a:r>
            <a:r>
              <a:rPr sz="1100" spc="-10" dirty="0">
                <a:latin typeface="Georgia"/>
                <a:cs typeface="Georgia"/>
              </a:rPr>
              <a:t>duplicates</a:t>
            </a:r>
            <a:endParaRPr sz="1100">
              <a:latin typeface="Georgia"/>
              <a:cs typeface="Georgia"/>
            </a:endParaRPr>
          </a:p>
          <a:p>
            <a:pPr marL="289560">
              <a:lnSpc>
                <a:spcPct val="100000"/>
              </a:lnSpc>
              <a:spcBef>
                <a:spcPts val="420"/>
              </a:spcBef>
            </a:pPr>
            <a:r>
              <a:rPr sz="1000" dirty="0">
                <a:latin typeface="Georgia"/>
                <a:cs typeface="Georgia"/>
              </a:rPr>
              <a:t>due</a:t>
            </a:r>
            <a:r>
              <a:rPr sz="1000" spc="35" dirty="0">
                <a:latin typeface="Georgia"/>
                <a:cs typeface="Georgia"/>
              </a:rPr>
              <a:t> </a:t>
            </a:r>
            <a:r>
              <a:rPr sz="1000" dirty="0">
                <a:latin typeface="Georgia"/>
                <a:cs typeface="Georgia"/>
              </a:rPr>
              <a:t>to</a:t>
            </a:r>
            <a:r>
              <a:rPr sz="1000" spc="40" dirty="0">
                <a:latin typeface="Georgia"/>
                <a:cs typeface="Georgia"/>
              </a:rPr>
              <a:t> </a:t>
            </a:r>
            <a:r>
              <a:rPr sz="1000" spc="-10" dirty="0">
                <a:latin typeface="Georgia"/>
                <a:cs typeface="Georgia"/>
              </a:rPr>
              <a:t>inaccurate</a:t>
            </a:r>
            <a:r>
              <a:rPr sz="1000" spc="35" dirty="0">
                <a:latin typeface="Georgia"/>
                <a:cs typeface="Georgia"/>
              </a:rPr>
              <a:t> </a:t>
            </a:r>
            <a:r>
              <a:rPr sz="1000" dirty="0">
                <a:latin typeface="Georgia"/>
                <a:cs typeface="Georgia"/>
              </a:rPr>
              <a:t>data</a:t>
            </a:r>
            <a:r>
              <a:rPr sz="1000" spc="40" dirty="0">
                <a:latin typeface="Georgia"/>
                <a:cs typeface="Georgia"/>
              </a:rPr>
              <a:t> </a:t>
            </a:r>
            <a:r>
              <a:rPr sz="1000" dirty="0">
                <a:latin typeface="Georgia"/>
                <a:cs typeface="Georgia"/>
              </a:rPr>
              <a:t>entry</a:t>
            </a:r>
            <a:r>
              <a:rPr sz="1000" spc="40" dirty="0">
                <a:latin typeface="Georgia"/>
                <a:cs typeface="Georgia"/>
              </a:rPr>
              <a:t> </a:t>
            </a:r>
            <a:r>
              <a:rPr sz="1000" dirty="0">
                <a:latin typeface="Georgia"/>
                <a:cs typeface="Georgia"/>
              </a:rPr>
              <a:t>or</a:t>
            </a:r>
            <a:r>
              <a:rPr sz="1000" spc="35" dirty="0">
                <a:latin typeface="Georgia"/>
                <a:cs typeface="Georgia"/>
              </a:rPr>
              <a:t> </a:t>
            </a:r>
            <a:r>
              <a:rPr sz="1000" dirty="0">
                <a:latin typeface="Georgia"/>
                <a:cs typeface="Georgia"/>
              </a:rPr>
              <a:t>updating</a:t>
            </a:r>
            <a:r>
              <a:rPr sz="1000" spc="40" dirty="0">
                <a:latin typeface="Georgia"/>
                <a:cs typeface="Georgia"/>
              </a:rPr>
              <a:t> </a:t>
            </a:r>
            <a:r>
              <a:rPr sz="1000" spc="-25" dirty="0">
                <a:latin typeface="Georgia"/>
                <a:cs typeface="Georgia"/>
              </a:rPr>
              <a:t>some</a:t>
            </a:r>
            <a:r>
              <a:rPr sz="1000" spc="35" dirty="0">
                <a:latin typeface="Georgia"/>
                <a:cs typeface="Georgia"/>
              </a:rPr>
              <a:t> </a:t>
            </a:r>
            <a:r>
              <a:rPr sz="1000" dirty="0">
                <a:latin typeface="Georgia"/>
                <a:cs typeface="Georgia"/>
              </a:rPr>
              <a:t>but</a:t>
            </a:r>
            <a:r>
              <a:rPr sz="1000" spc="40" dirty="0">
                <a:latin typeface="Georgia"/>
                <a:cs typeface="Georgia"/>
              </a:rPr>
              <a:t> </a:t>
            </a:r>
            <a:r>
              <a:rPr sz="1000" dirty="0">
                <a:latin typeface="Georgia"/>
                <a:cs typeface="Georgia"/>
              </a:rPr>
              <a:t>not</a:t>
            </a:r>
            <a:r>
              <a:rPr sz="1000" spc="40" dirty="0">
                <a:latin typeface="Georgia"/>
                <a:cs typeface="Georgia"/>
              </a:rPr>
              <a:t> </a:t>
            </a:r>
            <a:r>
              <a:rPr sz="1000" dirty="0">
                <a:latin typeface="Georgia"/>
                <a:cs typeface="Georgia"/>
              </a:rPr>
              <a:t>all</a:t>
            </a:r>
            <a:r>
              <a:rPr sz="1000" spc="35" dirty="0">
                <a:latin typeface="Georgia"/>
                <a:cs typeface="Georgia"/>
              </a:rPr>
              <a:t> </a:t>
            </a:r>
            <a:r>
              <a:rPr sz="1000" dirty="0">
                <a:latin typeface="Georgia"/>
                <a:cs typeface="Georgia"/>
              </a:rPr>
              <a:t>data</a:t>
            </a:r>
            <a:r>
              <a:rPr sz="1000" spc="40" dirty="0">
                <a:latin typeface="Georgia"/>
                <a:cs typeface="Georgia"/>
              </a:rPr>
              <a:t> </a:t>
            </a:r>
            <a:r>
              <a:rPr sz="1000" spc="-10" dirty="0">
                <a:latin typeface="Georgia"/>
                <a:cs typeface="Georgia"/>
              </a:rPr>
              <a:t>occurrences.</a:t>
            </a:r>
            <a:endParaRPr sz="1000">
              <a:latin typeface="Georgia"/>
              <a:cs typeface="Georgia"/>
            </a:endParaRPr>
          </a:p>
          <a:p>
            <a:pPr marL="12700">
              <a:lnSpc>
                <a:spcPct val="100000"/>
              </a:lnSpc>
              <a:spcBef>
                <a:spcPts val="640"/>
              </a:spcBef>
            </a:pPr>
            <a:r>
              <a:rPr sz="1100" spc="-10" dirty="0">
                <a:latin typeface="Georgia"/>
                <a:cs typeface="Georgia"/>
              </a:rPr>
              <a:t>Example:</a:t>
            </a:r>
            <a:endParaRPr sz="1100">
              <a:latin typeface="Georgia"/>
              <a:cs typeface="Georgia"/>
            </a:endParaRPr>
          </a:p>
          <a:p>
            <a:pPr marL="289560" marR="5080">
              <a:lnSpc>
                <a:spcPts val="1019"/>
              </a:lnSpc>
              <a:spcBef>
                <a:spcPts val="605"/>
              </a:spcBef>
            </a:pPr>
            <a:r>
              <a:rPr sz="1000" dirty="0">
                <a:latin typeface="Georgia"/>
                <a:cs typeface="Georgia"/>
              </a:rPr>
              <a:t>if</a:t>
            </a:r>
            <a:r>
              <a:rPr sz="1000" spc="25" dirty="0">
                <a:latin typeface="Georgia"/>
                <a:cs typeface="Georgia"/>
              </a:rPr>
              <a:t> </a:t>
            </a:r>
            <a:r>
              <a:rPr sz="1000" dirty="0">
                <a:latin typeface="Georgia"/>
                <a:cs typeface="Georgia"/>
              </a:rPr>
              <a:t>a</a:t>
            </a:r>
            <a:r>
              <a:rPr sz="1000" spc="25" dirty="0">
                <a:latin typeface="Georgia"/>
                <a:cs typeface="Georgia"/>
              </a:rPr>
              <a:t> </a:t>
            </a:r>
            <a:r>
              <a:rPr sz="1000" spc="-25" dirty="0">
                <a:latin typeface="Georgia"/>
                <a:cs typeface="Georgia"/>
              </a:rPr>
              <a:t>purchase</a:t>
            </a:r>
            <a:r>
              <a:rPr sz="1000" spc="30" dirty="0">
                <a:latin typeface="Georgia"/>
                <a:cs typeface="Georgia"/>
              </a:rPr>
              <a:t> </a:t>
            </a:r>
            <a:r>
              <a:rPr sz="1000" spc="-25" dirty="0">
                <a:latin typeface="Georgia"/>
                <a:cs typeface="Georgia"/>
              </a:rPr>
              <a:t>order</a:t>
            </a:r>
            <a:r>
              <a:rPr sz="1000" spc="25" dirty="0">
                <a:latin typeface="Georgia"/>
                <a:cs typeface="Georgia"/>
              </a:rPr>
              <a:t> </a:t>
            </a:r>
            <a:r>
              <a:rPr sz="1000" spc="-10" dirty="0">
                <a:latin typeface="Georgia"/>
                <a:cs typeface="Georgia"/>
              </a:rPr>
              <a:t>database</a:t>
            </a:r>
            <a:r>
              <a:rPr sz="1000" spc="30" dirty="0">
                <a:latin typeface="Georgia"/>
                <a:cs typeface="Georgia"/>
              </a:rPr>
              <a:t> </a:t>
            </a:r>
            <a:r>
              <a:rPr sz="1000" spc="-10" dirty="0">
                <a:latin typeface="Georgia"/>
                <a:cs typeface="Georgia"/>
              </a:rPr>
              <a:t>contains</a:t>
            </a:r>
            <a:r>
              <a:rPr sz="1000" spc="25" dirty="0">
                <a:latin typeface="Georgia"/>
                <a:cs typeface="Georgia"/>
              </a:rPr>
              <a:t> </a:t>
            </a:r>
            <a:r>
              <a:rPr sz="1000" dirty="0">
                <a:latin typeface="Georgia"/>
                <a:cs typeface="Georgia"/>
              </a:rPr>
              <a:t>attributes</a:t>
            </a:r>
            <a:r>
              <a:rPr sz="1000" spc="30" dirty="0">
                <a:latin typeface="Georgia"/>
                <a:cs typeface="Georgia"/>
              </a:rPr>
              <a:t> </a:t>
            </a:r>
            <a:r>
              <a:rPr sz="1000" dirty="0">
                <a:latin typeface="Georgia"/>
                <a:cs typeface="Georgia"/>
              </a:rPr>
              <a:t>for</a:t>
            </a:r>
            <a:r>
              <a:rPr sz="1000" spc="25" dirty="0">
                <a:latin typeface="Georgia"/>
                <a:cs typeface="Georgia"/>
              </a:rPr>
              <a:t> </a:t>
            </a:r>
            <a:r>
              <a:rPr sz="1000" dirty="0">
                <a:latin typeface="Georgia"/>
                <a:cs typeface="Georgia"/>
              </a:rPr>
              <a:t>the</a:t>
            </a:r>
            <a:r>
              <a:rPr sz="1000" spc="30" dirty="0">
                <a:latin typeface="Georgia"/>
                <a:cs typeface="Georgia"/>
              </a:rPr>
              <a:t> </a:t>
            </a:r>
            <a:r>
              <a:rPr sz="1000" spc="-20" dirty="0">
                <a:latin typeface="Georgia"/>
                <a:cs typeface="Georgia"/>
              </a:rPr>
              <a:t>purchaser’s</a:t>
            </a:r>
            <a:r>
              <a:rPr sz="1000" spc="25" dirty="0">
                <a:latin typeface="Georgia"/>
                <a:cs typeface="Georgia"/>
              </a:rPr>
              <a:t> </a:t>
            </a:r>
            <a:r>
              <a:rPr sz="1000" spc="-10" dirty="0">
                <a:latin typeface="Georgia"/>
                <a:cs typeface="Georgia"/>
              </a:rPr>
              <a:t>name</a:t>
            </a:r>
            <a:r>
              <a:rPr sz="1000" spc="30" dirty="0">
                <a:latin typeface="Georgia"/>
                <a:cs typeface="Georgia"/>
              </a:rPr>
              <a:t> </a:t>
            </a:r>
            <a:r>
              <a:rPr sz="1000" dirty="0">
                <a:latin typeface="Georgia"/>
                <a:cs typeface="Georgia"/>
              </a:rPr>
              <a:t>and</a:t>
            </a:r>
            <a:r>
              <a:rPr sz="1000" spc="25" dirty="0">
                <a:latin typeface="Georgia"/>
                <a:cs typeface="Georgia"/>
              </a:rPr>
              <a:t> </a:t>
            </a:r>
            <a:r>
              <a:rPr sz="1000" spc="-10" dirty="0">
                <a:latin typeface="Georgia"/>
                <a:cs typeface="Georgia"/>
              </a:rPr>
              <a:t>address instead</a:t>
            </a:r>
            <a:r>
              <a:rPr sz="1000" spc="40" dirty="0">
                <a:latin typeface="Georgia"/>
                <a:cs typeface="Georgia"/>
              </a:rPr>
              <a:t> </a:t>
            </a:r>
            <a:r>
              <a:rPr sz="1000" dirty="0">
                <a:latin typeface="Georgia"/>
                <a:cs typeface="Georgia"/>
              </a:rPr>
              <a:t>of</a:t>
            </a:r>
            <a:r>
              <a:rPr sz="1000" spc="100" dirty="0">
                <a:latin typeface="Georgia"/>
                <a:cs typeface="Georgia"/>
              </a:rPr>
              <a:t> </a:t>
            </a:r>
            <a:r>
              <a:rPr sz="1000" b="1" dirty="0">
                <a:latin typeface="Georgia"/>
                <a:cs typeface="Georgia"/>
              </a:rPr>
              <a:t>a</a:t>
            </a:r>
            <a:r>
              <a:rPr sz="1000" b="1" spc="65" dirty="0">
                <a:latin typeface="Georgia"/>
                <a:cs typeface="Georgia"/>
              </a:rPr>
              <a:t> </a:t>
            </a:r>
            <a:r>
              <a:rPr sz="1000" b="1" dirty="0">
                <a:latin typeface="Georgia"/>
                <a:cs typeface="Georgia"/>
              </a:rPr>
              <a:t>key</a:t>
            </a:r>
            <a:r>
              <a:rPr sz="1000" b="1" spc="40" dirty="0">
                <a:latin typeface="Georgia"/>
                <a:cs typeface="Georgia"/>
              </a:rPr>
              <a:t> </a:t>
            </a:r>
            <a:r>
              <a:rPr sz="1000" dirty="0">
                <a:latin typeface="Georgia"/>
                <a:cs typeface="Georgia"/>
              </a:rPr>
              <a:t>to</a:t>
            </a:r>
            <a:r>
              <a:rPr sz="1000" spc="45" dirty="0">
                <a:latin typeface="Georgia"/>
                <a:cs typeface="Georgia"/>
              </a:rPr>
              <a:t> </a:t>
            </a:r>
            <a:r>
              <a:rPr sz="1000" dirty="0">
                <a:latin typeface="Georgia"/>
                <a:cs typeface="Georgia"/>
              </a:rPr>
              <a:t>this</a:t>
            </a:r>
            <a:r>
              <a:rPr sz="1000" spc="40" dirty="0">
                <a:latin typeface="Georgia"/>
                <a:cs typeface="Georgia"/>
              </a:rPr>
              <a:t> </a:t>
            </a:r>
            <a:r>
              <a:rPr sz="1000" spc="-20" dirty="0">
                <a:latin typeface="Georgia"/>
                <a:cs typeface="Georgia"/>
              </a:rPr>
              <a:t>information</a:t>
            </a:r>
            <a:r>
              <a:rPr sz="1000" spc="40" dirty="0">
                <a:latin typeface="Georgia"/>
                <a:cs typeface="Georgia"/>
              </a:rPr>
              <a:t> </a:t>
            </a:r>
            <a:r>
              <a:rPr sz="1000" dirty="0">
                <a:latin typeface="Georgia"/>
                <a:cs typeface="Georgia"/>
              </a:rPr>
              <a:t>in</a:t>
            </a:r>
            <a:r>
              <a:rPr sz="1000" spc="45" dirty="0">
                <a:latin typeface="Georgia"/>
                <a:cs typeface="Georgia"/>
              </a:rPr>
              <a:t> </a:t>
            </a:r>
            <a:r>
              <a:rPr sz="1000" dirty="0">
                <a:latin typeface="Georgia"/>
                <a:cs typeface="Georgia"/>
              </a:rPr>
              <a:t>a</a:t>
            </a:r>
            <a:r>
              <a:rPr sz="1000" spc="40" dirty="0">
                <a:latin typeface="Georgia"/>
                <a:cs typeface="Georgia"/>
              </a:rPr>
              <a:t> </a:t>
            </a:r>
            <a:r>
              <a:rPr sz="1000" spc="-30" dirty="0">
                <a:latin typeface="Georgia"/>
                <a:cs typeface="Georgia"/>
              </a:rPr>
              <a:t>purchaser</a:t>
            </a:r>
            <a:r>
              <a:rPr sz="1000" spc="45" dirty="0">
                <a:latin typeface="Georgia"/>
                <a:cs typeface="Georgia"/>
              </a:rPr>
              <a:t> </a:t>
            </a:r>
            <a:r>
              <a:rPr sz="1000" spc="-10" dirty="0">
                <a:latin typeface="Georgia"/>
                <a:cs typeface="Georgia"/>
              </a:rPr>
              <a:t>database,</a:t>
            </a:r>
            <a:r>
              <a:rPr sz="1000" spc="35" dirty="0">
                <a:latin typeface="Georgia"/>
                <a:cs typeface="Georgia"/>
              </a:rPr>
              <a:t> </a:t>
            </a:r>
            <a:r>
              <a:rPr sz="1000" b="1" spc="-45" dirty="0">
                <a:latin typeface="Georgia"/>
                <a:cs typeface="Georgia"/>
              </a:rPr>
              <a:t>discrepancies</a:t>
            </a:r>
            <a:r>
              <a:rPr sz="1000" b="1" spc="30" dirty="0">
                <a:latin typeface="Georgia"/>
                <a:cs typeface="Georgia"/>
              </a:rPr>
              <a:t> </a:t>
            </a:r>
            <a:r>
              <a:rPr sz="1000" spc="-25" dirty="0">
                <a:latin typeface="Georgia"/>
                <a:cs typeface="Georgia"/>
              </a:rPr>
              <a:t>can </a:t>
            </a:r>
            <a:r>
              <a:rPr sz="1000" dirty="0">
                <a:latin typeface="Georgia"/>
                <a:cs typeface="Georgia"/>
              </a:rPr>
              <a:t>occur,</a:t>
            </a:r>
            <a:r>
              <a:rPr sz="1000" spc="10" dirty="0">
                <a:latin typeface="Georgia"/>
                <a:cs typeface="Georgia"/>
              </a:rPr>
              <a:t> </a:t>
            </a:r>
            <a:r>
              <a:rPr sz="1000" spc="-10" dirty="0">
                <a:latin typeface="Georgia"/>
                <a:cs typeface="Georgia"/>
              </a:rPr>
              <a:t>such</a:t>
            </a:r>
            <a:r>
              <a:rPr sz="1000" spc="10" dirty="0">
                <a:latin typeface="Georgia"/>
                <a:cs typeface="Georgia"/>
              </a:rPr>
              <a:t> </a:t>
            </a:r>
            <a:r>
              <a:rPr sz="1000" dirty="0">
                <a:latin typeface="Georgia"/>
                <a:cs typeface="Georgia"/>
              </a:rPr>
              <a:t>as</a:t>
            </a:r>
            <a:r>
              <a:rPr sz="1000" spc="15" dirty="0">
                <a:latin typeface="Georgia"/>
                <a:cs typeface="Georgia"/>
              </a:rPr>
              <a:t> </a:t>
            </a:r>
            <a:r>
              <a:rPr sz="1000" dirty="0">
                <a:latin typeface="Georgia"/>
                <a:cs typeface="Georgia"/>
              </a:rPr>
              <a:t>the</a:t>
            </a:r>
            <a:r>
              <a:rPr sz="1000" spc="10" dirty="0">
                <a:latin typeface="Georgia"/>
                <a:cs typeface="Georgia"/>
              </a:rPr>
              <a:t> </a:t>
            </a:r>
            <a:r>
              <a:rPr sz="1000" b="1" spc="-30" dirty="0">
                <a:latin typeface="Georgia"/>
                <a:cs typeface="Georgia"/>
              </a:rPr>
              <a:t>same</a:t>
            </a:r>
            <a:r>
              <a:rPr sz="1000" b="1" spc="30" dirty="0">
                <a:latin typeface="Georgia"/>
                <a:cs typeface="Georgia"/>
              </a:rPr>
              <a:t> </a:t>
            </a:r>
            <a:r>
              <a:rPr sz="1000" b="1" spc="-40" dirty="0">
                <a:latin typeface="Georgia"/>
                <a:cs typeface="Georgia"/>
              </a:rPr>
              <a:t>purchaser’s</a:t>
            </a:r>
            <a:r>
              <a:rPr sz="1000" b="1" spc="35" dirty="0">
                <a:latin typeface="Georgia"/>
                <a:cs typeface="Georgia"/>
              </a:rPr>
              <a:t> </a:t>
            </a:r>
            <a:r>
              <a:rPr sz="1000" b="1" spc="-35" dirty="0">
                <a:latin typeface="Georgia"/>
                <a:cs typeface="Georgia"/>
              </a:rPr>
              <a:t>name</a:t>
            </a:r>
            <a:r>
              <a:rPr sz="1000" b="1" spc="-5" dirty="0">
                <a:latin typeface="Georgia"/>
                <a:cs typeface="Georgia"/>
              </a:rPr>
              <a:t> </a:t>
            </a:r>
            <a:r>
              <a:rPr sz="1000" spc="-10" dirty="0">
                <a:latin typeface="Georgia"/>
                <a:cs typeface="Georgia"/>
              </a:rPr>
              <a:t>appearing</a:t>
            </a:r>
            <a:r>
              <a:rPr sz="1000" spc="15" dirty="0">
                <a:latin typeface="Georgia"/>
                <a:cs typeface="Georgia"/>
              </a:rPr>
              <a:t> </a:t>
            </a:r>
            <a:r>
              <a:rPr sz="1000" dirty="0">
                <a:latin typeface="Georgia"/>
                <a:cs typeface="Georgia"/>
              </a:rPr>
              <a:t>with</a:t>
            </a:r>
            <a:r>
              <a:rPr sz="1000" spc="5" dirty="0">
                <a:latin typeface="Georgia"/>
                <a:cs typeface="Georgia"/>
              </a:rPr>
              <a:t> </a:t>
            </a:r>
            <a:r>
              <a:rPr sz="1000" b="1" spc="-30" dirty="0">
                <a:latin typeface="Georgia"/>
                <a:cs typeface="Georgia"/>
              </a:rPr>
              <a:t>different</a:t>
            </a:r>
            <a:r>
              <a:rPr sz="1000" b="1" spc="35" dirty="0">
                <a:latin typeface="Georgia"/>
                <a:cs typeface="Georgia"/>
              </a:rPr>
              <a:t> </a:t>
            </a:r>
            <a:r>
              <a:rPr sz="1000" b="1" spc="-10" dirty="0">
                <a:latin typeface="Georgia"/>
                <a:cs typeface="Georgia"/>
              </a:rPr>
              <a:t>addresses </a:t>
            </a:r>
            <a:r>
              <a:rPr sz="1000" dirty="0">
                <a:latin typeface="Georgia"/>
                <a:cs typeface="Georgia"/>
              </a:rPr>
              <a:t>within</a:t>
            </a:r>
            <a:r>
              <a:rPr sz="1000" spc="25" dirty="0">
                <a:latin typeface="Georgia"/>
                <a:cs typeface="Georgia"/>
              </a:rPr>
              <a:t> </a:t>
            </a:r>
            <a:r>
              <a:rPr sz="1000" dirty="0">
                <a:latin typeface="Georgia"/>
                <a:cs typeface="Georgia"/>
              </a:rPr>
              <a:t>the</a:t>
            </a:r>
            <a:r>
              <a:rPr sz="1000" spc="30" dirty="0">
                <a:latin typeface="Georgia"/>
                <a:cs typeface="Georgia"/>
              </a:rPr>
              <a:t> </a:t>
            </a:r>
            <a:r>
              <a:rPr sz="1000" spc="-25" dirty="0">
                <a:latin typeface="Georgia"/>
                <a:cs typeface="Georgia"/>
              </a:rPr>
              <a:t>purchase</a:t>
            </a:r>
            <a:r>
              <a:rPr sz="1000" spc="30" dirty="0">
                <a:latin typeface="Georgia"/>
                <a:cs typeface="Georgia"/>
              </a:rPr>
              <a:t> </a:t>
            </a:r>
            <a:r>
              <a:rPr sz="1000" spc="-25" dirty="0">
                <a:latin typeface="Georgia"/>
                <a:cs typeface="Georgia"/>
              </a:rPr>
              <a:t>order</a:t>
            </a:r>
            <a:r>
              <a:rPr sz="1000" spc="30" dirty="0">
                <a:latin typeface="Georgia"/>
                <a:cs typeface="Georgia"/>
              </a:rPr>
              <a:t> </a:t>
            </a:r>
            <a:r>
              <a:rPr sz="1000" spc="-10" dirty="0">
                <a:latin typeface="Georgia"/>
                <a:cs typeface="Georgia"/>
              </a:rPr>
              <a:t>database.</a:t>
            </a:r>
            <a:endParaRPr sz="1000">
              <a:latin typeface="Georgia"/>
              <a:cs typeface="Georgia"/>
            </a:endParaRPr>
          </a:p>
        </p:txBody>
      </p:sp>
      <p:sp>
        <p:nvSpPr>
          <p:cNvPr id="5" name="object 5"/>
          <p:cNvSpPr/>
          <p:nvPr/>
        </p:nvSpPr>
        <p:spPr>
          <a:xfrm>
            <a:off x="337972" y="130380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5848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36</a:t>
            </a:fld>
            <a:r>
              <a:rPr spc="5" dirty="0"/>
              <a:t> </a:t>
            </a:r>
            <a:r>
              <a:rPr spc="75" dirty="0"/>
              <a:t>/</a:t>
            </a:r>
            <a:r>
              <a:rPr spc="10" dirty="0"/>
              <a:t> </a:t>
            </a:r>
            <a:r>
              <a:rPr spc="-25" dirty="0"/>
              <a:t>103</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65" dirty="0"/>
              <a:t> </a:t>
            </a:r>
            <a:r>
              <a:rPr dirty="0"/>
              <a:t>value</a:t>
            </a:r>
            <a:r>
              <a:rPr spc="165" dirty="0"/>
              <a:t> </a:t>
            </a:r>
            <a:r>
              <a:rPr dirty="0"/>
              <a:t>conflict</a:t>
            </a:r>
            <a:r>
              <a:rPr spc="165" dirty="0"/>
              <a:t> </a:t>
            </a:r>
            <a:r>
              <a:rPr dirty="0"/>
              <a:t>detection</a:t>
            </a:r>
            <a:r>
              <a:rPr spc="170" dirty="0"/>
              <a:t> </a:t>
            </a:r>
            <a:r>
              <a:rPr spc="50" dirty="0"/>
              <a:t>and</a:t>
            </a:r>
            <a:r>
              <a:rPr spc="165" dirty="0"/>
              <a:t> </a:t>
            </a:r>
            <a:r>
              <a:rPr spc="-10" dirty="0"/>
              <a:t>resolution</a:t>
            </a:r>
          </a:p>
        </p:txBody>
      </p:sp>
      <p:sp>
        <p:nvSpPr>
          <p:cNvPr id="3" name="object 3"/>
          <p:cNvSpPr/>
          <p:nvPr/>
        </p:nvSpPr>
        <p:spPr>
          <a:xfrm>
            <a:off x="337972" y="68483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34290" rIns="0" bIns="0" rtlCol="0">
            <a:spAutoFit/>
          </a:bodyPr>
          <a:lstStyle/>
          <a:p>
            <a:pPr marL="12700" marR="109220">
              <a:lnSpc>
                <a:spcPts val="1150"/>
              </a:lnSpc>
              <a:spcBef>
                <a:spcPts val="270"/>
              </a:spcBef>
            </a:pPr>
            <a:r>
              <a:rPr dirty="0"/>
              <a:t>Data</a:t>
            </a:r>
            <a:r>
              <a:rPr spc="30" dirty="0"/>
              <a:t> </a:t>
            </a:r>
            <a:r>
              <a:rPr spc="-20" dirty="0"/>
              <a:t>integration</a:t>
            </a:r>
            <a:r>
              <a:rPr spc="30" dirty="0"/>
              <a:t> </a:t>
            </a:r>
            <a:r>
              <a:rPr dirty="0"/>
              <a:t>also</a:t>
            </a:r>
            <a:r>
              <a:rPr spc="35" dirty="0"/>
              <a:t> </a:t>
            </a:r>
            <a:r>
              <a:rPr spc="-30" dirty="0"/>
              <a:t>involves</a:t>
            </a:r>
            <a:r>
              <a:rPr spc="30" dirty="0"/>
              <a:t> </a:t>
            </a:r>
            <a:r>
              <a:rPr dirty="0"/>
              <a:t>the</a:t>
            </a:r>
            <a:r>
              <a:rPr spc="35" dirty="0"/>
              <a:t> </a:t>
            </a:r>
            <a:r>
              <a:rPr spc="-20" dirty="0"/>
              <a:t>detection</a:t>
            </a:r>
            <a:r>
              <a:rPr spc="30" dirty="0"/>
              <a:t> </a:t>
            </a:r>
            <a:r>
              <a:rPr dirty="0"/>
              <a:t>and</a:t>
            </a:r>
            <a:r>
              <a:rPr spc="35" dirty="0"/>
              <a:t> </a:t>
            </a:r>
            <a:r>
              <a:rPr spc="-25" dirty="0"/>
              <a:t>resolution</a:t>
            </a:r>
            <a:r>
              <a:rPr spc="30" dirty="0"/>
              <a:t> </a:t>
            </a:r>
            <a:r>
              <a:rPr dirty="0"/>
              <a:t>of</a:t>
            </a:r>
            <a:r>
              <a:rPr spc="30" dirty="0"/>
              <a:t> </a:t>
            </a:r>
            <a:r>
              <a:rPr dirty="0"/>
              <a:t>data</a:t>
            </a:r>
            <a:r>
              <a:rPr spc="35" dirty="0"/>
              <a:t> </a:t>
            </a:r>
            <a:r>
              <a:rPr spc="-10" dirty="0"/>
              <a:t>value</a:t>
            </a:r>
            <a:r>
              <a:rPr spc="30" dirty="0"/>
              <a:t> </a:t>
            </a:r>
            <a:r>
              <a:rPr spc="-10" dirty="0"/>
              <a:t>conflicts. For</a:t>
            </a:r>
            <a:r>
              <a:rPr spc="15" dirty="0"/>
              <a:t> </a:t>
            </a:r>
            <a:r>
              <a:rPr spc="-20" dirty="0"/>
              <a:t>example,</a:t>
            </a:r>
            <a:r>
              <a:rPr spc="20" dirty="0"/>
              <a:t> </a:t>
            </a:r>
            <a:r>
              <a:rPr dirty="0"/>
              <a:t>for</a:t>
            </a:r>
            <a:r>
              <a:rPr spc="15" dirty="0"/>
              <a:t> </a:t>
            </a:r>
            <a:r>
              <a:rPr dirty="0"/>
              <a:t>the</a:t>
            </a:r>
            <a:r>
              <a:rPr spc="20" dirty="0"/>
              <a:t> </a:t>
            </a:r>
            <a:r>
              <a:rPr spc="-25" dirty="0"/>
              <a:t>same</a:t>
            </a:r>
            <a:r>
              <a:rPr spc="15" dirty="0"/>
              <a:t> </a:t>
            </a:r>
            <a:r>
              <a:rPr spc="-45" dirty="0"/>
              <a:t>real–world</a:t>
            </a:r>
            <a:r>
              <a:rPr spc="20" dirty="0"/>
              <a:t> </a:t>
            </a:r>
            <a:r>
              <a:rPr spc="-10" dirty="0"/>
              <a:t>entity,</a:t>
            </a:r>
            <a:r>
              <a:rPr spc="15" dirty="0"/>
              <a:t> </a:t>
            </a:r>
            <a:r>
              <a:rPr dirty="0"/>
              <a:t>attribute</a:t>
            </a:r>
            <a:r>
              <a:rPr spc="20" dirty="0"/>
              <a:t> </a:t>
            </a:r>
            <a:r>
              <a:rPr spc="-25" dirty="0"/>
              <a:t>values</a:t>
            </a:r>
            <a:r>
              <a:rPr spc="15" dirty="0"/>
              <a:t> </a:t>
            </a:r>
            <a:r>
              <a:rPr spc="-25" dirty="0"/>
              <a:t>from</a:t>
            </a:r>
            <a:r>
              <a:rPr spc="20" dirty="0"/>
              <a:t> </a:t>
            </a:r>
            <a:r>
              <a:rPr spc="-30" dirty="0"/>
              <a:t>different</a:t>
            </a:r>
            <a:r>
              <a:rPr spc="20" dirty="0"/>
              <a:t> </a:t>
            </a:r>
            <a:r>
              <a:rPr spc="-10" dirty="0"/>
              <a:t>sources </a:t>
            </a:r>
            <a:r>
              <a:rPr dirty="0"/>
              <a:t>may </a:t>
            </a:r>
            <a:r>
              <a:rPr spc="-10" dirty="0"/>
              <a:t>differ.</a:t>
            </a:r>
          </a:p>
          <a:p>
            <a:pPr marL="12700" marR="21590">
              <a:lnSpc>
                <a:spcPts val="1150"/>
              </a:lnSpc>
              <a:spcBef>
                <a:spcPts val="730"/>
              </a:spcBef>
            </a:pPr>
            <a:r>
              <a:rPr dirty="0"/>
              <a:t>This</a:t>
            </a:r>
            <a:r>
              <a:rPr spc="30" dirty="0"/>
              <a:t> </a:t>
            </a:r>
            <a:r>
              <a:rPr dirty="0"/>
              <a:t>may</a:t>
            </a:r>
            <a:r>
              <a:rPr spc="30" dirty="0"/>
              <a:t> </a:t>
            </a:r>
            <a:r>
              <a:rPr dirty="0"/>
              <a:t>be</a:t>
            </a:r>
            <a:r>
              <a:rPr spc="30" dirty="0"/>
              <a:t> </a:t>
            </a:r>
            <a:r>
              <a:rPr spc="-10" dirty="0"/>
              <a:t>due</a:t>
            </a:r>
            <a:r>
              <a:rPr spc="30" dirty="0"/>
              <a:t> </a:t>
            </a:r>
            <a:r>
              <a:rPr dirty="0"/>
              <a:t>to</a:t>
            </a:r>
            <a:r>
              <a:rPr spc="30" dirty="0"/>
              <a:t> </a:t>
            </a:r>
            <a:r>
              <a:rPr spc="-40" dirty="0"/>
              <a:t>differences</a:t>
            </a:r>
            <a:r>
              <a:rPr spc="35" dirty="0"/>
              <a:t> </a:t>
            </a:r>
            <a:r>
              <a:rPr dirty="0"/>
              <a:t>in</a:t>
            </a:r>
            <a:r>
              <a:rPr spc="30" dirty="0"/>
              <a:t> </a:t>
            </a:r>
            <a:r>
              <a:rPr spc="-25" dirty="0"/>
              <a:t>representation,</a:t>
            </a:r>
            <a:r>
              <a:rPr spc="30" dirty="0"/>
              <a:t> </a:t>
            </a:r>
            <a:r>
              <a:rPr spc="-10" dirty="0"/>
              <a:t>scaling,</a:t>
            </a:r>
            <a:r>
              <a:rPr spc="30" dirty="0"/>
              <a:t> </a:t>
            </a:r>
            <a:r>
              <a:rPr dirty="0"/>
              <a:t>or</a:t>
            </a:r>
            <a:r>
              <a:rPr spc="30" dirty="0"/>
              <a:t> </a:t>
            </a:r>
            <a:r>
              <a:rPr spc="-20" dirty="0"/>
              <a:t>encoding.</a:t>
            </a:r>
            <a:r>
              <a:rPr spc="125" dirty="0"/>
              <a:t> </a:t>
            </a:r>
            <a:r>
              <a:rPr spc="-10" dirty="0"/>
              <a:t>For</a:t>
            </a:r>
            <a:r>
              <a:rPr spc="35" dirty="0"/>
              <a:t> </a:t>
            </a:r>
            <a:r>
              <a:rPr spc="-10" dirty="0"/>
              <a:t>instance, </a:t>
            </a:r>
            <a:r>
              <a:rPr dirty="0"/>
              <a:t>a</a:t>
            </a:r>
            <a:r>
              <a:rPr spc="10" dirty="0"/>
              <a:t> </a:t>
            </a:r>
            <a:r>
              <a:rPr spc="-20" dirty="0"/>
              <a:t>weight</a:t>
            </a:r>
            <a:r>
              <a:rPr spc="10" dirty="0"/>
              <a:t> </a:t>
            </a:r>
            <a:r>
              <a:rPr dirty="0"/>
              <a:t>attribute</a:t>
            </a:r>
            <a:r>
              <a:rPr spc="10" dirty="0"/>
              <a:t> </a:t>
            </a:r>
            <a:r>
              <a:rPr dirty="0"/>
              <a:t>may</a:t>
            </a:r>
            <a:r>
              <a:rPr spc="10" dirty="0"/>
              <a:t> </a:t>
            </a:r>
            <a:r>
              <a:rPr dirty="0"/>
              <a:t>be</a:t>
            </a:r>
            <a:r>
              <a:rPr spc="10" dirty="0"/>
              <a:t> </a:t>
            </a:r>
            <a:r>
              <a:rPr spc="-10" dirty="0"/>
              <a:t>stored</a:t>
            </a:r>
            <a:r>
              <a:rPr spc="10" dirty="0"/>
              <a:t> </a:t>
            </a:r>
            <a:r>
              <a:rPr dirty="0"/>
              <a:t>in</a:t>
            </a:r>
            <a:r>
              <a:rPr spc="10" dirty="0"/>
              <a:t> </a:t>
            </a:r>
            <a:r>
              <a:rPr spc="-10" dirty="0"/>
              <a:t>metric</a:t>
            </a:r>
            <a:r>
              <a:rPr spc="10" dirty="0"/>
              <a:t> </a:t>
            </a:r>
            <a:r>
              <a:rPr dirty="0"/>
              <a:t>units</a:t>
            </a:r>
            <a:r>
              <a:rPr spc="10" dirty="0"/>
              <a:t> </a:t>
            </a:r>
            <a:r>
              <a:rPr dirty="0"/>
              <a:t>in</a:t>
            </a:r>
            <a:r>
              <a:rPr spc="10" dirty="0"/>
              <a:t> </a:t>
            </a:r>
            <a:r>
              <a:rPr spc="-20" dirty="0"/>
              <a:t>one</a:t>
            </a:r>
            <a:r>
              <a:rPr spc="15" dirty="0"/>
              <a:t> </a:t>
            </a:r>
            <a:r>
              <a:rPr spc="-10" dirty="0"/>
              <a:t>system</a:t>
            </a:r>
            <a:r>
              <a:rPr spc="10" dirty="0"/>
              <a:t> </a:t>
            </a:r>
            <a:r>
              <a:rPr dirty="0"/>
              <a:t>and</a:t>
            </a:r>
            <a:r>
              <a:rPr spc="10" dirty="0"/>
              <a:t> </a:t>
            </a:r>
            <a:r>
              <a:rPr dirty="0"/>
              <a:t>British</a:t>
            </a:r>
            <a:r>
              <a:rPr spc="10" dirty="0"/>
              <a:t> </a:t>
            </a:r>
            <a:r>
              <a:rPr spc="-10" dirty="0"/>
              <a:t>imperial </a:t>
            </a:r>
            <a:r>
              <a:rPr dirty="0"/>
              <a:t>units</a:t>
            </a:r>
            <a:r>
              <a:rPr spc="5" dirty="0"/>
              <a:t> </a:t>
            </a:r>
            <a:r>
              <a:rPr dirty="0"/>
              <a:t>in</a:t>
            </a:r>
            <a:r>
              <a:rPr spc="10" dirty="0"/>
              <a:t> </a:t>
            </a:r>
            <a:r>
              <a:rPr spc="-10" dirty="0"/>
              <a:t>another.</a:t>
            </a:r>
            <a:r>
              <a:rPr spc="95" dirty="0"/>
              <a:t> </a:t>
            </a:r>
            <a:r>
              <a:rPr spc="-10" dirty="0"/>
              <a:t>For</a:t>
            </a:r>
            <a:r>
              <a:rPr spc="10" dirty="0"/>
              <a:t> </a:t>
            </a:r>
            <a:r>
              <a:rPr dirty="0"/>
              <a:t>a</a:t>
            </a:r>
            <a:r>
              <a:rPr spc="10" dirty="0"/>
              <a:t> </a:t>
            </a:r>
            <a:r>
              <a:rPr dirty="0"/>
              <a:t>hotel</a:t>
            </a:r>
            <a:r>
              <a:rPr spc="10" dirty="0"/>
              <a:t> </a:t>
            </a:r>
            <a:r>
              <a:rPr spc="-10" dirty="0"/>
              <a:t>chain,</a:t>
            </a:r>
            <a:r>
              <a:rPr spc="10" dirty="0"/>
              <a:t> </a:t>
            </a:r>
            <a:r>
              <a:rPr dirty="0"/>
              <a:t>the</a:t>
            </a:r>
            <a:r>
              <a:rPr spc="10" dirty="0"/>
              <a:t> </a:t>
            </a:r>
            <a:r>
              <a:rPr spc="-10" dirty="0"/>
              <a:t>price</a:t>
            </a:r>
            <a:r>
              <a:rPr spc="5" dirty="0"/>
              <a:t> </a:t>
            </a:r>
            <a:r>
              <a:rPr dirty="0"/>
              <a:t>of</a:t>
            </a:r>
            <a:r>
              <a:rPr spc="10" dirty="0"/>
              <a:t> </a:t>
            </a:r>
            <a:r>
              <a:rPr spc="-30" dirty="0"/>
              <a:t>rooms</a:t>
            </a:r>
            <a:r>
              <a:rPr spc="10" dirty="0"/>
              <a:t> </a:t>
            </a:r>
            <a:r>
              <a:rPr dirty="0"/>
              <a:t>in</a:t>
            </a:r>
            <a:r>
              <a:rPr spc="10" dirty="0"/>
              <a:t> </a:t>
            </a:r>
            <a:r>
              <a:rPr spc="-35" dirty="0"/>
              <a:t>different</a:t>
            </a:r>
            <a:r>
              <a:rPr spc="10" dirty="0"/>
              <a:t> </a:t>
            </a:r>
            <a:r>
              <a:rPr spc="-10" dirty="0"/>
              <a:t>cities</a:t>
            </a:r>
            <a:r>
              <a:rPr spc="5" dirty="0"/>
              <a:t> </a:t>
            </a:r>
            <a:r>
              <a:rPr dirty="0"/>
              <a:t>may</a:t>
            </a:r>
            <a:r>
              <a:rPr spc="10" dirty="0"/>
              <a:t> </a:t>
            </a:r>
            <a:r>
              <a:rPr spc="-10" dirty="0"/>
              <a:t>involve </a:t>
            </a:r>
            <a:r>
              <a:rPr dirty="0"/>
              <a:t>not</a:t>
            </a:r>
            <a:r>
              <a:rPr spc="25" dirty="0"/>
              <a:t> </a:t>
            </a:r>
            <a:r>
              <a:rPr dirty="0"/>
              <a:t>only</a:t>
            </a:r>
            <a:r>
              <a:rPr spc="25" dirty="0"/>
              <a:t> </a:t>
            </a:r>
            <a:r>
              <a:rPr spc="-30" dirty="0"/>
              <a:t>different</a:t>
            </a:r>
            <a:r>
              <a:rPr spc="25" dirty="0"/>
              <a:t> </a:t>
            </a:r>
            <a:r>
              <a:rPr spc="-35" dirty="0"/>
              <a:t>currencies</a:t>
            </a:r>
            <a:r>
              <a:rPr spc="30" dirty="0"/>
              <a:t> </a:t>
            </a:r>
            <a:r>
              <a:rPr dirty="0"/>
              <a:t>but</a:t>
            </a:r>
            <a:r>
              <a:rPr spc="25" dirty="0"/>
              <a:t> </a:t>
            </a:r>
            <a:r>
              <a:rPr dirty="0"/>
              <a:t>also</a:t>
            </a:r>
            <a:r>
              <a:rPr spc="25" dirty="0"/>
              <a:t> </a:t>
            </a:r>
            <a:r>
              <a:rPr spc="-35" dirty="0"/>
              <a:t>different</a:t>
            </a:r>
            <a:r>
              <a:rPr spc="30" dirty="0"/>
              <a:t> </a:t>
            </a:r>
            <a:r>
              <a:rPr spc="-25" dirty="0"/>
              <a:t>services</a:t>
            </a:r>
            <a:r>
              <a:rPr spc="25" dirty="0"/>
              <a:t> </a:t>
            </a:r>
            <a:r>
              <a:rPr dirty="0"/>
              <a:t>(e.g.,</a:t>
            </a:r>
            <a:r>
              <a:rPr spc="25" dirty="0"/>
              <a:t> </a:t>
            </a:r>
            <a:r>
              <a:rPr spc="-20" dirty="0"/>
              <a:t>free</a:t>
            </a:r>
            <a:r>
              <a:rPr spc="30" dirty="0"/>
              <a:t> </a:t>
            </a:r>
            <a:r>
              <a:rPr spc="-10" dirty="0"/>
              <a:t>breakfast)</a:t>
            </a:r>
            <a:r>
              <a:rPr spc="25" dirty="0"/>
              <a:t> </a:t>
            </a:r>
            <a:r>
              <a:rPr spc="-25" dirty="0"/>
              <a:t>and </a:t>
            </a:r>
            <a:r>
              <a:rPr spc="-10" dirty="0"/>
              <a:t>taxes.</a:t>
            </a:r>
          </a:p>
          <a:p>
            <a:pPr marL="12700" marR="5080">
              <a:lnSpc>
                <a:spcPts val="1150"/>
              </a:lnSpc>
              <a:spcBef>
                <a:spcPts val="730"/>
              </a:spcBef>
            </a:pPr>
            <a:r>
              <a:rPr dirty="0"/>
              <a:t>When</a:t>
            </a:r>
            <a:r>
              <a:rPr spc="20" dirty="0"/>
              <a:t> </a:t>
            </a:r>
            <a:r>
              <a:rPr spc="-30" dirty="0"/>
              <a:t>exchanging</a:t>
            </a:r>
            <a:r>
              <a:rPr spc="20" dirty="0"/>
              <a:t> </a:t>
            </a:r>
            <a:r>
              <a:rPr spc="-30" dirty="0"/>
              <a:t>information</a:t>
            </a:r>
            <a:r>
              <a:rPr spc="20" dirty="0"/>
              <a:t> </a:t>
            </a:r>
            <a:r>
              <a:rPr spc="-30" dirty="0"/>
              <a:t>between</a:t>
            </a:r>
            <a:r>
              <a:rPr spc="20" dirty="0"/>
              <a:t> </a:t>
            </a:r>
            <a:r>
              <a:rPr spc="-25" dirty="0"/>
              <a:t>schools,</a:t>
            </a:r>
            <a:r>
              <a:rPr spc="20" dirty="0"/>
              <a:t> </a:t>
            </a:r>
            <a:r>
              <a:rPr dirty="0"/>
              <a:t>for</a:t>
            </a:r>
            <a:r>
              <a:rPr spc="20" dirty="0"/>
              <a:t> </a:t>
            </a:r>
            <a:r>
              <a:rPr spc="-20" dirty="0"/>
              <a:t>example,</a:t>
            </a:r>
            <a:r>
              <a:rPr spc="20" dirty="0"/>
              <a:t> </a:t>
            </a:r>
            <a:r>
              <a:rPr spc="-20" dirty="0"/>
              <a:t>each</a:t>
            </a:r>
            <a:r>
              <a:rPr spc="20" dirty="0"/>
              <a:t> </a:t>
            </a:r>
            <a:r>
              <a:rPr spc="-25" dirty="0"/>
              <a:t>school</a:t>
            </a:r>
            <a:r>
              <a:rPr spc="20" dirty="0"/>
              <a:t> </a:t>
            </a:r>
            <a:r>
              <a:rPr dirty="0"/>
              <a:t>may</a:t>
            </a:r>
            <a:r>
              <a:rPr spc="25" dirty="0"/>
              <a:t> </a:t>
            </a:r>
            <a:r>
              <a:rPr spc="-20" dirty="0"/>
              <a:t>have</a:t>
            </a:r>
            <a:r>
              <a:rPr dirty="0"/>
              <a:t> its </a:t>
            </a:r>
            <a:r>
              <a:rPr spc="-25" dirty="0"/>
              <a:t>own</a:t>
            </a:r>
            <a:r>
              <a:rPr dirty="0"/>
              <a:t> </a:t>
            </a:r>
            <a:r>
              <a:rPr spc="-30" dirty="0"/>
              <a:t>curriculum</a:t>
            </a:r>
            <a:r>
              <a:rPr dirty="0"/>
              <a:t> and </a:t>
            </a:r>
            <a:r>
              <a:rPr spc="-10" dirty="0"/>
              <a:t>grading</a:t>
            </a:r>
            <a:r>
              <a:rPr dirty="0"/>
              <a:t> </a:t>
            </a:r>
            <a:r>
              <a:rPr spc="-30" dirty="0"/>
              <a:t>scheme.</a:t>
            </a:r>
            <a:r>
              <a:rPr spc="100" dirty="0"/>
              <a:t> </a:t>
            </a:r>
            <a:r>
              <a:rPr dirty="0"/>
              <a:t>One </a:t>
            </a:r>
            <a:r>
              <a:rPr spc="-20" dirty="0"/>
              <a:t>university</a:t>
            </a:r>
            <a:r>
              <a:rPr dirty="0"/>
              <a:t> may adopt a </a:t>
            </a:r>
            <a:r>
              <a:rPr spc="-20" dirty="0"/>
              <a:t>quarter</a:t>
            </a:r>
            <a:r>
              <a:rPr dirty="0"/>
              <a:t> </a:t>
            </a:r>
            <a:r>
              <a:rPr spc="-10" dirty="0"/>
              <a:t>system, </a:t>
            </a:r>
            <a:r>
              <a:rPr spc="-25" dirty="0"/>
              <a:t>offer</a:t>
            </a:r>
            <a:r>
              <a:rPr spc="30" dirty="0"/>
              <a:t> </a:t>
            </a:r>
            <a:r>
              <a:rPr spc="-10" dirty="0"/>
              <a:t>three</a:t>
            </a:r>
            <a:r>
              <a:rPr spc="30" dirty="0"/>
              <a:t> </a:t>
            </a:r>
            <a:r>
              <a:rPr spc="-30" dirty="0"/>
              <a:t>courses</a:t>
            </a:r>
            <a:r>
              <a:rPr spc="35" dirty="0"/>
              <a:t> </a:t>
            </a:r>
            <a:r>
              <a:rPr dirty="0"/>
              <a:t>on</a:t>
            </a:r>
            <a:r>
              <a:rPr spc="30" dirty="0"/>
              <a:t> </a:t>
            </a:r>
            <a:r>
              <a:rPr spc="-10" dirty="0"/>
              <a:t>database</a:t>
            </a:r>
            <a:r>
              <a:rPr spc="35" dirty="0"/>
              <a:t> </a:t>
            </a:r>
            <a:r>
              <a:rPr spc="-20" dirty="0"/>
              <a:t>systems,</a:t>
            </a:r>
            <a:r>
              <a:rPr spc="30" dirty="0"/>
              <a:t> </a:t>
            </a:r>
            <a:r>
              <a:rPr dirty="0"/>
              <a:t>and</a:t>
            </a:r>
            <a:r>
              <a:rPr spc="35" dirty="0"/>
              <a:t> </a:t>
            </a:r>
            <a:r>
              <a:rPr spc="-20" dirty="0"/>
              <a:t>assign</a:t>
            </a:r>
            <a:r>
              <a:rPr spc="30" dirty="0"/>
              <a:t> </a:t>
            </a:r>
            <a:r>
              <a:rPr spc="-25" dirty="0"/>
              <a:t>grades</a:t>
            </a:r>
            <a:r>
              <a:rPr spc="30" dirty="0"/>
              <a:t> </a:t>
            </a:r>
            <a:r>
              <a:rPr spc="-25" dirty="0"/>
              <a:t>from</a:t>
            </a:r>
            <a:r>
              <a:rPr spc="35" dirty="0"/>
              <a:t> </a:t>
            </a:r>
            <a:r>
              <a:rPr spc="100" dirty="0"/>
              <a:t>A+</a:t>
            </a:r>
            <a:r>
              <a:rPr spc="30" dirty="0"/>
              <a:t> </a:t>
            </a:r>
            <a:r>
              <a:rPr dirty="0"/>
              <a:t>to</a:t>
            </a:r>
            <a:r>
              <a:rPr spc="35" dirty="0"/>
              <a:t> </a:t>
            </a:r>
            <a:r>
              <a:rPr dirty="0"/>
              <a:t>F,</a:t>
            </a:r>
            <a:r>
              <a:rPr spc="30" dirty="0"/>
              <a:t> </a:t>
            </a:r>
            <a:r>
              <a:rPr spc="-10" dirty="0"/>
              <a:t>whereas </a:t>
            </a:r>
            <a:r>
              <a:rPr spc="-20" dirty="0"/>
              <a:t>another</a:t>
            </a:r>
            <a:r>
              <a:rPr spc="5" dirty="0"/>
              <a:t> </a:t>
            </a:r>
            <a:r>
              <a:rPr dirty="0"/>
              <a:t>may</a:t>
            </a:r>
            <a:r>
              <a:rPr spc="10" dirty="0"/>
              <a:t> </a:t>
            </a:r>
            <a:r>
              <a:rPr dirty="0"/>
              <a:t>adopt</a:t>
            </a:r>
            <a:r>
              <a:rPr spc="10" dirty="0"/>
              <a:t> </a:t>
            </a:r>
            <a:r>
              <a:rPr dirty="0"/>
              <a:t>a</a:t>
            </a:r>
            <a:r>
              <a:rPr spc="10" dirty="0"/>
              <a:t> </a:t>
            </a:r>
            <a:r>
              <a:rPr spc="-40" dirty="0"/>
              <a:t>semester</a:t>
            </a:r>
            <a:r>
              <a:rPr spc="10" dirty="0"/>
              <a:t> </a:t>
            </a:r>
            <a:r>
              <a:rPr spc="-10" dirty="0"/>
              <a:t>system,</a:t>
            </a:r>
            <a:r>
              <a:rPr spc="10" dirty="0"/>
              <a:t> </a:t>
            </a:r>
            <a:r>
              <a:rPr spc="-25" dirty="0"/>
              <a:t>offer</a:t>
            </a:r>
            <a:r>
              <a:rPr spc="10" dirty="0"/>
              <a:t> </a:t>
            </a:r>
            <a:r>
              <a:rPr dirty="0"/>
              <a:t>two</a:t>
            </a:r>
            <a:r>
              <a:rPr spc="10" dirty="0"/>
              <a:t> </a:t>
            </a:r>
            <a:r>
              <a:rPr spc="-30" dirty="0"/>
              <a:t>courses</a:t>
            </a:r>
            <a:r>
              <a:rPr spc="10" dirty="0"/>
              <a:t> </a:t>
            </a:r>
            <a:r>
              <a:rPr dirty="0"/>
              <a:t>on</a:t>
            </a:r>
            <a:r>
              <a:rPr spc="10" dirty="0"/>
              <a:t> </a:t>
            </a:r>
            <a:r>
              <a:rPr spc="-10" dirty="0"/>
              <a:t>databases,</a:t>
            </a:r>
            <a:r>
              <a:rPr spc="10" dirty="0"/>
              <a:t> </a:t>
            </a:r>
            <a:r>
              <a:rPr dirty="0"/>
              <a:t>and</a:t>
            </a:r>
            <a:r>
              <a:rPr spc="10" dirty="0"/>
              <a:t> </a:t>
            </a:r>
            <a:r>
              <a:rPr spc="-10" dirty="0"/>
              <a:t>assign </a:t>
            </a:r>
            <a:r>
              <a:rPr spc="-25" dirty="0"/>
              <a:t>grades</a:t>
            </a:r>
            <a:r>
              <a:rPr spc="50" dirty="0"/>
              <a:t> </a:t>
            </a:r>
            <a:r>
              <a:rPr spc="-25" dirty="0"/>
              <a:t>from</a:t>
            </a:r>
            <a:r>
              <a:rPr spc="50" dirty="0"/>
              <a:t> </a:t>
            </a:r>
            <a:r>
              <a:rPr dirty="0">
                <a:latin typeface="Times New Roman"/>
                <a:cs typeface="Times New Roman"/>
              </a:rPr>
              <a:t>1</a:t>
            </a:r>
            <a:r>
              <a:rPr spc="40" dirty="0">
                <a:latin typeface="Times New Roman"/>
                <a:cs typeface="Times New Roman"/>
              </a:rPr>
              <a:t> </a:t>
            </a:r>
            <a:r>
              <a:rPr dirty="0"/>
              <a:t>to</a:t>
            </a:r>
            <a:r>
              <a:rPr spc="50" dirty="0"/>
              <a:t> </a:t>
            </a:r>
            <a:r>
              <a:rPr spc="-25" dirty="0">
                <a:latin typeface="Times New Roman"/>
                <a:cs typeface="Times New Roman"/>
              </a:rPr>
              <a:t>10</a:t>
            </a:r>
            <a:r>
              <a:rPr spc="-25" dirty="0"/>
              <a:t>.</a:t>
            </a:r>
          </a:p>
        </p:txBody>
      </p:sp>
      <p:sp>
        <p:nvSpPr>
          <p:cNvPr id="5" name="object 5"/>
          <p:cNvSpPr/>
          <p:nvPr/>
        </p:nvSpPr>
        <p:spPr>
          <a:xfrm>
            <a:off x="337972" y="121558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388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37</a:t>
            </a:fld>
            <a:r>
              <a:rPr spc="5" dirty="0"/>
              <a:t> </a:t>
            </a:r>
            <a:r>
              <a:rPr spc="75" dirty="0"/>
              <a:t>/</a:t>
            </a:r>
            <a:r>
              <a:rPr spc="10" dirty="0"/>
              <a:t> </a:t>
            </a:r>
            <a:r>
              <a:rPr spc="-25" dirty="0"/>
              <a:t>103</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5" action="ppaction://hlinksldjump"/>
              </a:rPr>
              <a:t>Data</a:t>
            </a:r>
            <a:r>
              <a:rPr sz="1100" spc="114" dirty="0">
                <a:latin typeface="Georgia"/>
                <a:cs typeface="Georgia"/>
                <a:hlinkClick r:id="rId5" action="ppaction://hlinksldjump"/>
              </a:rPr>
              <a:t> </a:t>
            </a:r>
            <a:r>
              <a:rPr sz="1100" spc="-10" dirty="0">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38</a:t>
            </a:fld>
            <a:r>
              <a:rPr spc="-25" dirty="0"/>
              <a:t> </a:t>
            </a:r>
            <a:r>
              <a:rPr spc="75" dirty="0"/>
              <a:t>/</a:t>
            </a:r>
            <a:r>
              <a:rPr spc="-25" dirty="0"/>
              <a:t> 103</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transformation</a:t>
            </a:r>
          </a:p>
        </p:txBody>
      </p:sp>
      <p:sp>
        <p:nvSpPr>
          <p:cNvPr id="3" name="object 3"/>
          <p:cNvSpPr/>
          <p:nvPr/>
        </p:nvSpPr>
        <p:spPr>
          <a:xfrm>
            <a:off x="299567" y="963066"/>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20129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439506"/>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67772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191594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p:nvPr/>
        </p:nvSpPr>
        <p:spPr>
          <a:xfrm>
            <a:off x="299567" y="215416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txBox="1"/>
          <p:nvPr/>
        </p:nvSpPr>
        <p:spPr>
          <a:xfrm>
            <a:off x="309016" y="820468"/>
            <a:ext cx="2995295" cy="1454785"/>
          </a:xfrm>
          <a:prstGeom prst="rect">
            <a:avLst/>
          </a:prstGeom>
        </p:spPr>
        <p:txBody>
          <a:bodyPr vert="horz" wrap="square" lIns="0" tIns="83185" rIns="0" bIns="0" rtlCol="0">
            <a:spAutoFit/>
          </a:bodyPr>
          <a:lstStyle/>
          <a:p>
            <a:pPr marL="154305" indent="-141605">
              <a:lnSpc>
                <a:spcPct val="100000"/>
              </a:lnSpc>
              <a:spcBef>
                <a:spcPts val="655"/>
              </a:spcBef>
              <a:buClr>
                <a:srgbClr val="FFFFFF"/>
              </a:buClr>
              <a:buSzPct val="72727"/>
              <a:buAutoNum type="arabicPlain"/>
              <a:tabLst>
                <a:tab pos="154305" algn="l"/>
              </a:tabLst>
            </a:pPr>
            <a:r>
              <a:rPr sz="1100" dirty="0">
                <a:latin typeface="Georgia"/>
                <a:cs typeface="Georgia"/>
              </a:rPr>
              <a:t>Data</a:t>
            </a:r>
            <a:r>
              <a:rPr sz="1100" spc="55" dirty="0">
                <a:latin typeface="Georgia"/>
                <a:cs typeface="Georgia"/>
              </a:rPr>
              <a:t> </a:t>
            </a:r>
            <a:r>
              <a:rPr sz="1100" spc="-40" dirty="0">
                <a:latin typeface="Georgia"/>
                <a:cs typeface="Georgia"/>
              </a:rPr>
              <a:t>conversion</a:t>
            </a:r>
            <a:r>
              <a:rPr sz="1100" spc="60" dirty="0">
                <a:latin typeface="Georgia"/>
                <a:cs typeface="Georgia"/>
              </a:rPr>
              <a:t> </a:t>
            </a:r>
            <a:r>
              <a:rPr sz="1100" dirty="0">
                <a:latin typeface="Georgia"/>
                <a:cs typeface="Georgia"/>
              </a:rPr>
              <a:t>and</a:t>
            </a:r>
            <a:r>
              <a:rPr sz="1100" spc="60" dirty="0">
                <a:latin typeface="Georgia"/>
                <a:cs typeface="Georgia"/>
              </a:rPr>
              <a:t> </a:t>
            </a:r>
            <a:r>
              <a:rPr sz="1100" spc="-10" dirty="0">
                <a:latin typeface="Georgia"/>
                <a:cs typeface="Georgia"/>
              </a:rPr>
              <a:t>discretization</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Data</a:t>
            </a:r>
            <a:r>
              <a:rPr sz="1100" spc="114" dirty="0">
                <a:latin typeface="Georgia"/>
                <a:cs typeface="Georgia"/>
              </a:rPr>
              <a:t> </a:t>
            </a:r>
            <a:r>
              <a:rPr sz="1100" spc="-10" dirty="0">
                <a:latin typeface="Georgia"/>
                <a:cs typeface="Georgia"/>
              </a:rPr>
              <a:t>smoothing</a:t>
            </a:r>
            <a:endParaRPr sz="1100">
              <a:latin typeface="Georgia"/>
              <a:cs typeface="Georgia"/>
            </a:endParaRPr>
          </a:p>
          <a:p>
            <a:pPr marL="154305" indent="-141605">
              <a:lnSpc>
                <a:spcPct val="100000"/>
              </a:lnSpc>
              <a:spcBef>
                <a:spcPts val="560"/>
              </a:spcBef>
              <a:buClr>
                <a:srgbClr val="FFFFFF"/>
              </a:buClr>
              <a:buSzPct val="72727"/>
              <a:buAutoNum type="arabicPlain"/>
              <a:tabLst>
                <a:tab pos="154305" algn="l"/>
              </a:tabLst>
            </a:pPr>
            <a:r>
              <a:rPr sz="1100" dirty="0">
                <a:latin typeface="Georgia"/>
                <a:cs typeface="Georgia"/>
              </a:rPr>
              <a:t>Data</a:t>
            </a:r>
            <a:r>
              <a:rPr sz="1100" spc="114" dirty="0">
                <a:latin typeface="Georgia"/>
                <a:cs typeface="Georgia"/>
              </a:rPr>
              <a:t> </a:t>
            </a:r>
            <a:r>
              <a:rPr sz="1100" spc="-10" dirty="0">
                <a:latin typeface="Georgia"/>
                <a:cs typeface="Georgia"/>
              </a:rPr>
              <a:t>aggregation</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spc="-10" dirty="0">
                <a:latin typeface="Georgia"/>
                <a:cs typeface="Georgia"/>
              </a:rPr>
              <a:t>Construction</a:t>
            </a:r>
            <a:r>
              <a:rPr sz="1100" spc="15"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attributes</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Data</a:t>
            </a:r>
            <a:r>
              <a:rPr sz="1100" spc="50" dirty="0">
                <a:latin typeface="Georgia"/>
                <a:cs typeface="Georgia"/>
              </a:rPr>
              <a:t> </a:t>
            </a:r>
            <a:r>
              <a:rPr sz="1100" spc="-20" dirty="0">
                <a:latin typeface="Georgia"/>
                <a:cs typeface="Georgia"/>
              </a:rPr>
              <a:t>scaling</a:t>
            </a:r>
            <a:r>
              <a:rPr sz="1100" spc="50" dirty="0">
                <a:latin typeface="Georgia"/>
                <a:cs typeface="Georgia"/>
              </a:rPr>
              <a:t> </a:t>
            </a:r>
            <a:r>
              <a:rPr sz="1100" dirty="0">
                <a:latin typeface="Georgia"/>
                <a:cs typeface="Georgia"/>
              </a:rPr>
              <a:t>and</a:t>
            </a:r>
            <a:r>
              <a:rPr sz="1100" spc="50" dirty="0">
                <a:latin typeface="Georgia"/>
                <a:cs typeface="Georgia"/>
              </a:rPr>
              <a:t> </a:t>
            </a:r>
            <a:r>
              <a:rPr sz="1100" spc="-10" dirty="0">
                <a:latin typeface="Georgia"/>
                <a:cs typeface="Georgia"/>
              </a:rPr>
              <a:t>normalization</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Concept</a:t>
            </a:r>
            <a:r>
              <a:rPr sz="1100" spc="15" dirty="0">
                <a:latin typeface="Georgia"/>
                <a:cs typeface="Georgia"/>
              </a:rPr>
              <a:t> </a:t>
            </a:r>
            <a:r>
              <a:rPr sz="1100" spc="-25" dirty="0">
                <a:latin typeface="Georgia"/>
                <a:cs typeface="Georgia"/>
              </a:rPr>
              <a:t>hierarchy</a:t>
            </a:r>
            <a:r>
              <a:rPr sz="1100" spc="15" dirty="0">
                <a:latin typeface="Georgia"/>
                <a:cs typeface="Georgia"/>
              </a:rPr>
              <a:t> </a:t>
            </a:r>
            <a:r>
              <a:rPr sz="1100" spc="-25" dirty="0">
                <a:latin typeface="Georgia"/>
                <a:cs typeface="Georgia"/>
              </a:rPr>
              <a:t>generation</a:t>
            </a:r>
            <a:r>
              <a:rPr sz="1100" spc="15" dirty="0">
                <a:latin typeface="Georgia"/>
                <a:cs typeface="Georgia"/>
              </a:rPr>
              <a:t> </a:t>
            </a:r>
            <a:r>
              <a:rPr sz="1100" spc="-10" dirty="0">
                <a:latin typeface="Georgia"/>
                <a:cs typeface="Georgia"/>
              </a:rPr>
              <a:t>for</a:t>
            </a:r>
            <a:r>
              <a:rPr sz="1100" spc="15" dirty="0">
                <a:latin typeface="Georgia"/>
                <a:cs typeface="Georgia"/>
              </a:rPr>
              <a:t> </a:t>
            </a:r>
            <a:r>
              <a:rPr sz="1100" spc="-30" dirty="0">
                <a:latin typeface="Georgia"/>
                <a:cs typeface="Georgia"/>
              </a:rPr>
              <a:t>nominal</a:t>
            </a:r>
            <a:r>
              <a:rPr sz="1100" spc="15" dirty="0">
                <a:latin typeface="Georgia"/>
                <a:cs typeface="Georgia"/>
              </a:rPr>
              <a:t> </a:t>
            </a:r>
            <a:r>
              <a:rPr sz="1100" spc="-20" dirty="0">
                <a:latin typeface="Georgia"/>
                <a:cs typeface="Georgia"/>
              </a:rPr>
              <a:t>data</a:t>
            </a:r>
            <a:endParaRPr sz="11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39</a:t>
            </a:fld>
            <a:r>
              <a:rPr spc="-25" dirty="0"/>
              <a:t> </a:t>
            </a:r>
            <a:r>
              <a:rPr spc="75" dirty="0"/>
              <a:t>/</a:t>
            </a:r>
            <a:r>
              <a:rPr spc="-25" dirty="0"/>
              <a:t> 103</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84455">
              <a:lnSpc>
                <a:spcPct val="100000"/>
              </a:lnSpc>
              <a:spcBef>
                <a:spcPts val="65"/>
              </a:spcBef>
            </a:pPr>
            <a:fld id="{81D60167-4931-47E6-BA6A-407CBD079E47}" type="slidenum">
              <a:rPr dirty="0"/>
              <a:t>4</a:t>
            </a:fld>
            <a:r>
              <a:rPr spc="-5" dirty="0"/>
              <a:t> </a:t>
            </a:r>
            <a:r>
              <a:rPr spc="75" dirty="0"/>
              <a:t>/</a:t>
            </a:r>
            <a:r>
              <a:rPr spc="-5" dirty="0"/>
              <a:t> </a:t>
            </a:r>
            <a:r>
              <a:rPr spc="-25" dirty="0"/>
              <a:t>103</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95" dirty="0"/>
              <a:t> </a:t>
            </a:r>
            <a:r>
              <a:rPr dirty="0"/>
              <a:t>conversion</a:t>
            </a:r>
            <a:r>
              <a:rPr spc="100" dirty="0"/>
              <a:t> </a:t>
            </a:r>
            <a:r>
              <a:rPr spc="50" dirty="0"/>
              <a:t>and</a:t>
            </a:r>
            <a:r>
              <a:rPr spc="100" dirty="0"/>
              <a:t> </a:t>
            </a:r>
            <a:r>
              <a:rPr spc="-10" dirty="0"/>
              <a:t>discretization</a:t>
            </a:r>
          </a:p>
        </p:txBody>
      </p:sp>
      <p:sp>
        <p:nvSpPr>
          <p:cNvPr id="3" name="object 3"/>
          <p:cNvSpPr/>
          <p:nvPr/>
        </p:nvSpPr>
        <p:spPr>
          <a:xfrm>
            <a:off x="337972" y="117461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44500" y="1065038"/>
            <a:ext cx="2609215" cy="978535"/>
          </a:xfrm>
          <a:prstGeom prst="rect">
            <a:avLst/>
          </a:prstGeom>
        </p:spPr>
        <p:txBody>
          <a:bodyPr vert="horz" wrap="square" lIns="0" tIns="12700" rIns="0" bIns="0" rtlCol="0">
            <a:spAutoFit/>
          </a:bodyPr>
          <a:lstStyle/>
          <a:p>
            <a:pPr marL="12700" marR="5080">
              <a:lnSpc>
                <a:spcPct val="142100"/>
              </a:lnSpc>
              <a:spcBef>
                <a:spcPts val="100"/>
              </a:spcBef>
            </a:pPr>
            <a:r>
              <a:rPr sz="1100" spc="-30" dirty="0">
                <a:latin typeface="Georgia"/>
                <a:cs typeface="Georgia"/>
              </a:rPr>
              <a:t>Numeric</a:t>
            </a:r>
            <a:r>
              <a:rPr sz="1100" spc="35" dirty="0">
                <a:latin typeface="Georgia"/>
                <a:cs typeface="Georgia"/>
              </a:rPr>
              <a:t> </a:t>
            </a:r>
            <a:r>
              <a:rPr sz="1100" dirty="0">
                <a:latin typeface="Georgia"/>
                <a:cs typeface="Georgia"/>
              </a:rPr>
              <a:t>to</a:t>
            </a:r>
            <a:r>
              <a:rPr sz="1100" spc="30" dirty="0">
                <a:latin typeface="Georgia"/>
                <a:cs typeface="Georgia"/>
              </a:rPr>
              <a:t> </a:t>
            </a:r>
            <a:r>
              <a:rPr sz="1100" spc="-10" dirty="0">
                <a:latin typeface="Georgia"/>
                <a:cs typeface="Georgia"/>
              </a:rPr>
              <a:t>categorical</a:t>
            </a:r>
            <a:r>
              <a:rPr sz="1100" spc="35" dirty="0">
                <a:latin typeface="Georgia"/>
                <a:cs typeface="Georgia"/>
              </a:rPr>
              <a:t> </a:t>
            </a:r>
            <a:r>
              <a:rPr sz="1100" dirty="0">
                <a:latin typeface="Georgia"/>
                <a:cs typeface="Georgia"/>
              </a:rPr>
              <a:t>data:</a:t>
            </a:r>
            <a:r>
              <a:rPr sz="1100" spc="135" dirty="0">
                <a:latin typeface="Georgia"/>
                <a:cs typeface="Georgia"/>
              </a:rPr>
              <a:t> </a:t>
            </a:r>
            <a:r>
              <a:rPr sz="1100" spc="-25" dirty="0">
                <a:latin typeface="Georgia"/>
                <a:cs typeface="Georgia"/>
              </a:rPr>
              <a:t>discretization </a:t>
            </a:r>
            <a:r>
              <a:rPr sz="1100" dirty="0">
                <a:latin typeface="Georgia"/>
                <a:cs typeface="Georgia"/>
              </a:rPr>
              <a:t>Categorical</a:t>
            </a:r>
            <a:r>
              <a:rPr sz="1100" spc="30" dirty="0">
                <a:latin typeface="Georgia"/>
                <a:cs typeface="Georgia"/>
              </a:rPr>
              <a:t> </a:t>
            </a:r>
            <a:r>
              <a:rPr sz="1100" dirty="0">
                <a:latin typeface="Georgia"/>
                <a:cs typeface="Georgia"/>
              </a:rPr>
              <a:t>to</a:t>
            </a:r>
            <a:r>
              <a:rPr sz="1100" spc="35" dirty="0">
                <a:latin typeface="Georgia"/>
                <a:cs typeface="Georgia"/>
              </a:rPr>
              <a:t> </a:t>
            </a:r>
            <a:r>
              <a:rPr sz="1100" spc="-35" dirty="0">
                <a:latin typeface="Georgia"/>
                <a:cs typeface="Georgia"/>
              </a:rPr>
              <a:t>numeric</a:t>
            </a:r>
            <a:r>
              <a:rPr sz="1100" spc="35" dirty="0">
                <a:latin typeface="Georgia"/>
                <a:cs typeface="Georgia"/>
              </a:rPr>
              <a:t> </a:t>
            </a:r>
            <a:r>
              <a:rPr sz="1100" dirty="0">
                <a:latin typeface="Georgia"/>
                <a:cs typeface="Georgia"/>
              </a:rPr>
              <a:t>data:</a:t>
            </a:r>
            <a:r>
              <a:rPr sz="1100" spc="130" dirty="0">
                <a:latin typeface="Georgia"/>
                <a:cs typeface="Georgia"/>
              </a:rPr>
              <a:t> </a:t>
            </a:r>
            <a:r>
              <a:rPr sz="1100" spc="-10" dirty="0">
                <a:latin typeface="Georgia"/>
                <a:cs typeface="Georgia"/>
              </a:rPr>
              <a:t>binarization </a:t>
            </a:r>
            <a:r>
              <a:rPr sz="1100" dirty="0">
                <a:latin typeface="Georgia"/>
                <a:cs typeface="Georgia"/>
              </a:rPr>
              <a:t>Text</a:t>
            </a:r>
            <a:r>
              <a:rPr sz="1100" spc="65" dirty="0">
                <a:latin typeface="Georgia"/>
                <a:cs typeface="Georgia"/>
              </a:rPr>
              <a:t> </a:t>
            </a:r>
            <a:r>
              <a:rPr sz="1100" dirty="0">
                <a:latin typeface="Georgia"/>
                <a:cs typeface="Georgia"/>
              </a:rPr>
              <a:t>to</a:t>
            </a:r>
            <a:r>
              <a:rPr sz="1100" spc="70" dirty="0">
                <a:latin typeface="Georgia"/>
                <a:cs typeface="Georgia"/>
              </a:rPr>
              <a:t> </a:t>
            </a:r>
            <a:r>
              <a:rPr sz="1100" spc="-35" dirty="0">
                <a:latin typeface="Georgia"/>
                <a:cs typeface="Georgia"/>
              </a:rPr>
              <a:t>numeric</a:t>
            </a:r>
            <a:r>
              <a:rPr sz="1100" spc="70" dirty="0">
                <a:latin typeface="Georgia"/>
                <a:cs typeface="Georgia"/>
              </a:rPr>
              <a:t> </a:t>
            </a:r>
            <a:r>
              <a:rPr sz="1100" spc="-20" dirty="0">
                <a:latin typeface="Georgia"/>
                <a:cs typeface="Georgia"/>
              </a:rPr>
              <a:t>data</a:t>
            </a:r>
            <a:endParaRPr sz="1100">
              <a:latin typeface="Georgia"/>
              <a:cs typeface="Georgia"/>
            </a:endParaRPr>
          </a:p>
          <a:p>
            <a:pPr marL="12700">
              <a:lnSpc>
                <a:spcPct val="100000"/>
              </a:lnSpc>
              <a:spcBef>
                <a:spcPts val="555"/>
              </a:spcBef>
            </a:pPr>
            <a:r>
              <a:rPr sz="1100" spc="-40" dirty="0">
                <a:latin typeface="Georgia"/>
                <a:cs typeface="Georgia"/>
              </a:rPr>
              <a:t>Time–series</a:t>
            </a:r>
            <a:r>
              <a:rPr sz="1100" spc="50" dirty="0">
                <a:latin typeface="Georgia"/>
                <a:cs typeface="Georgia"/>
              </a:rPr>
              <a:t> </a:t>
            </a:r>
            <a:r>
              <a:rPr sz="1100" dirty="0">
                <a:latin typeface="Georgia"/>
                <a:cs typeface="Georgia"/>
              </a:rPr>
              <a:t>to</a:t>
            </a:r>
            <a:r>
              <a:rPr sz="1100" spc="55" dirty="0">
                <a:latin typeface="Georgia"/>
                <a:cs typeface="Georgia"/>
              </a:rPr>
              <a:t> </a:t>
            </a:r>
            <a:r>
              <a:rPr sz="1100" spc="-25" dirty="0">
                <a:latin typeface="Georgia"/>
                <a:cs typeface="Georgia"/>
              </a:rPr>
              <a:t>discrete</a:t>
            </a:r>
            <a:r>
              <a:rPr sz="1100" spc="50" dirty="0">
                <a:latin typeface="Georgia"/>
                <a:cs typeface="Georgia"/>
              </a:rPr>
              <a:t> </a:t>
            </a:r>
            <a:r>
              <a:rPr sz="1100" spc="-35" dirty="0">
                <a:latin typeface="Georgia"/>
                <a:cs typeface="Georgia"/>
              </a:rPr>
              <a:t>sequence</a:t>
            </a:r>
            <a:r>
              <a:rPr sz="1100" spc="55" dirty="0">
                <a:latin typeface="Georgia"/>
                <a:cs typeface="Georgia"/>
              </a:rPr>
              <a:t> </a:t>
            </a:r>
            <a:r>
              <a:rPr sz="1100" spc="-20" dirty="0">
                <a:latin typeface="Georgia"/>
                <a:cs typeface="Georgia"/>
              </a:rPr>
              <a:t>data</a:t>
            </a:r>
            <a:endParaRPr sz="1100">
              <a:latin typeface="Georgia"/>
              <a:cs typeface="Georgia"/>
            </a:endParaRPr>
          </a:p>
        </p:txBody>
      </p:sp>
      <p:sp>
        <p:nvSpPr>
          <p:cNvPr id="5" name="object 5"/>
          <p:cNvSpPr/>
          <p:nvPr/>
        </p:nvSpPr>
        <p:spPr>
          <a:xfrm>
            <a:off x="337972" y="141282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5105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8926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40</a:t>
            </a:fld>
            <a:r>
              <a:rPr spc="-25" dirty="0"/>
              <a:t> </a:t>
            </a:r>
            <a:r>
              <a:rPr spc="75" dirty="0"/>
              <a:t>/</a:t>
            </a:r>
            <a:r>
              <a:rPr spc="-25" dirty="0"/>
              <a:t> 103</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Numeric</a:t>
            </a:r>
            <a:r>
              <a:rPr spc="170" dirty="0"/>
              <a:t> </a:t>
            </a:r>
            <a:r>
              <a:rPr spc="55" dirty="0"/>
              <a:t>to</a:t>
            </a:r>
            <a:r>
              <a:rPr spc="170" dirty="0"/>
              <a:t> </a:t>
            </a:r>
            <a:r>
              <a:rPr dirty="0"/>
              <a:t>categorical</a:t>
            </a:r>
            <a:r>
              <a:rPr spc="180" dirty="0"/>
              <a:t> </a:t>
            </a:r>
            <a:r>
              <a:rPr spc="55" dirty="0"/>
              <a:t>data:</a:t>
            </a:r>
            <a:r>
              <a:rPr spc="350" dirty="0"/>
              <a:t> </a:t>
            </a:r>
            <a:r>
              <a:rPr spc="-10" dirty="0"/>
              <a:t>discretization</a:t>
            </a:r>
          </a:p>
        </p:txBody>
      </p:sp>
      <p:sp>
        <p:nvSpPr>
          <p:cNvPr id="3" name="object 3"/>
          <p:cNvSpPr/>
          <p:nvPr/>
        </p:nvSpPr>
        <p:spPr>
          <a:xfrm>
            <a:off x="337972" y="72828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70142" rIns="0" bIns="0" rtlCol="0">
            <a:spAutoFit/>
          </a:bodyPr>
          <a:lstStyle/>
          <a:p>
            <a:pPr marL="12700">
              <a:lnSpc>
                <a:spcPts val="1235"/>
              </a:lnSpc>
              <a:spcBef>
                <a:spcPts val="90"/>
              </a:spcBef>
            </a:pPr>
            <a:r>
              <a:rPr spc="-20" dirty="0"/>
              <a:t>Discretization</a:t>
            </a:r>
            <a:r>
              <a:rPr spc="35" dirty="0"/>
              <a:t> </a:t>
            </a:r>
            <a:r>
              <a:rPr dirty="0"/>
              <a:t>is</a:t>
            </a:r>
            <a:r>
              <a:rPr spc="35" dirty="0"/>
              <a:t> </a:t>
            </a:r>
            <a:r>
              <a:rPr dirty="0"/>
              <a:t>the</a:t>
            </a:r>
            <a:r>
              <a:rPr spc="35" dirty="0"/>
              <a:t> </a:t>
            </a:r>
            <a:r>
              <a:rPr dirty="0"/>
              <a:t>task</a:t>
            </a:r>
            <a:r>
              <a:rPr spc="40" dirty="0"/>
              <a:t> </a:t>
            </a:r>
            <a:r>
              <a:rPr dirty="0"/>
              <a:t>that</a:t>
            </a:r>
            <a:r>
              <a:rPr spc="35" dirty="0"/>
              <a:t> </a:t>
            </a:r>
            <a:r>
              <a:rPr spc="-20" dirty="0"/>
              <a:t>divides</a:t>
            </a:r>
            <a:r>
              <a:rPr spc="35" dirty="0"/>
              <a:t> </a:t>
            </a:r>
            <a:r>
              <a:rPr dirty="0"/>
              <a:t>the</a:t>
            </a:r>
            <a:r>
              <a:rPr spc="35" dirty="0"/>
              <a:t> </a:t>
            </a:r>
            <a:r>
              <a:rPr spc="-10" dirty="0"/>
              <a:t>value</a:t>
            </a:r>
            <a:r>
              <a:rPr spc="40" dirty="0"/>
              <a:t> </a:t>
            </a:r>
            <a:r>
              <a:rPr spc="-10" dirty="0"/>
              <a:t>range</a:t>
            </a:r>
            <a:r>
              <a:rPr spc="35" dirty="0"/>
              <a:t> </a:t>
            </a:r>
            <a:r>
              <a:rPr dirty="0"/>
              <a:t>of</a:t>
            </a:r>
            <a:r>
              <a:rPr spc="35" dirty="0"/>
              <a:t> </a:t>
            </a:r>
            <a:r>
              <a:rPr dirty="0"/>
              <a:t>a</a:t>
            </a:r>
            <a:r>
              <a:rPr spc="40" dirty="0"/>
              <a:t> </a:t>
            </a:r>
            <a:r>
              <a:rPr spc="-35" dirty="0"/>
              <a:t>numeric</a:t>
            </a:r>
            <a:r>
              <a:rPr spc="35" dirty="0"/>
              <a:t> </a:t>
            </a:r>
            <a:r>
              <a:rPr dirty="0"/>
              <a:t>attribute</a:t>
            </a:r>
            <a:r>
              <a:rPr spc="35" dirty="0"/>
              <a:t> </a:t>
            </a:r>
            <a:r>
              <a:rPr dirty="0"/>
              <a:t>into</a:t>
            </a:r>
            <a:r>
              <a:rPr spc="35" dirty="0"/>
              <a:t> </a:t>
            </a:r>
            <a:r>
              <a:rPr i="1" spc="-50" dirty="0">
                <a:latin typeface="Georgia"/>
                <a:cs typeface="Georgia"/>
              </a:rPr>
              <a:t>k</a:t>
            </a:r>
          </a:p>
          <a:p>
            <a:pPr marL="12700">
              <a:lnSpc>
                <a:spcPts val="1235"/>
              </a:lnSpc>
            </a:pPr>
            <a:r>
              <a:rPr spc="-10" dirty="0"/>
              <a:t>sub–ranges.</a:t>
            </a:r>
          </a:p>
          <a:p>
            <a:pPr marL="12700">
              <a:lnSpc>
                <a:spcPts val="1235"/>
              </a:lnSpc>
              <a:spcBef>
                <a:spcPts val="555"/>
              </a:spcBef>
            </a:pPr>
            <a:r>
              <a:rPr dirty="0"/>
              <a:t>Then,</a:t>
            </a:r>
            <a:r>
              <a:rPr spc="30" dirty="0"/>
              <a:t> </a:t>
            </a:r>
            <a:r>
              <a:rPr dirty="0"/>
              <a:t>the</a:t>
            </a:r>
            <a:r>
              <a:rPr spc="30" dirty="0"/>
              <a:t> </a:t>
            </a:r>
            <a:r>
              <a:rPr dirty="0"/>
              <a:t>attribute</a:t>
            </a:r>
            <a:r>
              <a:rPr spc="30" dirty="0"/>
              <a:t> </a:t>
            </a:r>
            <a:r>
              <a:rPr dirty="0"/>
              <a:t>is</a:t>
            </a:r>
            <a:r>
              <a:rPr spc="30" dirty="0"/>
              <a:t> </a:t>
            </a:r>
            <a:r>
              <a:rPr spc="-35" dirty="0"/>
              <a:t>assumed</a:t>
            </a:r>
            <a:r>
              <a:rPr spc="30" dirty="0"/>
              <a:t> </a:t>
            </a:r>
            <a:r>
              <a:rPr dirty="0"/>
              <a:t>to</a:t>
            </a:r>
            <a:r>
              <a:rPr spc="30" dirty="0"/>
              <a:t> </a:t>
            </a:r>
            <a:r>
              <a:rPr spc="-10" dirty="0"/>
              <a:t>contain</a:t>
            </a:r>
            <a:r>
              <a:rPr spc="25" dirty="0"/>
              <a:t> </a:t>
            </a:r>
            <a:r>
              <a:rPr i="1" dirty="0">
                <a:latin typeface="Georgia"/>
                <a:cs typeface="Georgia"/>
              </a:rPr>
              <a:t>k</a:t>
            </a:r>
            <a:r>
              <a:rPr i="1" spc="55" dirty="0">
                <a:latin typeface="Georgia"/>
                <a:cs typeface="Georgia"/>
              </a:rPr>
              <a:t> </a:t>
            </a:r>
            <a:r>
              <a:rPr spc="-30" dirty="0"/>
              <a:t>different</a:t>
            </a:r>
            <a:r>
              <a:rPr spc="30" dirty="0"/>
              <a:t> </a:t>
            </a:r>
            <a:r>
              <a:rPr spc="-10" dirty="0"/>
              <a:t>categorical</a:t>
            </a:r>
            <a:r>
              <a:rPr spc="30" dirty="0"/>
              <a:t> </a:t>
            </a:r>
            <a:r>
              <a:rPr spc="-10" dirty="0"/>
              <a:t>labeled</a:t>
            </a:r>
            <a:r>
              <a:rPr spc="30" dirty="0"/>
              <a:t> </a:t>
            </a:r>
            <a:r>
              <a:rPr spc="-25" dirty="0"/>
              <a:t>values</a:t>
            </a:r>
            <a:r>
              <a:rPr spc="30" dirty="0"/>
              <a:t> </a:t>
            </a:r>
            <a:r>
              <a:rPr spc="-20" dirty="0"/>
              <a:t>from</a:t>
            </a:r>
          </a:p>
          <a:p>
            <a:pPr marL="12700">
              <a:lnSpc>
                <a:spcPts val="1235"/>
              </a:lnSpc>
            </a:pPr>
            <a:r>
              <a:rPr dirty="0">
                <a:latin typeface="Times New Roman"/>
                <a:cs typeface="Times New Roman"/>
              </a:rPr>
              <a:t>1</a:t>
            </a:r>
            <a:r>
              <a:rPr spc="30" dirty="0">
                <a:latin typeface="Times New Roman"/>
                <a:cs typeface="Times New Roman"/>
              </a:rPr>
              <a:t> </a:t>
            </a:r>
            <a:r>
              <a:rPr dirty="0"/>
              <a:t>to</a:t>
            </a:r>
            <a:r>
              <a:rPr spc="40" dirty="0"/>
              <a:t> </a:t>
            </a:r>
            <a:r>
              <a:rPr i="1" dirty="0">
                <a:latin typeface="Georgia"/>
                <a:cs typeface="Georgia"/>
              </a:rPr>
              <a:t>k</a:t>
            </a:r>
            <a:r>
              <a:rPr dirty="0"/>
              <a:t>,</a:t>
            </a:r>
            <a:r>
              <a:rPr spc="45" dirty="0"/>
              <a:t> </a:t>
            </a:r>
            <a:r>
              <a:rPr spc="-30" dirty="0"/>
              <a:t>depending</a:t>
            </a:r>
            <a:r>
              <a:rPr spc="40" dirty="0"/>
              <a:t> </a:t>
            </a:r>
            <a:r>
              <a:rPr dirty="0"/>
              <a:t>on</a:t>
            </a:r>
            <a:r>
              <a:rPr spc="45" dirty="0"/>
              <a:t> </a:t>
            </a:r>
            <a:r>
              <a:rPr dirty="0"/>
              <a:t>the</a:t>
            </a:r>
            <a:r>
              <a:rPr spc="40" dirty="0"/>
              <a:t> </a:t>
            </a:r>
            <a:r>
              <a:rPr spc="-10" dirty="0"/>
              <a:t>range</a:t>
            </a:r>
            <a:r>
              <a:rPr spc="40" dirty="0"/>
              <a:t> </a:t>
            </a:r>
            <a:r>
              <a:rPr dirty="0"/>
              <a:t>in</a:t>
            </a:r>
            <a:r>
              <a:rPr spc="45" dirty="0"/>
              <a:t> </a:t>
            </a:r>
            <a:r>
              <a:rPr spc="-20" dirty="0"/>
              <a:t>which</a:t>
            </a:r>
            <a:r>
              <a:rPr spc="40" dirty="0"/>
              <a:t> </a:t>
            </a:r>
            <a:r>
              <a:rPr dirty="0"/>
              <a:t>the</a:t>
            </a:r>
            <a:r>
              <a:rPr spc="45" dirty="0"/>
              <a:t> </a:t>
            </a:r>
            <a:r>
              <a:rPr spc="-20" dirty="0"/>
              <a:t>original</a:t>
            </a:r>
            <a:r>
              <a:rPr spc="40" dirty="0"/>
              <a:t> </a:t>
            </a:r>
            <a:r>
              <a:rPr dirty="0"/>
              <a:t>attribute</a:t>
            </a:r>
            <a:r>
              <a:rPr spc="45" dirty="0"/>
              <a:t> </a:t>
            </a:r>
            <a:r>
              <a:rPr spc="-10" dirty="0"/>
              <a:t>lies.</a:t>
            </a:r>
          </a:p>
          <a:p>
            <a:pPr marL="12700" marR="5080">
              <a:lnSpc>
                <a:spcPts val="1150"/>
              </a:lnSpc>
              <a:spcBef>
                <a:spcPts val="735"/>
              </a:spcBef>
            </a:pPr>
            <a:r>
              <a:rPr spc="-10" dirty="0"/>
              <a:t>For</a:t>
            </a:r>
            <a:r>
              <a:rPr spc="-50" dirty="0"/>
              <a:t> </a:t>
            </a:r>
            <a:r>
              <a:rPr spc="-20" dirty="0"/>
              <a:t>example,</a:t>
            </a:r>
            <a:r>
              <a:rPr spc="10" dirty="0"/>
              <a:t> </a:t>
            </a:r>
            <a:r>
              <a:rPr spc="-40" dirty="0"/>
              <a:t>consider</a:t>
            </a:r>
            <a:r>
              <a:rPr spc="10" dirty="0"/>
              <a:t> </a:t>
            </a:r>
            <a:r>
              <a:rPr dirty="0"/>
              <a:t>the</a:t>
            </a:r>
            <a:r>
              <a:rPr spc="15" dirty="0"/>
              <a:t> </a:t>
            </a:r>
            <a:r>
              <a:rPr dirty="0"/>
              <a:t>age</a:t>
            </a:r>
            <a:r>
              <a:rPr spc="10" dirty="0"/>
              <a:t> </a:t>
            </a:r>
            <a:r>
              <a:rPr dirty="0"/>
              <a:t>attribute.</a:t>
            </a:r>
            <a:r>
              <a:rPr spc="114" dirty="0"/>
              <a:t> </a:t>
            </a:r>
            <a:r>
              <a:rPr dirty="0"/>
              <a:t>One</a:t>
            </a:r>
            <a:r>
              <a:rPr spc="15" dirty="0"/>
              <a:t> </a:t>
            </a:r>
            <a:r>
              <a:rPr spc="-10" dirty="0"/>
              <a:t>could</a:t>
            </a:r>
            <a:r>
              <a:rPr spc="10" dirty="0"/>
              <a:t> </a:t>
            </a:r>
            <a:r>
              <a:rPr spc="-10" dirty="0"/>
              <a:t>create</a:t>
            </a:r>
            <a:r>
              <a:rPr spc="10" dirty="0"/>
              <a:t> </a:t>
            </a:r>
            <a:r>
              <a:rPr spc="-45" dirty="0"/>
              <a:t>sub–ranges</a:t>
            </a:r>
            <a:r>
              <a:rPr spc="10" dirty="0"/>
              <a:t> </a:t>
            </a:r>
            <a:r>
              <a:rPr spc="-30" dirty="0">
                <a:latin typeface="Times New Roman"/>
                <a:cs typeface="Times New Roman"/>
              </a:rPr>
              <a:t>[0</a:t>
            </a:r>
            <a:r>
              <a:rPr i="1" spc="-30" dirty="0">
                <a:latin typeface="Georgia"/>
                <a:cs typeface="Georgia"/>
              </a:rPr>
              <a:t>,</a:t>
            </a:r>
            <a:r>
              <a:rPr i="1" spc="-85" dirty="0">
                <a:latin typeface="Georgia"/>
                <a:cs typeface="Georgia"/>
              </a:rPr>
              <a:t> </a:t>
            </a:r>
            <a:r>
              <a:rPr dirty="0">
                <a:latin typeface="Times New Roman"/>
                <a:cs typeface="Times New Roman"/>
              </a:rPr>
              <a:t>10]</a:t>
            </a:r>
            <a:r>
              <a:rPr dirty="0"/>
              <a:t>,</a:t>
            </a:r>
            <a:r>
              <a:rPr spc="15" dirty="0"/>
              <a:t> </a:t>
            </a:r>
            <a:r>
              <a:rPr spc="-25" dirty="0">
                <a:latin typeface="Times New Roman"/>
                <a:cs typeface="Times New Roman"/>
              </a:rPr>
              <a:t>[11</a:t>
            </a:r>
            <a:r>
              <a:rPr i="1" spc="-25" dirty="0">
                <a:latin typeface="Georgia"/>
                <a:cs typeface="Georgia"/>
              </a:rPr>
              <a:t>,</a:t>
            </a:r>
            <a:r>
              <a:rPr i="1" spc="-85" dirty="0">
                <a:latin typeface="Georgia"/>
                <a:cs typeface="Georgia"/>
              </a:rPr>
              <a:t> </a:t>
            </a:r>
            <a:r>
              <a:rPr spc="-20" dirty="0">
                <a:latin typeface="Times New Roman"/>
                <a:cs typeface="Times New Roman"/>
              </a:rPr>
              <a:t>20]</a:t>
            </a:r>
            <a:r>
              <a:rPr spc="-20" dirty="0"/>
              <a:t>, </a:t>
            </a:r>
            <a:r>
              <a:rPr spc="-25" dirty="0">
                <a:latin typeface="Times New Roman"/>
                <a:cs typeface="Times New Roman"/>
              </a:rPr>
              <a:t>[21</a:t>
            </a:r>
            <a:r>
              <a:rPr i="1" spc="-25" dirty="0">
                <a:latin typeface="Georgia"/>
                <a:cs typeface="Georgia"/>
              </a:rPr>
              <a:t>,</a:t>
            </a:r>
            <a:r>
              <a:rPr i="1" spc="-85" dirty="0">
                <a:latin typeface="Georgia"/>
                <a:cs typeface="Georgia"/>
              </a:rPr>
              <a:t> </a:t>
            </a:r>
            <a:r>
              <a:rPr dirty="0">
                <a:latin typeface="Times New Roman"/>
                <a:cs typeface="Times New Roman"/>
              </a:rPr>
              <a:t>30]</a:t>
            </a:r>
            <a:r>
              <a:rPr dirty="0"/>
              <a:t>,</a:t>
            </a:r>
            <a:r>
              <a:rPr spc="-25" dirty="0"/>
              <a:t> </a:t>
            </a:r>
            <a:r>
              <a:rPr dirty="0"/>
              <a:t>and</a:t>
            </a:r>
            <a:r>
              <a:rPr spc="35" dirty="0"/>
              <a:t> </a:t>
            </a:r>
            <a:r>
              <a:rPr dirty="0"/>
              <a:t>so</a:t>
            </a:r>
            <a:r>
              <a:rPr spc="30" dirty="0"/>
              <a:t> </a:t>
            </a:r>
            <a:r>
              <a:rPr dirty="0"/>
              <a:t>on.</a:t>
            </a:r>
            <a:r>
              <a:rPr spc="135" dirty="0"/>
              <a:t> </a:t>
            </a:r>
            <a:r>
              <a:rPr dirty="0"/>
              <a:t>The</a:t>
            </a:r>
            <a:r>
              <a:rPr spc="35" dirty="0"/>
              <a:t> </a:t>
            </a:r>
            <a:r>
              <a:rPr i="1" dirty="0">
                <a:latin typeface="Palatino Linotype"/>
                <a:cs typeface="Palatino Linotype"/>
              </a:rPr>
              <a:t>symbolic</a:t>
            </a:r>
            <a:r>
              <a:rPr i="1" spc="70" dirty="0">
                <a:latin typeface="Palatino Linotype"/>
                <a:cs typeface="Palatino Linotype"/>
              </a:rPr>
              <a:t> </a:t>
            </a:r>
            <a:r>
              <a:rPr spc="-10" dirty="0"/>
              <a:t>value</a:t>
            </a:r>
            <a:r>
              <a:rPr spc="35" dirty="0"/>
              <a:t> </a:t>
            </a:r>
            <a:r>
              <a:rPr dirty="0"/>
              <a:t>for</a:t>
            </a:r>
            <a:r>
              <a:rPr spc="35" dirty="0"/>
              <a:t> </a:t>
            </a:r>
            <a:r>
              <a:rPr dirty="0"/>
              <a:t>any</a:t>
            </a:r>
            <a:r>
              <a:rPr spc="35" dirty="0"/>
              <a:t> </a:t>
            </a:r>
            <a:r>
              <a:rPr spc="-25" dirty="0"/>
              <a:t>record</a:t>
            </a:r>
            <a:r>
              <a:rPr spc="35" dirty="0"/>
              <a:t> </a:t>
            </a:r>
            <a:r>
              <a:rPr dirty="0"/>
              <a:t>in</a:t>
            </a:r>
            <a:r>
              <a:rPr spc="35" dirty="0"/>
              <a:t> </a:t>
            </a:r>
            <a:r>
              <a:rPr dirty="0"/>
              <a:t>the</a:t>
            </a:r>
            <a:r>
              <a:rPr spc="35" dirty="0"/>
              <a:t> </a:t>
            </a:r>
            <a:r>
              <a:rPr spc="-40" dirty="0"/>
              <a:t>sub–range</a:t>
            </a:r>
            <a:r>
              <a:rPr spc="35" dirty="0"/>
              <a:t> </a:t>
            </a:r>
            <a:r>
              <a:rPr spc="-25" dirty="0">
                <a:latin typeface="Times New Roman"/>
                <a:cs typeface="Times New Roman"/>
              </a:rPr>
              <a:t>[11</a:t>
            </a:r>
            <a:r>
              <a:rPr i="1" spc="-25" dirty="0">
                <a:latin typeface="Georgia"/>
                <a:cs typeface="Georgia"/>
              </a:rPr>
              <a:t>,</a:t>
            </a:r>
            <a:r>
              <a:rPr i="1" spc="-85" dirty="0">
                <a:latin typeface="Georgia"/>
                <a:cs typeface="Georgia"/>
              </a:rPr>
              <a:t> </a:t>
            </a:r>
            <a:r>
              <a:rPr dirty="0">
                <a:latin typeface="Times New Roman"/>
                <a:cs typeface="Times New Roman"/>
              </a:rPr>
              <a:t>20]</a:t>
            </a:r>
            <a:r>
              <a:rPr spc="25" dirty="0">
                <a:latin typeface="Times New Roman"/>
                <a:cs typeface="Times New Roman"/>
              </a:rPr>
              <a:t> </a:t>
            </a:r>
            <a:r>
              <a:rPr dirty="0"/>
              <a:t>is</a:t>
            </a:r>
            <a:r>
              <a:rPr spc="35" dirty="0"/>
              <a:t> </a:t>
            </a:r>
            <a:r>
              <a:rPr spc="-25" dirty="0"/>
              <a:t>“</a:t>
            </a:r>
            <a:r>
              <a:rPr spc="-25" dirty="0">
                <a:latin typeface="Times New Roman"/>
                <a:cs typeface="Times New Roman"/>
              </a:rPr>
              <a:t>2</a:t>
            </a:r>
            <a:r>
              <a:rPr spc="-25" dirty="0"/>
              <a:t>” </a:t>
            </a:r>
            <a:r>
              <a:rPr dirty="0"/>
              <a:t>and</a:t>
            </a:r>
            <a:r>
              <a:rPr spc="-5" dirty="0"/>
              <a:t> </a:t>
            </a:r>
            <a:r>
              <a:rPr dirty="0"/>
              <a:t>the</a:t>
            </a:r>
            <a:r>
              <a:rPr spc="30" dirty="0"/>
              <a:t> </a:t>
            </a:r>
            <a:r>
              <a:rPr spc="-20" dirty="0"/>
              <a:t>symbolic</a:t>
            </a:r>
            <a:r>
              <a:rPr spc="30" dirty="0"/>
              <a:t> </a:t>
            </a:r>
            <a:r>
              <a:rPr spc="-10" dirty="0"/>
              <a:t>value</a:t>
            </a:r>
            <a:r>
              <a:rPr spc="25" dirty="0"/>
              <a:t> </a:t>
            </a:r>
            <a:r>
              <a:rPr dirty="0"/>
              <a:t>for</a:t>
            </a:r>
            <a:r>
              <a:rPr spc="30" dirty="0"/>
              <a:t> </a:t>
            </a:r>
            <a:r>
              <a:rPr dirty="0"/>
              <a:t>a</a:t>
            </a:r>
            <a:r>
              <a:rPr spc="30" dirty="0"/>
              <a:t> </a:t>
            </a:r>
            <a:r>
              <a:rPr spc="-25" dirty="0"/>
              <a:t>record</a:t>
            </a:r>
            <a:r>
              <a:rPr spc="30" dirty="0"/>
              <a:t> </a:t>
            </a:r>
            <a:r>
              <a:rPr dirty="0"/>
              <a:t>in</a:t>
            </a:r>
            <a:r>
              <a:rPr spc="30" dirty="0"/>
              <a:t> </a:t>
            </a:r>
            <a:r>
              <a:rPr dirty="0"/>
              <a:t>the</a:t>
            </a:r>
            <a:r>
              <a:rPr spc="30" dirty="0"/>
              <a:t> </a:t>
            </a:r>
            <a:r>
              <a:rPr spc="-45" dirty="0"/>
              <a:t>sub–range</a:t>
            </a:r>
            <a:r>
              <a:rPr spc="30" dirty="0"/>
              <a:t> </a:t>
            </a:r>
            <a:r>
              <a:rPr spc="-25" dirty="0">
                <a:latin typeface="Times New Roman"/>
                <a:cs typeface="Times New Roman"/>
              </a:rPr>
              <a:t>[21</a:t>
            </a:r>
            <a:r>
              <a:rPr i="1" spc="-25" dirty="0">
                <a:latin typeface="Georgia"/>
                <a:cs typeface="Georgia"/>
              </a:rPr>
              <a:t>,</a:t>
            </a:r>
            <a:r>
              <a:rPr i="1" spc="-85" dirty="0">
                <a:latin typeface="Georgia"/>
                <a:cs typeface="Georgia"/>
              </a:rPr>
              <a:t> </a:t>
            </a:r>
            <a:r>
              <a:rPr dirty="0">
                <a:latin typeface="Times New Roman"/>
                <a:cs typeface="Times New Roman"/>
              </a:rPr>
              <a:t>30]</a:t>
            </a:r>
            <a:r>
              <a:rPr spc="15" dirty="0">
                <a:latin typeface="Times New Roman"/>
                <a:cs typeface="Times New Roman"/>
              </a:rPr>
              <a:t> </a:t>
            </a:r>
            <a:r>
              <a:rPr dirty="0"/>
              <a:t>is</a:t>
            </a:r>
            <a:r>
              <a:rPr spc="30" dirty="0"/>
              <a:t> </a:t>
            </a:r>
            <a:r>
              <a:rPr dirty="0"/>
              <a:t>“</a:t>
            </a:r>
            <a:r>
              <a:rPr dirty="0">
                <a:latin typeface="Times New Roman"/>
                <a:cs typeface="Times New Roman"/>
              </a:rPr>
              <a:t>3</a:t>
            </a:r>
            <a:r>
              <a:rPr dirty="0"/>
              <a:t>”.</a:t>
            </a:r>
            <a:r>
              <a:rPr spc="125" dirty="0"/>
              <a:t> </a:t>
            </a:r>
            <a:r>
              <a:rPr spc="-20" dirty="0"/>
              <a:t>Because</a:t>
            </a:r>
            <a:r>
              <a:rPr spc="30" dirty="0"/>
              <a:t> </a:t>
            </a:r>
            <a:r>
              <a:rPr spc="-10" dirty="0"/>
              <a:t>these </a:t>
            </a:r>
            <a:r>
              <a:rPr dirty="0"/>
              <a:t>are</a:t>
            </a:r>
            <a:r>
              <a:rPr spc="20" dirty="0"/>
              <a:t> </a:t>
            </a:r>
            <a:r>
              <a:rPr spc="-20" dirty="0"/>
              <a:t>symbolic</a:t>
            </a:r>
            <a:r>
              <a:rPr spc="25" dirty="0"/>
              <a:t> </a:t>
            </a:r>
            <a:r>
              <a:rPr spc="-20" dirty="0"/>
              <a:t>values,</a:t>
            </a:r>
            <a:r>
              <a:rPr spc="20" dirty="0"/>
              <a:t> </a:t>
            </a:r>
            <a:r>
              <a:rPr dirty="0"/>
              <a:t>no</a:t>
            </a:r>
            <a:r>
              <a:rPr spc="25" dirty="0"/>
              <a:t> </a:t>
            </a:r>
            <a:r>
              <a:rPr spc="-30" dirty="0"/>
              <a:t>ordering</a:t>
            </a:r>
            <a:r>
              <a:rPr spc="20" dirty="0"/>
              <a:t> </a:t>
            </a:r>
            <a:r>
              <a:rPr dirty="0"/>
              <a:t>is</a:t>
            </a:r>
            <a:r>
              <a:rPr spc="25" dirty="0"/>
              <a:t> </a:t>
            </a:r>
            <a:r>
              <a:rPr spc="-40" dirty="0"/>
              <a:t>assumed</a:t>
            </a:r>
            <a:r>
              <a:rPr spc="25" dirty="0"/>
              <a:t> </a:t>
            </a:r>
            <a:r>
              <a:rPr spc="-30" dirty="0"/>
              <a:t>between</a:t>
            </a:r>
            <a:r>
              <a:rPr spc="20" dirty="0"/>
              <a:t> </a:t>
            </a:r>
            <a:r>
              <a:rPr dirty="0"/>
              <a:t>the</a:t>
            </a:r>
            <a:r>
              <a:rPr spc="25" dirty="0"/>
              <a:t> </a:t>
            </a:r>
            <a:r>
              <a:rPr spc="-25" dirty="0"/>
              <a:t>values</a:t>
            </a:r>
            <a:r>
              <a:rPr spc="20" dirty="0"/>
              <a:t> </a:t>
            </a:r>
            <a:r>
              <a:rPr dirty="0"/>
              <a:t>“</a:t>
            </a:r>
            <a:r>
              <a:rPr dirty="0">
                <a:latin typeface="Times New Roman"/>
                <a:cs typeface="Times New Roman"/>
              </a:rPr>
              <a:t>2</a:t>
            </a:r>
            <a:r>
              <a:rPr dirty="0"/>
              <a:t>”</a:t>
            </a:r>
            <a:r>
              <a:rPr spc="95" dirty="0"/>
              <a:t> </a:t>
            </a:r>
            <a:r>
              <a:rPr dirty="0"/>
              <a:t>and</a:t>
            </a:r>
            <a:r>
              <a:rPr spc="20" dirty="0"/>
              <a:t> </a:t>
            </a:r>
            <a:r>
              <a:rPr spc="-20" dirty="0"/>
              <a:t>“</a:t>
            </a:r>
            <a:r>
              <a:rPr spc="-20" dirty="0">
                <a:latin typeface="Times New Roman"/>
                <a:cs typeface="Times New Roman"/>
              </a:rPr>
              <a:t>3</a:t>
            </a:r>
            <a:r>
              <a:rPr spc="-20" dirty="0"/>
              <a:t>”.</a:t>
            </a:r>
          </a:p>
          <a:p>
            <a:pPr marL="12700" marR="29845">
              <a:lnSpc>
                <a:spcPts val="1150"/>
              </a:lnSpc>
              <a:spcBef>
                <a:spcPts val="730"/>
              </a:spcBef>
            </a:pPr>
            <a:r>
              <a:rPr spc="-20" dirty="0"/>
              <a:t>Variations</a:t>
            </a:r>
            <a:r>
              <a:rPr spc="25" dirty="0"/>
              <a:t> </a:t>
            </a:r>
            <a:r>
              <a:rPr dirty="0"/>
              <a:t>within</a:t>
            </a:r>
            <a:r>
              <a:rPr spc="25" dirty="0"/>
              <a:t> </a:t>
            </a:r>
            <a:r>
              <a:rPr dirty="0"/>
              <a:t>a</a:t>
            </a:r>
            <a:r>
              <a:rPr spc="25" dirty="0"/>
              <a:t> </a:t>
            </a:r>
            <a:r>
              <a:rPr spc="-45" dirty="0"/>
              <a:t>sub–range</a:t>
            </a:r>
            <a:r>
              <a:rPr spc="30" dirty="0"/>
              <a:t> </a:t>
            </a:r>
            <a:r>
              <a:rPr dirty="0"/>
              <a:t>are</a:t>
            </a:r>
            <a:r>
              <a:rPr spc="25" dirty="0"/>
              <a:t> </a:t>
            </a:r>
            <a:r>
              <a:rPr dirty="0"/>
              <a:t>not</a:t>
            </a:r>
            <a:r>
              <a:rPr spc="25" dirty="0"/>
              <a:t> </a:t>
            </a:r>
            <a:r>
              <a:rPr spc="-30" dirty="0"/>
              <a:t>distinguishable</a:t>
            </a:r>
            <a:r>
              <a:rPr spc="30" dirty="0"/>
              <a:t> </a:t>
            </a:r>
            <a:r>
              <a:rPr dirty="0"/>
              <a:t>after</a:t>
            </a:r>
            <a:r>
              <a:rPr spc="25" dirty="0"/>
              <a:t> </a:t>
            </a:r>
            <a:r>
              <a:rPr spc="-10" dirty="0"/>
              <a:t>discretization.</a:t>
            </a:r>
            <a:r>
              <a:rPr spc="120" dirty="0"/>
              <a:t> </a:t>
            </a:r>
            <a:r>
              <a:rPr dirty="0"/>
              <a:t>Thus,</a:t>
            </a:r>
            <a:r>
              <a:rPr spc="25" dirty="0"/>
              <a:t> </a:t>
            </a:r>
            <a:r>
              <a:rPr spc="-25" dirty="0"/>
              <a:t>the </a:t>
            </a:r>
            <a:r>
              <a:rPr spc="-20" dirty="0"/>
              <a:t>discretization</a:t>
            </a:r>
            <a:r>
              <a:rPr spc="15" dirty="0"/>
              <a:t> </a:t>
            </a:r>
            <a:r>
              <a:rPr spc="-25" dirty="0"/>
              <a:t>process</a:t>
            </a:r>
            <a:r>
              <a:rPr spc="15" dirty="0"/>
              <a:t> </a:t>
            </a:r>
            <a:r>
              <a:rPr spc="-20" dirty="0"/>
              <a:t>does</a:t>
            </a:r>
            <a:r>
              <a:rPr spc="15" dirty="0"/>
              <a:t> </a:t>
            </a:r>
            <a:r>
              <a:rPr spc="-20" dirty="0"/>
              <a:t>lose</a:t>
            </a:r>
            <a:r>
              <a:rPr spc="20" dirty="0"/>
              <a:t> </a:t>
            </a:r>
            <a:r>
              <a:rPr spc="-35" dirty="0"/>
              <a:t>some</a:t>
            </a:r>
            <a:r>
              <a:rPr spc="15" dirty="0"/>
              <a:t> </a:t>
            </a:r>
            <a:r>
              <a:rPr spc="-30" dirty="0"/>
              <a:t>information</a:t>
            </a:r>
            <a:r>
              <a:rPr spc="15" dirty="0"/>
              <a:t> </a:t>
            </a:r>
            <a:r>
              <a:rPr dirty="0"/>
              <a:t>for</a:t>
            </a:r>
            <a:r>
              <a:rPr spc="20" dirty="0"/>
              <a:t> </a:t>
            </a:r>
            <a:r>
              <a:rPr dirty="0"/>
              <a:t>the</a:t>
            </a:r>
            <a:r>
              <a:rPr spc="15" dirty="0"/>
              <a:t> </a:t>
            </a:r>
            <a:r>
              <a:rPr spc="-25" dirty="0"/>
              <a:t>mining</a:t>
            </a:r>
            <a:r>
              <a:rPr spc="15" dirty="0"/>
              <a:t> </a:t>
            </a:r>
            <a:r>
              <a:rPr spc="-10" dirty="0"/>
              <a:t>process.</a:t>
            </a:r>
          </a:p>
          <a:p>
            <a:pPr marL="12700">
              <a:lnSpc>
                <a:spcPct val="100000"/>
              </a:lnSpc>
              <a:spcBef>
                <a:spcPts val="550"/>
              </a:spcBef>
            </a:pPr>
            <a:r>
              <a:rPr spc="-40" dirty="0"/>
              <a:t>However,</a:t>
            </a:r>
            <a:r>
              <a:rPr spc="20" dirty="0"/>
              <a:t> </a:t>
            </a:r>
            <a:r>
              <a:rPr spc="-10" dirty="0"/>
              <a:t>for</a:t>
            </a:r>
            <a:r>
              <a:rPr spc="20" dirty="0"/>
              <a:t> </a:t>
            </a:r>
            <a:r>
              <a:rPr spc="-35" dirty="0"/>
              <a:t>some</a:t>
            </a:r>
            <a:r>
              <a:rPr spc="25" dirty="0"/>
              <a:t> </a:t>
            </a:r>
            <a:r>
              <a:rPr spc="-10" dirty="0"/>
              <a:t>applications,</a:t>
            </a:r>
            <a:r>
              <a:rPr spc="20" dirty="0"/>
              <a:t> </a:t>
            </a:r>
            <a:r>
              <a:rPr dirty="0"/>
              <a:t>this</a:t>
            </a:r>
            <a:r>
              <a:rPr spc="25" dirty="0"/>
              <a:t> </a:t>
            </a:r>
            <a:r>
              <a:rPr spc="-20" dirty="0"/>
              <a:t>loss</a:t>
            </a:r>
            <a:r>
              <a:rPr spc="20" dirty="0"/>
              <a:t> </a:t>
            </a:r>
            <a:r>
              <a:rPr dirty="0"/>
              <a:t>of</a:t>
            </a:r>
            <a:r>
              <a:rPr spc="25" dirty="0"/>
              <a:t> </a:t>
            </a:r>
            <a:r>
              <a:rPr spc="-30" dirty="0"/>
              <a:t>information</a:t>
            </a:r>
            <a:r>
              <a:rPr spc="20" dirty="0"/>
              <a:t> </a:t>
            </a:r>
            <a:r>
              <a:rPr dirty="0"/>
              <a:t>is</a:t>
            </a:r>
            <a:r>
              <a:rPr spc="20" dirty="0"/>
              <a:t> </a:t>
            </a:r>
            <a:r>
              <a:rPr dirty="0"/>
              <a:t>not</a:t>
            </a:r>
            <a:r>
              <a:rPr spc="25" dirty="0"/>
              <a:t> </a:t>
            </a:r>
            <a:r>
              <a:rPr dirty="0"/>
              <a:t>a</a:t>
            </a:r>
            <a:r>
              <a:rPr spc="20" dirty="0"/>
              <a:t> </a:t>
            </a:r>
            <a:r>
              <a:rPr dirty="0"/>
              <a:t>big</a:t>
            </a:r>
            <a:r>
              <a:rPr spc="25" dirty="0"/>
              <a:t> </a:t>
            </a:r>
            <a:r>
              <a:rPr spc="-10" dirty="0"/>
              <a:t>problem.</a:t>
            </a:r>
          </a:p>
        </p:txBody>
      </p:sp>
      <p:sp>
        <p:nvSpPr>
          <p:cNvPr id="5" name="object 5"/>
          <p:cNvSpPr/>
          <p:nvPr/>
        </p:nvSpPr>
        <p:spPr>
          <a:xfrm>
            <a:off x="337972" y="111277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9725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7426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55874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41</a:t>
            </a:fld>
            <a:r>
              <a:rPr spc="-25" dirty="0"/>
              <a:t> </a:t>
            </a:r>
            <a:r>
              <a:rPr spc="75" dirty="0"/>
              <a:t>/</a:t>
            </a:r>
            <a:r>
              <a:rPr spc="-25" dirty="0"/>
              <a:t> 103</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Discretization</a:t>
            </a:r>
            <a:r>
              <a:rPr spc="180" dirty="0"/>
              <a:t> </a:t>
            </a:r>
            <a:r>
              <a:rPr dirty="0"/>
              <a:t>challenges</a:t>
            </a:r>
            <a:r>
              <a:rPr spc="185" dirty="0"/>
              <a:t> </a:t>
            </a:r>
            <a:r>
              <a:rPr spc="50" dirty="0"/>
              <a:t>and</a:t>
            </a:r>
            <a:r>
              <a:rPr spc="185" dirty="0"/>
              <a:t> </a:t>
            </a:r>
            <a:r>
              <a:rPr spc="-10" dirty="0"/>
              <a:t>techniques</a:t>
            </a:r>
          </a:p>
        </p:txBody>
      </p:sp>
      <p:sp>
        <p:nvSpPr>
          <p:cNvPr id="3" name="object 3"/>
          <p:cNvSpPr/>
          <p:nvPr/>
        </p:nvSpPr>
        <p:spPr>
          <a:xfrm>
            <a:off x="344162" y="61478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2340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56273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8059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240518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57025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73531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620229" y="2900375"/>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txBox="1"/>
          <p:nvPr/>
        </p:nvSpPr>
        <p:spPr>
          <a:xfrm>
            <a:off x="444500" y="535393"/>
            <a:ext cx="5125085" cy="2525628"/>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One</a:t>
            </a:r>
            <a:r>
              <a:rPr sz="1100" spc="45" dirty="0">
                <a:latin typeface="Georgia"/>
                <a:cs typeface="Georgia"/>
              </a:rPr>
              <a:t> </a:t>
            </a:r>
            <a:r>
              <a:rPr sz="1100" spc="-25" dirty="0">
                <a:latin typeface="Georgia"/>
                <a:cs typeface="Georgia"/>
              </a:rPr>
              <a:t>challenge</a:t>
            </a:r>
            <a:r>
              <a:rPr sz="1100" spc="50" dirty="0">
                <a:latin typeface="Georgia"/>
                <a:cs typeface="Georgia"/>
              </a:rPr>
              <a:t> </a:t>
            </a:r>
            <a:r>
              <a:rPr sz="1100" dirty="0">
                <a:latin typeface="Georgia"/>
                <a:cs typeface="Georgia"/>
              </a:rPr>
              <a:t>with</a:t>
            </a:r>
            <a:r>
              <a:rPr sz="1100" spc="50" dirty="0">
                <a:latin typeface="Georgia"/>
                <a:cs typeface="Georgia"/>
              </a:rPr>
              <a:t> </a:t>
            </a:r>
            <a:r>
              <a:rPr sz="1100" spc="-20" dirty="0">
                <a:latin typeface="Georgia"/>
                <a:cs typeface="Georgia"/>
              </a:rPr>
              <a:t>discretization</a:t>
            </a:r>
            <a:r>
              <a:rPr sz="1100" spc="50" dirty="0">
                <a:latin typeface="Georgia"/>
                <a:cs typeface="Georgia"/>
              </a:rPr>
              <a:t> </a:t>
            </a:r>
            <a:r>
              <a:rPr sz="1100" dirty="0">
                <a:latin typeface="Georgia"/>
                <a:cs typeface="Georgia"/>
              </a:rPr>
              <a:t>is</a:t>
            </a:r>
            <a:r>
              <a:rPr sz="1100" spc="50" dirty="0">
                <a:latin typeface="Georgia"/>
                <a:cs typeface="Georgia"/>
              </a:rPr>
              <a:t> </a:t>
            </a:r>
            <a:r>
              <a:rPr sz="1100" dirty="0">
                <a:latin typeface="Georgia"/>
                <a:cs typeface="Georgia"/>
              </a:rPr>
              <a:t>that</a:t>
            </a:r>
            <a:r>
              <a:rPr sz="1100" spc="50"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may</a:t>
            </a:r>
            <a:r>
              <a:rPr sz="1100" spc="50" dirty="0">
                <a:latin typeface="Georgia"/>
                <a:cs typeface="Georgia"/>
              </a:rPr>
              <a:t> </a:t>
            </a:r>
            <a:r>
              <a:rPr sz="1100" dirty="0">
                <a:latin typeface="Georgia"/>
                <a:cs typeface="Georgia"/>
              </a:rPr>
              <a:t>be</a:t>
            </a:r>
            <a:r>
              <a:rPr sz="1100" spc="50" dirty="0">
                <a:latin typeface="Georgia"/>
                <a:cs typeface="Georgia"/>
              </a:rPr>
              <a:t> </a:t>
            </a:r>
            <a:r>
              <a:rPr sz="1100" spc="-50" dirty="0">
                <a:latin typeface="Georgia"/>
                <a:cs typeface="Georgia"/>
              </a:rPr>
              <a:t>non–uniformly</a:t>
            </a:r>
            <a:r>
              <a:rPr sz="1100" spc="50" dirty="0">
                <a:latin typeface="Georgia"/>
                <a:cs typeface="Georgia"/>
              </a:rPr>
              <a:t> </a:t>
            </a:r>
            <a:r>
              <a:rPr sz="1100" spc="-10" dirty="0">
                <a:latin typeface="Georgia"/>
                <a:cs typeface="Georgia"/>
              </a:rPr>
              <a:t>distributed </a:t>
            </a:r>
            <a:r>
              <a:rPr sz="1100" spc="-20" dirty="0">
                <a:latin typeface="Georgia"/>
                <a:cs typeface="Georgia"/>
              </a:rPr>
              <a:t>across</a:t>
            </a:r>
            <a:r>
              <a:rPr sz="1100" spc="25" dirty="0">
                <a:latin typeface="Georgia"/>
                <a:cs typeface="Georgia"/>
              </a:rPr>
              <a:t> </a:t>
            </a:r>
            <a:r>
              <a:rPr sz="1100" dirty="0">
                <a:latin typeface="Georgia"/>
                <a:cs typeface="Georgia"/>
              </a:rPr>
              <a:t>the</a:t>
            </a:r>
            <a:r>
              <a:rPr sz="1100" spc="25" dirty="0">
                <a:latin typeface="Georgia"/>
                <a:cs typeface="Georgia"/>
              </a:rPr>
              <a:t> </a:t>
            </a:r>
            <a:r>
              <a:rPr sz="1100" spc="-30" dirty="0">
                <a:latin typeface="Georgia"/>
                <a:cs typeface="Georgia"/>
              </a:rPr>
              <a:t>different</a:t>
            </a:r>
            <a:r>
              <a:rPr sz="1100" spc="25" dirty="0">
                <a:latin typeface="Georgia"/>
                <a:cs typeface="Georgia"/>
              </a:rPr>
              <a:t> </a:t>
            </a:r>
            <a:r>
              <a:rPr sz="1100" spc="-10" dirty="0">
                <a:latin typeface="Georgia"/>
                <a:cs typeface="Georgia"/>
              </a:rPr>
              <a:t>intervals.</a:t>
            </a:r>
            <a:endParaRPr sz="1100">
              <a:latin typeface="Georgia"/>
              <a:cs typeface="Georgia"/>
            </a:endParaRPr>
          </a:p>
          <a:p>
            <a:pPr marL="12700" marR="302895">
              <a:lnSpc>
                <a:spcPts val="1150"/>
              </a:lnSpc>
              <a:spcBef>
                <a:spcPts val="725"/>
              </a:spcBef>
            </a:pPr>
            <a:r>
              <a:rPr sz="1100" spc="-10" dirty="0">
                <a:latin typeface="Georgia"/>
                <a:cs typeface="Georgia"/>
              </a:rPr>
              <a:t>For</a:t>
            </a:r>
            <a:r>
              <a:rPr sz="1100" spc="35" dirty="0">
                <a:latin typeface="Georgia"/>
                <a:cs typeface="Georgia"/>
              </a:rPr>
              <a:t> </a:t>
            </a:r>
            <a:r>
              <a:rPr sz="1100" spc="-20" dirty="0">
                <a:latin typeface="Georgia"/>
                <a:cs typeface="Georgia"/>
              </a:rPr>
              <a:t>example,</a:t>
            </a:r>
            <a:r>
              <a:rPr sz="1100" spc="35" dirty="0">
                <a:latin typeface="Georgia"/>
                <a:cs typeface="Georgia"/>
              </a:rPr>
              <a:t> </a:t>
            </a:r>
            <a:r>
              <a:rPr sz="1100" dirty="0">
                <a:latin typeface="Georgia"/>
                <a:cs typeface="Georgia"/>
              </a:rPr>
              <a:t>for</a:t>
            </a:r>
            <a:r>
              <a:rPr sz="1100" spc="35" dirty="0">
                <a:latin typeface="Georgia"/>
                <a:cs typeface="Georgia"/>
              </a:rPr>
              <a:t> </a:t>
            </a:r>
            <a:r>
              <a:rPr sz="1100" dirty="0">
                <a:latin typeface="Georgia"/>
                <a:cs typeface="Georgia"/>
              </a:rPr>
              <a:t>the</a:t>
            </a:r>
            <a:r>
              <a:rPr sz="1100" spc="40" dirty="0">
                <a:latin typeface="Georgia"/>
                <a:cs typeface="Georgia"/>
              </a:rPr>
              <a:t> </a:t>
            </a:r>
            <a:r>
              <a:rPr sz="1100" i="1" dirty="0">
                <a:latin typeface="Palatino Linotype"/>
                <a:cs typeface="Palatino Linotype"/>
              </a:rPr>
              <a:t>salary</a:t>
            </a:r>
            <a:r>
              <a:rPr sz="1100" i="1" spc="105" dirty="0">
                <a:latin typeface="Palatino Linotype"/>
                <a:cs typeface="Palatino Linotype"/>
              </a:rPr>
              <a:t> </a:t>
            </a:r>
            <a:r>
              <a:rPr sz="1100" dirty="0">
                <a:latin typeface="Georgia"/>
                <a:cs typeface="Georgia"/>
              </a:rPr>
              <a:t>attribute,</a:t>
            </a:r>
            <a:r>
              <a:rPr sz="1100" spc="35" dirty="0">
                <a:latin typeface="Georgia"/>
                <a:cs typeface="Georgia"/>
              </a:rPr>
              <a:t> </a:t>
            </a:r>
            <a:r>
              <a:rPr sz="1100" dirty="0">
                <a:latin typeface="Georgia"/>
                <a:cs typeface="Georgia"/>
              </a:rPr>
              <a:t>a</a:t>
            </a:r>
            <a:r>
              <a:rPr sz="1100" spc="40" dirty="0">
                <a:latin typeface="Georgia"/>
                <a:cs typeface="Georgia"/>
              </a:rPr>
              <a:t> </a:t>
            </a:r>
            <a:r>
              <a:rPr sz="1100" spc="-10" dirty="0">
                <a:latin typeface="Georgia"/>
                <a:cs typeface="Georgia"/>
              </a:rPr>
              <a:t>large</a:t>
            </a:r>
            <a:r>
              <a:rPr sz="1100" spc="35" dirty="0">
                <a:latin typeface="Georgia"/>
                <a:cs typeface="Georgia"/>
              </a:rPr>
              <a:t> </a:t>
            </a:r>
            <a:r>
              <a:rPr sz="1100" spc="-10" dirty="0">
                <a:latin typeface="Georgia"/>
                <a:cs typeface="Georgia"/>
              </a:rPr>
              <a:t>subset</a:t>
            </a:r>
            <a:r>
              <a:rPr sz="1100" spc="35"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35" dirty="0">
                <a:latin typeface="Georgia"/>
                <a:cs typeface="Georgia"/>
              </a:rPr>
              <a:t> </a:t>
            </a:r>
            <a:r>
              <a:rPr sz="1100" dirty="0">
                <a:latin typeface="Georgia"/>
                <a:cs typeface="Georgia"/>
              </a:rPr>
              <a:t>may</a:t>
            </a:r>
            <a:r>
              <a:rPr sz="1100" spc="40" dirty="0">
                <a:latin typeface="Georgia"/>
                <a:cs typeface="Georgia"/>
              </a:rPr>
              <a:t> </a:t>
            </a:r>
            <a:r>
              <a:rPr sz="1100" spc="-25" dirty="0">
                <a:latin typeface="Georgia"/>
                <a:cs typeface="Georgia"/>
              </a:rPr>
              <a:t>be grouped</a:t>
            </a:r>
            <a:r>
              <a:rPr sz="1100" spc="-10" dirty="0">
                <a:latin typeface="Georgia"/>
                <a:cs typeface="Georgia"/>
              </a:rPr>
              <a:t> </a:t>
            </a:r>
            <a:r>
              <a:rPr sz="1100" dirty="0">
                <a:latin typeface="Georgia"/>
                <a:cs typeface="Georgia"/>
              </a:rPr>
              <a:t>in</a:t>
            </a:r>
            <a:r>
              <a:rPr sz="1100" spc="40" dirty="0">
                <a:latin typeface="Georgia"/>
                <a:cs typeface="Georgia"/>
              </a:rPr>
              <a:t> </a:t>
            </a:r>
            <a:r>
              <a:rPr sz="1100" dirty="0">
                <a:latin typeface="Georgia"/>
                <a:cs typeface="Georgia"/>
              </a:rPr>
              <a:t>the</a:t>
            </a:r>
            <a:r>
              <a:rPr sz="1100" spc="40" dirty="0">
                <a:latin typeface="Georgia"/>
                <a:cs typeface="Georgia"/>
              </a:rPr>
              <a:t> </a:t>
            </a:r>
            <a:r>
              <a:rPr sz="1100" spc="-25" dirty="0">
                <a:latin typeface="Times New Roman"/>
                <a:cs typeface="Times New Roman"/>
              </a:rPr>
              <a:t>[40</a:t>
            </a:r>
            <a:r>
              <a:rPr sz="1100" i="1" spc="-25" dirty="0">
                <a:latin typeface="Georgia"/>
                <a:cs typeface="Georgia"/>
              </a:rPr>
              <a:t>,</a:t>
            </a:r>
            <a:r>
              <a:rPr sz="1100" dirty="0">
                <a:latin typeface="Times New Roman"/>
                <a:cs typeface="Times New Roman"/>
              </a:rPr>
              <a:t>000</a:t>
            </a:r>
            <a:r>
              <a:rPr sz="1100" i="1" dirty="0">
                <a:latin typeface="Georgia"/>
                <a:cs typeface="Georgia"/>
              </a:rPr>
              <a:t>,</a:t>
            </a:r>
            <a:r>
              <a:rPr sz="1100" i="1" spc="195" dirty="0">
                <a:latin typeface="Georgia"/>
                <a:cs typeface="Georgia"/>
              </a:rPr>
              <a:t> </a:t>
            </a:r>
            <a:r>
              <a:rPr sz="1100" spc="-10" dirty="0">
                <a:latin typeface="Times New Roman"/>
                <a:cs typeface="Times New Roman"/>
              </a:rPr>
              <a:t>80</a:t>
            </a:r>
            <a:r>
              <a:rPr sz="1100" i="1" spc="-10" dirty="0">
                <a:latin typeface="Georgia"/>
                <a:cs typeface="Georgia"/>
              </a:rPr>
              <a:t>,</a:t>
            </a:r>
            <a:r>
              <a:rPr sz="1100" dirty="0">
                <a:latin typeface="Times New Roman"/>
                <a:cs typeface="Times New Roman"/>
              </a:rPr>
              <a:t>000]</a:t>
            </a:r>
            <a:r>
              <a:rPr sz="1100" spc="25" dirty="0">
                <a:latin typeface="Times New Roman"/>
                <a:cs typeface="Times New Roman"/>
              </a:rPr>
              <a:t> </a:t>
            </a:r>
            <a:r>
              <a:rPr sz="1100" spc="-40" dirty="0">
                <a:latin typeface="Georgia"/>
                <a:cs typeface="Georgia"/>
              </a:rPr>
              <a:t>sub–range,</a:t>
            </a:r>
            <a:r>
              <a:rPr sz="1100" spc="45" dirty="0">
                <a:latin typeface="Georgia"/>
                <a:cs typeface="Georgia"/>
              </a:rPr>
              <a:t> </a:t>
            </a:r>
            <a:r>
              <a:rPr sz="1100" dirty="0">
                <a:latin typeface="Georgia"/>
                <a:cs typeface="Georgia"/>
              </a:rPr>
              <a:t>but</a:t>
            </a:r>
            <a:r>
              <a:rPr sz="1100" spc="40" dirty="0">
                <a:latin typeface="Georgia"/>
                <a:cs typeface="Georgia"/>
              </a:rPr>
              <a:t> </a:t>
            </a:r>
            <a:r>
              <a:rPr sz="1100" dirty="0">
                <a:latin typeface="Georgia"/>
                <a:cs typeface="Georgia"/>
              </a:rPr>
              <a:t>very</a:t>
            </a:r>
            <a:r>
              <a:rPr sz="1100" spc="45" dirty="0">
                <a:latin typeface="Georgia"/>
                <a:cs typeface="Georgia"/>
              </a:rPr>
              <a:t> </a:t>
            </a:r>
            <a:r>
              <a:rPr sz="1100" dirty="0">
                <a:latin typeface="Georgia"/>
                <a:cs typeface="Georgia"/>
              </a:rPr>
              <a:t>few</a:t>
            </a:r>
            <a:r>
              <a:rPr sz="1100" spc="40" dirty="0">
                <a:latin typeface="Georgia"/>
                <a:cs typeface="Georgia"/>
              </a:rPr>
              <a:t> </a:t>
            </a:r>
            <a:r>
              <a:rPr sz="1100" dirty="0">
                <a:latin typeface="Georgia"/>
                <a:cs typeface="Georgia"/>
              </a:rPr>
              <a:t>will</a:t>
            </a:r>
            <a:r>
              <a:rPr sz="1100" spc="45" dirty="0">
                <a:latin typeface="Georgia"/>
                <a:cs typeface="Georgia"/>
              </a:rPr>
              <a:t> </a:t>
            </a:r>
            <a:r>
              <a:rPr sz="1100" dirty="0">
                <a:latin typeface="Georgia"/>
                <a:cs typeface="Georgia"/>
              </a:rPr>
              <a:t>be</a:t>
            </a:r>
            <a:r>
              <a:rPr sz="1100" spc="40" dirty="0">
                <a:latin typeface="Georgia"/>
                <a:cs typeface="Georgia"/>
              </a:rPr>
              <a:t> </a:t>
            </a:r>
            <a:r>
              <a:rPr sz="1100" spc="-25" dirty="0">
                <a:latin typeface="Georgia"/>
                <a:cs typeface="Georgia"/>
              </a:rPr>
              <a:t>grouped</a:t>
            </a:r>
            <a:r>
              <a:rPr sz="1100" spc="45" dirty="0">
                <a:latin typeface="Georgia"/>
                <a:cs typeface="Georgia"/>
              </a:rPr>
              <a:t> </a:t>
            </a:r>
            <a:r>
              <a:rPr sz="1100" dirty="0">
                <a:latin typeface="Georgia"/>
                <a:cs typeface="Georgia"/>
              </a:rPr>
              <a:t>in</a:t>
            </a:r>
            <a:r>
              <a:rPr sz="1100" spc="40" dirty="0">
                <a:latin typeface="Georgia"/>
                <a:cs typeface="Georgia"/>
              </a:rPr>
              <a:t> </a:t>
            </a:r>
            <a:r>
              <a:rPr sz="1100" spc="-25" dirty="0">
                <a:latin typeface="Georgia"/>
                <a:cs typeface="Georgia"/>
              </a:rPr>
              <a:t>the </a:t>
            </a:r>
            <a:r>
              <a:rPr sz="1100" spc="-30" dirty="0">
                <a:latin typeface="Times New Roman"/>
                <a:cs typeface="Times New Roman"/>
              </a:rPr>
              <a:t>[1</a:t>
            </a:r>
            <a:r>
              <a:rPr sz="1100" i="1" spc="-30" dirty="0">
                <a:latin typeface="Georgia"/>
                <a:cs typeface="Georgia"/>
              </a:rPr>
              <a:t>,</a:t>
            </a:r>
            <a:r>
              <a:rPr sz="1100" spc="-10" dirty="0">
                <a:latin typeface="Times New Roman"/>
                <a:cs typeface="Times New Roman"/>
              </a:rPr>
              <a:t>040</a:t>
            </a:r>
            <a:r>
              <a:rPr sz="1100" i="1" spc="-10" dirty="0">
                <a:latin typeface="Georgia"/>
                <a:cs typeface="Georgia"/>
              </a:rPr>
              <a:t>,</a:t>
            </a:r>
            <a:r>
              <a:rPr sz="1100" dirty="0">
                <a:latin typeface="Times New Roman"/>
                <a:cs typeface="Times New Roman"/>
              </a:rPr>
              <a:t>000</a:t>
            </a:r>
            <a:r>
              <a:rPr sz="1100" i="1" dirty="0">
                <a:latin typeface="Georgia"/>
                <a:cs typeface="Georgia"/>
              </a:rPr>
              <a:t>,</a:t>
            </a:r>
            <a:r>
              <a:rPr sz="1100" i="1" spc="120" dirty="0">
                <a:latin typeface="Georgia"/>
                <a:cs typeface="Georgia"/>
              </a:rPr>
              <a:t> </a:t>
            </a:r>
            <a:r>
              <a:rPr sz="1100" spc="-10" dirty="0">
                <a:latin typeface="Times New Roman"/>
                <a:cs typeface="Times New Roman"/>
              </a:rPr>
              <a:t>1</a:t>
            </a:r>
            <a:r>
              <a:rPr sz="1100" i="1" spc="-10" dirty="0">
                <a:latin typeface="Georgia"/>
                <a:cs typeface="Georgia"/>
              </a:rPr>
              <a:t>,</a:t>
            </a:r>
            <a:r>
              <a:rPr sz="1100" spc="-10" dirty="0">
                <a:latin typeface="Times New Roman"/>
                <a:cs typeface="Times New Roman"/>
              </a:rPr>
              <a:t>080</a:t>
            </a:r>
            <a:r>
              <a:rPr sz="1100" i="1" spc="-10" dirty="0">
                <a:latin typeface="Georgia"/>
                <a:cs typeface="Georgia"/>
              </a:rPr>
              <a:t>,</a:t>
            </a:r>
            <a:r>
              <a:rPr sz="1100" dirty="0">
                <a:latin typeface="Times New Roman"/>
                <a:cs typeface="Times New Roman"/>
              </a:rPr>
              <a:t>000]</a:t>
            </a:r>
            <a:r>
              <a:rPr sz="1100" spc="40" dirty="0">
                <a:latin typeface="Times New Roman"/>
                <a:cs typeface="Times New Roman"/>
              </a:rPr>
              <a:t> </a:t>
            </a:r>
            <a:r>
              <a:rPr sz="1100" spc="-45" dirty="0">
                <a:latin typeface="Georgia"/>
                <a:cs typeface="Georgia"/>
              </a:rPr>
              <a:t>sub–range</a:t>
            </a:r>
            <a:r>
              <a:rPr sz="1100" spc="50" dirty="0">
                <a:latin typeface="Georgia"/>
                <a:cs typeface="Georgia"/>
              </a:rPr>
              <a:t> </a:t>
            </a:r>
            <a:r>
              <a:rPr sz="1100" dirty="0">
                <a:latin typeface="Georgia"/>
                <a:cs typeface="Georgia"/>
              </a:rPr>
              <a:t>(both</a:t>
            </a:r>
            <a:r>
              <a:rPr sz="1100" spc="55" dirty="0">
                <a:latin typeface="Georgia"/>
                <a:cs typeface="Georgia"/>
              </a:rPr>
              <a:t> </a:t>
            </a:r>
            <a:r>
              <a:rPr sz="1100" spc="-45" dirty="0">
                <a:latin typeface="Georgia"/>
                <a:cs typeface="Georgia"/>
              </a:rPr>
              <a:t>sub–ranges</a:t>
            </a:r>
            <a:r>
              <a:rPr sz="1100" spc="50" dirty="0">
                <a:latin typeface="Georgia"/>
                <a:cs typeface="Georgia"/>
              </a:rPr>
              <a:t> </a:t>
            </a:r>
            <a:r>
              <a:rPr sz="1100" spc="-10" dirty="0">
                <a:latin typeface="Georgia"/>
                <a:cs typeface="Georgia"/>
              </a:rPr>
              <a:t>have</a:t>
            </a:r>
            <a:r>
              <a:rPr sz="1100" spc="55" dirty="0">
                <a:latin typeface="Georgia"/>
                <a:cs typeface="Georgia"/>
              </a:rPr>
              <a:t> </a:t>
            </a:r>
            <a:r>
              <a:rPr sz="1100" dirty="0">
                <a:latin typeface="Georgia"/>
                <a:cs typeface="Georgia"/>
              </a:rPr>
              <a:t>the</a:t>
            </a:r>
            <a:r>
              <a:rPr sz="1100" spc="50" dirty="0">
                <a:latin typeface="Georgia"/>
                <a:cs typeface="Georgia"/>
              </a:rPr>
              <a:t> </a:t>
            </a:r>
            <a:r>
              <a:rPr sz="1100" spc="-25" dirty="0">
                <a:latin typeface="Georgia"/>
                <a:cs typeface="Georgia"/>
              </a:rPr>
              <a:t>same</a:t>
            </a:r>
            <a:r>
              <a:rPr sz="1100" spc="55" dirty="0">
                <a:latin typeface="Georgia"/>
                <a:cs typeface="Georgia"/>
              </a:rPr>
              <a:t> </a:t>
            </a:r>
            <a:r>
              <a:rPr sz="1100" spc="-10" dirty="0">
                <a:latin typeface="Georgia"/>
                <a:cs typeface="Georgia"/>
              </a:rPr>
              <a:t>size).</a:t>
            </a:r>
            <a:endParaRPr sz="1100">
              <a:latin typeface="Georgia"/>
              <a:cs typeface="Georgia"/>
            </a:endParaRPr>
          </a:p>
          <a:p>
            <a:pPr marL="12700" marR="90170">
              <a:lnSpc>
                <a:spcPts val="1150"/>
              </a:lnSpc>
              <a:spcBef>
                <a:spcPts val="730"/>
              </a:spcBef>
            </a:pPr>
            <a:r>
              <a:rPr sz="1100" dirty="0">
                <a:latin typeface="Georgia"/>
                <a:cs typeface="Georgia"/>
              </a:rPr>
              <a:t>Thus,</a:t>
            </a:r>
            <a:r>
              <a:rPr sz="1100" spc="15"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use</a:t>
            </a:r>
            <a:r>
              <a:rPr sz="1100" spc="20" dirty="0">
                <a:latin typeface="Georgia"/>
                <a:cs typeface="Georgia"/>
              </a:rPr>
              <a:t> </a:t>
            </a:r>
            <a:r>
              <a:rPr sz="1100" dirty="0">
                <a:latin typeface="Georgia"/>
                <a:cs typeface="Georgia"/>
              </a:rPr>
              <a:t>of</a:t>
            </a:r>
            <a:r>
              <a:rPr sz="1100" spc="15" dirty="0">
                <a:latin typeface="Georgia"/>
                <a:cs typeface="Georgia"/>
              </a:rPr>
              <a:t> </a:t>
            </a:r>
            <a:r>
              <a:rPr sz="1100" spc="-45" dirty="0">
                <a:latin typeface="Georgia"/>
                <a:cs typeface="Georgia"/>
              </a:rPr>
              <a:t>sub–ranges</a:t>
            </a:r>
            <a:r>
              <a:rPr sz="1100" spc="20"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equal</a:t>
            </a:r>
            <a:r>
              <a:rPr sz="1100" spc="20" dirty="0">
                <a:latin typeface="Georgia"/>
                <a:cs typeface="Georgia"/>
              </a:rPr>
              <a:t> </a:t>
            </a:r>
            <a:r>
              <a:rPr sz="1100" spc="-10" dirty="0">
                <a:latin typeface="Georgia"/>
                <a:cs typeface="Georgia"/>
              </a:rPr>
              <a:t>size</a:t>
            </a:r>
            <a:r>
              <a:rPr sz="1100" spc="15" dirty="0">
                <a:latin typeface="Georgia"/>
                <a:cs typeface="Georgia"/>
              </a:rPr>
              <a:t> </a:t>
            </a:r>
            <a:r>
              <a:rPr sz="1100" dirty="0">
                <a:latin typeface="Georgia"/>
                <a:cs typeface="Georgia"/>
              </a:rPr>
              <a:t>may</a:t>
            </a:r>
            <a:r>
              <a:rPr sz="1100" spc="20" dirty="0">
                <a:latin typeface="Georgia"/>
                <a:cs typeface="Georgia"/>
              </a:rPr>
              <a:t> </a:t>
            </a:r>
            <a:r>
              <a:rPr sz="1100" dirty="0">
                <a:latin typeface="Georgia"/>
                <a:cs typeface="Georgia"/>
              </a:rPr>
              <a:t>not</a:t>
            </a:r>
            <a:r>
              <a:rPr sz="1100" spc="15" dirty="0">
                <a:latin typeface="Georgia"/>
                <a:cs typeface="Georgia"/>
              </a:rPr>
              <a:t> </a:t>
            </a:r>
            <a:r>
              <a:rPr sz="1100" dirty="0">
                <a:latin typeface="Georgia"/>
                <a:cs typeface="Georgia"/>
              </a:rPr>
              <a:t>be</a:t>
            </a:r>
            <a:r>
              <a:rPr sz="1100" spc="20" dirty="0">
                <a:latin typeface="Georgia"/>
                <a:cs typeface="Georgia"/>
              </a:rPr>
              <a:t> </a:t>
            </a:r>
            <a:r>
              <a:rPr sz="1100" dirty="0">
                <a:latin typeface="Georgia"/>
                <a:cs typeface="Georgia"/>
              </a:rPr>
              <a:t>very</a:t>
            </a:r>
            <a:r>
              <a:rPr sz="1100" spc="15" dirty="0">
                <a:latin typeface="Georgia"/>
                <a:cs typeface="Georgia"/>
              </a:rPr>
              <a:t> </a:t>
            </a:r>
            <a:r>
              <a:rPr sz="1100" spc="-20" dirty="0">
                <a:latin typeface="Georgia"/>
                <a:cs typeface="Georgia"/>
              </a:rPr>
              <a:t>helpful</a:t>
            </a:r>
            <a:r>
              <a:rPr sz="1100" spc="20" dirty="0">
                <a:latin typeface="Georgia"/>
                <a:cs typeface="Georgia"/>
              </a:rPr>
              <a:t> </a:t>
            </a:r>
            <a:r>
              <a:rPr sz="1100" dirty="0">
                <a:latin typeface="Georgia"/>
                <a:cs typeface="Georgia"/>
              </a:rPr>
              <a:t>in</a:t>
            </a:r>
            <a:r>
              <a:rPr sz="1100" spc="15" dirty="0">
                <a:latin typeface="Georgia"/>
                <a:cs typeface="Georgia"/>
              </a:rPr>
              <a:t> </a:t>
            </a:r>
            <a:r>
              <a:rPr sz="1100" spc="-20" dirty="0">
                <a:latin typeface="Georgia"/>
                <a:cs typeface="Georgia"/>
              </a:rPr>
              <a:t>discriminating </a:t>
            </a:r>
            <a:r>
              <a:rPr sz="1100" spc="-30" dirty="0">
                <a:latin typeface="Georgia"/>
                <a:cs typeface="Georgia"/>
              </a:rPr>
              <a:t>between</a:t>
            </a:r>
            <a:r>
              <a:rPr sz="1100" spc="15" dirty="0">
                <a:latin typeface="Georgia"/>
                <a:cs typeface="Georgia"/>
              </a:rPr>
              <a:t> </a:t>
            </a:r>
            <a:r>
              <a:rPr sz="1100" spc="-30" dirty="0">
                <a:latin typeface="Georgia"/>
                <a:cs typeface="Georgia"/>
              </a:rPr>
              <a:t>different</a:t>
            </a:r>
            <a:r>
              <a:rPr sz="1100" spc="20" dirty="0">
                <a:latin typeface="Georgia"/>
                <a:cs typeface="Georgia"/>
              </a:rPr>
              <a:t> </a:t>
            </a:r>
            <a:r>
              <a:rPr sz="1100" dirty="0">
                <a:latin typeface="Georgia"/>
                <a:cs typeface="Georgia"/>
              </a:rPr>
              <a:t>data</a:t>
            </a:r>
            <a:r>
              <a:rPr sz="1100" spc="20" dirty="0">
                <a:latin typeface="Georgia"/>
                <a:cs typeface="Georgia"/>
              </a:rPr>
              <a:t> </a:t>
            </a:r>
            <a:r>
              <a:rPr sz="1100" spc="-25" dirty="0">
                <a:latin typeface="Georgia"/>
                <a:cs typeface="Georgia"/>
              </a:rPr>
              <a:t>segments.</a:t>
            </a:r>
            <a:r>
              <a:rPr sz="1100" spc="110" dirty="0">
                <a:latin typeface="Georgia"/>
                <a:cs typeface="Georgia"/>
              </a:rPr>
              <a:t> </a:t>
            </a:r>
            <a:r>
              <a:rPr sz="1100" dirty="0">
                <a:latin typeface="Georgia"/>
                <a:cs typeface="Georgia"/>
              </a:rPr>
              <a:t>Many</a:t>
            </a:r>
            <a:r>
              <a:rPr sz="1100" spc="20" dirty="0">
                <a:latin typeface="Georgia"/>
                <a:cs typeface="Georgia"/>
              </a:rPr>
              <a:t> </a:t>
            </a:r>
            <a:r>
              <a:rPr sz="1100" dirty="0">
                <a:latin typeface="Georgia"/>
                <a:cs typeface="Georgia"/>
              </a:rPr>
              <a:t>attributes,</a:t>
            </a:r>
            <a:r>
              <a:rPr sz="1100" spc="20" dirty="0">
                <a:latin typeface="Georgia"/>
                <a:cs typeface="Georgia"/>
              </a:rPr>
              <a:t> </a:t>
            </a:r>
            <a:r>
              <a:rPr sz="1100" spc="-25" dirty="0">
                <a:latin typeface="Georgia"/>
                <a:cs typeface="Georgia"/>
              </a:rPr>
              <a:t>such</a:t>
            </a:r>
            <a:r>
              <a:rPr sz="1100" spc="20" dirty="0">
                <a:latin typeface="Georgia"/>
                <a:cs typeface="Georgia"/>
              </a:rPr>
              <a:t> </a:t>
            </a:r>
            <a:r>
              <a:rPr sz="1100" dirty="0">
                <a:latin typeface="Georgia"/>
                <a:cs typeface="Georgia"/>
              </a:rPr>
              <a:t>as</a:t>
            </a:r>
            <a:r>
              <a:rPr sz="1100" spc="20" dirty="0">
                <a:latin typeface="Georgia"/>
                <a:cs typeface="Georgia"/>
              </a:rPr>
              <a:t> </a:t>
            </a:r>
            <a:r>
              <a:rPr sz="1100" dirty="0">
                <a:latin typeface="Georgia"/>
                <a:cs typeface="Georgia"/>
              </a:rPr>
              <a:t>age,</a:t>
            </a:r>
            <a:r>
              <a:rPr sz="1100" spc="20" dirty="0">
                <a:latin typeface="Georgia"/>
                <a:cs typeface="Georgia"/>
              </a:rPr>
              <a:t> </a:t>
            </a:r>
            <a:r>
              <a:rPr sz="1100" dirty="0">
                <a:latin typeface="Georgia"/>
                <a:cs typeface="Georgia"/>
              </a:rPr>
              <a:t>are</a:t>
            </a:r>
            <a:r>
              <a:rPr sz="1100" spc="20" dirty="0">
                <a:latin typeface="Georgia"/>
                <a:cs typeface="Georgia"/>
              </a:rPr>
              <a:t> </a:t>
            </a:r>
            <a:r>
              <a:rPr sz="1100" dirty="0">
                <a:latin typeface="Georgia"/>
                <a:cs typeface="Georgia"/>
              </a:rPr>
              <a:t>not</a:t>
            </a:r>
            <a:r>
              <a:rPr sz="1100" spc="20" dirty="0">
                <a:latin typeface="Georgia"/>
                <a:cs typeface="Georgia"/>
              </a:rPr>
              <a:t> </a:t>
            </a:r>
            <a:r>
              <a:rPr sz="1100" spc="-25" dirty="0">
                <a:latin typeface="Georgia"/>
                <a:cs typeface="Georgia"/>
              </a:rPr>
              <a:t>as </a:t>
            </a:r>
            <a:r>
              <a:rPr sz="1100" spc="-50" dirty="0">
                <a:latin typeface="Georgia"/>
                <a:cs typeface="Georgia"/>
              </a:rPr>
              <a:t>non–uniformly</a:t>
            </a:r>
            <a:r>
              <a:rPr sz="1100" spc="15" dirty="0">
                <a:latin typeface="Georgia"/>
                <a:cs typeface="Georgia"/>
              </a:rPr>
              <a:t> </a:t>
            </a:r>
            <a:r>
              <a:rPr sz="1100" spc="-10" dirty="0">
                <a:latin typeface="Georgia"/>
                <a:cs typeface="Georgia"/>
              </a:rPr>
              <a:t>distributed,</a:t>
            </a:r>
            <a:r>
              <a:rPr sz="1100" spc="15" dirty="0">
                <a:latin typeface="Georgia"/>
                <a:cs typeface="Georgia"/>
              </a:rPr>
              <a:t> </a:t>
            </a:r>
            <a:r>
              <a:rPr sz="1100" dirty="0">
                <a:latin typeface="Georgia"/>
                <a:cs typeface="Georgia"/>
              </a:rPr>
              <a:t>and</a:t>
            </a:r>
            <a:r>
              <a:rPr sz="1100" spc="15" dirty="0">
                <a:latin typeface="Georgia"/>
                <a:cs typeface="Georgia"/>
              </a:rPr>
              <a:t> </a:t>
            </a:r>
            <a:r>
              <a:rPr sz="1100" spc="-30" dirty="0">
                <a:latin typeface="Georgia"/>
                <a:cs typeface="Georgia"/>
              </a:rPr>
              <a:t>therefore</a:t>
            </a:r>
            <a:r>
              <a:rPr sz="1100" spc="15" dirty="0">
                <a:latin typeface="Georgia"/>
                <a:cs typeface="Georgia"/>
              </a:rPr>
              <a:t> </a:t>
            </a:r>
            <a:r>
              <a:rPr sz="1100" spc="-25" dirty="0">
                <a:latin typeface="Georgia"/>
                <a:cs typeface="Georgia"/>
              </a:rPr>
              <a:t>ranges</a:t>
            </a:r>
            <a:r>
              <a:rPr sz="1100" spc="15"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equal</a:t>
            </a:r>
            <a:r>
              <a:rPr sz="1100" spc="15" dirty="0">
                <a:latin typeface="Georgia"/>
                <a:cs typeface="Georgia"/>
              </a:rPr>
              <a:t> </a:t>
            </a:r>
            <a:r>
              <a:rPr sz="1100" spc="-10" dirty="0">
                <a:latin typeface="Georgia"/>
                <a:cs typeface="Georgia"/>
              </a:rPr>
              <a:t>size</a:t>
            </a:r>
            <a:r>
              <a:rPr sz="1100" spc="15" dirty="0">
                <a:latin typeface="Georgia"/>
                <a:cs typeface="Georgia"/>
              </a:rPr>
              <a:t> </a:t>
            </a:r>
            <a:r>
              <a:rPr sz="1100" dirty="0">
                <a:latin typeface="Georgia"/>
                <a:cs typeface="Georgia"/>
              </a:rPr>
              <a:t>may</a:t>
            </a:r>
            <a:r>
              <a:rPr sz="1100" spc="15" dirty="0">
                <a:latin typeface="Georgia"/>
                <a:cs typeface="Georgia"/>
              </a:rPr>
              <a:t> </a:t>
            </a:r>
            <a:r>
              <a:rPr sz="1100" spc="-20" dirty="0">
                <a:latin typeface="Georgia"/>
                <a:cs typeface="Georgia"/>
              </a:rPr>
              <a:t>work</a:t>
            </a:r>
            <a:r>
              <a:rPr sz="1100" spc="15" dirty="0">
                <a:latin typeface="Georgia"/>
                <a:cs typeface="Georgia"/>
              </a:rPr>
              <a:t> </a:t>
            </a:r>
            <a:r>
              <a:rPr sz="1100" spc="-10" dirty="0">
                <a:latin typeface="Georgia"/>
                <a:cs typeface="Georgia"/>
              </a:rPr>
              <a:t>reasonably well.</a:t>
            </a:r>
            <a:endParaRPr sz="1100">
              <a:latin typeface="Georgia"/>
              <a:cs typeface="Georgia"/>
            </a:endParaRPr>
          </a:p>
          <a:p>
            <a:pPr marL="12700" marR="362585">
              <a:lnSpc>
                <a:spcPct val="77000"/>
              </a:lnSpc>
              <a:spcBef>
                <a:spcPts val="720"/>
              </a:spcBef>
            </a:pPr>
            <a:r>
              <a:rPr sz="1100" dirty="0">
                <a:latin typeface="Georgia"/>
                <a:cs typeface="Georgia"/>
              </a:rPr>
              <a:t>The</a:t>
            </a:r>
            <a:r>
              <a:rPr sz="1100" spc="30" dirty="0">
                <a:latin typeface="Georgia"/>
                <a:cs typeface="Georgia"/>
              </a:rPr>
              <a:t> </a:t>
            </a:r>
            <a:r>
              <a:rPr sz="1100" spc="-20" dirty="0">
                <a:latin typeface="Georgia"/>
                <a:cs typeface="Georgia"/>
              </a:rPr>
              <a:t>discretization</a:t>
            </a:r>
            <a:r>
              <a:rPr sz="1100" spc="35" dirty="0">
                <a:latin typeface="Georgia"/>
                <a:cs typeface="Georgia"/>
              </a:rPr>
              <a:t> </a:t>
            </a:r>
            <a:r>
              <a:rPr sz="1100" spc="-25" dirty="0">
                <a:latin typeface="Georgia"/>
                <a:cs typeface="Georgia"/>
              </a:rPr>
              <a:t>process</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30" dirty="0">
                <a:latin typeface="Georgia"/>
                <a:cs typeface="Georgia"/>
              </a:rPr>
              <a:t> </a:t>
            </a:r>
            <a:r>
              <a:rPr sz="1100" spc="-35" dirty="0">
                <a:latin typeface="Georgia"/>
                <a:cs typeface="Georgia"/>
              </a:rPr>
              <a:t>performed</a:t>
            </a:r>
            <a:r>
              <a:rPr sz="1100" spc="35"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variety</a:t>
            </a:r>
            <a:r>
              <a:rPr sz="1100" spc="30" dirty="0">
                <a:latin typeface="Georgia"/>
                <a:cs typeface="Georgia"/>
              </a:rPr>
              <a:t> </a:t>
            </a:r>
            <a:r>
              <a:rPr sz="1100" dirty="0">
                <a:latin typeface="Georgia"/>
                <a:cs typeface="Georgia"/>
              </a:rPr>
              <a:t>of</a:t>
            </a:r>
            <a:r>
              <a:rPr sz="1100" spc="35" dirty="0">
                <a:latin typeface="Georgia"/>
                <a:cs typeface="Georgia"/>
              </a:rPr>
              <a:t> </a:t>
            </a:r>
            <a:r>
              <a:rPr sz="1100" spc="-10" dirty="0">
                <a:latin typeface="Georgia"/>
                <a:cs typeface="Georgia"/>
              </a:rPr>
              <a:t>ways</a:t>
            </a:r>
            <a:r>
              <a:rPr sz="1100" spc="35" dirty="0">
                <a:latin typeface="Georgia"/>
                <a:cs typeface="Georgia"/>
              </a:rPr>
              <a:t> </a:t>
            </a:r>
            <a:r>
              <a:rPr sz="1100" spc="-30" dirty="0">
                <a:latin typeface="Georgia"/>
                <a:cs typeface="Georgia"/>
              </a:rPr>
              <a:t>depending</a:t>
            </a:r>
            <a:r>
              <a:rPr sz="1100" spc="35" dirty="0">
                <a:latin typeface="Georgia"/>
                <a:cs typeface="Georgia"/>
              </a:rPr>
              <a:t> </a:t>
            </a:r>
            <a:r>
              <a:rPr sz="1100" spc="-25" dirty="0">
                <a:latin typeface="Georgia"/>
                <a:cs typeface="Georgia"/>
              </a:rPr>
              <a:t>on </a:t>
            </a:r>
            <a:r>
              <a:rPr sz="1100" spc="-30" dirty="0">
                <a:latin typeface="Georgia"/>
                <a:cs typeface="Georgia"/>
              </a:rPr>
              <a:t>application–specific</a:t>
            </a:r>
            <a:r>
              <a:rPr sz="1100" spc="80" dirty="0">
                <a:latin typeface="Georgia"/>
                <a:cs typeface="Georgia"/>
              </a:rPr>
              <a:t> </a:t>
            </a:r>
            <a:r>
              <a:rPr sz="1100" spc="-10" dirty="0">
                <a:latin typeface="Georgia"/>
                <a:cs typeface="Georgia"/>
              </a:rPr>
              <a:t>goals:</a:t>
            </a:r>
            <a:endParaRPr sz="1100">
              <a:latin typeface="Georgia"/>
              <a:cs typeface="Georgia"/>
            </a:endParaRPr>
          </a:p>
          <a:p>
            <a:pPr marL="289560" marR="2837180">
              <a:lnSpc>
                <a:spcPct val="108300"/>
              </a:lnSpc>
              <a:spcBef>
                <a:spcPts val="180"/>
              </a:spcBef>
            </a:pPr>
            <a:r>
              <a:rPr sz="1000" b="1" spc="-35" dirty="0">
                <a:latin typeface="Georgia"/>
                <a:cs typeface="Georgia"/>
              </a:rPr>
              <a:t>Equi–width</a:t>
            </a:r>
            <a:r>
              <a:rPr sz="1000" b="1" spc="60" dirty="0">
                <a:latin typeface="Georgia"/>
                <a:cs typeface="Georgia"/>
              </a:rPr>
              <a:t> </a:t>
            </a:r>
            <a:r>
              <a:rPr sz="1000" b="1" spc="-10" dirty="0">
                <a:latin typeface="Georgia"/>
                <a:cs typeface="Georgia"/>
              </a:rPr>
              <a:t>sub–ranges </a:t>
            </a:r>
            <a:endParaRPr lang="vi-VN" sz="1000" b="1" spc="-10" dirty="0">
              <a:latin typeface="Georgia"/>
              <a:cs typeface="Georgia"/>
            </a:endParaRPr>
          </a:p>
          <a:p>
            <a:pPr marL="289560" marR="2837180">
              <a:lnSpc>
                <a:spcPct val="108300"/>
              </a:lnSpc>
              <a:spcBef>
                <a:spcPts val="180"/>
              </a:spcBef>
            </a:pPr>
            <a:r>
              <a:rPr sz="1000" b="1" spc="-35" dirty="0">
                <a:latin typeface="Georgia"/>
                <a:cs typeface="Georgia"/>
              </a:rPr>
              <a:t>Equi–log</a:t>
            </a:r>
            <a:r>
              <a:rPr sz="1000" b="1" spc="35" dirty="0">
                <a:latin typeface="Georgia"/>
                <a:cs typeface="Georgia"/>
              </a:rPr>
              <a:t> </a:t>
            </a:r>
            <a:r>
              <a:rPr sz="1000" b="1" spc="-10" dirty="0">
                <a:latin typeface="Georgia"/>
                <a:cs typeface="Georgia"/>
              </a:rPr>
              <a:t>sub–ranges </a:t>
            </a:r>
            <a:endParaRPr lang="vi-VN" sz="1000" b="1" spc="-10" dirty="0">
              <a:latin typeface="Georgia"/>
              <a:cs typeface="Georgia"/>
            </a:endParaRPr>
          </a:p>
          <a:p>
            <a:pPr marL="289560" marR="2837180">
              <a:lnSpc>
                <a:spcPct val="108300"/>
              </a:lnSpc>
              <a:spcBef>
                <a:spcPts val="180"/>
              </a:spcBef>
            </a:pPr>
            <a:r>
              <a:rPr sz="1000" b="1" spc="-35" dirty="0">
                <a:latin typeface="Georgia"/>
                <a:cs typeface="Georgia"/>
              </a:rPr>
              <a:t>Equi–depth</a:t>
            </a:r>
            <a:r>
              <a:rPr sz="1000" b="1" spc="60" dirty="0">
                <a:latin typeface="Georgia"/>
                <a:cs typeface="Georgia"/>
              </a:rPr>
              <a:t> </a:t>
            </a:r>
            <a:r>
              <a:rPr sz="1000" b="1" spc="-10" dirty="0">
                <a:latin typeface="Georgia"/>
                <a:cs typeface="Georgia"/>
              </a:rPr>
              <a:t>sub–ranges </a:t>
            </a:r>
            <a:r>
              <a:rPr sz="1000" b="1" spc="-40" dirty="0">
                <a:latin typeface="Georgia"/>
                <a:cs typeface="Georgia"/>
              </a:rPr>
              <a:t>Clustering–based</a:t>
            </a:r>
            <a:r>
              <a:rPr sz="1000" b="1" spc="140" dirty="0">
                <a:latin typeface="Georgia"/>
                <a:cs typeface="Georgia"/>
              </a:rPr>
              <a:t> </a:t>
            </a:r>
            <a:r>
              <a:rPr sz="1000" b="1" spc="-30" dirty="0">
                <a:latin typeface="Georgia"/>
                <a:cs typeface="Georgia"/>
              </a:rPr>
              <a:t>discretization</a:t>
            </a:r>
            <a:endParaRPr sz="1000">
              <a:latin typeface="Georgia"/>
              <a:cs typeface="Georgia"/>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6" name="object 16"/>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42</a:t>
            </a:fld>
            <a:r>
              <a:rPr spc="-25" dirty="0"/>
              <a:t> </a:t>
            </a:r>
            <a:r>
              <a:rPr spc="75" dirty="0"/>
              <a:t>/</a:t>
            </a:r>
            <a:r>
              <a:rPr spc="-25" dirty="0"/>
              <a:t> 103</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Discretization:</a:t>
            </a:r>
            <a:r>
              <a:rPr spc="105" dirty="0"/>
              <a:t>  </a:t>
            </a:r>
            <a:r>
              <a:rPr dirty="0"/>
              <a:t>equi–width</a:t>
            </a:r>
            <a:r>
              <a:rPr spc="330" dirty="0"/>
              <a:t> </a:t>
            </a:r>
            <a:r>
              <a:rPr spc="-10" dirty="0"/>
              <a:t>sub–ranges</a:t>
            </a:r>
          </a:p>
        </p:txBody>
      </p:sp>
      <p:sp>
        <p:nvSpPr>
          <p:cNvPr id="3" name="object 3"/>
          <p:cNvSpPr/>
          <p:nvPr/>
        </p:nvSpPr>
        <p:spPr>
          <a:xfrm>
            <a:off x="337972" y="103587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944269"/>
            <a:ext cx="505206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Georgia"/>
                <a:cs typeface="Georgia"/>
              </a:rPr>
              <a:t>In</a:t>
            </a:r>
            <a:r>
              <a:rPr sz="1100" spc="-35" dirty="0">
                <a:latin typeface="Georgia"/>
                <a:cs typeface="Georgia"/>
              </a:rPr>
              <a:t> </a:t>
            </a:r>
            <a:r>
              <a:rPr sz="1100" dirty="0">
                <a:latin typeface="Georgia"/>
                <a:cs typeface="Georgia"/>
              </a:rPr>
              <a:t>this</a:t>
            </a:r>
            <a:r>
              <a:rPr sz="1100" spc="30" dirty="0">
                <a:latin typeface="Georgia"/>
                <a:cs typeface="Georgia"/>
              </a:rPr>
              <a:t> </a:t>
            </a:r>
            <a:r>
              <a:rPr sz="1100" spc="-10" dirty="0">
                <a:latin typeface="Georgia"/>
                <a:cs typeface="Georgia"/>
              </a:rPr>
              <a:t>case,</a:t>
            </a:r>
            <a:r>
              <a:rPr sz="1100" spc="35" dirty="0">
                <a:latin typeface="Georgia"/>
                <a:cs typeface="Georgia"/>
              </a:rPr>
              <a:t> </a:t>
            </a:r>
            <a:r>
              <a:rPr sz="1100" spc="-10" dirty="0">
                <a:latin typeface="Georgia"/>
                <a:cs typeface="Georgia"/>
              </a:rPr>
              <a:t>each</a:t>
            </a:r>
            <a:r>
              <a:rPr sz="1100" spc="35" dirty="0">
                <a:latin typeface="Georgia"/>
                <a:cs typeface="Georgia"/>
              </a:rPr>
              <a:t> </a:t>
            </a:r>
            <a:r>
              <a:rPr sz="1100" spc="-45" dirty="0">
                <a:latin typeface="Georgia"/>
                <a:cs typeface="Georgia"/>
              </a:rPr>
              <a:t>sub–range</a:t>
            </a:r>
            <a:r>
              <a:rPr sz="1100" spc="30" dirty="0">
                <a:latin typeface="Georgia"/>
                <a:cs typeface="Georgia"/>
              </a:rPr>
              <a:t> </a:t>
            </a:r>
            <a:r>
              <a:rPr sz="1100" spc="-45" dirty="0">
                <a:latin typeface="Times New Roman"/>
                <a:cs typeface="Times New Roman"/>
              </a:rPr>
              <a:t>[</a:t>
            </a:r>
            <a:r>
              <a:rPr sz="1100" i="1" spc="-45" dirty="0">
                <a:latin typeface="Georgia"/>
                <a:cs typeface="Georgia"/>
              </a:rPr>
              <a:t>a,</a:t>
            </a:r>
            <a:r>
              <a:rPr sz="1100" i="1" spc="-85" dirty="0">
                <a:latin typeface="Georgia"/>
                <a:cs typeface="Georgia"/>
              </a:rPr>
              <a:t> </a:t>
            </a:r>
            <a:r>
              <a:rPr sz="1100" i="1" spc="-60" dirty="0">
                <a:latin typeface="Georgia"/>
                <a:cs typeface="Georgia"/>
              </a:rPr>
              <a:t>b</a:t>
            </a:r>
            <a:r>
              <a:rPr sz="1100" spc="-60" dirty="0">
                <a:latin typeface="Times New Roman"/>
                <a:cs typeface="Times New Roman"/>
              </a:rPr>
              <a:t>]</a:t>
            </a:r>
            <a:r>
              <a:rPr sz="1100" spc="25" dirty="0">
                <a:latin typeface="Times New Roman"/>
                <a:cs typeface="Times New Roman"/>
              </a:rPr>
              <a:t> </a:t>
            </a:r>
            <a:r>
              <a:rPr sz="1100" dirty="0">
                <a:latin typeface="Georgia"/>
                <a:cs typeface="Georgia"/>
              </a:rPr>
              <a:t>is</a:t>
            </a:r>
            <a:r>
              <a:rPr sz="1100" spc="35" dirty="0">
                <a:latin typeface="Georgia"/>
                <a:cs typeface="Georgia"/>
              </a:rPr>
              <a:t> </a:t>
            </a:r>
            <a:r>
              <a:rPr sz="1100" spc="-40" dirty="0">
                <a:latin typeface="Georgia"/>
                <a:cs typeface="Georgia"/>
              </a:rPr>
              <a:t>chosen</a:t>
            </a:r>
            <a:r>
              <a:rPr sz="1100" spc="35" dirty="0">
                <a:latin typeface="Georgia"/>
                <a:cs typeface="Georgia"/>
              </a:rPr>
              <a:t> </a:t>
            </a:r>
            <a:r>
              <a:rPr sz="1100" dirty="0">
                <a:latin typeface="Georgia"/>
                <a:cs typeface="Georgia"/>
              </a:rPr>
              <a:t>in</a:t>
            </a:r>
            <a:r>
              <a:rPr sz="1100" spc="30" dirty="0">
                <a:latin typeface="Georgia"/>
                <a:cs typeface="Georgia"/>
              </a:rPr>
              <a:t> </a:t>
            </a:r>
            <a:r>
              <a:rPr sz="1100" spc="-25" dirty="0">
                <a:latin typeface="Georgia"/>
                <a:cs typeface="Georgia"/>
              </a:rPr>
              <a:t>such</a:t>
            </a:r>
            <a:r>
              <a:rPr sz="1100" spc="35" dirty="0">
                <a:latin typeface="Georgia"/>
                <a:cs typeface="Georgia"/>
              </a:rPr>
              <a:t> </a:t>
            </a:r>
            <a:r>
              <a:rPr sz="1100" dirty="0">
                <a:latin typeface="Georgia"/>
                <a:cs typeface="Georgia"/>
              </a:rPr>
              <a:t>a</a:t>
            </a:r>
            <a:r>
              <a:rPr sz="1100" spc="35" dirty="0">
                <a:latin typeface="Georgia"/>
                <a:cs typeface="Georgia"/>
              </a:rPr>
              <a:t> </a:t>
            </a:r>
            <a:r>
              <a:rPr sz="1100" dirty="0">
                <a:latin typeface="Georgia"/>
                <a:cs typeface="Georgia"/>
              </a:rPr>
              <a:t>way</a:t>
            </a:r>
            <a:r>
              <a:rPr sz="1100" spc="35" dirty="0">
                <a:latin typeface="Georgia"/>
                <a:cs typeface="Georgia"/>
              </a:rPr>
              <a:t> </a:t>
            </a:r>
            <a:r>
              <a:rPr sz="1100" dirty="0">
                <a:latin typeface="Georgia"/>
                <a:cs typeface="Georgia"/>
              </a:rPr>
              <a:t>that</a:t>
            </a:r>
            <a:r>
              <a:rPr sz="1100" spc="35" dirty="0">
                <a:latin typeface="Georgia"/>
                <a:cs typeface="Georgia"/>
              </a:rPr>
              <a:t> </a:t>
            </a:r>
            <a:r>
              <a:rPr sz="1100" i="1" spc="-155" dirty="0">
                <a:latin typeface="Georgia"/>
                <a:cs typeface="Georgia"/>
              </a:rPr>
              <a:t>b</a:t>
            </a:r>
            <a:r>
              <a:rPr sz="1100" i="1" spc="-25" dirty="0">
                <a:latin typeface="Georgia"/>
                <a:cs typeface="Georgia"/>
              </a:rPr>
              <a:t> </a:t>
            </a:r>
            <a:r>
              <a:rPr lang="en-VN" sz="1100" spc="229" dirty="0">
                <a:latin typeface="Cambria"/>
                <a:cs typeface="Cambria"/>
              </a:rPr>
              <a:t>−</a:t>
            </a:r>
            <a:r>
              <a:rPr sz="1100" i="1" dirty="0">
                <a:latin typeface="Georgia"/>
                <a:cs typeface="Georgia"/>
              </a:rPr>
              <a:t>a</a:t>
            </a:r>
            <a:r>
              <a:rPr sz="1100" i="1" spc="30"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same</a:t>
            </a:r>
            <a:r>
              <a:rPr sz="1100" spc="35" dirty="0">
                <a:latin typeface="Georgia"/>
                <a:cs typeface="Georgia"/>
              </a:rPr>
              <a:t> </a:t>
            </a:r>
            <a:r>
              <a:rPr sz="1100" spc="-25" dirty="0">
                <a:latin typeface="Georgia"/>
                <a:cs typeface="Georgia"/>
              </a:rPr>
              <a:t>for</a:t>
            </a:r>
            <a:endParaRPr sz="1100">
              <a:latin typeface="Georgia"/>
              <a:cs typeface="Georgia"/>
            </a:endParaRPr>
          </a:p>
        </p:txBody>
      </p:sp>
      <p:sp>
        <p:nvSpPr>
          <p:cNvPr id="5" name="object 5"/>
          <p:cNvSpPr txBox="1"/>
          <p:nvPr/>
        </p:nvSpPr>
        <p:spPr>
          <a:xfrm>
            <a:off x="454177" y="1018575"/>
            <a:ext cx="5060315" cy="1179195"/>
          </a:xfrm>
          <a:prstGeom prst="rect">
            <a:avLst/>
          </a:prstGeom>
        </p:spPr>
        <p:txBody>
          <a:bodyPr vert="horz" wrap="square" lIns="0" tIns="83185" rIns="0" bIns="0" rtlCol="0">
            <a:spAutoFit/>
          </a:bodyPr>
          <a:lstStyle/>
          <a:p>
            <a:pPr marL="12700">
              <a:lnSpc>
                <a:spcPct val="100000"/>
              </a:lnSpc>
              <a:spcBef>
                <a:spcPts val="655"/>
              </a:spcBef>
            </a:pPr>
            <a:r>
              <a:rPr sz="1100" spc="-20" dirty="0">
                <a:latin typeface="Georgia"/>
                <a:cs typeface="Georgia"/>
              </a:rPr>
              <a:t>each</a:t>
            </a:r>
            <a:r>
              <a:rPr sz="1100" spc="5" dirty="0">
                <a:latin typeface="Georgia"/>
                <a:cs typeface="Georgia"/>
              </a:rPr>
              <a:t> </a:t>
            </a:r>
            <a:r>
              <a:rPr sz="1100" spc="-10" dirty="0">
                <a:latin typeface="Georgia"/>
                <a:cs typeface="Georgia"/>
              </a:rPr>
              <a:t>sub–range.</a:t>
            </a:r>
            <a:endParaRPr sz="1100">
              <a:latin typeface="Georgia"/>
              <a:cs typeface="Georgia"/>
            </a:endParaRPr>
          </a:p>
          <a:p>
            <a:pPr marL="12700" marR="478790">
              <a:lnSpc>
                <a:spcPts val="1150"/>
              </a:lnSpc>
              <a:spcBef>
                <a:spcPts val="735"/>
              </a:spcBef>
            </a:pPr>
            <a:r>
              <a:rPr sz="1100" dirty="0">
                <a:latin typeface="Georgia"/>
                <a:cs typeface="Georgia"/>
              </a:rPr>
              <a:t>This</a:t>
            </a:r>
            <a:r>
              <a:rPr sz="1100" spc="40" dirty="0">
                <a:latin typeface="Georgia"/>
                <a:cs typeface="Georgia"/>
              </a:rPr>
              <a:t> </a:t>
            </a:r>
            <a:r>
              <a:rPr sz="1100" spc="-20" dirty="0">
                <a:latin typeface="Georgia"/>
                <a:cs typeface="Georgia"/>
              </a:rPr>
              <a:t>approach</a:t>
            </a:r>
            <a:r>
              <a:rPr sz="1100" spc="45" dirty="0">
                <a:latin typeface="Georgia"/>
                <a:cs typeface="Georgia"/>
              </a:rPr>
              <a:t> </a:t>
            </a:r>
            <a:r>
              <a:rPr sz="1100" dirty="0">
                <a:latin typeface="Georgia"/>
                <a:cs typeface="Georgia"/>
              </a:rPr>
              <a:t>has</a:t>
            </a:r>
            <a:r>
              <a:rPr sz="1100" spc="40" dirty="0">
                <a:latin typeface="Georgia"/>
                <a:cs typeface="Georgia"/>
              </a:rPr>
              <a:t> </a:t>
            </a:r>
            <a:r>
              <a:rPr sz="1100" dirty="0">
                <a:latin typeface="Georgia"/>
                <a:cs typeface="Georgia"/>
              </a:rPr>
              <a:t>the</a:t>
            </a:r>
            <a:r>
              <a:rPr sz="1100" spc="45" dirty="0">
                <a:latin typeface="Georgia"/>
                <a:cs typeface="Georgia"/>
              </a:rPr>
              <a:t> </a:t>
            </a:r>
            <a:r>
              <a:rPr sz="1100" spc="-20" dirty="0">
                <a:latin typeface="Georgia"/>
                <a:cs typeface="Georgia"/>
              </a:rPr>
              <a:t>drawback</a:t>
            </a:r>
            <a:r>
              <a:rPr sz="1100" spc="40" dirty="0">
                <a:latin typeface="Georgia"/>
                <a:cs typeface="Georgia"/>
              </a:rPr>
              <a:t> </a:t>
            </a:r>
            <a:r>
              <a:rPr sz="1100" dirty="0">
                <a:latin typeface="Georgia"/>
                <a:cs typeface="Georgia"/>
              </a:rPr>
              <a:t>that</a:t>
            </a:r>
            <a:r>
              <a:rPr sz="1100" spc="45" dirty="0">
                <a:latin typeface="Georgia"/>
                <a:cs typeface="Georgia"/>
              </a:rPr>
              <a:t> </a:t>
            </a:r>
            <a:r>
              <a:rPr sz="1100" dirty="0">
                <a:latin typeface="Georgia"/>
                <a:cs typeface="Georgia"/>
              </a:rPr>
              <a:t>it</a:t>
            </a:r>
            <a:r>
              <a:rPr sz="1100" spc="45" dirty="0">
                <a:latin typeface="Georgia"/>
                <a:cs typeface="Georgia"/>
              </a:rPr>
              <a:t> </a:t>
            </a:r>
            <a:r>
              <a:rPr sz="1100" dirty="0">
                <a:latin typeface="Georgia"/>
                <a:cs typeface="Georgia"/>
              </a:rPr>
              <a:t>will</a:t>
            </a:r>
            <a:r>
              <a:rPr sz="1100" spc="40" dirty="0">
                <a:latin typeface="Georgia"/>
                <a:cs typeface="Georgia"/>
              </a:rPr>
              <a:t> </a:t>
            </a:r>
            <a:r>
              <a:rPr sz="1100" dirty="0">
                <a:latin typeface="Georgia"/>
                <a:cs typeface="Georgia"/>
              </a:rPr>
              <a:t>not</a:t>
            </a:r>
            <a:r>
              <a:rPr sz="1100" spc="45" dirty="0">
                <a:latin typeface="Georgia"/>
                <a:cs typeface="Georgia"/>
              </a:rPr>
              <a:t> </a:t>
            </a:r>
            <a:r>
              <a:rPr sz="1100" spc="-20" dirty="0">
                <a:latin typeface="Georgia"/>
                <a:cs typeface="Georgia"/>
              </a:rPr>
              <a:t>work</a:t>
            </a:r>
            <a:r>
              <a:rPr sz="1100" spc="40" dirty="0">
                <a:latin typeface="Georgia"/>
                <a:cs typeface="Georgia"/>
              </a:rPr>
              <a:t> </a:t>
            </a:r>
            <a:r>
              <a:rPr sz="1100" dirty="0">
                <a:latin typeface="Georgia"/>
                <a:cs typeface="Georgia"/>
              </a:rPr>
              <a:t>for</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sets</a:t>
            </a:r>
            <a:r>
              <a:rPr sz="1100" spc="40" dirty="0">
                <a:latin typeface="Georgia"/>
                <a:cs typeface="Georgia"/>
              </a:rPr>
              <a:t> </a:t>
            </a:r>
            <a:r>
              <a:rPr sz="1100" dirty="0">
                <a:latin typeface="Georgia"/>
                <a:cs typeface="Georgia"/>
              </a:rPr>
              <a:t>that</a:t>
            </a:r>
            <a:r>
              <a:rPr sz="1100" spc="45" dirty="0">
                <a:latin typeface="Georgia"/>
                <a:cs typeface="Georgia"/>
              </a:rPr>
              <a:t> </a:t>
            </a:r>
            <a:r>
              <a:rPr sz="1100" spc="-25" dirty="0">
                <a:latin typeface="Georgia"/>
                <a:cs typeface="Georgia"/>
              </a:rPr>
              <a:t>are </a:t>
            </a:r>
            <a:r>
              <a:rPr sz="1100" spc="-10" dirty="0">
                <a:latin typeface="Georgia"/>
                <a:cs typeface="Georgia"/>
              </a:rPr>
              <a:t>distributed</a:t>
            </a:r>
            <a:r>
              <a:rPr sz="1100" spc="30" dirty="0">
                <a:latin typeface="Georgia"/>
                <a:cs typeface="Georgia"/>
              </a:rPr>
              <a:t> </a:t>
            </a:r>
            <a:r>
              <a:rPr sz="1100" spc="-50" dirty="0">
                <a:latin typeface="Georgia"/>
                <a:cs typeface="Georgia"/>
              </a:rPr>
              <a:t>non–uniformly</a:t>
            </a:r>
            <a:r>
              <a:rPr sz="1100" spc="30" dirty="0">
                <a:latin typeface="Georgia"/>
                <a:cs typeface="Georgia"/>
              </a:rPr>
              <a:t> </a:t>
            </a:r>
            <a:r>
              <a:rPr sz="1100" spc="-20" dirty="0">
                <a:latin typeface="Georgia"/>
                <a:cs typeface="Georgia"/>
              </a:rPr>
              <a:t>across</a:t>
            </a:r>
            <a:r>
              <a:rPr sz="1100" spc="30" dirty="0">
                <a:latin typeface="Georgia"/>
                <a:cs typeface="Georgia"/>
              </a:rPr>
              <a:t> </a:t>
            </a:r>
            <a:r>
              <a:rPr sz="1100" dirty="0">
                <a:latin typeface="Georgia"/>
                <a:cs typeface="Georgia"/>
              </a:rPr>
              <a:t>the</a:t>
            </a:r>
            <a:r>
              <a:rPr sz="1100" spc="35" dirty="0">
                <a:latin typeface="Georgia"/>
                <a:cs typeface="Georgia"/>
              </a:rPr>
              <a:t> </a:t>
            </a:r>
            <a:r>
              <a:rPr sz="1100" spc="-30" dirty="0">
                <a:latin typeface="Georgia"/>
                <a:cs typeface="Georgia"/>
              </a:rPr>
              <a:t>different</a:t>
            </a:r>
            <a:r>
              <a:rPr sz="1100" spc="30" dirty="0">
                <a:latin typeface="Georgia"/>
                <a:cs typeface="Georgia"/>
              </a:rPr>
              <a:t> </a:t>
            </a:r>
            <a:r>
              <a:rPr sz="1100" spc="-10" dirty="0">
                <a:latin typeface="Georgia"/>
                <a:cs typeface="Georgia"/>
              </a:rPr>
              <a:t>sub–ranges.</a:t>
            </a:r>
            <a:endParaRPr sz="1100">
              <a:latin typeface="Georgia"/>
              <a:cs typeface="Georgia"/>
            </a:endParaRPr>
          </a:p>
          <a:p>
            <a:pPr marL="12700" marR="5080">
              <a:lnSpc>
                <a:spcPts val="1150"/>
              </a:lnSpc>
              <a:spcBef>
                <a:spcPts val="730"/>
              </a:spcBef>
            </a:pPr>
            <a:r>
              <a:rPr sz="1100" dirty="0">
                <a:latin typeface="Georgia"/>
                <a:cs typeface="Georgia"/>
              </a:rPr>
              <a:t>To</a:t>
            </a:r>
            <a:r>
              <a:rPr sz="1100" spc="35" dirty="0">
                <a:latin typeface="Georgia"/>
                <a:cs typeface="Georgia"/>
              </a:rPr>
              <a:t> </a:t>
            </a:r>
            <a:r>
              <a:rPr sz="1100" spc="-35" dirty="0">
                <a:latin typeface="Georgia"/>
                <a:cs typeface="Georgia"/>
              </a:rPr>
              <a:t>determine</a:t>
            </a:r>
            <a:r>
              <a:rPr sz="1100" spc="4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actual</a:t>
            </a:r>
            <a:r>
              <a:rPr sz="1100" spc="40" dirty="0">
                <a:latin typeface="Georgia"/>
                <a:cs typeface="Georgia"/>
              </a:rPr>
              <a:t> </a:t>
            </a:r>
            <a:r>
              <a:rPr sz="1100" spc="-25" dirty="0">
                <a:latin typeface="Georgia"/>
                <a:cs typeface="Georgia"/>
              </a:rPr>
              <a:t>values</a:t>
            </a:r>
            <a:r>
              <a:rPr sz="1100" spc="40"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40" dirty="0">
                <a:latin typeface="Georgia"/>
                <a:cs typeface="Georgia"/>
              </a:rPr>
              <a:t> </a:t>
            </a:r>
            <a:r>
              <a:rPr sz="1100" spc="-45" dirty="0">
                <a:latin typeface="Georgia"/>
                <a:cs typeface="Georgia"/>
              </a:rPr>
              <a:t>sub–ranges,</a:t>
            </a:r>
            <a:r>
              <a:rPr sz="1100" spc="35" dirty="0">
                <a:latin typeface="Georgia"/>
                <a:cs typeface="Georgia"/>
              </a:rPr>
              <a:t> </a:t>
            </a:r>
            <a:r>
              <a:rPr sz="1100" dirty="0">
                <a:latin typeface="Georgia"/>
                <a:cs typeface="Georgia"/>
              </a:rPr>
              <a:t>the</a:t>
            </a:r>
            <a:r>
              <a:rPr sz="1100" spc="40" dirty="0">
                <a:latin typeface="Georgia"/>
                <a:cs typeface="Georgia"/>
              </a:rPr>
              <a:t> </a:t>
            </a:r>
            <a:r>
              <a:rPr sz="1100" spc="-45" dirty="0">
                <a:latin typeface="Georgia"/>
                <a:cs typeface="Georgia"/>
              </a:rPr>
              <a:t>minimum</a:t>
            </a:r>
            <a:r>
              <a:rPr sz="1100" spc="40" dirty="0">
                <a:latin typeface="Georgia"/>
                <a:cs typeface="Georgia"/>
              </a:rPr>
              <a:t> </a:t>
            </a:r>
            <a:r>
              <a:rPr sz="1100" dirty="0">
                <a:latin typeface="Georgia"/>
                <a:cs typeface="Georgia"/>
              </a:rPr>
              <a:t>and</a:t>
            </a:r>
            <a:r>
              <a:rPr sz="1100" spc="35" dirty="0">
                <a:latin typeface="Georgia"/>
                <a:cs typeface="Georgia"/>
              </a:rPr>
              <a:t> </a:t>
            </a:r>
            <a:r>
              <a:rPr sz="1100" spc="-10" dirty="0">
                <a:latin typeface="Georgia"/>
                <a:cs typeface="Georgia"/>
              </a:rPr>
              <a:t>maximum </a:t>
            </a:r>
            <a:r>
              <a:rPr sz="1100" spc="-25" dirty="0">
                <a:latin typeface="Georgia"/>
                <a:cs typeface="Georgia"/>
              </a:rPr>
              <a:t>values</a:t>
            </a:r>
            <a:r>
              <a:rPr sz="1100" spc="-10" dirty="0">
                <a:latin typeface="Georgia"/>
                <a:cs typeface="Georgia"/>
              </a:rPr>
              <a:t> </a:t>
            </a:r>
            <a:r>
              <a:rPr sz="1100" dirty="0">
                <a:latin typeface="Georgia"/>
                <a:cs typeface="Georgia"/>
              </a:rPr>
              <a:t>of</a:t>
            </a:r>
            <a:r>
              <a:rPr sz="1100" spc="30" dirty="0">
                <a:latin typeface="Georgia"/>
                <a:cs typeface="Georgia"/>
              </a:rPr>
              <a:t> </a:t>
            </a:r>
            <a:r>
              <a:rPr sz="1100" spc="-20" dirty="0">
                <a:latin typeface="Georgia"/>
                <a:cs typeface="Georgia"/>
              </a:rPr>
              <a:t>each</a:t>
            </a:r>
            <a:r>
              <a:rPr sz="1100" spc="25" dirty="0">
                <a:latin typeface="Georgia"/>
                <a:cs typeface="Georgia"/>
              </a:rPr>
              <a:t> </a:t>
            </a:r>
            <a:r>
              <a:rPr sz="1100" dirty="0">
                <a:latin typeface="Georgia"/>
                <a:cs typeface="Georgia"/>
              </a:rPr>
              <a:t>attribute</a:t>
            </a:r>
            <a:r>
              <a:rPr sz="1100" spc="25" dirty="0">
                <a:latin typeface="Georgia"/>
                <a:cs typeface="Georgia"/>
              </a:rPr>
              <a:t> </a:t>
            </a:r>
            <a:r>
              <a:rPr sz="1100" dirty="0">
                <a:latin typeface="Georgia"/>
                <a:cs typeface="Georgia"/>
              </a:rPr>
              <a:t>are</a:t>
            </a:r>
            <a:r>
              <a:rPr sz="1100" spc="30" dirty="0">
                <a:latin typeface="Georgia"/>
                <a:cs typeface="Georgia"/>
              </a:rPr>
              <a:t> </a:t>
            </a:r>
            <a:r>
              <a:rPr sz="1100" spc="-30" dirty="0">
                <a:latin typeface="Georgia"/>
                <a:cs typeface="Georgia"/>
              </a:rPr>
              <a:t>determined.</a:t>
            </a:r>
            <a:r>
              <a:rPr sz="1100" spc="120" dirty="0">
                <a:latin typeface="Georgia"/>
                <a:cs typeface="Georgia"/>
              </a:rPr>
              <a:t> </a:t>
            </a:r>
            <a:r>
              <a:rPr sz="1100" dirty="0">
                <a:latin typeface="Georgia"/>
                <a:cs typeface="Georgia"/>
              </a:rPr>
              <a:t>This</a:t>
            </a:r>
            <a:r>
              <a:rPr sz="1100" spc="25" dirty="0">
                <a:latin typeface="Georgia"/>
                <a:cs typeface="Georgia"/>
              </a:rPr>
              <a:t> </a:t>
            </a:r>
            <a:r>
              <a:rPr sz="1100" spc="-10" dirty="0">
                <a:latin typeface="Georgia"/>
                <a:cs typeface="Georgia"/>
              </a:rPr>
              <a:t>range</a:t>
            </a:r>
            <a:r>
              <a:rPr sz="1100" spc="30" dirty="0">
                <a:latin typeface="Georgia"/>
                <a:cs typeface="Georgia"/>
              </a:rPr>
              <a:t> </a:t>
            </a:r>
            <a:r>
              <a:rPr sz="1100" spc="-10" dirty="0">
                <a:latin typeface="Times New Roman"/>
                <a:cs typeface="Times New Roman"/>
              </a:rPr>
              <a:t>[</a:t>
            </a:r>
            <a:r>
              <a:rPr sz="1100" i="1" spc="-10" dirty="0">
                <a:latin typeface="Georgia"/>
                <a:cs typeface="Georgia"/>
              </a:rPr>
              <a:t>min,</a:t>
            </a:r>
            <a:r>
              <a:rPr sz="1100" i="1" spc="-85" dirty="0">
                <a:latin typeface="Georgia"/>
                <a:cs typeface="Georgia"/>
              </a:rPr>
              <a:t> </a:t>
            </a:r>
            <a:r>
              <a:rPr sz="1100" i="1" dirty="0">
                <a:latin typeface="Georgia"/>
                <a:cs typeface="Georgia"/>
              </a:rPr>
              <a:t>max</a:t>
            </a:r>
            <a:r>
              <a:rPr sz="1100" dirty="0">
                <a:latin typeface="Times New Roman"/>
                <a:cs typeface="Times New Roman"/>
              </a:rPr>
              <a:t>]</a:t>
            </a:r>
            <a:r>
              <a:rPr sz="1100" spc="15" dirty="0">
                <a:latin typeface="Times New Roman"/>
                <a:cs typeface="Times New Roman"/>
              </a:rPr>
              <a:t> </a:t>
            </a:r>
            <a:r>
              <a:rPr sz="1100" dirty="0">
                <a:latin typeface="Georgia"/>
                <a:cs typeface="Georgia"/>
              </a:rPr>
              <a:t>is</a:t>
            </a:r>
            <a:r>
              <a:rPr sz="1100" spc="30" dirty="0">
                <a:latin typeface="Georgia"/>
                <a:cs typeface="Georgia"/>
              </a:rPr>
              <a:t> </a:t>
            </a:r>
            <a:r>
              <a:rPr sz="1100" dirty="0">
                <a:latin typeface="Georgia"/>
                <a:cs typeface="Georgia"/>
              </a:rPr>
              <a:t>then</a:t>
            </a:r>
            <a:r>
              <a:rPr sz="1100" spc="25" dirty="0">
                <a:latin typeface="Georgia"/>
                <a:cs typeface="Georgia"/>
              </a:rPr>
              <a:t> </a:t>
            </a:r>
            <a:r>
              <a:rPr sz="1100" spc="-20" dirty="0">
                <a:latin typeface="Georgia"/>
                <a:cs typeface="Georgia"/>
              </a:rPr>
              <a:t>divided</a:t>
            </a:r>
            <a:r>
              <a:rPr sz="1100" spc="25" dirty="0">
                <a:latin typeface="Georgia"/>
                <a:cs typeface="Georgia"/>
              </a:rPr>
              <a:t> </a:t>
            </a:r>
            <a:r>
              <a:rPr sz="1100" spc="-20" dirty="0">
                <a:latin typeface="Georgia"/>
                <a:cs typeface="Georgia"/>
              </a:rPr>
              <a:t>into </a:t>
            </a:r>
            <a:r>
              <a:rPr sz="1100" i="1" dirty="0">
                <a:latin typeface="Georgia"/>
                <a:cs typeface="Georgia"/>
              </a:rPr>
              <a:t>k</a:t>
            </a:r>
            <a:r>
              <a:rPr sz="1100" i="1" spc="55" dirty="0">
                <a:latin typeface="Georgia"/>
                <a:cs typeface="Georgia"/>
              </a:rPr>
              <a:t> </a:t>
            </a:r>
            <a:r>
              <a:rPr sz="1100" spc="-45" dirty="0">
                <a:latin typeface="Georgia"/>
                <a:cs typeface="Georgia"/>
              </a:rPr>
              <a:t>sub–ranges</a:t>
            </a:r>
            <a:r>
              <a:rPr sz="1100" spc="30" dirty="0">
                <a:latin typeface="Georgia"/>
                <a:cs typeface="Georgia"/>
              </a:rPr>
              <a:t> </a:t>
            </a:r>
            <a:r>
              <a:rPr sz="1100" dirty="0">
                <a:latin typeface="Georgia"/>
                <a:cs typeface="Georgia"/>
              </a:rPr>
              <a:t>of</a:t>
            </a:r>
            <a:r>
              <a:rPr sz="1100" spc="30" dirty="0">
                <a:latin typeface="Georgia"/>
                <a:cs typeface="Georgia"/>
              </a:rPr>
              <a:t> </a:t>
            </a:r>
            <a:r>
              <a:rPr sz="1100" spc="-10" dirty="0">
                <a:latin typeface="Georgia"/>
                <a:cs typeface="Georgia"/>
              </a:rPr>
              <a:t>equal</a:t>
            </a:r>
            <a:r>
              <a:rPr sz="1100" spc="30" dirty="0">
                <a:latin typeface="Georgia"/>
                <a:cs typeface="Georgia"/>
              </a:rPr>
              <a:t> </a:t>
            </a:r>
            <a:r>
              <a:rPr sz="1100" spc="-10" dirty="0">
                <a:latin typeface="Georgia"/>
                <a:cs typeface="Georgia"/>
              </a:rPr>
              <a:t>length.</a:t>
            </a:r>
            <a:endParaRPr sz="1100">
              <a:latin typeface="Georgia"/>
              <a:cs typeface="Georgia"/>
            </a:endParaRPr>
          </a:p>
        </p:txBody>
      </p:sp>
      <p:sp>
        <p:nvSpPr>
          <p:cNvPr id="6" name="object 6"/>
          <p:cNvSpPr/>
          <p:nvPr/>
        </p:nvSpPr>
        <p:spPr>
          <a:xfrm>
            <a:off x="337972" y="142035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0483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43</a:t>
            </a:fld>
            <a:r>
              <a:rPr spc="-25" dirty="0"/>
              <a:t> </a:t>
            </a:r>
            <a:r>
              <a:rPr spc="75" dirty="0"/>
              <a:t>/</a:t>
            </a:r>
            <a:r>
              <a:rPr spc="-25" dirty="0"/>
              <a:t> 103</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283710" cy="232756"/>
          </a:xfrm>
          <a:prstGeom prst="rect">
            <a:avLst/>
          </a:prstGeom>
        </p:spPr>
        <p:txBody>
          <a:bodyPr vert="horz" wrap="square" lIns="0" tIns="17145" rIns="0" bIns="0" rtlCol="0">
            <a:spAutoFit/>
          </a:bodyPr>
          <a:lstStyle/>
          <a:p>
            <a:pPr marL="12700">
              <a:lnSpc>
                <a:spcPct val="100000"/>
              </a:lnSpc>
              <a:spcBef>
                <a:spcPts val="135"/>
              </a:spcBef>
            </a:pPr>
            <a:r>
              <a:rPr dirty="0"/>
              <a:t>Discretization:</a:t>
            </a:r>
            <a:r>
              <a:rPr spc="395" dirty="0"/>
              <a:t> </a:t>
            </a:r>
            <a:r>
              <a:rPr dirty="0"/>
              <a:t>equi</a:t>
            </a:r>
            <a:r>
              <a:rPr lang="vi-VN" dirty="0"/>
              <a:t>-</a:t>
            </a:r>
            <a:r>
              <a:rPr dirty="0"/>
              <a:t>log</a:t>
            </a:r>
            <a:r>
              <a:rPr spc="204" dirty="0"/>
              <a:t> </a:t>
            </a:r>
            <a:r>
              <a:rPr spc="-10" dirty="0"/>
              <a:t>sub</a:t>
            </a:r>
            <a:r>
              <a:rPr lang="vi-VN" spc="-10" dirty="0"/>
              <a:t>-</a:t>
            </a:r>
            <a:r>
              <a:rPr spc="-10" dirty="0"/>
              <a:t>ranges</a:t>
            </a:r>
          </a:p>
        </p:txBody>
      </p:sp>
      <p:sp>
        <p:nvSpPr>
          <p:cNvPr id="3" name="object 3"/>
          <p:cNvSpPr/>
          <p:nvPr/>
        </p:nvSpPr>
        <p:spPr>
          <a:xfrm>
            <a:off x="337972" y="66669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75092"/>
            <a:ext cx="4783455" cy="191770"/>
          </a:xfrm>
          <a:prstGeom prst="rect">
            <a:avLst/>
          </a:prstGeom>
        </p:spPr>
        <p:txBody>
          <a:bodyPr vert="horz" wrap="square" lIns="0" tIns="11430" rIns="0" bIns="0" rtlCol="0">
            <a:spAutoFit/>
          </a:bodyPr>
          <a:lstStyle/>
          <a:p>
            <a:pPr marL="12700">
              <a:lnSpc>
                <a:spcPct val="100000"/>
              </a:lnSpc>
              <a:spcBef>
                <a:spcPts val="90"/>
              </a:spcBef>
            </a:pPr>
            <a:r>
              <a:rPr sz="1100" dirty="0">
                <a:latin typeface="Georgia"/>
                <a:cs typeface="Georgia"/>
              </a:rPr>
              <a:t>Each</a:t>
            </a:r>
            <a:r>
              <a:rPr sz="1100" spc="20" dirty="0">
                <a:latin typeface="Georgia"/>
                <a:cs typeface="Georgia"/>
              </a:rPr>
              <a:t> </a:t>
            </a:r>
            <a:r>
              <a:rPr sz="1100" spc="-45" dirty="0">
                <a:latin typeface="Georgia"/>
                <a:cs typeface="Georgia"/>
              </a:rPr>
              <a:t>sub–range</a:t>
            </a:r>
            <a:r>
              <a:rPr sz="1100" spc="50" dirty="0">
                <a:latin typeface="Georgia"/>
                <a:cs typeface="Georgia"/>
              </a:rPr>
              <a:t> </a:t>
            </a:r>
            <a:r>
              <a:rPr sz="1100" spc="-45" dirty="0">
                <a:latin typeface="Times New Roman"/>
                <a:cs typeface="Times New Roman"/>
              </a:rPr>
              <a:t>[</a:t>
            </a:r>
            <a:r>
              <a:rPr sz="1100" i="1" spc="-45" dirty="0">
                <a:latin typeface="Georgia"/>
                <a:cs typeface="Georgia"/>
              </a:rPr>
              <a:t>a,</a:t>
            </a:r>
            <a:r>
              <a:rPr sz="1100" i="1" spc="-85" dirty="0">
                <a:latin typeface="Georgia"/>
                <a:cs typeface="Georgia"/>
              </a:rPr>
              <a:t> </a:t>
            </a:r>
            <a:r>
              <a:rPr sz="1100" i="1" spc="-60" dirty="0">
                <a:latin typeface="Georgia"/>
                <a:cs typeface="Georgia"/>
              </a:rPr>
              <a:t>b</a:t>
            </a:r>
            <a:r>
              <a:rPr sz="1100" spc="-60" dirty="0">
                <a:latin typeface="Times New Roman"/>
                <a:cs typeface="Times New Roman"/>
              </a:rPr>
              <a:t>]</a:t>
            </a:r>
            <a:r>
              <a:rPr sz="1100" spc="35" dirty="0">
                <a:latin typeface="Times New Roman"/>
                <a:cs typeface="Times New Roman"/>
              </a:rPr>
              <a:t> </a:t>
            </a:r>
            <a:r>
              <a:rPr sz="1100" dirty="0">
                <a:latin typeface="Georgia"/>
                <a:cs typeface="Georgia"/>
              </a:rPr>
              <a:t>is</a:t>
            </a:r>
            <a:r>
              <a:rPr sz="1100" spc="50" dirty="0">
                <a:latin typeface="Georgia"/>
                <a:cs typeface="Georgia"/>
              </a:rPr>
              <a:t> </a:t>
            </a:r>
            <a:r>
              <a:rPr sz="1100" spc="-40" dirty="0">
                <a:latin typeface="Georgia"/>
                <a:cs typeface="Georgia"/>
              </a:rPr>
              <a:t>chosen</a:t>
            </a:r>
            <a:r>
              <a:rPr sz="1100" spc="45" dirty="0">
                <a:latin typeface="Georgia"/>
                <a:cs typeface="Georgia"/>
              </a:rPr>
              <a:t> </a:t>
            </a:r>
            <a:r>
              <a:rPr sz="1100" dirty="0">
                <a:latin typeface="Georgia"/>
                <a:cs typeface="Georgia"/>
              </a:rPr>
              <a:t>in</a:t>
            </a:r>
            <a:r>
              <a:rPr sz="1100" spc="50" dirty="0">
                <a:latin typeface="Georgia"/>
                <a:cs typeface="Georgia"/>
              </a:rPr>
              <a:t> </a:t>
            </a:r>
            <a:r>
              <a:rPr sz="1100" spc="-25" dirty="0">
                <a:latin typeface="Georgia"/>
                <a:cs typeface="Georgia"/>
              </a:rPr>
              <a:t>such</a:t>
            </a:r>
            <a:r>
              <a:rPr sz="1100" spc="45" dirty="0">
                <a:latin typeface="Georgia"/>
                <a:cs typeface="Georgia"/>
              </a:rPr>
              <a:t> </a:t>
            </a:r>
            <a:r>
              <a:rPr sz="1100" dirty="0">
                <a:latin typeface="Georgia"/>
                <a:cs typeface="Georgia"/>
              </a:rPr>
              <a:t>a</a:t>
            </a:r>
            <a:r>
              <a:rPr sz="1100" spc="50" dirty="0">
                <a:latin typeface="Georgia"/>
                <a:cs typeface="Georgia"/>
              </a:rPr>
              <a:t> </a:t>
            </a:r>
            <a:r>
              <a:rPr sz="1100" dirty="0">
                <a:latin typeface="Georgia"/>
                <a:cs typeface="Georgia"/>
              </a:rPr>
              <a:t>way</a:t>
            </a:r>
            <a:r>
              <a:rPr sz="1100" spc="45" dirty="0">
                <a:latin typeface="Georgia"/>
                <a:cs typeface="Georgia"/>
              </a:rPr>
              <a:t> </a:t>
            </a:r>
            <a:r>
              <a:rPr sz="1100" dirty="0">
                <a:latin typeface="Georgia"/>
                <a:cs typeface="Georgia"/>
              </a:rPr>
              <a:t>that</a:t>
            </a:r>
            <a:r>
              <a:rPr sz="1100" spc="50" dirty="0">
                <a:latin typeface="Georgia"/>
                <a:cs typeface="Georgia"/>
              </a:rPr>
              <a:t> </a:t>
            </a:r>
            <a:r>
              <a:rPr sz="1100" dirty="0">
                <a:latin typeface="Times New Roman"/>
                <a:cs typeface="Times New Roman"/>
              </a:rPr>
              <a:t>log(</a:t>
            </a:r>
            <a:r>
              <a:rPr sz="1100" i="1" dirty="0">
                <a:latin typeface="Georgia"/>
                <a:cs typeface="Georgia"/>
              </a:rPr>
              <a:t>b</a:t>
            </a:r>
            <a:r>
              <a:rPr sz="1100" dirty="0">
                <a:latin typeface="Times New Roman"/>
                <a:cs typeface="Times New Roman"/>
              </a:rPr>
              <a:t>)</a:t>
            </a:r>
            <a:r>
              <a:rPr sz="1100" spc="-70" dirty="0">
                <a:latin typeface="Times New Roman"/>
                <a:cs typeface="Times New Roman"/>
              </a:rPr>
              <a:t> </a:t>
            </a:r>
            <a:r>
              <a:rPr sz="1100" spc="229" dirty="0">
                <a:latin typeface="Cambria"/>
                <a:cs typeface="Cambria"/>
              </a:rPr>
              <a:t>−</a:t>
            </a:r>
            <a:r>
              <a:rPr sz="1100" spc="-30" dirty="0">
                <a:latin typeface="Cambria"/>
                <a:cs typeface="Cambria"/>
              </a:rPr>
              <a:t> </a:t>
            </a:r>
            <a:r>
              <a:rPr sz="1100" dirty="0">
                <a:latin typeface="Times New Roman"/>
                <a:cs typeface="Times New Roman"/>
              </a:rPr>
              <a:t>log(</a:t>
            </a:r>
            <a:r>
              <a:rPr sz="1100" i="1" dirty="0">
                <a:latin typeface="Georgia"/>
                <a:cs typeface="Georgia"/>
              </a:rPr>
              <a:t>a</a:t>
            </a:r>
            <a:r>
              <a:rPr sz="1100" dirty="0">
                <a:latin typeface="Times New Roman"/>
                <a:cs typeface="Times New Roman"/>
              </a:rPr>
              <a:t>)</a:t>
            </a:r>
            <a:r>
              <a:rPr sz="1100" spc="40" dirty="0">
                <a:latin typeface="Times New Roman"/>
                <a:cs typeface="Times New Roman"/>
              </a:rPr>
              <a:t> </a:t>
            </a:r>
            <a:r>
              <a:rPr sz="1100" dirty="0">
                <a:latin typeface="Georgia"/>
                <a:cs typeface="Georgia"/>
              </a:rPr>
              <a:t>has</a:t>
            </a:r>
            <a:r>
              <a:rPr sz="1100" spc="45" dirty="0">
                <a:latin typeface="Georgia"/>
                <a:cs typeface="Georgia"/>
              </a:rPr>
              <a:t> </a:t>
            </a:r>
            <a:r>
              <a:rPr sz="1100" dirty="0">
                <a:latin typeface="Georgia"/>
                <a:cs typeface="Georgia"/>
              </a:rPr>
              <a:t>the</a:t>
            </a:r>
            <a:r>
              <a:rPr sz="1100" spc="50" dirty="0">
                <a:latin typeface="Georgia"/>
                <a:cs typeface="Georgia"/>
              </a:rPr>
              <a:t> </a:t>
            </a:r>
            <a:r>
              <a:rPr sz="1100" spc="-20" dirty="0">
                <a:latin typeface="Georgia"/>
                <a:cs typeface="Georgia"/>
              </a:rPr>
              <a:t>same</a:t>
            </a:r>
            <a:endParaRPr sz="1100">
              <a:latin typeface="Georgia"/>
              <a:cs typeface="Georgia"/>
            </a:endParaRPr>
          </a:p>
        </p:txBody>
      </p:sp>
      <p:sp>
        <p:nvSpPr>
          <p:cNvPr id="5" name="object 5"/>
          <p:cNvSpPr txBox="1"/>
          <p:nvPr/>
        </p:nvSpPr>
        <p:spPr>
          <a:xfrm>
            <a:off x="428777" y="649399"/>
            <a:ext cx="5012055" cy="1563370"/>
          </a:xfrm>
          <a:prstGeom prst="rect">
            <a:avLst/>
          </a:prstGeom>
        </p:spPr>
        <p:txBody>
          <a:bodyPr vert="horz" wrap="square" lIns="0" tIns="83185" rIns="0" bIns="0" rtlCol="0">
            <a:spAutoFit/>
          </a:bodyPr>
          <a:lstStyle/>
          <a:p>
            <a:pPr marL="38100">
              <a:lnSpc>
                <a:spcPct val="100000"/>
              </a:lnSpc>
              <a:spcBef>
                <a:spcPts val="655"/>
              </a:spcBef>
            </a:pPr>
            <a:r>
              <a:rPr sz="1100" spc="-10" dirty="0">
                <a:latin typeface="Georgia"/>
                <a:cs typeface="Georgia"/>
              </a:rPr>
              <a:t>value.</a:t>
            </a:r>
            <a:endParaRPr sz="1100">
              <a:latin typeface="Georgia"/>
              <a:cs typeface="Georgia"/>
            </a:endParaRPr>
          </a:p>
          <a:p>
            <a:pPr marL="38100" marR="472440">
              <a:lnSpc>
                <a:spcPts val="1150"/>
              </a:lnSpc>
              <a:spcBef>
                <a:spcPts val="735"/>
              </a:spcBef>
            </a:pPr>
            <a:r>
              <a:rPr sz="1100" dirty="0">
                <a:latin typeface="Georgia"/>
                <a:cs typeface="Georgia"/>
              </a:rPr>
              <a:t>This</a:t>
            </a:r>
            <a:r>
              <a:rPr sz="1100" spc="30" dirty="0">
                <a:latin typeface="Georgia"/>
                <a:cs typeface="Georgia"/>
              </a:rPr>
              <a:t> </a:t>
            </a:r>
            <a:r>
              <a:rPr sz="1100" spc="-20" dirty="0">
                <a:latin typeface="Georgia"/>
                <a:cs typeface="Georgia"/>
              </a:rPr>
              <a:t>kinds</a:t>
            </a:r>
            <a:r>
              <a:rPr sz="1100" spc="35" dirty="0">
                <a:latin typeface="Georgia"/>
                <a:cs typeface="Georgia"/>
              </a:rPr>
              <a:t> </a:t>
            </a:r>
            <a:r>
              <a:rPr sz="1100" dirty="0">
                <a:latin typeface="Georgia"/>
                <a:cs typeface="Georgia"/>
              </a:rPr>
              <a:t>of</a:t>
            </a:r>
            <a:r>
              <a:rPr sz="1100" spc="35" dirty="0">
                <a:latin typeface="Georgia"/>
                <a:cs typeface="Georgia"/>
              </a:rPr>
              <a:t> </a:t>
            </a:r>
            <a:r>
              <a:rPr sz="1100" spc="-45" dirty="0">
                <a:latin typeface="Georgia"/>
                <a:cs typeface="Georgia"/>
              </a:rPr>
              <a:t>sub–range</a:t>
            </a:r>
            <a:r>
              <a:rPr sz="1100" spc="30" dirty="0">
                <a:latin typeface="Georgia"/>
                <a:cs typeface="Georgia"/>
              </a:rPr>
              <a:t> </a:t>
            </a:r>
            <a:r>
              <a:rPr sz="1100" spc="-25" dirty="0">
                <a:latin typeface="Georgia"/>
                <a:cs typeface="Georgia"/>
              </a:rPr>
              <a:t>selection</a:t>
            </a:r>
            <a:r>
              <a:rPr sz="1100" spc="35" dirty="0">
                <a:latin typeface="Georgia"/>
                <a:cs typeface="Georgia"/>
              </a:rPr>
              <a:t> </a:t>
            </a:r>
            <a:r>
              <a:rPr sz="1100" dirty="0">
                <a:latin typeface="Georgia"/>
                <a:cs typeface="Georgia"/>
              </a:rPr>
              <a:t>has</a:t>
            </a:r>
            <a:r>
              <a:rPr sz="1100" spc="35"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effect</a:t>
            </a:r>
            <a:r>
              <a:rPr sz="1100" spc="30" dirty="0">
                <a:latin typeface="Georgia"/>
                <a:cs typeface="Georgia"/>
              </a:rPr>
              <a:t> </a:t>
            </a:r>
            <a:r>
              <a:rPr sz="1100" dirty="0">
                <a:latin typeface="Georgia"/>
                <a:cs typeface="Georgia"/>
              </a:rPr>
              <a:t>of</a:t>
            </a:r>
            <a:r>
              <a:rPr sz="1100" spc="35" dirty="0">
                <a:latin typeface="Georgia"/>
                <a:cs typeface="Georgia"/>
              </a:rPr>
              <a:t> </a:t>
            </a:r>
            <a:r>
              <a:rPr sz="1100" spc="-25" dirty="0">
                <a:latin typeface="Georgia"/>
                <a:cs typeface="Georgia"/>
              </a:rPr>
              <a:t>geometrically</a:t>
            </a:r>
            <a:r>
              <a:rPr sz="1100" spc="35" dirty="0">
                <a:latin typeface="Georgia"/>
                <a:cs typeface="Georgia"/>
              </a:rPr>
              <a:t> </a:t>
            </a:r>
            <a:r>
              <a:rPr sz="1100" spc="-10" dirty="0">
                <a:latin typeface="Georgia"/>
                <a:cs typeface="Georgia"/>
              </a:rPr>
              <a:t>increasing </a:t>
            </a:r>
            <a:r>
              <a:rPr sz="1100" spc="-45" dirty="0">
                <a:latin typeface="Georgia"/>
                <a:cs typeface="Georgia"/>
              </a:rPr>
              <a:t>sub–ranges</a:t>
            </a:r>
            <a:r>
              <a:rPr sz="1100" spc="-25" dirty="0">
                <a:latin typeface="Georgia"/>
                <a:cs typeface="Georgia"/>
              </a:rPr>
              <a:t> </a:t>
            </a:r>
            <a:r>
              <a:rPr sz="1100" spc="-45" dirty="0">
                <a:latin typeface="Times New Roman"/>
                <a:cs typeface="Times New Roman"/>
              </a:rPr>
              <a:t>[</a:t>
            </a:r>
            <a:r>
              <a:rPr sz="1100" i="1" spc="-45" dirty="0">
                <a:latin typeface="Georgia"/>
                <a:cs typeface="Georgia"/>
              </a:rPr>
              <a:t>a,</a:t>
            </a:r>
            <a:r>
              <a:rPr sz="1100" i="1" spc="-85" dirty="0">
                <a:latin typeface="Georgia"/>
                <a:cs typeface="Georgia"/>
              </a:rPr>
              <a:t> </a:t>
            </a:r>
            <a:r>
              <a:rPr sz="1100" i="1" dirty="0">
                <a:latin typeface="Georgia"/>
                <a:cs typeface="Georgia"/>
              </a:rPr>
              <a:t>aα</a:t>
            </a:r>
            <a:r>
              <a:rPr sz="1100" dirty="0">
                <a:latin typeface="Times New Roman"/>
                <a:cs typeface="Times New Roman"/>
              </a:rPr>
              <a:t>]</a:t>
            </a:r>
            <a:r>
              <a:rPr sz="1100" dirty="0">
                <a:latin typeface="Georgia"/>
                <a:cs typeface="Georgia"/>
              </a:rPr>
              <a:t>,</a:t>
            </a:r>
            <a:r>
              <a:rPr sz="1100" spc="35" dirty="0">
                <a:latin typeface="Georgia"/>
                <a:cs typeface="Georgia"/>
              </a:rPr>
              <a:t> </a:t>
            </a:r>
            <a:r>
              <a:rPr sz="1100" spc="-30" dirty="0">
                <a:latin typeface="Times New Roman"/>
                <a:cs typeface="Times New Roman"/>
              </a:rPr>
              <a:t>[</a:t>
            </a:r>
            <a:r>
              <a:rPr sz="1100" i="1" spc="-30" dirty="0">
                <a:latin typeface="Georgia"/>
                <a:cs typeface="Georgia"/>
              </a:rPr>
              <a:t>aα,</a:t>
            </a:r>
            <a:r>
              <a:rPr sz="1100" i="1" spc="-85" dirty="0">
                <a:latin typeface="Georgia"/>
                <a:cs typeface="Georgia"/>
              </a:rPr>
              <a:t> </a:t>
            </a:r>
            <a:r>
              <a:rPr sz="1100" i="1" dirty="0">
                <a:latin typeface="Georgia"/>
                <a:cs typeface="Georgia"/>
              </a:rPr>
              <a:t>aα</a:t>
            </a:r>
            <a:r>
              <a:rPr sz="1200" baseline="27777" dirty="0">
                <a:latin typeface="Trebuchet MS"/>
                <a:cs typeface="Trebuchet MS"/>
              </a:rPr>
              <a:t>2</a:t>
            </a:r>
            <a:r>
              <a:rPr sz="1100" dirty="0">
                <a:latin typeface="Times New Roman"/>
                <a:cs typeface="Times New Roman"/>
              </a:rPr>
              <a:t>]</a:t>
            </a:r>
            <a:r>
              <a:rPr sz="1100" dirty="0">
                <a:latin typeface="Georgia"/>
                <a:cs typeface="Georgia"/>
              </a:rPr>
              <a:t>,</a:t>
            </a:r>
            <a:r>
              <a:rPr sz="1100" spc="45" dirty="0">
                <a:latin typeface="Georgia"/>
                <a:cs typeface="Georgia"/>
              </a:rPr>
              <a:t> </a:t>
            </a:r>
            <a:r>
              <a:rPr sz="1100" spc="-10" dirty="0">
                <a:latin typeface="Times New Roman"/>
                <a:cs typeface="Times New Roman"/>
              </a:rPr>
              <a:t>[</a:t>
            </a:r>
            <a:r>
              <a:rPr sz="1100" i="1" spc="-10" dirty="0">
                <a:latin typeface="Georgia"/>
                <a:cs typeface="Georgia"/>
              </a:rPr>
              <a:t>aα</a:t>
            </a:r>
            <a:r>
              <a:rPr sz="1200" spc="-15" baseline="27777" dirty="0">
                <a:latin typeface="Trebuchet MS"/>
                <a:cs typeface="Trebuchet MS"/>
              </a:rPr>
              <a:t>2</a:t>
            </a:r>
            <a:r>
              <a:rPr sz="1100" i="1" spc="-10" dirty="0">
                <a:latin typeface="Georgia"/>
                <a:cs typeface="Georgia"/>
              </a:rPr>
              <a:t>,</a:t>
            </a:r>
            <a:r>
              <a:rPr sz="1100" i="1" spc="-85" dirty="0">
                <a:latin typeface="Georgia"/>
                <a:cs typeface="Georgia"/>
              </a:rPr>
              <a:t> </a:t>
            </a:r>
            <a:r>
              <a:rPr sz="1100" i="1" dirty="0">
                <a:latin typeface="Georgia"/>
                <a:cs typeface="Georgia"/>
              </a:rPr>
              <a:t>aα</a:t>
            </a:r>
            <a:r>
              <a:rPr sz="1200" baseline="27777" dirty="0">
                <a:latin typeface="Trebuchet MS"/>
                <a:cs typeface="Trebuchet MS"/>
              </a:rPr>
              <a:t>3</a:t>
            </a:r>
            <a:r>
              <a:rPr sz="1100" dirty="0">
                <a:latin typeface="Times New Roman"/>
                <a:cs typeface="Times New Roman"/>
              </a:rPr>
              <a:t>]</a:t>
            </a:r>
            <a:r>
              <a:rPr sz="1100" dirty="0">
                <a:latin typeface="Georgia"/>
                <a:cs typeface="Georgia"/>
              </a:rPr>
              <a:t>,</a:t>
            </a:r>
            <a:r>
              <a:rPr sz="1100" spc="40" dirty="0">
                <a:latin typeface="Georgia"/>
                <a:cs typeface="Georgia"/>
              </a:rPr>
              <a:t> </a:t>
            </a:r>
            <a:r>
              <a:rPr sz="1100" dirty="0">
                <a:latin typeface="Georgia"/>
                <a:cs typeface="Georgia"/>
              </a:rPr>
              <a:t>and</a:t>
            </a:r>
            <a:r>
              <a:rPr sz="1100" spc="45" dirty="0">
                <a:latin typeface="Georgia"/>
                <a:cs typeface="Georgia"/>
              </a:rPr>
              <a:t> </a:t>
            </a:r>
            <a:r>
              <a:rPr sz="1100" dirty="0">
                <a:latin typeface="Georgia"/>
                <a:cs typeface="Georgia"/>
              </a:rPr>
              <a:t>so</a:t>
            </a:r>
            <a:r>
              <a:rPr sz="1100" spc="45" dirty="0">
                <a:latin typeface="Georgia"/>
                <a:cs typeface="Georgia"/>
              </a:rPr>
              <a:t> </a:t>
            </a:r>
            <a:r>
              <a:rPr sz="1100" dirty="0">
                <a:latin typeface="Georgia"/>
                <a:cs typeface="Georgia"/>
              </a:rPr>
              <a:t>on,</a:t>
            </a:r>
            <a:r>
              <a:rPr sz="1100" spc="45" dirty="0">
                <a:latin typeface="Georgia"/>
                <a:cs typeface="Georgia"/>
              </a:rPr>
              <a:t> </a:t>
            </a:r>
            <a:r>
              <a:rPr sz="1100" dirty="0">
                <a:latin typeface="Georgia"/>
                <a:cs typeface="Georgia"/>
              </a:rPr>
              <a:t>for</a:t>
            </a:r>
            <a:r>
              <a:rPr sz="1100" spc="40" dirty="0">
                <a:latin typeface="Georgia"/>
                <a:cs typeface="Georgia"/>
              </a:rPr>
              <a:t> </a:t>
            </a:r>
            <a:r>
              <a:rPr sz="1100" spc="-35" dirty="0">
                <a:latin typeface="Georgia"/>
                <a:cs typeface="Georgia"/>
              </a:rPr>
              <a:t>some</a:t>
            </a:r>
            <a:r>
              <a:rPr sz="1100" spc="45" dirty="0">
                <a:latin typeface="Georgia"/>
                <a:cs typeface="Georgia"/>
              </a:rPr>
              <a:t> </a:t>
            </a:r>
            <a:r>
              <a:rPr sz="1100" i="1" dirty="0">
                <a:latin typeface="Georgia"/>
                <a:cs typeface="Georgia"/>
              </a:rPr>
              <a:t>α</a:t>
            </a:r>
            <a:r>
              <a:rPr sz="1100" i="1" spc="-5" dirty="0">
                <a:latin typeface="Georgia"/>
                <a:cs typeface="Georgia"/>
              </a:rPr>
              <a:t> </a:t>
            </a:r>
            <a:r>
              <a:rPr sz="1100" i="1" spc="125" dirty="0">
                <a:latin typeface="Georgia"/>
                <a:cs typeface="Georgia"/>
              </a:rPr>
              <a:t>&gt;</a:t>
            </a:r>
            <a:r>
              <a:rPr sz="1100" i="1" spc="-5" dirty="0">
                <a:latin typeface="Georgia"/>
                <a:cs typeface="Georgia"/>
              </a:rPr>
              <a:t> </a:t>
            </a:r>
            <a:r>
              <a:rPr sz="1100" spc="-25" dirty="0">
                <a:latin typeface="Times New Roman"/>
                <a:cs typeface="Times New Roman"/>
              </a:rPr>
              <a:t>1</a:t>
            </a:r>
            <a:r>
              <a:rPr sz="1100" spc="-25" dirty="0">
                <a:latin typeface="Georgia"/>
                <a:cs typeface="Georgia"/>
              </a:rPr>
              <a:t>.</a:t>
            </a:r>
            <a:endParaRPr sz="1100">
              <a:latin typeface="Georgia"/>
              <a:cs typeface="Georgia"/>
            </a:endParaRPr>
          </a:p>
          <a:p>
            <a:pPr marL="38100" marR="193040">
              <a:lnSpc>
                <a:spcPts val="1150"/>
              </a:lnSpc>
              <a:spcBef>
                <a:spcPts val="730"/>
              </a:spcBef>
            </a:pPr>
            <a:r>
              <a:rPr sz="1100" dirty="0">
                <a:latin typeface="Georgia"/>
                <a:cs typeface="Georgia"/>
              </a:rPr>
              <a:t>This</a:t>
            </a:r>
            <a:r>
              <a:rPr sz="1100" spc="25" dirty="0">
                <a:latin typeface="Georgia"/>
                <a:cs typeface="Georgia"/>
              </a:rPr>
              <a:t> </a:t>
            </a:r>
            <a:r>
              <a:rPr sz="1100" spc="-10" dirty="0">
                <a:latin typeface="Georgia"/>
                <a:cs typeface="Georgia"/>
              </a:rPr>
              <a:t>kind</a:t>
            </a:r>
            <a:r>
              <a:rPr sz="1100" spc="25" dirty="0">
                <a:latin typeface="Georgia"/>
                <a:cs typeface="Georgia"/>
              </a:rPr>
              <a:t> </a:t>
            </a:r>
            <a:r>
              <a:rPr sz="1100" dirty="0">
                <a:latin typeface="Georgia"/>
                <a:cs typeface="Georgia"/>
              </a:rPr>
              <a:t>of</a:t>
            </a:r>
            <a:r>
              <a:rPr sz="1100" spc="30" dirty="0">
                <a:latin typeface="Georgia"/>
                <a:cs typeface="Georgia"/>
              </a:rPr>
              <a:t> </a:t>
            </a:r>
            <a:r>
              <a:rPr sz="1100" spc="-45" dirty="0">
                <a:latin typeface="Georgia"/>
                <a:cs typeface="Georgia"/>
              </a:rPr>
              <a:t>sub–range</a:t>
            </a:r>
            <a:r>
              <a:rPr sz="1100" spc="25" dirty="0">
                <a:latin typeface="Georgia"/>
                <a:cs typeface="Georgia"/>
              </a:rPr>
              <a:t> </a:t>
            </a:r>
            <a:r>
              <a:rPr sz="1100" dirty="0">
                <a:latin typeface="Georgia"/>
                <a:cs typeface="Georgia"/>
              </a:rPr>
              <a:t>may</a:t>
            </a:r>
            <a:r>
              <a:rPr sz="1100" spc="30" dirty="0">
                <a:latin typeface="Georgia"/>
                <a:cs typeface="Georgia"/>
              </a:rPr>
              <a:t> </a:t>
            </a:r>
            <a:r>
              <a:rPr sz="1100" dirty="0">
                <a:latin typeface="Georgia"/>
                <a:cs typeface="Georgia"/>
              </a:rPr>
              <a:t>be</a:t>
            </a:r>
            <a:r>
              <a:rPr sz="1100" spc="25" dirty="0">
                <a:latin typeface="Georgia"/>
                <a:cs typeface="Georgia"/>
              </a:rPr>
              <a:t> </a:t>
            </a:r>
            <a:r>
              <a:rPr sz="1100" spc="-25" dirty="0">
                <a:latin typeface="Georgia"/>
                <a:cs typeface="Georgia"/>
              </a:rPr>
              <a:t>useful</a:t>
            </a:r>
            <a:r>
              <a:rPr sz="1100" spc="25" dirty="0">
                <a:latin typeface="Georgia"/>
                <a:cs typeface="Georgia"/>
              </a:rPr>
              <a:t> </a:t>
            </a:r>
            <a:r>
              <a:rPr sz="1100" spc="-20" dirty="0">
                <a:latin typeface="Georgia"/>
                <a:cs typeface="Georgia"/>
              </a:rPr>
              <a:t>when</a:t>
            </a:r>
            <a:r>
              <a:rPr sz="1100" spc="30"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attribute</a:t>
            </a:r>
            <a:r>
              <a:rPr sz="1100" spc="30" dirty="0">
                <a:latin typeface="Georgia"/>
                <a:cs typeface="Georgia"/>
              </a:rPr>
              <a:t> </a:t>
            </a:r>
            <a:r>
              <a:rPr sz="1100" spc="-30" dirty="0">
                <a:latin typeface="Georgia"/>
                <a:cs typeface="Georgia"/>
              </a:rPr>
              <a:t>shows</a:t>
            </a:r>
            <a:r>
              <a:rPr sz="1100" spc="25" dirty="0">
                <a:latin typeface="Georgia"/>
                <a:cs typeface="Georgia"/>
              </a:rPr>
              <a:t> </a:t>
            </a:r>
            <a:r>
              <a:rPr sz="1100" dirty="0">
                <a:latin typeface="Georgia"/>
                <a:cs typeface="Georgia"/>
              </a:rPr>
              <a:t>an</a:t>
            </a:r>
            <a:r>
              <a:rPr sz="1100" spc="25" dirty="0">
                <a:latin typeface="Georgia"/>
                <a:cs typeface="Georgia"/>
              </a:rPr>
              <a:t> </a:t>
            </a:r>
            <a:r>
              <a:rPr sz="1100" spc="-10" dirty="0">
                <a:latin typeface="Georgia"/>
                <a:cs typeface="Georgia"/>
              </a:rPr>
              <a:t>exponential distribution</a:t>
            </a:r>
            <a:r>
              <a:rPr sz="1100" spc="20" dirty="0">
                <a:latin typeface="Georgia"/>
                <a:cs typeface="Georgia"/>
              </a:rPr>
              <a:t> </a:t>
            </a:r>
            <a:r>
              <a:rPr sz="1100" spc="-20" dirty="0">
                <a:latin typeface="Georgia"/>
                <a:cs typeface="Georgia"/>
              </a:rPr>
              <a:t>across</a:t>
            </a:r>
            <a:r>
              <a:rPr sz="1100" spc="25" dirty="0">
                <a:latin typeface="Georgia"/>
                <a:cs typeface="Georgia"/>
              </a:rPr>
              <a:t> </a:t>
            </a:r>
            <a:r>
              <a:rPr sz="1100" dirty="0">
                <a:latin typeface="Georgia"/>
                <a:cs typeface="Georgia"/>
              </a:rPr>
              <a:t>a</a:t>
            </a:r>
            <a:r>
              <a:rPr sz="1100" spc="25" dirty="0">
                <a:latin typeface="Georgia"/>
                <a:cs typeface="Georgia"/>
              </a:rPr>
              <a:t> </a:t>
            </a:r>
            <a:r>
              <a:rPr sz="1100" spc="-10" dirty="0">
                <a:latin typeface="Georgia"/>
                <a:cs typeface="Georgia"/>
              </a:rPr>
              <a:t>range.</a:t>
            </a:r>
            <a:endParaRPr sz="1100">
              <a:latin typeface="Georgia"/>
              <a:cs typeface="Georgia"/>
            </a:endParaRPr>
          </a:p>
          <a:p>
            <a:pPr marL="38100" marR="30480">
              <a:lnSpc>
                <a:spcPts val="1150"/>
              </a:lnSpc>
              <a:spcBef>
                <a:spcPts val="725"/>
              </a:spcBef>
            </a:pPr>
            <a:r>
              <a:rPr sz="1100" dirty="0">
                <a:latin typeface="Georgia"/>
                <a:cs typeface="Georgia"/>
              </a:rPr>
              <a:t>In</a:t>
            </a:r>
            <a:r>
              <a:rPr sz="1100" spc="20" dirty="0">
                <a:latin typeface="Georgia"/>
                <a:cs typeface="Georgia"/>
              </a:rPr>
              <a:t> </a:t>
            </a:r>
            <a:r>
              <a:rPr sz="1100" dirty="0">
                <a:latin typeface="Georgia"/>
                <a:cs typeface="Georgia"/>
              </a:rPr>
              <a:t>fact,</a:t>
            </a:r>
            <a:r>
              <a:rPr sz="1100" spc="25" dirty="0">
                <a:latin typeface="Georgia"/>
                <a:cs typeface="Georgia"/>
              </a:rPr>
              <a:t> </a:t>
            </a:r>
            <a:r>
              <a:rPr sz="1100" dirty="0">
                <a:latin typeface="Georgia"/>
                <a:cs typeface="Georgia"/>
              </a:rPr>
              <a:t>if</a:t>
            </a:r>
            <a:r>
              <a:rPr sz="1100" spc="25"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attribute</a:t>
            </a:r>
            <a:r>
              <a:rPr sz="1100" spc="25" dirty="0">
                <a:latin typeface="Georgia"/>
                <a:cs typeface="Georgia"/>
              </a:rPr>
              <a:t> </a:t>
            </a:r>
            <a:r>
              <a:rPr sz="1100" spc="-30" dirty="0">
                <a:latin typeface="Georgia"/>
                <a:cs typeface="Georgia"/>
              </a:rPr>
              <a:t>frequency</a:t>
            </a:r>
            <a:r>
              <a:rPr sz="1100" spc="20" dirty="0">
                <a:latin typeface="Georgia"/>
                <a:cs typeface="Georgia"/>
              </a:rPr>
              <a:t> </a:t>
            </a:r>
            <a:r>
              <a:rPr sz="1100" spc="-10" dirty="0">
                <a:latin typeface="Georgia"/>
                <a:cs typeface="Georgia"/>
              </a:rPr>
              <a:t>distribution</a:t>
            </a:r>
            <a:r>
              <a:rPr sz="1100" spc="25" dirty="0">
                <a:latin typeface="Georgia"/>
                <a:cs typeface="Georgia"/>
              </a:rPr>
              <a:t> </a:t>
            </a:r>
            <a:r>
              <a:rPr sz="1100" dirty="0">
                <a:latin typeface="Georgia"/>
                <a:cs typeface="Georgia"/>
              </a:rPr>
              <a:t>for</a:t>
            </a:r>
            <a:r>
              <a:rPr sz="1100" spc="25" dirty="0">
                <a:latin typeface="Georgia"/>
                <a:cs typeface="Georgia"/>
              </a:rPr>
              <a:t> </a:t>
            </a:r>
            <a:r>
              <a:rPr sz="1100" dirty="0">
                <a:latin typeface="Georgia"/>
                <a:cs typeface="Georgia"/>
              </a:rPr>
              <a:t>an</a:t>
            </a:r>
            <a:r>
              <a:rPr sz="1100" spc="25" dirty="0">
                <a:latin typeface="Georgia"/>
                <a:cs typeface="Georgia"/>
              </a:rPr>
              <a:t> </a:t>
            </a:r>
            <a:r>
              <a:rPr sz="1100" dirty="0">
                <a:latin typeface="Georgia"/>
                <a:cs typeface="Georgia"/>
              </a:rPr>
              <a:t>attribute</a:t>
            </a:r>
            <a:r>
              <a:rPr sz="1100" spc="25"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20" dirty="0">
                <a:latin typeface="Georgia"/>
                <a:cs typeface="Georgia"/>
              </a:rPr>
              <a:t> </a:t>
            </a:r>
            <a:r>
              <a:rPr sz="1100" spc="-30" dirty="0">
                <a:latin typeface="Georgia"/>
                <a:cs typeface="Georgia"/>
              </a:rPr>
              <a:t>modeled</a:t>
            </a:r>
            <a:r>
              <a:rPr sz="1100" spc="25" dirty="0">
                <a:latin typeface="Georgia"/>
                <a:cs typeface="Georgia"/>
              </a:rPr>
              <a:t> </a:t>
            </a:r>
            <a:r>
              <a:rPr sz="1100" spc="-25" dirty="0">
                <a:latin typeface="Georgia"/>
                <a:cs typeface="Georgia"/>
              </a:rPr>
              <a:t>in </a:t>
            </a:r>
            <a:r>
              <a:rPr sz="1100" spc="-20" dirty="0">
                <a:latin typeface="Georgia"/>
                <a:cs typeface="Georgia"/>
              </a:rPr>
              <a:t>functional</a:t>
            </a:r>
            <a:r>
              <a:rPr sz="1100" dirty="0">
                <a:latin typeface="Georgia"/>
                <a:cs typeface="Georgia"/>
              </a:rPr>
              <a:t> </a:t>
            </a:r>
            <a:r>
              <a:rPr sz="1100" spc="-20" dirty="0">
                <a:latin typeface="Georgia"/>
                <a:cs typeface="Georgia"/>
              </a:rPr>
              <a:t>form,</a:t>
            </a:r>
            <a:r>
              <a:rPr sz="1100" spc="35" dirty="0">
                <a:latin typeface="Georgia"/>
                <a:cs typeface="Georgia"/>
              </a:rPr>
              <a:t> </a:t>
            </a:r>
            <a:r>
              <a:rPr sz="1100" dirty="0">
                <a:latin typeface="Georgia"/>
                <a:cs typeface="Georgia"/>
              </a:rPr>
              <a:t>then</a:t>
            </a:r>
            <a:r>
              <a:rPr sz="1100" spc="35" dirty="0">
                <a:latin typeface="Georgia"/>
                <a:cs typeface="Georgia"/>
              </a:rPr>
              <a:t> </a:t>
            </a:r>
            <a:r>
              <a:rPr sz="1100" dirty="0">
                <a:latin typeface="Georgia"/>
                <a:cs typeface="Georgia"/>
              </a:rPr>
              <a:t>a</a:t>
            </a:r>
            <a:r>
              <a:rPr sz="1100" spc="35" dirty="0">
                <a:latin typeface="Georgia"/>
                <a:cs typeface="Georgia"/>
              </a:rPr>
              <a:t> </a:t>
            </a:r>
            <a:r>
              <a:rPr sz="1100" dirty="0">
                <a:latin typeface="Georgia"/>
                <a:cs typeface="Georgia"/>
              </a:rPr>
              <a:t>natural</a:t>
            </a:r>
            <a:r>
              <a:rPr sz="1100" spc="35" dirty="0">
                <a:latin typeface="Georgia"/>
                <a:cs typeface="Georgia"/>
              </a:rPr>
              <a:t> </a:t>
            </a:r>
            <a:r>
              <a:rPr sz="1100" spc="-20" dirty="0">
                <a:latin typeface="Georgia"/>
                <a:cs typeface="Georgia"/>
              </a:rPr>
              <a:t>approach</a:t>
            </a:r>
            <a:r>
              <a:rPr sz="1100" spc="30" dirty="0">
                <a:latin typeface="Georgia"/>
                <a:cs typeface="Georgia"/>
              </a:rPr>
              <a:t> </a:t>
            </a:r>
            <a:r>
              <a:rPr sz="1100" spc="-20" dirty="0">
                <a:latin typeface="Georgia"/>
                <a:cs typeface="Georgia"/>
              </a:rPr>
              <a:t>would</a:t>
            </a:r>
            <a:r>
              <a:rPr sz="1100" spc="35" dirty="0">
                <a:latin typeface="Georgia"/>
                <a:cs typeface="Georgia"/>
              </a:rPr>
              <a:t> </a:t>
            </a:r>
            <a:r>
              <a:rPr sz="1100" dirty="0">
                <a:latin typeface="Georgia"/>
                <a:cs typeface="Georgia"/>
              </a:rPr>
              <a:t>be</a:t>
            </a:r>
            <a:r>
              <a:rPr sz="1100" spc="35" dirty="0">
                <a:latin typeface="Georgia"/>
                <a:cs typeface="Georgia"/>
              </a:rPr>
              <a:t> </a:t>
            </a:r>
            <a:r>
              <a:rPr sz="1100" dirty="0">
                <a:latin typeface="Georgia"/>
                <a:cs typeface="Georgia"/>
              </a:rPr>
              <a:t>to</a:t>
            </a:r>
            <a:r>
              <a:rPr sz="1100" spc="35" dirty="0">
                <a:latin typeface="Georgia"/>
                <a:cs typeface="Georgia"/>
              </a:rPr>
              <a:t> </a:t>
            </a:r>
            <a:r>
              <a:rPr sz="1100" spc="-20" dirty="0">
                <a:latin typeface="Georgia"/>
                <a:cs typeface="Georgia"/>
              </a:rPr>
              <a:t>select</a:t>
            </a:r>
            <a:r>
              <a:rPr sz="1100" spc="35" dirty="0">
                <a:latin typeface="Georgia"/>
                <a:cs typeface="Georgia"/>
              </a:rPr>
              <a:t> </a:t>
            </a:r>
            <a:r>
              <a:rPr sz="1100" spc="-45" dirty="0">
                <a:latin typeface="Georgia"/>
                <a:cs typeface="Georgia"/>
              </a:rPr>
              <a:t>sub–ranges</a:t>
            </a:r>
            <a:r>
              <a:rPr sz="1100" spc="30" dirty="0">
                <a:latin typeface="Georgia"/>
                <a:cs typeface="Georgia"/>
              </a:rPr>
              <a:t> </a:t>
            </a:r>
            <a:r>
              <a:rPr sz="1100" spc="-45" dirty="0">
                <a:latin typeface="Times New Roman"/>
                <a:cs typeface="Times New Roman"/>
              </a:rPr>
              <a:t>[</a:t>
            </a:r>
            <a:r>
              <a:rPr sz="1100" i="1" spc="-45" dirty="0">
                <a:latin typeface="Georgia"/>
                <a:cs typeface="Georgia"/>
              </a:rPr>
              <a:t>a,</a:t>
            </a:r>
            <a:r>
              <a:rPr sz="1100" i="1" spc="-85" dirty="0">
                <a:latin typeface="Georgia"/>
                <a:cs typeface="Georgia"/>
              </a:rPr>
              <a:t> </a:t>
            </a:r>
            <a:r>
              <a:rPr sz="1100" i="1" spc="-60" dirty="0">
                <a:latin typeface="Georgia"/>
                <a:cs typeface="Georgia"/>
              </a:rPr>
              <a:t>b</a:t>
            </a:r>
            <a:r>
              <a:rPr sz="1100" spc="-60" dirty="0">
                <a:latin typeface="Times New Roman"/>
                <a:cs typeface="Times New Roman"/>
              </a:rPr>
              <a:t>]</a:t>
            </a:r>
            <a:r>
              <a:rPr sz="1100" spc="20" dirty="0">
                <a:latin typeface="Times New Roman"/>
                <a:cs typeface="Times New Roman"/>
              </a:rPr>
              <a:t> </a:t>
            </a:r>
            <a:r>
              <a:rPr sz="1100" spc="-20" dirty="0">
                <a:latin typeface="Georgia"/>
                <a:cs typeface="Georgia"/>
              </a:rPr>
              <a:t>such </a:t>
            </a:r>
            <a:r>
              <a:rPr sz="1100" dirty="0">
                <a:latin typeface="Georgia"/>
                <a:cs typeface="Georgia"/>
              </a:rPr>
              <a:t>that</a:t>
            </a:r>
            <a:r>
              <a:rPr sz="1100" spc="-5" dirty="0">
                <a:latin typeface="Georgia"/>
                <a:cs typeface="Georgia"/>
              </a:rPr>
              <a:t> </a:t>
            </a:r>
            <a:r>
              <a:rPr sz="1100" i="1" spc="170" dirty="0">
                <a:latin typeface="Georgia"/>
                <a:cs typeface="Georgia"/>
              </a:rPr>
              <a:t>f</a:t>
            </a:r>
            <a:r>
              <a:rPr sz="1100" i="1" spc="-150" dirty="0">
                <a:latin typeface="Georgia"/>
                <a:cs typeface="Georgia"/>
              </a:rPr>
              <a:t> </a:t>
            </a:r>
            <a:r>
              <a:rPr sz="1100" dirty="0">
                <a:latin typeface="Times New Roman"/>
                <a:cs typeface="Times New Roman"/>
              </a:rPr>
              <a:t>(</a:t>
            </a:r>
            <a:r>
              <a:rPr sz="1100" i="1" dirty="0">
                <a:latin typeface="Georgia"/>
                <a:cs typeface="Georgia"/>
              </a:rPr>
              <a:t>b</a:t>
            </a:r>
            <a:r>
              <a:rPr sz="1100" dirty="0">
                <a:latin typeface="Times New Roman"/>
                <a:cs typeface="Times New Roman"/>
              </a:rPr>
              <a:t>)</a:t>
            </a:r>
            <a:r>
              <a:rPr sz="1100" spc="-65" dirty="0">
                <a:latin typeface="Times New Roman"/>
                <a:cs typeface="Times New Roman"/>
              </a:rPr>
              <a:t> </a:t>
            </a:r>
            <a:r>
              <a:rPr sz="1100" spc="229" dirty="0">
                <a:latin typeface="Cambria"/>
                <a:cs typeface="Cambria"/>
              </a:rPr>
              <a:t>−</a:t>
            </a:r>
            <a:r>
              <a:rPr sz="1100" spc="-35" dirty="0">
                <a:latin typeface="Cambria"/>
                <a:cs typeface="Cambria"/>
              </a:rPr>
              <a:t> </a:t>
            </a:r>
            <a:r>
              <a:rPr sz="1100" i="1" spc="170" dirty="0">
                <a:latin typeface="Georgia"/>
                <a:cs typeface="Georgia"/>
              </a:rPr>
              <a:t>f</a:t>
            </a:r>
            <a:r>
              <a:rPr sz="1100" i="1" spc="-150" dirty="0">
                <a:latin typeface="Georgia"/>
                <a:cs typeface="Georgia"/>
              </a:rPr>
              <a:t> </a:t>
            </a:r>
            <a:r>
              <a:rPr sz="1100" dirty="0">
                <a:latin typeface="Times New Roman"/>
                <a:cs typeface="Times New Roman"/>
              </a:rPr>
              <a:t>(</a:t>
            </a:r>
            <a:r>
              <a:rPr sz="1100" i="1" dirty="0">
                <a:latin typeface="Georgia"/>
                <a:cs typeface="Georgia"/>
              </a:rPr>
              <a:t>a</a:t>
            </a:r>
            <a:r>
              <a:rPr sz="1100" dirty="0">
                <a:latin typeface="Times New Roman"/>
                <a:cs typeface="Times New Roman"/>
              </a:rPr>
              <a:t>)</a:t>
            </a:r>
            <a:r>
              <a:rPr sz="1100" spc="35" dirty="0">
                <a:latin typeface="Times New Roman"/>
                <a:cs typeface="Times New Roman"/>
              </a:rPr>
              <a:t> </a:t>
            </a:r>
            <a:r>
              <a:rPr sz="1100" dirty="0">
                <a:latin typeface="Georgia"/>
                <a:cs typeface="Georgia"/>
              </a:rPr>
              <a:t>is</a:t>
            </a:r>
            <a:r>
              <a:rPr sz="1100" spc="50" dirty="0">
                <a:latin typeface="Georgia"/>
                <a:cs typeface="Georgia"/>
              </a:rPr>
              <a:t> </a:t>
            </a:r>
            <a:r>
              <a:rPr sz="1100" dirty="0">
                <a:latin typeface="Georgia"/>
                <a:cs typeface="Georgia"/>
              </a:rPr>
              <a:t>the</a:t>
            </a:r>
            <a:r>
              <a:rPr sz="1100" spc="45" dirty="0">
                <a:latin typeface="Georgia"/>
                <a:cs typeface="Georgia"/>
              </a:rPr>
              <a:t> </a:t>
            </a:r>
            <a:r>
              <a:rPr sz="1100" spc="-25" dirty="0">
                <a:latin typeface="Georgia"/>
                <a:cs typeface="Georgia"/>
              </a:rPr>
              <a:t>same</a:t>
            </a:r>
            <a:r>
              <a:rPr sz="1100" spc="45" dirty="0">
                <a:latin typeface="Georgia"/>
                <a:cs typeface="Georgia"/>
              </a:rPr>
              <a:t> </a:t>
            </a:r>
            <a:r>
              <a:rPr sz="1100" dirty="0">
                <a:latin typeface="Georgia"/>
                <a:cs typeface="Georgia"/>
              </a:rPr>
              <a:t>for</a:t>
            </a:r>
            <a:r>
              <a:rPr sz="1100" spc="45" dirty="0">
                <a:latin typeface="Georgia"/>
                <a:cs typeface="Georgia"/>
              </a:rPr>
              <a:t> </a:t>
            </a:r>
            <a:r>
              <a:rPr sz="1100" spc="-35" dirty="0">
                <a:latin typeface="Georgia"/>
                <a:cs typeface="Georgia"/>
              </a:rPr>
              <a:t>some</a:t>
            </a:r>
            <a:r>
              <a:rPr sz="1100" spc="45" dirty="0">
                <a:latin typeface="Georgia"/>
                <a:cs typeface="Georgia"/>
              </a:rPr>
              <a:t> </a:t>
            </a:r>
            <a:r>
              <a:rPr sz="1100" spc="-10" dirty="0">
                <a:latin typeface="Georgia"/>
                <a:cs typeface="Georgia"/>
              </a:rPr>
              <a:t>function</a:t>
            </a:r>
            <a:r>
              <a:rPr sz="1100" spc="50" dirty="0">
                <a:latin typeface="Georgia"/>
                <a:cs typeface="Georgia"/>
              </a:rPr>
              <a:t> </a:t>
            </a:r>
            <a:r>
              <a:rPr sz="1100" i="1" spc="170" dirty="0">
                <a:latin typeface="Georgia"/>
                <a:cs typeface="Georgia"/>
              </a:rPr>
              <a:t>f</a:t>
            </a:r>
            <a:r>
              <a:rPr sz="1100" i="1" spc="-150" dirty="0">
                <a:latin typeface="Georgia"/>
                <a:cs typeface="Georgia"/>
              </a:rPr>
              <a:t> </a:t>
            </a:r>
            <a:r>
              <a:rPr sz="1100" spc="-20" dirty="0">
                <a:latin typeface="Times New Roman"/>
                <a:cs typeface="Times New Roman"/>
              </a:rPr>
              <a:t>(</a:t>
            </a:r>
            <a:r>
              <a:rPr sz="1100" spc="-20" dirty="0">
                <a:latin typeface="Cambria"/>
                <a:cs typeface="Cambria"/>
              </a:rPr>
              <a:t>·</a:t>
            </a:r>
            <a:r>
              <a:rPr sz="1100" spc="-20" dirty="0">
                <a:latin typeface="Times New Roman"/>
                <a:cs typeface="Times New Roman"/>
              </a:rPr>
              <a:t>)</a:t>
            </a:r>
            <a:r>
              <a:rPr sz="1100" spc="-20" dirty="0">
                <a:latin typeface="Georgia"/>
                <a:cs typeface="Georgia"/>
              </a:rPr>
              <a:t>.</a:t>
            </a:r>
            <a:endParaRPr sz="1100">
              <a:latin typeface="Georgia"/>
              <a:cs typeface="Georgia"/>
            </a:endParaRPr>
          </a:p>
        </p:txBody>
      </p:sp>
      <p:sp>
        <p:nvSpPr>
          <p:cNvPr id="6" name="object 6"/>
          <p:cNvSpPr/>
          <p:nvPr/>
        </p:nvSpPr>
        <p:spPr>
          <a:xfrm>
            <a:off x="337972" y="105117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43567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182015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35089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2259290"/>
            <a:ext cx="4985385" cy="484505"/>
          </a:xfrm>
          <a:prstGeom prst="rect">
            <a:avLst/>
          </a:prstGeom>
        </p:spPr>
        <p:txBody>
          <a:bodyPr vert="horz" wrap="square" lIns="0" tIns="34290" rIns="0" bIns="0" rtlCol="0">
            <a:spAutoFit/>
          </a:bodyPr>
          <a:lstStyle/>
          <a:p>
            <a:pPr marL="12700" marR="5080" algn="just">
              <a:lnSpc>
                <a:spcPts val="1150"/>
              </a:lnSpc>
              <a:spcBef>
                <a:spcPts val="270"/>
              </a:spcBef>
            </a:pPr>
            <a:r>
              <a:rPr sz="1100" dirty="0">
                <a:latin typeface="Georgia"/>
                <a:cs typeface="Georgia"/>
              </a:rPr>
              <a:t>The</a:t>
            </a:r>
            <a:r>
              <a:rPr sz="1100" spc="-60" dirty="0">
                <a:latin typeface="Georgia"/>
                <a:cs typeface="Georgia"/>
              </a:rPr>
              <a:t> </a:t>
            </a:r>
            <a:r>
              <a:rPr sz="1100" dirty="0">
                <a:latin typeface="Georgia"/>
                <a:cs typeface="Georgia"/>
              </a:rPr>
              <a:t>idea</a:t>
            </a:r>
            <a:r>
              <a:rPr sz="1100" spc="45" dirty="0">
                <a:latin typeface="Georgia"/>
                <a:cs typeface="Georgia"/>
              </a:rPr>
              <a:t> </a:t>
            </a:r>
            <a:r>
              <a:rPr sz="1100" dirty="0">
                <a:latin typeface="Georgia"/>
                <a:cs typeface="Georgia"/>
              </a:rPr>
              <a:t>is</a:t>
            </a:r>
            <a:r>
              <a:rPr sz="1100" spc="45" dirty="0">
                <a:latin typeface="Georgia"/>
                <a:cs typeface="Georgia"/>
              </a:rPr>
              <a:t> </a:t>
            </a:r>
            <a:r>
              <a:rPr sz="1100" dirty="0">
                <a:latin typeface="Georgia"/>
                <a:cs typeface="Georgia"/>
              </a:rPr>
              <a:t>to</a:t>
            </a:r>
            <a:r>
              <a:rPr sz="1100" spc="40" dirty="0">
                <a:latin typeface="Georgia"/>
                <a:cs typeface="Georgia"/>
              </a:rPr>
              <a:t> </a:t>
            </a:r>
            <a:r>
              <a:rPr sz="1100" spc="-10" dirty="0">
                <a:latin typeface="Georgia"/>
                <a:cs typeface="Georgia"/>
              </a:rPr>
              <a:t>select</a:t>
            </a:r>
            <a:r>
              <a:rPr sz="1100" spc="45" dirty="0">
                <a:latin typeface="Georgia"/>
                <a:cs typeface="Georgia"/>
              </a:rPr>
              <a:t> </a:t>
            </a:r>
            <a:r>
              <a:rPr sz="1100" dirty="0">
                <a:latin typeface="Georgia"/>
                <a:cs typeface="Georgia"/>
              </a:rPr>
              <a:t>this</a:t>
            </a:r>
            <a:r>
              <a:rPr sz="1100" spc="45" dirty="0">
                <a:latin typeface="Georgia"/>
                <a:cs typeface="Georgia"/>
              </a:rPr>
              <a:t> </a:t>
            </a:r>
            <a:r>
              <a:rPr sz="1100" spc="-20" dirty="0">
                <a:latin typeface="Georgia"/>
                <a:cs typeface="Georgia"/>
              </a:rPr>
              <a:t>function</a:t>
            </a:r>
            <a:r>
              <a:rPr sz="1100" spc="40" dirty="0">
                <a:latin typeface="Georgia"/>
                <a:cs typeface="Georgia"/>
              </a:rPr>
              <a:t> </a:t>
            </a:r>
            <a:r>
              <a:rPr sz="1100" i="1" spc="80" dirty="0">
                <a:latin typeface="Georgia"/>
                <a:cs typeface="Georgia"/>
              </a:rPr>
              <a:t>f</a:t>
            </a:r>
            <a:r>
              <a:rPr sz="1100" i="1" spc="-65" dirty="0">
                <a:latin typeface="Georgia"/>
                <a:cs typeface="Georgia"/>
              </a:rPr>
              <a:t> </a:t>
            </a:r>
            <a:r>
              <a:rPr sz="1100" dirty="0">
                <a:latin typeface="Times New Roman"/>
                <a:cs typeface="Times New Roman"/>
              </a:rPr>
              <a:t>(</a:t>
            </a:r>
            <a:r>
              <a:rPr sz="1100" dirty="0">
                <a:latin typeface="Cambria"/>
                <a:cs typeface="Cambria"/>
              </a:rPr>
              <a:t>·</a:t>
            </a:r>
            <a:r>
              <a:rPr sz="1100" dirty="0">
                <a:latin typeface="Times New Roman"/>
                <a:cs typeface="Times New Roman"/>
              </a:rPr>
              <a:t>)</a:t>
            </a:r>
            <a:r>
              <a:rPr sz="1100" spc="35" dirty="0">
                <a:latin typeface="Times New Roman"/>
                <a:cs typeface="Times New Roman"/>
              </a:rPr>
              <a:t> </a:t>
            </a:r>
            <a:r>
              <a:rPr sz="1100" dirty="0">
                <a:latin typeface="Georgia"/>
                <a:cs typeface="Georgia"/>
              </a:rPr>
              <a:t>in</a:t>
            </a:r>
            <a:r>
              <a:rPr sz="1100" spc="45" dirty="0">
                <a:latin typeface="Georgia"/>
                <a:cs typeface="Georgia"/>
              </a:rPr>
              <a:t> </a:t>
            </a:r>
            <a:r>
              <a:rPr sz="1100" spc="-10" dirty="0">
                <a:latin typeface="Georgia"/>
                <a:cs typeface="Georgia"/>
              </a:rPr>
              <a:t>such</a:t>
            </a:r>
            <a:r>
              <a:rPr sz="1100" spc="40" dirty="0">
                <a:latin typeface="Georgia"/>
                <a:cs typeface="Georgia"/>
              </a:rPr>
              <a:t> </a:t>
            </a:r>
            <a:r>
              <a:rPr sz="1100" dirty="0">
                <a:latin typeface="Georgia"/>
                <a:cs typeface="Georgia"/>
              </a:rPr>
              <a:t>a</a:t>
            </a:r>
            <a:r>
              <a:rPr sz="1100" spc="45" dirty="0">
                <a:latin typeface="Georgia"/>
                <a:cs typeface="Georgia"/>
              </a:rPr>
              <a:t> </a:t>
            </a:r>
            <a:r>
              <a:rPr sz="1100" dirty="0">
                <a:latin typeface="Georgia"/>
                <a:cs typeface="Georgia"/>
              </a:rPr>
              <a:t>way</a:t>
            </a:r>
            <a:r>
              <a:rPr sz="1100" spc="45" dirty="0">
                <a:latin typeface="Georgia"/>
                <a:cs typeface="Georgia"/>
              </a:rPr>
              <a:t> </a:t>
            </a:r>
            <a:r>
              <a:rPr sz="1100" dirty="0">
                <a:latin typeface="Georgia"/>
                <a:cs typeface="Georgia"/>
              </a:rPr>
              <a:t>that</a:t>
            </a:r>
            <a:r>
              <a:rPr sz="1100" spc="40" dirty="0">
                <a:latin typeface="Georgia"/>
                <a:cs typeface="Georgia"/>
              </a:rPr>
              <a:t> </a:t>
            </a:r>
            <a:r>
              <a:rPr sz="1100" spc="-10" dirty="0">
                <a:latin typeface="Georgia"/>
                <a:cs typeface="Georgia"/>
              </a:rPr>
              <a:t>each</a:t>
            </a:r>
            <a:r>
              <a:rPr sz="1100" spc="45" dirty="0">
                <a:latin typeface="Georgia"/>
                <a:cs typeface="Georgia"/>
              </a:rPr>
              <a:t> </a:t>
            </a:r>
            <a:r>
              <a:rPr sz="1100" spc="-40" dirty="0">
                <a:latin typeface="Georgia"/>
                <a:cs typeface="Georgia"/>
              </a:rPr>
              <a:t>sub–range</a:t>
            </a:r>
            <a:r>
              <a:rPr sz="1100" spc="45" dirty="0">
                <a:latin typeface="Georgia"/>
                <a:cs typeface="Georgia"/>
              </a:rPr>
              <a:t> </a:t>
            </a:r>
            <a:r>
              <a:rPr sz="1100" spc="-10" dirty="0">
                <a:latin typeface="Georgia"/>
                <a:cs typeface="Georgia"/>
              </a:rPr>
              <a:t>contains </a:t>
            </a:r>
            <a:r>
              <a:rPr sz="1100" dirty="0">
                <a:latin typeface="Georgia"/>
                <a:cs typeface="Georgia"/>
              </a:rPr>
              <a:t>an</a:t>
            </a:r>
            <a:r>
              <a:rPr sz="1100" spc="-10" dirty="0">
                <a:latin typeface="Georgia"/>
                <a:cs typeface="Georgia"/>
              </a:rPr>
              <a:t> approximately</a:t>
            </a:r>
            <a:r>
              <a:rPr sz="1100" spc="-5" dirty="0">
                <a:latin typeface="Georgia"/>
                <a:cs typeface="Georgia"/>
              </a:rPr>
              <a:t> </a:t>
            </a:r>
            <a:r>
              <a:rPr sz="1100" spc="-25" dirty="0">
                <a:latin typeface="Georgia"/>
                <a:cs typeface="Georgia"/>
              </a:rPr>
              <a:t>similar</a:t>
            </a:r>
            <a:r>
              <a:rPr sz="1100" spc="-5" dirty="0">
                <a:latin typeface="Georgia"/>
                <a:cs typeface="Georgia"/>
              </a:rPr>
              <a:t> </a:t>
            </a:r>
            <a:r>
              <a:rPr sz="1100" spc="-30" dirty="0">
                <a:latin typeface="Georgia"/>
                <a:cs typeface="Georgia"/>
              </a:rPr>
              <a:t>number</a:t>
            </a:r>
            <a:r>
              <a:rPr sz="1100" spc="-5" dirty="0">
                <a:latin typeface="Georgia"/>
                <a:cs typeface="Georgia"/>
              </a:rPr>
              <a:t> </a:t>
            </a:r>
            <a:r>
              <a:rPr sz="1100" dirty="0">
                <a:latin typeface="Georgia"/>
                <a:cs typeface="Georgia"/>
              </a:rPr>
              <a:t>of</a:t>
            </a:r>
            <a:r>
              <a:rPr sz="1100" spc="-5" dirty="0">
                <a:latin typeface="Georgia"/>
                <a:cs typeface="Georgia"/>
              </a:rPr>
              <a:t> </a:t>
            </a:r>
            <a:r>
              <a:rPr sz="1100" spc="-10" dirty="0">
                <a:latin typeface="Georgia"/>
                <a:cs typeface="Georgia"/>
              </a:rPr>
              <a:t>records.</a:t>
            </a:r>
            <a:r>
              <a:rPr sz="1100" spc="80" dirty="0">
                <a:latin typeface="Georgia"/>
                <a:cs typeface="Georgia"/>
              </a:rPr>
              <a:t> </a:t>
            </a:r>
            <a:r>
              <a:rPr sz="1100" spc="-35" dirty="0">
                <a:latin typeface="Georgia"/>
                <a:cs typeface="Georgia"/>
              </a:rPr>
              <a:t>However,</a:t>
            </a:r>
            <a:r>
              <a:rPr sz="1100" spc="-5" dirty="0">
                <a:latin typeface="Georgia"/>
                <a:cs typeface="Georgia"/>
              </a:rPr>
              <a:t> </a:t>
            </a:r>
            <a:r>
              <a:rPr sz="1100" dirty="0">
                <a:latin typeface="Georgia"/>
                <a:cs typeface="Georgia"/>
              </a:rPr>
              <a:t>in</a:t>
            </a:r>
            <a:r>
              <a:rPr sz="1100" spc="-5" dirty="0">
                <a:latin typeface="Georgia"/>
                <a:cs typeface="Georgia"/>
              </a:rPr>
              <a:t> </a:t>
            </a:r>
            <a:r>
              <a:rPr sz="1100" dirty="0">
                <a:latin typeface="Georgia"/>
                <a:cs typeface="Georgia"/>
              </a:rPr>
              <a:t>most</a:t>
            </a:r>
            <a:r>
              <a:rPr sz="1100" spc="-5" dirty="0">
                <a:latin typeface="Georgia"/>
                <a:cs typeface="Georgia"/>
              </a:rPr>
              <a:t> </a:t>
            </a:r>
            <a:r>
              <a:rPr sz="1100" spc="-10" dirty="0">
                <a:latin typeface="Georgia"/>
                <a:cs typeface="Georgia"/>
              </a:rPr>
              <a:t>cases,</a:t>
            </a:r>
            <a:r>
              <a:rPr sz="1100" spc="-5" dirty="0">
                <a:latin typeface="Georgia"/>
                <a:cs typeface="Georgia"/>
              </a:rPr>
              <a:t> </a:t>
            </a:r>
            <a:r>
              <a:rPr sz="1100" dirty="0">
                <a:latin typeface="Georgia"/>
                <a:cs typeface="Georgia"/>
              </a:rPr>
              <a:t>it</a:t>
            </a:r>
            <a:r>
              <a:rPr sz="1100" spc="-5" dirty="0">
                <a:latin typeface="Georgia"/>
                <a:cs typeface="Georgia"/>
              </a:rPr>
              <a:t> </a:t>
            </a:r>
            <a:r>
              <a:rPr sz="1100" dirty="0">
                <a:latin typeface="Georgia"/>
                <a:cs typeface="Georgia"/>
              </a:rPr>
              <a:t>is</a:t>
            </a:r>
            <a:r>
              <a:rPr sz="1100" spc="-10" dirty="0">
                <a:latin typeface="Georgia"/>
                <a:cs typeface="Georgia"/>
              </a:rPr>
              <a:t> </a:t>
            </a:r>
            <a:r>
              <a:rPr sz="1100" dirty="0">
                <a:latin typeface="Georgia"/>
                <a:cs typeface="Georgia"/>
              </a:rPr>
              <a:t>hard</a:t>
            </a:r>
            <a:r>
              <a:rPr sz="1100" spc="-5" dirty="0">
                <a:latin typeface="Georgia"/>
                <a:cs typeface="Georgia"/>
              </a:rPr>
              <a:t> </a:t>
            </a:r>
            <a:r>
              <a:rPr sz="1100" spc="-25" dirty="0">
                <a:latin typeface="Georgia"/>
                <a:cs typeface="Georgia"/>
              </a:rPr>
              <a:t>to </a:t>
            </a:r>
            <a:r>
              <a:rPr sz="1100" spc="-20" dirty="0">
                <a:latin typeface="Georgia"/>
                <a:cs typeface="Georgia"/>
              </a:rPr>
              <a:t>find</a:t>
            </a:r>
            <a:r>
              <a:rPr sz="1100" spc="35" dirty="0">
                <a:latin typeface="Georgia"/>
                <a:cs typeface="Georgia"/>
              </a:rPr>
              <a:t> </a:t>
            </a:r>
            <a:r>
              <a:rPr sz="1100" spc="-20" dirty="0">
                <a:latin typeface="Georgia"/>
                <a:cs typeface="Georgia"/>
              </a:rPr>
              <a:t>such</a:t>
            </a:r>
            <a:r>
              <a:rPr sz="1100" spc="50" dirty="0">
                <a:latin typeface="Georgia"/>
                <a:cs typeface="Georgia"/>
              </a:rPr>
              <a:t> </a:t>
            </a:r>
            <a:r>
              <a:rPr sz="1100" dirty="0">
                <a:latin typeface="Georgia"/>
                <a:cs typeface="Georgia"/>
              </a:rPr>
              <a:t>a</a:t>
            </a:r>
            <a:r>
              <a:rPr sz="1100" spc="55" dirty="0">
                <a:latin typeface="Georgia"/>
                <a:cs typeface="Georgia"/>
              </a:rPr>
              <a:t> </a:t>
            </a:r>
            <a:r>
              <a:rPr sz="1100" spc="-20" dirty="0">
                <a:latin typeface="Georgia"/>
                <a:cs typeface="Georgia"/>
              </a:rPr>
              <a:t>function</a:t>
            </a:r>
            <a:r>
              <a:rPr sz="1100" spc="45" dirty="0">
                <a:latin typeface="Georgia"/>
                <a:cs typeface="Georgia"/>
              </a:rPr>
              <a:t> </a:t>
            </a:r>
            <a:r>
              <a:rPr sz="1100" i="1" spc="170" dirty="0">
                <a:latin typeface="Georgia"/>
                <a:cs typeface="Georgia"/>
              </a:rPr>
              <a:t>f</a:t>
            </a:r>
            <a:r>
              <a:rPr sz="1100" i="1" spc="-150" dirty="0">
                <a:latin typeface="Georgia"/>
                <a:cs typeface="Georgia"/>
              </a:rPr>
              <a:t> </a:t>
            </a:r>
            <a:r>
              <a:rPr sz="1100" dirty="0">
                <a:latin typeface="Times New Roman"/>
                <a:cs typeface="Times New Roman"/>
              </a:rPr>
              <a:t>(</a:t>
            </a:r>
            <a:r>
              <a:rPr sz="1100" dirty="0">
                <a:latin typeface="Cambria"/>
                <a:cs typeface="Cambria"/>
              </a:rPr>
              <a:t>·</a:t>
            </a:r>
            <a:r>
              <a:rPr sz="1100" dirty="0">
                <a:latin typeface="Times New Roman"/>
                <a:cs typeface="Times New Roman"/>
              </a:rPr>
              <a:t>)</a:t>
            </a:r>
            <a:r>
              <a:rPr sz="1100" spc="40" dirty="0">
                <a:latin typeface="Times New Roman"/>
                <a:cs typeface="Times New Roman"/>
              </a:rPr>
              <a:t> </a:t>
            </a:r>
            <a:r>
              <a:rPr sz="1100" dirty="0">
                <a:latin typeface="Georgia"/>
                <a:cs typeface="Georgia"/>
              </a:rPr>
              <a:t>in</a:t>
            </a:r>
            <a:r>
              <a:rPr sz="1100" spc="55" dirty="0">
                <a:latin typeface="Georgia"/>
                <a:cs typeface="Georgia"/>
              </a:rPr>
              <a:t> </a:t>
            </a:r>
            <a:r>
              <a:rPr sz="1100" spc="-20" dirty="0">
                <a:latin typeface="Georgia"/>
                <a:cs typeface="Georgia"/>
              </a:rPr>
              <a:t>closed</a:t>
            </a:r>
            <a:r>
              <a:rPr sz="1100" spc="50" dirty="0">
                <a:latin typeface="Georgia"/>
                <a:cs typeface="Georgia"/>
              </a:rPr>
              <a:t> </a:t>
            </a:r>
            <a:r>
              <a:rPr sz="1100" spc="-10" dirty="0">
                <a:latin typeface="Georgia"/>
                <a:cs typeface="Georgia"/>
              </a:rPr>
              <a:t>form.</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44</a:t>
            </a:fld>
            <a:r>
              <a:rPr spc="-25" dirty="0"/>
              <a:t> </a:t>
            </a:r>
            <a:r>
              <a:rPr spc="75" dirty="0"/>
              <a:t>/</a:t>
            </a:r>
            <a:r>
              <a:rPr spc="-25" dirty="0"/>
              <a:t> 103</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8B8C-1337-63B8-61DE-0E4480DE9FF2}"/>
              </a:ext>
            </a:extLst>
          </p:cNvPr>
          <p:cNvSpPr>
            <a:spLocks noGrp="1"/>
          </p:cNvSpPr>
          <p:nvPr>
            <p:ph type="title"/>
          </p:nvPr>
        </p:nvSpPr>
        <p:spPr>
          <a:xfrm>
            <a:off x="95300" y="28267"/>
            <a:ext cx="4283710" cy="215444"/>
          </a:xfrm>
        </p:spPr>
        <p:txBody>
          <a:bodyPr/>
          <a:lstStyle/>
          <a:p>
            <a:r>
              <a:rPr lang="en-VN"/>
              <a:t>Example</a:t>
            </a:r>
          </a:p>
        </p:txBody>
      </p:sp>
      <p:sp>
        <p:nvSpPr>
          <p:cNvPr id="3" name="Text Placeholder 2">
            <a:extLst>
              <a:ext uri="{FF2B5EF4-FFF2-40B4-BE49-F238E27FC236}">
                <a16:creationId xmlns:a16="http://schemas.microsoft.com/office/drawing/2014/main" id="{767D0E01-A3E3-F48C-E496-F06BAADFB169}"/>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568630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283710" cy="232756"/>
          </a:xfrm>
          <a:prstGeom prst="rect">
            <a:avLst/>
          </a:prstGeom>
        </p:spPr>
        <p:txBody>
          <a:bodyPr vert="horz" wrap="square" lIns="0" tIns="17145" rIns="0" bIns="0" rtlCol="0">
            <a:spAutoFit/>
          </a:bodyPr>
          <a:lstStyle/>
          <a:p>
            <a:pPr marL="12700">
              <a:lnSpc>
                <a:spcPct val="100000"/>
              </a:lnSpc>
              <a:spcBef>
                <a:spcPts val="135"/>
              </a:spcBef>
            </a:pPr>
            <a:r>
              <a:rPr dirty="0"/>
              <a:t>Discretization:</a:t>
            </a:r>
            <a:r>
              <a:rPr spc="120" dirty="0"/>
              <a:t> </a:t>
            </a:r>
            <a:r>
              <a:rPr dirty="0"/>
              <a:t>equi</a:t>
            </a:r>
            <a:r>
              <a:rPr lang="vi-VN" dirty="0"/>
              <a:t>-</a:t>
            </a:r>
            <a:r>
              <a:rPr dirty="0"/>
              <a:t>depth</a:t>
            </a:r>
            <a:r>
              <a:rPr spc="360" dirty="0"/>
              <a:t> </a:t>
            </a:r>
            <a:r>
              <a:rPr spc="-10" dirty="0"/>
              <a:t>sub</a:t>
            </a:r>
            <a:r>
              <a:rPr lang="vi-VN" spc="-10" dirty="0"/>
              <a:t>-</a:t>
            </a:r>
            <a:r>
              <a:rPr spc="-10" dirty="0"/>
              <a:t>ranges</a:t>
            </a:r>
          </a:p>
        </p:txBody>
      </p:sp>
      <p:sp>
        <p:nvSpPr>
          <p:cNvPr id="3" name="object 3"/>
          <p:cNvSpPr/>
          <p:nvPr/>
        </p:nvSpPr>
        <p:spPr>
          <a:xfrm>
            <a:off x="337972" y="10943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002777"/>
            <a:ext cx="5100320" cy="1127232"/>
          </a:xfrm>
          <a:prstGeom prst="rect">
            <a:avLst/>
          </a:prstGeom>
        </p:spPr>
        <p:txBody>
          <a:bodyPr vert="horz" wrap="square" lIns="0" tIns="34290" rIns="0" bIns="0" rtlCol="0">
            <a:spAutoFit/>
          </a:bodyPr>
          <a:lstStyle/>
          <a:p>
            <a:pPr marL="12700" marR="438784">
              <a:lnSpc>
                <a:spcPts val="1150"/>
              </a:lnSpc>
              <a:spcBef>
                <a:spcPts val="270"/>
              </a:spcBef>
            </a:pPr>
            <a:r>
              <a:rPr sz="1100" dirty="0">
                <a:latin typeface="Georgia"/>
                <a:cs typeface="Georgia"/>
              </a:rPr>
              <a:t>In</a:t>
            </a:r>
            <a:r>
              <a:rPr sz="1100" spc="25" dirty="0">
                <a:latin typeface="Georgia"/>
                <a:cs typeface="Georgia"/>
              </a:rPr>
              <a:t> </a:t>
            </a:r>
            <a:r>
              <a:rPr sz="1100" dirty="0">
                <a:latin typeface="Georgia"/>
                <a:cs typeface="Georgia"/>
              </a:rPr>
              <a:t>this</a:t>
            </a:r>
            <a:r>
              <a:rPr sz="1100" spc="25" dirty="0">
                <a:latin typeface="Georgia"/>
                <a:cs typeface="Georgia"/>
              </a:rPr>
              <a:t> </a:t>
            </a:r>
            <a:r>
              <a:rPr sz="1100" spc="-10" dirty="0">
                <a:latin typeface="Georgia"/>
                <a:cs typeface="Georgia"/>
              </a:rPr>
              <a:t>case,</a:t>
            </a:r>
            <a:r>
              <a:rPr sz="1100" spc="30" dirty="0">
                <a:latin typeface="Georgia"/>
                <a:cs typeface="Georgia"/>
              </a:rPr>
              <a:t> </a:t>
            </a:r>
            <a:r>
              <a:rPr sz="1100" dirty="0">
                <a:latin typeface="Georgia"/>
                <a:cs typeface="Georgia"/>
              </a:rPr>
              <a:t>the</a:t>
            </a:r>
            <a:r>
              <a:rPr sz="1100" spc="25" dirty="0">
                <a:latin typeface="Georgia"/>
                <a:cs typeface="Georgia"/>
              </a:rPr>
              <a:t> </a:t>
            </a:r>
            <a:r>
              <a:rPr sz="1100" spc="-45" dirty="0">
                <a:latin typeface="Georgia"/>
                <a:cs typeface="Georgia"/>
              </a:rPr>
              <a:t>sub</a:t>
            </a:r>
            <a:r>
              <a:rPr lang="vi-VN" sz="1100" spc="-45" dirty="0">
                <a:latin typeface="Georgia"/>
                <a:cs typeface="Georgia"/>
              </a:rPr>
              <a:t>-</a:t>
            </a:r>
            <a:r>
              <a:rPr sz="1100" spc="-45" dirty="0">
                <a:latin typeface="Georgia"/>
                <a:cs typeface="Georgia"/>
              </a:rPr>
              <a:t>ranges</a:t>
            </a:r>
            <a:r>
              <a:rPr sz="1100" spc="25" dirty="0">
                <a:latin typeface="Georgia"/>
                <a:cs typeface="Georgia"/>
              </a:rPr>
              <a:t> </a:t>
            </a:r>
            <a:r>
              <a:rPr sz="1100" dirty="0">
                <a:latin typeface="Georgia"/>
                <a:cs typeface="Georgia"/>
              </a:rPr>
              <a:t>are</a:t>
            </a:r>
            <a:r>
              <a:rPr sz="1100" spc="30" dirty="0">
                <a:latin typeface="Georgia"/>
                <a:cs typeface="Georgia"/>
              </a:rPr>
              <a:t> </a:t>
            </a:r>
            <a:r>
              <a:rPr sz="1100" spc="-20" dirty="0">
                <a:latin typeface="Georgia"/>
                <a:cs typeface="Georgia"/>
              </a:rPr>
              <a:t>selected</a:t>
            </a:r>
            <a:r>
              <a:rPr sz="1100" spc="25" dirty="0">
                <a:latin typeface="Georgia"/>
                <a:cs typeface="Georgia"/>
              </a:rPr>
              <a:t> </a:t>
            </a:r>
            <a:r>
              <a:rPr sz="1100" dirty="0">
                <a:latin typeface="Georgia"/>
                <a:cs typeface="Georgia"/>
              </a:rPr>
              <a:t>so</a:t>
            </a:r>
            <a:r>
              <a:rPr sz="1100" spc="25" dirty="0">
                <a:latin typeface="Georgia"/>
                <a:cs typeface="Georgia"/>
              </a:rPr>
              <a:t> </a:t>
            </a:r>
            <a:r>
              <a:rPr sz="1100" dirty="0">
                <a:latin typeface="Georgia"/>
                <a:cs typeface="Georgia"/>
              </a:rPr>
              <a:t>that</a:t>
            </a:r>
            <a:r>
              <a:rPr sz="1100" spc="30" dirty="0">
                <a:latin typeface="Georgia"/>
                <a:cs typeface="Georgia"/>
              </a:rPr>
              <a:t> </a:t>
            </a:r>
            <a:r>
              <a:rPr sz="1100" spc="-20" dirty="0">
                <a:latin typeface="Georgia"/>
                <a:cs typeface="Georgia"/>
              </a:rPr>
              <a:t>each</a:t>
            </a:r>
            <a:r>
              <a:rPr sz="1100" spc="25" dirty="0">
                <a:latin typeface="Georgia"/>
                <a:cs typeface="Georgia"/>
              </a:rPr>
              <a:t> </a:t>
            </a:r>
            <a:r>
              <a:rPr sz="1100" spc="-45" dirty="0">
                <a:latin typeface="Georgia"/>
                <a:cs typeface="Georgia"/>
              </a:rPr>
              <a:t>sub</a:t>
            </a:r>
            <a:r>
              <a:rPr lang="vi-VN" sz="1100" spc="-45" dirty="0">
                <a:latin typeface="Georgia"/>
                <a:cs typeface="Georgia"/>
              </a:rPr>
              <a:t>-</a:t>
            </a:r>
            <a:r>
              <a:rPr sz="1100" spc="-45" dirty="0">
                <a:latin typeface="Georgia"/>
                <a:cs typeface="Georgia"/>
              </a:rPr>
              <a:t>range</a:t>
            </a:r>
            <a:r>
              <a:rPr sz="1100" spc="25" dirty="0">
                <a:latin typeface="Georgia"/>
                <a:cs typeface="Georgia"/>
              </a:rPr>
              <a:t> </a:t>
            </a:r>
            <a:r>
              <a:rPr sz="1100" dirty="0">
                <a:latin typeface="Georgia"/>
                <a:cs typeface="Georgia"/>
              </a:rPr>
              <a:t>has</a:t>
            </a:r>
            <a:r>
              <a:rPr sz="1100" spc="30" dirty="0">
                <a:latin typeface="Georgia"/>
                <a:cs typeface="Georgia"/>
              </a:rPr>
              <a:t> </a:t>
            </a:r>
            <a:r>
              <a:rPr sz="1100" dirty="0">
                <a:latin typeface="Georgia"/>
                <a:cs typeface="Georgia"/>
              </a:rPr>
              <a:t>an</a:t>
            </a:r>
            <a:r>
              <a:rPr sz="1100" spc="25" dirty="0">
                <a:latin typeface="Georgia"/>
                <a:cs typeface="Georgia"/>
              </a:rPr>
              <a:t> </a:t>
            </a:r>
            <a:r>
              <a:rPr sz="1100" spc="-10" dirty="0">
                <a:latin typeface="Georgia"/>
                <a:cs typeface="Georgia"/>
              </a:rPr>
              <a:t>equal </a:t>
            </a:r>
            <a:r>
              <a:rPr sz="1100" spc="-40" dirty="0">
                <a:latin typeface="Georgia"/>
                <a:cs typeface="Georgia"/>
              </a:rPr>
              <a:t>number</a:t>
            </a:r>
            <a:r>
              <a:rPr sz="1100" spc="15"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records.</a:t>
            </a:r>
            <a:endParaRPr sz="1100">
              <a:latin typeface="Georgia"/>
              <a:cs typeface="Georgia"/>
            </a:endParaRPr>
          </a:p>
          <a:p>
            <a:pPr marL="12700">
              <a:lnSpc>
                <a:spcPct val="100000"/>
              </a:lnSpc>
              <a:spcBef>
                <a:spcPts val="545"/>
              </a:spcBef>
            </a:pPr>
            <a:r>
              <a:rPr sz="1100" dirty="0">
                <a:latin typeface="Georgia"/>
                <a:cs typeface="Georgia"/>
              </a:rPr>
              <a:t>The</a:t>
            </a:r>
            <a:r>
              <a:rPr sz="1100" spc="30" dirty="0">
                <a:latin typeface="Georgia"/>
                <a:cs typeface="Georgia"/>
              </a:rPr>
              <a:t> </a:t>
            </a:r>
            <a:r>
              <a:rPr sz="1100" dirty="0">
                <a:latin typeface="Georgia"/>
                <a:cs typeface="Georgia"/>
              </a:rPr>
              <a:t>idea</a:t>
            </a:r>
            <a:r>
              <a:rPr sz="1100" spc="35"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to</a:t>
            </a:r>
            <a:r>
              <a:rPr sz="1100" spc="35" dirty="0">
                <a:latin typeface="Georgia"/>
                <a:cs typeface="Georgia"/>
              </a:rPr>
              <a:t> </a:t>
            </a:r>
            <a:r>
              <a:rPr sz="1100" spc="-25" dirty="0">
                <a:latin typeface="Georgia"/>
                <a:cs typeface="Georgia"/>
              </a:rPr>
              <a:t>provide</a:t>
            </a:r>
            <a:r>
              <a:rPr sz="1100" spc="30"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same</a:t>
            </a:r>
            <a:r>
              <a:rPr sz="1100" spc="35" dirty="0">
                <a:latin typeface="Georgia"/>
                <a:cs typeface="Georgia"/>
              </a:rPr>
              <a:t> </a:t>
            </a:r>
            <a:r>
              <a:rPr sz="1100" spc="-10" dirty="0">
                <a:latin typeface="Georgia"/>
                <a:cs typeface="Georgia"/>
              </a:rPr>
              <a:t>level</a:t>
            </a:r>
            <a:r>
              <a:rPr sz="1100" spc="30" dirty="0">
                <a:latin typeface="Georgia"/>
                <a:cs typeface="Georgia"/>
              </a:rPr>
              <a:t> </a:t>
            </a:r>
            <a:r>
              <a:rPr sz="1100" dirty="0">
                <a:latin typeface="Georgia"/>
                <a:cs typeface="Georgia"/>
              </a:rPr>
              <a:t>of</a:t>
            </a:r>
            <a:r>
              <a:rPr sz="1100" spc="35" dirty="0">
                <a:latin typeface="Georgia"/>
                <a:cs typeface="Georgia"/>
              </a:rPr>
              <a:t> </a:t>
            </a:r>
            <a:r>
              <a:rPr sz="1100" spc="-20" dirty="0">
                <a:latin typeface="Georgia"/>
                <a:cs typeface="Georgia"/>
              </a:rPr>
              <a:t>granularity</a:t>
            </a:r>
            <a:r>
              <a:rPr sz="1100" spc="35" dirty="0">
                <a:latin typeface="Georgia"/>
                <a:cs typeface="Georgia"/>
              </a:rPr>
              <a:t> </a:t>
            </a:r>
            <a:r>
              <a:rPr sz="1100" dirty="0">
                <a:latin typeface="Georgia"/>
                <a:cs typeface="Georgia"/>
              </a:rPr>
              <a:t>to</a:t>
            </a:r>
            <a:r>
              <a:rPr sz="1100" spc="35" dirty="0">
                <a:latin typeface="Georgia"/>
                <a:cs typeface="Georgia"/>
              </a:rPr>
              <a:t> </a:t>
            </a:r>
            <a:r>
              <a:rPr sz="1100" spc="-20" dirty="0">
                <a:latin typeface="Georgia"/>
                <a:cs typeface="Georgia"/>
              </a:rPr>
              <a:t>each</a:t>
            </a:r>
            <a:r>
              <a:rPr sz="1100" spc="30" dirty="0">
                <a:latin typeface="Georgia"/>
                <a:cs typeface="Georgia"/>
              </a:rPr>
              <a:t> </a:t>
            </a:r>
            <a:r>
              <a:rPr sz="1100" spc="-10" dirty="0">
                <a:latin typeface="Georgia"/>
                <a:cs typeface="Georgia"/>
              </a:rPr>
              <a:t>sub</a:t>
            </a:r>
            <a:r>
              <a:rPr lang="vi-VN" sz="1100" spc="-10" dirty="0">
                <a:latin typeface="Georgia"/>
                <a:cs typeface="Georgia"/>
              </a:rPr>
              <a:t>-</a:t>
            </a:r>
            <a:r>
              <a:rPr sz="1100" spc="-10" dirty="0">
                <a:latin typeface="Georgia"/>
                <a:cs typeface="Georgia"/>
              </a:rPr>
              <a:t>range.</a:t>
            </a:r>
            <a:endParaRPr sz="1100">
              <a:latin typeface="Georgia"/>
              <a:cs typeface="Georgia"/>
            </a:endParaRPr>
          </a:p>
          <a:p>
            <a:pPr marL="12700" marR="5080" algn="just">
              <a:lnSpc>
                <a:spcPts val="1150"/>
              </a:lnSpc>
              <a:spcBef>
                <a:spcPts val="740"/>
              </a:spcBef>
            </a:pPr>
            <a:r>
              <a:rPr sz="1100" dirty="0">
                <a:latin typeface="Georgia"/>
                <a:cs typeface="Georgia"/>
              </a:rPr>
              <a:t>An</a:t>
            </a:r>
            <a:r>
              <a:rPr sz="1100" spc="20" dirty="0">
                <a:latin typeface="Georgia"/>
                <a:cs typeface="Georgia"/>
              </a:rPr>
              <a:t> </a:t>
            </a:r>
            <a:r>
              <a:rPr sz="1100" dirty="0">
                <a:latin typeface="Georgia"/>
                <a:cs typeface="Georgia"/>
              </a:rPr>
              <a:t>attribute</a:t>
            </a:r>
            <a:r>
              <a:rPr sz="1100" spc="20"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20" dirty="0">
                <a:latin typeface="Georgia"/>
                <a:cs typeface="Georgia"/>
              </a:rPr>
              <a:t> </a:t>
            </a:r>
            <a:r>
              <a:rPr sz="1100" spc="-10" dirty="0">
                <a:latin typeface="Georgia"/>
                <a:cs typeface="Georgia"/>
              </a:rPr>
              <a:t>divided</a:t>
            </a:r>
            <a:r>
              <a:rPr sz="1100" spc="25" dirty="0">
                <a:latin typeface="Georgia"/>
                <a:cs typeface="Georgia"/>
              </a:rPr>
              <a:t> </a:t>
            </a:r>
            <a:r>
              <a:rPr sz="1100" dirty="0">
                <a:latin typeface="Georgia"/>
                <a:cs typeface="Georgia"/>
              </a:rPr>
              <a:t>into</a:t>
            </a:r>
            <a:r>
              <a:rPr sz="1100" spc="20" dirty="0">
                <a:latin typeface="Georgia"/>
                <a:cs typeface="Georgia"/>
              </a:rPr>
              <a:t> </a:t>
            </a:r>
            <a:r>
              <a:rPr sz="1100" spc="-35" dirty="0">
                <a:latin typeface="Georgia"/>
                <a:cs typeface="Georgia"/>
              </a:rPr>
              <a:t>equi</a:t>
            </a:r>
            <a:r>
              <a:rPr lang="vi-VN" sz="1100" spc="-35" dirty="0">
                <a:latin typeface="Georgia"/>
                <a:cs typeface="Georgia"/>
              </a:rPr>
              <a:t>-</a:t>
            </a:r>
            <a:r>
              <a:rPr sz="1100" spc="-35" dirty="0">
                <a:latin typeface="Georgia"/>
                <a:cs typeface="Georgia"/>
              </a:rPr>
              <a:t>depth</a:t>
            </a:r>
            <a:r>
              <a:rPr sz="1100" spc="25" dirty="0">
                <a:latin typeface="Georgia"/>
                <a:cs typeface="Georgia"/>
              </a:rPr>
              <a:t> </a:t>
            </a:r>
            <a:r>
              <a:rPr sz="1100" spc="-40" dirty="0">
                <a:latin typeface="Georgia"/>
                <a:cs typeface="Georgia"/>
              </a:rPr>
              <a:t>sub</a:t>
            </a:r>
            <a:r>
              <a:rPr lang="vi-VN" sz="1100" spc="-40" dirty="0">
                <a:latin typeface="Georgia"/>
                <a:cs typeface="Georgia"/>
              </a:rPr>
              <a:t>-</a:t>
            </a:r>
            <a:r>
              <a:rPr sz="1100" spc="-40" dirty="0">
                <a:latin typeface="Georgia"/>
                <a:cs typeface="Georgia"/>
              </a:rPr>
              <a:t>ranges</a:t>
            </a:r>
            <a:r>
              <a:rPr sz="1100" spc="20" dirty="0">
                <a:latin typeface="Georgia"/>
                <a:cs typeface="Georgia"/>
              </a:rPr>
              <a:t> </a:t>
            </a:r>
            <a:r>
              <a:rPr sz="1100" dirty="0">
                <a:latin typeface="Georgia"/>
                <a:cs typeface="Georgia"/>
              </a:rPr>
              <a:t>by</a:t>
            </a:r>
            <a:r>
              <a:rPr sz="1100" spc="25" dirty="0">
                <a:latin typeface="Georgia"/>
                <a:cs typeface="Georgia"/>
              </a:rPr>
              <a:t> </a:t>
            </a:r>
            <a:r>
              <a:rPr sz="1100" dirty="0">
                <a:latin typeface="Georgia"/>
                <a:cs typeface="Georgia"/>
              </a:rPr>
              <a:t>first</a:t>
            </a:r>
            <a:r>
              <a:rPr sz="1100" spc="20" dirty="0">
                <a:latin typeface="Georgia"/>
                <a:cs typeface="Georgia"/>
              </a:rPr>
              <a:t> </a:t>
            </a:r>
            <a:r>
              <a:rPr sz="1100" spc="-10" dirty="0">
                <a:latin typeface="Georgia"/>
                <a:cs typeface="Georgia"/>
              </a:rPr>
              <a:t>sorting</a:t>
            </a:r>
            <a:r>
              <a:rPr sz="1100" spc="25" dirty="0">
                <a:latin typeface="Georgia"/>
                <a:cs typeface="Georgia"/>
              </a:rPr>
              <a:t> </a:t>
            </a:r>
            <a:r>
              <a:rPr sz="1100" dirty="0">
                <a:latin typeface="Georgia"/>
                <a:cs typeface="Georgia"/>
              </a:rPr>
              <a:t>it,</a:t>
            </a:r>
            <a:r>
              <a:rPr sz="1100" spc="20" dirty="0">
                <a:latin typeface="Georgia"/>
                <a:cs typeface="Georgia"/>
              </a:rPr>
              <a:t> </a:t>
            </a:r>
            <a:r>
              <a:rPr sz="1100" dirty="0">
                <a:latin typeface="Georgia"/>
                <a:cs typeface="Georgia"/>
              </a:rPr>
              <a:t>and</a:t>
            </a:r>
            <a:r>
              <a:rPr sz="1100" spc="25" dirty="0">
                <a:latin typeface="Georgia"/>
                <a:cs typeface="Georgia"/>
              </a:rPr>
              <a:t> </a:t>
            </a:r>
            <a:r>
              <a:rPr sz="1100" spc="-20" dirty="0">
                <a:latin typeface="Georgia"/>
                <a:cs typeface="Georgia"/>
              </a:rPr>
              <a:t>then selecting</a:t>
            </a:r>
            <a:r>
              <a:rPr sz="1100" spc="10" dirty="0">
                <a:latin typeface="Georgia"/>
                <a:cs typeface="Georgia"/>
              </a:rPr>
              <a:t> </a:t>
            </a:r>
            <a:r>
              <a:rPr sz="1100" dirty="0">
                <a:latin typeface="Georgia"/>
                <a:cs typeface="Georgia"/>
              </a:rPr>
              <a:t>the</a:t>
            </a:r>
            <a:r>
              <a:rPr sz="1100" spc="10" dirty="0">
                <a:latin typeface="Georgia"/>
                <a:cs typeface="Georgia"/>
              </a:rPr>
              <a:t> </a:t>
            </a:r>
            <a:r>
              <a:rPr sz="1100" spc="-20" dirty="0">
                <a:latin typeface="Georgia"/>
                <a:cs typeface="Georgia"/>
              </a:rPr>
              <a:t>division</a:t>
            </a:r>
            <a:r>
              <a:rPr sz="1100" spc="15" dirty="0">
                <a:latin typeface="Georgia"/>
                <a:cs typeface="Georgia"/>
              </a:rPr>
              <a:t> </a:t>
            </a:r>
            <a:r>
              <a:rPr sz="1100" spc="-10" dirty="0">
                <a:latin typeface="Georgia"/>
                <a:cs typeface="Georgia"/>
              </a:rPr>
              <a:t>points</a:t>
            </a:r>
            <a:r>
              <a:rPr sz="1100" spc="10" dirty="0">
                <a:latin typeface="Georgia"/>
                <a:cs typeface="Georgia"/>
              </a:rPr>
              <a:t> </a:t>
            </a:r>
            <a:r>
              <a:rPr sz="1100" dirty="0">
                <a:latin typeface="Georgia"/>
                <a:cs typeface="Georgia"/>
              </a:rPr>
              <a:t>on</a:t>
            </a:r>
            <a:r>
              <a:rPr sz="1100" spc="15" dirty="0">
                <a:latin typeface="Georgia"/>
                <a:cs typeface="Georgia"/>
              </a:rPr>
              <a:t> </a:t>
            </a:r>
            <a:r>
              <a:rPr sz="1100" dirty="0">
                <a:latin typeface="Georgia"/>
                <a:cs typeface="Georgia"/>
              </a:rPr>
              <a:t>the</a:t>
            </a:r>
            <a:r>
              <a:rPr sz="1100" spc="10" dirty="0">
                <a:latin typeface="Georgia"/>
                <a:cs typeface="Georgia"/>
              </a:rPr>
              <a:t> </a:t>
            </a:r>
            <a:r>
              <a:rPr sz="1100" spc="-10" dirty="0">
                <a:latin typeface="Georgia"/>
                <a:cs typeface="Georgia"/>
              </a:rPr>
              <a:t>sorted</a:t>
            </a:r>
            <a:r>
              <a:rPr sz="1100" spc="15" dirty="0">
                <a:latin typeface="Georgia"/>
                <a:cs typeface="Georgia"/>
              </a:rPr>
              <a:t> </a:t>
            </a:r>
            <a:r>
              <a:rPr sz="1100" dirty="0">
                <a:latin typeface="Georgia"/>
                <a:cs typeface="Georgia"/>
              </a:rPr>
              <a:t>attribute</a:t>
            </a:r>
            <a:r>
              <a:rPr sz="1100" spc="10" dirty="0">
                <a:latin typeface="Georgia"/>
                <a:cs typeface="Georgia"/>
              </a:rPr>
              <a:t> </a:t>
            </a:r>
            <a:r>
              <a:rPr sz="1100" spc="-10" dirty="0">
                <a:latin typeface="Georgia"/>
                <a:cs typeface="Georgia"/>
              </a:rPr>
              <a:t>value,</a:t>
            </a:r>
            <a:r>
              <a:rPr sz="1100" spc="10" dirty="0">
                <a:latin typeface="Georgia"/>
                <a:cs typeface="Georgia"/>
              </a:rPr>
              <a:t> </a:t>
            </a:r>
            <a:r>
              <a:rPr sz="1100" spc="-10" dirty="0">
                <a:latin typeface="Georgia"/>
                <a:cs typeface="Georgia"/>
              </a:rPr>
              <a:t>such</a:t>
            </a:r>
            <a:r>
              <a:rPr sz="1100" spc="15" dirty="0">
                <a:latin typeface="Georgia"/>
                <a:cs typeface="Georgia"/>
              </a:rPr>
              <a:t> </a:t>
            </a:r>
            <a:r>
              <a:rPr sz="1100" dirty="0">
                <a:latin typeface="Georgia"/>
                <a:cs typeface="Georgia"/>
              </a:rPr>
              <a:t>that</a:t>
            </a:r>
            <a:r>
              <a:rPr sz="1100" spc="10" dirty="0">
                <a:latin typeface="Georgia"/>
                <a:cs typeface="Georgia"/>
              </a:rPr>
              <a:t> </a:t>
            </a:r>
            <a:r>
              <a:rPr sz="1100" spc="-10" dirty="0">
                <a:latin typeface="Georgia"/>
                <a:cs typeface="Georgia"/>
              </a:rPr>
              <a:t>each</a:t>
            </a:r>
            <a:r>
              <a:rPr sz="1100" spc="15" dirty="0">
                <a:latin typeface="Georgia"/>
                <a:cs typeface="Georgia"/>
              </a:rPr>
              <a:t> </a:t>
            </a:r>
            <a:r>
              <a:rPr sz="1100" spc="-10" dirty="0">
                <a:latin typeface="Georgia"/>
                <a:cs typeface="Georgia"/>
              </a:rPr>
              <a:t>sub</a:t>
            </a:r>
            <a:r>
              <a:rPr lang="vi-VN" sz="1100" spc="-10" dirty="0">
                <a:latin typeface="Georgia"/>
                <a:cs typeface="Georgia"/>
              </a:rPr>
              <a:t>-</a:t>
            </a:r>
            <a:r>
              <a:rPr sz="1100" spc="-10" dirty="0">
                <a:latin typeface="Georgia"/>
                <a:cs typeface="Georgia"/>
              </a:rPr>
              <a:t>range </a:t>
            </a:r>
            <a:r>
              <a:rPr sz="1100" spc="-25" dirty="0">
                <a:latin typeface="Georgia"/>
                <a:cs typeface="Georgia"/>
              </a:rPr>
              <a:t>contains</a:t>
            </a:r>
            <a:r>
              <a:rPr sz="1100" spc="15" dirty="0">
                <a:latin typeface="Georgia"/>
                <a:cs typeface="Georgia"/>
              </a:rPr>
              <a:t> </a:t>
            </a:r>
            <a:r>
              <a:rPr sz="1100" dirty="0">
                <a:latin typeface="Georgia"/>
                <a:cs typeface="Georgia"/>
              </a:rPr>
              <a:t>an</a:t>
            </a:r>
            <a:r>
              <a:rPr sz="1100" spc="20" dirty="0">
                <a:latin typeface="Georgia"/>
                <a:cs typeface="Georgia"/>
              </a:rPr>
              <a:t> </a:t>
            </a:r>
            <a:r>
              <a:rPr sz="1100" spc="-10" dirty="0">
                <a:latin typeface="Georgia"/>
                <a:cs typeface="Georgia"/>
              </a:rPr>
              <a:t>equal</a:t>
            </a:r>
            <a:r>
              <a:rPr sz="1100" spc="20" dirty="0">
                <a:latin typeface="Georgia"/>
                <a:cs typeface="Georgia"/>
              </a:rPr>
              <a:t> </a:t>
            </a:r>
            <a:r>
              <a:rPr sz="1100" spc="-40" dirty="0">
                <a:latin typeface="Georgia"/>
                <a:cs typeface="Georgia"/>
              </a:rPr>
              <a:t>number</a:t>
            </a:r>
            <a:r>
              <a:rPr sz="1100" spc="20" dirty="0">
                <a:latin typeface="Georgia"/>
                <a:cs typeface="Georgia"/>
              </a:rPr>
              <a:t> </a:t>
            </a:r>
            <a:r>
              <a:rPr sz="1100" dirty="0">
                <a:latin typeface="Georgia"/>
                <a:cs typeface="Georgia"/>
              </a:rPr>
              <a:t>of</a:t>
            </a:r>
            <a:r>
              <a:rPr sz="1100" spc="20" dirty="0">
                <a:latin typeface="Georgia"/>
                <a:cs typeface="Georgia"/>
              </a:rPr>
              <a:t> </a:t>
            </a:r>
            <a:r>
              <a:rPr sz="1100" spc="-10" dirty="0">
                <a:latin typeface="Georgia"/>
                <a:cs typeface="Georgia"/>
              </a:rPr>
              <a:t>records.</a:t>
            </a:r>
            <a:endParaRPr sz="1100">
              <a:latin typeface="Georgia"/>
              <a:cs typeface="Georgia"/>
            </a:endParaRPr>
          </a:p>
        </p:txBody>
      </p:sp>
      <p:sp>
        <p:nvSpPr>
          <p:cNvPr id="5" name="object 5"/>
          <p:cNvSpPr/>
          <p:nvPr/>
        </p:nvSpPr>
        <p:spPr>
          <a:xfrm>
            <a:off x="337972" y="14788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1707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46</a:t>
            </a:fld>
            <a:r>
              <a:rPr spc="-25" dirty="0"/>
              <a:t> </a:t>
            </a:r>
            <a:r>
              <a:rPr spc="75" dirty="0"/>
              <a:t>/</a:t>
            </a:r>
            <a:r>
              <a:rPr spc="-25" dirty="0"/>
              <a:t> 103</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Clustering–based</a:t>
            </a:r>
            <a:r>
              <a:rPr spc="409" dirty="0"/>
              <a:t> </a:t>
            </a:r>
            <a:r>
              <a:rPr spc="-10" dirty="0"/>
              <a:t>discretization</a:t>
            </a:r>
          </a:p>
        </p:txBody>
      </p:sp>
      <p:sp>
        <p:nvSpPr>
          <p:cNvPr id="3" name="object 3"/>
          <p:cNvSpPr/>
          <p:nvPr/>
        </p:nvSpPr>
        <p:spPr>
          <a:xfrm>
            <a:off x="337972" y="115288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94524" rIns="0" bIns="0" rtlCol="0">
            <a:spAutoFit/>
          </a:bodyPr>
          <a:lstStyle/>
          <a:p>
            <a:pPr marL="12700">
              <a:lnSpc>
                <a:spcPct val="100000"/>
              </a:lnSpc>
              <a:spcBef>
                <a:spcPts val="655"/>
              </a:spcBef>
            </a:pPr>
            <a:r>
              <a:rPr dirty="0"/>
              <a:t>Cluster</a:t>
            </a:r>
            <a:r>
              <a:rPr spc="25" dirty="0"/>
              <a:t> </a:t>
            </a:r>
            <a:r>
              <a:rPr spc="-10" dirty="0"/>
              <a:t>analysis</a:t>
            </a:r>
            <a:r>
              <a:rPr spc="30" dirty="0"/>
              <a:t> </a:t>
            </a:r>
            <a:r>
              <a:rPr dirty="0"/>
              <a:t>is</a:t>
            </a:r>
            <a:r>
              <a:rPr spc="30" dirty="0"/>
              <a:t> </a:t>
            </a:r>
            <a:r>
              <a:rPr dirty="0"/>
              <a:t>a</a:t>
            </a:r>
            <a:r>
              <a:rPr spc="30" dirty="0"/>
              <a:t> </a:t>
            </a:r>
            <a:r>
              <a:rPr spc="-10" dirty="0"/>
              <a:t>popular</a:t>
            </a:r>
            <a:r>
              <a:rPr spc="25" dirty="0"/>
              <a:t> </a:t>
            </a:r>
            <a:r>
              <a:rPr dirty="0"/>
              <a:t>data</a:t>
            </a:r>
            <a:r>
              <a:rPr spc="30" dirty="0"/>
              <a:t> </a:t>
            </a:r>
            <a:r>
              <a:rPr spc="-20" dirty="0"/>
              <a:t>discretization</a:t>
            </a:r>
            <a:r>
              <a:rPr spc="30" dirty="0"/>
              <a:t> </a:t>
            </a:r>
            <a:r>
              <a:rPr spc="-10" dirty="0"/>
              <a:t>method.</a:t>
            </a:r>
          </a:p>
          <a:p>
            <a:pPr marL="12700" marR="327660">
              <a:lnSpc>
                <a:spcPts val="1150"/>
              </a:lnSpc>
              <a:spcBef>
                <a:spcPts val="735"/>
              </a:spcBef>
            </a:pPr>
            <a:r>
              <a:rPr spc="70" dirty="0"/>
              <a:t>A</a:t>
            </a:r>
            <a:r>
              <a:rPr spc="55" dirty="0"/>
              <a:t> </a:t>
            </a:r>
            <a:r>
              <a:rPr spc="-25" dirty="0"/>
              <a:t>clustering</a:t>
            </a:r>
            <a:r>
              <a:rPr spc="60" dirty="0"/>
              <a:t> </a:t>
            </a:r>
            <a:r>
              <a:rPr spc="-20" dirty="0"/>
              <a:t>algorithm</a:t>
            </a:r>
            <a:r>
              <a:rPr spc="55" dirty="0"/>
              <a:t> </a:t>
            </a:r>
            <a:r>
              <a:rPr dirty="0"/>
              <a:t>can</a:t>
            </a:r>
            <a:r>
              <a:rPr spc="60" dirty="0"/>
              <a:t> </a:t>
            </a:r>
            <a:r>
              <a:rPr dirty="0"/>
              <a:t>be</a:t>
            </a:r>
            <a:r>
              <a:rPr spc="55" dirty="0"/>
              <a:t> </a:t>
            </a:r>
            <a:r>
              <a:rPr spc="-20" dirty="0"/>
              <a:t>applied</a:t>
            </a:r>
            <a:r>
              <a:rPr spc="60" dirty="0"/>
              <a:t> </a:t>
            </a:r>
            <a:r>
              <a:rPr dirty="0"/>
              <a:t>to</a:t>
            </a:r>
            <a:r>
              <a:rPr spc="55" dirty="0"/>
              <a:t> </a:t>
            </a:r>
            <a:r>
              <a:rPr spc="-25" dirty="0"/>
              <a:t>discretize</a:t>
            </a:r>
            <a:r>
              <a:rPr spc="60" dirty="0"/>
              <a:t> </a:t>
            </a:r>
            <a:r>
              <a:rPr dirty="0"/>
              <a:t>a</a:t>
            </a:r>
            <a:r>
              <a:rPr spc="55" dirty="0"/>
              <a:t> </a:t>
            </a:r>
            <a:r>
              <a:rPr spc="-35" dirty="0"/>
              <a:t>numeric</a:t>
            </a:r>
            <a:r>
              <a:rPr spc="60" dirty="0"/>
              <a:t> </a:t>
            </a:r>
            <a:r>
              <a:rPr dirty="0"/>
              <a:t>attribute,</a:t>
            </a:r>
            <a:r>
              <a:rPr spc="55" dirty="0"/>
              <a:t> </a:t>
            </a:r>
            <a:r>
              <a:rPr i="1" spc="95" dirty="0">
                <a:latin typeface="Georgia"/>
                <a:cs typeface="Georgia"/>
              </a:rPr>
              <a:t>X</a:t>
            </a:r>
            <a:r>
              <a:rPr spc="95" dirty="0"/>
              <a:t>,</a:t>
            </a:r>
            <a:r>
              <a:rPr spc="60" dirty="0"/>
              <a:t> </a:t>
            </a:r>
            <a:r>
              <a:rPr spc="-25" dirty="0"/>
              <a:t>by </a:t>
            </a:r>
            <a:r>
              <a:rPr spc="-10" dirty="0"/>
              <a:t>partitioning</a:t>
            </a:r>
            <a:r>
              <a:rPr spc="20" dirty="0"/>
              <a:t> </a:t>
            </a:r>
            <a:r>
              <a:rPr dirty="0"/>
              <a:t>the</a:t>
            </a:r>
            <a:r>
              <a:rPr spc="25" dirty="0"/>
              <a:t> </a:t>
            </a:r>
            <a:r>
              <a:rPr spc="-25" dirty="0"/>
              <a:t>values</a:t>
            </a:r>
            <a:r>
              <a:rPr spc="25" dirty="0"/>
              <a:t> </a:t>
            </a:r>
            <a:r>
              <a:rPr dirty="0"/>
              <a:t>of</a:t>
            </a:r>
            <a:r>
              <a:rPr spc="25" dirty="0"/>
              <a:t> </a:t>
            </a:r>
            <a:r>
              <a:rPr i="1" spc="110" dirty="0">
                <a:latin typeface="Georgia"/>
                <a:cs typeface="Georgia"/>
              </a:rPr>
              <a:t>X</a:t>
            </a:r>
            <a:r>
              <a:rPr i="1" spc="90" dirty="0">
                <a:latin typeface="Georgia"/>
                <a:cs typeface="Georgia"/>
              </a:rPr>
              <a:t> </a:t>
            </a:r>
            <a:r>
              <a:rPr dirty="0"/>
              <a:t>into</a:t>
            </a:r>
            <a:r>
              <a:rPr spc="25" dirty="0"/>
              <a:t> </a:t>
            </a:r>
            <a:r>
              <a:rPr spc="-20" dirty="0"/>
              <a:t>clusters</a:t>
            </a:r>
            <a:r>
              <a:rPr spc="25" dirty="0"/>
              <a:t> </a:t>
            </a:r>
            <a:r>
              <a:rPr dirty="0"/>
              <a:t>or</a:t>
            </a:r>
            <a:r>
              <a:rPr spc="25" dirty="0"/>
              <a:t> </a:t>
            </a:r>
            <a:r>
              <a:rPr spc="-10" dirty="0"/>
              <a:t>groups.</a:t>
            </a:r>
          </a:p>
          <a:p>
            <a:pPr marL="12700" marR="5080">
              <a:lnSpc>
                <a:spcPts val="1150"/>
              </a:lnSpc>
              <a:spcBef>
                <a:spcPts val="730"/>
              </a:spcBef>
            </a:pPr>
            <a:r>
              <a:rPr spc="-10" dirty="0"/>
              <a:t>Clustering</a:t>
            </a:r>
            <a:r>
              <a:rPr spc="25" dirty="0"/>
              <a:t> </a:t>
            </a:r>
            <a:r>
              <a:rPr spc="-10" dirty="0"/>
              <a:t>takes</a:t>
            </a:r>
            <a:r>
              <a:rPr spc="25" dirty="0"/>
              <a:t> </a:t>
            </a:r>
            <a:r>
              <a:rPr dirty="0"/>
              <a:t>the</a:t>
            </a:r>
            <a:r>
              <a:rPr spc="25" dirty="0"/>
              <a:t> </a:t>
            </a:r>
            <a:r>
              <a:rPr spc="-10" dirty="0"/>
              <a:t>distribution</a:t>
            </a:r>
            <a:r>
              <a:rPr spc="30" dirty="0"/>
              <a:t> </a:t>
            </a:r>
            <a:r>
              <a:rPr dirty="0"/>
              <a:t>of</a:t>
            </a:r>
            <a:r>
              <a:rPr spc="20" dirty="0"/>
              <a:t> </a:t>
            </a:r>
            <a:r>
              <a:rPr i="1" spc="110" dirty="0">
                <a:latin typeface="Georgia"/>
                <a:cs typeface="Georgia"/>
              </a:rPr>
              <a:t>X</a:t>
            </a:r>
            <a:r>
              <a:rPr i="1" spc="95" dirty="0">
                <a:latin typeface="Georgia"/>
                <a:cs typeface="Georgia"/>
              </a:rPr>
              <a:t> </a:t>
            </a:r>
            <a:r>
              <a:rPr dirty="0"/>
              <a:t>into</a:t>
            </a:r>
            <a:r>
              <a:rPr spc="25" dirty="0"/>
              <a:t> </a:t>
            </a:r>
            <a:r>
              <a:rPr spc="-30" dirty="0"/>
              <a:t>consideration,</a:t>
            </a:r>
            <a:r>
              <a:rPr spc="25" dirty="0"/>
              <a:t> </a:t>
            </a:r>
            <a:r>
              <a:rPr dirty="0"/>
              <a:t>as</a:t>
            </a:r>
            <a:r>
              <a:rPr spc="30" dirty="0"/>
              <a:t> </a:t>
            </a:r>
            <a:r>
              <a:rPr spc="-10" dirty="0"/>
              <a:t>well</a:t>
            </a:r>
            <a:r>
              <a:rPr spc="25" dirty="0"/>
              <a:t> </a:t>
            </a:r>
            <a:r>
              <a:rPr dirty="0"/>
              <a:t>as</a:t>
            </a:r>
            <a:r>
              <a:rPr spc="25" dirty="0"/>
              <a:t> </a:t>
            </a:r>
            <a:r>
              <a:rPr dirty="0"/>
              <a:t>the</a:t>
            </a:r>
            <a:r>
              <a:rPr spc="30" dirty="0"/>
              <a:t> </a:t>
            </a:r>
            <a:r>
              <a:rPr spc="-40" dirty="0"/>
              <a:t>closeness</a:t>
            </a:r>
            <a:r>
              <a:rPr spc="25" dirty="0"/>
              <a:t> </a:t>
            </a:r>
            <a:r>
              <a:rPr spc="-25" dirty="0"/>
              <a:t>of </a:t>
            </a:r>
            <a:r>
              <a:rPr dirty="0"/>
              <a:t>data</a:t>
            </a:r>
            <a:r>
              <a:rPr spc="35" dirty="0"/>
              <a:t> </a:t>
            </a:r>
            <a:r>
              <a:rPr spc="-10" dirty="0"/>
              <a:t>points,</a:t>
            </a:r>
            <a:r>
              <a:rPr spc="40" dirty="0"/>
              <a:t> </a:t>
            </a:r>
            <a:r>
              <a:rPr dirty="0"/>
              <a:t>and</a:t>
            </a:r>
            <a:r>
              <a:rPr spc="40" dirty="0"/>
              <a:t> </a:t>
            </a:r>
            <a:r>
              <a:rPr spc="-30" dirty="0"/>
              <a:t>therefore</a:t>
            </a:r>
            <a:r>
              <a:rPr spc="35" dirty="0"/>
              <a:t> </a:t>
            </a:r>
            <a:r>
              <a:rPr dirty="0"/>
              <a:t>is</a:t>
            </a:r>
            <a:r>
              <a:rPr spc="40" dirty="0"/>
              <a:t> </a:t>
            </a:r>
            <a:r>
              <a:rPr dirty="0"/>
              <a:t>able</a:t>
            </a:r>
            <a:r>
              <a:rPr spc="40" dirty="0"/>
              <a:t> </a:t>
            </a:r>
            <a:r>
              <a:rPr dirty="0"/>
              <a:t>to</a:t>
            </a:r>
            <a:r>
              <a:rPr spc="35" dirty="0"/>
              <a:t> </a:t>
            </a:r>
            <a:r>
              <a:rPr spc="-25" dirty="0"/>
              <a:t>produce</a:t>
            </a:r>
            <a:r>
              <a:rPr spc="40" dirty="0"/>
              <a:t> </a:t>
            </a:r>
            <a:r>
              <a:rPr spc="-30" dirty="0"/>
              <a:t>high–quality</a:t>
            </a:r>
            <a:r>
              <a:rPr spc="40" dirty="0"/>
              <a:t> </a:t>
            </a:r>
            <a:r>
              <a:rPr spc="-20" dirty="0"/>
              <a:t>discretization</a:t>
            </a:r>
            <a:r>
              <a:rPr spc="35" dirty="0"/>
              <a:t> </a:t>
            </a:r>
            <a:r>
              <a:rPr spc="-10" dirty="0"/>
              <a:t>results.</a:t>
            </a:r>
          </a:p>
        </p:txBody>
      </p:sp>
      <p:sp>
        <p:nvSpPr>
          <p:cNvPr id="5" name="object 5"/>
          <p:cNvSpPr/>
          <p:nvPr/>
        </p:nvSpPr>
        <p:spPr>
          <a:xfrm>
            <a:off x="337972" y="139110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7558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47</a:t>
            </a:fld>
            <a:r>
              <a:rPr spc="-25" dirty="0"/>
              <a:t> </a:t>
            </a:r>
            <a:r>
              <a:rPr spc="75" dirty="0"/>
              <a:t>/</a:t>
            </a:r>
            <a:r>
              <a:rPr spc="-25" dirty="0"/>
              <a:t> 103</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Categorical</a:t>
            </a:r>
            <a:r>
              <a:rPr spc="200" dirty="0"/>
              <a:t> </a:t>
            </a:r>
            <a:r>
              <a:rPr spc="55" dirty="0"/>
              <a:t>to</a:t>
            </a:r>
            <a:r>
              <a:rPr spc="195" dirty="0"/>
              <a:t> </a:t>
            </a:r>
            <a:r>
              <a:rPr dirty="0"/>
              <a:t>numeric</a:t>
            </a:r>
            <a:r>
              <a:rPr spc="200" dirty="0"/>
              <a:t> </a:t>
            </a:r>
            <a:r>
              <a:rPr spc="55" dirty="0"/>
              <a:t>data:</a:t>
            </a:r>
            <a:r>
              <a:rPr spc="385" dirty="0"/>
              <a:t> </a:t>
            </a:r>
            <a:r>
              <a:rPr spc="-10" dirty="0"/>
              <a:t>binarization</a:t>
            </a:r>
          </a:p>
        </p:txBody>
      </p:sp>
      <p:sp>
        <p:nvSpPr>
          <p:cNvPr id="3" name="object 3"/>
          <p:cNvSpPr/>
          <p:nvPr/>
        </p:nvSpPr>
        <p:spPr>
          <a:xfrm>
            <a:off x="337972" y="45318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61580"/>
            <a:ext cx="5128895" cy="1724025"/>
          </a:xfrm>
          <a:prstGeom prst="rect">
            <a:avLst/>
          </a:prstGeom>
        </p:spPr>
        <p:txBody>
          <a:bodyPr vert="horz" wrap="square" lIns="0" tIns="34290" rIns="0" bIns="0" rtlCol="0">
            <a:spAutoFit/>
          </a:bodyPr>
          <a:lstStyle/>
          <a:p>
            <a:pPr marL="12700" marR="135255">
              <a:lnSpc>
                <a:spcPts val="1150"/>
              </a:lnSpc>
              <a:spcBef>
                <a:spcPts val="270"/>
              </a:spcBef>
            </a:pPr>
            <a:r>
              <a:rPr sz="1100" dirty="0">
                <a:latin typeface="Georgia"/>
                <a:cs typeface="Georgia"/>
              </a:rPr>
              <a:t>In</a:t>
            </a:r>
            <a:r>
              <a:rPr sz="1100" spc="30" dirty="0">
                <a:latin typeface="Georgia"/>
                <a:cs typeface="Georgia"/>
              </a:rPr>
              <a:t> </a:t>
            </a:r>
            <a:r>
              <a:rPr sz="1100" spc="-35" dirty="0">
                <a:latin typeface="Georgia"/>
                <a:cs typeface="Georgia"/>
              </a:rPr>
              <a:t>some</a:t>
            </a:r>
            <a:r>
              <a:rPr sz="1100" spc="30" dirty="0">
                <a:latin typeface="Georgia"/>
                <a:cs typeface="Georgia"/>
              </a:rPr>
              <a:t> </a:t>
            </a:r>
            <a:r>
              <a:rPr sz="1100" spc="-20" dirty="0">
                <a:latin typeface="Georgia"/>
                <a:cs typeface="Georgia"/>
              </a:rPr>
              <a:t>cases,</a:t>
            </a:r>
            <a:r>
              <a:rPr sz="1100" spc="35" dirty="0">
                <a:latin typeface="Georgia"/>
                <a:cs typeface="Georgia"/>
              </a:rPr>
              <a:t> </a:t>
            </a:r>
            <a:r>
              <a:rPr sz="1100" dirty="0">
                <a:latin typeface="Georgia"/>
                <a:cs typeface="Georgia"/>
              </a:rPr>
              <a:t>it</a:t>
            </a:r>
            <a:r>
              <a:rPr sz="1100" spc="30" dirty="0">
                <a:latin typeface="Georgia"/>
                <a:cs typeface="Georgia"/>
              </a:rPr>
              <a:t> </a:t>
            </a:r>
            <a:r>
              <a:rPr sz="1100" dirty="0">
                <a:latin typeface="Georgia"/>
                <a:cs typeface="Georgia"/>
              </a:rPr>
              <a:t>is</a:t>
            </a:r>
            <a:r>
              <a:rPr sz="1100" spc="35" dirty="0">
                <a:latin typeface="Georgia"/>
                <a:cs typeface="Georgia"/>
              </a:rPr>
              <a:t> </a:t>
            </a:r>
            <a:r>
              <a:rPr sz="1100" spc="-30" dirty="0">
                <a:latin typeface="Georgia"/>
                <a:cs typeface="Georgia"/>
              </a:rPr>
              <a:t>desirable</a:t>
            </a:r>
            <a:r>
              <a:rPr sz="1100" spc="30" dirty="0">
                <a:latin typeface="Georgia"/>
                <a:cs typeface="Georgia"/>
              </a:rPr>
              <a:t> </a:t>
            </a:r>
            <a:r>
              <a:rPr sz="1100" dirty="0">
                <a:latin typeface="Georgia"/>
                <a:cs typeface="Georgia"/>
              </a:rPr>
              <a:t>to</a:t>
            </a:r>
            <a:r>
              <a:rPr sz="1100" spc="35" dirty="0">
                <a:latin typeface="Georgia"/>
                <a:cs typeface="Georgia"/>
              </a:rPr>
              <a:t> </a:t>
            </a:r>
            <a:r>
              <a:rPr sz="1100" spc="-10" dirty="0">
                <a:latin typeface="Georgia"/>
                <a:cs typeface="Georgia"/>
              </a:rPr>
              <a:t>use</a:t>
            </a:r>
            <a:r>
              <a:rPr sz="1100" spc="30" dirty="0">
                <a:latin typeface="Georgia"/>
                <a:cs typeface="Georgia"/>
              </a:rPr>
              <a:t> </a:t>
            </a:r>
            <a:r>
              <a:rPr sz="1100" spc="-35" dirty="0">
                <a:latin typeface="Georgia"/>
                <a:cs typeface="Georgia"/>
              </a:rPr>
              <a:t>numeric</a:t>
            </a:r>
            <a:r>
              <a:rPr sz="1100" spc="35" dirty="0">
                <a:latin typeface="Georgia"/>
                <a:cs typeface="Georgia"/>
              </a:rPr>
              <a:t> </a:t>
            </a:r>
            <a:r>
              <a:rPr sz="1100" dirty="0">
                <a:latin typeface="Georgia"/>
                <a:cs typeface="Georgia"/>
              </a:rPr>
              <a:t>data</a:t>
            </a:r>
            <a:r>
              <a:rPr sz="1100" spc="30" dirty="0">
                <a:latin typeface="Georgia"/>
                <a:cs typeface="Georgia"/>
              </a:rPr>
              <a:t> </a:t>
            </a:r>
            <a:r>
              <a:rPr sz="1100" spc="-30" dirty="0">
                <a:latin typeface="Georgia"/>
                <a:cs typeface="Georgia"/>
              </a:rPr>
              <a:t>mining</a:t>
            </a:r>
            <a:r>
              <a:rPr sz="1100" spc="30" dirty="0">
                <a:latin typeface="Georgia"/>
                <a:cs typeface="Georgia"/>
              </a:rPr>
              <a:t> </a:t>
            </a:r>
            <a:r>
              <a:rPr sz="1100" spc="-20" dirty="0">
                <a:latin typeface="Georgia"/>
                <a:cs typeface="Georgia"/>
              </a:rPr>
              <a:t>algorithms</a:t>
            </a:r>
            <a:r>
              <a:rPr sz="1100" spc="35" dirty="0">
                <a:latin typeface="Georgia"/>
                <a:cs typeface="Georgia"/>
              </a:rPr>
              <a:t> </a:t>
            </a:r>
            <a:r>
              <a:rPr sz="1100" dirty="0">
                <a:latin typeface="Georgia"/>
                <a:cs typeface="Georgia"/>
              </a:rPr>
              <a:t>on</a:t>
            </a:r>
            <a:r>
              <a:rPr sz="1100" spc="30" dirty="0">
                <a:latin typeface="Georgia"/>
                <a:cs typeface="Georgia"/>
              </a:rPr>
              <a:t> </a:t>
            </a:r>
            <a:r>
              <a:rPr sz="1100" spc="-10" dirty="0">
                <a:latin typeface="Georgia"/>
                <a:cs typeface="Georgia"/>
              </a:rPr>
              <a:t>categorical data.</a:t>
            </a:r>
            <a:endParaRPr sz="1100">
              <a:latin typeface="Georgia"/>
              <a:cs typeface="Georgia"/>
            </a:endParaRPr>
          </a:p>
          <a:p>
            <a:pPr marL="12700" marR="148590">
              <a:lnSpc>
                <a:spcPts val="1150"/>
              </a:lnSpc>
              <a:spcBef>
                <a:spcPts val="570"/>
              </a:spcBef>
            </a:pPr>
            <a:r>
              <a:rPr sz="1100" spc="-20" dirty="0">
                <a:latin typeface="Georgia"/>
                <a:cs typeface="Georgia"/>
              </a:rPr>
              <a:t>Because</a:t>
            </a:r>
            <a:r>
              <a:rPr sz="1100" spc="30" dirty="0">
                <a:latin typeface="Georgia"/>
                <a:cs typeface="Georgia"/>
              </a:rPr>
              <a:t> </a:t>
            </a:r>
            <a:r>
              <a:rPr sz="1100" dirty="0">
                <a:latin typeface="Georgia"/>
                <a:cs typeface="Georgia"/>
              </a:rPr>
              <a:t>binary</a:t>
            </a:r>
            <a:r>
              <a:rPr sz="1100" spc="35"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special</a:t>
            </a:r>
            <a:r>
              <a:rPr sz="1100" spc="35" dirty="0">
                <a:latin typeface="Georgia"/>
                <a:cs typeface="Georgia"/>
              </a:rPr>
              <a:t> </a:t>
            </a:r>
            <a:r>
              <a:rPr sz="1100" spc="-25" dirty="0">
                <a:latin typeface="Georgia"/>
                <a:cs typeface="Georgia"/>
              </a:rPr>
              <a:t>form</a:t>
            </a:r>
            <a:r>
              <a:rPr sz="1100" spc="30"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both</a:t>
            </a:r>
            <a:r>
              <a:rPr sz="1100" spc="30" dirty="0">
                <a:latin typeface="Georgia"/>
                <a:cs typeface="Georgia"/>
              </a:rPr>
              <a:t> </a:t>
            </a:r>
            <a:r>
              <a:rPr sz="1100" spc="-35" dirty="0">
                <a:latin typeface="Georgia"/>
                <a:cs typeface="Georgia"/>
              </a:rPr>
              <a:t>numeric</a:t>
            </a:r>
            <a:r>
              <a:rPr sz="1100" spc="35" dirty="0">
                <a:latin typeface="Georgia"/>
                <a:cs typeface="Georgia"/>
              </a:rPr>
              <a:t> </a:t>
            </a:r>
            <a:r>
              <a:rPr sz="1100" dirty="0">
                <a:latin typeface="Georgia"/>
                <a:cs typeface="Georgia"/>
              </a:rPr>
              <a:t>and</a:t>
            </a:r>
            <a:r>
              <a:rPr sz="1100" spc="30" dirty="0">
                <a:latin typeface="Georgia"/>
                <a:cs typeface="Georgia"/>
              </a:rPr>
              <a:t> </a:t>
            </a:r>
            <a:r>
              <a:rPr sz="1100" spc="-10" dirty="0">
                <a:latin typeface="Georgia"/>
                <a:cs typeface="Georgia"/>
              </a:rPr>
              <a:t>categorical</a:t>
            </a:r>
            <a:r>
              <a:rPr sz="1100" spc="35"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it</a:t>
            </a:r>
            <a:r>
              <a:rPr sz="1100" spc="35" dirty="0">
                <a:latin typeface="Georgia"/>
                <a:cs typeface="Georgia"/>
              </a:rPr>
              <a:t> </a:t>
            </a:r>
            <a:r>
              <a:rPr sz="1100" spc="-25" dirty="0">
                <a:latin typeface="Georgia"/>
                <a:cs typeface="Georgia"/>
              </a:rPr>
              <a:t>is possible</a:t>
            </a:r>
            <a:r>
              <a:rPr sz="1100" spc="15" dirty="0">
                <a:latin typeface="Georgia"/>
                <a:cs typeface="Georgia"/>
              </a:rPr>
              <a:t> </a:t>
            </a:r>
            <a:r>
              <a:rPr sz="1100" dirty="0">
                <a:latin typeface="Georgia"/>
                <a:cs typeface="Georgia"/>
              </a:rPr>
              <a:t>to</a:t>
            </a:r>
            <a:r>
              <a:rPr sz="1100" spc="20" dirty="0">
                <a:latin typeface="Georgia"/>
                <a:cs typeface="Georgia"/>
              </a:rPr>
              <a:t> </a:t>
            </a:r>
            <a:r>
              <a:rPr sz="1100" spc="-20" dirty="0">
                <a:latin typeface="Georgia"/>
                <a:cs typeface="Georgia"/>
              </a:rPr>
              <a:t>convert</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categorical</a:t>
            </a:r>
            <a:r>
              <a:rPr sz="1100" spc="20" dirty="0">
                <a:latin typeface="Georgia"/>
                <a:cs typeface="Georgia"/>
              </a:rPr>
              <a:t> </a:t>
            </a:r>
            <a:r>
              <a:rPr sz="1100" dirty="0">
                <a:latin typeface="Georgia"/>
                <a:cs typeface="Georgia"/>
              </a:rPr>
              <a:t>attributes</a:t>
            </a:r>
            <a:r>
              <a:rPr sz="1100" spc="20" dirty="0">
                <a:latin typeface="Georgia"/>
                <a:cs typeface="Georgia"/>
              </a:rPr>
              <a:t> </a:t>
            </a:r>
            <a:r>
              <a:rPr sz="1100" dirty="0">
                <a:latin typeface="Georgia"/>
                <a:cs typeface="Georgia"/>
              </a:rPr>
              <a:t>to</a:t>
            </a:r>
            <a:r>
              <a:rPr sz="1100" spc="20" dirty="0">
                <a:latin typeface="Georgia"/>
                <a:cs typeface="Georgia"/>
              </a:rPr>
              <a:t> </a:t>
            </a:r>
            <a:r>
              <a:rPr sz="1100" dirty="0">
                <a:latin typeface="Georgia"/>
                <a:cs typeface="Georgia"/>
              </a:rPr>
              <a:t>binary</a:t>
            </a:r>
            <a:r>
              <a:rPr sz="1100" spc="20" dirty="0">
                <a:latin typeface="Georgia"/>
                <a:cs typeface="Georgia"/>
              </a:rPr>
              <a:t> </a:t>
            </a:r>
            <a:r>
              <a:rPr sz="1100" spc="-25" dirty="0">
                <a:latin typeface="Georgia"/>
                <a:cs typeface="Georgia"/>
              </a:rPr>
              <a:t>form</a:t>
            </a:r>
            <a:r>
              <a:rPr sz="1100" spc="20" dirty="0">
                <a:latin typeface="Georgia"/>
                <a:cs typeface="Georgia"/>
              </a:rPr>
              <a:t> </a:t>
            </a:r>
            <a:r>
              <a:rPr sz="1100" dirty="0">
                <a:latin typeface="Georgia"/>
                <a:cs typeface="Georgia"/>
              </a:rPr>
              <a:t>and</a:t>
            </a:r>
            <a:r>
              <a:rPr sz="1100" spc="20" dirty="0">
                <a:latin typeface="Georgia"/>
                <a:cs typeface="Georgia"/>
              </a:rPr>
              <a:t> </a:t>
            </a:r>
            <a:r>
              <a:rPr sz="1100" dirty="0">
                <a:latin typeface="Georgia"/>
                <a:cs typeface="Georgia"/>
              </a:rPr>
              <a:t>then</a:t>
            </a:r>
            <a:r>
              <a:rPr sz="1100" spc="20" dirty="0">
                <a:latin typeface="Georgia"/>
                <a:cs typeface="Georgia"/>
              </a:rPr>
              <a:t> </a:t>
            </a:r>
            <a:r>
              <a:rPr sz="1100" spc="-10" dirty="0">
                <a:latin typeface="Georgia"/>
                <a:cs typeface="Georgia"/>
              </a:rPr>
              <a:t>use</a:t>
            </a:r>
            <a:r>
              <a:rPr sz="1100" spc="20" dirty="0">
                <a:latin typeface="Georgia"/>
                <a:cs typeface="Georgia"/>
              </a:rPr>
              <a:t> </a:t>
            </a:r>
            <a:r>
              <a:rPr sz="1100" spc="-20" dirty="0">
                <a:latin typeface="Georgia"/>
                <a:cs typeface="Georgia"/>
              </a:rPr>
              <a:t>numeric algorithms</a:t>
            </a:r>
            <a:r>
              <a:rPr sz="1100" spc="30" dirty="0">
                <a:latin typeface="Georgia"/>
                <a:cs typeface="Georgia"/>
              </a:rPr>
              <a:t> </a:t>
            </a:r>
            <a:r>
              <a:rPr sz="1100" dirty="0">
                <a:latin typeface="Georgia"/>
                <a:cs typeface="Georgia"/>
              </a:rPr>
              <a:t>on</a:t>
            </a:r>
            <a:r>
              <a:rPr sz="1100" spc="30"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binarized</a:t>
            </a:r>
            <a:r>
              <a:rPr sz="1100" spc="30" dirty="0">
                <a:latin typeface="Georgia"/>
                <a:cs typeface="Georgia"/>
              </a:rPr>
              <a:t> </a:t>
            </a:r>
            <a:r>
              <a:rPr sz="1100" spc="-10" dirty="0">
                <a:latin typeface="Georgia"/>
                <a:cs typeface="Georgia"/>
              </a:rPr>
              <a:t>data.</a:t>
            </a:r>
            <a:endParaRPr sz="1100">
              <a:latin typeface="Georgia"/>
              <a:cs typeface="Georgia"/>
            </a:endParaRPr>
          </a:p>
          <a:p>
            <a:pPr marL="12700" marR="5080">
              <a:lnSpc>
                <a:spcPts val="1150"/>
              </a:lnSpc>
              <a:spcBef>
                <a:spcPts val="570"/>
              </a:spcBef>
            </a:pPr>
            <a:r>
              <a:rPr sz="1100" dirty="0">
                <a:latin typeface="Georgia"/>
                <a:cs typeface="Georgia"/>
              </a:rPr>
              <a:t>If</a:t>
            </a:r>
            <a:r>
              <a:rPr sz="1100" spc="15" dirty="0">
                <a:latin typeface="Georgia"/>
                <a:cs typeface="Georgia"/>
              </a:rPr>
              <a:t> </a:t>
            </a:r>
            <a:r>
              <a:rPr sz="1100" dirty="0">
                <a:latin typeface="Georgia"/>
                <a:cs typeface="Georgia"/>
              </a:rPr>
              <a:t>a</a:t>
            </a:r>
            <a:r>
              <a:rPr sz="1100" spc="20" dirty="0">
                <a:latin typeface="Georgia"/>
                <a:cs typeface="Georgia"/>
              </a:rPr>
              <a:t> </a:t>
            </a:r>
            <a:r>
              <a:rPr sz="1100" spc="-10" dirty="0">
                <a:latin typeface="Georgia"/>
                <a:cs typeface="Georgia"/>
              </a:rPr>
              <a:t>categorical</a:t>
            </a:r>
            <a:r>
              <a:rPr sz="1100" spc="20" dirty="0">
                <a:latin typeface="Georgia"/>
                <a:cs typeface="Georgia"/>
              </a:rPr>
              <a:t> </a:t>
            </a:r>
            <a:r>
              <a:rPr sz="1100" dirty="0">
                <a:latin typeface="Georgia"/>
                <a:cs typeface="Georgia"/>
              </a:rPr>
              <a:t>attribute</a:t>
            </a:r>
            <a:r>
              <a:rPr sz="1100" spc="20" dirty="0">
                <a:latin typeface="Georgia"/>
                <a:cs typeface="Georgia"/>
              </a:rPr>
              <a:t> </a:t>
            </a:r>
            <a:r>
              <a:rPr sz="1100" dirty="0">
                <a:latin typeface="Georgia"/>
                <a:cs typeface="Georgia"/>
              </a:rPr>
              <a:t>has</a:t>
            </a:r>
            <a:r>
              <a:rPr sz="1100" spc="20" dirty="0">
                <a:latin typeface="Georgia"/>
                <a:cs typeface="Georgia"/>
              </a:rPr>
              <a:t> </a:t>
            </a:r>
            <a:r>
              <a:rPr sz="1100" i="1" dirty="0">
                <a:latin typeface="Georgia"/>
                <a:cs typeface="Georgia"/>
              </a:rPr>
              <a:t>k</a:t>
            </a:r>
            <a:r>
              <a:rPr sz="1100" i="1" spc="50" dirty="0">
                <a:latin typeface="Georgia"/>
                <a:cs typeface="Georgia"/>
              </a:rPr>
              <a:t> </a:t>
            </a:r>
            <a:r>
              <a:rPr sz="1100" spc="-30" dirty="0">
                <a:latin typeface="Georgia"/>
                <a:cs typeface="Georgia"/>
              </a:rPr>
              <a:t>different</a:t>
            </a:r>
            <a:r>
              <a:rPr sz="1100" spc="20" dirty="0">
                <a:latin typeface="Georgia"/>
                <a:cs typeface="Georgia"/>
              </a:rPr>
              <a:t> </a:t>
            </a:r>
            <a:r>
              <a:rPr sz="1100" spc="-20" dirty="0">
                <a:latin typeface="Georgia"/>
                <a:cs typeface="Georgia"/>
              </a:rPr>
              <a:t>values,</a:t>
            </a:r>
            <a:r>
              <a:rPr sz="1100" spc="20" dirty="0">
                <a:latin typeface="Georgia"/>
                <a:cs typeface="Georgia"/>
              </a:rPr>
              <a:t> </a:t>
            </a:r>
            <a:r>
              <a:rPr sz="1100" dirty="0">
                <a:latin typeface="Georgia"/>
                <a:cs typeface="Georgia"/>
              </a:rPr>
              <a:t>then</a:t>
            </a:r>
            <a:r>
              <a:rPr sz="1100" spc="20" dirty="0">
                <a:latin typeface="Georgia"/>
                <a:cs typeface="Georgia"/>
              </a:rPr>
              <a:t> </a:t>
            </a:r>
            <a:r>
              <a:rPr sz="1100" i="1" dirty="0">
                <a:latin typeface="Georgia"/>
                <a:cs typeface="Georgia"/>
              </a:rPr>
              <a:t>k</a:t>
            </a:r>
            <a:r>
              <a:rPr sz="1100" i="1" spc="50" dirty="0">
                <a:latin typeface="Georgia"/>
                <a:cs typeface="Georgia"/>
              </a:rPr>
              <a:t> </a:t>
            </a:r>
            <a:r>
              <a:rPr sz="1100" spc="-30" dirty="0">
                <a:latin typeface="Georgia"/>
                <a:cs typeface="Georgia"/>
              </a:rPr>
              <a:t>different</a:t>
            </a:r>
            <a:r>
              <a:rPr sz="1100" spc="20" dirty="0">
                <a:latin typeface="Georgia"/>
                <a:cs typeface="Georgia"/>
              </a:rPr>
              <a:t> </a:t>
            </a:r>
            <a:r>
              <a:rPr sz="1100" dirty="0">
                <a:latin typeface="Georgia"/>
                <a:cs typeface="Georgia"/>
              </a:rPr>
              <a:t>binary</a:t>
            </a:r>
            <a:r>
              <a:rPr sz="1100" spc="20" dirty="0">
                <a:latin typeface="Georgia"/>
                <a:cs typeface="Georgia"/>
              </a:rPr>
              <a:t> </a:t>
            </a:r>
            <a:r>
              <a:rPr sz="1100" dirty="0">
                <a:latin typeface="Georgia"/>
                <a:cs typeface="Georgia"/>
              </a:rPr>
              <a:t>attributes</a:t>
            </a:r>
            <a:r>
              <a:rPr sz="1100" spc="20" dirty="0">
                <a:latin typeface="Georgia"/>
                <a:cs typeface="Georgia"/>
              </a:rPr>
              <a:t> </a:t>
            </a:r>
            <a:r>
              <a:rPr sz="1100" spc="-25" dirty="0">
                <a:latin typeface="Georgia"/>
                <a:cs typeface="Georgia"/>
              </a:rPr>
              <a:t>are </a:t>
            </a:r>
            <a:r>
              <a:rPr sz="1100" dirty="0">
                <a:latin typeface="Georgia"/>
                <a:cs typeface="Georgia"/>
              </a:rPr>
              <a:t>created.</a:t>
            </a:r>
            <a:r>
              <a:rPr sz="1100" spc="110" dirty="0">
                <a:latin typeface="Georgia"/>
                <a:cs typeface="Georgia"/>
              </a:rPr>
              <a:t> </a:t>
            </a:r>
            <a:r>
              <a:rPr sz="1100" dirty="0">
                <a:latin typeface="Georgia"/>
                <a:cs typeface="Georgia"/>
              </a:rPr>
              <a:t>Each</a:t>
            </a:r>
            <a:r>
              <a:rPr sz="1100" spc="15" dirty="0">
                <a:latin typeface="Georgia"/>
                <a:cs typeface="Georgia"/>
              </a:rPr>
              <a:t> </a:t>
            </a:r>
            <a:r>
              <a:rPr sz="1100" dirty="0">
                <a:latin typeface="Georgia"/>
                <a:cs typeface="Georgia"/>
              </a:rPr>
              <a:t>binary</a:t>
            </a:r>
            <a:r>
              <a:rPr sz="1100" spc="20" dirty="0">
                <a:latin typeface="Georgia"/>
                <a:cs typeface="Georgia"/>
              </a:rPr>
              <a:t> </a:t>
            </a:r>
            <a:r>
              <a:rPr sz="1100" dirty="0">
                <a:latin typeface="Georgia"/>
                <a:cs typeface="Georgia"/>
              </a:rPr>
              <a:t>attribute</a:t>
            </a:r>
            <a:r>
              <a:rPr sz="1100" spc="20" dirty="0">
                <a:latin typeface="Georgia"/>
                <a:cs typeface="Georgia"/>
              </a:rPr>
              <a:t> </a:t>
            </a:r>
            <a:r>
              <a:rPr sz="1100" spc="-35" dirty="0">
                <a:latin typeface="Georgia"/>
                <a:cs typeface="Georgia"/>
              </a:rPr>
              <a:t>corresponds</a:t>
            </a:r>
            <a:r>
              <a:rPr sz="1100" spc="20" dirty="0">
                <a:latin typeface="Georgia"/>
                <a:cs typeface="Georgia"/>
              </a:rPr>
              <a:t> </a:t>
            </a:r>
            <a:r>
              <a:rPr sz="1100" dirty="0">
                <a:latin typeface="Georgia"/>
                <a:cs typeface="Georgia"/>
              </a:rPr>
              <a:t>to</a:t>
            </a:r>
            <a:r>
              <a:rPr sz="1100" spc="20" dirty="0">
                <a:latin typeface="Georgia"/>
                <a:cs typeface="Georgia"/>
              </a:rPr>
              <a:t> </a:t>
            </a:r>
            <a:r>
              <a:rPr sz="1100" spc="-20" dirty="0">
                <a:latin typeface="Georgia"/>
                <a:cs typeface="Georgia"/>
              </a:rPr>
              <a:t>one</a:t>
            </a:r>
            <a:r>
              <a:rPr sz="1100" spc="20" dirty="0">
                <a:latin typeface="Georgia"/>
                <a:cs typeface="Georgia"/>
              </a:rPr>
              <a:t> </a:t>
            </a:r>
            <a:r>
              <a:rPr sz="1100" spc="-25" dirty="0">
                <a:latin typeface="Georgia"/>
                <a:cs typeface="Georgia"/>
              </a:rPr>
              <a:t>possible</a:t>
            </a:r>
            <a:r>
              <a:rPr sz="1100" spc="20" dirty="0">
                <a:latin typeface="Georgia"/>
                <a:cs typeface="Georgia"/>
              </a:rPr>
              <a:t> </a:t>
            </a:r>
            <a:r>
              <a:rPr sz="1100" spc="-10" dirty="0">
                <a:latin typeface="Georgia"/>
                <a:cs typeface="Georgia"/>
              </a:rPr>
              <a:t>value</a:t>
            </a:r>
            <a:r>
              <a:rPr sz="1100" spc="15" dirty="0">
                <a:latin typeface="Georgia"/>
                <a:cs typeface="Georgia"/>
              </a:rPr>
              <a:t> </a:t>
            </a:r>
            <a:r>
              <a:rPr sz="1100" dirty="0">
                <a:latin typeface="Georgia"/>
                <a:cs typeface="Georgia"/>
              </a:rPr>
              <a:t>of</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categorical attribute.</a:t>
            </a:r>
            <a:endParaRPr sz="1100">
              <a:latin typeface="Georgia"/>
              <a:cs typeface="Georgia"/>
            </a:endParaRPr>
          </a:p>
          <a:p>
            <a:pPr marL="12700" marR="16510">
              <a:lnSpc>
                <a:spcPts val="1150"/>
              </a:lnSpc>
              <a:spcBef>
                <a:spcPts val="575"/>
              </a:spcBef>
            </a:pPr>
            <a:r>
              <a:rPr sz="1100" spc="-20" dirty="0">
                <a:latin typeface="Georgia"/>
                <a:cs typeface="Georgia"/>
              </a:rPr>
              <a:t>Therefore,</a:t>
            </a:r>
            <a:r>
              <a:rPr sz="1100" spc="25" dirty="0">
                <a:latin typeface="Georgia"/>
                <a:cs typeface="Georgia"/>
              </a:rPr>
              <a:t> </a:t>
            </a:r>
            <a:r>
              <a:rPr sz="1100" dirty="0">
                <a:latin typeface="Georgia"/>
                <a:cs typeface="Georgia"/>
              </a:rPr>
              <a:t>exactly</a:t>
            </a:r>
            <a:r>
              <a:rPr sz="1100" spc="30" dirty="0">
                <a:latin typeface="Georgia"/>
                <a:cs typeface="Georgia"/>
              </a:rPr>
              <a:t> </a:t>
            </a:r>
            <a:r>
              <a:rPr sz="1100" spc="-20" dirty="0">
                <a:latin typeface="Georgia"/>
                <a:cs typeface="Georgia"/>
              </a:rPr>
              <a:t>one</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25" dirty="0">
                <a:latin typeface="Georgia"/>
                <a:cs typeface="Georgia"/>
              </a:rPr>
              <a:t> </a:t>
            </a:r>
            <a:r>
              <a:rPr sz="1100" i="1" dirty="0">
                <a:latin typeface="Georgia"/>
                <a:cs typeface="Georgia"/>
              </a:rPr>
              <a:t>k</a:t>
            </a:r>
            <a:r>
              <a:rPr sz="1100" i="1" spc="60" dirty="0">
                <a:latin typeface="Georgia"/>
                <a:cs typeface="Georgia"/>
              </a:rPr>
              <a:t> </a:t>
            </a:r>
            <a:r>
              <a:rPr sz="1100" dirty="0">
                <a:latin typeface="Georgia"/>
                <a:cs typeface="Georgia"/>
              </a:rPr>
              <a:t>attributes</a:t>
            </a:r>
            <a:r>
              <a:rPr sz="1100" spc="30" dirty="0">
                <a:latin typeface="Georgia"/>
                <a:cs typeface="Georgia"/>
              </a:rPr>
              <a:t> </a:t>
            </a:r>
            <a:r>
              <a:rPr sz="1100" spc="-10" dirty="0">
                <a:latin typeface="Georgia"/>
                <a:cs typeface="Georgia"/>
              </a:rPr>
              <a:t>takes</a:t>
            </a:r>
            <a:r>
              <a:rPr sz="1100" spc="25" dirty="0">
                <a:latin typeface="Georgia"/>
                <a:cs typeface="Georgia"/>
              </a:rPr>
              <a:t> </a:t>
            </a:r>
            <a:r>
              <a:rPr sz="1100" dirty="0">
                <a:latin typeface="Georgia"/>
                <a:cs typeface="Georgia"/>
              </a:rPr>
              <a:t>on</a:t>
            </a:r>
            <a:r>
              <a:rPr sz="1100" spc="30" dirty="0">
                <a:latin typeface="Georgia"/>
                <a:cs typeface="Georgia"/>
              </a:rPr>
              <a:t> </a:t>
            </a:r>
            <a:r>
              <a:rPr sz="1100" dirty="0">
                <a:latin typeface="Georgia"/>
                <a:cs typeface="Georgia"/>
              </a:rPr>
              <a:t>the</a:t>
            </a:r>
            <a:r>
              <a:rPr sz="1100" spc="30" dirty="0">
                <a:latin typeface="Georgia"/>
                <a:cs typeface="Georgia"/>
              </a:rPr>
              <a:t> </a:t>
            </a:r>
            <a:r>
              <a:rPr sz="1100" spc="-10" dirty="0">
                <a:latin typeface="Georgia"/>
                <a:cs typeface="Georgia"/>
              </a:rPr>
              <a:t>value</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Times New Roman"/>
                <a:cs typeface="Times New Roman"/>
              </a:rPr>
              <a:t>1</a:t>
            </a:r>
            <a:r>
              <a:rPr sz="1100" dirty="0">
                <a:latin typeface="Georgia"/>
                <a:cs typeface="Georgia"/>
              </a:rPr>
              <a:t>,</a:t>
            </a:r>
            <a:r>
              <a:rPr sz="1100" spc="25" dirty="0">
                <a:latin typeface="Georgia"/>
                <a:cs typeface="Georgia"/>
              </a:rPr>
              <a:t> </a:t>
            </a:r>
            <a:r>
              <a:rPr sz="1100" dirty="0">
                <a:latin typeface="Georgia"/>
                <a:cs typeface="Georgia"/>
              </a:rPr>
              <a:t>and</a:t>
            </a:r>
            <a:r>
              <a:rPr sz="1100" spc="30"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remaining </a:t>
            </a:r>
            <a:r>
              <a:rPr sz="1100" dirty="0">
                <a:latin typeface="Georgia"/>
                <a:cs typeface="Georgia"/>
              </a:rPr>
              <a:t>take</a:t>
            </a:r>
            <a:r>
              <a:rPr sz="1100" spc="5" dirty="0">
                <a:latin typeface="Georgia"/>
                <a:cs typeface="Georgia"/>
              </a:rPr>
              <a:t> </a:t>
            </a:r>
            <a:r>
              <a:rPr sz="1100" dirty="0">
                <a:latin typeface="Georgia"/>
                <a:cs typeface="Georgia"/>
              </a:rPr>
              <a:t>on</a:t>
            </a:r>
            <a:r>
              <a:rPr sz="1100" spc="10" dirty="0">
                <a:latin typeface="Georgia"/>
                <a:cs typeface="Georgia"/>
              </a:rPr>
              <a:t> </a:t>
            </a:r>
            <a:r>
              <a:rPr sz="1100" dirty="0">
                <a:latin typeface="Georgia"/>
                <a:cs typeface="Georgia"/>
              </a:rPr>
              <a:t>the</a:t>
            </a:r>
            <a:r>
              <a:rPr sz="1100" spc="10" dirty="0">
                <a:latin typeface="Georgia"/>
                <a:cs typeface="Georgia"/>
              </a:rPr>
              <a:t> </a:t>
            </a:r>
            <a:r>
              <a:rPr sz="1100" spc="-10" dirty="0">
                <a:latin typeface="Georgia"/>
                <a:cs typeface="Georgia"/>
              </a:rPr>
              <a:t>value</a:t>
            </a:r>
            <a:r>
              <a:rPr sz="1100" spc="5" dirty="0">
                <a:latin typeface="Georgia"/>
                <a:cs typeface="Georgia"/>
              </a:rPr>
              <a:t> </a:t>
            </a:r>
            <a:r>
              <a:rPr sz="1100" dirty="0">
                <a:latin typeface="Georgia"/>
                <a:cs typeface="Georgia"/>
              </a:rPr>
              <a:t>of</a:t>
            </a:r>
            <a:r>
              <a:rPr sz="1100" spc="10" dirty="0">
                <a:latin typeface="Georgia"/>
                <a:cs typeface="Georgia"/>
              </a:rPr>
              <a:t> </a:t>
            </a:r>
            <a:r>
              <a:rPr sz="1100" spc="-25" dirty="0">
                <a:latin typeface="Times New Roman"/>
                <a:cs typeface="Times New Roman"/>
              </a:rPr>
              <a:t>0</a:t>
            </a:r>
            <a:r>
              <a:rPr sz="1100" spc="-25" dirty="0">
                <a:latin typeface="Georgia"/>
                <a:cs typeface="Georgia"/>
              </a:rPr>
              <a:t>.</a:t>
            </a:r>
            <a:endParaRPr sz="1100">
              <a:latin typeface="Georgia"/>
              <a:cs typeface="Georgia"/>
            </a:endParaRPr>
          </a:p>
        </p:txBody>
      </p:sp>
      <p:sp>
        <p:nvSpPr>
          <p:cNvPr id="5" name="object 5"/>
          <p:cNvSpPr/>
          <p:nvPr/>
        </p:nvSpPr>
        <p:spPr>
          <a:xfrm>
            <a:off x="337972" y="81767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32843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3918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22" name="object 22"/>
          <p:cNvGrpSpPr/>
          <p:nvPr/>
        </p:nvGrpSpPr>
        <p:grpSpPr>
          <a:xfrm>
            <a:off x="0" y="3121545"/>
            <a:ext cx="5760085" cy="118745"/>
            <a:chOff x="0" y="3121545"/>
            <a:chExt cx="5760085" cy="118745"/>
          </a:xfrm>
        </p:grpSpPr>
        <p:sp>
          <p:nvSpPr>
            <p:cNvPr id="23" name="object 2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4" name="object 2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5" name="object 2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6" name="object 26"/>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27" name="object 27"/>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48</a:t>
            </a:fld>
            <a:r>
              <a:rPr spc="-25" dirty="0"/>
              <a:t> </a:t>
            </a:r>
            <a:r>
              <a:rPr spc="75" dirty="0"/>
              <a:t>/</a:t>
            </a:r>
            <a:r>
              <a:rPr spc="-25" dirty="0"/>
              <a:t> 103</a:t>
            </a:r>
          </a:p>
        </p:txBody>
      </p:sp>
      <p:pic>
        <p:nvPicPr>
          <p:cNvPr id="28" name="Picture 27">
            <a:extLst>
              <a:ext uri="{FF2B5EF4-FFF2-40B4-BE49-F238E27FC236}">
                <a16:creationId xmlns:a16="http://schemas.microsoft.com/office/drawing/2014/main" id="{5B5330FD-FCD9-53E1-2B4C-2D9E880F6E91}"/>
              </a:ext>
            </a:extLst>
          </p:cNvPr>
          <p:cNvPicPr>
            <a:picLocks noChangeAspect="1"/>
          </p:cNvPicPr>
          <p:nvPr/>
        </p:nvPicPr>
        <p:blipFill>
          <a:blip r:embed="rId4"/>
          <a:stretch>
            <a:fillRect/>
          </a:stretch>
        </p:blipFill>
        <p:spPr>
          <a:xfrm>
            <a:off x="1303859" y="2139310"/>
            <a:ext cx="3521280" cy="965364"/>
          </a:xfrm>
          <a:prstGeom prst="rect">
            <a:avLst/>
          </a:prstGeom>
        </p:spPr>
      </p:pic>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Text</a:t>
            </a:r>
            <a:r>
              <a:rPr spc="195" dirty="0"/>
              <a:t> </a:t>
            </a:r>
            <a:r>
              <a:rPr spc="55" dirty="0"/>
              <a:t>to</a:t>
            </a:r>
            <a:r>
              <a:rPr spc="200" dirty="0"/>
              <a:t> </a:t>
            </a:r>
            <a:r>
              <a:rPr dirty="0"/>
              <a:t>numeric</a:t>
            </a:r>
            <a:r>
              <a:rPr spc="200" dirty="0"/>
              <a:t> </a:t>
            </a:r>
            <a:r>
              <a:rPr spc="50" dirty="0"/>
              <a:t>data</a:t>
            </a:r>
          </a:p>
        </p:txBody>
      </p:sp>
      <p:sp>
        <p:nvSpPr>
          <p:cNvPr id="3" name="object 3"/>
          <p:cNvSpPr/>
          <p:nvPr/>
        </p:nvSpPr>
        <p:spPr>
          <a:xfrm>
            <a:off x="337972" y="4911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99578"/>
            <a:ext cx="5128895" cy="2607310"/>
          </a:xfrm>
          <a:prstGeom prst="rect">
            <a:avLst/>
          </a:prstGeom>
        </p:spPr>
        <p:txBody>
          <a:bodyPr vert="horz" wrap="square" lIns="0" tIns="34290" rIns="0" bIns="0" rtlCol="0">
            <a:spAutoFit/>
          </a:bodyPr>
          <a:lstStyle/>
          <a:p>
            <a:pPr marL="12700" marR="96520">
              <a:lnSpc>
                <a:spcPts val="1150"/>
              </a:lnSpc>
              <a:spcBef>
                <a:spcPts val="270"/>
              </a:spcBef>
            </a:pPr>
            <a:r>
              <a:rPr sz="1100" spc="-10" dirty="0">
                <a:latin typeface="Georgia"/>
                <a:cs typeface="Georgia"/>
              </a:rPr>
              <a:t>Vector</a:t>
            </a:r>
            <a:r>
              <a:rPr sz="1100" spc="25" dirty="0">
                <a:latin typeface="Georgia"/>
                <a:cs typeface="Georgia"/>
              </a:rPr>
              <a:t> </a:t>
            </a:r>
            <a:r>
              <a:rPr sz="1100" spc="-10" dirty="0">
                <a:latin typeface="Georgia"/>
                <a:cs typeface="Georgia"/>
              </a:rPr>
              <a:t>space</a:t>
            </a:r>
            <a:r>
              <a:rPr sz="1100" spc="25" dirty="0">
                <a:latin typeface="Georgia"/>
                <a:cs typeface="Georgia"/>
              </a:rPr>
              <a:t> </a:t>
            </a:r>
            <a:r>
              <a:rPr sz="1100" spc="-25" dirty="0">
                <a:latin typeface="Georgia"/>
                <a:cs typeface="Georgia"/>
              </a:rPr>
              <a:t>model</a:t>
            </a:r>
            <a:r>
              <a:rPr sz="1100" spc="25" dirty="0">
                <a:latin typeface="Georgia"/>
                <a:cs typeface="Georgia"/>
              </a:rPr>
              <a:t> </a:t>
            </a:r>
            <a:r>
              <a:rPr sz="1100" dirty="0">
                <a:latin typeface="Georgia"/>
                <a:cs typeface="Georgia"/>
              </a:rPr>
              <a:t>(a.k.a.</a:t>
            </a:r>
            <a:r>
              <a:rPr sz="1100" spc="120" dirty="0">
                <a:latin typeface="Georgia"/>
                <a:cs typeface="Georgia"/>
              </a:rPr>
              <a:t> </a:t>
            </a:r>
            <a:r>
              <a:rPr sz="1100" dirty="0">
                <a:latin typeface="Georgia"/>
                <a:cs typeface="Georgia"/>
              </a:rPr>
              <a:t>bag</a:t>
            </a:r>
            <a:r>
              <a:rPr sz="1100" spc="30" dirty="0">
                <a:latin typeface="Georgia"/>
                <a:cs typeface="Georgia"/>
              </a:rPr>
              <a:t> </a:t>
            </a:r>
            <a:r>
              <a:rPr sz="1100" dirty="0">
                <a:latin typeface="Georgia"/>
                <a:cs typeface="Georgia"/>
              </a:rPr>
              <a:t>of</a:t>
            </a:r>
            <a:r>
              <a:rPr sz="1100" spc="25" dirty="0">
                <a:latin typeface="Georgia"/>
                <a:cs typeface="Georgia"/>
              </a:rPr>
              <a:t> </a:t>
            </a:r>
            <a:r>
              <a:rPr sz="1100" spc="-25" dirty="0">
                <a:latin typeface="Georgia"/>
                <a:cs typeface="Georgia"/>
              </a:rPr>
              <a:t>words):</a:t>
            </a:r>
            <a:r>
              <a:rPr sz="1100" spc="120" dirty="0">
                <a:latin typeface="Georgia"/>
                <a:cs typeface="Georgia"/>
              </a:rPr>
              <a:t> </a:t>
            </a:r>
            <a:r>
              <a:rPr sz="1100" spc="-25" dirty="0">
                <a:latin typeface="Georgia"/>
                <a:cs typeface="Georgia"/>
              </a:rPr>
              <a:t>converting</a:t>
            </a:r>
            <a:r>
              <a:rPr sz="1100" spc="25" dirty="0">
                <a:latin typeface="Georgia"/>
                <a:cs typeface="Georgia"/>
              </a:rPr>
              <a:t> </a:t>
            </a:r>
            <a:r>
              <a:rPr sz="1100" spc="-30" dirty="0">
                <a:latin typeface="Georgia"/>
                <a:cs typeface="Georgia"/>
              </a:rPr>
              <a:t>documents,</a:t>
            </a:r>
            <a:r>
              <a:rPr sz="1100" spc="25" dirty="0">
                <a:latin typeface="Georgia"/>
                <a:cs typeface="Georgia"/>
              </a:rPr>
              <a:t> </a:t>
            </a:r>
            <a:r>
              <a:rPr sz="1100" spc="-10" dirty="0">
                <a:latin typeface="Georgia"/>
                <a:cs typeface="Georgia"/>
              </a:rPr>
              <a:t>paragraphs, </a:t>
            </a:r>
            <a:r>
              <a:rPr sz="1100" spc="-35" dirty="0">
                <a:latin typeface="Georgia"/>
                <a:cs typeface="Georgia"/>
              </a:rPr>
              <a:t>sentences</a:t>
            </a:r>
            <a:r>
              <a:rPr sz="1100" spc="20" dirty="0">
                <a:latin typeface="Georgia"/>
                <a:cs typeface="Georgia"/>
              </a:rPr>
              <a:t> </a:t>
            </a:r>
            <a:r>
              <a:rPr sz="1100" dirty="0">
                <a:latin typeface="Georgia"/>
                <a:cs typeface="Georgia"/>
              </a:rPr>
              <a:t>into</a:t>
            </a:r>
            <a:r>
              <a:rPr sz="1100" spc="20" dirty="0">
                <a:latin typeface="Georgia"/>
                <a:cs typeface="Georgia"/>
              </a:rPr>
              <a:t> </a:t>
            </a:r>
            <a:r>
              <a:rPr sz="1100" spc="-25" dirty="0">
                <a:latin typeface="Georgia"/>
                <a:cs typeface="Georgia"/>
              </a:rPr>
              <a:t>sparse</a:t>
            </a:r>
            <a:r>
              <a:rPr sz="1100" spc="25" dirty="0">
                <a:latin typeface="Georgia"/>
                <a:cs typeface="Georgia"/>
              </a:rPr>
              <a:t> </a:t>
            </a:r>
            <a:r>
              <a:rPr sz="1100" spc="-10" dirty="0">
                <a:latin typeface="Georgia"/>
                <a:cs typeface="Georgia"/>
              </a:rPr>
              <a:t>vectors.</a:t>
            </a:r>
            <a:r>
              <a:rPr sz="1100" spc="110"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vector</a:t>
            </a:r>
            <a:r>
              <a:rPr sz="1100" spc="20" dirty="0">
                <a:latin typeface="Georgia"/>
                <a:cs typeface="Georgia"/>
              </a:rPr>
              <a:t> </a:t>
            </a:r>
            <a:r>
              <a:rPr sz="1100" spc="-40" dirty="0">
                <a:latin typeface="Georgia"/>
                <a:cs typeface="Georgia"/>
              </a:rPr>
              <a:t>dimension</a:t>
            </a:r>
            <a:r>
              <a:rPr sz="1100" spc="20" dirty="0">
                <a:latin typeface="Georgia"/>
                <a:cs typeface="Georgia"/>
              </a:rPr>
              <a:t> </a:t>
            </a:r>
            <a:r>
              <a:rPr sz="1100" dirty="0">
                <a:latin typeface="Georgia"/>
                <a:cs typeface="Georgia"/>
              </a:rPr>
              <a:t>is</a:t>
            </a:r>
            <a:r>
              <a:rPr sz="1100" spc="25"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size</a:t>
            </a:r>
            <a:r>
              <a:rPr sz="1100" spc="25" dirty="0">
                <a:latin typeface="Georgia"/>
                <a:cs typeface="Georgia"/>
              </a:rPr>
              <a:t> </a:t>
            </a:r>
            <a:r>
              <a:rPr sz="1100" dirty="0">
                <a:latin typeface="Georgia"/>
                <a:cs typeface="Georgia"/>
              </a:rPr>
              <a:t>of</a:t>
            </a:r>
            <a:r>
              <a:rPr sz="1100" spc="20" dirty="0">
                <a:latin typeface="Georgia"/>
                <a:cs typeface="Georgia"/>
              </a:rPr>
              <a:t> </a:t>
            </a:r>
            <a:r>
              <a:rPr sz="1100" spc="-10" dirty="0">
                <a:latin typeface="Georgia"/>
                <a:cs typeface="Georgia"/>
              </a:rPr>
              <a:t>vocabulary</a:t>
            </a:r>
            <a:r>
              <a:rPr sz="1100" spc="20" dirty="0">
                <a:latin typeface="Georgia"/>
                <a:cs typeface="Georgia"/>
              </a:rPr>
              <a:t> </a:t>
            </a:r>
            <a:r>
              <a:rPr sz="1100" dirty="0">
                <a:latin typeface="Georgia"/>
                <a:cs typeface="Georgia"/>
              </a:rPr>
              <a:t>of</a:t>
            </a:r>
            <a:r>
              <a:rPr sz="1100" spc="25" dirty="0">
                <a:latin typeface="Georgia"/>
                <a:cs typeface="Georgia"/>
              </a:rPr>
              <a:t> </a:t>
            </a:r>
            <a:r>
              <a:rPr sz="1100" spc="-25" dirty="0">
                <a:latin typeface="Georgia"/>
                <a:cs typeface="Georgia"/>
              </a:rPr>
              <a:t>the </a:t>
            </a:r>
            <a:r>
              <a:rPr sz="1100" dirty="0">
                <a:latin typeface="Georgia"/>
                <a:cs typeface="Georgia"/>
              </a:rPr>
              <a:t>text</a:t>
            </a:r>
            <a:r>
              <a:rPr sz="1100" spc="20" dirty="0">
                <a:latin typeface="Georgia"/>
                <a:cs typeface="Georgia"/>
              </a:rPr>
              <a:t> </a:t>
            </a:r>
            <a:r>
              <a:rPr sz="1100" spc="-10" dirty="0">
                <a:latin typeface="Georgia"/>
                <a:cs typeface="Georgia"/>
              </a:rPr>
              <a:t>collection.</a:t>
            </a:r>
            <a:r>
              <a:rPr sz="1100" spc="114" dirty="0">
                <a:latin typeface="Georgia"/>
                <a:cs typeface="Georgia"/>
              </a:rPr>
              <a:t> </a:t>
            </a:r>
            <a:r>
              <a:rPr sz="1100" spc="-25" dirty="0">
                <a:latin typeface="Georgia"/>
                <a:cs typeface="Georgia"/>
              </a:rPr>
              <a:t>Weights</a:t>
            </a:r>
            <a:r>
              <a:rPr sz="1100" spc="20" dirty="0">
                <a:latin typeface="Georgia"/>
                <a:cs typeface="Georgia"/>
              </a:rPr>
              <a:t> </a:t>
            </a:r>
            <a:r>
              <a:rPr sz="1100" dirty="0">
                <a:latin typeface="Georgia"/>
                <a:cs typeface="Georgia"/>
              </a:rPr>
              <a:t>in</a:t>
            </a:r>
            <a:r>
              <a:rPr sz="1100" spc="20" dirty="0">
                <a:latin typeface="Georgia"/>
                <a:cs typeface="Georgia"/>
              </a:rPr>
              <a:t> </a:t>
            </a:r>
            <a:r>
              <a:rPr sz="1100" spc="-10" dirty="0">
                <a:latin typeface="Georgia"/>
                <a:cs typeface="Georgia"/>
              </a:rPr>
              <a:t>vectors</a:t>
            </a:r>
            <a:r>
              <a:rPr sz="1100" spc="25" dirty="0">
                <a:latin typeface="Georgia"/>
                <a:cs typeface="Georgia"/>
              </a:rPr>
              <a:t> </a:t>
            </a:r>
            <a:r>
              <a:rPr sz="1100" dirty="0">
                <a:latin typeface="Georgia"/>
                <a:cs typeface="Georgia"/>
              </a:rPr>
              <a:t>can</a:t>
            </a:r>
            <a:r>
              <a:rPr sz="1100" spc="20" dirty="0">
                <a:latin typeface="Georgia"/>
                <a:cs typeface="Georgia"/>
              </a:rPr>
              <a:t> </a:t>
            </a:r>
            <a:r>
              <a:rPr sz="1100" dirty="0">
                <a:latin typeface="Georgia"/>
                <a:cs typeface="Georgia"/>
              </a:rPr>
              <a:t>be</a:t>
            </a:r>
            <a:r>
              <a:rPr sz="1100" spc="20" dirty="0">
                <a:latin typeface="Georgia"/>
                <a:cs typeface="Georgia"/>
              </a:rPr>
              <a:t> </a:t>
            </a:r>
            <a:r>
              <a:rPr sz="1100" spc="-20" dirty="0">
                <a:latin typeface="Georgia"/>
                <a:cs typeface="Georgia"/>
              </a:rPr>
              <a:t>binary,</a:t>
            </a:r>
            <a:r>
              <a:rPr sz="1100" spc="25" dirty="0">
                <a:latin typeface="Georgia"/>
                <a:cs typeface="Georgia"/>
              </a:rPr>
              <a:t> </a:t>
            </a:r>
            <a:r>
              <a:rPr sz="1100" dirty="0">
                <a:latin typeface="Georgia"/>
                <a:cs typeface="Georgia"/>
              </a:rPr>
              <a:t>raw</a:t>
            </a:r>
            <a:r>
              <a:rPr sz="1100" spc="20" dirty="0">
                <a:latin typeface="Georgia"/>
                <a:cs typeface="Georgia"/>
              </a:rPr>
              <a:t> </a:t>
            </a:r>
            <a:r>
              <a:rPr sz="1100" spc="-35" dirty="0">
                <a:latin typeface="Georgia"/>
                <a:cs typeface="Georgia"/>
              </a:rPr>
              <a:t>frequency,</a:t>
            </a:r>
            <a:r>
              <a:rPr sz="1100" spc="20" dirty="0">
                <a:latin typeface="Georgia"/>
                <a:cs typeface="Georgia"/>
              </a:rPr>
              <a:t> </a:t>
            </a:r>
            <a:r>
              <a:rPr sz="1100" spc="-10" dirty="0">
                <a:latin typeface="Georgia"/>
                <a:cs typeface="Georgia"/>
              </a:rPr>
              <a:t>normalized </a:t>
            </a:r>
            <a:r>
              <a:rPr sz="1100" spc="-35" dirty="0">
                <a:latin typeface="Georgia"/>
                <a:cs typeface="Georgia"/>
              </a:rPr>
              <a:t>frequency,</a:t>
            </a:r>
            <a:r>
              <a:rPr sz="1100" spc="10" dirty="0">
                <a:latin typeface="Georgia"/>
                <a:cs typeface="Georgia"/>
              </a:rPr>
              <a:t> </a:t>
            </a:r>
            <a:r>
              <a:rPr sz="1100" dirty="0">
                <a:latin typeface="Georgia"/>
                <a:cs typeface="Georgia"/>
              </a:rPr>
              <a:t>or</a:t>
            </a:r>
            <a:r>
              <a:rPr sz="1100" spc="15" dirty="0">
                <a:latin typeface="Georgia"/>
                <a:cs typeface="Georgia"/>
              </a:rPr>
              <a:t> </a:t>
            </a:r>
            <a:r>
              <a:rPr sz="1100" spc="-10" dirty="0">
                <a:latin typeface="Georgia"/>
                <a:cs typeface="Georgia"/>
              </a:rPr>
              <a:t>TF–IDF.</a:t>
            </a:r>
            <a:endParaRPr sz="1100">
              <a:latin typeface="Georgia"/>
              <a:cs typeface="Georgia"/>
            </a:endParaRPr>
          </a:p>
          <a:p>
            <a:pPr marL="12700" marR="36195">
              <a:lnSpc>
                <a:spcPts val="1150"/>
              </a:lnSpc>
              <a:spcBef>
                <a:spcPts val="730"/>
              </a:spcBef>
            </a:pPr>
            <a:r>
              <a:rPr sz="1100" spc="-50" dirty="0">
                <a:latin typeface="Georgia"/>
                <a:cs typeface="Georgia"/>
              </a:rPr>
              <a:t>N–gram</a:t>
            </a:r>
            <a:r>
              <a:rPr sz="1100" spc="10" dirty="0">
                <a:latin typeface="Georgia"/>
                <a:cs typeface="Georgia"/>
              </a:rPr>
              <a:t> </a:t>
            </a:r>
            <a:r>
              <a:rPr sz="1100" spc="-25" dirty="0">
                <a:latin typeface="Georgia"/>
                <a:cs typeface="Georgia"/>
              </a:rPr>
              <a:t>model:</a:t>
            </a:r>
            <a:r>
              <a:rPr sz="1100" spc="105" dirty="0">
                <a:latin typeface="Georgia"/>
                <a:cs typeface="Georgia"/>
              </a:rPr>
              <a:t> </a:t>
            </a:r>
            <a:r>
              <a:rPr sz="1100" dirty="0">
                <a:latin typeface="Georgia"/>
                <a:cs typeface="Georgia"/>
              </a:rPr>
              <a:t>this</a:t>
            </a:r>
            <a:r>
              <a:rPr sz="1100" spc="10" dirty="0">
                <a:latin typeface="Georgia"/>
                <a:cs typeface="Georgia"/>
              </a:rPr>
              <a:t> </a:t>
            </a:r>
            <a:r>
              <a:rPr sz="1100" dirty="0">
                <a:latin typeface="Georgia"/>
                <a:cs typeface="Georgia"/>
              </a:rPr>
              <a:t>is</a:t>
            </a:r>
            <a:r>
              <a:rPr sz="1100" spc="15" dirty="0">
                <a:latin typeface="Georgia"/>
                <a:cs typeface="Georgia"/>
              </a:rPr>
              <a:t> </a:t>
            </a:r>
            <a:r>
              <a:rPr sz="1100" dirty="0">
                <a:latin typeface="Georgia"/>
                <a:cs typeface="Georgia"/>
              </a:rPr>
              <a:t>a</a:t>
            </a:r>
            <a:r>
              <a:rPr sz="1100" spc="15" dirty="0">
                <a:latin typeface="Georgia"/>
                <a:cs typeface="Georgia"/>
              </a:rPr>
              <a:t> </a:t>
            </a:r>
            <a:r>
              <a:rPr sz="1100" spc="-10" dirty="0">
                <a:latin typeface="Georgia"/>
                <a:cs typeface="Georgia"/>
              </a:rPr>
              <a:t>special</a:t>
            </a:r>
            <a:r>
              <a:rPr sz="1100" spc="15" dirty="0">
                <a:latin typeface="Georgia"/>
                <a:cs typeface="Georgia"/>
              </a:rPr>
              <a:t> </a:t>
            </a:r>
            <a:r>
              <a:rPr sz="1100" spc="-10" dirty="0">
                <a:latin typeface="Georgia"/>
                <a:cs typeface="Georgia"/>
              </a:rPr>
              <a:t>case</a:t>
            </a:r>
            <a:r>
              <a:rPr sz="1100" spc="10"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vector</a:t>
            </a:r>
            <a:r>
              <a:rPr sz="1100" spc="15" dirty="0">
                <a:latin typeface="Georgia"/>
                <a:cs typeface="Georgia"/>
              </a:rPr>
              <a:t> </a:t>
            </a:r>
            <a:r>
              <a:rPr sz="1100" spc="-10" dirty="0">
                <a:latin typeface="Georgia"/>
                <a:cs typeface="Georgia"/>
              </a:rPr>
              <a:t>space</a:t>
            </a:r>
            <a:r>
              <a:rPr sz="1100" spc="10" dirty="0">
                <a:latin typeface="Georgia"/>
                <a:cs typeface="Georgia"/>
              </a:rPr>
              <a:t> </a:t>
            </a:r>
            <a:r>
              <a:rPr sz="1100" spc="-20" dirty="0">
                <a:latin typeface="Georgia"/>
                <a:cs typeface="Georgia"/>
              </a:rPr>
              <a:t>model</a:t>
            </a:r>
            <a:r>
              <a:rPr sz="1100" spc="15" dirty="0">
                <a:latin typeface="Georgia"/>
                <a:cs typeface="Georgia"/>
              </a:rPr>
              <a:t> </a:t>
            </a:r>
            <a:r>
              <a:rPr sz="1100" spc="-25" dirty="0">
                <a:latin typeface="Georgia"/>
                <a:cs typeface="Georgia"/>
              </a:rPr>
              <a:t>where</a:t>
            </a:r>
            <a:r>
              <a:rPr sz="1100" spc="15" dirty="0">
                <a:latin typeface="Georgia"/>
                <a:cs typeface="Georgia"/>
              </a:rPr>
              <a:t> </a:t>
            </a:r>
            <a:r>
              <a:rPr sz="1100" spc="-30" dirty="0">
                <a:latin typeface="Georgia"/>
                <a:cs typeface="Georgia"/>
              </a:rPr>
              <a:t>consecutive</a:t>
            </a:r>
            <a:r>
              <a:rPr sz="1100" spc="15" dirty="0">
                <a:latin typeface="Georgia"/>
                <a:cs typeface="Georgia"/>
              </a:rPr>
              <a:t> </a:t>
            </a:r>
            <a:r>
              <a:rPr sz="1100" spc="-10" dirty="0">
                <a:latin typeface="Georgia"/>
                <a:cs typeface="Georgia"/>
              </a:rPr>
              <a:t>words </a:t>
            </a:r>
            <a:r>
              <a:rPr sz="1100" dirty="0">
                <a:latin typeface="Georgia"/>
                <a:cs typeface="Georgia"/>
              </a:rPr>
              <a:t>or</a:t>
            </a:r>
            <a:r>
              <a:rPr sz="1100" spc="30" dirty="0">
                <a:latin typeface="Georgia"/>
                <a:cs typeface="Georgia"/>
              </a:rPr>
              <a:t> </a:t>
            </a:r>
            <a:r>
              <a:rPr sz="1100" spc="-25" dirty="0">
                <a:latin typeface="Georgia"/>
                <a:cs typeface="Georgia"/>
              </a:rPr>
              <a:t>tokens</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35" dirty="0">
                <a:latin typeface="Georgia"/>
                <a:cs typeface="Georgia"/>
              </a:rPr>
              <a:t> </a:t>
            </a:r>
            <a:r>
              <a:rPr sz="1100" spc="-35" dirty="0">
                <a:latin typeface="Georgia"/>
                <a:cs typeface="Georgia"/>
              </a:rPr>
              <a:t>combine</a:t>
            </a:r>
            <a:r>
              <a:rPr sz="1100" spc="35" dirty="0">
                <a:latin typeface="Georgia"/>
                <a:cs typeface="Georgia"/>
              </a:rPr>
              <a:t> </a:t>
            </a:r>
            <a:r>
              <a:rPr sz="1100" dirty="0">
                <a:latin typeface="Georgia"/>
                <a:cs typeface="Georgia"/>
              </a:rPr>
              <a:t>to</a:t>
            </a:r>
            <a:r>
              <a:rPr sz="1100" spc="35" dirty="0">
                <a:latin typeface="Georgia"/>
                <a:cs typeface="Georgia"/>
              </a:rPr>
              <a:t> </a:t>
            </a:r>
            <a:r>
              <a:rPr sz="1100" spc="-25" dirty="0">
                <a:latin typeface="Georgia"/>
                <a:cs typeface="Georgia"/>
              </a:rPr>
              <a:t>form</a:t>
            </a:r>
            <a:r>
              <a:rPr sz="1100" spc="30" dirty="0">
                <a:latin typeface="Georgia"/>
                <a:cs typeface="Georgia"/>
              </a:rPr>
              <a:t> </a:t>
            </a:r>
            <a:r>
              <a:rPr sz="1100" spc="-45" dirty="0">
                <a:latin typeface="Georgia"/>
                <a:cs typeface="Georgia"/>
              </a:rPr>
              <a:t>n–grams</a:t>
            </a:r>
            <a:r>
              <a:rPr sz="1100" spc="35" dirty="0">
                <a:latin typeface="Georgia"/>
                <a:cs typeface="Georgia"/>
              </a:rPr>
              <a:t> </a:t>
            </a:r>
            <a:r>
              <a:rPr sz="1100" spc="-40" dirty="0">
                <a:latin typeface="Georgia"/>
                <a:cs typeface="Georgia"/>
              </a:rPr>
              <a:t>(uni–grams,</a:t>
            </a:r>
            <a:r>
              <a:rPr sz="1100" spc="35" dirty="0">
                <a:latin typeface="Georgia"/>
                <a:cs typeface="Georgia"/>
              </a:rPr>
              <a:t> </a:t>
            </a:r>
            <a:r>
              <a:rPr sz="1100" spc="-40" dirty="0">
                <a:latin typeface="Georgia"/>
                <a:cs typeface="Georgia"/>
              </a:rPr>
              <a:t>bi–grams,</a:t>
            </a:r>
            <a:r>
              <a:rPr sz="1100" spc="35" dirty="0">
                <a:latin typeface="Georgia"/>
                <a:cs typeface="Georgia"/>
              </a:rPr>
              <a:t> </a:t>
            </a:r>
            <a:r>
              <a:rPr sz="1100" spc="-30" dirty="0">
                <a:latin typeface="Georgia"/>
                <a:cs typeface="Georgia"/>
              </a:rPr>
              <a:t>tri–grams,</a:t>
            </a:r>
            <a:r>
              <a:rPr sz="1100" spc="35" dirty="0">
                <a:latin typeface="Georgia"/>
                <a:cs typeface="Georgia"/>
              </a:rPr>
              <a:t> </a:t>
            </a:r>
            <a:r>
              <a:rPr sz="1100" spc="-10" dirty="0">
                <a:latin typeface="Georgia"/>
                <a:cs typeface="Georgia"/>
              </a:rPr>
              <a:t>etc.)</a:t>
            </a:r>
            <a:endParaRPr sz="1100">
              <a:latin typeface="Georgia"/>
              <a:cs typeface="Georgia"/>
            </a:endParaRPr>
          </a:p>
          <a:p>
            <a:pPr marL="12700" marR="5080">
              <a:lnSpc>
                <a:spcPts val="1150"/>
              </a:lnSpc>
              <a:spcBef>
                <a:spcPts val="730"/>
              </a:spcBef>
            </a:pPr>
            <a:r>
              <a:rPr sz="1100" dirty="0">
                <a:latin typeface="Georgia"/>
                <a:cs typeface="Georgia"/>
              </a:rPr>
              <a:t>Latent</a:t>
            </a:r>
            <a:r>
              <a:rPr sz="1100" spc="15" dirty="0">
                <a:latin typeface="Georgia"/>
                <a:cs typeface="Georgia"/>
              </a:rPr>
              <a:t> </a:t>
            </a:r>
            <a:r>
              <a:rPr sz="1100" spc="-30" dirty="0">
                <a:latin typeface="Georgia"/>
                <a:cs typeface="Georgia"/>
              </a:rPr>
              <a:t>semantic</a:t>
            </a:r>
            <a:r>
              <a:rPr sz="1100" spc="20" dirty="0">
                <a:latin typeface="Georgia"/>
                <a:cs typeface="Georgia"/>
              </a:rPr>
              <a:t> </a:t>
            </a:r>
            <a:r>
              <a:rPr sz="1100" dirty="0">
                <a:latin typeface="Georgia"/>
                <a:cs typeface="Georgia"/>
              </a:rPr>
              <a:t>and</a:t>
            </a:r>
            <a:r>
              <a:rPr sz="1100" spc="20" dirty="0">
                <a:latin typeface="Georgia"/>
                <a:cs typeface="Georgia"/>
              </a:rPr>
              <a:t> </a:t>
            </a:r>
            <a:r>
              <a:rPr sz="1100" dirty="0">
                <a:latin typeface="Georgia"/>
                <a:cs typeface="Georgia"/>
              </a:rPr>
              <a:t>topics</a:t>
            </a:r>
            <a:r>
              <a:rPr sz="1100" spc="20" dirty="0">
                <a:latin typeface="Georgia"/>
                <a:cs typeface="Georgia"/>
              </a:rPr>
              <a:t> </a:t>
            </a:r>
            <a:r>
              <a:rPr sz="1100" spc="-25" dirty="0">
                <a:latin typeface="Georgia"/>
                <a:cs typeface="Georgia"/>
              </a:rPr>
              <a:t>models:</a:t>
            </a:r>
            <a:r>
              <a:rPr sz="1100" spc="110" dirty="0">
                <a:latin typeface="Georgia"/>
                <a:cs typeface="Georgia"/>
              </a:rPr>
              <a:t> </a:t>
            </a:r>
            <a:r>
              <a:rPr sz="1100" spc="-30" dirty="0">
                <a:latin typeface="Georgia"/>
                <a:cs typeface="Georgia"/>
              </a:rPr>
              <a:t>transforming</a:t>
            </a:r>
            <a:r>
              <a:rPr sz="1100" spc="20" dirty="0">
                <a:latin typeface="Georgia"/>
                <a:cs typeface="Georgia"/>
              </a:rPr>
              <a:t> </a:t>
            </a:r>
            <a:r>
              <a:rPr sz="1100" spc="-30" dirty="0">
                <a:latin typeface="Georgia"/>
                <a:cs typeface="Georgia"/>
              </a:rPr>
              <a:t>documents,</a:t>
            </a:r>
            <a:r>
              <a:rPr sz="1100" spc="20" dirty="0">
                <a:latin typeface="Georgia"/>
                <a:cs typeface="Georgia"/>
              </a:rPr>
              <a:t> </a:t>
            </a:r>
            <a:r>
              <a:rPr sz="1100" spc="-10" dirty="0">
                <a:latin typeface="Georgia"/>
                <a:cs typeface="Georgia"/>
              </a:rPr>
              <a:t>paragraphs,</a:t>
            </a:r>
            <a:r>
              <a:rPr sz="1100" spc="20" dirty="0">
                <a:latin typeface="Georgia"/>
                <a:cs typeface="Georgia"/>
              </a:rPr>
              <a:t> </a:t>
            </a:r>
            <a:r>
              <a:rPr sz="1100" spc="-10" dirty="0">
                <a:latin typeface="Georgia"/>
                <a:cs typeface="Georgia"/>
              </a:rPr>
              <a:t>sentences </a:t>
            </a:r>
            <a:r>
              <a:rPr sz="1100" dirty="0">
                <a:latin typeface="Georgia"/>
                <a:cs typeface="Georgia"/>
              </a:rPr>
              <a:t>into</a:t>
            </a:r>
            <a:r>
              <a:rPr sz="1100" spc="25" dirty="0">
                <a:latin typeface="Georgia"/>
                <a:cs typeface="Georgia"/>
              </a:rPr>
              <a:t> </a:t>
            </a:r>
            <a:r>
              <a:rPr sz="1100" spc="-35" dirty="0">
                <a:latin typeface="Georgia"/>
                <a:cs typeface="Georgia"/>
              </a:rPr>
              <a:t>dense</a:t>
            </a:r>
            <a:r>
              <a:rPr sz="1100" spc="25" dirty="0">
                <a:latin typeface="Georgia"/>
                <a:cs typeface="Georgia"/>
              </a:rPr>
              <a:t> </a:t>
            </a:r>
            <a:r>
              <a:rPr sz="1100" spc="-25" dirty="0">
                <a:latin typeface="Georgia"/>
                <a:cs typeface="Georgia"/>
              </a:rPr>
              <a:t>semantic/topic</a:t>
            </a:r>
            <a:r>
              <a:rPr sz="1100" spc="25" dirty="0">
                <a:latin typeface="Georgia"/>
                <a:cs typeface="Georgia"/>
              </a:rPr>
              <a:t> </a:t>
            </a:r>
            <a:r>
              <a:rPr sz="1100" spc="-10" dirty="0">
                <a:latin typeface="Georgia"/>
                <a:cs typeface="Georgia"/>
              </a:rPr>
              <a:t>vectors.</a:t>
            </a:r>
            <a:r>
              <a:rPr sz="1100" spc="130" dirty="0">
                <a:latin typeface="Georgia"/>
                <a:cs typeface="Georgia"/>
              </a:rPr>
              <a:t> </a:t>
            </a:r>
            <a:r>
              <a:rPr sz="1100" dirty="0">
                <a:latin typeface="Georgia"/>
                <a:cs typeface="Georgia"/>
              </a:rPr>
              <a:t>The</a:t>
            </a:r>
            <a:r>
              <a:rPr sz="1100" spc="30" dirty="0">
                <a:latin typeface="Georgia"/>
                <a:cs typeface="Georgia"/>
              </a:rPr>
              <a:t> </a:t>
            </a:r>
            <a:r>
              <a:rPr sz="1100" spc="-40" dirty="0">
                <a:latin typeface="Georgia"/>
                <a:cs typeface="Georgia"/>
              </a:rPr>
              <a:t>dimension</a:t>
            </a:r>
            <a:r>
              <a:rPr sz="1100" spc="25" dirty="0">
                <a:latin typeface="Georgia"/>
                <a:cs typeface="Georgia"/>
              </a:rPr>
              <a:t> </a:t>
            </a:r>
            <a:r>
              <a:rPr sz="1100" dirty="0">
                <a:latin typeface="Georgia"/>
                <a:cs typeface="Georgia"/>
              </a:rPr>
              <a:t>is</a:t>
            </a:r>
            <a:r>
              <a:rPr sz="1100" spc="25" dirty="0">
                <a:latin typeface="Georgia"/>
                <a:cs typeface="Georgia"/>
              </a:rPr>
              <a:t> </a:t>
            </a:r>
            <a:r>
              <a:rPr sz="1100" spc="-40" dirty="0">
                <a:latin typeface="Georgia"/>
                <a:cs typeface="Georgia"/>
              </a:rPr>
              <a:t>much</a:t>
            </a:r>
            <a:r>
              <a:rPr sz="1100" spc="25" dirty="0">
                <a:latin typeface="Georgia"/>
                <a:cs typeface="Georgia"/>
              </a:rPr>
              <a:t> </a:t>
            </a:r>
            <a:r>
              <a:rPr sz="1100" spc="-20" dirty="0">
                <a:latin typeface="Georgia"/>
                <a:cs typeface="Georgia"/>
              </a:rPr>
              <a:t>smaller,</a:t>
            </a:r>
            <a:r>
              <a:rPr sz="1100" spc="30" dirty="0">
                <a:latin typeface="Georgia"/>
                <a:cs typeface="Georgia"/>
              </a:rPr>
              <a:t> </a:t>
            </a:r>
            <a:r>
              <a:rPr sz="1100" dirty="0">
                <a:latin typeface="Georgia"/>
                <a:cs typeface="Georgia"/>
              </a:rPr>
              <a:t>e.g.,</a:t>
            </a:r>
            <a:r>
              <a:rPr sz="1100" spc="30" dirty="0">
                <a:latin typeface="Georgia"/>
                <a:cs typeface="Georgia"/>
              </a:rPr>
              <a:t> </a:t>
            </a:r>
            <a:r>
              <a:rPr sz="1100" dirty="0">
                <a:latin typeface="Times New Roman"/>
                <a:cs typeface="Times New Roman"/>
              </a:rPr>
              <a:t>50</a:t>
            </a:r>
            <a:r>
              <a:rPr sz="1100" dirty="0">
                <a:latin typeface="Georgia"/>
                <a:cs typeface="Georgia"/>
              </a:rPr>
              <a:t>,</a:t>
            </a:r>
            <a:r>
              <a:rPr sz="1100" spc="30" dirty="0">
                <a:latin typeface="Georgia"/>
                <a:cs typeface="Georgia"/>
              </a:rPr>
              <a:t> </a:t>
            </a:r>
            <a:r>
              <a:rPr sz="1100" dirty="0">
                <a:latin typeface="Times New Roman"/>
                <a:cs typeface="Times New Roman"/>
              </a:rPr>
              <a:t>100</a:t>
            </a:r>
            <a:r>
              <a:rPr sz="1100" dirty="0">
                <a:latin typeface="Georgia"/>
                <a:cs typeface="Georgia"/>
              </a:rPr>
              <a:t>,</a:t>
            </a:r>
            <a:r>
              <a:rPr sz="1100" spc="30" dirty="0">
                <a:latin typeface="Georgia"/>
                <a:cs typeface="Georgia"/>
              </a:rPr>
              <a:t> </a:t>
            </a:r>
            <a:r>
              <a:rPr sz="1100" spc="-20" dirty="0">
                <a:latin typeface="Times New Roman"/>
                <a:cs typeface="Times New Roman"/>
              </a:rPr>
              <a:t>200</a:t>
            </a:r>
            <a:r>
              <a:rPr sz="1100" spc="-20" dirty="0">
                <a:latin typeface="Georgia"/>
                <a:cs typeface="Georgia"/>
              </a:rPr>
              <a:t>,</a:t>
            </a:r>
            <a:endParaRPr sz="1100">
              <a:latin typeface="Georgia"/>
              <a:cs typeface="Georgia"/>
            </a:endParaRPr>
          </a:p>
          <a:p>
            <a:pPr marL="12700">
              <a:lnSpc>
                <a:spcPts val="1145"/>
              </a:lnSpc>
            </a:pPr>
            <a:r>
              <a:rPr sz="1100" dirty="0">
                <a:latin typeface="Times New Roman"/>
                <a:cs typeface="Times New Roman"/>
              </a:rPr>
              <a:t>300</a:t>
            </a:r>
            <a:r>
              <a:rPr sz="1100" dirty="0">
                <a:latin typeface="Georgia"/>
                <a:cs typeface="Georgia"/>
              </a:rPr>
              <a:t>.</a:t>
            </a:r>
            <a:r>
              <a:rPr sz="1100" spc="155" dirty="0">
                <a:latin typeface="Georgia"/>
                <a:cs typeface="Georgia"/>
              </a:rPr>
              <a:t> </a:t>
            </a:r>
            <a:r>
              <a:rPr sz="1100" spc="-50" dirty="0">
                <a:latin typeface="Georgia"/>
                <a:cs typeface="Georgia"/>
              </a:rPr>
              <a:t>Well–known</a:t>
            </a:r>
            <a:r>
              <a:rPr sz="1100" spc="55" dirty="0">
                <a:latin typeface="Georgia"/>
                <a:cs typeface="Georgia"/>
              </a:rPr>
              <a:t> </a:t>
            </a:r>
            <a:r>
              <a:rPr sz="1100" spc="-30" dirty="0">
                <a:latin typeface="Georgia"/>
                <a:cs typeface="Georgia"/>
              </a:rPr>
              <a:t>models</a:t>
            </a:r>
            <a:r>
              <a:rPr sz="1100" spc="60" dirty="0">
                <a:latin typeface="Georgia"/>
                <a:cs typeface="Georgia"/>
              </a:rPr>
              <a:t> </a:t>
            </a:r>
            <a:r>
              <a:rPr sz="1100" dirty="0">
                <a:latin typeface="Georgia"/>
                <a:cs typeface="Georgia"/>
              </a:rPr>
              <a:t>are</a:t>
            </a:r>
            <a:r>
              <a:rPr sz="1100" spc="55" dirty="0">
                <a:latin typeface="Georgia"/>
                <a:cs typeface="Georgia"/>
              </a:rPr>
              <a:t> </a:t>
            </a:r>
            <a:r>
              <a:rPr sz="1100" dirty="0">
                <a:latin typeface="Georgia"/>
                <a:cs typeface="Georgia"/>
              </a:rPr>
              <a:t>LSA,</a:t>
            </a:r>
            <a:r>
              <a:rPr sz="1100" spc="55" dirty="0">
                <a:latin typeface="Georgia"/>
                <a:cs typeface="Georgia"/>
              </a:rPr>
              <a:t> </a:t>
            </a:r>
            <a:r>
              <a:rPr sz="1100" dirty="0">
                <a:latin typeface="Georgia"/>
                <a:cs typeface="Georgia"/>
              </a:rPr>
              <a:t>LDA,</a:t>
            </a:r>
            <a:r>
              <a:rPr sz="1100" spc="55" dirty="0">
                <a:latin typeface="Georgia"/>
                <a:cs typeface="Georgia"/>
              </a:rPr>
              <a:t> </a:t>
            </a:r>
            <a:r>
              <a:rPr sz="1100" dirty="0">
                <a:latin typeface="Georgia"/>
                <a:cs typeface="Georgia"/>
              </a:rPr>
              <a:t>and</a:t>
            </a:r>
            <a:r>
              <a:rPr sz="1100" spc="55" dirty="0">
                <a:latin typeface="Georgia"/>
                <a:cs typeface="Georgia"/>
              </a:rPr>
              <a:t> </a:t>
            </a:r>
            <a:r>
              <a:rPr sz="1100" spc="-25" dirty="0">
                <a:latin typeface="Georgia"/>
                <a:cs typeface="Georgia"/>
              </a:rPr>
              <a:t>various</a:t>
            </a:r>
            <a:r>
              <a:rPr sz="1100" spc="60" dirty="0">
                <a:latin typeface="Georgia"/>
                <a:cs typeface="Georgia"/>
              </a:rPr>
              <a:t> </a:t>
            </a:r>
            <a:r>
              <a:rPr sz="1100" dirty="0">
                <a:latin typeface="Georgia"/>
                <a:cs typeface="Georgia"/>
              </a:rPr>
              <a:t>topic</a:t>
            </a:r>
            <a:r>
              <a:rPr sz="1100" spc="55" dirty="0">
                <a:latin typeface="Georgia"/>
                <a:cs typeface="Georgia"/>
              </a:rPr>
              <a:t> </a:t>
            </a:r>
            <a:r>
              <a:rPr sz="1100" spc="-10" dirty="0">
                <a:latin typeface="Georgia"/>
                <a:cs typeface="Georgia"/>
              </a:rPr>
              <a:t>models.</a:t>
            </a:r>
            <a:endParaRPr sz="1100">
              <a:latin typeface="Georgia"/>
              <a:cs typeface="Georgia"/>
            </a:endParaRPr>
          </a:p>
          <a:p>
            <a:pPr marL="12700" marR="311150">
              <a:lnSpc>
                <a:spcPts val="1150"/>
              </a:lnSpc>
              <a:spcBef>
                <a:spcPts val="735"/>
              </a:spcBef>
            </a:pPr>
            <a:r>
              <a:rPr sz="1100" dirty="0">
                <a:latin typeface="Georgia"/>
                <a:cs typeface="Georgia"/>
              </a:rPr>
              <a:t>Text</a:t>
            </a:r>
            <a:r>
              <a:rPr sz="1100" spc="40" dirty="0">
                <a:latin typeface="Georgia"/>
                <a:cs typeface="Georgia"/>
              </a:rPr>
              <a:t> </a:t>
            </a:r>
            <a:r>
              <a:rPr sz="1100" spc="-40" dirty="0">
                <a:latin typeface="Georgia"/>
                <a:cs typeface="Georgia"/>
              </a:rPr>
              <a:t>embeddings:</a:t>
            </a:r>
            <a:r>
              <a:rPr sz="1100" spc="140" dirty="0">
                <a:latin typeface="Georgia"/>
                <a:cs typeface="Georgia"/>
              </a:rPr>
              <a:t> </a:t>
            </a:r>
            <a:r>
              <a:rPr sz="1100" spc="-20" dirty="0">
                <a:latin typeface="Georgia"/>
                <a:cs typeface="Georgia"/>
              </a:rPr>
              <a:t>using</a:t>
            </a:r>
            <a:r>
              <a:rPr sz="1100" spc="40" dirty="0">
                <a:latin typeface="Georgia"/>
                <a:cs typeface="Georgia"/>
              </a:rPr>
              <a:t> </a:t>
            </a:r>
            <a:r>
              <a:rPr sz="1100" spc="-20" dirty="0">
                <a:latin typeface="Georgia"/>
                <a:cs typeface="Georgia"/>
              </a:rPr>
              <a:t>deep</a:t>
            </a:r>
            <a:r>
              <a:rPr sz="1100" spc="45" dirty="0">
                <a:latin typeface="Georgia"/>
                <a:cs typeface="Georgia"/>
              </a:rPr>
              <a:t> </a:t>
            </a:r>
            <a:r>
              <a:rPr sz="1100" spc="-30" dirty="0">
                <a:latin typeface="Georgia"/>
                <a:cs typeface="Georgia"/>
              </a:rPr>
              <a:t>representation</a:t>
            </a:r>
            <a:r>
              <a:rPr sz="1100" spc="40" dirty="0">
                <a:latin typeface="Georgia"/>
                <a:cs typeface="Georgia"/>
              </a:rPr>
              <a:t> </a:t>
            </a:r>
            <a:r>
              <a:rPr sz="1100" spc="-20" dirty="0">
                <a:latin typeface="Georgia"/>
                <a:cs typeface="Georgia"/>
              </a:rPr>
              <a:t>learning</a:t>
            </a:r>
            <a:r>
              <a:rPr sz="1100" spc="40" dirty="0">
                <a:latin typeface="Georgia"/>
                <a:cs typeface="Georgia"/>
              </a:rPr>
              <a:t> </a:t>
            </a:r>
            <a:r>
              <a:rPr sz="1100" spc="-30" dirty="0">
                <a:latin typeface="Georgia"/>
                <a:cs typeface="Georgia"/>
              </a:rPr>
              <a:t>models</a:t>
            </a:r>
            <a:r>
              <a:rPr sz="1100" spc="45" dirty="0">
                <a:latin typeface="Georgia"/>
                <a:cs typeface="Georgia"/>
              </a:rPr>
              <a:t> </a:t>
            </a:r>
            <a:r>
              <a:rPr sz="1100" dirty="0">
                <a:latin typeface="Georgia"/>
                <a:cs typeface="Georgia"/>
              </a:rPr>
              <a:t>to</a:t>
            </a:r>
            <a:r>
              <a:rPr sz="1100" spc="40" dirty="0">
                <a:latin typeface="Georgia"/>
                <a:cs typeface="Georgia"/>
              </a:rPr>
              <a:t> </a:t>
            </a:r>
            <a:r>
              <a:rPr sz="1100" spc="-25" dirty="0">
                <a:latin typeface="Georgia"/>
                <a:cs typeface="Georgia"/>
              </a:rPr>
              <a:t>transform</a:t>
            </a:r>
            <a:r>
              <a:rPr sz="1100" spc="40" dirty="0">
                <a:latin typeface="Georgia"/>
                <a:cs typeface="Georgia"/>
              </a:rPr>
              <a:t> </a:t>
            </a:r>
            <a:r>
              <a:rPr sz="1100" spc="-10" dirty="0">
                <a:latin typeface="Georgia"/>
                <a:cs typeface="Georgia"/>
              </a:rPr>
              <a:t>texts </a:t>
            </a:r>
            <a:r>
              <a:rPr sz="1100" spc="-25" dirty="0">
                <a:latin typeface="Georgia"/>
                <a:cs typeface="Georgia"/>
              </a:rPr>
              <a:t>(words,</a:t>
            </a:r>
            <a:r>
              <a:rPr sz="1100" spc="25" dirty="0">
                <a:latin typeface="Georgia"/>
                <a:cs typeface="Georgia"/>
              </a:rPr>
              <a:t> </a:t>
            </a:r>
            <a:r>
              <a:rPr sz="1100" spc="-35" dirty="0">
                <a:latin typeface="Georgia"/>
                <a:cs typeface="Georgia"/>
              </a:rPr>
              <a:t>sentences,</a:t>
            </a:r>
            <a:r>
              <a:rPr sz="1100" spc="25" dirty="0">
                <a:latin typeface="Georgia"/>
                <a:cs typeface="Georgia"/>
              </a:rPr>
              <a:t> </a:t>
            </a:r>
            <a:r>
              <a:rPr sz="1100" spc="-10" dirty="0">
                <a:latin typeface="Georgia"/>
                <a:cs typeface="Georgia"/>
              </a:rPr>
              <a:t>paragraphs,</a:t>
            </a:r>
            <a:r>
              <a:rPr sz="1100" spc="25" dirty="0">
                <a:latin typeface="Georgia"/>
                <a:cs typeface="Georgia"/>
              </a:rPr>
              <a:t> </a:t>
            </a:r>
            <a:r>
              <a:rPr sz="1100" spc="-30" dirty="0">
                <a:latin typeface="Georgia"/>
                <a:cs typeface="Georgia"/>
              </a:rPr>
              <a:t>documents)</a:t>
            </a:r>
            <a:r>
              <a:rPr sz="1100" spc="25" dirty="0">
                <a:latin typeface="Georgia"/>
                <a:cs typeface="Georgia"/>
              </a:rPr>
              <a:t> </a:t>
            </a:r>
            <a:r>
              <a:rPr sz="1100" dirty="0">
                <a:latin typeface="Georgia"/>
                <a:cs typeface="Georgia"/>
              </a:rPr>
              <a:t>into</a:t>
            </a:r>
            <a:r>
              <a:rPr sz="1100" spc="25" dirty="0">
                <a:latin typeface="Georgia"/>
                <a:cs typeface="Georgia"/>
              </a:rPr>
              <a:t> </a:t>
            </a:r>
            <a:r>
              <a:rPr sz="1100" spc="-40" dirty="0">
                <a:latin typeface="Georgia"/>
                <a:cs typeface="Georgia"/>
              </a:rPr>
              <a:t>embeddings</a:t>
            </a:r>
            <a:r>
              <a:rPr sz="1100" spc="30" dirty="0">
                <a:latin typeface="Georgia"/>
                <a:cs typeface="Georgia"/>
              </a:rPr>
              <a:t> </a:t>
            </a:r>
            <a:r>
              <a:rPr sz="1100" spc="-30" dirty="0">
                <a:latin typeface="Georgia"/>
                <a:cs typeface="Georgia"/>
              </a:rPr>
              <a:t>(dense)</a:t>
            </a:r>
            <a:r>
              <a:rPr sz="1100" spc="25" dirty="0">
                <a:latin typeface="Georgia"/>
                <a:cs typeface="Georgia"/>
              </a:rPr>
              <a:t> </a:t>
            </a:r>
            <a:r>
              <a:rPr sz="1100" spc="-10" dirty="0">
                <a:latin typeface="Georgia"/>
                <a:cs typeface="Georgia"/>
              </a:rPr>
              <a:t>vectors.</a:t>
            </a:r>
            <a:endParaRPr sz="1100">
              <a:latin typeface="Georgia"/>
              <a:cs typeface="Georgia"/>
            </a:endParaRPr>
          </a:p>
          <a:p>
            <a:pPr marL="12700">
              <a:lnSpc>
                <a:spcPts val="1145"/>
              </a:lnSpc>
            </a:pPr>
            <a:r>
              <a:rPr sz="1100" spc="-50" dirty="0">
                <a:latin typeface="Georgia"/>
                <a:cs typeface="Georgia"/>
              </a:rPr>
              <a:t>Well–known</a:t>
            </a:r>
            <a:r>
              <a:rPr sz="1100" spc="25" dirty="0">
                <a:latin typeface="Georgia"/>
                <a:cs typeface="Georgia"/>
              </a:rPr>
              <a:t> </a:t>
            </a:r>
            <a:r>
              <a:rPr sz="1100" spc="-30" dirty="0">
                <a:latin typeface="Georgia"/>
                <a:cs typeface="Georgia"/>
              </a:rPr>
              <a:t>techniques</a:t>
            </a:r>
            <a:r>
              <a:rPr sz="1100" spc="25" dirty="0">
                <a:latin typeface="Georgia"/>
                <a:cs typeface="Georgia"/>
              </a:rPr>
              <a:t> </a:t>
            </a:r>
            <a:r>
              <a:rPr sz="1100" dirty="0">
                <a:latin typeface="Georgia"/>
                <a:cs typeface="Georgia"/>
              </a:rPr>
              <a:t>are</a:t>
            </a:r>
            <a:r>
              <a:rPr sz="1100" spc="25" dirty="0">
                <a:latin typeface="Georgia"/>
                <a:cs typeface="Georgia"/>
              </a:rPr>
              <a:t> </a:t>
            </a:r>
            <a:r>
              <a:rPr sz="1100" spc="-35" dirty="0">
                <a:latin typeface="Georgia"/>
                <a:cs typeface="Georgia"/>
              </a:rPr>
              <a:t>Word2Vec,</a:t>
            </a:r>
            <a:r>
              <a:rPr sz="1100" spc="25" dirty="0">
                <a:latin typeface="Georgia"/>
                <a:cs typeface="Georgia"/>
              </a:rPr>
              <a:t> </a:t>
            </a:r>
            <a:r>
              <a:rPr sz="1100" dirty="0">
                <a:latin typeface="Georgia"/>
                <a:cs typeface="Georgia"/>
              </a:rPr>
              <a:t>GloVe,</a:t>
            </a:r>
            <a:r>
              <a:rPr sz="1100" spc="25" dirty="0">
                <a:latin typeface="Georgia"/>
                <a:cs typeface="Georgia"/>
              </a:rPr>
              <a:t> </a:t>
            </a:r>
            <a:r>
              <a:rPr sz="1100" spc="-20" dirty="0">
                <a:latin typeface="Georgia"/>
                <a:cs typeface="Georgia"/>
              </a:rPr>
              <a:t>Doc2Vec,</a:t>
            </a:r>
            <a:r>
              <a:rPr sz="1100" spc="25" dirty="0">
                <a:latin typeface="Georgia"/>
                <a:cs typeface="Georgia"/>
              </a:rPr>
              <a:t> </a:t>
            </a:r>
            <a:r>
              <a:rPr sz="1100" spc="-20" dirty="0">
                <a:latin typeface="Georgia"/>
                <a:cs typeface="Georgia"/>
              </a:rPr>
              <a:t>etc.</a:t>
            </a:r>
            <a:endParaRPr sz="1100">
              <a:latin typeface="Georgia"/>
              <a:cs typeface="Georgia"/>
            </a:endParaRPr>
          </a:p>
          <a:p>
            <a:pPr marL="12700" marR="327025">
              <a:lnSpc>
                <a:spcPts val="1150"/>
              </a:lnSpc>
              <a:spcBef>
                <a:spcPts val="735"/>
              </a:spcBef>
            </a:pPr>
            <a:r>
              <a:rPr sz="1100" spc="-10" dirty="0">
                <a:latin typeface="Georgia"/>
                <a:cs typeface="Georgia"/>
              </a:rPr>
              <a:t>Popular</a:t>
            </a:r>
            <a:r>
              <a:rPr sz="1100" spc="35" dirty="0">
                <a:latin typeface="Georgia"/>
                <a:cs typeface="Georgia"/>
              </a:rPr>
              <a:t> </a:t>
            </a:r>
            <a:r>
              <a:rPr sz="1100" spc="-25" dirty="0">
                <a:latin typeface="Georgia"/>
                <a:cs typeface="Georgia"/>
              </a:rPr>
              <a:t>libraries:</a:t>
            </a:r>
            <a:r>
              <a:rPr sz="1100" spc="135" dirty="0">
                <a:latin typeface="Georgia"/>
                <a:cs typeface="Georgia"/>
              </a:rPr>
              <a:t> </a:t>
            </a:r>
            <a:r>
              <a:rPr sz="1100" dirty="0">
                <a:latin typeface="Georgia"/>
                <a:cs typeface="Georgia"/>
              </a:rPr>
              <a:t>NLTK,</a:t>
            </a:r>
            <a:r>
              <a:rPr sz="1100" spc="40" dirty="0">
                <a:latin typeface="Georgia"/>
                <a:cs typeface="Georgia"/>
              </a:rPr>
              <a:t> </a:t>
            </a:r>
            <a:r>
              <a:rPr sz="1100" spc="-20" dirty="0">
                <a:latin typeface="Georgia"/>
                <a:cs typeface="Georgia"/>
              </a:rPr>
              <a:t>Gensim,</a:t>
            </a:r>
            <a:r>
              <a:rPr sz="1100" spc="40" dirty="0">
                <a:latin typeface="Georgia"/>
                <a:cs typeface="Georgia"/>
              </a:rPr>
              <a:t> </a:t>
            </a:r>
            <a:r>
              <a:rPr sz="1100" spc="-10" dirty="0">
                <a:latin typeface="Georgia"/>
                <a:cs typeface="Georgia"/>
              </a:rPr>
              <a:t>CoreNLP,</a:t>
            </a:r>
            <a:r>
              <a:rPr sz="1100" spc="40" dirty="0">
                <a:latin typeface="Georgia"/>
                <a:cs typeface="Georgia"/>
              </a:rPr>
              <a:t> </a:t>
            </a:r>
            <a:r>
              <a:rPr sz="1100" dirty="0">
                <a:latin typeface="Georgia"/>
                <a:cs typeface="Georgia"/>
              </a:rPr>
              <a:t>and</a:t>
            </a:r>
            <a:r>
              <a:rPr sz="1100" spc="40" dirty="0">
                <a:latin typeface="Georgia"/>
                <a:cs typeface="Georgia"/>
              </a:rPr>
              <a:t> </a:t>
            </a:r>
            <a:r>
              <a:rPr sz="1100" dirty="0">
                <a:latin typeface="Georgia"/>
                <a:cs typeface="Georgia"/>
              </a:rPr>
              <a:t>spaCy.</a:t>
            </a:r>
            <a:r>
              <a:rPr sz="1100" spc="135" dirty="0">
                <a:latin typeface="Georgia"/>
                <a:cs typeface="Georgia"/>
              </a:rPr>
              <a:t> </a:t>
            </a:r>
            <a:r>
              <a:rPr sz="1100" spc="-10" dirty="0">
                <a:latin typeface="Georgia"/>
                <a:cs typeface="Georgia"/>
              </a:rPr>
              <a:t>For</a:t>
            </a:r>
            <a:r>
              <a:rPr sz="1100" spc="35" dirty="0">
                <a:latin typeface="Georgia"/>
                <a:cs typeface="Georgia"/>
              </a:rPr>
              <a:t> </a:t>
            </a:r>
            <a:r>
              <a:rPr sz="1100" spc="-25" dirty="0">
                <a:latin typeface="Georgia"/>
                <a:cs typeface="Georgia"/>
              </a:rPr>
              <a:t>Vietnamese</a:t>
            </a:r>
            <a:r>
              <a:rPr sz="1100" spc="40" dirty="0">
                <a:latin typeface="Georgia"/>
                <a:cs typeface="Georgia"/>
              </a:rPr>
              <a:t> </a:t>
            </a:r>
            <a:r>
              <a:rPr sz="1100" spc="-20" dirty="0">
                <a:latin typeface="Georgia"/>
                <a:cs typeface="Georgia"/>
              </a:rPr>
              <a:t>NLP: </a:t>
            </a:r>
            <a:r>
              <a:rPr sz="1100" dirty="0">
                <a:latin typeface="Georgia"/>
                <a:cs typeface="Georgia"/>
              </a:rPr>
              <a:t>VLSP</a:t>
            </a:r>
            <a:r>
              <a:rPr sz="1100" spc="50" dirty="0">
                <a:latin typeface="Georgia"/>
                <a:cs typeface="Georgia"/>
              </a:rPr>
              <a:t> </a:t>
            </a:r>
            <a:r>
              <a:rPr sz="1100" spc="-20" dirty="0">
                <a:latin typeface="Georgia"/>
                <a:cs typeface="Georgia"/>
              </a:rPr>
              <a:t>libraries,</a:t>
            </a:r>
            <a:r>
              <a:rPr sz="1100" spc="50" dirty="0">
                <a:latin typeface="Georgia"/>
                <a:cs typeface="Georgia"/>
              </a:rPr>
              <a:t> </a:t>
            </a:r>
            <a:r>
              <a:rPr sz="1100" spc="-10" dirty="0">
                <a:latin typeface="Georgia"/>
                <a:cs typeface="Georgia"/>
              </a:rPr>
              <a:t>VnCoreNLP,</a:t>
            </a:r>
            <a:r>
              <a:rPr sz="1100" spc="50" dirty="0">
                <a:latin typeface="Georgia"/>
                <a:cs typeface="Georgia"/>
              </a:rPr>
              <a:t> </a:t>
            </a:r>
            <a:r>
              <a:rPr sz="1100" dirty="0">
                <a:latin typeface="Georgia"/>
                <a:cs typeface="Georgia"/>
              </a:rPr>
              <a:t>PhoBERT,</a:t>
            </a:r>
            <a:r>
              <a:rPr sz="1100" spc="50" dirty="0">
                <a:latin typeface="Georgia"/>
                <a:cs typeface="Georgia"/>
              </a:rPr>
              <a:t> </a:t>
            </a:r>
            <a:r>
              <a:rPr sz="1100" dirty="0">
                <a:latin typeface="Georgia"/>
                <a:cs typeface="Georgia"/>
              </a:rPr>
              <a:t>and</a:t>
            </a:r>
            <a:r>
              <a:rPr sz="1100" spc="55" dirty="0">
                <a:latin typeface="Georgia"/>
                <a:cs typeface="Georgia"/>
              </a:rPr>
              <a:t> </a:t>
            </a:r>
            <a:r>
              <a:rPr sz="1100" spc="-10" dirty="0">
                <a:latin typeface="Georgia"/>
                <a:cs typeface="Georgia"/>
              </a:rPr>
              <a:t>many</a:t>
            </a:r>
            <a:r>
              <a:rPr sz="1100" spc="50" dirty="0">
                <a:latin typeface="Georgia"/>
                <a:cs typeface="Georgia"/>
              </a:rPr>
              <a:t> </a:t>
            </a:r>
            <a:r>
              <a:rPr sz="1100" spc="-35" dirty="0">
                <a:latin typeface="Georgia"/>
                <a:cs typeface="Georgia"/>
              </a:rPr>
              <a:t>more</a:t>
            </a:r>
            <a:r>
              <a:rPr sz="1100" spc="50" dirty="0">
                <a:latin typeface="Georgia"/>
                <a:cs typeface="Georgia"/>
              </a:rPr>
              <a:t> </a:t>
            </a:r>
            <a:r>
              <a:rPr sz="1100" spc="-20" dirty="0">
                <a:latin typeface="Georgia"/>
                <a:cs typeface="Georgia"/>
              </a:rPr>
              <a:t>from </a:t>
            </a:r>
            <a:r>
              <a:rPr sz="1100" spc="-30" dirty="0">
                <a:latin typeface="Georgia"/>
                <a:cs typeface="Georgia"/>
              </a:rPr>
              <a:t>https://github.com/topics/vietnamese-</a:t>
            </a:r>
            <a:r>
              <a:rPr sz="1100" spc="-20" dirty="0">
                <a:latin typeface="Georgia"/>
                <a:cs typeface="Georgia"/>
              </a:rPr>
              <a:t>nlp.</a:t>
            </a:r>
            <a:endParaRPr sz="1100">
              <a:latin typeface="Georgia"/>
              <a:cs typeface="Georgia"/>
            </a:endParaRPr>
          </a:p>
        </p:txBody>
      </p:sp>
      <p:sp>
        <p:nvSpPr>
          <p:cNvPr id="5" name="object 5"/>
          <p:cNvSpPr/>
          <p:nvPr/>
        </p:nvSpPr>
        <p:spPr>
          <a:xfrm>
            <a:off x="337972" y="11681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5267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08343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61418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49</a:t>
            </a:fld>
            <a:r>
              <a:rPr spc="-25" dirty="0"/>
              <a:t> </a:t>
            </a:r>
            <a:r>
              <a:rPr spc="75" dirty="0"/>
              <a:t>/</a:t>
            </a:r>
            <a:r>
              <a:rPr spc="-25" dirty="0"/>
              <a:t> 103</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Why</a:t>
            </a:r>
            <a:r>
              <a:rPr spc="155" dirty="0"/>
              <a:t> </a:t>
            </a:r>
            <a:r>
              <a:rPr spc="70" dirty="0"/>
              <a:t>data</a:t>
            </a:r>
            <a:r>
              <a:rPr spc="145" dirty="0"/>
              <a:t> </a:t>
            </a:r>
            <a:r>
              <a:rPr spc="-10" dirty="0"/>
              <a:t>preprocessing?</a:t>
            </a:r>
          </a:p>
        </p:txBody>
      </p:sp>
      <p:sp>
        <p:nvSpPr>
          <p:cNvPr id="3" name="object 3"/>
          <p:cNvSpPr/>
          <p:nvPr/>
        </p:nvSpPr>
        <p:spPr>
          <a:xfrm>
            <a:off x="337972" y="6697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34290" rIns="0" bIns="0" rtlCol="0">
            <a:spAutoFit/>
          </a:bodyPr>
          <a:lstStyle/>
          <a:p>
            <a:pPr marL="12700" marR="22860">
              <a:lnSpc>
                <a:spcPts val="1150"/>
              </a:lnSpc>
              <a:spcBef>
                <a:spcPts val="270"/>
              </a:spcBef>
            </a:pPr>
            <a:r>
              <a:rPr spc="-40" dirty="0"/>
              <a:t>Real–world</a:t>
            </a:r>
            <a:r>
              <a:rPr spc="25" dirty="0"/>
              <a:t> </a:t>
            </a:r>
            <a:r>
              <a:rPr spc="-10" dirty="0"/>
              <a:t>databases</a:t>
            </a:r>
            <a:r>
              <a:rPr spc="25" dirty="0"/>
              <a:t> </a:t>
            </a:r>
            <a:r>
              <a:rPr dirty="0"/>
              <a:t>are</a:t>
            </a:r>
            <a:r>
              <a:rPr spc="20" dirty="0"/>
              <a:t> </a:t>
            </a:r>
            <a:r>
              <a:rPr spc="-10" dirty="0"/>
              <a:t>highly</a:t>
            </a:r>
            <a:r>
              <a:rPr spc="40" dirty="0"/>
              <a:t> </a:t>
            </a:r>
            <a:r>
              <a:rPr b="1" spc="-35" dirty="0">
                <a:latin typeface="Georgia"/>
                <a:cs typeface="Georgia"/>
              </a:rPr>
              <a:t>susceptible</a:t>
            </a:r>
            <a:r>
              <a:rPr b="1" spc="5" dirty="0">
                <a:latin typeface="Georgia"/>
                <a:cs typeface="Georgia"/>
              </a:rPr>
              <a:t> </a:t>
            </a:r>
            <a:r>
              <a:rPr dirty="0"/>
              <a:t>to</a:t>
            </a:r>
            <a:r>
              <a:rPr spc="25" dirty="0"/>
              <a:t> </a:t>
            </a:r>
            <a:r>
              <a:rPr b="1" spc="-30" dirty="0">
                <a:latin typeface="Georgia"/>
                <a:cs typeface="Georgia"/>
              </a:rPr>
              <a:t>noisy</a:t>
            </a:r>
            <a:r>
              <a:rPr spc="-30" dirty="0"/>
              <a:t>,</a:t>
            </a:r>
            <a:r>
              <a:rPr spc="25" dirty="0"/>
              <a:t> </a:t>
            </a:r>
            <a:r>
              <a:rPr b="1" spc="-40" dirty="0">
                <a:latin typeface="Georgia"/>
                <a:cs typeface="Georgia"/>
              </a:rPr>
              <a:t>missing</a:t>
            </a:r>
            <a:r>
              <a:rPr spc="-40" dirty="0"/>
              <a:t>,</a:t>
            </a:r>
            <a:r>
              <a:rPr spc="25" dirty="0"/>
              <a:t> </a:t>
            </a:r>
            <a:r>
              <a:rPr dirty="0"/>
              <a:t>and</a:t>
            </a:r>
            <a:r>
              <a:rPr spc="25" dirty="0"/>
              <a:t> </a:t>
            </a:r>
            <a:r>
              <a:rPr b="1" spc="-35" dirty="0">
                <a:latin typeface="Georgia"/>
                <a:cs typeface="Georgia"/>
              </a:rPr>
              <a:t>inconsistent </a:t>
            </a:r>
            <a:r>
              <a:rPr b="1" dirty="0">
                <a:latin typeface="Georgia"/>
                <a:cs typeface="Georgia"/>
              </a:rPr>
              <a:t>data </a:t>
            </a:r>
            <a:r>
              <a:rPr spc="-10" dirty="0"/>
              <a:t>due</a:t>
            </a:r>
            <a:r>
              <a:rPr spc="15" dirty="0"/>
              <a:t> </a:t>
            </a:r>
            <a:r>
              <a:rPr dirty="0"/>
              <a:t>to</a:t>
            </a:r>
            <a:r>
              <a:rPr spc="15" dirty="0"/>
              <a:t> </a:t>
            </a:r>
            <a:r>
              <a:rPr spc="-10" dirty="0"/>
              <a:t>their</a:t>
            </a:r>
            <a:r>
              <a:rPr spc="15" dirty="0"/>
              <a:t> </a:t>
            </a:r>
            <a:r>
              <a:rPr dirty="0"/>
              <a:t>typically</a:t>
            </a:r>
            <a:r>
              <a:rPr spc="15" dirty="0"/>
              <a:t> </a:t>
            </a:r>
            <a:r>
              <a:rPr spc="-25" dirty="0"/>
              <a:t>huge</a:t>
            </a:r>
            <a:r>
              <a:rPr spc="20" dirty="0"/>
              <a:t> </a:t>
            </a:r>
            <a:r>
              <a:rPr spc="-10" dirty="0"/>
              <a:t>size</a:t>
            </a:r>
            <a:r>
              <a:rPr spc="15" dirty="0"/>
              <a:t> </a:t>
            </a:r>
            <a:r>
              <a:rPr spc="-10" dirty="0"/>
              <a:t>(often</a:t>
            </a:r>
            <a:r>
              <a:rPr spc="15" dirty="0"/>
              <a:t> </a:t>
            </a:r>
            <a:r>
              <a:rPr spc="-25" dirty="0"/>
              <a:t>several</a:t>
            </a:r>
            <a:r>
              <a:rPr spc="15" dirty="0"/>
              <a:t> </a:t>
            </a:r>
            <a:r>
              <a:rPr spc="-10" dirty="0"/>
              <a:t>gigabytes</a:t>
            </a:r>
            <a:r>
              <a:rPr spc="15" dirty="0"/>
              <a:t> </a:t>
            </a:r>
            <a:r>
              <a:rPr dirty="0"/>
              <a:t>or</a:t>
            </a:r>
            <a:r>
              <a:rPr spc="15" dirty="0"/>
              <a:t> </a:t>
            </a:r>
            <a:r>
              <a:rPr spc="-30" dirty="0"/>
              <a:t>more)</a:t>
            </a:r>
            <a:r>
              <a:rPr spc="20" dirty="0"/>
              <a:t> </a:t>
            </a:r>
            <a:r>
              <a:rPr dirty="0"/>
              <a:t>and</a:t>
            </a:r>
            <a:r>
              <a:rPr spc="15" dirty="0"/>
              <a:t> </a:t>
            </a:r>
            <a:r>
              <a:rPr spc="-10" dirty="0"/>
              <a:t>their likely</a:t>
            </a:r>
            <a:r>
              <a:rPr spc="15" dirty="0"/>
              <a:t> </a:t>
            </a:r>
            <a:r>
              <a:rPr spc="-20" dirty="0"/>
              <a:t>origin</a:t>
            </a:r>
            <a:r>
              <a:rPr spc="20" dirty="0"/>
              <a:t> </a:t>
            </a:r>
            <a:r>
              <a:rPr spc="-25" dirty="0"/>
              <a:t>from</a:t>
            </a:r>
            <a:r>
              <a:rPr spc="20" dirty="0"/>
              <a:t> </a:t>
            </a:r>
            <a:r>
              <a:rPr spc="-20" dirty="0"/>
              <a:t>multiple,</a:t>
            </a:r>
            <a:r>
              <a:rPr spc="20" dirty="0"/>
              <a:t> </a:t>
            </a:r>
            <a:r>
              <a:rPr spc="-35" dirty="0"/>
              <a:t>heterogenous</a:t>
            </a:r>
            <a:r>
              <a:rPr spc="20" dirty="0"/>
              <a:t> </a:t>
            </a:r>
            <a:r>
              <a:rPr spc="-10" dirty="0"/>
              <a:t>sources.</a:t>
            </a:r>
          </a:p>
          <a:p>
            <a:pPr marL="12700" marR="342900">
              <a:lnSpc>
                <a:spcPts val="1150"/>
              </a:lnSpc>
              <a:spcBef>
                <a:spcPts val="730"/>
              </a:spcBef>
            </a:pPr>
            <a:r>
              <a:rPr spc="-10" dirty="0"/>
              <a:t>Original</a:t>
            </a:r>
            <a:r>
              <a:rPr spc="10" dirty="0"/>
              <a:t> </a:t>
            </a:r>
            <a:r>
              <a:rPr dirty="0"/>
              <a:t>data</a:t>
            </a:r>
            <a:r>
              <a:rPr spc="15" dirty="0"/>
              <a:t> </a:t>
            </a:r>
            <a:r>
              <a:rPr dirty="0"/>
              <a:t>are</a:t>
            </a:r>
            <a:r>
              <a:rPr spc="15" dirty="0"/>
              <a:t> </a:t>
            </a:r>
            <a:r>
              <a:rPr spc="-25" dirty="0"/>
              <a:t>normally</a:t>
            </a:r>
            <a:r>
              <a:rPr spc="15" dirty="0"/>
              <a:t> </a:t>
            </a:r>
            <a:r>
              <a:rPr dirty="0"/>
              <a:t>in</a:t>
            </a:r>
            <a:r>
              <a:rPr spc="15" dirty="0"/>
              <a:t> </a:t>
            </a:r>
            <a:r>
              <a:rPr b="1" spc="-25" dirty="0">
                <a:latin typeface="Georgia"/>
                <a:cs typeface="Georgia"/>
              </a:rPr>
              <a:t>raw</a:t>
            </a:r>
            <a:r>
              <a:rPr b="1" spc="40" dirty="0">
                <a:latin typeface="Georgia"/>
                <a:cs typeface="Georgia"/>
              </a:rPr>
              <a:t> </a:t>
            </a:r>
            <a:r>
              <a:rPr b="1" spc="-40" dirty="0">
                <a:latin typeface="Georgia"/>
                <a:cs typeface="Georgia"/>
              </a:rPr>
              <a:t>formats</a:t>
            </a:r>
            <a:r>
              <a:rPr spc="-40" dirty="0"/>
              <a:t>,</a:t>
            </a:r>
            <a:r>
              <a:rPr spc="15" dirty="0"/>
              <a:t> </a:t>
            </a:r>
            <a:r>
              <a:rPr dirty="0"/>
              <a:t>not</a:t>
            </a:r>
            <a:r>
              <a:rPr spc="15" dirty="0"/>
              <a:t> </a:t>
            </a:r>
            <a:r>
              <a:rPr spc="-10" dirty="0"/>
              <a:t>ready</a:t>
            </a:r>
            <a:r>
              <a:rPr spc="15" dirty="0"/>
              <a:t> </a:t>
            </a:r>
            <a:r>
              <a:rPr dirty="0"/>
              <a:t>for</a:t>
            </a:r>
            <a:r>
              <a:rPr spc="15" dirty="0"/>
              <a:t> </a:t>
            </a:r>
            <a:r>
              <a:rPr spc="-10" dirty="0"/>
              <a:t>analysis</a:t>
            </a:r>
            <a:r>
              <a:rPr spc="15" dirty="0"/>
              <a:t> </a:t>
            </a:r>
            <a:r>
              <a:rPr dirty="0"/>
              <a:t>and</a:t>
            </a:r>
            <a:r>
              <a:rPr spc="15" dirty="0"/>
              <a:t> </a:t>
            </a:r>
            <a:r>
              <a:rPr spc="-10" dirty="0"/>
              <a:t>mining models.</a:t>
            </a:r>
          </a:p>
          <a:p>
            <a:pPr marL="12700">
              <a:lnSpc>
                <a:spcPct val="100000"/>
              </a:lnSpc>
              <a:spcBef>
                <a:spcPts val="545"/>
              </a:spcBef>
            </a:pPr>
            <a:r>
              <a:rPr b="1" spc="-40" dirty="0">
                <a:latin typeface="Georgia"/>
                <a:cs typeface="Georgia"/>
              </a:rPr>
              <a:t>Low–quality</a:t>
            </a:r>
            <a:r>
              <a:rPr b="1" spc="55" dirty="0">
                <a:latin typeface="Georgia"/>
                <a:cs typeface="Georgia"/>
              </a:rPr>
              <a:t> </a:t>
            </a:r>
            <a:r>
              <a:rPr b="1" dirty="0">
                <a:latin typeface="Georgia"/>
                <a:cs typeface="Georgia"/>
              </a:rPr>
              <a:t>data</a:t>
            </a:r>
            <a:r>
              <a:rPr b="1" spc="10" dirty="0">
                <a:latin typeface="Georgia"/>
                <a:cs typeface="Georgia"/>
              </a:rPr>
              <a:t> </a:t>
            </a:r>
            <a:r>
              <a:rPr dirty="0"/>
              <a:t>will</a:t>
            </a:r>
            <a:r>
              <a:rPr spc="30" dirty="0"/>
              <a:t> </a:t>
            </a:r>
            <a:r>
              <a:rPr dirty="0"/>
              <a:t>lead</a:t>
            </a:r>
            <a:r>
              <a:rPr spc="25" dirty="0"/>
              <a:t> </a:t>
            </a:r>
            <a:r>
              <a:rPr dirty="0"/>
              <a:t>to</a:t>
            </a:r>
            <a:r>
              <a:rPr spc="20" dirty="0"/>
              <a:t> </a:t>
            </a:r>
            <a:r>
              <a:rPr b="1" spc="-45" dirty="0">
                <a:latin typeface="Georgia"/>
                <a:cs typeface="Georgia"/>
              </a:rPr>
              <a:t>low–quality</a:t>
            </a:r>
            <a:r>
              <a:rPr b="1" spc="60" dirty="0">
                <a:latin typeface="Georgia"/>
                <a:cs typeface="Georgia"/>
              </a:rPr>
              <a:t> </a:t>
            </a:r>
            <a:r>
              <a:rPr b="1" spc="-40" dirty="0">
                <a:latin typeface="Georgia"/>
                <a:cs typeface="Georgia"/>
              </a:rPr>
              <a:t>mining</a:t>
            </a:r>
            <a:r>
              <a:rPr b="1" spc="55" dirty="0">
                <a:latin typeface="Georgia"/>
                <a:cs typeface="Georgia"/>
              </a:rPr>
              <a:t> </a:t>
            </a:r>
            <a:r>
              <a:rPr b="1" spc="-10" dirty="0">
                <a:latin typeface="Georgia"/>
                <a:cs typeface="Georgia"/>
              </a:rPr>
              <a:t>results</a:t>
            </a:r>
            <a:r>
              <a:rPr spc="-10" dirty="0"/>
              <a:t>.</a:t>
            </a:r>
          </a:p>
          <a:p>
            <a:pPr marL="12700" marR="231140">
              <a:lnSpc>
                <a:spcPts val="1150"/>
              </a:lnSpc>
              <a:spcBef>
                <a:spcPts val="735"/>
              </a:spcBef>
            </a:pPr>
            <a:r>
              <a:rPr dirty="0"/>
              <a:t>Data</a:t>
            </a:r>
            <a:r>
              <a:rPr spc="25" dirty="0"/>
              <a:t> </a:t>
            </a:r>
            <a:r>
              <a:rPr spc="-10" dirty="0"/>
              <a:t>have</a:t>
            </a:r>
            <a:r>
              <a:rPr spc="25" dirty="0"/>
              <a:t> </a:t>
            </a:r>
            <a:r>
              <a:rPr dirty="0"/>
              <a:t>quality</a:t>
            </a:r>
            <a:r>
              <a:rPr spc="25" dirty="0"/>
              <a:t> </a:t>
            </a:r>
            <a:r>
              <a:rPr dirty="0"/>
              <a:t>if</a:t>
            </a:r>
            <a:r>
              <a:rPr spc="25" dirty="0"/>
              <a:t> </a:t>
            </a:r>
            <a:r>
              <a:rPr dirty="0"/>
              <a:t>they</a:t>
            </a:r>
            <a:r>
              <a:rPr spc="25" dirty="0"/>
              <a:t> </a:t>
            </a:r>
            <a:r>
              <a:rPr dirty="0"/>
              <a:t>satisfy</a:t>
            </a:r>
            <a:r>
              <a:rPr spc="25" dirty="0"/>
              <a:t> </a:t>
            </a:r>
            <a:r>
              <a:rPr dirty="0"/>
              <a:t>the</a:t>
            </a:r>
            <a:r>
              <a:rPr spc="25" dirty="0"/>
              <a:t> </a:t>
            </a:r>
            <a:r>
              <a:rPr spc="-40" dirty="0"/>
              <a:t>requirements</a:t>
            </a:r>
            <a:r>
              <a:rPr spc="30" dirty="0"/>
              <a:t> </a:t>
            </a:r>
            <a:r>
              <a:rPr dirty="0"/>
              <a:t>of</a:t>
            </a:r>
            <a:r>
              <a:rPr spc="25" dirty="0"/>
              <a:t> </a:t>
            </a:r>
            <a:r>
              <a:rPr dirty="0"/>
              <a:t>the</a:t>
            </a:r>
            <a:r>
              <a:rPr spc="25" dirty="0"/>
              <a:t> </a:t>
            </a:r>
            <a:r>
              <a:rPr spc="-30" dirty="0"/>
              <a:t>intended</a:t>
            </a:r>
            <a:r>
              <a:rPr spc="25" dirty="0"/>
              <a:t> </a:t>
            </a:r>
            <a:r>
              <a:rPr dirty="0"/>
              <a:t>use.</a:t>
            </a:r>
            <a:r>
              <a:rPr spc="120" dirty="0"/>
              <a:t> </a:t>
            </a:r>
            <a:r>
              <a:rPr dirty="0"/>
              <a:t>There</a:t>
            </a:r>
            <a:r>
              <a:rPr spc="25" dirty="0"/>
              <a:t> </a:t>
            </a:r>
            <a:r>
              <a:rPr spc="-25" dirty="0"/>
              <a:t>are </a:t>
            </a:r>
            <a:r>
              <a:rPr spc="-10" dirty="0"/>
              <a:t>many</a:t>
            </a:r>
            <a:r>
              <a:rPr spc="45" dirty="0"/>
              <a:t> </a:t>
            </a:r>
            <a:r>
              <a:rPr spc="-10" dirty="0"/>
              <a:t>factors</a:t>
            </a:r>
            <a:r>
              <a:rPr spc="45" dirty="0"/>
              <a:t> </a:t>
            </a:r>
            <a:r>
              <a:rPr spc="-35" dirty="0"/>
              <a:t>comprising</a:t>
            </a:r>
            <a:r>
              <a:rPr spc="50" dirty="0"/>
              <a:t> </a:t>
            </a:r>
            <a:r>
              <a:rPr b="1" dirty="0">
                <a:latin typeface="Georgia"/>
                <a:cs typeface="Georgia"/>
              </a:rPr>
              <a:t>data</a:t>
            </a:r>
            <a:r>
              <a:rPr b="1" spc="80" dirty="0">
                <a:latin typeface="Georgia"/>
                <a:cs typeface="Georgia"/>
              </a:rPr>
              <a:t> </a:t>
            </a:r>
            <a:r>
              <a:rPr b="1" spc="-10" dirty="0">
                <a:latin typeface="Georgia"/>
                <a:cs typeface="Georgia"/>
              </a:rPr>
              <a:t>quality</a:t>
            </a:r>
            <a:r>
              <a:rPr spc="-10" dirty="0"/>
              <a:t>,</a:t>
            </a:r>
            <a:r>
              <a:rPr spc="45" dirty="0"/>
              <a:t> </a:t>
            </a:r>
            <a:r>
              <a:rPr spc="-25" dirty="0"/>
              <a:t>including</a:t>
            </a:r>
            <a:r>
              <a:rPr spc="45" dirty="0"/>
              <a:t> </a:t>
            </a:r>
            <a:r>
              <a:rPr i="1" dirty="0">
                <a:latin typeface="Palatino Linotype"/>
                <a:cs typeface="Palatino Linotype"/>
              </a:rPr>
              <a:t>accuracy</a:t>
            </a:r>
            <a:r>
              <a:rPr dirty="0"/>
              <a:t>,</a:t>
            </a:r>
            <a:r>
              <a:rPr spc="45" dirty="0"/>
              <a:t> </a:t>
            </a:r>
            <a:r>
              <a:rPr i="1" spc="-10" dirty="0">
                <a:latin typeface="Palatino Linotype"/>
                <a:cs typeface="Palatino Linotype"/>
              </a:rPr>
              <a:t>completeness</a:t>
            </a:r>
            <a:r>
              <a:rPr spc="-10" dirty="0"/>
              <a:t>, </a:t>
            </a:r>
            <a:r>
              <a:rPr i="1" dirty="0">
                <a:latin typeface="Palatino Linotype"/>
                <a:cs typeface="Palatino Linotype"/>
              </a:rPr>
              <a:t>consistency</a:t>
            </a:r>
            <a:r>
              <a:rPr dirty="0"/>
              <a:t>,</a:t>
            </a:r>
            <a:r>
              <a:rPr spc="145" dirty="0"/>
              <a:t> </a:t>
            </a:r>
            <a:r>
              <a:rPr i="1" dirty="0">
                <a:latin typeface="Palatino Linotype"/>
                <a:cs typeface="Palatino Linotype"/>
              </a:rPr>
              <a:t>timeliness</a:t>
            </a:r>
            <a:r>
              <a:rPr dirty="0"/>
              <a:t>,</a:t>
            </a:r>
            <a:r>
              <a:rPr spc="150" dirty="0"/>
              <a:t> </a:t>
            </a:r>
            <a:r>
              <a:rPr i="1" dirty="0">
                <a:latin typeface="Palatino Linotype"/>
                <a:cs typeface="Palatino Linotype"/>
              </a:rPr>
              <a:t>believability</a:t>
            </a:r>
            <a:r>
              <a:rPr dirty="0"/>
              <a:t>,</a:t>
            </a:r>
            <a:r>
              <a:rPr spc="150" dirty="0"/>
              <a:t> </a:t>
            </a:r>
            <a:r>
              <a:rPr dirty="0"/>
              <a:t>and</a:t>
            </a:r>
            <a:r>
              <a:rPr spc="150" dirty="0"/>
              <a:t> </a:t>
            </a:r>
            <a:r>
              <a:rPr i="1" spc="-10" dirty="0">
                <a:latin typeface="Palatino Linotype"/>
                <a:cs typeface="Palatino Linotype"/>
              </a:rPr>
              <a:t>interpretability</a:t>
            </a:r>
            <a:r>
              <a:rPr spc="-10" dirty="0"/>
              <a:t>.</a:t>
            </a:r>
          </a:p>
          <a:p>
            <a:pPr marL="12700" marR="5080">
              <a:lnSpc>
                <a:spcPts val="1150"/>
              </a:lnSpc>
              <a:spcBef>
                <a:spcPts val="730"/>
              </a:spcBef>
            </a:pPr>
            <a:r>
              <a:rPr spc="-35" dirty="0"/>
              <a:t>How</a:t>
            </a:r>
            <a:r>
              <a:rPr spc="20" dirty="0"/>
              <a:t> </a:t>
            </a:r>
            <a:r>
              <a:rPr dirty="0"/>
              <a:t>can</a:t>
            </a:r>
            <a:r>
              <a:rPr spc="25" dirty="0"/>
              <a:t> </a:t>
            </a:r>
            <a:r>
              <a:rPr dirty="0"/>
              <a:t>the</a:t>
            </a:r>
            <a:r>
              <a:rPr spc="25" dirty="0"/>
              <a:t> </a:t>
            </a:r>
            <a:r>
              <a:rPr dirty="0"/>
              <a:t>data</a:t>
            </a:r>
            <a:r>
              <a:rPr spc="25" dirty="0"/>
              <a:t> </a:t>
            </a:r>
            <a:r>
              <a:rPr dirty="0"/>
              <a:t>be</a:t>
            </a:r>
            <a:r>
              <a:rPr spc="25" dirty="0"/>
              <a:t> </a:t>
            </a:r>
            <a:r>
              <a:rPr spc="-35" dirty="0"/>
              <a:t>preprocessed</a:t>
            </a:r>
            <a:r>
              <a:rPr spc="25" dirty="0"/>
              <a:t> </a:t>
            </a:r>
            <a:r>
              <a:rPr dirty="0"/>
              <a:t>in</a:t>
            </a:r>
            <a:r>
              <a:rPr spc="25" dirty="0"/>
              <a:t> </a:t>
            </a:r>
            <a:r>
              <a:rPr spc="-30" dirty="0"/>
              <a:t>order</a:t>
            </a:r>
            <a:r>
              <a:rPr spc="25" dirty="0"/>
              <a:t> </a:t>
            </a:r>
            <a:r>
              <a:rPr dirty="0"/>
              <a:t>to</a:t>
            </a:r>
            <a:r>
              <a:rPr spc="25" dirty="0"/>
              <a:t> </a:t>
            </a:r>
            <a:r>
              <a:rPr spc="-10" dirty="0"/>
              <a:t>help</a:t>
            </a:r>
            <a:r>
              <a:rPr spc="20" dirty="0"/>
              <a:t> </a:t>
            </a:r>
            <a:r>
              <a:rPr b="1" spc="-45" dirty="0">
                <a:latin typeface="Georgia"/>
                <a:cs typeface="Georgia"/>
              </a:rPr>
              <a:t>improve</a:t>
            </a:r>
            <a:r>
              <a:rPr b="1" spc="55" dirty="0">
                <a:latin typeface="Georgia"/>
                <a:cs typeface="Georgia"/>
              </a:rPr>
              <a:t> </a:t>
            </a:r>
            <a:r>
              <a:rPr b="1" dirty="0">
                <a:latin typeface="Georgia"/>
                <a:cs typeface="Georgia"/>
              </a:rPr>
              <a:t>the</a:t>
            </a:r>
            <a:r>
              <a:rPr b="1" spc="50" dirty="0">
                <a:latin typeface="Georgia"/>
                <a:cs typeface="Georgia"/>
              </a:rPr>
              <a:t> </a:t>
            </a:r>
            <a:r>
              <a:rPr b="1" spc="-10" dirty="0">
                <a:latin typeface="Georgia"/>
                <a:cs typeface="Georgia"/>
              </a:rPr>
              <a:t>quality</a:t>
            </a:r>
            <a:r>
              <a:rPr b="1" spc="55" dirty="0">
                <a:latin typeface="Georgia"/>
                <a:cs typeface="Georgia"/>
              </a:rPr>
              <a:t> </a:t>
            </a:r>
            <a:r>
              <a:rPr b="1" dirty="0">
                <a:latin typeface="Georgia"/>
                <a:cs typeface="Georgia"/>
              </a:rPr>
              <a:t>of</a:t>
            </a:r>
            <a:r>
              <a:rPr b="1" spc="55" dirty="0">
                <a:latin typeface="Georgia"/>
                <a:cs typeface="Georgia"/>
              </a:rPr>
              <a:t> </a:t>
            </a:r>
            <a:r>
              <a:rPr b="1" spc="-25" dirty="0">
                <a:latin typeface="Georgia"/>
                <a:cs typeface="Georgia"/>
              </a:rPr>
              <a:t>the </a:t>
            </a:r>
            <a:r>
              <a:rPr b="1" dirty="0">
                <a:latin typeface="Georgia"/>
                <a:cs typeface="Georgia"/>
              </a:rPr>
              <a:t>data</a:t>
            </a:r>
            <a:r>
              <a:rPr b="1" spc="5" dirty="0">
                <a:latin typeface="Georgia"/>
                <a:cs typeface="Georgia"/>
              </a:rPr>
              <a:t> </a:t>
            </a:r>
            <a:r>
              <a:rPr dirty="0"/>
              <a:t>and,</a:t>
            </a:r>
            <a:r>
              <a:rPr spc="30" dirty="0"/>
              <a:t> </a:t>
            </a:r>
            <a:r>
              <a:rPr spc="-35" dirty="0"/>
              <a:t>consequently,</a:t>
            </a:r>
            <a:r>
              <a:rPr spc="25" dirty="0"/>
              <a:t> </a:t>
            </a:r>
            <a:r>
              <a:rPr dirty="0"/>
              <a:t>of</a:t>
            </a:r>
            <a:r>
              <a:rPr spc="20" dirty="0"/>
              <a:t> </a:t>
            </a:r>
            <a:r>
              <a:rPr dirty="0"/>
              <a:t>the</a:t>
            </a:r>
            <a:r>
              <a:rPr spc="25" dirty="0"/>
              <a:t> </a:t>
            </a:r>
            <a:r>
              <a:rPr spc="-30" dirty="0"/>
              <a:t>mining</a:t>
            </a:r>
            <a:r>
              <a:rPr spc="25" dirty="0"/>
              <a:t> </a:t>
            </a:r>
            <a:r>
              <a:rPr spc="-20" dirty="0"/>
              <a:t>results?</a:t>
            </a:r>
            <a:r>
              <a:rPr spc="120" dirty="0"/>
              <a:t> </a:t>
            </a:r>
            <a:r>
              <a:rPr spc="-30" dirty="0"/>
              <a:t>How</a:t>
            </a:r>
            <a:r>
              <a:rPr spc="20" dirty="0"/>
              <a:t> </a:t>
            </a:r>
            <a:r>
              <a:rPr dirty="0"/>
              <a:t>can</a:t>
            </a:r>
            <a:r>
              <a:rPr spc="25" dirty="0"/>
              <a:t> </a:t>
            </a:r>
            <a:r>
              <a:rPr dirty="0"/>
              <a:t>the</a:t>
            </a:r>
            <a:r>
              <a:rPr spc="20" dirty="0"/>
              <a:t> </a:t>
            </a:r>
            <a:r>
              <a:rPr dirty="0"/>
              <a:t>data</a:t>
            </a:r>
            <a:r>
              <a:rPr spc="25" dirty="0"/>
              <a:t> </a:t>
            </a:r>
            <a:r>
              <a:rPr dirty="0"/>
              <a:t>be</a:t>
            </a:r>
            <a:r>
              <a:rPr spc="20" dirty="0"/>
              <a:t> </a:t>
            </a:r>
            <a:r>
              <a:rPr spc="-35" dirty="0"/>
              <a:t>preprocessed</a:t>
            </a:r>
            <a:r>
              <a:rPr spc="25" dirty="0"/>
              <a:t> </a:t>
            </a:r>
            <a:r>
              <a:rPr spc="-25" dirty="0"/>
              <a:t>so </a:t>
            </a:r>
            <a:r>
              <a:rPr dirty="0"/>
              <a:t>as</a:t>
            </a:r>
            <a:r>
              <a:rPr spc="30" dirty="0"/>
              <a:t> </a:t>
            </a:r>
            <a:r>
              <a:rPr dirty="0"/>
              <a:t>to</a:t>
            </a:r>
            <a:r>
              <a:rPr spc="35" dirty="0"/>
              <a:t> </a:t>
            </a:r>
            <a:r>
              <a:rPr spc="-35" dirty="0"/>
              <a:t>improve</a:t>
            </a:r>
            <a:r>
              <a:rPr spc="35" dirty="0"/>
              <a:t> </a:t>
            </a:r>
            <a:r>
              <a:rPr dirty="0"/>
              <a:t>the</a:t>
            </a:r>
            <a:r>
              <a:rPr spc="35" dirty="0"/>
              <a:t> </a:t>
            </a:r>
            <a:r>
              <a:rPr spc="-35" dirty="0"/>
              <a:t>efficiency</a:t>
            </a:r>
            <a:r>
              <a:rPr spc="35" dirty="0"/>
              <a:t> </a:t>
            </a:r>
            <a:r>
              <a:rPr dirty="0"/>
              <a:t>and</a:t>
            </a:r>
            <a:r>
              <a:rPr spc="35" dirty="0"/>
              <a:t> </a:t>
            </a:r>
            <a:r>
              <a:rPr spc="-20" dirty="0"/>
              <a:t>ease</a:t>
            </a:r>
            <a:r>
              <a:rPr spc="35" dirty="0"/>
              <a:t> </a:t>
            </a:r>
            <a:r>
              <a:rPr dirty="0"/>
              <a:t>of</a:t>
            </a:r>
            <a:r>
              <a:rPr spc="35" dirty="0"/>
              <a:t> </a:t>
            </a:r>
            <a:r>
              <a:rPr dirty="0"/>
              <a:t>the</a:t>
            </a:r>
            <a:r>
              <a:rPr spc="35" dirty="0"/>
              <a:t> </a:t>
            </a:r>
            <a:r>
              <a:rPr spc="-30" dirty="0"/>
              <a:t>mining</a:t>
            </a:r>
            <a:r>
              <a:rPr spc="35" dirty="0"/>
              <a:t> </a:t>
            </a:r>
            <a:r>
              <a:rPr spc="-10" dirty="0"/>
              <a:t>process?</a:t>
            </a:r>
          </a:p>
        </p:txBody>
      </p:sp>
      <p:sp>
        <p:nvSpPr>
          <p:cNvPr id="5" name="object 5"/>
          <p:cNvSpPr/>
          <p:nvPr/>
        </p:nvSpPr>
        <p:spPr>
          <a:xfrm>
            <a:off x="337972" y="120053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8501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2323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35398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84455">
              <a:lnSpc>
                <a:spcPct val="100000"/>
              </a:lnSpc>
              <a:spcBef>
                <a:spcPts val="65"/>
              </a:spcBef>
            </a:pPr>
            <a:fld id="{81D60167-4931-47E6-BA6A-407CBD079E47}" type="slidenum">
              <a:rPr dirty="0"/>
              <a:t>5</a:t>
            </a:fld>
            <a:r>
              <a:rPr spc="-5" dirty="0"/>
              <a:t> </a:t>
            </a:r>
            <a:r>
              <a:rPr spc="75" dirty="0"/>
              <a:t>/</a:t>
            </a:r>
            <a:r>
              <a:rPr spc="-5" dirty="0"/>
              <a:t> </a:t>
            </a:r>
            <a:r>
              <a:rPr spc="-25" dirty="0"/>
              <a:t>103</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Time–series</a:t>
            </a:r>
            <a:r>
              <a:rPr spc="195" dirty="0"/>
              <a:t> </a:t>
            </a:r>
            <a:r>
              <a:rPr spc="55" dirty="0"/>
              <a:t>to</a:t>
            </a:r>
            <a:r>
              <a:rPr spc="190" dirty="0"/>
              <a:t> </a:t>
            </a:r>
            <a:r>
              <a:rPr dirty="0"/>
              <a:t>discrete</a:t>
            </a:r>
            <a:r>
              <a:rPr spc="195" dirty="0"/>
              <a:t> </a:t>
            </a:r>
            <a:r>
              <a:rPr dirty="0"/>
              <a:t>sequence</a:t>
            </a:r>
            <a:r>
              <a:rPr spc="190" dirty="0"/>
              <a:t> </a:t>
            </a:r>
            <a:r>
              <a:rPr spc="50" dirty="0"/>
              <a:t>data</a:t>
            </a:r>
          </a:p>
        </p:txBody>
      </p:sp>
      <p:sp>
        <p:nvSpPr>
          <p:cNvPr id="3" name="object 3"/>
          <p:cNvSpPr/>
          <p:nvPr/>
        </p:nvSpPr>
        <p:spPr>
          <a:xfrm>
            <a:off x="337972" y="89568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26295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58755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201072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243390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txBox="1"/>
          <p:nvPr/>
        </p:nvSpPr>
        <p:spPr>
          <a:xfrm>
            <a:off x="177088" y="428852"/>
            <a:ext cx="5398770" cy="2484755"/>
          </a:xfrm>
          <a:prstGeom prst="rect">
            <a:avLst/>
          </a:prstGeom>
        </p:spPr>
        <p:txBody>
          <a:bodyPr vert="horz" wrap="square" lIns="0" tIns="11430" rIns="0" bIns="0" rtlCol="0">
            <a:spAutoFit/>
          </a:bodyPr>
          <a:lstStyle/>
          <a:p>
            <a:pPr marL="12700">
              <a:lnSpc>
                <a:spcPts val="1235"/>
              </a:lnSpc>
              <a:spcBef>
                <a:spcPts val="90"/>
              </a:spcBef>
            </a:pPr>
            <a:r>
              <a:rPr sz="1100" spc="-20" dirty="0">
                <a:latin typeface="Georgia"/>
                <a:cs typeface="Georgia"/>
              </a:rPr>
              <a:t>Converting</a:t>
            </a:r>
            <a:r>
              <a:rPr sz="1100" spc="65" dirty="0">
                <a:latin typeface="Georgia"/>
                <a:cs typeface="Georgia"/>
              </a:rPr>
              <a:t> </a:t>
            </a:r>
            <a:r>
              <a:rPr sz="1100" spc="-50" dirty="0">
                <a:latin typeface="Georgia"/>
                <a:cs typeface="Georgia"/>
              </a:rPr>
              <a:t>time–series</a:t>
            </a:r>
            <a:r>
              <a:rPr sz="1100" spc="65" dirty="0">
                <a:latin typeface="Georgia"/>
                <a:cs typeface="Georgia"/>
              </a:rPr>
              <a:t> </a:t>
            </a:r>
            <a:r>
              <a:rPr sz="1100" dirty="0">
                <a:latin typeface="Georgia"/>
                <a:cs typeface="Georgia"/>
              </a:rPr>
              <a:t>data</a:t>
            </a:r>
            <a:r>
              <a:rPr sz="1100" spc="70" dirty="0">
                <a:latin typeface="Georgia"/>
                <a:cs typeface="Georgia"/>
              </a:rPr>
              <a:t> </a:t>
            </a:r>
            <a:r>
              <a:rPr sz="1100" dirty="0">
                <a:latin typeface="Georgia"/>
                <a:cs typeface="Georgia"/>
              </a:rPr>
              <a:t>to</a:t>
            </a:r>
            <a:r>
              <a:rPr sz="1100" spc="65" dirty="0">
                <a:latin typeface="Georgia"/>
                <a:cs typeface="Georgia"/>
              </a:rPr>
              <a:t> </a:t>
            </a:r>
            <a:r>
              <a:rPr sz="1100" spc="-20" dirty="0">
                <a:latin typeface="Georgia"/>
                <a:cs typeface="Georgia"/>
              </a:rPr>
              <a:t>discrete</a:t>
            </a:r>
            <a:r>
              <a:rPr sz="1100" spc="65" dirty="0">
                <a:latin typeface="Georgia"/>
                <a:cs typeface="Georgia"/>
              </a:rPr>
              <a:t> </a:t>
            </a:r>
            <a:r>
              <a:rPr sz="1100" spc="-35" dirty="0">
                <a:latin typeface="Georgia"/>
                <a:cs typeface="Georgia"/>
              </a:rPr>
              <a:t>sequence</a:t>
            </a:r>
            <a:r>
              <a:rPr sz="1100" spc="70" dirty="0">
                <a:latin typeface="Georgia"/>
                <a:cs typeface="Georgia"/>
              </a:rPr>
              <a:t> </a:t>
            </a:r>
            <a:r>
              <a:rPr sz="1100" spc="-20" dirty="0">
                <a:latin typeface="Georgia"/>
                <a:cs typeface="Georgia"/>
              </a:rPr>
              <a:t>using</a:t>
            </a:r>
            <a:r>
              <a:rPr sz="1100" spc="60" dirty="0">
                <a:latin typeface="Georgia"/>
                <a:cs typeface="Georgia"/>
              </a:rPr>
              <a:t> </a:t>
            </a:r>
            <a:r>
              <a:rPr sz="1100" i="1" dirty="0">
                <a:latin typeface="Palatino Linotype"/>
                <a:cs typeface="Palatino Linotype"/>
              </a:rPr>
              <a:t>symbolic</a:t>
            </a:r>
            <a:r>
              <a:rPr sz="1100" i="1" spc="80" dirty="0">
                <a:latin typeface="Palatino Linotype"/>
                <a:cs typeface="Palatino Linotype"/>
              </a:rPr>
              <a:t> </a:t>
            </a:r>
            <a:r>
              <a:rPr sz="1100" i="1" dirty="0">
                <a:latin typeface="Palatino Linotype"/>
                <a:cs typeface="Palatino Linotype"/>
              </a:rPr>
              <a:t>aggregate</a:t>
            </a:r>
            <a:r>
              <a:rPr sz="1100" i="1" spc="80" dirty="0">
                <a:latin typeface="Palatino Linotype"/>
                <a:cs typeface="Palatino Linotype"/>
              </a:rPr>
              <a:t> </a:t>
            </a:r>
            <a:r>
              <a:rPr sz="1100" i="1" spc="-10" dirty="0">
                <a:latin typeface="Palatino Linotype"/>
                <a:cs typeface="Palatino Linotype"/>
              </a:rPr>
              <a:t>approximation</a:t>
            </a:r>
            <a:endParaRPr sz="1100">
              <a:latin typeface="Palatino Linotype"/>
              <a:cs typeface="Palatino Linotype"/>
            </a:endParaRPr>
          </a:p>
          <a:p>
            <a:pPr marL="12700">
              <a:lnSpc>
                <a:spcPts val="1235"/>
              </a:lnSpc>
            </a:pPr>
            <a:r>
              <a:rPr sz="1100" dirty="0">
                <a:latin typeface="Georgia"/>
                <a:cs typeface="Georgia"/>
              </a:rPr>
              <a:t>(SAX).</a:t>
            </a:r>
            <a:r>
              <a:rPr sz="1100" spc="70" dirty="0">
                <a:latin typeface="Georgia"/>
                <a:cs typeface="Georgia"/>
              </a:rPr>
              <a:t> </a:t>
            </a:r>
            <a:r>
              <a:rPr sz="1100" dirty="0">
                <a:latin typeface="Georgia"/>
                <a:cs typeface="Georgia"/>
              </a:rPr>
              <a:t>This</a:t>
            </a:r>
            <a:r>
              <a:rPr sz="1100" spc="70" dirty="0">
                <a:latin typeface="Georgia"/>
                <a:cs typeface="Georgia"/>
              </a:rPr>
              <a:t> </a:t>
            </a:r>
            <a:r>
              <a:rPr sz="1100" spc="-20" dirty="0">
                <a:latin typeface="Georgia"/>
                <a:cs typeface="Georgia"/>
              </a:rPr>
              <a:t>method</a:t>
            </a:r>
            <a:r>
              <a:rPr sz="1100" spc="70" dirty="0">
                <a:latin typeface="Georgia"/>
                <a:cs typeface="Georgia"/>
              </a:rPr>
              <a:t> </a:t>
            </a:r>
            <a:r>
              <a:rPr sz="1100" spc="-40" dirty="0">
                <a:latin typeface="Georgia"/>
                <a:cs typeface="Georgia"/>
              </a:rPr>
              <a:t>comprises</a:t>
            </a:r>
            <a:r>
              <a:rPr sz="1100" spc="75" dirty="0">
                <a:latin typeface="Georgia"/>
                <a:cs typeface="Georgia"/>
              </a:rPr>
              <a:t> </a:t>
            </a:r>
            <a:r>
              <a:rPr sz="1100" dirty="0">
                <a:latin typeface="Georgia"/>
                <a:cs typeface="Georgia"/>
              </a:rPr>
              <a:t>two</a:t>
            </a:r>
            <a:r>
              <a:rPr sz="1100" spc="70" dirty="0">
                <a:latin typeface="Georgia"/>
                <a:cs typeface="Georgia"/>
              </a:rPr>
              <a:t> </a:t>
            </a:r>
            <a:r>
              <a:rPr sz="1100" spc="-10" dirty="0">
                <a:latin typeface="Georgia"/>
                <a:cs typeface="Georgia"/>
              </a:rPr>
              <a:t>steps:</a:t>
            </a:r>
            <a:endParaRPr sz="1100">
              <a:latin typeface="Georgia"/>
              <a:cs typeface="Georgia"/>
            </a:endParaRPr>
          </a:p>
          <a:p>
            <a:pPr marL="289560" marR="217804">
              <a:lnSpc>
                <a:spcPts val="1150"/>
              </a:lnSpc>
              <a:spcBef>
                <a:spcPts val="660"/>
              </a:spcBef>
            </a:pPr>
            <a:r>
              <a:rPr sz="1100" i="1" dirty="0">
                <a:latin typeface="Palatino Linotype"/>
                <a:cs typeface="Palatino Linotype"/>
              </a:rPr>
              <a:t>Window–based</a:t>
            </a:r>
            <a:r>
              <a:rPr sz="1100" i="1" spc="40" dirty="0">
                <a:latin typeface="Palatino Linotype"/>
                <a:cs typeface="Palatino Linotype"/>
              </a:rPr>
              <a:t> </a:t>
            </a:r>
            <a:r>
              <a:rPr sz="1100" i="1" dirty="0">
                <a:latin typeface="Palatino Linotype"/>
                <a:cs typeface="Palatino Linotype"/>
              </a:rPr>
              <a:t>averaging</a:t>
            </a:r>
            <a:r>
              <a:rPr sz="1100" dirty="0">
                <a:latin typeface="Georgia"/>
                <a:cs typeface="Georgia"/>
              </a:rPr>
              <a:t>:</a:t>
            </a:r>
            <a:r>
              <a:rPr sz="1100" spc="135"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series</a:t>
            </a:r>
            <a:r>
              <a:rPr sz="1100" spc="35" dirty="0">
                <a:latin typeface="Georgia"/>
                <a:cs typeface="Georgia"/>
              </a:rPr>
              <a:t> </a:t>
            </a:r>
            <a:r>
              <a:rPr sz="1100" dirty="0">
                <a:latin typeface="Georgia"/>
                <a:cs typeface="Georgia"/>
              </a:rPr>
              <a:t>is</a:t>
            </a:r>
            <a:r>
              <a:rPr sz="1100" spc="35" dirty="0">
                <a:latin typeface="Georgia"/>
                <a:cs typeface="Georgia"/>
              </a:rPr>
              <a:t> </a:t>
            </a:r>
            <a:r>
              <a:rPr sz="1100" spc="-20" dirty="0">
                <a:latin typeface="Georgia"/>
                <a:cs typeface="Georgia"/>
              </a:rPr>
              <a:t>divided</a:t>
            </a:r>
            <a:r>
              <a:rPr sz="1100" spc="35" dirty="0">
                <a:latin typeface="Georgia"/>
                <a:cs typeface="Georgia"/>
              </a:rPr>
              <a:t> </a:t>
            </a:r>
            <a:r>
              <a:rPr sz="1100" dirty="0">
                <a:latin typeface="Georgia"/>
                <a:cs typeface="Georgia"/>
              </a:rPr>
              <a:t>into</a:t>
            </a:r>
            <a:r>
              <a:rPr sz="1100" spc="35" dirty="0">
                <a:latin typeface="Georgia"/>
                <a:cs typeface="Georgia"/>
              </a:rPr>
              <a:t> </a:t>
            </a:r>
            <a:r>
              <a:rPr sz="1100" spc="-35" dirty="0">
                <a:latin typeface="Georgia"/>
                <a:cs typeface="Georgia"/>
              </a:rPr>
              <a:t>windows</a:t>
            </a:r>
            <a:r>
              <a:rPr sz="1100" spc="35"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length</a:t>
            </a:r>
            <a:r>
              <a:rPr sz="1100" spc="30" dirty="0">
                <a:latin typeface="Georgia"/>
                <a:cs typeface="Georgia"/>
              </a:rPr>
              <a:t> </a:t>
            </a:r>
            <a:r>
              <a:rPr sz="1100" i="1" dirty="0">
                <a:latin typeface="Georgia"/>
                <a:cs typeface="Georgia"/>
              </a:rPr>
              <a:t>w</a:t>
            </a:r>
            <a:r>
              <a:rPr sz="1100" dirty="0">
                <a:latin typeface="Georgia"/>
                <a:cs typeface="Georgia"/>
              </a:rPr>
              <a:t>,</a:t>
            </a:r>
            <a:r>
              <a:rPr sz="1100" spc="35" dirty="0">
                <a:latin typeface="Georgia"/>
                <a:cs typeface="Georgia"/>
              </a:rPr>
              <a:t> </a:t>
            </a:r>
            <a:r>
              <a:rPr sz="1100" dirty="0">
                <a:latin typeface="Georgia"/>
                <a:cs typeface="Georgia"/>
              </a:rPr>
              <a:t>and</a:t>
            </a:r>
            <a:r>
              <a:rPr sz="1100" spc="35" dirty="0">
                <a:latin typeface="Georgia"/>
                <a:cs typeface="Georgia"/>
              </a:rPr>
              <a:t> </a:t>
            </a:r>
            <a:r>
              <a:rPr sz="1100" spc="-25" dirty="0">
                <a:latin typeface="Georgia"/>
                <a:cs typeface="Georgia"/>
              </a:rPr>
              <a:t>the average</a:t>
            </a:r>
            <a:r>
              <a:rPr sz="1100" spc="15" dirty="0">
                <a:latin typeface="Georgia"/>
                <a:cs typeface="Georgia"/>
              </a:rPr>
              <a:t> </a:t>
            </a:r>
            <a:r>
              <a:rPr sz="1100" spc="-50" dirty="0">
                <a:latin typeface="Georgia"/>
                <a:cs typeface="Georgia"/>
              </a:rPr>
              <a:t>time–series</a:t>
            </a:r>
            <a:r>
              <a:rPr sz="1100" spc="15" dirty="0">
                <a:latin typeface="Georgia"/>
                <a:cs typeface="Georgia"/>
              </a:rPr>
              <a:t> </a:t>
            </a:r>
            <a:r>
              <a:rPr sz="1100" spc="-10" dirty="0">
                <a:latin typeface="Georgia"/>
                <a:cs typeface="Georgia"/>
              </a:rPr>
              <a:t>value</a:t>
            </a:r>
            <a:r>
              <a:rPr sz="1100" spc="15" dirty="0">
                <a:latin typeface="Georgia"/>
                <a:cs typeface="Georgia"/>
              </a:rPr>
              <a:t> </a:t>
            </a:r>
            <a:r>
              <a:rPr sz="1100" spc="-20" dirty="0">
                <a:latin typeface="Georgia"/>
                <a:cs typeface="Georgia"/>
              </a:rPr>
              <a:t>over</a:t>
            </a:r>
            <a:r>
              <a:rPr sz="1100" spc="15" dirty="0">
                <a:latin typeface="Georgia"/>
                <a:cs typeface="Georgia"/>
              </a:rPr>
              <a:t> </a:t>
            </a:r>
            <a:r>
              <a:rPr sz="1100" spc="-20" dirty="0">
                <a:latin typeface="Georgia"/>
                <a:cs typeface="Georgia"/>
              </a:rPr>
              <a:t>each</a:t>
            </a:r>
            <a:r>
              <a:rPr sz="1100" spc="15" dirty="0">
                <a:latin typeface="Georgia"/>
                <a:cs typeface="Georgia"/>
              </a:rPr>
              <a:t> </a:t>
            </a:r>
            <a:r>
              <a:rPr sz="1100" spc="-30" dirty="0">
                <a:latin typeface="Georgia"/>
                <a:cs typeface="Georgia"/>
              </a:rPr>
              <a:t>window</a:t>
            </a:r>
            <a:r>
              <a:rPr sz="1100" spc="15" dirty="0">
                <a:latin typeface="Georgia"/>
                <a:cs typeface="Georgia"/>
              </a:rPr>
              <a:t> </a:t>
            </a:r>
            <a:r>
              <a:rPr sz="1100" dirty="0">
                <a:latin typeface="Georgia"/>
                <a:cs typeface="Georgia"/>
              </a:rPr>
              <a:t>is</a:t>
            </a:r>
            <a:r>
              <a:rPr sz="1100" spc="15" dirty="0">
                <a:latin typeface="Georgia"/>
                <a:cs typeface="Georgia"/>
              </a:rPr>
              <a:t> </a:t>
            </a:r>
            <a:r>
              <a:rPr sz="1100" spc="-10" dirty="0">
                <a:latin typeface="Georgia"/>
                <a:cs typeface="Georgia"/>
              </a:rPr>
              <a:t>computed.</a:t>
            </a:r>
            <a:endParaRPr sz="1100">
              <a:latin typeface="Georgia"/>
              <a:cs typeface="Georgia"/>
            </a:endParaRPr>
          </a:p>
          <a:p>
            <a:pPr marL="289560" marR="248285">
              <a:lnSpc>
                <a:spcPct val="77000"/>
              </a:lnSpc>
              <a:spcBef>
                <a:spcPts val="720"/>
              </a:spcBef>
            </a:pPr>
            <a:r>
              <a:rPr sz="1100" i="1" dirty="0">
                <a:latin typeface="Palatino Linotype"/>
                <a:cs typeface="Palatino Linotype"/>
              </a:rPr>
              <a:t>Value–based</a:t>
            </a:r>
            <a:r>
              <a:rPr sz="1100" i="1" spc="80" dirty="0">
                <a:latin typeface="Palatino Linotype"/>
                <a:cs typeface="Palatino Linotype"/>
              </a:rPr>
              <a:t> </a:t>
            </a:r>
            <a:r>
              <a:rPr sz="1100" i="1" dirty="0">
                <a:latin typeface="Palatino Linotype"/>
                <a:cs typeface="Palatino Linotype"/>
              </a:rPr>
              <a:t>discretization</a:t>
            </a:r>
            <a:r>
              <a:rPr sz="1100" dirty="0">
                <a:latin typeface="Georgia"/>
                <a:cs typeface="Georgia"/>
              </a:rPr>
              <a:t>:</a:t>
            </a:r>
            <a:r>
              <a:rPr sz="1100" spc="195" dirty="0">
                <a:latin typeface="Georgia"/>
                <a:cs typeface="Georgia"/>
              </a:rPr>
              <a:t> </a:t>
            </a:r>
            <a:r>
              <a:rPr sz="1100" dirty="0">
                <a:latin typeface="Georgia"/>
                <a:cs typeface="Georgia"/>
              </a:rPr>
              <a:t>the</a:t>
            </a:r>
            <a:r>
              <a:rPr sz="1100" spc="80" dirty="0">
                <a:latin typeface="Georgia"/>
                <a:cs typeface="Georgia"/>
              </a:rPr>
              <a:t> </a:t>
            </a:r>
            <a:r>
              <a:rPr sz="1100" spc="-25" dirty="0">
                <a:latin typeface="Georgia"/>
                <a:cs typeface="Georgia"/>
              </a:rPr>
              <a:t>averaged</a:t>
            </a:r>
            <a:r>
              <a:rPr sz="1100" spc="80" dirty="0">
                <a:latin typeface="Georgia"/>
                <a:cs typeface="Georgia"/>
              </a:rPr>
              <a:t> </a:t>
            </a:r>
            <a:r>
              <a:rPr sz="1100" spc="-50" dirty="0">
                <a:latin typeface="Georgia"/>
                <a:cs typeface="Georgia"/>
              </a:rPr>
              <a:t>time–series</a:t>
            </a:r>
            <a:r>
              <a:rPr sz="1100" spc="80" dirty="0">
                <a:latin typeface="Georgia"/>
                <a:cs typeface="Georgia"/>
              </a:rPr>
              <a:t> </a:t>
            </a:r>
            <a:r>
              <a:rPr sz="1100" spc="-25" dirty="0">
                <a:latin typeface="Georgia"/>
                <a:cs typeface="Georgia"/>
              </a:rPr>
              <a:t>values</a:t>
            </a:r>
            <a:r>
              <a:rPr sz="1100" spc="80" dirty="0">
                <a:latin typeface="Georgia"/>
                <a:cs typeface="Georgia"/>
              </a:rPr>
              <a:t> </a:t>
            </a:r>
            <a:r>
              <a:rPr sz="1100" dirty="0">
                <a:latin typeface="Georgia"/>
                <a:cs typeface="Georgia"/>
              </a:rPr>
              <a:t>are</a:t>
            </a:r>
            <a:r>
              <a:rPr sz="1100" spc="80" dirty="0">
                <a:latin typeface="Georgia"/>
                <a:cs typeface="Georgia"/>
              </a:rPr>
              <a:t> </a:t>
            </a:r>
            <a:r>
              <a:rPr sz="1100" spc="-25" dirty="0">
                <a:latin typeface="Georgia"/>
                <a:cs typeface="Georgia"/>
              </a:rPr>
              <a:t>discretized</a:t>
            </a:r>
            <a:r>
              <a:rPr sz="1100" spc="80" dirty="0">
                <a:latin typeface="Georgia"/>
                <a:cs typeface="Georgia"/>
              </a:rPr>
              <a:t> </a:t>
            </a:r>
            <a:r>
              <a:rPr sz="1100" dirty="0">
                <a:latin typeface="Georgia"/>
                <a:cs typeface="Georgia"/>
              </a:rPr>
              <a:t>into</a:t>
            </a:r>
            <a:r>
              <a:rPr sz="1100" spc="85" dirty="0">
                <a:latin typeface="Georgia"/>
                <a:cs typeface="Georgia"/>
              </a:rPr>
              <a:t> </a:t>
            </a:r>
            <a:r>
              <a:rPr sz="1100" spc="-50" dirty="0">
                <a:latin typeface="Georgia"/>
                <a:cs typeface="Georgia"/>
              </a:rPr>
              <a:t>a </a:t>
            </a:r>
            <a:r>
              <a:rPr sz="1100" spc="-30" dirty="0">
                <a:latin typeface="Georgia"/>
                <a:cs typeface="Georgia"/>
              </a:rPr>
              <a:t>smaller</a:t>
            </a:r>
            <a:r>
              <a:rPr sz="1100" spc="20" dirty="0">
                <a:latin typeface="Georgia"/>
                <a:cs typeface="Georgia"/>
              </a:rPr>
              <a:t> </a:t>
            </a:r>
            <a:r>
              <a:rPr sz="1100" spc="-40" dirty="0">
                <a:latin typeface="Georgia"/>
                <a:cs typeface="Georgia"/>
              </a:rPr>
              <a:t>number</a:t>
            </a:r>
            <a:r>
              <a:rPr sz="1100" spc="20" dirty="0">
                <a:latin typeface="Georgia"/>
                <a:cs typeface="Georgia"/>
              </a:rPr>
              <a:t> </a:t>
            </a:r>
            <a:r>
              <a:rPr sz="1100" dirty="0">
                <a:latin typeface="Georgia"/>
                <a:cs typeface="Georgia"/>
              </a:rPr>
              <a:t>of</a:t>
            </a:r>
            <a:r>
              <a:rPr sz="1100" spc="20" dirty="0">
                <a:latin typeface="Georgia"/>
                <a:cs typeface="Georgia"/>
              </a:rPr>
              <a:t> </a:t>
            </a:r>
            <a:r>
              <a:rPr sz="1100" spc="-40" dirty="0">
                <a:latin typeface="Georgia"/>
                <a:cs typeface="Georgia"/>
              </a:rPr>
              <a:t>equi–depth</a:t>
            </a:r>
            <a:r>
              <a:rPr sz="1100" spc="20" dirty="0">
                <a:latin typeface="Georgia"/>
                <a:cs typeface="Georgia"/>
              </a:rPr>
              <a:t> </a:t>
            </a:r>
            <a:r>
              <a:rPr sz="1100" spc="-10" dirty="0">
                <a:latin typeface="Georgia"/>
                <a:cs typeface="Georgia"/>
              </a:rPr>
              <a:t>intervals.</a:t>
            </a:r>
            <a:endParaRPr sz="1100">
              <a:latin typeface="Georgia"/>
              <a:cs typeface="Georgia"/>
            </a:endParaRPr>
          </a:p>
          <a:p>
            <a:pPr marL="566420" marR="164465">
              <a:lnSpc>
                <a:spcPts val="1019"/>
              </a:lnSpc>
              <a:spcBef>
                <a:spcPts val="459"/>
              </a:spcBef>
            </a:pPr>
            <a:r>
              <a:rPr sz="1000" dirty="0">
                <a:latin typeface="Georgia"/>
                <a:cs typeface="Georgia"/>
              </a:rPr>
              <a:t>The</a:t>
            </a:r>
            <a:r>
              <a:rPr sz="1000" spc="20" dirty="0">
                <a:latin typeface="Georgia"/>
                <a:cs typeface="Georgia"/>
              </a:rPr>
              <a:t> </a:t>
            </a:r>
            <a:r>
              <a:rPr sz="1000" dirty="0">
                <a:latin typeface="Georgia"/>
                <a:cs typeface="Georgia"/>
              </a:rPr>
              <a:t>idea</a:t>
            </a:r>
            <a:r>
              <a:rPr sz="1000" spc="35" dirty="0">
                <a:latin typeface="Georgia"/>
                <a:cs typeface="Georgia"/>
              </a:rPr>
              <a:t> </a:t>
            </a:r>
            <a:r>
              <a:rPr sz="1000" dirty="0">
                <a:latin typeface="Georgia"/>
                <a:cs typeface="Georgia"/>
              </a:rPr>
              <a:t>is</a:t>
            </a:r>
            <a:r>
              <a:rPr sz="1000" spc="35" dirty="0">
                <a:latin typeface="Georgia"/>
                <a:cs typeface="Georgia"/>
              </a:rPr>
              <a:t> </a:t>
            </a:r>
            <a:r>
              <a:rPr sz="1000" dirty="0">
                <a:latin typeface="Georgia"/>
                <a:cs typeface="Georgia"/>
              </a:rPr>
              <a:t>to</a:t>
            </a:r>
            <a:r>
              <a:rPr sz="1000" spc="35" dirty="0">
                <a:latin typeface="Georgia"/>
                <a:cs typeface="Georgia"/>
              </a:rPr>
              <a:t> </a:t>
            </a:r>
            <a:r>
              <a:rPr sz="1000" spc="-30" dirty="0">
                <a:latin typeface="Georgia"/>
                <a:cs typeface="Georgia"/>
              </a:rPr>
              <a:t>ensure</a:t>
            </a:r>
            <a:r>
              <a:rPr sz="1000" spc="35" dirty="0">
                <a:latin typeface="Georgia"/>
                <a:cs typeface="Georgia"/>
              </a:rPr>
              <a:t> </a:t>
            </a:r>
            <a:r>
              <a:rPr sz="1000" dirty="0">
                <a:latin typeface="Georgia"/>
                <a:cs typeface="Georgia"/>
              </a:rPr>
              <a:t>that</a:t>
            </a:r>
            <a:r>
              <a:rPr sz="1000" spc="35" dirty="0">
                <a:latin typeface="Georgia"/>
                <a:cs typeface="Georgia"/>
              </a:rPr>
              <a:t> </a:t>
            </a:r>
            <a:r>
              <a:rPr sz="1000" spc="-10" dirty="0">
                <a:latin typeface="Georgia"/>
                <a:cs typeface="Georgia"/>
              </a:rPr>
              <a:t>each</a:t>
            </a:r>
            <a:r>
              <a:rPr sz="1000" spc="35" dirty="0">
                <a:latin typeface="Georgia"/>
                <a:cs typeface="Georgia"/>
              </a:rPr>
              <a:t> </a:t>
            </a:r>
            <a:r>
              <a:rPr sz="1000" spc="-10" dirty="0">
                <a:latin typeface="Georgia"/>
                <a:cs typeface="Georgia"/>
              </a:rPr>
              <a:t>symbol</a:t>
            </a:r>
            <a:r>
              <a:rPr sz="1000" spc="30" dirty="0">
                <a:latin typeface="Georgia"/>
                <a:cs typeface="Georgia"/>
              </a:rPr>
              <a:t> </a:t>
            </a:r>
            <a:r>
              <a:rPr sz="1000" dirty="0">
                <a:latin typeface="Georgia"/>
                <a:cs typeface="Georgia"/>
              </a:rPr>
              <a:t>has</a:t>
            </a:r>
            <a:r>
              <a:rPr sz="1000" spc="35" dirty="0">
                <a:latin typeface="Georgia"/>
                <a:cs typeface="Georgia"/>
              </a:rPr>
              <a:t> </a:t>
            </a:r>
            <a:r>
              <a:rPr sz="1000" dirty="0">
                <a:latin typeface="Georgia"/>
                <a:cs typeface="Georgia"/>
              </a:rPr>
              <a:t>an</a:t>
            </a:r>
            <a:r>
              <a:rPr sz="1000" spc="35" dirty="0">
                <a:latin typeface="Georgia"/>
                <a:cs typeface="Georgia"/>
              </a:rPr>
              <a:t> </a:t>
            </a:r>
            <a:r>
              <a:rPr sz="1000" spc="-10" dirty="0">
                <a:latin typeface="Georgia"/>
                <a:cs typeface="Georgia"/>
              </a:rPr>
              <a:t>approximately</a:t>
            </a:r>
            <a:r>
              <a:rPr sz="1000" spc="35" dirty="0">
                <a:latin typeface="Georgia"/>
                <a:cs typeface="Georgia"/>
              </a:rPr>
              <a:t> </a:t>
            </a:r>
            <a:r>
              <a:rPr sz="1000" spc="-10" dirty="0">
                <a:latin typeface="Georgia"/>
                <a:cs typeface="Georgia"/>
              </a:rPr>
              <a:t>equal</a:t>
            </a:r>
            <a:r>
              <a:rPr sz="1000" spc="35" dirty="0">
                <a:latin typeface="Georgia"/>
                <a:cs typeface="Georgia"/>
              </a:rPr>
              <a:t> </a:t>
            </a:r>
            <a:r>
              <a:rPr sz="1000" spc="-25" dirty="0">
                <a:latin typeface="Georgia"/>
                <a:cs typeface="Georgia"/>
              </a:rPr>
              <a:t>frequency</a:t>
            </a:r>
            <a:r>
              <a:rPr sz="1000" spc="35" dirty="0">
                <a:latin typeface="Georgia"/>
                <a:cs typeface="Georgia"/>
              </a:rPr>
              <a:t> </a:t>
            </a:r>
            <a:r>
              <a:rPr sz="1000" dirty="0">
                <a:latin typeface="Georgia"/>
                <a:cs typeface="Georgia"/>
              </a:rPr>
              <a:t>in</a:t>
            </a:r>
            <a:r>
              <a:rPr sz="1000" spc="35" dirty="0">
                <a:latin typeface="Georgia"/>
                <a:cs typeface="Georgia"/>
              </a:rPr>
              <a:t> </a:t>
            </a:r>
            <a:r>
              <a:rPr sz="1000" spc="-25" dirty="0">
                <a:latin typeface="Georgia"/>
                <a:cs typeface="Georgia"/>
              </a:rPr>
              <a:t>the </a:t>
            </a:r>
            <a:r>
              <a:rPr sz="1000" spc="-35" dirty="0">
                <a:latin typeface="Georgia"/>
                <a:cs typeface="Georgia"/>
              </a:rPr>
              <a:t>time–series.</a:t>
            </a:r>
            <a:r>
              <a:rPr sz="1000" spc="120" dirty="0">
                <a:latin typeface="Georgia"/>
                <a:cs typeface="Georgia"/>
              </a:rPr>
              <a:t> </a:t>
            </a:r>
            <a:r>
              <a:rPr sz="1000" dirty="0">
                <a:latin typeface="Georgia"/>
                <a:cs typeface="Georgia"/>
              </a:rPr>
              <a:t>This</a:t>
            </a:r>
            <a:r>
              <a:rPr sz="1000" spc="35" dirty="0">
                <a:latin typeface="Georgia"/>
                <a:cs typeface="Georgia"/>
              </a:rPr>
              <a:t> </a:t>
            </a:r>
            <a:r>
              <a:rPr sz="1000" dirty="0">
                <a:latin typeface="Georgia"/>
                <a:cs typeface="Georgia"/>
              </a:rPr>
              <a:t>is</a:t>
            </a:r>
            <a:r>
              <a:rPr sz="1000" spc="35" dirty="0">
                <a:latin typeface="Georgia"/>
                <a:cs typeface="Georgia"/>
              </a:rPr>
              <a:t> </a:t>
            </a:r>
            <a:r>
              <a:rPr sz="1000" spc="-10" dirty="0">
                <a:latin typeface="Georgia"/>
                <a:cs typeface="Georgia"/>
              </a:rPr>
              <a:t>identical</a:t>
            </a:r>
            <a:r>
              <a:rPr sz="1000" spc="35" dirty="0">
                <a:latin typeface="Georgia"/>
                <a:cs typeface="Georgia"/>
              </a:rPr>
              <a:t> </a:t>
            </a:r>
            <a:r>
              <a:rPr sz="1000" dirty="0">
                <a:latin typeface="Georgia"/>
                <a:cs typeface="Georgia"/>
              </a:rPr>
              <a:t>to</a:t>
            </a:r>
            <a:r>
              <a:rPr sz="1000" spc="30" dirty="0">
                <a:latin typeface="Georgia"/>
                <a:cs typeface="Georgia"/>
              </a:rPr>
              <a:t> </a:t>
            </a:r>
            <a:r>
              <a:rPr sz="1000" dirty="0">
                <a:latin typeface="Georgia"/>
                <a:cs typeface="Georgia"/>
              </a:rPr>
              <a:t>the</a:t>
            </a:r>
            <a:r>
              <a:rPr sz="1000" spc="35" dirty="0">
                <a:latin typeface="Georgia"/>
                <a:cs typeface="Georgia"/>
              </a:rPr>
              <a:t> </a:t>
            </a:r>
            <a:r>
              <a:rPr sz="1000" spc="-35" dirty="0">
                <a:latin typeface="Georgia"/>
                <a:cs typeface="Georgia"/>
              </a:rPr>
              <a:t>equi–depth</a:t>
            </a:r>
            <a:r>
              <a:rPr sz="1000" spc="35" dirty="0">
                <a:latin typeface="Georgia"/>
                <a:cs typeface="Georgia"/>
              </a:rPr>
              <a:t> </a:t>
            </a:r>
            <a:r>
              <a:rPr sz="1000" spc="-10" dirty="0">
                <a:latin typeface="Georgia"/>
                <a:cs typeface="Georgia"/>
              </a:rPr>
              <a:t>discretization</a:t>
            </a:r>
            <a:r>
              <a:rPr sz="1000" spc="35" dirty="0">
                <a:latin typeface="Georgia"/>
                <a:cs typeface="Georgia"/>
              </a:rPr>
              <a:t> </a:t>
            </a:r>
            <a:r>
              <a:rPr sz="1000" dirty="0">
                <a:latin typeface="Georgia"/>
                <a:cs typeface="Georgia"/>
              </a:rPr>
              <a:t>of</a:t>
            </a:r>
            <a:r>
              <a:rPr sz="1000" spc="35" dirty="0">
                <a:latin typeface="Georgia"/>
                <a:cs typeface="Georgia"/>
              </a:rPr>
              <a:t> </a:t>
            </a:r>
            <a:r>
              <a:rPr sz="1000" spc="-15" dirty="0">
                <a:latin typeface="Georgia"/>
                <a:cs typeface="Georgia"/>
              </a:rPr>
              <a:t>numeric</a:t>
            </a:r>
            <a:r>
              <a:rPr sz="1000" spc="35" dirty="0">
                <a:latin typeface="Georgia"/>
                <a:cs typeface="Georgia"/>
              </a:rPr>
              <a:t> </a:t>
            </a:r>
            <a:r>
              <a:rPr sz="1000" spc="-10" dirty="0">
                <a:latin typeface="Georgia"/>
                <a:cs typeface="Georgia"/>
              </a:rPr>
              <a:t>attributes </a:t>
            </a:r>
            <a:r>
              <a:rPr sz="1000" dirty="0">
                <a:latin typeface="Georgia"/>
                <a:cs typeface="Georgia"/>
              </a:rPr>
              <a:t>that</a:t>
            </a:r>
            <a:r>
              <a:rPr sz="1000" spc="50" dirty="0">
                <a:latin typeface="Georgia"/>
                <a:cs typeface="Georgia"/>
              </a:rPr>
              <a:t> </a:t>
            </a:r>
            <a:r>
              <a:rPr sz="1000" dirty="0">
                <a:latin typeface="Georgia"/>
                <a:cs typeface="Georgia"/>
              </a:rPr>
              <a:t>was</a:t>
            </a:r>
            <a:r>
              <a:rPr sz="1000" spc="55" dirty="0">
                <a:latin typeface="Georgia"/>
                <a:cs typeface="Georgia"/>
              </a:rPr>
              <a:t> </a:t>
            </a:r>
            <a:r>
              <a:rPr sz="1000" spc="-30" dirty="0">
                <a:latin typeface="Georgia"/>
                <a:cs typeface="Georgia"/>
              </a:rPr>
              <a:t>discussed</a:t>
            </a:r>
            <a:r>
              <a:rPr sz="1000" spc="55" dirty="0">
                <a:latin typeface="Georgia"/>
                <a:cs typeface="Georgia"/>
              </a:rPr>
              <a:t> </a:t>
            </a:r>
            <a:r>
              <a:rPr sz="1000" spc="-10" dirty="0">
                <a:latin typeface="Georgia"/>
                <a:cs typeface="Georgia"/>
              </a:rPr>
              <a:t>earlier.</a:t>
            </a:r>
            <a:endParaRPr sz="1000">
              <a:latin typeface="Georgia"/>
              <a:cs typeface="Georgia"/>
            </a:endParaRPr>
          </a:p>
          <a:p>
            <a:pPr marL="566420" marR="156210">
              <a:lnSpc>
                <a:spcPts val="1019"/>
              </a:lnSpc>
              <a:spcBef>
                <a:spcPts val="275"/>
              </a:spcBef>
            </a:pPr>
            <a:r>
              <a:rPr sz="1000" dirty="0">
                <a:latin typeface="Georgia"/>
                <a:cs typeface="Georgia"/>
              </a:rPr>
              <a:t>The</a:t>
            </a:r>
            <a:r>
              <a:rPr sz="1000" spc="45" dirty="0">
                <a:latin typeface="Georgia"/>
                <a:cs typeface="Georgia"/>
              </a:rPr>
              <a:t> </a:t>
            </a:r>
            <a:r>
              <a:rPr sz="1000" spc="-20" dirty="0">
                <a:latin typeface="Georgia"/>
                <a:cs typeface="Georgia"/>
              </a:rPr>
              <a:t>interval</a:t>
            </a:r>
            <a:r>
              <a:rPr sz="1000" spc="50" dirty="0">
                <a:latin typeface="Georgia"/>
                <a:cs typeface="Georgia"/>
              </a:rPr>
              <a:t> </a:t>
            </a:r>
            <a:r>
              <a:rPr sz="1000" spc="-20" dirty="0">
                <a:latin typeface="Georgia"/>
                <a:cs typeface="Georgia"/>
              </a:rPr>
              <a:t>boundaries</a:t>
            </a:r>
            <a:r>
              <a:rPr sz="1000" spc="50" dirty="0">
                <a:latin typeface="Georgia"/>
                <a:cs typeface="Georgia"/>
              </a:rPr>
              <a:t> </a:t>
            </a:r>
            <a:r>
              <a:rPr sz="1000" dirty="0">
                <a:latin typeface="Georgia"/>
                <a:cs typeface="Georgia"/>
              </a:rPr>
              <a:t>are</a:t>
            </a:r>
            <a:r>
              <a:rPr sz="1000" spc="50" dirty="0">
                <a:latin typeface="Georgia"/>
                <a:cs typeface="Georgia"/>
              </a:rPr>
              <a:t> </a:t>
            </a:r>
            <a:r>
              <a:rPr sz="1000" spc="-10" dirty="0">
                <a:latin typeface="Georgia"/>
                <a:cs typeface="Georgia"/>
              </a:rPr>
              <a:t>constructed</a:t>
            </a:r>
            <a:r>
              <a:rPr sz="1000" spc="45" dirty="0">
                <a:latin typeface="Georgia"/>
                <a:cs typeface="Georgia"/>
              </a:rPr>
              <a:t> </a:t>
            </a:r>
            <a:r>
              <a:rPr sz="1000" dirty="0">
                <a:latin typeface="Georgia"/>
                <a:cs typeface="Georgia"/>
              </a:rPr>
              <a:t>by</a:t>
            </a:r>
            <a:r>
              <a:rPr sz="1000" spc="50" dirty="0">
                <a:latin typeface="Georgia"/>
                <a:cs typeface="Georgia"/>
              </a:rPr>
              <a:t> </a:t>
            </a:r>
            <a:r>
              <a:rPr sz="1000" spc="-30" dirty="0">
                <a:latin typeface="Georgia"/>
                <a:cs typeface="Georgia"/>
              </a:rPr>
              <a:t>assuming</a:t>
            </a:r>
            <a:r>
              <a:rPr sz="1000" spc="50" dirty="0">
                <a:latin typeface="Georgia"/>
                <a:cs typeface="Georgia"/>
              </a:rPr>
              <a:t> </a:t>
            </a:r>
            <a:r>
              <a:rPr sz="1000" dirty="0">
                <a:latin typeface="Georgia"/>
                <a:cs typeface="Georgia"/>
              </a:rPr>
              <a:t>that</a:t>
            </a:r>
            <a:r>
              <a:rPr sz="1000" spc="50" dirty="0">
                <a:latin typeface="Georgia"/>
                <a:cs typeface="Georgia"/>
              </a:rPr>
              <a:t> </a:t>
            </a:r>
            <a:r>
              <a:rPr sz="1000" dirty="0">
                <a:latin typeface="Georgia"/>
                <a:cs typeface="Georgia"/>
              </a:rPr>
              <a:t>the</a:t>
            </a:r>
            <a:r>
              <a:rPr sz="1000" spc="45" dirty="0">
                <a:latin typeface="Georgia"/>
                <a:cs typeface="Georgia"/>
              </a:rPr>
              <a:t> </a:t>
            </a:r>
            <a:r>
              <a:rPr sz="1000" spc="-40" dirty="0">
                <a:latin typeface="Georgia"/>
                <a:cs typeface="Georgia"/>
              </a:rPr>
              <a:t>time–series</a:t>
            </a:r>
            <a:r>
              <a:rPr sz="1000" spc="50" dirty="0">
                <a:latin typeface="Georgia"/>
                <a:cs typeface="Georgia"/>
              </a:rPr>
              <a:t> </a:t>
            </a:r>
            <a:r>
              <a:rPr sz="1000" spc="-10" dirty="0">
                <a:latin typeface="Georgia"/>
                <a:cs typeface="Georgia"/>
              </a:rPr>
              <a:t>values</a:t>
            </a:r>
            <a:r>
              <a:rPr sz="1000" spc="50" dirty="0">
                <a:latin typeface="Georgia"/>
                <a:cs typeface="Georgia"/>
              </a:rPr>
              <a:t> </a:t>
            </a:r>
            <a:r>
              <a:rPr sz="1000" spc="-25" dirty="0">
                <a:latin typeface="Georgia"/>
                <a:cs typeface="Georgia"/>
              </a:rPr>
              <a:t>are </a:t>
            </a:r>
            <a:r>
              <a:rPr sz="1000" spc="-10" dirty="0">
                <a:latin typeface="Georgia"/>
                <a:cs typeface="Georgia"/>
              </a:rPr>
              <a:t>distributed</a:t>
            </a:r>
            <a:r>
              <a:rPr sz="1000" spc="45" dirty="0">
                <a:latin typeface="Georgia"/>
                <a:cs typeface="Georgia"/>
              </a:rPr>
              <a:t> </a:t>
            </a:r>
            <a:r>
              <a:rPr sz="1000" dirty="0">
                <a:latin typeface="Georgia"/>
                <a:cs typeface="Georgia"/>
              </a:rPr>
              <a:t>with</a:t>
            </a:r>
            <a:r>
              <a:rPr sz="1000" spc="45" dirty="0">
                <a:latin typeface="Georgia"/>
                <a:cs typeface="Georgia"/>
              </a:rPr>
              <a:t> </a:t>
            </a:r>
            <a:r>
              <a:rPr sz="1000" dirty="0">
                <a:latin typeface="Georgia"/>
                <a:cs typeface="Georgia"/>
              </a:rPr>
              <a:t>a</a:t>
            </a:r>
            <a:r>
              <a:rPr sz="1000" spc="50" dirty="0">
                <a:latin typeface="Georgia"/>
                <a:cs typeface="Georgia"/>
              </a:rPr>
              <a:t> </a:t>
            </a:r>
            <a:r>
              <a:rPr sz="1000" spc="-10" dirty="0">
                <a:latin typeface="Georgia"/>
                <a:cs typeface="Georgia"/>
              </a:rPr>
              <a:t>Gaussian</a:t>
            </a:r>
            <a:r>
              <a:rPr sz="1000" spc="45" dirty="0">
                <a:latin typeface="Georgia"/>
                <a:cs typeface="Georgia"/>
              </a:rPr>
              <a:t> </a:t>
            </a:r>
            <a:r>
              <a:rPr sz="1000" spc="-20" dirty="0">
                <a:latin typeface="Georgia"/>
                <a:cs typeface="Georgia"/>
              </a:rPr>
              <a:t>assumption.</a:t>
            </a:r>
            <a:r>
              <a:rPr sz="1000" spc="135" dirty="0">
                <a:latin typeface="Georgia"/>
                <a:cs typeface="Georgia"/>
              </a:rPr>
              <a:t> </a:t>
            </a:r>
            <a:r>
              <a:rPr sz="1000" dirty="0">
                <a:latin typeface="Georgia"/>
                <a:cs typeface="Georgia"/>
              </a:rPr>
              <a:t>The</a:t>
            </a:r>
            <a:r>
              <a:rPr sz="1000" spc="50" dirty="0">
                <a:latin typeface="Georgia"/>
                <a:cs typeface="Georgia"/>
              </a:rPr>
              <a:t> </a:t>
            </a:r>
            <a:r>
              <a:rPr sz="1000" spc="-10" dirty="0">
                <a:latin typeface="Georgia"/>
                <a:cs typeface="Georgia"/>
              </a:rPr>
              <a:t>mean</a:t>
            </a:r>
            <a:r>
              <a:rPr sz="1000" spc="45" dirty="0">
                <a:latin typeface="Georgia"/>
                <a:cs typeface="Georgia"/>
              </a:rPr>
              <a:t> </a:t>
            </a:r>
            <a:r>
              <a:rPr sz="1000" dirty="0">
                <a:latin typeface="Georgia"/>
                <a:cs typeface="Georgia"/>
              </a:rPr>
              <a:t>and</a:t>
            </a:r>
            <a:r>
              <a:rPr sz="1000" spc="50" dirty="0">
                <a:latin typeface="Georgia"/>
                <a:cs typeface="Georgia"/>
              </a:rPr>
              <a:t> </a:t>
            </a:r>
            <a:r>
              <a:rPr sz="1000" spc="-10" dirty="0">
                <a:latin typeface="Georgia"/>
                <a:cs typeface="Georgia"/>
              </a:rPr>
              <a:t>standard</a:t>
            </a:r>
            <a:r>
              <a:rPr sz="1000" spc="45" dirty="0">
                <a:latin typeface="Georgia"/>
                <a:cs typeface="Georgia"/>
              </a:rPr>
              <a:t> </a:t>
            </a:r>
            <a:r>
              <a:rPr sz="1000" spc="-10" dirty="0">
                <a:latin typeface="Georgia"/>
                <a:cs typeface="Georgia"/>
              </a:rPr>
              <a:t>deviation</a:t>
            </a:r>
            <a:r>
              <a:rPr sz="1000" spc="45" dirty="0">
                <a:latin typeface="Georgia"/>
                <a:cs typeface="Georgia"/>
              </a:rPr>
              <a:t> </a:t>
            </a:r>
            <a:r>
              <a:rPr sz="1000" dirty="0">
                <a:latin typeface="Georgia"/>
                <a:cs typeface="Georgia"/>
              </a:rPr>
              <a:t>of</a:t>
            </a:r>
            <a:r>
              <a:rPr sz="1000" spc="50" dirty="0">
                <a:latin typeface="Georgia"/>
                <a:cs typeface="Georgia"/>
              </a:rPr>
              <a:t> </a:t>
            </a:r>
            <a:r>
              <a:rPr sz="1000" spc="-25" dirty="0">
                <a:latin typeface="Georgia"/>
                <a:cs typeface="Georgia"/>
              </a:rPr>
              <a:t>the (windowed)</a:t>
            </a:r>
            <a:r>
              <a:rPr sz="1000" spc="25" dirty="0">
                <a:latin typeface="Georgia"/>
                <a:cs typeface="Georgia"/>
              </a:rPr>
              <a:t> </a:t>
            </a:r>
            <a:r>
              <a:rPr sz="1000" spc="-40" dirty="0">
                <a:latin typeface="Georgia"/>
                <a:cs typeface="Georgia"/>
              </a:rPr>
              <a:t>time–series</a:t>
            </a:r>
            <a:r>
              <a:rPr sz="1000" spc="30" dirty="0">
                <a:latin typeface="Georgia"/>
                <a:cs typeface="Georgia"/>
              </a:rPr>
              <a:t> </a:t>
            </a:r>
            <a:r>
              <a:rPr sz="1000" spc="-10" dirty="0">
                <a:latin typeface="Georgia"/>
                <a:cs typeface="Georgia"/>
              </a:rPr>
              <a:t>values</a:t>
            </a:r>
            <a:r>
              <a:rPr sz="1000" spc="30" dirty="0">
                <a:latin typeface="Georgia"/>
                <a:cs typeface="Georgia"/>
              </a:rPr>
              <a:t> </a:t>
            </a:r>
            <a:r>
              <a:rPr sz="1000" dirty="0">
                <a:latin typeface="Georgia"/>
                <a:cs typeface="Georgia"/>
              </a:rPr>
              <a:t>are</a:t>
            </a:r>
            <a:r>
              <a:rPr sz="1000" spc="30" dirty="0">
                <a:latin typeface="Georgia"/>
                <a:cs typeface="Georgia"/>
              </a:rPr>
              <a:t> </a:t>
            </a:r>
            <a:r>
              <a:rPr sz="1000" spc="-10" dirty="0">
                <a:latin typeface="Georgia"/>
                <a:cs typeface="Georgia"/>
              </a:rPr>
              <a:t>estimated</a:t>
            </a:r>
            <a:r>
              <a:rPr sz="1000" spc="30" dirty="0">
                <a:latin typeface="Georgia"/>
                <a:cs typeface="Georgia"/>
              </a:rPr>
              <a:t> </a:t>
            </a:r>
            <a:r>
              <a:rPr sz="1000" dirty="0">
                <a:latin typeface="Georgia"/>
                <a:cs typeface="Georgia"/>
              </a:rPr>
              <a:t>in</a:t>
            </a:r>
            <a:r>
              <a:rPr sz="1000" spc="30" dirty="0">
                <a:latin typeface="Georgia"/>
                <a:cs typeface="Georgia"/>
              </a:rPr>
              <a:t> </a:t>
            </a:r>
            <a:r>
              <a:rPr sz="1000" dirty="0">
                <a:latin typeface="Georgia"/>
                <a:cs typeface="Georgia"/>
              </a:rPr>
              <a:t>the</a:t>
            </a:r>
            <a:r>
              <a:rPr sz="1000" spc="30" dirty="0">
                <a:latin typeface="Georgia"/>
                <a:cs typeface="Georgia"/>
              </a:rPr>
              <a:t> </a:t>
            </a:r>
            <a:r>
              <a:rPr sz="1000" spc="-25" dirty="0">
                <a:latin typeface="Georgia"/>
                <a:cs typeface="Georgia"/>
              </a:rPr>
              <a:t>data–driven</a:t>
            </a:r>
            <a:r>
              <a:rPr sz="1000" spc="30" dirty="0">
                <a:latin typeface="Georgia"/>
                <a:cs typeface="Georgia"/>
              </a:rPr>
              <a:t> </a:t>
            </a:r>
            <a:r>
              <a:rPr sz="1000" spc="-10" dirty="0">
                <a:latin typeface="Georgia"/>
                <a:cs typeface="Georgia"/>
              </a:rPr>
              <a:t>manner.</a:t>
            </a:r>
            <a:endParaRPr sz="1000">
              <a:latin typeface="Georgia"/>
              <a:cs typeface="Georgia"/>
            </a:endParaRPr>
          </a:p>
          <a:p>
            <a:pPr marL="566420" marR="5080">
              <a:lnSpc>
                <a:spcPts val="1019"/>
              </a:lnSpc>
              <a:spcBef>
                <a:spcPts val="270"/>
              </a:spcBef>
            </a:pPr>
            <a:r>
              <a:rPr sz="1000" dirty="0">
                <a:latin typeface="Georgia"/>
                <a:cs typeface="Georgia"/>
              </a:rPr>
              <a:t>The</a:t>
            </a:r>
            <a:r>
              <a:rPr sz="1000" spc="40" dirty="0">
                <a:latin typeface="Georgia"/>
                <a:cs typeface="Georgia"/>
              </a:rPr>
              <a:t> </a:t>
            </a:r>
            <a:r>
              <a:rPr sz="1000" spc="-20" dirty="0">
                <a:latin typeface="Georgia"/>
                <a:cs typeface="Georgia"/>
              </a:rPr>
              <a:t>quantiles</a:t>
            </a:r>
            <a:r>
              <a:rPr sz="1000" spc="40" dirty="0">
                <a:latin typeface="Georgia"/>
                <a:cs typeface="Georgia"/>
              </a:rPr>
              <a:t> </a:t>
            </a:r>
            <a:r>
              <a:rPr sz="1000" dirty="0">
                <a:latin typeface="Georgia"/>
                <a:cs typeface="Georgia"/>
              </a:rPr>
              <a:t>of</a:t>
            </a:r>
            <a:r>
              <a:rPr sz="1000" spc="45" dirty="0">
                <a:latin typeface="Georgia"/>
                <a:cs typeface="Georgia"/>
              </a:rPr>
              <a:t> </a:t>
            </a:r>
            <a:r>
              <a:rPr sz="1000" dirty="0">
                <a:latin typeface="Georgia"/>
                <a:cs typeface="Georgia"/>
              </a:rPr>
              <a:t>the</a:t>
            </a:r>
            <a:r>
              <a:rPr sz="1000" spc="40" dirty="0">
                <a:latin typeface="Georgia"/>
                <a:cs typeface="Georgia"/>
              </a:rPr>
              <a:t> </a:t>
            </a:r>
            <a:r>
              <a:rPr sz="1000" spc="-10" dirty="0">
                <a:latin typeface="Georgia"/>
                <a:cs typeface="Georgia"/>
              </a:rPr>
              <a:t>Gaussian</a:t>
            </a:r>
            <a:r>
              <a:rPr sz="1000" spc="40" dirty="0">
                <a:latin typeface="Georgia"/>
                <a:cs typeface="Georgia"/>
              </a:rPr>
              <a:t> </a:t>
            </a:r>
            <a:r>
              <a:rPr sz="1000" spc="-10" dirty="0">
                <a:latin typeface="Georgia"/>
                <a:cs typeface="Georgia"/>
              </a:rPr>
              <a:t>distribution</a:t>
            </a:r>
            <a:r>
              <a:rPr sz="1000" spc="45" dirty="0">
                <a:latin typeface="Georgia"/>
                <a:cs typeface="Georgia"/>
              </a:rPr>
              <a:t> </a:t>
            </a:r>
            <a:r>
              <a:rPr sz="1000" dirty="0">
                <a:latin typeface="Georgia"/>
                <a:cs typeface="Georgia"/>
              </a:rPr>
              <a:t>are</a:t>
            </a:r>
            <a:r>
              <a:rPr sz="1000" spc="40" dirty="0">
                <a:latin typeface="Georgia"/>
                <a:cs typeface="Georgia"/>
              </a:rPr>
              <a:t> </a:t>
            </a:r>
            <a:r>
              <a:rPr sz="1000" spc="-10" dirty="0">
                <a:latin typeface="Georgia"/>
                <a:cs typeface="Georgia"/>
              </a:rPr>
              <a:t>used</a:t>
            </a:r>
            <a:r>
              <a:rPr sz="1000" spc="45" dirty="0">
                <a:latin typeface="Georgia"/>
                <a:cs typeface="Georgia"/>
              </a:rPr>
              <a:t> </a:t>
            </a:r>
            <a:r>
              <a:rPr sz="1000" dirty="0">
                <a:latin typeface="Georgia"/>
                <a:cs typeface="Georgia"/>
              </a:rPr>
              <a:t>to</a:t>
            </a:r>
            <a:r>
              <a:rPr sz="1000" spc="40" dirty="0">
                <a:latin typeface="Georgia"/>
                <a:cs typeface="Georgia"/>
              </a:rPr>
              <a:t> </a:t>
            </a:r>
            <a:r>
              <a:rPr sz="1000" spc="-25" dirty="0">
                <a:latin typeface="Georgia"/>
                <a:cs typeface="Georgia"/>
              </a:rPr>
              <a:t>determine</a:t>
            </a:r>
            <a:r>
              <a:rPr sz="1000" spc="40" dirty="0">
                <a:latin typeface="Georgia"/>
                <a:cs typeface="Georgia"/>
              </a:rPr>
              <a:t> </a:t>
            </a:r>
            <a:r>
              <a:rPr sz="1000" dirty="0">
                <a:latin typeface="Georgia"/>
                <a:cs typeface="Georgia"/>
              </a:rPr>
              <a:t>the</a:t>
            </a:r>
            <a:r>
              <a:rPr sz="1000" spc="45" dirty="0">
                <a:latin typeface="Georgia"/>
                <a:cs typeface="Georgia"/>
              </a:rPr>
              <a:t> </a:t>
            </a:r>
            <a:r>
              <a:rPr sz="1000" spc="-20" dirty="0">
                <a:latin typeface="Georgia"/>
                <a:cs typeface="Georgia"/>
              </a:rPr>
              <a:t>boundaries</a:t>
            </a:r>
            <a:r>
              <a:rPr sz="1000" spc="40" dirty="0">
                <a:latin typeface="Georgia"/>
                <a:cs typeface="Georgia"/>
              </a:rPr>
              <a:t> </a:t>
            </a:r>
            <a:r>
              <a:rPr sz="1000" dirty="0">
                <a:latin typeface="Georgia"/>
                <a:cs typeface="Georgia"/>
              </a:rPr>
              <a:t>of</a:t>
            </a:r>
            <a:r>
              <a:rPr sz="1000" spc="45" dirty="0">
                <a:latin typeface="Georgia"/>
                <a:cs typeface="Georgia"/>
              </a:rPr>
              <a:t> </a:t>
            </a:r>
            <a:r>
              <a:rPr sz="1000" spc="-25" dirty="0">
                <a:latin typeface="Georgia"/>
                <a:cs typeface="Georgia"/>
              </a:rPr>
              <a:t>the </a:t>
            </a:r>
            <a:r>
              <a:rPr sz="1000" spc="-20" dirty="0">
                <a:latin typeface="Georgia"/>
                <a:cs typeface="Georgia"/>
              </a:rPr>
              <a:t>intervals.</a:t>
            </a:r>
            <a:r>
              <a:rPr sz="1000" spc="135" dirty="0">
                <a:latin typeface="Georgia"/>
                <a:cs typeface="Georgia"/>
              </a:rPr>
              <a:t> </a:t>
            </a:r>
            <a:r>
              <a:rPr sz="1000" dirty="0">
                <a:latin typeface="Georgia"/>
                <a:cs typeface="Georgia"/>
              </a:rPr>
              <a:t>This</a:t>
            </a:r>
            <a:r>
              <a:rPr sz="1000" spc="50" dirty="0">
                <a:latin typeface="Georgia"/>
                <a:cs typeface="Georgia"/>
              </a:rPr>
              <a:t> </a:t>
            </a:r>
            <a:r>
              <a:rPr sz="1000" dirty="0">
                <a:latin typeface="Georgia"/>
                <a:cs typeface="Georgia"/>
              </a:rPr>
              <a:t>is</a:t>
            </a:r>
            <a:r>
              <a:rPr sz="1000" spc="55" dirty="0">
                <a:latin typeface="Georgia"/>
                <a:cs typeface="Georgia"/>
              </a:rPr>
              <a:t> </a:t>
            </a:r>
            <a:r>
              <a:rPr sz="1000" spc="-20" dirty="0">
                <a:latin typeface="Georgia"/>
                <a:cs typeface="Georgia"/>
              </a:rPr>
              <a:t>more</a:t>
            </a:r>
            <a:r>
              <a:rPr sz="1000" spc="50" dirty="0">
                <a:latin typeface="Georgia"/>
                <a:cs typeface="Georgia"/>
              </a:rPr>
              <a:t> </a:t>
            </a:r>
            <a:r>
              <a:rPr sz="1000" spc="-25" dirty="0">
                <a:latin typeface="Georgia"/>
                <a:cs typeface="Georgia"/>
              </a:rPr>
              <a:t>efficient</a:t>
            </a:r>
            <a:r>
              <a:rPr sz="1000" spc="50" dirty="0">
                <a:latin typeface="Georgia"/>
                <a:cs typeface="Georgia"/>
              </a:rPr>
              <a:t> </a:t>
            </a:r>
            <a:r>
              <a:rPr sz="1000" dirty="0">
                <a:latin typeface="Georgia"/>
                <a:cs typeface="Georgia"/>
              </a:rPr>
              <a:t>than</a:t>
            </a:r>
            <a:r>
              <a:rPr sz="1000" spc="50" dirty="0">
                <a:latin typeface="Georgia"/>
                <a:cs typeface="Georgia"/>
              </a:rPr>
              <a:t> </a:t>
            </a:r>
            <a:r>
              <a:rPr sz="1000" spc="-20" dirty="0">
                <a:latin typeface="Georgia"/>
                <a:cs typeface="Georgia"/>
              </a:rPr>
              <a:t>sorting</a:t>
            </a:r>
            <a:r>
              <a:rPr sz="1000" spc="50" dirty="0">
                <a:latin typeface="Georgia"/>
                <a:cs typeface="Georgia"/>
              </a:rPr>
              <a:t> </a:t>
            </a:r>
            <a:r>
              <a:rPr sz="1000" dirty="0">
                <a:latin typeface="Georgia"/>
                <a:cs typeface="Georgia"/>
              </a:rPr>
              <a:t>all</a:t>
            </a:r>
            <a:r>
              <a:rPr sz="1000" spc="50" dirty="0">
                <a:latin typeface="Georgia"/>
                <a:cs typeface="Georgia"/>
              </a:rPr>
              <a:t> </a:t>
            </a:r>
            <a:r>
              <a:rPr sz="1000" dirty="0">
                <a:latin typeface="Georgia"/>
                <a:cs typeface="Georgia"/>
              </a:rPr>
              <a:t>the</a:t>
            </a:r>
            <a:r>
              <a:rPr sz="1000" spc="50" dirty="0">
                <a:latin typeface="Georgia"/>
                <a:cs typeface="Georgia"/>
              </a:rPr>
              <a:t> </a:t>
            </a:r>
            <a:r>
              <a:rPr sz="1000" dirty="0">
                <a:latin typeface="Georgia"/>
                <a:cs typeface="Georgia"/>
              </a:rPr>
              <a:t>data</a:t>
            </a:r>
            <a:r>
              <a:rPr sz="1000" spc="50" dirty="0">
                <a:latin typeface="Georgia"/>
                <a:cs typeface="Georgia"/>
              </a:rPr>
              <a:t> </a:t>
            </a:r>
            <a:r>
              <a:rPr sz="1000" spc="-20" dirty="0">
                <a:latin typeface="Georgia"/>
                <a:cs typeface="Georgia"/>
              </a:rPr>
              <a:t>values</a:t>
            </a:r>
            <a:r>
              <a:rPr sz="1000" spc="55" dirty="0">
                <a:latin typeface="Georgia"/>
                <a:cs typeface="Georgia"/>
              </a:rPr>
              <a:t> </a:t>
            </a:r>
            <a:r>
              <a:rPr sz="1000" dirty="0">
                <a:latin typeface="Georgia"/>
                <a:cs typeface="Georgia"/>
              </a:rPr>
              <a:t>to</a:t>
            </a:r>
            <a:r>
              <a:rPr sz="1000" spc="50" dirty="0">
                <a:latin typeface="Georgia"/>
                <a:cs typeface="Georgia"/>
              </a:rPr>
              <a:t> </a:t>
            </a:r>
            <a:r>
              <a:rPr sz="1000" spc="-25" dirty="0">
                <a:latin typeface="Georgia"/>
                <a:cs typeface="Georgia"/>
              </a:rPr>
              <a:t>determine</a:t>
            </a:r>
            <a:r>
              <a:rPr sz="1000" spc="50" dirty="0">
                <a:latin typeface="Georgia"/>
                <a:cs typeface="Georgia"/>
              </a:rPr>
              <a:t> </a:t>
            </a:r>
            <a:r>
              <a:rPr sz="1000" spc="-10" dirty="0">
                <a:latin typeface="Georgia"/>
                <a:cs typeface="Georgia"/>
              </a:rPr>
              <a:t>quantiles, </a:t>
            </a:r>
            <a:r>
              <a:rPr sz="1000" dirty="0">
                <a:latin typeface="Georgia"/>
                <a:cs typeface="Georgia"/>
              </a:rPr>
              <a:t>and</a:t>
            </a:r>
            <a:r>
              <a:rPr sz="1000" spc="45" dirty="0">
                <a:latin typeface="Georgia"/>
                <a:cs typeface="Georgia"/>
              </a:rPr>
              <a:t> </a:t>
            </a:r>
            <a:r>
              <a:rPr sz="1000" dirty="0">
                <a:latin typeface="Georgia"/>
                <a:cs typeface="Georgia"/>
              </a:rPr>
              <a:t>it</a:t>
            </a:r>
            <a:r>
              <a:rPr sz="1000" spc="45" dirty="0">
                <a:latin typeface="Georgia"/>
                <a:cs typeface="Georgia"/>
              </a:rPr>
              <a:t> </a:t>
            </a:r>
            <a:r>
              <a:rPr sz="1000" dirty="0">
                <a:latin typeface="Georgia"/>
                <a:cs typeface="Georgia"/>
              </a:rPr>
              <a:t>may</a:t>
            </a:r>
            <a:r>
              <a:rPr sz="1000" spc="45" dirty="0">
                <a:latin typeface="Georgia"/>
                <a:cs typeface="Georgia"/>
              </a:rPr>
              <a:t> </a:t>
            </a:r>
            <a:r>
              <a:rPr sz="1000" dirty="0">
                <a:latin typeface="Georgia"/>
                <a:cs typeface="Georgia"/>
              </a:rPr>
              <a:t>be</a:t>
            </a:r>
            <a:r>
              <a:rPr sz="1000" spc="45" dirty="0">
                <a:latin typeface="Georgia"/>
                <a:cs typeface="Georgia"/>
              </a:rPr>
              <a:t> </a:t>
            </a:r>
            <a:r>
              <a:rPr sz="1000" dirty="0">
                <a:latin typeface="Georgia"/>
                <a:cs typeface="Georgia"/>
              </a:rPr>
              <a:t>a</a:t>
            </a:r>
            <a:r>
              <a:rPr sz="1000" spc="50" dirty="0">
                <a:latin typeface="Georgia"/>
                <a:cs typeface="Georgia"/>
              </a:rPr>
              <a:t> </a:t>
            </a:r>
            <a:r>
              <a:rPr sz="1000" spc="-20" dirty="0">
                <a:latin typeface="Georgia"/>
                <a:cs typeface="Georgia"/>
              </a:rPr>
              <a:t>more</a:t>
            </a:r>
            <a:r>
              <a:rPr sz="1000" spc="45" dirty="0">
                <a:latin typeface="Georgia"/>
                <a:cs typeface="Georgia"/>
              </a:rPr>
              <a:t> </a:t>
            </a:r>
            <a:r>
              <a:rPr sz="1000" spc="-10" dirty="0">
                <a:latin typeface="Georgia"/>
                <a:cs typeface="Georgia"/>
              </a:rPr>
              <a:t>practical</a:t>
            </a:r>
            <a:r>
              <a:rPr sz="1000" spc="45" dirty="0">
                <a:latin typeface="Georgia"/>
                <a:cs typeface="Georgia"/>
              </a:rPr>
              <a:t> </a:t>
            </a:r>
            <a:r>
              <a:rPr sz="1000" spc="-20" dirty="0">
                <a:latin typeface="Georgia"/>
                <a:cs typeface="Georgia"/>
              </a:rPr>
              <a:t>approach</a:t>
            </a:r>
            <a:r>
              <a:rPr sz="1000" spc="45" dirty="0">
                <a:latin typeface="Georgia"/>
                <a:cs typeface="Georgia"/>
              </a:rPr>
              <a:t> </a:t>
            </a:r>
            <a:r>
              <a:rPr sz="1000" dirty="0">
                <a:latin typeface="Georgia"/>
                <a:cs typeface="Georgia"/>
              </a:rPr>
              <a:t>for</a:t>
            </a:r>
            <a:r>
              <a:rPr sz="1000" spc="50" dirty="0">
                <a:latin typeface="Georgia"/>
                <a:cs typeface="Georgia"/>
              </a:rPr>
              <a:t> </a:t>
            </a:r>
            <a:r>
              <a:rPr sz="1000" dirty="0">
                <a:latin typeface="Georgia"/>
                <a:cs typeface="Georgia"/>
              </a:rPr>
              <a:t>a</a:t>
            </a:r>
            <a:r>
              <a:rPr sz="1000" spc="45" dirty="0">
                <a:latin typeface="Georgia"/>
                <a:cs typeface="Georgia"/>
              </a:rPr>
              <a:t> </a:t>
            </a:r>
            <a:r>
              <a:rPr sz="1000" spc="-10" dirty="0">
                <a:latin typeface="Georgia"/>
                <a:cs typeface="Georgia"/>
              </a:rPr>
              <a:t>long</a:t>
            </a:r>
            <a:r>
              <a:rPr sz="1000" spc="45" dirty="0">
                <a:latin typeface="Georgia"/>
                <a:cs typeface="Georgia"/>
              </a:rPr>
              <a:t> </a:t>
            </a:r>
            <a:r>
              <a:rPr sz="1000" spc="-35" dirty="0">
                <a:latin typeface="Georgia"/>
                <a:cs typeface="Georgia"/>
              </a:rPr>
              <a:t>time–series.</a:t>
            </a:r>
            <a:r>
              <a:rPr sz="1000" spc="135" dirty="0">
                <a:latin typeface="Georgia"/>
                <a:cs typeface="Georgia"/>
              </a:rPr>
              <a:t> </a:t>
            </a:r>
            <a:r>
              <a:rPr sz="1000" dirty="0">
                <a:latin typeface="Georgia"/>
                <a:cs typeface="Georgia"/>
              </a:rPr>
              <a:t>The</a:t>
            </a:r>
            <a:r>
              <a:rPr sz="1000" spc="50" dirty="0">
                <a:latin typeface="Georgia"/>
                <a:cs typeface="Georgia"/>
              </a:rPr>
              <a:t> </a:t>
            </a:r>
            <a:r>
              <a:rPr sz="1000" spc="-25" dirty="0">
                <a:latin typeface="Georgia"/>
                <a:cs typeface="Georgia"/>
              </a:rPr>
              <a:t>number</a:t>
            </a:r>
            <a:r>
              <a:rPr sz="1000" spc="45" dirty="0">
                <a:latin typeface="Georgia"/>
                <a:cs typeface="Georgia"/>
              </a:rPr>
              <a:t> </a:t>
            </a:r>
            <a:r>
              <a:rPr sz="1000" spc="-25" dirty="0">
                <a:latin typeface="Georgia"/>
                <a:cs typeface="Georgia"/>
              </a:rPr>
              <a:t>of</a:t>
            </a:r>
            <a:r>
              <a:rPr sz="1000" spc="500" dirty="0">
                <a:latin typeface="Georgia"/>
                <a:cs typeface="Georgia"/>
              </a:rPr>
              <a:t> </a:t>
            </a:r>
            <a:r>
              <a:rPr sz="1000" spc="-20" dirty="0">
                <a:latin typeface="Georgia"/>
                <a:cs typeface="Georgia"/>
              </a:rPr>
              <a:t>intervals</a:t>
            </a:r>
            <a:r>
              <a:rPr sz="1000" spc="30" dirty="0">
                <a:latin typeface="Georgia"/>
                <a:cs typeface="Georgia"/>
              </a:rPr>
              <a:t> </a:t>
            </a:r>
            <a:r>
              <a:rPr sz="1000" dirty="0">
                <a:latin typeface="Georgia"/>
                <a:cs typeface="Georgia"/>
              </a:rPr>
              <a:t>is</a:t>
            </a:r>
            <a:r>
              <a:rPr sz="1000" spc="30" dirty="0">
                <a:latin typeface="Georgia"/>
                <a:cs typeface="Georgia"/>
              </a:rPr>
              <a:t> </a:t>
            </a:r>
            <a:r>
              <a:rPr sz="1000" spc="-10" dirty="0">
                <a:latin typeface="Georgia"/>
                <a:cs typeface="Georgia"/>
              </a:rPr>
              <a:t>normally</a:t>
            </a:r>
            <a:r>
              <a:rPr sz="1000" spc="35" dirty="0">
                <a:latin typeface="Georgia"/>
                <a:cs typeface="Georgia"/>
              </a:rPr>
              <a:t> </a:t>
            </a:r>
            <a:r>
              <a:rPr sz="1000" spc="-10" dirty="0">
                <a:latin typeface="Georgia"/>
                <a:cs typeface="Georgia"/>
              </a:rPr>
              <a:t>from</a:t>
            </a:r>
            <a:r>
              <a:rPr sz="1000" spc="30" dirty="0">
                <a:latin typeface="Georgia"/>
                <a:cs typeface="Georgia"/>
              </a:rPr>
              <a:t> </a:t>
            </a:r>
            <a:r>
              <a:rPr sz="1000" dirty="0">
                <a:latin typeface="Times New Roman"/>
                <a:cs typeface="Times New Roman"/>
              </a:rPr>
              <a:t>3</a:t>
            </a:r>
            <a:r>
              <a:rPr sz="1000" spc="25" dirty="0">
                <a:latin typeface="Times New Roman"/>
                <a:cs typeface="Times New Roman"/>
              </a:rPr>
              <a:t> </a:t>
            </a:r>
            <a:r>
              <a:rPr sz="1000" dirty="0">
                <a:latin typeface="Georgia"/>
                <a:cs typeface="Georgia"/>
              </a:rPr>
              <a:t>to</a:t>
            </a:r>
            <a:r>
              <a:rPr sz="1000" spc="30" dirty="0">
                <a:latin typeface="Georgia"/>
                <a:cs typeface="Georgia"/>
              </a:rPr>
              <a:t> </a:t>
            </a:r>
            <a:r>
              <a:rPr sz="1000" spc="-25" dirty="0">
                <a:latin typeface="Times New Roman"/>
                <a:cs typeface="Times New Roman"/>
              </a:rPr>
              <a:t>10</a:t>
            </a:r>
            <a:r>
              <a:rPr sz="1000" spc="-25" dirty="0">
                <a:latin typeface="Georgia"/>
                <a:cs typeface="Georgia"/>
              </a:rPr>
              <a:t>.</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50</a:t>
            </a:fld>
            <a:r>
              <a:rPr spc="-25" dirty="0"/>
              <a:t> </a:t>
            </a:r>
            <a:r>
              <a:rPr spc="75" dirty="0"/>
              <a:t>/</a:t>
            </a:r>
            <a:r>
              <a:rPr spc="-25" dirty="0"/>
              <a:t> 103</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smoothing</a:t>
            </a:r>
          </a:p>
        </p:txBody>
      </p:sp>
      <p:sp>
        <p:nvSpPr>
          <p:cNvPr id="3" name="object 3"/>
          <p:cNvSpPr/>
          <p:nvPr/>
        </p:nvSpPr>
        <p:spPr>
          <a:xfrm>
            <a:off x="337972" y="124509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153488"/>
            <a:ext cx="4979035" cy="722630"/>
          </a:xfrm>
          <a:prstGeom prst="rect">
            <a:avLst/>
          </a:prstGeom>
        </p:spPr>
        <p:txBody>
          <a:bodyPr vert="horz" wrap="square" lIns="0" tIns="34290" rIns="0" bIns="0" rtlCol="0">
            <a:spAutoFit/>
          </a:bodyPr>
          <a:lstStyle/>
          <a:p>
            <a:pPr marL="12700" marR="5080">
              <a:lnSpc>
                <a:spcPts val="1150"/>
              </a:lnSpc>
              <a:spcBef>
                <a:spcPts val="270"/>
              </a:spcBef>
            </a:pPr>
            <a:r>
              <a:rPr sz="1100" b="1" spc="-30" dirty="0">
                <a:latin typeface="Georgia"/>
                <a:cs typeface="Georgia"/>
              </a:rPr>
              <a:t>Smoothing</a:t>
            </a:r>
            <a:r>
              <a:rPr sz="1100" spc="-30" dirty="0">
                <a:latin typeface="Georgia"/>
                <a:cs typeface="Georgia"/>
              </a:rPr>
              <a:t>,</a:t>
            </a:r>
            <a:r>
              <a:rPr sz="1100" spc="30" dirty="0">
                <a:latin typeface="Georgia"/>
                <a:cs typeface="Georgia"/>
              </a:rPr>
              <a:t> </a:t>
            </a:r>
            <a:r>
              <a:rPr sz="1100" spc="-20" dirty="0">
                <a:latin typeface="Georgia"/>
                <a:cs typeface="Georgia"/>
              </a:rPr>
              <a:t>which</a:t>
            </a:r>
            <a:r>
              <a:rPr sz="1100" spc="35" dirty="0">
                <a:latin typeface="Georgia"/>
                <a:cs typeface="Georgia"/>
              </a:rPr>
              <a:t> </a:t>
            </a:r>
            <a:r>
              <a:rPr sz="1100" spc="-25" dirty="0">
                <a:latin typeface="Georgia"/>
                <a:cs typeface="Georgia"/>
              </a:rPr>
              <a:t>works</a:t>
            </a:r>
            <a:r>
              <a:rPr sz="1100" spc="30" dirty="0">
                <a:latin typeface="Georgia"/>
                <a:cs typeface="Georgia"/>
              </a:rPr>
              <a:t> </a:t>
            </a:r>
            <a:r>
              <a:rPr sz="1100" dirty="0">
                <a:latin typeface="Georgia"/>
                <a:cs typeface="Georgia"/>
              </a:rPr>
              <a:t>to</a:t>
            </a:r>
            <a:r>
              <a:rPr sz="1100" spc="35" dirty="0">
                <a:latin typeface="Georgia"/>
                <a:cs typeface="Georgia"/>
              </a:rPr>
              <a:t> </a:t>
            </a:r>
            <a:r>
              <a:rPr sz="1100" spc="-40" dirty="0">
                <a:latin typeface="Georgia"/>
                <a:cs typeface="Georgia"/>
              </a:rPr>
              <a:t>remove</a:t>
            </a:r>
            <a:r>
              <a:rPr sz="1100" spc="30" dirty="0">
                <a:latin typeface="Georgia"/>
                <a:cs typeface="Georgia"/>
              </a:rPr>
              <a:t> </a:t>
            </a:r>
            <a:r>
              <a:rPr sz="1100" spc="-30" dirty="0">
                <a:latin typeface="Georgia"/>
                <a:cs typeface="Georgia"/>
              </a:rPr>
              <a:t>noise</a:t>
            </a:r>
            <a:r>
              <a:rPr sz="1100" spc="35" dirty="0">
                <a:latin typeface="Georgia"/>
                <a:cs typeface="Georgia"/>
              </a:rPr>
              <a:t> </a:t>
            </a:r>
            <a:r>
              <a:rPr sz="1100" spc="-25" dirty="0">
                <a:latin typeface="Georgia"/>
                <a:cs typeface="Georgia"/>
              </a:rPr>
              <a:t>from</a:t>
            </a:r>
            <a:r>
              <a:rPr sz="1100" spc="30" dirty="0">
                <a:latin typeface="Georgia"/>
                <a:cs typeface="Georgia"/>
              </a:rPr>
              <a:t> </a:t>
            </a:r>
            <a:r>
              <a:rPr sz="1100" dirty="0">
                <a:latin typeface="Georgia"/>
                <a:cs typeface="Georgia"/>
              </a:rPr>
              <a:t>data.</a:t>
            </a:r>
            <a:r>
              <a:rPr sz="1100" spc="130" dirty="0">
                <a:latin typeface="Georgia"/>
                <a:cs typeface="Georgia"/>
              </a:rPr>
              <a:t> </a:t>
            </a:r>
            <a:r>
              <a:rPr sz="1100" spc="-35" dirty="0">
                <a:latin typeface="Georgia"/>
                <a:cs typeface="Georgia"/>
              </a:rPr>
              <a:t>Techniques</a:t>
            </a:r>
            <a:r>
              <a:rPr sz="1100" spc="30" dirty="0">
                <a:latin typeface="Georgia"/>
                <a:cs typeface="Georgia"/>
              </a:rPr>
              <a:t> </a:t>
            </a:r>
            <a:r>
              <a:rPr sz="1100" spc="-25" dirty="0">
                <a:latin typeface="Georgia"/>
                <a:cs typeface="Georgia"/>
              </a:rPr>
              <a:t>include</a:t>
            </a:r>
            <a:r>
              <a:rPr sz="1100" spc="30" dirty="0">
                <a:latin typeface="Georgia"/>
                <a:cs typeface="Georgia"/>
              </a:rPr>
              <a:t> </a:t>
            </a:r>
            <a:r>
              <a:rPr sz="1100" i="1" spc="-10" dirty="0">
                <a:latin typeface="Palatino Linotype"/>
                <a:cs typeface="Palatino Linotype"/>
              </a:rPr>
              <a:t>binning</a:t>
            </a:r>
            <a:r>
              <a:rPr sz="1100" spc="-10" dirty="0">
                <a:latin typeface="Georgia"/>
                <a:cs typeface="Georgia"/>
              </a:rPr>
              <a:t>, </a:t>
            </a:r>
            <a:r>
              <a:rPr sz="1100" i="1" dirty="0">
                <a:latin typeface="Palatino Linotype"/>
                <a:cs typeface="Palatino Linotype"/>
              </a:rPr>
              <a:t>regression</a:t>
            </a:r>
            <a:r>
              <a:rPr sz="1100" dirty="0">
                <a:latin typeface="Georgia"/>
                <a:cs typeface="Georgia"/>
              </a:rPr>
              <a:t>,</a:t>
            </a:r>
            <a:r>
              <a:rPr sz="1100" spc="70" dirty="0">
                <a:latin typeface="Georgia"/>
                <a:cs typeface="Georgia"/>
              </a:rPr>
              <a:t> </a:t>
            </a:r>
            <a:r>
              <a:rPr sz="1100" dirty="0">
                <a:latin typeface="Georgia"/>
                <a:cs typeface="Georgia"/>
              </a:rPr>
              <a:t>and</a:t>
            </a:r>
            <a:r>
              <a:rPr sz="1100" spc="75" dirty="0">
                <a:latin typeface="Georgia"/>
                <a:cs typeface="Georgia"/>
              </a:rPr>
              <a:t> </a:t>
            </a:r>
            <a:r>
              <a:rPr sz="1100" i="1" spc="-10" dirty="0">
                <a:latin typeface="Palatino Linotype"/>
                <a:cs typeface="Palatino Linotype"/>
              </a:rPr>
              <a:t>clustering</a:t>
            </a:r>
            <a:r>
              <a:rPr sz="1100" spc="-10" dirty="0">
                <a:latin typeface="Georgia"/>
                <a:cs typeface="Georgia"/>
              </a:rPr>
              <a:t>.</a:t>
            </a:r>
            <a:endParaRPr sz="1100">
              <a:latin typeface="Georgia"/>
              <a:cs typeface="Georgia"/>
            </a:endParaRPr>
          </a:p>
          <a:p>
            <a:pPr marL="12700" marR="306705">
              <a:lnSpc>
                <a:spcPts val="1150"/>
              </a:lnSpc>
              <a:spcBef>
                <a:spcPts val="725"/>
              </a:spcBef>
            </a:pPr>
            <a:r>
              <a:rPr sz="1100" dirty="0">
                <a:latin typeface="Georgia"/>
                <a:cs typeface="Georgia"/>
              </a:rPr>
              <a:t>Data</a:t>
            </a:r>
            <a:r>
              <a:rPr sz="1100" spc="40" dirty="0">
                <a:latin typeface="Georgia"/>
                <a:cs typeface="Georgia"/>
              </a:rPr>
              <a:t> </a:t>
            </a:r>
            <a:r>
              <a:rPr sz="1100" spc="-25" dirty="0">
                <a:latin typeface="Georgia"/>
                <a:cs typeface="Georgia"/>
              </a:rPr>
              <a:t>smoothing</a:t>
            </a:r>
            <a:r>
              <a:rPr sz="1100" spc="40" dirty="0">
                <a:latin typeface="Georgia"/>
                <a:cs typeface="Georgia"/>
              </a:rPr>
              <a:t> </a:t>
            </a:r>
            <a:r>
              <a:rPr sz="1100" dirty="0">
                <a:latin typeface="Georgia"/>
                <a:cs typeface="Georgia"/>
              </a:rPr>
              <a:t>has</a:t>
            </a:r>
            <a:r>
              <a:rPr sz="1100" spc="40" dirty="0">
                <a:latin typeface="Georgia"/>
                <a:cs typeface="Georgia"/>
              </a:rPr>
              <a:t> </a:t>
            </a:r>
            <a:r>
              <a:rPr sz="1100" spc="-10" dirty="0">
                <a:latin typeface="Georgia"/>
                <a:cs typeface="Georgia"/>
              </a:rPr>
              <a:t>been</a:t>
            </a:r>
            <a:r>
              <a:rPr sz="1100" spc="40" dirty="0">
                <a:latin typeface="Georgia"/>
                <a:cs typeface="Georgia"/>
              </a:rPr>
              <a:t> </a:t>
            </a:r>
            <a:r>
              <a:rPr sz="1100" spc="-30" dirty="0">
                <a:latin typeface="Georgia"/>
                <a:cs typeface="Georgia"/>
              </a:rPr>
              <a:t>presented</a:t>
            </a:r>
            <a:r>
              <a:rPr sz="1100" spc="45" dirty="0">
                <a:latin typeface="Georgia"/>
                <a:cs typeface="Georgia"/>
              </a:rPr>
              <a:t> </a:t>
            </a:r>
            <a:r>
              <a:rPr sz="1100" dirty="0">
                <a:latin typeface="Georgia"/>
                <a:cs typeface="Georgia"/>
              </a:rPr>
              <a:t>in</a:t>
            </a:r>
            <a:r>
              <a:rPr sz="1100" spc="40" dirty="0">
                <a:latin typeface="Georgia"/>
                <a:cs typeface="Georgia"/>
              </a:rPr>
              <a:t> </a:t>
            </a:r>
            <a:r>
              <a:rPr sz="1100" dirty="0">
                <a:latin typeface="Georgia"/>
                <a:cs typeface="Georgia"/>
              </a:rPr>
              <a:t>the</a:t>
            </a:r>
            <a:r>
              <a:rPr sz="1100" spc="40"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cleaning</a:t>
            </a:r>
            <a:r>
              <a:rPr sz="1100" spc="45" dirty="0">
                <a:latin typeface="Georgia"/>
                <a:cs typeface="Georgia"/>
              </a:rPr>
              <a:t> </a:t>
            </a:r>
            <a:r>
              <a:rPr sz="1100" spc="-20" dirty="0">
                <a:latin typeface="Georgia"/>
                <a:cs typeface="Georgia"/>
              </a:rPr>
              <a:t>section</a:t>
            </a:r>
            <a:r>
              <a:rPr sz="1100" spc="40" dirty="0">
                <a:latin typeface="Georgia"/>
                <a:cs typeface="Georgia"/>
              </a:rPr>
              <a:t> </a:t>
            </a:r>
            <a:r>
              <a:rPr sz="1100" spc="-20" dirty="0">
                <a:latin typeface="Georgia"/>
                <a:cs typeface="Georgia"/>
              </a:rPr>
              <a:t>(subsection: </a:t>
            </a:r>
            <a:r>
              <a:rPr sz="1100" spc="-30" dirty="0">
                <a:latin typeface="Georgia"/>
                <a:cs typeface="Georgia"/>
              </a:rPr>
              <a:t>Handling</a:t>
            </a:r>
            <a:r>
              <a:rPr sz="1100" spc="-10" dirty="0">
                <a:latin typeface="Georgia"/>
                <a:cs typeface="Georgia"/>
              </a:rPr>
              <a:t> noisy data).</a:t>
            </a:r>
            <a:endParaRPr sz="1100">
              <a:latin typeface="Georgia"/>
              <a:cs typeface="Georgia"/>
            </a:endParaRPr>
          </a:p>
        </p:txBody>
      </p:sp>
      <p:sp>
        <p:nvSpPr>
          <p:cNvPr id="5" name="object 5"/>
          <p:cNvSpPr/>
          <p:nvPr/>
        </p:nvSpPr>
        <p:spPr>
          <a:xfrm>
            <a:off x="337972" y="162957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51</a:t>
            </a:fld>
            <a:r>
              <a:rPr spc="-25" dirty="0"/>
              <a:t> </a:t>
            </a:r>
            <a:r>
              <a:rPr spc="75" dirty="0"/>
              <a:t>/</a:t>
            </a:r>
            <a:r>
              <a:rPr spc="-25" dirty="0"/>
              <a:t> 103</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aggregation</a:t>
            </a:r>
          </a:p>
        </p:txBody>
      </p:sp>
      <p:sp>
        <p:nvSpPr>
          <p:cNvPr id="3" name="object 3"/>
          <p:cNvSpPr/>
          <p:nvPr/>
        </p:nvSpPr>
        <p:spPr>
          <a:xfrm>
            <a:off x="337972" y="43822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46619"/>
            <a:ext cx="5121275" cy="1123315"/>
          </a:xfrm>
          <a:prstGeom prst="rect">
            <a:avLst/>
          </a:prstGeom>
        </p:spPr>
        <p:txBody>
          <a:bodyPr vert="horz" wrap="square" lIns="0" tIns="34290" rIns="0" bIns="0" rtlCol="0">
            <a:spAutoFit/>
          </a:bodyPr>
          <a:lstStyle/>
          <a:p>
            <a:pPr marL="12700" marR="69850">
              <a:lnSpc>
                <a:spcPts val="1150"/>
              </a:lnSpc>
              <a:spcBef>
                <a:spcPts val="270"/>
              </a:spcBef>
            </a:pPr>
            <a:r>
              <a:rPr sz="1100" b="1" spc="-25" dirty="0">
                <a:latin typeface="Georgia"/>
                <a:cs typeface="Georgia"/>
              </a:rPr>
              <a:t>Aggregation</a:t>
            </a:r>
            <a:r>
              <a:rPr sz="1100" spc="-25" dirty="0">
                <a:latin typeface="Georgia"/>
                <a:cs typeface="Georgia"/>
              </a:rPr>
              <a:t>,</a:t>
            </a:r>
            <a:r>
              <a:rPr sz="1100" spc="30" dirty="0">
                <a:latin typeface="Georgia"/>
                <a:cs typeface="Georgia"/>
              </a:rPr>
              <a:t> </a:t>
            </a:r>
            <a:r>
              <a:rPr sz="1100" spc="-30" dirty="0">
                <a:latin typeface="Georgia"/>
                <a:cs typeface="Georgia"/>
              </a:rPr>
              <a:t>where</a:t>
            </a:r>
            <a:r>
              <a:rPr sz="1100" spc="35" dirty="0">
                <a:latin typeface="Georgia"/>
                <a:cs typeface="Georgia"/>
              </a:rPr>
              <a:t> </a:t>
            </a:r>
            <a:r>
              <a:rPr sz="1100" spc="-25" dirty="0">
                <a:latin typeface="Georgia"/>
                <a:cs typeface="Georgia"/>
              </a:rPr>
              <a:t>summary</a:t>
            </a:r>
            <a:r>
              <a:rPr sz="1100" spc="35" dirty="0">
                <a:latin typeface="Georgia"/>
                <a:cs typeface="Georgia"/>
              </a:rPr>
              <a:t> </a:t>
            </a:r>
            <a:r>
              <a:rPr sz="1100" dirty="0">
                <a:latin typeface="Georgia"/>
                <a:cs typeface="Georgia"/>
              </a:rPr>
              <a:t>or</a:t>
            </a:r>
            <a:r>
              <a:rPr sz="1100" spc="35" dirty="0">
                <a:latin typeface="Georgia"/>
                <a:cs typeface="Georgia"/>
              </a:rPr>
              <a:t> </a:t>
            </a:r>
            <a:r>
              <a:rPr sz="1100" spc="-20" dirty="0">
                <a:latin typeface="Georgia"/>
                <a:cs typeface="Georgia"/>
              </a:rPr>
              <a:t>aggregation</a:t>
            </a:r>
            <a:r>
              <a:rPr sz="1100" spc="35" dirty="0">
                <a:latin typeface="Georgia"/>
                <a:cs typeface="Georgia"/>
              </a:rPr>
              <a:t> </a:t>
            </a:r>
            <a:r>
              <a:rPr sz="1100" spc="-25" dirty="0">
                <a:latin typeface="Georgia"/>
                <a:cs typeface="Georgia"/>
              </a:rPr>
              <a:t>operations</a:t>
            </a:r>
            <a:r>
              <a:rPr sz="1100" spc="30" dirty="0">
                <a:latin typeface="Georgia"/>
                <a:cs typeface="Georgia"/>
              </a:rPr>
              <a:t> </a:t>
            </a:r>
            <a:r>
              <a:rPr sz="1100" dirty="0">
                <a:latin typeface="Georgia"/>
                <a:cs typeface="Georgia"/>
              </a:rPr>
              <a:t>are</a:t>
            </a:r>
            <a:r>
              <a:rPr sz="1100" spc="35" dirty="0">
                <a:latin typeface="Georgia"/>
                <a:cs typeface="Georgia"/>
              </a:rPr>
              <a:t> </a:t>
            </a:r>
            <a:r>
              <a:rPr sz="1100" spc="-10" dirty="0">
                <a:latin typeface="Georgia"/>
                <a:cs typeface="Georgia"/>
              </a:rPr>
              <a:t>applied</a:t>
            </a:r>
            <a:r>
              <a:rPr sz="1100" spc="35"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data. </a:t>
            </a:r>
            <a:r>
              <a:rPr sz="1100" dirty="0">
                <a:latin typeface="Georgia"/>
                <a:cs typeface="Georgia"/>
              </a:rPr>
              <a:t>This</a:t>
            </a:r>
            <a:r>
              <a:rPr sz="1100" spc="40" dirty="0">
                <a:latin typeface="Georgia"/>
                <a:cs typeface="Georgia"/>
              </a:rPr>
              <a:t> </a:t>
            </a:r>
            <a:r>
              <a:rPr sz="1100" dirty="0">
                <a:latin typeface="Georgia"/>
                <a:cs typeface="Georgia"/>
              </a:rPr>
              <a:t>step</a:t>
            </a:r>
            <a:r>
              <a:rPr sz="1100" spc="45" dirty="0">
                <a:latin typeface="Georgia"/>
                <a:cs typeface="Georgia"/>
              </a:rPr>
              <a:t> </a:t>
            </a:r>
            <a:r>
              <a:rPr sz="1100" dirty="0">
                <a:latin typeface="Georgia"/>
                <a:cs typeface="Georgia"/>
              </a:rPr>
              <a:t>is</a:t>
            </a:r>
            <a:r>
              <a:rPr sz="1100" spc="40" dirty="0">
                <a:latin typeface="Georgia"/>
                <a:cs typeface="Georgia"/>
              </a:rPr>
              <a:t> </a:t>
            </a:r>
            <a:r>
              <a:rPr sz="1100" dirty="0">
                <a:latin typeface="Georgia"/>
                <a:cs typeface="Georgia"/>
              </a:rPr>
              <a:t>typically</a:t>
            </a:r>
            <a:r>
              <a:rPr sz="1100" spc="45" dirty="0">
                <a:latin typeface="Georgia"/>
                <a:cs typeface="Georgia"/>
              </a:rPr>
              <a:t> </a:t>
            </a:r>
            <a:r>
              <a:rPr sz="1100" spc="-20" dirty="0">
                <a:latin typeface="Georgia"/>
                <a:cs typeface="Georgia"/>
              </a:rPr>
              <a:t>used</a:t>
            </a:r>
            <a:r>
              <a:rPr sz="1100" spc="40" dirty="0">
                <a:latin typeface="Georgia"/>
                <a:cs typeface="Georgia"/>
              </a:rPr>
              <a:t> </a:t>
            </a:r>
            <a:r>
              <a:rPr sz="1100" dirty="0">
                <a:latin typeface="Georgia"/>
                <a:cs typeface="Georgia"/>
              </a:rPr>
              <a:t>in</a:t>
            </a:r>
            <a:r>
              <a:rPr sz="1100" spc="45" dirty="0">
                <a:latin typeface="Georgia"/>
                <a:cs typeface="Georgia"/>
              </a:rPr>
              <a:t> </a:t>
            </a:r>
            <a:r>
              <a:rPr sz="1100" spc="-20" dirty="0">
                <a:latin typeface="Georgia"/>
                <a:cs typeface="Georgia"/>
              </a:rPr>
              <a:t>constructing</a:t>
            </a:r>
            <a:r>
              <a:rPr sz="1100" spc="40" dirty="0">
                <a:latin typeface="Georgia"/>
                <a:cs typeface="Georgia"/>
              </a:rPr>
              <a:t> </a:t>
            </a:r>
            <a:r>
              <a:rPr sz="1100" dirty="0">
                <a:latin typeface="Georgia"/>
                <a:cs typeface="Georgia"/>
              </a:rPr>
              <a:t>a</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cube</a:t>
            </a:r>
            <a:r>
              <a:rPr sz="1100" spc="40" dirty="0">
                <a:latin typeface="Georgia"/>
                <a:cs typeface="Georgia"/>
              </a:rPr>
              <a:t> </a:t>
            </a:r>
            <a:r>
              <a:rPr sz="1100" dirty="0">
                <a:latin typeface="Georgia"/>
                <a:cs typeface="Georgia"/>
              </a:rPr>
              <a:t>for</a:t>
            </a:r>
            <a:r>
              <a:rPr sz="1100" spc="45" dirty="0">
                <a:latin typeface="Georgia"/>
                <a:cs typeface="Georgia"/>
              </a:rPr>
              <a:t> </a:t>
            </a:r>
            <a:r>
              <a:rPr sz="1100" dirty="0">
                <a:latin typeface="Georgia"/>
                <a:cs typeface="Georgia"/>
              </a:rPr>
              <a:t>data</a:t>
            </a:r>
            <a:r>
              <a:rPr sz="1100" spc="40" dirty="0">
                <a:latin typeface="Georgia"/>
                <a:cs typeface="Georgia"/>
              </a:rPr>
              <a:t> </a:t>
            </a:r>
            <a:r>
              <a:rPr sz="1100" spc="-10" dirty="0">
                <a:latin typeface="Georgia"/>
                <a:cs typeface="Georgia"/>
              </a:rPr>
              <a:t>analysis</a:t>
            </a:r>
            <a:r>
              <a:rPr sz="1100" spc="45" dirty="0">
                <a:latin typeface="Georgia"/>
                <a:cs typeface="Georgia"/>
              </a:rPr>
              <a:t> </a:t>
            </a:r>
            <a:r>
              <a:rPr sz="1100" dirty="0">
                <a:latin typeface="Georgia"/>
                <a:cs typeface="Georgia"/>
              </a:rPr>
              <a:t>at</a:t>
            </a:r>
            <a:r>
              <a:rPr sz="1100" spc="40" dirty="0">
                <a:latin typeface="Georgia"/>
                <a:cs typeface="Georgia"/>
              </a:rPr>
              <a:t> </a:t>
            </a:r>
            <a:r>
              <a:rPr sz="1100" spc="-10" dirty="0">
                <a:latin typeface="Georgia"/>
                <a:cs typeface="Georgia"/>
              </a:rPr>
              <a:t>multiple </a:t>
            </a:r>
            <a:r>
              <a:rPr sz="1100" spc="-25" dirty="0">
                <a:latin typeface="Georgia"/>
                <a:cs typeface="Georgia"/>
              </a:rPr>
              <a:t>levels</a:t>
            </a:r>
            <a:r>
              <a:rPr sz="1100" spc="15" dirty="0">
                <a:latin typeface="Georgia"/>
                <a:cs typeface="Georgia"/>
              </a:rPr>
              <a:t> </a:t>
            </a:r>
            <a:r>
              <a:rPr sz="1100" dirty="0">
                <a:latin typeface="Georgia"/>
                <a:cs typeface="Georgia"/>
              </a:rPr>
              <a:t>of</a:t>
            </a:r>
            <a:r>
              <a:rPr sz="1100" spc="15" dirty="0">
                <a:latin typeface="Georgia"/>
                <a:cs typeface="Georgia"/>
              </a:rPr>
              <a:t> </a:t>
            </a:r>
            <a:r>
              <a:rPr sz="1100" spc="-10" dirty="0">
                <a:latin typeface="Georgia"/>
                <a:cs typeface="Georgia"/>
              </a:rPr>
              <a:t>abstraction.</a:t>
            </a:r>
            <a:endParaRPr sz="1100">
              <a:latin typeface="Georgia"/>
              <a:cs typeface="Georgia"/>
            </a:endParaRPr>
          </a:p>
          <a:p>
            <a:pPr marL="12700" marR="5080">
              <a:lnSpc>
                <a:spcPts val="1150"/>
              </a:lnSpc>
              <a:spcBef>
                <a:spcPts val="430"/>
              </a:spcBef>
            </a:pPr>
            <a:r>
              <a:rPr sz="1100" dirty="0">
                <a:latin typeface="Georgia"/>
                <a:cs typeface="Georgia"/>
              </a:rPr>
              <a:t>Dat</a:t>
            </a:r>
            <a:r>
              <a:rPr sz="1100" spc="45" dirty="0">
                <a:latin typeface="Georgia"/>
                <a:cs typeface="Georgia"/>
              </a:rPr>
              <a:t> </a:t>
            </a:r>
            <a:r>
              <a:rPr sz="1100" dirty="0">
                <a:latin typeface="Georgia"/>
                <a:cs typeface="Georgia"/>
              </a:rPr>
              <a:t>cube</a:t>
            </a:r>
            <a:r>
              <a:rPr sz="1100" spc="50" dirty="0">
                <a:latin typeface="Georgia"/>
                <a:cs typeface="Georgia"/>
              </a:rPr>
              <a:t> </a:t>
            </a:r>
            <a:r>
              <a:rPr sz="1100" dirty="0">
                <a:latin typeface="Georgia"/>
                <a:cs typeface="Georgia"/>
              </a:rPr>
              <a:t>is</a:t>
            </a:r>
            <a:r>
              <a:rPr sz="1100" spc="50" dirty="0">
                <a:latin typeface="Georgia"/>
                <a:cs typeface="Georgia"/>
              </a:rPr>
              <a:t> </a:t>
            </a:r>
            <a:r>
              <a:rPr sz="1100" dirty="0">
                <a:latin typeface="Georgia"/>
                <a:cs typeface="Georgia"/>
              </a:rPr>
              <a:t>a</a:t>
            </a:r>
            <a:r>
              <a:rPr sz="1100" spc="50" dirty="0">
                <a:latin typeface="Georgia"/>
                <a:cs typeface="Georgia"/>
              </a:rPr>
              <a:t> </a:t>
            </a:r>
            <a:r>
              <a:rPr sz="1100" spc="-40" dirty="0">
                <a:latin typeface="Georgia"/>
                <a:cs typeface="Georgia"/>
              </a:rPr>
              <a:t>common</a:t>
            </a:r>
            <a:r>
              <a:rPr sz="1100" spc="50" dirty="0">
                <a:latin typeface="Georgia"/>
                <a:cs typeface="Georgia"/>
              </a:rPr>
              <a:t> </a:t>
            </a:r>
            <a:r>
              <a:rPr sz="1100" spc="-20" dirty="0">
                <a:latin typeface="Georgia"/>
                <a:cs typeface="Georgia"/>
              </a:rPr>
              <a:t>concept</a:t>
            </a:r>
            <a:r>
              <a:rPr sz="1100" spc="50" dirty="0">
                <a:latin typeface="Georgia"/>
                <a:cs typeface="Georgia"/>
              </a:rPr>
              <a:t> </a:t>
            </a:r>
            <a:r>
              <a:rPr sz="1100" dirty="0">
                <a:latin typeface="Georgia"/>
                <a:cs typeface="Georgia"/>
              </a:rPr>
              <a:t>in</a:t>
            </a:r>
            <a:r>
              <a:rPr sz="1100" spc="50" dirty="0">
                <a:latin typeface="Georgia"/>
                <a:cs typeface="Georgia"/>
              </a:rPr>
              <a:t> </a:t>
            </a:r>
            <a:r>
              <a:rPr sz="1100" dirty="0">
                <a:latin typeface="Georgia"/>
                <a:cs typeface="Georgia"/>
              </a:rPr>
              <a:t>data</a:t>
            </a:r>
            <a:r>
              <a:rPr sz="1100" spc="50" dirty="0">
                <a:latin typeface="Georgia"/>
                <a:cs typeface="Georgia"/>
              </a:rPr>
              <a:t> </a:t>
            </a:r>
            <a:r>
              <a:rPr sz="1100" spc="-35" dirty="0">
                <a:latin typeface="Georgia"/>
                <a:cs typeface="Georgia"/>
              </a:rPr>
              <a:t>warehousing</a:t>
            </a:r>
            <a:r>
              <a:rPr sz="1100" spc="50" dirty="0">
                <a:latin typeface="Georgia"/>
                <a:cs typeface="Georgia"/>
              </a:rPr>
              <a:t> </a:t>
            </a:r>
            <a:r>
              <a:rPr sz="1100" dirty="0">
                <a:latin typeface="Georgia"/>
                <a:cs typeface="Georgia"/>
              </a:rPr>
              <a:t>that</a:t>
            </a:r>
            <a:r>
              <a:rPr sz="1100" spc="50" dirty="0">
                <a:latin typeface="Georgia"/>
                <a:cs typeface="Georgia"/>
              </a:rPr>
              <a:t> </a:t>
            </a:r>
            <a:r>
              <a:rPr sz="1100" spc="-35" dirty="0">
                <a:latin typeface="Georgia"/>
                <a:cs typeface="Georgia"/>
              </a:rPr>
              <a:t>represents</a:t>
            </a:r>
            <a:r>
              <a:rPr sz="1100" spc="50" dirty="0">
                <a:latin typeface="Georgia"/>
                <a:cs typeface="Georgia"/>
              </a:rPr>
              <a:t> </a:t>
            </a:r>
            <a:r>
              <a:rPr sz="1100" spc="-50" dirty="0">
                <a:latin typeface="Georgia"/>
                <a:cs typeface="Georgia"/>
              </a:rPr>
              <a:t>a </a:t>
            </a:r>
            <a:r>
              <a:rPr sz="1100" spc="-35" dirty="0">
                <a:latin typeface="Georgia"/>
                <a:cs typeface="Georgia"/>
              </a:rPr>
              <a:t>multidimensional</a:t>
            </a:r>
            <a:r>
              <a:rPr sz="1100" spc="25" dirty="0">
                <a:latin typeface="Georgia"/>
                <a:cs typeface="Georgia"/>
              </a:rPr>
              <a:t> </a:t>
            </a:r>
            <a:r>
              <a:rPr sz="1100" dirty="0">
                <a:latin typeface="Georgia"/>
                <a:cs typeface="Georgia"/>
              </a:rPr>
              <a:t>dataset</a:t>
            </a:r>
            <a:r>
              <a:rPr sz="1100" spc="30" dirty="0">
                <a:latin typeface="Georgia"/>
                <a:cs typeface="Georgia"/>
              </a:rPr>
              <a:t> </a:t>
            </a:r>
            <a:r>
              <a:rPr sz="1100" spc="-25" dirty="0">
                <a:latin typeface="Georgia"/>
                <a:cs typeface="Georgia"/>
              </a:rPr>
              <a:t>where</a:t>
            </a:r>
            <a:r>
              <a:rPr sz="1100" spc="30" dirty="0">
                <a:latin typeface="Georgia"/>
                <a:cs typeface="Georgia"/>
              </a:rPr>
              <a:t> </a:t>
            </a:r>
            <a:r>
              <a:rPr sz="1100" spc="-20" dirty="0">
                <a:latin typeface="Georgia"/>
                <a:cs typeface="Georgia"/>
              </a:rPr>
              <a:t>each</a:t>
            </a:r>
            <a:r>
              <a:rPr sz="1100" spc="30" dirty="0">
                <a:latin typeface="Georgia"/>
                <a:cs typeface="Georgia"/>
              </a:rPr>
              <a:t> </a:t>
            </a:r>
            <a:r>
              <a:rPr sz="1100" dirty="0">
                <a:latin typeface="Georgia"/>
                <a:cs typeface="Georgia"/>
              </a:rPr>
              <a:t>attribute</a:t>
            </a:r>
            <a:r>
              <a:rPr sz="1100" spc="30" dirty="0">
                <a:latin typeface="Georgia"/>
                <a:cs typeface="Georgia"/>
              </a:rPr>
              <a:t> </a:t>
            </a:r>
            <a:r>
              <a:rPr sz="1100" dirty="0">
                <a:latin typeface="Georgia"/>
                <a:cs typeface="Georgia"/>
              </a:rPr>
              <a:t>may</a:t>
            </a:r>
            <a:r>
              <a:rPr sz="1100" spc="30" dirty="0">
                <a:latin typeface="Georgia"/>
                <a:cs typeface="Georgia"/>
              </a:rPr>
              <a:t> </a:t>
            </a:r>
            <a:r>
              <a:rPr sz="1100" spc="-10" dirty="0">
                <a:latin typeface="Georgia"/>
                <a:cs typeface="Georgia"/>
              </a:rPr>
              <a:t>have</a:t>
            </a:r>
            <a:r>
              <a:rPr sz="1100" spc="30" dirty="0">
                <a:latin typeface="Georgia"/>
                <a:cs typeface="Georgia"/>
              </a:rPr>
              <a:t> </a:t>
            </a:r>
            <a:r>
              <a:rPr sz="1100" dirty="0">
                <a:latin typeface="Georgia"/>
                <a:cs typeface="Georgia"/>
              </a:rPr>
              <a:t>a</a:t>
            </a:r>
            <a:r>
              <a:rPr sz="1100" spc="30" dirty="0">
                <a:latin typeface="Georgia"/>
                <a:cs typeface="Georgia"/>
              </a:rPr>
              <a:t> </a:t>
            </a:r>
            <a:r>
              <a:rPr sz="1100" spc="-20" dirty="0">
                <a:latin typeface="Georgia"/>
                <a:cs typeface="Georgia"/>
              </a:rPr>
              <a:t>concept</a:t>
            </a:r>
            <a:r>
              <a:rPr sz="1100" spc="30" dirty="0">
                <a:latin typeface="Georgia"/>
                <a:cs typeface="Georgia"/>
              </a:rPr>
              <a:t> </a:t>
            </a:r>
            <a:r>
              <a:rPr sz="1100" spc="-30" dirty="0">
                <a:latin typeface="Georgia"/>
                <a:cs typeface="Georgia"/>
              </a:rPr>
              <a:t>hierarchy.</a:t>
            </a:r>
            <a:r>
              <a:rPr sz="1100" spc="125" dirty="0">
                <a:latin typeface="Georgia"/>
                <a:cs typeface="Georgia"/>
              </a:rPr>
              <a:t> </a:t>
            </a:r>
            <a:r>
              <a:rPr sz="1100" spc="-25" dirty="0">
                <a:latin typeface="Georgia"/>
                <a:cs typeface="Georgia"/>
              </a:rPr>
              <a:t>For </a:t>
            </a:r>
            <a:r>
              <a:rPr sz="1100" spc="-20" dirty="0">
                <a:latin typeface="Georgia"/>
                <a:cs typeface="Georgia"/>
              </a:rPr>
              <a:t>example,</a:t>
            </a:r>
            <a:r>
              <a:rPr sz="1100" spc="55" dirty="0">
                <a:latin typeface="Georgia"/>
                <a:cs typeface="Georgia"/>
              </a:rPr>
              <a:t> </a:t>
            </a:r>
            <a:r>
              <a:rPr sz="1100" dirty="0">
                <a:latin typeface="Georgia"/>
                <a:cs typeface="Georgia"/>
              </a:rPr>
              <a:t>attribute</a:t>
            </a:r>
            <a:r>
              <a:rPr sz="1100" spc="60" dirty="0">
                <a:latin typeface="Georgia"/>
                <a:cs typeface="Georgia"/>
              </a:rPr>
              <a:t> </a:t>
            </a:r>
            <a:r>
              <a:rPr sz="1100" dirty="0">
                <a:latin typeface="Times New Roman"/>
                <a:cs typeface="Times New Roman"/>
              </a:rPr>
              <a:t>Time</a:t>
            </a:r>
            <a:r>
              <a:rPr sz="1100" spc="50" dirty="0">
                <a:latin typeface="Times New Roman"/>
                <a:cs typeface="Times New Roman"/>
              </a:rPr>
              <a:t> </a:t>
            </a:r>
            <a:r>
              <a:rPr sz="1100" dirty="0">
                <a:latin typeface="Georgia"/>
                <a:cs typeface="Georgia"/>
              </a:rPr>
              <a:t>can</a:t>
            </a:r>
            <a:r>
              <a:rPr sz="1100" spc="60" dirty="0">
                <a:latin typeface="Georgia"/>
                <a:cs typeface="Georgia"/>
              </a:rPr>
              <a:t> </a:t>
            </a:r>
            <a:r>
              <a:rPr sz="1100" dirty="0">
                <a:latin typeface="Georgia"/>
                <a:cs typeface="Georgia"/>
              </a:rPr>
              <a:t>be</a:t>
            </a:r>
            <a:r>
              <a:rPr sz="1100" spc="55" dirty="0">
                <a:latin typeface="Georgia"/>
                <a:cs typeface="Georgia"/>
              </a:rPr>
              <a:t> </a:t>
            </a:r>
            <a:r>
              <a:rPr sz="1100" dirty="0">
                <a:latin typeface="Georgia"/>
                <a:cs typeface="Georgia"/>
              </a:rPr>
              <a:t>at</a:t>
            </a:r>
            <a:r>
              <a:rPr sz="1100" spc="60" dirty="0">
                <a:latin typeface="Georgia"/>
                <a:cs typeface="Georgia"/>
              </a:rPr>
              <a:t> </a:t>
            </a:r>
            <a:r>
              <a:rPr sz="1100" spc="-30" dirty="0">
                <a:latin typeface="Georgia"/>
                <a:cs typeface="Georgia"/>
              </a:rPr>
              <a:t>different</a:t>
            </a:r>
            <a:r>
              <a:rPr sz="1100" spc="60" dirty="0">
                <a:latin typeface="Georgia"/>
                <a:cs typeface="Georgia"/>
              </a:rPr>
              <a:t> </a:t>
            </a:r>
            <a:r>
              <a:rPr sz="1100" spc="-25" dirty="0">
                <a:latin typeface="Georgia"/>
                <a:cs typeface="Georgia"/>
              </a:rPr>
              <a:t>levels</a:t>
            </a:r>
            <a:r>
              <a:rPr sz="1100" spc="60" dirty="0">
                <a:latin typeface="Georgia"/>
                <a:cs typeface="Georgia"/>
              </a:rPr>
              <a:t> </a:t>
            </a:r>
            <a:r>
              <a:rPr sz="1100" dirty="0">
                <a:latin typeface="Georgia"/>
                <a:cs typeface="Georgia"/>
              </a:rPr>
              <a:t>of</a:t>
            </a:r>
            <a:r>
              <a:rPr sz="1100" spc="55" dirty="0">
                <a:latin typeface="Georgia"/>
                <a:cs typeface="Georgia"/>
              </a:rPr>
              <a:t> </a:t>
            </a:r>
            <a:r>
              <a:rPr sz="1100" spc="-20" dirty="0">
                <a:latin typeface="Georgia"/>
                <a:cs typeface="Georgia"/>
              </a:rPr>
              <a:t>granularity</a:t>
            </a:r>
            <a:r>
              <a:rPr sz="1100" spc="60" dirty="0">
                <a:latin typeface="Georgia"/>
                <a:cs typeface="Georgia"/>
              </a:rPr>
              <a:t> </a:t>
            </a:r>
            <a:r>
              <a:rPr sz="1100" spc="-20" dirty="0">
                <a:latin typeface="Georgia"/>
                <a:cs typeface="Georgia"/>
              </a:rPr>
              <a:t>like</a:t>
            </a:r>
            <a:r>
              <a:rPr sz="1100" spc="60" dirty="0">
                <a:latin typeface="Georgia"/>
                <a:cs typeface="Georgia"/>
              </a:rPr>
              <a:t> </a:t>
            </a:r>
            <a:r>
              <a:rPr sz="1100" dirty="0">
                <a:latin typeface="Georgia"/>
                <a:cs typeface="Georgia"/>
              </a:rPr>
              <a:t>{</a:t>
            </a:r>
            <a:r>
              <a:rPr sz="1100" i="1" dirty="0">
                <a:latin typeface="Palatino Linotype"/>
                <a:cs typeface="Palatino Linotype"/>
              </a:rPr>
              <a:t>year</a:t>
            </a:r>
            <a:r>
              <a:rPr sz="1100" i="1" spc="150" dirty="0">
                <a:latin typeface="Palatino Linotype"/>
                <a:cs typeface="Palatino Linotype"/>
              </a:rPr>
              <a:t> </a:t>
            </a:r>
            <a:r>
              <a:rPr sz="1100" spc="125" dirty="0">
                <a:latin typeface="Georgia"/>
                <a:cs typeface="Georgia"/>
              </a:rPr>
              <a:t>&gt;</a:t>
            </a:r>
            <a:r>
              <a:rPr sz="1100" spc="60" dirty="0">
                <a:latin typeface="Georgia"/>
                <a:cs typeface="Georgia"/>
              </a:rPr>
              <a:t> </a:t>
            </a:r>
            <a:r>
              <a:rPr sz="1100" i="1" spc="-10" dirty="0">
                <a:latin typeface="Palatino Linotype"/>
                <a:cs typeface="Palatino Linotype"/>
              </a:rPr>
              <a:t>quarter</a:t>
            </a:r>
            <a:endParaRPr sz="1100">
              <a:latin typeface="Palatino Linotype"/>
              <a:cs typeface="Palatino Linotype"/>
            </a:endParaRPr>
          </a:p>
          <a:p>
            <a:pPr marL="12700">
              <a:lnSpc>
                <a:spcPts val="1145"/>
              </a:lnSpc>
            </a:pPr>
            <a:r>
              <a:rPr sz="1100" spc="125" dirty="0">
                <a:latin typeface="Georgia"/>
                <a:cs typeface="Georgia"/>
              </a:rPr>
              <a:t>&gt;</a:t>
            </a:r>
            <a:r>
              <a:rPr sz="1100" spc="114" dirty="0">
                <a:latin typeface="Georgia"/>
                <a:cs typeface="Georgia"/>
              </a:rPr>
              <a:t> </a:t>
            </a:r>
            <a:r>
              <a:rPr sz="1100" i="1" dirty="0">
                <a:latin typeface="Palatino Linotype"/>
                <a:cs typeface="Palatino Linotype"/>
              </a:rPr>
              <a:t>month</a:t>
            </a:r>
            <a:r>
              <a:rPr sz="1100" i="1" spc="195"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week</a:t>
            </a:r>
            <a:r>
              <a:rPr sz="1100" i="1" spc="229"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day</a:t>
            </a:r>
            <a:r>
              <a:rPr sz="1100" i="1" spc="210"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hour</a:t>
            </a:r>
            <a:r>
              <a:rPr sz="1100" i="1" spc="-155" dirty="0">
                <a:latin typeface="Palatino Linotype"/>
                <a:cs typeface="Palatino Linotype"/>
              </a:rPr>
              <a:t> </a:t>
            </a:r>
            <a:r>
              <a:rPr sz="1100" spc="-25" dirty="0">
                <a:latin typeface="Georgia"/>
                <a:cs typeface="Georgia"/>
              </a:rPr>
              <a:t>}.</a:t>
            </a:r>
            <a:endParaRPr sz="1100">
              <a:latin typeface="Georgia"/>
              <a:cs typeface="Georgia"/>
            </a:endParaRPr>
          </a:p>
        </p:txBody>
      </p:sp>
      <p:sp>
        <p:nvSpPr>
          <p:cNvPr id="5" name="object 5"/>
          <p:cNvSpPr/>
          <p:nvPr/>
        </p:nvSpPr>
        <p:spPr>
          <a:xfrm>
            <a:off x="337972" y="93101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6" name="object 6"/>
          <p:cNvGrpSpPr/>
          <p:nvPr/>
        </p:nvGrpSpPr>
        <p:grpSpPr>
          <a:xfrm>
            <a:off x="0" y="1638490"/>
            <a:ext cx="5760085" cy="1602105"/>
            <a:chOff x="0" y="1638490"/>
            <a:chExt cx="5760085" cy="1602105"/>
          </a:xfrm>
        </p:grpSpPr>
        <p:pic>
          <p:nvPicPr>
            <p:cNvPr id="7" name="object 7"/>
            <p:cNvPicPr/>
            <p:nvPr/>
          </p:nvPicPr>
          <p:blipFill>
            <a:blip r:embed="rId3" cstate="print"/>
            <a:stretch>
              <a:fillRect/>
            </a:stretch>
          </p:blipFill>
          <p:spPr>
            <a:xfrm>
              <a:off x="547052" y="1638490"/>
              <a:ext cx="1855787" cy="1444624"/>
            </a:xfrm>
            <a:prstGeom prst="rect">
              <a:avLst/>
            </a:prstGeom>
          </p:spPr>
        </p:pic>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pic>
        <p:nvPicPr>
          <p:cNvPr id="10" name="object 10"/>
          <p:cNvPicPr/>
          <p:nvPr/>
        </p:nvPicPr>
        <p:blipFill>
          <a:blip r:embed="rId4" cstate="print"/>
          <a:stretch>
            <a:fillRect/>
          </a:stretch>
        </p:blipFill>
        <p:spPr>
          <a:xfrm>
            <a:off x="3326015" y="1794065"/>
            <a:ext cx="1931352" cy="1137920"/>
          </a:xfrm>
          <a:prstGeom prst="rect">
            <a:avLst/>
          </a:prstGeom>
        </p:spPr>
      </p:pic>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5" action="ppaction://hlinksldjump"/>
              </a:rPr>
              <a:t>data</a:t>
            </a:r>
            <a:r>
              <a:rPr sz="600" spc="170" dirty="0">
                <a:solidFill>
                  <a:srgbClr val="7A0000"/>
                </a:solidFill>
                <a:latin typeface="Georgia"/>
                <a:cs typeface="Georgia"/>
                <a:hlinkClick r:id="rId5" action="ppaction://hlinksldjump"/>
              </a:rPr>
              <a:t> </a:t>
            </a:r>
            <a:r>
              <a:rPr sz="600" spc="30" dirty="0">
                <a:solidFill>
                  <a:srgbClr val="7A0000"/>
                </a:solidFill>
                <a:latin typeface="Georgia"/>
                <a:cs typeface="Georgia"/>
                <a:hlinkClick r:id="rId5" action="ppaction://hlinksldjump"/>
              </a:rPr>
              <a:t>preprocessing</a:t>
            </a:r>
            <a:r>
              <a:rPr sz="600" spc="175" dirty="0">
                <a:solidFill>
                  <a:srgbClr val="7A0000"/>
                </a:solidFill>
                <a:latin typeface="Georgia"/>
                <a:cs typeface="Georgia"/>
                <a:hlinkClick r:id="rId5" action="ppaction://hlinksldjump"/>
              </a:rPr>
              <a:t> </a:t>
            </a:r>
            <a:r>
              <a:rPr sz="600" spc="50" dirty="0">
                <a:solidFill>
                  <a:srgbClr val="7A0000"/>
                </a:solidFill>
                <a:latin typeface="Georgia"/>
                <a:cs typeface="Georgia"/>
                <a:hlinkClick r:id="rId5" action="ppaction://hlinksldjump"/>
              </a:rPr>
              <a:t>and</a:t>
            </a:r>
            <a:r>
              <a:rPr sz="600" spc="175" dirty="0">
                <a:solidFill>
                  <a:srgbClr val="7A0000"/>
                </a:solidFill>
                <a:latin typeface="Georgia"/>
                <a:cs typeface="Georgia"/>
                <a:hlinkClick r:id="rId5" action="ppaction://hlinksldjump"/>
              </a:rPr>
              <a:t> </a:t>
            </a:r>
            <a:r>
              <a:rPr sz="600" spc="-10" dirty="0">
                <a:solidFill>
                  <a:srgbClr val="7A0000"/>
                </a:solidFill>
                <a:latin typeface="Georgia"/>
                <a:cs typeface="Georgia"/>
                <a:hlinkClick r:id="rId5"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52</a:t>
            </a:fld>
            <a:r>
              <a:rPr spc="-25" dirty="0"/>
              <a:t> </a:t>
            </a:r>
            <a:r>
              <a:rPr spc="75" dirty="0"/>
              <a:t>/</a:t>
            </a:r>
            <a:r>
              <a:rPr spc="-25" dirty="0"/>
              <a:t> 103</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Construction</a:t>
            </a:r>
            <a:r>
              <a:rPr spc="215" dirty="0"/>
              <a:t> </a:t>
            </a:r>
            <a:r>
              <a:rPr spc="10" dirty="0"/>
              <a:t>of</a:t>
            </a:r>
            <a:r>
              <a:rPr spc="220" dirty="0"/>
              <a:t> </a:t>
            </a:r>
            <a:r>
              <a:rPr spc="50" dirty="0"/>
              <a:t>attributes</a:t>
            </a:r>
          </a:p>
        </p:txBody>
      </p:sp>
      <p:sp>
        <p:nvSpPr>
          <p:cNvPr id="3" name="object 3"/>
          <p:cNvSpPr/>
          <p:nvPr/>
        </p:nvSpPr>
        <p:spPr>
          <a:xfrm>
            <a:off x="337972" y="103587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944269"/>
            <a:ext cx="5130800" cy="1253490"/>
          </a:xfrm>
          <a:prstGeom prst="rect">
            <a:avLst/>
          </a:prstGeom>
        </p:spPr>
        <p:txBody>
          <a:bodyPr vert="horz" wrap="square" lIns="0" tIns="34290" rIns="0" bIns="0" rtlCol="0">
            <a:spAutoFit/>
          </a:bodyPr>
          <a:lstStyle/>
          <a:p>
            <a:pPr marL="12700" marR="5080" algn="just">
              <a:lnSpc>
                <a:spcPts val="1150"/>
              </a:lnSpc>
              <a:spcBef>
                <a:spcPts val="270"/>
              </a:spcBef>
            </a:pPr>
            <a:r>
              <a:rPr sz="1100" dirty="0">
                <a:latin typeface="Georgia"/>
                <a:cs typeface="Georgia"/>
              </a:rPr>
              <a:t>In attribute </a:t>
            </a:r>
            <a:r>
              <a:rPr sz="1100" spc="-20" dirty="0">
                <a:latin typeface="Georgia"/>
                <a:cs typeface="Georgia"/>
              </a:rPr>
              <a:t>construction</a:t>
            </a:r>
            <a:r>
              <a:rPr sz="1100" dirty="0">
                <a:latin typeface="Georgia"/>
                <a:cs typeface="Georgia"/>
              </a:rPr>
              <a:t> or </a:t>
            </a:r>
            <a:r>
              <a:rPr sz="1100" spc="-10" dirty="0">
                <a:latin typeface="Georgia"/>
                <a:cs typeface="Georgia"/>
              </a:rPr>
              <a:t>feature</a:t>
            </a:r>
            <a:r>
              <a:rPr sz="1100" spc="5" dirty="0">
                <a:latin typeface="Georgia"/>
                <a:cs typeface="Georgia"/>
              </a:rPr>
              <a:t> </a:t>
            </a:r>
            <a:r>
              <a:rPr sz="1100" spc="-20" dirty="0">
                <a:latin typeface="Georgia"/>
                <a:cs typeface="Georgia"/>
              </a:rPr>
              <a:t>construction,</a:t>
            </a:r>
            <a:r>
              <a:rPr sz="1100" dirty="0">
                <a:latin typeface="Georgia"/>
                <a:cs typeface="Georgia"/>
              </a:rPr>
              <a:t> new attributes are</a:t>
            </a:r>
            <a:r>
              <a:rPr sz="1100" spc="5" dirty="0">
                <a:latin typeface="Georgia"/>
                <a:cs typeface="Georgia"/>
              </a:rPr>
              <a:t> </a:t>
            </a:r>
            <a:r>
              <a:rPr sz="1100" spc="-20" dirty="0">
                <a:latin typeface="Georgia"/>
                <a:cs typeface="Georgia"/>
              </a:rPr>
              <a:t>constructed</a:t>
            </a:r>
            <a:r>
              <a:rPr sz="1100" dirty="0">
                <a:latin typeface="Georgia"/>
                <a:cs typeface="Georgia"/>
              </a:rPr>
              <a:t> </a:t>
            </a:r>
            <a:r>
              <a:rPr sz="1100" spc="-25" dirty="0">
                <a:latin typeface="Georgia"/>
                <a:cs typeface="Georgia"/>
              </a:rPr>
              <a:t>and </a:t>
            </a:r>
            <a:r>
              <a:rPr sz="1100" spc="-10" dirty="0">
                <a:latin typeface="Georgia"/>
                <a:cs typeface="Georgia"/>
              </a:rPr>
              <a:t>added</a:t>
            </a:r>
            <a:r>
              <a:rPr sz="1100" spc="5" dirty="0">
                <a:latin typeface="Georgia"/>
                <a:cs typeface="Georgia"/>
              </a:rPr>
              <a:t> </a:t>
            </a:r>
            <a:r>
              <a:rPr sz="1100" dirty="0">
                <a:latin typeface="Georgia"/>
                <a:cs typeface="Georgia"/>
              </a:rPr>
              <a:t>to</a:t>
            </a:r>
            <a:r>
              <a:rPr sz="1100" spc="5" dirty="0">
                <a:latin typeface="Georgia"/>
                <a:cs typeface="Georgia"/>
              </a:rPr>
              <a:t> </a:t>
            </a:r>
            <a:r>
              <a:rPr sz="1100" dirty="0">
                <a:latin typeface="Georgia"/>
                <a:cs typeface="Georgia"/>
              </a:rPr>
              <a:t>help</a:t>
            </a:r>
            <a:r>
              <a:rPr sz="1100" spc="5" dirty="0">
                <a:latin typeface="Georgia"/>
                <a:cs typeface="Georgia"/>
              </a:rPr>
              <a:t> </a:t>
            </a:r>
            <a:r>
              <a:rPr sz="1100" dirty="0">
                <a:latin typeface="Georgia"/>
                <a:cs typeface="Georgia"/>
              </a:rPr>
              <a:t>the</a:t>
            </a:r>
            <a:r>
              <a:rPr sz="1100" spc="5" dirty="0">
                <a:latin typeface="Georgia"/>
                <a:cs typeface="Georgia"/>
              </a:rPr>
              <a:t> </a:t>
            </a:r>
            <a:r>
              <a:rPr sz="1100" spc="-25" dirty="0">
                <a:latin typeface="Georgia"/>
                <a:cs typeface="Georgia"/>
              </a:rPr>
              <a:t>mining</a:t>
            </a:r>
            <a:r>
              <a:rPr sz="1100" spc="5" dirty="0">
                <a:latin typeface="Georgia"/>
                <a:cs typeface="Georgia"/>
              </a:rPr>
              <a:t> </a:t>
            </a:r>
            <a:r>
              <a:rPr sz="1100" spc="-20" dirty="0">
                <a:latin typeface="Georgia"/>
                <a:cs typeface="Georgia"/>
              </a:rPr>
              <a:t>process,</a:t>
            </a:r>
            <a:r>
              <a:rPr sz="1100" spc="5" dirty="0">
                <a:latin typeface="Georgia"/>
                <a:cs typeface="Georgia"/>
              </a:rPr>
              <a:t> </a:t>
            </a:r>
            <a:r>
              <a:rPr sz="1100" dirty="0">
                <a:latin typeface="Georgia"/>
                <a:cs typeface="Georgia"/>
              </a:rPr>
              <a:t>e.g.,</a:t>
            </a:r>
            <a:r>
              <a:rPr sz="1100" spc="5" dirty="0">
                <a:latin typeface="Georgia"/>
                <a:cs typeface="Georgia"/>
              </a:rPr>
              <a:t> </a:t>
            </a:r>
            <a:r>
              <a:rPr sz="1100" spc="-25" dirty="0">
                <a:latin typeface="Georgia"/>
                <a:cs typeface="Georgia"/>
              </a:rPr>
              <a:t>improving</a:t>
            </a:r>
            <a:r>
              <a:rPr sz="1100" spc="5" dirty="0">
                <a:latin typeface="Georgia"/>
                <a:cs typeface="Georgia"/>
              </a:rPr>
              <a:t> </a:t>
            </a:r>
            <a:r>
              <a:rPr sz="1100" dirty="0">
                <a:latin typeface="Georgia"/>
                <a:cs typeface="Georgia"/>
              </a:rPr>
              <a:t>the</a:t>
            </a:r>
            <a:r>
              <a:rPr sz="1100" spc="5" dirty="0">
                <a:latin typeface="Georgia"/>
                <a:cs typeface="Georgia"/>
              </a:rPr>
              <a:t> </a:t>
            </a:r>
            <a:r>
              <a:rPr sz="1100" spc="-10" dirty="0">
                <a:latin typeface="Georgia"/>
                <a:cs typeface="Georgia"/>
              </a:rPr>
              <a:t>accuracy</a:t>
            </a:r>
            <a:r>
              <a:rPr sz="1100" spc="5" dirty="0">
                <a:latin typeface="Georgia"/>
                <a:cs typeface="Georgia"/>
              </a:rPr>
              <a:t> </a:t>
            </a:r>
            <a:r>
              <a:rPr sz="1100" dirty="0">
                <a:latin typeface="Georgia"/>
                <a:cs typeface="Georgia"/>
              </a:rPr>
              <a:t>and</a:t>
            </a:r>
            <a:r>
              <a:rPr sz="1100" spc="5" dirty="0">
                <a:latin typeface="Georgia"/>
                <a:cs typeface="Georgia"/>
              </a:rPr>
              <a:t> </a:t>
            </a:r>
            <a:r>
              <a:rPr sz="1100" spc="-30" dirty="0">
                <a:latin typeface="Georgia"/>
                <a:cs typeface="Georgia"/>
              </a:rPr>
              <a:t>understanding</a:t>
            </a:r>
            <a:r>
              <a:rPr sz="1100" spc="5" dirty="0">
                <a:latin typeface="Georgia"/>
                <a:cs typeface="Georgia"/>
              </a:rPr>
              <a:t> </a:t>
            </a:r>
            <a:r>
              <a:rPr sz="1100" spc="-25" dirty="0">
                <a:latin typeface="Georgia"/>
                <a:cs typeface="Georgia"/>
              </a:rPr>
              <a:t>of </a:t>
            </a:r>
            <a:r>
              <a:rPr sz="1100" spc="-10" dirty="0">
                <a:latin typeface="Georgia"/>
                <a:cs typeface="Georgia"/>
              </a:rPr>
              <a:t>structure</a:t>
            </a:r>
            <a:r>
              <a:rPr sz="1100" spc="25" dirty="0">
                <a:latin typeface="Georgia"/>
                <a:cs typeface="Georgia"/>
              </a:rPr>
              <a:t> </a:t>
            </a:r>
            <a:r>
              <a:rPr sz="1100" dirty="0">
                <a:latin typeface="Georgia"/>
                <a:cs typeface="Georgia"/>
              </a:rPr>
              <a:t>in</a:t>
            </a:r>
            <a:r>
              <a:rPr sz="1100" spc="30" dirty="0">
                <a:latin typeface="Georgia"/>
                <a:cs typeface="Georgia"/>
              </a:rPr>
              <a:t> </a:t>
            </a:r>
            <a:r>
              <a:rPr sz="1100" spc="-45" dirty="0">
                <a:latin typeface="Georgia"/>
                <a:cs typeface="Georgia"/>
              </a:rPr>
              <a:t>high–dimensional</a:t>
            </a:r>
            <a:r>
              <a:rPr sz="1100" spc="25" dirty="0">
                <a:latin typeface="Georgia"/>
                <a:cs typeface="Georgia"/>
              </a:rPr>
              <a:t> </a:t>
            </a:r>
            <a:r>
              <a:rPr sz="1100" spc="-10" dirty="0">
                <a:latin typeface="Georgia"/>
                <a:cs typeface="Georgia"/>
              </a:rPr>
              <a:t>data.</a:t>
            </a:r>
            <a:endParaRPr sz="1100">
              <a:latin typeface="Georgia"/>
              <a:cs typeface="Georgia"/>
            </a:endParaRPr>
          </a:p>
          <a:p>
            <a:pPr marL="12700" algn="just">
              <a:lnSpc>
                <a:spcPts val="1235"/>
              </a:lnSpc>
              <a:spcBef>
                <a:spcPts val="550"/>
              </a:spcBef>
            </a:pPr>
            <a:r>
              <a:rPr sz="1100" spc="-10" dirty="0">
                <a:latin typeface="Georgia"/>
                <a:cs typeface="Georgia"/>
              </a:rPr>
              <a:t>For</a:t>
            </a:r>
            <a:r>
              <a:rPr sz="1100" spc="15" dirty="0">
                <a:latin typeface="Georgia"/>
                <a:cs typeface="Georgia"/>
              </a:rPr>
              <a:t> </a:t>
            </a:r>
            <a:r>
              <a:rPr sz="1100" spc="-20" dirty="0">
                <a:latin typeface="Georgia"/>
                <a:cs typeface="Georgia"/>
              </a:rPr>
              <a:t>example,</a:t>
            </a:r>
            <a:r>
              <a:rPr sz="1100" spc="20" dirty="0">
                <a:latin typeface="Georgia"/>
                <a:cs typeface="Georgia"/>
              </a:rPr>
              <a:t> </a:t>
            </a:r>
            <a:r>
              <a:rPr sz="1100" spc="-10" dirty="0">
                <a:latin typeface="Georgia"/>
                <a:cs typeface="Georgia"/>
              </a:rPr>
              <a:t>we</a:t>
            </a:r>
            <a:r>
              <a:rPr sz="1100" spc="20" dirty="0">
                <a:latin typeface="Georgia"/>
                <a:cs typeface="Georgia"/>
              </a:rPr>
              <a:t> </a:t>
            </a:r>
            <a:r>
              <a:rPr sz="1100" dirty="0">
                <a:latin typeface="Georgia"/>
                <a:cs typeface="Georgia"/>
              </a:rPr>
              <a:t>may</a:t>
            </a:r>
            <a:r>
              <a:rPr sz="1100" spc="15" dirty="0">
                <a:latin typeface="Georgia"/>
                <a:cs typeface="Georgia"/>
              </a:rPr>
              <a:t> </a:t>
            </a:r>
            <a:r>
              <a:rPr sz="1100" spc="-10" dirty="0">
                <a:latin typeface="Georgia"/>
                <a:cs typeface="Georgia"/>
              </a:rPr>
              <a:t>wish</a:t>
            </a:r>
            <a:r>
              <a:rPr sz="1100" spc="25" dirty="0">
                <a:latin typeface="Georgia"/>
                <a:cs typeface="Georgia"/>
              </a:rPr>
              <a:t> </a:t>
            </a:r>
            <a:r>
              <a:rPr sz="1100" dirty="0">
                <a:latin typeface="Georgia"/>
                <a:cs typeface="Georgia"/>
              </a:rPr>
              <a:t>to</a:t>
            </a:r>
            <a:r>
              <a:rPr sz="1100" spc="15" dirty="0">
                <a:latin typeface="Georgia"/>
                <a:cs typeface="Georgia"/>
              </a:rPr>
              <a:t> </a:t>
            </a:r>
            <a:r>
              <a:rPr sz="1100" dirty="0">
                <a:latin typeface="Georgia"/>
                <a:cs typeface="Georgia"/>
              </a:rPr>
              <a:t>add</a:t>
            </a:r>
            <a:r>
              <a:rPr sz="1100" spc="25" dirty="0">
                <a:latin typeface="Georgia"/>
                <a:cs typeface="Georgia"/>
              </a:rPr>
              <a:t> </a:t>
            </a:r>
            <a:r>
              <a:rPr sz="1100" dirty="0">
                <a:latin typeface="Georgia"/>
                <a:cs typeface="Georgia"/>
              </a:rPr>
              <a:t>the</a:t>
            </a:r>
            <a:r>
              <a:rPr sz="1100" spc="15" dirty="0">
                <a:latin typeface="Georgia"/>
                <a:cs typeface="Georgia"/>
              </a:rPr>
              <a:t> </a:t>
            </a:r>
            <a:r>
              <a:rPr sz="1100" dirty="0">
                <a:latin typeface="Georgia"/>
                <a:cs typeface="Georgia"/>
              </a:rPr>
              <a:t>attribute</a:t>
            </a:r>
            <a:r>
              <a:rPr sz="1100" spc="20" dirty="0">
                <a:latin typeface="Georgia"/>
                <a:cs typeface="Georgia"/>
              </a:rPr>
              <a:t> </a:t>
            </a:r>
            <a:r>
              <a:rPr sz="1100" spc="100" dirty="0">
                <a:latin typeface="Times New Roman"/>
                <a:cs typeface="Times New Roman"/>
              </a:rPr>
              <a:t>area</a:t>
            </a:r>
            <a:r>
              <a:rPr sz="1100" spc="10" dirty="0">
                <a:latin typeface="Times New Roman"/>
                <a:cs typeface="Times New Roman"/>
              </a:rPr>
              <a:t> </a:t>
            </a:r>
            <a:r>
              <a:rPr sz="1100" spc="-10" dirty="0">
                <a:latin typeface="Georgia"/>
                <a:cs typeface="Georgia"/>
              </a:rPr>
              <a:t>based</a:t>
            </a:r>
            <a:r>
              <a:rPr sz="1100" spc="20" dirty="0">
                <a:latin typeface="Georgia"/>
                <a:cs typeface="Georgia"/>
              </a:rPr>
              <a:t> </a:t>
            </a:r>
            <a:r>
              <a:rPr sz="1100" dirty="0">
                <a:latin typeface="Georgia"/>
                <a:cs typeface="Georgia"/>
              </a:rPr>
              <a:t>on</a:t>
            </a:r>
            <a:r>
              <a:rPr sz="1100" spc="20"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attributes</a:t>
            </a:r>
            <a:r>
              <a:rPr sz="1100" spc="20" dirty="0">
                <a:latin typeface="Georgia"/>
                <a:cs typeface="Georgia"/>
              </a:rPr>
              <a:t> </a:t>
            </a:r>
            <a:r>
              <a:rPr sz="1100" spc="85" dirty="0">
                <a:latin typeface="Times New Roman"/>
                <a:cs typeface="Times New Roman"/>
              </a:rPr>
              <a:t>height</a:t>
            </a:r>
            <a:endParaRPr sz="1100">
              <a:latin typeface="Times New Roman"/>
              <a:cs typeface="Times New Roman"/>
            </a:endParaRPr>
          </a:p>
          <a:p>
            <a:pPr marL="12700" algn="just">
              <a:lnSpc>
                <a:spcPts val="1235"/>
              </a:lnSpc>
            </a:pPr>
            <a:r>
              <a:rPr sz="1100" dirty="0">
                <a:latin typeface="Georgia"/>
                <a:cs typeface="Georgia"/>
              </a:rPr>
              <a:t>and </a:t>
            </a:r>
            <a:r>
              <a:rPr sz="1100" spc="-10" dirty="0">
                <a:latin typeface="Times New Roman"/>
                <a:cs typeface="Times New Roman"/>
              </a:rPr>
              <a:t>width</a:t>
            </a:r>
            <a:r>
              <a:rPr sz="1100" spc="-10" dirty="0">
                <a:latin typeface="Georgia"/>
                <a:cs typeface="Georgia"/>
              </a:rPr>
              <a:t>.</a:t>
            </a:r>
            <a:endParaRPr sz="1100">
              <a:latin typeface="Georgia"/>
              <a:cs typeface="Georgia"/>
            </a:endParaRPr>
          </a:p>
          <a:p>
            <a:pPr marL="12700" marR="339725">
              <a:lnSpc>
                <a:spcPts val="1150"/>
              </a:lnSpc>
              <a:spcBef>
                <a:spcPts val="735"/>
              </a:spcBef>
            </a:pPr>
            <a:r>
              <a:rPr sz="1100" spc="-10" dirty="0">
                <a:latin typeface="Georgia"/>
                <a:cs typeface="Georgia"/>
              </a:rPr>
              <a:t>New</a:t>
            </a:r>
            <a:r>
              <a:rPr sz="1100" spc="10" dirty="0">
                <a:latin typeface="Georgia"/>
                <a:cs typeface="Georgia"/>
              </a:rPr>
              <a:t> </a:t>
            </a:r>
            <a:r>
              <a:rPr sz="1100" dirty="0">
                <a:latin typeface="Georgia"/>
                <a:cs typeface="Georgia"/>
              </a:rPr>
              <a:t>attributes</a:t>
            </a:r>
            <a:r>
              <a:rPr sz="1100" spc="15" dirty="0">
                <a:latin typeface="Georgia"/>
                <a:cs typeface="Georgia"/>
              </a:rPr>
              <a:t> </a:t>
            </a:r>
            <a:r>
              <a:rPr sz="1100" dirty="0">
                <a:latin typeface="Georgia"/>
                <a:cs typeface="Georgia"/>
              </a:rPr>
              <a:t>can</a:t>
            </a:r>
            <a:r>
              <a:rPr sz="1100" spc="10" dirty="0">
                <a:latin typeface="Georgia"/>
                <a:cs typeface="Georgia"/>
              </a:rPr>
              <a:t> </a:t>
            </a:r>
            <a:r>
              <a:rPr sz="1100" dirty="0">
                <a:latin typeface="Georgia"/>
                <a:cs typeface="Georgia"/>
              </a:rPr>
              <a:t>also</a:t>
            </a:r>
            <a:r>
              <a:rPr sz="1100" spc="15" dirty="0">
                <a:latin typeface="Georgia"/>
                <a:cs typeface="Georgia"/>
              </a:rPr>
              <a:t> </a:t>
            </a:r>
            <a:r>
              <a:rPr sz="1100" spc="-10" dirty="0">
                <a:latin typeface="Georgia"/>
                <a:cs typeface="Georgia"/>
              </a:rPr>
              <a:t>help</a:t>
            </a:r>
            <a:r>
              <a:rPr sz="1100" spc="15" dirty="0">
                <a:latin typeface="Georgia"/>
                <a:cs typeface="Georgia"/>
              </a:rPr>
              <a:t> </a:t>
            </a:r>
            <a:r>
              <a:rPr sz="1100" dirty="0">
                <a:latin typeface="Georgia"/>
                <a:cs typeface="Georgia"/>
              </a:rPr>
              <a:t>data</a:t>
            </a:r>
            <a:r>
              <a:rPr sz="1100" spc="10" dirty="0">
                <a:latin typeface="Georgia"/>
                <a:cs typeface="Georgia"/>
              </a:rPr>
              <a:t> </a:t>
            </a:r>
            <a:r>
              <a:rPr sz="1100" spc="-40" dirty="0">
                <a:latin typeface="Georgia"/>
                <a:cs typeface="Georgia"/>
              </a:rPr>
              <a:t>miners</a:t>
            </a:r>
            <a:r>
              <a:rPr sz="1100" spc="15" dirty="0">
                <a:latin typeface="Georgia"/>
                <a:cs typeface="Georgia"/>
              </a:rPr>
              <a:t> </a:t>
            </a:r>
            <a:r>
              <a:rPr sz="1100" dirty="0">
                <a:latin typeface="Georgia"/>
                <a:cs typeface="Georgia"/>
              </a:rPr>
              <a:t>and</a:t>
            </a:r>
            <a:r>
              <a:rPr sz="1100" spc="15" dirty="0">
                <a:latin typeface="Georgia"/>
                <a:cs typeface="Georgia"/>
              </a:rPr>
              <a:t> </a:t>
            </a:r>
            <a:r>
              <a:rPr sz="1100" dirty="0">
                <a:latin typeface="Georgia"/>
                <a:cs typeface="Georgia"/>
              </a:rPr>
              <a:t>analysts</a:t>
            </a:r>
            <a:r>
              <a:rPr sz="1100" spc="10" dirty="0">
                <a:latin typeface="Georgia"/>
                <a:cs typeface="Georgia"/>
              </a:rPr>
              <a:t> </a:t>
            </a:r>
            <a:r>
              <a:rPr sz="1100" dirty="0">
                <a:latin typeface="Georgia"/>
                <a:cs typeface="Georgia"/>
              </a:rPr>
              <a:t>to</a:t>
            </a:r>
            <a:r>
              <a:rPr sz="1100" spc="15" dirty="0">
                <a:latin typeface="Georgia"/>
                <a:cs typeface="Georgia"/>
              </a:rPr>
              <a:t> </a:t>
            </a:r>
            <a:r>
              <a:rPr sz="1100" spc="-10" dirty="0">
                <a:latin typeface="Georgia"/>
                <a:cs typeface="Georgia"/>
              </a:rPr>
              <a:t>explore,</a:t>
            </a:r>
            <a:r>
              <a:rPr sz="1100" spc="10" dirty="0">
                <a:latin typeface="Georgia"/>
                <a:cs typeface="Georgia"/>
              </a:rPr>
              <a:t> </a:t>
            </a:r>
            <a:r>
              <a:rPr sz="1100" spc="-30" dirty="0">
                <a:latin typeface="Georgia"/>
                <a:cs typeface="Georgia"/>
              </a:rPr>
              <a:t>observe,</a:t>
            </a:r>
            <a:r>
              <a:rPr sz="1100" spc="15" dirty="0">
                <a:latin typeface="Georgia"/>
                <a:cs typeface="Georgia"/>
              </a:rPr>
              <a:t> </a:t>
            </a:r>
            <a:r>
              <a:rPr sz="1100" spc="-25" dirty="0">
                <a:latin typeface="Georgia"/>
                <a:cs typeface="Georgia"/>
              </a:rPr>
              <a:t>and </a:t>
            </a:r>
            <a:r>
              <a:rPr sz="1100" spc="-30" dirty="0">
                <a:latin typeface="Georgia"/>
                <a:cs typeface="Georgia"/>
              </a:rPr>
              <a:t>understand</a:t>
            </a:r>
            <a:r>
              <a:rPr sz="1100" spc="40" dirty="0">
                <a:latin typeface="Georgia"/>
                <a:cs typeface="Georgia"/>
              </a:rPr>
              <a:t> </a:t>
            </a:r>
            <a:r>
              <a:rPr sz="1100" dirty="0">
                <a:latin typeface="Georgia"/>
                <a:cs typeface="Georgia"/>
              </a:rPr>
              <a:t>the</a:t>
            </a:r>
            <a:r>
              <a:rPr sz="1100" spc="45"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more</a:t>
            </a:r>
            <a:r>
              <a:rPr sz="1100" spc="45" dirty="0">
                <a:latin typeface="Georgia"/>
                <a:cs typeface="Georgia"/>
              </a:rPr>
              <a:t> </a:t>
            </a:r>
            <a:r>
              <a:rPr sz="1100" spc="-10" dirty="0">
                <a:latin typeface="Georgia"/>
                <a:cs typeface="Georgia"/>
              </a:rPr>
              <a:t>easily.</a:t>
            </a:r>
            <a:endParaRPr sz="1100">
              <a:latin typeface="Georgia"/>
              <a:cs typeface="Georgia"/>
            </a:endParaRPr>
          </a:p>
        </p:txBody>
      </p:sp>
      <p:sp>
        <p:nvSpPr>
          <p:cNvPr id="5" name="object 5"/>
          <p:cNvSpPr/>
          <p:nvPr/>
        </p:nvSpPr>
        <p:spPr>
          <a:xfrm>
            <a:off x="337972" y="156662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5110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53</a:t>
            </a:fld>
            <a:r>
              <a:rPr spc="-25" dirty="0"/>
              <a:t> </a:t>
            </a:r>
            <a:r>
              <a:rPr spc="75" dirty="0"/>
              <a:t>/</a:t>
            </a:r>
            <a:r>
              <a:rPr spc="-25" dirty="0"/>
              <a:t> 103</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05" dirty="0"/>
              <a:t> </a:t>
            </a:r>
            <a:r>
              <a:rPr dirty="0"/>
              <a:t>scaling</a:t>
            </a:r>
            <a:r>
              <a:rPr spc="105" dirty="0"/>
              <a:t> </a:t>
            </a:r>
            <a:r>
              <a:rPr spc="50" dirty="0"/>
              <a:t>and</a:t>
            </a:r>
            <a:r>
              <a:rPr spc="110" dirty="0"/>
              <a:t> </a:t>
            </a:r>
            <a:r>
              <a:rPr spc="-10" dirty="0"/>
              <a:t>normalization</a:t>
            </a:r>
          </a:p>
        </p:txBody>
      </p:sp>
      <p:sp>
        <p:nvSpPr>
          <p:cNvPr id="3" name="object 3"/>
          <p:cNvSpPr/>
          <p:nvPr/>
        </p:nvSpPr>
        <p:spPr>
          <a:xfrm>
            <a:off x="337972" y="62320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0768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83095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19823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239378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55884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723895"/>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531595"/>
            <a:ext cx="5068570" cy="2285365"/>
          </a:xfrm>
          <a:prstGeom prst="rect">
            <a:avLst/>
          </a:prstGeom>
        </p:spPr>
        <p:txBody>
          <a:bodyPr vert="horz" wrap="square" lIns="0" tIns="34290" rIns="0" bIns="0" rtlCol="0">
            <a:spAutoFit/>
          </a:bodyPr>
          <a:lstStyle/>
          <a:p>
            <a:pPr marL="12700" marR="39370">
              <a:lnSpc>
                <a:spcPts val="1150"/>
              </a:lnSpc>
              <a:spcBef>
                <a:spcPts val="270"/>
              </a:spcBef>
            </a:pPr>
            <a:r>
              <a:rPr sz="1100" dirty="0">
                <a:latin typeface="Georgia"/>
                <a:cs typeface="Georgia"/>
              </a:rPr>
              <a:t>In</a:t>
            </a:r>
            <a:r>
              <a:rPr sz="1100" spc="15" dirty="0">
                <a:latin typeface="Georgia"/>
                <a:cs typeface="Georgia"/>
              </a:rPr>
              <a:t> </a:t>
            </a:r>
            <a:r>
              <a:rPr sz="1100" spc="-10" dirty="0">
                <a:latin typeface="Georgia"/>
                <a:cs typeface="Georgia"/>
              </a:rPr>
              <a:t>many</a:t>
            </a:r>
            <a:r>
              <a:rPr sz="1100" spc="20" dirty="0">
                <a:latin typeface="Georgia"/>
                <a:cs typeface="Georgia"/>
              </a:rPr>
              <a:t> </a:t>
            </a:r>
            <a:r>
              <a:rPr sz="1100" spc="-20" dirty="0">
                <a:latin typeface="Georgia"/>
                <a:cs typeface="Georgia"/>
              </a:rPr>
              <a:t>cases,</a:t>
            </a:r>
            <a:r>
              <a:rPr sz="1100" spc="20" dirty="0">
                <a:latin typeface="Georgia"/>
                <a:cs typeface="Georgia"/>
              </a:rPr>
              <a:t> </a:t>
            </a:r>
            <a:r>
              <a:rPr sz="1100" dirty="0">
                <a:latin typeface="Georgia"/>
                <a:cs typeface="Georgia"/>
              </a:rPr>
              <a:t>the</a:t>
            </a:r>
            <a:r>
              <a:rPr sz="1100" spc="20" dirty="0">
                <a:latin typeface="Georgia"/>
                <a:cs typeface="Georgia"/>
              </a:rPr>
              <a:t> </a:t>
            </a:r>
            <a:r>
              <a:rPr sz="1100" spc="-30" dirty="0">
                <a:latin typeface="Georgia"/>
                <a:cs typeface="Georgia"/>
              </a:rPr>
              <a:t>different</a:t>
            </a:r>
            <a:r>
              <a:rPr sz="1100" spc="20" dirty="0">
                <a:latin typeface="Georgia"/>
                <a:cs typeface="Georgia"/>
              </a:rPr>
              <a:t> </a:t>
            </a:r>
            <a:r>
              <a:rPr sz="1100" spc="-20" dirty="0">
                <a:latin typeface="Georgia"/>
                <a:cs typeface="Georgia"/>
              </a:rPr>
              <a:t>features</a:t>
            </a:r>
            <a:r>
              <a:rPr sz="1100" spc="15" dirty="0">
                <a:latin typeface="Georgia"/>
                <a:cs typeface="Georgia"/>
              </a:rPr>
              <a:t> </a:t>
            </a:r>
            <a:r>
              <a:rPr sz="1100" spc="-30" dirty="0">
                <a:latin typeface="Georgia"/>
                <a:cs typeface="Georgia"/>
              </a:rPr>
              <a:t>represent</a:t>
            </a:r>
            <a:r>
              <a:rPr sz="1100" spc="20" dirty="0">
                <a:latin typeface="Georgia"/>
                <a:cs typeface="Georgia"/>
              </a:rPr>
              <a:t> </a:t>
            </a:r>
            <a:r>
              <a:rPr sz="1100" spc="-30" dirty="0">
                <a:latin typeface="Georgia"/>
                <a:cs typeface="Georgia"/>
              </a:rPr>
              <a:t>different</a:t>
            </a:r>
            <a:r>
              <a:rPr sz="1100" spc="20" dirty="0">
                <a:latin typeface="Georgia"/>
                <a:cs typeface="Georgia"/>
              </a:rPr>
              <a:t> </a:t>
            </a:r>
            <a:r>
              <a:rPr sz="1100" spc="-20" dirty="0">
                <a:latin typeface="Georgia"/>
                <a:cs typeface="Georgia"/>
              </a:rPr>
              <a:t>scales</a:t>
            </a:r>
            <a:r>
              <a:rPr sz="1100" spc="20" dirty="0">
                <a:latin typeface="Georgia"/>
                <a:cs typeface="Georgia"/>
              </a:rPr>
              <a:t> </a:t>
            </a:r>
            <a:r>
              <a:rPr sz="1100" dirty="0">
                <a:latin typeface="Georgia"/>
                <a:cs typeface="Georgia"/>
              </a:rPr>
              <a:t>of</a:t>
            </a:r>
            <a:r>
              <a:rPr sz="1100" spc="20" dirty="0">
                <a:latin typeface="Georgia"/>
                <a:cs typeface="Georgia"/>
              </a:rPr>
              <a:t> </a:t>
            </a:r>
            <a:r>
              <a:rPr sz="1100" spc="-40" dirty="0">
                <a:latin typeface="Georgia"/>
                <a:cs typeface="Georgia"/>
              </a:rPr>
              <a:t>reference</a:t>
            </a:r>
            <a:r>
              <a:rPr sz="1100" spc="20" dirty="0">
                <a:latin typeface="Georgia"/>
                <a:cs typeface="Georgia"/>
              </a:rPr>
              <a:t> </a:t>
            </a:r>
            <a:r>
              <a:rPr sz="1100" dirty="0">
                <a:latin typeface="Georgia"/>
                <a:cs typeface="Georgia"/>
              </a:rPr>
              <a:t>and</a:t>
            </a:r>
            <a:r>
              <a:rPr sz="1100" spc="15" dirty="0">
                <a:latin typeface="Georgia"/>
                <a:cs typeface="Georgia"/>
              </a:rPr>
              <a:t> </a:t>
            </a:r>
            <a:r>
              <a:rPr sz="1100" spc="-25" dirty="0">
                <a:latin typeface="Georgia"/>
                <a:cs typeface="Georgia"/>
              </a:rPr>
              <a:t>may </a:t>
            </a:r>
            <a:r>
              <a:rPr sz="1100" spc="-30" dirty="0">
                <a:latin typeface="Georgia"/>
                <a:cs typeface="Georgia"/>
              </a:rPr>
              <a:t>therefore</a:t>
            </a:r>
            <a:r>
              <a:rPr sz="1100" spc="40" dirty="0">
                <a:latin typeface="Georgia"/>
                <a:cs typeface="Georgia"/>
              </a:rPr>
              <a:t> </a:t>
            </a:r>
            <a:r>
              <a:rPr sz="1100" dirty="0">
                <a:latin typeface="Georgia"/>
                <a:cs typeface="Georgia"/>
              </a:rPr>
              <a:t>not</a:t>
            </a:r>
            <a:r>
              <a:rPr sz="1100" spc="45" dirty="0">
                <a:latin typeface="Georgia"/>
                <a:cs typeface="Georgia"/>
              </a:rPr>
              <a:t> </a:t>
            </a:r>
            <a:r>
              <a:rPr sz="1100" dirty="0">
                <a:latin typeface="Georgia"/>
                <a:cs typeface="Georgia"/>
              </a:rPr>
              <a:t>be</a:t>
            </a:r>
            <a:r>
              <a:rPr sz="1100" spc="40" dirty="0">
                <a:latin typeface="Georgia"/>
                <a:cs typeface="Georgia"/>
              </a:rPr>
              <a:t> </a:t>
            </a:r>
            <a:r>
              <a:rPr sz="1100" spc="-25" dirty="0">
                <a:latin typeface="Georgia"/>
                <a:cs typeface="Georgia"/>
              </a:rPr>
              <a:t>comparable</a:t>
            </a:r>
            <a:r>
              <a:rPr sz="1100" spc="45" dirty="0">
                <a:latin typeface="Georgia"/>
                <a:cs typeface="Georgia"/>
              </a:rPr>
              <a:t> </a:t>
            </a:r>
            <a:r>
              <a:rPr sz="1100" dirty="0">
                <a:latin typeface="Georgia"/>
                <a:cs typeface="Georgia"/>
              </a:rPr>
              <a:t>to</a:t>
            </a:r>
            <a:r>
              <a:rPr sz="1100" spc="40" dirty="0">
                <a:latin typeface="Georgia"/>
                <a:cs typeface="Georgia"/>
              </a:rPr>
              <a:t> </a:t>
            </a:r>
            <a:r>
              <a:rPr sz="1100" spc="-20" dirty="0">
                <a:latin typeface="Georgia"/>
                <a:cs typeface="Georgia"/>
              </a:rPr>
              <a:t>one</a:t>
            </a:r>
            <a:r>
              <a:rPr sz="1100" spc="45" dirty="0">
                <a:latin typeface="Georgia"/>
                <a:cs typeface="Georgia"/>
              </a:rPr>
              <a:t> </a:t>
            </a:r>
            <a:r>
              <a:rPr sz="1100" spc="-10" dirty="0">
                <a:latin typeface="Georgia"/>
                <a:cs typeface="Georgia"/>
              </a:rPr>
              <a:t>another.</a:t>
            </a:r>
            <a:endParaRPr sz="1100">
              <a:latin typeface="Georgia"/>
              <a:cs typeface="Georgia"/>
            </a:endParaRPr>
          </a:p>
          <a:p>
            <a:pPr marL="12700" marR="5080">
              <a:lnSpc>
                <a:spcPts val="1150"/>
              </a:lnSpc>
              <a:spcBef>
                <a:spcPts val="725"/>
              </a:spcBef>
            </a:pPr>
            <a:r>
              <a:rPr sz="1100" spc="-10" dirty="0">
                <a:latin typeface="Georgia"/>
                <a:cs typeface="Georgia"/>
              </a:rPr>
              <a:t>For</a:t>
            </a:r>
            <a:r>
              <a:rPr sz="1100" spc="20" dirty="0">
                <a:latin typeface="Georgia"/>
                <a:cs typeface="Georgia"/>
              </a:rPr>
              <a:t> </a:t>
            </a:r>
            <a:r>
              <a:rPr sz="1100" spc="-20" dirty="0">
                <a:latin typeface="Georgia"/>
                <a:cs typeface="Georgia"/>
              </a:rPr>
              <a:t>example,</a:t>
            </a:r>
            <a:r>
              <a:rPr sz="1100" spc="25" dirty="0">
                <a:latin typeface="Georgia"/>
                <a:cs typeface="Georgia"/>
              </a:rPr>
              <a:t> </a:t>
            </a:r>
            <a:r>
              <a:rPr sz="1100" dirty="0">
                <a:latin typeface="Georgia"/>
                <a:cs typeface="Georgia"/>
              </a:rPr>
              <a:t>an</a:t>
            </a:r>
            <a:r>
              <a:rPr sz="1100" spc="25" dirty="0">
                <a:latin typeface="Georgia"/>
                <a:cs typeface="Georgia"/>
              </a:rPr>
              <a:t> </a:t>
            </a:r>
            <a:r>
              <a:rPr sz="1100" dirty="0">
                <a:latin typeface="Georgia"/>
                <a:cs typeface="Georgia"/>
              </a:rPr>
              <a:t>attribute</a:t>
            </a:r>
            <a:r>
              <a:rPr sz="1100" spc="20" dirty="0">
                <a:latin typeface="Georgia"/>
                <a:cs typeface="Georgia"/>
              </a:rPr>
              <a:t> </a:t>
            </a:r>
            <a:r>
              <a:rPr sz="1100" spc="-25" dirty="0">
                <a:latin typeface="Georgia"/>
                <a:cs typeface="Georgia"/>
              </a:rPr>
              <a:t>such</a:t>
            </a:r>
            <a:r>
              <a:rPr sz="1100" spc="25" dirty="0">
                <a:latin typeface="Georgia"/>
                <a:cs typeface="Georgia"/>
              </a:rPr>
              <a:t> </a:t>
            </a:r>
            <a:r>
              <a:rPr sz="1100" dirty="0">
                <a:latin typeface="Georgia"/>
                <a:cs typeface="Georgia"/>
              </a:rPr>
              <a:t>as</a:t>
            </a:r>
            <a:r>
              <a:rPr sz="1100" spc="25" dirty="0">
                <a:latin typeface="Georgia"/>
                <a:cs typeface="Georgia"/>
              </a:rPr>
              <a:t> </a:t>
            </a:r>
            <a:r>
              <a:rPr sz="1100" dirty="0">
                <a:latin typeface="Georgia"/>
                <a:cs typeface="Georgia"/>
              </a:rPr>
              <a:t>age</a:t>
            </a:r>
            <a:r>
              <a:rPr sz="1100" spc="20" dirty="0">
                <a:latin typeface="Georgia"/>
                <a:cs typeface="Georgia"/>
              </a:rPr>
              <a:t> </a:t>
            </a:r>
            <a:r>
              <a:rPr sz="1100" dirty="0">
                <a:latin typeface="Georgia"/>
                <a:cs typeface="Georgia"/>
              </a:rPr>
              <a:t>is</a:t>
            </a:r>
            <a:r>
              <a:rPr sz="1100" spc="25" dirty="0">
                <a:latin typeface="Georgia"/>
                <a:cs typeface="Georgia"/>
              </a:rPr>
              <a:t> </a:t>
            </a:r>
            <a:r>
              <a:rPr sz="1100" spc="-25" dirty="0">
                <a:latin typeface="Georgia"/>
                <a:cs typeface="Georgia"/>
              </a:rPr>
              <a:t>drawn</a:t>
            </a:r>
            <a:r>
              <a:rPr sz="1100" spc="25" dirty="0">
                <a:latin typeface="Georgia"/>
                <a:cs typeface="Georgia"/>
              </a:rPr>
              <a:t> </a:t>
            </a:r>
            <a:r>
              <a:rPr sz="1100" dirty="0">
                <a:latin typeface="Georgia"/>
                <a:cs typeface="Georgia"/>
              </a:rPr>
              <a:t>on</a:t>
            </a:r>
            <a:r>
              <a:rPr sz="1100" spc="20" dirty="0">
                <a:latin typeface="Georgia"/>
                <a:cs typeface="Georgia"/>
              </a:rPr>
              <a:t> </a:t>
            </a:r>
            <a:r>
              <a:rPr sz="1100" dirty="0">
                <a:latin typeface="Georgia"/>
                <a:cs typeface="Georgia"/>
              </a:rPr>
              <a:t>a</a:t>
            </a:r>
            <a:r>
              <a:rPr sz="1100" spc="25" dirty="0">
                <a:latin typeface="Georgia"/>
                <a:cs typeface="Georgia"/>
              </a:rPr>
              <a:t> </a:t>
            </a:r>
            <a:r>
              <a:rPr sz="1100" dirty="0">
                <a:latin typeface="Georgia"/>
                <a:cs typeface="Georgia"/>
              </a:rPr>
              <a:t>very</a:t>
            </a:r>
            <a:r>
              <a:rPr sz="1100" spc="25" dirty="0">
                <a:latin typeface="Georgia"/>
                <a:cs typeface="Georgia"/>
              </a:rPr>
              <a:t> </a:t>
            </a:r>
            <a:r>
              <a:rPr sz="1100" spc="-30" dirty="0">
                <a:latin typeface="Georgia"/>
                <a:cs typeface="Georgia"/>
              </a:rPr>
              <a:t>different</a:t>
            </a:r>
            <a:r>
              <a:rPr sz="1100" spc="20" dirty="0">
                <a:latin typeface="Georgia"/>
                <a:cs typeface="Georgia"/>
              </a:rPr>
              <a:t> </a:t>
            </a:r>
            <a:r>
              <a:rPr sz="1100" spc="-10" dirty="0">
                <a:latin typeface="Georgia"/>
                <a:cs typeface="Georgia"/>
              </a:rPr>
              <a:t>scale</a:t>
            </a:r>
            <a:r>
              <a:rPr sz="1100" spc="25" dirty="0">
                <a:latin typeface="Georgia"/>
                <a:cs typeface="Georgia"/>
              </a:rPr>
              <a:t> </a:t>
            </a:r>
            <a:r>
              <a:rPr sz="1100" dirty="0">
                <a:latin typeface="Georgia"/>
                <a:cs typeface="Georgia"/>
              </a:rPr>
              <a:t>than</a:t>
            </a:r>
            <a:r>
              <a:rPr sz="1100" spc="25" dirty="0">
                <a:latin typeface="Georgia"/>
                <a:cs typeface="Georgia"/>
              </a:rPr>
              <a:t> </a:t>
            </a:r>
            <a:r>
              <a:rPr sz="1100" spc="-25" dirty="0">
                <a:latin typeface="Georgia"/>
                <a:cs typeface="Georgia"/>
              </a:rPr>
              <a:t>an </a:t>
            </a:r>
            <a:r>
              <a:rPr sz="1100" dirty="0">
                <a:latin typeface="Georgia"/>
                <a:cs typeface="Georgia"/>
              </a:rPr>
              <a:t>attribute</a:t>
            </a:r>
            <a:r>
              <a:rPr sz="1100" spc="30" dirty="0">
                <a:latin typeface="Georgia"/>
                <a:cs typeface="Georgia"/>
              </a:rPr>
              <a:t> </a:t>
            </a:r>
            <a:r>
              <a:rPr sz="1100" spc="-20" dirty="0">
                <a:latin typeface="Georgia"/>
                <a:cs typeface="Georgia"/>
              </a:rPr>
              <a:t>such</a:t>
            </a:r>
            <a:r>
              <a:rPr sz="1100" spc="35" dirty="0">
                <a:latin typeface="Georgia"/>
                <a:cs typeface="Georgia"/>
              </a:rPr>
              <a:t> </a:t>
            </a:r>
            <a:r>
              <a:rPr sz="1100" dirty="0">
                <a:latin typeface="Georgia"/>
                <a:cs typeface="Georgia"/>
              </a:rPr>
              <a:t>as</a:t>
            </a:r>
            <a:r>
              <a:rPr sz="1100" spc="35" dirty="0">
                <a:latin typeface="Georgia"/>
                <a:cs typeface="Georgia"/>
              </a:rPr>
              <a:t> </a:t>
            </a:r>
            <a:r>
              <a:rPr sz="1100" spc="-10" dirty="0">
                <a:latin typeface="Georgia"/>
                <a:cs typeface="Georgia"/>
              </a:rPr>
              <a:t>salary.</a:t>
            </a:r>
            <a:r>
              <a:rPr sz="1100" spc="1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latter</a:t>
            </a:r>
            <a:r>
              <a:rPr sz="1100" spc="30" dirty="0">
                <a:latin typeface="Georgia"/>
                <a:cs typeface="Georgia"/>
              </a:rPr>
              <a:t> </a:t>
            </a:r>
            <a:r>
              <a:rPr sz="1100" dirty="0">
                <a:latin typeface="Georgia"/>
                <a:cs typeface="Georgia"/>
              </a:rPr>
              <a:t>attribute</a:t>
            </a:r>
            <a:r>
              <a:rPr sz="1100" spc="35"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typically</a:t>
            </a:r>
            <a:r>
              <a:rPr sz="1100" spc="35" dirty="0">
                <a:latin typeface="Georgia"/>
                <a:cs typeface="Georgia"/>
              </a:rPr>
              <a:t> </a:t>
            </a:r>
            <a:r>
              <a:rPr sz="1100" spc="-30" dirty="0">
                <a:latin typeface="Georgia"/>
                <a:cs typeface="Georgia"/>
              </a:rPr>
              <a:t>orders</a:t>
            </a:r>
            <a:r>
              <a:rPr sz="1100" spc="35" dirty="0">
                <a:latin typeface="Georgia"/>
                <a:cs typeface="Georgia"/>
              </a:rPr>
              <a:t> </a:t>
            </a:r>
            <a:r>
              <a:rPr sz="1100" dirty="0">
                <a:latin typeface="Georgia"/>
                <a:cs typeface="Georgia"/>
              </a:rPr>
              <a:t>of</a:t>
            </a:r>
            <a:r>
              <a:rPr sz="1100" spc="30" dirty="0">
                <a:latin typeface="Georgia"/>
                <a:cs typeface="Georgia"/>
              </a:rPr>
              <a:t> </a:t>
            </a:r>
            <a:r>
              <a:rPr sz="1100" spc="-25" dirty="0">
                <a:latin typeface="Georgia"/>
                <a:cs typeface="Georgia"/>
              </a:rPr>
              <a:t>magnitude</a:t>
            </a:r>
            <a:r>
              <a:rPr sz="1100" spc="35" dirty="0">
                <a:latin typeface="Georgia"/>
                <a:cs typeface="Georgia"/>
              </a:rPr>
              <a:t> </a:t>
            </a:r>
            <a:r>
              <a:rPr sz="1100" spc="-10" dirty="0">
                <a:latin typeface="Georgia"/>
                <a:cs typeface="Georgia"/>
              </a:rPr>
              <a:t>larger </a:t>
            </a:r>
            <a:r>
              <a:rPr sz="1100" dirty="0">
                <a:latin typeface="Georgia"/>
                <a:cs typeface="Georgia"/>
              </a:rPr>
              <a:t>than</a:t>
            </a:r>
            <a:r>
              <a:rPr sz="1100" spc="35"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former.</a:t>
            </a:r>
            <a:r>
              <a:rPr sz="1100" spc="130" dirty="0">
                <a:latin typeface="Georgia"/>
                <a:cs typeface="Georgia"/>
              </a:rPr>
              <a:t> </a:t>
            </a:r>
            <a:r>
              <a:rPr sz="1100" dirty="0">
                <a:latin typeface="Georgia"/>
                <a:cs typeface="Georgia"/>
              </a:rPr>
              <a:t>As</a:t>
            </a:r>
            <a:r>
              <a:rPr sz="1100" spc="35"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result,</a:t>
            </a:r>
            <a:r>
              <a:rPr sz="1100" spc="35" dirty="0">
                <a:latin typeface="Georgia"/>
                <a:cs typeface="Georgia"/>
              </a:rPr>
              <a:t> </a:t>
            </a:r>
            <a:r>
              <a:rPr sz="1100" dirty="0">
                <a:latin typeface="Georgia"/>
                <a:cs typeface="Georgia"/>
              </a:rPr>
              <a:t>any</a:t>
            </a:r>
            <a:r>
              <a:rPr sz="1100" spc="35" dirty="0">
                <a:latin typeface="Georgia"/>
                <a:cs typeface="Georgia"/>
              </a:rPr>
              <a:t> </a:t>
            </a:r>
            <a:r>
              <a:rPr sz="1100" spc="-20" dirty="0">
                <a:latin typeface="Georgia"/>
                <a:cs typeface="Georgia"/>
              </a:rPr>
              <a:t>aggregate</a:t>
            </a:r>
            <a:r>
              <a:rPr sz="1100" spc="35" dirty="0">
                <a:latin typeface="Georgia"/>
                <a:cs typeface="Georgia"/>
              </a:rPr>
              <a:t> </a:t>
            </a:r>
            <a:r>
              <a:rPr sz="1100" spc="-10" dirty="0">
                <a:latin typeface="Georgia"/>
                <a:cs typeface="Georgia"/>
              </a:rPr>
              <a:t>function</a:t>
            </a:r>
            <a:r>
              <a:rPr sz="1100" spc="35" dirty="0">
                <a:latin typeface="Georgia"/>
                <a:cs typeface="Georgia"/>
              </a:rPr>
              <a:t> </a:t>
            </a:r>
            <a:r>
              <a:rPr sz="1100" spc="-20" dirty="0">
                <a:latin typeface="Georgia"/>
                <a:cs typeface="Georgia"/>
              </a:rPr>
              <a:t>computed</a:t>
            </a:r>
            <a:r>
              <a:rPr sz="1100" spc="40" dirty="0">
                <a:latin typeface="Georgia"/>
                <a:cs typeface="Georgia"/>
              </a:rPr>
              <a:t> </a:t>
            </a:r>
            <a:r>
              <a:rPr sz="1100" dirty="0">
                <a:latin typeface="Georgia"/>
                <a:cs typeface="Georgia"/>
              </a:rPr>
              <a:t>on</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different </a:t>
            </a:r>
            <a:r>
              <a:rPr sz="1100" spc="-20" dirty="0">
                <a:latin typeface="Georgia"/>
                <a:cs typeface="Georgia"/>
              </a:rPr>
              <a:t>features</a:t>
            </a:r>
            <a:r>
              <a:rPr sz="1100" spc="35" dirty="0">
                <a:latin typeface="Georgia"/>
                <a:cs typeface="Georgia"/>
              </a:rPr>
              <a:t> </a:t>
            </a:r>
            <a:r>
              <a:rPr sz="1100" dirty="0">
                <a:latin typeface="Georgia"/>
                <a:cs typeface="Georgia"/>
              </a:rPr>
              <a:t>(e.g.,</a:t>
            </a:r>
            <a:r>
              <a:rPr sz="1100" spc="40" dirty="0">
                <a:latin typeface="Georgia"/>
                <a:cs typeface="Georgia"/>
              </a:rPr>
              <a:t> </a:t>
            </a:r>
            <a:r>
              <a:rPr sz="1100" spc="-20" dirty="0">
                <a:latin typeface="Georgia"/>
                <a:cs typeface="Georgia"/>
              </a:rPr>
              <a:t>Euclidean</a:t>
            </a:r>
            <a:r>
              <a:rPr sz="1100" spc="35" dirty="0">
                <a:latin typeface="Georgia"/>
                <a:cs typeface="Georgia"/>
              </a:rPr>
              <a:t> </a:t>
            </a:r>
            <a:r>
              <a:rPr sz="1100" spc="-25" dirty="0">
                <a:latin typeface="Georgia"/>
                <a:cs typeface="Georgia"/>
              </a:rPr>
              <a:t>distances)</a:t>
            </a:r>
            <a:r>
              <a:rPr sz="1100" spc="40" dirty="0">
                <a:latin typeface="Georgia"/>
                <a:cs typeface="Georgia"/>
              </a:rPr>
              <a:t> </a:t>
            </a:r>
            <a:r>
              <a:rPr sz="1100" dirty="0">
                <a:latin typeface="Georgia"/>
                <a:cs typeface="Georgia"/>
              </a:rPr>
              <a:t>will</a:t>
            </a:r>
            <a:r>
              <a:rPr sz="1100" spc="35" dirty="0">
                <a:latin typeface="Georgia"/>
                <a:cs typeface="Georgia"/>
              </a:rPr>
              <a:t> </a:t>
            </a:r>
            <a:r>
              <a:rPr sz="1100" dirty="0">
                <a:latin typeface="Georgia"/>
                <a:cs typeface="Georgia"/>
              </a:rPr>
              <a:t>be</a:t>
            </a:r>
            <a:r>
              <a:rPr sz="1100" spc="40" dirty="0">
                <a:latin typeface="Georgia"/>
                <a:cs typeface="Georgia"/>
              </a:rPr>
              <a:t> </a:t>
            </a:r>
            <a:r>
              <a:rPr sz="1100" spc="-25" dirty="0">
                <a:latin typeface="Georgia"/>
                <a:cs typeface="Georgia"/>
              </a:rPr>
              <a:t>dominated</a:t>
            </a:r>
            <a:r>
              <a:rPr sz="1100" spc="35" dirty="0">
                <a:latin typeface="Georgia"/>
                <a:cs typeface="Georgia"/>
              </a:rPr>
              <a:t> </a:t>
            </a:r>
            <a:r>
              <a:rPr sz="1100" dirty="0">
                <a:latin typeface="Georgia"/>
                <a:cs typeface="Georgia"/>
              </a:rPr>
              <a:t>by</a:t>
            </a:r>
            <a:r>
              <a:rPr sz="1100" spc="4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attribute</a:t>
            </a:r>
            <a:r>
              <a:rPr sz="1100" spc="40" dirty="0">
                <a:latin typeface="Georgia"/>
                <a:cs typeface="Georgia"/>
              </a:rPr>
              <a:t> </a:t>
            </a:r>
            <a:r>
              <a:rPr sz="1100" dirty="0">
                <a:latin typeface="Georgia"/>
                <a:cs typeface="Georgia"/>
              </a:rPr>
              <a:t>of</a:t>
            </a:r>
            <a:r>
              <a:rPr sz="1100" spc="35" dirty="0">
                <a:latin typeface="Georgia"/>
                <a:cs typeface="Georgia"/>
              </a:rPr>
              <a:t> </a:t>
            </a:r>
            <a:r>
              <a:rPr sz="1100" spc="-10" dirty="0">
                <a:latin typeface="Georgia"/>
                <a:cs typeface="Georgia"/>
              </a:rPr>
              <a:t>larger magnitude.</a:t>
            </a:r>
            <a:endParaRPr sz="1100">
              <a:latin typeface="Georgia"/>
              <a:cs typeface="Georgia"/>
            </a:endParaRPr>
          </a:p>
          <a:p>
            <a:pPr marL="12700" marR="20320">
              <a:lnSpc>
                <a:spcPts val="1150"/>
              </a:lnSpc>
              <a:spcBef>
                <a:spcPts val="735"/>
              </a:spcBef>
            </a:pPr>
            <a:r>
              <a:rPr sz="1100" dirty="0">
                <a:latin typeface="Georgia"/>
                <a:cs typeface="Georgia"/>
              </a:rPr>
              <a:t>To</a:t>
            </a:r>
            <a:r>
              <a:rPr sz="1100" spc="15" dirty="0">
                <a:latin typeface="Georgia"/>
                <a:cs typeface="Georgia"/>
              </a:rPr>
              <a:t> </a:t>
            </a:r>
            <a:r>
              <a:rPr sz="1100" spc="-25" dirty="0">
                <a:latin typeface="Georgia"/>
                <a:cs typeface="Georgia"/>
              </a:rPr>
              <a:t>address</a:t>
            </a:r>
            <a:r>
              <a:rPr sz="1100" spc="20" dirty="0">
                <a:latin typeface="Georgia"/>
                <a:cs typeface="Georgia"/>
              </a:rPr>
              <a:t> </a:t>
            </a:r>
            <a:r>
              <a:rPr sz="1100" dirty="0">
                <a:latin typeface="Georgia"/>
                <a:cs typeface="Georgia"/>
              </a:rPr>
              <a:t>this</a:t>
            </a:r>
            <a:r>
              <a:rPr sz="1100" spc="20" dirty="0">
                <a:latin typeface="Georgia"/>
                <a:cs typeface="Georgia"/>
              </a:rPr>
              <a:t> </a:t>
            </a:r>
            <a:r>
              <a:rPr sz="1100" spc="-25" dirty="0">
                <a:latin typeface="Georgia"/>
                <a:cs typeface="Georgia"/>
              </a:rPr>
              <a:t>problem,</a:t>
            </a:r>
            <a:r>
              <a:rPr sz="1100" spc="20" dirty="0">
                <a:latin typeface="Georgia"/>
                <a:cs typeface="Georgia"/>
              </a:rPr>
              <a:t> </a:t>
            </a:r>
            <a:r>
              <a:rPr sz="1100" spc="-25" dirty="0">
                <a:latin typeface="Georgia"/>
                <a:cs typeface="Georgia"/>
              </a:rPr>
              <a:t>values</a:t>
            </a:r>
            <a:r>
              <a:rPr sz="1100" spc="20" dirty="0">
                <a:latin typeface="Georgia"/>
                <a:cs typeface="Georgia"/>
              </a:rPr>
              <a:t> </a:t>
            </a:r>
            <a:r>
              <a:rPr sz="1100" dirty="0">
                <a:latin typeface="Georgia"/>
                <a:cs typeface="Georgia"/>
              </a:rPr>
              <a:t>of</a:t>
            </a:r>
            <a:r>
              <a:rPr sz="1100" spc="20" dirty="0">
                <a:latin typeface="Georgia"/>
                <a:cs typeface="Georgia"/>
              </a:rPr>
              <a:t> </a:t>
            </a:r>
            <a:r>
              <a:rPr sz="1100" dirty="0">
                <a:latin typeface="Georgia"/>
                <a:cs typeface="Georgia"/>
              </a:rPr>
              <a:t>attributes</a:t>
            </a:r>
            <a:r>
              <a:rPr sz="1100" spc="20" dirty="0">
                <a:latin typeface="Georgia"/>
                <a:cs typeface="Georgia"/>
              </a:rPr>
              <a:t> </a:t>
            </a:r>
            <a:r>
              <a:rPr sz="1100" dirty="0">
                <a:latin typeface="Georgia"/>
                <a:cs typeface="Georgia"/>
              </a:rPr>
              <a:t>are</a:t>
            </a:r>
            <a:r>
              <a:rPr sz="1100" spc="20" dirty="0">
                <a:latin typeface="Georgia"/>
                <a:cs typeface="Georgia"/>
              </a:rPr>
              <a:t> </a:t>
            </a:r>
            <a:r>
              <a:rPr sz="1100" spc="-10" dirty="0">
                <a:latin typeface="Georgia"/>
                <a:cs typeface="Georgia"/>
              </a:rPr>
              <a:t>usually</a:t>
            </a:r>
            <a:r>
              <a:rPr sz="1100" spc="20" dirty="0">
                <a:latin typeface="Georgia"/>
                <a:cs typeface="Georgia"/>
              </a:rPr>
              <a:t> </a:t>
            </a:r>
            <a:r>
              <a:rPr sz="1100" spc="-45" dirty="0">
                <a:latin typeface="Georgia"/>
                <a:cs typeface="Georgia"/>
              </a:rPr>
              <a:t>re–scaled</a:t>
            </a:r>
            <a:r>
              <a:rPr sz="1100" spc="20" dirty="0">
                <a:latin typeface="Georgia"/>
                <a:cs typeface="Georgia"/>
              </a:rPr>
              <a:t> </a:t>
            </a:r>
            <a:r>
              <a:rPr sz="1100" dirty="0">
                <a:latin typeface="Georgia"/>
                <a:cs typeface="Georgia"/>
              </a:rPr>
              <a:t>or</a:t>
            </a:r>
            <a:r>
              <a:rPr sz="1100" spc="20" dirty="0">
                <a:latin typeface="Georgia"/>
                <a:cs typeface="Georgia"/>
              </a:rPr>
              <a:t> </a:t>
            </a:r>
            <a:r>
              <a:rPr sz="1100" spc="-35" dirty="0">
                <a:latin typeface="Georgia"/>
                <a:cs typeface="Georgia"/>
              </a:rPr>
              <a:t>normalized</a:t>
            </a:r>
            <a:r>
              <a:rPr sz="1100" spc="20" dirty="0">
                <a:latin typeface="Georgia"/>
                <a:cs typeface="Georgia"/>
              </a:rPr>
              <a:t> </a:t>
            </a:r>
            <a:r>
              <a:rPr sz="1100" spc="-25" dirty="0">
                <a:latin typeface="Georgia"/>
                <a:cs typeface="Georgia"/>
              </a:rPr>
              <a:t>to </a:t>
            </a:r>
            <a:r>
              <a:rPr sz="1100" dirty="0">
                <a:latin typeface="Georgia"/>
                <a:cs typeface="Georgia"/>
              </a:rPr>
              <a:t>a</a:t>
            </a:r>
            <a:r>
              <a:rPr sz="1100" spc="30" dirty="0">
                <a:latin typeface="Georgia"/>
                <a:cs typeface="Georgia"/>
              </a:rPr>
              <a:t> </a:t>
            </a:r>
            <a:r>
              <a:rPr sz="1100" spc="-30" dirty="0">
                <a:latin typeface="Georgia"/>
                <a:cs typeface="Georgia"/>
              </a:rPr>
              <a:t>more</a:t>
            </a:r>
            <a:r>
              <a:rPr sz="1100" spc="35" dirty="0">
                <a:latin typeface="Georgia"/>
                <a:cs typeface="Georgia"/>
              </a:rPr>
              <a:t> </a:t>
            </a:r>
            <a:r>
              <a:rPr sz="1100" spc="-10" dirty="0">
                <a:latin typeface="Georgia"/>
                <a:cs typeface="Georgia"/>
              </a:rPr>
              <a:t>suitable</a:t>
            </a:r>
            <a:r>
              <a:rPr sz="1100" spc="35" dirty="0">
                <a:latin typeface="Georgia"/>
                <a:cs typeface="Georgia"/>
              </a:rPr>
              <a:t> </a:t>
            </a:r>
            <a:r>
              <a:rPr sz="1100" spc="-10" dirty="0">
                <a:latin typeface="Georgia"/>
                <a:cs typeface="Georgia"/>
              </a:rPr>
              <a:t>range.</a:t>
            </a:r>
            <a:endParaRPr sz="1100">
              <a:latin typeface="Georgia"/>
              <a:cs typeface="Georgia"/>
            </a:endParaRPr>
          </a:p>
          <a:p>
            <a:pPr marL="12700">
              <a:lnSpc>
                <a:spcPct val="100000"/>
              </a:lnSpc>
              <a:spcBef>
                <a:spcPts val="409"/>
              </a:spcBef>
            </a:pPr>
            <a:r>
              <a:rPr sz="1100" dirty="0">
                <a:latin typeface="Georgia"/>
                <a:cs typeface="Georgia"/>
              </a:rPr>
              <a:t>There</a:t>
            </a:r>
            <a:r>
              <a:rPr sz="1100" spc="10" dirty="0">
                <a:latin typeface="Georgia"/>
                <a:cs typeface="Georgia"/>
              </a:rPr>
              <a:t> </a:t>
            </a:r>
            <a:r>
              <a:rPr sz="1100" dirty="0">
                <a:latin typeface="Georgia"/>
                <a:cs typeface="Georgia"/>
              </a:rPr>
              <a:t>are</a:t>
            </a:r>
            <a:r>
              <a:rPr sz="1100" spc="15" dirty="0">
                <a:latin typeface="Georgia"/>
                <a:cs typeface="Georgia"/>
              </a:rPr>
              <a:t> </a:t>
            </a:r>
            <a:r>
              <a:rPr sz="1100" dirty="0">
                <a:latin typeface="Georgia"/>
                <a:cs typeface="Georgia"/>
              </a:rPr>
              <a:t>two</a:t>
            </a:r>
            <a:r>
              <a:rPr sz="1100" spc="10" dirty="0">
                <a:latin typeface="Georgia"/>
                <a:cs typeface="Georgia"/>
              </a:rPr>
              <a:t> </a:t>
            </a:r>
            <a:r>
              <a:rPr sz="1100" spc="-20" dirty="0">
                <a:latin typeface="Georgia"/>
                <a:cs typeface="Georgia"/>
              </a:rPr>
              <a:t>main</a:t>
            </a:r>
            <a:r>
              <a:rPr sz="1100" spc="15" dirty="0">
                <a:latin typeface="Georgia"/>
                <a:cs typeface="Georgia"/>
              </a:rPr>
              <a:t> </a:t>
            </a:r>
            <a:r>
              <a:rPr sz="1100" spc="-20" dirty="0">
                <a:latin typeface="Georgia"/>
                <a:cs typeface="Georgia"/>
              </a:rPr>
              <a:t>standardization</a:t>
            </a:r>
            <a:r>
              <a:rPr sz="1100" spc="10" dirty="0">
                <a:latin typeface="Georgia"/>
                <a:cs typeface="Georgia"/>
              </a:rPr>
              <a:t> </a:t>
            </a:r>
            <a:r>
              <a:rPr sz="1100" spc="-10" dirty="0">
                <a:latin typeface="Georgia"/>
                <a:cs typeface="Georgia"/>
              </a:rPr>
              <a:t>techniques:</a:t>
            </a:r>
            <a:endParaRPr sz="1100">
              <a:latin typeface="Georgia"/>
              <a:cs typeface="Georgia"/>
            </a:endParaRPr>
          </a:p>
          <a:p>
            <a:pPr marL="289560" marR="2898775">
              <a:lnSpc>
                <a:spcPct val="108300"/>
              </a:lnSpc>
              <a:spcBef>
                <a:spcPts val="180"/>
              </a:spcBef>
            </a:pPr>
            <a:r>
              <a:rPr sz="1000" b="1" spc="-30" dirty="0">
                <a:latin typeface="Georgia"/>
                <a:cs typeface="Georgia"/>
              </a:rPr>
              <a:t>Min-</a:t>
            </a:r>
            <a:r>
              <a:rPr sz="1000" b="1" dirty="0">
                <a:latin typeface="Georgia"/>
                <a:cs typeface="Georgia"/>
              </a:rPr>
              <a:t>max</a:t>
            </a:r>
            <a:r>
              <a:rPr sz="1000" b="1" spc="70" dirty="0">
                <a:latin typeface="Georgia"/>
                <a:cs typeface="Georgia"/>
              </a:rPr>
              <a:t> </a:t>
            </a:r>
            <a:r>
              <a:rPr sz="1000" b="1" spc="-10" dirty="0">
                <a:latin typeface="Georgia"/>
                <a:cs typeface="Georgia"/>
              </a:rPr>
              <a:t>normalization </a:t>
            </a:r>
            <a:r>
              <a:rPr sz="1000" b="1" spc="-25" dirty="0">
                <a:latin typeface="Georgia"/>
                <a:cs typeface="Georgia"/>
              </a:rPr>
              <a:t>Standard</a:t>
            </a:r>
            <a:r>
              <a:rPr sz="1000" b="1" spc="30" dirty="0">
                <a:latin typeface="Georgia"/>
                <a:cs typeface="Georgia"/>
              </a:rPr>
              <a:t> </a:t>
            </a:r>
            <a:r>
              <a:rPr sz="1000" b="1" spc="-35" dirty="0">
                <a:latin typeface="Georgia"/>
                <a:cs typeface="Georgia"/>
              </a:rPr>
              <a:t>score</a:t>
            </a:r>
            <a:r>
              <a:rPr sz="1000" b="1" spc="30" dirty="0">
                <a:latin typeface="Georgia"/>
                <a:cs typeface="Georgia"/>
              </a:rPr>
              <a:t> </a:t>
            </a:r>
            <a:r>
              <a:rPr sz="1000" b="1" spc="-40" dirty="0">
                <a:latin typeface="Georgia"/>
                <a:cs typeface="Georgia"/>
              </a:rPr>
              <a:t>normalization </a:t>
            </a:r>
            <a:r>
              <a:rPr sz="1000" b="1" spc="-20" dirty="0">
                <a:latin typeface="Georgia"/>
                <a:cs typeface="Georgia"/>
              </a:rPr>
              <a:t>Decimal</a:t>
            </a:r>
            <a:r>
              <a:rPr sz="1000" b="1" spc="45" dirty="0">
                <a:latin typeface="Georgia"/>
                <a:cs typeface="Georgia"/>
              </a:rPr>
              <a:t> </a:t>
            </a:r>
            <a:r>
              <a:rPr sz="1000" b="1" spc="-10" dirty="0">
                <a:latin typeface="Georgia"/>
                <a:cs typeface="Georgia"/>
              </a:rPr>
              <a:t>scaling</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54</a:t>
            </a:fld>
            <a:r>
              <a:rPr spc="-25" dirty="0"/>
              <a:t> </a:t>
            </a:r>
            <a:r>
              <a:rPr spc="75" dirty="0"/>
              <a:t>/</a:t>
            </a:r>
            <a:r>
              <a:rPr spc="-25" dirty="0"/>
              <a:t> 103</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Min–max</a:t>
            </a:r>
            <a:r>
              <a:rPr spc="265" dirty="0"/>
              <a:t> </a:t>
            </a:r>
            <a:r>
              <a:rPr spc="-10" dirty="0"/>
              <a:t>normalization</a:t>
            </a:r>
          </a:p>
        </p:txBody>
      </p:sp>
      <p:sp>
        <p:nvSpPr>
          <p:cNvPr id="3" name="object 3"/>
          <p:cNvSpPr/>
          <p:nvPr/>
        </p:nvSpPr>
        <p:spPr>
          <a:xfrm>
            <a:off x="337972" y="47227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03377" y="380668"/>
            <a:ext cx="5160010" cy="484505"/>
          </a:xfrm>
          <a:prstGeom prst="rect">
            <a:avLst/>
          </a:prstGeom>
        </p:spPr>
        <p:txBody>
          <a:bodyPr vert="horz" wrap="square" lIns="0" tIns="34290" rIns="0" bIns="0" rtlCol="0">
            <a:spAutoFit/>
          </a:bodyPr>
          <a:lstStyle/>
          <a:p>
            <a:pPr marL="62865" marR="30480">
              <a:lnSpc>
                <a:spcPts val="1150"/>
              </a:lnSpc>
              <a:spcBef>
                <a:spcPts val="270"/>
              </a:spcBef>
            </a:pPr>
            <a:r>
              <a:rPr sz="1100" dirty="0">
                <a:latin typeface="Georgia"/>
                <a:cs typeface="Georgia"/>
              </a:rPr>
              <a:t>Let</a:t>
            </a:r>
            <a:r>
              <a:rPr sz="1100" spc="35" dirty="0">
                <a:latin typeface="Georgia"/>
                <a:cs typeface="Georgia"/>
              </a:rPr>
              <a:t> </a:t>
            </a:r>
            <a:r>
              <a:rPr sz="1100" spc="114" dirty="0">
                <a:latin typeface="Cambria"/>
                <a:cs typeface="Cambria"/>
              </a:rPr>
              <a:t>D</a:t>
            </a:r>
            <a:r>
              <a:rPr sz="1100" spc="75" dirty="0">
                <a:latin typeface="Cambria"/>
                <a:cs typeface="Cambria"/>
              </a:rPr>
              <a:t> </a:t>
            </a:r>
            <a:r>
              <a:rPr sz="1100" spc="215" dirty="0">
                <a:latin typeface="Times New Roman"/>
                <a:cs typeface="Times New Roman"/>
              </a:rPr>
              <a:t>=</a:t>
            </a:r>
            <a:r>
              <a:rPr sz="1100" spc="15" dirty="0">
                <a:latin typeface="Times New Roman"/>
                <a:cs typeface="Times New Roman"/>
              </a:rPr>
              <a:t> </a:t>
            </a:r>
            <a:r>
              <a:rPr sz="1100" spc="55" dirty="0">
                <a:latin typeface="Cambria"/>
                <a:cs typeface="Cambria"/>
              </a:rPr>
              <a:t>{</a:t>
            </a:r>
            <a:r>
              <a:rPr sz="1100" i="1" spc="55" dirty="0">
                <a:latin typeface="Georgia"/>
                <a:cs typeface="Georgia"/>
              </a:rPr>
              <a:t>x</a:t>
            </a:r>
            <a:r>
              <a:rPr sz="1200" spc="82" baseline="-10416" dirty="0">
                <a:latin typeface="Trebuchet MS"/>
                <a:cs typeface="Trebuchet MS"/>
              </a:rPr>
              <a:t>1</a:t>
            </a:r>
            <a:r>
              <a:rPr sz="1100" i="1" spc="55" dirty="0">
                <a:latin typeface="Georgia"/>
                <a:cs typeface="Georgia"/>
              </a:rPr>
              <a:t>,</a:t>
            </a:r>
            <a:r>
              <a:rPr sz="1100" i="1" spc="-85" dirty="0">
                <a:latin typeface="Georgia"/>
                <a:cs typeface="Georgia"/>
              </a:rPr>
              <a:t> </a:t>
            </a:r>
            <a:r>
              <a:rPr sz="1100" i="1" dirty="0">
                <a:latin typeface="Georgia"/>
                <a:cs typeface="Georgia"/>
              </a:rPr>
              <a:t>x</a:t>
            </a:r>
            <a:r>
              <a:rPr sz="1200" baseline="-10416" dirty="0">
                <a:latin typeface="Trebuchet MS"/>
                <a:cs typeface="Trebuchet MS"/>
              </a:rPr>
              <a:t>2</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spc="90" dirty="0">
                <a:latin typeface="Georgia"/>
                <a:cs typeface="Georgia"/>
              </a:rPr>
              <a:t>x</a:t>
            </a:r>
            <a:r>
              <a:rPr sz="1200" i="1" spc="135" baseline="-10416" dirty="0">
                <a:latin typeface="Georgia"/>
                <a:cs typeface="Georgia"/>
              </a:rPr>
              <a:t>n</a:t>
            </a:r>
            <a:r>
              <a:rPr sz="1100" spc="90" dirty="0">
                <a:latin typeface="Cambria"/>
                <a:cs typeface="Cambria"/>
              </a:rPr>
              <a:t>}</a:t>
            </a:r>
            <a:r>
              <a:rPr sz="1100" spc="100" dirty="0">
                <a:latin typeface="Cambria"/>
                <a:cs typeface="Cambria"/>
              </a:rPr>
              <a:t> </a:t>
            </a:r>
            <a:r>
              <a:rPr sz="1100" dirty="0">
                <a:latin typeface="Georgia"/>
                <a:cs typeface="Georgia"/>
              </a:rPr>
              <a:t>be</a:t>
            </a:r>
            <a:r>
              <a:rPr sz="1100" spc="80" dirty="0">
                <a:latin typeface="Georgia"/>
                <a:cs typeface="Georgia"/>
              </a:rPr>
              <a:t> </a:t>
            </a:r>
            <a:r>
              <a:rPr sz="1100" dirty="0">
                <a:latin typeface="Georgia"/>
                <a:cs typeface="Georgia"/>
              </a:rPr>
              <a:t>a</a:t>
            </a:r>
            <a:r>
              <a:rPr sz="1100" spc="80" dirty="0">
                <a:latin typeface="Georgia"/>
                <a:cs typeface="Georgia"/>
              </a:rPr>
              <a:t> </a:t>
            </a:r>
            <a:r>
              <a:rPr sz="1100" spc="-20" dirty="0">
                <a:latin typeface="Georgia"/>
                <a:cs typeface="Georgia"/>
              </a:rPr>
              <a:t>univariate</a:t>
            </a:r>
            <a:r>
              <a:rPr sz="1100" spc="80" dirty="0">
                <a:latin typeface="Georgia"/>
                <a:cs typeface="Georgia"/>
              </a:rPr>
              <a:t> </a:t>
            </a:r>
            <a:r>
              <a:rPr sz="1100" dirty="0">
                <a:latin typeface="Georgia"/>
                <a:cs typeface="Georgia"/>
              </a:rPr>
              <a:t>data</a:t>
            </a:r>
            <a:r>
              <a:rPr sz="1100" spc="80" dirty="0">
                <a:latin typeface="Georgia"/>
                <a:cs typeface="Georgia"/>
              </a:rPr>
              <a:t> </a:t>
            </a:r>
            <a:r>
              <a:rPr sz="1100" spc="-25" dirty="0">
                <a:latin typeface="Georgia"/>
                <a:cs typeface="Georgia"/>
              </a:rPr>
              <a:t>sample</a:t>
            </a:r>
            <a:r>
              <a:rPr sz="1100" spc="85" dirty="0">
                <a:latin typeface="Georgia"/>
                <a:cs typeface="Georgia"/>
              </a:rPr>
              <a:t> </a:t>
            </a:r>
            <a:r>
              <a:rPr sz="1100" spc="-25" dirty="0">
                <a:latin typeface="Georgia"/>
                <a:cs typeface="Georgia"/>
              </a:rPr>
              <a:t>consisting</a:t>
            </a:r>
            <a:r>
              <a:rPr sz="1100" spc="80" dirty="0">
                <a:latin typeface="Georgia"/>
                <a:cs typeface="Georgia"/>
              </a:rPr>
              <a:t> </a:t>
            </a:r>
            <a:r>
              <a:rPr sz="1100" dirty="0">
                <a:latin typeface="Georgia"/>
                <a:cs typeface="Georgia"/>
              </a:rPr>
              <a:t>of</a:t>
            </a:r>
            <a:r>
              <a:rPr sz="1100" spc="80" dirty="0">
                <a:latin typeface="Georgia"/>
                <a:cs typeface="Georgia"/>
              </a:rPr>
              <a:t> </a:t>
            </a:r>
            <a:r>
              <a:rPr sz="1100" i="1" spc="-50" dirty="0">
                <a:latin typeface="Georgia"/>
                <a:cs typeface="Georgia"/>
              </a:rPr>
              <a:t>n </a:t>
            </a:r>
            <a:r>
              <a:rPr sz="1100" spc="-35" dirty="0">
                <a:latin typeface="Georgia"/>
                <a:cs typeface="Georgia"/>
              </a:rPr>
              <a:t>observations/values</a:t>
            </a:r>
            <a:r>
              <a:rPr sz="1100" spc="70" dirty="0">
                <a:latin typeface="Georgia"/>
                <a:cs typeface="Georgia"/>
              </a:rPr>
              <a:t> </a:t>
            </a:r>
            <a:r>
              <a:rPr sz="1100" spc="-25" dirty="0">
                <a:latin typeface="Georgia"/>
                <a:cs typeface="Georgia"/>
              </a:rPr>
              <a:t>drawn</a:t>
            </a:r>
            <a:r>
              <a:rPr sz="1100" spc="70" dirty="0">
                <a:latin typeface="Georgia"/>
                <a:cs typeface="Georgia"/>
              </a:rPr>
              <a:t> </a:t>
            </a:r>
            <a:r>
              <a:rPr sz="1100" spc="-25" dirty="0">
                <a:latin typeface="Georgia"/>
                <a:cs typeface="Georgia"/>
              </a:rPr>
              <a:t>from</a:t>
            </a:r>
            <a:r>
              <a:rPr sz="1100" spc="70" dirty="0">
                <a:latin typeface="Georgia"/>
                <a:cs typeface="Georgia"/>
              </a:rPr>
              <a:t> </a:t>
            </a:r>
            <a:r>
              <a:rPr sz="1100" dirty="0">
                <a:latin typeface="Georgia"/>
                <a:cs typeface="Georgia"/>
              </a:rPr>
              <a:t>a</a:t>
            </a:r>
            <a:r>
              <a:rPr sz="1100" spc="70" dirty="0">
                <a:latin typeface="Georgia"/>
                <a:cs typeface="Georgia"/>
              </a:rPr>
              <a:t> </a:t>
            </a:r>
            <a:r>
              <a:rPr sz="1100" spc="-10" dirty="0">
                <a:latin typeface="Georgia"/>
                <a:cs typeface="Georgia"/>
              </a:rPr>
              <a:t>variable/attribute</a:t>
            </a:r>
            <a:r>
              <a:rPr sz="1100" spc="65" dirty="0">
                <a:latin typeface="Georgia"/>
                <a:cs typeface="Georgia"/>
              </a:rPr>
              <a:t> </a:t>
            </a:r>
            <a:r>
              <a:rPr sz="1100" i="1" spc="95" dirty="0">
                <a:latin typeface="Georgia"/>
                <a:cs typeface="Georgia"/>
              </a:rPr>
              <a:t>X</a:t>
            </a:r>
            <a:r>
              <a:rPr sz="1100" spc="95" dirty="0">
                <a:latin typeface="Georgia"/>
                <a:cs typeface="Georgia"/>
              </a:rPr>
              <a:t>.</a:t>
            </a:r>
            <a:r>
              <a:rPr sz="1100" spc="175" dirty="0">
                <a:latin typeface="Georgia"/>
                <a:cs typeface="Georgia"/>
              </a:rPr>
              <a:t> </a:t>
            </a:r>
            <a:r>
              <a:rPr sz="1100" dirty="0">
                <a:latin typeface="Georgia"/>
                <a:cs typeface="Georgia"/>
              </a:rPr>
              <a:t>In</a:t>
            </a:r>
            <a:r>
              <a:rPr sz="1100" spc="70" dirty="0">
                <a:latin typeface="Georgia"/>
                <a:cs typeface="Georgia"/>
              </a:rPr>
              <a:t> </a:t>
            </a:r>
            <a:r>
              <a:rPr sz="1100" i="1" dirty="0">
                <a:latin typeface="Palatino Linotype"/>
                <a:cs typeface="Palatino Linotype"/>
              </a:rPr>
              <a:t>min–max</a:t>
            </a:r>
            <a:r>
              <a:rPr sz="1100" i="1" spc="85" dirty="0">
                <a:latin typeface="Palatino Linotype"/>
                <a:cs typeface="Palatino Linotype"/>
              </a:rPr>
              <a:t> </a:t>
            </a:r>
            <a:r>
              <a:rPr sz="1100" i="1" spc="-10" dirty="0">
                <a:latin typeface="Palatino Linotype"/>
                <a:cs typeface="Palatino Linotype"/>
              </a:rPr>
              <a:t>normalization</a:t>
            </a:r>
            <a:r>
              <a:rPr sz="1100" spc="-10" dirty="0">
                <a:latin typeface="Georgia"/>
                <a:cs typeface="Georgia"/>
              </a:rPr>
              <a:t>, </a:t>
            </a:r>
            <a:r>
              <a:rPr sz="1100" spc="-20" dirty="0">
                <a:latin typeface="Georgia"/>
                <a:cs typeface="Georgia"/>
              </a:rPr>
              <a:t>each</a:t>
            </a:r>
            <a:r>
              <a:rPr sz="1100" dirty="0">
                <a:latin typeface="Georgia"/>
                <a:cs typeface="Georgia"/>
              </a:rPr>
              <a:t> </a:t>
            </a:r>
            <a:r>
              <a:rPr sz="1100" spc="-10" dirty="0">
                <a:latin typeface="Georgia"/>
                <a:cs typeface="Georgia"/>
              </a:rPr>
              <a:t>value</a:t>
            </a:r>
            <a:r>
              <a:rPr sz="1100" spc="5" dirty="0">
                <a:latin typeface="Georgia"/>
                <a:cs typeface="Georgia"/>
              </a:rPr>
              <a:t> </a:t>
            </a:r>
            <a:r>
              <a:rPr sz="1100" dirty="0">
                <a:latin typeface="Georgia"/>
                <a:cs typeface="Georgia"/>
              </a:rPr>
              <a:t>is </a:t>
            </a:r>
            <a:r>
              <a:rPr sz="1100" spc="-10" dirty="0">
                <a:latin typeface="Georgia"/>
                <a:cs typeface="Georgia"/>
              </a:rPr>
              <a:t>scaled</a:t>
            </a:r>
            <a:r>
              <a:rPr sz="1100" spc="5" dirty="0">
                <a:latin typeface="Georgia"/>
                <a:cs typeface="Georgia"/>
              </a:rPr>
              <a:t> </a:t>
            </a:r>
            <a:r>
              <a:rPr sz="1100" dirty="0">
                <a:latin typeface="Georgia"/>
                <a:cs typeface="Georgia"/>
              </a:rPr>
              <a:t>as</a:t>
            </a:r>
            <a:r>
              <a:rPr sz="1100" spc="5" dirty="0">
                <a:latin typeface="Georgia"/>
                <a:cs typeface="Georgia"/>
              </a:rPr>
              <a:t> </a:t>
            </a:r>
            <a:r>
              <a:rPr sz="1100" spc="-10" dirty="0">
                <a:latin typeface="Georgia"/>
                <a:cs typeface="Georgia"/>
              </a:rPr>
              <a:t>follows:</a:t>
            </a:r>
            <a:endParaRPr sz="1100">
              <a:latin typeface="Georgia"/>
              <a:cs typeface="Georgia"/>
            </a:endParaRPr>
          </a:p>
        </p:txBody>
      </p:sp>
      <p:sp>
        <p:nvSpPr>
          <p:cNvPr id="17" name="object 17"/>
          <p:cNvSpPr txBox="1"/>
          <p:nvPr/>
        </p:nvSpPr>
        <p:spPr>
          <a:xfrm>
            <a:off x="5381459" y="1017217"/>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(1)</a:t>
            </a:r>
            <a:endParaRPr sz="1100">
              <a:latin typeface="Georgia"/>
              <a:cs typeface="Georgia"/>
            </a:endParaRPr>
          </a:p>
        </p:txBody>
      </p:sp>
      <p:sp>
        <p:nvSpPr>
          <p:cNvPr id="18" name="object 18"/>
          <p:cNvSpPr/>
          <p:nvPr/>
        </p:nvSpPr>
        <p:spPr>
          <a:xfrm>
            <a:off x="620229" y="161116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9" name="object 19"/>
          <p:cNvSpPr txBox="1"/>
          <p:nvPr/>
        </p:nvSpPr>
        <p:spPr>
          <a:xfrm>
            <a:off x="428777" y="1284453"/>
            <a:ext cx="4725035" cy="548640"/>
          </a:xfrm>
          <a:prstGeom prst="rect">
            <a:avLst/>
          </a:prstGeom>
        </p:spPr>
        <p:txBody>
          <a:bodyPr vert="horz" wrap="square" lIns="0" tIns="50800" rIns="0" bIns="0" rtlCol="0">
            <a:spAutoFit/>
          </a:bodyPr>
          <a:lstStyle/>
          <a:p>
            <a:pPr marL="38100">
              <a:lnSpc>
                <a:spcPct val="100000"/>
              </a:lnSpc>
              <a:spcBef>
                <a:spcPts val="400"/>
              </a:spcBef>
            </a:pPr>
            <a:r>
              <a:rPr sz="1100" spc="-10" dirty="0">
                <a:latin typeface="Georgia"/>
                <a:cs typeface="Georgia"/>
              </a:rPr>
              <a:t>where:</a:t>
            </a:r>
            <a:endParaRPr sz="1100">
              <a:latin typeface="Georgia"/>
              <a:cs typeface="Georgia"/>
            </a:endParaRPr>
          </a:p>
          <a:p>
            <a:pPr marL="314960" marR="55880">
              <a:lnSpc>
                <a:spcPts val="1019"/>
              </a:lnSpc>
              <a:spcBef>
                <a:spcPts val="465"/>
              </a:spcBef>
            </a:pPr>
            <a:r>
              <a:rPr sz="1000" i="1" dirty="0">
                <a:latin typeface="Georgia"/>
                <a:cs typeface="Georgia"/>
              </a:rPr>
              <a:t>min</a:t>
            </a:r>
            <a:r>
              <a:rPr sz="1050" i="1" baseline="-11904" dirty="0">
                <a:latin typeface="Georgia"/>
                <a:cs typeface="Georgia"/>
              </a:rPr>
              <a:t>X</a:t>
            </a:r>
            <a:r>
              <a:rPr sz="1050" i="1" spc="375" baseline="-11904" dirty="0">
                <a:latin typeface="Georgia"/>
                <a:cs typeface="Georgia"/>
              </a:rPr>
              <a:t> </a:t>
            </a:r>
            <a:r>
              <a:rPr sz="1000" dirty="0">
                <a:latin typeface="Georgia"/>
                <a:cs typeface="Georgia"/>
              </a:rPr>
              <a:t>and</a:t>
            </a:r>
            <a:r>
              <a:rPr sz="1000" spc="70" dirty="0">
                <a:latin typeface="Georgia"/>
                <a:cs typeface="Georgia"/>
              </a:rPr>
              <a:t> </a:t>
            </a:r>
            <a:r>
              <a:rPr sz="1000" i="1" dirty="0">
                <a:latin typeface="Georgia"/>
                <a:cs typeface="Georgia"/>
              </a:rPr>
              <a:t>max</a:t>
            </a:r>
            <a:r>
              <a:rPr sz="1050" i="1" baseline="-11904" dirty="0">
                <a:latin typeface="Georgia"/>
                <a:cs typeface="Georgia"/>
              </a:rPr>
              <a:t>X</a:t>
            </a:r>
            <a:r>
              <a:rPr sz="1050" i="1" spc="375" baseline="-11904" dirty="0">
                <a:latin typeface="Georgia"/>
                <a:cs typeface="Georgia"/>
              </a:rPr>
              <a:t> </a:t>
            </a:r>
            <a:r>
              <a:rPr sz="1000" dirty="0">
                <a:latin typeface="Georgia"/>
                <a:cs typeface="Georgia"/>
              </a:rPr>
              <a:t>are</a:t>
            </a:r>
            <a:r>
              <a:rPr sz="1000" spc="70" dirty="0">
                <a:latin typeface="Georgia"/>
                <a:cs typeface="Georgia"/>
              </a:rPr>
              <a:t> </a:t>
            </a:r>
            <a:r>
              <a:rPr sz="1000" dirty="0">
                <a:latin typeface="Georgia"/>
                <a:cs typeface="Georgia"/>
              </a:rPr>
              <a:t>the</a:t>
            </a:r>
            <a:r>
              <a:rPr sz="1000" spc="70" dirty="0">
                <a:latin typeface="Georgia"/>
                <a:cs typeface="Georgia"/>
              </a:rPr>
              <a:t> </a:t>
            </a:r>
            <a:r>
              <a:rPr sz="1000" spc="-30" dirty="0">
                <a:latin typeface="Georgia"/>
                <a:cs typeface="Georgia"/>
              </a:rPr>
              <a:t>minimum</a:t>
            </a:r>
            <a:r>
              <a:rPr sz="1000" spc="70" dirty="0">
                <a:latin typeface="Georgia"/>
                <a:cs typeface="Georgia"/>
              </a:rPr>
              <a:t> </a:t>
            </a:r>
            <a:r>
              <a:rPr sz="1000" dirty="0">
                <a:latin typeface="Georgia"/>
                <a:cs typeface="Georgia"/>
              </a:rPr>
              <a:t>and</a:t>
            </a:r>
            <a:r>
              <a:rPr sz="1000" spc="70" dirty="0">
                <a:latin typeface="Georgia"/>
                <a:cs typeface="Georgia"/>
              </a:rPr>
              <a:t> </a:t>
            </a:r>
            <a:r>
              <a:rPr sz="1000" dirty="0">
                <a:latin typeface="Georgia"/>
                <a:cs typeface="Georgia"/>
              </a:rPr>
              <a:t>the</a:t>
            </a:r>
            <a:r>
              <a:rPr sz="1000" spc="70" dirty="0">
                <a:latin typeface="Georgia"/>
                <a:cs typeface="Georgia"/>
              </a:rPr>
              <a:t> </a:t>
            </a:r>
            <a:r>
              <a:rPr sz="1000" spc="-20" dirty="0">
                <a:latin typeface="Georgia"/>
                <a:cs typeface="Georgia"/>
              </a:rPr>
              <a:t>maximum</a:t>
            </a:r>
            <a:r>
              <a:rPr sz="1000" spc="70" dirty="0">
                <a:latin typeface="Georgia"/>
                <a:cs typeface="Georgia"/>
              </a:rPr>
              <a:t> </a:t>
            </a:r>
            <a:r>
              <a:rPr sz="1000" spc="-10" dirty="0">
                <a:latin typeface="Georgia"/>
                <a:cs typeface="Georgia"/>
              </a:rPr>
              <a:t>values</a:t>
            </a:r>
            <a:r>
              <a:rPr sz="1000" spc="70" dirty="0">
                <a:latin typeface="Georgia"/>
                <a:cs typeface="Georgia"/>
              </a:rPr>
              <a:t> </a:t>
            </a:r>
            <a:r>
              <a:rPr sz="1000" dirty="0">
                <a:latin typeface="Georgia"/>
                <a:cs typeface="Georgia"/>
              </a:rPr>
              <a:t>in</a:t>
            </a:r>
            <a:r>
              <a:rPr sz="1000" spc="65" dirty="0">
                <a:latin typeface="Georgia"/>
                <a:cs typeface="Georgia"/>
              </a:rPr>
              <a:t> </a:t>
            </a:r>
            <a:r>
              <a:rPr sz="1000" spc="95" dirty="0">
                <a:latin typeface="Cambria"/>
                <a:cs typeface="Cambria"/>
              </a:rPr>
              <a:t>D</a:t>
            </a:r>
            <a:r>
              <a:rPr sz="1000" spc="120" dirty="0">
                <a:latin typeface="Cambria"/>
                <a:cs typeface="Cambria"/>
              </a:rPr>
              <a:t> </a:t>
            </a:r>
            <a:r>
              <a:rPr sz="1000" dirty="0">
                <a:latin typeface="Georgia"/>
                <a:cs typeface="Georgia"/>
              </a:rPr>
              <a:t>(i.e.,</a:t>
            </a:r>
            <a:r>
              <a:rPr sz="1000" spc="70" dirty="0">
                <a:latin typeface="Georgia"/>
                <a:cs typeface="Georgia"/>
              </a:rPr>
              <a:t> </a:t>
            </a:r>
            <a:r>
              <a:rPr sz="1000" spc="-10" dirty="0">
                <a:latin typeface="Georgia"/>
                <a:cs typeface="Georgia"/>
              </a:rPr>
              <a:t>before </a:t>
            </a:r>
            <a:r>
              <a:rPr sz="1000" spc="-25" dirty="0">
                <a:latin typeface="Georgia"/>
                <a:cs typeface="Georgia"/>
              </a:rPr>
              <a:t>normalization),</a:t>
            </a:r>
            <a:r>
              <a:rPr sz="1000" spc="120" dirty="0">
                <a:latin typeface="Georgia"/>
                <a:cs typeface="Georgia"/>
              </a:rPr>
              <a:t> </a:t>
            </a:r>
            <a:r>
              <a:rPr sz="1000" spc="-10" dirty="0">
                <a:latin typeface="Georgia"/>
                <a:cs typeface="Georgia"/>
              </a:rPr>
              <a:t>respectively.</a:t>
            </a:r>
            <a:endParaRPr sz="1000">
              <a:latin typeface="Georgia"/>
              <a:cs typeface="Georgia"/>
            </a:endParaRPr>
          </a:p>
        </p:txBody>
      </p:sp>
      <p:sp>
        <p:nvSpPr>
          <p:cNvPr id="20" name="object 20"/>
          <p:cNvSpPr/>
          <p:nvPr/>
        </p:nvSpPr>
        <p:spPr>
          <a:xfrm>
            <a:off x="620229" y="190527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21" name="object 21"/>
          <p:cNvSpPr txBox="1"/>
          <p:nvPr/>
        </p:nvSpPr>
        <p:spPr>
          <a:xfrm>
            <a:off x="961897" y="1893318"/>
            <a:ext cx="839469" cy="132080"/>
          </a:xfrm>
          <a:prstGeom prst="rect">
            <a:avLst/>
          </a:prstGeom>
        </p:spPr>
        <p:txBody>
          <a:bodyPr vert="horz" wrap="square" lIns="0" tIns="12065" rIns="0" bIns="0" rtlCol="0">
            <a:spAutoFit/>
          </a:bodyPr>
          <a:lstStyle/>
          <a:p>
            <a:pPr marL="12700">
              <a:lnSpc>
                <a:spcPct val="100000"/>
              </a:lnSpc>
              <a:spcBef>
                <a:spcPts val="95"/>
              </a:spcBef>
              <a:tabLst>
                <a:tab pos="742950" algn="l"/>
              </a:tabLst>
            </a:pPr>
            <a:r>
              <a:rPr sz="700" i="1" spc="100" dirty="0">
                <a:latin typeface="Georgia"/>
                <a:cs typeface="Georgia"/>
              </a:rPr>
              <a:t>X</a:t>
            </a:r>
            <a:r>
              <a:rPr sz="700" i="1" dirty="0">
                <a:latin typeface="Georgia"/>
                <a:cs typeface="Georgia"/>
              </a:rPr>
              <a:t>	</a:t>
            </a:r>
            <a:r>
              <a:rPr sz="700" i="1" spc="100" dirty="0">
                <a:latin typeface="Georgia"/>
                <a:cs typeface="Georgia"/>
              </a:rPr>
              <a:t>X</a:t>
            </a:r>
            <a:endParaRPr sz="700">
              <a:latin typeface="Georgia"/>
              <a:cs typeface="Georgia"/>
            </a:endParaRPr>
          </a:p>
        </p:txBody>
      </p:sp>
      <p:sp>
        <p:nvSpPr>
          <p:cNvPr id="22" name="object 22"/>
          <p:cNvSpPr txBox="1"/>
          <p:nvPr/>
        </p:nvSpPr>
        <p:spPr>
          <a:xfrm>
            <a:off x="705866" y="1820511"/>
            <a:ext cx="4841240" cy="177800"/>
          </a:xfrm>
          <a:prstGeom prst="rect">
            <a:avLst/>
          </a:prstGeom>
        </p:spPr>
        <p:txBody>
          <a:bodyPr vert="horz" wrap="square" lIns="0" tIns="12065" rIns="0" bIns="0" rtlCol="0">
            <a:spAutoFit/>
          </a:bodyPr>
          <a:lstStyle/>
          <a:p>
            <a:pPr marL="38100">
              <a:lnSpc>
                <a:spcPct val="100000"/>
              </a:lnSpc>
              <a:spcBef>
                <a:spcPts val="95"/>
              </a:spcBef>
            </a:pPr>
            <a:r>
              <a:rPr sz="1000" i="1" dirty="0">
                <a:latin typeface="Georgia"/>
                <a:cs typeface="Georgia"/>
              </a:rPr>
              <a:t>min</a:t>
            </a:r>
            <a:r>
              <a:rPr sz="1050" i="1" baseline="27777" dirty="0">
                <a:latin typeface="Georgia"/>
                <a:cs typeface="Georgia"/>
              </a:rPr>
              <a:t>new</a:t>
            </a:r>
            <a:r>
              <a:rPr sz="1050" i="1" spc="300" baseline="27777" dirty="0">
                <a:latin typeface="Georgia"/>
                <a:cs typeface="Georgia"/>
              </a:rPr>
              <a:t> </a:t>
            </a:r>
            <a:r>
              <a:rPr sz="1000" dirty="0">
                <a:latin typeface="Georgia"/>
                <a:cs typeface="Georgia"/>
              </a:rPr>
              <a:t>and</a:t>
            </a:r>
            <a:r>
              <a:rPr sz="1000" spc="65" dirty="0">
                <a:latin typeface="Georgia"/>
                <a:cs typeface="Georgia"/>
              </a:rPr>
              <a:t> </a:t>
            </a:r>
            <a:r>
              <a:rPr sz="1000" i="1" dirty="0">
                <a:latin typeface="Georgia"/>
                <a:cs typeface="Georgia"/>
              </a:rPr>
              <a:t>max</a:t>
            </a:r>
            <a:r>
              <a:rPr sz="1050" i="1" baseline="27777" dirty="0">
                <a:latin typeface="Georgia"/>
                <a:cs typeface="Georgia"/>
              </a:rPr>
              <a:t>new</a:t>
            </a:r>
            <a:r>
              <a:rPr sz="1050" i="1" spc="307" baseline="27777" dirty="0">
                <a:latin typeface="Georgia"/>
                <a:cs typeface="Georgia"/>
              </a:rPr>
              <a:t> </a:t>
            </a:r>
            <a:r>
              <a:rPr sz="1000" dirty="0">
                <a:latin typeface="Georgia"/>
                <a:cs typeface="Georgia"/>
              </a:rPr>
              <a:t>are</a:t>
            </a:r>
            <a:r>
              <a:rPr sz="1000" spc="65" dirty="0">
                <a:latin typeface="Georgia"/>
                <a:cs typeface="Georgia"/>
              </a:rPr>
              <a:t> </a:t>
            </a:r>
            <a:r>
              <a:rPr sz="1000" dirty="0">
                <a:latin typeface="Georgia"/>
                <a:cs typeface="Georgia"/>
              </a:rPr>
              <a:t>the</a:t>
            </a:r>
            <a:r>
              <a:rPr sz="1000" spc="70" dirty="0">
                <a:latin typeface="Georgia"/>
                <a:cs typeface="Georgia"/>
              </a:rPr>
              <a:t> </a:t>
            </a:r>
            <a:r>
              <a:rPr sz="1000" spc="-30" dirty="0">
                <a:latin typeface="Georgia"/>
                <a:cs typeface="Georgia"/>
              </a:rPr>
              <a:t>minimum</a:t>
            </a:r>
            <a:r>
              <a:rPr sz="1000" spc="65" dirty="0">
                <a:latin typeface="Georgia"/>
                <a:cs typeface="Georgia"/>
              </a:rPr>
              <a:t> </a:t>
            </a:r>
            <a:r>
              <a:rPr sz="1000" dirty="0">
                <a:latin typeface="Georgia"/>
                <a:cs typeface="Georgia"/>
              </a:rPr>
              <a:t>and</a:t>
            </a:r>
            <a:r>
              <a:rPr sz="1000" spc="65" dirty="0">
                <a:latin typeface="Georgia"/>
                <a:cs typeface="Georgia"/>
              </a:rPr>
              <a:t> </a:t>
            </a:r>
            <a:r>
              <a:rPr sz="1000" dirty="0">
                <a:latin typeface="Georgia"/>
                <a:cs typeface="Georgia"/>
              </a:rPr>
              <a:t>the</a:t>
            </a:r>
            <a:r>
              <a:rPr sz="1000" spc="65" dirty="0">
                <a:latin typeface="Georgia"/>
                <a:cs typeface="Georgia"/>
              </a:rPr>
              <a:t> </a:t>
            </a:r>
            <a:r>
              <a:rPr sz="1000" spc="-20" dirty="0">
                <a:latin typeface="Georgia"/>
                <a:cs typeface="Georgia"/>
              </a:rPr>
              <a:t>maximum</a:t>
            </a:r>
            <a:r>
              <a:rPr sz="1000" spc="65" dirty="0">
                <a:latin typeface="Georgia"/>
                <a:cs typeface="Georgia"/>
              </a:rPr>
              <a:t> </a:t>
            </a:r>
            <a:r>
              <a:rPr sz="1000" spc="-10" dirty="0">
                <a:latin typeface="Georgia"/>
                <a:cs typeface="Georgia"/>
              </a:rPr>
              <a:t>values</a:t>
            </a:r>
            <a:r>
              <a:rPr sz="1000" spc="65" dirty="0">
                <a:latin typeface="Georgia"/>
                <a:cs typeface="Georgia"/>
              </a:rPr>
              <a:t> </a:t>
            </a:r>
            <a:r>
              <a:rPr sz="1000" dirty="0">
                <a:latin typeface="Georgia"/>
                <a:cs typeface="Georgia"/>
              </a:rPr>
              <a:t>of</a:t>
            </a:r>
            <a:r>
              <a:rPr sz="1000" spc="65" dirty="0">
                <a:latin typeface="Georgia"/>
                <a:cs typeface="Georgia"/>
              </a:rPr>
              <a:t> </a:t>
            </a:r>
            <a:r>
              <a:rPr sz="1000" dirty="0">
                <a:latin typeface="Georgia"/>
                <a:cs typeface="Georgia"/>
              </a:rPr>
              <a:t>the</a:t>
            </a:r>
            <a:r>
              <a:rPr sz="1000" spc="65" dirty="0">
                <a:latin typeface="Georgia"/>
                <a:cs typeface="Georgia"/>
              </a:rPr>
              <a:t> </a:t>
            </a:r>
            <a:r>
              <a:rPr sz="1000" dirty="0">
                <a:latin typeface="Georgia"/>
                <a:cs typeface="Georgia"/>
              </a:rPr>
              <a:t>data</a:t>
            </a:r>
            <a:r>
              <a:rPr sz="1000" spc="65" dirty="0">
                <a:latin typeface="Georgia"/>
                <a:cs typeface="Georgia"/>
              </a:rPr>
              <a:t> </a:t>
            </a:r>
            <a:r>
              <a:rPr sz="1000" spc="-10" dirty="0">
                <a:latin typeface="Georgia"/>
                <a:cs typeface="Georgia"/>
              </a:rPr>
              <a:t>attribute</a:t>
            </a:r>
            <a:endParaRPr sz="1000">
              <a:latin typeface="Georgia"/>
              <a:cs typeface="Georgia"/>
            </a:endParaRPr>
          </a:p>
        </p:txBody>
      </p:sp>
      <p:sp>
        <p:nvSpPr>
          <p:cNvPr id="23" name="object 23"/>
          <p:cNvSpPr txBox="1"/>
          <p:nvPr/>
        </p:nvSpPr>
        <p:spPr>
          <a:xfrm>
            <a:off x="731266" y="1949569"/>
            <a:ext cx="2018664" cy="177800"/>
          </a:xfrm>
          <a:prstGeom prst="rect">
            <a:avLst/>
          </a:prstGeom>
        </p:spPr>
        <p:txBody>
          <a:bodyPr vert="horz" wrap="square" lIns="0" tIns="12065" rIns="0" bIns="0" rtlCol="0">
            <a:spAutoFit/>
          </a:bodyPr>
          <a:lstStyle/>
          <a:p>
            <a:pPr marL="12700">
              <a:lnSpc>
                <a:spcPct val="100000"/>
              </a:lnSpc>
              <a:spcBef>
                <a:spcPts val="95"/>
              </a:spcBef>
            </a:pPr>
            <a:r>
              <a:rPr sz="1000" dirty="0">
                <a:latin typeface="Georgia"/>
                <a:cs typeface="Georgia"/>
              </a:rPr>
              <a:t>after</a:t>
            </a:r>
            <a:r>
              <a:rPr sz="1000" spc="10" dirty="0">
                <a:latin typeface="Georgia"/>
                <a:cs typeface="Georgia"/>
              </a:rPr>
              <a:t> </a:t>
            </a:r>
            <a:r>
              <a:rPr sz="1000" dirty="0">
                <a:latin typeface="Georgia"/>
                <a:cs typeface="Georgia"/>
              </a:rPr>
              <a:t>being</a:t>
            </a:r>
            <a:r>
              <a:rPr sz="1000" spc="10" dirty="0">
                <a:latin typeface="Georgia"/>
                <a:cs typeface="Georgia"/>
              </a:rPr>
              <a:t> </a:t>
            </a:r>
            <a:r>
              <a:rPr sz="1000" spc="-25" dirty="0">
                <a:latin typeface="Georgia"/>
                <a:cs typeface="Georgia"/>
              </a:rPr>
              <a:t>normalized,</a:t>
            </a:r>
            <a:r>
              <a:rPr sz="1000" spc="15" dirty="0">
                <a:latin typeface="Georgia"/>
                <a:cs typeface="Georgia"/>
              </a:rPr>
              <a:t> </a:t>
            </a:r>
            <a:r>
              <a:rPr sz="1000" spc="-10" dirty="0">
                <a:latin typeface="Georgia"/>
                <a:cs typeface="Georgia"/>
              </a:rPr>
              <a:t>respectively.</a:t>
            </a:r>
            <a:endParaRPr sz="1000">
              <a:latin typeface="Georgia"/>
              <a:cs typeface="Georgia"/>
            </a:endParaRPr>
          </a:p>
        </p:txBody>
      </p:sp>
      <p:sp>
        <p:nvSpPr>
          <p:cNvPr id="24" name="object 24"/>
          <p:cNvSpPr/>
          <p:nvPr/>
        </p:nvSpPr>
        <p:spPr>
          <a:xfrm>
            <a:off x="337972" y="229268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25" name="object 25"/>
          <p:cNvSpPr txBox="1"/>
          <p:nvPr/>
        </p:nvSpPr>
        <p:spPr>
          <a:xfrm>
            <a:off x="2991815" y="2279458"/>
            <a:ext cx="1408430" cy="147320"/>
          </a:xfrm>
          <a:prstGeom prst="rect">
            <a:avLst/>
          </a:prstGeom>
        </p:spPr>
        <p:txBody>
          <a:bodyPr vert="horz" wrap="square" lIns="0" tIns="12065" rIns="0" bIns="0" rtlCol="0">
            <a:spAutoFit/>
          </a:bodyPr>
          <a:lstStyle/>
          <a:p>
            <a:pPr marL="12700">
              <a:lnSpc>
                <a:spcPct val="100000"/>
              </a:lnSpc>
              <a:spcBef>
                <a:spcPts val="95"/>
              </a:spcBef>
              <a:tabLst>
                <a:tab pos="1306195" algn="l"/>
              </a:tabLst>
            </a:pPr>
            <a:r>
              <a:rPr sz="800" i="1" spc="-50" dirty="0">
                <a:latin typeface="Georgia"/>
                <a:cs typeface="Georgia"/>
              </a:rPr>
              <a:t>i</a:t>
            </a:r>
            <a:r>
              <a:rPr sz="800" i="1" dirty="0">
                <a:latin typeface="Georgia"/>
                <a:cs typeface="Georgia"/>
              </a:rPr>
              <a:t>	</a:t>
            </a:r>
            <a:r>
              <a:rPr sz="800" i="1" spc="75" dirty="0">
                <a:latin typeface="Georgia"/>
                <a:cs typeface="Georgia"/>
              </a:rPr>
              <a:t>X</a:t>
            </a:r>
            <a:endParaRPr sz="800">
              <a:latin typeface="Georgia"/>
              <a:cs typeface="Georgia"/>
            </a:endParaRPr>
          </a:p>
        </p:txBody>
      </p:sp>
      <p:sp>
        <p:nvSpPr>
          <p:cNvPr id="26" name="object 26"/>
          <p:cNvSpPr txBox="1"/>
          <p:nvPr/>
        </p:nvSpPr>
        <p:spPr>
          <a:xfrm>
            <a:off x="4823002" y="2279458"/>
            <a:ext cx="114300" cy="147320"/>
          </a:xfrm>
          <a:prstGeom prst="rect">
            <a:avLst/>
          </a:prstGeom>
        </p:spPr>
        <p:txBody>
          <a:bodyPr vert="horz" wrap="square" lIns="0" tIns="12065" rIns="0" bIns="0" rtlCol="0">
            <a:spAutoFit/>
          </a:bodyPr>
          <a:lstStyle/>
          <a:p>
            <a:pPr marL="12700">
              <a:lnSpc>
                <a:spcPct val="100000"/>
              </a:lnSpc>
              <a:spcBef>
                <a:spcPts val="95"/>
              </a:spcBef>
            </a:pPr>
            <a:r>
              <a:rPr sz="800" i="1" spc="75" dirty="0">
                <a:latin typeface="Georgia"/>
                <a:cs typeface="Georgia"/>
              </a:rPr>
              <a:t>X</a:t>
            </a:r>
            <a:endParaRPr sz="800">
              <a:latin typeface="Georgia"/>
              <a:cs typeface="Georgia"/>
            </a:endParaRPr>
          </a:p>
        </p:txBody>
      </p:sp>
      <p:sp>
        <p:nvSpPr>
          <p:cNvPr id="27" name="object 27"/>
          <p:cNvSpPr txBox="1"/>
          <p:nvPr/>
        </p:nvSpPr>
        <p:spPr>
          <a:xfrm>
            <a:off x="428777" y="2201073"/>
            <a:ext cx="4723130" cy="191770"/>
          </a:xfrm>
          <a:prstGeom prst="rect">
            <a:avLst/>
          </a:prstGeom>
        </p:spPr>
        <p:txBody>
          <a:bodyPr vert="horz" wrap="square" lIns="0" tIns="11430" rIns="0" bIns="0" rtlCol="0">
            <a:spAutoFit/>
          </a:bodyPr>
          <a:lstStyle/>
          <a:p>
            <a:pPr marL="38100">
              <a:lnSpc>
                <a:spcPct val="100000"/>
              </a:lnSpc>
              <a:spcBef>
                <a:spcPts val="90"/>
              </a:spcBef>
            </a:pPr>
            <a:r>
              <a:rPr sz="1100" dirty="0">
                <a:latin typeface="Georgia"/>
                <a:cs typeface="Georgia"/>
              </a:rPr>
              <a:t>After</a:t>
            </a:r>
            <a:r>
              <a:rPr sz="1100" spc="55" dirty="0">
                <a:latin typeface="Georgia"/>
                <a:cs typeface="Georgia"/>
              </a:rPr>
              <a:t> </a:t>
            </a:r>
            <a:r>
              <a:rPr sz="1100" spc="-25" dirty="0">
                <a:latin typeface="Georgia"/>
                <a:cs typeface="Georgia"/>
              </a:rPr>
              <a:t>transformation,</a:t>
            </a:r>
            <a:r>
              <a:rPr sz="1100" spc="75" dirty="0">
                <a:latin typeface="Georgia"/>
                <a:cs typeface="Georgia"/>
              </a:rPr>
              <a:t> </a:t>
            </a:r>
            <a:r>
              <a:rPr sz="1100" dirty="0">
                <a:latin typeface="Georgia"/>
                <a:cs typeface="Georgia"/>
              </a:rPr>
              <a:t>all</a:t>
            </a:r>
            <a:r>
              <a:rPr sz="1100" spc="70" dirty="0">
                <a:latin typeface="Georgia"/>
                <a:cs typeface="Georgia"/>
              </a:rPr>
              <a:t> </a:t>
            </a:r>
            <a:r>
              <a:rPr sz="1100" dirty="0">
                <a:latin typeface="Georgia"/>
                <a:cs typeface="Georgia"/>
              </a:rPr>
              <a:t>the</a:t>
            </a:r>
            <a:r>
              <a:rPr sz="1100" spc="75" dirty="0">
                <a:latin typeface="Georgia"/>
                <a:cs typeface="Georgia"/>
              </a:rPr>
              <a:t> </a:t>
            </a:r>
            <a:r>
              <a:rPr sz="1100" spc="-10" dirty="0">
                <a:latin typeface="Georgia"/>
                <a:cs typeface="Georgia"/>
              </a:rPr>
              <a:t>new</a:t>
            </a:r>
            <a:r>
              <a:rPr sz="1100" spc="70" dirty="0">
                <a:latin typeface="Georgia"/>
                <a:cs typeface="Georgia"/>
              </a:rPr>
              <a:t> </a:t>
            </a:r>
            <a:r>
              <a:rPr sz="1100" spc="-25" dirty="0">
                <a:latin typeface="Georgia"/>
                <a:cs typeface="Georgia"/>
              </a:rPr>
              <a:t>values</a:t>
            </a:r>
            <a:r>
              <a:rPr sz="1100" spc="70" dirty="0">
                <a:latin typeface="Georgia"/>
                <a:cs typeface="Georgia"/>
              </a:rPr>
              <a:t> </a:t>
            </a:r>
            <a:r>
              <a:rPr sz="1100" i="1" spc="75" dirty="0">
                <a:latin typeface="Georgia"/>
                <a:cs typeface="Georgia"/>
              </a:rPr>
              <a:t>x</a:t>
            </a:r>
            <a:r>
              <a:rPr sz="1200" i="1" spc="112" baseline="27777" dirty="0">
                <a:latin typeface="Arial"/>
                <a:cs typeface="Arial"/>
              </a:rPr>
              <a:t>′</a:t>
            </a:r>
            <a:r>
              <a:rPr sz="1200" i="1" spc="330" baseline="27777" dirty="0">
                <a:latin typeface="Arial"/>
                <a:cs typeface="Arial"/>
              </a:rPr>
              <a:t> </a:t>
            </a:r>
            <a:r>
              <a:rPr sz="1100" dirty="0">
                <a:latin typeface="Georgia"/>
                <a:cs typeface="Georgia"/>
              </a:rPr>
              <a:t>(</a:t>
            </a:r>
            <a:r>
              <a:rPr sz="1100" i="1" dirty="0">
                <a:latin typeface="Georgia"/>
                <a:cs typeface="Georgia"/>
              </a:rPr>
              <a:t>i</a:t>
            </a:r>
            <a:r>
              <a:rPr sz="1100" i="1" spc="20" dirty="0">
                <a:latin typeface="Georgia"/>
                <a:cs typeface="Georgia"/>
              </a:rPr>
              <a:t> </a:t>
            </a:r>
            <a:r>
              <a:rPr sz="1100" spc="215" dirty="0">
                <a:latin typeface="Times New Roman"/>
                <a:cs typeface="Times New Roman"/>
              </a:rPr>
              <a:t>=</a:t>
            </a:r>
            <a:r>
              <a:rPr sz="1100" spc="5" dirty="0">
                <a:latin typeface="Times New Roman"/>
                <a:cs typeface="Times New Roman"/>
              </a:rPr>
              <a:t> </a:t>
            </a:r>
            <a:r>
              <a:rPr sz="1100" dirty="0">
                <a:latin typeface="Times New Roman"/>
                <a:cs typeface="Times New Roman"/>
              </a:rPr>
              <a:t>1</a:t>
            </a:r>
            <a:r>
              <a:rPr sz="1100" i="1" dirty="0">
                <a:latin typeface="Georgia"/>
                <a:cs typeface="Georgia"/>
              </a:rPr>
              <a:t>..n</a:t>
            </a:r>
            <a:r>
              <a:rPr sz="1100" dirty="0">
                <a:latin typeface="Georgia"/>
                <a:cs typeface="Georgia"/>
              </a:rPr>
              <a:t>)</a:t>
            </a:r>
            <a:r>
              <a:rPr sz="1100" spc="70" dirty="0">
                <a:latin typeface="Georgia"/>
                <a:cs typeface="Georgia"/>
              </a:rPr>
              <a:t> </a:t>
            </a:r>
            <a:r>
              <a:rPr sz="1100" dirty="0">
                <a:latin typeface="Georgia"/>
                <a:cs typeface="Georgia"/>
              </a:rPr>
              <a:t>is</a:t>
            </a:r>
            <a:r>
              <a:rPr sz="1100" spc="75" dirty="0">
                <a:latin typeface="Georgia"/>
                <a:cs typeface="Georgia"/>
              </a:rPr>
              <a:t> </a:t>
            </a:r>
            <a:r>
              <a:rPr sz="1100" dirty="0">
                <a:latin typeface="Georgia"/>
                <a:cs typeface="Georgia"/>
              </a:rPr>
              <a:t>in</a:t>
            </a:r>
            <a:r>
              <a:rPr sz="1100" spc="75" dirty="0">
                <a:latin typeface="Georgia"/>
                <a:cs typeface="Georgia"/>
              </a:rPr>
              <a:t> </a:t>
            </a:r>
            <a:r>
              <a:rPr sz="1100" dirty="0">
                <a:latin typeface="Times New Roman"/>
                <a:cs typeface="Times New Roman"/>
              </a:rPr>
              <a:t>[</a:t>
            </a:r>
            <a:r>
              <a:rPr sz="1100" i="1" dirty="0">
                <a:latin typeface="Georgia"/>
                <a:cs typeface="Georgia"/>
              </a:rPr>
              <a:t>min</a:t>
            </a:r>
            <a:r>
              <a:rPr sz="1200" i="1" baseline="27777" dirty="0">
                <a:latin typeface="Georgia"/>
                <a:cs typeface="Georgia"/>
              </a:rPr>
              <a:t>new</a:t>
            </a:r>
            <a:r>
              <a:rPr sz="1100" i="1" dirty="0">
                <a:latin typeface="Georgia"/>
                <a:cs typeface="Georgia"/>
              </a:rPr>
              <a:t>,</a:t>
            </a:r>
            <a:r>
              <a:rPr sz="1100" i="1" spc="-85" dirty="0">
                <a:latin typeface="Georgia"/>
                <a:cs typeface="Georgia"/>
              </a:rPr>
              <a:t> </a:t>
            </a:r>
            <a:r>
              <a:rPr sz="1100" i="1" spc="-10" dirty="0">
                <a:latin typeface="Georgia"/>
                <a:cs typeface="Georgia"/>
              </a:rPr>
              <a:t>max</a:t>
            </a:r>
            <a:r>
              <a:rPr sz="1200" i="1" spc="-15" baseline="27777" dirty="0">
                <a:latin typeface="Georgia"/>
                <a:cs typeface="Georgia"/>
              </a:rPr>
              <a:t>new</a:t>
            </a:r>
            <a:r>
              <a:rPr sz="1200" i="1" spc="-187" baseline="27777" dirty="0">
                <a:latin typeface="Georgia"/>
                <a:cs typeface="Georgia"/>
              </a:rPr>
              <a:t> </a:t>
            </a:r>
            <a:r>
              <a:rPr sz="1100" spc="-25" dirty="0">
                <a:latin typeface="Times New Roman"/>
                <a:cs typeface="Times New Roman"/>
              </a:rPr>
              <a:t>]</a:t>
            </a:r>
            <a:r>
              <a:rPr sz="1100" spc="-25" dirty="0">
                <a:latin typeface="Georgia"/>
                <a:cs typeface="Georgia"/>
              </a:rPr>
              <a:t>.</a:t>
            </a:r>
            <a:endParaRPr sz="1100">
              <a:latin typeface="Georgia"/>
              <a:cs typeface="Georgia"/>
            </a:endParaRPr>
          </a:p>
        </p:txBody>
      </p:sp>
      <p:sp>
        <p:nvSpPr>
          <p:cNvPr id="28" name="object 28"/>
          <p:cNvSpPr txBox="1"/>
          <p:nvPr/>
        </p:nvSpPr>
        <p:spPr>
          <a:xfrm>
            <a:off x="1338110" y="2425724"/>
            <a:ext cx="1157605" cy="147320"/>
          </a:xfrm>
          <a:prstGeom prst="rect">
            <a:avLst/>
          </a:prstGeom>
        </p:spPr>
        <p:txBody>
          <a:bodyPr vert="horz" wrap="square" lIns="0" tIns="12065" rIns="0" bIns="0" rtlCol="0">
            <a:spAutoFit/>
          </a:bodyPr>
          <a:lstStyle/>
          <a:p>
            <a:pPr marL="12700">
              <a:lnSpc>
                <a:spcPct val="100000"/>
              </a:lnSpc>
              <a:spcBef>
                <a:spcPts val="95"/>
              </a:spcBef>
              <a:tabLst>
                <a:tab pos="1055370" algn="l"/>
              </a:tabLst>
            </a:pPr>
            <a:r>
              <a:rPr sz="800" i="1" spc="75" dirty="0">
                <a:latin typeface="Georgia"/>
                <a:cs typeface="Georgia"/>
              </a:rPr>
              <a:t>X</a:t>
            </a:r>
            <a:r>
              <a:rPr sz="800" i="1" dirty="0">
                <a:latin typeface="Georgia"/>
                <a:cs typeface="Georgia"/>
              </a:rPr>
              <a:t>	</a:t>
            </a:r>
            <a:r>
              <a:rPr sz="800" i="1" spc="75" dirty="0">
                <a:latin typeface="Georgia"/>
                <a:cs typeface="Georgia"/>
              </a:rPr>
              <a:t>X</a:t>
            </a:r>
            <a:endParaRPr sz="800">
              <a:latin typeface="Georgia"/>
              <a:cs typeface="Georgia"/>
            </a:endParaRPr>
          </a:p>
        </p:txBody>
      </p:sp>
      <p:sp>
        <p:nvSpPr>
          <p:cNvPr id="29" name="object 29"/>
          <p:cNvSpPr txBox="1"/>
          <p:nvPr/>
        </p:nvSpPr>
        <p:spPr>
          <a:xfrm>
            <a:off x="428777" y="2347339"/>
            <a:ext cx="4084320" cy="191770"/>
          </a:xfrm>
          <a:prstGeom prst="rect">
            <a:avLst/>
          </a:prstGeom>
        </p:spPr>
        <p:txBody>
          <a:bodyPr vert="horz" wrap="square" lIns="0" tIns="11430" rIns="0" bIns="0" rtlCol="0">
            <a:spAutoFit/>
          </a:bodyPr>
          <a:lstStyle/>
          <a:p>
            <a:pPr marL="38100">
              <a:lnSpc>
                <a:spcPct val="100000"/>
              </a:lnSpc>
              <a:spcBef>
                <a:spcPts val="90"/>
              </a:spcBef>
            </a:pPr>
            <a:r>
              <a:rPr sz="1100" spc="-30" dirty="0">
                <a:latin typeface="Georgia"/>
                <a:cs typeface="Georgia"/>
              </a:rPr>
              <a:t>Normally,</a:t>
            </a:r>
            <a:r>
              <a:rPr sz="1100" spc="40" dirty="0">
                <a:latin typeface="Georgia"/>
                <a:cs typeface="Georgia"/>
              </a:rPr>
              <a:t> </a:t>
            </a:r>
            <a:r>
              <a:rPr sz="1100" i="1" dirty="0">
                <a:latin typeface="Georgia"/>
                <a:cs typeface="Georgia"/>
              </a:rPr>
              <a:t>min</a:t>
            </a:r>
            <a:r>
              <a:rPr sz="1200" i="1" baseline="27777" dirty="0">
                <a:latin typeface="Georgia"/>
                <a:cs typeface="Georgia"/>
              </a:rPr>
              <a:t>new</a:t>
            </a:r>
            <a:r>
              <a:rPr sz="1200" i="1" spc="195" baseline="27777" dirty="0">
                <a:latin typeface="Georgia"/>
                <a:cs typeface="Georgia"/>
              </a:rPr>
              <a:t> </a:t>
            </a:r>
            <a:r>
              <a:rPr sz="1100" spc="215" dirty="0">
                <a:latin typeface="Times New Roman"/>
                <a:cs typeface="Times New Roman"/>
              </a:rPr>
              <a:t>=</a:t>
            </a:r>
            <a:r>
              <a:rPr sz="1100" spc="-10" dirty="0">
                <a:latin typeface="Times New Roman"/>
                <a:cs typeface="Times New Roman"/>
              </a:rPr>
              <a:t> </a:t>
            </a:r>
            <a:r>
              <a:rPr sz="1100" dirty="0">
                <a:latin typeface="Times New Roman"/>
                <a:cs typeface="Times New Roman"/>
              </a:rPr>
              <a:t>0</a:t>
            </a:r>
            <a:r>
              <a:rPr sz="1100" spc="45" dirty="0">
                <a:latin typeface="Times New Roman"/>
                <a:cs typeface="Times New Roman"/>
              </a:rPr>
              <a:t> </a:t>
            </a:r>
            <a:r>
              <a:rPr sz="1100" dirty="0">
                <a:latin typeface="Georgia"/>
                <a:cs typeface="Georgia"/>
              </a:rPr>
              <a:t>and</a:t>
            </a:r>
            <a:r>
              <a:rPr sz="1100" spc="55" dirty="0">
                <a:latin typeface="Georgia"/>
                <a:cs typeface="Georgia"/>
              </a:rPr>
              <a:t> </a:t>
            </a:r>
            <a:r>
              <a:rPr sz="1100" i="1" dirty="0">
                <a:latin typeface="Georgia"/>
                <a:cs typeface="Georgia"/>
              </a:rPr>
              <a:t>max</a:t>
            </a:r>
            <a:r>
              <a:rPr sz="1200" i="1" baseline="27777" dirty="0">
                <a:latin typeface="Georgia"/>
                <a:cs typeface="Georgia"/>
              </a:rPr>
              <a:t>new</a:t>
            </a:r>
            <a:r>
              <a:rPr sz="1200" i="1" spc="202" baseline="27777" dirty="0">
                <a:latin typeface="Georgia"/>
                <a:cs typeface="Georgia"/>
              </a:rPr>
              <a:t> </a:t>
            </a:r>
            <a:r>
              <a:rPr sz="1100" spc="215" dirty="0">
                <a:latin typeface="Times New Roman"/>
                <a:cs typeface="Times New Roman"/>
              </a:rPr>
              <a:t>=</a:t>
            </a:r>
            <a:r>
              <a:rPr sz="1100" spc="-10" dirty="0">
                <a:latin typeface="Times New Roman"/>
                <a:cs typeface="Times New Roman"/>
              </a:rPr>
              <a:t> </a:t>
            </a:r>
            <a:r>
              <a:rPr sz="1100" dirty="0">
                <a:latin typeface="Times New Roman"/>
                <a:cs typeface="Times New Roman"/>
              </a:rPr>
              <a:t>1</a:t>
            </a:r>
            <a:r>
              <a:rPr sz="1100" spc="45" dirty="0">
                <a:latin typeface="Times New Roman"/>
                <a:cs typeface="Times New Roman"/>
              </a:rPr>
              <a:t> </a:t>
            </a:r>
            <a:r>
              <a:rPr sz="1100" dirty="0">
                <a:latin typeface="Georgia"/>
                <a:cs typeface="Georgia"/>
              </a:rPr>
              <a:t>and</a:t>
            </a:r>
            <a:r>
              <a:rPr sz="1100" spc="55" dirty="0">
                <a:latin typeface="Georgia"/>
                <a:cs typeface="Georgia"/>
              </a:rPr>
              <a:t> </a:t>
            </a:r>
            <a:r>
              <a:rPr sz="1100" dirty="0">
                <a:latin typeface="Georgia"/>
                <a:cs typeface="Georgia"/>
              </a:rPr>
              <a:t>the</a:t>
            </a:r>
            <a:r>
              <a:rPr sz="1100" spc="55" dirty="0">
                <a:latin typeface="Georgia"/>
                <a:cs typeface="Georgia"/>
              </a:rPr>
              <a:t> </a:t>
            </a:r>
            <a:r>
              <a:rPr sz="1100" spc="-10" dirty="0">
                <a:latin typeface="Georgia"/>
                <a:cs typeface="Georgia"/>
              </a:rPr>
              <a:t>new</a:t>
            </a:r>
            <a:r>
              <a:rPr sz="1100" spc="60" dirty="0">
                <a:latin typeface="Georgia"/>
                <a:cs typeface="Georgia"/>
              </a:rPr>
              <a:t> </a:t>
            </a:r>
            <a:r>
              <a:rPr sz="1100" spc="-10" dirty="0">
                <a:latin typeface="Georgia"/>
                <a:cs typeface="Georgia"/>
              </a:rPr>
              <a:t>range</a:t>
            </a:r>
            <a:r>
              <a:rPr sz="1100" spc="55" dirty="0">
                <a:latin typeface="Georgia"/>
                <a:cs typeface="Georgia"/>
              </a:rPr>
              <a:t> </a:t>
            </a:r>
            <a:r>
              <a:rPr sz="1100" dirty="0">
                <a:latin typeface="Georgia"/>
                <a:cs typeface="Georgia"/>
              </a:rPr>
              <a:t>is</a:t>
            </a:r>
            <a:r>
              <a:rPr sz="1100" spc="55" dirty="0">
                <a:latin typeface="Georgia"/>
                <a:cs typeface="Georgia"/>
              </a:rPr>
              <a:t> </a:t>
            </a:r>
            <a:r>
              <a:rPr sz="1100" spc="-30" dirty="0">
                <a:latin typeface="Times New Roman"/>
                <a:cs typeface="Times New Roman"/>
              </a:rPr>
              <a:t>[0</a:t>
            </a:r>
            <a:r>
              <a:rPr sz="1100" i="1" spc="-30" dirty="0">
                <a:latin typeface="Georgia"/>
                <a:cs typeface="Georgia"/>
              </a:rPr>
              <a:t>,</a:t>
            </a:r>
            <a:r>
              <a:rPr sz="1100" i="1" spc="-85" dirty="0">
                <a:latin typeface="Georgia"/>
                <a:cs typeface="Georgia"/>
              </a:rPr>
              <a:t> </a:t>
            </a:r>
            <a:r>
              <a:rPr sz="1100" spc="-25" dirty="0">
                <a:latin typeface="Times New Roman"/>
                <a:cs typeface="Times New Roman"/>
              </a:rPr>
              <a:t>1]</a:t>
            </a:r>
            <a:endParaRPr sz="1100">
              <a:latin typeface="Times New Roman"/>
              <a:cs typeface="Times New Roman"/>
            </a:endParaRPr>
          </a:p>
        </p:txBody>
      </p:sp>
      <p:sp>
        <p:nvSpPr>
          <p:cNvPr id="30" name="object 30"/>
          <p:cNvSpPr txBox="1"/>
          <p:nvPr/>
        </p:nvSpPr>
        <p:spPr>
          <a:xfrm>
            <a:off x="4461674" y="2347339"/>
            <a:ext cx="64135" cy="191770"/>
          </a:xfrm>
          <a:prstGeom prst="rect">
            <a:avLst/>
          </a:prstGeom>
        </p:spPr>
        <p:txBody>
          <a:bodyPr vert="horz" wrap="square" lIns="0" tIns="11430" rIns="0" bIns="0" rtlCol="0">
            <a:spAutoFit/>
          </a:bodyPr>
          <a:lstStyle/>
          <a:p>
            <a:pPr marL="12700">
              <a:lnSpc>
                <a:spcPct val="100000"/>
              </a:lnSpc>
              <a:spcBef>
                <a:spcPts val="90"/>
              </a:spcBef>
            </a:pPr>
            <a:r>
              <a:rPr sz="1100" spc="-50" dirty="0">
                <a:latin typeface="Georgia"/>
                <a:cs typeface="Georgia"/>
              </a:rPr>
              <a:t>.</a:t>
            </a:r>
            <a:endParaRPr sz="1100">
              <a:latin typeface="Georgia"/>
              <a:cs typeface="Georgia"/>
            </a:endParaRPr>
          </a:p>
        </p:txBody>
      </p:sp>
      <p:sp>
        <p:nvSpPr>
          <p:cNvPr id="31" name="object 31"/>
          <p:cNvSpPr/>
          <p:nvPr/>
        </p:nvSpPr>
        <p:spPr>
          <a:xfrm>
            <a:off x="337972" y="267716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32" name="object 32"/>
          <p:cNvSpPr txBox="1"/>
          <p:nvPr/>
        </p:nvSpPr>
        <p:spPr>
          <a:xfrm>
            <a:off x="454177" y="2585553"/>
            <a:ext cx="4939030" cy="484505"/>
          </a:xfrm>
          <a:prstGeom prst="rect">
            <a:avLst/>
          </a:prstGeom>
        </p:spPr>
        <p:txBody>
          <a:bodyPr vert="horz" wrap="square" lIns="0" tIns="34290" rIns="0" bIns="0" rtlCol="0">
            <a:spAutoFit/>
          </a:bodyPr>
          <a:lstStyle/>
          <a:p>
            <a:pPr marL="12700" marR="5080">
              <a:lnSpc>
                <a:spcPts val="1150"/>
              </a:lnSpc>
              <a:spcBef>
                <a:spcPts val="270"/>
              </a:spcBef>
            </a:pPr>
            <a:r>
              <a:rPr sz="1100" spc="-40" dirty="0">
                <a:latin typeface="Georgia"/>
                <a:cs typeface="Georgia"/>
              </a:rPr>
              <a:t>Min–max</a:t>
            </a:r>
            <a:r>
              <a:rPr sz="1100" spc="25" dirty="0">
                <a:latin typeface="Georgia"/>
                <a:cs typeface="Georgia"/>
              </a:rPr>
              <a:t> </a:t>
            </a:r>
            <a:r>
              <a:rPr sz="1100" spc="-25" dirty="0">
                <a:latin typeface="Georgia"/>
                <a:cs typeface="Georgia"/>
              </a:rPr>
              <a:t>normalization</a:t>
            </a:r>
            <a:r>
              <a:rPr sz="1100" spc="3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also</a:t>
            </a:r>
            <a:r>
              <a:rPr sz="1100" spc="30" dirty="0">
                <a:latin typeface="Georgia"/>
                <a:cs typeface="Georgia"/>
              </a:rPr>
              <a:t> </a:t>
            </a:r>
            <a:r>
              <a:rPr sz="1100" spc="-10" dirty="0">
                <a:latin typeface="Georgia"/>
                <a:cs typeface="Georgia"/>
              </a:rPr>
              <a:t>called</a:t>
            </a:r>
            <a:r>
              <a:rPr sz="1100" spc="30" dirty="0">
                <a:latin typeface="Georgia"/>
                <a:cs typeface="Georgia"/>
              </a:rPr>
              <a:t> </a:t>
            </a:r>
            <a:r>
              <a:rPr sz="1100" b="1" spc="-30" dirty="0">
                <a:latin typeface="Georgia"/>
                <a:cs typeface="Georgia"/>
              </a:rPr>
              <a:t>range</a:t>
            </a:r>
            <a:r>
              <a:rPr sz="1100" b="1" spc="60" dirty="0">
                <a:latin typeface="Georgia"/>
                <a:cs typeface="Georgia"/>
              </a:rPr>
              <a:t> </a:t>
            </a:r>
            <a:r>
              <a:rPr sz="1100" b="1" spc="-45" dirty="0">
                <a:latin typeface="Georgia"/>
                <a:cs typeface="Georgia"/>
              </a:rPr>
              <a:t>normalization</a:t>
            </a:r>
            <a:r>
              <a:rPr sz="1100" spc="-45" dirty="0">
                <a:latin typeface="Georgia"/>
                <a:cs typeface="Georgia"/>
              </a:rPr>
              <a:t>.</a:t>
            </a:r>
            <a:r>
              <a:rPr sz="1100" spc="120" dirty="0">
                <a:latin typeface="Georgia"/>
                <a:cs typeface="Georgia"/>
              </a:rPr>
              <a:t> </a:t>
            </a:r>
            <a:r>
              <a:rPr sz="1100" dirty="0">
                <a:latin typeface="Georgia"/>
                <a:cs typeface="Georgia"/>
              </a:rPr>
              <a:t>This</a:t>
            </a:r>
            <a:r>
              <a:rPr sz="1100" spc="30" dirty="0">
                <a:latin typeface="Georgia"/>
                <a:cs typeface="Georgia"/>
              </a:rPr>
              <a:t> </a:t>
            </a:r>
            <a:r>
              <a:rPr sz="1100" spc="-10" dirty="0">
                <a:latin typeface="Georgia"/>
                <a:cs typeface="Georgia"/>
              </a:rPr>
              <a:t>normalization </a:t>
            </a:r>
            <a:r>
              <a:rPr sz="1100" spc="-25" dirty="0">
                <a:latin typeface="Georgia"/>
                <a:cs typeface="Georgia"/>
              </a:rPr>
              <a:t>technique</a:t>
            </a:r>
            <a:r>
              <a:rPr sz="1100" spc="20"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also</a:t>
            </a:r>
            <a:r>
              <a:rPr sz="1100" spc="25" dirty="0">
                <a:latin typeface="Georgia"/>
                <a:cs typeface="Georgia"/>
              </a:rPr>
              <a:t> </a:t>
            </a:r>
            <a:r>
              <a:rPr sz="1100" dirty="0">
                <a:latin typeface="Georgia"/>
                <a:cs typeface="Georgia"/>
              </a:rPr>
              <a:t>be</a:t>
            </a:r>
            <a:r>
              <a:rPr sz="1100" spc="20" dirty="0">
                <a:latin typeface="Georgia"/>
                <a:cs typeface="Georgia"/>
              </a:rPr>
              <a:t> </a:t>
            </a:r>
            <a:r>
              <a:rPr sz="1100" spc="-10" dirty="0">
                <a:latin typeface="Georgia"/>
                <a:cs typeface="Georgia"/>
              </a:rPr>
              <a:t>applied</a:t>
            </a:r>
            <a:r>
              <a:rPr sz="1100" spc="25" dirty="0">
                <a:latin typeface="Georgia"/>
                <a:cs typeface="Georgia"/>
              </a:rPr>
              <a:t> </a:t>
            </a:r>
            <a:r>
              <a:rPr sz="1100" dirty="0">
                <a:latin typeface="Georgia"/>
                <a:cs typeface="Georgia"/>
              </a:rPr>
              <a:t>to</a:t>
            </a:r>
            <a:r>
              <a:rPr sz="1100" spc="25" dirty="0">
                <a:latin typeface="Georgia"/>
                <a:cs typeface="Georgia"/>
              </a:rPr>
              <a:t> </a:t>
            </a:r>
            <a:r>
              <a:rPr sz="1100" dirty="0">
                <a:latin typeface="Georgia"/>
                <a:cs typeface="Georgia"/>
              </a:rPr>
              <a:t>any</a:t>
            </a:r>
            <a:r>
              <a:rPr sz="1100" spc="25" dirty="0">
                <a:latin typeface="Georgia"/>
                <a:cs typeface="Georgia"/>
              </a:rPr>
              <a:t> </a:t>
            </a:r>
            <a:r>
              <a:rPr sz="1100" spc="-40" dirty="0">
                <a:latin typeface="Georgia"/>
                <a:cs typeface="Georgia"/>
              </a:rPr>
              <a:t>numeric</a:t>
            </a:r>
            <a:r>
              <a:rPr sz="1100" spc="20" dirty="0">
                <a:latin typeface="Georgia"/>
                <a:cs typeface="Georgia"/>
              </a:rPr>
              <a:t> </a:t>
            </a:r>
            <a:r>
              <a:rPr sz="1100" dirty="0">
                <a:latin typeface="Georgia"/>
                <a:cs typeface="Georgia"/>
              </a:rPr>
              <a:t>data</a:t>
            </a:r>
            <a:r>
              <a:rPr sz="1100" spc="25" dirty="0">
                <a:latin typeface="Georgia"/>
                <a:cs typeface="Georgia"/>
              </a:rPr>
              <a:t> </a:t>
            </a:r>
            <a:r>
              <a:rPr sz="1100" dirty="0">
                <a:latin typeface="Georgia"/>
                <a:cs typeface="Georgia"/>
              </a:rPr>
              <a:t>attributes</a:t>
            </a:r>
            <a:r>
              <a:rPr sz="1100" spc="25" dirty="0">
                <a:latin typeface="Georgia"/>
                <a:cs typeface="Georgia"/>
              </a:rPr>
              <a:t> </a:t>
            </a:r>
            <a:r>
              <a:rPr sz="1100" dirty="0">
                <a:latin typeface="Georgia"/>
                <a:cs typeface="Georgia"/>
              </a:rPr>
              <a:t>in</a:t>
            </a:r>
            <a:r>
              <a:rPr sz="1100" spc="20" dirty="0">
                <a:latin typeface="Georgia"/>
                <a:cs typeface="Georgia"/>
              </a:rPr>
              <a:t> </a:t>
            </a:r>
            <a:r>
              <a:rPr sz="1100" spc="-10" dirty="0">
                <a:latin typeface="Georgia"/>
                <a:cs typeface="Georgia"/>
              </a:rPr>
              <a:t>bivariate</a:t>
            </a:r>
            <a:r>
              <a:rPr sz="1100" spc="25" dirty="0">
                <a:latin typeface="Georgia"/>
                <a:cs typeface="Georgia"/>
              </a:rPr>
              <a:t> </a:t>
            </a:r>
            <a:r>
              <a:rPr sz="1100" spc="-25" dirty="0">
                <a:latin typeface="Georgia"/>
                <a:cs typeface="Georgia"/>
              </a:rPr>
              <a:t>and </a:t>
            </a:r>
            <a:r>
              <a:rPr sz="1100" spc="-20" dirty="0">
                <a:latin typeface="Georgia"/>
                <a:cs typeface="Georgia"/>
              </a:rPr>
              <a:t>multivariate</a:t>
            </a:r>
            <a:r>
              <a:rPr sz="1100" spc="30" dirty="0">
                <a:latin typeface="Georgia"/>
                <a:cs typeface="Georgia"/>
              </a:rPr>
              <a:t> </a:t>
            </a:r>
            <a:r>
              <a:rPr sz="1100" spc="-10" dirty="0">
                <a:latin typeface="Georgia"/>
                <a:cs typeface="Georgia"/>
              </a:rPr>
              <a:t>data.</a:t>
            </a:r>
            <a:endParaRPr sz="1100">
              <a:latin typeface="Georgia"/>
              <a:cs typeface="Georgia"/>
            </a:endParaRPr>
          </a:p>
        </p:txBody>
      </p:sp>
      <p:grpSp>
        <p:nvGrpSpPr>
          <p:cNvPr id="33" name="object 33"/>
          <p:cNvGrpSpPr/>
          <p:nvPr/>
        </p:nvGrpSpPr>
        <p:grpSpPr>
          <a:xfrm>
            <a:off x="0" y="3121545"/>
            <a:ext cx="5760085" cy="118745"/>
            <a:chOff x="0" y="3121545"/>
            <a:chExt cx="5760085" cy="118745"/>
          </a:xfrm>
        </p:grpSpPr>
        <p:sp>
          <p:nvSpPr>
            <p:cNvPr id="34" name="object 3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35" name="object 3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37" name="object 37"/>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38" name="object 38"/>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55</a:t>
            </a:fld>
            <a:r>
              <a:rPr spc="-25" dirty="0"/>
              <a:t> </a:t>
            </a:r>
            <a:r>
              <a:rPr spc="75" dirty="0"/>
              <a:t>/</a:t>
            </a:r>
            <a:r>
              <a:rPr spc="-25" dirty="0"/>
              <a:t> 103</a:t>
            </a:r>
          </a:p>
        </p:txBody>
      </p:sp>
      <p:pic>
        <p:nvPicPr>
          <p:cNvPr id="39" name="Picture 38">
            <a:extLst>
              <a:ext uri="{FF2B5EF4-FFF2-40B4-BE49-F238E27FC236}">
                <a16:creationId xmlns:a16="http://schemas.microsoft.com/office/drawing/2014/main" id="{8A1C70B9-4E13-5AA8-EAFF-B68AF6A4AA5F}"/>
              </a:ext>
            </a:extLst>
          </p:cNvPr>
          <p:cNvPicPr>
            <a:picLocks noChangeAspect="1"/>
          </p:cNvPicPr>
          <p:nvPr/>
        </p:nvPicPr>
        <p:blipFill>
          <a:blip r:embed="rId3"/>
          <a:stretch>
            <a:fillRect/>
          </a:stretch>
        </p:blipFill>
        <p:spPr>
          <a:xfrm>
            <a:off x="1483690" y="946776"/>
            <a:ext cx="2895320" cy="386042"/>
          </a:xfrm>
          <a:prstGeom prst="rect">
            <a:avLst/>
          </a:prstGeom>
        </p:spPr>
      </p:pic>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0" dirty="0"/>
              <a:t>Standard</a:t>
            </a:r>
            <a:r>
              <a:rPr spc="105" dirty="0"/>
              <a:t> </a:t>
            </a:r>
            <a:r>
              <a:rPr dirty="0"/>
              <a:t>score</a:t>
            </a:r>
            <a:r>
              <a:rPr spc="105" dirty="0"/>
              <a:t> </a:t>
            </a:r>
            <a:r>
              <a:rPr spc="-10" dirty="0"/>
              <a:t>normalization</a:t>
            </a:r>
          </a:p>
        </p:txBody>
      </p:sp>
      <p:sp>
        <p:nvSpPr>
          <p:cNvPr id="3" name="object 3"/>
          <p:cNvSpPr/>
          <p:nvPr/>
        </p:nvSpPr>
        <p:spPr>
          <a:xfrm>
            <a:off x="337972" y="57139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16077" y="479792"/>
            <a:ext cx="5020310" cy="630555"/>
          </a:xfrm>
          <a:prstGeom prst="rect">
            <a:avLst/>
          </a:prstGeom>
        </p:spPr>
        <p:txBody>
          <a:bodyPr vert="horz" wrap="square" lIns="0" tIns="34290" rIns="0" bIns="0" rtlCol="0">
            <a:spAutoFit/>
          </a:bodyPr>
          <a:lstStyle/>
          <a:p>
            <a:pPr marL="50800" marR="17780">
              <a:lnSpc>
                <a:spcPts val="1150"/>
              </a:lnSpc>
              <a:spcBef>
                <a:spcPts val="270"/>
              </a:spcBef>
            </a:pPr>
            <a:r>
              <a:rPr sz="1100" dirty="0">
                <a:latin typeface="Georgia"/>
                <a:cs typeface="Georgia"/>
              </a:rPr>
              <a:t>Let</a:t>
            </a:r>
            <a:r>
              <a:rPr sz="1100" spc="35" dirty="0">
                <a:latin typeface="Georgia"/>
                <a:cs typeface="Georgia"/>
              </a:rPr>
              <a:t> </a:t>
            </a:r>
            <a:r>
              <a:rPr sz="1100" spc="114" dirty="0">
                <a:latin typeface="Cambria"/>
                <a:cs typeface="Cambria"/>
              </a:rPr>
              <a:t>D</a:t>
            </a:r>
            <a:r>
              <a:rPr sz="1100" spc="75" dirty="0">
                <a:latin typeface="Cambria"/>
                <a:cs typeface="Cambria"/>
              </a:rPr>
              <a:t> </a:t>
            </a:r>
            <a:r>
              <a:rPr sz="1100" spc="215" dirty="0">
                <a:latin typeface="Times New Roman"/>
                <a:cs typeface="Times New Roman"/>
              </a:rPr>
              <a:t>=</a:t>
            </a:r>
            <a:r>
              <a:rPr sz="1100" spc="15" dirty="0">
                <a:latin typeface="Times New Roman"/>
                <a:cs typeface="Times New Roman"/>
              </a:rPr>
              <a:t> </a:t>
            </a:r>
            <a:r>
              <a:rPr sz="1100" spc="55" dirty="0">
                <a:latin typeface="Cambria"/>
                <a:cs typeface="Cambria"/>
              </a:rPr>
              <a:t>{</a:t>
            </a:r>
            <a:r>
              <a:rPr sz="1100" i="1" spc="55" dirty="0">
                <a:latin typeface="Georgia"/>
                <a:cs typeface="Georgia"/>
              </a:rPr>
              <a:t>x</a:t>
            </a:r>
            <a:r>
              <a:rPr sz="1200" spc="82" baseline="-10416" dirty="0">
                <a:latin typeface="Trebuchet MS"/>
                <a:cs typeface="Trebuchet MS"/>
              </a:rPr>
              <a:t>1</a:t>
            </a:r>
            <a:r>
              <a:rPr sz="1100" i="1" spc="55" dirty="0">
                <a:latin typeface="Georgia"/>
                <a:cs typeface="Georgia"/>
              </a:rPr>
              <a:t>,</a:t>
            </a:r>
            <a:r>
              <a:rPr sz="1100" i="1" spc="-85" dirty="0">
                <a:latin typeface="Georgia"/>
                <a:cs typeface="Georgia"/>
              </a:rPr>
              <a:t> </a:t>
            </a:r>
            <a:r>
              <a:rPr sz="1100" i="1" dirty="0">
                <a:latin typeface="Georgia"/>
                <a:cs typeface="Georgia"/>
              </a:rPr>
              <a:t>x</a:t>
            </a:r>
            <a:r>
              <a:rPr sz="1200" baseline="-10416" dirty="0">
                <a:latin typeface="Trebuchet MS"/>
                <a:cs typeface="Trebuchet MS"/>
              </a:rPr>
              <a:t>2</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dirty="0">
                <a:latin typeface="Georgia"/>
                <a:cs typeface="Georgia"/>
              </a:rPr>
              <a:t>,</a:t>
            </a:r>
            <a:r>
              <a:rPr sz="1100" i="1" spc="-85" dirty="0">
                <a:latin typeface="Georgia"/>
                <a:cs typeface="Georgia"/>
              </a:rPr>
              <a:t> </a:t>
            </a:r>
            <a:r>
              <a:rPr sz="1100" i="1" spc="90" dirty="0">
                <a:latin typeface="Georgia"/>
                <a:cs typeface="Georgia"/>
              </a:rPr>
              <a:t>x</a:t>
            </a:r>
            <a:r>
              <a:rPr sz="1200" i="1" spc="135" baseline="-10416" dirty="0">
                <a:latin typeface="Georgia"/>
                <a:cs typeface="Georgia"/>
              </a:rPr>
              <a:t>n</a:t>
            </a:r>
            <a:r>
              <a:rPr sz="1100" spc="90" dirty="0">
                <a:latin typeface="Cambria"/>
                <a:cs typeface="Cambria"/>
              </a:rPr>
              <a:t>}</a:t>
            </a:r>
            <a:r>
              <a:rPr sz="1100" spc="100" dirty="0">
                <a:latin typeface="Cambria"/>
                <a:cs typeface="Cambria"/>
              </a:rPr>
              <a:t> </a:t>
            </a:r>
            <a:r>
              <a:rPr sz="1100" dirty="0">
                <a:latin typeface="Georgia"/>
                <a:cs typeface="Georgia"/>
              </a:rPr>
              <a:t>be</a:t>
            </a:r>
            <a:r>
              <a:rPr sz="1100" spc="80" dirty="0">
                <a:latin typeface="Georgia"/>
                <a:cs typeface="Georgia"/>
              </a:rPr>
              <a:t> </a:t>
            </a:r>
            <a:r>
              <a:rPr sz="1100" dirty="0">
                <a:latin typeface="Georgia"/>
                <a:cs typeface="Georgia"/>
              </a:rPr>
              <a:t>a</a:t>
            </a:r>
            <a:r>
              <a:rPr sz="1100" spc="80" dirty="0">
                <a:latin typeface="Georgia"/>
                <a:cs typeface="Georgia"/>
              </a:rPr>
              <a:t> </a:t>
            </a:r>
            <a:r>
              <a:rPr sz="1100" spc="-20" dirty="0">
                <a:latin typeface="Georgia"/>
                <a:cs typeface="Georgia"/>
              </a:rPr>
              <a:t>univariate</a:t>
            </a:r>
            <a:r>
              <a:rPr sz="1100" spc="80" dirty="0">
                <a:latin typeface="Georgia"/>
                <a:cs typeface="Georgia"/>
              </a:rPr>
              <a:t> </a:t>
            </a:r>
            <a:r>
              <a:rPr sz="1100" dirty="0">
                <a:latin typeface="Georgia"/>
                <a:cs typeface="Georgia"/>
              </a:rPr>
              <a:t>data</a:t>
            </a:r>
            <a:r>
              <a:rPr sz="1100" spc="80" dirty="0">
                <a:latin typeface="Georgia"/>
                <a:cs typeface="Georgia"/>
              </a:rPr>
              <a:t> </a:t>
            </a:r>
            <a:r>
              <a:rPr sz="1100" spc="-25" dirty="0">
                <a:latin typeface="Georgia"/>
                <a:cs typeface="Georgia"/>
              </a:rPr>
              <a:t>sample</a:t>
            </a:r>
            <a:r>
              <a:rPr sz="1100" spc="85" dirty="0">
                <a:latin typeface="Georgia"/>
                <a:cs typeface="Georgia"/>
              </a:rPr>
              <a:t> </a:t>
            </a:r>
            <a:r>
              <a:rPr sz="1100" spc="-25" dirty="0">
                <a:latin typeface="Georgia"/>
                <a:cs typeface="Georgia"/>
              </a:rPr>
              <a:t>consisting</a:t>
            </a:r>
            <a:r>
              <a:rPr sz="1100" spc="80" dirty="0">
                <a:latin typeface="Georgia"/>
                <a:cs typeface="Georgia"/>
              </a:rPr>
              <a:t> </a:t>
            </a:r>
            <a:r>
              <a:rPr sz="1100" dirty="0">
                <a:latin typeface="Georgia"/>
                <a:cs typeface="Georgia"/>
              </a:rPr>
              <a:t>of</a:t>
            </a:r>
            <a:r>
              <a:rPr sz="1100" spc="80" dirty="0">
                <a:latin typeface="Georgia"/>
                <a:cs typeface="Georgia"/>
              </a:rPr>
              <a:t> </a:t>
            </a:r>
            <a:r>
              <a:rPr sz="1100" i="1" spc="-50" dirty="0">
                <a:latin typeface="Georgia"/>
                <a:cs typeface="Georgia"/>
              </a:rPr>
              <a:t>n </a:t>
            </a:r>
            <a:r>
              <a:rPr sz="1100" spc="-35" dirty="0">
                <a:latin typeface="Georgia"/>
                <a:cs typeface="Georgia"/>
              </a:rPr>
              <a:t>observations/values</a:t>
            </a:r>
            <a:r>
              <a:rPr sz="1100" spc="45" dirty="0">
                <a:latin typeface="Georgia"/>
                <a:cs typeface="Georgia"/>
              </a:rPr>
              <a:t> </a:t>
            </a:r>
            <a:r>
              <a:rPr sz="1100" spc="-25" dirty="0">
                <a:latin typeface="Georgia"/>
                <a:cs typeface="Georgia"/>
              </a:rPr>
              <a:t>drawn</a:t>
            </a:r>
            <a:r>
              <a:rPr sz="1100" spc="50" dirty="0">
                <a:latin typeface="Georgia"/>
                <a:cs typeface="Georgia"/>
              </a:rPr>
              <a:t> </a:t>
            </a:r>
            <a:r>
              <a:rPr sz="1100" spc="-25" dirty="0">
                <a:latin typeface="Georgia"/>
                <a:cs typeface="Georgia"/>
              </a:rPr>
              <a:t>from</a:t>
            </a:r>
            <a:r>
              <a:rPr sz="1100" spc="50" dirty="0">
                <a:latin typeface="Georgia"/>
                <a:cs typeface="Georgia"/>
              </a:rPr>
              <a:t> </a:t>
            </a:r>
            <a:r>
              <a:rPr sz="1100" dirty="0">
                <a:latin typeface="Georgia"/>
                <a:cs typeface="Georgia"/>
              </a:rPr>
              <a:t>a</a:t>
            </a:r>
            <a:r>
              <a:rPr sz="1100" spc="50" dirty="0">
                <a:latin typeface="Georgia"/>
                <a:cs typeface="Georgia"/>
              </a:rPr>
              <a:t> </a:t>
            </a:r>
            <a:r>
              <a:rPr sz="1100" spc="-10" dirty="0">
                <a:latin typeface="Georgia"/>
                <a:cs typeface="Georgia"/>
              </a:rPr>
              <a:t>variable/attribute</a:t>
            </a:r>
            <a:r>
              <a:rPr sz="1100" spc="40" dirty="0">
                <a:latin typeface="Georgia"/>
                <a:cs typeface="Georgia"/>
              </a:rPr>
              <a:t> </a:t>
            </a:r>
            <a:r>
              <a:rPr sz="1100" i="1" spc="95" dirty="0">
                <a:latin typeface="Georgia"/>
                <a:cs typeface="Georgia"/>
              </a:rPr>
              <a:t>X</a:t>
            </a:r>
            <a:r>
              <a:rPr sz="1100" spc="95" dirty="0">
                <a:latin typeface="Georgia"/>
                <a:cs typeface="Georgia"/>
              </a:rPr>
              <a:t>.</a:t>
            </a:r>
            <a:r>
              <a:rPr sz="1100" spc="150" dirty="0">
                <a:latin typeface="Georgia"/>
                <a:cs typeface="Georgia"/>
              </a:rPr>
              <a:t> </a:t>
            </a:r>
            <a:r>
              <a:rPr sz="1100" dirty="0">
                <a:latin typeface="Georgia"/>
                <a:cs typeface="Georgia"/>
              </a:rPr>
              <a:t>In</a:t>
            </a:r>
            <a:r>
              <a:rPr sz="1100" spc="50" dirty="0">
                <a:latin typeface="Georgia"/>
                <a:cs typeface="Georgia"/>
              </a:rPr>
              <a:t> </a:t>
            </a:r>
            <a:r>
              <a:rPr sz="1100" spc="-10" dirty="0">
                <a:latin typeface="Georgia"/>
                <a:cs typeface="Georgia"/>
              </a:rPr>
              <a:t>standard</a:t>
            </a:r>
            <a:r>
              <a:rPr sz="1100" spc="50" dirty="0">
                <a:latin typeface="Georgia"/>
                <a:cs typeface="Georgia"/>
              </a:rPr>
              <a:t> </a:t>
            </a:r>
            <a:r>
              <a:rPr sz="1100" spc="-10" dirty="0">
                <a:latin typeface="Georgia"/>
                <a:cs typeface="Georgia"/>
              </a:rPr>
              <a:t>score </a:t>
            </a:r>
            <a:r>
              <a:rPr sz="1100" spc="-25" dirty="0">
                <a:latin typeface="Georgia"/>
                <a:cs typeface="Georgia"/>
              </a:rPr>
              <a:t>normalization,</a:t>
            </a:r>
            <a:r>
              <a:rPr sz="1100" spc="35" dirty="0">
                <a:latin typeface="Georgia"/>
                <a:cs typeface="Georgia"/>
              </a:rPr>
              <a:t> </a:t>
            </a:r>
            <a:r>
              <a:rPr sz="1100" dirty="0">
                <a:latin typeface="Georgia"/>
                <a:cs typeface="Georgia"/>
              </a:rPr>
              <a:t>also</a:t>
            </a:r>
            <a:r>
              <a:rPr sz="1100" spc="40" dirty="0">
                <a:latin typeface="Georgia"/>
                <a:cs typeface="Georgia"/>
              </a:rPr>
              <a:t> </a:t>
            </a:r>
            <a:r>
              <a:rPr sz="1100" spc="-10" dirty="0">
                <a:latin typeface="Georgia"/>
                <a:cs typeface="Georgia"/>
              </a:rPr>
              <a:t>called</a:t>
            </a:r>
            <a:r>
              <a:rPr sz="1100" spc="35" dirty="0">
                <a:latin typeface="Georgia"/>
                <a:cs typeface="Georgia"/>
              </a:rPr>
              <a:t> </a:t>
            </a:r>
            <a:r>
              <a:rPr sz="1100" i="1" spc="-30" dirty="0">
                <a:latin typeface="Georgia"/>
                <a:cs typeface="Georgia"/>
              </a:rPr>
              <a:t>z</a:t>
            </a:r>
            <a:r>
              <a:rPr sz="1100" spc="-30" dirty="0">
                <a:latin typeface="Georgia"/>
                <a:cs typeface="Georgia"/>
              </a:rPr>
              <a:t>–normalization,</a:t>
            </a:r>
            <a:r>
              <a:rPr sz="1100" spc="35" dirty="0">
                <a:latin typeface="Georgia"/>
                <a:cs typeface="Georgia"/>
              </a:rPr>
              <a:t> </a:t>
            </a:r>
            <a:r>
              <a:rPr sz="1100" spc="-20" dirty="0">
                <a:latin typeface="Georgia"/>
                <a:cs typeface="Georgia"/>
              </a:rPr>
              <a:t>each</a:t>
            </a:r>
            <a:r>
              <a:rPr sz="1100" spc="40" dirty="0">
                <a:latin typeface="Georgia"/>
                <a:cs typeface="Georgia"/>
              </a:rPr>
              <a:t> </a:t>
            </a:r>
            <a:r>
              <a:rPr sz="1100" spc="-10" dirty="0">
                <a:latin typeface="Georgia"/>
                <a:cs typeface="Georgia"/>
              </a:rPr>
              <a:t>value</a:t>
            </a:r>
            <a:r>
              <a:rPr sz="1100" spc="40" dirty="0">
                <a:latin typeface="Georgia"/>
                <a:cs typeface="Georgia"/>
              </a:rPr>
              <a:t> </a:t>
            </a:r>
            <a:r>
              <a:rPr sz="1100" dirty="0">
                <a:latin typeface="Georgia"/>
                <a:cs typeface="Georgia"/>
              </a:rPr>
              <a:t>is</a:t>
            </a:r>
            <a:r>
              <a:rPr sz="1100" spc="35" dirty="0">
                <a:latin typeface="Georgia"/>
                <a:cs typeface="Georgia"/>
              </a:rPr>
              <a:t> </a:t>
            </a:r>
            <a:r>
              <a:rPr sz="1100" spc="-25" dirty="0">
                <a:latin typeface="Georgia"/>
                <a:cs typeface="Georgia"/>
              </a:rPr>
              <a:t>replaced</a:t>
            </a:r>
            <a:r>
              <a:rPr sz="1100" spc="40" dirty="0">
                <a:latin typeface="Georgia"/>
                <a:cs typeface="Georgia"/>
              </a:rPr>
              <a:t> </a:t>
            </a:r>
            <a:r>
              <a:rPr sz="1100" dirty="0">
                <a:latin typeface="Georgia"/>
                <a:cs typeface="Georgia"/>
              </a:rPr>
              <a:t>by</a:t>
            </a:r>
            <a:r>
              <a:rPr sz="1100" spc="40" dirty="0">
                <a:latin typeface="Georgia"/>
                <a:cs typeface="Georgia"/>
              </a:rPr>
              <a:t> </a:t>
            </a:r>
            <a:r>
              <a:rPr sz="1100" dirty="0">
                <a:latin typeface="Georgia"/>
                <a:cs typeface="Georgia"/>
              </a:rPr>
              <a:t>its</a:t>
            </a:r>
            <a:r>
              <a:rPr sz="1100" spc="30" dirty="0">
                <a:latin typeface="Georgia"/>
                <a:cs typeface="Georgia"/>
              </a:rPr>
              <a:t> </a:t>
            </a:r>
            <a:r>
              <a:rPr sz="1100" i="1" dirty="0">
                <a:latin typeface="Georgia"/>
                <a:cs typeface="Georgia"/>
              </a:rPr>
              <a:t>z</a:t>
            </a:r>
            <a:r>
              <a:rPr sz="1100" dirty="0">
                <a:latin typeface="Georgia"/>
                <a:cs typeface="Georgia"/>
              </a:rPr>
              <a:t>-</a:t>
            </a:r>
            <a:r>
              <a:rPr sz="1100" spc="-30" dirty="0">
                <a:latin typeface="Georgia"/>
                <a:cs typeface="Georgia"/>
              </a:rPr>
              <a:t>score</a:t>
            </a:r>
            <a:r>
              <a:rPr sz="1100" spc="40" dirty="0">
                <a:latin typeface="Georgia"/>
                <a:cs typeface="Georgia"/>
              </a:rPr>
              <a:t> </a:t>
            </a:r>
            <a:r>
              <a:rPr sz="1100" spc="-25" dirty="0">
                <a:latin typeface="Georgia"/>
                <a:cs typeface="Georgia"/>
              </a:rPr>
              <a:t>as </a:t>
            </a:r>
            <a:r>
              <a:rPr sz="1100" spc="-10" dirty="0">
                <a:latin typeface="Georgia"/>
                <a:cs typeface="Georgia"/>
              </a:rPr>
              <a:t>follows:</a:t>
            </a:r>
            <a:endParaRPr sz="1100">
              <a:latin typeface="Georgia"/>
              <a:cs typeface="Georgia"/>
            </a:endParaRPr>
          </a:p>
        </p:txBody>
      </p:sp>
      <p:sp>
        <p:nvSpPr>
          <p:cNvPr id="11" name="object 11"/>
          <p:cNvSpPr txBox="1"/>
          <p:nvPr/>
        </p:nvSpPr>
        <p:spPr>
          <a:xfrm>
            <a:off x="5381459" y="1267433"/>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(2)</a:t>
            </a:r>
            <a:endParaRPr sz="1100">
              <a:latin typeface="Georgia"/>
              <a:cs typeface="Georgia"/>
            </a:endParaRPr>
          </a:p>
        </p:txBody>
      </p:sp>
      <p:sp>
        <p:nvSpPr>
          <p:cNvPr id="12" name="object 12"/>
          <p:cNvSpPr/>
          <p:nvPr/>
        </p:nvSpPr>
        <p:spPr>
          <a:xfrm>
            <a:off x="620229" y="183993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p:nvPr/>
        </p:nvSpPr>
        <p:spPr>
          <a:xfrm>
            <a:off x="620229" y="200499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4" name="object 14"/>
          <p:cNvSpPr txBox="1"/>
          <p:nvPr/>
        </p:nvSpPr>
        <p:spPr>
          <a:xfrm>
            <a:off x="403377" y="1513231"/>
            <a:ext cx="5034280" cy="1381125"/>
          </a:xfrm>
          <a:prstGeom prst="rect">
            <a:avLst/>
          </a:prstGeom>
        </p:spPr>
        <p:txBody>
          <a:bodyPr vert="horz" wrap="square" lIns="0" tIns="50800" rIns="0" bIns="0" rtlCol="0">
            <a:spAutoFit/>
          </a:bodyPr>
          <a:lstStyle/>
          <a:p>
            <a:pPr marL="63500">
              <a:lnSpc>
                <a:spcPct val="100000"/>
              </a:lnSpc>
              <a:spcBef>
                <a:spcPts val="400"/>
              </a:spcBef>
            </a:pPr>
            <a:r>
              <a:rPr sz="1100" spc="-10" dirty="0">
                <a:latin typeface="Georgia"/>
                <a:cs typeface="Georgia"/>
              </a:rPr>
              <a:t>where:</a:t>
            </a:r>
            <a:endParaRPr sz="1100">
              <a:latin typeface="Georgia"/>
              <a:cs typeface="Georgia"/>
            </a:endParaRPr>
          </a:p>
          <a:p>
            <a:pPr marL="340360">
              <a:lnSpc>
                <a:spcPct val="100000"/>
              </a:lnSpc>
              <a:spcBef>
                <a:spcPts val="280"/>
              </a:spcBef>
            </a:pPr>
            <a:r>
              <a:rPr sz="1000" i="1" spc="-425" dirty="0">
                <a:latin typeface="Georgia"/>
                <a:cs typeface="Georgia"/>
              </a:rPr>
              <a:t>µ</a:t>
            </a:r>
            <a:r>
              <a:rPr sz="1000" spc="75" dirty="0">
                <a:latin typeface="Times New Roman"/>
                <a:cs typeface="Times New Roman"/>
              </a:rPr>
              <a:t>ˆ</a:t>
            </a:r>
            <a:r>
              <a:rPr sz="1000" spc="105" dirty="0">
                <a:latin typeface="Times New Roman"/>
                <a:cs typeface="Times New Roman"/>
              </a:rPr>
              <a:t> </a:t>
            </a:r>
            <a:r>
              <a:rPr sz="1000" dirty="0">
                <a:latin typeface="Georgia"/>
                <a:cs typeface="Georgia"/>
              </a:rPr>
              <a:t>is</a:t>
            </a:r>
            <a:r>
              <a:rPr sz="1000" spc="10" dirty="0">
                <a:latin typeface="Georgia"/>
                <a:cs typeface="Georgia"/>
              </a:rPr>
              <a:t> </a:t>
            </a:r>
            <a:r>
              <a:rPr sz="1000" dirty="0">
                <a:latin typeface="Georgia"/>
                <a:cs typeface="Georgia"/>
              </a:rPr>
              <a:t>the</a:t>
            </a:r>
            <a:r>
              <a:rPr sz="1000" spc="50" dirty="0">
                <a:latin typeface="Georgia"/>
                <a:cs typeface="Georgia"/>
              </a:rPr>
              <a:t> </a:t>
            </a:r>
            <a:r>
              <a:rPr sz="1000" spc="-20" dirty="0">
                <a:latin typeface="Georgia"/>
                <a:cs typeface="Georgia"/>
              </a:rPr>
              <a:t>sample</a:t>
            </a:r>
            <a:r>
              <a:rPr sz="1000" spc="55" dirty="0">
                <a:latin typeface="Georgia"/>
                <a:cs typeface="Georgia"/>
              </a:rPr>
              <a:t> </a:t>
            </a:r>
            <a:r>
              <a:rPr sz="1000" spc="-10" dirty="0">
                <a:latin typeface="Georgia"/>
                <a:cs typeface="Georgia"/>
              </a:rPr>
              <a:t>mean.</a:t>
            </a:r>
            <a:endParaRPr sz="1000">
              <a:latin typeface="Georgia"/>
              <a:cs typeface="Georgia"/>
            </a:endParaRPr>
          </a:p>
          <a:p>
            <a:pPr marL="340360">
              <a:lnSpc>
                <a:spcPct val="100000"/>
              </a:lnSpc>
              <a:spcBef>
                <a:spcPts val="100"/>
              </a:spcBef>
            </a:pPr>
            <a:r>
              <a:rPr sz="1000" i="1" spc="-445" dirty="0">
                <a:latin typeface="Georgia"/>
                <a:cs typeface="Georgia"/>
              </a:rPr>
              <a:t>σ</a:t>
            </a:r>
            <a:r>
              <a:rPr sz="1000" spc="90" dirty="0">
                <a:latin typeface="Times New Roman"/>
                <a:cs typeface="Times New Roman"/>
              </a:rPr>
              <a:t>ˆ</a:t>
            </a:r>
            <a:r>
              <a:rPr sz="1000" spc="114" dirty="0">
                <a:latin typeface="Times New Roman"/>
                <a:cs typeface="Times New Roman"/>
              </a:rPr>
              <a:t> </a:t>
            </a:r>
            <a:r>
              <a:rPr sz="1000" dirty="0">
                <a:latin typeface="Georgia"/>
                <a:cs typeface="Georgia"/>
              </a:rPr>
              <a:t>is</a:t>
            </a:r>
            <a:r>
              <a:rPr sz="1000" spc="10" dirty="0">
                <a:latin typeface="Georgia"/>
                <a:cs typeface="Georgia"/>
              </a:rPr>
              <a:t> </a:t>
            </a:r>
            <a:r>
              <a:rPr sz="1000" dirty="0">
                <a:latin typeface="Georgia"/>
                <a:cs typeface="Georgia"/>
              </a:rPr>
              <a:t>the</a:t>
            </a:r>
            <a:r>
              <a:rPr sz="1000" spc="50" dirty="0">
                <a:latin typeface="Georgia"/>
                <a:cs typeface="Georgia"/>
              </a:rPr>
              <a:t> </a:t>
            </a:r>
            <a:r>
              <a:rPr sz="1000" spc="-20" dirty="0">
                <a:latin typeface="Georgia"/>
                <a:cs typeface="Georgia"/>
              </a:rPr>
              <a:t>sample</a:t>
            </a:r>
            <a:r>
              <a:rPr sz="1000" spc="45" dirty="0">
                <a:latin typeface="Georgia"/>
                <a:cs typeface="Georgia"/>
              </a:rPr>
              <a:t> </a:t>
            </a:r>
            <a:r>
              <a:rPr sz="1000" spc="-10" dirty="0">
                <a:latin typeface="Georgia"/>
                <a:cs typeface="Georgia"/>
              </a:rPr>
              <a:t>standard</a:t>
            </a:r>
            <a:r>
              <a:rPr sz="1000" spc="45" dirty="0">
                <a:latin typeface="Georgia"/>
                <a:cs typeface="Georgia"/>
              </a:rPr>
              <a:t> </a:t>
            </a:r>
            <a:r>
              <a:rPr sz="1000" spc="-10" dirty="0">
                <a:latin typeface="Georgia"/>
                <a:cs typeface="Georgia"/>
              </a:rPr>
              <a:t>deviation.</a:t>
            </a:r>
            <a:endParaRPr sz="1000">
              <a:latin typeface="Georgia"/>
              <a:cs typeface="Georgia"/>
            </a:endParaRPr>
          </a:p>
          <a:p>
            <a:pPr marL="63500">
              <a:lnSpc>
                <a:spcPts val="1235"/>
              </a:lnSpc>
              <a:spcBef>
                <a:spcPts val="775"/>
              </a:spcBef>
            </a:pPr>
            <a:r>
              <a:rPr sz="1100" dirty="0">
                <a:latin typeface="Georgia"/>
                <a:cs typeface="Georgia"/>
              </a:rPr>
              <a:t>After</a:t>
            </a:r>
            <a:r>
              <a:rPr sz="1100" spc="30" dirty="0">
                <a:latin typeface="Georgia"/>
                <a:cs typeface="Georgia"/>
              </a:rPr>
              <a:t> </a:t>
            </a:r>
            <a:r>
              <a:rPr sz="1100" spc="-25" dirty="0">
                <a:latin typeface="Georgia"/>
                <a:cs typeface="Georgia"/>
              </a:rPr>
              <a:t>transformation,</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new</a:t>
            </a:r>
            <a:r>
              <a:rPr sz="1100" spc="35" dirty="0">
                <a:latin typeface="Georgia"/>
                <a:cs typeface="Georgia"/>
              </a:rPr>
              <a:t> </a:t>
            </a:r>
            <a:r>
              <a:rPr sz="1100" dirty="0">
                <a:latin typeface="Georgia"/>
                <a:cs typeface="Georgia"/>
              </a:rPr>
              <a:t>attribute</a:t>
            </a:r>
            <a:r>
              <a:rPr sz="1100" spc="30" dirty="0">
                <a:latin typeface="Georgia"/>
                <a:cs typeface="Georgia"/>
              </a:rPr>
              <a:t> </a:t>
            </a:r>
            <a:r>
              <a:rPr sz="1100" dirty="0">
                <a:latin typeface="Georgia"/>
                <a:cs typeface="Georgia"/>
              </a:rPr>
              <a:t>has</a:t>
            </a:r>
            <a:r>
              <a:rPr sz="1100" spc="35" dirty="0">
                <a:latin typeface="Georgia"/>
                <a:cs typeface="Georgia"/>
              </a:rPr>
              <a:t> </a:t>
            </a:r>
            <a:r>
              <a:rPr sz="1100" spc="-25" dirty="0">
                <a:latin typeface="Georgia"/>
                <a:cs typeface="Georgia"/>
              </a:rPr>
              <a:t>mean</a:t>
            </a:r>
            <a:r>
              <a:rPr sz="1100" spc="30" dirty="0">
                <a:latin typeface="Georgia"/>
                <a:cs typeface="Georgia"/>
              </a:rPr>
              <a:t> </a:t>
            </a:r>
            <a:r>
              <a:rPr sz="1100" i="1" spc="-425" dirty="0">
                <a:latin typeface="Georgia"/>
                <a:cs typeface="Georgia"/>
              </a:rPr>
              <a:t>µ</a:t>
            </a:r>
            <a:r>
              <a:rPr sz="1100" spc="150" dirty="0">
                <a:latin typeface="Times New Roman"/>
                <a:cs typeface="Times New Roman"/>
              </a:rPr>
              <a:t>ˆ</a:t>
            </a:r>
            <a:r>
              <a:rPr sz="1200" i="1" spc="187" baseline="27777" dirty="0">
                <a:latin typeface="Arial"/>
                <a:cs typeface="Arial"/>
              </a:rPr>
              <a:t>′</a:t>
            </a:r>
            <a:r>
              <a:rPr sz="1200" i="1" spc="104" baseline="27777" dirty="0">
                <a:latin typeface="Arial"/>
                <a:cs typeface="Arial"/>
              </a:rPr>
              <a:t> </a:t>
            </a:r>
            <a:r>
              <a:rPr sz="1100" spc="215" dirty="0">
                <a:latin typeface="Times New Roman"/>
                <a:cs typeface="Times New Roman"/>
              </a:rPr>
              <a:t>=</a:t>
            </a:r>
            <a:r>
              <a:rPr sz="1100" spc="-25" dirty="0">
                <a:latin typeface="Times New Roman"/>
                <a:cs typeface="Times New Roman"/>
              </a:rPr>
              <a:t> </a:t>
            </a:r>
            <a:r>
              <a:rPr sz="1100" dirty="0">
                <a:latin typeface="Times New Roman"/>
                <a:cs typeface="Times New Roman"/>
              </a:rPr>
              <a:t>0</a:t>
            </a:r>
            <a:r>
              <a:rPr sz="1100" dirty="0">
                <a:latin typeface="Georgia"/>
                <a:cs typeface="Georgia"/>
              </a:rPr>
              <a:t>,</a:t>
            </a:r>
            <a:r>
              <a:rPr sz="1100" spc="35" dirty="0">
                <a:latin typeface="Georgia"/>
                <a:cs typeface="Georgia"/>
              </a:rPr>
              <a:t> </a:t>
            </a:r>
            <a:r>
              <a:rPr sz="1100" dirty="0">
                <a:latin typeface="Georgia"/>
                <a:cs typeface="Georgia"/>
              </a:rPr>
              <a:t>and</a:t>
            </a:r>
            <a:r>
              <a:rPr sz="1100" spc="30" dirty="0">
                <a:latin typeface="Georgia"/>
                <a:cs typeface="Georgia"/>
              </a:rPr>
              <a:t> </a:t>
            </a:r>
            <a:r>
              <a:rPr sz="1100" spc="-10" dirty="0">
                <a:latin typeface="Georgia"/>
                <a:cs typeface="Georgia"/>
              </a:rPr>
              <a:t>standard</a:t>
            </a:r>
            <a:r>
              <a:rPr sz="1100" spc="35" dirty="0">
                <a:latin typeface="Georgia"/>
                <a:cs typeface="Georgia"/>
              </a:rPr>
              <a:t> </a:t>
            </a:r>
            <a:r>
              <a:rPr sz="1100" spc="-10" dirty="0">
                <a:latin typeface="Georgia"/>
                <a:cs typeface="Georgia"/>
              </a:rPr>
              <a:t>deviation</a:t>
            </a:r>
            <a:endParaRPr sz="1100">
              <a:latin typeface="Georgia"/>
              <a:cs typeface="Georgia"/>
            </a:endParaRPr>
          </a:p>
          <a:p>
            <a:pPr marL="63500">
              <a:lnSpc>
                <a:spcPts val="1235"/>
              </a:lnSpc>
            </a:pPr>
            <a:r>
              <a:rPr sz="1100" i="1" spc="-455" dirty="0">
                <a:latin typeface="Georgia"/>
                <a:cs typeface="Georgia"/>
              </a:rPr>
              <a:t>σ</a:t>
            </a:r>
            <a:r>
              <a:rPr sz="1100" spc="175" dirty="0">
                <a:latin typeface="Times New Roman"/>
                <a:cs typeface="Times New Roman"/>
              </a:rPr>
              <a:t>ˆ</a:t>
            </a:r>
            <a:r>
              <a:rPr sz="1200" i="1" spc="179" baseline="27777" dirty="0">
                <a:latin typeface="Arial"/>
                <a:cs typeface="Arial"/>
              </a:rPr>
              <a:t>′</a:t>
            </a:r>
            <a:r>
              <a:rPr sz="1200" i="1" spc="120" baseline="27777" dirty="0">
                <a:latin typeface="Arial"/>
                <a:cs typeface="Arial"/>
              </a:rPr>
              <a:t> </a:t>
            </a:r>
            <a:r>
              <a:rPr sz="1100" spc="215" dirty="0">
                <a:latin typeface="Times New Roman"/>
                <a:cs typeface="Times New Roman"/>
              </a:rPr>
              <a:t>=</a:t>
            </a:r>
            <a:r>
              <a:rPr sz="1100" spc="-20" dirty="0">
                <a:latin typeface="Times New Roman"/>
                <a:cs typeface="Times New Roman"/>
              </a:rPr>
              <a:t> </a:t>
            </a:r>
            <a:r>
              <a:rPr sz="1100" spc="-35" dirty="0">
                <a:latin typeface="Times New Roman"/>
                <a:cs typeface="Times New Roman"/>
              </a:rPr>
              <a:t>1</a:t>
            </a:r>
            <a:r>
              <a:rPr sz="1100" spc="-35" dirty="0">
                <a:latin typeface="Georgia"/>
                <a:cs typeface="Georgia"/>
              </a:rPr>
              <a:t>.</a:t>
            </a:r>
            <a:endParaRPr sz="1100">
              <a:latin typeface="Georgia"/>
              <a:cs typeface="Georgia"/>
            </a:endParaRPr>
          </a:p>
          <a:p>
            <a:pPr marL="63500">
              <a:lnSpc>
                <a:spcPts val="1235"/>
              </a:lnSpc>
              <a:spcBef>
                <a:spcPts val="555"/>
              </a:spcBef>
            </a:pPr>
            <a:r>
              <a:rPr sz="1100" dirty="0">
                <a:latin typeface="Georgia"/>
                <a:cs typeface="Georgia"/>
              </a:rPr>
              <a:t>The</a:t>
            </a:r>
            <a:r>
              <a:rPr sz="1100" spc="10" dirty="0">
                <a:latin typeface="Georgia"/>
                <a:cs typeface="Georgia"/>
              </a:rPr>
              <a:t> </a:t>
            </a:r>
            <a:r>
              <a:rPr sz="1100" dirty="0">
                <a:latin typeface="Georgia"/>
                <a:cs typeface="Georgia"/>
              </a:rPr>
              <a:t>vast</a:t>
            </a:r>
            <a:r>
              <a:rPr sz="1100" spc="40" dirty="0">
                <a:latin typeface="Georgia"/>
                <a:cs typeface="Georgia"/>
              </a:rPr>
              <a:t> </a:t>
            </a:r>
            <a:r>
              <a:rPr sz="1100" dirty="0">
                <a:latin typeface="Georgia"/>
                <a:cs typeface="Georgia"/>
              </a:rPr>
              <a:t>majority</a:t>
            </a:r>
            <a:r>
              <a:rPr sz="1100" spc="40" dirty="0">
                <a:latin typeface="Georgia"/>
                <a:cs typeface="Georgia"/>
              </a:rPr>
              <a:t> </a:t>
            </a:r>
            <a:r>
              <a:rPr sz="1100" dirty="0">
                <a:latin typeface="Georgia"/>
                <a:cs typeface="Georgia"/>
              </a:rPr>
              <a:t>of</a:t>
            </a:r>
            <a:r>
              <a:rPr sz="1100" spc="45" dirty="0">
                <a:latin typeface="Georgia"/>
                <a:cs typeface="Georgia"/>
              </a:rPr>
              <a:t> </a:t>
            </a:r>
            <a:r>
              <a:rPr sz="1100" dirty="0">
                <a:latin typeface="Georgia"/>
                <a:cs typeface="Georgia"/>
              </a:rPr>
              <a:t>the</a:t>
            </a:r>
            <a:r>
              <a:rPr sz="1100" spc="40" dirty="0">
                <a:latin typeface="Georgia"/>
                <a:cs typeface="Georgia"/>
              </a:rPr>
              <a:t> </a:t>
            </a:r>
            <a:r>
              <a:rPr sz="1100" spc="-35" dirty="0">
                <a:latin typeface="Georgia"/>
                <a:cs typeface="Georgia"/>
              </a:rPr>
              <a:t>normalized</a:t>
            </a:r>
            <a:r>
              <a:rPr sz="1100" spc="40" dirty="0">
                <a:latin typeface="Georgia"/>
                <a:cs typeface="Georgia"/>
              </a:rPr>
              <a:t> </a:t>
            </a:r>
            <a:r>
              <a:rPr sz="1100" spc="-25" dirty="0">
                <a:latin typeface="Georgia"/>
                <a:cs typeface="Georgia"/>
              </a:rPr>
              <a:t>values</a:t>
            </a:r>
            <a:r>
              <a:rPr sz="1100" spc="40" dirty="0">
                <a:latin typeface="Georgia"/>
                <a:cs typeface="Georgia"/>
              </a:rPr>
              <a:t> </a:t>
            </a:r>
            <a:r>
              <a:rPr sz="1100" dirty="0">
                <a:latin typeface="Georgia"/>
                <a:cs typeface="Georgia"/>
              </a:rPr>
              <a:t>will</a:t>
            </a:r>
            <a:r>
              <a:rPr sz="1100" spc="40" dirty="0">
                <a:latin typeface="Georgia"/>
                <a:cs typeface="Georgia"/>
              </a:rPr>
              <a:t> </a:t>
            </a:r>
            <a:r>
              <a:rPr sz="1100" dirty="0">
                <a:latin typeface="Georgia"/>
                <a:cs typeface="Georgia"/>
              </a:rPr>
              <a:t>typically</a:t>
            </a:r>
            <a:r>
              <a:rPr sz="1100" spc="40" dirty="0">
                <a:latin typeface="Georgia"/>
                <a:cs typeface="Georgia"/>
              </a:rPr>
              <a:t> </a:t>
            </a:r>
            <a:r>
              <a:rPr sz="1100" dirty="0">
                <a:latin typeface="Georgia"/>
                <a:cs typeface="Georgia"/>
              </a:rPr>
              <a:t>lie</a:t>
            </a:r>
            <a:r>
              <a:rPr sz="1100" spc="40" dirty="0">
                <a:latin typeface="Georgia"/>
                <a:cs typeface="Georgia"/>
              </a:rPr>
              <a:t> </a:t>
            </a:r>
            <a:r>
              <a:rPr sz="1100" dirty="0">
                <a:latin typeface="Georgia"/>
                <a:cs typeface="Georgia"/>
              </a:rPr>
              <a:t>in</a:t>
            </a:r>
            <a:r>
              <a:rPr sz="1100" spc="40" dirty="0">
                <a:latin typeface="Georgia"/>
                <a:cs typeface="Georgia"/>
              </a:rPr>
              <a:t> </a:t>
            </a:r>
            <a:r>
              <a:rPr sz="1100" dirty="0">
                <a:latin typeface="Georgia"/>
                <a:cs typeface="Georgia"/>
              </a:rPr>
              <a:t>the</a:t>
            </a:r>
            <a:r>
              <a:rPr sz="1100" spc="45" dirty="0">
                <a:latin typeface="Georgia"/>
                <a:cs typeface="Georgia"/>
              </a:rPr>
              <a:t> </a:t>
            </a:r>
            <a:r>
              <a:rPr sz="1100" spc="-10" dirty="0">
                <a:latin typeface="Georgia"/>
                <a:cs typeface="Georgia"/>
              </a:rPr>
              <a:t>range</a:t>
            </a:r>
            <a:r>
              <a:rPr sz="1100" spc="45" dirty="0">
                <a:latin typeface="Georgia"/>
                <a:cs typeface="Georgia"/>
              </a:rPr>
              <a:t> </a:t>
            </a:r>
            <a:r>
              <a:rPr sz="1100" dirty="0">
                <a:latin typeface="Times New Roman"/>
                <a:cs typeface="Times New Roman"/>
              </a:rPr>
              <a:t>[</a:t>
            </a:r>
            <a:r>
              <a:rPr sz="1100" dirty="0">
                <a:latin typeface="Cambria"/>
                <a:cs typeface="Cambria"/>
              </a:rPr>
              <a:t>−</a:t>
            </a:r>
            <a:r>
              <a:rPr sz="1100" dirty="0">
                <a:latin typeface="Times New Roman"/>
                <a:cs typeface="Times New Roman"/>
              </a:rPr>
              <a:t>3</a:t>
            </a:r>
            <a:r>
              <a:rPr sz="1100" i="1" dirty="0">
                <a:latin typeface="Georgia"/>
                <a:cs typeface="Georgia"/>
              </a:rPr>
              <a:t>,</a:t>
            </a:r>
            <a:r>
              <a:rPr sz="1100" i="1" spc="-85" dirty="0">
                <a:latin typeface="Georgia"/>
                <a:cs typeface="Georgia"/>
              </a:rPr>
              <a:t> </a:t>
            </a:r>
            <a:r>
              <a:rPr sz="1100" spc="-25" dirty="0">
                <a:latin typeface="Times New Roman"/>
                <a:cs typeface="Times New Roman"/>
              </a:rPr>
              <a:t>3]</a:t>
            </a:r>
            <a:endParaRPr sz="1100">
              <a:latin typeface="Times New Roman"/>
              <a:cs typeface="Times New Roman"/>
            </a:endParaRPr>
          </a:p>
          <a:p>
            <a:pPr marL="63500">
              <a:lnSpc>
                <a:spcPts val="1235"/>
              </a:lnSpc>
            </a:pPr>
            <a:r>
              <a:rPr sz="1100" spc="-25" dirty="0">
                <a:latin typeface="Georgia"/>
                <a:cs typeface="Georgia"/>
              </a:rPr>
              <a:t>under</a:t>
            </a:r>
            <a:r>
              <a:rPr sz="1100" spc="10" dirty="0">
                <a:latin typeface="Georgia"/>
                <a:cs typeface="Georgia"/>
              </a:rPr>
              <a:t> </a:t>
            </a:r>
            <a:r>
              <a:rPr sz="1100" dirty="0">
                <a:latin typeface="Georgia"/>
                <a:cs typeface="Georgia"/>
              </a:rPr>
              <a:t>the</a:t>
            </a:r>
            <a:r>
              <a:rPr sz="1100" spc="15" dirty="0">
                <a:latin typeface="Georgia"/>
                <a:cs typeface="Georgia"/>
              </a:rPr>
              <a:t> </a:t>
            </a:r>
            <a:r>
              <a:rPr sz="1100" spc="-30" dirty="0">
                <a:latin typeface="Georgia"/>
                <a:cs typeface="Georgia"/>
              </a:rPr>
              <a:t>normal</a:t>
            </a:r>
            <a:r>
              <a:rPr sz="1100" spc="15" dirty="0">
                <a:latin typeface="Georgia"/>
                <a:cs typeface="Georgia"/>
              </a:rPr>
              <a:t> </a:t>
            </a:r>
            <a:r>
              <a:rPr sz="1100" spc="-10" dirty="0">
                <a:latin typeface="Georgia"/>
                <a:cs typeface="Georgia"/>
              </a:rPr>
              <a:t>distribution</a:t>
            </a:r>
            <a:r>
              <a:rPr sz="1100" spc="15" dirty="0">
                <a:latin typeface="Georgia"/>
                <a:cs typeface="Georgia"/>
              </a:rPr>
              <a:t> </a:t>
            </a:r>
            <a:r>
              <a:rPr sz="1100" spc="-10" dirty="0">
                <a:latin typeface="Georgia"/>
                <a:cs typeface="Georgia"/>
              </a:rPr>
              <a:t>assumption.</a:t>
            </a:r>
            <a:endParaRPr sz="1100">
              <a:latin typeface="Georgia"/>
              <a:cs typeface="Georgia"/>
            </a:endParaRPr>
          </a:p>
        </p:txBody>
      </p:sp>
      <p:sp>
        <p:nvSpPr>
          <p:cNvPr id="15" name="object 15"/>
          <p:cNvSpPr/>
          <p:nvPr/>
        </p:nvSpPr>
        <p:spPr>
          <a:xfrm>
            <a:off x="337972" y="226334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6" name="object 16"/>
          <p:cNvSpPr/>
          <p:nvPr/>
        </p:nvSpPr>
        <p:spPr>
          <a:xfrm>
            <a:off x="337972" y="264782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7" name="object 17"/>
          <p:cNvGrpSpPr/>
          <p:nvPr/>
        </p:nvGrpSpPr>
        <p:grpSpPr>
          <a:xfrm>
            <a:off x="0" y="3121545"/>
            <a:ext cx="5760085" cy="118745"/>
            <a:chOff x="0" y="3121545"/>
            <a:chExt cx="5760085" cy="118745"/>
          </a:xfrm>
        </p:grpSpPr>
        <p:sp>
          <p:nvSpPr>
            <p:cNvPr id="18" name="object 1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9" name="object 1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1" name="object 2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22" name="object 2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56</a:t>
            </a:fld>
            <a:r>
              <a:rPr spc="-25" dirty="0"/>
              <a:t> </a:t>
            </a:r>
            <a:r>
              <a:rPr spc="75" dirty="0"/>
              <a:t>/</a:t>
            </a:r>
            <a:r>
              <a:rPr spc="-25" dirty="0"/>
              <a:t> 103</a:t>
            </a:r>
          </a:p>
        </p:txBody>
      </p:sp>
      <p:pic>
        <p:nvPicPr>
          <p:cNvPr id="23" name="Picture 22">
            <a:extLst>
              <a:ext uri="{FF2B5EF4-FFF2-40B4-BE49-F238E27FC236}">
                <a16:creationId xmlns:a16="http://schemas.microsoft.com/office/drawing/2014/main" id="{826A0F64-16C3-FEEE-816B-F315D73ED1FE}"/>
              </a:ext>
            </a:extLst>
          </p:cNvPr>
          <p:cNvPicPr>
            <a:picLocks noChangeAspect="1"/>
          </p:cNvPicPr>
          <p:nvPr/>
        </p:nvPicPr>
        <p:blipFill>
          <a:blip r:embed="rId3"/>
          <a:stretch>
            <a:fillRect/>
          </a:stretch>
        </p:blipFill>
        <p:spPr>
          <a:xfrm>
            <a:off x="2489479" y="1154885"/>
            <a:ext cx="781050" cy="411079"/>
          </a:xfrm>
          <a:prstGeom prst="rect">
            <a:avLst/>
          </a:prstGeom>
        </p:spPr>
      </p:pic>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Decimal</a:t>
            </a:r>
            <a:r>
              <a:rPr spc="150" dirty="0"/>
              <a:t> </a:t>
            </a:r>
            <a:r>
              <a:rPr spc="-10" dirty="0"/>
              <a:t>scaling</a:t>
            </a:r>
          </a:p>
        </p:txBody>
      </p:sp>
      <p:sp>
        <p:nvSpPr>
          <p:cNvPr id="3" name="object 3"/>
          <p:cNvSpPr/>
          <p:nvPr/>
        </p:nvSpPr>
        <p:spPr>
          <a:xfrm>
            <a:off x="337972" y="64936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57757"/>
            <a:ext cx="5128895" cy="576580"/>
          </a:xfrm>
          <a:prstGeom prst="rect">
            <a:avLst/>
          </a:prstGeom>
        </p:spPr>
        <p:txBody>
          <a:bodyPr vert="horz" wrap="square" lIns="0" tIns="34290" rIns="0" bIns="0" rtlCol="0">
            <a:spAutoFit/>
          </a:bodyPr>
          <a:lstStyle/>
          <a:p>
            <a:pPr marL="12700" marR="80645">
              <a:lnSpc>
                <a:spcPts val="1150"/>
              </a:lnSpc>
              <a:spcBef>
                <a:spcPts val="270"/>
              </a:spcBef>
            </a:pPr>
            <a:r>
              <a:rPr sz="1100" spc="-25" dirty="0">
                <a:latin typeface="Georgia"/>
                <a:cs typeface="Georgia"/>
              </a:rPr>
              <a:t>Normalization</a:t>
            </a:r>
            <a:r>
              <a:rPr sz="1100" spc="35" dirty="0">
                <a:latin typeface="Georgia"/>
                <a:cs typeface="Georgia"/>
              </a:rPr>
              <a:t> </a:t>
            </a:r>
            <a:r>
              <a:rPr sz="1100" dirty="0">
                <a:latin typeface="Georgia"/>
                <a:cs typeface="Georgia"/>
              </a:rPr>
              <a:t>by</a:t>
            </a:r>
            <a:r>
              <a:rPr sz="1100" spc="40" dirty="0">
                <a:latin typeface="Georgia"/>
                <a:cs typeface="Georgia"/>
              </a:rPr>
              <a:t> </a:t>
            </a:r>
            <a:r>
              <a:rPr sz="1100" spc="-25" dirty="0">
                <a:latin typeface="Georgia"/>
                <a:cs typeface="Georgia"/>
              </a:rPr>
              <a:t>decimal</a:t>
            </a:r>
            <a:r>
              <a:rPr sz="1100" spc="40" dirty="0">
                <a:latin typeface="Georgia"/>
                <a:cs typeface="Georgia"/>
              </a:rPr>
              <a:t> </a:t>
            </a:r>
            <a:r>
              <a:rPr sz="1100" spc="-20" dirty="0">
                <a:latin typeface="Georgia"/>
                <a:cs typeface="Georgia"/>
              </a:rPr>
              <a:t>scaling</a:t>
            </a:r>
            <a:r>
              <a:rPr sz="1100" spc="35" dirty="0">
                <a:latin typeface="Georgia"/>
                <a:cs typeface="Georgia"/>
              </a:rPr>
              <a:t> </a:t>
            </a:r>
            <a:r>
              <a:rPr sz="1100" spc="-35" dirty="0">
                <a:latin typeface="Georgia"/>
                <a:cs typeface="Georgia"/>
              </a:rPr>
              <a:t>normalizes</a:t>
            </a:r>
            <a:r>
              <a:rPr sz="1100" spc="40" dirty="0">
                <a:latin typeface="Georgia"/>
                <a:cs typeface="Georgia"/>
              </a:rPr>
              <a:t> </a:t>
            </a:r>
            <a:r>
              <a:rPr sz="1100" dirty="0">
                <a:latin typeface="Georgia"/>
                <a:cs typeface="Georgia"/>
              </a:rPr>
              <a:t>by</a:t>
            </a:r>
            <a:r>
              <a:rPr sz="1100" spc="40" dirty="0">
                <a:latin typeface="Georgia"/>
                <a:cs typeface="Georgia"/>
              </a:rPr>
              <a:t> </a:t>
            </a:r>
            <a:r>
              <a:rPr sz="1100" spc="-25" dirty="0">
                <a:latin typeface="Georgia"/>
                <a:cs typeface="Georgia"/>
              </a:rPr>
              <a:t>moving</a:t>
            </a:r>
            <a:r>
              <a:rPr sz="1100" spc="35" dirty="0">
                <a:latin typeface="Georgia"/>
                <a:cs typeface="Georgia"/>
              </a:rPr>
              <a:t> </a:t>
            </a:r>
            <a:r>
              <a:rPr sz="1100" dirty="0">
                <a:latin typeface="Georgia"/>
                <a:cs typeface="Georgia"/>
              </a:rPr>
              <a:t>the</a:t>
            </a:r>
            <a:r>
              <a:rPr sz="1100" spc="40" dirty="0">
                <a:latin typeface="Georgia"/>
                <a:cs typeface="Georgia"/>
              </a:rPr>
              <a:t> </a:t>
            </a:r>
            <a:r>
              <a:rPr sz="1100" spc="-25" dirty="0">
                <a:latin typeface="Georgia"/>
                <a:cs typeface="Georgia"/>
              </a:rPr>
              <a:t>decimal</a:t>
            </a:r>
            <a:r>
              <a:rPr sz="1100" spc="40" dirty="0">
                <a:latin typeface="Georgia"/>
                <a:cs typeface="Georgia"/>
              </a:rPr>
              <a:t> </a:t>
            </a:r>
            <a:r>
              <a:rPr sz="1100" dirty="0">
                <a:latin typeface="Georgia"/>
                <a:cs typeface="Georgia"/>
              </a:rPr>
              <a:t>point</a:t>
            </a:r>
            <a:r>
              <a:rPr sz="1100" spc="40" dirty="0">
                <a:latin typeface="Georgia"/>
                <a:cs typeface="Georgia"/>
              </a:rPr>
              <a:t> </a:t>
            </a:r>
            <a:r>
              <a:rPr sz="1100" dirty="0">
                <a:latin typeface="Georgia"/>
                <a:cs typeface="Georgia"/>
              </a:rPr>
              <a:t>of</a:t>
            </a:r>
            <a:r>
              <a:rPr sz="1100" spc="35" dirty="0">
                <a:latin typeface="Georgia"/>
                <a:cs typeface="Georgia"/>
              </a:rPr>
              <a:t> </a:t>
            </a:r>
            <a:r>
              <a:rPr sz="1100" spc="-10" dirty="0">
                <a:latin typeface="Georgia"/>
                <a:cs typeface="Georgia"/>
              </a:rPr>
              <a:t>values </a:t>
            </a:r>
            <a:r>
              <a:rPr sz="1100" dirty="0">
                <a:latin typeface="Georgia"/>
                <a:cs typeface="Georgia"/>
              </a:rPr>
              <a:t>of</a:t>
            </a:r>
            <a:r>
              <a:rPr sz="1100" spc="35" dirty="0">
                <a:latin typeface="Georgia"/>
                <a:cs typeface="Georgia"/>
              </a:rPr>
              <a:t> </a:t>
            </a:r>
            <a:r>
              <a:rPr sz="1100" dirty="0">
                <a:latin typeface="Georgia"/>
                <a:cs typeface="Georgia"/>
              </a:rPr>
              <a:t>a</a:t>
            </a:r>
            <a:r>
              <a:rPr sz="1100" spc="40" dirty="0">
                <a:latin typeface="Georgia"/>
                <a:cs typeface="Georgia"/>
              </a:rPr>
              <a:t> </a:t>
            </a:r>
            <a:r>
              <a:rPr sz="1100" spc="-35" dirty="0">
                <a:latin typeface="Georgia"/>
                <a:cs typeface="Georgia"/>
              </a:rPr>
              <a:t>numeric</a:t>
            </a:r>
            <a:r>
              <a:rPr sz="1100" spc="35" dirty="0">
                <a:latin typeface="Georgia"/>
                <a:cs typeface="Georgia"/>
              </a:rPr>
              <a:t> </a:t>
            </a:r>
            <a:r>
              <a:rPr sz="1100" dirty="0">
                <a:latin typeface="Georgia"/>
                <a:cs typeface="Georgia"/>
              </a:rPr>
              <a:t>attribute</a:t>
            </a:r>
            <a:r>
              <a:rPr sz="1100" spc="40" dirty="0">
                <a:latin typeface="Georgia"/>
                <a:cs typeface="Georgia"/>
              </a:rPr>
              <a:t> </a:t>
            </a:r>
            <a:r>
              <a:rPr sz="1100" i="1" spc="70" dirty="0">
                <a:latin typeface="Georgia"/>
                <a:cs typeface="Georgia"/>
              </a:rPr>
              <a:t>X</a:t>
            </a:r>
            <a:r>
              <a:rPr sz="1100" spc="70" dirty="0">
                <a:latin typeface="Georgia"/>
                <a:cs typeface="Georgia"/>
              </a:rPr>
              <a:t>.</a:t>
            </a:r>
            <a:endParaRPr sz="1100">
              <a:latin typeface="Georgia"/>
              <a:cs typeface="Georgia"/>
            </a:endParaRPr>
          </a:p>
          <a:p>
            <a:pPr marL="12700">
              <a:lnSpc>
                <a:spcPct val="100000"/>
              </a:lnSpc>
              <a:spcBef>
                <a:spcPts val="545"/>
              </a:spcBef>
            </a:pPr>
            <a:r>
              <a:rPr sz="1100" dirty="0">
                <a:latin typeface="Georgia"/>
                <a:cs typeface="Georgia"/>
              </a:rPr>
              <a:t>The</a:t>
            </a:r>
            <a:r>
              <a:rPr sz="1100" spc="10" dirty="0">
                <a:latin typeface="Georgia"/>
                <a:cs typeface="Georgia"/>
              </a:rPr>
              <a:t> </a:t>
            </a:r>
            <a:r>
              <a:rPr sz="1100" spc="-40" dirty="0">
                <a:latin typeface="Georgia"/>
                <a:cs typeface="Georgia"/>
              </a:rPr>
              <a:t>number</a:t>
            </a:r>
            <a:r>
              <a:rPr sz="1100" spc="15" dirty="0">
                <a:latin typeface="Georgia"/>
                <a:cs typeface="Georgia"/>
              </a:rPr>
              <a:t> </a:t>
            </a:r>
            <a:r>
              <a:rPr sz="1100" dirty="0">
                <a:latin typeface="Georgia"/>
                <a:cs typeface="Georgia"/>
              </a:rPr>
              <a:t>of</a:t>
            </a:r>
            <a:r>
              <a:rPr sz="1100" spc="15" dirty="0">
                <a:latin typeface="Georgia"/>
                <a:cs typeface="Georgia"/>
              </a:rPr>
              <a:t> </a:t>
            </a:r>
            <a:r>
              <a:rPr sz="1100" spc="-25" dirty="0">
                <a:latin typeface="Georgia"/>
                <a:cs typeface="Georgia"/>
              </a:rPr>
              <a:t>decimal</a:t>
            </a:r>
            <a:r>
              <a:rPr sz="1100" spc="15" dirty="0">
                <a:latin typeface="Georgia"/>
                <a:cs typeface="Georgia"/>
              </a:rPr>
              <a:t> </a:t>
            </a:r>
            <a:r>
              <a:rPr sz="1100" spc="-10" dirty="0">
                <a:latin typeface="Georgia"/>
                <a:cs typeface="Georgia"/>
              </a:rPr>
              <a:t>points</a:t>
            </a:r>
            <a:r>
              <a:rPr sz="1100" spc="15" dirty="0">
                <a:latin typeface="Georgia"/>
                <a:cs typeface="Georgia"/>
              </a:rPr>
              <a:t> </a:t>
            </a:r>
            <a:r>
              <a:rPr sz="1100" spc="-35" dirty="0">
                <a:latin typeface="Georgia"/>
                <a:cs typeface="Georgia"/>
              </a:rPr>
              <a:t>moved</a:t>
            </a:r>
            <a:r>
              <a:rPr sz="1100" spc="15" dirty="0">
                <a:latin typeface="Georgia"/>
                <a:cs typeface="Georgia"/>
              </a:rPr>
              <a:t> </a:t>
            </a:r>
            <a:r>
              <a:rPr sz="1100" spc="-35" dirty="0">
                <a:latin typeface="Georgia"/>
                <a:cs typeface="Georgia"/>
              </a:rPr>
              <a:t>depends</a:t>
            </a:r>
            <a:r>
              <a:rPr sz="1100" spc="15" dirty="0">
                <a:latin typeface="Georgia"/>
                <a:cs typeface="Georgia"/>
              </a:rPr>
              <a:t> </a:t>
            </a:r>
            <a:r>
              <a:rPr sz="1100" dirty="0">
                <a:latin typeface="Georgia"/>
                <a:cs typeface="Georgia"/>
              </a:rPr>
              <a:t>on</a:t>
            </a:r>
            <a:r>
              <a:rPr sz="1100" spc="15" dirty="0">
                <a:latin typeface="Georgia"/>
                <a:cs typeface="Georgia"/>
              </a:rPr>
              <a:t> </a:t>
            </a:r>
            <a:r>
              <a:rPr sz="1100" dirty="0">
                <a:latin typeface="Georgia"/>
                <a:cs typeface="Georgia"/>
              </a:rPr>
              <a:t>the</a:t>
            </a:r>
            <a:r>
              <a:rPr sz="1100" spc="15" dirty="0">
                <a:latin typeface="Georgia"/>
                <a:cs typeface="Georgia"/>
              </a:rPr>
              <a:t> </a:t>
            </a:r>
            <a:r>
              <a:rPr sz="1100" spc="-35" dirty="0">
                <a:latin typeface="Georgia"/>
                <a:cs typeface="Georgia"/>
              </a:rPr>
              <a:t>maximum</a:t>
            </a:r>
            <a:r>
              <a:rPr sz="1100" spc="15" dirty="0">
                <a:latin typeface="Georgia"/>
                <a:cs typeface="Georgia"/>
              </a:rPr>
              <a:t> </a:t>
            </a:r>
            <a:r>
              <a:rPr sz="1100" spc="-20" dirty="0">
                <a:latin typeface="Georgia"/>
                <a:cs typeface="Georgia"/>
              </a:rPr>
              <a:t>absolute</a:t>
            </a:r>
            <a:r>
              <a:rPr sz="1100" spc="15" dirty="0">
                <a:latin typeface="Georgia"/>
                <a:cs typeface="Georgia"/>
              </a:rPr>
              <a:t> </a:t>
            </a:r>
            <a:r>
              <a:rPr sz="1100" spc="-10" dirty="0">
                <a:latin typeface="Georgia"/>
                <a:cs typeface="Georgia"/>
              </a:rPr>
              <a:t>value</a:t>
            </a:r>
            <a:r>
              <a:rPr sz="1100" spc="15" dirty="0">
                <a:latin typeface="Georgia"/>
                <a:cs typeface="Georgia"/>
              </a:rPr>
              <a:t> </a:t>
            </a:r>
            <a:r>
              <a:rPr sz="1100" dirty="0">
                <a:latin typeface="Georgia"/>
                <a:cs typeface="Georgia"/>
              </a:rPr>
              <a:t>of</a:t>
            </a:r>
            <a:r>
              <a:rPr sz="1100" spc="15" dirty="0">
                <a:latin typeface="Georgia"/>
                <a:cs typeface="Georgia"/>
              </a:rPr>
              <a:t> </a:t>
            </a:r>
            <a:r>
              <a:rPr sz="1100" i="1" spc="70" dirty="0">
                <a:latin typeface="Georgia"/>
                <a:cs typeface="Georgia"/>
              </a:rPr>
              <a:t>X</a:t>
            </a:r>
            <a:r>
              <a:rPr sz="1100" spc="70" dirty="0">
                <a:latin typeface="Georgia"/>
                <a:cs typeface="Georgia"/>
              </a:rPr>
              <a:t>.</a:t>
            </a:r>
            <a:endParaRPr sz="1100">
              <a:latin typeface="Georgia"/>
              <a:cs typeface="Georgia"/>
            </a:endParaRPr>
          </a:p>
        </p:txBody>
      </p:sp>
      <p:sp>
        <p:nvSpPr>
          <p:cNvPr id="5" name="object 5"/>
          <p:cNvSpPr/>
          <p:nvPr/>
        </p:nvSpPr>
        <p:spPr>
          <a:xfrm>
            <a:off x="337972" y="103384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1832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2622740" y="1402853"/>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latin typeface="Georgia"/>
                <a:cs typeface="Georgia"/>
              </a:rPr>
              <a:t>i</a:t>
            </a:r>
            <a:endParaRPr sz="800">
              <a:latin typeface="Georgia"/>
              <a:cs typeface="Georgia"/>
            </a:endParaRPr>
          </a:p>
        </p:txBody>
      </p:sp>
      <p:sp>
        <p:nvSpPr>
          <p:cNvPr id="8" name="object 8"/>
          <p:cNvSpPr txBox="1"/>
          <p:nvPr/>
        </p:nvSpPr>
        <p:spPr>
          <a:xfrm>
            <a:off x="428777" y="1326716"/>
            <a:ext cx="3199130" cy="191770"/>
          </a:xfrm>
          <a:prstGeom prst="rect">
            <a:avLst/>
          </a:prstGeom>
        </p:spPr>
        <p:txBody>
          <a:bodyPr vert="horz" wrap="square" lIns="0" tIns="11430" rIns="0" bIns="0" rtlCol="0">
            <a:spAutoFit/>
          </a:bodyPr>
          <a:lstStyle/>
          <a:p>
            <a:pPr marL="38100">
              <a:lnSpc>
                <a:spcPct val="100000"/>
              </a:lnSpc>
              <a:spcBef>
                <a:spcPts val="90"/>
              </a:spcBef>
            </a:pPr>
            <a:r>
              <a:rPr sz="1100" spc="70" dirty="0">
                <a:latin typeface="Georgia"/>
                <a:cs typeface="Georgia"/>
              </a:rPr>
              <a:t>A</a:t>
            </a:r>
            <a:r>
              <a:rPr sz="1100" spc="65" dirty="0">
                <a:latin typeface="Georgia"/>
                <a:cs typeface="Georgia"/>
              </a:rPr>
              <a:t> </a:t>
            </a:r>
            <a:r>
              <a:rPr sz="1100" spc="-10" dirty="0">
                <a:latin typeface="Georgia"/>
                <a:cs typeface="Georgia"/>
              </a:rPr>
              <a:t>value,</a:t>
            </a:r>
            <a:r>
              <a:rPr sz="1100" spc="65" dirty="0">
                <a:latin typeface="Georgia"/>
                <a:cs typeface="Georgia"/>
              </a:rPr>
              <a:t> </a:t>
            </a:r>
            <a:r>
              <a:rPr sz="1100" i="1" spc="55" dirty="0">
                <a:latin typeface="Georgia"/>
                <a:cs typeface="Georgia"/>
              </a:rPr>
              <a:t>x</a:t>
            </a:r>
            <a:r>
              <a:rPr sz="1200" i="1" spc="82" baseline="-10416" dirty="0">
                <a:latin typeface="Georgia"/>
                <a:cs typeface="Georgia"/>
              </a:rPr>
              <a:t>i</a:t>
            </a:r>
            <a:r>
              <a:rPr sz="1100" spc="55" dirty="0">
                <a:latin typeface="Georgia"/>
                <a:cs typeface="Georgia"/>
              </a:rPr>
              <a:t>,</a:t>
            </a:r>
            <a:r>
              <a:rPr sz="1100" spc="70" dirty="0">
                <a:latin typeface="Georgia"/>
                <a:cs typeface="Georgia"/>
              </a:rPr>
              <a:t> </a:t>
            </a:r>
            <a:r>
              <a:rPr sz="1100" dirty="0">
                <a:latin typeface="Georgia"/>
                <a:cs typeface="Georgia"/>
              </a:rPr>
              <a:t>of</a:t>
            </a:r>
            <a:r>
              <a:rPr sz="1100" spc="65" dirty="0">
                <a:latin typeface="Georgia"/>
                <a:cs typeface="Georgia"/>
              </a:rPr>
              <a:t> </a:t>
            </a:r>
            <a:r>
              <a:rPr sz="1100" i="1" spc="110" dirty="0">
                <a:latin typeface="Georgia"/>
                <a:cs typeface="Georgia"/>
              </a:rPr>
              <a:t>X</a:t>
            </a:r>
            <a:r>
              <a:rPr sz="1100" i="1" spc="140" dirty="0">
                <a:latin typeface="Georgia"/>
                <a:cs typeface="Georgia"/>
              </a:rPr>
              <a:t> </a:t>
            </a:r>
            <a:r>
              <a:rPr sz="1100" dirty="0">
                <a:latin typeface="Georgia"/>
                <a:cs typeface="Georgia"/>
              </a:rPr>
              <a:t>is</a:t>
            </a:r>
            <a:r>
              <a:rPr sz="1100" spc="65" dirty="0">
                <a:latin typeface="Georgia"/>
                <a:cs typeface="Georgia"/>
              </a:rPr>
              <a:t> </a:t>
            </a:r>
            <a:r>
              <a:rPr sz="1100" spc="-35" dirty="0">
                <a:latin typeface="Georgia"/>
                <a:cs typeface="Georgia"/>
              </a:rPr>
              <a:t>normalized</a:t>
            </a:r>
            <a:r>
              <a:rPr sz="1100" spc="70" dirty="0">
                <a:latin typeface="Georgia"/>
                <a:cs typeface="Georgia"/>
              </a:rPr>
              <a:t> </a:t>
            </a:r>
            <a:r>
              <a:rPr sz="1100" dirty="0">
                <a:latin typeface="Georgia"/>
                <a:cs typeface="Georgia"/>
              </a:rPr>
              <a:t>to</a:t>
            </a:r>
            <a:r>
              <a:rPr sz="1100" spc="60" dirty="0">
                <a:latin typeface="Georgia"/>
                <a:cs typeface="Georgia"/>
              </a:rPr>
              <a:t> </a:t>
            </a:r>
            <a:r>
              <a:rPr sz="1100" i="1" spc="75" dirty="0">
                <a:latin typeface="Georgia"/>
                <a:cs typeface="Georgia"/>
              </a:rPr>
              <a:t>x</a:t>
            </a:r>
            <a:r>
              <a:rPr sz="1200" i="1" spc="112" baseline="27777" dirty="0">
                <a:latin typeface="Arial"/>
                <a:cs typeface="Arial"/>
              </a:rPr>
              <a:t>′</a:t>
            </a:r>
            <a:r>
              <a:rPr sz="1200" i="1" spc="322" baseline="27777" dirty="0">
                <a:latin typeface="Arial"/>
                <a:cs typeface="Arial"/>
              </a:rPr>
              <a:t> </a:t>
            </a:r>
            <a:r>
              <a:rPr sz="1100" dirty="0">
                <a:latin typeface="Georgia"/>
                <a:cs typeface="Georgia"/>
              </a:rPr>
              <a:t>by</a:t>
            </a:r>
            <a:r>
              <a:rPr sz="1100" spc="65" dirty="0">
                <a:latin typeface="Georgia"/>
                <a:cs typeface="Georgia"/>
              </a:rPr>
              <a:t> </a:t>
            </a:r>
            <a:r>
              <a:rPr sz="1100" spc="-10" dirty="0">
                <a:latin typeface="Georgia"/>
                <a:cs typeface="Georgia"/>
              </a:rPr>
              <a:t>computing:</a:t>
            </a:r>
            <a:endParaRPr sz="1100">
              <a:latin typeface="Georgia"/>
              <a:cs typeface="Georgia"/>
            </a:endParaRPr>
          </a:p>
        </p:txBody>
      </p:sp>
      <p:sp>
        <p:nvSpPr>
          <p:cNvPr id="15" name="object 15"/>
          <p:cNvSpPr txBox="1"/>
          <p:nvPr/>
        </p:nvSpPr>
        <p:spPr>
          <a:xfrm>
            <a:off x="5381459" y="1639009"/>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(3)</a:t>
            </a:r>
            <a:endParaRPr sz="1100">
              <a:latin typeface="Georgia"/>
              <a:cs typeface="Georgia"/>
            </a:endParaRPr>
          </a:p>
        </p:txBody>
      </p:sp>
      <p:sp>
        <p:nvSpPr>
          <p:cNvPr id="16" name="object 16"/>
          <p:cNvSpPr txBox="1"/>
          <p:nvPr/>
        </p:nvSpPr>
        <p:spPr>
          <a:xfrm>
            <a:off x="3378911" y="1922499"/>
            <a:ext cx="54610" cy="147320"/>
          </a:xfrm>
          <a:prstGeom prst="rect">
            <a:avLst/>
          </a:prstGeom>
        </p:spPr>
        <p:txBody>
          <a:bodyPr vert="horz" wrap="square" lIns="0" tIns="12065" rIns="0" bIns="0" rtlCol="0">
            <a:spAutoFit/>
          </a:bodyPr>
          <a:lstStyle/>
          <a:p>
            <a:pPr marL="12700">
              <a:lnSpc>
                <a:spcPct val="100000"/>
              </a:lnSpc>
              <a:spcBef>
                <a:spcPts val="95"/>
              </a:spcBef>
            </a:pPr>
            <a:r>
              <a:rPr sz="800" i="1" spc="25" dirty="0">
                <a:latin typeface="Arial"/>
                <a:cs typeface="Arial"/>
              </a:rPr>
              <a:t>′</a:t>
            </a:r>
            <a:endParaRPr sz="800">
              <a:latin typeface="Arial"/>
              <a:cs typeface="Arial"/>
            </a:endParaRPr>
          </a:p>
        </p:txBody>
      </p:sp>
      <p:sp>
        <p:nvSpPr>
          <p:cNvPr id="17" name="object 17"/>
          <p:cNvSpPr txBox="1"/>
          <p:nvPr/>
        </p:nvSpPr>
        <p:spPr>
          <a:xfrm>
            <a:off x="3378911" y="2011589"/>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latin typeface="Georgia"/>
                <a:cs typeface="Georgia"/>
              </a:rPr>
              <a:t>i</a:t>
            </a:r>
            <a:endParaRPr sz="800">
              <a:latin typeface="Georgia"/>
              <a:cs typeface="Georgia"/>
            </a:endParaRPr>
          </a:p>
        </p:txBody>
      </p:sp>
      <p:sp>
        <p:nvSpPr>
          <p:cNvPr id="18" name="object 18"/>
          <p:cNvSpPr txBox="1"/>
          <p:nvPr/>
        </p:nvSpPr>
        <p:spPr>
          <a:xfrm>
            <a:off x="454177" y="1935453"/>
            <a:ext cx="337820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where</a:t>
            </a:r>
            <a:r>
              <a:rPr sz="1100" spc="65" dirty="0">
                <a:latin typeface="Georgia"/>
                <a:cs typeface="Georgia"/>
              </a:rPr>
              <a:t> </a:t>
            </a:r>
            <a:r>
              <a:rPr sz="1100" i="1" spc="120" dirty="0">
                <a:latin typeface="Georgia"/>
                <a:cs typeface="Georgia"/>
              </a:rPr>
              <a:t>j</a:t>
            </a:r>
            <a:r>
              <a:rPr sz="1100" i="1" spc="114" dirty="0">
                <a:latin typeface="Georgia"/>
                <a:cs typeface="Georgia"/>
              </a:rPr>
              <a:t> </a:t>
            </a:r>
            <a:r>
              <a:rPr sz="1100" dirty="0">
                <a:latin typeface="Georgia"/>
                <a:cs typeface="Georgia"/>
              </a:rPr>
              <a:t>is</a:t>
            </a:r>
            <a:r>
              <a:rPr sz="1100" spc="65" dirty="0">
                <a:latin typeface="Georgia"/>
                <a:cs typeface="Georgia"/>
              </a:rPr>
              <a:t> </a:t>
            </a:r>
            <a:r>
              <a:rPr sz="1100" dirty="0">
                <a:latin typeface="Georgia"/>
                <a:cs typeface="Georgia"/>
              </a:rPr>
              <a:t>the</a:t>
            </a:r>
            <a:r>
              <a:rPr sz="1100" spc="65" dirty="0">
                <a:latin typeface="Georgia"/>
                <a:cs typeface="Georgia"/>
              </a:rPr>
              <a:t> </a:t>
            </a:r>
            <a:r>
              <a:rPr sz="1100" spc="-25" dirty="0">
                <a:latin typeface="Georgia"/>
                <a:cs typeface="Georgia"/>
              </a:rPr>
              <a:t>smallest</a:t>
            </a:r>
            <a:r>
              <a:rPr sz="1100" spc="65" dirty="0">
                <a:latin typeface="Georgia"/>
                <a:cs typeface="Georgia"/>
              </a:rPr>
              <a:t> </a:t>
            </a:r>
            <a:r>
              <a:rPr sz="1100" spc="-25" dirty="0">
                <a:latin typeface="Georgia"/>
                <a:cs typeface="Georgia"/>
              </a:rPr>
              <a:t>integer</a:t>
            </a:r>
            <a:r>
              <a:rPr sz="1100" spc="65" dirty="0">
                <a:latin typeface="Georgia"/>
                <a:cs typeface="Georgia"/>
              </a:rPr>
              <a:t> </a:t>
            </a:r>
            <a:r>
              <a:rPr sz="1100" spc="-25" dirty="0">
                <a:latin typeface="Georgia"/>
                <a:cs typeface="Georgia"/>
              </a:rPr>
              <a:t>such</a:t>
            </a:r>
            <a:r>
              <a:rPr sz="1100" spc="65" dirty="0">
                <a:latin typeface="Georgia"/>
                <a:cs typeface="Georgia"/>
              </a:rPr>
              <a:t> </a:t>
            </a:r>
            <a:r>
              <a:rPr sz="1100" dirty="0">
                <a:latin typeface="Georgia"/>
                <a:cs typeface="Georgia"/>
              </a:rPr>
              <a:t>that</a:t>
            </a:r>
            <a:r>
              <a:rPr sz="1100" spc="70" dirty="0">
                <a:latin typeface="Georgia"/>
                <a:cs typeface="Georgia"/>
              </a:rPr>
              <a:t> </a:t>
            </a:r>
            <a:r>
              <a:rPr sz="1100" i="1" dirty="0">
                <a:latin typeface="Georgia"/>
                <a:cs typeface="Georgia"/>
              </a:rPr>
              <a:t>max</a:t>
            </a:r>
            <a:r>
              <a:rPr sz="1100" dirty="0">
                <a:latin typeface="Times New Roman"/>
                <a:cs typeface="Times New Roman"/>
              </a:rPr>
              <a:t>(</a:t>
            </a:r>
            <a:r>
              <a:rPr sz="1100" dirty="0">
                <a:latin typeface="Cambria"/>
                <a:cs typeface="Cambria"/>
              </a:rPr>
              <a:t>|</a:t>
            </a:r>
            <a:r>
              <a:rPr sz="1100" i="1" dirty="0">
                <a:latin typeface="Georgia"/>
                <a:cs typeface="Georgia"/>
              </a:rPr>
              <a:t>x</a:t>
            </a:r>
            <a:r>
              <a:rPr sz="1100" i="1" spc="40" dirty="0">
                <a:latin typeface="Georgia"/>
                <a:cs typeface="Georgia"/>
              </a:rPr>
              <a:t> </a:t>
            </a:r>
            <a:r>
              <a:rPr sz="1100" dirty="0">
                <a:latin typeface="Cambria"/>
                <a:cs typeface="Cambria"/>
              </a:rPr>
              <a:t>|</a:t>
            </a:r>
            <a:r>
              <a:rPr sz="1100" dirty="0">
                <a:latin typeface="Times New Roman"/>
                <a:cs typeface="Times New Roman"/>
              </a:rPr>
              <a:t>) </a:t>
            </a:r>
            <a:r>
              <a:rPr sz="1100" i="1" spc="125" dirty="0">
                <a:latin typeface="Georgia"/>
                <a:cs typeface="Georgia"/>
              </a:rPr>
              <a:t>&lt;</a:t>
            </a:r>
            <a:r>
              <a:rPr sz="1100" i="1" spc="15" dirty="0">
                <a:latin typeface="Georgia"/>
                <a:cs typeface="Georgia"/>
              </a:rPr>
              <a:t> </a:t>
            </a:r>
            <a:r>
              <a:rPr sz="1100" spc="-25" dirty="0">
                <a:latin typeface="Times New Roman"/>
                <a:cs typeface="Times New Roman"/>
              </a:rPr>
              <a:t>1</a:t>
            </a:r>
            <a:r>
              <a:rPr sz="1100" spc="-25" dirty="0">
                <a:latin typeface="Georgia"/>
                <a:cs typeface="Georgia"/>
              </a:rPr>
              <a:t>.</a:t>
            </a:r>
            <a:endParaRPr sz="1100">
              <a:latin typeface="Georgia"/>
              <a:cs typeface="Georgia"/>
            </a:endParaRPr>
          </a:p>
        </p:txBody>
      </p:sp>
      <p:sp>
        <p:nvSpPr>
          <p:cNvPr id="19" name="object 19"/>
          <p:cNvSpPr/>
          <p:nvPr/>
        </p:nvSpPr>
        <p:spPr>
          <a:xfrm>
            <a:off x="337972" y="226528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20" name="object 20"/>
          <p:cNvSpPr txBox="1"/>
          <p:nvPr/>
        </p:nvSpPr>
        <p:spPr>
          <a:xfrm>
            <a:off x="454177" y="2173679"/>
            <a:ext cx="5095875" cy="630555"/>
          </a:xfrm>
          <a:prstGeom prst="rect">
            <a:avLst/>
          </a:prstGeom>
        </p:spPr>
        <p:txBody>
          <a:bodyPr vert="horz" wrap="square" lIns="0" tIns="34290" rIns="0" bIns="0" rtlCol="0">
            <a:spAutoFit/>
          </a:bodyPr>
          <a:lstStyle/>
          <a:p>
            <a:pPr marL="12700" marR="5080">
              <a:lnSpc>
                <a:spcPts val="1150"/>
              </a:lnSpc>
              <a:spcBef>
                <a:spcPts val="270"/>
              </a:spcBef>
            </a:pPr>
            <a:r>
              <a:rPr sz="1100" spc="-10" dirty="0">
                <a:latin typeface="Georgia"/>
                <a:cs typeface="Georgia"/>
              </a:rPr>
              <a:t>Example:</a:t>
            </a:r>
            <a:r>
              <a:rPr sz="1100" spc="145" dirty="0">
                <a:latin typeface="Georgia"/>
                <a:cs typeface="Georgia"/>
              </a:rPr>
              <a:t> </a:t>
            </a:r>
            <a:r>
              <a:rPr sz="1100" spc="-30" dirty="0">
                <a:latin typeface="Georgia"/>
                <a:cs typeface="Georgia"/>
              </a:rPr>
              <a:t>suppose</a:t>
            </a:r>
            <a:r>
              <a:rPr sz="1100" spc="50" dirty="0">
                <a:latin typeface="Georgia"/>
                <a:cs typeface="Georgia"/>
              </a:rPr>
              <a:t> </a:t>
            </a:r>
            <a:r>
              <a:rPr sz="1100" dirty="0">
                <a:latin typeface="Georgia"/>
                <a:cs typeface="Georgia"/>
              </a:rPr>
              <a:t>that</a:t>
            </a:r>
            <a:r>
              <a:rPr sz="1100" spc="50" dirty="0">
                <a:latin typeface="Georgia"/>
                <a:cs typeface="Georgia"/>
              </a:rPr>
              <a:t> </a:t>
            </a:r>
            <a:r>
              <a:rPr sz="1100" dirty="0">
                <a:latin typeface="Georgia"/>
                <a:cs typeface="Georgia"/>
              </a:rPr>
              <a:t>the</a:t>
            </a:r>
            <a:r>
              <a:rPr sz="1100" spc="50" dirty="0">
                <a:latin typeface="Georgia"/>
                <a:cs typeface="Georgia"/>
              </a:rPr>
              <a:t> </a:t>
            </a:r>
            <a:r>
              <a:rPr sz="1100" spc="-35" dirty="0">
                <a:latin typeface="Georgia"/>
                <a:cs typeface="Georgia"/>
              </a:rPr>
              <a:t>recorded</a:t>
            </a:r>
            <a:r>
              <a:rPr sz="1100" spc="50" dirty="0">
                <a:latin typeface="Georgia"/>
                <a:cs typeface="Georgia"/>
              </a:rPr>
              <a:t> </a:t>
            </a:r>
            <a:r>
              <a:rPr sz="1100" spc="-25" dirty="0">
                <a:latin typeface="Georgia"/>
                <a:cs typeface="Georgia"/>
              </a:rPr>
              <a:t>values</a:t>
            </a:r>
            <a:r>
              <a:rPr sz="1100" spc="45" dirty="0">
                <a:latin typeface="Georgia"/>
                <a:cs typeface="Georgia"/>
              </a:rPr>
              <a:t> </a:t>
            </a:r>
            <a:r>
              <a:rPr sz="1100" dirty="0">
                <a:latin typeface="Georgia"/>
                <a:cs typeface="Georgia"/>
              </a:rPr>
              <a:t>of</a:t>
            </a:r>
            <a:r>
              <a:rPr sz="1100" spc="45" dirty="0">
                <a:latin typeface="Georgia"/>
                <a:cs typeface="Georgia"/>
              </a:rPr>
              <a:t> </a:t>
            </a:r>
            <a:r>
              <a:rPr sz="1100" i="1" spc="110" dirty="0">
                <a:latin typeface="Georgia"/>
                <a:cs typeface="Georgia"/>
              </a:rPr>
              <a:t>X</a:t>
            </a:r>
            <a:r>
              <a:rPr sz="1100" i="1" spc="120" dirty="0">
                <a:latin typeface="Georgia"/>
                <a:cs typeface="Georgia"/>
              </a:rPr>
              <a:t> </a:t>
            </a:r>
            <a:r>
              <a:rPr sz="1100" spc="-10" dirty="0">
                <a:latin typeface="Georgia"/>
                <a:cs typeface="Georgia"/>
              </a:rPr>
              <a:t>range</a:t>
            </a:r>
            <a:r>
              <a:rPr sz="1100" spc="50" dirty="0">
                <a:latin typeface="Georgia"/>
                <a:cs typeface="Georgia"/>
              </a:rPr>
              <a:t> </a:t>
            </a:r>
            <a:r>
              <a:rPr sz="1100" spc="-25" dirty="0">
                <a:latin typeface="Georgia"/>
                <a:cs typeface="Georgia"/>
              </a:rPr>
              <a:t>from</a:t>
            </a:r>
            <a:r>
              <a:rPr sz="1100" spc="50" dirty="0">
                <a:latin typeface="Georgia"/>
                <a:cs typeface="Georgia"/>
              </a:rPr>
              <a:t> </a:t>
            </a:r>
            <a:r>
              <a:rPr sz="1100" dirty="0">
                <a:latin typeface="Times New Roman"/>
                <a:cs typeface="Times New Roman"/>
              </a:rPr>
              <a:t>986</a:t>
            </a:r>
            <a:r>
              <a:rPr sz="1100" spc="35" dirty="0">
                <a:latin typeface="Times New Roman"/>
                <a:cs typeface="Times New Roman"/>
              </a:rPr>
              <a:t> </a:t>
            </a:r>
            <a:r>
              <a:rPr sz="1100" dirty="0">
                <a:latin typeface="Georgia"/>
                <a:cs typeface="Georgia"/>
              </a:rPr>
              <a:t>to</a:t>
            </a:r>
            <a:r>
              <a:rPr sz="1100" spc="50" dirty="0">
                <a:latin typeface="Georgia"/>
                <a:cs typeface="Georgia"/>
              </a:rPr>
              <a:t> </a:t>
            </a:r>
            <a:r>
              <a:rPr sz="1100" dirty="0">
                <a:latin typeface="Times New Roman"/>
                <a:cs typeface="Times New Roman"/>
              </a:rPr>
              <a:t>917</a:t>
            </a:r>
            <a:r>
              <a:rPr sz="1100" dirty="0">
                <a:latin typeface="Georgia"/>
                <a:cs typeface="Georgia"/>
              </a:rPr>
              <a:t>.</a:t>
            </a:r>
            <a:r>
              <a:rPr sz="1100" spc="150" dirty="0">
                <a:latin typeface="Georgia"/>
                <a:cs typeface="Georgia"/>
              </a:rPr>
              <a:t> </a:t>
            </a:r>
            <a:r>
              <a:rPr sz="1100" spc="-25" dirty="0">
                <a:latin typeface="Georgia"/>
                <a:cs typeface="Georgia"/>
              </a:rPr>
              <a:t>The </a:t>
            </a:r>
            <a:r>
              <a:rPr sz="1100" spc="-35" dirty="0">
                <a:latin typeface="Georgia"/>
                <a:cs typeface="Georgia"/>
              </a:rPr>
              <a:t>maximum</a:t>
            </a:r>
            <a:r>
              <a:rPr sz="1100" spc="30" dirty="0">
                <a:latin typeface="Georgia"/>
                <a:cs typeface="Georgia"/>
              </a:rPr>
              <a:t> </a:t>
            </a:r>
            <a:r>
              <a:rPr sz="1100" spc="-10" dirty="0">
                <a:latin typeface="Georgia"/>
                <a:cs typeface="Georgia"/>
              </a:rPr>
              <a:t>absolute</a:t>
            </a:r>
            <a:r>
              <a:rPr sz="1100" spc="30" dirty="0">
                <a:latin typeface="Georgia"/>
                <a:cs typeface="Georgia"/>
              </a:rPr>
              <a:t> </a:t>
            </a:r>
            <a:r>
              <a:rPr sz="1100" spc="-10" dirty="0">
                <a:latin typeface="Georgia"/>
                <a:cs typeface="Georgia"/>
              </a:rPr>
              <a:t>value</a:t>
            </a:r>
            <a:r>
              <a:rPr sz="1100" spc="30" dirty="0">
                <a:latin typeface="Georgia"/>
                <a:cs typeface="Georgia"/>
              </a:rPr>
              <a:t> </a:t>
            </a:r>
            <a:r>
              <a:rPr sz="1100" dirty="0">
                <a:latin typeface="Georgia"/>
                <a:cs typeface="Georgia"/>
              </a:rPr>
              <a:t>of</a:t>
            </a:r>
            <a:r>
              <a:rPr sz="1100" spc="30" dirty="0">
                <a:latin typeface="Georgia"/>
                <a:cs typeface="Georgia"/>
              </a:rPr>
              <a:t> </a:t>
            </a:r>
            <a:r>
              <a:rPr sz="1100" i="1" spc="110" dirty="0">
                <a:latin typeface="Georgia"/>
                <a:cs typeface="Georgia"/>
              </a:rPr>
              <a:t>X</a:t>
            </a:r>
            <a:r>
              <a:rPr sz="1100" i="1" spc="95" dirty="0">
                <a:latin typeface="Georgia"/>
                <a:cs typeface="Georgia"/>
              </a:rPr>
              <a:t> </a:t>
            </a:r>
            <a:r>
              <a:rPr sz="1100" dirty="0">
                <a:latin typeface="Georgia"/>
                <a:cs typeface="Georgia"/>
              </a:rPr>
              <a:t>is</a:t>
            </a:r>
            <a:r>
              <a:rPr sz="1100" spc="30" dirty="0">
                <a:latin typeface="Georgia"/>
                <a:cs typeface="Georgia"/>
              </a:rPr>
              <a:t> </a:t>
            </a:r>
            <a:r>
              <a:rPr sz="1100" dirty="0">
                <a:latin typeface="Times New Roman"/>
                <a:cs typeface="Times New Roman"/>
              </a:rPr>
              <a:t>986</a:t>
            </a:r>
            <a:r>
              <a:rPr sz="1100" dirty="0">
                <a:latin typeface="Georgia"/>
                <a:cs typeface="Georgia"/>
              </a:rPr>
              <a:t>.</a:t>
            </a:r>
            <a:r>
              <a:rPr sz="1100" spc="125" dirty="0">
                <a:latin typeface="Georgia"/>
                <a:cs typeface="Georgia"/>
              </a:rPr>
              <a:t> </a:t>
            </a:r>
            <a:r>
              <a:rPr sz="1100" dirty="0">
                <a:latin typeface="Georgia"/>
                <a:cs typeface="Georgia"/>
              </a:rPr>
              <a:t>To</a:t>
            </a:r>
            <a:r>
              <a:rPr sz="1100" spc="30" dirty="0">
                <a:latin typeface="Georgia"/>
                <a:cs typeface="Georgia"/>
              </a:rPr>
              <a:t> </a:t>
            </a:r>
            <a:r>
              <a:rPr sz="1100" spc="-30" dirty="0">
                <a:latin typeface="Georgia"/>
                <a:cs typeface="Georgia"/>
              </a:rPr>
              <a:t>normalize</a:t>
            </a:r>
            <a:r>
              <a:rPr sz="1100" spc="30" dirty="0">
                <a:latin typeface="Georgia"/>
                <a:cs typeface="Georgia"/>
              </a:rPr>
              <a:t> </a:t>
            </a:r>
            <a:r>
              <a:rPr sz="1100" dirty="0">
                <a:latin typeface="Georgia"/>
                <a:cs typeface="Georgia"/>
              </a:rPr>
              <a:t>by</a:t>
            </a:r>
            <a:r>
              <a:rPr sz="1100" spc="35" dirty="0">
                <a:latin typeface="Georgia"/>
                <a:cs typeface="Georgia"/>
              </a:rPr>
              <a:t> </a:t>
            </a:r>
            <a:r>
              <a:rPr sz="1100" spc="-25" dirty="0">
                <a:latin typeface="Georgia"/>
                <a:cs typeface="Georgia"/>
              </a:rPr>
              <a:t>decimal</a:t>
            </a:r>
            <a:r>
              <a:rPr sz="1100" spc="30" dirty="0">
                <a:latin typeface="Georgia"/>
                <a:cs typeface="Georgia"/>
              </a:rPr>
              <a:t> </a:t>
            </a:r>
            <a:r>
              <a:rPr sz="1100" spc="-10" dirty="0">
                <a:latin typeface="Georgia"/>
                <a:cs typeface="Georgia"/>
              </a:rPr>
              <a:t>scaling,</a:t>
            </a:r>
            <a:r>
              <a:rPr sz="1100" spc="30" dirty="0">
                <a:latin typeface="Georgia"/>
                <a:cs typeface="Georgia"/>
              </a:rPr>
              <a:t> </a:t>
            </a:r>
            <a:r>
              <a:rPr sz="1100" dirty="0">
                <a:latin typeface="Georgia"/>
                <a:cs typeface="Georgia"/>
              </a:rPr>
              <a:t>we</a:t>
            </a:r>
            <a:r>
              <a:rPr sz="1100" spc="30" dirty="0">
                <a:latin typeface="Georgia"/>
                <a:cs typeface="Georgia"/>
              </a:rPr>
              <a:t> </a:t>
            </a:r>
            <a:r>
              <a:rPr sz="1100" spc="-10" dirty="0">
                <a:latin typeface="Georgia"/>
                <a:cs typeface="Georgia"/>
              </a:rPr>
              <a:t>therefore divide</a:t>
            </a:r>
            <a:r>
              <a:rPr sz="1100" spc="45" dirty="0">
                <a:latin typeface="Georgia"/>
                <a:cs typeface="Georgia"/>
              </a:rPr>
              <a:t> </a:t>
            </a:r>
            <a:r>
              <a:rPr sz="1100" spc="-10" dirty="0">
                <a:latin typeface="Georgia"/>
                <a:cs typeface="Georgia"/>
              </a:rPr>
              <a:t>each</a:t>
            </a:r>
            <a:r>
              <a:rPr sz="1100" spc="45" dirty="0">
                <a:latin typeface="Georgia"/>
                <a:cs typeface="Georgia"/>
              </a:rPr>
              <a:t> </a:t>
            </a:r>
            <a:r>
              <a:rPr sz="1100" spc="-10" dirty="0">
                <a:latin typeface="Georgia"/>
                <a:cs typeface="Georgia"/>
              </a:rPr>
              <a:t>value</a:t>
            </a:r>
            <a:r>
              <a:rPr sz="1100" spc="50" dirty="0">
                <a:latin typeface="Georgia"/>
                <a:cs typeface="Georgia"/>
              </a:rPr>
              <a:t> </a:t>
            </a:r>
            <a:r>
              <a:rPr sz="1100" dirty="0">
                <a:latin typeface="Georgia"/>
                <a:cs typeface="Georgia"/>
              </a:rPr>
              <a:t>by</a:t>
            </a:r>
            <a:r>
              <a:rPr sz="1100" spc="45" dirty="0">
                <a:latin typeface="Georgia"/>
                <a:cs typeface="Georgia"/>
              </a:rPr>
              <a:t> </a:t>
            </a:r>
            <a:r>
              <a:rPr sz="1100" dirty="0">
                <a:latin typeface="Times New Roman"/>
                <a:cs typeface="Times New Roman"/>
              </a:rPr>
              <a:t>1000</a:t>
            </a:r>
            <a:r>
              <a:rPr sz="1100" spc="40" dirty="0">
                <a:latin typeface="Times New Roman"/>
                <a:cs typeface="Times New Roman"/>
              </a:rPr>
              <a:t> </a:t>
            </a:r>
            <a:r>
              <a:rPr sz="1100" dirty="0">
                <a:latin typeface="Georgia"/>
                <a:cs typeface="Georgia"/>
              </a:rPr>
              <a:t>(i.e.,</a:t>
            </a:r>
            <a:r>
              <a:rPr sz="1100" spc="45" dirty="0">
                <a:latin typeface="Georgia"/>
                <a:cs typeface="Georgia"/>
              </a:rPr>
              <a:t> </a:t>
            </a:r>
            <a:r>
              <a:rPr sz="1100" i="1" spc="120" dirty="0">
                <a:latin typeface="Georgia"/>
                <a:cs typeface="Georgia"/>
              </a:rPr>
              <a:t>j</a:t>
            </a:r>
            <a:r>
              <a:rPr sz="1100" i="1" spc="50" dirty="0">
                <a:latin typeface="Georgia"/>
                <a:cs typeface="Georgia"/>
              </a:rPr>
              <a:t> </a:t>
            </a:r>
            <a:r>
              <a:rPr sz="1100" spc="215" dirty="0">
                <a:latin typeface="Times New Roman"/>
                <a:cs typeface="Times New Roman"/>
              </a:rPr>
              <a:t>=</a:t>
            </a:r>
            <a:r>
              <a:rPr sz="1100" spc="-15" dirty="0">
                <a:latin typeface="Times New Roman"/>
                <a:cs typeface="Times New Roman"/>
              </a:rPr>
              <a:t> </a:t>
            </a:r>
            <a:r>
              <a:rPr sz="1100" dirty="0">
                <a:latin typeface="Times New Roman"/>
                <a:cs typeface="Times New Roman"/>
              </a:rPr>
              <a:t>3</a:t>
            </a:r>
            <a:r>
              <a:rPr sz="1100" dirty="0">
                <a:latin typeface="Georgia"/>
                <a:cs typeface="Georgia"/>
              </a:rPr>
              <a:t>)</a:t>
            </a:r>
            <a:r>
              <a:rPr sz="1100" spc="50" dirty="0">
                <a:latin typeface="Georgia"/>
                <a:cs typeface="Georgia"/>
              </a:rPr>
              <a:t> </a:t>
            </a:r>
            <a:r>
              <a:rPr sz="1100" dirty="0">
                <a:latin typeface="Georgia"/>
                <a:cs typeface="Georgia"/>
              </a:rPr>
              <a:t>so</a:t>
            </a:r>
            <a:r>
              <a:rPr sz="1100" spc="45" dirty="0">
                <a:latin typeface="Georgia"/>
                <a:cs typeface="Georgia"/>
              </a:rPr>
              <a:t> </a:t>
            </a:r>
            <a:r>
              <a:rPr sz="1100" dirty="0">
                <a:latin typeface="Georgia"/>
                <a:cs typeface="Georgia"/>
              </a:rPr>
              <a:t>that</a:t>
            </a:r>
            <a:r>
              <a:rPr sz="1100" spc="50" dirty="0">
                <a:latin typeface="Georgia"/>
                <a:cs typeface="Georgia"/>
              </a:rPr>
              <a:t> </a:t>
            </a:r>
            <a:r>
              <a:rPr sz="1100" dirty="0">
                <a:latin typeface="Times New Roman"/>
                <a:cs typeface="Times New Roman"/>
              </a:rPr>
              <a:t>986</a:t>
            </a:r>
            <a:r>
              <a:rPr sz="1100" spc="35" dirty="0">
                <a:latin typeface="Times New Roman"/>
                <a:cs typeface="Times New Roman"/>
              </a:rPr>
              <a:t> </a:t>
            </a:r>
            <a:r>
              <a:rPr sz="1100" spc="-30" dirty="0">
                <a:latin typeface="Georgia"/>
                <a:cs typeface="Georgia"/>
              </a:rPr>
              <a:t>normalizes</a:t>
            </a:r>
            <a:r>
              <a:rPr sz="1100" spc="50" dirty="0">
                <a:latin typeface="Georgia"/>
                <a:cs typeface="Georgia"/>
              </a:rPr>
              <a:t> </a:t>
            </a:r>
            <a:r>
              <a:rPr sz="1100" dirty="0">
                <a:latin typeface="Georgia"/>
                <a:cs typeface="Georgia"/>
              </a:rPr>
              <a:t>to</a:t>
            </a:r>
            <a:r>
              <a:rPr sz="1100" spc="45" dirty="0">
                <a:latin typeface="Georgia"/>
                <a:cs typeface="Georgia"/>
              </a:rPr>
              <a:t> </a:t>
            </a:r>
            <a:r>
              <a:rPr sz="1100" dirty="0">
                <a:latin typeface="Times New Roman"/>
                <a:cs typeface="Times New Roman"/>
              </a:rPr>
              <a:t>0</a:t>
            </a:r>
            <a:r>
              <a:rPr sz="1100" i="1" dirty="0">
                <a:latin typeface="Georgia"/>
                <a:cs typeface="Georgia"/>
              </a:rPr>
              <a:t>.</a:t>
            </a:r>
            <a:r>
              <a:rPr sz="1100" dirty="0">
                <a:latin typeface="Times New Roman"/>
                <a:cs typeface="Times New Roman"/>
              </a:rPr>
              <a:t>986</a:t>
            </a:r>
            <a:r>
              <a:rPr sz="1100" spc="35" dirty="0">
                <a:latin typeface="Times New Roman"/>
                <a:cs typeface="Times New Roman"/>
              </a:rPr>
              <a:t> </a:t>
            </a:r>
            <a:r>
              <a:rPr sz="1100" dirty="0">
                <a:latin typeface="Georgia"/>
                <a:cs typeface="Georgia"/>
              </a:rPr>
              <a:t>and</a:t>
            </a:r>
            <a:r>
              <a:rPr sz="1100" spc="50" dirty="0">
                <a:latin typeface="Georgia"/>
                <a:cs typeface="Georgia"/>
              </a:rPr>
              <a:t> </a:t>
            </a:r>
            <a:r>
              <a:rPr sz="1100" spc="-25" dirty="0">
                <a:latin typeface="Times New Roman"/>
                <a:cs typeface="Times New Roman"/>
              </a:rPr>
              <a:t>917 </a:t>
            </a:r>
            <a:r>
              <a:rPr sz="1100" spc="-30" dirty="0">
                <a:latin typeface="Georgia"/>
                <a:cs typeface="Georgia"/>
              </a:rPr>
              <a:t>normalizes</a:t>
            </a:r>
            <a:r>
              <a:rPr sz="1100" spc="55" dirty="0">
                <a:latin typeface="Georgia"/>
                <a:cs typeface="Georgia"/>
              </a:rPr>
              <a:t> </a:t>
            </a:r>
            <a:r>
              <a:rPr sz="1100" dirty="0">
                <a:latin typeface="Georgia"/>
                <a:cs typeface="Georgia"/>
              </a:rPr>
              <a:t>to</a:t>
            </a:r>
            <a:r>
              <a:rPr sz="1100" spc="60" dirty="0">
                <a:latin typeface="Georgia"/>
                <a:cs typeface="Georgia"/>
              </a:rPr>
              <a:t> </a:t>
            </a:r>
            <a:r>
              <a:rPr sz="1100" spc="-10" dirty="0">
                <a:latin typeface="Times New Roman"/>
                <a:cs typeface="Times New Roman"/>
              </a:rPr>
              <a:t>0</a:t>
            </a:r>
            <a:r>
              <a:rPr sz="1100" i="1" spc="-10" dirty="0">
                <a:latin typeface="Georgia"/>
                <a:cs typeface="Georgia"/>
              </a:rPr>
              <a:t>.</a:t>
            </a:r>
            <a:r>
              <a:rPr sz="1100" spc="-10" dirty="0">
                <a:latin typeface="Times New Roman"/>
                <a:cs typeface="Times New Roman"/>
              </a:rPr>
              <a:t>917</a:t>
            </a:r>
            <a:r>
              <a:rPr sz="1100" spc="-10" dirty="0">
                <a:latin typeface="Georgia"/>
                <a:cs typeface="Georgia"/>
              </a:rPr>
              <a:t>.</a:t>
            </a:r>
            <a:endParaRPr sz="1100">
              <a:latin typeface="Georgia"/>
              <a:cs typeface="Georgia"/>
            </a:endParaRPr>
          </a:p>
        </p:txBody>
      </p:sp>
      <p:grpSp>
        <p:nvGrpSpPr>
          <p:cNvPr id="21" name="object 21"/>
          <p:cNvGrpSpPr/>
          <p:nvPr/>
        </p:nvGrpSpPr>
        <p:grpSpPr>
          <a:xfrm>
            <a:off x="0" y="3121545"/>
            <a:ext cx="5760085" cy="118745"/>
            <a:chOff x="0" y="3121545"/>
            <a:chExt cx="5760085" cy="118745"/>
          </a:xfrm>
        </p:grpSpPr>
        <p:sp>
          <p:nvSpPr>
            <p:cNvPr id="22" name="object 2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3" name="object 2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4" name="object 2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5" name="object 2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26" name="object 2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57</a:t>
            </a:fld>
            <a:r>
              <a:rPr spc="-25" dirty="0"/>
              <a:t> </a:t>
            </a:r>
            <a:r>
              <a:rPr spc="75" dirty="0"/>
              <a:t>/</a:t>
            </a:r>
            <a:r>
              <a:rPr spc="-25" dirty="0"/>
              <a:t> 103</a:t>
            </a:r>
          </a:p>
        </p:txBody>
      </p:sp>
      <p:pic>
        <p:nvPicPr>
          <p:cNvPr id="27" name="Picture 26">
            <a:extLst>
              <a:ext uri="{FF2B5EF4-FFF2-40B4-BE49-F238E27FC236}">
                <a16:creationId xmlns:a16="http://schemas.microsoft.com/office/drawing/2014/main" id="{26622F66-B235-17C2-4237-C47AD56F388A}"/>
              </a:ext>
            </a:extLst>
          </p:cNvPr>
          <p:cNvPicPr>
            <a:picLocks noChangeAspect="1"/>
          </p:cNvPicPr>
          <p:nvPr/>
        </p:nvPicPr>
        <p:blipFill>
          <a:blip r:embed="rId3"/>
          <a:stretch>
            <a:fillRect/>
          </a:stretch>
        </p:blipFill>
        <p:spPr>
          <a:xfrm>
            <a:off x="2599145" y="1531407"/>
            <a:ext cx="589737" cy="399499"/>
          </a:xfrm>
          <a:prstGeom prst="rect">
            <a:avLst/>
          </a:prstGeom>
        </p:spPr>
      </p:pic>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Bivariate</a:t>
            </a:r>
            <a:r>
              <a:rPr spc="220" dirty="0"/>
              <a:t> </a:t>
            </a:r>
            <a:r>
              <a:rPr spc="70" dirty="0"/>
              <a:t>data</a:t>
            </a:r>
            <a:r>
              <a:rPr spc="225" dirty="0"/>
              <a:t> </a:t>
            </a:r>
            <a:r>
              <a:rPr spc="-10" dirty="0"/>
              <a:t>sample</a:t>
            </a:r>
          </a:p>
        </p:txBody>
      </p:sp>
      <p:sp>
        <p:nvSpPr>
          <p:cNvPr id="18" name="object 18"/>
          <p:cNvSpPr txBox="1"/>
          <p:nvPr/>
        </p:nvSpPr>
        <p:spPr>
          <a:xfrm>
            <a:off x="138988" y="2422676"/>
            <a:ext cx="5284470" cy="338455"/>
          </a:xfrm>
          <a:prstGeom prst="rect">
            <a:avLst/>
          </a:prstGeom>
        </p:spPr>
        <p:txBody>
          <a:bodyPr vert="horz" wrap="square" lIns="0" tIns="34290" rIns="0" bIns="0" rtlCol="0">
            <a:spAutoFit/>
          </a:bodyPr>
          <a:lstStyle/>
          <a:p>
            <a:pPr marL="50800" marR="17780">
              <a:lnSpc>
                <a:spcPts val="1150"/>
              </a:lnSpc>
              <a:spcBef>
                <a:spcPts val="270"/>
              </a:spcBef>
            </a:pPr>
            <a:r>
              <a:rPr sz="1100" dirty="0">
                <a:latin typeface="Georgia"/>
                <a:cs typeface="Georgia"/>
              </a:rPr>
              <a:t>Let</a:t>
            </a:r>
            <a:r>
              <a:rPr sz="1100" spc="50" dirty="0">
                <a:latin typeface="Georgia"/>
                <a:cs typeface="Georgia"/>
              </a:rPr>
              <a:t> </a:t>
            </a:r>
            <a:r>
              <a:rPr sz="1100" spc="114" dirty="0">
                <a:latin typeface="Cambria"/>
                <a:cs typeface="Cambria"/>
              </a:rPr>
              <a:t>D</a:t>
            </a:r>
            <a:r>
              <a:rPr sz="1100" spc="95" dirty="0">
                <a:latin typeface="Cambria"/>
                <a:cs typeface="Cambria"/>
              </a:rPr>
              <a:t> </a:t>
            </a:r>
            <a:r>
              <a:rPr sz="1100" dirty="0">
                <a:latin typeface="Georgia"/>
                <a:cs typeface="Georgia"/>
              </a:rPr>
              <a:t>be</a:t>
            </a:r>
            <a:r>
              <a:rPr sz="1100" spc="50" dirty="0">
                <a:latin typeface="Georgia"/>
                <a:cs typeface="Georgia"/>
              </a:rPr>
              <a:t> </a:t>
            </a:r>
            <a:r>
              <a:rPr sz="1100" dirty="0">
                <a:latin typeface="Georgia"/>
                <a:cs typeface="Georgia"/>
              </a:rPr>
              <a:t>a</a:t>
            </a:r>
            <a:r>
              <a:rPr sz="1100" spc="55" dirty="0">
                <a:latin typeface="Georgia"/>
                <a:cs typeface="Georgia"/>
              </a:rPr>
              <a:t> </a:t>
            </a:r>
            <a:r>
              <a:rPr sz="1100" spc="-10" dirty="0">
                <a:latin typeface="Georgia"/>
                <a:cs typeface="Georgia"/>
              </a:rPr>
              <a:t>bivariate</a:t>
            </a:r>
            <a:r>
              <a:rPr sz="1100" spc="50" dirty="0">
                <a:latin typeface="Georgia"/>
                <a:cs typeface="Georgia"/>
              </a:rPr>
              <a:t> </a:t>
            </a:r>
            <a:r>
              <a:rPr sz="1100" dirty="0">
                <a:latin typeface="Georgia"/>
                <a:cs typeface="Georgia"/>
              </a:rPr>
              <a:t>data</a:t>
            </a:r>
            <a:r>
              <a:rPr sz="1100" spc="55" dirty="0">
                <a:latin typeface="Georgia"/>
                <a:cs typeface="Georgia"/>
              </a:rPr>
              <a:t> </a:t>
            </a:r>
            <a:r>
              <a:rPr sz="1100" spc="-25" dirty="0">
                <a:latin typeface="Georgia"/>
                <a:cs typeface="Georgia"/>
              </a:rPr>
              <a:t>sample</a:t>
            </a:r>
            <a:r>
              <a:rPr sz="1100" spc="50" dirty="0">
                <a:latin typeface="Georgia"/>
                <a:cs typeface="Georgia"/>
              </a:rPr>
              <a:t> </a:t>
            </a:r>
            <a:r>
              <a:rPr sz="1100" spc="-25" dirty="0">
                <a:latin typeface="Georgia"/>
                <a:cs typeface="Georgia"/>
              </a:rPr>
              <a:t>consisting</a:t>
            </a:r>
            <a:r>
              <a:rPr sz="1100" spc="55" dirty="0">
                <a:latin typeface="Georgia"/>
                <a:cs typeface="Georgia"/>
              </a:rPr>
              <a:t> </a:t>
            </a:r>
            <a:r>
              <a:rPr sz="1100" dirty="0">
                <a:latin typeface="Georgia"/>
                <a:cs typeface="Georgia"/>
              </a:rPr>
              <a:t>of</a:t>
            </a:r>
            <a:r>
              <a:rPr sz="1100" spc="55" dirty="0">
                <a:latin typeface="Georgia"/>
                <a:cs typeface="Georgia"/>
              </a:rPr>
              <a:t> </a:t>
            </a:r>
            <a:r>
              <a:rPr sz="1100" dirty="0">
                <a:latin typeface="Times New Roman"/>
                <a:cs typeface="Times New Roman"/>
              </a:rPr>
              <a:t>10</a:t>
            </a:r>
            <a:r>
              <a:rPr sz="1100" spc="40" dirty="0">
                <a:latin typeface="Times New Roman"/>
                <a:cs typeface="Times New Roman"/>
              </a:rPr>
              <a:t> </a:t>
            </a:r>
            <a:r>
              <a:rPr sz="1100" spc="-30" dirty="0">
                <a:latin typeface="Georgia"/>
                <a:cs typeface="Georgia"/>
              </a:rPr>
              <a:t>observations/points</a:t>
            </a:r>
            <a:r>
              <a:rPr sz="1100" spc="55" dirty="0">
                <a:latin typeface="Georgia"/>
                <a:cs typeface="Georgia"/>
              </a:rPr>
              <a:t> </a:t>
            </a:r>
            <a:r>
              <a:rPr sz="1100" spc="-25" dirty="0">
                <a:latin typeface="Georgia"/>
                <a:cs typeface="Georgia"/>
              </a:rPr>
              <a:t>drawn</a:t>
            </a:r>
            <a:r>
              <a:rPr sz="1100" spc="50" dirty="0">
                <a:latin typeface="Georgia"/>
                <a:cs typeface="Georgia"/>
              </a:rPr>
              <a:t> </a:t>
            </a:r>
            <a:r>
              <a:rPr sz="1100" spc="-25" dirty="0">
                <a:latin typeface="Georgia"/>
                <a:cs typeface="Georgia"/>
              </a:rPr>
              <a:t>from</a:t>
            </a:r>
            <a:r>
              <a:rPr sz="1100" spc="55" dirty="0">
                <a:latin typeface="Georgia"/>
                <a:cs typeface="Georgia"/>
              </a:rPr>
              <a:t> </a:t>
            </a:r>
            <a:r>
              <a:rPr sz="1100" spc="-25" dirty="0">
                <a:latin typeface="Georgia"/>
                <a:cs typeface="Georgia"/>
              </a:rPr>
              <a:t>two </a:t>
            </a:r>
            <a:r>
              <a:rPr sz="1100" spc="-20" dirty="0">
                <a:latin typeface="Georgia"/>
                <a:cs typeface="Georgia"/>
              </a:rPr>
              <a:t>variables/attributes:</a:t>
            </a:r>
            <a:r>
              <a:rPr sz="1100" spc="240" dirty="0">
                <a:latin typeface="Georgia"/>
                <a:cs typeface="Georgia"/>
              </a:rPr>
              <a:t> </a:t>
            </a:r>
            <a:r>
              <a:rPr sz="1100" dirty="0">
                <a:latin typeface="Georgia"/>
                <a:cs typeface="Georgia"/>
              </a:rPr>
              <a:t>Age</a:t>
            </a:r>
            <a:r>
              <a:rPr sz="1100" spc="120" dirty="0">
                <a:latin typeface="Georgia"/>
                <a:cs typeface="Georgia"/>
              </a:rPr>
              <a:t> </a:t>
            </a:r>
            <a:r>
              <a:rPr sz="1100" dirty="0">
                <a:latin typeface="Georgia"/>
                <a:cs typeface="Georgia"/>
              </a:rPr>
              <a:t>(</a:t>
            </a:r>
            <a:r>
              <a:rPr sz="1100" i="1" dirty="0">
                <a:latin typeface="Georgia"/>
                <a:cs typeface="Georgia"/>
              </a:rPr>
              <a:t>X</a:t>
            </a:r>
            <a:r>
              <a:rPr sz="1200" baseline="-10416" dirty="0">
                <a:latin typeface="Trebuchet MS"/>
                <a:cs typeface="Trebuchet MS"/>
              </a:rPr>
              <a:t>1</a:t>
            </a:r>
            <a:r>
              <a:rPr sz="1100" dirty="0">
                <a:latin typeface="Georgia"/>
                <a:cs typeface="Georgia"/>
              </a:rPr>
              <a:t>)</a:t>
            </a:r>
            <a:r>
              <a:rPr sz="1100" spc="120" dirty="0">
                <a:latin typeface="Georgia"/>
                <a:cs typeface="Georgia"/>
              </a:rPr>
              <a:t> </a:t>
            </a:r>
            <a:r>
              <a:rPr sz="1100" dirty="0">
                <a:latin typeface="Georgia"/>
                <a:cs typeface="Georgia"/>
              </a:rPr>
              <a:t>and</a:t>
            </a:r>
            <a:r>
              <a:rPr sz="1100" spc="120" dirty="0">
                <a:latin typeface="Georgia"/>
                <a:cs typeface="Georgia"/>
              </a:rPr>
              <a:t> </a:t>
            </a:r>
            <a:r>
              <a:rPr sz="1100" spc="-35" dirty="0">
                <a:latin typeface="Georgia"/>
                <a:cs typeface="Georgia"/>
              </a:rPr>
              <a:t>Income</a:t>
            </a:r>
            <a:r>
              <a:rPr sz="1100" spc="120" dirty="0">
                <a:latin typeface="Georgia"/>
                <a:cs typeface="Georgia"/>
              </a:rPr>
              <a:t> </a:t>
            </a:r>
            <a:r>
              <a:rPr sz="1100" dirty="0">
                <a:latin typeface="Georgia"/>
                <a:cs typeface="Georgia"/>
              </a:rPr>
              <a:t>(</a:t>
            </a:r>
            <a:r>
              <a:rPr sz="1100" i="1" dirty="0">
                <a:latin typeface="Georgia"/>
                <a:cs typeface="Georgia"/>
              </a:rPr>
              <a:t>X</a:t>
            </a:r>
            <a:r>
              <a:rPr sz="1200" baseline="-10416" dirty="0">
                <a:latin typeface="Trebuchet MS"/>
                <a:cs typeface="Trebuchet MS"/>
              </a:rPr>
              <a:t>2</a:t>
            </a:r>
            <a:r>
              <a:rPr sz="1100" dirty="0">
                <a:latin typeface="Georgia"/>
                <a:cs typeface="Georgia"/>
              </a:rPr>
              <a:t>)</a:t>
            </a:r>
            <a:r>
              <a:rPr sz="1100" spc="120" dirty="0">
                <a:latin typeface="Georgia"/>
                <a:cs typeface="Georgia"/>
              </a:rPr>
              <a:t> </a:t>
            </a:r>
            <a:r>
              <a:rPr sz="1100" spc="-20" dirty="0">
                <a:latin typeface="Georgia"/>
                <a:cs typeface="Georgia"/>
              </a:rPr>
              <a:t>[</a:t>
            </a:r>
            <a:r>
              <a:rPr sz="1100" spc="-20" dirty="0">
                <a:latin typeface="Georgia"/>
                <a:cs typeface="Georgia"/>
                <a:hlinkClick r:id="rId2" action="ppaction://hlinksldjump"/>
              </a:rPr>
              <a:t>4].</a:t>
            </a:r>
            <a:endParaRPr sz="1100">
              <a:latin typeface="Georgia"/>
              <a:cs typeface="Georgia"/>
            </a:endParaRPr>
          </a:p>
        </p:txBody>
      </p:sp>
      <p:grpSp>
        <p:nvGrpSpPr>
          <p:cNvPr id="19" name="object 19"/>
          <p:cNvGrpSpPr/>
          <p:nvPr/>
        </p:nvGrpSpPr>
        <p:grpSpPr>
          <a:xfrm>
            <a:off x="0" y="3121545"/>
            <a:ext cx="5760085" cy="118745"/>
            <a:chOff x="0" y="3121545"/>
            <a:chExt cx="5760085" cy="118745"/>
          </a:xfrm>
        </p:grpSpPr>
        <p:sp>
          <p:nvSpPr>
            <p:cNvPr id="20" name="object 2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1" name="object 2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2" name="object 2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3" name="object 2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24" name="object 2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58</a:t>
            </a:fld>
            <a:r>
              <a:rPr spc="-25" dirty="0"/>
              <a:t> </a:t>
            </a:r>
            <a:r>
              <a:rPr spc="75" dirty="0"/>
              <a:t>/</a:t>
            </a:r>
            <a:r>
              <a:rPr spc="-25" dirty="0"/>
              <a:t> 103</a:t>
            </a:r>
          </a:p>
        </p:txBody>
      </p:sp>
      <p:pic>
        <p:nvPicPr>
          <p:cNvPr id="25" name="Picture 24">
            <a:extLst>
              <a:ext uri="{FF2B5EF4-FFF2-40B4-BE49-F238E27FC236}">
                <a16:creationId xmlns:a16="http://schemas.microsoft.com/office/drawing/2014/main" id="{241A171C-8CD3-3824-DC40-CDF98AFAFAD5}"/>
              </a:ext>
            </a:extLst>
          </p:cNvPr>
          <p:cNvPicPr>
            <a:picLocks noChangeAspect="1"/>
          </p:cNvPicPr>
          <p:nvPr/>
        </p:nvPicPr>
        <p:blipFill>
          <a:blip r:embed="rId4"/>
          <a:stretch>
            <a:fillRect/>
          </a:stretch>
        </p:blipFill>
        <p:spPr>
          <a:xfrm>
            <a:off x="1511300" y="669426"/>
            <a:ext cx="2361604" cy="1752753"/>
          </a:xfrm>
          <a:prstGeom prst="rect">
            <a:avLst/>
          </a:prstGeom>
        </p:spPr>
      </p:pic>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Min–max</a:t>
            </a:r>
            <a:r>
              <a:rPr spc="350" dirty="0"/>
              <a:t> </a:t>
            </a:r>
            <a:r>
              <a:rPr dirty="0"/>
              <a:t>normalization</a:t>
            </a:r>
            <a:r>
              <a:rPr spc="345" dirty="0"/>
              <a:t> </a:t>
            </a:r>
            <a:r>
              <a:rPr spc="-10" dirty="0"/>
              <a:t>example</a:t>
            </a:r>
          </a:p>
        </p:txBody>
      </p:sp>
      <p:grpSp>
        <p:nvGrpSpPr>
          <p:cNvPr id="30" name="object 30"/>
          <p:cNvGrpSpPr/>
          <p:nvPr/>
        </p:nvGrpSpPr>
        <p:grpSpPr>
          <a:xfrm>
            <a:off x="0" y="3121545"/>
            <a:ext cx="5760085" cy="118745"/>
            <a:chOff x="0" y="3121545"/>
            <a:chExt cx="5760085" cy="118745"/>
          </a:xfrm>
        </p:grpSpPr>
        <p:sp>
          <p:nvSpPr>
            <p:cNvPr id="31" name="object 3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32" name="object 3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3" name="object 3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34" name="object 3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35" name="object 3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59</a:t>
            </a:fld>
            <a:r>
              <a:rPr spc="-25" dirty="0"/>
              <a:t> </a:t>
            </a:r>
            <a:r>
              <a:rPr spc="75" dirty="0"/>
              <a:t>/</a:t>
            </a:r>
            <a:r>
              <a:rPr spc="-25" dirty="0"/>
              <a:t> 103</a:t>
            </a:r>
          </a:p>
        </p:txBody>
      </p:sp>
      <p:pic>
        <p:nvPicPr>
          <p:cNvPr id="36" name="Picture 35">
            <a:extLst>
              <a:ext uri="{FF2B5EF4-FFF2-40B4-BE49-F238E27FC236}">
                <a16:creationId xmlns:a16="http://schemas.microsoft.com/office/drawing/2014/main" id="{E64B3B83-6E5A-1076-CFD0-495E73FEA473}"/>
              </a:ext>
            </a:extLst>
          </p:cNvPr>
          <p:cNvPicPr>
            <a:picLocks noChangeAspect="1"/>
          </p:cNvPicPr>
          <p:nvPr/>
        </p:nvPicPr>
        <p:blipFill>
          <a:blip r:embed="rId3"/>
          <a:stretch>
            <a:fillRect/>
          </a:stretch>
        </p:blipFill>
        <p:spPr>
          <a:xfrm>
            <a:off x="139700" y="355520"/>
            <a:ext cx="4924498" cy="2562305"/>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Major</a:t>
            </a:r>
            <a:r>
              <a:rPr spc="210" dirty="0"/>
              <a:t> </a:t>
            </a:r>
            <a:r>
              <a:rPr dirty="0"/>
              <a:t>tasks</a:t>
            </a:r>
            <a:r>
              <a:rPr spc="215" dirty="0"/>
              <a:t> </a:t>
            </a:r>
            <a:r>
              <a:rPr dirty="0"/>
              <a:t>in</a:t>
            </a:r>
            <a:r>
              <a:rPr spc="215" dirty="0"/>
              <a:t> </a:t>
            </a:r>
            <a:r>
              <a:rPr spc="70" dirty="0"/>
              <a:t>data</a:t>
            </a:r>
            <a:r>
              <a:rPr spc="210" dirty="0"/>
              <a:t> </a:t>
            </a:r>
            <a:r>
              <a:rPr spc="-10" dirty="0"/>
              <a:t>preprocessing</a:t>
            </a:r>
          </a:p>
        </p:txBody>
      </p:sp>
      <p:sp>
        <p:nvSpPr>
          <p:cNvPr id="3" name="object 3"/>
          <p:cNvSpPr/>
          <p:nvPr/>
        </p:nvSpPr>
        <p:spPr>
          <a:xfrm>
            <a:off x="337972" y="64442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13244"/>
            <a:ext cx="4980305" cy="2245995"/>
          </a:xfrm>
          <a:prstGeom prst="rect">
            <a:avLst/>
          </a:prstGeom>
        </p:spPr>
        <p:txBody>
          <a:bodyPr vert="horz" wrap="square" lIns="0" tIns="50800" rIns="0" bIns="0" rtlCol="0">
            <a:spAutoFit/>
          </a:bodyPr>
          <a:lstStyle/>
          <a:p>
            <a:pPr marL="12700">
              <a:lnSpc>
                <a:spcPct val="100000"/>
              </a:lnSpc>
              <a:spcBef>
                <a:spcPts val="400"/>
              </a:spcBef>
            </a:pPr>
            <a:r>
              <a:rPr sz="1100" b="1" dirty="0">
                <a:latin typeface="Georgia"/>
                <a:cs typeface="Georgia"/>
              </a:rPr>
              <a:t>Data</a:t>
            </a:r>
            <a:r>
              <a:rPr sz="1100" b="1" spc="105" dirty="0">
                <a:latin typeface="Georgia"/>
                <a:cs typeface="Georgia"/>
              </a:rPr>
              <a:t> </a:t>
            </a:r>
            <a:r>
              <a:rPr sz="1100" b="1" spc="-10" dirty="0">
                <a:latin typeface="Georgia"/>
                <a:cs typeface="Georgia"/>
              </a:rPr>
              <a:t>cleaning</a:t>
            </a:r>
            <a:r>
              <a:rPr sz="1100" spc="-10" dirty="0">
                <a:latin typeface="Georgia"/>
                <a:cs typeface="Georgia"/>
              </a:rPr>
              <a:t>:</a:t>
            </a:r>
            <a:endParaRPr sz="1100">
              <a:latin typeface="Georgia"/>
              <a:cs typeface="Georgia"/>
            </a:endParaRPr>
          </a:p>
          <a:p>
            <a:pPr marL="289560" marR="213360">
              <a:lnSpc>
                <a:spcPts val="1019"/>
              </a:lnSpc>
              <a:spcBef>
                <a:spcPts val="465"/>
              </a:spcBef>
            </a:pPr>
            <a:r>
              <a:rPr sz="1000" spc="-30" dirty="0">
                <a:latin typeface="Georgia"/>
                <a:cs typeface="Georgia"/>
              </a:rPr>
              <a:t>“clean”</a:t>
            </a:r>
            <a:r>
              <a:rPr sz="1000" spc="95" dirty="0">
                <a:latin typeface="Georgia"/>
                <a:cs typeface="Georgia"/>
              </a:rPr>
              <a:t> </a:t>
            </a:r>
            <a:r>
              <a:rPr sz="1000" dirty="0">
                <a:latin typeface="Georgia"/>
                <a:cs typeface="Georgia"/>
              </a:rPr>
              <a:t>the</a:t>
            </a:r>
            <a:r>
              <a:rPr sz="1000" spc="40" dirty="0">
                <a:latin typeface="Georgia"/>
                <a:cs typeface="Georgia"/>
              </a:rPr>
              <a:t> </a:t>
            </a:r>
            <a:r>
              <a:rPr sz="1000" dirty="0">
                <a:latin typeface="Georgia"/>
                <a:cs typeface="Georgia"/>
              </a:rPr>
              <a:t>data</a:t>
            </a:r>
            <a:r>
              <a:rPr sz="1000" spc="35" dirty="0">
                <a:latin typeface="Georgia"/>
                <a:cs typeface="Georgia"/>
              </a:rPr>
              <a:t> </a:t>
            </a:r>
            <a:r>
              <a:rPr sz="1000" dirty="0">
                <a:latin typeface="Georgia"/>
                <a:cs typeface="Georgia"/>
              </a:rPr>
              <a:t>by</a:t>
            </a:r>
            <a:r>
              <a:rPr sz="1000" spc="35" dirty="0">
                <a:latin typeface="Georgia"/>
                <a:cs typeface="Georgia"/>
              </a:rPr>
              <a:t> </a:t>
            </a:r>
            <a:r>
              <a:rPr sz="1000" spc="-10" dirty="0">
                <a:latin typeface="Georgia"/>
                <a:cs typeface="Georgia"/>
              </a:rPr>
              <a:t>filling</a:t>
            </a:r>
            <a:r>
              <a:rPr sz="1000" spc="40" dirty="0">
                <a:latin typeface="Georgia"/>
                <a:cs typeface="Georgia"/>
              </a:rPr>
              <a:t> </a:t>
            </a:r>
            <a:r>
              <a:rPr sz="1000" dirty="0">
                <a:latin typeface="Georgia"/>
                <a:cs typeface="Georgia"/>
              </a:rPr>
              <a:t>in</a:t>
            </a:r>
            <a:r>
              <a:rPr sz="1000" spc="35" dirty="0">
                <a:latin typeface="Georgia"/>
                <a:cs typeface="Georgia"/>
              </a:rPr>
              <a:t> </a:t>
            </a:r>
            <a:r>
              <a:rPr sz="1000" spc="-25" dirty="0">
                <a:latin typeface="Georgia"/>
                <a:cs typeface="Georgia"/>
              </a:rPr>
              <a:t>missing</a:t>
            </a:r>
            <a:r>
              <a:rPr sz="1000" spc="35" dirty="0">
                <a:latin typeface="Georgia"/>
                <a:cs typeface="Georgia"/>
              </a:rPr>
              <a:t> </a:t>
            </a:r>
            <a:r>
              <a:rPr sz="1000" spc="-20" dirty="0">
                <a:latin typeface="Georgia"/>
                <a:cs typeface="Georgia"/>
              </a:rPr>
              <a:t>values,</a:t>
            </a:r>
            <a:r>
              <a:rPr sz="1000" spc="40" dirty="0">
                <a:latin typeface="Georgia"/>
                <a:cs typeface="Georgia"/>
              </a:rPr>
              <a:t> </a:t>
            </a:r>
            <a:r>
              <a:rPr sz="1000" spc="-25" dirty="0">
                <a:latin typeface="Georgia"/>
                <a:cs typeface="Georgia"/>
              </a:rPr>
              <a:t>smoothing</a:t>
            </a:r>
            <a:r>
              <a:rPr sz="1000" spc="35" dirty="0">
                <a:latin typeface="Georgia"/>
                <a:cs typeface="Georgia"/>
              </a:rPr>
              <a:t> </a:t>
            </a:r>
            <a:r>
              <a:rPr sz="1000" dirty="0">
                <a:latin typeface="Georgia"/>
                <a:cs typeface="Georgia"/>
              </a:rPr>
              <a:t>noisy</a:t>
            </a:r>
            <a:r>
              <a:rPr sz="1000" spc="35" dirty="0">
                <a:latin typeface="Georgia"/>
                <a:cs typeface="Georgia"/>
              </a:rPr>
              <a:t> </a:t>
            </a:r>
            <a:r>
              <a:rPr sz="1000" dirty="0">
                <a:latin typeface="Georgia"/>
                <a:cs typeface="Georgia"/>
              </a:rPr>
              <a:t>data,</a:t>
            </a:r>
            <a:r>
              <a:rPr sz="1000" spc="40" dirty="0">
                <a:latin typeface="Georgia"/>
                <a:cs typeface="Georgia"/>
              </a:rPr>
              <a:t> </a:t>
            </a:r>
            <a:r>
              <a:rPr sz="1000" spc="-10" dirty="0">
                <a:latin typeface="Georgia"/>
                <a:cs typeface="Georgia"/>
              </a:rPr>
              <a:t>identifying</a:t>
            </a:r>
            <a:r>
              <a:rPr sz="1000" spc="35" dirty="0">
                <a:latin typeface="Georgia"/>
                <a:cs typeface="Georgia"/>
              </a:rPr>
              <a:t> </a:t>
            </a:r>
            <a:r>
              <a:rPr sz="1000" spc="-25" dirty="0">
                <a:latin typeface="Georgia"/>
                <a:cs typeface="Georgia"/>
              </a:rPr>
              <a:t>or removing</a:t>
            </a:r>
            <a:r>
              <a:rPr sz="1000" spc="10" dirty="0">
                <a:latin typeface="Georgia"/>
                <a:cs typeface="Georgia"/>
              </a:rPr>
              <a:t> </a:t>
            </a:r>
            <a:r>
              <a:rPr sz="1000" spc="-10" dirty="0">
                <a:latin typeface="Georgia"/>
                <a:cs typeface="Georgia"/>
              </a:rPr>
              <a:t>outliers,</a:t>
            </a:r>
            <a:r>
              <a:rPr sz="1000" spc="15" dirty="0">
                <a:latin typeface="Georgia"/>
                <a:cs typeface="Georgia"/>
              </a:rPr>
              <a:t> </a:t>
            </a:r>
            <a:r>
              <a:rPr sz="1000" dirty="0">
                <a:latin typeface="Georgia"/>
                <a:cs typeface="Georgia"/>
              </a:rPr>
              <a:t>and</a:t>
            </a:r>
            <a:r>
              <a:rPr sz="1000" spc="15" dirty="0">
                <a:latin typeface="Georgia"/>
                <a:cs typeface="Georgia"/>
              </a:rPr>
              <a:t> </a:t>
            </a:r>
            <a:r>
              <a:rPr sz="1000" spc="-20" dirty="0">
                <a:latin typeface="Georgia"/>
                <a:cs typeface="Georgia"/>
              </a:rPr>
              <a:t>resolving</a:t>
            </a:r>
            <a:r>
              <a:rPr sz="1000" spc="15" dirty="0">
                <a:latin typeface="Georgia"/>
                <a:cs typeface="Georgia"/>
              </a:rPr>
              <a:t> </a:t>
            </a:r>
            <a:r>
              <a:rPr sz="1000" spc="-10" dirty="0">
                <a:latin typeface="Georgia"/>
                <a:cs typeface="Georgia"/>
              </a:rPr>
              <a:t>inconsistencies.</a:t>
            </a:r>
            <a:endParaRPr sz="1000">
              <a:latin typeface="Georgia"/>
              <a:cs typeface="Georgia"/>
            </a:endParaRPr>
          </a:p>
          <a:p>
            <a:pPr marL="12700">
              <a:lnSpc>
                <a:spcPct val="100000"/>
              </a:lnSpc>
              <a:spcBef>
                <a:spcPts val="630"/>
              </a:spcBef>
            </a:pPr>
            <a:r>
              <a:rPr sz="1100" b="1" dirty="0">
                <a:latin typeface="Georgia"/>
                <a:cs typeface="Georgia"/>
              </a:rPr>
              <a:t>Data</a:t>
            </a:r>
            <a:r>
              <a:rPr sz="1100" b="1" spc="105" dirty="0">
                <a:latin typeface="Georgia"/>
                <a:cs typeface="Georgia"/>
              </a:rPr>
              <a:t> </a:t>
            </a:r>
            <a:r>
              <a:rPr sz="1100" b="1" spc="-10" dirty="0">
                <a:latin typeface="Georgia"/>
                <a:cs typeface="Georgia"/>
              </a:rPr>
              <a:t>integration</a:t>
            </a:r>
            <a:r>
              <a:rPr sz="1100" spc="-10" dirty="0">
                <a:latin typeface="Georgia"/>
                <a:cs typeface="Georgia"/>
              </a:rPr>
              <a:t>:</a:t>
            </a:r>
            <a:endParaRPr sz="1100">
              <a:latin typeface="Georgia"/>
              <a:cs typeface="Georgia"/>
            </a:endParaRPr>
          </a:p>
          <a:p>
            <a:pPr marL="289560" marR="5080">
              <a:lnSpc>
                <a:spcPts val="1019"/>
              </a:lnSpc>
              <a:spcBef>
                <a:spcPts val="465"/>
              </a:spcBef>
            </a:pPr>
            <a:r>
              <a:rPr sz="1000" spc="-20" dirty="0">
                <a:latin typeface="Georgia"/>
                <a:cs typeface="Georgia"/>
              </a:rPr>
              <a:t>involve</a:t>
            </a:r>
            <a:r>
              <a:rPr sz="1000" spc="25" dirty="0">
                <a:latin typeface="Georgia"/>
                <a:cs typeface="Georgia"/>
              </a:rPr>
              <a:t> </a:t>
            </a:r>
            <a:r>
              <a:rPr sz="1000" spc="-10" dirty="0">
                <a:latin typeface="Georgia"/>
                <a:cs typeface="Georgia"/>
              </a:rPr>
              <a:t>smoothly</a:t>
            </a:r>
            <a:r>
              <a:rPr sz="1000" spc="25" dirty="0">
                <a:latin typeface="Georgia"/>
                <a:cs typeface="Georgia"/>
              </a:rPr>
              <a:t> </a:t>
            </a:r>
            <a:r>
              <a:rPr sz="1000" spc="-25" dirty="0">
                <a:latin typeface="Georgia"/>
                <a:cs typeface="Georgia"/>
              </a:rPr>
              <a:t>merging</a:t>
            </a:r>
            <a:r>
              <a:rPr sz="1000" spc="25" dirty="0">
                <a:latin typeface="Georgia"/>
                <a:cs typeface="Georgia"/>
              </a:rPr>
              <a:t> </a:t>
            </a:r>
            <a:r>
              <a:rPr sz="1000" dirty="0">
                <a:latin typeface="Georgia"/>
                <a:cs typeface="Georgia"/>
              </a:rPr>
              <a:t>data</a:t>
            </a:r>
            <a:r>
              <a:rPr sz="1000" spc="25" dirty="0">
                <a:latin typeface="Georgia"/>
                <a:cs typeface="Georgia"/>
              </a:rPr>
              <a:t> </a:t>
            </a:r>
            <a:r>
              <a:rPr sz="1000" spc="-10" dirty="0">
                <a:latin typeface="Georgia"/>
                <a:cs typeface="Georgia"/>
              </a:rPr>
              <a:t>from</a:t>
            </a:r>
            <a:r>
              <a:rPr sz="1000" spc="25" dirty="0">
                <a:latin typeface="Georgia"/>
                <a:cs typeface="Georgia"/>
              </a:rPr>
              <a:t> </a:t>
            </a:r>
            <a:r>
              <a:rPr sz="1000" spc="-10" dirty="0">
                <a:latin typeface="Georgia"/>
                <a:cs typeface="Georgia"/>
              </a:rPr>
              <a:t>multiple</a:t>
            </a:r>
            <a:r>
              <a:rPr sz="1000" spc="30" dirty="0">
                <a:latin typeface="Georgia"/>
                <a:cs typeface="Georgia"/>
              </a:rPr>
              <a:t> </a:t>
            </a:r>
            <a:r>
              <a:rPr sz="1000" spc="-30" dirty="0">
                <a:latin typeface="Georgia"/>
                <a:cs typeface="Georgia"/>
              </a:rPr>
              <a:t>sources,</a:t>
            </a:r>
            <a:r>
              <a:rPr sz="1000" spc="25" dirty="0">
                <a:latin typeface="Georgia"/>
                <a:cs typeface="Georgia"/>
              </a:rPr>
              <a:t> </a:t>
            </a:r>
            <a:r>
              <a:rPr sz="1000" dirty="0">
                <a:latin typeface="Georgia"/>
                <a:cs typeface="Georgia"/>
              </a:rPr>
              <a:t>e.g.,</a:t>
            </a:r>
            <a:r>
              <a:rPr sz="1000" spc="25" dirty="0">
                <a:latin typeface="Georgia"/>
                <a:cs typeface="Georgia"/>
              </a:rPr>
              <a:t> </a:t>
            </a:r>
            <a:r>
              <a:rPr sz="1000" spc="-10" dirty="0">
                <a:latin typeface="Georgia"/>
                <a:cs typeface="Georgia"/>
              </a:rPr>
              <a:t>databases,</a:t>
            </a:r>
            <a:r>
              <a:rPr sz="1000" spc="25" dirty="0">
                <a:latin typeface="Georgia"/>
                <a:cs typeface="Georgia"/>
              </a:rPr>
              <a:t> </a:t>
            </a:r>
            <a:r>
              <a:rPr sz="1000" dirty="0">
                <a:latin typeface="Georgia"/>
                <a:cs typeface="Georgia"/>
              </a:rPr>
              <a:t>data</a:t>
            </a:r>
            <a:r>
              <a:rPr sz="1000" spc="25" dirty="0">
                <a:latin typeface="Georgia"/>
                <a:cs typeface="Georgia"/>
              </a:rPr>
              <a:t> </a:t>
            </a:r>
            <a:r>
              <a:rPr sz="1000" spc="-10" dirty="0">
                <a:latin typeface="Georgia"/>
                <a:cs typeface="Georgia"/>
              </a:rPr>
              <a:t>cubes,</a:t>
            </a:r>
            <a:r>
              <a:rPr sz="1000" spc="25" dirty="0">
                <a:latin typeface="Georgia"/>
                <a:cs typeface="Georgia"/>
              </a:rPr>
              <a:t> </a:t>
            </a:r>
            <a:r>
              <a:rPr sz="1000" spc="-25" dirty="0">
                <a:latin typeface="Georgia"/>
                <a:cs typeface="Georgia"/>
              </a:rPr>
              <a:t>or </a:t>
            </a:r>
            <a:r>
              <a:rPr sz="1000" spc="-10" dirty="0">
                <a:latin typeface="Georgia"/>
                <a:cs typeface="Georgia"/>
              </a:rPr>
              <a:t>files</a:t>
            </a:r>
            <a:r>
              <a:rPr sz="1000" spc="35" dirty="0">
                <a:latin typeface="Georgia"/>
                <a:cs typeface="Georgia"/>
              </a:rPr>
              <a:t> </a:t>
            </a:r>
            <a:r>
              <a:rPr sz="1000" dirty="0">
                <a:latin typeface="Georgia"/>
                <a:cs typeface="Georgia"/>
              </a:rPr>
              <a:t>into</a:t>
            </a:r>
            <a:r>
              <a:rPr sz="1000" spc="35" dirty="0">
                <a:latin typeface="Georgia"/>
                <a:cs typeface="Georgia"/>
              </a:rPr>
              <a:t> </a:t>
            </a:r>
            <a:r>
              <a:rPr sz="1000" dirty="0">
                <a:latin typeface="Georgia"/>
                <a:cs typeface="Georgia"/>
              </a:rPr>
              <a:t>a</a:t>
            </a:r>
            <a:r>
              <a:rPr sz="1000" spc="35" dirty="0">
                <a:latin typeface="Georgia"/>
                <a:cs typeface="Georgia"/>
              </a:rPr>
              <a:t> </a:t>
            </a:r>
            <a:r>
              <a:rPr sz="1000" spc="-25" dirty="0">
                <a:latin typeface="Georgia"/>
                <a:cs typeface="Georgia"/>
              </a:rPr>
              <a:t>coherent</a:t>
            </a:r>
            <a:r>
              <a:rPr sz="1000" spc="40" dirty="0">
                <a:latin typeface="Georgia"/>
                <a:cs typeface="Georgia"/>
              </a:rPr>
              <a:t> </a:t>
            </a:r>
            <a:r>
              <a:rPr sz="1000" dirty="0">
                <a:latin typeface="Georgia"/>
                <a:cs typeface="Georgia"/>
              </a:rPr>
              <a:t>data</a:t>
            </a:r>
            <a:r>
              <a:rPr sz="1000" spc="35" dirty="0">
                <a:latin typeface="Georgia"/>
                <a:cs typeface="Georgia"/>
              </a:rPr>
              <a:t> </a:t>
            </a:r>
            <a:r>
              <a:rPr sz="1000" spc="-10" dirty="0">
                <a:latin typeface="Georgia"/>
                <a:cs typeface="Georgia"/>
              </a:rPr>
              <a:t>store</a:t>
            </a:r>
            <a:r>
              <a:rPr sz="1000" spc="35" dirty="0">
                <a:latin typeface="Georgia"/>
                <a:cs typeface="Georgia"/>
              </a:rPr>
              <a:t> </a:t>
            </a:r>
            <a:r>
              <a:rPr sz="1000" spc="-10" dirty="0">
                <a:latin typeface="Georgia"/>
                <a:cs typeface="Georgia"/>
              </a:rPr>
              <a:t>such</a:t>
            </a:r>
            <a:r>
              <a:rPr sz="1000" spc="35" dirty="0">
                <a:latin typeface="Georgia"/>
                <a:cs typeface="Georgia"/>
              </a:rPr>
              <a:t> </a:t>
            </a:r>
            <a:r>
              <a:rPr sz="1000" dirty="0">
                <a:latin typeface="Georgia"/>
                <a:cs typeface="Georgia"/>
              </a:rPr>
              <a:t>as</a:t>
            </a:r>
            <a:r>
              <a:rPr sz="1000" spc="40" dirty="0">
                <a:latin typeface="Georgia"/>
                <a:cs typeface="Georgia"/>
              </a:rPr>
              <a:t> </a:t>
            </a:r>
            <a:r>
              <a:rPr sz="1000" dirty="0">
                <a:latin typeface="Georgia"/>
                <a:cs typeface="Georgia"/>
              </a:rPr>
              <a:t>a</a:t>
            </a:r>
            <a:r>
              <a:rPr sz="1000" spc="35" dirty="0">
                <a:latin typeface="Georgia"/>
                <a:cs typeface="Georgia"/>
              </a:rPr>
              <a:t> </a:t>
            </a:r>
            <a:r>
              <a:rPr sz="1000" dirty="0">
                <a:latin typeface="Georgia"/>
                <a:cs typeface="Georgia"/>
              </a:rPr>
              <a:t>data</a:t>
            </a:r>
            <a:r>
              <a:rPr sz="1000" spc="35" dirty="0">
                <a:latin typeface="Georgia"/>
                <a:cs typeface="Georgia"/>
              </a:rPr>
              <a:t> </a:t>
            </a:r>
            <a:r>
              <a:rPr sz="1000" spc="-10" dirty="0">
                <a:latin typeface="Georgia"/>
                <a:cs typeface="Georgia"/>
              </a:rPr>
              <a:t>warehouse.</a:t>
            </a:r>
            <a:endParaRPr sz="1000">
              <a:latin typeface="Georgia"/>
              <a:cs typeface="Georgia"/>
            </a:endParaRPr>
          </a:p>
          <a:p>
            <a:pPr marL="12700">
              <a:lnSpc>
                <a:spcPct val="100000"/>
              </a:lnSpc>
              <a:spcBef>
                <a:spcPts val="630"/>
              </a:spcBef>
            </a:pPr>
            <a:r>
              <a:rPr sz="1100" b="1" dirty="0">
                <a:latin typeface="Georgia"/>
                <a:cs typeface="Georgia"/>
              </a:rPr>
              <a:t>Data</a:t>
            </a:r>
            <a:r>
              <a:rPr sz="1100" b="1" spc="105" dirty="0">
                <a:latin typeface="Georgia"/>
                <a:cs typeface="Georgia"/>
              </a:rPr>
              <a:t> </a:t>
            </a:r>
            <a:r>
              <a:rPr sz="1100" b="1" spc="-10" dirty="0">
                <a:latin typeface="Georgia"/>
                <a:cs typeface="Georgia"/>
              </a:rPr>
              <a:t>reduction</a:t>
            </a:r>
            <a:r>
              <a:rPr sz="1100" spc="-10" dirty="0">
                <a:latin typeface="Georgia"/>
                <a:cs typeface="Georgia"/>
              </a:rPr>
              <a:t>:</a:t>
            </a:r>
            <a:endParaRPr sz="1100">
              <a:latin typeface="Georgia"/>
              <a:cs typeface="Georgia"/>
            </a:endParaRPr>
          </a:p>
          <a:p>
            <a:pPr marL="289560" marR="227965">
              <a:lnSpc>
                <a:spcPts val="1019"/>
              </a:lnSpc>
              <a:spcBef>
                <a:spcPts val="464"/>
              </a:spcBef>
            </a:pPr>
            <a:r>
              <a:rPr sz="1000" spc="-20" dirty="0">
                <a:latin typeface="Georgia"/>
                <a:cs typeface="Georgia"/>
              </a:rPr>
              <a:t>reduce</a:t>
            </a:r>
            <a:r>
              <a:rPr sz="1000" spc="35" dirty="0">
                <a:latin typeface="Georgia"/>
                <a:cs typeface="Georgia"/>
              </a:rPr>
              <a:t> </a:t>
            </a:r>
            <a:r>
              <a:rPr sz="1000" dirty="0">
                <a:latin typeface="Georgia"/>
                <a:cs typeface="Georgia"/>
              </a:rPr>
              <a:t>data</a:t>
            </a:r>
            <a:r>
              <a:rPr sz="1000" spc="40" dirty="0">
                <a:latin typeface="Georgia"/>
                <a:cs typeface="Georgia"/>
              </a:rPr>
              <a:t> </a:t>
            </a:r>
            <a:r>
              <a:rPr sz="1000" dirty="0">
                <a:latin typeface="Georgia"/>
                <a:cs typeface="Georgia"/>
              </a:rPr>
              <a:t>in</a:t>
            </a:r>
            <a:r>
              <a:rPr sz="1000" spc="40" dirty="0">
                <a:latin typeface="Georgia"/>
                <a:cs typeface="Georgia"/>
              </a:rPr>
              <a:t> </a:t>
            </a:r>
            <a:r>
              <a:rPr sz="1000" spc="-25" dirty="0">
                <a:latin typeface="Georgia"/>
                <a:cs typeface="Georgia"/>
              </a:rPr>
              <a:t>different</a:t>
            </a:r>
            <a:r>
              <a:rPr sz="1000" spc="40" dirty="0">
                <a:latin typeface="Georgia"/>
                <a:cs typeface="Georgia"/>
              </a:rPr>
              <a:t> </a:t>
            </a:r>
            <a:r>
              <a:rPr sz="1000" dirty="0">
                <a:latin typeface="Georgia"/>
                <a:cs typeface="Georgia"/>
              </a:rPr>
              <a:t>ways,</a:t>
            </a:r>
            <a:r>
              <a:rPr sz="1000" spc="40" dirty="0">
                <a:latin typeface="Georgia"/>
                <a:cs typeface="Georgia"/>
              </a:rPr>
              <a:t> </a:t>
            </a:r>
            <a:r>
              <a:rPr sz="1000" dirty="0">
                <a:latin typeface="Georgia"/>
                <a:cs typeface="Georgia"/>
              </a:rPr>
              <a:t>e.g.,</a:t>
            </a:r>
            <a:r>
              <a:rPr sz="1000" spc="40" dirty="0">
                <a:latin typeface="Georgia"/>
                <a:cs typeface="Georgia"/>
              </a:rPr>
              <a:t> </a:t>
            </a:r>
            <a:r>
              <a:rPr sz="1000" spc="-25" dirty="0">
                <a:latin typeface="Georgia"/>
                <a:cs typeface="Georgia"/>
              </a:rPr>
              <a:t>dimensionality</a:t>
            </a:r>
            <a:r>
              <a:rPr sz="1000" spc="40" dirty="0">
                <a:latin typeface="Georgia"/>
                <a:cs typeface="Georgia"/>
              </a:rPr>
              <a:t> </a:t>
            </a:r>
            <a:r>
              <a:rPr sz="1000" spc="-20" dirty="0">
                <a:latin typeface="Georgia"/>
                <a:cs typeface="Georgia"/>
              </a:rPr>
              <a:t>reduction,</a:t>
            </a:r>
            <a:r>
              <a:rPr sz="1000" spc="35" dirty="0">
                <a:latin typeface="Georgia"/>
                <a:cs typeface="Georgia"/>
              </a:rPr>
              <a:t> </a:t>
            </a:r>
            <a:r>
              <a:rPr sz="1000" spc="-25" dirty="0">
                <a:latin typeface="Georgia"/>
                <a:cs typeface="Georgia"/>
              </a:rPr>
              <a:t>removing</a:t>
            </a:r>
            <a:r>
              <a:rPr sz="1000" spc="40" dirty="0">
                <a:latin typeface="Georgia"/>
                <a:cs typeface="Georgia"/>
              </a:rPr>
              <a:t> </a:t>
            </a:r>
            <a:r>
              <a:rPr sz="1000" spc="-10" dirty="0">
                <a:latin typeface="Georgia"/>
                <a:cs typeface="Georgia"/>
              </a:rPr>
              <a:t>irrelevant variables/attributes,</a:t>
            </a:r>
            <a:r>
              <a:rPr sz="1000" spc="40" dirty="0">
                <a:latin typeface="Georgia"/>
                <a:cs typeface="Georgia"/>
              </a:rPr>
              <a:t> </a:t>
            </a:r>
            <a:r>
              <a:rPr sz="1000" dirty="0">
                <a:latin typeface="Georgia"/>
                <a:cs typeface="Georgia"/>
              </a:rPr>
              <a:t>data</a:t>
            </a:r>
            <a:r>
              <a:rPr sz="1000" spc="40" dirty="0">
                <a:latin typeface="Georgia"/>
                <a:cs typeface="Georgia"/>
              </a:rPr>
              <a:t> </a:t>
            </a:r>
            <a:r>
              <a:rPr sz="1000" spc="-10" dirty="0">
                <a:latin typeface="Georgia"/>
                <a:cs typeface="Georgia"/>
              </a:rPr>
              <a:t>reduction</a:t>
            </a:r>
            <a:r>
              <a:rPr sz="1000" spc="40" dirty="0">
                <a:latin typeface="Georgia"/>
                <a:cs typeface="Georgia"/>
              </a:rPr>
              <a:t> </a:t>
            </a:r>
            <a:r>
              <a:rPr sz="1000" spc="-10" dirty="0">
                <a:latin typeface="Georgia"/>
                <a:cs typeface="Georgia"/>
              </a:rPr>
              <a:t>using</a:t>
            </a:r>
            <a:r>
              <a:rPr sz="1000" spc="40" dirty="0">
                <a:latin typeface="Georgia"/>
                <a:cs typeface="Georgia"/>
              </a:rPr>
              <a:t> </a:t>
            </a:r>
            <a:r>
              <a:rPr sz="1000" spc="-25" dirty="0">
                <a:latin typeface="Georgia"/>
                <a:cs typeface="Georgia"/>
              </a:rPr>
              <a:t>sampling,</a:t>
            </a:r>
            <a:r>
              <a:rPr sz="1000" spc="40" dirty="0">
                <a:latin typeface="Georgia"/>
                <a:cs typeface="Georgia"/>
              </a:rPr>
              <a:t> </a:t>
            </a:r>
            <a:r>
              <a:rPr sz="1000" spc="-20" dirty="0">
                <a:latin typeface="Georgia"/>
                <a:cs typeface="Georgia"/>
              </a:rPr>
              <a:t>etc.</a:t>
            </a:r>
            <a:endParaRPr sz="1000">
              <a:latin typeface="Georgia"/>
              <a:cs typeface="Georgia"/>
            </a:endParaRPr>
          </a:p>
          <a:p>
            <a:pPr marL="12700">
              <a:lnSpc>
                <a:spcPct val="100000"/>
              </a:lnSpc>
              <a:spcBef>
                <a:spcPts val="630"/>
              </a:spcBef>
            </a:pPr>
            <a:r>
              <a:rPr sz="1100" b="1" dirty="0">
                <a:latin typeface="Georgia"/>
                <a:cs typeface="Georgia"/>
              </a:rPr>
              <a:t>Data</a:t>
            </a:r>
            <a:r>
              <a:rPr sz="1100" b="1" spc="105" dirty="0">
                <a:latin typeface="Georgia"/>
                <a:cs typeface="Georgia"/>
              </a:rPr>
              <a:t> </a:t>
            </a:r>
            <a:r>
              <a:rPr sz="1100" b="1" spc="-10" dirty="0">
                <a:latin typeface="Georgia"/>
                <a:cs typeface="Georgia"/>
              </a:rPr>
              <a:t>transformation</a:t>
            </a:r>
            <a:r>
              <a:rPr sz="1100" spc="-10" dirty="0">
                <a:latin typeface="Georgia"/>
                <a:cs typeface="Georgia"/>
              </a:rPr>
              <a:t>:</a:t>
            </a:r>
            <a:endParaRPr sz="1100">
              <a:latin typeface="Georgia"/>
              <a:cs typeface="Georgia"/>
            </a:endParaRPr>
          </a:p>
          <a:p>
            <a:pPr marL="289560" marR="318135">
              <a:lnSpc>
                <a:spcPts val="1019"/>
              </a:lnSpc>
              <a:spcBef>
                <a:spcPts val="464"/>
              </a:spcBef>
            </a:pPr>
            <a:r>
              <a:rPr sz="1000" spc="-20" dirty="0">
                <a:latin typeface="Georgia"/>
                <a:cs typeface="Georgia"/>
              </a:rPr>
              <a:t>perform</a:t>
            </a:r>
            <a:r>
              <a:rPr sz="1000" spc="40" dirty="0">
                <a:latin typeface="Georgia"/>
                <a:cs typeface="Georgia"/>
              </a:rPr>
              <a:t> </a:t>
            </a:r>
            <a:r>
              <a:rPr sz="1000" dirty="0">
                <a:latin typeface="Georgia"/>
                <a:cs typeface="Georgia"/>
              </a:rPr>
              <a:t>data</a:t>
            </a:r>
            <a:r>
              <a:rPr sz="1000" spc="45" dirty="0">
                <a:latin typeface="Georgia"/>
                <a:cs typeface="Georgia"/>
              </a:rPr>
              <a:t> </a:t>
            </a:r>
            <a:r>
              <a:rPr sz="1000" dirty="0">
                <a:latin typeface="Georgia"/>
                <a:cs typeface="Georgia"/>
              </a:rPr>
              <a:t>type</a:t>
            </a:r>
            <a:r>
              <a:rPr sz="1000" spc="45" dirty="0">
                <a:latin typeface="Georgia"/>
                <a:cs typeface="Georgia"/>
              </a:rPr>
              <a:t> </a:t>
            </a:r>
            <a:r>
              <a:rPr sz="1000" spc="-30" dirty="0">
                <a:latin typeface="Georgia"/>
                <a:cs typeface="Georgia"/>
              </a:rPr>
              <a:t>conversion,</a:t>
            </a:r>
            <a:r>
              <a:rPr sz="1000" spc="45" dirty="0">
                <a:latin typeface="Georgia"/>
                <a:cs typeface="Georgia"/>
              </a:rPr>
              <a:t> </a:t>
            </a:r>
            <a:r>
              <a:rPr sz="1000" spc="-10" dirty="0">
                <a:latin typeface="Georgia"/>
                <a:cs typeface="Georgia"/>
              </a:rPr>
              <a:t>discretization,</a:t>
            </a:r>
            <a:r>
              <a:rPr sz="1000" spc="45" dirty="0">
                <a:latin typeface="Georgia"/>
                <a:cs typeface="Georgia"/>
              </a:rPr>
              <a:t> </a:t>
            </a:r>
            <a:r>
              <a:rPr sz="1000" dirty="0">
                <a:latin typeface="Georgia"/>
                <a:cs typeface="Georgia"/>
              </a:rPr>
              <a:t>data</a:t>
            </a:r>
            <a:r>
              <a:rPr sz="1000" spc="40" dirty="0">
                <a:latin typeface="Georgia"/>
                <a:cs typeface="Georgia"/>
              </a:rPr>
              <a:t> </a:t>
            </a:r>
            <a:r>
              <a:rPr sz="1000" spc="-20" dirty="0">
                <a:latin typeface="Georgia"/>
                <a:cs typeface="Georgia"/>
              </a:rPr>
              <a:t>smoothing,</a:t>
            </a:r>
            <a:r>
              <a:rPr sz="1000" spc="45" dirty="0">
                <a:latin typeface="Georgia"/>
                <a:cs typeface="Georgia"/>
              </a:rPr>
              <a:t> </a:t>
            </a:r>
            <a:r>
              <a:rPr sz="1000" dirty="0">
                <a:latin typeface="Georgia"/>
                <a:cs typeface="Georgia"/>
              </a:rPr>
              <a:t>data</a:t>
            </a:r>
            <a:r>
              <a:rPr sz="1000" spc="45" dirty="0">
                <a:latin typeface="Georgia"/>
                <a:cs typeface="Georgia"/>
              </a:rPr>
              <a:t> </a:t>
            </a:r>
            <a:r>
              <a:rPr sz="1000" spc="-10" dirty="0">
                <a:latin typeface="Georgia"/>
                <a:cs typeface="Georgia"/>
              </a:rPr>
              <a:t>scaling</a:t>
            </a:r>
            <a:r>
              <a:rPr sz="1000" spc="45" dirty="0">
                <a:latin typeface="Georgia"/>
                <a:cs typeface="Georgia"/>
              </a:rPr>
              <a:t> </a:t>
            </a:r>
            <a:r>
              <a:rPr sz="1000" spc="-25" dirty="0">
                <a:latin typeface="Georgia"/>
                <a:cs typeface="Georgia"/>
              </a:rPr>
              <a:t>and </a:t>
            </a:r>
            <a:r>
              <a:rPr sz="1000" spc="-15" dirty="0">
                <a:latin typeface="Georgia"/>
                <a:cs typeface="Georgia"/>
              </a:rPr>
              <a:t>normalization,</a:t>
            </a:r>
            <a:r>
              <a:rPr sz="1000" spc="-25" dirty="0">
                <a:latin typeface="Georgia"/>
                <a:cs typeface="Georgia"/>
              </a:rPr>
              <a:t> </a:t>
            </a:r>
            <a:r>
              <a:rPr sz="1000" spc="-20" dirty="0">
                <a:latin typeface="Georgia"/>
                <a:cs typeface="Georgia"/>
              </a:rPr>
              <a:t>etc.</a:t>
            </a:r>
            <a:endParaRPr sz="1000">
              <a:latin typeface="Georgia"/>
              <a:cs typeface="Georgia"/>
            </a:endParaRPr>
          </a:p>
        </p:txBody>
      </p:sp>
      <p:sp>
        <p:nvSpPr>
          <p:cNvPr id="5" name="object 5"/>
          <p:cNvSpPr/>
          <p:nvPr/>
        </p:nvSpPr>
        <p:spPr>
          <a:xfrm>
            <a:off x="337972" y="121017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7590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4163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84455">
              <a:lnSpc>
                <a:spcPct val="100000"/>
              </a:lnSpc>
              <a:spcBef>
                <a:spcPts val="65"/>
              </a:spcBef>
            </a:pPr>
            <a:fld id="{81D60167-4931-47E6-BA6A-407CBD079E47}" type="slidenum">
              <a:rPr dirty="0"/>
              <a:t>6</a:t>
            </a:fld>
            <a:r>
              <a:rPr spc="-5" dirty="0"/>
              <a:t> </a:t>
            </a:r>
            <a:r>
              <a:rPr spc="75" dirty="0"/>
              <a:t>/</a:t>
            </a:r>
            <a:r>
              <a:rPr spc="-5" dirty="0"/>
              <a:t> </a:t>
            </a:r>
            <a:r>
              <a:rPr spc="-25" dirty="0"/>
              <a:t>103</a:t>
            </a: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0" dirty="0"/>
              <a:t>Standard</a:t>
            </a:r>
            <a:r>
              <a:rPr spc="210" dirty="0"/>
              <a:t> </a:t>
            </a:r>
            <a:r>
              <a:rPr dirty="0"/>
              <a:t>score</a:t>
            </a:r>
            <a:r>
              <a:rPr spc="215" dirty="0"/>
              <a:t> </a:t>
            </a:r>
            <a:r>
              <a:rPr dirty="0"/>
              <a:t>normalization</a:t>
            </a:r>
            <a:r>
              <a:rPr spc="215" dirty="0"/>
              <a:t> </a:t>
            </a:r>
            <a:r>
              <a:rPr spc="-10" dirty="0"/>
              <a:t>example</a:t>
            </a:r>
          </a:p>
        </p:txBody>
      </p:sp>
      <p:grpSp>
        <p:nvGrpSpPr>
          <p:cNvPr id="50" name="object 50"/>
          <p:cNvGrpSpPr/>
          <p:nvPr/>
        </p:nvGrpSpPr>
        <p:grpSpPr>
          <a:xfrm>
            <a:off x="0" y="3121545"/>
            <a:ext cx="5760085" cy="118745"/>
            <a:chOff x="0" y="3121545"/>
            <a:chExt cx="5760085" cy="118745"/>
          </a:xfrm>
        </p:grpSpPr>
        <p:sp>
          <p:nvSpPr>
            <p:cNvPr id="51" name="object 5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52" name="object 5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53" name="object 5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54" name="object 5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55" name="object 5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60</a:t>
            </a:fld>
            <a:r>
              <a:rPr dirty="0"/>
              <a:t> </a:t>
            </a:r>
            <a:r>
              <a:rPr spc="75" dirty="0"/>
              <a:t>/</a:t>
            </a:r>
            <a:r>
              <a:rPr spc="5" dirty="0"/>
              <a:t> </a:t>
            </a:r>
            <a:r>
              <a:rPr spc="-25" dirty="0"/>
              <a:t>103</a:t>
            </a:r>
          </a:p>
        </p:txBody>
      </p:sp>
      <p:pic>
        <p:nvPicPr>
          <p:cNvPr id="56" name="Picture 55">
            <a:extLst>
              <a:ext uri="{FF2B5EF4-FFF2-40B4-BE49-F238E27FC236}">
                <a16:creationId xmlns:a16="http://schemas.microsoft.com/office/drawing/2014/main" id="{9A214517-3BB3-8976-5285-71627BD4B780}"/>
              </a:ext>
            </a:extLst>
          </p:cNvPr>
          <p:cNvPicPr>
            <a:picLocks noChangeAspect="1"/>
          </p:cNvPicPr>
          <p:nvPr/>
        </p:nvPicPr>
        <p:blipFill>
          <a:blip r:embed="rId3"/>
          <a:stretch>
            <a:fillRect/>
          </a:stretch>
        </p:blipFill>
        <p:spPr>
          <a:xfrm>
            <a:off x="139700" y="422591"/>
            <a:ext cx="4721617" cy="2543749"/>
          </a:xfrm>
          <a:prstGeom prst="rect">
            <a:avLst/>
          </a:prstGeom>
        </p:spPr>
      </p:pic>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Distance</a:t>
            </a:r>
            <a:r>
              <a:rPr spc="220" dirty="0"/>
              <a:t> </a:t>
            </a:r>
            <a:r>
              <a:rPr dirty="0"/>
              <a:t>between</a:t>
            </a:r>
            <a:r>
              <a:rPr spc="225" dirty="0"/>
              <a:t> </a:t>
            </a:r>
            <a:r>
              <a:rPr dirty="0"/>
              <a:t>points</a:t>
            </a:r>
            <a:r>
              <a:rPr spc="229" dirty="0"/>
              <a:t> </a:t>
            </a:r>
            <a:r>
              <a:rPr dirty="0"/>
              <a:t>before</a:t>
            </a:r>
            <a:r>
              <a:rPr spc="220" dirty="0"/>
              <a:t> </a:t>
            </a:r>
            <a:r>
              <a:rPr spc="50" dirty="0"/>
              <a:t>and</a:t>
            </a:r>
            <a:r>
              <a:rPr spc="225" dirty="0"/>
              <a:t> </a:t>
            </a:r>
            <a:r>
              <a:rPr dirty="0"/>
              <a:t>after</a:t>
            </a:r>
            <a:r>
              <a:rPr spc="220" dirty="0"/>
              <a:t> </a:t>
            </a:r>
            <a:r>
              <a:rPr spc="-10" dirty="0"/>
              <a:t>normalization</a:t>
            </a: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61</a:t>
            </a:fld>
            <a:r>
              <a:rPr dirty="0"/>
              <a:t> </a:t>
            </a:r>
            <a:r>
              <a:rPr spc="75" dirty="0"/>
              <a:t>/</a:t>
            </a:r>
            <a:r>
              <a:rPr spc="5" dirty="0"/>
              <a:t> </a:t>
            </a:r>
            <a:r>
              <a:rPr spc="-25" dirty="0"/>
              <a:t>103</a:t>
            </a:r>
          </a:p>
        </p:txBody>
      </p:sp>
      <p:pic>
        <p:nvPicPr>
          <p:cNvPr id="17" name="Picture 16">
            <a:extLst>
              <a:ext uri="{FF2B5EF4-FFF2-40B4-BE49-F238E27FC236}">
                <a16:creationId xmlns:a16="http://schemas.microsoft.com/office/drawing/2014/main" id="{B9DD2B67-7ADE-A688-647D-F76DEDEF3516}"/>
              </a:ext>
            </a:extLst>
          </p:cNvPr>
          <p:cNvPicPr>
            <a:picLocks noChangeAspect="1"/>
          </p:cNvPicPr>
          <p:nvPr/>
        </p:nvPicPr>
        <p:blipFill>
          <a:blip r:embed="rId3"/>
          <a:stretch>
            <a:fillRect/>
          </a:stretch>
        </p:blipFill>
        <p:spPr>
          <a:xfrm>
            <a:off x="215900" y="368768"/>
            <a:ext cx="4711700" cy="2507314"/>
          </a:xfrm>
          <a:prstGeom prst="rect">
            <a:avLst/>
          </a:prstGeom>
        </p:spPr>
      </p:pic>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Concept</a:t>
            </a:r>
            <a:r>
              <a:rPr spc="260" dirty="0"/>
              <a:t> </a:t>
            </a:r>
            <a:r>
              <a:rPr dirty="0"/>
              <a:t>hierarchy</a:t>
            </a:r>
            <a:r>
              <a:rPr spc="265" dirty="0"/>
              <a:t> </a:t>
            </a:r>
            <a:r>
              <a:rPr dirty="0"/>
              <a:t>generation</a:t>
            </a:r>
            <a:r>
              <a:rPr spc="260" dirty="0"/>
              <a:t> </a:t>
            </a:r>
            <a:r>
              <a:rPr dirty="0"/>
              <a:t>for</a:t>
            </a:r>
            <a:r>
              <a:rPr spc="260" dirty="0"/>
              <a:t> </a:t>
            </a:r>
            <a:r>
              <a:rPr dirty="0"/>
              <a:t>nominal</a:t>
            </a:r>
            <a:r>
              <a:rPr spc="270" dirty="0"/>
              <a:t> </a:t>
            </a:r>
            <a:r>
              <a:rPr spc="50" dirty="0"/>
              <a:t>data</a:t>
            </a:r>
          </a:p>
        </p:txBody>
      </p:sp>
      <p:sp>
        <p:nvSpPr>
          <p:cNvPr id="3" name="object 3"/>
          <p:cNvSpPr txBox="1"/>
          <p:nvPr/>
        </p:nvSpPr>
        <p:spPr>
          <a:xfrm>
            <a:off x="177088" y="340282"/>
            <a:ext cx="5290185" cy="63055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Concept</a:t>
            </a:r>
            <a:r>
              <a:rPr sz="1100" spc="25" dirty="0">
                <a:latin typeface="Georgia"/>
                <a:cs typeface="Georgia"/>
              </a:rPr>
              <a:t> </a:t>
            </a:r>
            <a:r>
              <a:rPr sz="1100" spc="-25" dirty="0">
                <a:latin typeface="Georgia"/>
                <a:cs typeface="Georgia"/>
              </a:rPr>
              <a:t>hierarchy</a:t>
            </a:r>
            <a:r>
              <a:rPr sz="1100" spc="30" dirty="0">
                <a:latin typeface="Georgia"/>
                <a:cs typeface="Georgia"/>
              </a:rPr>
              <a:t> </a:t>
            </a:r>
            <a:r>
              <a:rPr sz="1100" spc="-25" dirty="0">
                <a:latin typeface="Georgia"/>
                <a:cs typeface="Georgia"/>
              </a:rPr>
              <a:t>generation</a:t>
            </a:r>
            <a:r>
              <a:rPr sz="1100" spc="25" dirty="0">
                <a:latin typeface="Georgia"/>
                <a:cs typeface="Georgia"/>
              </a:rPr>
              <a:t> </a:t>
            </a:r>
            <a:r>
              <a:rPr sz="1100" dirty="0">
                <a:latin typeface="Georgia"/>
                <a:cs typeface="Georgia"/>
              </a:rPr>
              <a:t>for</a:t>
            </a:r>
            <a:r>
              <a:rPr sz="1100" spc="30" dirty="0">
                <a:latin typeface="Georgia"/>
                <a:cs typeface="Georgia"/>
              </a:rPr>
              <a:t> </a:t>
            </a:r>
            <a:r>
              <a:rPr sz="1100" spc="-30" dirty="0">
                <a:latin typeface="Georgia"/>
                <a:cs typeface="Georgia"/>
              </a:rPr>
              <a:t>nominal</a:t>
            </a:r>
            <a:r>
              <a:rPr sz="1100" spc="30" dirty="0">
                <a:latin typeface="Georgia"/>
                <a:cs typeface="Georgia"/>
              </a:rPr>
              <a:t> </a:t>
            </a:r>
            <a:r>
              <a:rPr sz="1100" dirty="0">
                <a:latin typeface="Georgia"/>
                <a:cs typeface="Georgia"/>
              </a:rPr>
              <a:t>data,</a:t>
            </a:r>
            <a:r>
              <a:rPr sz="1100" spc="25" dirty="0">
                <a:latin typeface="Georgia"/>
                <a:cs typeface="Georgia"/>
              </a:rPr>
              <a:t> </a:t>
            </a:r>
            <a:r>
              <a:rPr sz="1100" spc="-30" dirty="0">
                <a:latin typeface="Georgia"/>
                <a:cs typeface="Georgia"/>
              </a:rPr>
              <a:t>where</a:t>
            </a:r>
            <a:r>
              <a:rPr sz="1100" spc="30" dirty="0">
                <a:latin typeface="Georgia"/>
                <a:cs typeface="Georgia"/>
              </a:rPr>
              <a:t> </a:t>
            </a:r>
            <a:r>
              <a:rPr sz="1100" dirty="0">
                <a:latin typeface="Georgia"/>
                <a:cs typeface="Georgia"/>
              </a:rPr>
              <a:t>attributes</a:t>
            </a:r>
            <a:r>
              <a:rPr sz="1100" spc="30" dirty="0">
                <a:latin typeface="Georgia"/>
                <a:cs typeface="Georgia"/>
              </a:rPr>
              <a:t> </a:t>
            </a:r>
            <a:r>
              <a:rPr sz="1100" spc="-25" dirty="0">
                <a:latin typeface="Georgia"/>
                <a:cs typeface="Georgia"/>
              </a:rPr>
              <a:t>such</a:t>
            </a:r>
            <a:r>
              <a:rPr sz="1100" spc="25" dirty="0">
                <a:latin typeface="Georgia"/>
                <a:cs typeface="Georgia"/>
              </a:rPr>
              <a:t> </a:t>
            </a:r>
            <a:r>
              <a:rPr sz="1100" dirty="0">
                <a:latin typeface="Georgia"/>
                <a:cs typeface="Georgia"/>
              </a:rPr>
              <a:t>as</a:t>
            </a:r>
            <a:r>
              <a:rPr sz="1100" spc="30" dirty="0">
                <a:latin typeface="Georgia"/>
                <a:cs typeface="Georgia"/>
              </a:rPr>
              <a:t> </a:t>
            </a:r>
            <a:r>
              <a:rPr sz="1100" i="1" dirty="0">
                <a:latin typeface="Palatino Linotype"/>
                <a:cs typeface="Palatino Linotype"/>
              </a:rPr>
              <a:t>street</a:t>
            </a:r>
            <a:r>
              <a:rPr sz="1100" i="1" spc="100" dirty="0">
                <a:latin typeface="Palatino Linotype"/>
                <a:cs typeface="Palatino Linotype"/>
              </a:rPr>
              <a:t> </a:t>
            </a:r>
            <a:r>
              <a:rPr sz="1100" dirty="0">
                <a:latin typeface="Georgia"/>
                <a:cs typeface="Georgia"/>
              </a:rPr>
              <a:t>can</a:t>
            </a:r>
            <a:r>
              <a:rPr sz="1100" spc="25" dirty="0">
                <a:latin typeface="Georgia"/>
                <a:cs typeface="Georgia"/>
              </a:rPr>
              <a:t> </a:t>
            </a:r>
            <a:r>
              <a:rPr sz="1100" spc="-25" dirty="0">
                <a:latin typeface="Georgia"/>
                <a:cs typeface="Georgia"/>
              </a:rPr>
              <a:t>be </a:t>
            </a:r>
            <a:r>
              <a:rPr sz="1100" spc="-30" dirty="0">
                <a:latin typeface="Georgia"/>
                <a:cs typeface="Georgia"/>
              </a:rPr>
              <a:t>generalized</a:t>
            </a:r>
            <a:r>
              <a:rPr sz="1100" spc="45" dirty="0">
                <a:latin typeface="Georgia"/>
                <a:cs typeface="Georgia"/>
              </a:rPr>
              <a:t> </a:t>
            </a:r>
            <a:r>
              <a:rPr sz="1100" dirty="0">
                <a:latin typeface="Georgia"/>
                <a:cs typeface="Georgia"/>
              </a:rPr>
              <a:t>to</a:t>
            </a:r>
            <a:r>
              <a:rPr sz="1100" spc="45" dirty="0">
                <a:latin typeface="Georgia"/>
                <a:cs typeface="Georgia"/>
              </a:rPr>
              <a:t> </a:t>
            </a:r>
            <a:r>
              <a:rPr sz="1100" spc="-45" dirty="0">
                <a:latin typeface="Georgia"/>
                <a:cs typeface="Georgia"/>
              </a:rPr>
              <a:t>higher–level</a:t>
            </a:r>
            <a:r>
              <a:rPr sz="1100" spc="45" dirty="0">
                <a:latin typeface="Georgia"/>
                <a:cs typeface="Georgia"/>
              </a:rPr>
              <a:t> </a:t>
            </a:r>
            <a:r>
              <a:rPr sz="1100" spc="-20" dirty="0">
                <a:latin typeface="Georgia"/>
                <a:cs typeface="Georgia"/>
              </a:rPr>
              <a:t>concepts,</a:t>
            </a:r>
            <a:r>
              <a:rPr sz="1100" spc="45" dirty="0">
                <a:latin typeface="Georgia"/>
                <a:cs typeface="Georgia"/>
              </a:rPr>
              <a:t> </a:t>
            </a:r>
            <a:r>
              <a:rPr sz="1100" spc="-10" dirty="0">
                <a:latin typeface="Georgia"/>
                <a:cs typeface="Georgia"/>
              </a:rPr>
              <a:t>like</a:t>
            </a:r>
            <a:r>
              <a:rPr sz="1100" spc="45" dirty="0">
                <a:latin typeface="Georgia"/>
                <a:cs typeface="Georgia"/>
              </a:rPr>
              <a:t> </a:t>
            </a:r>
            <a:r>
              <a:rPr sz="1100" i="1" dirty="0">
                <a:latin typeface="Palatino Linotype"/>
                <a:cs typeface="Palatino Linotype"/>
              </a:rPr>
              <a:t>city</a:t>
            </a:r>
            <a:r>
              <a:rPr sz="1100" i="1" spc="114" dirty="0">
                <a:latin typeface="Palatino Linotype"/>
                <a:cs typeface="Palatino Linotype"/>
              </a:rPr>
              <a:t> </a:t>
            </a:r>
            <a:r>
              <a:rPr sz="1100" dirty="0">
                <a:latin typeface="Georgia"/>
                <a:cs typeface="Georgia"/>
              </a:rPr>
              <a:t>or</a:t>
            </a:r>
            <a:r>
              <a:rPr sz="1100" spc="45" dirty="0">
                <a:latin typeface="Georgia"/>
                <a:cs typeface="Georgia"/>
              </a:rPr>
              <a:t> </a:t>
            </a:r>
            <a:r>
              <a:rPr sz="1100" i="1" dirty="0">
                <a:latin typeface="Palatino Linotype"/>
                <a:cs typeface="Palatino Linotype"/>
              </a:rPr>
              <a:t>country</a:t>
            </a:r>
            <a:r>
              <a:rPr sz="1100" dirty="0">
                <a:latin typeface="Georgia"/>
                <a:cs typeface="Georgia"/>
              </a:rPr>
              <a:t>.</a:t>
            </a:r>
            <a:r>
              <a:rPr sz="1100" spc="145" dirty="0">
                <a:latin typeface="Georgia"/>
                <a:cs typeface="Georgia"/>
              </a:rPr>
              <a:t> </a:t>
            </a:r>
            <a:r>
              <a:rPr sz="1100" dirty="0">
                <a:latin typeface="Georgia"/>
                <a:cs typeface="Georgia"/>
              </a:rPr>
              <a:t>Many</a:t>
            </a:r>
            <a:r>
              <a:rPr sz="1100" spc="50" dirty="0">
                <a:latin typeface="Georgia"/>
                <a:cs typeface="Georgia"/>
              </a:rPr>
              <a:t> </a:t>
            </a:r>
            <a:r>
              <a:rPr sz="1100" spc="-35" dirty="0">
                <a:latin typeface="Georgia"/>
                <a:cs typeface="Georgia"/>
              </a:rPr>
              <a:t>hierarchies</a:t>
            </a:r>
            <a:r>
              <a:rPr sz="1100" spc="45" dirty="0">
                <a:latin typeface="Georgia"/>
                <a:cs typeface="Georgia"/>
              </a:rPr>
              <a:t> </a:t>
            </a:r>
            <a:r>
              <a:rPr sz="1100" dirty="0">
                <a:latin typeface="Georgia"/>
                <a:cs typeface="Georgia"/>
              </a:rPr>
              <a:t>for</a:t>
            </a:r>
            <a:r>
              <a:rPr sz="1100" spc="45" dirty="0">
                <a:latin typeface="Georgia"/>
                <a:cs typeface="Georgia"/>
              </a:rPr>
              <a:t> </a:t>
            </a:r>
            <a:r>
              <a:rPr sz="1100" spc="-10" dirty="0">
                <a:latin typeface="Georgia"/>
                <a:cs typeface="Georgia"/>
              </a:rPr>
              <a:t>nominal </a:t>
            </a:r>
            <a:r>
              <a:rPr sz="1100" dirty="0">
                <a:latin typeface="Georgia"/>
                <a:cs typeface="Georgia"/>
              </a:rPr>
              <a:t>attributes</a:t>
            </a:r>
            <a:r>
              <a:rPr sz="1100" spc="10" dirty="0">
                <a:latin typeface="Georgia"/>
                <a:cs typeface="Georgia"/>
              </a:rPr>
              <a:t> </a:t>
            </a:r>
            <a:r>
              <a:rPr sz="1100" dirty="0">
                <a:latin typeface="Georgia"/>
                <a:cs typeface="Georgia"/>
              </a:rPr>
              <a:t>are</a:t>
            </a:r>
            <a:r>
              <a:rPr sz="1100" spc="15" dirty="0">
                <a:latin typeface="Georgia"/>
                <a:cs typeface="Georgia"/>
              </a:rPr>
              <a:t> </a:t>
            </a:r>
            <a:r>
              <a:rPr sz="1100" spc="-10" dirty="0">
                <a:latin typeface="Georgia"/>
                <a:cs typeface="Georgia"/>
              </a:rPr>
              <a:t>implicit</a:t>
            </a:r>
            <a:r>
              <a:rPr sz="1100" spc="10" dirty="0">
                <a:latin typeface="Georgia"/>
                <a:cs typeface="Georgia"/>
              </a:rPr>
              <a:t> </a:t>
            </a:r>
            <a:r>
              <a:rPr sz="1100" dirty="0">
                <a:latin typeface="Georgia"/>
                <a:cs typeface="Georgia"/>
              </a:rPr>
              <a:t>within</a:t>
            </a:r>
            <a:r>
              <a:rPr sz="1100" spc="15" dirty="0">
                <a:latin typeface="Georgia"/>
                <a:cs typeface="Georgia"/>
              </a:rPr>
              <a:t> </a:t>
            </a:r>
            <a:r>
              <a:rPr sz="1100" dirty="0">
                <a:latin typeface="Georgia"/>
                <a:cs typeface="Georgia"/>
              </a:rPr>
              <a:t>the</a:t>
            </a:r>
            <a:r>
              <a:rPr sz="1100" spc="10" dirty="0">
                <a:latin typeface="Georgia"/>
                <a:cs typeface="Georgia"/>
              </a:rPr>
              <a:t> </a:t>
            </a:r>
            <a:r>
              <a:rPr sz="1100" spc="-10" dirty="0">
                <a:latin typeface="Georgia"/>
                <a:cs typeface="Georgia"/>
              </a:rPr>
              <a:t>database</a:t>
            </a:r>
            <a:r>
              <a:rPr sz="1100" spc="15" dirty="0">
                <a:latin typeface="Georgia"/>
                <a:cs typeface="Georgia"/>
              </a:rPr>
              <a:t> </a:t>
            </a:r>
            <a:r>
              <a:rPr sz="1100" spc="-35" dirty="0">
                <a:latin typeface="Georgia"/>
                <a:cs typeface="Georgia"/>
              </a:rPr>
              <a:t>schema</a:t>
            </a:r>
            <a:r>
              <a:rPr sz="1100" spc="15" dirty="0">
                <a:latin typeface="Georgia"/>
                <a:cs typeface="Georgia"/>
              </a:rPr>
              <a:t> </a:t>
            </a:r>
            <a:r>
              <a:rPr sz="1100" dirty="0">
                <a:latin typeface="Georgia"/>
                <a:cs typeface="Georgia"/>
              </a:rPr>
              <a:t>and</a:t>
            </a:r>
            <a:r>
              <a:rPr sz="1100" spc="10" dirty="0">
                <a:latin typeface="Georgia"/>
                <a:cs typeface="Georgia"/>
              </a:rPr>
              <a:t> </a:t>
            </a:r>
            <a:r>
              <a:rPr sz="1100" dirty="0">
                <a:latin typeface="Georgia"/>
                <a:cs typeface="Georgia"/>
              </a:rPr>
              <a:t>can</a:t>
            </a:r>
            <a:r>
              <a:rPr sz="1100" spc="15" dirty="0">
                <a:latin typeface="Georgia"/>
                <a:cs typeface="Georgia"/>
              </a:rPr>
              <a:t> </a:t>
            </a:r>
            <a:r>
              <a:rPr sz="1100" dirty="0">
                <a:latin typeface="Georgia"/>
                <a:cs typeface="Georgia"/>
              </a:rPr>
              <a:t>be</a:t>
            </a:r>
            <a:r>
              <a:rPr sz="1100" spc="10" dirty="0">
                <a:latin typeface="Georgia"/>
                <a:cs typeface="Georgia"/>
              </a:rPr>
              <a:t> </a:t>
            </a:r>
            <a:r>
              <a:rPr sz="1100" spc="-10" dirty="0">
                <a:latin typeface="Georgia"/>
                <a:cs typeface="Georgia"/>
              </a:rPr>
              <a:t>automatically</a:t>
            </a:r>
            <a:r>
              <a:rPr sz="1100" spc="15" dirty="0">
                <a:latin typeface="Georgia"/>
                <a:cs typeface="Georgia"/>
              </a:rPr>
              <a:t> </a:t>
            </a:r>
            <a:r>
              <a:rPr sz="1100" spc="-35" dirty="0">
                <a:latin typeface="Georgia"/>
                <a:cs typeface="Georgia"/>
              </a:rPr>
              <a:t>defined</a:t>
            </a:r>
            <a:r>
              <a:rPr sz="1100" spc="15" dirty="0">
                <a:latin typeface="Georgia"/>
                <a:cs typeface="Georgia"/>
              </a:rPr>
              <a:t> </a:t>
            </a:r>
            <a:r>
              <a:rPr sz="1100" spc="-25" dirty="0">
                <a:latin typeface="Georgia"/>
                <a:cs typeface="Georgia"/>
              </a:rPr>
              <a:t>at </a:t>
            </a:r>
            <a:r>
              <a:rPr sz="1100" dirty="0">
                <a:latin typeface="Georgia"/>
                <a:cs typeface="Georgia"/>
              </a:rPr>
              <a:t>the</a:t>
            </a:r>
            <a:r>
              <a:rPr sz="1100" spc="40" dirty="0">
                <a:latin typeface="Georgia"/>
                <a:cs typeface="Georgia"/>
              </a:rPr>
              <a:t> </a:t>
            </a:r>
            <a:r>
              <a:rPr sz="1100" spc="-35" dirty="0">
                <a:latin typeface="Georgia"/>
                <a:cs typeface="Georgia"/>
              </a:rPr>
              <a:t>schema</a:t>
            </a:r>
            <a:r>
              <a:rPr sz="1100" spc="40" dirty="0">
                <a:latin typeface="Georgia"/>
                <a:cs typeface="Georgia"/>
              </a:rPr>
              <a:t> </a:t>
            </a:r>
            <a:r>
              <a:rPr sz="1100" spc="-30" dirty="0">
                <a:latin typeface="Georgia"/>
                <a:cs typeface="Georgia"/>
              </a:rPr>
              <a:t>definition</a:t>
            </a:r>
            <a:r>
              <a:rPr sz="1100" spc="45" dirty="0">
                <a:latin typeface="Georgia"/>
                <a:cs typeface="Georgia"/>
              </a:rPr>
              <a:t> </a:t>
            </a:r>
            <a:r>
              <a:rPr sz="1100" spc="-10" dirty="0">
                <a:latin typeface="Georgia"/>
                <a:cs typeface="Georgia"/>
              </a:rPr>
              <a:t>level.</a:t>
            </a:r>
            <a:endParaRPr sz="1100">
              <a:latin typeface="Georgia"/>
              <a:cs typeface="Georgia"/>
            </a:endParaRPr>
          </a:p>
        </p:txBody>
      </p:sp>
      <p:pic>
        <p:nvPicPr>
          <p:cNvPr id="4" name="object 4"/>
          <p:cNvPicPr/>
          <p:nvPr/>
        </p:nvPicPr>
        <p:blipFill>
          <a:blip r:embed="rId2" cstate="print"/>
          <a:stretch>
            <a:fillRect/>
          </a:stretch>
        </p:blipFill>
        <p:spPr>
          <a:xfrm>
            <a:off x="2079370" y="985215"/>
            <a:ext cx="1589023" cy="1806448"/>
          </a:xfrm>
          <a:prstGeom prst="rect">
            <a:avLst/>
          </a:prstGeom>
        </p:spPr>
      </p:pic>
      <p:sp>
        <p:nvSpPr>
          <p:cNvPr id="5" name="object 5"/>
          <p:cNvSpPr txBox="1"/>
          <p:nvPr/>
        </p:nvSpPr>
        <p:spPr>
          <a:xfrm>
            <a:off x="2094433" y="2901351"/>
            <a:ext cx="1571625" cy="147320"/>
          </a:xfrm>
          <a:prstGeom prst="rect">
            <a:avLst/>
          </a:prstGeom>
        </p:spPr>
        <p:txBody>
          <a:bodyPr vert="horz" wrap="square" lIns="0" tIns="12065" rIns="0" bIns="0" rtlCol="0">
            <a:spAutoFit/>
          </a:bodyPr>
          <a:lstStyle/>
          <a:p>
            <a:pPr marL="12700">
              <a:lnSpc>
                <a:spcPct val="100000"/>
              </a:lnSpc>
              <a:spcBef>
                <a:spcPts val="95"/>
              </a:spcBef>
            </a:pPr>
            <a:r>
              <a:rPr sz="800" dirty="0">
                <a:latin typeface="Georgia"/>
                <a:cs typeface="Georgia"/>
              </a:rPr>
              <a:t>Example</a:t>
            </a:r>
            <a:r>
              <a:rPr sz="800" spc="125" dirty="0">
                <a:latin typeface="Georgia"/>
                <a:cs typeface="Georgia"/>
              </a:rPr>
              <a:t> </a:t>
            </a:r>
            <a:r>
              <a:rPr sz="800" dirty="0">
                <a:latin typeface="Georgia"/>
                <a:cs typeface="Georgia"/>
              </a:rPr>
              <a:t>of</a:t>
            </a:r>
            <a:r>
              <a:rPr sz="800" spc="130" dirty="0">
                <a:latin typeface="Georgia"/>
                <a:cs typeface="Georgia"/>
              </a:rPr>
              <a:t> </a:t>
            </a:r>
            <a:r>
              <a:rPr sz="800" dirty="0">
                <a:latin typeface="Georgia"/>
                <a:cs typeface="Georgia"/>
              </a:rPr>
              <a:t>concept</a:t>
            </a:r>
            <a:r>
              <a:rPr sz="800" spc="130" dirty="0">
                <a:latin typeface="Georgia"/>
                <a:cs typeface="Georgia"/>
              </a:rPr>
              <a:t> </a:t>
            </a:r>
            <a:r>
              <a:rPr sz="800" dirty="0">
                <a:latin typeface="Georgia"/>
                <a:cs typeface="Georgia"/>
              </a:rPr>
              <a:t>hierarchy</a:t>
            </a:r>
            <a:r>
              <a:rPr sz="800" spc="130" dirty="0">
                <a:latin typeface="Georgia"/>
                <a:cs typeface="Georgia"/>
              </a:rPr>
              <a:t> </a:t>
            </a:r>
            <a:r>
              <a:rPr sz="800" spc="-25" dirty="0">
                <a:latin typeface="Georgia"/>
                <a:cs typeface="Georgia"/>
                <a:hlinkClick r:id="rId3" action="ppaction://hlinksldjump"/>
              </a:rPr>
              <a:t>[1]</a:t>
            </a:r>
            <a:endParaRPr sz="800">
              <a:latin typeface="Georgia"/>
              <a:cs typeface="Georgia"/>
            </a:endParaRPr>
          </a:p>
        </p:txBody>
      </p:sp>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62</a:t>
            </a:fld>
            <a:r>
              <a:rPr dirty="0"/>
              <a:t> </a:t>
            </a:r>
            <a:r>
              <a:rPr spc="75" dirty="0"/>
              <a:t>/</a:t>
            </a:r>
            <a:r>
              <a:rPr spc="5" dirty="0"/>
              <a:t> </a:t>
            </a:r>
            <a:r>
              <a:rPr spc="-25" dirty="0"/>
              <a:t>103</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6" action="ppaction://hlinksldjump"/>
              </a:rPr>
              <a:t>Data</a:t>
            </a:r>
            <a:r>
              <a:rPr sz="1100" spc="114" dirty="0">
                <a:latin typeface="Georgia"/>
                <a:cs typeface="Georgia"/>
                <a:hlinkClick r:id="rId6" action="ppaction://hlinksldjump"/>
              </a:rPr>
              <a:t> </a:t>
            </a:r>
            <a:r>
              <a:rPr sz="1100" spc="-10" dirty="0">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7" action="ppaction://hlinksldjump"/>
              </a:rPr>
              <a:t>Data</a:t>
            </a:r>
            <a:r>
              <a:rPr sz="1100" spc="114"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63</a:t>
            </a:fld>
            <a:r>
              <a:rPr dirty="0"/>
              <a:t> </a:t>
            </a:r>
            <a:r>
              <a:rPr spc="75" dirty="0"/>
              <a:t>/</a:t>
            </a:r>
            <a:r>
              <a:rPr spc="5" dirty="0"/>
              <a:t> </a:t>
            </a:r>
            <a:r>
              <a:rPr spc="-25" dirty="0"/>
              <a:t>103</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Overview</a:t>
            </a:r>
            <a:r>
              <a:rPr spc="75" dirty="0"/>
              <a:t> </a:t>
            </a:r>
            <a:r>
              <a:rPr dirty="0"/>
              <a:t>of</a:t>
            </a:r>
            <a:r>
              <a:rPr spc="80" dirty="0"/>
              <a:t> </a:t>
            </a:r>
            <a:r>
              <a:rPr spc="70" dirty="0"/>
              <a:t>data</a:t>
            </a:r>
            <a:r>
              <a:rPr spc="80" dirty="0"/>
              <a:t> </a:t>
            </a:r>
            <a:r>
              <a:rPr spc="-10" dirty="0"/>
              <a:t>reduction</a:t>
            </a:r>
          </a:p>
        </p:txBody>
      </p:sp>
      <p:sp>
        <p:nvSpPr>
          <p:cNvPr id="3" name="object 3"/>
          <p:cNvSpPr/>
          <p:nvPr/>
        </p:nvSpPr>
        <p:spPr>
          <a:xfrm>
            <a:off x="337972" y="58647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94866"/>
            <a:ext cx="5124450" cy="2369185"/>
          </a:xfrm>
          <a:prstGeom prst="rect">
            <a:avLst/>
          </a:prstGeom>
        </p:spPr>
        <p:txBody>
          <a:bodyPr vert="horz" wrap="square" lIns="0" tIns="34290" rIns="0" bIns="0" rtlCol="0">
            <a:spAutoFit/>
          </a:bodyPr>
          <a:lstStyle/>
          <a:p>
            <a:pPr marL="12700" marR="77470">
              <a:lnSpc>
                <a:spcPts val="1150"/>
              </a:lnSpc>
              <a:spcBef>
                <a:spcPts val="270"/>
              </a:spcBef>
            </a:pPr>
            <a:r>
              <a:rPr sz="1100" dirty="0">
                <a:latin typeface="Georgia"/>
                <a:cs typeface="Georgia"/>
              </a:rPr>
              <a:t>Data</a:t>
            </a:r>
            <a:r>
              <a:rPr sz="1100" spc="40" dirty="0">
                <a:latin typeface="Georgia"/>
                <a:cs typeface="Georgia"/>
              </a:rPr>
              <a:t> </a:t>
            </a:r>
            <a:r>
              <a:rPr sz="1100" spc="-25" dirty="0">
                <a:latin typeface="Georgia"/>
                <a:cs typeface="Georgia"/>
              </a:rPr>
              <a:t>reduction</a:t>
            </a:r>
            <a:r>
              <a:rPr sz="1100" spc="45" dirty="0">
                <a:latin typeface="Georgia"/>
                <a:cs typeface="Georgia"/>
              </a:rPr>
              <a:t> </a:t>
            </a:r>
            <a:r>
              <a:rPr sz="1100" spc="-30" dirty="0">
                <a:latin typeface="Georgia"/>
                <a:cs typeface="Georgia"/>
              </a:rPr>
              <a:t>techniques</a:t>
            </a:r>
            <a:r>
              <a:rPr sz="1100" spc="40" dirty="0">
                <a:latin typeface="Georgia"/>
                <a:cs typeface="Georgia"/>
              </a:rPr>
              <a:t> </a:t>
            </a:r>
            <a:r>
              <a:rPr sz="1100" dirty="0">
                <a:latin typeface="Georgia"/>
                <a:cs typeface="Georgia"/>
              </a:rPr>
              <a:t>can</a:t>
            </a:r>
            <a:r>
              <a:rPr sz="1100" spc="45" dirty="0">
                <a:latin typeface="Georgia"/>
                <a:cs typeface="Georgia"/>
              </a:rPr>
              <a:t> </a:t>
            </a:r>
            <a:r>
              <a:rPr sz="1100" dirty="0">
                <a:latin typeface="Georgia"/>
                <a:cs typeface="Georgia"/>
              </a:rPr>
              <a:t>be</a:t>
            </a:r>
            <a:r>
              <a:rPr sz="1100" spc="40" dirty="0">
                <a:latin typeface="Georgia"/>
                <a:cs typeface="Georgia"/>
              </a:rPr>
              <a:t> </a:t>
            </a:r>
            <a:r>
              <a:rPr sz="1100" spc="-10" dirty="0">
                <a:latin typeface="Georgia"/>
                <a:cs typeface="Georgia"/>
              </a:rPr>
              <a:t>applied</a:t>
            </a:r>
            <a:r>
              <a:rPr sz="1100" spc="45" dirty="0">
                <a:latin typeface="Georgia"/>
                <a:cs typeface="Georgia"/>
              </a:rPr>
              <a:t> </a:t>
            </a:r>
            <a:r>
              <a:rPr sz="1100" dirty="0">
                <a:latin typeface="Georgia"/>
                <a:cs typeface="Georgia"/>
              </a:rPr>
              <a:t>to</a:t>
            </a:r>
            <a:r>
              <a:rPr sz="1100" spc="40" dirty="0">
                <a:latin typeface="Georgia"/>
                <a:cs typeface="Georgia"/>
              </a:rPr>
              <a:t> </a:t>
            </a:r>
            <a:r>
              <a:rPr sz="1100" dirty="0">
                <a:latin typeface="Georgia"/>
                <a:cs typeface="Georgia"/>
              </a:rPr>
              <a:t>obtain</a:t>
            </a:r>
            <a:r>
              <a:rPr sz="1100" spc="45" dirty="0">
                <a:latin typeface="Georgia"/>
                <a:cs typeface="Georgia"/>
              </a:rPr>
              <a:t> </a:t>
            </a:r>
            <a:r>
              <a:rPr sz="1100" dirty="0">
                <a:latin typeface="Georgia"/>
                <a:cs typeface="Georgia"/>
              </a:rPr>
              <a:t>a</a:t>
            </a:r>
            <a:r>
              <a:rPr sz="1100" spc="40" dirty="0">
                <a:latin typeface="Georgia"/>
                <a:cs typeface="Georgia"/>
              </a:rPr>
              <a:t> </a:t>
            </a:r>
            <a:r>
              <a:rPr sz="1100" spc="-30" dirty="0">
                <a:latin typeface="Georgia"/>
                <a:cs typeface="Georgia"/>
              </a:rPr>
              <a:t>reduced</a:t>
            </a:r>
            <a:r>
              <a:rPr sz="1100" spc="45" dirty="0">
                <a:latin typeface="Georgia"/>
                <a:cs typeface="Georgia"/>
              </a:rPr>
              <a:t> </a:t>
            </a:r>
            <a:r>
              <a:rPr sz="1100" spc="-30" dirty="0">
                <a:latin typeface="Georgia"/>
                <a:cs typeface="Georgia"/>
              </a:rPr>
              <a:t>representation</a:t>
            </a:r>
            <a:r>
              <a:rPr sz="1100" spc="40" dirty="0">
                <a:latin typeface="Georgia"/>
                <a:cs typeface="Georgia"/>
              </a:rPr>
              <a:t> </a:t>
            </a:r>
            <a:r>
              <a:rPr sz="1100" dirty="0">
                <a:latin typeface="Georgia"/>
                <a:cs typeface="Georgia"/>
              </a:rPr>
              <a:t>of</a:t>
            </a:r>
            <a:r>
              <a:rPr sz="1100" spc="45" dirty="0">
                <a:latin typeface="Georgia"/>
                <a:cs typeface="Georgia"/>
              </a:rPr>
              <a:t> </a:t>
            </a:r>
            <a:r>
              <a:rPr sz="1100" spc="-25" dirty="0">
                <a:latin typeface="Georgia"/>
                <a:cs typeface="Georgia"/>
              </a:rPr>
              <a:t>the </a:t>
            </a:r>
            <a:r>
              <a:rPr sz="1100" dirty="0">
                <a:latin typeface="Georgia"/>
                <a:cs typeface="Georgia"/>
              </a:rPr>
              <a:t>data</a:t>
            </a:r>
            <a:r>
              <a:rPr sz="1100" spc="25" dirty="0">
                <a:latin typeface="Georgia"/>
                <a:cs typeface="Georgia"/>
              </a:rPr>
              <a:t> </a:t>
            </a:r>
            <a:r>
              <a:rPr sz="1100" dirty="0">
                <a:latin typeface="Georgia"/>
                <a:cs typeface="Georgia"/>
              </a:rPr>
              <a:t>set</a:t>
            </a:r>
            <a:r>
              <a:rPr sz="1100" spc="25" dirty="0">
                <a:latin typeface="Georgia"/>
                <a:cs typeface="Georgia"/>
              </a:rPr>
              <a:t> </a:t>
            </a:r>
            <a:r>
              <a:rPr sz="1100" dirty="0">
                <a:latin typeface="Georgia"/>
                <a:cs typeface="Georgia"/>
              </a:rPr>
              <a:t>that</a:t>
            </a:r>
            <a:r>
              <a:rPr sz="1100" spc="30" dirty="0">
                <a:latin typeface="Georgia"/>
                <a:cs typeface="Georgia"/>
              </a:rPr>
              <a:t> </a:t>
            </a:r>
            <a:r>
              <a:rPr sz="1100" dirty="0">
                <a:latin typeface="Georgia"/>
                <a:cs typeface="Georgia"/>
              </a:rPr>
              <a:t>is</a:t>
            </a:r>
            <a:r>
              <a:rPr sz="1100" spc="25" dirty="0">
                <a:latin typeface="Georgia"/>
                <a:cs typeface="Georgia"/>
              </a:rPr>
              <a:t> </a:t>
            </a:r>
            <a:r>
              <a:rPr sz="1100" spc="-35" dirty="0">
                <a:latin typeface="Georgia"/>
                <a:cs typeface="Georgia"/>
              </a:rPr>
              <a:t>much</a:t>
            </a:r>
            <a:r>
              <a:rPr sz="1100" spc="25" dirty="0">
                <a:latin typeface="Georgia"/>
                <a:cs typeface="Georgia"/>
              </a:rPr>
              <a:t> </a:t>
            </a:r>
            <a:r>
              <a:rPr sz="1100" spc="-30" dirty="0">
                <a:latin typeface="Georgia"/>
                <a:cs typeface="Georgia"/>
              </a:rPr>
              <a:t>smaller</a:t>
            </a:r>
            <a:r>
              <a:rPr sz="1100" spc="30" dirty="0">
                <a:latin typeface="Georgia"/>
                <a:cs typeface="Georgia"/>
              </a:rPr>
              <a:t> </a:t>
            </a:r>
            <a:r>
              <a:rPr sz="1100" dirty="0">
                <a:latin typeface="Georgia"/>
                <a:cs typeface="Georgia"/>
              </a:rPr>
              <a:t>in</a:t>
            </a:r>
            <a:r>
              <a:rPr sz="1100" spc="25" dirty="0">
                <a:latin typeface="Georgia"/>
                <a:cs typeface="Georgia"/>
              </a:rPr>
              <a:t> </a:t>
            </a:r>
            <a:r>
              <a:rPr sz="1100" spc="-25" dirty="0">
                <a:latin typeface="Georgia"/>
                <a:cs typeface="Georgia"/>
              </a:rPr>
              <a:t>volume,</a:t>
            </a:r>
            <a:r>
              <a:rPr sz="1100" spc="25" dirty="0">
                <a:latin typeface="Georgia"/>
                <a:cs typeface="Georgia"/>
              </a:rPr>
              <a:t> </a:t>
            </a:r>
            <a:r>
              <a:rPr sz="1100" dirty="0">
                <a:latin typeface="Georgia"/>
                <a:cs typeface="Georgia"/>
              </a:rPr>
              <a:t>yet</a:t>
            </a:r>
            <a:r>
              <a:rPr sz="1100" spc="30" dirty="0">
                <a:latin typeface="Georgia"/>
                <a:cs typeface="Georgia"/>
              </a:rPr>
              <a:t> </a:t>
            </a:r>
            <a:r>
              <a:rPr sz="1100" spc="-10" dirty="0">
                <a:latin typeface="Georgia"/>
                <a:cs typeface="Georgia"/>
              </a:rPr>
              <a:t>closely</a:t>
            </a:r>
            <a:r>
              <a:rPr sz="1100" spc="25" dirty="0">
                <a:latin typeface="Georgia"/>
                <a:cs typeface="Georgia"/>
              </a:rPr>
              <a:t> </a:t>
            </a:r>
            <a:r>
              <a:rPr sz="1100" spc="-20" dirty="0">
                <a:latin typeface="Georgia"/>
                <a:cs typeface="Georgia"/>
              </a:rPr>
              <a:t>maintains</a:t>
            </a:r>
            <a:r>
              <a:rPr sz="1100" spc="25" dirty="0">
                <a:latin typeface="Georgia"/>
                <a:cs typeface="Georgia"/>
              </a:rPr>
              <a:t> </a:t>
            </a:r>
            <a:r>
              <a:rPr sz="1100" dirty="0">
                <a:latin typeface="Georgia"/>
                <a:cs typeface="Georgia"/>
              </a:rPr>
              <a:t>the</a:t>
            </a:r>
            <a:r>
              <a:rPr sz="1100" spc="30" dirty="0">
                <a:latin typeface="Georgia"/>
                <a:cs typeface="Georgia"/>
              </a:rPr>
              <a:t> </a:t>
            </a:r>
            <a:r>
              <a:rPr sz="1100" spc="-10" dirty="0">
                <a:latin typeface="Georgia"/>
                <a:cs typeface="Georgia"/>
              </a:rPr>
              <a:t>integrity</a:t>
            </a:r>
            <a:r>
              <a:rPr sz="1100" spc="25" dirty="0">
                <a:latin typeface="Georgia"/>
                <a:cs typeface="Georgia"/>
              </a:rPr>
              <a:t> </a:t>
            </a:r>
            <a:r>
              <a:rPr sz="1100" dirty="0">
                <a:latin typeface="Georgia"/>
                <a:cs typeface="Georgia"/>
              </a:rPr>
              <a:t>of</a:t>
            </a:r>
            <a:r>
              <a:rPr sz="1100" spc="25" dirty="0">
                <a:latin typeface="Georgia"/>
                <a:cs typeface="Georgia"/>
              </a:rPr>
              <a:t> </a:t>
            </a:r>
            <a:r>
              <a:rPr sz="1100" spc="-25" dirty="0">
                <a:latin typeface="Georgia"/>
                <a:cs typeface="Georgia"/>
              </a:rPr>
              <a:t>the </a:t>
            </a:r>
            <a:r>
              <a:rPr sz="1100" spc="-20" dirty="0">
                <a:latin typeface="Georgia"/>
                <a:cs typeface="Georgia"/>
              </a:rPr>
              <a:t>original</a:t>
            </a:r>
            <a:r>
              <a:rPr sz="1100" spc="25" dirty="0">
                <a:latin typeface="Georgia"/>
                <a:cs typeface="Georgia"/>
              </a:rPr>
              <a:t> </a:t>
            </a:r>
            <a:r>
              <a:rPr sz="1100" spc="-10" dirty="0">
                <a:latin typeface="Georgia"/>
                <a:cs typeface="Georgia"/>
              </a:rPr>
              <a:t>data.</a:t>
            </a:r>
            <a:endParaRPr sz="1100">
              <a:latin typeface="Georgia"/>
              <a:cs typeface="Georgia"/>
            </a:endParaRPr>
          </a:p>
          <a:p>
            <a:pPr marL="12700" marR="172085">
              <a:lnSpc>
                <a:spcPts val="1150"/>
              </a:lnSpc>
              <a:spcBef>
                <a:spcPts val="730"/>
              </a:spcBef>
            </a:pPr>
            <a:r>
              <a:rPr sz="1100" spc="-20" dirty="0">
                <a:latin typeface="Georgia"/>
                <a:cs typeface="Georgia"/>
              </a:rPr>
              <a:t>Mining</a:t>
            </a:r>
            <a:r>
              <a:rPr sz="1100" spc="25" dirty="0">
                <a:latin typeface="Georgia"/>
                <a:cs typeface="Georgia"/>
              </a:rPr>
              <a:t> </a:t>
            </a:r>
            <a:r>
              <a:rPr sz="1100" dirty="0">
                <a:latin typeface="Georgia"/>
                <a:cs typeface="Georgia"/>
              </a:rPr>
              <a:t>on</a:t>
            </a:r>
            <a:r>
              <a:rPr sz="1100" spc="30" dirty="0">
                <a:latin typeface="Georgia"/>
                <a:cs typeface="Georgia"/>
              </a:rPr>
              <a:t> </a:t>
            </a:r>
            <a:r>
              <a:rPr sz="1100" dirty="0">
                <a:latin typeface="Georgia"/>
                <a:cs typeface="Georgia"/>
              </a:rPr>
              <a:t>the</a:t>
            </a:r>
            <a:r>
              <a:rPr sz="1100" spc="30" dirty="0">
                <a:latin typeface="Georgia"/>
                <a:cs typeface="Georgia"/>
              </a:rPr>
              <a:t> </a:t>
            </a:r>
            <a:r>
              <a:rPr sz="1100" spc="-30" dirty="0">
                <a:latin typeface="Georgia"/>
                <a:cs typeface="Georgia"/>
              </a:rPr>
              <a:t>reduced</a:t>
            </a:r>
            <a:r>
              <a:rPr sz="1100" spc="30"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set</a:t>
            </a:r>
            <a:r>
              <a:rPr sz="1100" spc="25" dirty="0">
                <a:latin typeface="Georgia"/>
                <a:cs typeface="Georgia"/>
              </a:rPr>
              <a:t> </a:t>
            </a:r>
            <a:r>
              <a:rPr sz="1100" spc="-25" dirty="0">
                <a:latin typeface="Georgia"/>
                <a:cs typeface="Georgia"/>
              </a:rPr>
              <a:t>should</a:t>
            </a:r>
            <a:r>
              <a:rPr sz="1100" spc="30" dirty="0">
                <a:latin typeface="Georgia"/>
                <a:cs typeface="Georgia"/>
              </a:rPr>
              <a:t> </a:t>
            </a:r>
            <a:r>
              <a:rPr sz="1100" dirty="0">
                <a:latin typeface="Georgia"/>
                <a:cs typeface="Georgia"/>
              </a:rPr>
              <a:t>be</a:t>
            </a:r>
            <a:r>
              <a:rPr sz="1100" spc="30" dirty="0">
                <a:latin typeface="Georgia"/>
                <a:cs typeface="Georgia"/>
              </a:rPr>
              <a:t> </a:t>
            </a:r>
            <a:r>
              <a:rPr sz="1100" spc="-25" dirty="0">
                <a:latin typeface="Georgia"/>
                <a:cs typeface="Georgia"/>
              </a:rPr>
              <a:t>more</a:t>
            </a:r>
            <a:r>
              <a:rPr sz="1100" spc="30" dirty="0">
                <a:latin typeface="Georgia"/>
                <a:cs typeface="Georgia"/>
              </a:rPr>
              <a:t> </a:t>
            </a:r>
            <a:r>
              <a:rPr sz="1100" spc="-30" dirty="0">
                <a:latin typeface="Georgia"/>
                <a:cs typeface="Georgia"/>
              </a:rPr>
              <a:t>efficient</a:t>
            </a:r>
            <a:r>
              <a:rPr sz="1100" spc="30" dirty="0">
                <a:latin typeface="Georgia"/>
                <a:cs typeface="Georgia"/>
              </a:rPr>
              <a:t> </a:t>
            </a:r>
            <a:r>
              <a:rPr sz="1100" dirty="0">
                <a:latin typeface="Georgia"/>
                <a:cs typeface="Georgia"/>
              </a:rPr>
              <a:t>yet</a:t>
            </a:r>
            <a:r>
              <a:rPr sz="1100" spc="25" dirty="0">
                <a:latin typeface="Georgia"/>
                <a:cs typeface="Georgia"/>
              </a:rPr>
              <a:t> </a:t>
            </a:r>
            <a:r>
              <a:rPr sz="1100" spc="-25" dirty="0">
                <a:latin typeface="Georgia"/>
                <a:cs typeface="Georgia"/>
              </a:rPr>
              <a:t>produce</a:t>
            </a:r>
            <a:r>
              <a:rPr sz="1100" spc="30"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same</a:t>
            </a:r>
            <a:r>
              <a:rPr sz="1100" spc="30" dirty="0">
                <a:latin typeface="Georgia"/>
                <a:cs typeface="Georgia"/>
              </a:rPr>
              <a:t> </a:t>
            </a:r>
            <a:r>
              <a:rPr sz="1100" spc="-25" dirty="0">
                <a:latin typeface="Georgia"/>
                <a:cs typeface="Georgia"/>
              </a:rPr>
              <a:t>(or </a:t>
            </a:r>
            <a:r>
              <a:rPr sz="1100" spc="-20" dirty="0">
                <a:latin typeface="Georgia"/>
                <a:cs typeface="Georgia"/>
              </a:rPr>
              <a:t>almost</a:t>
            </a:r>
            <a:r>
              <a:rPr sz="1100" spc="15" dirty="0">
                <a:latin typeface="Georgia"/>
                <a:cs typeface="Georgia"/>
              </a:rPr>
              <a:t> </a:t>
            </a:r>
            <a:r>
              <a:rPr sz="1100" dirty="0">
                <a:latin typeface="Georgia"/>
                <a:cs typeface="Georgia"/>
              </a:rPr>
              <a:t>the</a:t>
            </a:r>
            <a:r>
              <a:rPr sz="1100" spc="20" dirty="0">
                <a:latin typeface="Georgia"/>
                <a:cs typeface="Georgia"/>
              </a:rPr>
              <a:t> </a:t>
            </a:r>
            <a:r>
              <a:rPr sz="1100" spc="-20" dirty="0">
                <a:latin typeface="Georgia"/>
                <a:cs typeface="Georgia"/>
              </a:rPr>
              <a:t>same)</a:t>
            </a:r>
            <a:r>
              <a:rPr sz="1100" spc="20" dirty="0">
                <a:latin typeface="Georgia"/>
                <a:cs typeface="Georgia"/>
              </a:rPr>
              <a:t> </a:t>
            </a:r>
            <a:r>
              <a:rPr sz="1100" dirty="0">
                <a:latin typeface="Georgia"/>
                <a:cs typeface="Georgia"/>
              </a:rPr>
              <a:t>analytical</a:t>
            </a:r>
            <a:r>
              <a:rPr sz="1100" spc="15" dirty="0">
                <a:latin typeface="Georgia"/>
                <a:cs typeface="Georgia"/>
              </a:rPr>
              <a:t> </a:t>
            </a:r>
            <a:r>
              <a:rPr sz="1100" spc="-10" dirty="0">
                <a:latin typeface="Georgia"/>
                <a:cs typeface="Georgia"/>
              </a:rPr>
              <a:t>results.</a:t>
            </a:r>
            <a:endParaRPr sz="1100">
              <a:latin typeface="Georgia"/>
              <a:cs typeface="Georgia"/>
            </a:endParaRPr>
          </a:p>
          <a:p>
            <a:pPr marL="12700" marR="139700">
              <a:lnSpc>
                <a:spcPts val="1150"/>
              </a:lnSpc>
              <a:spcBef>
                <a:spcPts val="725"/>
              </a:spcBef>
            </a:pPr>
            <a:r>
              <a:rPr sz="1100" b="1" spc="-35" dirty="0">
                <a:latin typeface="Georgia"/>
                <a:cs typeface="Georgia"/>
              </a:rPr>
              <a:t>Dimensionality</a:t>
            </a:r>
            <a:r>
              <a:rPr sz="1100" b="1" spc="55" dirty="0">
                <a:latin typeface="Georgia"/>
                <a:cs typeface="Georgia"/>
              </a:rPr>
              <a:t> </a:t>
            </a:r>
            <a:r>
              <a:rPr sz="1100" b="1" spc="-40" dirty="0">
                <a:latin typeface="Georgia"/>
                <a:cs typeface="Georgia"/>
              </a:rPr>
              <a:t>reduction</a:t>
            </a:r>
            <a:r>
              <a:rPr sz="1100" b="1" spc="1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process</a:t>
            </a:r>
            <a:r>
              <a:rPr sz="1100" spc="30" dirty="0">
                <a:latin typeface="Georgia"/>
                <a:cs typeface="Georgia"/>
              </a:rPr>
              <a:t> </a:t>
            </a:r>
            <a:r>
              <a:rPr sz="1100" dirty="0">
                <a:latin typeface="Georgia"/>
                <a:cs typeface="Georgia"/>
              </a:rPr>
              <a:t>of</a:t>
            </a:r>
            <a:r>
              <a:rPr sz="1100" spc="25" dirty="0">
                <a:latin typeface="Georgia"/>
                <a:cs typeface="Georgia"/>
              </a:rPr>
              <a:t> </a:t>
            </a:r>
            <a:r>
              <a:rPr sz="1100" spc="-30" dirty="0">
                <a:latin typeface="Georgia"/>
                <a:cs typeface="Georgia"/>
              </a:rPr>
              <a:t>reducing</a:t>
            </a:r>
            <a:r>
              <a:rPr sz="1100" spc="25" dirty="0">
                <a:latin typeface="Georgia"/>
                <a:cs typeface="Georgia"/>
              </a:rPr>
              <a:t> </a:t>
            </a:r>
            <a:r>
              <a:rPr sz="1100" dirty="0">
                <a:latin typeface="Georgia"/>
                <a:cs typeface="Georgia"/>
              </a:rPr>
              <a:t>the</a:t>
            </a:r>
            <a:r>
              <a:rPr sz="1100" spc="30" dirty="0">
                <a:latin typeface="Georgia"/>
                <a:cs typeface="Georgia"/>
              </a:rPr>
              <a:t> </a:t>
            </a:r>
            <a:r>
              <a:rPr sz="1100" spc="-40" dirty="0">
                <a:latin typeface="Georgia"/>
                <a:cs typeface="Georgia"/>
              </a:rPr>
              <a:t>number</a:t>
            </a:r>
            <a:r>
              <a:rPr sz="1100" spc="25" dirty="0">
                <a:latin typeface="Georgia"/>
                <a:cs typeface="Georgia"/>
              </a:rPr>
              <a:t> </a:t>
            </a:r>
            <a:r>
              <a:rPr sz="1100" dirty="0">
                <a:latin typeface="Georgia"/>
                <a:cs typeface="Georgia"/>
              </a:rPr>
              <a:t>of</a:t>
            </a:r>
            <a:r>
              <a:rPr sz="1100" spc="30" dirty="0">
                <a:latin typeface="Georgia"/>
                <a:cs typeface="Georgia"/>
              </a:rPr>
              <a:t> </a:t>
            </a:r>
            <a:r>
              <a:rPr sz="1100" spc="-10" dirty="0">
                <a:latin typeface="Georgia"/>
                <a:cs typeface="Georgia"/>
              </a:rPr>
              <a:t>random </a:t>
            </a:r>
            <a:r>
              <a:rPr sz="1100" spc="-25" dirty="0">
                <a:latin typeface="Georgia"/>
                <a:cs typeface="Georgia"/>
              </a:rPr>
              <a:t>variables</a:t>
            </a:r>
            <a:r>
              <a:rPr sz="1100" spc="30" dirty="0">
                <a:latin typeface="Georgia"/>
                <a:cs typeface="Georgia"/>
              </a:rPr>
              <a:t> </a:t>
            </a:r>
            <a:r>
              <a:rPr sz="1100" dirty="0">
                <a:latin typeface="Georgia"/>
                <a:cs typeface="Georgia"/>
              </a:rPr>
              <a:t>or</a:t>
            </a:r>
            <a:r>
              <a:rPr sz="1100" spc="35" dirty="0">
                <a:latin typeface="Georgia"/>
                <a:cs typeface="Georgia"/>
              </a:rPr>
              <a:t> </a:t>
            </a:r>
            <a:r>
              <a:rPr sz="1100" dirty="0">
                <a:latin typeface="Georgia"/>
                <a:cs typeface="Georgia"/>
              </a:rPr>
              <a:t>attributes</a:t>
            </a:r>
            <a:r>
              <a:rPr sz="1100" spc="30" dirty="0">
                <a:latin typeface="Georgia"/>
                <a:cs typeface="Georgia"/>
              </a:rPr>
              <a:t> </a:t>
            </a:r>
            <a:r>
              <a:rPr sz="1100" spc="-25" dirty="0">
                <a:latin typeface="Georgia"/>
                <a:cs typeface="Georgia"/>
              </a:rPr>
              <a:t>under</a:t>
            </a:r>
            <a:r>
              <a:rPr sz="1100" spc="35" dirty="0">
                <a:latin typeface="Georgia"/>
                <a:cs typeface="Georgia"/>
              </a:rPr>
              <a:t> </a:t>
            </a:r>
            <a:r>
              <a:rPr sz="1100" spc="-25" dirty="0">
                <a:latin typeface="Georgia"/>
                <a:cs typeface="Georgia"/>
              </a:rPr>
              <a:t>consideration.</a:t>
            </a:r>
            <a:r>
              <a:rPr sz="1100" spc="130" dirty="0">
                <a:latin typeface="Georgia"/>
                <a:cs typeface="Georgia"/>
              </a:rPr>
              <a:t> </a:t>
            </a:r>
            <a:r>
              <a:rPr sz="1100" spc="-30" dirty="0">
                <a:latin typeface="Georgia"/>
                <a:cs typeface="Georgia"/>
              </a:rPr>
              <a:t>Dimensionality</a:t>
            </a:r>
            <a:r>
              <a:rPr sz="1100" spc="30" dirty="0">
                <a:latin typeface="Georgia"/>
                <a:cs typeface="Georgia"/>
              </a:rPr>
              <a:t> </a:t>
            </a:r>
            <a:r>
              <a:rPr sz="1100" spc="-25" dirty="0">
                <a:latin typeface="Georgia"/>
                <a:cs typeface="Georgia"/>
              </a:rPr>
              <a:t>reduction</a:t>
            </a:r>
            <a:r>
              <a:rPr sz="1100" spc="35" dirty="0">
                <a:latin typeface="Georgia"/>
                <a:cs typeface="Georgia"/>
              </a:rPr>
              <a:t> </a:t>
            </a:r>
            <a:r>
              <a:rPr sz="1100" spc="-10" dirty="0">
                <a:latin typeface="Georgia"/>
                <a:cs typeface="Georgia"/>
              </a:rPr>
              <a:t>methods </a:t>
            </a:r>
            <a:r>
              <a:rPr sz="1100" spc="-25" dirty="0">
                <a:latin typeface="Georgia"/>
                <a:cs typeface="Georgia"/>
              </a:rPr>
              <a:t>include</a:t>
            </a:r>
            <a:r>
              <a:rPr sz="1100" spc="110" dirty="0">
                <a:latin typeface="Georgia"/>
                <a:cs typeface="Georgia"/>
              </a:rPr>
              <a:t> </a:t>
            </a:r>
            <a:r>
              <a:rPr sz="1100" i="1" dirty="0">
                <a:latin typeface="Palatino Linotype"/>
                <a:cs typeface="Palatino Linotype"/>
              </a:rPr>
              <a:t>wavelet</a:t>
            </a:r>
            <a:r>
              <a:rPr sz="1100" i="1" spc="130" dirty="0">
                <a:latin typeface="Palatino Linotype"/>
                <a:cs typeface="Palatino Linotype"/>
              </a:rPr>
              <a:t> </a:t>
            </a:r>
            <a:r>
              <a:rPr sz="1100" i="1" dirty="0">
                <a:latin typeface="Palatino Linotype"/>
                <a:cs typeface="Palatino Linotype"/>
              </a:rPr>
              <a:t>transforms</a:t>
            </a:r>
            <a:r>
              <a:rPr sz="1100" i="1" spc="204" dirty="0">
                <a:latin typeface="Palatino Linotype"/>
                <a:cs typeface="Palatino Linotype"/>
              </a:rPr>
              <a:t> </a:t>
            </a:r>
            <a:r>
              <a:rPr sz="1100" dirty="0">
                <a:latin typeface="Georgia"/>
                <a:cs typeface="Georgia"/>
              </a:rPr>
              <a:t>and</a:t>
            </a:r>
            <a:r>
              <a:rPr sz="1100" spc="114" dirty="0">
                <a:latin typeface="Georgia"/>
                <a:cs typeface="Georgia"/>
              </a:rPr>
              <a:t> </a:t>
            </a:r>
            <a:r>
              <a:rPr sz="1100" i="1" dirty="0">
                <a:latin typeface="Palatino Linotype"/>
                <a:cs typeface="Palatino Linotype"/>
              </a:rPr>
              <a:t>principal</a:t>
            </a:r>
            <a:r>
              <a:rPr sz="1100" i="1" spc="130" dirty="0">
                <a:latin typeface="Palatino Linotype"/>
                <a:cs typeface="Palatino Linotype"/>
              </a:rPr>
              <a:t> </a:t>
            </a:r>
            <a:r>
              <a:rPr sz="1100" i="1" dirty="0">
                <a:latin typeface="Palatino Linotype"/>
                <a:cs typeface="Palatino Linotype"/>
              </a:rPr>
              <a:t>component</a:t>
            </a:r>
            <a:r>
              <a:rPr sz="1100" i="1" spc="135" dirty="0">
                <a:latin typeface="Palatino Linotype"/>
                <a:cs typeface="Palatino Linotype"/>
              </a:rPr>
              <a:t> </a:t>
            </a:r>
            <a:r>
              <a:rPr sz="1100" i="1" dirty="0">
                <a:latin typeface="Palatino Linotype"/>
                <a:cs typeface="Palatino Linotype"/>
              </a:rPr>
              <a:t>analysis</a:t>
            </a:r>
            <a:r>
              <a:rPr sz="1100" dirty="0">
                <a:latin typeface="Georgia"/>
                <a:cs typeface="Georgia"/>
              </a:rPr>
              <a:t>,</a:t>
            </a:r>
            <a:r>
              <a:rPr sz="1100" spc="110" dirty="0">
                <a:latin typeface="Georgia"/>
                <a:cs typeface="Georgia"/>
              </a:rPr>
              <a:t> </a:t>
            </a:r>
            <a:r>
              <a:rPr sz="1100" spc="-20" dirty="0">
                <a:latin typeface="Georgia"/>
                <a:cs typeface="Georgia"/>
              </a:rPr>
              <a:t>which</a:t>
            </a:r>
            <a:r>
              <a:rPr sz="1100" spc="114" dirty="0">
                <a:latin typeface="Georgia"/>
                <a:cs typeface="Georgia"/>
              </a:rPr>
              <a:t> </a:t>
            </a:r>
            <a:r>
              <a:rPr sz="1100" spc="-25" dirty="0">
                <a:latin typeface="Georgia"/>
                <a:cs typeface="Georgia"/>
              </a:rPr>
              <a:t>transform</a:t>
            </a:r>
            <a:r>
              <a:rPr sz="1100" spc="114" dirty="0">
                <a:latin typeface="Georgia"/>
                <a:cs typeface="Georgia"/>
              </a:rPr>
              <a:t> </a:t>
            </a:r>
            <a:r>
              <a:rPr sz="1100" spc="-25" dirty="0">
                <a:latin typeface="Georgia"/>
                <a:cs typeface="Georgia"/>
              </a:rPr>
              <a:t>the </a:t>
            </a:r>
            <a:r>
              <a:rPr sz="1100" spc="-20" dirty="0">
                <a:latin typeface="Georgia"/>
                <a:cs typeface="Georgia"/>
              </a:rPr>
              <a:t>original</a:t>
            </a:r>
            <a:r>
              <a:rPr sz="1100" spc="60" dirty="0">
                <a:latin typeface="Georgia"/>
                <a:cs typeface="Georgia"/>
              </a:rPr>
              <a:t> </a:t>
            </a:r>
            <a:r>
              <a:rPr sz="1100" dirty="0">
                <a:latin typeface="Georgia"/>
                <a:cs typeface="Georgia"/>
              </a:rPr>
              <a:t>data</a:t>
            </a:r>
            <a:r>
              <a:rPr sz="1100" spc="65" dirty="0">
                <a:latin typeface="Georgia"/>
                <a:cs typeface="Georgia"/>
              </a:rPr>
              <a:t> </a:t>
            </a:r>
            <a:r>
              <a:rPr sz="1100" spc="-10" dirty="0">
                <a:latin typeface="Georgia"/>
                <a:cs typeface="Georgia"/>
              </a:rPr>
              <a:t>onto</a:t>
            </a:r>
            <a:r>
              <a:rPr sz="1100" spc="65" dirty="0">
                <a:latin typeface="Georgia"/>
                <a:cs typeface="Georgia"/>
              </a:rPr>
              <a:t> </a:t>
            </a:r>
            <a:r>
              <a:rPr sz="1100" dirty="0">
                <a:latin typeface="Georgia"/>
                <a:cs typeface="Georgia"/>
              </a:rPr>
              <a:t>a</a:t>
            </a:r>
            <a:r>
              <a:rPr sz="1100" spc="65" dirty="0">
                <a:latin typeface="Georgia"/>
                <a:cs typeface="Georgia"/>
              </a:rPr>
              <a:t> </a:t>
            </a:r>
            <a:r>
              <a:rPr sz="1100" spc="-30" dirty="0">
                <a:latin typeface="Georgia"/>
                <a:cs typeface="Georgia"/>
              </a:rPr>
              <a:t>smaller</a:t>
            </a:r>
            <a:r>
              <a:rPr sz="1100" spc="65" dirty="0">
                <a:latin typeface="Georgia"/>
                <a:cs typeface="Georgia"/>
              </a:rPr>
              <a:t> </a:t>
            </a:r>
            <a:r>
              <a:rPr sz="1100" spc="-10" dirty="0">
                <a:latin typeface="Georgia"/>
                <a:cs typeface="Georgia"/>
              </a:rPr>
              <a:t>space.</a:t>
            </a:r>
            <a:r>
              <a:rPr sz="1100" spc="170" dirty="0">
                <a:latin typeface="Georgia"/>
                <a:cs typeface="Georgia"/>
              </a:rPr>
              <a:t> </a:t>
            </a:r>
            <a:r>
              <a:rPr sz="1100" i="1" dirty="0">
                <a:latin typeface="Palatino Linotype"/>
                <a:cs typeface="Palatino Linotype"/>
              </a:rPr>
              <a:t>Attribute</a:t>
            </a:r>
            <a:r>
              <a:rPr sz="1100" i="1" spc="80" dirty="0">
                <a:latin typeface="Palatino Linotype"/>
                <a:cs typeface="Palatino Linotype"/>
              </a:rPr>
              <a:t> </a:t>
            </a:r>
            <a:r>
              <a:rPr sz="1100" i="1" dirty="0">
                <a:latin typeface="Palatino Linotype"/>
                <a:cs typeface="Palatino Linotype"/>
              </a:rPr>
              <a:t>subset</a:t>
            </a:r>
            <a:r>
              <a:rPr sz="1100" i="1" spc="75" dirty="0">
                <a:latin typeface="Palatino Linotype"/>
                <a:cs typeface="Palatino Linotype"/>
              </a:rPr>
              <a:t> </a:t>
            </a:r>
            <a:r>
              <a:rPr sz="1100" i="1" dirty="0">
                <a:latin typeface="Palatino Linotype"/>
                <a:cs typeface="Palatino Linotype"/>
              </a:rPr>
              <a:t>selection</a:t>
            </a:r>
            <a:r>
              <a:rPr sz="1100" i="1" spc="130" dirty="0">
                <a:latin typeface="Palatino Linotype"/>
                <a:cs typeface="Palatino Linotype"/>
              </a:rPr>
              <a:t> </a:t>
            </a:r>
            <a:r>
              <a:rPr sz="1100" spc="-25" dirty="0">
                <a:latin typeface="Georgia"/>
                <a:cs typeface="Georgia"/>
              </a:rPr>
              <a:t>identifies</a:t>
            </a:r>
            <a:r>
              <a:rPr sz="1100" spc="65" dirty="0">
                <a:latin typeface="Georgia"/>
                <a:cs typeface="Georgia"/>
              </a:rPr>
              <a:t> </a:t>
            </a:r>
            <a:r>
              <a:rPr sz="1100" dirty="0">
                <a:latin typeface="Georgia"/>
                <a:cs typeface="Georgia"/>
              </a:rPr>
              <a:t>and</a:t>
            </a:r>
            <a:r>
              <a:rPr sz="1100" spc="65" dirty="0">
                <a:latin typeface="Georgia"/>
                <a:cs typeface="Georgia"/>
              </a:rPr>
              <a:t> </a:t>
            </a:r>
            <a:r>
              <a:rPr sz="1100" spc="-10" dirty="0">
                <a:latin typeface="Georgia"/>
                <a:cs typeface="Georgia"/>
              </a:rPr>
              <a:t>remove </a:t>
            </a:r>
            <a:r>
              <a:rPr sz="1100" spc="-25" dirty="0">
                <a:latin typeface="Georgia"/>
                <a:cs typeface="Georgia"/>
              </a:rPr>
              <a:t>irrelevant,</a:t>
            </a:r>
            <a:r>
              <a:rPr sz="1100" spc="25" dirty="0">
                <a:latin typeface="Georgia"/>
                <a:cs typeface="Georgia"/>
              </a:rPr>
              <a:t> </a:t>
            </a:r>
            <a:r>
              <a:rPr sz="1100" spc="-10" dirty="0">
                <a:latin typeface="Georgia"/>
                <a:cs typeface="Georgia"/>
              </a:rPr>
              <a:t>weakly</a:t>
            </a:r>
            <a:r>
              <a:rPr sz="1100" spc="25" dirty="0">
                <a:latin typeface="Georgia"/>
                <a:cs typeface="Georgia"/>
              </a:rPr>
              <a:t> </a:t>
            </a:r>
            <a:r>
              <a:rPr sz="1100" spc="-25" dirty="0">
                <a:latin typeface="Georgia"/>
                <a:cs typeface="Georgia"/>
              </a:rPr>
              <a:t>relevant,</a:t>
            </a:r>
            <a:r>
              <a:rPr sz="1100" spc="25" dirty="0">
                <a:latin typeface="Georgia"/>
                <a:cs typeface="Georgia"/>
              </a:rPr>
              <a:t> </a:t>
            </a:r>
            <a:r>
              <a:rPr sz="1100" dirty="0">
                <a:latin typeface="Georgia"/>
                <a:cs typeface="Georgia"/>
              </a:rPr>
              <a:t>or</a:t>
            </a:r>
            <a:r>
              <a:rPr sz="1100" spc="25" dirty="0">
                <a:latin typeface="Georgia"/>
                <a:cs typeface="Georgia"/>
              </a:rPr>
              <a:t> </a:t>
            </a:r>
            <a:r>
              <a:rPr sz="1100" spc="-30" dirty="0">
                <a:latin typeface="Georgia"/>
                <a:cs typeface="Georgia"/>
              </a:rPr>
              <a:t>redundant</a:t>
            </a:r>
            <a:r>
              <a:rPr sz="1100" spc="25" dirty="0">
                <a:latin typeface="Georgia"/>
                <a:cs typeface="Georgia"/>
              </a:rPr>
              <a:t> </a:t>
            </a:r>
            <a:r>
              <a:rPr sz="1100" spc="-10" dirty="0">
                <a:latin typeface="Georgia"/>
                <a:cs typeface="Georgia"/>
              </a:rPr>
              <a:t>attributes.</a:t>
            </a:r>
            <a:endParaRPr sz="1100">
              <a:latin typeface="Georgia"/>
              <a:cs typeface="Georgia"/>
            </a:endParaRPr>
          </a:p>
          <a:p>
            <a:pPr marL="12700" marR="5080">
              <a:lnSpc>
                <a:spcPts val="1150"/>
              </a:lnSpc>
              <a:spcBef>
                <a:spcPts val="735"/>
              </a:spcBef>
            </a:pPr>
            <a:r>
              <a:rPr sz="1100" b="1" spc="-30" dirty="0">
                <a:latin typeface="Georgia"/>
                <a:cs typeface="Georgia"/>
              </a:rPr>
              <a:t>Numerosity</a:t>
            </a:r>
            <a:r>
              <a:rPr sz="1100" b="1" spc="70" dirty="0">
                <a:latin typeface="Georgia"/>
                <a:cs typeface="Georgia"/>
              </a:rPr>
              <a:t> </a:t>
            </a:r>
            <a:r>
              <a:rPr sz="1100" b="1" spc="-40" dirty="0">
                <a:latin typeface="Georgia"/>
                <a:cs typeface="Georgia"/>
              </a:rPr>
              <a:t>reduction</a:t>
            </a:r>
            <a:r>
              <a:rPr sz="1100" b="1" spc="30" dirty="0">
                <a:latin typeface="Georgia"/>
                <a:cs typeface="Georgia"/>
              </a:rPr>
              <a:t> </a:t>
            </a:r>
            <a:r>
              <a:rPr sz="1100" spc="-30" dirty="0">
                <a:latin typeface="Georgia"/>
                <a:cs typeface="Georgia"/>
              </a:rPr>
              <a:t>techniques</a:t>
            </a:r>
            <a:r>
              <a:rPr sz="1100" spc="40" dirty="0">
                <a:latin typeface="Georgia"/>
                <a:cs typeface="Georgia"/>
              </a:rPr>
              <a:t> </a:t>
            </a:r>
            <a:r>
              <a:rPr sz="1100" spc="-20" dirty="0">
                <a:latin typeface="Georgia"/>
                <a:cs typeface="Georgia"/>
              </a:rPr>
              <a:t>replace</a:t>
            </a:r>
            <a:r>
              <a:rPr sz="1100" spc="40"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original</a:t>
            </a:r>
            <a:r>
              <a:rPr sz="1100" spc="45" dirty="0">
                <a:latin typeface="Georgia"/>
                <a:cs typeface="Georgia"/>
              </a:rPr>
              <a:t> </a:t>
            </a:r>
            <a:r>
              <a:rPr sz="1100" dirty="0">
                <a:latin typeface="Georgia"/>
                <a:cs typeface="Georgia"/>
              </a:rPr>
              <a:t>data</a:t>
            </a:r>
            <a:r>
              <a:rPr sz="1100" spc="40" dirty="0">
                <a:latin typeface="Georgia"/>
                <a:cs typeface="Georgia"/>
              </a:rPr>
              <a:t> </a:t>
            </a:r>
            <a:r>
              <a:rPr sz="1100" spc="-30" dirty="0">
                <a:latin typeface="Georgia"/>
                <a:cs typeface="Georgia"/>
              </a:rPr>
              <a:t>volume</a:t>
            </a:r>
            <a:r>
              <a:rPr sz="1100" spc="40" dirty="0">
                <a:latin typeface="Georgia"/>
                <a:cs typeface="Georgia"/>
              </a:rPr>
              <a:t> </a:t>
            </a:r>
            <a:r>
              <a:rPr sz="1100" dirty="0">
                <a:latin typeface="Georgia"/>
                <a:cs typeface="Georgia"/>
              </a:rPr>
              <a:t>by</a:t>
            </a:r>
            <a:r>
              <a:rPr sz="1100" spc="40" dirty="0">
                <a:latin typeface="Georgia"/>
                <a:cs typeface="Georgia"/>
              </a:rPr>
              <a:t> </a:t>
            </a:r>
            <a:r>
              <a:rPr sz="1100" spc="-10" dirty="0">
                <a:latin typeface="Georgia"/>
                <a:cs typeface="Georgia"/>
              </a:rPr>
              <a:t>alternative, </a:t>
            </a:r>
            <a:r>
              <a:rPr sz="1100" spc="-30" dirty="0">
                <a:latin typeface="Georgia"/>
                <a:cs typeface="Georgia"/>
              </a:rPr>
              <a:t>smaller</a:t>
            </a:r>
            <a:r>
              <a:rPr sz="1100" spc="60" dirty="0">
                <a:latin typeface="Georgia"/>
                <a:cs typeface="Georgia"/>
              </a:rPr>
              <a:t> </a:t>
            </a:r>
            <a:r>
              <a:rPr sz="1100" spc="-30" dirty="0">
                <a:latin typeface="Georgia"/>
                <a:cs typeface="Georgia"/>
              </a:rPr>
              <a:t>forms</a:t>
            </a:r>
            <a:r>
              <a:rPr sz="1100" spc="65" dirty="0">
                <a:latin typeface="Georgia"/>
                <a:cs typeface="Georgia"/>
              </a:rPr>
              <a:t> </a:t>
            </a:r>
            <a:r>
              <a:rPr sz="1100" dirty="0">
                <a:latin typeface="Georgia"/>
                <a:cs typeface="Georgia"/>
              </a:rPr>
              <a:t>of</a:t>
            </a:r>
            <a:r>
              <a:rPr sz="1100" spc="65" dirty="0">
                <a:latin typeface="Georgia"/>
                <a:cs typeface="Georgia"/>
              </a:rPr>
              <a:t> </a:t>
            </a:r>
            <a:r>
              <a:rPr sz="1100" dirty="0">
                <a:latin typeface="Georgia"/>
                <a:cs typeface="Georgia"/>
              </a:rPr>
              <a:t>data</a:t>
            </a:r>
            <a:r>
              <a:rPr sz="1100" spc="65" dirty="0">
                <a:latin typeface="Georgia"/>
                <a:cs typeface="Georgia"/>
              </a:rPr>
              <a:t> </a:t>
            </a:r>
            <a:r>
              <a:rPr sz="1100" spc="-25" dirty="0">
                <a:latin typeface="Georgia"/>
                <a:cs typeface="Georgia"/>
              </a:rPr>
              <a:t>representation.</a:t>
            </a:r>
            <a:r>
              <a:rPr sz="1100" spc="170" dirty="0">
                <a:latin typeface="Georgia"/>
                <a:cs typeface="Georgia"/>
              </a:rPr>
              <a:t> </a:t>
            </a:r>
            <a:r>
              <a:rPr sz="1100" spc="-35" dirty="0">
                <a:latin typeface="Georgia"/>
                <a:cs typeface="Georgia"/>
              </a:rPr>
              <a:t>Techniques</a:t>
            </a:r>
            <a:r>
              <a:rPr sz="1100" spc="60" dirty="0">
                <a:latin typeface="Georgia"/>
                <a:cs typeface="Georgia"/>
              </a:rPr>
              <a:t> </a:t>
            </a:r>
            <a:r>
              <a:rPr sz="1100" dirty="0">
                <a:latin typeface="Georgia"/>
                <a:cs typeface="Georgia"/>
              </a:rPr>
              <a:t>are</a:t>
            </a:r>
            <a:r>
              <a:rPr sz="1100" spc="65" dirty="0">
                <a:latin typeface="Georgia"/>
                <a:cs typeface="Georgia"/>
              </a:rPr>
              <a:t> </a:t>
            </a:r>
            <a:r>
              <a:rPr sz="1100" dirty="0">
                <a:latin typeface="Georgia"/>
                <a:cs typeface="Georgia"/>
              </a:rPr>
              <a:t>both</a:t>
            </a:r>
            <a:r>
              <a:rPr sz="1100" spc="60" dirty="0">
                <a:latin typeface="Georgia"/>
                <a:cs typeface="Georgia"/>
              </a:rPr>
              <a:t> </a:t>
            </a:r>
            <a:r>
              <a:rPr sz="1100" i="1" dirty="0">
                <a:latin typeface="Palatino Linotype"/>
                <a:cs typeface="Palatino Linotype"/>
              </a:rPr>
              <a:t>parametric</a:t>
            </a:r>
            <a:r>
              <a:rPr sz="1100" i="1" spc="110" dirty="0">
                <a:latin typeface="Palatino Linotype"/>
                <a:cs typeface="Palatino Linotype"/>
              </a:rPr>
              <a:t> </a:t>
            </a:r>
            <a:r>
              <a:rPr sz="1100" spc="-10" dirty="0">
                <a:latin typeface="Georgia"/>
                <a:cs typeface="Georgia"/>
              </a:rPr>
              <a:t>methods </a:t>
            </a:r>
            <a:r>
              <a:rPr sz="1100" dirty="0">
                <a:latin typeface="Georgia"/>
                <a:cs typeface="Georgia"/>
              </a:rPr>
              <a:t>(</a:t>
            </a:r>
            <a:r>
              <a:rPr sz="1100" i="1" dirty="0">
                <a:latin typeface="Palatino Linotype"/>
                <a:cs typeface="Palatino Linotype"/>
              </a:rPr>
              <a:t>regression</a:t>
            </a:r>
            <a:r>
              <a:rPr sz="1100" dirty="0">
                <a:latin typeface="Georgia"/>
                <a:cs typeface="Georgia"/>
              </a:rPr>
              <a:t>,</a:t>
            </a:r>
            <a:r>
              <a:rPr sz="1100" spc="155" dirty="0">
                <a:latin typeface="Georgia"/>
                <a:cs typeface="Georgia"/>
              </a:rPr>
              <a:t> </a:t>
            </a:r>
            <a:r>
              <a:rPr sz="1100" i="1" dirty="0">
                <a:latin typeface="Palatino Linotype"/>
                <a:cs typeface="Palatino Linotype"/>
              </a:rPr>
              <a:t>log–linear</a:t>
            </a:r>
            <a:r>
              <a:rPr sz="1100" i="1" spc="180" dirty="0">
                <a:latin typeface="Palatino Linotype"/>
                <a:cs typeface="Palatino Linotype"/>
              </a:rPr>
              <a:t> </a:t>
            </a:r>
            <a:r>
              <a:rPr sz="1100" i="1" dirty="0">
                <a:latin typeface="Palatino Linotype"/>
                <a:cs typeface="Palatino Linotype"/>
              </a:rPr>
              <a:t>models</a:t>
            </a:r>
            <a:r>
              <a:rPr sz="1100" dirty="0">
                <a:latin typeface="Georgia"/>
                <a:cs typeface="Georgia"/>
              </a:rPr>
              <a:t>)</a:t>
            </a:r>
            <a:r>
              <a:rPr sz="1100" spc="155" dirty="0">
                <a:latin typeface="Georgia"/>
                <a:cs typeface="Georgia"/>
              </a:rPr>
              <a:t> </a:t>
            </a:r>
            <a:r>
              <a:rPr sz="1100" dirty="0">
                <a:latin typeface="Georgia"/>
                <a:cs typeface="Georgia"/>
              </a:rPr>
              <a:t>and</a:t>
            </a:r>
            <a:r>
              <a:rPr sz="1100" spc="160" dirty="0">
                <a:latin typeface="Georgia"/>
                <a:cs typeface="Georgia"/>
              </a:rPr>
              <a:t> </a:t>
            </a:r>
            <a:r>
              <a:rPr sz="1100" i="1" dirty="0">
                <a:latin typeface="Palatino Linotype"/>
                <a:cs typeface="Palatino Linotype"/>
              </a:rPr>
              <a:t>nonparametric</a:t>
            </a:r>
            <a:r>
              <a:rPr sz="1100" i="1" spc="220" dirty="0">
                <a:latin typeface="Palatino Linotype"/>
                <a:cs typeface="Palatino Linotype"/>
              </a:rPr>
              <a:t> </a:t>
            </a:r>
            <a:r>
              <a:rPr sz="1100" spc="-25" dirty="0">
                <a:latin typeface="Georgia"/>
                <a:cs typeface="Georgia"/>
              </a:rPr>
              <a:t>methods</a:t>
            </a:r>
            <a:r>
              <a:rPr sz="1100" spc="155" dirty="0">
                <a:latin typeface="Georgia"/>
                <a:cs typeface="Georgia"/>
              </a:rPr>
              <a:t> </a:t>
            </a:r>
            <a:r>
              <a:rPr sz="1100" dirty="0">
                <a:latin typeface="Georgia"/>
                <a:cs typeface="Georgia"/>
              </a:rPr>
              <a:t>(</a:t>
            </a:r>
            <a:r>
              <a:rPr sz="1100" i="1" dirty="0">
                <a:latin typeface="Palatino Linotype"/>
                <a:cs typeface="Palatino Linotype"/>
              </a:rPr>
              <a:t>histograms</a:t>
            </a:r>
            <a:r>
              <a:rPr sz="1100" dirty="0">
                <a:latin typeface="Georgia"/>
                <a:cs typeface="Georgia"/>
              </a:rPr>
              <a:t>,</a:t>
            </a:r>
            <a:r>
              <a:rPr sz="1100" spc="160" dirty="0">
                <a:latin typeface="Georgia"/>
                <a:cs typeface="Georgia"/>
              </a:rPr>
              <a:t> </a:t>
            </a:r>
            <a:r>
              <a:rPr sz="1100" i="1" spc="-10" dirty="0">
                <a:latin typeface="Palatino Linotype"/>
                <a:cs typeface="Palatino Linotype"/>
              </a:rPr>
              <a:t>clustering</a:t>
            </a:r>
            <a:r>
              <a:rPr sz="1100" spc="-10" dirty="0">
                <a:latin typeface="Georgia"/>
                <a:cs typeface="Georgia"/>
              </a:rPr>
              <a:t>, </a:t>
            </a:r>
            <a:r>
              <a:rPr sz="1100" i="1" dirty="0">
                <a:latin typeface="Palatino Linotype"/>
                <a:cs typeface="Palatino Linotype"/>
              </a:rPr>
              <a:t>sampling</a:t>
            </a:r>
            <a:r>
              <a:rPr sz="1100" dirty="0">
                <a:latin typeface="Georgia"/>
                <a:cs typeface="Georgia"/>
              </a:rPr>
              <a:t>,</a:t>
            </a:r>
            <a:r>
              <a:rPr sz="1100" spc="145" dirty="0">
                <a:latin typeface="Georgia"/>
                <a:cs typeface="Georgia"/>
              </a:rPr>
              <a:t> </a:t>
            </a:r>
            <a:r>
              <a:rPr sz="1100" i="1" dirty="0">
                <a:latin typeface="Palatino Linotype"/>
                <a:cs typeface="Palatino Linotype"/>
              </a:rPr>
              <a:t>data</a:t>
            </a:r>
            <a:r>
              <a:rPr sz="1100" i="1" spc="165" dirty="0">
                <a:latin typeface="Palatino Linotype"/>
                <a:cs typeface="Palatino Linotype"/>
              </a:rPr>
              <a:t> </a:t>
            </a:r>
            <a:r>
              <a:rPr sz="1100" i="1" dirty="0">
                <a:latin typeface="Palatino Linotype"/>
                <a:cs typeface="Palatino Linotype"/>
              </a:rPr>
              <a:t>cube</a:t>
            </a:r>
            <a:r>
              <a:rPr sz="1100" i="1" spc="165" dirty="0">
                <a:latin typeface="Palatino Linotype"/>
                <a:cs typeface="Palatino Linotype"/>
              </a:rPr>
              <a:t> </a:t>
            </a:r>
            <a:r>
              <a:rPr sz="1100" i="1" spc="-10" dirty="0">
                <a:latin typeface="Palatino Linotype"/>
                <a:cs typeface="Palatino Linotype"/>
              </a:rPr>
              <a:t>aggregation</a:t>
            </a:r>
            <a:r>
              <a:rPr sz="1100" spc="-10" dirty="0">
                <a:latin typeface="Georgia"/>
                <a:cs typeface="Georgia"/>
              </a:rPr>
              <a:t>).</a:t>
            </a:r>
            <a:endParaRPr sz="1100">
              <a:latin typeface="Georgia"/>
              <a:cs typeface="Georgia"/>
            </a:endParaRPr>
          </a:p>
        </p:txBody>
      </p:sp>
      <p:sp>
        <p:nvSpPr>
          <p:cNvPr id="5" name="object 5"/>
          <p:cNvSpPr/>
          <p:nvPr/>
        </p:nvSpPr>
        <p:spPr>
          <a:xfrm>
            <a:off x="337972" y="111721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0169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2497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64</a:t>
            </a:fld>
            <a:r>
              <a:rPr dirty="0"/>
              <a:t> </a:t>
            </a:r>
            <a:r>
              <a:rPr spc="75" dirty="0"/>
              <a:t>/</a:t>
            </a:r>
            <a:r>
              <a:rPr spc="5" dirty="0"/>
              <a:t> </a:t>
            </a:r>
            <a:r>
              <a:rPr spc="-25" dirty="0"/>
              <a:t>103</a:t>
            </a: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240" dirty="0"/>
              <a:t> </a:t>
            </a:r>
            <a:r>
              <a:rPr dirty="0"/>
              <a:t>reduction</a:t>
            </a:r>
            <a:r>
              <a:rPr spc="245" dirty="0"/>
              <a:t> </a:t>
            </a:r>
            <a:r>
              <a:rPr spc="-10" dirty="0"/>
              <a:t>methods</a:t>
            </a:r>
          </a:p>
        </p:txBody>
      </p:sp>
      <p:sp>
        <p:nvSpPr>
          <p:cNvPr id="3" name="object 3"/>
          <p:cNvSpPr/>
          <p:nvPr/>
        </p:nvSpPr>
        <p:spPr>
          <a:xfrm>
            <a:off x="299567" y="99546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23369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47190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71013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194834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p:nvPr/>
        </p:nvSpPr>
        <p:spPr>
          <a:xfrm>
            <a:off x="299567" y="218655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txBox="1"/>
          <p:nvPr/>
        </p:nvSpPr>
        <p:spPr>
          <a:xfrm>
            <a:off x="309016" y="852866"/>
            <a:ext cx="2388235" cy="1454785"/>
          </a:xfrm>
          <a:prstGeom prst="rect">
            <a:avLst/>
          </a:prstGeom>
        </p:spPr>
        <p:txBody>
          <a:bodyPr vert="horz" wrap="square" lIns="0" tIns="83185" rIns="0" bIns="0" rtlCol="0">
            <a:spAutoFit/>
          </a:bodyPr>
          <a:lstStyle/>
          <a:p>
            <a:pPr marL="154305" indent="-141605">
              <a:lnSpc>
                <a:spcPct val="100000"/>
              </a:lnSpc>
              <a:spcBef>
                <a:spcPts val="655"/>
              </a:spcBef>
              <a:buClr>
                <a:srgbClr val="FFFFFF"/>
              </a:buClr>
              <a:buSzPct val="72727"/>
              <a:buAutoNum type="arabicPlain"/>
              <a:tabLst>
                <a:tab pos="154305" algn="l"/>
              </a:tabLst>
            </a:pPr>
            <a:r>
              <a:rPr sz="1100" spc="-10" dirty="0">
                <a:latin typeface="Georgia"/>
                <a:cs typeface="Georgia"/>
              </a:rPr>
              <a:t>Principal</a:t>
            </a:r>
            <a:r>
              <a:rPr sz="1100" spc="20" dirty="0">
                <a:latin typeface="Georgia"/>
                <a:cs typeface="Georgia"/>
              </a:rPr>
              <a:t> </a:t>
            </a:r>
            <a:r>
              <a:rPr sz="1100" spc="-30" dirty="0">
                <a:latin typeface="Georgia"/>
                <a:cs typeface="Georgia"/>
              </a:rPr>
              <a:t>component</a:t>
            </a:r>
            <a:r>
              <a:rPr sz="1100" spc="25" dirty="0">
                <a:latin typeface="Georgia"/>
                <a:cs typeface="Georgia"/>
              </a:rPr>
              <a:t> </a:t>
            </a:r>
            <a:r>
              <a:rPr sz="1100" spc="-10" dirty="0">
                <a:latin typeface="Georgia"/>
                <a:cs typeface="Georgia"/>
              </a:rPr>
              <a:t>analysis</a:t>
            </a:r>
            <a:r>
              <a:rPr sz="1100" spc="25" dirty="0">
                <a:latin typeface="Georgia"/>
                <a:cs typeface="Georgia"/>
              </a:rPr>
              <a:t> </a:t>
            </a:r>
            <a:r>
              <a:rPr sz="1100" spc="-10" dirty="0">
                <a:latin typeface="Georgia"/>
                <a:cs typeface="Georgia"/>
              </a:rPr>
              <a:t>(PCA)</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Attribute</a:t>
            </a:r>
            <a:r>
              <a:rPr sz="1100" spc="35" dirty="0">
                <a:latin typeface="Georgia"/>
                <a:cs typeface="Georgia"/>
              </a:rPr>
              <a:t> </a:t>
            </a:r>
            <a:r>
              <a:rPr sz="1100" spc="-10" dirty="0">
                <a:latin typeface="Georgia"/>
                <a:cs typeface="Georgia"/>
              </a:rPr>
              <a:t>subset</a:t>
            </a:r>
            <a:r>
              <a:rPr sz="1100" spc="35" dirty="0">
                <a:latin typeface="Georgia"/>
                <a:cs typeface="Georgia"/>
              </a:rPr>
              <a:t> </a:t>
            </a:r>
            <a:r>
              <a:rPr sz="1100" spc="-10" dirty="0">
                <a:latin typeface="Georgia"/>
                <a:cs typeface="Georgia"/>
              </a:rPr>
              <a:t>selection</a:t>
            </a:r>
            <a:endParaRPr sz="1100">
              <a:latin typeface="Georgia"/>
              <a:cs typeface="Georgia"/>
            </a:endParaRPr>
          </a:p>
          <a:p>
            <a:pPr marL="154305" indent="-141605">
              <a:lnSpc>
                <a:spcPct val="100000"/>
              </a:lnSpc>
              <a:spcBef>
                <a:spcPts val="560"/>
              </a:spcBef>
              <a:buClr>
                <a:srgbClr val="FFFFFF"/>
              </a:buClr>
              <a:buSzPct val="72727"/>
              <a:buAutoNum type="arabicPlain"/>
              <a:tabLst>
                <a:tab pos="154305" algn="l"/>
              </a:tabLst>
            </a:pPr>
            <a:r>
              <a:rPr sz="1100" spc="-10" dirty="0">
                <a:latin typeface="Georgia"/>
                <a:cs typeface="Georgia"/>
              </a:rPr>
              <a:t>Histograms</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spc="-10" dirty="0">
                <a:latin typeface="Georgia"/>
                <a:cs typeface="Georgia"/>
              </a:rPr>
              <a:t>Clustering</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Data</a:t>
            </a:r>
            <a:r>
              <a:rPr sz="1100" spc="114" dirty="0">
                <a:latin typeface="Georgia"/>
                <a:cs typeface="Georgia"/>
              </a:rPr>
              <a:t> </a:t>
            </a:r>
            <a:r>
              <a:rPr sz="1100" spc="-10" dirty="0">
                <a:latin typeface="Georgia"/>
                <a:cs typeface="Georgia"/>
              </a:rPr>
              <a:t>sampling</a:t>
            </a:r>
            <a:endParaRPr sz="1100">
              <a:latin typeface="Georgia"/>
              <a:cs typeface="Georgia"/>
            </a:endParaRPr>
          </a:p>
          <a:p>
            <a:pPr marL="154305" indent="-141605">
              <a:lnSpc>
                <a:spcPct val="100000"/>
              </a:lnSpc>
              <a:spcBef>
                <a:spcPts val="555"/>
              </a:spcBef>
              <a:buClr>
                <a:srgbClr val="FFFFFF"/>
              </a:buClr>
              <a:buSzPct val="72727"/>
              <a:buAutoNum type="arabicPlain"/>
              <a:tabLst>
                <a:tab pos="154305" algn="l"/>
              </a:tabLst>
            </a:pPr>
            <a:r>
              <a:rPr sz="1100" dirty="0">
                <a:latin typeface="Georgia"/>
                <a:cs typeface="Georgia"/>
              </a:rPr>
              <a:t>Data</a:t>
            </a:r>
            <a:r>
              <a:rPr sz="1100" spc="55" dirty="0">
                <a:latin typeface="Georgia"/>
                <a:cs typeface="Georgia"/>
              </a:rPr>
              <a:t> </a:t>
            </a:r>
            <a:r>
              <a:rPr sz="1100" dirty="0">
                <a:latin typeface="Georgia"/>
                <a:cs typeface="Georgia"/>
              </a:rPr>
              <a:t>cube</a:t>
            </a:r>
            <a:r>
              <a:rPr sz="1100" spc="55" dirty="0">
                <a:latin typeface="Georgia"/>
                <a:cs typeface="Georgia"/>
              </a:rPr>
              <a:t> </a:t>
            </a:r>
            <a:r>
              <a:rPr sz="1100" spc="-10" dirty="0">
                <a:latin typeface="Georgia"/>
                <a:cs typeface="Georgia"/>
              </a:rPr>
              <a:t>aggregation</a:t>
            </a:r>
            <a:endParaRPr sz="11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65</a:t>
            </a:fld>
            <a:r>
              <a:rPr dirty="0"/>
              <a:t> </a:t>
            </a:r>
            <a:r>
              <a:rPr spc="75" dirty="0"/>
              <a:t>/</a:t>
            </a:r>
            <a:r>
              <a:rPr spc="5" dirty="0"/>
              <a:t> </a:t>
            </a:r>
            <a:r>
              <a:rPr spc="-25" dirty="0"/>
              <a:t>103</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Principal</a:t>
            </a:r>
            <a:r>
              <a:rPr spc="350" dirty="0"/>
              <a:t> </a:t>
            </a:r>
            <a:r>
              <a:rPr dirty="0"/>
              <a:t>component</a:t>
            </a:r>
            <a:r>
              <a:rPr spc="345" dirty="0"/>
              <a:t> </a:t>
            </a:r>
            <a:r>
              <a:rPr dirty="0"/>
              <a:t>analysis</a:t>
            </a:r>
            <a:r>
              <a:rPr spc="350" dirty="0"/>
              <a:t> </a:t>
            </a:r>
            <a:r>
              <a:rPr spc="55" dirty="0"/>
              <a:t>(PCA)</a:t>
            </a:r>
          </a:p>
        </p:txBody>
      </p:sp>
      <p:sp>
        <p:nvSpPr>
          <p:cNvPr id="3" name="object 3"/>
          <p:cNvSpPr/>
          <p:nvPr/>
        </p:nvSpPr>
        <p:spPr>
          <a:xfrm>
            <a:off x="337972" y="78679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23212"/>
            <a:ext cx="4982210" cy="886460"/>
          </a:xfrm>
          <a:prstGeom prst="rect">
            <a:avLst/>
          </a:prstGeom>
        </p:spPr>
        <p:txBody>
          <a:bodyPr vert="horz" wrap="square" lIns="0" tIns="83185" rIns="0" bIns="0" rtlCol="0">
            <a:spAutoFit/>
          </a:bodyPr>
          <a:lstStyle/>
          <a:p>
            <a:pPr marL="12700">
              <a:lnSpc>
                <a:spcPct val="100000"/>
              </a:lnSpc>
              <a:spcBef>
                <a:spcPts val="655"/>
              </a:spcBef>
            </a:pPr>
            <a:r>
              <a:rPr sz="1100" spc="-10" dirty="0">
                <a:latin typeface="Georgia"/>
                <a:cs typeface="Georgia"/>
              </a:rPr>
              <a:t>Principal</a:t>
            </a:r>
            <a:r>
              <a:rPr sz="1100" spc="60" dirty="0">
                <a:latin typeface="Georgia"/>
                <a:cs typeface="Georgia"/>
              </a:rPr>
              <a:t> </a:t>
            </a:r>
            <a:r>
              <a:rPr sz="1100" spc="-30" dirty="0">
                <a:latin typeface="Georgia"/>
                <a:cs typeface="Georgia"/>
              </a:rPr>
              <a:t>component</a:t>
            </a:r>
            <a:r>
              <a:rPr sz="1100" spc="65" dirty="0">
                <a:latin typeface="Georgia"/>
                <a:cs typeface="Georgia"/>
              </a:rPr>
              <a:t> </a:t>
            </a:r>
            <a:r>
              <a:rPr sz="1100" spc="-10" dirty="0">
                <a:latin typeface="Georgia"/>
                <a:cs typeface="Georgia"/>
              </a:rPr>
              <a:t>analysis</a:t>
            </a:r>
            <a:r>
              <a:rPr sz="1100" spc="65" dirty="0">
                <a:latin typeface="Georgia"/>
                <a:cs typeface="Georgia"/>
              </a:rPr>
              <a:t> </a:t>
            </a:r>
            <a:r>
              <a:rPr sz="1100" dirty="0">
                <a:latin typeface="Georgia"/>
                <a:cs typeface="Georgia"/>
              </a:rPr>
              <a:t>(PCA)</a:t>
            </a:r>
            <a:r>
              <a:rPr sz="1100" spc="65" dirty="0">
                <a:latin typeface="Georgia"/>
                <a:cs typeface="Georgia"/>
              </a:rPr>
              <a:t> </a:t>
            </a:r>
            <a:r>
              <a:rPr sz="1100" dirty="0">
                <a:latin typeface="Georgia"/>
                <a:cs typeface="Georgia"/>
              </a:rPr>
              <a:t>is</a:t>
            </a:r>
            <a:r>
              <a:rPr sz="1100" spc="60" dirty="0">
                <a:latin typeface="Georgia"/>
                <a:cs typeface="Georgia"/>
              </a:rPr>
              <a:t> </a:t>
            </a:r>
            <a:r>
              <a:rPr sz="1100" dirty="0">
                <a:latin typeface="Georgia"/>
                <a:cs typeface="Georgia"/>
              </a:rPr>
              <a:t>a</a:t>
            </a:r>
            <a:r>
              <a:rPr sz="1100" spc="65" dirty="0">
                <a:latin typeface="Georgia"/>
                <a:cs typeface="Georgia"/>
              </a:rPr>
              <a:t> </a:t>
            </a:r>
            <a:r>
              <a:rPr sz="1100" spc="-20" dirty="0">
                <a:latin typeface="Georgia"/>
                <a:cs typeface="Georgia"/>
              </a:rPr>
              <a:t>method</a:t>
            </a:r>
            <a:r>
              <a:rPr sz="1100" spc="65" dirty="0">
                <a:latin typeface="Georgia"/>
                <a:cs typeface="Georgia"/>
              </a:rPr>
              <a:t> </a:t>
            </a:r>
            <a:r>
              <a:rPr sz="1100" dirty="0">
                <a:latin typeface="Georgia"/>
                <a:cs typeface="Georgia"/>
              </a:rPr>
              <a:t>of</a:t>
            </a:r>
            <a:r>
              <a:rPr sz="1100" spc="65" dirty="0">
                <a:latin typeface="Georgia"/>
                <a:cs typeface="Georgia"/>
              </a:rPr>
              <a:t> </a:t>
            </a:r>
            <a:r>
              <a:rPr sz="1100" spc="-30" dirty="0">
                <a:latin typeface="Georgia"/>
                <a:cs typeface="Georgia"/>
              </a:rPr>
              <a:t>dimensionality</a:t>
            </a:r>
            <a:r>
              <a:rPr sz="1100" spc="65" dirty="0">
                <a:latin typeface="Georgia"/>
                <a:cs typeface="Georgia"/>
              </a:rPr>
              <a:t> </a:t>
            </a:r>
            <a:r>
              <a:rPr sz="1100" spc="-10" dirty="0">
                <a:latin typeface="Georgia"/>
                <a:cs typeface="Georgia"/>
              </a:rPr>
              <a:t>reduction.</a:t>
            </a:r>
            <a:endParaRPr sz="1100">
              <a:latin typeface="Georgia"/>
              <a:cs typeface="Georgia"/>
            </a:endParaRPr>
          </a:p>
          <a:p>
            <a:pPr marL="12700" marR="5080">
              <a:lnSpc>
                <a:spcPts val="1150"/>
              </a:lnSpc>
              <a:spcBef>
                <a:spcPts val="735"/>
              </a:spcBef>
            </a:pPr>
            <a:r>
              <a:rPr sz="1100" spc="-25" dirty="0">
                <a:latin typeface="Georgia"/>
                <a:cs typeface="Georgia"/>
              </a:rPr>
              <a:t>Suppose</a:t>
            </a:r>
            <a:r>
              <a:rPr sz="1100" spc="45" dirty="0">
                <a:latin typeface="Georgia"/>
                <a:cs typeface="Georgia"/>
              </a:rPr>
              <a:t> </a:t>
            </a:r>
            <a:r>
              <a:rPr sz="1100" dirty="0">
                <a:latin typeface="Georgia"/>
                <a:cs typeface="Georgia"/>
              </a:rPr>
              <a:t>that</a:t>
            </a:r>
            <a:r>
              <a:rPr sz="1100" spc="4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to</a:t>
            </a:r>
            <a:r>
              <a:rPr sz="1100" spc="45" dirty="0">
                <a:latin typeface="Georgia"/>
                <a:cs typeface="Georgia"/>
              </a:rPr>
              <a:t> </a:t>
            </a:r>
            <a:r>
              <a:rPr sz="1100" dirty="0">
                <a:latin typeface="Georgia"/>
                <a:cs typeface="Georgia"/>
              </a:rPr>
              <a:t>be</a:t>
            </a:r>
            <a:r>
              <a:rPr sz="1100" spc="50" dirty="0">
                <a:latin typeface="Georgia"/>
                <a:cs typeface="Georgia"/>
              </a:rPr>
              <a:t> </a:t>
            </a:r>
            <a:r>
              <a:rPr sz="1100" spc="-30" dirty="0">
                <a:latin typeface="Georgia"/>
                <a:cs typeface="Georgia"/>
              </a:rPr>
              <a:t>reduced</a:t>
            </a:r>
            <a:r>
              <a:rPr sz="1100" spc="45" dirty="0">
                <a:latin typeface="Georgia"/>
                <a:cs typeface="Georgia"/>
              </a:rPr>
              <a:t> </a:t>
            </a:r>
            <a:r>
              <a:rPr sz="1100" spc="-25" dirty="0">
                <a:latin typeface="Georgia"/>
                <a:cs typeface="Georgia"/>
              </a:rPr>
              <a:t>consist</a:t>
            </a:r>
            <a:r>
              <a:rPr sz="1100" spc="50" dirty="0">
                <a:latin typeface="Georgia"/>
                <a:cs typeface="Georgia"/>
              </a:rPr>
              <a:t> </a:t>
            </a:r>
            <a:r>
              <a:rPr sz="1100" dirty="0">
                <a:latin typeface="Georgia"/>
                <a:cs typeface="Georgia"/>
              </a:rPr>
              <a:t>of</a:t>
            </a:r>
            <a:r>
              <a:rPr sz="1100" spc="45" dirty="0">
                <a:latin typeface="Georgia"/>
                <a:cs typeface="Georgia"/>
              </a:rPr>
              <a:t> </a:t>
            </a:r>
            <a:r>
              <a:rPr sz="1100" i="1" dirty="0">
                <a:latin typeface="Georgia"/>
                <a:cs typeface="Georgia"/>
              </a:rPr>
              <a:t>m</a:t>
            </a:r>
            <a:r>
              <a:rPr sz="1100" i="1" spc="45" dirty="0">
                <a:latin typeface="Georgia"/>
                <a:cs typeface="Georgia"/>
              </a:rPr>
              <a:t> </a:t>
            </a:r>
            <a:r>
              <a:rPr sz="1100" spc="-10" dirty="0">
                <a:latin typeface="Georgia"/>
                <a:cs typeface="Georgia"/>
              </a:rPr>
              <a:t>tuples</a:t>
            </a:r>
            <a:r>
              <a:rPr sz="1100" spc="50" dirty="0">
                <a:latin typeface="Georgia"/>
                <a:cs typeface="Georgia"/>
              </a:rPr>
              <a:t> </a:t>
            </a:r>
            <a:r>
              <a:rPr sz="1100" dirty="0">
                <a:latin typeface="Georgia"/>
                <a:cs typeface="Georgia"/>
              </a:rPr>
              <a:t>or</a:t>
            </a:r>
            <a:r>
              <a:rPr sz="1100" spc="45" dirty="0">
                <a:latin typeface="Georgia"/>
                <a:cs typeface="Georgia"/>
              </a:rPr>
              <a:t> </a:t>
            </a:r>
            <a:r>
              <a:rPr sz="1100" dirty="0">
                <a:latin typeface="Georgia"/>
                <a:cs typeface="Georgia"/>
              </a:rPr>
              <a:t>data</a:t>
            </a:r>
            <a:r>
              <a:rPr sz="1100" spc="50" dirty="0">
                <a:latin typeface="Georgia"/>
                <a:cs typeface="Georgia"/>
              </a:rPr>
              <a:t> </a:t>
            </a:r>
            <a:r>
              <a:rPr sz="1100" spc="-10" dirty="0">
                <a:latin typeface="Georgia"/>
                <a:cs typeface="Georgia"/>
              </a:rPr>
              <a:t>vectors</a:t>
            </a:r>
            <a:r>
              <a:rPr sz="1100" spc="45" dirty="0">
                <a:latin typeface="Georgia"/>
                <a:cs typeface="Georgia"/>
              </a:rPr>
              <a:t> </a:t>
            </a:r>
            <a:r>
              <a:rPr sz="1100" spc="-10" dirty="0">
                <a:latin typeface="Georgia"/>
                <a:cs typeface="Georgia"/>
              </a:rPr>
              <a:t>described </a:t>
            </a:r>
            <a:r>
              <a:rPr sz="1100" dirty="0">
                <a:latin typeface="Georgia"/>
                <a:cs typeface="Georgia"/>
              </a:rPr>
              <a:t>by</a:t>
            </a:r>
            <a:r>
              <a:rPr sz="1100" spc="45" dirty="0">
                <a:latin typeface="Georgia"/>
                <a:cs typeface="Georgia"/>
              </a:rPr>
              <a:t> </a:t>
            </a:r>
            <a:r>
              <a:rPr sz="1100" i="1" dirty="0">
                <a:latin typeface="Georgia"/>
                <a:cs typeface="Georgia"/>
              </a:rPr>
              <a:t>n</a:t>
            </a:r>
            <a:r>
              <a:rPr sz="1100" i="1" spc="45" dirty="0">
                <a:latin typeface="Georgia"/>
                <a:cs typeface="Georgia"/>
              </a:rPr>
              <a:t> </a:t>
            </a:r>
            <a:r>
              <a:rPr sz="1100" dirty="0">
                <a:latin typeface="Georgia"/>
                <a:cs typeface="Georgia"/>
              </a:rPr>
              <a:t>attributes</a:t>
            </a:r>
            <a:r>
              <a:rPr sz="1100" spc="45" dirty="0">
                <a:latin typeface="Georgia"/>
                <a:cs typeface="Georgia"/>
              </a:rPr>
              <a:t> </a:t>
            </a:r>
            <a:r>
              <a:rPr sz="1100" dirty="0">
                <a:latin typeface="Georgia"/>
                <a:cs typeface="Georgia"/>
              </a:rPr>
              <a:t>or</a:t>
            </a:r>
            <a:r>
              <a:rPr sz="1100" spc="45" dirty="0">
                <a:latin typeface="Georgia"/>
                <a:cs typeface="Georgia"/>
              </a:rPr>
              <a:t> </a:t>
            </a:r>
            <a:r>
              <a:rPr sz="1100" spc="-10" dirty="0">
                <a:latin typeface="Georgia"/>
                <a:cs typeface="Georgia"/>
              </a:rPr>
              <a:t>dimensions.</a:t>
            </a:r>
            <a:endParaRPr sz="1100">
              <a:latin typeface="Georgia"/>
              <a:cs typeface="Georgia"/>
            </a:endParaRPr>
          </a:p>
          <a:p>
            <a:pPr marL="12700">
              <a:lnSpc>
                <a:spcPct val="100000"/>
              </a:lnSpc>
              <a:spcBef>
                <a:spcPts val="550"/>
              </a:spcBef>
            </a:pPr>
            <a:r>
              <a:rPr sz="1100" spc="60" dirty="0">
                <a:latin typeface="Georgia"/>
                <a:cs typeface="Georgia"/>
              </a:rPr>
              <a:t>PCA</a:t>
            </a:r>
            <a:r>
              <a:rPr sz="1100" spc="40" dirty="0">
                <a:latin typeface="Georgia"/>
                <a:cs typeface="Georgia"/>
              </a:rPr>
              <a:t> </a:t>
            </a:r>
            <a:r>
              <a:rPr sz="1100" spc="-35" dirty="0">
                <a:latin typeface="Georgia"/>
                <a:cs typeface="Georgia"/>
              </a:rPr>
              <a:t>searches</a:t>
            </a:r>
            <a:r>
              <a:rPr sz="1100" spc="40" dirty="0">
                <a:latin typeface="Georgia"/>
                <a:cs typeface="Georgia"/>
              </a:rPr>
              <a:t> </a:t>
            </a:r>
            <a:r>
              <a:rPr sz="1100" dirty="0">
                <a:latin typeface="Georgia"/>
                <a:cs typeface="Georgia"/>
              </a:rPr>
              <a:t>for</a:t>
            </a:r>
            <a:r>
              <a:rPr sz="1100" spc="40" dirty="0">
                <a:latin typeface="Georgia"/>
                <a:cs typeface="Georgia"/>
              </a:rPr>
              <a:t> </a:t>
            </a:r>
            <a:r>
              <a:rPr sz="1100" i="1" dirty="0">
                <a:latin typeface="Georgia"/>
                <a:cs typeface="Georgia"/>
              </a:rPr>
              <a:t>k</a:t>
            </a:r>
            <a:r>
              <a:rPr sz="1100" i="1" spc="70" dirty="0">
                <a:latin typeface="Georgia"/>
                <a:cs typeface="Georgia"/>
              </a:rPr>
              <a:t> </a:t>
            </a:r>
            <a:r>
              <a:rPr sz="1100" i="1" spc="-45" dirty="0">
                <a:latin typeface="Georgia"/>
                <a:cs typeface="Georgia"/>
              </a:rPr>
              <a:t>n</a:t>
            </a:r>
            <a:r>
              <a:rPr sz="1100" spc="-45" dirty="0">
                <a:latin typeface="Georgia"/>
                <a:cs typeface="Georgia"/>
              </a:rPr>
              <a:t>–dimensional</a:t>
            </a:r>
            <a:r>
              <a:rPr sz="1100" spc="40" dirty="0">
                <a:latin typeface="Georgia"/>
                <a:cs typeface="Georgia"/>
              </a:rPr>
              <a:t> </a:t>
            </a:r>
            <a:r>
              <a:rPr sz="1100" spc="-20" dirty="0">
                <a:latin typeface="Georgia"/>
                <a:cs typeface="Georgia"/>
              </a:rPr>
              <a:t>orthogonal</a:t>
            </a:r>
            <a:r>
              <a:rPr sz="1100" spc="40" dirty="0">
                <a:latin typeface="Georgia"/>
                <a:cs typeface="Georgia"/>
              </a:rPr>
              <a:t> </a:t>
            </a:r>
            <a:r>
              <a:rPr sz="1100" spc="-10" dirty="0">
                <a:latin typeface="Georgia"/>
                <a:cs typeface="Georgia"/>
              </a:rPr>
              <a:t>vectors</a:t>
            </a:r>
            <a:r>
              <a:rPr sz="1100" spc="40" dirty="0">
                <a:latin typeface="Georgia"/>
                <a:cs typeface="Georgia"/>
              </a:rPr>
              <a:t> </a:t>
            </a:r>
            <a:r>
              <a:rPr sz="1100" dirty="0">
                <a:latin typeface="Georgia"/>
                <a:cs typeface="Georgia"/>
              </a:rPr>
              <a:t>that</a:t>
            </a:r>
            <a:r>
              <a:rPr sz="1100" spc="40" dirty="0">
                <a:latin typeface="Georgia"/>
                <a:cs typeface="Georgia"/>
              </a:rPr>
              <a:t> </a:t>
            </a:r>
            <a:r>
              <a:rPr sz="1100" dirty="0">
                <a:latin typeface="Georgia"/>
                <a:cs typeface="Georgia"/>
              </a:rPr>
              <a:t>can</a:t>
            </a:r>
            <a:r>
              <a:rPr sz="1100" spc="40" dirty="0">
                <a:latin typeface="Georgia"/>
                <a:cs typeface="Georgia"/>
              </a:rPr>
              <a:t> </a:t>
            </a:r>
            <a:r>
              <a:rPr sz="1100" dirty="0">
                <a:latin typeface="Georgia"/>
                <a:cs typeface="Georgia"/>
              </a:rPr>
              <a:t>best</a:t>
            </a:r>
            <a:r>
              <a:rPr sz="1100" spc="40" dirty="0">
                <a:latin typeface="Georgia"/>
                <a:cs typeface="Georgia"/>
              </a:rPr>
              <a:t> </a:t>
            </a:r>
            <a:r>
              <a:rPr sz="1100" dirty="0">
                <a:latin typeface="Georgia"/>
                <a:cs typeface="Georgia"/>
              </a:rPr>
              <a:t>be</a:t>
            </a:r>
            <a:r>
              <a:rPr sz="1100" spc="40" dirty="0">
                <a:latin typeface="Georgia"/>
                <a:cs typeface="Georgia"/>
              </a:rPr>
              <a:t> </a:t>
            </a:r>
            <a:r>
              <a:rPr sz="1100" spc="-20" dirty="0">
                <a:latin typeface="Georgia"/>
                <a:cs typeface="Georgia"/>
              </a:rPr>
              <a:t>used</a:t>
            </a:r>
            <a:r>
              <a:rPr sz="1100" spc="40" dirty="0">
                <a:latin typeface="Georgia"/>
                <a:cs typeface="Georgia"/>
              </a:rPr>
              <a:t> </a:t>
            </a:r>
            <a:r>
              <a:rPr sz="1100" spc="-25" dirty="0">
                <a:latin typeface="Georgia"/>
                <a:cs typeface="Georgia"/>
              </a:rPr>
              <a:t>to</a:t>
            </a:r>
            <a:endParaRPr sz="1100">
              <a:latin typeface="Georgia"/>
              <a:cs typeface="Georgia"/>
            </a:endParaRPr>
          </a:p>
        </p:txBody>
      </p:sp>
      <p:sp>
        <p:nvSpPr>
          <p:cNvPr id="5" name="object 5"/>
          <p:cNvSpPr/>
          <p:nvPr/>
        </p:nvSpPr>
        <p:spPr>
          <a:xfrm>
            <a:off x="337972" y="102501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094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454177" y="1464156"/>
            <a:ext cx="5033645"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Georgia"/>
                <a:cs typeface="Georgia"/>
              </a:rPr>
              <a:t>represent</a:t>
            </a:r>
            <a:r>
              <a:rPr sz="1100" spc="4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data,</a:t>
            </a:r>
            <a:r>
              <a:rPr sz="1100" spc="50" dirty="0">
                <a:latin typeface="Georgia"/>
                <a:cs typeface="Georgia"/>
              </a:rPr>
              <a:t> </a:t>
            </a:r>
            <a:r>
              <a:rPr sz="1100" spc="-25" dirty="0">
                <a:latin typeface="Georgia"/>
                <a:cs typeface="Georgia"/>
              </a:rPr>
              <a:t>where</a:t>
            </a:r>
            <a:r>
              <a:rPr sz="1100" spc="45" dirty="0">
                <a:latin typeface="Georgia"/>
                <a:cs typeface="Georgia"/>
              </a:rPr>
              <a:t> </a:t>
            </a:r>
            <a:r>
              <a:rPr sz="1100" i="1" dirty="0">
                <a:latin typeface="Georgia"/>
                <a:cs typeface="Georgia"/>
              </a:rPr>
              <a:t>k</a:t>
            </a:r>
            <a:r>
              <a:rPr sz="1100" i="1" spc="25" dirty="0">
                <a:latin typeface="Georgia"/>
                <a:cs typeface="Georgia"/>
              </a:rPr>
              <a:t> </a:t>
            </a:r>
            <a:r>
              <a:rPr sz="1100" spc="229" dirty="0">
                <a:latin typeface="Cambria"/>
                <a:cs typeface="Cambria"/>
              </a:rPr>
              <a:t>≤</a:t>
            </a:r>
            <a:r>
              <a:rPr sz="1100" spc="25" dirty="0">
                <a:latin typeface="Cambria"/>
                <a:cs typeface="Cambria"/>
              </a:rPr>
              <a:t> </a:t>
            </a:r>
            <a:r>
              <a:rPr sz="1100" i="1" dirty="0">
                <a:latin typeface="Georgia"/>
                <a:cs typeface="Georgia"/>
              </a:rPr>
              <a:t>n</a:t>
            </a:r>
            <a:r>
              <a:rPr sz="1100" dirty="0">
                <a:latin typeface="Georgia"/>
                <a:cs typeface="Georgia"/>
              </a:rPr>
              <a:t>.</a:t>
            </a:r>
            <a:r>
              <a:rPr sz="1100" spc="150" dirty="0">
                <a:latin typeface="Georgia"/>
                <a:cs typeface="Georgia"/>
              </a:rPr>
              <a:t> </a:t>
            </a:r>
            <a:r>
              <a:rPr sz="1100" dirty="0">
                <a:latin typeface="Georgia"/>
                <a:cs typeface="Georgia"/>
              </a:rPr>
              <a:t>The</a:t>
            </a:r>
            <a:r>
              <a:rPr sz="1100" spc="45" dirty="0">
                <a:latin typeface="Georgia"/>
                <a:cs typeface="Georgia"/>
              </a:rPr>
              <a:t> </a:t>
            </a:r>
            <a:r>
              <a:rPr sz="1100" spc="-20" dirty="0">
                <a:latin typeface="Georgia"/>
                <a:cs typeface="Georgia"/>
              </a:rPr>
              <a:t>original</a:t>
            </a:r>
            <a:r>
              <a:rPr sz="1100" spc="50" dirty="0">
                <a:latin typeface="Georgia"/>
                <a:cs typeface="Georgia"/>
              </a:rPr>
              <a:t> </a:t>
            </a:r>
            <a:r>
              <a:rPr sz="1100" dirty="0">
                <a:latin typeface="Georgia"/>
                <a:cs typeface="Georgia"/>
              </a:rPr>
              <a:t>data</a:t>
            </a:r>
            <a:r>
              <a:rPr sz="1100" spc="50" dirty="0">
                <a:latin typeface="Georgia"/>
                <a:cs typeface="Georgia"/>
              </a:rPr>
              <a:t> </a:t>
            </a:r>
            <a:r>
              <a:rPr sz="1100" dirty="0">
                <a:latin typeface="Georgia"/>
                <a:cs typeface="Georgia"/>
              </a:rPr>
              <a:t>are</a:t>
            </a:r>
            <a:r>
              <a:rPr sz="1100" spc="50" dirty="0">
                <a:latin typeface="Georgia"/>
                <a:cs typeface="Georgia"/>
              </a:rPr>
              <a:t> </a:t>
            </a:r>
            <a:r>
              <a:rPr sz="1100" dirty="0">
                <a:latin typeface="Georgia"/>
                <a:cs typeface="Georgia"/>
              </a:rPr>
              <a:t>thus</a:t>
            </a:r>
            <a:r>
              <a:rPr sz="1100" spc="50" dirty="0">
                <a:latin typeface="Georgia"/>
                <a:cs typeface="Georgia"/>
              </a:rPr>
              <a:t> </a:t>
            </a:r>
            <a:r>
              <a:rPr sz="1100" spc="-10" dirty="0">
                <a:latin typeface="Georgia"/>
                <a:cs typeface="Georgia"/>
              </a:rPr>
              <a:t>projected</a:t>
            </a:r>
            <a:r>
              <a:rPr sz="1100" spc="50" dirty="0">
                <a:latin typeface="Georgia"/>
                <a:cs typeface="Georgia"/>
              </a:rPr>
              <a:t> </a:t>
            </a:r>
            <a:r>
              <a:rPr sz="1100" spc="-10" dirty="0">
                <a:latin typeface="Georgia"/>
                <a:cs typeface="Georgia"/>
              </a:rPr>
              <a:t>onto</a:t>
            </a:r>
            <a:r>
              <a:rPr sz="1100" spc="45" dirty="0">
                <a:latin typeface="Georgia"/>
                <a:cs typeface="Georgia"/>
              </a:rPr>
              <a:t> </a:t>
            </a:r>
            <a:r>
              <a:rPr sz="1100" dirty="0">
                <a:latin typeface="Georgia"/>
                <a:cs typeface="Georgia"/>
              </a:rPr>
              <a:t>a</a:t>
            </a:r>
            <a:r>
              <a:rPr sz="1100" spc="50" dirty="0">
                <a:latin typeface="Georgia"/>
                <a:cs typeface="Georgia"/>
              </a:rPr>
              <a:t> </a:t>
            </a:r>
            <a:r>
              <a:rPr sz="1100" spc="-20" dirty="0">
                <a:latin typeface="Georgia"/>
                <a:cs typeface="Georgia"/>
              </a:rPr>
              <a:t>much</a:t>
            </a:r>
            <a:endParaRPr sz="1100">
              <a:latin typeface="Georgia"/>
              <a:cs typeface="Georgia"/>
            </a:endParaRPr>
          </a:p>
        </p:txBody>
      </p:sp>
      <p:sp>
        <p:nvSpPr>
          <p:cNvPr id="8" name="object 8"/>
          <p:cNvSpPr txBox="1"/>
          <p:nvPr/>
        </p:nvSpPr>
        <p:spPr>
          <a:xfrm>
            <a:off x="454177" y="1538463"/>
            <a:ext cx="5010150" cy="1033144"/>
          </a:xfrm>
          <a:prstGeom prst="rect">
            <a:avLst/>
          </a:prstGeom>
        </p:spPr>
        <p:txBody>
          <a:bodyPr vert="horz" wrap="square" lIns="0" tIns="83185" rIns="0" bIns="0" rtlCol="0">
            <a:spAutoFit/>
          </a:bodyPr>
          <a:lstStyle/>
          <a:p>
            <a:pPr marL="12700">
              <a:lnSpc>
                <a:spcPct val="100000"/>
              </a:lnSpc>
              <a:spcBef>
                <a:spcPts val="655"/>
              </a:spcBef>
            </a:pPr>
            <a:r>
              <a:rPr sz="1100" spc="-30" dirty="0">
                <a:latin typeface="Georgia"/>
                <a:cs typeface="Georgia"/>
              </a:rPr>
              <a:t>smaller</a:t>
            </a:r>
            <a:r>
              <a:rPr sz="1100" spc="15" dirty="0">
                <a:latin typeface="Georgia"/>
                <a:cs typeface="Georgia"/>
              </a:rPr>
              <a:t> </a:t>
            </a:r>
            <a:r>
              <a:rPr sz="1100" spc="-10" dirty="0">
                <a:latin typeface="Georgia"/>
                <a:cs typeface="Georgia"/>
              </a:rPr>
              <a:t>space,</a:t>
            </a:r>
            <a:r>
              <a:rPr sz="1100" spc="15" dirty="0">
                <a:latin typeface="Georgia"/>
                <a:cs typeface="Georgia"/>
              </a:rPr>
              <a:t> </a:t>
            </a:r>
            <a:r>
              <a:rPr sz="1100" spc="-20" dirty="0">
                <a:latin typeface="Georgia"/>
                <a:cs typeface="Georgia"/>
              </a:rPr>
              <a:t>resulting</a:t>
            </a:r>
            <a:r>
              <a:rPr sz="1100" spc="20" dirty="0">
                <a:latin typeface="Georgia"/>
                <a:cs typeface="Georgia"/>
              </a:rPr>
              <a:t> </a:t>
            </a:r>
            <a:r>
              <a:rPr sz="1100" dirty="0">
                <a:latin typeface="Georgia"/>
                <a:cs typeface="Georgia"/>
              </a:rPr>
              <a:t>in</a:t>
            </a:r>
            <a:r>
              <a:rPr sz="1100" spc="15" dirty="0">
                <a:latin typeface="Georgia"/>
                <a:cs typeface="Georgia"/>
              </a:rPr>
              <a:t> </a:t>
            </a:r>
            <a:r>
              <a:rPr sz="1100" spc="-30" dirty="0">
                <a:latin typeface="Georgia"/>
                <a:cs typeface="Georgia"/>
              </a:rPr>
              <a:t>dimensionality</a:t>
            </a:r>
            <a:r>
              <a:rPr sz="1100" spc="15" dirty="0">
                <a:latin typeface="Georgia"/>
                <a:cs typeface="Georgia"/>
              </a:rPr>
              <a:t> </a:t>
            </a:r>
            <a:r>
              <a:rPr sz="1100" spc="-10" dirty="0">
                <a:latin typeface="Georgia"/>
                <a:cs typeface="Georgia"/>
              </a:rPr>
              <a:t>reduction.</a:t>
            </a:r>
            <a:endParaRPr sz="1100">
              <a:latin typeface="Georgia"/>
              <a:cs typeface="Georgia"/>
            </a:endParaRPr>
          </a:p>
          <a:p>
            <a:pPr marL="12700" marR="5080">
              <a:lnSpc>
                <a:spcPts val="1150"/>
              </a:lnSpc>
              <a:spcBef>
                <a:spcPts val="735"/>
              </a:spcBef>
            </a:pPr>
            <a:r>
              <a:rPr sz="1100" spc="60" dirty="0">
                <a:latin typeface="Georgia"/>
                <a:cs typeface="Georgia"/>
              </a:rPr>
              <a:t>PCA</a:t>
            </a:r>
            <a:r>
              <a:rPr sz="1100" spc="30" dirty="0">
                <a:latin typeface="Georgia"/>
                <a:cs typeface="Georgia"/>
              </a:rPr>
              <a:t> </a:t>
            </a:r>
            <a:r>
              <a:rPr sz="1100" spc="-50" dirty="0">
                <a:latin typeface="Georgia"/>
                <a:cs typeface="Georgia"/>
              </a:rPr>
              <a:t>“combines”</a:t>
            </a:r>
            <a:r>
              <a:rPr sz="1100" spc="100"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essence</a:t>
            </a:r>
            <a:r>
              <a:rPr sz="1100" spc="35"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attributes</a:t>
            </a:r>
            <a:r>
              <a:rPr sz="1100" spc="30" dirty="0">
                <a:latin typeface="Georgia"/>
                <a:cs typeface="Georgia"/>
              </a:rPr>
              <a:t> </a:t>
            </a:r>
            <a:r>
              <a:rPr sz="1100" dirty="0">
                <a:latin typeface="Georgia"/>
                <a:cs typeface="Georgia"/>
              </a:rPr>
              <a:t>by</a:t>
            </a:r>
            <a:r>
              <a:rPr sz="1100" spc="30" dirty="0">
                <a:latin typeface="Georgia"/>
                <a:cs typeface="Georgia"/>
              </a:rPr>
              <a:t> </a:t>
            </a:r>
            <a:r>
              <a:rPr sz="1100" spc="-10" dirty="0">
                <a:latin typeface="Georgia"/>
                <a:cs typeface="Georgia"/>
              </a:rPr>
              <a:t>creating</a:t>
            </a:r>
            <a:r>
              <a:rPr sz="1100" spc="35" dirty="0">
                <a:latin typeface="Georgia"/>
                <a:cs typeface="Georgia"/>
              </a:rPr>
              <a:t> </a:t>
            </a:r>
            <a:r>
              <a:rPr sz="1100" dirty="0">
                <a:latin typeface="Georgia"/>
                <a:cs typeface="Georgia"/>
              </a:rPr>
              <a:t>an</a:t>
            </a:r>
            <a:r>
              <a:rPr sz="1100" spc="30" dirty="0">
                <a:latin typeface="Georgia"/>
                <a:cs typeface="Georgia"/>
              </a:rPr>
              <a:t> </a:t>
            </a:r>
            <a:r>
              <a:rPr sz="1100" spc="-10" dirty="0">
                <a:latin typeface="Georgia"/>
                <a:cs typeface="Georgia"/>
              </a:rPr>
              <a:t>alternative,</a:t>
            </a:r>
            <a:r>
              <a:rPr sz="1100" spc="30" dirty="0">
                <a:latin typeface="Georgia"/>
                <a:cs typeface="Georgia"/>
              </a:rPr>
              <a:t> </a:t>
            </a:r>
            <a:r>
              <a:rPr sz="1100" spc="-30" dirty="0">
                <a:latin typeface="Georgia"/>
                <a:cs typeface="Georgia"/>
              </a:rPr>
              <a:t>smaller</a:t>
            </a:r>
            <a:r>
              <a:rPr sz="1100" spc="35" dirty="0">
                <a:latin typeface="Georgia"/>
                <a:cs typeface="Georgia"/>
              </a:rPr>
              <a:t> </a:t>
            </a:r>
            <a:r>
              <a:rPr sz="1100" dirty="0">
                <a:latin typeface="Georgia"/>
                <a:cs typeface="Georgia"/>
              </a:rPr>
              <a:t>set</a:t>
            </a:r>
            <a:r>
              <a:rPr sz="1100" spc="30" dirty="0">
                <a:latin typeface="Georgia"/>
                <a:cs typeface="Georgia"/>
              </a:rPr>
              <a:t> </a:t>
            </a:r>
            <a:r>
              <a:rPr sz="1100" spc="-25" dirty="0">
                <a:latin typeface="Georgia"/>
                <a:cs typeface="Georgia"/>
              </a:rPr>
              <a:t>of </a:t>
            </a:r>
            <a:r>
              <a:rPr sz="1100" spc="-20" dirty="0">
                <a:latin typeface="Georgia"/>
                <a:cs typeface="Georgia"/>
              </a:rPr>
              <a:t>variables.</a:t>
            </a:r>
            <a:r>
              <a:rPr sz="1100" spc="120"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initial</a:t>
            </a:r>
            <a:r>
              <a:rPr sz="1100" spc="30"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then</a:t>
            </a:r>
            <a:r>
              <a:rPr sz="1100" spc="30" dirty="0">
                <a:latin typeface="Georgia"/>
                <a:cs typeface="Georgia"/>
              </a:rPr>
              <a:t> </a:t>
            </a:r>
            <a:r>
              <a:rPr sz="1100" dirty="0">
                <a:latin typeface="Georgia"/>
                <a:cs typeface="Georgia"/>
              </a:rPr>
              <a:t>be</a:t>
            </a:r>
            <a:r>
              <a:rPr sz="1100" spc="25" dirty="0">
                <a:latin typeface="Georgia"/>
                <a:cs typeface="Georgia"/>
              </a:rPr>
              <a:t> </a:t>
            </a:r>
            <a:r>
              <a:rPr sz="1100" spc="-10" dirty="0">
                <a:latin typeface="Georgia"/>
                <a:cs typeface="Georgia"/>
              </a:rPr>
              <a:t>projected</a:t>
            </a:r>
            <a:r>
              <a:rPr sz="1100" spc="30" dirty="0">
                <a:latin typeface="Georgia"/>
                <a:cs typeface="Georgia"/>
              </a:rPr>
              <a:t> </a:t>
            </a:r>
            <a:r>
              <a:rPr sz="1100" spc="-10" dirty="0">
                <a:latin typeface="Georgia"/>
                <a:cs typeface="Georgia"/>
              </a:rPr>
              <a:t>onto</a:t>
            </a:r>
            <a:r>
              <a:rPr sz="1100" spc="25" dirty="0">
                <a:latin typeface="Georgia"/>
                <a:cs typeface="Georgia"/>
              </a:rPr>
              <a:t> </a:t>
            </a:r>
            <a:r>
              <a:rPr sz="1100" dirty="0">
                <a:latin typeface="Georgia"/>
                <a:cs typeface="Georgia"/>
              </a:rPr>
              <a:t>this</a:t>
            </a:r>
            <a:r>
              <a:rPr sz="1100" spc="30" dirty="0">
                <a:latin typeface="Georgia"/>
                <a:cs typeface="Georgia"/>
              </a:rPr>
              <a:t> </a:t>
            </a:r>
            <a:r>
              <a:rPr sz="1100" spc="-30" dirty="0">
                <a:latin typeface="Georgia"/>
                <a:cs typeface="Georgia"/>
              </a:rPr>
              <a:t>smaller</a:t>
            </a:r>
            <a:r>
              <a:rPr sz="1100" spc="30" dirty="0">
                <a:latin typeface="Georgia"/>
                <a:cs typeface="Georgia"/>
              </a:rPr>
              <a:t> </a:t>
            </a:r>
            <a:r>
              <a:rPr sz="1100" spc="-20" dirty="0">
                <a:latin typeface="Georgia"/>
                <a:cs typeface="Georgia"/>
              </a:rPr>
              <a:t>set.</a:t>
            </a:r>
            <a:endParaRPr sz="1100">
              <a:latin typeface="Georgia"/>
              <a:cs typeface="Georgia"/>
            </a:endParaRPr>
          </a:p>
          <a:p>
            <a:pPr marL="12700" marR="175895">
              <a:lnSpc>
                <a:spcPts val="1150"/>
              </a:lnSpc>
              <a:spcBef>
                <a:spcPts val="730"/>
              </a:spcBef>
            </a:pPr>
            <a:r>
              <a:rPr sz="1100" spc="60" dirty="0">
                <a:latin typeface="Georgia"/>
                <a:cs typeface="Georgia"/>
              </a:rPr>
              <a:t>PCA</a:t>
            </a:r>
            <a:r>
              <a:rPr sz="1100" spc="30" dirty="0">
                <a:latin typeface="Georgia"/>
                <a:cs typeface="Georgia"/>
              </a:rPr>
              <a:t> </a:t>
            </a:r>
            <a:r>
              <a:rPr sz="1100" spc="-10" dirty="0">
                <a:latin typeface="Georgia"/>
                <a:cs typeface="Georgia"/>
              </a:rPr>
              <a:t>often</a:t>
            </a:r>
            <a:r>
              <a:rPr sz="1100" spc="30" dirty="0">
                <a:latin typeface="Georgia"/>
                <a:cs typeface="Georgia"/>
              </a:rPr>
              <a:t> </a:t>
            </a:r>
            <a:r>
              <a:rPr sz="1100" spc="-25" dirty="0">
                <a:latin typeface="Georgia"/>
                <a:cs typeface="Georgia"/>
              </a:rPr>
              <a:t>reveals</a:t>
            </a:r>
            <a:r>
              <a:rPr sz="1100" spc="35" dirty="0">
                <a:latin typeface="Georgia"/>
                <a:cs typeface="Georgia"/>
              </a:rPr>
              <a:t> </a:t>
            </a:r>
            <a:r>
              <a:rPr sz="1100" spc="-20" dirty="0">
                <a:latin typeface="Georgia"/>
                <a:cs typeface="Georgia"/>
              </a:rPr>
              <a:t>relationships</a:t>
            </a:r>
            <a:r>
              <a:rPr sz="1100" spc="30" dirty="0">
                <a:latin typeface="Georgia"/>
                <a:cs typeface="Georgia"/>
              </a:rPr>
              <a:t> </a:t>
            </a:r>
            <a:r>
              <a:rPr sz="1100" dirty="0">
                <a:latin typeface="Georgia"/>
                <a:cs typeface="Georgia"/>
              </a:rPr>
              <a:t>that</a:t>
            </a:r>
            <a:r>
              <a:rPr sz="1100" spc="35" dirty="0">
                <a:latin typeface="Georgia"/>
                <a:cs typeface="Georgia"/>
              </a:rPr>
              <a:t> </a:t>
            </a:r>
            <a:r>
              <a:rPr sz="1100" spc="-30" dirty="0">
                <a:latin typeface="Georgia"/>
                <a:cs typeface="Georgia"/>
              </a:rPr>
              <a:t>were</a:t>
            </a:r>
            <a:r>
              <a:rPr sz="1100" spc="30" dirty="0">
                <a:latin typeface="Georgia"/>
                <a:cs typeface="Georgia"/>
              </a:rPr>
              <a:t> </a:t>
            </a:r>
            <a:r>
              <a:rPr sz="1100" dirty="0">
                <a:latin typeface="Georgia"/>
                <a:cs typeface="Georgia"/>
              </a:rPr>
              <a:t>not</a:t>
            </a:r>
            <a:r>
              <a:rPr sz="1100" spc="35" dirty="0">
                <a:latin typeface="Georgia"/>
                <a:cs typeface="Georgia"/>
              </a:rPr>
              <a:t> </a:t>
            </a:r>
            <a:r>
              <a:rPr sz="1100" spc="-25" dirty="0">
                <a:latin typeface="Georgia"/>
                <a:cs typeface="Georgia"/>
              </a:rPr>
              <a:t>previously</a:t>
            </a:r>
            <a:r>
              <a:rPr sz="1100" spc="30" dirty="0">
                <a:latin typeface="Georgia"/>
                <a:cs typeface="Georgia"/>
              </a:rPr>
              <a:t> </a:t>
            </a:r>
            <a:r>
              <a:rPr sz="1100" spc="-20" dirty="0">
                <a:latin typeface="Georgia"/>
                <a:cs typeface="Georgia"/>
              </a:rPr>
              <a:t>suspected</a:t>
            </a:r>
            <a:r>
              <a:rPr sz="1100" spc="35" dirty="0">
                <a:latin typeface="Georgia"/>
                <a:cs typeface="Georgia"/>
              </a:rPr>
              <a:t> </a:t>
            </a:r>
            <a:r>
              <a:rPr sz="1100" dirty="0">
                <a:latin typeface="Georgia"/>
                <a:cs typeface="Georgia"/>
              </a:rPr>
              <a:t>and</a:t>
            </a:r>
            <a:r>
              <a:rPr sz="1100" spc="30" dirty="0">
                <a:latin typeface="Georgia"/>
                <a:cs typeface="Georgia"/>
              </a:rPr>
              <a:t> </a:t>
            </a:r>
            <a:r>
              <a:rPr sz="1100" spc="-10" dirty="0">
                <a:latin typeface="Georgia"/>
                <a:cs typeface="Georgia"/>
              </a:rPr>
              <a:t>thereby </a:t>
            </a:r>
            <a:r>
              <a:rPr sz="1100" spc="-20" dirty="0">
                <a:latin typeface="Georgia"/>
                <a:cs typeface="Georgia"/>
              </a:rPr>
              <a:t>allows</a:t>
            </a:r>
            <a:r>
              <a:rPr sz="1100" spc="45" dirty="0">
                <a:latin typeface="Georgia"/>
                <a:cs typeface="Georgia"/>
              </a:rPr>
              <a:t> </a:t>
            </a:r>
            <a:r>
              <a:rPr sz="1100" spc="-25" dirty="0">
                <a:latin typeface="Georgia"/>
                <a:cs typeface="Georgia"/>
              </a:rPr>
              <a:t>interpretations</a:t>
            </a:r>
            <a:r>
              <a:rPr sz="1100" spc="50" dirty="0">
                <a:latin typeface="Georgia"/>
                <a:cs typeface="Georgia"/>
              </a:rPr>
              <a:t> </a:t>
            </a:r>
            <a:r>
              <a:rPr sz="1100" dirty="0">
                <a:latin typeface="Georgia"/>
                <a:cs typeface="Georgia"/>
              </a:rPr>
              <a:t>that</a:t>
            </a:r>
            <a:r>
              <a:rPr sz="1100" spc="50" dirty="0">
                <a:latin typeface="Georgia"/>
                <a:cs typeface="Georgia"/>
              </a:rPr>
              <a:t> </a:t>
            </a:r>
            <a:r>
              <a:rPr sz="1100" spc="-20" dirty="0">
                <a:latin typeface="Georgia"/>
                <a:cs typeface="Georgia"/>
              </a:rPr>
              <a:t>would</a:t>
            </a:r>
            <a:r>
              <a:rPr sz="1100" spc="50" dirty="0">
                <a:latin typeface="Georgia"/>
                <a:cs typeface="Georgia"/>
              </a:rPr>
              <a:t> </a:t>
            </a:r>
            <a:r>
              <a:rPr sz="1100" dirty="0">
                <a:latin typeface="Georgia"/>
                <a:cs typeface="Georgia"/>
              </a:rPr>
              <a:t>not</a:t>
            </a:r>
            <a:r>
              <a:rPr sz="1100" spc="50" dirty="0">
                <a:latin typeface="Georgia"/>
                <a:cs typeface="Georgia"/>
              </a:rPr>
              <a:t> </a:t>
            </a:r>
            <a:r>
              <a:rPr sz="1100" spc="-20" dirty="0">
                <a:latin typeface="Georgia"/>
                <a:cs typeface="Georgia"/>
              </a:rPr>
              <a:t>ordinarily</a:t>
            </a:r>
            <a:r>
              <a:rPr sz="1100" spc="50" dirty="0">
                <a:latin typeface="Georgia"/>
                <a:cs typeface="Georgia"/>
              </a:rPr>
              <a:t> </a:t>
            </a:r>
            <a:r>
              <a:rPr sz="1100" spc="-10" dirty="0">
                <a:latin typeface="Georgia"/>
                <a:cs typeface="Georgia"/>
              </a:rPr>
              <a:t>result.</a:t>
            </a:r>
            <a:endParaRPr sz="1100">
              <a:latin typeface="Georgia"/>
              <a:cs typeface="Georgia"/>
            </a:endParaRPr>
          </a:p>
        </p:txBody>
      </p:sp>
      <p:sp>
        <p:nvSpPr>
          <p:cNvPr id="9" name="object 9"/>
          <p:cNvSpPr/>
          <p:nvPr/>
        </p:nvSpPr>
        <p:spPr>
          <a:xfrm>
            <a:off x="337972" y="194024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337972" y="232472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66</a:t>
            </a:fld>
            <a:r>
              <a:rPr dirty="0"/>
              <a:t> </a:t>
            </a:r>
            <a:r>
              <a:rPr spc="75" dirty="0"/>
              <a:t>/</a:t>
            </a:r>
            <a:r>
              <a:rPr spc="5" dirty="0"/>
              <a:t> </a:t>
            </a:r>
            <a:r>
              <a:rPr spc="-25" dirty="0"/>
              <a:t>103</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Steps</a:t>
            </a:r>
            <a:r>
              <a:rPr spc="140" dirty="0"/>
              <a:t> </a:t>
            </a:r>
            <a:r>
              <a:rPr dirty="0"/>
              <a:t>of</a:t>
            </a:r>
            <a:r>
              <a:rPr spc="140" dirty="0"/>
              <a:t> </a:t>
            </a:r>
            <a:r>
              <a:rPr spc="35" dirty="0"/>
              <a:t>PCA</a:t>
            </a:r>
          </a:p>
        </p:txBody>
      </p:sp>
      <p:pic>
        <p:nvPicPr>
          <p:cNvPr id="3" name="object 3"/>
          <p:cNvPicPr/>
          <p:nvPr/>
        </p:nvPicPr>
        <p:blipFill>
          <a:blip r:embed="rId2" cstate="print"/>
          <a:stretch>
            <a:fillRect/>
          </a:stretch>
        </p:blipFill>
        <p:spPr>
          <a:xfrm>
            <a:off x="2328722" y="470839"/>
            <a:ext cx="1051560" cy="894080"/>
          </a:xfrm>
          <a:prstGeom prst="rect">
            <a:avLst/>
          </a:prstGeom>
        </p:spPr>
      </p:pic>
      <p:sp>
        <p:nvSpPr>
          <p:cNvPr id="4" name="object 4"/>
          <p:cNvSpPr/>
          <p:nvPr/>
        </p:nvSpPr>
        <p:spPr>
          <a:xfrm>
            <a:off x="299567" y="191025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244100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txBox="1"/>
          <p:nvPr/>
        </p:nvSpPr>
        <p:spPr>
          <a:xfrm>
            <a:off x="138988" y="1332319"/>
            <a:ext cx="5402580" cy="1668780"/>
          </a:xfrm>
          <a:prstGeom prst="rect">
            <a:avLst/>
          </a:prstGeom>
        </p:spPr>
        <p:txBody>
          <a:bodyPr vert="horz" wrap="square" lIns="0" tIns="78105" rIns="0" bIns="0" rtlCol="0">
            <a:spAutoFit/>
          </a:bodyPr>
          <a:lstStyle/>
          <a:p>
            <a:pPr marL="79375" algn="ctr">
              <a:lnSpc>
                <a:spcPct val="100000"/>
              </a:lnSpc>
              <a:spcBef>
                <a:spcPts val="615"/>
              </a:spcBef>
            </a:pPr>
            <a:r>
              <a:rPr sz="800" spc="65" dirty="0">
                <a:latin typeface="Georgia"/>
                <a:cs typeface="Georgia"/>
              </a:rPr>
              <a:t>PCA:</a:t>
            </a:r>
            <a:r>
              <a:rPr sz="800" spc="100" dirty="0">
                <a:latin typeface="Georgia"/>
                <a:cs typeface="Georgia"/>
              </a:rPr>
              <a:t> </a:t>
            </a:r>
            <a:r>
              <a:rPr sz="800" i="1" dirty="0">
                <a:latin typeface="Georgia"/>
                <a:cs typeface="Georgia"/>
              </a:rPr>
              <a:t>Y</a:t>
            </a:r>
            <a:r>
              <a:rPr sz="900" baseline="-9259" dirty="0">
                <a:latin typeface="Lucida Console"/>
                <a:cs typeface="Lucida Console"/>
              </a:rPr>
              <a:t>1</a:t>
            </a:r>
            <a:r>
              <a:rPr sz="900" spc="-15" baseline="-9259" dirty="0">
                <a:latin typeface="Lucida Console"/>
                <a:cs typeface="Lucida Console"/>
              </a:rPr>
              <a:t> </a:t>
            </a:r>
            <a:r>
              <a:rPr sz="800" dirty="0">
                <a:latin typeface="Georgia"/>
                <a:cs typeface="Georgia"/>
              </a:rPr>
              <a:t>and</a:t>
            </a:r>
            <a:r>
              <a:rPr sz="800" spc="105" dirty="0">
                <a:latin typeface="Georgia"/>
                <a:cs typeface="Georgia"/>
              </a:rPr>
              <a:t> </a:t>
            </a:r>
            <a:r>
              <a:rPr sz="800" i="1" dirty="0">
                <a:latin typeface="Georgia"/>
                <a:cs typeface="Georgia"/>
              </a:rPr>
              <a:t>Y</a:t>
            </a:r>
            <a:r>
              <a:rPr sz="900" baseline="-9259" dirty="0">
                <a:latin typeface="Lucida Console"/>
                <a:cs typeface="Lucida Console"/>
              </a:rPr>
              <a:t>2</a:t>
            </a:r>
            <a:r>
              <a:rPr sz="900" spc="-15" baseline="-9259" dirty="0">
                <a:latin typeface="Lucida Console"/>
                <a:cs typeface="Lucida Console"/>
              </a:rPr>
              <a:t> </a:t>
            </a:r>
            <a:r>
              <a:rPr sz="800" dirty="0">
                <a:latin typeface="Georgia"/>
                <a:cs typeface="Georgia"/>
              </a:rPr>
              <a:t>are</a:t>
            </a:r>
            <a:r>
              <a:rPr sz="800" spc="105" dirty="0">
                <a:latin typeface="Georgia"/>
                <a:cs typeface="Georgia"/>
              </a:rPr>
              <a:t> </a:t>
            </a:r>
            <a:r>
              <a:rPr sz="800" dirty="0">
                <a:latin typeface="Georgia"/>
                <a:cs typeface="Georgia"/>
              </a:rPr>
              <a:t>the</a:t>
            </a:r>
            <a:r>
              <a:rPr sz="800" spc="100" dirty="0">
                <a:latin typeface="Georgia"/>
                <a:cs typeface="Georgia"/>
              </a:rPr>
              <a:t> </a:t>
            </a:r>
            <a:r>
              <a:rPr sz="800" dirty="0">
                <a:latin typeface="Georgia"/>
                <a:cs typeface="Georgia"/>
              </a:rPr>
              <a:t>first</a:t>
            </a:r>
            <a:r>
              <a:rPr sz="800" spc="105" dirty="0">
                <a:latin typeface="Georgia"/>
                <a:cs typeface="Georgia"/>
              </a:rPr>
              <a:t> </a:t>
            </a:r>
            <a:r>
              <a:rPr sz="800" dirty="0">
                <a:latin typeface="Georgia"/>
                <a:cs typeface="Georgia"/>
              </a:rPr>
              <a:t>two</a:t>
            </a:r>
            <a:r>
              <a:rPr sz="800" spc="100" dirty="0">
                <a:latin typeface="Georgia"/>
                <a:cs typeface="Georgia"/>
              </a:rPr>
              <a:t> </a:t>
            </a:r>
            <a:r>
              <a:rPr sz="800" dirty="0">
                <a:latin typeface="Georgia"/>
                <a:cs typeface="Georgia"/>
              </a:rPr>
              <a:t>principal</a:t>
            </a:r>
            <a:r>
              <a:rPr sz="800" spc="105" dirty="0">
                <a:latin typeface="Georgia"/>
                <a:cs typeface="Georgia"/>
              </a:rPr>
              <a:t> </a:t>
            </a:r>
            <a:r>
              <a:rPr sz="800" dirty="0">
                <a:latin typeface="Georgia"/>
                <a:cs typeface="Georgia"/>
              </a:rPr>
              <a:t>components</a:t>
            </a:r>
            <a:r>
              <a:rPr sz="800" spc="105" dirty="0">
                <a:latin typeface="Georgia"/>
                <a:cs typeface="Georgia"/>
              </a:rPr>
              <a:t> </a:t>
            </a:r>
            <a:r>
              <a:rPr sz="800" dirty="0">
                <a:latin typeface="Georgia"/>
                <a:cs typeface="Georgia"/>
              </a:rPr>
              <a:t>for</a:t>
            </a:r>
            <a:r>
              <a:rPr sz="800" spc="100" dirty="0">
                <a:latin typeface="Georgia"/>
                <a:cs typeface="Georgia"/>
              </a:rPr>
              <a:t> </a:t>
            </a:r>
            <a:r>
              <a:rPr sz="800" dirty="0">
                <a:latin typeface="Georgia"/>
                <a:cs typeface="Georgia"/>
              </a:rPr>
              <a:t>the</a:t>
            </a:r>
            <a:r>
              <a:rPr sz="800" spc="105" dirty="0">
                <a:latin typeface="Georgia"/>
                <a:cs typeface="Georgia"/>
              </a:rPr>
              <a:t> </a:t>
            </a:r>
            <a:r>
              <a:rPr sz="800" dirty="0">
                <a:latin typeface="Georgia"/>
                <a:cs typeface="Georgia"/>
              </a:rPr>
              <a:t>given</a:t>
            </a:r>
            <a:r>
              <a:rPr sz="800" spc="100" dirty="0">
                <a:latin typeface="Georgia"/>
                <a:cs typeface="Georgia"/>
              </a:rPr>
              <a:t> </a:t>
            </a:r>
            <a:r>
              <a:rPr sz="800" dirty="0">
                <a:latin typeface="Georgia"/>
                <a:cs typeface="Georgia"/>
              </a:rPr>
              <a:t>data.</a:t>
            </a:r>
            <a:r>
              <a:rPr sz="800" spc="200" dirty="0">
                <a:latin typeface="Georgia"/>
                <a:cs typeface="Georgia"/>
              </a:rPr>
              <a:t> </a:t>
            </a:r>
            <a:r>
              <a:rPr sz="800" spc="-25" dirty="0">
                <a:latin typeface="Georgia"/>
                <a:cs typeface="Georgia"/>
                <a:hlinkClick r:id="rId3" action="ppaction://hlinksldjump"/>
              </a:rPr>
              <a:t>[1]</a:t>
            </a:r>
            <a:endParaRPr sz="800">
              <a:latin typeface="Georgia"/>
              <a:cs typeface="Georgia"/>
            </a:endParaRPr>
          </a:p>
          <a:p>
            <a:pPr marL="50800">
              <a:lnSpc>
                <a:spcPct val="100000"/>
              </a:lnSpc>
              <a:spcBef>
                <a:spcPts val="705"/>
              </a:spcBef>
            </a:pPr>
            <a:r>
              <a:rPr sz="1100" dirty="0">
                <a:latin typeface="Georgia"/>
                <a:cs typeface="Georgia"/>
              </a:rPr>
              <a:t>The</a:t>
            </a:r>
            <a:r>
              <a:rPr sz="1100" spc="40" dirty="0">
                <a:latin typeface="Georgia"/>
                <a:cs typeface="Georgia"/>
              </a:rPr>
              <a:t> </a:t>
            </a:r>
            <a:r>
              <a:rPr sz="1100" spc="-10" dirty="0">
                <a:latin typeface="Georgia"/>
                <a:cs typeface="Georgia"/>
              </a:rPr>
              <a:t>steps</a:t>
            </a:r>
            <a:r>
              <a:rPr sz="1100" spc="40" dirty="0">
                <a:latin typeface="Georgia"/>
                <a:cs typeface="Georgia"/>
              </a:rPr>
              <a:t> </a:t>
            </a:r>
            <a:r>
              <a:rPr sz="1100" dirty="0">
                <a:latin typeface="Georgia"/>
                <a:cs typeface="Georgia"/>
              </a:rPr>
              <a:t>of</a:t>
            </a:r>
            <a:r>
              <a:rPr sz="1100" spc="40" dirty="0">
                <a:latin typeface="Georgia"/>
                <a:cs typeface="Georgia"/>
              </a:rPr>
              <a:t> </a:t>
            </a:r>
            <a:r>
              <a:rPr sz="1100" spc="60" dirty="0">
                <a:latin typeface="Georgia"/>
                <a:cs typeface="Georgia"/>
              </a:rPr>
              <a:t>PCA</a:t>
            </a:r>
            <a:r>
              <a:rPr sz="1100" spc="40" dirty="0">
                <a:latin typeface="Georgia"/>
                <a:cs typeface="Georgia"/>
              </a:rPr>
              <a:t> </a:t>
            </a:r>
            <a:r>
              <a:rPr sz="1100" dirty="0">
                <a:latin typeface="Georgia"/>
                <a:cs typeface="Georgia"/>
              </a:rPr>
              <a:t>are</a:t>
            </a:r>
            <a:r>
              <a:rPr sz="1100" spc="40" dirty="0">
                <a:latin typeface="Georgia"/>
                <a:cs typeface="Georgia"/>
              </a:rPr>
              <a:t> </a:t>
            </a:r>
            <a:r>
              <a:rPr sz="1100" dirty="0">
                <a:latin typeface="Georgia"/>
                <a:cs typeface="Georgia"/>
              </a:rPr>
              <a:t>as</a:t>
            </a:r>
            <a:r>
              <a:rPr sz="1100" spc="40" dirty="0">
                <a:latin typeface="Georgia"/>
                <a:cs typeface="Georgia"/>
              </a:rPr>
              <a:t> </a:t>
            </a:r>
            <a:r>
              <a:rPr sz="1100" spc="-10" dirty="0">
                <a:latin typeface="Georgia"/>
                <a:cs typeface="Georgia"/>
              </a:rPr>
              <a:t>follows:</a:t>
            </a:r>
            <a:endParaRPr sz="1100">
              <a:latin typeface="Georgia"/>
              <a:cs typeface="Georgia"/>
            </a:endParaRPr>
          </a:p>
          <a:p>
            <a:pPr marL="323850" marR="104775" indent="-141605">
              <a:lnSpc>
                <a:spcPts val="1150"/>
              </a:lnSpc>
              <a:spcBef>
                <a:spcPts val="665"/>
              </a:spcBef>
              <a:buClr>
                <a:srgbClr val="FFFFFF"/>
              </a:buClr>
              <a:buSzPct val="72727"/>
              <a:buAutoNum type="arabicPlain"/>
              <a:tabLst>
                <a:tab pos="327660" algn="l"/>
              </a:tabLst>
            </a:pPr>
            <a:r>
              <a:rPr sz="1100" dirty="0">
                <a:latin typeface="Georgia"/>
                <a:cs typeface="Georgia"/>
              </a:rPr>
              <a:t>The</a:t>
            </a:r>
            <a:r>
              <a:rPr sz="1100" spc="25" dirty="0">
                <a:latin typeface="Georgia"/>
                <a:cs typeface="Georgia"/>
              </a:rPr>
              <a:t> </a:t>
            </a:r>
            <a:r>
              <a:rPr sz="1100" dirty="0">
                <a:latin typeface="Georgia"/>
                <a:cs typeface="Georgia"/>
              </a:rPr>
              <a:t>input</a:t>
            </a:r>
            <a:r>
              <a:rPr sz="1100" spc="25" dirty="0">
                <a:latin typeface="Georgia"/>
                <a:cs typeface="Georgia"/>
              </a:rPr>
              <a:t> </a:t>
            </a:r>
            <a:r>
              <a:rPr sz="1100" dirty="0">
                <a:latin typeface="Georgia"/>
                <a:cs typeface="Georgia"/>
              </a:rPr>
              <a:t>data</a:t>
            </a:r>
            <a:r>
              <a:rPr sz="1100" spc="25" dirty="0">
                <a:latin typeface="Georgia"/>
                <a:cs typeface="Georgia"/>
              </a:rPr>
              <a:t> </a:t>
            </a:r>
            <a:r>
              <a:rPr sz="1100" dirty="0">
                <a:latin typeface="Georgia"/>
                <a:cs typeface="Georgia"/>
              </a:rPr>
              <a:t>are</a:t>
            </a:r>
            <a:r>
              <a:rPr sz="1100" spc="30" dirty="0">
                <a:latin typeface="Georgia"/>
                <a:cs typeface="Georgia"/>
              </a:rPr>
              <a:t> </a:t>
            </a:r>
            <a:r>
              <a:rPr sz="1100" spc="-30" dirty="0">
                <a:latin typeface="Georgia"/>
                <a:cs typeface="Georgia"/>
              </a:rPr>
              <a:t>normalized,</a:t>
            </a:r>
            <a:r>
              <a:rPr sz="1100" spc="25" dirty="0">
                <a:latin typeface="Georgia"/>
                <a:cs typeface="Georgia"/>
              </a:rPr>
              <a:t> </a:t>
            </a:r>
            <a:r>
              <a:rPr sz="1100" dirty="0">
                <a:latin typeface="Georgia"/>
                <a:cs typeface="Georgia"/>
              </a:rPr>
              <a:t>so</a:t>
            </a:r>
            <a:r>
              <a:rPr sz="1100" spc="25" dirty="0">
                <a:latin typeface="Georgia"/>
                <a:cs typeface="Georgia"/>
              </a:rPr>
              <a:t> </a:t>
            </a:r>
            <a:r>
              <a:rPr sz="1100" dirty="0">
                <a:latin typeface="Georgia"/>
                <a:cs typeface="Georgia"/>
              </a:rPr>
              <a:t>that</a:t>
            </a:r>
            <a:r>
              <a:rPr sz="1100" spc="25" dirty="0">
                <a:latin typeface="Georgia"/>
                <a:cs typeface="Georgia"/>
              </a:rPr>
              <a:t> </a:t>
            </a:r>
            <a:r>
              <a:rPr sz="1100" spc="-20" dirty="0">
                <a:latin typeface="Georgia"/>
                <a:cs typeface="Georgia"/>
              </a:rPr>
              <a:t>each</a:t>
            </a:r>
            <a:r>
              <a:rPr sz="1100" spc="30" dirty="0">
                <a:latin typeface="Georgia"/>
                <a:cs typeface="Georgia"/>
              </a:rPr>
              <a:t> </a:t>
            </a:r>
            <a:r>
              <a:rPr sz="1100" dirty="0">
                <a:latin typeface="Georgia"/>
                <a:cs typeface="Georgia"/>
              </a:rPr>
              <a:t>attribute</a:t>
            </a:r>
            <a:r>
              <a:rPr sz="1100" spc="25" dirty="0">
                <a:latin typeface="Georgia"/>
                <a:cs typeface="Georgia"/>
              </a:rPr>
              <a:t> </a:t>
            </a:r>
            <a:r>
              <a:rPr sz="1100" dirty="0">
                <a:latin typeface="Georgia"/>
                <a:cs typeface="Georgia"/>
              </a:rPr>
              <a:t>falls</a:t>
            </a:r>
            <a:r>
              <a:rPr sz="1100" spc="25" dirty="0">
                <a:latin typeface="Georgia"/>
                <a:cs typeface="Georgia"/>
              </a:rPr>
              <a:t> </a:t>
            </a:r>
            <a:r>
              <a:rPr sz="1100" dirty="0">
                <a:latin typeface="Georgia"/>
                <a:cs typeface="Georgia"/>
              </a:rPr>
              <a:t>within</a:t>
            </a:r>
            <a:r>
              <a:rPr sz="1100" spc="30"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same</a:t>
            </a:r>
            <a:r>
              <a:rPr sz="1100" spc="25" dirty="0">
                <a:latin typeface="Georgia"/>
                <a:cs typeface="Georgia"/>
              </a:rPr>
              <a:t> </a:t>
            </a:r>
            <a:r>
              <a:rPr sz="1100" spc="-10" dirty="0">
                <a:latin typeface="Georgia"/>
                <a:cs typeface="Georgia"/>
              </a:rPr>
              <a:t>range. 	</a:t>
            </a:r>
            <a:r>
              <a:rPr sz="1100" dirty="0">
                <a:latin typeface="Georgia"/>
                <a:cs typeface="Georgia"/>
              </a:rPr>
              <a:t>This</a:t>
            </a:r>
            <a:r>
              <a:rPr sz="1100" spc="30" dirty="0">
                <a:latin typeface="Georgia"/>
                <a:cs typeface="Georgia"/>
              </a:rPr>
              <a:t> </a:t>
            </a:r>
            <a:r>
              <a:rPr sz="1100" dirty="0">
                <a:latin typeface="Georgia"/>
                <a:cs typeface="Georgia"/>
              </a:rPr>
              <a:t>step</a:t>
            </a:r>
            <a:r>
              <a:rPr sz="1100" spc="35" dirty="0">
                <a:latin typeface="Georgia"/>
                <a:cs typeface="Georgia"/>
              </a:rPr>
              <a:t> </a:t>
            </a:r>
            <a:r>
              <a:rPr sz="1100" spc="-20" dirty="0">
                <a:latin typeface="Georgia"/>
                <a:cs typeface="Georgia"/>
              </a:rPr>
              <a:t>helps</a:t>
            </a:r>
            <a:r>
              <a:rPr sz="1100" spc="30" dirty="0">
                <a:latin typeface="Georgia"/>
                <a:cs typeface="Georgia"/>
              </a:rPr>
              <a:t> </a:t>
            </a:r>
            <a:r>
              <a:rPr sz="1100" spc="-35" dirty="0">
                <a:latin typeface="Georgia"/>
                <a:cs typeface="Georgia"/>
              </a:rPr>
              <a:t>ensure</a:t>
            </a:r>
            <a:r>
              <a:rPr sz="1100" spc="35" dirty="0">
                <a:latin typeface="Georgia"/>
                <a:cs typeface="Georgia"/>
              </a:rPr>
              <a:t> </a:t>
            </a:r>
            <a:r>
              <a:rPr sz="1100" dirty="0">
                <a:latin typeface="Georgia"/>
                <a:cs typeface="Georgia"/>
              </a:rPr>
              <a:t>that</a:t>
            </a:r>
            <a:r>
              <a:rPr sz="1100" spc="35" dirty="0">
                <a:latin typeface="Georgia"/>
                <a:cs typeface="Georgia"/>
              </a:rPr>
              <a:t> </a:t>
            </a:r>
            <a:r>
              <a:rPr sz="1100" dirty="0">
                <a:latin typeface="Georgia"/>
                <a:cs typeface="Georgia"/>
              </a:rPr>
              <a:t>attributes</a:t>
            </a:r>
            <a:r>
              <a:rPr sz="1100" spc="30" dirty="0">
                <a:latin typeface="Georgia"/>
                <a:cs typeface="Georgia"/>
              </a:rPr>
              <a:t> </a:t>
            </a:r>
            <a:r>
              <a:rPr sz="1100" dirty="0">
                <a:latin typeface="Georgia"/>
                <a:cs typeface="Georgia"/>
              </a:rPr>
              <a:t>with</a:t>
            </a:r>
            <a:r>
              <a:rPr sz="1100" spc="35" dirty="0">
                <a:latin typeface="Georgia"/>
                <a:cs typeface="Georgia"/>
              </a:rPr>
              <a:t> </a:t>
            </a:r>
            <a:r>
              <a:rPr sz="1100" spc="-10" dirty="0">
                <a:latin typeface="Georgia"/>
                <a:cs typeface="Georgia"/>
              </a:rPr>
              <a:t>large</a:t>
            </a:r>
            <a:r>
              <a:rPr sz="1100" spc="35" dirty="0">
                <a:latin typeface="Georgia"/>
                <a:cs typeface="Georgia"/>
              </a:rPr>
              <a:t> </a:t>
            </a:r>
            <a:r>
              <a:rPr sz="1100" spc="-30" dirty="0">
                <a:latin typeface="Georgia"/>
                <a:cs typeface="Georgia"/>
              </a:rPr>
              <a:t>domains</a:t>
            </a:r>
            <a:r>
              <a:rPr sz="1100" spc="30" dirty="0">
                <a:latin typeface="Georgia"/>
                <a:cs typeface="Georgia"/>
              </a:rPr>
              <a:t> </a:t>
            </a:r>
            <a:r>
              <a:rPr sz="1100" dirty="0">
                <a:latin typeface="Georgia"/>
                <a:cs typeface="Georgia"/>
              </a:rPr>
              <a:t>will</a:t>
            </a:r>
            <a:r>
              <a:rPr sz="1100" spc="35" dirty="0">
                <a:latin typeface="Georgia"/>
                <a:cs typeface="Georgia"/>
              </a:rPr>
              <a:t> </a:t>
            </a:r>
            <a:r>
              <a:rPr sz="1100" dirty="0">
                <a:latin typeface="Georgia"/>
                <a:cs typeface="Georgia"/>
              </a:rPr>
              <a:t>not</a:t>
            </a:r>
            <a:r>
              <a:rPr sz="1100" spc="30" dirty="0">
                <a:latin typeface="Georgia"/>
                <a:cs typeface="Georgia"/>
              </a:rPr>
              <a:t> </a:t>
            </a:r>
            <a:r>
              <a:rPr sz="1100" spc="-10" dirty="0">
                <a:latin typeface="Georgia"/>
                <a:cs typeface="Georgia"/>
              </a:rPr>
              <a:t>dominate 	</a:t>
            </a:r>
            <a:r>
              <a:rPr sz="1100" dirty="0">
                <a:latin typeface="Georgia"/>
                <a:cs typeface="Georgia"/>
              </a:rPr>
              <a:t>attributes</a:t>
            </a:r>
            <a:r>
              <a:rPr sz="1100" spc="10" dirty="0">
                <a:latin typeface="Georgia"/>
                <a:cs typeface="Georgia"/>
              </a:rPr>
              <a:t> </a:t>
            </a:r>
            <a:r>
              <a:rPr sz="1100" dirty="0">
                <a:latin typeface="Georgia"/>
                <a:cs typeface="Georgia"/>
              </a:rPr>
              <a:t>with</a:t>
            </a:r>
            <a:r>
              <a:rPr sz="1100" spc="20" dirty="0">
                <a:latin typeface="Georgia"/>
                <a:cs typeface="Georgia"/>
              </a:rPr>
              <a:t> </a:t>
            </a:r>
            <a:r>
              <a:rPr sz="1100" spc="-25" dirty="0">
                <a:latin typeface="Georgia"/>
                <a:cs typeface="Georgia"/>
              </a:rPr>
              <a:t>smaller</a:t>
            </a:r>
            <a:r>
              <a:rPr sz="1100" spc="25" dirty="0">
                <a:latin typeface="Georgia"/>
                <a:cs typeface="Georgia"/>
              </a:rPr>
              <a:t> </a:t>
            </a:r>
            <a:r>
              <a:rPr sz="1100" spc="-10" dirty="0">
                <a:latin typeface="Georgia"/>
                <a:cs typeface="Georgia"/>
              </a:rPr>
              <a:t>domains.</a:t>
            </a:r>
            <a:endParaRPr sz="1100">
              <a:latin typeface="Georgia"/>
              <a:cs typeface="Georgia"/>
            </a:endParaRPr>
          </a:p>
          <a:p>
            <a:pPr marL="323850" marR="17780" indent="-141605">
              <a:lnSpc>
                <a:spcPts val="1150"/>
              </a:lnSpc>
              <a:spcBef>
                <a:spcPts val="730"/>
              </a:spcBef>
              <a:buClr>
                <a:srgbClr val="FFFFFF"/>
              </a:buClr>
              <a:buSzPct val="72727"/>
              <a:buAutoNum type="arabicPlain"/>
              <a:tabLst>
                <a:tab pos="327660" algn="l"/>
              </a:tabLst>
            </a:pPr>
            <a:r>
              <a:rPr sz="1100" spc="60" dirty="0">
                <a:latin typeface="Georgia"/>
                <a:cs typeface="Georgia"/>
              </a:rPr>
              <a:t>PCA</a:t>
            </a:r>
            <a:r>
              <a:rPr sz="1100" spc="40" dirty="0">
                <a:latin typeface="Georgia"/>
                <a:cs typeface="Georgia"/>
              </a:rPr>
              <a:t> </a:t>
            </a:r>
            <a:r>
              <a:rPr sz="1100" spc="-25" dirty="0">
                <a:latin typeface="Georgia"/>
                <a:cs typeface="Georgia"/>
              </a:rPr>
              <a:t>computes</a:t>
            </a:r>
            <a:r>
              <a:rPr sz="1100" spc="45" dirty="0">
                <a:latin typeface="Georgia"/>
                <a:cs typeface="Georgia"/>
              </a:rPr>
              <a:t> </a:t>
            </a:r>
            <a:r>
              <a:rPr sz="1100" i="1" dirty="0">
                <a:latin typeface="Georgia"/>
                <a:cs typeface="Georgia"/>
              </a:rPr>
              <a:t>k</a:t>
            </a:r>
            <a:r>
              <a:rPr sz="1100" i="1" spc="75" dirty="0">
                <a:latin typeface="Georgia"/>
                <a:cs typeface="Georgia"/>
              </a:rPr>
              <a:t> </a:t>
            </a:r>
            <a:r>
              <a:rPr sz="1100" spc="-30" dirty="0">
                <a:latin typeface="Georgia"/>
                <a:cs typeface="Georgia"/>
              </a:rPr>
              <a:t>orthonormal</a:t>
            </a:r>
            <a:r>
              <a:rPr sz="1100" spc="40" dirty="0">
                <a:latin typeface="Georgia"/>
                <a:cs typeface="Georgia"/>
              </a:rPr>
              <a:t> </a:t>
            </a:r>
            <a:r>
              <a:rPr sz="1100" spc="-10" dirty="0">
                <a:latin typeface="Georgia"/>
                <a:cs typeface="Georgia"/>
              </a:rPr>
              <a:t>vectors</a:t>
            </a:r>
            <a:r>
              <a:rPr sz="1100" spc="45" dirty="0">
                <a:latin typeface="Georgia"/>
                <a:cs typeface="Georgia"/>
              </a:rPr>
              <a:t> </a:t>
            </a:r>
            <a:r>
              <a:rPr sz="1100" dirty="0">
                <a:latin typeface="Georgia"/>
                <a:cs typeface="Georgia"/>
              </a:rPr>
              <a:t>that</a:t>
            </a:r>
            <a:r>
              <a:rPr sz="1100" spc="45" dirty="0">
                <a:latin typeface="Georgia"/>
                <a:cs typeface="Georgia"/>
              </a:rPr>
              <a:t> </a:t>
            </a:r>
            <a:r>
              <a:rPr sz="1100" spc="-25" dirty="0">
                <a:latin typeface="Georgia"/>
                <a:cs typeface="Georgia"/>
              </a:rPr>
              <a:t>provide</a:t>
            </a:r>
            <a:r>
              <a:rPr sz="1100" spc="40" dirty="0">
                <a:latin typeface="Georgia"/>
                <a:cs typeface="Georgia"/>
              </a:rPr>
              <a:t> </a:t>
            </a:r>
            <a:r>
              <a:rPr sz="1100" dirty="0">
                <a:latin typeface="Georgia"/>
                <a:cs typeface="Georgia"/>
              </a:rPr>
              <a:t>a</a:t>
            </a:r>
            <a:r>
              <a:rPr sz="1100" spc="45" dirty="0">
                <a:latin typeface="Georgia"/>
                <a:cs typeface="Georgia"/>
              </a:rPr>
              <a:t> </a:t>
            </a:r>
            <a:r>
              <a:rPr sz="1100" spc="-10" dirty="0">
                <a:latin typeface="Georgia"/>
                <a:cs typeface="Georgia"/>
              </a:rPr>
              <a:t>basis</a:t>
            </a:r>
            <a:r>
              <a:rPr sz="1100" spc="45" dirty="0">
                <a:latin typeface="Georgia"/>
                <a:cs typeface="Georgia"/>
              </a:rPr>
              <a:t> </a:t>
            </a:r>
            <a:r>
              <a:rPr sz="1100" dirty="0">
                <a:latin typeface="Georgia"/>
                <a:cs typeface="Georgia"/>
              </a:rPr>
              <a:t>for</a:t>
            </a:r>
            <a:r>
              <a:rPr sz="1100" spc="40" dirty="0">
                <a:latin typeface="Georgia"/>
                <a:cs typeface="Georgia"/>
              </a:rPr>
              <a:t> </a:t>
            </a:r>
            <a:r>
              <a:rPr sz="1100" dirty="0">
                <a:latin typeface="Georgia"/>
                <a:cs typeface="Georgia"/>
              </a:rPr>
              <a:t>the</a:t>
            </a:r>
            <a:r>
              <a:rPr sz="1100" spc="45" dirty="0">
                <a:latin typeface="Georgia"/>
                <a:cs typeface="Georgia"/>
              </a:rPr>
              <a:t> </a:t>
            </a:r>
            <a:r>
              <a:rPr sz="1100" spc="-30" dirty="0">
                <a:latin typeface="Georgia"/>
                <a:cs typeface="Georgia"/>
              </a:rPr>
              <a:t>normalized</a:t>
            </a:r>
            <a:r>
              <a:rPr sz="1100" spc="45" dirty="0">
                <a:latin typeface="Georgia"/>
                <a:cs typeface="Georgia"/>
              </a:rPr>
              <a:t> </a:t>
            </a:r>
            <a:r>
              <a:rPr sz="1100" spc="-10" dirty="0">
                <a:latin typeface="Georgia"/>
                <a:cs typeface="Georgia"/>
              </a:rPr>
              <a:t>input 	</a:t>
            </a:r>
            <a:r>
              <a:rPr sz="1100" dirty="0">
                <a:latin typeface="Georgia"/>
                <a:cs typeface="Georgia"/>
              </a:rPr>
              <a:t>data.</a:t>
            </a:r>
            <a:r>
              <a:rPr sz="1100" spc="160" dirty="0">
                <a:latin typeface="Georgia"/>
                <a:cs typeface="Georgia"/>
              </a:rPr>
              <a:t> </a:t>
            </a:r>
            <a:r>
              <a:rPr sz="1100" dirty="0">
                <a:latin typeface="Georgia"/>
                <a:cs typeface="Georgia"/>
              </a:rPr>
              <a:t>These</a:t>
            </a:r>
            <a:r>
              <a:rPr sz="1100" spc="60" dirty="0">
                <a:latin typeface="Georgia"/>
                <a:cs typeface="Georgia"/>
              </a:rPr>
              <a:t> </a:t>
            </a:r>
            <a:r>
              <a:rPr sz="1100" dirty="0">
                <a:latin typeface="Georgia"/>
                <a:cs typeface="Georgia"/>
              </a:rPr>
              <a:t>are</a:t>
            </a:r>
            <a:r>
              <a:rPr sz="1100" spc="60" dirty="0">
                <a:latin typeface="Georgia"/>
                <a:cs typeface="Georgia"/>
              </a:rPr>
              <a:t> </a:t>
            </a:r>
            <a:r>
              <a:rPr sz="1100" i="1" dirty="0">
                <a:latin typeface="Palatino Linotype"/>
                <a:cs typeface="Palatino Linotype"/>
              </a:rPr>
              <a:t>unit</a:t>
            </a:r>
            <a:r>
              <a:rPr sz="1100" i="1" spc="70" dirty="0">
                <a:latin typeface="Palatino Linotype"/>
                <a:cs typeface="Palatino Linotype"/>
              </a:rPr>
              <a:t> </a:t>
            </a:r>
            <a:r>
              <a:rPr sz="1100" i="1" dirty="0">
                <a:latin typeface="Palatino Linotype"/>
                <a:cs typeface="Palatino Linotype"/>
              </a:rPr>
              <a:t>vectors</a:t>
            </a:r>
            <a:r>
              <a:rPr sz="1100" i="1" spc="135" dirty="0">
                <a:latin typeface="Palatino Linotype"/>
                <a:cs typeface="Palatino Linotype"/>
              </a:rPr>
              <a:t> </a:t>
            </a:r>
            <a:r>
              <a:rPr sz="1100" dirty="0">
                <a:latin typeface="Georgia"/>
                <a:cs typeface="Georgia"/>
              </a:rPr>
              <a:t>that</a:t>
            </a:r>
            <a:r>
              <a:rPr sz="1100" spc="60" dirty="0">
                <a:latin typeface="Georgia"/>
                <a:cs typeface="Georgia"/>
              </a:rPr>
              <a:t> </a:t>
            </a:r>
            <a:r>
              <a:rPr sz="1100" spc="-10" dirty="0">
                <a:latin typeface="Georgia"/>
                <a:cs typeface="Georgia"/>
              </a:rPr>
              <a:t>each</a:t>
            </a:r>
            <a:r>
              <a:rPr sz="1100" spc="55" dirty="0">
                <a:latin typeface="Georgia"/>
                <a:cs typeface="Georgia"/>
              </a:rPr>
              <a:t> </a:t>
            </a:r>
            <a:r>
              <a:rPr sz="1100" dirty="0">
                <a:latin typeface="Georgia"/>
                <a:cs typeface="Georgia"/>
              </a:rPr>
              <a:t>point</a:t>
            </a:r>
            <a:r>
              <a:rPr sz="1100" spc="60" dirty="0">
                <a:latin typeface="Georgia"/>
                <a:cs typeface="Georgia"/>
              </a:rPr>
              <a:t> </a:t>
            </a:r>
            <a:r>
              <a:rPr sz="1100" dirty="0">
                <a:latin typeface="Georgia"/>
                <a:cs typeface="Georgia"/>
              </a:rPr>
              <a:t>in</a:t>
            </a:r>
            <a:r>
              <a:rPr sz="1100" spc="60" dirty="0">
                <a:latin typeface="Georgia"/>
                <a:cs typeface="Georgia"/>
              </a:rPr>
              <a:t> </a:t>
            </a:r>
            <a:r>
              <a:rPr sz="1100" dirty="0">
                <a:latin typeface="Georgia"/>
                <a:cs typeface="Georgia"/>
              </a:rPr>
              <a:t>a</a:t>
            </a:r>
            <a:r>
              <a:rPr sz="1100" spc="60" dirty="0">
                <a:latin typeface="Georgia"/>
                <a:cs typeface="Georgia"/>
              </a:rPr>
              <a:t> </a:t>
            </a:r>
            <a:r>
              <a:rPr sz="1100" spc="-25" dirty="0">
                <a:latin typeface="Georgia"/>
                <a:cs typeface="Georgia"/>
              </a:rPr>
              <a:t>direction</a:t>
            </a:r>
            <a:r>
              <a:rPr sz="1100" spc="60" dirty="0">
                <a:latin typeface="Georgia"/>
                <a:cs typeface="Georgia"/>
              </a:rPr>
              <a:t> </a:t>
            </a:r>
            <a:r>
              <a:rPr sz="1100" spc="-30" dirty="0">
                <a:latin typeface="Georgia"/>
                <a:cs typeface="Georgia"/>
              </a:rPr>
              <a:t>perpendicular</a:t>
            </a:r>
            <a:r>
              <a:rPr sz="1100" spc="55" dirty="0">
                <a:latin typeface="Georgia"/>
                <a:cs typeface="Georgia"/>
              </a:rPr>
              <a:t> </a:t>
            </a:r>
            <a:r>
              <a:rPr sz="1100" dirty="0">
                <a:latin typeface="Georgia"/>
                <a:cs typeface="Georgia"/>
              </a:rPr>
              <a:t>to</a:t>
            </a:r>
            <a:r>
              <a:rPr sz="1100" spc="60" dirty="0">
                <a:latin typeface="Georgia"/>
                <a:cs typeface="Georgia"/>
              </a:rPr>
              <a:t> </a:t>
            </a:r>
            <a:r>
              <a:rPr sz="1100" spc="-25" dirty="0">
                <a:latin typeface="Georgia"/>
                <a:cs typeface="Georgia"/>
              </a:rPr>
              <a:t>the 	</a:t>
            </a:r>
            <a:r>
              <a:rPr sz="1100" spc="-10" dirty="0">
                <a:latin typeface="Georgia"/>
                <a:cs typeface="Georgia"/>
              </a:rPr>
              <a:t>others.</a:t>
            </a:r>
            <a:r>
              <a:rPr sz="1100" spc="155" dirty="0">
                <a:latin typeface="Georgia"/>
                <a:cs typeface="Georgia"/>
              </a:rPr>
              <a:t> </a:t>
            </a:r>
            <a:r>
              <a:rPr sz="1100" dirty="0">
                <a:latin typeface="Georgia"/>
                <a:cs typeface="Georgia"/>
              </a:rPr>
              <a:t>These</a:t>
            </a:r>
            <a:r>
              <a:rPr sz="1100" spc="55" dirty="0">
                <a:latin typeface="Georgia"/>
                <a:cs typeface="Georgia"/>
              </a:rPr>
              <a:t> </a:t>
            </a:r>
            <a:r>
              <a:rPr sz="1100" spc="-10" dirty="0">
                <a:latin typeface="Georgia"/>
                <a:cs typeface="Georgia"/>
              </a:rPr>
              <a:t>vectors</a:t>
            </a:r>
            <a:r>
              <a:rPr sz="1100" spc="55" dirty="0">
                <a:latin typeface="Georgia"/>
                <a:cs typeface="Georgia"/>
              </a:rPr>
              <a:t> </a:t>
            </a:r>
            <a:r>
              <a:rPr sz="1100" dirty="0">
                <a:latin typeface="Georgia"/>
                <a:cs typeface="Georgia"/>
              </a:rPr>
              <a:t>are</a:t>
            </a:r>
            <a:r>
              <a:rPr sz="1100" spc="55" dirty="0">
                <a:latin typeface="Georgia"/>
                <a:cs typeface="Georgia"/>
              </a:rPr>
              <a:t> </a:t>
            </a:r>
            <a:r>
              <a:rPr sz="1100" spc="-30" dirty="0">
                <a:latin typeface="Georgia"/>
                <a:cs typeface="Georgia"/>
              </a:rPr>
              <a:t>referred</a:t>
            </a:r>
            <a:r>
              <a:rPr sz="1100" spc="60" dirty="0">
                <a:latin typeface="Georgia"/>
                <a:cs typeface="Georgia"/>
              </a:rPr>
              <a:t> </a:t>
            </a:r>
            <a:r>
              <a:rPr sz="1100" dirty="0">
                <a:latin typeface="Georgia"/>
                <a:cs typeface="Georgia"/>
              </a:rPr>
              <a:t>to</a:t>
            </a:r>
            <a:r>
              <a:rPr sz="1100" spc="55" dirty="0">
                <a:latin typeface="Georgia"/>
                <a:cs typeface="Georgia"/>
              </a:rPr>
              <a:t> </a:t>
            </a:r>
            <a:r>
              <a:rPr sz="1100" dirty="0">
                <a:latin typeface="Georgia"/>
                <a:cs typeface="Georgia"/>
              </a:rPr>
              <a:t>as</a:t>
            </a:r>
            <a:r>
              <a:rPr sz="1100" spc="55" dirty="0">
                <a:latin typeface="Georgia"/>
                <a:cs typeface="Georgia"/>
              </a:rPr>
              <a:t> </a:t>
            </a:r>
            <a:r>
              <a:rPr sz="1100" dirty="0">
                <a:latin typeface="Georgia"/>
                <a:cs typeface="Georgia"/>
              </a:rPr>
              <a:t>the</a:t>
            </a:r>
            <a:r>
              <a:rPr sz="1100" spc="50" dirty="0">
                <a:latin typeface="Georgia"/>
                <a:cs typeface="Georgia"/>
              </a:rPr>
              <a:t> </a:t>
            </a:r>
            <a:r>
              <a:rPr sz="1100" i="1" dirty="0">
                <a:latin typeface="Palatino Linotype"/>
                <a:cs typeface="Palatino Linotype"/>
              </a:rPr>
              <a:t>principal</a:t>
            </a:r>
            <a:r>
              <a:rPr sz="1100" i="1" spc="70" dirty="0">
                <a:latin typeface="Palatino Linotype"/>
                <a:cs typeface="Palatino Linotype"/>
              </a:rPr>
              <a:t> </a:t>
            </a:r>
            <a:r>
              <a:rPr sz="1100" i="1" dirty="0">
                <a:latin typeface="Palatino Linotype"/>
                <a:cs typeface="Palatino Linotype"/>
              </a:rPr>
              <a:t>components</a:t>
            </a:r>
            <a:r>
              <a:rPr sz="1100" dirty="0">
                <a:latin typeface="Georgia"/>
                <a:cs typeface="Georgia"/>
              </a:rPr>
              <a:t>.</a:t>
            </a:r>
            <a:r>
              <a:rPr sz="1100" spc="155" dirty="0">
                <a:latin typeface="Georgia"/>
                <a:cs typeface="Georgia"/>
              </a:rPr>
              <a:t> </a:t>
            </a:r>
            <a:r>
              <a:rPr sz="1100" dirty="0">
                <a:latin typeface="Georgia"/>
                <a:cs typeface="Georgia"/>
              </a:rPr>
              <a:t>The</a:t>
            </a:r>
            <a:r>
              <a:rPr sz="1100" spc="55" dirty="0">
                <a:latin typeface="Georgia"/>
                <a:cs typeface="Georgia"/>
              </a:rPr>
              <a:t> </a:t>
            </a:r>
            <a:r>
              <a:rPr sz="1100" dirty="0">
                <a:latin typeface="Georgia"/>
                <a:cs typeface="Georgia"/>
              </a:rPr>
              <a:t>input</a:t>
            </a:r>
            <a:r>
              <a:rPr sz="1100" spc="55" dirty="0">
                <a:latin typeface="Georgia"/>
                <a:cs typeface="Georgia"/>
              </a:rPr>
              <a:t> </a:t>
            </a:r>
            <a:r>
              <a:rPr sz="1100" spc="-20" dirty="0">
                <a:latin typeface="Georgia"/>
                <a:cs typeface="Georgia"/>
              </a:rPr>
              <a:t>data 	</a:t>
            </a:r>
            <a:r>
              <a:rPr sz="1100" dirty="0">
                <a:latin typeface="Georgia"/>
                <a:cs typeface="Georgia"/>
              </a:rPr>
              <a:t>are</a:t>
            </a:r>
            <a:r>
              <a:rPr sz="1100" spc="35" dirty="0">
                <a:latin typeface="Georgia"/>
                <a:cs typeface="Georgia"/>
              </a:rPr>
              <a:t> </a:t>
            </a:r>
            <a:r>
              <a:rPr sz="1100" dirty="0">
                <a:latin typeface="Georgia"/>
                <a:cs typeface="Georgia"/>
              </a:rPr>
              <a:t>a</a:t>
            </a:r>
            <a:r>
              <a:rPr sz="1100" spc="40" dirty="0">
                <a:latin typeface="Georgia"/>
                <a:cs typeface="Georgia"/>
              </a:rPr>
              <a:t> </a:t>
            </a:r>
            <a:r>
              <a:rPr sz="1100" spc="-25" dirty="0">
                <a:latin typeface="Georgia"/>
                <a:cs typeface="Georgia"/>
              </a:rPr>
              <a:t>linear</a:t>
            </a:r>
            <a:r>
              <a:rPr sz="1100" spc="40" dirty="0">
                <a:latin typeface="Georgia"/>
                <a:cs typeface="Georgia"/>
              </a:rPr>
              <a:t> </a:t>
            </a:r>
            <a:r>
              <a:rPr sz="1100" spc="-30" dirty="0">
                <a:latin typeface="Georgia"/>
                <a:cs typeface="Georgia"/>
              </a:rPr>
              <a:t>combination</a:t>
            </a:r>
            <a:r>
              <a:rPr sz="1100" spc="40"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principal</a:t>
            </a:r>
            <a:r>
              <a:rPr sz="1100" spc="40" dirty="0">
                <a:latin typeface="Georgia"/>
                <a:cs typeface="Georgia"/>
              </a:rPr>
              <a:t> </a:t>
            </a:r>
            <a:r>
              <a:rPr sz="1100" spc="-10" dirty="0">
                <a:latin typeface="Georgia"/>
                <a:cs typeface="Georgia"/>
              </a:rPr>
              <a:t>components.</a:t>
            </a:r>
            <a:endParaRPr sz="11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67</a:t>
            </a:fld>
            <a:r>
              <a:rPr dirty="0"/>
              <a:t> </a:t>
            </a:r>
            <a:r>
              <a:rPr spc="75" dirty="0"/>
              <a:t>/</a:t>
            </a:r>
            <a:r>
              <a:rPr spc="5" dirty="0"/>
              <a:t> </a:t>
            </a:r>
            <a:r>
              <a:rPr spc="-25" dirty="0"/>
              <a:t>103</a:t>
            </a: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Steps</a:t>
            </a:r>
            <a:r>
              <a:rPr spc="130" dirty="0"/>
              <a:t> </a:t>
            </a:r>
            <a:r>
              <a:rPr dirty="0"/>
              <a:t>of</a:t>
            </a:r>
            <a:r>
              <a:rPr spc="130" dirty="0"/>
              <a:t> </a:t>
            </a:r>
            <a:r>
              <a:rPr spc="60" dirty="0"/>
              <a:t>PCA</a:t>
            </a:r>
            <a:r>
              <a:rPr spc="130" dirty="0"/>
              <a:t> </a:t>
            </a:r>
            <a:r>
              <a:rPr spc="-10" dirty="0"/>
              <a:t>(cont’d)</a:t>
            </a:r>
          </a:p>
        </p:txBody>
      </p:sp>
      <p:sp>
        <p:nvSpPr>
          <p:cNvPr id="3" name="object 3"/>
          <p:cNvSpPr/>
          <p:nvPr/>
        </p:nvSpPr>
        <p:spPr>
          <a:xfrm>
            <a:off x="299567" y="565746"/>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82782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txBox="1"/>
          <p:nvPr/>
        </p:nvSpPr>
        <p:spPr>
          <a:xfrm>
            <a:off x="164388" y="495108"/>
            <a:ext cx="5429250" cy="2414270"/>
          </a:xfrm>
          <a:prstGeom prst="rect">
            <a:avLst/>
          </a:prstGeom>
        </p:spPr>
        <p:txBody>
          <a:bodyPr vert="horz" wrap="square" lIns="0" tIns="34290" rIns="0" bIns="0" rtlCol="0">
            <a:spAutoFit/>
          </a:bodyPr>
          <a:lstStyle/>
          <a:p>
            <a:pPr marL="298450" marR="95885" indent="-141605">
              <a:lnSpc>
                <a:spcPts val="1150"/>
              </a:lnSpc>
              <a:spcBef>
                <a:spcPts val="270"/>
              </a:spcBef>
              <a:buClr>
                <a:srgbClr val="FFFFFF"/>
              </a:buClr>
              <a:buSzPct val="72727"/>
              <a:buAutoNum type="arabicPlain" startAt="3"/>
              <a:tabLst>
                <a:tab pos="302260" algn="l"/>
              </a:tabLst>
            </a:pPr>
            <a:r>
              <a:rPr sz="1100" dirty="0">
                <a:latin typeface="Georgia"/>
                <a:cs typeface="Georgia"/>
              </a:rPr>
              <a:t>The</a:t>
            </a:r>
            <a:r>
              <a:rPr sz="1100" spc="30" dirty="0">
                <a:latin typeface="Georgia"/>
                <a:cs typeface="Georgia"/>
              </a:rPr>
              <a:t> </a:t>
            </a:r>
            <a:r>
              <a:rPr sz="1100" spc="-20" dirty="0">
                <a:latin typeface="Georgia"/>
                <a:cs typeface="Georgia"/>
              </a:rPr>
              <a:t>principal</a:t>
            </a:r>
            <a:r>
              <a:rPr sz="1100" spc="30" dirty="0">
                <a:latin typeface="Georgia"/>
                <a:cs typeface="Georgia"/>
              </a:rPr>
              <a:t> </a:t>
            </a:r>
            <a:r>
              <a:rPr sz="1100" spc="-35" dirty="0">
                <a:latin typeface="Georgia"/>
                <a:cs typeface="Georgia"/>
              </a:rPr>
              <a:t>components</a:t>
            </a:r>
            <a:r>
              <a:rPr sz="1100" spc="30" dirty="0">
                <a:latin typeface="Georgia"/>
                <a:cs typeface="Georgia"/>
              </a:rPr>
              <a:t> </a:t>
            </a:r>
            <a:r>
              <a:rPr sz="1100" dirty="0">
                <a:latin typeface="Georgia"/>
                <a:cs typeface="Georgia"/>
              </a:rPr>
              <a:t>are</a:t>
            </a:r>
            <a:r>
              <a:rPr sz="1100" spc="35" dirty="0">
                <a:latin typeface="Georgia"/>
                <a:cs typeface="Georgia"/>
              </a:rPr>
              <a:t> </a:t>
            </a:r>
            <a:r>
              <a:rPr sz="1100" spc="-10" dirty="0">
                <a:latin typeface="Georgia"/>
                <a:cs typeface="Georgia"/>
              </a:rPr>
              <a:t>sorted</a:t>
            </a:r>
            <a:r>
              <a:rPr sz="1100" spc="30" dirty="0">
                <a:latin typeface="Georgia"/>
                <a:cs typeface="Georgia"/>
              </a:rPr>
              <a:t> </a:t>
            </a:r>
            <a:r>
              <a:rPr sz="1100" dirty="0">
                <a:latin typeface="Georgia"/>
                <a:cs typeface="Georgia"/>
              </a:rPr>
              <a:t>in</a:t>
            </a:r>
            <a:r>
              <a:rPr sz="1100" spc="30" dirty="0">
                <a:latin typeface="Georgia"/>
                <a:cs typeface="Georgia"/>
              </a:rPr>
              <a:t> </a:t>
            </a:r>
            <a:r>
              <a:rPr sz="1100" spc="-30" dirty="0">
                <a:latin typeface="Georgia"/>
                <a:cs typeface="Georgia"/>
              </a:rPr>
              <a:t>order</a:t>
            </a:r>
            <a:r>
              <a:rPr sz="1100" spc="35" dirty="0">
                <a:latin typeface="Georgia"/>
                <a:cs typeface="Georgia"/>
              </a:rPr>
              <a:t> </a:t>
            </a:r>
            <a:r>
              <a:rPr sz="1100" dirty="0">
                <a:latin typeface="Georgia"/>
                <a:cs typeface="Georgia"/>
              </a:rPr>
              <a:t>of</a:t>
            </a:r>
            <a:r>
              <a:rPr sz="1100" spc="30" dirty="0">
                <a:latin typeface="Georgia"/>
                <a:cs typeface="Georgia"/>
              </a:rPr>
              <a:t> </a:t>
            </a:r>
            <a:r>
              <a:rPr sz="1100" spc="-30" dirty="0">
                <a:latin typeface="Georgia"/>
                <a:cs typeface="Georgia"/>
              </a:rPr>
              <a:t>decreasing</a:t>
            </a:r>
            <a:r>
              <a:rPr sz="1100" spc="30" dirty="0">
                <a:latin typeface="Georgia"/>
                <a:cs typeface="Georgia"/>
              </a:rPr>
              <a:t> </a:t>
            </a:r>
            <a:r>
              <a:rPr sz="1100" spc="-45" dirty="0">
                <a:latin typeface="Georgia"/>
                <a:cs typeface="Georgia"/>
              </a:rPr>
              <a:t>“significance”</a:t>
            </a:r>
            <a:r>
              <a:rPr sz="1100" spc="105" dirty="0">
                <a:latin typeface="Georgia"/>
                <a:cs typeface="Georgia"/>
              </a:rPr>
              <a:t> </a:t>
            </a:r>
            <a:r>
              <a:rPr sz="1100" spc="-25" dirty="0">
                <a:latin typeface="Georgia"/>
                <a:cs typeface="Georgia"/>
              </a:rPr>
              <a:t>or 	</a:t>
            </a:r>
            <a:r>
              <a:rPr sz="1100" spc="-10" dirty="0">
                <a:latin typeface="Georgia"/>
                <a:cs typeface="Georgia"/>
              </a:rPr>
              <a:t>strength.</a:t>
            </a:r>
            <a:r>
              <a:rPr sz="1100" spc="125"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principal</a:t>
            </a:r>
            <a:r>
              <a:rPr sz="1100" spc="35" dirty="0">
                <a:latin typeface="Georgia"/>
                <a:cs typeface="Georgia"/>
              </a:rPr>
              <a:t> </a:t>
            </a:r>
            <a:r>
              <a:rPr sz="1100" spc="-35" dirty="0">
                <a:latin typeface="Georgia"/>
                <a:cs typeface="Georgia"/>
              </a:rPr>
              <a:t>components</a:t>
            </a:r>
            <a:r>
              <a:rPr sz="1100" spc="30" dirty="0">
                <a:latin typeface="Georgia"/>
                <a:cs typeface="Georgia"/>
              </a:rPr>
              <a:t> </a:t>
            </a:r>
            <a:r>
              <a:rPr sz="1100" spc="-25" dirty="0">
                <a:latin typeface="Georgia"/>
                <a:cs typeface="Georgia"/>
              </a:rPr>
              <a:t>essentially</a:t>
            </a:r>
            <a:r>
              <a:rPr sz="1100" spc="30" dirty="0">
                <a:latin typeface="Georgia"/>
                <a:cs typeface="Georgia"/>
              </a:rPr>
              <a:t> </a:t>
            </a:r>
            <a:r>
              <a:rPr sz="1100" spc="-30" dirty="0">
                <a:latin typeface="Georgia"/>
                <a:cs typeface="Georgia"/>
              </a:rPr>
              <a:t>serve</a:t>
            </a:r>
            <a:r>
              <a:rPr sz="1100" spc="35" dirty="0">
                <a:latin typeface="Georgia"/>
                <a:cs typeface="Georgia"/>
              </a:rPr>
              <a:t> </a:t>
            </a:r>
            <a:r>
              <a:rPr sz="1100" dirty="0">
                <a:latin typeface="Georgia"/>
                <a:cs typeface="Georgia"/>
              </a:rPr>
              <a:t>as</a:t>
            </a:r>
            <a:r>
              <a:rPr sz="1100" spc="30"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new</a:t>
            </a:r>
            <a:r>
              <a:rPr sz="1100" spc="30" dirty="0">
                <a:latin typeface="Georgia"/>
                <a:cs typeface="Georgia"/>
              </a:rPr>
              <a:t> </a:t>
            </a:r>
            <a:r>
              <a:rPr sz="1100" dirty="0">
                <a:latin typeface="Georgia"/>
                <a:cs typeface="Georgia"/>
              </a:rPr>
              <a:t>set</a:t>
            </a:r>
            <a:r>
              <a:rPr sz="1100" spc="30"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axes</a:t>
            </a:r>
            <a:r>
              <a:rPr sz="1100" spc="30" dirty="0">
                <a:latin typeface="Georgia"/>
                <a:cs typeface="Georgia"/>
              </a:rPr>
              <a:t> </a:t>
            </a:r>
            <a:r>
              <a:rPr sz="1100" dirty="0">
                <a:latin typeface="Georgia"/>
                <a:cs typeface="Georgia"/>
              </a:rPr>
              <a:t>for</a:t>
            </a:r>
            <a:r>
              <a:rPr sz="1100" spc="30" dirty="0">
                <a:latin typeface="Georgia"/>
                <a:cs typeface="Georgia"/>
              </a:rPr>
              <a:t> </a:t>
            </a:r>
            <a:r>
              <a:rPr sz="1100" spc="-25" dirty="0">
                <a:latin typeface="Georgia"/>
                <a:cs typeface="Georgia"/>
              </a:rPr>
              <a:t>the 	</a:t>
            </a:r>
            <a:r>
              <a:rPr sz="1100" dirty="0">
                <a:latin typeface="Georgia"/>
                <a:cs typeface="Georgia"/>
              </a:rPr>
              <a:t>data,</a:t>
            </a:r>
            <a:r>
              <a:rPr sz="1100" spc="35" dirty="0">
                <a:latin typeface="Georgia"/>
                <a:cs typeface="Georgia"/>
              </a:rPr>
              <a:t> </a:t>
            </a:r>
            <a:r>
              <a:rPr sz="1100" spc="-25" dirty="0">
                <a:latin typeface="Georgia"/>
                <a:cs typeface="Georgia"/>
              </a:rPr>
              <a:t>providing</a:t>
            </a:r>
            <a:r>
              <a:rPr sz="1100" spc="35" dirty="0">
                <a:latin typeface="Georgia"/>
                <a:cs typeface="Georgia"/>
              </a:rPr>
              <a:t> </a:t>
            </a:r>
            <a:r>
              <a:rPr sz="1100" spc="-10" dirty="0">
                <a:latin typeface="Georgia"/>
                <a:cs typeface="Georgia"/>
              </a:rPr>
              <a:t>important</a:t>
            </a:r>
            <a:r>
              <a:rPr sz="1100" spc="35" dirty="0">
                <a:latin typeface="Georgia"/>
                <a:cs typeface="Georgia"/>
              </a:rPr>
              <a:t> </a:t>
            </a:r>
            <a:r>
              <a:rPr sz="1100" spc="-30" dirty="0">
                <a:latin typeface="Georgia"/>
                <a:cs typeface="Georgia"/>
              </a:rPr>
              <a:t>information</a:t>
            </a:r>
            <a:r>
              <a:rPr sz="1100" spc="40" dirty="0">
                <a:latin typeface="Georgia"/>
                <a:cs typeface="Georgia"/>
              </a:rPr>
              <a:t> </a:t>
            </a:r>
            <a:r>
              <a:rPr sz="1100" dirty="0">
                <a:latin typeface="Georgia"/>
                <a:cs typeface="Georgia"/>
              </a:rPr>
              <a:t>about</a:t>
            </a:r>
            <a:r>
              <a:rPr sz="1100" spc="35" dirty="0">
                <a:latin typeface="Georgia"/>
                <a:cs typeface="Georgia"/>
              </a:rPr>
              <a:t> </a:t>
            </a:r>
            <a:r>
              <a:rPr sz="1100" spc="-10" dirty="0">
                <a:latin typeface="Georgia"/>
                <a:cs typeface="Georgia"/>
              </a:rPr>
              <a:t>variance.</a:t>
            </a:r>
            <a:r>
              <a:rPr sz="1100" spc="130" dirty="0">
                <a:latin typeface="Georgia"/>
                <a:cs typeface="Georgia"/>
              </a:rPr>
              <a:t> </a:t>
            </a:r>
            <a:r>
              <a:rPr sz="1100" dirty="0">
                <a:latin typeface="Georgia"/>
                <a:cs typeface="Georgia"/>
              </a:rPr>
              <a:t>That</a:t>
            </a:r>
            <a:r>
              <a:rPr sz="1100" spc="40"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sorted</a:t>
            </a:r>
            <a:r>
              <a:rPr sz="1100" spc="40" dirty="0">
                <a:latin typeface="Georgia"/>
                <a:cs typeface="Georgia"/>
              </a:rPr>
              <a:t> </a:t>
            </a:r>
            <a:r>
              <a:rPr sz="1100" dirty="0">
                <a:latin typeface="Georgia"/>
                <a:cs typeface="Georgia"/>
              </a:rPr>
              <a:t>axes</a:t>
            </a:r>
            <a:r>
              <a:rPr sz="1100" spc="35" dirty="0">
                <a:latin typeface="Georgia"/>
                <a:cs typeface="Georgia"/>
              </a:rPr>
              <a:t> </a:t>
            </a:r>
            <a:r>
              <a:rPr sz="1100" spc="-25" dirty="0">
                <a:latin typeface="Georgia"/>
                <a:cs typeface="Georgia"/>
              </a:rPr>
              <a:t>are 	such</a:t>
            </a:r>
            <a:r>
              <a:rPr sz="1100" spc="30" dirty="0">
                <a:latin typeface="Georgia"/>
                <a:cs typeface="Georgia"/>
              </a:rPr>
              <a:t> </a:t>
            </a:r>
            <a:r>
              <a:rPr sz="1100" dirty="0">
                <a:latin typeface="Georgia"/>
                <a:cs typeface="Georgia"/>
              </a:rPr>
              <a:t>that</a:t>
            </a:r>
            <a:r>
              <a:rPr sz="1100" spc="35" dirty="0">
                <a:latin typeface="Georgia"/>
                <a:cs typeface="Georgia"/>
              </a:rPr>
              <a:t> </a:t>
            </a:r>
            <a:r>
              <a:rPr sz="1100" dirty="0">
                <a:latin typeface="Georgia"/>
                <a:cs typeface="Georgia"/>
              </a:rPr>
              <a:t>the</a:t>
            </a:r>
            <a:r>
              <a:rPr sz="1100" spc="30" dirty="0">
                <a:latin typeface="Georgia"/>
                <a:cs typeface="Georgia"/>
              </a:rPr>
              <a:t> </a:t>
            </a:r>
            <a:r>
              <a:rPr sz="1100" spc="-10" dirty="0">
                <a:latin typeface="Georgia"/>
                <a:cs typeface="Georgia"/>
              </a:rPr>
              <a:t>first</a:t>
            </a:r>
            <a:r>
              <a:rPr sz="1100" spc="35" dirty="0">
                <a:latin typeface="Georgia"/>
                <a:cs typeface="Georgia"/>
              </a:rPr>
              <a:t> </a:t>
            </a:r>
            <a:r>
              <a:rPr sz="1100" dirty="0">
                <a:latin typeface="Georgia"/>
                <a:cs typeface="Georgia"/>
              </a:rPr>
              <a:t>axis</a:t>
            </a:r>
            <a:r>
              <a:rPr sz="1100" spc="35" dirty="0">
                <a:latin typeface="Georgia"/>
                <a:cs typeface="Georgia"/>
              </a:rPr>
              <a:t> </a:t>
            </a:r>
            <a:r>
              <a:rPr sz="1100" spc="-30" dirty="0">
                <a:latin typeface="Georgia"/>
                <a:cs typeface="Georgia"/>
              </a:rPr>
              <a:t>shows</a:t>
            </a:r>
            <a:r>
              <a:rPr sz="1100" spc="3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most</a:t>
            </a:r>
            <a:r>
              <a:rPr sz="1100" spc="30" dirty="0">
                <a:latin typeface="Georgia"/>
                <a:cs typeface="Georgia"/>
              </a:rPr>
              <a:t> </a:t>
            </a:r>
            <a:r>
              <a:rPr sz="1100" spc="-25" dirty="0">
                <a:latin typeface="Georgia"/>
                <a:cs typeface="Georgia"/>
              </a:rPr>
              <a:t>variance</a:t>
            </a:r>
            <a:r>
              <a:rPr sz="1100" spc="35" dirty="0">
                <a:latin typeface="Georgia"/>
                <a:cs typeface="Georgia"/>
              </a:rPr>
              <a:t> </a:t>
            </a:r>
            <a:r>
              <a:rPr sz="1100" spc="-20" dirty="0">
                <a:latin typeface="Georgia"/>
                <a:cs typeface="Georgia"/>
              </a:rPr>
              <a:t>among</a:t>
            </a:r>
            <a:r>
              <a:rPr sz="1100" spc="35" dirty="0">
                <a:latin typeface="Georgia"/>
                <a:cs typeface="Georgia"/>
              </a:rPr>
              <a:t> </a:t>
            </a:r>
            <a:r>
              <a:rPr sz="1100" dirty="0">
                <a:latin typeface="Georgia"/>
                <a:cs typeface="Georgia"/>
              </a:rPr>
              <a:t>the</a:t>
            </a:r>
            <a:r>
              <a:rPr sz="1100" spc="30" dirty="0">
                <a:latin typeface="Georgia"/>
                <a:cs typeface="Georgia"/>
              </a:rPr>
              <a:t> </a:t>
            </a:r>
            <a:r>
              <a:rPr sz="1100" dirty="0">
                <a:latin typeface="Georgia"/>
                <a:cs typeface="Georgia"/>
              </a:rPr>
              <a:t>data,</a:t>
            </a:r>
            <a:r>
              <a:rPr sz="1100" spc="35" dirty="0">
                <a:latin typeface="Georgia"/>
                <a:cs typeface="Georgia"/>
              </a:rPr>
              <a:t> </a:t>
            </a:r>
            <a:r>
              <a:rPr sz="1100" dirty="0">
                <a:latin typeface="Georgia"/>
                <a:cs typeface="Georgia"/>
              </a:rPr>
              <a:t>the</a:t>
            </a:r>
            <a:r>
              <a:rPr sz="1100" spc="30" dirty="0">
                <a:latin typeface="Georgia"/>
                <a:cs typeface="Georgia"/>
              </a:rPr>
              <a:t> </a:t>
            </a:r>
            <a:r>
              <a:rPr sz="1100" spc="-30" dirty="0">
                <a:latin typeface="Georgia"/>
                <a:cs typeface="Georgia"/>
              </a:rPr>
              <a:t>second</a:t>
            </a:r>
            <a:r>
              <a:rPr sz="1100" spc="35" dirty="0">
                <a:latin typeface="Georgia"/>
                <a:cs typeface="Georgia"/>
              </a:rPr>
              <a:t> </a:t>
            </a:r>
            <a:r>
              <a:rPr sz="1100" spc="-20" dirty="0">
                <a:latin typeface="Georgia"/>
                <a:cs typeface="Georgia"/>
              </a:rPr>
              <a:t>axis 	</a:t>
            </a:r>
            <a:r>
              <a:rPr sz="1100" spc="-30" dirty="0">
                <a:latin typeface="Georgia"/>
                <a:cs typeface="Georgia"/>
              </a:rPr>
              <a:t>shows</a:t>
            </a:r>
            <a:r>
              <a:rPr sz="1100" spc="20"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next</a:t>
            </a:r>
            <a:r>
              <a:rPr sz="1100" spc="25" dirty="0">
                <a:latin typeface="Georgia"/>
                <a:cs typeface="Georgia"/>
              </a:rPr>
              <a:t> </a:t>
            </a:r>
            <a:r>
              <a:rPr sz="1100" spc="-10" dirty="0">
                <a:latin typeface="Georgia"/>
                <a:cs typeface="Georgia"/>
              </a:rPr>
              <a:t>highest</a:t>
            </a:r>
            <a:r>
              <a:rPr sz="1100" spc="20" dirty="0">
                <a:latin typeface="Georgia"/>
                <a:cs typeface="Georgia"/>
              </a:rPr>
              <a:t> </a:t>
            </a:r>
            <a:r>
              <a:rPr sz="1100" spc="-25" dirty="0">
                <a:latin typeface="Georgia"/>
                <a:cs typeface="Georgia"/>
              </a:rPr>
              <a:t>variance,</a:t>
            </a:r>
            <a:r>
              <a:rPr sz="1100" spc="25" dirty="0">
                <a:latin typeface="Georgia"/>
                <a:cs typeface="Georgia"/>
              </a:rPr>
              <a:t> </a:t>
            </a:r>
            <a:r>
              <a:rPr sz="1100" dirty="0">
                <a:latin typeface="Georgia"/>
                <a:cs typeface="Georgia"/>
              </a:rPr>
              <a:t>and</a:t>
            </a:r>
            <a:r>
              <a:rPr sz="1100" spc="20" dirty="0">
                <a:latin typeface="Georgia"/>
                <a:cs typeface="Georgia"/>
              </a:rPr>
              <a:t> </a:t>
            </a:r>
            <a:r>
              <a:rPr sz="1100" dirty="0">
                <a:latin typeface="Georgia"/>
                <a:cs typeface="Georgia"/>
              </a:rPr>
              <a:t>so</a:t>
            </a:r>
            <a:r>
              <a:rPr sz="1100" spc="25" dirty="0">
                <a:latin typeface="Georgia"/>
                <a:cs typeface="Georgia"/>
              </a:rPr>
              <a:t> </a:t>
            </a:r>
            <a:r>
              <a:rPr sz="1100" dirty="0">
                <a:latin typeface="Georgia"/>
                <a:cs typeface="Georgia"/>
              </a:rPr>
              <a:t>on.</a:t>
            </a:r>
            <a:r>
              <a:rPr sz="1100" spc="114" dirty="0">
                <a:latin typeface="Georgia"/>
                <a:cs typeface="Georgia"/>
              </a:rPr>
              <a:t> </a:t>
            </a:r>
            <a:r>
              <a:rPr sz="1100" spc="-10" dirty="0">
                <a:latin typeface="Georgia"/>
                <a:cs typeface="Georgia"/>
              </a:rPr>
              <a:t>For</a:t>
            </a:r>
            <a:r>
              <a:rPr sz="1100" spc="20" dirty="0">
                <a:latin typeface="Georgia"/>
                <a:cs typeface="Georgia"/>
              </a:rPr>
              <a:t> </a:t>
            </a:r>
            <a:r>
              <a:rPr sz="1100" spc="-20" dirty="0">
                <a:latin typeface="Georgia"/>
                <a:cs typeface="Georgia"/>
              </a:rPr>
              <a:t>example,</a:t>
            </a:r>
            <a:r>
              <a:rPr sz="1100" spc="25"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previous</a:t>
            </a:r>
            <a:r>
              <a:rPr sz="1100" spc="25" dirty="0">
                <a:latin typeface="Georgia"/>
                <a:cs typeface="Georgia"/>
              </a:rPr>
              <a:t> </a:t>
            </a:r>
            <a:r>
              <a:rPr sz="1100" spc="-30" dirty="0">
                <a:latin typeface="Georgia"/>
                <a:cs typeface="Georgia"/>
              </a:rPr>
              <a:t>figure</a:t>
            </a:r>
            <a:r>
              <a:rPr sz="1100" spc="20" dirty="0">
                <a:latin typeface="Georgia"/>
                <a:cs typeface="Georgia"/>
              </a:rPr>
              <a:t> </a:t>
            </a:r>
            <a:r>
              <a:rPr sz="1100" spc="-10" dirty="0">
                <a:latin typeface="Georgia"/>
                <a:cs typeface="Georgia"/>
              </a:rPr>
              <a:t>shows 	</a:t>
            </a:r>
            <a:r>
              <a:rPr sz="1100" dirty="0">
                <a:latin typeface="Georgia"/>
                <a:cs typeface="Georgia"/>
              </a:rPr>
              <a:t>the</a:t>
            </a:r>
            <a:r>
              <a:rPr sz="1100" spc="30" dirty="0">
                <a:latin typeface="Georgia"/>
                <a:cs typeface="Georgia"/>
              </a:rPr>
              <a:t> </a:t>
            </a:r>
            <a:r>
              <a:rPr sz="1100" spc="-10" dirty="0">
                <a:latin typeface="Georgia"/>
                <a:cs typeface="Georgia"/>
              </a:rPr>
              <a:t>first</a:t>
            </a:r>
            <a:r>
              <a:rPr sz="1100" spc="30" dirty="0">
                <a:latin typeface="Georgia"/>
                <a:cs typeface="Georgia"/>
              </a:rPr>
              <a:t> </a:t>
            </a:r>
            <a:r>
              <a:rPr sz="1100" dirty="0">
                <a:latin typeface="Georgia"/>
                <a:cs typeface="Georgia"/>
              </a:rPr>
              <a:t>two</a:t>
            </a:r>
            <a:r>
              <a:rPr sz="1100" spc="35" dirty="0">
                <a:latin typeface="Georgia"/>
                <a:cs typeface="Georgia"/>
              </a:rPr>
              <a:t> </a:t>
            </a:r>
            <a:r>
              <a:rPr sz="1100" spc="-20" dirty="0">
                <a:latin typeface="Georgia"/>
                <a:cs typeface="Georgia"/>
              </a:rPr>
              <a:t>principal</a:t>
            </a:r>
            <a:r>
              <a:rPr sz="1100" spc="30" dirty="0">
                <a:latin typeface="Georgia"/>
                <a:cs typeface="Georgia"/>
              </a:rPr>
              <a:t> </a:t>
            </a:r>
            <a:r>
              <a:rPr sz="1100" spc="-30" dirty="0">
                <a:latin typeface="Georgia"/>
                <a:cs typeface="Georgia"/>
              </a:rPr>
              <a:t>components,</a:t>
            </a:r>
            <a:r>
              <a:rPr sz="1100" spc="30" dirty="0">
                <a:latin typeface="Georgia"/>
                <a:cs typeface="Georgia"/>
              </a:rPr>
              <a:t> </a:t>
            </a:r>
            <a:r>
              <a:rPr sz="1100" i="1" dirty="0">
                <a:latin typeface="Georgia"/>
                <a:cs typeface="Georgia"/>
              </a:rPr>
              <a:t>Y</a:t>
            </a:r>
            <a:r>
              <a:rPr sz="1200" baseline="-10416" dirty="0">
                <a:latin typeface="Trebuchet MS"/>
                <a:cs typeface="Trebuchet MS"/>
              </a:rPr>
              <a:t>1</a:t>
            </a:r>
            <a:r>
              <a:rPr sz="1200" spc="135" baseline="-10416" dirty="0">
                <a:latin typeface="Trebuchet MS"/>
                <a:cs typeface="Trebuchet MS"/>
              </a:rPr>
              <a:t> </a:t>
            </a:r>
            <a:r>
              <a:rPr sz="1100" dirty="0">
                <a:latin typeface="Georgia"/>
                <a:cs typeface="Georgia"/>
              </a:rPr>
              <a:t>and</a:t>
            </a:r>
            <a:r>
              <a:rPr sz="1100" spc="30" dirty="0">
                <a:latin typeface="Georgia"/>
                <a:cs typeface="Georgia"/>
              </a:rPr>
              <a:t> </a:t>
            </a:r>
            <a:r>
              <a:rPr sz="1100" i="1" dirty="0">
                <a:latin typeface="Georgia"/>
                <a:cs typeface="Georgia"/>
              </a:rPr>
              <a:t>Y</a:t>
            </a:r>
            <a:r>
              <a:rPr sz="1200" baseline="-10416" dirty="0">
                <a:latin typeface="Trebuchet MS"/>
                <a:cs typeface="Trebuchet MS"/>
              </a:rPr>
              <a:t>2</a:t>
            </a:r>
            <a:r>
              <a:rPr sz="1100" dirty="0">
                <a:latin typeface="Georgia"/>
                <a:cs typeface="Georgia"/>
              </a:rPr>
              <a:t>,</a:t>
            </a:r>
            <a:r>
              <a:rPr sz="1100" spc="30" dirty="0">
                <a:latin typeface="Georgia"/>
                <a:cs typeface="Georgia"/>
              </a:rPr>
              <a:t> </a:t>
            </a:r>
            <a:r>
              <a:rPr sz="1100" dirty="0">
                <a:latin typeface="Georgia"/>
                <a:cs typeface="Georgia"/>
              </a:rPr>
              <a:t>for</a:t>
            </a:r>
            <a:r>
              <a:rPr sz="1100" spc="35"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given</a:t>
            </a:r>
            <a:r>
              <a:rPr sz="1100" spc="35" dirty="0">
                <a:latin typeface="Georgia"/>
                <a:cs typeface="Georgia"/>
              </a:rPr>
              <a:t> </a:t>
            </a:r>
            <a:r>
              <a:rPr sz="1100" dirty="0">
                <a:latin typeface="Georgia"/>
                <a:cs typeface="Georgia"/>
              </a:rPr>
              <a:t>set</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data</a:t>
            </a:r>
            <a:r>
              <a:rPr sz="1100" spc="35" dirty="0">
                <a:latin typeface="Georgia"/>
                <a:cs typeface="Georgia"/>
              </a:rPr>
              <a:t> </a:t>
            </a:r>
            <a:r>
              <a:rPr sz="1100" spc="-10" dirty="0">
                <a:latin typeface="Georgia"/>
                <a:cs typeface="Georgia"/>
              </a:rPr>
              <a:t>originally 	</a:t>
            </a:r>
            <a:r>
              <a:rPr sz="1100" spc="-20" dirty="0">
                <a:latin typeface="Georgia"/>
                <a:cs typeface="Georgia"/>
              </a:rPr>
              <a:t>mapped</a:t>
            </a:r>
            <a:r>
              <a:rPr sz="1100" spc="45" dirty="0">
                <a:latin typeface="Georgia"/>
                <a:cs typeface="Georgia"/>
              </a:rPr>
              <a:t> </a:t>
            </a:r>
            <a:r>
              <a:rPr sz="1100" dirty="0">
                <a:latin typeface="Georgia"/>
                <a:cs typeface="Georgia"/>
              </a:rPr>
              <a:t>to</a:t>
            </a:r>
            <a:r>
              <a:rPr sz="1100" spc="4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axes</a:t>
            </a:r>
            <a:r>
              <a:rPr sz="1100" spc="40" dirty="0">
                <a:latin typeface="Georgia"/>
                <a:cs typeface="Georgia"/>
              </a:rPr>
              <a:t> </a:t>
            </a:r>
            <a:r>
              <a:rPr sz="1100" i="1" spc="50" dirty="0">
                <a:latin typeface="Georgia"/>
                <a:cs typeface="Georgia"/>
              </a:rPr>
              <a:t>X</a:t>
            </a:r>
            <a:r>
              <a:rPr sz="1200" spc="75" baseline="-10416" dirty="0">
                <a:latin typeface="Trebuchet MS"/>
                <a:cs typeface="Trebuchet MS"/>
              </a:rPr>
              <a:t>1</a:t>
            </a:r>
            <a:r>
              <a:rPr sz="1200" spc="157" baseline="-10416" dirty="0">
                <a:latin typeface="Trebuchet MS"/>
                <a:cs typeface="Trebuchet MS"/>
              </a:rPr>
              <a:t> </a:t>
            </a:r>
            <a:r>
              <a:rPr sz="1100" dirty="0">
                <a:latin typeface="Georgia"/>
                <a:cs typeface="Georgia"/>
              </a:rPr>
              <a:t>and</a:t>
            </a:r>
            <a:r>
              <a:rPr sz="1100" spc="50" dirty="0">
                <a:latin typeface="Georgia"/>
                <a:cs typeface="Georgia"/>
              </a:rPr>
              <a:t> </a:t>
            </a:r>
            <a:r>
              <a:rPr sz="1100" i="1" spc="50" dirty="0">
                <a:latin typeface="Georgia"/>
                <a:cs typeface="Georgia"/>
              </a:rPr>
              <a:t>X</a:t>
            </a:r>
            <a:r>
              <a:rPr sz="1200" spc="75" baseline="-10416" dirty="0">
                <a:latin typeface="Trebuchet MS"/>
                <a:cs typeface="Trebuchet MS"/>
              </a:rPr>
              <a:t>2</a:t>
            </a:r>
            <a:r>
              <a:rPr sz="1100" spc="50" dirty="0">
                <a:latin typeface="Georgia"/>
                <a:cs typeface="Georgia"/>
              </a:rPr>
              <a:t>.</a:t>
            </a:r>
            <a:r>
              <a:rPr sz="1100" spc="145" dirty="0">
                <a:latin typeface="Georgia"/>
                <a:cs typeface="Georgia"/>
              </a:rPr>
              <a:t> </a:t>
            </a:r>
            <a:r>
              <a:rPr sz="1100" dirty="0">
                <a:latin typeface="Georgia"/>
                <a:cs typeface="Georgia"/>
              </a:rPr>
              <a:t>This</a:t>
            </a:r>
            <a:r>
              <a:rPr sz="1100" spc="45" dirty="0">
                <a:latin typeface="Georgia"/>
                <a:cs typeface="Georgia"/>
              </a:rPr>
              <a:t> </a:t>
            </a:r>
            <a:r>
              <a:rPr sz="1100" spc="-30" dirty="0">
                <a:latin typeface="Georgia"/>
                <a:cs typeface="Georgia"/>
              </a:rPr>
              <a:t>information</a:t>
            </a:r>
            <a:r>
              <a:rPr sz="1100" spc="50" dirty="0">
                <a:latin typeface="Georgia"/>
                <a:cs typeface="Georgia"/>
              </a:rPr>
              <a:t> </a:t>
            </a:r>
            <a:r>
              <a:rPr sz="1100" spc="-20" dirty="0">
                <a:latin typeface="Georgia"/>
                <a:cs typeface="Georgia"/>
              </a:rPr>
              <a:t>helps</a:t>
            </a:r>
            <a:r>
              <a:rPr sz="1100" spc="45" dirty="0">
                <a:latin typeface="Georgia"/>
                <a:cs typeface="Georgia"/>
              </a:rPr>
              <a:t> </a:t>
            </a:r>
            <a:r>
              <a:rPr sz="1100" spc="-20" dirty="0">
                <a:latin typeface="Georgia"/>
                <a:cs typeface="Georgia"/>
              </a:rPr>
              <a:t>identify</a:t>
            </a:r>
            <a:r>
              <a:rPr sz="1100" spc="45" dirty="0">
                <a:latin typeface="Georgia"/>
                <a:cs typeface="Georgia"/>
              </a:rPr>
              <a:t> </a:t>
            </a:r>
            <a:r>
              <a:rPr sz="1100" spc="-25" dirty="0">
                <a:latin typeface="Georgia"/>
                <a:cs typeface="Georgia"/>
              </a:rPr>
              <a:t>groups</a:t>
            </a:r>
            <a:r>
              <a:rPr sz="1100" spc="50" dirty="0">
                <a:latin typeface="Georgia"/>
                <a:cs typeface="Georgia"/>
              </a:rPr>
              <a:t> </a:t>
            </a:r>
            <a:r>
              <a:rPr sz="1100" dirty="0">
                <a:latin typeface="Georgia"/>
                <a:cs typeface="Georgia"/>
              </a:rPr>
              <a:t>or</a:t>
            </a:r>
            <a:r>
              <a:rPr sz="1100" spc="45" dirty="0">
                <a:latin typeface="Georgia"/>
                <a:cs typeface="Georgia"/>
              </a:rPr>
              <a:t> </a:t>
            </a:r>
            <a:r>
              <a:rPr sz="1100" spc="-10" dirty="0">
                <a:latin typeface="Georgia"/>
                <a:cs typeface="Georgia"/>
              </a:rPr>
              <a:t>patterns 	</a:t>
            </a:r>
            <a:r>
              <a:rPr sz="1100" dirty="0">
                <a:latin typeface="Georgia"/>
                <a:cs typeface="Georgia"/>
              </a:rPr>
              <a:t>within</a:t>
            </a:r>
            <a:r>
              <a:rPr sz="1100" spc="5" dirty="0">
                <a:latin typeface="Georgia"/>
                <a:cs typeface="Georgia"/>
              </a:rPr>
              <a:t> </a:t>
            </a:r>
            <a:r>
              <a:rPr sz="1100" dirty="0">
                <a:latin typeface="Georgia"/>
                <a:cs typeface="Georgia"/>
              </a:rPr>
              <a:t>the</a:t>
            </a:r>
            <a:r>
              <a:rPr sz="1100" spc="10" dirty="0">
                <a:latin typeface="Georgia"/>
                <a:cs typeface="Georgia"/>
              </a:rPr>
              <a:t> </a:t>
            </a:r>
            <a:r>
              <a:rPr sz="1100" spc="-10" dirty="0">
                <a:latin typeface="Georgia"/>
                <a:cs typeface="Georgia"/>
              </a:rPr>
              <a:t>data.</a:t>
            </a:r>
            <a:endParaRPr sz="1100">
              <a:latin typeface="Georgia"/>
              <a:cs typeface="Georgia"/>
            </a:endParaRPr>
          </a:p>
          <a:p>
            <a:pPr marL="298450" marR="151765" indent="-141605">
              <a:lnSpc>
                <a:spcPts val="1150"/>
              </a:lnSpc>
              <a:spcBef>
                <a:spcPts val="735"/>
              </a:spcBef>
              <a:buClr>
                <a:srgbClr val="FFFFFF"/>
              </a:buClr>
              <a:buSzPct val="72727"/>
              <a:buAutoNum type="arabicPlain" startAt="3"/>
              <a:tabLst>
                <a:tab pos="302260" algn="l"/>
              </a:tabLst>
            </a:pPr>
            <a:r>
              <a:rPr sz="1100" spc="-20" dirty="0">
                <a:latin typeface="Georgia"/>
                <a:cs typeface="Georgia"/>
              </a:rPr>
              <a:t>Because</a:t>
            </a:r>
            <a:r>
              <a:rPr sz="1100" spc="25"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components</a:t>
            </a:r>
            <a:r>
              <a:rPr sz="1100" spc="30" dirty="0">
                <a:latin typeface="Georgia"/>
                <a:cs typeface="Georgia"/>
              </a:rPr>
              <a:t> </a:t>
            </a:r>
            <a:r>
              <a:rPr sz="1100" dirty="0">
                <a:latin typeface="Georgia"/>
                <a:cs typeface="Georgia"/>
              </a:rPr>
              <a:t>are</a:t>
            </a:r>
            <a:r>
              <a:rPr sz="1100" spc="30" dirty="0">
                <a:latin typeface="Georgia"/>
                <a:cs typeface="Georgia"/>
              </a:rPr>
              <a:t> </a:t>
            </a:r>
            <a:r>
              <a:rPr sz="1100" spc="-10" dirty="0">
                <a:latin typeface="Georgia"/>
                <a:cs typeface="Georgia"/>
              </a:rPr>
              <a:t>sorted</a:t>
            </a:r>
            <a:r>
              <a:rPr sz="1100" spc="25" dirty="0">
                <a:latin typeface="Georgia"/>
                <a:cs typeface="Georgia"/>
              </a:rPr>
              <a:t> </a:t>
            </a:r>
            <a:r>
              <a:rPr sz="1100" dirty="0">
                <a:latin typeface="Georgia"/>
                <a:cs typeface="Georgia"/>
              </a:rPr>
              <a:t>in</a:t>
            </a:r>
            <a:r>
              <a:rPr sz="1100" spc="30" dirty="0">
                <a:latin typeface="Georgia"/>
                <a:cs typeface="Georgia"/>
              </a:rPr>
              <a:t> </a:t>
            </a:r>
            <a:r>
              <a:rPr sz="1100" spc="-30" dirty="0">
                <a:latin typeface="Georgia"/>
                <a:cs typeface="Georgia"/>
              </a:rPr>
              <a:t>decreasing</a:t>
            </a:r>
            <a:r>
              <a:rPr sz="1100" spc="30" dirty="0">
                <a:latin typeface="Georgia"/>
                <a:cs typeface="Georgia"/>
              </a:rPr>
              <a:t> </a:t>
            </a:r>
            <a:r>
              <a:rPr sz="1100" spc="-30" dirty="0">
                <a:latin typeface="Georgia"/>
                <a:cs typeface="Georgia"/>
              </a:rPr>
              <a:t>order</a:t>
            </a:r>
            <a:r>
              <a:rPr sz="1100" spc="30" dirty="0">
                <a:latin typeface="Georgia"/>
                <a:cs typeface="Georgia"/>
              </a:rPr>
              <a:t> </a:t>
            </a:r>
            <a:r>
              <a:rPr sz="1100" dirty="0">
                <a:latin typeface="Georgia"/>
                <a:cs typeface="Georgia"/>
              </a:rPr>
              <a:t>of</a:t>
            </a:r>
            <a:r>
              <a:rPr sz="1100" spc="30" dirty="0">
                <a:latin typeface="Georgia"/>
                <a:cs typeface="Georgia"/>
              </a:rPr>
              <a:t> </a:t>
            </a:r>
            <a:r>
              <a:rPr sz="1100" spc="-45" dirty="0">
                <a:latin typeface="Georgia"/>
                <a:cs typeface="Georgia"/>
              </a:rPr>
              <a:t>“significance,”</a:t>
            </a:r>
            <a:r>
              <a:rPr sz="1100" spc="95"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data 	</a:t>
            </a:r>
            <a:r>
              <a:rPr sz="1100" spc="-10" dirty="0">
                <a:latin typeface="Georgia"/>
                <a:cs typeface="Georgia"/>
              </a:rPr>
              <a:t>size</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40" dirty="0">
                <a:latin typeface="Georgia"/>
                <a:cs typeface="Georgia"/>
              </a:rPr>
              <a:t> </a:t>
            </a:r>
            <a:r>
              <a:rPr sz="1100" spc="-30" dirty="0">
                <a:latin typeface="Georgia"/>
                <a:cs typeface="Georgia"/>
              </a:rPr>
              <a:t>reduced</a:t>
            </a:r>
            <a:r>
              <a:rPr sz="1100" spc="35" dirty="0">
                <a:latin typeface="Georgia"/>
                <a:cs typeface="Georgia"/>
              </a:rPr>
              <a:t> </a:t>
            </a:r>
            <a:r>
              <a:rPr sz="1100" dirty="0">
                <a:latin typeface="Georgia"/>
                <a:cs typeface="Georgia"/>
              </a:rPr>
              <a:t>by</a:t>
            </a:r>
            <a:r>
              <a:rPr sz="1100" spc="35" dirty="0">
                <a:latin typeface="Georgia"/>
                <a:cs typeface="Georgia"/>
              </a:rPr>
              <a:t> </a:t>
            </a:r>
            <a:r>
              <a:rPr sz="1100" spc="-25" dirty="0">
                <a:latin typeface="Georgia"/>
                <a:cs typeface="Georgia"/>
              </a:rPr>
              <a:t>eliminating</a:t>
            </a:r>
            <a:r>
              <a:rPr sz="1100" spc="40" dirty="0">
                <a:latin typeface="Georgia"/>
                <a:cs typeface="Georgia"/>
              </a:rPr>
              <a:t> </a:t>
            </a:r>
            <a:r>
              <a:rPr sz="1100" dirty="0">
                <a:latin typeface="Georgia"/>
                <a:cs typeface="Georgia"/>
              </a:rPr>
              <a:t>the</a:t>
            </a:r>
            <a:r>
              <a:rPr sz="1100" spc="35" dirty="0">
                <a:latin typeface="Georgia"/>
                <a:cs typeface="Georgia"/>
              </a:rPr>
              <a:t> </a:t>
            </a:r>
            <a:r>
              <a:rPr sz="1100" spc="-35" dirty="0">
                <a:latin typeface="Georgia"/>
                <a:cs typeface="Georgia"/>
              </a:rPr>
              <a:t>weaker</a:t>
            </a:r>
            <a:r>
              <a:rPr sz="1100" spc="35" dirty="0">
                <a:latin typeface="Georgia"/>
                <a:cs typeface="Georgia"/>
              </a:rPr>
              <a:t> </a:t>
            </a:r>
            <a:r>
              <a:rPr sz="1100" spc="-30" dirty="0">
                <a:latin typeface="Georgia"/>
                <a:cs typeface="Georgia"/>
              </a:rPr>
              <a:t>components,</a:t>
            </a:r>
            <a:r>
              <a:rPr sz="1100" spc="40" dirty="0">
                <a:latin typeface="Georgia"/>
                <a:cs typeface="Georgia"/>
              </a:rPr>
              <a:t> </a:t>
            </a:r>
            <a:r>
              <a:rPr sz="1100" dirty="0">
                <a:latin typeface="Georgia"/>
                <a:cs typeface="Georgia"/>
              </a:rPr>
              <a:t>that</a:t>
            </a:r>
            <a:r>
              <a:rPr sz="1100" spc="35" dirty="0">
                <a:latin typeface="Georgia"/>
                <a:cs typeface="Georgia"/>
              </a:rPr>
              <a:t> </a:t>
            </a:r>
            <a:r>
              <a:rPr sz="1100" dirty="0">
                <a:latin typeface="Georgia"/>
                <a:cs typeface="Georgia"/>
              </a:rPr>
              <a:t>is,</a:t>
            </a:r>
            <a:r>
              <a:rPr sz="1100" spc="35" dirty="0">
                <a:latin typeface="Georgia"/>
                <a:cs typeface="Georgia"/>
              </a:rPr>
              <a:t> </a:t>
            </a:r>
            <a:r>
              <a:rPr sz="1100" spc="-10" dirty="0">
                <a:latin typeface="Georgia"/>
                <a:cs typeface="Georgia"/>
              </a:rPr>
              <a:t>those</a:t>
            </a:r>
            <a:r>
              <a:rPr sz="1100" spc="40" dirty="0">
                <a:latin typeface="Georgia"/>
                <a:cs typeface="Georgia"/>
              </a:rPr>
              <a:t> </a:t>
            </a:r>
            <a:r>
              <a:rPr sz="1100" dirty="0">
                <a:latin typeface="Georgia"/>
                <a:cs typeface="Georgia"/>
              </a:rPr>
              <a:t>with</a:t>
            </a:r>
            <a:r>
              <a:rPr sz="1100" spc="35" dirty="0">
                <a:latin typeface="Georgia"/>
                <a:cs typeface="Georgia"/>
              </a:rPr>
              <a:t> </a:t>
            </a:r>
            <a:r>
              <a:rPr sz="1100" spc="-25" dirty="0">
                <a:latin typeface="Georgia"/>
                <a:cs typeface="Georgia"/>
              </a:rPr>
              <a:t>low 	</a:t>
            </a:r>
            <a:r>
              <a:rPr sz="1100" spc="-10" dirty="0">
                <a:latin typeface="Georgia"/>
                <a:cs typeface="Georgia"/>
              </a:rPr>
              <a:t>variance.</a:t>
            </a:r>
            <a:r>
              <a:rPr sz="1100" spc="125" dirty="0">
                <a:latin typeface="Georgia"/>
                <a:cs typeface="Georgia"/>
              </a:rPr>
              <a:t> </a:t>
            </a:r>
            <a:r>
              <a:rPr sz="1100" spc="-10" dirty="0">
                <a:latin typeface="Georgia"/>
                <a:cs typeface="Georgia"/>
              </a:rPr>
              <a:t>Using</a:t>
            </a:r>
            <a:r>
              <a:rPr sz="1100" spc="35"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strongest</a:t>
            </a:r>
            <a:r>
              <a:rPr sz="1100" spc="30" dirty="0">
                <a:latin typeface="Georgia"/>
                <a:cs typeface="Georgia"/>
              </a:rPr>
              <a:t> </a:t>
            </a:r>
            <a:r>
              <a:rPr sz="1100" spc="-20" dirty="0">
                <a:latin typeface="Georgia"/>
                <a:cs typeface="Georgia"/>
              </a:rPr>
              <a:t>principal</a:t>
            </a:r>
            <a:r>
              <a:rPr sz="1100" spc="35" dirty="0">
                <a:latin typeface="Georgia"/>
                <a:cs typeface="Georgia"/>
              </a:rPr>
              <a:t> </a:t>
            </a:r>
            <a:r>
              <a:rPr sz="1100" spc="-30" dirty="0">
                <a:latin typeface="Georgia"/>
                <a:cs typeface="Georgia"/>
              </a:rPr>
              <a:t>components,</a:t>
            </a:r>
            <a:r>
              <a:rPr sz="1100" spc="30" dirty="0">
                <a:latin typeface="Georgia"/>
                <a:cs typeface="Georgia"/>
              </a:rPr>
              <a:t> </a:t>
            </a:r>
            <a:r>
              <a:rPr sz="1100" dirty="0">
                <a:latin typeface="Georgia"/>
                <a:cs typeface="Georgia"/>
              </a:rPr>
              <a:t>it</a:t>
            </a:r>
            <a:r>
              <a:rPr sz="1100" spc="35" dirty="0">
                <a:latin typeface="Georgia"/>
                <a:cs typeface="Georgia"/>
              </a:rPr>
              <a:t> </a:t>
            </a:r>
            <a:r>
              <a:rPr sz="1100" spc="-25" dirty="0">
                <a:latin typeface="Georgia"/>
                <a:cs typeface="Georgia"/>
              </a:rPr>
              <a:t>should</a:t>
            </a:r>
            <a:r>
              <a:rPr sz="1100" spc="35" dirty="0">
                <a:latin typeface="Georgia"/>
                <a:cs typeface="Georgia"/>
              </a:rPr>
              <a:t> </a:t>
            </a:r>
            <a:r>
              <a:rPr sz="1100" dirty="0">
                <a:latin typeface="Georgia"/>
                <a:cs typeface="Georgia"/>
              </a:rPr>
              <a:t>be</a:t>
            </a:r>
            <a:r>
              <a:rPr sz="1100" spc="30" dirty="0">
                <a:latin typeface="Georgia"/>
                <a:cs typeface="Georgia"/>
              </a:rPr>
              <a:t> </a:t>
            </a:r>
            <a:r>
              <a:rPr sz="1100" spc="-25" dirty="0">
                <a:latin typeface="Georgia"/>
                <a:cs typeface="Georgia"/>
              </a:rPr>
              <a:t>possible</a:t>
            </a:r>
            <a:r>
              <a:rPr sz="1100" spc="35" dirty="0">
                <a:latin typeface="Georgia"/>
                <a:cs typeface="Georgia"/>
              </a:rPr>
              <a:t> </a:t>
            </a:r>
            <a:r>
              <a:rPr sz="1100" spc="-25" dirty="0">
                <a:latin typeface="Georgia"/>
                <a:cs typeface="Georgia"/>
              </a:rPr>
              <a:t>to 	reconstruct</a:t>
            </a:r>
            <a:r>
              <a:rPr sz="1100" spc="35" dirty="0">
                <a:latin typeface="Georgia"/>
                <a:cs typeface="Georgia"/>
              </a:rPr>
              <a:t> </a:t>
            </a:r>
            <a:r>
              <a:rPr sz="1100" dirty="0">
                <a:latin typeface="Georgia"/>
                <a:cs typeface="Georgia"/>
              </a:rPr>
              <a:t>a</a:t>
            </a:r>
            <a:r>
              <a:rPr sz="1100" spc="40" dirty="0">
                <a:latin typeface="Georgia"/>
                <a:cs typeface="Georgia"/>
              </a:rPr>
              <a:t> </a:t>
            </a:r>
            <a:r>
              <a:rPr sz="1100" dirty="0">
                <a:latin typeface="Georgia"/>
                <a:cs typeface="Georgia"/>
              </a:rPr>
              <a:t>good</a:t>
            </a:r>
            <a:r>
              <a:rPr sz="1100" spc="40" dirty="0">
                <a:latin typeface="Georgia"/>
                <a:cs typeface="Georgia"/>
              </a:rPr>
              <a:t> </a:t>
            </a:r>
            <a:r>
              <a:rPr sz="1100" spc="-25" dirty="0">
                <a:latin typeface="Georgia"/>
                <a:cs typeface="Georgia"/>
              </a:rPr>
              <a:t>approximation</a:t>
            </a:r>
            <a:r>
              <a:rPr sz="1100" spc="40"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original</a:t>
            </a:r>
            <a:r>
              <a:rPr sz="1100" spc="40" dirty="0">
                <a:latin typeface="Georgia"/>
                <a:cs typeface="Georgia"/>
              </a:rPr>
              <a:t> </a:t>
            </a:r>
            <a:r>
              <a:rPr sz="1100" spc="-10" dirty="0">
                <a:latin typeface="Georgia"/>
                <a:cs typeface="Georgia"/>
              </a:rPr>
              <a:t>data.</a:t>
            </a:r>
            <a:endParaRPr sz="1100">
              <a:latin typeface="Georgia"/>
              <a:cs typeface="Georgia"/>
            </a:endParaRPr>
          </a:p>
          <a:p>
            <a:pPr marL="25400" marR="17780">
              <a:lnSpc>
                <a:spcPts val="1150"/>
              </a:lnSpc>
              <a:spcBef>
                <a:spcPts val="660"/>
              </a:spcBef>
            </a:pPr>
            <a:r>
              <a:rPr sz="1100" spc="60" dirty="0">
                <a:latin typeface="Georgia"/>
                <a:cs typeface="Georgia"/>
              </a:rPr>
              <a:t>PCA</a:t>
            </a:r>
            <a:r>
              <a:rPr sz="1100" spc="45" dirty="0">
                <a:latin typeface="Georgia"/>
                <a:cs typeface="Georgia"/>
              </a:rPr>
              <a:t> </a:t>
            </a:r>
            <a:r>
              <a:rPr sz="1100" dirty="0">
                <a:latin typeface="Georgia"/>
                <a:cs typeface="Georgia"/>
              </a:rPr>
              <a:t>can</a:t>
            </a:r>
            <a:r>
              <a:rPr sz="1100" spc="45" dirty="0">
                <a:latin typeface="Georgia"/>
                <a:cs typeface="Georgia"/>
              </a:rPr>
              <a:t> </a:t>
            </a:r>
            <a:r>
              <a:rPr sz="1100" spc="-20" dirty="0">
                <a:latin typeface="Georgia"/>
                <a:cs typeface="Georgia"/>
              </a:rPr>
              <a:t>handle</a:t>
            </a:r>
            <a:r>
              <a:rPr sz="1100" spc="45" dirty="0">
                <a:latin typeface="Georgia"/>
                <a:cs typeface="Georgia"/>
              </a:rPr>
              <a:t> </a:t>
            </a:r>
            <a:r>
              <a:rPr sz="1100" spc="-25" dirty="0">
                <a:latin typeface="Georgia"/>
                <a:cs typeface="Georgia"/>
              </a:rPr>
              <a:t>sparse</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and</a:t>
            </a:r>
            <a:r>
              <a:rPr sz="1100" spc="45" dirty="0">
                <a:latin typeface="Georgia"/>
                <a:cs typeface="Georgia"/>
              </a:rPr>
              <a:t> </a:t>
            </a:r>
            <a:r>
              <a:rPr sz="1100" spc="-40" dirty="0">
                <a:latin typeface="Georgia"/>
                <a:cs typeface="Georgia"/>
              </a:rPr>
              <a:t>skewed</a:t>
            </a:r>
            <a:r>
              <a:rPr sz="1100" spc="45" dirty="0">
                <a:latin typeface="Georgia"/>
                <a:cs typeface="Georgia"/>
              </a:rPr>
              <a:t> </a:t>
            </a:r>
            <a:r>
              <a:rPr sz="1100" dirty="0">
                <a:latin typeface="Georgia"/>
                <a:cs typeface="Georgia"/>
              </a:rPr>
              <a:t>data.</a:t>
            </a:r>
            <a:r>
              <a:rPr sz="1100" spc="140" dirty="0">
                <a:latin typeface="Georgia"/>
                <a:cs typeface="Georgia"/>
              </a:rPr>
              <a:t> </a:t>
            </a:r>
            <a:r>
              <a:rPr sz="1100" spc="-30" dirty="0">
                <a:latin typeface="Georgia"/>
                <a:cs typeface="Georgia"/>
              </a:rPr>
              <a:t>Multidimensional</a:t>
            </a:r>
            <a:r>
              <a:rPr sz="1100" spc="45" dirty="0">
                <a:latin typeface="Georgia"/>
                <a:cs typeface="Georgia"/>
              </a:rPr>
              <a:t> </a:t>
            </a:r>
            <a:r>
              <a:rPr sz="1100" dirty="0">
                <a:latin typeface="Georgia"/>
                <a:cs typeface="Georgia"/>
              </a:rPr>
              <a:t>data</a:t>
            </a:r>
            <a:r>
              <a:rPr sz="1100" spc="45" dirty="0">
                <a:latin typeface="Georgia"/>
                <a:cs typeface="Georgia"/>
              </a:rPr>
              <a:t> </a:t>
            </a:r>
            <a:r>
              <a:rPr sz="1100" dirty="0">
                <a:latin typeface="Georgia"/>
                <a:cs typeface="Georgia"/>
              </a:rPr>
              <a:t>can</a:t>
            </a:r>
            <a:r>
              <a:rPr sz="1100" spc="45" dirty="0">
                <a:latin typeface="Georgia"/>
                <a:cs typeface="Georgia"/>
              </a:rPr>
              <a:t> </a:t>
            </a:r>
            <a:r>
              <a:rPr sz="1100" dirty="0">
                <a:latin typeface="Georgia"/>
                <a:cs typeface="Georgia"/>
              </a:rPr>
              <a:t>be</a:t>
            </a:r>
            <a:r>
              <a:rPr sz="1100" spc="45" dirty="0">
                <a:latin typeface="Georgia"/>
                <a:cs typeface="Georgia"/>
              </a:rPr>
              <a:t> </a:t>
            </a:r>
            <a:r>
              <a:rPr sz="1100" spc="-25" dirty="0">
                <a:latin typeface="Georgia"/>
                <a:cs typeface="Georgia"/>
              </a:rPr>
              <a:t>handled</a:t>
            </a:r>
            <a:r>
              <a:rPr sz="1100" spc="45" dirty="0">
                <a:latin typeface="Georgia"/>
                <a:cs typeface="Georgia"/>
              </a:rPr>
              <a:t> </a:t>
            </a:r>
            <a:r>
              <a:rPr sz="1100" spc="-25" dirty="0">
                <a:latin typeface="Georgia"/>
                <a:cs typeface="Georgia"/>
              </a:rPr>
              <a:t>by </a:t>
            </a:r>
            <a:r>
              <a:rPr sz="1100" spc="-30" dirty="0">
                <a:latin typeface="Georgia"/>
                <a:cs typeface="Georgia"/>
              </a:rPr>
              <a:t>reducing</a:t>
            </a:r>
            <a:r>
              <a:rPr sz="1100" spc="30"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two</a:t>
            </a:r>
            <a:r>
              <a:rPr sz="1100" spc="35" dirty="0">
                <a:latin typeface="Georgia"/>
                <a:cs typeface="Georgia"/>
              </a:rPr>
              <a:t> </a:t>
            </a:r>
            <a:r>
              <a:rPr sz="1100" spc="-35" dirty="0">
                <a:latin typeface="Georgia"/>
                <a:cs typeface="Georgia"/>
              </a:rPr>
              <a:t>dimensions.</a:t>
            </a:r>
            <a:r>
              <a:rPr sz="1100" spc="130" dirty="0">
                <a:latin typeface="Georgia"/>
                <a:cs typeface="Georgia"/>
              </a:rPr>
              <a:t> </a:t>
            </a:r>
            <a:r>
              <a:rPr sz="1100" spc="-10" dirty="0">
                <a:latin typeface="Georgia"/>
                <a:cs typeface="Georgia"/>
              </a:rPr>
              <a:t>Principal</a:t>
            </a:r>
            <a:r>
              <a:rPr sz="1100" spc="35" dirty="0">
                <a:latin typeface="Georgia"/>
                <a:cs typeface="Georgia"/>
              </a:rPr>
              <a:t> </a:t>
            </a:r>
            <a:r>
              <a:rPr sz="1100" spc="-35" dirty="0">
                <a:latin typeface="Georgia"/>
                <a:cs typeface="Georgia"/>
              </a:rPr>
              <a:t>components</a:t>
            </a:r>
            <a:r>
              <a:rPr sz="1100" spc="35" dirty="0">
                <a:latin typeface="Georgia"/>
                <a:cs typeface="Georgia"/>
              </a:rPr>
              <a:t> </a:t>
            </a:r>
            <a:r>
              <a:rPr sz="1100" dirty="0">
                <a:latin typeface="Georgia"/>
                <a:cs typeface="Georgia"/>
              </a:rPr>
              <a:t>may</a:t>
            </a:r>
            <a:r>
              <a:rPr sz="1100" spc="35" dirty="0">
                <a:latin typeface="Georgia"/>
                <a:cs typeface="Georgia"/>
              </a:rPr>
              <a:t> </a:t>
            </a:r>
            <a:r>
              <a:rPr sz="1100" dirty="0">
                <a:latin typeface="Georgia"/>
                <a:cs typeface="Georgia"/>
              </a:rPr>
              <a:t>be</a:t>
            </a:r>
            <a:r>
              <a:rPr sz="1100" spc="35" dirty="0">
                <a:latin typeface="Georgia"/>
                <a:cs typeface="Georgia"/>
              </a:rPr>
              <a:t> </a:t>
            </a:r>
            <a:r>
              <a:rPr sz="1100" spc="-20" dirty="0">
                <a:latin typeface="Georgia"/>
                <a:cs typeface="Georgia"/>
              </a:rPr>
              <a:t>used</a:t>
            </a:r>
            <a:r>
              <a:rPr sz="1100" spc="30" dirty="0">
                <a:latin typeface="Georgia"/>
                <a:cs typeface="Georgia"/>
              </a:rPr>
              <a:t> </a:t>
            </a:r>
            <a:r>
              <a:rPr sz="1100" dirty="0">
                <a:latin typeface="Georgia"/>
                <a:cs typeface="Georgia"/>
              </a:rPr>
              <a:t>as</a:t>
            </a:r>
            <a:r>
              <a:rPr sz="1100" spc="35" dirty="0">
                <a:latin typeface="Georgia"/>
                <a:cs typeface="Georgia"/>
              </a:rPr>
              <a:t> </a:t>
            </a:r>
            <a:r>
              <a:rPr sz="1100" spc="-10" dirty="0">
                <a:latin typeface="Georgia"/>
                <a:cs typeface="Georgia"/>
              </a:rPr>
              <a:t>inputs</a:t>
            </a:r>
            <a:r>
              <a:rPr sz="1100" spc="35" dirty="0">
                <a:latin typeface="Georgia"/>
                <a:cs typeface="Georgia"/>
              </a:rPr>
              <a:t> </a:t>
            </a:r>
            <a:r>
              <a:rPr sz="1100" dirty="0">
                <a:latin typeface="Georgia"/>
                <a:cs typeface="Georgia"/>
              </a:rPr>
              <a:t>to</a:t>
            </a:r>
            <a:r>
              <a:rPr sz="1100" spc="35" dirty="0">
                <a:latin typeface="Georgia"/>
                <a:cs typeface="Georgia"/>
              </a:rPr>
              <a:t> </a:t>
            </a:r>
            <a:r>
              <a:rPr sz="1100" spc="-10" dirty="0">
                <a:latin typeface="Georgia"/>
                <a:cs typeface="Georgia"/>
              </a:rPr>
              <a:t>regression </a:t>
            </a:r>
            <a:r>
              <a:rPr sz="1100" dirty="0">
                <a:latin typeface="Georgia"/>
                <a:cs typeface="Georgia"/>
              </a:rPr>
              <a:t>and</a:t>
            </a:r>
            <a:r>
              <a:rPr sz="1100" spc="-15" dirty="0">
                <a:latin typeface="Georgia"/>
                <a:cs typeface="Georgia"/>
              </a:rPr>
              <a:t> </a:t>
            </a:r>
            <a:r>
              <a:rPr sz="1100" spc="-10" dirty="0">
                <a:latin typeface="Georgia"/>
                <a:cs typeface="Georgia"/>
              </a:rPr>
              <a:t>cluster</a:t>
            </a:r>
            <a:r>
              <a:rPr sz="1100" spc="-15" dirty="0">
                <a:latin typeface="Georgia"/>
                <a:cs typeface="Georgia"/>
              </a:rPr>
              <a:t> </a:t>
            </a:r>
            <a:r>
              <a:rPr sz="1100" spc="-10" dirty="0">
                <a:latin typeface="Georgia"/>
                <a:cs typeface="Georgia"/>
              </a:rPr>
              <a:t>analysis.</a:t>
            </a:r>
            <a:endParaRPr sz="1100">
              <a:latin typeface="Georgia"/>
              <a:cs typeface="Georgia"/>
            </a:endParaRPr>
          </a:p>
        </p:txBody>
      </p:sp>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dirty="0"/>
              <a:t>68</a:t>
            </a:fld>
            <a:r>
              <a:rPr dirty="0"/>
              <a:t> </a:t>
            </a:r>
            <a:r>
              <a:rPr spc="75" dirty="0"/>
              <a:t>/</a:t>
            </a:r>
            <a:r>
              <a:rPr spc="5" dirty="0"/>
              <a:t> </a:t>
            </a:r>
            <a:r>
              <a:rPr spc="-25" dirty="0"/>
              <a:t>103</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Attribute</a:t>
            </a:r>
            <a:r>
              <a:rPr spc="225" dirty="0"/>
              <a:t> </a:t>
            </a:r>
            <a:r>
              <a:rPr dirty="0"/>
              <a:t>subset</a:t>
            </a:r>
            <a:r>
              <a:rPr spc="225" dirty="0"/>
              <a:t> </a:t>
            </a:r>
            <a:r>
              <a:rPr spc="-10" dirty="0"/>
              <a:t>selection</a:t>
            </a:r>
          </a:p>
        </p:txBody>
      </p:sp>
      <p:sp>
        <p:nvSpPr>
          <p:cNvPr id="3" name="object 3"/>
          <p:cNvSpPr/>
          <p:nvPr/>
        </p:nvSpPr>
        <p:spPr>
          <a:xfrm>
            <a:off x="337972" y="55276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61161"/>
            <a:ext cx="5073650" cy="2461260"/>
          </a:xfrm>
          <a:prstGeom prst="rect">
            <a:avLst/>
          </a:prstGeom>
        </p:spPr>
        <p:txBody>
          <a:bodyPr vert="horz" wrap="square" lIns="0" tIns="34290" rIns="0" bIns="0" rtlCol="0">
            <a:spAutoFit/>
          </a:bodyPr>
          <a:lstStyle/>
          <a:p>
            <a:pPr marL="12700" marR="135890">
              <a:lnSpc>
                <a:spcPts val="1150"/>
              </a:lnSpc>
              <a:spcBef>
                <a:spcPts val="270"/>
              </a:spcBef>
            </a:pPr>
            <a:r>
              <a:rPr sz="1100" dirty="0">
                <a:latin typeface="Georgia"/>
                <a:cs typeface="Georgia"/>
              </a:rPr>
              <a:t>Data</a:t>
            </a:r>
            <a:r>
              <a:rPr sz="1100" spc="-5" dirty="0">
                <a:latin typeface="Georgia"/>
                <a:cs typeface="Georgia"/>
              </a:rPr>
              <a:t> </a:t>
            </a:r>
            <a:r>
              <a:rPr sz="1100" dirty="0">
                <a:latin typeface="Georgia"/>
                <a:cs typeface="Georgia"/>
              </a:rPr>
              <a:t>sets</a:t>
            </a:r>
            <a:r>
              <a:rPr sz="1100" spc="5" dirty="0">
                <a:latin typeface="Georgia"/>
                <a:cs typeface="Georgia"/>
              </a:rPr>
              <a:t> </a:t>
            </a:r>
            <a:r>
              <a:rPr sz="1100" dirty="0">
                <a:latin typeface="Georgia"/>
                <a:cs typeface="Georgia"/>
              </a:rPr>
              <a:t>for</a:t>
            </a:r>
            <a:r>
              <a:rPr sz="1100" spc="5" dirty="0">
                <a:latin typeface="Georgia"/>
                <a:cs typeface="Georgia"/>
              </a:rPr>
              <a:t> </a:t>
            </a:r>
            <a:r>
              <a:rPr sz="1100" spc="-10" dirty="0">
                <a:latin typeface="Georgia"/>
                <a:cs typeface="Georgia"/>
              </a:rPr>
              <a:t>analysis</a:t>
            </a:r>
            <a:r>
              <a:rPr sz="1100" spc="10" dirty="0">
                <a:latin typeface="Georgia"/>
                <a:cs typeface="Georgia"/>
              </a:rPr>
              <a:t> </a:t>
            </a:r>
            <a:r>
              <a:rPr sz="1100" dirty="0">
                <a:latin typeface="Georgia"/>
                <a:cs typeface="Georgia"/>
              </a:rPr>
              <a:t>may</a:t>
            </a:r>
            <a:r>
              <a:rPr sz="1100" spc="5" dirty="0">
                <a:latin typeface="Georgia"/>
                <a:cs typeface="Georgia"/>
              </a:rPr>
              <a:t> </a:t>
            </a:r>
            <a:r>
              <a:rPr sz="1100" spc="-10" dirty="0">
                <a:latin typeface="Georgia"/>
                <a:cs typeface="Georgia"/>
              </a:rPr>
              <a:t>contain</a:t>
            </a:r>
            <a:r>
              <a:rPr sz="1100" spc="5" dirty="0">
                <a:latin typeface="Georgia"/>
                <a:cs typeface="Georgia"/>
              </a:rPr>
              <a:t> </a:t>
            </a:r>
            <a:r>
              <a:rPr sz="1100" spc="-40" dirty="0">
                <a:latin typeface="Georgia"/>
                <a:cs typeface="Georgia"/>
              </a:rPr>
              <a:t>hundreds</a:t>
            </a:r>
            <a:r>
              <a:rPr sz="1100" spc="10" dirty="0">
                <a:latin typeface="Georgia"/>
                <a:cs typeface="Georgia"/>
              </a:rPr>
              <a:t> </a:t>
            </a:r>
            <a:r>
              <a:rPr sz="1100" dirty="0">
                <a:latin typeface="Georgia"/>
                <a:cs typeface="Georgia"/>
              </a:rPr>
              <a:t>of</a:t>
            </a:r>
            <a:r>
              <a:rPr sz="1100" spc="5" dirty="0">
                <a:latin typeface="Georgia"/>
                <a:cs typeface="Georgia"/>
              </a:rPr>
              <a:t> </a:t>
            </a:r>
            <a:r>
              <a:rPr sz="1100" dirty="0">
                <a:latin typeface="Georgia"/>
                <a:cs typeface="Georgia"/>
              </a:rPr>
              <a:t>attributes,</a:t>
            </a:r>
            <a:r>
              <a:rPr sz="1100" spc="5" dirty="0">
                <a:latin typeface="Georgia"/>
                <a:cs typeface="Georgia"/>
              </a:rPr>
              <a:t> </a:t>
            </a:r>
            <a:r>
              <a:rPr sz="1100" spc="-10" dirty="0">
                <a:latin typeface="Georgia"/>
                <a:cs typeface="Georgia"/>
              </a:rPr>
              <a:t>many</a:t>
            </a:r>
            <a:r>
              <a:rPr sz="1100" spc="10" dirty="0">
                <a:latin typeface="Georgia"/>
                <a:cs typeface="Georgia"/>
              </a:rPr>
              <a:t> </a:t>
            </a:r>
            <a:r>
              <a:rPr sz="1100" dirty="0">
                <a:latin typeface="Georgia"/>
                <a:cs typeface="Georgia"/>
              </a:rPr>
              <a:t>of</a:t>
            </a:r>
            <a:r>
              <a:rPr sz="1100" spc="5" dirty="0">
                <a:latin typeface="Georgia"/>
                <a:cs typeface="Georgia"/>
              </a:rPr>
              <a:t> </a:t>
            </a:r>
            <a:r>
              <a:rPr sz="1100" spc="-20" dirty="0">
                <a:latin typeface="Georgia"/>
                <a:cs typeface="Georgia"/>
              </a:rPr>
              <a:t>which</a:t>
            </a:r>
            <a:r>
              <a:rPr sz="1100" spc="5" dirty="0">
                <a:latin typeface="Georgia"/>
                <a:cs typeface="Georgia"/>
              </a:rPr>
              <a:t> </a:t>
            </a:r>
            <a:r>
              <a:rPr sz="1100" dirty="0">
                <a:latin typeface="Georgia"/>
                <a:cs typeface="Georgia"/>
              </a:rPr>
              <a:t>may</a:t>
            </a:r>
            <a:r>
              <a:rPr sz="1100" spc="10" dirty="0">
                <a:latin typeface="Georgia"/>
                <a:cs typeface="Georgia"/>
              </a:rPr>
              <a:t> </a:t>
            </a:r>
            <a:r>
              <a:rPr sz="1100" spc="-25" dirty="0">
                <a:latin typeface="Georgia"/>
                <a:cs typeface="Georgia"/>
              </a:rPr>
              <a:t>be </a:t>
            </a:r>
            <a:r>
              <a:rPr sz="1100" spc="-30" dirty="0">
                <a:latin typeface="Georgia"/>
                <a:cs typeface="Georgia"/>
              </a:rPr>
              <a:t>irrelevant</a:t>
            </a:r>
            <a:r>
              <a:rPr sz="1100" spc="40" dirty="0">
                <a:latin typeface="Georgia"/>
                <a:cs typeface="Georgia"/>
              </a:rPr>
              <a:t> </a:t>
            </a:r>
            <a:r>
              <a:rPr sz="1100" dirty="0">
                <a:latin typeface="Georgia"/>
                <a:cs typeface="Georgia"/>
              </a:rPr>
              <a:t>to</a:t>
            </a:r>
            <a:r>
              <a:rPr sz="1100" spc="40" dirty="0">
                <a:latin typeface="Georgia"/>
                <a:cs typeface="Georgia"/>
              </a:rPr>
              <a:t> </a:t>
            </a:r>
            <a:r>
              <a:rPr sz="1100" dirty="0">
                <a:latin typeface="Georgia"/>
                <a:cs typeface="Georgia"/>
              </a:rPr>
              <a:t>the</a:t>
            </a:r>
            <a:r>
              <a:rPr sz="1100" spc="45" dirty="0">
                <a:latin typeface="Georgia"/>
                <a:cs typeface="Georgia"/>
              </a:rPr>
              <a:t> </a:t>
            </a:r>
            <a:r>
              <a:rPr sz="1100" spc="-25" dirty="0">
                <a:latin typeface="Georgia"/>
                <a:cs typeface="Georgia"/>
              </a:rPr>
              <a:t>mining</a:t>
            </a:r>
            <a:r>
              <a:rPr sz="1100" spc="40" dirty="0">
                <a:latin typeface="Georgia"/>
                <a:cs typeface="Georgia"/>
              </a:rPr>
              <a:t> </a:t>
            </a:r>
            <a:r>
              <a:rPr sz="1100" dirty="0">
                <a:latin typeface="Georgia"/>
                <a:cs typeface="Georgia"/>
              </a:rPr>
              <a:t>task</a:t>
            </a:r>
            <a:r>
              <a:rPr sz="1100" spc="40" dirty="0">
                <a:latin typeface="Georgia"/>
                <a:cs typeface="Georgia"/>
              </a:rPr>
              <a:t> </a:t>
            </a:r>
            <a:r>
              <a:rPr sz="1100" dirty="0">
                <a:latin typeface="Georgia"/>
                <a:cs typeface="Georgia"/>
              </a:rPr>
              <a:t>or</a:t>
            </a:r>
            <a:r>
              <a:rPr sz="1100" spc="45" dirty="0">
                <a:latin typeface="Georgia"/>
                <a:cs typeface="Georgia"/>
              </a:rPr>
              <a:t> </a:t>
            </a:r>
            <a:r>
              <a:rPr sz="1100" spc="-10" dirty="0">
                <a:latin typeface="Georgia"/>
                <a:cs typeface="Georgia"/>
              </a:rPr>
              <a:t>redundant.</a:t>
            </a:r>
            <a:endParaRPr sz="1100">
              <a:latin typeface="Georgia"/>
              <a:cs typeface="Georgia"/>
            </a:endParaRPr>
          </a:p>
          <a:p>
            <a:pPr marL="12700" marR="132715">
              <a:lnSpc>
                <a:spcPts val="1150"/>
              </a:lnSpc>
              <a:spcBef>
                <a:spcPts val="725"/>
              </a:spcBef>
            </a:pPr>
            <a:r>
              <a:rPr sz="1100" spc="-10" dirty="0">
                <a:latin typeface="Georgia"/>
                <a:cs typeface="Georgia"/>
              </a:rPr>
              <a:t>For</a:t>
            </a:r>
            <a:r>
              <a:rPr sz="1100" spc="25" dirty="0">
                <a:latin typeface="Georgia"/>
                <a:cs typeface="Georgia"/>
              </a:rPr>
              <a:t> </a:t>
            </a:r>
            <a:r>
              <a:rPr sz="1100" spc="-20" dirty="0">
                <a:latin typeface="Georgia"/>
                <a:cs typeface="Georgia"/>
              </a:rPr>
              <a:t>example,</a:t>
            </a:r>
            <a:r>
              <a:rPr sz="1100" spc="30" dirty="0">
                <a:latin typeface="Georgia"/>
                <a:cs typeface="Georgia"/>
              </a:rPr>
              <a:t> </a:t>
            </a:r>
            <a:r>
              <a:rPr sz="1100" dirty="0">
                <a:latin typeface="Georgia"/>
                <a:cs typeface="Georgia"/>
              </a:rPr>
              <a:t>if</a:t>
            </a:r>
            <a:r>
              <a:rPr sz="1100" spc="30" dirty="0">
                <a:latin typeface="Georgia"/>
                <a:cs typeface="Georgia"/>
              </a:rPr>
              <a:t> </a:t>
            </a:r>
            <a:r>
              <a:rPr sz="1100" dirty="0">
                <a:latin typeface="Georgia"/>
                <a:cs typeface="Georgia"/>
              </a:rPr>
              <a:t>the</a:t>
            </a:r>
            <a:r>
              <a:rPr sz="1100" spc="30" dirty="0">
                <a:latin typeface="Georgia"/>
                <a:cs typeface="Georgia"/>
              </a:rPr>
              <a:t> </a:t>
            </a:r>
            <a:r>
              <a:rPr sz="1100" dirty="0">
                <a:latin typeface="Georgia"/>
                <a:cs typeface="Georgia"/>
              </a:rPr>
              <a:t>task</a:t>
            </a:r>
            <a:r>
              <a:rPr sz="1100" spc="30" dirty="0">
                <a:latin typeface="Georgia"/>
                <a:cs typeface="Georgia"/>
              </a:rPr>
              <a:t> </a:t>
            </a:r>
            <a:r>
              <a:rPr sz="1100" dirty="0">
                <a:latin typeface="Georgia"/>
                <a:cs typeface="Georgia"/>
              </a:rPr>
              <a:t>is</a:t>
            </a:r>
            <a:r>
              <a:rPr sz="1100" spc="25" dirty="0">
                <a:latin typeface="Georgia"/>
                <a:cs typeface="Georgia"/>
              </a:rPr>
              <a:t> </a:t>
            </a:r>
            <a:r>
              <a:rPr sz="1100" dirty="0">
                <a:latin typeface="Georgia"/>
                <a:cs typeface="Georgia"/>
              </a:rPr>
              <a:t>to</a:t>
            </a:r>
            <a:r>
              <a:rPr sz="1100" spc="30" dirty="0">
                <a:latin typeface="Georgia"/>
                <a:cs typeface="Georgia"/>
              </a:rPr>
              <a:t> </a:t>
            </a:r>
            <a:r>
              <a:rPr sz="1100" spc="-20" dirty="0">
                <a:latin typeface="Georgia"/>
                <a:cs typeface="Georgia"/>
              </a:rPr>
              <a:t>classify</a:t>
            </a:r>
            <a:r>
              <a:rPr sz="1100" spc="30" dirty="0">
                <a:latin typeface="Georgia"/>
                <a:cs typeface="Georgia"/>
              </a:rPr>
              <a:t> </a:t>
            </a:r>
            <a:r>
              <a:rPr sz="1100" spc="-30" dirty="0">
                <a:latin typeface="Georgia"/>
                <a:cs typeface="Georgia"/>
              </a:rPr>
              <a:t>customers</a:t>
            </a:r>
            <a:r>
              <a:rPr sz="1100" spc="30" dirty="0">
                <a:latin typeface="Georgia"/>
                <a:cs typeface="Georgia"/>
              </a:rPr>
              <a:t> </a:t>
            </a:r>
            <a:r>
              <a:rPr sz="1100" spc="-10" dirty="0">
                <a:latin typeface="Georgia"/>
                <a:cs typeface="Georgia"/>
              </a:rPr>
              <a:t>based</a:t>
            </a:r>
            <a:r>
              <a:rPr sz="1100" spc="30" dirty="0">
                <a:latin typeface="Georgia"/>
                <a:cs typeface="Georgia"/>
              </a:rPr>
              <a:t> </a:t>
            </a:r>
            <a:r>
              <a:rPr sz="1100" dirty="0">
                <a:latin typeface="Georgia"/>
                <a:cs typeface="Georgia"/>
              </a:rPr>
              <a:t>on</a:t>
            </a:r>
            <a:r>
              <a:rPr sz="1100" spc="30" dirty="0">
                <a:latin typeface="Georgia"/>
                <a:cs typeface="Georgia"/>
              </a:rPr>
              <a:t> </a:t>
            </a:r>
            <a:r>
              <a:rPr sz="1100" spc="-20" dirty="0">
                <a:latin typeface="Georgia"/>
                <a:cs typeface="Georgia"/>
              </a:rPr>
              <a:t>whether</a:t>
            </a:r>
            <a:r>
              <a:rPr sz="1100" spc="25" dirty="0">
                <a:latin typeface="Georgia"/>
                <a:cs typeface="Georgia"/>
              </a:rPr>
              <a:t> </a:t>
            </a:r>
            <a:r>
              <a:rPr sz="1100" dirty="0">
                <a:latin typeface="Georgia"/>
                <a:cs typeface="Georgia"/>
              </a:rPr>
              <a:t>or</a:t>
            </a:r>
            <a:r>
              <a:rPr sz="1100" spc="30" dirty="0">
                <a:latin typeface="Georgia"/>
                <a:cs typeface="Georgia"/>
              </a:rPr>
              <a:t> </a:t>
            </a:r>
            <a:r>
              <a:rPr sz="1100" dirty="0">
                <a:latin typeface="Georgia"/>
                <a:cs typeface="Georgia"/>
              </a:rPr>
              <a:t>not</a:t>
            </a:r>
            <a:r>
              <a:rPr sz="1100" spc="30" dirty="0">
                <a:latin typeface="Georgia"/>
                <a:cs typeface="Georgia"/>
              </a:rPr>
              <a:t> </a:t>
            </a:r>
            <a:r>
              <a:rPr sz="1100" dirty="0">
                <a:latin typeface="Georgia"/>
                <a:cs typeface="Georgia"/>
              </a:rPr>
              <a:t>they</a:t>
            </a:r>
            <a:r>
              <a:rPr sz="1100" spc="30" dirty="0">
                <a:latin typeface="Georgia"/>
                <a:cs typeface="Georgia"/>
              </a:rPr>
              <a:t> </a:t>
            </a:r>
            <a:r>
              <a:rPr sz="1100" spc="-25" dirty="0">
                <a:latin typeface="Georgia"/>
                <a:cs typeface="Georgia"/>
              </a:rPr>
              <a:t>are </a:t>
            </a:r>
            <a:r>
              <a:rPr sz="1100" spc="-10" dirty="0">
                <a:latin typeface="Georgia"/>
                <a:cs typeface="Georgia"/>
              </a:rPr>
              <a:t>likely</a:t>
            </a:r>
            <a:r>
              <a:rPr sz="1100" spc="50" dirty="0">
                <a:latin typeface="Georgia"/>
                <a:cs typeface="Georgia"/>
              </a:rPr>
              <a:t> </a:t>
            </a:r>
            <a:r>
              <a:rPr sz="1100" dirty="0">
                <a:latin typeface="Georgia"/>
                <a:cs typeface="Georgia"/>
              </a:rPr>
              <a:t>to</a:t>
            </a:r>
            <a:r>
              <a:rPr sz="1100" spc="55" dirty="0">
                <a:latin typeface="Georgia"/>
                <a:cs typeface="Georgia"/>
              </a:rPr>
              <a:t> </a:t>
            </a:r>
            <a:r>
              <a:rPr sz="1100" spc="-30" dirty="0">
                <a:latin typeface="Georgia"/>
                <a:cs typeface="Georgia"/>
              </a:rPr>
              <a:t>purchase</a:t>
            </a:r>
            <a:r>
              <a:rPr sz="1100" spc="55" dirty="0">
                <a:latin typeface="Georgia"/>
                <a:cs typeface="Georgia"/>
              </a:rPr>
              <a:t> </a:t>
            </a:r>
            <a:r>
              <a:rPr sz="1100" dirty="0">
                <a:latin typeface="Georgia"/>
                <a:cs typeface="Georgia"/>
              </a:rPr>
              <a:t>a</a:t>
            </a:r>
            <a:r>
              <a:rPr sz="1100" spc="55" dirty="0">
                <a:latin typeface="Georgia"/>
                <a:cs typeface="Georgia"/>
              </a:rPr>
              <a:t> </a:t>
            </a:r>
            <a:r>
              <a:rPr sz="1100" spc="-10" dirty="0">
                <a:latin typeface="Georgia"/>
                <a:cs typeface="Georgia"/>
              </a:rPr>
              <a:t>popular</a:t>
            </a:r>
            <a:r>
              <a:rPr sz="1100" spc="55" dirty="0">
                <a:latin typeface="Georgia"/>
                <a:cs typeface="Georgia"/>
              </a:rPr>
              <a:t> </a:t>
            </a:r>
            <a:r>
              <a:rPr sz="1100" spc="-10" dirty="0">
                <a:latin typeface="Georgia"/>
                <a:cs typeface="Georgia"/>
              </a:rPr>
              <a:t>new</a:t>
            </a:r>
            <a:r>
              <a:rPr sz="1100" spc="55" dirty="0">
                <a:latin typeface="Georgia"/>
                <a:cs typeface="Georgia"/>
              </a:rPr>
              <a:t> </a:t>
            </a:r>
            <a:r>
              <a:rPr sz="1100" dirty="0">
                <a:latin typeface="Georgia"/>
                <a:cs typeface="Georgia"/>
              </a:rPr>
              <a:t>CD</a:t>
            </a:r>
            <a:r>
              <a:rPr sz="1100" spc="55" dirty="0">
                <a:latin typeface="Georgia"/>
                <a:cs typeface="Georgia"/>
              </a:rPr>
              <a:t> </a:t>
            </a:r>
            <a:r>
              <a:rPr sz="1100" dirty="0">
                <a:latin typeface="Georgia"/>
                <a:cs typeface="Georgia"/>
              </a:rPr>
              <a:t>at</a:t>
            </a:r>
            <a:r>
              <a:rPr sz="1100" spc="60" dirty="0">
                <a:latin typeface="Georgia"/>
                <a:cs typeface="Georgia"/>
              </a:rPr>
              <a:t> </a:t>
            </a:r>
            <a:r>
              <a:rPr sz="1100" spc="105" dirty="0">
                <a:latin typeface="Times New Roman"/>
                <a:cs typeface="Times New Roman"/>
              </a:rPr>
              <a:t>AllElectronics</a:t>
            </a:r>
            <a:r>
              <a:rPr sz="1100" spc="40" dirty="0">
                <a:latin typeface="Times New Roman"/>
                <a:cs typeface="Times New Roman"/>
              </a:rPr>
              <a:t> </a:t>
            </a:r>
            <a:r>
              <a:rPr sz="1100" spc="-20" dirty="0">
                <a:latin typeface="Georgia"/>
                <a:cs typeface="Georgia"/>
              </a:rPr>
              <a:t>when</a:t>
            </a:r>
            <a:r>
              <a:rPr sz="1100" spc="55" dirty="0">
                <a:latin typeface="Georgia"/>
                <a:cs typeface="Georgia"/>
              </a:rPr>
              <a:t> </a:t>
            </a:r>
            <a:r>
              <a:rPr sz="1100" spc="-25" dirty="0">
                <a:latin typeface="Georgia"/>
                <a:cs typeface="Georgia"/>
              </a:rPr>
              <a:t>notified</a:t>
            </a:r>
            <a:r>
              <a:rPr sz="1100" spc="55" dirty="0">
                <a:latin typeface="Georgia"/>
                <a:cs typeface="Georgia"/>
              </a:rPr>
              <a:t> </a:t>
            </a:r>
            <a:r>
              <a:rPr sz="1100" dirty="0">
                <a:latin typeface="Georgia"/>
                <a:cs typeface="Georgia"/>
              </a:rPr>
              <a:t>of</a:t>
            </a:r>
            <a:r>
              <a:rPr sz="1100" spc="55" dirty="0">
                <a:latin typeface="Georgia"/>
                <a:cs typeface="Georgia"/>
              </a:rPr>
              <a:t> </a:t>
            </a:r>
            <a:r>
              <a:rPr sz="1100" dirty="0">
                <a:latin typeface="Georgia"/>
                <a:cs typeface="Georgia"/>
              </a:rPr>
              <a:t>a</a:t>
            </a:r>
            <a:r>
              <a:rPr sz="1100" spc="55" dirty="0">
                <a:latin typeface="Georgia"/>
                <a:cs typeface="Georgia"/>
              </a:rPr>
              <a:t> </a:t>
            </a:r>
            <a:r>
              <a:rPr sz="1100" spc="-10" dirty="0">
                <a:latin typeface="Georgia"/>
                <a:cs typeface="Georgia"/>
              </a:rPr>
              <a:t>sale, </a:t>
            </a:r>
            <a:r>
              <a:rPr sz="1100" dirty="0">
                <a:latin typeface="Georgia"/>
                <a:cs typeface="Georgia"/>
              </a:rPr>
              <a:t>attributes</a:t>
            </a:r>
            <a:r>
              <a:rPr sz="1100" spc="105" dirty="0">
                <a:latin typeface="Georgia"/>
                <a:cs typeface="Georgia"/>
              </a:rPr>
              <a:t> </a:t>
            </a:r>
            <a:r>
              <a:rPr sz="1100" spc="-20" dirty="0">
                <a:latin typeface="Georgia"/>
                <a:cs typeface="Georgia"/>
              </a:rPr>
              <a:t>such</a:t>
            </a:r>
            <a:r>
              <a:rPr sz="1100" spc="110" dirty="0">
                <a:latin typeface="Georgia"/>
                <a:cs typeface="Georgia"/>
              </a:rPr>
              <a:t> </a:t>
            </a:r>
            <a:r>
              <a:rPr sz="1100" dirty="0">
                <a:latin typeface="Georgia"/>
                <a:cs typeface="Georgia"/>
              </a:rPr>
              <a:t>as</a:t>
            </a:r>
            <a:r>
              <a:rPr sz="1100" spc="105" dirty="0">
                <a:latin typeface="Georgia"/>
                <a:cs typeface="Georgia"/>
              </a:rPr>
              <a:t> </a:t>
            </a:r>
            <a:r>
              <a:rPr sz="1100" dirty="0">
                <a:latin typeface="Georgia"/>
                <a:cs typeface="Georgia"/>
              </a:rPr>
              <a:t>the</a:t>
            </a:r>
            <a:r>
              <a:rPr sz="1100" spc="110" dirty="0">
                <a:latin typeface="Georgia"/>
                <a:cs typeface="Georgia"/>
              </a:rPr>
              <a:t> </a:t>
            </a:r>
            <a:r>
              <a:rPr sz="1100" spc="-20" dirty="0">
                <a:latin typeface="Georgia"/>
                <a:cs typeface="Georgia"/>
              </a:rPr>
              <a:t>customer’s</a:t>
            </a:r>
            <a:r>
              <a:rPr sz="1100" spc="100" dirty="0">
                <a:latin typeface="Georgia"/>
                <a:cs typeface="Georgia"/>
              </a:rPr>
              <a:t> </a:t>
            </a:r>
            <a:r>
              <a:rPr sz="1100" dirty="0">
                <a:latin typeface="Times New Roman"/>
                <a:cs typeface="Times New Roman"/>
              </a:rPr>
              <a:t>telephone_number</a:t>
            </a:r>
            <a:r>
              <a:rPr sz="1100" spc="100" dirty="0">
                <a:latin typeface="Times New Roman"/>
                <a:cs typeface="Times New Roman"/>
              </a:rPr>
              <a:t> </a:t>
            </a:r>
            <a:r>
              <a:rPr sz="1100" dirty="0">
                <a:latin typeface="Georgia"/>
                <a:cs typeface="Georgia"/>
              </a:rPr>
              <a:t>are</a:t>
            </a:r>
            <a:r>
              <a:rPr sz="1100" spc="110" dirty="0">
                <a:latin typeface="Georgia"/>
                <a:cs typeface="Georgia"/>
              </a:rPr>
              <a:t> </a:t>
            </a:r>
            <a:r>
              <a:rPr sz="1100" spc="-10" dirty="0">
                <a:latin typeface="Georgia"/>
                <a:cs typeface="Georgia"/>
              </a:rPr>
              <a:t>likely</a:t>
            </a:r>
            <a:r>
              <a:rPr sz="1100" spc="105" dirty="0">
                <a:latin typeface="Georgia"/>
                <a:cs typeface="Georgia"/>
              </a:rPr>
              <a:t> </a:t>
            </a:r>
            <a:r>
              <a:rPr sz="1100" dirty="0">
                <a:latin typeface="Georgia"/>
                <a:cs typeface="Georgia"/>
              </a:rPr>
              <a:t>to</a:t>
            </a:r>
            <a:r>
              <a:rPr sz="1100" spc="110" dirty="0">
                <a:latin typeface="Georgia"/>
                <a:cs typeface="Georgia"/>
              </a:rPr>
              <a:t> </a:t>
            </a:r>
            <a:r>
              <a:rPr sz="1100" dirty="0">
                <a:latin typeface="Georgia"/>
                <a:cs typeface="Georgia"/>
              </a:rPr>
              <a:t>be</a:t>
            </a:r>
            <a:r>
              <a:rPr sz="1100" spc="105" dirty="0">
                <a:latin typeface="Georgia"/>
                <a:cs typeface="Georgia"/>
              </a:rPr>
              <a:t> </a:t>
            </a:r>
            <a:r>
              <a:rPr sz="1100" spc="-10" dirty="0">
                <a:latin typeface="Georgia"/>
                <a:cs typeface="Georgia"/>
              </a:rPr>
              <a:t>irrelevant, </a:t>
            </a:r>
            <a:r>
              <a:rPr sz="1100" spc="-30" dirty="0">
                <a:latin typeface="Georgia"/>
                <a:cs typeface="Georgia"/>
              </a:rPr>
              <a:t>unlike</a:t>
            </a:r>
            <a:r>
              <a:rPr sz="1100" spc="45" dirty="0">
                <a:latin typeface="Georgia"/>
                <a:cs typeface="Georgia"/>
              </a:rPr>
              <a:t> </a:t>
            </a:r>
            <a:r>
              <a:rPr sz="1100" dirty="0">
                <a:latin typeface="Georgia"/>
                <a:cs typeface="Georgia"/>
              </a:rPr>
              <a:t>attributes</a:t>
            </a:r>
            <a:r>
              <a:rPr sz="1100" spc="50" dirty="0">
                <a:latin typeface="Georgia"/>
                <a:cs typeface="Georgia"/>
              </a:rPr>
              <a:t> </a:t>
            </a:r>
            <a:r>
              <a:rPr sz="1100" spc="-25" dirty="0">
                <a:latin typeface="Georgia"/>
                <a:cs typeface="Georgia"/>
              </a:rPr>
              <a:t>such</a:t>
            </a:r>
            <a:r>
              <a:rPr sz="1100" spc="50" dirty="0">
                <a:latin typeface="Georgia"/>
                <a:cs typeface="Georgia"/>
              </a:rPr>
              <a:t> </a:t>
            </a:r>
            <a:r>
              <a:rPr sz="1100" dirty="0">
                <a:latin typeface="Georgia"/>
                <a:cs typeface="Georgia"/>
              </a:rPr>
              <a:t>as</a:t>
            </a:r>
            <a:r>
              <a:rPr sz="1100" spc="50" dirty="0">
                <a:latin typeface="Georgia"/>
                <a:cs typeface="Georgia"/>
              </a:rPr>
              <a:t> </a:t>
            </a:r>
            <a:r>
              <a:rPr sz="1100" dirty="0">
                <a:latin typeface="Times New Roman"/>
                <a:cs typeface="Times New Roman"/>
              </a:rPr>
              <a:t>age</a:t>
            </a:r>
            <a:r>
              <a:rPr sz="1100" spc="40" dirty="0">
                <a:latin typeface="Times New Roman"/>
                <a:cs typeface="Times New Roman"/>
              </a:rPr>
              <a:t> </a:t>
            </a:r>
            <a:r>
              <a:rPr sz="1100" dirty="0">
                <a:latin typeface="Georgia"/>
                <a:cs typeface="Georgia"/>
              </a:rPr>
              <a:t>or</a:t>
            </a:r>
            <a:r>
              <a:rPr sz="1100" spc="50" dirty="0">
                <a:latin typeface="Georgia"/>
                <a:cs typeface="Georgia"/>
              </a:rPr>
              <a:t> </a:t>
            </a:r>
            <a:r>
              <a:rPr sz="1100" spc="65" dirty="0">
                <a:latin typeface="Times New Roman"/>
                <a:cs typeface="Times New Roman"/>
              </a:rPr>
              <a:t>music_taste</a:t>
            </a:r>
            <a:r>
              <a:rPr sz="1100" spc="65" dirty="0">
                <a:latin typeface="Georgia"/>
                <a:cs typeface="Georgia"/>
              </a:rPr>
              <a:t>.</a:t>
            </a:r>
            <a:endParaRPr sz="1100">
              <a:latin typeface="Georgia"/>
              <a:cs typeface="Georgia"/>
            </a:endParaRPr>
          </a:p>
          <a:p>
            <a:pPr marL="12700" marR="257175" algn="just">
              <a:lnSpc>
                <a:spcPts val="1150"/>
              </a:lnSpc>
              <a:spcBef>
                <a:spcPts val="735"/>
              </a:spcBef>
            </a:pPr>
            <a:r>
              <a:rPr sz="1100" dirty="0">
                <a:latin typeface="Georgia"/>
                <a:cs typeface="Georgia"/>
              </a:rPr>
              <a:t>Although</a:t>
            </a:r>
            <a:r>
              <a:rPr sz="1100" spc="20" dirty="0">
                <a:latin typeface="Georgia"/>
                <a:cs typeface="Georgia"/>
              </a:rPr>
              <a:t> </a:t>
            </a:r>
            <a:r>
              <a:rPr sz="1100" dirty="0">
                <a:latin typeface="Georgia"/>
                <a:cs typeface="Georgia"/>
              </a:rPr>
              <a:t>it</a:t>
            </a:r>
            <a:r>
              <a:rPr sz="1100" spc="20" dirty="0">
                <a:latin typeface="Georgia"/>
                <a:cs typeface="Georgia"/>
              </a:rPr>
              <a:t> </a:t>
            </a:r>
            <a:r>
              <a:rPr sz="1100" dirty="0">
                <a:latin typeface="Georgia"/>
                <a:cs typeface="Georgia"/>
              </a:rPr>
              <a:t>may</a:t>
            </a:r>
            <a:r>
              <a:rPr sz="1100" spc="25" dirty="0">
                <a:latin typeface="Georgia"/>
                <a:cs typeface="Georgia"/>
              </a:rPr>
              <a:t> </a:t>
            </a:r>
            <a:r>
              <a:rPr sz="1100" dirty="0">
                <a:latin typeface="Georgia"/>
                <a:cs typeface="Georgia"/>
              </a:rPr>
              <a:t>be</a:t>
            </a:r>
            <a:r>
              <a:rPr sz="1100" spc="20" dirty="0">
                <a:latin typeface="Georgia"/>
                <a:cs typeface="Georgia"/>
              </a:rPr>
              <a:t> </a:t>
            </a:r>
            <a:r>
              <a:rPr sz="1100" spc="-20" dirty="0">
                <a:latin typeface="Georgia"/>
                <a:cs typeface="Georgia"/>
              </a:rPr>
              <a:t>possible</a:t>
            </a:r>
            <a:r>
              <a:rPr sz="1100" spc="25" dirty="0">
                <a:latin typeface="Georgia"/>
                <a:cs typeface="Georgia"/>
              </a:rPr>
              <a:t> </a:t>
            </a:r>
            <a:r>
              <a:rPr sz="1100" dirty="0">
                <a:latin typeface="Georgia"/>
                <a:cs typeface="Georgia"/>
              </a:rPr>
              <a:t>for</a:t>
            </a:r>
            <a:r>
              <a:rPr sz="1100" spc="20" dirty="0">
                <a:latin typeface="Georgia"/>
                <a:cs typeface="Georgia"/>
              </a:rPr>
              <a:t> </a:t>
            </a:r>
            <a:r>
              <a:rPr sz="1100" dirty="0">
                <a:latin typeface="Georgia"/>
                <a:cs typeface="Georgia"/>
              </a:rPr>
              <a:t>a</a:t>
            </a:r>
            <a:r>
              <a:rPr sz="1100" spc="25" dirty="0">
                <a:latin typeface="Georgia"/>
                <a:cs typeface="Georgia"/>
              </a:rPr>
              <a:t> </a:t>
            </a:r>
            <a:r>
              <a:rPr sz="1100" spc="-25" dirty="0">
                <a:latin typeface="Georgia"/>
                <a:cs typeface="Georgia"/>
              </a:rPr>
              <a:t>domain</a:t>
            </a:r>
            <a:r>
              <a:rPr sz="1100" spc="20" dirty="0">
                <a:latin typeface="Georgia"/>
                <a:cs typeface="Georgia"/>
              </a:rPr>
              <a:t> </a:t>
            </a:r>
            <a:r>
              <a:rPr sz="1100" dirty="0">
                <a:latin typeface="Georgia"/>
                <a:cs typeface="Georgia"/>
              </a:rPr>
              <a:t>expert</a:t>
            </a:r>
            <a:r>
              <a:rPr sz="1100" spc="25" dirty="0">
                <a:latin typeface="Georgia"/>
                <a:cs typeface="Georgia"/>
              </a:rPr>
              <a:t> </a:t>
            </a:r>
            <a:r>
              <a:rPr sz="1100" dirty="0">
                <a:latin typeface="Georgia"/>
                <a:cs typeface="Georgia"/>
              </a:rPr>
              <a:t>to</a:t>
            </a:r>
            <a:r>
              <a:rPr sz="1100" spc="20" dirty="0">
                <a:latin typeface="Georgia"/>
                <a:cs typeface="Georgia"/>
              </a:rPr>
              <a:t> </a:t>
            </a:r>
            <a:r>
              <a:rPr sz="1100" dirty="0">
                <a:latin typeface="Georgia"/>
                <a:cs typeface="Georgia"/>
              </a:rPr>
              <a:t>pick</a:t>
            </a:r>
            <a:r>
              <a:rPr sz="1100" spc="25" dirty="0">
                <a:latin typeface="Georgia"/>
                <a:cs typeface="Georgia"/>
              </a:rPr>
              <a:t> </a:t>
            </a:r>
            <a:r>
              <a:rPr sz="1100" dirty="0">
                <a:latin typeface="Georgia"/>
                <a:cs typeface="Georgia"/>
              </a:rPr>
              <a:t>out</a:t>
            </a:r>
            <a:r>
              <a:rPr sz="1100" spc="20" dirty="0">
                <a:latin typeface="Georgia"/>
                <a:cs typeface="Georgia"/>
              </a:rPr>
              <a:t> </a:t>
            </a:r>
            <a:r>
              <a:rPr sz="1100" spc="-25" dirty="0">
                <a:latin typeface="Georgia"/>
                <a:cs typeface="Georgia"/>
              </a:rPr>
              <a:t>some</a:t>
            </a:r>
            <a:r>
              <a:rPr sz="1100" spc="25" dirty="0">
                <a:latin typeface="Georgia"/>
                <a:cs typeface="Georgia"/>
              </a:rPr>
              <a:t> </a:t>
            </a:r>
            <a:r>
              <a:rPr sz="1100" dirty="0">
                <a:latin typeface="Georgia"/>
                <a:cs typeface="Georgia"/>
              </a:rPr>
              <a:t>of</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useful </a:t>
            </a:r>
            <a:r>
              <a:rPr sz="1100" dirty="0">
                <a:latin typeface="Georgia"/>
                <a:cs typeface="Georgia"/>
              </a:rPr>
              <a:t>attributes,</a:t>
            </a:r>
            <a:r>
              <a:rPr sz="1100" spc="25" dirty="0">
                <a:latin typeface="Georgia"/>
                <a:cs typeface="Georgia"/>
              </a:rPr>
              <a:t> </a:t>
            </a:r>
            <a:r>
              <a:rPr sz="1100" dirty="0">
                <a:latin typeface="Georgia"/>
                <a:cs typeface="Georgia"/>
              </a:rPr>
              <a:t>this</a:t>
            </a:r>
            <a:r>
              <a:rPr sz="1100" spc="30" dirty="0">
                <a:latin typeface="Georgia"/>
                <a:cs typeface="Georgia"/>
              </a:rPr>
              <a:t> </a:t>
            </a:r>
            <a:r>
              <a:rPr sz="1100" dirty="0">
                <a:latin typeface="Georgia"/>
                <a:cs typeface="Georgia"/>
              </a:rPr>
              <a:t>can</a:t>
            </a:r>
            <a:r>
              <a:rPr sz="1100" spc="30" dirty="0">
                <a:latin typeface="Georgia"/>
                <a:cs typeface="Georgia"/>
              </a:rPr>
              <a:t> </a:t>
            </a:r>
            <a:r>
              <a:rPr sz="1100" dirty="0">
                <a:latin typeface="Georgia"/>
                <a:cs typeface="Georgia"/>
              </a:rPr>
              <a:t>be</a:t>
            </a:r>
            <a:r>
              <a:rPr sz="1100" spc="30" dirty="0">
                <a:latin typeface="Georgia"/>
                <a:cs typeface="Georgia"/>
              </a:rPr>
              <a:t> </a:t>
            </a:r>
            <a:r>
              <a:rPr sz="1100" dirty="0">
                <a:latin typeface="Georgia"/>
                <a:cs typeface="Georgia"/>
              </a:rPr>
              <a:t>a</a:t>
            </a:r>
            <a:r>
              <a:rPr sz="1100" spc="30" dirty="0">
                <a:latin typeface="Georgia"/>
                <a:cs typeface="Georgia"/>
              </a:rPr>
              <a:t> </a:t>
            </a:r>
            <a:r>
              <a:rPr sz="1100" spc="-20" dirty="0">
                <a:latin typeface="Georgia"/>
                <a:cs typeface="Georgia"/>
              </a:rPr>
              <a:t>difficult</a:t>
            </a:r>
            <a:r>
              <a:rPr sz="1100" spc="30" dirty="0">
                <a:latin typeface="Georgia"/>
                <a:cs typeface="Georgia"/>
              </a:rPr>
              <a:t> </a:t>
            </a:r>
            <a:r>
              <a:rPr sz="1100" dirty="0">
                <a:latin typeface="Georgia"/>
                <a:cs typeface="Georgia"/>
              </a:rPr>
              <a:t>and</a:t>
            </a:r>
            <a:r>
              <a:rPr sz="1100" spc="30" dirty="0">
                <a:latin typeface="Georgia"/>
                <a:cs typeface="Georgia"/>
              </a:rPr>
              <a:t> </a:t>
            </a:r>
            <a:r>
              <a:rPr sz="1100" spc="-45" dirty="0">
                <a:latin typeface="Georgia"/>
                <a:cs typeface="Georgia"/>
              </a:rPr>
              <a:t>time–consuming</a:t>
            </a:r>
            <a:r>
              <a:rPr sz="1100" spc="25" dirty="0">
                <a:latin typeface="Georgia"/>
                <a:cs typeface="Georgia"/>
              </a:rPr>
              <a:t> </a:t>
            </a:r>
            <a:r>
              <a:rPr sz="1100" dirty="0">
                <a:latin typeface="Georgia"/>
                <a:cs typeface="Georgia"/>
              </a:rPr>
              <a:t>task,</a:t>
            </a:r>
            <a:r>
              <a:rPr sz="1100" spc="30" dirty="0">
                <a:latin typeface="Georgia"/>
                <a:cs typeface="Georgia"/>
              </a:rPr>
              <a:t> </a:t>
            </a:r>
            <a:r>
              <a:rPr sz="1100" spc="-20" dirty="0">
                <a:latin typeface="Georgia"/>
                <a:cs typeface="Georgia"/>
              </a:rPr>
              <a:t>especially</a:t>
            </a:r>
            <a:r>
              <a:rPr sz="1100" spc="30" dirty="0">
                <a:latin typeface="Georgia"/>
                <a:cs typeface="Georgia"/>
              </a:rPr>
              <a:t> </a:t>
            </a:r>
            <a:r>
              <a:rPr sz="1100" spc="-10" dirty="0">
                <a:latin typeface="Georgia"/>
                <a:cs typeface="Georgia"/>
              </a:rPr>
              <a:t>when</a:t>
            </a:r>
            <a:r>
              <a:rPr sz="1100" spc="30" dirty="0">
                <a:latin typeface="Georgia"/>
                <a:cs typeface="Georgia"/>
              </a:rPr>
              <a:t> </a:t>
            </a:r>
            <a:r>
              <a:rPr sz="1100" spc="-25" dirty="0">
                <a:latin typeface="Georgia"/>
                <a:cs typeface="Georgia"/>
              </a:rPr>
              <a:t>the </a:t>
            </a:r>
            <a:r>
              <a:rPr sz="1100" dirty="0">
                <a:latin typeface="Georgia"/>
                <a:cs typeface="Georgia"/>
              </a:rPr>
              <a:t>data’s</a:t>
            </a:r>
            <a:r>
              <a:rPr sz="1100" spc="25" dirty="0">
                <a:latin typeface="Georgia"/>
                <a:cs typeface="Georgia"/>
              </a:rPr>
              <a:t> </a:t>
            </a:r>
            <a:r>
              <a:rPr sz="1100" spc="-20" dirty="0">
                <a:latin typeface="Georgia"/>
                <a:cs typeface="Georgia"/>
              </a:rPr>
              <a:t>behavior</a:t>
            </a:r>
            <a:r>
              <a:rPr sz="1100" spc="3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not</a:t>
            </a:r>
            <a:r>
              <a:rPr sz="1100" spc="35" dirty="0">
                <a:latin typeface="Georgia"/>
                <a:cs typeface="Georgia"/>
              </a:rPr>
              <a:t> </a:t>
            </a:r>
            <a:r>
              <a:rPr sz="1100" spc="-10" dirty="0">
                <a:latin typeface="Georgia"/>
                <a:cs typeface="Georgia"/>
              </a:rPr>
              <a:t>well</a:t>
            </a:r>
            <a:r>
              <a:rPr sz="1100" spc="30" dirty="0">
                <a:latin typeface="Georgia"/>
                <a:cs typeface="Georgia"/>
              </a:rPr>
              <a:t> </a:t>
            </a:r>
            <a:r>
              <a:rPr sz="1100" spc="-10" dirty="0">
                <a:latin typeface="Georgia"/>
                <a:cs typeface="Georgia"/>
              </a:rPr>
              <a:t>known.</a:t>
            </a:r>
            <a:endParaRPr sz="1100">
              <a:latin typeface="Georgia"/>
              <a:cs typeface="Georgia"/>
            </a:endParaRPr>
          </a:p>
          <a:p>
            <a:pPr marL="12700" marR="5080" algn="just">
              <a:lnSpc>
                <a:spcPts val="1150"/>
              </a:lnSpc>
              <a:spcBef>
                <a:spcPts val="725"/>
              </a:spcBef>
            </a:pPr>
            <a:r>
              <a:rPr sz="1100" spc="-10" dirty="0">
                <a:latin typeface="Georgia"/>
                <a:cs typeface="Georgia"/>
              </a:rPr>
              <a:t>Leaving</a:t>
            </a:r>
            <a:r>
              <a:rPr sz="1100" spc="5" dirty="0">
                <a:latin typeface="Georgia"/>
                <a:cs typeface="Georgia"/>
              </a:rPr>
              <a:t> </a:t>
            </a:r>
            <a:r>
              <a:rPr sz="1100" dirty="0">
                <a:latin typeface="Georgia"/>
                <a:cs typeface="Georgia"/>
              </a:rPr>
              <a:t>out</a:t>
            </a:r>
            <a:r>
              <a:rPr sz="1100" spc="10" dirty="0">
                <a:latin typeface="Georgia"/>
                <a:cs typeface="Georgia"/>
              </a:rPr>
              <a:t> </a:t>
            </a:r>
            <a:r>
              <a:rPr sz="1100" spc="-20" dirty="0">
                <a:latin typeface="Georgia"/>
                <a:cs typeface="Georgia"/>
              </a:rPr>
              <a:t>relevant</a:t>
            </a:r>
            <a:r>
              <a:rPr sz="1100" spc="5" dirty="0">
                <a:latin typeface="Georgia"/>
                <a:cs typeface="Georgia"/>
              </a:rPr>
              <a:t> </a:t>
            </a:r>
            <a:r>
              <a:rPr sz="1100" dirty="0">
                <a:latin typeface="Georgia"/>
                <a:cs typeface="Georgia"/>
              </a:rPr>
              <a:t>attributes</a:t>
            </a:r>
            <a:r>
              <a:rPr sz="1100" spc="10" dirty="0">
                <a:latin typeface="Georgia"/>
                <a:cs typeface="Georgia"/>
              </a:rPr>
              <a:t> </a:t>
            </a:r>
            <a:r>
              <a:rPr sz="1100" dirty="0">
                <a:latin typeface="Georgia"/>
                <a:cs typeface="Georgia"/>
              </a:rPr>
              <a:t>or</a:t>
            </a:r>
            <a:r>
              <a:rPr sz="1100" spc="10" dirty="0">
                <a:latin typeface="Georgia"/>
                <a:cs typeface="Georgia"/>
              </a:rPr>
              <a:t> </a:t>
            </a:r>
            <a:r>
              <a:rPr sz="1100" spc="-25" dirty="0">
                <a:latin typeface="Georgia"/>
                <a:cs typeface="Georgia"/>
              </a:rPr>
              <a:t>keeping</a:t>
            </a:r>
            <a:r>
              <a:rPr sz="1100" spc="5" dirty="0">
                <a:latin typeface="Georgia"/>
                <a:cs typeface="Georgia"/>
              </a:rPr>
              <a:t> </a:t>
            </a:r>
            <a:r>
              <a:rPr sz="1100" spc="-25" dirty="0">
                <a:latin typeface="Georgia"/>
                <a:cs typeface="Georgia"/>
              </a:rPr>
              <a:t>irrelevant</a:t>
            </a:r>
            <a:r>
              <a:rPr sz="1100" spc="10" dirty="0">
                <a:latin typeface="Georgia"/>
                <a:cs typeface="Georgia"/>
              </a:rPr>
              <a:t> </a:t>
            </a:r>
            <a:r>
              <a:rPr sz="1100" dirty="0">
                <a:latin typeface="Georgia"/>
                <a:cs typeface="Georgia"/>
              </a:rPr>
              <a:t>attributes</a:t>
            </a:r>
            <a:r>
              <a:rPr sz="1100" spc="5" dirty="0">
                <a:latin typeface="Georgia"/>
                <a:cs typeface="Georgia"/>
              </a:rPr>
              <a:t> </a:t>
            </a:r>
            <a:r>
              <a:rPr sz="1100" dirty="0">
                <a:latin typeface="Georgia"/>
                <a:cs typeface="Georgia"/>
              </a:rPr>
              <a:t>may</a:t>
            </a:r>
            <a:r>
              <a:rPr sz="1100" spc="10" dirty="0">
                <a:latin typeface="Georgia"/>
                <a:cs typeface="Georgia"/>
              </a:rPr>
              <a:t> </a:t>
            </a:r>
            <a:r>
              <a:rPr sz="1100" dirty="0">
                <a:latin typeface="Georgia"/>
                <a:cs typeface="Georgia"/>
              </a:rPr>
              <a:t>be</a:t>
            </a:r>
            <a:r>
              <a:rPr sz="1100" spc="10" dirty="0">
                <a:latin typeface="Georgia"/>
                <a:cs typeface="Georgia"/>
              </a:rPr>
              <a:t> </a:t>
            </a:r>
            <a:r>
              <a:rPr sz="1100" spc="-10" dirty="0">
                <a:latin typeface="Georgia"/>
                <a:cs typeface="Georgia"/>
              </a:rPr>
              <a:t>detrimental, </a:t>
            </a:r>
            <a:r>
              <a:rPr sz="1100" spc="-20" dirty="0">
                <a:latin typeface="Georgia"/>
                <a:cs typeface="Georgia"/>
              </a:rPr>
              <a:t>causing</a:t>
            </a:r>
            <a:r>
              <a:rPr sz="1100" spc="-10" dirty="0">
                <a:latin typeface="Georgia"/>
                <a:cs typeface="Georgia"/>
              </a:rPr>
              <a:t> </a:t>
            </a:r>
            <a:r>
              <a:rPr sz="1100" spc="-30" dirty="0">
                <a:latin typeface="Georgia"/>
                <a:cs typeface="Georgia"/>
              </a:rPr>
              <a:t>confusion</a:t>
            </a:r>
            <a:r>
              <a:rPr sz="1100" spc="-5" dirty="0">
                <a:latin typeface="Georgia"/>
                <a:cs typeface="Georgia"/>
              </a:rPr>
              <a:t> </a:t>
            </a:r>
            <a:r>
              <a:rPr sz="1100" dirty="0">
                <a:latin typeface="Georgia"/>
                <a:cs typeface="Georgia"/>
              </a:rPr>
              <a:t>for</a:t>
            </a:r>
            <a:r>
              <a:rPr sz="1100" spc="-10" dirty="0">
                <a:latin typeface="Georgia"/>
                <a:cs typeface="Georgia"/>
              </a:rPr>
              <a:t> </a:t>
            </a:r>
            <a:r>
              <a:rPr sz="1100" dirty="0">
                <a:latin typeface="Georgia"/>
                <a:cs typeface="Georgia"/>
              </a:rPr>
              <a:t>the</a:t>
            </a:r>
            <a:r>
              <a:rPr sz="1100" spc="-5" dirty="0">
                <a:latin typeface="Georgia"/>
                <a:cs typeface="Georgia"/>
              </a:rPr>
              <a:t> </a:t>
            </a:r>
            <a:r>
              <a:rPr sz="1100" spc="-20" dirty="0">
                <a:latin typeface="Georgia"/>
                <a:cs typeface="Georgia"/>
              </a:rPr>
              <a:t>mining</a:t>
            </a:r>
            <a:r>
              <a:rPr sz="1100" spc="-10" dirty="0">
                <a:latin typeface="Georgia"/>
                <a:cs typeface="Georgia"/>
              </a:rPr>
              <a:t> algorithm</a:t>
            </a:r>
            <a:r>
              <a:rPr sz="1100" spc="-5" dirty="0">
                <a:latin typeface="Georgia"/>
                <a:cs typeface="Georgia"/>
              </a:rPr>
              <a:t> </a:t>
            </a:r>
            <a:r>
              <a:rPr sz="1100" spc="-10" dirty="0">
                <a:latin typeface="Georgia"/>
                <a:cs typeface="Georgia"/>
              </a:rPr>
              <a:t>employed.</a:t>
            </a:r>
            <a:r>
              <a:rPr sz="1100" spc="75" dirty="0">
                <a:latin typeface="Georgia"/>
                <a:cs typeface="Georgia"/>
              </a:rPr>
              <a:t> </a:t>
            </a:r>
            <a:r>
              <a:rPr sz="1100" dirty="0">
                <a:latin typeface="Georgia"/>
                <a:cs typeface="Georgia"/>
              </a:rPr>
              <a:t>This</a:t>
            </a:r>
            <a:r>
              <a:rPr sz="1100" spc="-10" dirty="0">
                <a:latin typeface="Georgia"/>
                <a:cs typeface="Georgia"/>
              </a:rPr>
              <a:t> </a:t>
            </a:r>
            <a:r>
              <a:rPr sz="1100" dirty="0">
                <a:latin typeface="Georgia"/>
                <a:cs typeface="Georgia"/>
              </a:rPr>
              <a:t>can</a:t>
            </a:r>
            <a:r>
              <a:rPr sz="1100" spc="-5" dirty="0">
                <a:latin typeface="Georgia"/>
                <a:cs typeface="Georgia"/>
              </a:rPr>
              <a:t> </a:t>
            </a:r>
            <a:r>
              <a:rPr sz="1100" spc="-10" dirty="0">
                <a:latin typeface="Georgia"/>
                <a:cs typeface="Georgia"/>
              </a:rPr>
              <a:t>result </a:t>
            </a:r>
            <a:r>
              <a:rPr sz="1100" dirty="0">
                <a:latin typeface="Georgia"/>
                <a:cs typeface="Georgia"/>
              </a:rPr>
              <a:t>in</a:t>
            </a:r>
            <a:r>
              <a:rPr sz="1100" spc="-5" dirty="0">
                <a:latin typeface="Georgia"/>
                <a:cs typeface="Georgia"/>
              </a:rPr>
              <a:t> </a:t>
            </a:r>
            <a:r>
              <a:rPr sz="1100" spc="-10" dirty="0">
                <a:latin typeface="Georgia"/>
                <a:cs typeface="Georgia"/>
              </a:rPr>
              <a:t>discovered </a:t>
            </a:r>
            <a:r>
              <a:rPr sz="1100" dirty="0">
                <a:latin typeface="Georgia"/>
                <a:cs typeface="Georgia"/>
              </a:rPr>
              <a:t>patterns</a:t>
            </a:r>
            <a:r>
              <a:rPr sz="1100" spc="-10" dirty="0">
                <a:latin typeface="Georgia"/>
                <a:cs typeface="Georgia"/>
              </a:rPr>
              <a:t> </a:t>
            </a:r>
            <a:r>
              <a:rPr sz="1100" dirty="0">
                <a:latin typeface="Georgia"/>
                <a:cs typeface="Georgia"/>
              </a:rPr>
              <a:t>of</a:t>
            </a:r>
            <a:r>
              <a:rPr sz="1100" spc="-10" dirty="0">
                <a:latin typeface="Georgia"/>
                <a:cs typeface="Georgia"/>
              </a:rPr>
              <a:t> </a:t>
            </a:r>
            <a:r>
              <a:rPr sz="1100" dirty="0">
                <a:latin typeface="Georgia"/>
                <a:cs typeface="Georgia"/>
              </a:rPr>
              <a:t>poor</a:t>
            </a:r>
            <a:r>
              <a:rPr sz="1100" spc="-10" dirty="0">
                <a:latin typeface="Georgia"/>
                <a:cs typeface="Georgia"/>
              </a:rPr>
              <a:t> quality.</a:t>
            </a:r>
            <a:endParaRPr sz="1100">
              <a:latin typeface="Georgia"/>
              <a:cs typeface="Georgia"/>
            </a:endParaRPr>
          </a:p>
          <a:p>
            <a:pPr marL="12700" marR="71755" algn="just">
              <a:lnSpc>
                <a:spcPts val="1150"/>
              </a:lnSpc>
              <a:spcBef>
                <a:spcPts val="730"/>
              </a:spcBef>
            </a:pPr>
            <a:r>
              <a:rPr sz="1100" dirty="0">
                <a:latin typeface="Georgia"/>
                <a:cs typeface="Georgia"/>
              </a:rPr>
              <a:t>In</a:t>
            </a:r>
            <a:r>
              <a:rPr sz="1100" spc="-10" dirty="0">
                <a:latin typeface="Georgia"/>
                <a:cs typeface="Georgia"/>
              </a:rPr>
              <a:t> addition,</a:t>
            </a:r>
            <a:r>
              <a:rPr sz="1100" dirty="0">
                <a:latin typeface="Georgia"/>
                <a:cs typeface="Georgia"/>
              </a:rPr>
              <a:t> the </a:t>
            </a:r>
            <a:r>
              <a:rPr sz="1100" spc="-10" dirty="0">
                <a:latin typeface="Georgia"/>
                <a:cs typeface="Georgia"/>
              </a:rPr>
              <a:t>added</a:t>
            </a:r>
            <a:r>
              <a:rPr sz="1100" dirty="0">
                <a:latin typeface="Georgia"/>
                <a:cs typeface="Georgia"/>
              </a:rPr>
              <a:t> </a:t>
            </a:r>
            <a:r>
              <a:rPr sz="1100" spc="-25" dirty="0">
                <a:latin typeface="Georgia"/>
                <a:cs typeface="Georgia"/>
              </a:rPr>
              <a:t>volume</a:t>
            </a:r>
            <a:r>
              <a:rPr sz="1100" dirty="0">
                <a:latin typeface="Georgia"/>
                <a:cs typeface="Georgia"/>
              </a:rPr>
              <a:t> of</a:t>
            </a:r>
            <a:r>
              <a:rPr sz="1100" spc="5" dirty="0">
                <a:latin typeface="Georgia"/>
                <a:cs typeface="Georgia"/>
              </a:rPr>
              <a:t> </a:t>
            </a:r>
            <a:r>
              <a:rPr sz="1100" spc="-25" dirty="0">
                <a:latin typeface="Georgia"/>
                <a:cs typeface="Georgia"/>
              </a:rPr>
              <a:t>irrelevant</a:t>
            </a:r>
            <a:r>
              <a:rPr sz="1100" dirty="0">
                <a:latin typeface="Georgia"/>
                <a:cs typeface="Georgia"/>
              </a:rPr>
              <a:t> or </a:t>
            </a:r>
            <a:r>
              <a:rPr sz="1100" spc="-25" dirty="0">
                <a:latin typeface="Georgia"/>
                <a:cs typeface="Georgia"/>
              </a:rPr>
              <a:t>redundant</a:t>
            </a:r>
            <a:r>
              <a:rPr sz="1100" dirty="0">
                <a:latin typeface="Georgia"/>
                <a:cs typeface="Georgia"/>
              </a:rPr>
              <a:t> attributes can </a:t>
            </a:r>
            <a:r>
              <a:rPr sz="1100" spc="-10" dirty="0">
                <a:latin typeface="Georgia"/>
                <a:cs typeface="Georgia"/>
              </a:rPr>
              <a:t>slow</a:t>
            </a:r>
            <a:r>
              <a:rPr sz="1100" spc="5" dirty="0">
                <a:latin typeface="Georgia"/>
                <a:cs typeface="Georgia"/>
              </a:rPr>
              <a:t> </a:t>
            </a:r>
            <a:r>
              <a:rPr sz="1100" spc="-20" dirty="0">
                <a:latin typeface="Georgia"/>
                <a:cs typeface="Georgia"/>
              </a:rPr>
              <a:t>down </a:t>
            </a:r>
            <a:r>
              <a:rPr sz="1100" dirty="0">
                <a:latin typeface="Georgia"/>
                <a:cs typeface="Georgia"/>
              </a:rPr>
              <a:t>the</a:t>
            </a:r>
            <a:r>
              <a:rPr sz="1100" spc="20" dirty="0">
                <a:latin typeface="Georgia"/>
                <a:cs typeface="Georgia"/>
              </a:rPr>
              <a:t> </a:t>
            </a:r>
            <a:r>
              <a:rPr sz="1100" spc="-25" dirty="0">
                <a:latin typeface="Georgia"/>
                <a:cs typeface="Georgia"/>
              </a:rPr>
              <a:t>mining</a:t>
            </a:r>
            <a:r>
              <a:rPr sz="1100" spc="25" dirty="0">
                <a:latin typeface="Georgia"/>
                <a:cs typeface="Georgia"/>
              </a:rPr>
              <a:t> </a:t>
            </a:r>
            <a:r>
              <a:rPr sz="1100" spc="-10" dirty="0">
                <a:latin typeface="Georgia"/>
                <a:cs typeface="Georgia"/>
              </a:rPr>
              <a:t>process.</a:t>
            </a:r>
            <a:endParaRPr sz="1100">
              <a:latin typeface="Georgia"/>
              <a:cs typeface="Georgia"/>
            </a:endParaRPr>
          </a:p>
        </p:txBody>
      </p:sp>
      <p:sp>
        <p:nvSpPr>
          <p:cNvPr id="5" name="object 5"/>
          <p:cNvSpPr/>
          <p:nvPr/>
        </p:nvSpPr>
        <p:spPr>
          <a:xfrm>
            <a:off x="337972" y="93724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1425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4501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67576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69</a:t>
            </a:fld>
            <a:r>
              <a:rPr spc="-25" dirty="0"/>
              <a:t> </a:t>
            </a:r>
            <a:r>
              <a:rPr spc="75" dirty="0"/>
              <a:t>/</a:t>
            </a:r>
            <a:r>
              <a:rPr spc="-20" dirty="0"/>
              <a:t> </a:t>
            </a:r>
            <a:r>
              <a:rPr spc="-25" dirty="0"/>
              <a:t>103</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326136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CC0000"/>
                </a:solidFill>
                <a:latin typeface="Times New Roman"/>
                <a:cs typeface="Times New Roman"/>
              </a:rPr>
              <a:t>Major</a:t>
            </a:r>
            <a:r>
              <a:rPr sz="1400" spc="220" dirty="0">
                <a:solidFill>
                  <a:srgbClr val="CC0000"/>
                </a:solidFill>
                <a:latin typeface="Times New Roman"/>
                <a:cs typeface="Times New Roman"/>
              </a:rPr>
              <a:t> </a:t>
            </a:r>
            <a:r>
              <a:rPr sz="1400" dirty="0">
                <a:solidFill>
                  <a:srgbClr val="CC0000"/>
                </a:solidFill>
                <a:latin typeface="Times New Roman"/>
                <a:cs typeface="Times New Roman"/>
              </a:rPr>
              <a:t>tasks</a:t>
            </a:r>
            <a:r>
              <a:rPr sz="1400" spc="225" dirty="0">
                <a:solidFill>
                  <a:srgbClr val="CC0000"/>
                </a:solidFill>
                <a:latin typeface="Times New Roman"/>
                <a:cs typeface="Times New Roman"/>
              </a:rPr>
              <a:t> </a:t>
            </a:r>
            <a:r>
              <a:rPr sz="1400" dirty="0">
                <a:solidFill>
                  <a:srgbClr val="CC0000"/>
                </a:solidFill>
                <a:latin typeface="Times New Roman"/>
                <a:cs typeface="Times New Roman"/>
              </a:rPr>
              <a:t>in</a:t>
            </a:r>
            <a:r>
              <a:rPr sz="1400" spc="220" dirty="0">
                <a:solidFill>
                  <a:srgbClr val="CC0000"/>
                </a:solidFill>
                <a:latin typeface="Times New Roman"/>
                <a:cs typeface="Times New Roman"/>
              </a:rPr>
              <a:t> </a:t>
            </a:r>
            <a:r>
              <a:rPr sz="1400" spc="70" dirty="0">
                <a:solidFill>
                  <a:srgbClr val="CC0000"/>
                </a:solidFill>
                <a:latin typeface="Times New Roman"/>
                <a:cs typeface="Times New Roman"/>
              </a:rPr>
              <a:t>data</a:t>
            </a:r>
            <a:r>
              <a:rPr sz="1400" spc="220" dirty="0">
                <a:solidFill>
                  <a:srgbClr val="CC0000"/>
                </a:solidFill>
                <a:latin typeface="Times New Roman"/>
                <a:cs typeface="Times New Roman"/>
              </a:rPr>
              <a:t> </a:t>
            </a:r>
            <a:r>
              <a:rPr sz="1400" dirty="0">
                <a:solidFill>
                  <a:srgbClr val="CC0000"/>
                </a:solidFill>
                <a:latin typeface="Times New Roman"/>
                <a:cs typeface="Times New Roman"/>
              </a:rPr>
              <a:t>preprocessing</a:t>
            </a:r>
            <a:r>
              <a:rPr sz="1400" spc="225" dirty="0">
                <a:solidFill>
                  <a:srgbClr val="CC0000"/>
                </a:solidFill>
                <a:latin typeface="Times New Roman"/>
                <a:cs typeface="Times New Roman"/>
              </a:rPr>
              <a:t> </a:t>
            </a:r>
            <a:r>
              <a:rPr sz="1400" spc="-10" dirty="0">
                <a:solidFill>
                  <a:srgbClr val="CC0000"/>
                </a:solidFill>
                <a:latin typeface="Times New Roman"/>
                <a:cs typeface="Times New Roman"/>
              </a:rPr>
              <a:t>(cont’d)</a:t>
            </a:r>
            <a:endParaRPr sz="1400">
              <a:latin typeface="Times New Roman"/>
              <a:cs typeface="Times New Roman"/>
            </a:endParaRPr>
          </a:p>
        </p:txBody>
      </p:sp>
      <p:pic>
        <p:nvPicPr>
          <p:cNvPr id="3" name="object 3"/>
          <p:cNvPicPr/>
          <p:nvPr/>
        </p:nvPicPr>
        <p:blipFill>
          <a:blip r:embed="rId2" cstate="print"/>
          <a:stretch>
            <a:fillRect/>
          </a:stretch>
        </p:blipFill>
        <p:spPr>
          <a:xfrm>
            <a:off x="1645551" y="438721"/>
            <a:ext cx="2468880" cy="2584094"/>
          </a:xfrm>
          <a:prstGeom prst="rect">
            <a:avLst/>
          </a:prstGeom>
        </p:spPr>
      </p:pic>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a:t>
            </a:r>
            <a:r>
              <a:rPr sz="600" spc="30" dirty="0">
                <a:solidFill>
                  <a:srgbClr val="7A0000"/>
                </a:solidFill>
                <a:latin typeface="Georgia"/>
                <a:cs typeface="Georgia"/>
                <a:hlinkClick r:id="rId4" action="ppaction://hlinksldjump"/>
              </a:rPr>
              <a:t>ng</a:t>
            </a:r>
            <a:r>
              <a:rPr sz="600" spc="175" dirty="0">
                <a:solidFill>
                  <a:srgbClr val="7A0000"/>
                </a:solidFill>
                <a:latin typeface="Georgia"/>
                <a:cs typeface="Georgia"/>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84455">
              <a:lnSpc>
                <a:spcPct val="100000"/>
              </a:lnSpc>
              <a:spcBef>
                <a:spcPts val="65"/>
              </a:spcBef>
            </a:pPr>
            <a:fld id="{81D60167-4931-47E6-BA6A-407CBD079E47}" type="slidenum">
              <a:rPr dirty="0"/>
              <a:t>7</a:t>
            </a:fld>
            <a:r>
              <a:rPr spc="-15" dirty="0"/>
              <a:t> </a:t>
            </a:r>
            <a:r>
              <a:rPr spc="75" dirty="0"/>
              <a:t>/</a:t>
            </a:r>
            <a:r>
              <a:rPr spc="-10" dirty="0"/>
              <a:t> </a:t>
            </a:r>
            <a:r>
              <a:rPr spc="-25" dirty="0"/>
              <a:t>103</a:t>
            </a: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Attribute</a:t>
            </a:r>
            <a:r>
              <a:rPr spc="200" dirty="0"/>
              <a:t> </a:t>
            </a:r>
            <a:r>
              <a:rPr dirty="0"/>
              <a:t>subset</a:t>
            </a:r>
            <a:r>
              <a:rPr spc="204" dirty="0"/>
              <a:t> </a:t>
            </a:r>
            <a:r>
              <a:rPr dirty="0"/>
              <a:t>selection</a:t>
            </a:r>
            <a:r>
              <a:rPr spc="204" dirty="0"/>
              <a:t> </a:t>
            </a:r>
            <a:r>
              <a:rPr spc="-10" dirty="0"/>
              <a:t>(cont’d)</a:t>
            </a:r>
          </a:p>
        </p:txBody>
      </p:sp>
      <p:sp>
        <p:nvSpPr>
          <p:cNvPr id="3" name="object 3"/>
          <p:cNvSpPr/>
          <p:nvPr/>
        </p:nvSpPr>
        <p:spPr>
          <a:xfrm>
            <a:off x="337972" y="9773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85760"/>
            <a:ext cx="5008245" cy="1399540"/>
          </a:xfrm>
          <a:prstGeom prst="rect">
            <a:avLst/>
          </a:prstGeom>
        </p:spPr>
        <p:txBody>
          <a:bodyPr vert="horz" wrap="square" lIns="0" tIns="34290" rIns="0" bIns="0" rtlCol="0">
            <a:spAutoFit/>
          </a:bodyPr>
          <a:lstStyle/>
          <a:p>
            <a:pPr marL="12700" marR="352425">
              <a:lnSpc>
                <a:spcPts val="1150"/>
              </a:lnSpc>
              <a:spcBef>
                <a:spcPts val="270"/>
              </a:spcBef>
            </a:pPr>
            <a:r>
              <a:rPr sz="1100" dirty="0">
                <a:latin typeface="Georgia"/>
                <a:cs typeface="Georgia"/>
              </a:rPr>
              <a:t>Attribute</a:t>
            </a:r>
            <a:r>
              <a:rPr sz="1100" spc="35" dirty="0">
                <a:latin typeface="Georgia"/>
                <a:cs typeface="Georgia"/>
              </a:rPr>
              <a:t> </a:t>
            </a:r>
            <a:r>
              <a:rPr sz="1100" spc="-10" dirty="0">
                <a:latin typeface="Georgia"/>
                <a:cs typeface="Georgia"/>
              </a:rPr>
              <a:t>subset</a:t>
            </a:r>
            <a:r>
              <a:rPr sz="1100" spc="40" dirty="0">
                <a:latin typeface="Georgia"/>
                <a:cs typeface="Georgia"/>
              </a:rPr>
              <a:t> </a:t>
            </a:r>
            <a:r>
              <a:rPr sz="1100" spc="-20" dirty="0">
                <a:latin typeface="Georgia"/>
                <a:cs typeface="Georgia"/>
              </a:rPr>
              <a:t>selection</a:t>
            </a:r>
            <a:r>
              <a:rPr sz="1100" spc="40" dirty="0">
                <a:latin typeface="Georgia"/>
                <a:cs typeface="Georgia"/>
              </a:rPr>
              <a:t> </a:t>
            </a:r>
            <a:r>
              <a:rPr sz="1100" spc="-35" dirty="0">
                <a:latin typeface="Georgia"/>
                <a:cs typeface="Georgia"/>
              </a:rPr>
              <a:t>reduces</a:t>
            </a:r>
            <a:r>
              <a:rPr sz="1100" spc="35" dirty="0">
                <a:latin typeface="Georgia"/>
                <a:cs typeface="Georgia"/>
              </a:rPr>
              <a:t> </a:t>
            </a:r>
            <a:r>
              <a:rPr sz="1100" dirty="0">
                <a:latin typeface="Georgia"/>
                <a:cs typeface="Georgia"/>
              </a:rPr>
              <a:t>the</a:t>
            </a:r>
            <a:r>
              <a:rPr sz="1100" spc="40" dirty="0">
                <a:latin typeface="Georgia"/>
                <a:cs typeface="Georgia"/>
              </a:rPr>
              <a:t> </a:t>
            </a:r>
            <a:r>
              <a:rPr sz="1100" dirty="0">
                <a:latin typeface="Georgia"/>
                <a:cs typeface="Georgia"/>
              </a:rPr>
              <a:t>data</a:t>
            </a:r>
            <a:r>
              <a:rPr sz="1100" spc="40" dirty="0">
                <a:latin typeface="Georgia"/>
                <a:cs typeface="Georgia"/>
              </a:rPr>
              <a:t> </a:t>
            </a:r>
            <a:r>
              <a:rPr sz="1100" dirty="0">
                <a:latin typeface="Georgia"/>
                <a:cs typeface="Georgia"/>
              </a:rPr>
              <a:t>set</a:t>
            </a:r>
            <a:r>
              <a:rPr sz="1100" spc="35" dirty="0">
                <a:latin typeface="Georgia"/>
                <a:cs typeface="Georgia"/>
              </a:rPr>
              <a:t> </a:t>
            </a:r>
            <a:r>
              <a:rPr sz="1100" spc="-10" dirty="0">
                <a:latin typeface="Georgia"/>
                <a:cs typeface="Georgia"/>
              </a:rPr>
              <a:t>size</a:t>
            </a:r>
            <a:r>
              <a:rPr sz="1100" spc="40" dirty="0">
                <a:latin typeface="Georgia"/>
                <a:cs typeface="Georgia"/>
              </a:rPr>
              <a:t> </a:t>
            </a:r>
            <a:r>
              <a:rPr sz="1100" dirty="0">
                <a:latin typeface="Georgia"/>
                <a:cs typeface="Georgia"/>
              </a:rPr>
              <a:t>by</a:t>
            </a:r>
            <a:r>
              <a:rPr sz="1100" spc="40" dirty="0">
                <a:latin typeface="Georgia"/>
                <a:cs typeface="Georgia"/>
              </a:rPr>
              <a:t> </a:t>
            </a:r>
            <a:r>
              <a:rPr sz="1100" spc="-30" dirty="0">
                <a:latin typeface="Georgia"/>
                <a:cs typeface="Georgia"/>
              </a:rPr>
              <a:t>removing</a:t>
            </a:r>
            <a:r>
              <a:rPr sz="1100" spc="35" dirty="0">
                <a:latin typeface="Georgia"/>
                <a:cs typeface="Georgia"/>
              </a:rPr>
              <a:t> </a:t>
            </a:r>
            <a:r>
              <a:rPr sz="1100" spc="-30" dirty="0">
                <a:latin typeface="Georgia"/>
                <a:cs typeface="Georgia"/>
              </a:rPr>
              <a:t>irrelevant</a:t>
            </a:r>
            <a:r>
              <a:rPr sz="1100" spc="40" dirty="0">
                <a:latin typeface="Georgia"/>
                <a:cs typeface="Georgia"/>
              </a:rPr>
              <a:t> </a:t>
            </a:r>
            <a:r>
              <a:rPr sz="1100" spc="-25" dirty="0">
                <a:latin typeface="Georgia"/>
                <a:cs typeface="Georgia"/>
              </a:rPr>
              <a:t>or </a:t>
            </a:r>
            <a:r>
              <a:rPr sz="1100" spc="-30" dirty="0">
                <a:latin typeface="Georgia"/>
                <a:cs typeface="Georgia"/>
              </a:rPr>
              <a:t>redundant</a:t>
            </a:r>
            <a:r>
              <a:rPr sz="1100" spc="10" dirty="0">
                <a:latin typeface="Georgia"/>
                <a:cs typeface="Georgia"/>
              </a:rPr>
              <a:t> </a:t>
            </a:r>
            <a:r>
              <a:rPr sz="1100" dirty="0">
                <a:latin typeface="Georgia"/>
                <a:cs typeface="Georgia"/>
              </a:rPr>
              <a:t>attributes</a:t>
            </a:r>
            <a:r>
              <a:rPr sz="1100" spc="10" dirty="0">
                <a:latin typeface="Georgia"/>
                <a:cs typeface="Georgia"/>
              </a:rPr>
              <a:t> </a:t>
            </a:r>
            <a:r>
              <a:rPr sz="1100" dirty="0">
                <a:latin typeface="Georgia"/>
                <a:cs typeface="Georgia"/>
              </a:rPr>
              <a:t>(or</a:t>
            </a:r>
            <a:r>
              <a:rPr sz="1100" spc="10" dirty="0">
                <a:latin typeface="Georgia"/>
                <a:cs typeface="Georgia"/>
              </a:rPr>
              <a:t> </a:t>
            </a:r>
            <a:r>
              <a:rPr sz="1100" spc="-10" dirty="0">
                <a:latin typeface="Georgia"/>
                <a:cs typeface="Georgia"/>
              </a:rPr>
              <a:t>dimensions).</a:t>
            </a:r>
            <a:endParaRPr sz="1100">
              <a:latin typeface="Georgia"/>
              <a:cs typeface="Georgia"/>
            </a:endParaRPr>
          </a:p>
          <a:p>
            <a:pPr marL="12700" marR="5080">
              <a:lnSpc>
                <a:spcPts val="1150"/>
              </a:lnSpc>
              <a:spcBef>
                <a:spcPts val="725"/>
              </a:spcBef>
            </a:pPr>
            <a:r>
              <a:rPr sz="1100" dirty="0">
                <a:latin typeface="Georgia"/>
                <a:cs typeface="Georgia"/>
              </a:rPr>
              <a:t>The</a:t>
            </a:r>
            <a:r>
              <a:rPr sz="1100" spc="20" dirty="0">
                <a:latin typeface="Georgia"/>
                <a:cs typeface="Georgia"/>
              </a:rPr>
              <a:t> </a:t>
            </a:r>
            <a:r>
              <a:rPr sz="1100" dirty="0">
                <a:latin typeface="Georgia"/>
                <a:cs typeface="Georgia"/>
              </a:rPr>
              <a:t>goal</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attribute</a:t>
            </a:r>
            <a:r>
              <a:rPr sz="1100" spc="30" dirty="0">
                <a:latin typeface="Georgia"/>
                <a:cs typeface="Georgia"/>
              </a:rPr>
              <a:t> </a:t>
            </a:r>
            <a:r>
              <a:rPr sz="1100" spc="-10" dirty="0">
                <a:latin typeface="Georgia"/>
                <a:cs typeface="Georgia"/>
              </a:rPr>
              <a:t>subset</a:t>
            </a:r>
            <a:r>
              <a:rPr sz="1100" spc="30" dirty="0">
                <a:latin typeface="Georgia"/>
                <a:cs typeface="Georgia"/>
              </a:rPr>
              <a:t> </a:t>
            </a:r>
            <a:r>
              <a:rPr sz="1100" spc="-20" dirty="0">
                <a:latin typeface="Georgia"/>
                <a:cs typeface="Georgia"/>
              </a:rPr>
              <a:t>selection</a:t>
            </a:r>
            <a:r>
              <a:rPr sz="1100" spc="30" dirty="0">
                <a:latin typeface="Georgia"/>
                <a:cs typeface="Georgia"/>
              </a:rPr>
              <a:t> </a:t>
            </a:r>
            <a:r>
              <a:rPr sz="1100" dirty="0">
                <a:latin typeface="Georgia"/>
                <a:cs typeface="Georgia"/>
              </a:rPr>
              <a:t>is</a:t>
            </a:r>
            <a:r>
              <a:rPr sz="1100" spc="30" dirty="0">
                <a:latin typeface="Georgia"/>
                <a:cs typeface="Georgia"/>
              </a:rPr>
              <a:t> </a:t>
            </a:r>
            <a:r>
              <a:rPr sz="1100" dirty="0">
                <a:latin typeface="Georgia"/>
                <a:cs typeface="Georgia"/>
              </a:rPr>
              <a:t>to</a:t>
            </a:r>
            <a:r>
              <a:rPr sz="1100" spc="30" dirty="0">
                <a:latin typeface="Georgia"/>
                <a:cs typeface="Georgia"/>
              </a:rPr>
              <a:t> </a:t>
            </a:r>
            <a:r>
              <a:rPr sz="1100" spc="-20" dirty="0">
                <a:latin typeface="Georgia"/>
                <a:cs typeface="Georgia"/>
              </a:rPr>
              <a:t>find</a:t>
            </a:r>
            <a:r>
              <a:rPr sz="1100" spc="30" dirty="0">
                <a:latin typeface="Georgia"/>
                <a:cs typeface="Georgia"/>
              </a:rPr>
              <a:t> </a:t>
            </a:r>
            <a:r>
              <a:rPr sz="1100" dirty="0">
                <a:latin typeface="Georgia"/>
                <a:cs typeface="Georgia"/>
              </a:rPr>
              <a:t>a</a:t>
            </a:r>
            <a:r>
              <a:rPr sz="1100" spc="30" dirty="0">
                <a:latin typeface="Georgia"/>
                <a:cs typeface="Georgia"/>
              </a:rPr>
              <a:t> </a:t>
            </a:r>
            <a:r>
              <a:rPr sz="1100" spc="-50" dirty="0">
                <a:latin typeface="Georgia"/>
                <a:cs typeface="Georgia"/>
              </a:rPr>
              <a:t>minimum</a:t>
            </a:r>
            <a:r>
              <a:rPr sz="1100" spc="30" dirty="0">
                <a:latin typeface="Georgia"/>
                <a:cs typeface="Georgia"/>
              </a:rPr>
              <a:t> </a:t>
            </a:r>
            <a:r>
              <a:rPr sz="1100" dirty="0">
                <a:latin typeface="Georgia"/>
                <a:cs typeface="Georgia"/>
              </a:rPr>
              <a:t>set</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attributes</a:t>
            </a:r>
            <a:r>
              <a:rPr sz="1100" spc="35" dirty="0">
                <a:latin typeface="Georgia"/>
                <a:cs typeface="Georgia"/>
              </a:rPr>
              <a:t> </a:t>
            </a:r>
            <a:r>
              <a:rPr sz="1100" spc="-20" dirty="0">
                <a:latin typeface="Georgia"/>
                <a:cs typeface="Georgia"/>
              </a:rPr>
              <a:t>such </a:t>
            </a:r>
            <a:r>
              <a:rPr sz="1100" dirty="0">
                <a:latin typeface="Georgia"/>
                <a:cs typeface="Georgia"/>
              </a:rPr>
              <a:t>that</a:t>
            </a:r>
            <a:r>
              <a:rPr sz="1100" spc="35"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resulting</a:t>
            </a:r>
            <a:r>
              <a:rPr sz="1100" spc="40" dirty="0">
                <a:latin typeface="Georgia"/>
                <a:cs typeface="Georgia"/>
              </a:rPr>
              <a:t> </a:t>
            </a:r>
            <a:r>
              <a:rPr sz="1100" spc="-10" dirty="0">
                <a:latin typeface="Georgia"/>
                <a:cs typeface="Georgia"/>
              </a:rPr>
              <a:t>probability</a:t>
            </a:r>
            <a:r>
              <a:rPr sz="1100" spc="40" dirty="0">
                <a:latin typeface="Georgia"/>
                <a:cs typeface="Georgia"/>
              </a:rPr>
              <a:t> </a:t>
            </a:r>
            <a:r>
              <a:rPr sz="1100" spc="-20" dirty="0">
                <a:latin typeface="Georgia"/>
                <a:cs typeface="Georgia"/>
              </a:rPr>
              <a:t>distribution</a:t>
            </a:r>
            <a:r>
              <a:rPr sz="1100" spc="35"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the</a:t>
            </a:r>
            <a:r>
              <a:rPr sz="1100" spc="40" dirty="0">
                <a:latin typeface="Georgia"/>
                <a:cs typeface="Georgia"/>
              </a:rPr>
              <a:t> </a:t>
            </a:r>
            <a:r>
              <a:rPr sz="1100" dirty="0">
                <a:latin typeface="Georgia"/>
                <a:cs typeface="Georgia"/>
              </a:rPr>
              <a:t>data</a:t>
            </a:r>
            <a:r>
              <a:rPr sz="1100" spc="40" dirty="0">
                <a:latin typeface="Georgia"/>
                <a:cs typeface="Georgia"/>
              </a:rPr>
              <a:t> </a:t>
            </a:r>
            <a:r>
              <a:rPr sz="1100" spc="-30" dirty="0">
                <a:latin typeface="Georgia"/>
                <a:cs typeface="Georgia"/>
              </a:rPr>
              <a:t>classes</a:t>
            </a:r>
            <a:r>
              <a:rPr sz="1100" spc="35" dirty="0">
                <a:latin typeface="Georgia"/>
                <a:cs typeface="Georgia"/>
              </a:rPr>
              <a:t> </a:t>
            </a:r>
            <a:r>
              <a:rPr sz="1100" dirty="0">
                <a:latin typeface="Georgia"/>
                <a:cs typeface="Georgia"/>
              </a:rPr>
              <a:t>is</a:t>
            </a:r>
            <a:r>
              <a:rPr sz="1100" spc="40" dirty="0">
                <a:latin typeface="Georgia"/>
                <a:cs typeface="Georgia"/>
              </a:rPr>
              <a:t> </a:t>
            </a:r>
            <a:r>
              <a:rPr sz="1100" dirty="0">
                <a:latin typeface="Georgia"/>
                <a:cs typeface="Georgia"/>
              </a:rPr>
              <a:t>as</a:t>
            </a:r>
            <a:r>
              <a:rPr sz="1100" spc="40" dirty="0">
                <a:latin typeface="Georgia"/>
                <a:cs typeface="Georgia"/>
              </a:rPr>
              <a:t> </a:t>
            </a:r>
            <a:r>
              <a:rPr sz="1100" spc="-20" dirty="0">
                <a:latin typeface="Georgia"/>
                <a:cs typeface="Georgia"/>
              </a:rPr>
              <a:t>close</a:t>
            </a:r>
            <a:r>
              <a:rPr sz="1100" spc="40" dirty="0">
                <a:latin typeface="Georgia"/>
                <a:cs typeface="Georgia"/>
              </a:rPr>
              <a:t> </a:t>
            </a:r>
            <a:r>
              <a:rPr sz="1100" dirty="0">
                <a:latin typeface="Georgia"/>
                <a:cs typeface="Georgia"/>
              </a:rPr>
              <a:t>as</a:t>
            </a:r>
            <a:r>
              <a:rPr sz="1100" spc="35" dirty="0">
                <a:latin typeface="Georgia"/>
                <a:cs typeface="Georgia"/>
              </a:rPr>
              <a:t> </a:t>
            </a:r>
            <a:r>
              <a:rPr sz="1100" spc="-10" dirty="0">
                <a:latin typeface="Georgia"/>
                <a:cs typeface="Georgia"/>
              </a:rPr>
              <a:t>possible </a:t>
            </a:r>
            <a:r>
              <a:rPr sz="1100" dirty="0">
                <a:latin typeface="Georgia"/>
                <a:cs typeface="Georgia"/>
              </a:rPr>
              <a:t>to</a:t>
            </a:r>
            <a:r>
              <a:rPr sz="1100" spc="35"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original</a:t>
            </a:r>
            <a:r>
              <a:rPr sz="1100" spc="35" dirty="0">
                <a:latin typeface="Georgia"/>
                <a:cs typeface="Georgia"/>
              </a:rPr>
              <a:t> </a:t>
            </a:r>
            <a:r>
              <a:rPr sz="1100" spc="-10" dirty="0">
                <a:latin typeface="Georgia"/>
                <a:cs typeface="Georgia"/>
              </a:rPr>
              <a:t>distribution</a:t>
            </a:r>
            <a:r>
              <a:rPr sz="1100" spc="40" dirty="0">
                <a:latin typeface="Georgia"/>
                <a:cs typeface="Georgia"/>
              </a:rPr>
              <a:t> </a:t>
            </a:r>
            <a:r>
              <a:rPr sz="1100" spc="-20" dirty="0">
                <a:latin typeface="Georgia"/>
                <a:cs typeface="Georgia"/>
              </a:rPr>
              <a:t>obtained</a:t>
            </a:r>
            <a:r>
              <a:rPr sz="1100" spc="40" dirty="0">
                <a:latin typeface="Georgia"/>
                <a:cs typeface="Georgia"/>
              </a:rPr>
              <a:t> </a:t>
            </a:r>
            <a:r>
              <a:rPr sz="1100" spc="-20" dirty="0">
                <a:latin typeface="Georgia"/>
                <a:cs typeface="Georgia"/>
              </a:rPr>
              <a:t>using</a:t>
            </a:r>
            <a:r>
              <a:rPr sz="1100" spc="35" dirty="0">
                <a:latin typeface="Georgia"/>
                <a:cs typeface="Georgia"/>
              </a:rPr>
              <a:t> </a:t>
            </a:r>
            <a:r>
              <a:rPr sz="1100" dirty="0">
                <a:latin typeface="Georgia"/>
                <a:cs typeface="Georgia"/>
              </a:rPr>
              <a:t>all</a:t>
            </a:r>
            <a:r>
              <a:rPr sz="1100" spc="40" dirty="0">
                <a:latin typeface="Georgia"/>
                <a:cs typeface="Georgia"/>
              </a:rPr>
              <a:t> </a:t>
            </a:r>
            <a:r>
              <a:rPr sz="1100" spc="-10" dirty="0">
                <a:latin typeface="Georgia"/>
                <a:cs typeface="Georgia"/>
              </a:rPr>
              <a:t>attributes.</a:t>
            </a:r>
            <a:endParaRPr sz="1100">
              <a:latin typeface="Georgia"/>
              <a:cs typeface="Georgia"/>
            </a:endParaRPr>
          </a:p>
          <a:p>
            <a:pPr marL="12700" marR="208279">
              <a:lnSpc>
                <a:spcPts val="1150"/>
              </a:lnSpc>
              <a:spcBef>
                <a:spcPts val="730"/>
              </a:spcBef>
            </a:pPr>
            <a:r>
              <a:rPr sz="1100" spc="-20" dirty="0">
                <a:latin typeface="Georgia"/>
                <a:cs typeface="Georgia"/>
              </a:rPr>
              <a:t>Mining</a:t>
            </a:r>
            <a:r>
              <a:rPr sz="1100" spc="25" dirty="0">
                <a:latin typeface="Georgia"/>
                <a:cs typeface="Georgia"/>
              </a:rPr>
              <a:t> </a:t>
            </a:r>
            <a:r>
              <a:rPr sz="1100" dirty="0">
                <a:latin typeface="Georgia"/>
                <a:cs typeface="Georgia"/>
              </a:rPr>
              <a:t>on</a:t>
            </a:r>
            <a:r>
              <a:rPr sz="1100" spc="30" dirty="0">
                <a:latin typeface="Georgia"/>
                <a:cs typeface="Georgia"/>
              </a:rPr>
              <a:t> </a:t>
            </a:r>
            <a:r>
              <a:rPr sz="1100" dirty="0">
                <a:latin typeface="Georgia"/>
                <a:cs typeface="Georgia"/>
              </a:rPr>
              <a:t>a</a:t>
            </a:r>
            <a:r>
              <a:rPr sz="1100" spc="30" dirty="0">
                <a:latin typeface="Georgia"/>
                <a:cs typeface="Georgia"/>
              </a:rPr>
              <a:t> </a:t>
            </a:r>
            <a:r>
              <a:rPr sz="1100" spc="-30" dirty="0">
                <a:latin typeface="Georgia"/>
                <a:cs typeface="Georgia"/>
              </a:rPr>
              <a:t>reduced</a:t>
            </a:r>
            <a:r>
              <a:rPr sz="1100" spc="30" dirty="0">
                <a:latin typeface="Georgia"/>
                <a:cs typeface="Georgia"/>
              </a:rPr>
              <a:t> </a:t>
            </a:r>
            <a:r>
              <a:rPr sz="1100" dirty="0">
                <a:latin typeface="Georgia"/>
                <a:cs typeface="Georgia"/>
              </a:rPr>
              <a:t>set</a:t>
            </a:r>
            <a:r>
              <a:rPr sz="1100" spc="30"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attributes</a:t>
            </a:r>
            <a:r>
              <a:rPr sz="1100" spc="30" dirty="0">
                <a:latin typeface="Georgia"/>
                <a:cs typeface="Georgia"/>
              </a:rPr>
              <a:t> </a:t>
            </a:r>
            <a:r>
              <a:rPr sz="1100" dirty="0">
                <a:latin typeface="Georgia"/>
                <a:cs typeface="Georgia"/>
              </a:rPr>
              <a:t>has</a:t>
            </a:r>
            <a:r>
              <a:rPr sz="1100" spc="30" dirty="0">
                <a:latin typeface="Georgia"/>
                <a:cs typeface="Georgia"/>
              </a:rPr>
              <a:t> </a:t>
            </a:r>
            <a:r>
              <a:rPr sz="1100" dirty="0">
                <a:latin typeface="Georgia"/>
                <a:cs typeface="Georgia"/>
              </a:rPr>
              <a:t>an</a:t>
            </a:r>
            <a:r>
              <a:rPr sz="1100" spc="30" dirty="0">
                <a:latin typeface="Georgia"/>
                <a:cs typeface="Georgia"/>
              </a:rPr>
              <a:t> </a:t>
            </a:r>
            <a:r>
              <a:rPr sz="1100" spc="-20" dirty="0">
                <a:latin typeface="Georgia"/>
                <a:cs typeface="Georgia"/>
              </a:rPr>
              <a:t>additional</a:t>
            </a:r>
            <a:r>
              <a:rPr sz="1100" spc="30" dirty="0">
                <a:latin typeface="Georgia"/>
                <a:cs typeface="Georgia"/>
              </a:rPr>
              <a:t> </a:t>
            </a:r>
            <a:r>
              <a:rPr sz="1100" spc="-20" dirty="0">
                <a:latin typeface="Georgia"/>
                <a:cs typeface="Georgia"/>
              </a:rPr>
              <a:t>benefit:</a:t>
            </a:r>
            <a:r>
              <a:rPr sz="1100" spc="120" dirty="0">
                <a:latin typeface="Georgia"/>
                <a:cs typeface="Georgia"/>
              </a:rPr>
              <a:t> </a:t>
            </a:r>
            <a:r>
              <a:rPr sz="1100" dirty="0">
                <a:latin typeface="Georgia"/>
                <a:cs typeface="Georgia"/>
              </a:rPr>
              <a:t>It</a:t>
            </a:r>
            <a:r>
              <a:rPr sz="1100" spc="30" dirty="0">
                <a:latin typeface="Georgia"/>
                <a:cs typeface="Georgia"/>
              </a:rPr>
              <a:t> </a:t>
            </a:r>
            <a:r>
              <a:rPr sz="1100" spc="-35" dirty="0">
                <a:latin typeface="Georgia"/>
                <a:cs typeface="Georgia"/>
              </a:rPr>
              <a:t>reduces</a:t>
            </a:r>
            <a:r>
              <a:rPr sz="1100" spc="30" dirty="0">
                <a:latin typeface="Georgia"/>
                <a:cs typeface="Georgia"/>
              </a:rPr>
              <a:t> </a:t>
            </a:r>
            <a:r>
              <a:rPr sz="1100" spc="-25" dirty="0">
                <a:latin typeface="Georgia"/>
                <a:cs typeface="Georgia"/>
              </a:rPr>
              <a:t>the </a:t>
            </a:r>
            <a:r>
              <a:rPr sz="1100" spc="-40" dirty="0">
                <a:latin typeface="Georgia"/>
                <a:cs typeface="Georgia"/>
              </a:rPr>
              <a:t>number</a:t>
            </a:r>
            <a:r>
              <a:rPr sz="1100" spc="25"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attributes</a:t>
            </a:r>
            <a:r>
              <a:rPr sz="1100" spc="25" dirty="0">
                <a:latin typeface="Georgia"/>
                <a:cs typeface="Georgia"/>
              </a:rPr>
              <a:t> </a:t>
            </a:r>
            <a:r>
              <a:rPr sz="1100" spc="-10" dirty="0">
                <a:latin typeface="Georgia"/>
                <a:cs typeface="Georgia"/>
              </a:rPr>
              <a:t>appearing</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35" dirty="0">
                <a:latin typeface="Georgia"/>
                <a:cs typeface="Georgia"/>
              </a:rPr>
              <a:t>discovered</a:t>
            </a:r>
            <a:r>
              <a:rPr sz="1100" spc="25" dirty="0">
                <a:latin typeface="Georgia"/>
                <a:cs typeface="Georgia"/>
              </a:rPr>
              <a:t> </a:t>
            </a:r>
            <a:r>
              <a:rPr sz="1100" spc="-10" dirty="0">
                <a:latin typeface="Georgia"/>
                <a:cs typeface="Georgia"/>
              </a:rPr>
              <a:t>patterns,</a:t>
            </a:r>
            <a:r>
              <a:rPr sz="1100" spc="25" dirty="0">
                <a:latin typeface="Georgia"/>
                <a:cs typeface="Georgia"/>
              </a:rPr>
              <a:t> </a:t>
            </a:r>
            <a:r>
              <a:rPr sz="1100" spc="-20" dirty="0">
                <a:latin typeface="Georgia"/>
                <a:cs typeface="Georgia"/>
              </a:rPr>
              <a:t>helping</a:t>
            </a:r>
            <a:r>
              <a:rPr sz="1100" spc="25" dirty="0">
                <a:latin typeface="Georgia"/>
                <a:cs typeface="Georgia"/>
              </a:rPr>
              <a:t> </a:t>
            </a:r>
            <a:r>
              <a:rPr sz="1100" dirty="0">
                <a:latin typeface="Georgia"/>
                <a:cs typeface="Georgia"/>
              </a:rPr>
              <a:t>to</a:t>
            </a:r>
            <a:r>
              <a:rPr sz="1100" spc="25" dirty="0">
                <a:latin typeface="Georgia"/>
                <a:cs typeface="Georgia"/>
              </a:rPr>
              <a:t> </a:t>
            </a:r>
            <a:r>
              <a:rPr sz="1100" spc="-30" dirty="0">
                <a:latin typeface="Georgia"/>
                <a:cs typeface="Georgia"/>
              </a:rPr>
              <a:t>make</a:t>
            </a:r>
            <a:r>
              <a:rPr sz="1100" spc="25" dirty="0">
                <a:latin typeface="Georgia"/>
                <a:cs typeface="Georgia"/>
              </a:rPr>
              <a:t> </a:t>
            </a:r>
            <a:r>
              <a:rPr sz="1100" spc="-25" dirty="0">
                <a:latin typeface="Georgia"/>
                <a:cs typeface="Georgia"/>
              </a:rPr>
              <a:t>the </a:t>
            </a:r>
            <a:r>
              <a:rPr sz="1100" dirty="0">
                <a:latin typeface="Georgia"/>
                <a:cs typeface="Georgia"/>
              </a:rPr>
              <a:t>patterns</a:t>
            </a:r>
            <a:r>
              <a:rPr sz="1100" spc="25" dirty="0">
                <a:latin typeface="Georgia"/>
                <a:cs typeface="Georgia"/>
              </a:rPr>
              <a:t> </a:t>
            </a:r>
            <a:r>
              <a:rPr sz="1100" spc="-30" dirty="0">
                <a:latin typeface="Georgia"/>
                <a:cs typeface="Georgia"/>
              </a:rPr>
              <a:t>easier</a:t>
            </a:r>
            <a:r>
              <a:rPr sz="1100" spc="30" dirty="0">
                <a:latin typeface="Georgia"/>
                <a:cs typeface="Georgia"/>
              </a:rPr>
              <a:t> </a:t>
            </a:r>
            <a:r>
              <a:rPr sz="1100" dirty="0">
                <a:latin typeface="Georgia"/>
                <a:cs typeface="Georgia"/>
              </a:rPr>
              <a:t>to</a:t>
            </a:r>
            <a:r>
              <a:rPr sz="1100" spc="30" dirty="0">
                <a:latin typeface="Georgia"/>
                <a:cs typeface="Georgia"/>
              </a:rPr>
              <a:t> </a:t>
            </a:r>
            <a:r>
              <a:rPr sz="1100" spc="-10" dirty="0">
                <a:latin typeface="Georgia"/>
                <a:cs typeface="Georgia"/>
              </a:rPr>
              <a:t>understand.</a:t>
            </a:r>
            <a:endParaRPr sz="1100">
              <a:latin typeface="Georgia"/>
              <a:cs typeface="Georgia"/>
            </a:endParaRPr>
          </a:p>
        </p:txBody>
      </p:sp>
      <p:sp>
        <p:nvSpPr>
          <p:cNvPr id="5" name="object 5"/>
          <p:cNvSpPr/>
          <p:nvPr/>
        </p:nvSpPr>
        <p:spPr>
          <a:xfrm>
            <a:off x="337972" y="136184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9260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70</a:t>
            </a:fld>
            <a:r>
              <a:rPr spc="-25" dirty="0"/>
              <a:t> </a:t>
            </a:r>
            <a:r>
              <a:rPr spc="75" dirty="0"/>
              <a:t>/</a:t>
            </a:r>
            <a:r>
              <a:rPr spc="-20" dirty="0"/>
              <a:t> </a:t>
            </a:r>
            <a:r>
              <a:rPr spc="-25" dirty="0"/>
              <a:t>103</a:t>
            </a: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How</a:t>
            </a:r>
            <a:r>
              <a:rPr spc="95" dirty="0"/>
              <a:t> </a:t>
            </a:r>
            <a:r>
              <a:rPr spc="55" dirty="0"/>
              <a:t>to</a:t>
            </a:r>
            <a:r>
              <a:rPr spc="100" dirty="0"/>
              <a:t> </a:t>
            </a:r>
            <a:r>
              <a:rPr dirty="0"/>
              <a:t>find</a:t>
            </a:r>
            <a:r>
              <a:rPr spc="100" dirty="0"/>
              <a:t> </a:t>
            </a:r>
            <a:r>
              <a:rPr spc="55" dirty="0"/>
              <a:t>a</a:t>
            </a:r>
            <a:r>
              <a:rPr spc="95" dirty="0"/>
              <a:t> </a:t>
            </a:r>
            <a:r>
              <a:rPr spc="-80" dirty="0"/>
              <a:t>“</a:t>
            </a:r>
            <a:r>
              <a:rPr i="1" spc="-80" dirty="0">
                <a:latin typeface="Calibri"/>
                <a:cs typeface="Calibri"/>
              </a:rPr>
              <a:t>good</a:t>
            </a:r>
            <a:r>
              <a:rPr i="1" spc="-170" dirty="0">
                <a:latin typeface="Calibri"/>
                <a:cs typeface="Calibri"/>
              </a:rPr>
              <a:t> </a:t>
            </a:r>
            <a:r>
              <a:rPr dirty="0"/>
              <a:t>”</a:t>
            </a:r>
            <a:r>
              <a:rPr spc="215" dirty="0"/>
              <a:t> </a:t>
            </a:r>
            <a:r>
              <a:rPr dirty="0"/>
              <a:t>subset</a:t>
            </a:r>
            <a:r>
              <a:rPr spc="105" dirty="0"/>
              <a:t> </a:t>
            </a:r>
            <a:r>
              <a:rPr dirty="0"/>
              <a:t>of</a:t>
            </a:r>
            <a:r>
              <a:rPr spc="100" dirty="0"/>
              <a:t> </a:t>
            </a:r>
            <a:r>
              <a:rPr spc="55" dirty="0"/>
              <a:t>the</a:t>
            </a:r>
            <a:r>
              <a:rPr spc="95" dirty="0"/>
              <a:t> </a:t>
            </a:r>
            <a:r>
              <a:rPr dirty="0"/>
              <a:t>original</a:t>
            </a:r>
            <a:r>
              <a:rPr spc="105" dirty="0"/>
              <a:t> </a:t>
            </a:r>
            <a:r>
              <a:rPr spc="45" dirty="0"/>
              <a:t>attributes?</a:t>
            </a:r>
          </a:p>
        </p:txBody>
      </p:sp>
      <p:pic>
        <p:nvPicPr>
          <p:cNvPr id="3" name="object 3"/>
          <p:cNvPicPr/>
          <p:nvPr/>
        </p:nvPicPr>
        <p:blipFill>
          <a:blip r:embed="rId2" cstate="print"/>
          <a:stretch>
            <a:fillRect/>
          </a:stretch>
        </p:blipFill>
        <p:spPr>
          <a:xfrm>
            <a:off x="1232357" y="424116"/>
            <a:ext cx="3255962" cy="1649095"/>
          </a:xfrm>
          <a:prstGeom prst="rect">
            <a:avLst/>
          </a:prstGeom>
        </p:spPr>
      </p:pic>
      <p:sp>
        <p:nvSpPr>
          <p:cNvPr id="4" name="object 4"/>
          <p:cNvSpPr txBox="1"/>
          <p:nvPr/>
        </p:nvSpPr>
        <p:spPr>
          <a:xfrm>
            <a:off x="428777" y="2061578"/>
            <a:ext cx="5172710" cy="1010919"/>
          </a:xfrm>
          <a:prstGeom prst="rect">
            <a:avLst/>
          </a:prstGeom>
        </p:spPr>
        <p:txBody>
          <a:bodyPr vert="horz" wrap="square" lIns="0" tIns="36830" rIns="0" bIns="0" rtlCol="0">
            <a:spAutoFit/>
          </a:bodyPr>
          <a:lstStyle/>
          <a:p>
            <a:pPr marL="1016635">
              <a:lnSpc>
                <a:spcPct val="100000"/>
              </a:lnSpc>
              <a:spcBef>
                <a:spcPts val="290"/>
              </a:spcBef>
            </a:pPr>
            <a:r>
              <a:rPr sz="800" dirty="0">
                <a:latin typeface="Georgia"/>
                <a:cs typeface="Georgia"/>
              </a:rPr>
              <a:t>Greedy</a:t>
            </a:r>
            <a:r>
              <a:rPr sz="800" spc="140" dirty="0">
                <a:latin typeface="Georgia"/>
                <a:cs typeface="Georgia"/>
              </a:rPr>
              <a:t> </a:t>
            </a:r>
            <a:r>
              <a:rPr sz="800" dirty="0">
                <a:latin typeface="Georgia"/>
                <a:cs typeface="Georgia"/>
              </a:rPr>
              <a:t>(heuristic)</a:t>
            </a:r>
            <a:r>
              <a:rPr sz="800" spc="145" dirty="0">
                <a:latin typeface="Georgia"/>
                <a:cs typeface="Georgia"/>
              </a:rPr>
              <a:t> </a:t>
            </a:r>
            <a:r>
              <a:rPr sz="800" dirty="0">
                <a:latin typeface="Georgia"/>
                <a:cs typeface="Georgia"/>
              </a:rPr>
              <a:t>methods</a:t>
            </a:r>
            <a:r>
              <a:rPr sz="800" spc="145" dirty="0">
                <a:latin typeface="Georgia"/>
                <a:cs typeface="Georgia"/>
              </a:rPr>
              <a:t> </a:t>
            </a:r>
            <a:r>
              <a:rPr sz="800" dirty="0">
                <a:latin typeface="Georgia"/>
                <a:cs typeface="Georgia"/>
              </a:rPr>
              <a:t>for</a:t>
            </a:r>
            <a:r>
              <a:rPr sz="800" spc="145" dirty="0">
                <a:latin typeface="Georgia"/>
                <a:cs typeface="Georgia"/>
              </a:rPr>
              <a:t> </a:t>
            </a:r>
            <a:r>
              <a:rPr sz="800" dirty="0">
                <a:latin typeface="Georgia"/>
                <a:cs typeface="Georgia"/>
              </a:rPr>
              <a:t>attribute</a:t>
            </a:r>
            <a:r>
              <a:rPr sz="800" spc="145" dirty="0">
                <a:latin typeface="Georgia"/>
                <a:cs typeface="Georgia"/>
              </a:rPr>
              <a:t> </a:t>
            </a:r>
            <a:r>
              <a:rPr sz="800" dirty="0">
                <a:latin typeface="Georgia"/>
                <a:cs typeface="Georgia"/>
              </a:rPr>
              <a:t>subset</a:t>
            </a:r>
            <a:r>
              <a:rPr sz="800" spc="145" dirty="0">
                <a:latin typeface="Georgia"/>
                <a:cs typeface="Georgia"/>
              </a:rPr>
              <a:t> </a:t>
            </a:r>
            <a:r>
              <a:rPr sz="800" dirty="0">
                <a:latin typeface="Georgia"/>
                <a:cs typeface="Georgia"/>
              </a:rPr>
              <a:t>selection.</a:t>
            </a:r>
            <a:r>
              <a:rPr sz="800" spc="250" dirty="0">
                <a:latin typeface="Georgia"/>
                <a:cs typeface="Georgia"/>
              </a:rPr>
              <a:t> </a:t>
            </a:r>
            <a:r>
              <a:rPr sz="800" spc="-25" dirty="0">
                <a:latin typeface="Georgia"/>
                <a:cs typeface="Georgia"/>
                <a:hlinkClick r:id="rId3" action="ppaction://hlinksldjump"/>
              </a:rPr>
              <a:t>[1]</a:t>
            </a:r>
            <a:endParaRPr sz="800">
              <a:latin typeface="Georgia"/>
              <a:cs typeface="Georgia"/>
            </a:endParaRPr>
          </a:p>
          <a:p>
            <a:pPr marL="38100" marR="30480">
              <a:lnSpc>
                <a:spcPts val="1150"/>
              </a:lnSpc>
              <a:spcBef>
                <a:spcPts val="434"/>
              </a:spcBef>
            </a:pPr>
            <a:r>
              <a:rPr sz="1100" spc="-10" dirty="0">
                <a:latin typeface="Georgia"/>
                <a:cs typeface="Georgia"/>
              </a:rPr>
              <a:t>For</a:t>
            </a:r>
            <a:r>
              <a:rPr sz="1100" spc="30" dirty="0">
                <a:latin typeface="Georgia"/>
                <a:cs typeface="Georgia"/>
              </a:rPr>
              <a:t> </a:t>
            </a:r>
            <a:r>
              <a:rPr sz="1100" i="1" dirty="0">
                <a:latin typeface="Georgia"/>
                <a:cs typeface="Georgia"/>
              </a:rPr>
              <a:t>n</a:t>
            </a:r>
            <a:r>
              <a:rPr sz="1100" i="1" spc="30" dirty="0">
                <a:latin typeface="Georgia"/>
                <a:cs typeface="Georgia"/>
              </a:rPr>
              <a:t> </a:t>
            </a:r>
            <a:r>
              <a:rPr sz="1100" dirty="0">
                <a:latin typeface="Georgia"/>
                <a:cs typeface="Georgia"/>
              </a:rPr>
              <a:t>attributes,</a:t>
            </a:r>
            <a:r>
              <a:rPr sz="1100" spc="30" dirty="0">
                <a:latin typeface="Georgia"/>
                <a:cs typeface="Georgia"/>
              </a:rPr>
              <a:t> </a:t>
            </a:r>
            <a:r>
              <a:rPr sz="1100" spc="-10" dirty="0">
                <a:latin typeface="Georgia"/>
                <a:cs typeface="Georgia"/>
              </a:rPr>
              <a:t>there</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Times New Roman"/>
                <a:cs typeface="Times New Roman"/>
              </a:rPr>
              <a:t>2</a:t>
            </a:r>
            <a:r>
              <a:rPr sz="1200" i="1" baseline="27777" dirty="0">
                <a:latin typeface="Georgia"/>
                <a:cs typeface="Georgia"/>
              </a:rPr>
              <a:t>n</a:t>
            </a:r>
            <a:r>
              <a:rPr sz="1200" i="1" spc="209" baseline="27777" dirty="0">
                <a:latin typeface="Georgia"/>
                <a:cs typeface="Georgia"/>
              </a:rPr>
              <a:t> </a:t>
            </a:r>
            <a:r>
              <a:rPr sz="1100" spc="-25" dirty="0">
                <a:latin typeface="Georgia"/>
                <a:cs typeface="Georgia"/>
              </a:rPr>
              <a:t>possible</a:t>
            </a:r>
            <a:r>
              <a:rPr sz="1100" spc="30" dirty="0">
                <a:latin typeface="Georgia"/>
                <a:cs typeface="Georgia"/>
              </a:rPr>
              <a:t> </a:t>
            </a:r>
            <a:r>
              <a:rPr sz="1100" spc="-10" dirty="0">
                <a:latin typeface="Georgia"/>
                <a:cs typeface="Georgia"/>
              </a:rPr>
              <a:t>subsets.</a:t>
            </a:r>
            <a:r>
              <a:rPr sz="1100" spc="125" dirty="0">
                <a:latin typeface="Georgia"/>
                <a:cs typeface="Georgia"/>
              </a:rPr>
              <a:t> </a:t>
            </a:r>
            <a:r>
              <a:rPr sz="1100" dirty="0">
                <a:latin typeface="Georgia"/>
                <a:cs typeface="Georgia"/>
              </a:rPr>
              <a:t>An</a:t>
            </a:r>
            <a:r>
              <a:rPr sz="1100" spc="30" dirty="0">
                <a:latin typeface="Georgia"/>
                <a:cs typeface="Georgia"/>
              </a:rPr>
              <a:t> </a:t>
            </a:r>
            <a:r>
              <a:rPr sz="1100" spc="-20" dirty="0">
                <a:latin typeface="Georgia"/>
                <a:cs typeface="Georgia"/>
              </a:rPr>
              <a:t>exhaustive</a:t>
            </a:r>
            <a:r>
              <a:rPr sz="1100" spc="35" dirty="0">
                <a:latin typeface="Georgia"/>
                <a:cs typeface="Georgia"/>
              </a:rPr>
              <a:t> </a:t>
            </a:r>
            <a:r>
              <a:rPr sz="1100" spc="-30" dirty="0">
                <a:latin typeface="Georgia"/>
                <a:cs typeface="Georgia"/>
              </a:rPr>
              <a:t>search</a:t>
            </a:r>
            <a:r>
              <a:rPr sz="1100" spc="30" dirty="0">
                <a:latin typeface="Georgia"/>
                <a:cs typeface="Georgia"/>
              </a:rPr>
              <a:t> </a:t>
            </a:r>
            <a:r>
              <a:rPr sz="1100" dirty="0">
                <a:latin typeface="Georgia"/>
                <a:cs typeface="Georgia"/>
              </a:rPr>
              <a:t>for</a:t>
            </a:r>
            <a:r>
              <a:rPr sz="1100" spc="30" dirty="0">
                <a:latin typeface="Georgia"/>
                <a:cs typeface="Georgia"/>
              </a:rPr>
              <a:t> </a:t>
            </a:r>
            <a:r>
              <a:rPr sz="1100" dirty="0">
                <a:latin typeface="Georgia"/>
                <a:cs typeface="Georgia"/>
              </a:rPr>
              <a:t>the</a:t>
            </a:r>
            <a:r>
              <a:rPr sz="1100" spc="30" dirty="0">
                <a:latin typeface="Georgia"/>
                <a:cs typeface="Georgia"/>
              </a:rPr>
              <a:t> </a:t>
            </a:r>
            <a:r>
              <a:rPr sz="1100" spc="-10" dirty="0">
                <a:latin typeface="Georgia"/>
                <a:cs typeface="Georgia"/>
              </a:rPr>
              <a:t>optimal subset</a:t>
            </a:r>
            <a:r>
              <a:rPr sz="1100" spc="20"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20" dirty="0">
                <a:latin typeface="Georgia"/>
                <a:cs typeface="Georgia"/>
              </a:rPr>
              <a:t> </a:t>
            </a:r>
            <a:r>
              <a:rPr sz="1100" spc="-20" dirty="0">
                <a:latin typeface="Georgia"/>
                <a:cs typeface="Georgia"/>
              </a:rPr>
              <a:t>prohibitively</a:t>
            </a:r>
            <a:r>
              <a:rPr sz="1100" spc="25" dirty="0">
                <a:latin typeface="Georgia"/>
                <a:cs typeface="Georgia"/>
              </a:rPr>
              <a:t> </a:t>
            </a:r>
            <a:r>
              <a:rPr sz="1100" spc="-20" dirty="0">
                <a:latin typeface="Georgia"/>
                <a:cs typeface="Georgia"/>
              </a:rPr>
              <a:t>expensive.</a:t>
            </a:r>
            <a:r>
              <a:rPr sz="1100" spc="120" dirty="0">
                <a:latin typeface="Georgia"/>
                <a:cs typeface="Georgia"/>
              </a:rPr>
              <a:t> </a:t>
            </a:r>
            <a:r>
              <a:rPr sz="1100" b="1" dirty="0">
                <a:latin typeface="Georgia"/>
                <a:cs typeface="Georgia"/>
              </a:rPr>
              <a:t>Greedy</a:t>
            </a:r>
            <a:r>
              <a:rPr sz="1100" b="1" spc="25" dirty="0">
                <a:latin typeface="Georgia"/>
                <a:cs typeface="Georgia"/>
              </a:rPr>
              <a:t> </a:t>
            </a:r>
            <a:r>
              <a:rPr sz="1100" spc="-20" dirty="0">
                <a:latin typeface="Georgia"/>
                <a:cs typeface="Georgia"/>
              </a:rPr>
              <a:t>approach</a:t>
            </a:r>
            <a:r>
              <a:rPr sz="1100" spc="25" dirty="0">
                <a:latin typeface="Georgia"/>
                <a:cs typeface="Georgia"/>
              </a:rPr>
              <a:t> </a:t>
            </a:r>
            <a:r>
              <a:rPr sz="1100" dirty="0">
                <a:latin typeface="Georgia"/>
                <a:cs typeface="Georgia"/>
              </a:rPr>
              <a:t>is</a:t>
            </a:r>
            <a:r>
              <a:rPr sz="1100" spc="20" dirty="0">
                <a:latin typeface="Georgia"/>
                <a:cs typeface="Georgia"/>
              </a:rPr>
              <a:t> </a:t>
            </a:r>
            <a:r>
              <a:rPr sz="1100" spc="-25" dirty="0">
                <a:latin typeface="Georgia"/>
                <a:cs typeface="Georgia"/>
              </a:rPr>
              <a:t>normally</a:t>
            </a:r>
            <a:r>
              <a:rPr sz="1100" spc="25" dirty="0">
                <a:latin typeface="Georgia"/>
                <a:cs typeface="Georgia"/>
              </a:rPr>
              <a:t> </a:t>
            </a:r>
            <a:r>
              <a:rPr sz="1100" spc="-10" dirty="0">
                <a:latin typeface="Georgia"/>
                <a:cs typeface="Georgia"/>
              </a:rPr>
              <a:t>used.</a:t>
            </a:r>
            <a:endParaRPr sz="1100">
              <a:latin typeface="Georgia"/>
              <a:cs typeface="Georgia"/>
            </a:endParaRPr>
          </a:p>
          <a:p>
            <a:pPr marL="38100" marR="151765">
              <a:lnSpc>
                <a:spcPts val="1150"/>
              </a:lnSpc>
              <a:spcBef>
                <a:spcPts val="430"/>
              </a:spcBef>
            </a:pPr>
            <a:r>
              <a:rPr sz="1100" dirty="0">
                <a:latin typeface="Georgia"/>
                <a:cs typeface="Georgia"/>
              </a:rPr>
              <a:t>The</a:t>
            </a:r>
            <a:r>
              <a:rPr sz="1100" spc="25" dirty="0">
                <a:latin typeface="Georgia"/>
                <a:cs typeface="Georgia"/>
              </a:rPr>
              <a:t> </a:t>
            </a:r>
            <a:r>
              <a:rPr sz="1100" spc="-20" dirty="0">
                <a:latin typeface="Georgia"/>
                <a:cs typeface="Georgia"/>
              </a:rPr>
              <a:t>“best”</a:t>
            </a:r>
            <a:r>
              <a:rPr sz="1100" spc="95" dirty="0">
                <a:latin typeface="Georgia"/>
                <a:cs typeface="Georgia"/>
              </a:rPr>
              <a:t> </a:t>
            </a:r>
            <a:r>
              <a:rPr sz="1100" dirty="0">
                <a:latin typeface="Georgia"/>
                <a:cs typeface="Georgia"/>
              </a:rPr>
              <a:t>(and</a:t>
            </a:r>
            <a:r>
              <a:rPr sz="1100" spc="25" dirty="0">
                <a:latin typeface="Georgia"/>
                <a:cs typeface="Georgia"/>
              </a:rPr>
              <a:t> </a:t>
            </a:r>
            <a:r>
              <a:rPr sz="1100" spc="-35" dirty="0">
                <a:latin typeface="Georgia"/>
                <a:cs typeface="Georgia"/>
              </a:rPr>
              <a:t>“worst”)</a:t>
            </a:r>
            <a:r>
              <a:rPr sz="1100" spc="25" dirty="0">
                <a:latin typeface="Georgia"/>
                <a:cs typeface="Georgia"/>
              </a:rPr>
              <a:t> </a:t>
            </a:r>
            <a:r>
              <a:rPr sz="1100" dirty="0">
                <a:latin typeface="Georgia"/>
                <a:cs typeface="Georgia"/>
              </a:rPr>
              <a:t>attributes</a:t>
            </a:r>
            <a:r>
              <a:rPr sz="1100" spc="25"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typically</a:t>
            </a:r>
            <a:r>
              <a:rPr sz="1100" spc="25" dirty="0">
                <a:latin typeface="Georgia"/>
                <a:cs typeface="Georgia"/>
              </a:rPr>
              <a:t> </a:t>
            </a:r>
            <a:r>
              <a:rPr sz="1100" spc="-35" dirty="0">
                <a:latin typeface="Georgia"/>
                <a:cs typeface="Georgia"/>
              </a:rPr>
              <a:t>determined</a:t>
            </a:r>
            <a:r>
              <a:rPr sz="1100" spc="25" dirty="0">
                <a:latin typeface="Georgia"/>
                <a:cs typeface="Georgia"/>
              </a:rPr>
              <a:t> </a:t>
            </a:r>
            <a:r>
              <a:rPr sz="1100" spc="-20" dirty="0">
                <a:latin typeface="Georgia"/>
                <a:cs typeface="Georgia"/>
              </a:rPr>
              <a:t>using</a:t>
            </a:r>
            <a:r>
              <a:rPr sz="1100" spc="25" dirty="0">
                <a:latin typeface="Georgia"/>
                <a:cs typeface="Georgia"/>
              </a:rPr>
              <a:t> </a:t>
            </a:r>
            <a:r>
              <a:rPr sz="1100" dirty="0">
                <a:latin typeface="Georgia"/>
                <a:cs typeface="Georgia"/>
              </a:rPr>
              <a:t>statistical</a:t>
            </a:r>
            <a:r>
              <a:rPr sz="1100" spc="30" dirty="0">
                <a:latin typeface="Georgia"/>
                <a:cs typeface="Georgia"/>
              </a:rPr>
              <a:t> </a:t>
            </a:r>
            <a:r>
              <a:rPr sz="1100" spc="-10" dirty="0">
                <a:latin typeface="Georgia"/>
                <a:cs typeface="Georgia"/>
              </a:rPr>
              <a:t>tests. </a:t>
            </a:r>
            <a:r>
              <a:rPr sz="1100" dirty="0">
                <a:latin typeface="Georgia"/>
                <a:cs typeface="Georgia"/>
              </a:rPr>
              <a:t>Many</a:t>
            </a:r>
            <a:r>
              <a:rPr sz="1100" spc="50" dirty="0">
                <a:latin typeface="Georgia"/>
                <a:cs typeface="Georgia"/>
              </a:rPr>
              <a:t> </a:t>
            </a:r>
            <a:r>
              <a:rPr sz="1100" spc="-10" dirty="0">
                <a:latin typeface="Georgia"/>
                <a:cs typeface="Georgia"/>
              </a:rPr>
              <a:t>other</a:t>
            </a:r>
            <a:r>
              <a:rPr sz="1100" spc="55" dirty="0">
                <a:latin typeface="Georgia"/>
                <a:cs typeface="Georgia"/>
              </a:rPr>
              <a:t> </a:t>
            </a:r>
            <a:r>
              <a:rPr sz="1100" dirty="0">
                <a:latin typeface="Georgia"/>
                <a:cs typeface="Georgia"/>
              </a:rPr>
              <a:t>attributes</a:t>
            </a:r>
            <a:r>
              <a:rPr sz="1100" spc="50" dirty="0">
                <a:latin typeface="Georgia"/>
                <a:cs typeface="Georgia"/>
              </a:rPr>
              <a:t> </a:t>
            </a:r>
            <a:r>
              <a:rPr sz="1100" spc="-30" dirty="0">
                <a:latin typeface="Georgia"/>
                <a:cs typeface="Georgia"/>
              </a:rPr>
              <a:t>need</a:t>
            </a:r>
            <a:r>
              <a:rPr sz="1100" spc="55" dirty="0">
                <a:latin typeface="Georgia"/>
                <a:cs typeface="Georgia"/>
              </a:rPr>
              <a:t> </a:t>
            </a:r>
            <a:r>
              <a:rPr sz="1100" dirty="0">
                <a:latin typeface="Georgia"/>
                <a:cs typeface="Georgia"/>
              </a:rPr>
              <a:t>an</a:t>
            </a:r>
            <a:r>
              <a:rPr sz="1100" spc="55" dirty="0">
                <a:latin typeface="Georgia"/>
                <a:cs typeface="Georgia"/>
              </a:rPr>
              <a:t> </a:t>
            </a:r>
            <a:r>
              <a:rPr sz="1100" spc="-20" dirty="0">
                <a:latin typeface="Georgia"/>
                <a:cs typeface="Georgia"/>
              </a:rPr>
              <a:t>another</a:t>
            </a:r>
            <a:r>
              <a:rPr sz="1100" spc="50" dirty="0">
                <a:latin typeface="Georgia"/>
                <a:cs typeface="Georgia"/>
              </a:rPr>
              <a:t> </a:t>
            </a:r>
            <a:r>
              <a:rPr sz="1100" spc="-35" dirty="0">
                <a:latin typeface="Georgia"/>
                <a:cs typeface="Georgia"/>
              </a:rPr>
              <a:t>measure</a:t>
            </a:r>
            <a:r>
              <a:rPr sz="1100" spc="55" dirty="0">
                <a:latin typeface="Georgia"/>
                <a:cs typeface="Georgia"/>
              </a:rPr>
              <a:t> </a:t>
            </a:r>
            <a:r>
              <a:rPr sz="1100" spc="-20" dirty="0">
                <a:latin typeface="Georgia"/>
                <a:cs typeface="Georgia"/>
              </a:rPr>
              <a:t>like</a:t>
            </a:r>
            <a:r>
              <a:rPr sz="1100" spc="50" dirty="0">
                <a:latin typeface="Georgia"/>
                <a:cs typeface="Georgia"/>
              </a:rPr>
              <a:t> </a:t>
            </a:r>
            <a:r>
              <a:rPr sz="1100" i="1" dirty="0">
                <a:latin typeface="Palatino Linotype"/>
                <a:cs typeface="Palatino Linotype"/>
              </a:rPr>
              <a:t>information</a:t>
            </a:r>
            <a:r>
              <a:rPr sz="1100" i="1" spc="65" dirty="0">
                <a:latin typeface="Palatino Linotype"/>
                <a:cs typeface="Palatino Linotype"/>
              </a:rPr>
              <a:t> </a:t>
            </a:r>
            <a:r>
              <a:rPr sz="1100" i="1" dirty="0">
                <a:latin typeface="Palatino Linotype"/>
                <a:cs typeface="Palatino Linotype"/>
              </a:rPr>
              <a:t>gain</a:t>
            </a:r>
            <a:r>
              <a:rPr sz="1100" i="1" spc="120" dirty="0">
                <a:latin typeface="Palatino Linotype"/>
                <a:cs typeface="Palatino Linotype"/>
              </a:rPr>
              <a:t> </a:t>
            </a:r>
            <a:r>
              <a:rPr sz="1100" spc="-20" dirty="0">
                <a:latin typeface="Georgia"/>
                <a:cs typeface="Georgia"/>
              </a:rPr>
              <a:t>(used</a:t>
            </a:r>
            <a:r>
              <a:rPr sz="1100" spc="50" dirty="0">
                <a:latin typeface="Georgia"/>
                <a:cs typeface="Georgia"/>
              </a:rPr>
              <a:t> </a:t>
            </a:r>
            <a:r>
              <a:rPr sz="1100" spc="-25" dirty="0">
                <a:latin typeface="Georgia"/>
                <a:cs typeface="Georgia"/>
              </a:rPr>
              <a:t>in </a:t>
            </a:r>
            <a:r>
              <a:rPr sz="1100" spc="-30" dirty="0">
                <a:latin typeface="Georgia"/>
                <a:cs typeface="Georgia"/>
              </a:rPr>
              <a:t>decision</a:t>
            </a:r>
            <a:r>
              <a:rPr sz="1100" spc="10" dirty="0">
                <a:latin typeface="Georgia"/>
                <a:cs typeface="Georgia"/>
              </a:rPr>
              <a:t> </a:t>
            </a:r>
            <a:r>
              <a:rPr sz="1100" spc="-10" dirty="0">
                <a:latin typeface="Georgia"/>
                <a:cs typeface="Georgia"/>
              </a:rPr>
              <a:t>trees).</a:t>
            </a:r>
            <a:endParaRPr sz="1100">
              <a:latin typeface="Georgia"/>
              <a:cs typeface="Georgia"/>
            </a:endParaRPr>
          </a:p>
        </p:txBody>
      </p:sp>
      <p:sp>
        <p:nvSpPr>
          <p:cNvPr id="5" name="object 5"/>
          <p:cNvSpPr/>
          <p:nvPr/>
        </p:nvSpPr>
        <p:spPr>
          <a:xfrm>
            <a:off x="337972" y="233297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6795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71</a:t>
            </a:fld>
            <a:r>
              <a:rPr spc="-25" dirty="0"/>
              <a:t> </a:t>
            </a:r>
            <a:r>
              <a:rPr spc="75" dirty="0"/>
              <a:t>/</a:t>
            </a:r>
            <a:r>
              <a:rPr spc="-20" dirty="0"/>
              <a:t> </a:t>
            </a:r>
            <a:r>
              <a:rPr spc="-25" dirty="0"/>
              <a:t>103</a:t>
            </a: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Attribute</a:t>
            </a:r>
            <a:r>
              <a:rPr spc="200" dirty="0"/>
              <a:t> </a:t>
            </a:r>
            <a:r>
              <a:rPr dirty="0"/>
              <a:t>subset</a:t>
            </a:r>
            <a:r>
              <a:rPr spc="204" dirty="0"/>
              <a:t> </a:t>
            </a:r>
            <a:r>
              <a:rPr dirty="0"/>
              <a:t>selection</a:t>
            </a:r>
            <a:r>
              <a:rPr spc="204" dirty="0"/>
              <a:t> </a:t>
            </a:r>
            <a:r>
              <a:rPr spc="-10" dirty="0"/>
              <a:t>methods</a:t>
            </a:r>
          </a:p>
        </p:txBody>
      </p:sp>
      <p:sp>
        <p:nvSpPr>
          <p:cNvPr id="3" name="object 3"/>
          <p:cNvSpPr/>
          <p:nvPr/>
        </p:nvSpPr>
        <p:spPr>
          <a:xfrm>
            <a:off x="299567" y="66770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19846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58294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96742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597063"/>
            <a:ext cx="5362575" cy="2159635"/>
          </a:xfrm>
          <a:prstGeom prst="rect">
            <a:avLst/>
          </a:prstGeom>
        </p:spPr>
        <p:txBody>
          <a:bodyPr vert="horz" wrap="square" lIns="0" tIns="34290" rIns="0" bIns="0" rtlCol="0">
            <a:spAutoFit/>
          </a:bodyPr>
          <a:lstStyle/>
          <a:p>
            <a:pPr marL="285750" marR="109220" indent="-141605">
              <a:lnSpc>
                <a:spcPts val="1150"/>
              </a:lnSpc>
              <a:spcBef>
                <a:spcPts val="270"/>
              </a:spcBef>
              <a:buClr>
                <a:srgbClr val="FFFFFF"/>
              </a:buClr>
              <a:buSzPct val="72727"/>
              <a:buFont typeface="Georgia"/>
              <a:buAutoNum type="arabicPlain"/>
              <a:tabLst>
                <a:tab pos="289560" algn="l"/>
              </a:tabLst>
            </a:pPr>
            <a:r>
              <a:rPr sz="1100" b="1" spc="-35" dirty="0">
                <a:latin typeface="Georgia"/>
                <a:cs typeface="Georgia"/>
              </a:rPr>
              <a:t>Stepwise</a:t>
            </a:r>
            <a:r>
              <a:rPr sz="1100" b="1" spc="60" dirty="0">
                <a:latin typeface="Georgia"/>
                <a:cs typeface="Georgia"/>
              </a:rPr>
              <a:t> </a:t>
            </a:r>
            <a:r>
              <a:rPr sz="1100" b="1" spc="-55" dirty="0">
                <a:latin typeface="Georgia"/>
                <a:cs typeface="Georgia"/>
              </a:rPr>
              <a:t>forward</a:t>
            </a:r>
            <a:r>
              <a:rPr sz="1100" b="1" spc="60" dirty="0">
                <a:latin typeface="Georgia"/>
                <a:cs typeface="Georgia"/>
              </a:rPr>
              <a:t> </a:t>
            </a:r>
            <a:r>
              <a:rPr sz="1100" b="1" spc="-40" dirty="0">
                <a:latin typeface="Georgia"/>
                <a:cs typeface="Georgia"/>
              </a:rPr>
              <a:t>selection</a:t>
            </a:r>
            <a:r>
              <a:rPr sz="1100" spc="-40" dirty="0">
                <a:latin typeface="Georgia"/>
                <a:cs typeface="Georgia"/>
              </a:rPr>
              <a:t>:</a:t>
            </a:r>
            <a:r>
              <a:rPr sz="1100" spc="12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procedure</a:t>
            </a:r>
            <a:r>
              <a:rPr sz="1100" spc="25" dirty="0">
                <a:latin typeface="Georgia"/>
                <a:cs typeface="Georgia"/>
              </a:rPr>
              <a:t> </a:t>
            </a:r>
            <a:r>
              <a:rPr sz="1100" dirty="0">
                <a:latin typeface="Georgia"/>
                <a:cs typeface="Georgia"/>
              </a:rPr>
              <a:t>starts</a:t>
            </a:r>
            <a:r>
              <a:rPr sz="1100" spc="30" dirty="0">
                <a:latin typeface="Georgia"/>
                <a:cs typeface="Georgia"/>
              </a:rPr>
              <a:t> </a:t>
            </a:r>
            <a:r>
              <a:rPr sz="1100" dirty="0">
                <a:latin typeface="Georgia"/>
                <a:cs typeface="Georgia"/>
              </a:rPr>
              <a:t>with</a:t>
            </a:r>
            <a:r>
              <a:rPr sz="1100" spc="30" dirty="0">
                <a:latin typeface="Georgia"/>
                <a:cs typeface="Georgia"/>
              </a:rPr>
              <a:t> </a:t>
            </a:r>
            <a:r>
              <a:rPr sz="1100" dirty="0">
                <a:latin typeface="Georgia"/>
                <a:cs typeface="Georgia"/>
              </a:rPr>
              <a:t>an</a:t>
            </a:r>
            <a:r>
              <a:rPr sz="1100" spc="30" dirty="0">
                <a:latin typeface="Georgia"/>
                <a:cs typeface="Georgia"/>
              </a:rPr>
              <a:t> </a:t>
            </a:r>
            <a:r>
              <a:rPr sz="1100" spc="-10" dirty="0">
                <a:latin typeface="Georgia"/>
                <a:cs typeface="Georgia"/>
              </a:rPr>
              <a:t>empty</a:t>
            </a:r>
            <a:r>
              <a:rPr sz="1100" spc="30" dirty="0">
                <a:latin typeface="Georgia"/>
                <a:cs typeface="Georgia"/>
              </a:rPr>
              <a:t> </a:t>
            </a:r>
            <a:r>
              <a:rPr sz="1100" spc="-30" dirty="0">
                <a:latin typeface="Georgia"/>
                <a:cs typeface="Georgia"/>
              </a:rPr>
              <a:t>reduced</a:t>
            </a:r>
            <a:r>
              <a:rPr sz="1100" spc="30" dirty="0">
                <a:latin typeface="Georgia"/>
                <a:cs typeface="Georgia"/>
              </a:rPr>
              <a:t> </a:t>
            </a:r>
            <a:r>
              <a:rPr sz="1100" dirty="0">
                <a:latin typeface="Georgia"/>
                <a:cs typeface="Georgia"/>
              </a:rPr>
              <a:t>set</a:t>
            </a:r>
            <a:r>
              <a:rPr sz="1100" spc="30" dirty="0">
                <a:latin typeface="Georgia"/>
                <a:cs typeface="Georgia"/>
              </a:rPr>
              <a:t> </a:t>
            </a:r>
            <a:r>
              <a:rPr sz="1100" spc="-25" dirty="0">
                <a:latin typeface="Georgia"/>
                <a:cs typeface="Georgia"/>
              </a:rPr>
              <a:t>of 	</a:t>
            </a:r>
            <a:r>
              <a:rPr sz="1100" dirty="0">
                <a:latin typeface="Georgia"/>
                <a:cs typeface="Georgia"/>
              </a:rPr>
              <a:t>attributes.</a:t>
            </a:r>
            <a:r>
              <a:rPr sz="1100" spc="1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best</a:t>
            </a:r>
            <a:r>
              <a:rPr sz="1100" spc="35"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original</a:t>
            </a:r>
            <a:r>
              <a:rPr sz="1100" spc="35" dirty="0">
                <a:latin typeface="Georgia"/>
                <a:cs typeface="Georgia"/>
              </a:rPr>
              <a:t> </a:t>
            </a:r>
            <a:r>
              <a:rPr sz="1100" dirty="0">
                <a:latin typeface="Georgia"/>
                <a:cs typeface="Georgia"/>
              </a:rPr>
              <a:t>attributes</a:t>
            </a:r>
            <a:r>
              <a:rPr sz="1100" spc="35" dirty="0">
                <a:latin typeface="Georgia"/>
                <a:cs typeface="Georgia"/>
              </a:rPr>
              <a:t> </a:t>
            </a:r>
            <a:r>
              <a:rPr sz="1100" dirty="0">
                <a:latin typeface="Georgia"/>
                <a:cs typeface="Georgia"/>
              </a:rPr>
              <a:t>is</a:t>
            </a:r>
            <a:r>
              <a:rPr sz="1100" spc="35" dirty="0">
                <a:latin typeface="Georgia"/>
                <a:cs typeface="Georgia"/>
              </a:rPr>
              <a:t> </a:t>
            </a:r>
            <a:r>
              <a:rPr sz="1100" spc="-35" dirty="0">
                <a:latin typeface="Georgia"/>
                <a:cs typeface="Georgia"/>
              </a:rPr>
              <a:t>determined</a:t>
            </a:r>
            <a:r>
              <a:rPr sz="1100" spc="35" dirty="0">
                <a:latin typeface="Georgia"/>
                <a:cs typeface="Georgia"/>
              </a:rPr>
              <a:t> </a:t>
            </a:r>
            <a:r>
              <a:rPr sz="1100" dirty="0">
                <a:latin typeface="Georgia"/>
                <a:cs typeface="Georgia"/>
              </a:rPr>
              <a:t>and</a:t>
            </a:r>
            <a:r>
              <a:rPr sz="1100" spc="35" dirty="0">
                <a:latin typeface="Georgia"/>
                <a:cs typeface="Georgia"/>
              </a:rPr>
              <a:t> </a:t>
            </a:r>
            <a:r>
              <a:rPr sz="1100" spc="-20" dirty="0">
                <a:latin typeface="Georgia"/>
                <a:cs typeface="Georgia"/>
              </a:rPr>
              <a:t>added</a:t>
            </a:r>
            <a:r>
              <a:rPr sz="1100" spc="35" dirty="0">
                <a:latin typeface="Georgia"/>
                <a:cs typeface="Georgia"/>
              </a:rPr>
              <a:t> </a:t>
            </a:r>
            <a:r>
              <a:rPr sz="1100" dirty="0">
                <a:latin typeface="Georgia"/>
                <a:cs typeface="Georgia"/>
              </a:rPr>
              <a:t>to</a:t>
            </a:r>
            <a:r>
              <a:rPr sz="1100" spc="35" dirty="0">
                <a:latin typeface="Georgia"/>
                <a:cs typeface="Georgia"/>
              </a:rPr>
              <a:t> </a:t>
            </a:r>
            <a:r>
              <a:rPr sz="1100" spc="-25" dirty="0">
                <a:latin typeface="Georgia"/>
                <a:cs typeface="Georgia"/>
              </a:rPr>
              <a:t>the 	</a:t>
            </a:r>
            <a:r>
              <a:rPr sz="1100" spc="-30" dirty="0">
                <a:latin typeface="Georgia"/>
                <a:cs typeface="Georgia"/>
              </a:rPr>
              <a:t>reduced</a:t>
            </a:r>
            <a:r>
              <a:rPr sz="1100" spc="15" dirty="0">
                <a:latin typeface="Georgia"/>
                <a:cs typeface="Georgia"/>
              </a:rPr>
              <a:t> </a:t>
            </a:r>
            <a:r>
              <a:rPr sz="1100" dirty="0">
                <a:latin typeface="Georgia"/>
                <a:cs typeface="Georgia"/>
              </a:rPr>
              <a:t>set,</a:t>
            </a:r>
            <a:r>
              <a:rPr sz="1100" spc="15" dirty="0">
                <a:latin typeface="Georgia"/>
                <a:cs typeface="Georgia"/>
              </a:rPr>
              <a:t> </a:t>
            </a:r>
            <a:r>
              <a:rPr sz="1100" dirty="0">
                <a:latin typeface="Georgia"/>
                <a:cs typeface="Georgia"/>
              </a:rPr>
              <a:t>and</a:t>
            </a:r>
            <a:r>
              <a:rPr sz="1100" spc="15" dirty="0">
                <a:latin typeface="Georgia"/>
                <a:cs typeface="Georgia"/>
              </a:rPr>
              <a:t> </a:t>
            </a:r>
            <a:r>
              <a:rPr sz="1100" spc="-20" dirty="0">
                <a:latin typeface="Georgia"/>
                <a:cs typeface="Georgia"/>
              </a:rPr>
              <a:t>similarly</a:t>
            </a:r>
            <a:r>
              <a:rPr sz="1100" spc="15" dirty="0">
                <a:latin typeface="Georgia"/>
                <a:cs typeface="Georgia"/>
              </a:rPr>
              <a:t> </a:t>
            </a:r>
            <a:r>
              <a:rPr sz="1100" dirty="0">
                <a:latin typeface="Georgia"/>
                <a:cs typeface="Georgia"/>
              </a:rPr>
              <a:t>for</a:t>
            </a:r>
            <a:r>
              <a:rPr sz="1100" spc="15" dirty="0">
                <a:latin typeface="Georgia"/>
                <a:cs typeface="Georgia"/>
              </a:rPr>
              <a:t> </a:t>
            </a:r>
            <a:r>
              <a:rPr sz="1100" dirty="0">
                <a:latin typeface="Georgia"/>
                <a:cs typeface="Georgia"/>
              </a:rPr>
              <a:t>the</a:t>
            </a:r>
            <a:r>
              <a:rPr sz="1100" spc="15" dirty="0">
                <a:latin typeface="Georgia"/>
                <a:cs typeface="Georgia"/>
              </a:rPr>
              <a:t> </a:t>
            </a:r>
            <a:r>
              <a:rPr sz="1100" spc="-25" dirty="0">
                <a:latin typeface="Georgia"/>
                <a:cs typeface="Georgia"/>
              </a:rPr>
              <a:t>second,</a:t>
            </a:r>
            <a:r>
              <a:rPr sz="1100" spc="20" dirty="0">
                <a:latin typeface="Georgia"/>
                <a:cs typeface="Georgia"/>
              </a:rPr>
              <a:t> </a:t>
            </a:r>
            <a:r>
              <a:rPr sz="1100" dirty="0">
                <a:latin typeface="Georgia"/>
                <a:cs typeface="Georgia"/>
              </a:rPr>
              <a:t>third</a:t>
            </a:r>
            <a:r>
              <a:rPr sz="1100" spc="15" dirty="0">
                <a:latin typeface="Georgia"/>
                <a:cs typeface="Georgia"/>
              </a:rPr>
              <a:t> </a:t>
            </a:r>
            <a:r>
              <a:rPr sz="1100" spc="-10" dirty="0">
                <a:latin typeface="Georgia"/>
                <a:cs typeface="Georgia"/>
              </a:rPr>
              <a:t>steps,</a:t>
            </a:r>
            <a:r>
              <a:rPr sz="1100" spc="15" dirty="0">
                <a:latin typeface="Georgia"/>
                <a:cs typeface="Georgia"/>
              </a:rPr>
              <a:t> </a:t>
            </a:r>
            <a:r>
              <a:rPr sz="1100" spc="-20" dirty="0">
                <a:latin typeface="Georgia"/>
                <a:cs typeface="Georgia"/>
              </a:rPr>
              <a:t>etc.</a:t>
            </a:r>
            <a:endParaRPr sz="1100">
              <a:latin typeface="Georgia"/>
              <a:cs typeface="Georgia"/>
            </a:endParaRPr>
          </a:p>
          <a:p>
            <a:pPr marL="285750" marR="433070" indent="-141605">
              <a:lnSpc>
                <a:spcPts val="1150"/>
              </a:lnSpc>
              <a:spcBef>
                <a:spcPts val="730"/>
              </a:spcBef>
              <a:buClr>
                <a:srgbClr val="FFFFFF"/>
              </a:buClr>
              <a:buSzPct val="72727"/>
              <a:buFont typeface="Georgia"/>
              <a:buAutoNum type="arabicPlain"/>
              <a:tabLst>
                <a:tab pos="289560" algn="l"/>
              </a:tabLst>
            </a:pPr>
            <a:r>
              <a:rPr sz="1100" b="1" spc="-35" dirty="0">
                <a:latin typeface="Georgia"/>
                <a:cs typeface="Georgia"/>
              </a:rPr>
              <a:t>Stepwise</a:t>
            </a:r>
            <a:r>
              <a:rPr sz="1100" b="1" spc="60" dirty="0">
                <a:latin typeface="Georgia"/>
                <a:cs typeface="Georgia"/>
              </a:rPr>
              <a:t> </a:t>
            </a:r>
            <a:r>
              <a:rPr sz="1100" b="1" spc="-50" dirty="0">
                <a:latin typeface="Georgia"/>
                <a:cs typeface="Georgia"/>
              </a:rPr>
              <a:t>backward</a:t>
            </a:r>
            <a:r>
              <a:rPr sz="1100" b="1" spc="60" dirty="0">
                <a:latin typeface="Georgia"/>
                <a:cs typeface="Georgia"/>
              </a:rPr>
              <a:t> </a:t>
            </a:r>
            <a:r>
              <a:rPr sz="1100" b="1" spc="-45" dirty="0">
                <a:latin typeface="Georgia"/>
                <a:cs typeface="Georgia"/>
              </a:rPr>
              <a:t>elimination</a:t>
            </a:r>
            <a:r>
              <a:rPr sz="1100" spc="-45" dirty="0">
                <a:latin typeface="Georgia"/>
                <a:cs typeface="Georgia"/>
              </a:rPr>
              <a:t>:</a:t>
            </a:r>
            <a:r>
              <a:rPr sz="1100" spc="125"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procedure</a:t>
            </a:r>
            <a:r>
              <a:rPr sz="1100" spc="30" dirty="0">
                <a:latin typeface="Georgia"/>
                <a:cs typeface="Georgia"/>
              </a:rPr>
              <a:t> </a:t>
            </a:r>
            <a:r>
              <a:rPr sz="1100" dirty="0">
                <a:latin typeface="Georgia"/>
                <a:cs typeface="Georgia"/>
              </a:rPr>
              <a:t>starts</a:t>
            </a:r>
            <a:r>
              <a:rPr sz="1100" spc="35" dirty="0">
                <a:latin typeface="Georgia"/>
                <a:cs typeface="Georgia"/>
              </a:rPr>
              <a:t> </a:t>
            </a:r>
            <a:r>
              <a:rPr sz="1100" dirty="0">
                <a:latin typeface="Georgia"/>
                <a:cs typeface="Georgia"/>
              </a:rPr>
              <a:t>with</a:t>
            </a:r>
            <a:r>
              <a:rPr sz="1100" spc="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full</a:t>
            </a:r>
            <a:r>
              <a:rPr sz="1100" spc="30" dirty="0">
                <a:latin typeface="Georgia"/>
                <a:cs typeface="Georgia"/>
              </a:rPr>
              <a:t> </a:t>
            </a:r>
            <a:r>
              <a:rPr sz="1100" dirty="0">
                <a:latin typeface="Georgia"/>
                <a:cs typeface="Georgia"/>
              </a:rPr>
              <a:t>set</a:t>
            </a:r>
            <a:r>
              <a:rPr sz="1100" spc="35" dirty="0">
                <a:latin typeface="Georgia"/>
                <a:cs typeface="Georgia"/>
              </a:rPr>
              <a:t> </a:t>
            </a:r>
            <a:r>
              <a:rPr sz="1100" spc="-25" dirty="0">
                <a:latin typeface="Georgia"/>
                <a:cs typeface="Georgia"/>
              </a:rPr>
              <a:t>of 	</a:t>
            </a:r>
            <a:r>
              <a:rPr sz="1100" dirty="0">
                <a:latin typeface="Georgia"/>
                <a:cs typeface="Georgia"/>
              </a:rPr>
              <a:t>attributes.</a:t>
            </a:r>
            <a:r>
              <a:rPr sz="1100" spc="135" dirty="0">
                <a:latin typeface="Georgia"/>
                <a:cs typeface="Georgia"/>
              </a:rPr>
              <a:t> </a:t>
            </a:r>
            <a:r>
              <a:rPr sz="1100" dirty="0">
                <a:latin typeface="Georgia"/>
                <a:cs typeface="Georgia"/>
              </a:rPr>
              <a:t>At</a:t>
            </a:r>
            <a:r>
              <a:rPr sz="1100" spc="35" dirty="0">
                <a:latin typeface="Georgia"/>
                <a:cs typeface="Georgia"/>
              </a:rPr>
              <a:t> </a:t>
            </a:r>
            <a:r>
              <a:rPr sz="1100" spc="-10" dirty="0">
                <a:latin typeface="Georgia"/>
                <a:cs typeface="Georgia"/>
              </a:rPr>
              <a:t>each</a:t>
            </a:r>
            <a:r>
              <a:rPr sz="1100" spc="40" dirty="0">
                <a:latin typeface="Georgia"/>
                <a:cs typeface="Georgia"/>
              </a:rPr>
              <a:t> </a:t>
            </a:r>
            <a:r>
              <a:rPr sz="1100" dirty="0">
                <a:latin typeface="Georgia"/>
                <a:cs typeface="Georgia"/>
              </a:rPr>
              <a:t>step,</a:t>
            </a:r>
            <a:r>
              <a:rPr sz="1100" spc="40" dirty="0">
                <a:latin typeface="Georgia"/>
                <a:cs typeface="Georgia"/>
              </a:rPr>
              <a:t> </a:t>
            </a:r>
            <a:r>
              <a:rPr sz="1100" dirty="0">
                <a:latin typeface="Georgia"/>
                <a:cs typeface="Georgia"/>
              </a:rPr>
              <a:t>it</a:t>
            </a:r>
            <a:r>
              <a:rPr sz="1100" spc="35" dirty="0">
                <a:latin typeface="Georgia"/>
                <a:cs typeface="Georgia"/>
              </a:rPr>
              <a:t> </a:t>
            </a:r>
            <a:r>
              <a:rPr sz="1100" spc="-40" dirty="0">
                <a:latin typeface="Georgia"/>
                <a:cs typeface="Georgia"/>
              </a:rPr>
              <a:t>removes</a:t>
            </a:r>
            <a:r>
              <a:rPr sz="1100" spc="40" dirty="0">
                <a:latin typeface="Georgia"/>
                <a:cs typeface="Georgia"/>
              </a:rPr>
              <a:t> </a:t>
            </a:r>
            <a:r>
              <a:rPr sz="1100" dirty="0">
                <a:latin typeface="Georgia"/>
                <a:cs typeface="Georgia"/>
              </a:rPr>
              <a:t>the</a:t>
            </a:r>
            <a:r>
              <a:rPr sz="1100" spc="40" dirty="0">
                <a:latin typeface="Georgia"/>
                <a:cs typeface="Georgia"/>
              </a:rPr>
              <a:t> </a:t>
            </a:r>
            <a:r>
              <a:rPr sz="1100" spc="-10" dirty="0">
                <a:latin typeface="Georgia"/>
                <a:cs typeface="Georgia"/>
              </a:rPr>
              <a:t>worst</a:t>
            </a:r>
            <a:r>
              <a:rPr sz="1100" spc="35" dirty="0">
                <a:latin typeface="Georgia"/>
                <a:cs typeface="Georgia"/>
              </a:rPr>
              <a:t> </a:t>
            </a:r>
            <a:r>
              <a:rPr sz="1100" dirty="0">
                <a:latin typeface="Georgia"/>
                <a:cs typeface="Georgia"/>
              </a:rPr>
              <a:t>attribute</a:t>
            </a:r>
            <a:r>
              <a:rPr sz="1100" spc="40" dirty="0">
                <a:latin typeface="Georgia"/>
                <a:cs typeface="Georgia"/>
              </a:rPr>
              <a:t> </a:t>
            </a:r>
            <a:r>
              <a:rPr sz="1100" spc="-30" dirty="0">
                <a:latin typeface="Georgia"/>
                <a:cs typeface="Georgia"/>
              </a:rPr>
              <a:t>remaining</a:t>
            </a:r>
            <a:r>
              <a:rPr sz="1100" spc="4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set.</a:t>
            </a:r>
            <a:endParaRPr sz="1100">
              <a:latin typeface="Georgia"/>
              <a:cs typeface="Georgia"/>
            </a:endParaRPr>
          </a:p>
          <a:p>
            <a:pPr marL="285750" marR="29209" indent="-141605">
              <a:lnSpc>
                <a:spcPts val="1150"/>
              </a:lnSpc>
              <a:spcBef>
                <a:spcPts val="725"/>
              </a:spcBef>
              <a:buClr>
                <a:srgbClr val="FFFFFF"/>
              </a:buClr>
              <a:buSzPct val="72727"/>
              <a:buFont typeface="Georgia"/>
              <a:buAutoNum type="arabicPlain"/>
              <a:tabLst>
                <a:tab pos="289560" algn="l"/>
              </a:tabLst>
            </a:pPr>
            <a:r>
              <a:rPr sz="1100" b="1" spc="-35" dirty="0">
                <a:latin typeface="Georgia"/>
                <a:cs typeface="Georgia"/>
              </a:rPr>
              <a:t>Combination</a:t>
            </a:r>
            <a:r>
              <a:rPr sz="1100" b="1" spc="45" dirty="0">
                <a:latin typeface="Georgia"/>
                <a:cs typeface="Georgia"/>
              </a:rPr>
              <a:t> </a:t>
            </a:r>
            <a:r>
              <a:rPr sz="1100" b="1" dirty="0">
                <a:latin typeface="Georgia"/>
                <a:cs typeface="Georgia"/>
              </a:rPr>
              <a:t>of</a:t>
            </a:r>
            <a:r>
              <a:rPr sz="1100" b="1" spc="50" dirty="0">
                <a:latin typeface="Georgia"/>
                <a:cs typeface="Georgia"/>
              </a:rPr>
              <a:t> </a:t>
            </a:r>
            <a:r>
              <a:rPr sz="1100" b="1" spc="-55" dirty="0">
                <a:latin typeface="Georgia"/>
                <a:cs typeface="Georgia"/>
              </a:rPr>
              <a:t>forward</a:t>
            </a:r>
            <a:r>
              <a:rPr sz="1100" b="1" spc="45" dirty="0">
                <a:latin typeface="Georgia"/>
                <a:cs typeface="Georgia"/>
              </a:rPr>
              <a:t> </a:t>
            </a:r>
            <a:r>
              <a:rPr sz="1100" b="1" spc="-40" dirty="0">
                <a:latin typeface="Georgia"/>
                <a:cs typeface="Georgia"/>
              </a:rPr>
              <a:t>selection</a:t>
            </a:r>
            <a:r>
              <a:rPr sz="1100" b="1" spc="50" dirty="0">
                <a:latin typeface="Georgia"/>
                <a:cs typeface="Georgia"/>
              </a:rPr>
              <a:t> </a:t>
            </a:r>
            <a:r>
              <a:rPr sz="1100" b="1" spc="-10" dirty="0">
                <a:latin typeface="Georgia"/>
                <a:cs typeface="Georgia"/>
              </a:rPr>
              <a:t>and</a:t>
            </a:r>
            <a:r>
              <a:rPr sz="1100" b="1" spc="45" dirty="0">
                <a:latin typeface="Georgia"/>
                <a:cs typeface="Georgia"/>
              </a:rPr>
              <a:t> </a:t>
            </a:r>
            <a:r>
              <a:rPr sz="1100" b="1" spc="-50" dirty="0">
                <a:latin typeface="Georgia"/>
                <a:cs typeface="Georgia"/>
              </a:rPr>
              <a:t>backward</a:t>
            </a:r>
            <a:r>
              <a:rPr sz="1100" b="1" spc="50" dirty="0">
                <a:latin typeface="Georgia"/>
                <a:cs typeface="Georgia"/>
              </a:rPr>
              <a:t> </a:t>
            </a:r>
            <a:r>
              <a:rPr sz="1100" b="1" spc="-45" dirty="0">
                <a:latin typeface="Georgia"/>
                <a:cs typeface="Georgia"/>
              </a:rPr>
              <a:t>elimination</a:t>
            </a:r>
            <a:r>
              <a:rPr sz="1100" spc="-45" dirty="0">
                <a:latin typeface="Georgia"/>
                <a:cs typeface="Georgia"/>
              </a:rPr>
              <a:t>:</a:t>
            </a:r>
            <a:r>
              <a:rPr sz="1100" spc="110"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stepwise 	</a:t>
            </a:r>
            <a:r>
              <a:rPr sz="1100" spc="-30" dirty="0">
                <a:latin typeface="Georgia"/>
                <a:cs typeface="Georgia"/>
              </a:rPr>
              <a:t>forward</a:t>
            </a:r>
            <a:r>
              <a:rPr sz="1100" spc="25" dirty="0">
                <a:latin typeface="Georgia"/>
                <a:cs typeface="Georgia"/>
              </a:rPr>
              <a:t> </a:t>
            </a:r>
            <a:r>
              <a:rPr sz="1100" spc="-30" dirty="0">
                <a:latin typeface="Georgia"/>
                <a:cs typeface="Georgia"/>
              </a:rPr>
              <a:t>selection</a:t>
            </a:r>
            <a:r>
              <a:rPr sz="1100" spc="30" dirty="0">
                <a:latin typeface="Georgia"/>
                <a:cs typeface="Georgia"/>
              </a:rPr>
              <a:t> </a:t>
            </a:r>
            <a:r>
              <a:rPr sz="1100" dirty="0">
                <a:latin typeface="Georgia"/>
                <a:cs typeface="Georgia"/>
              </a:rPr>
              <a:t>and</a:t>
            </a:r>
            <a:r>
              <a:rPr sz="1100" spc="25" dirty="0">
                <a:latin typeface="Georgia"/>
                <a:cs typeface="Georgia"/>
              </a:rPr>
              <a:t> </a:t>
            </a:r>
            <a:r>
              <a:rPr sz="1100" spc="-25" dirty="0">
                <a:latin typeface="Georgia"/>
                <a:cs typeface="Georgia"/>
              </a:rPr>
              <a:t>backward</a:t>
            </a:r>
            <a:r>
              <a:rPr sz="1100" spc="30" dirty="0">
                <a:latin typeface="Georgia"/>
                <a:cs typeface="Georgia"/>
              </a:rPr>
              <a:t> </a:t>
            </a:r>
            <a:r>
              <a:rPr sz="1100" spc="-25" dirty="0">
                <a:latin typeface="Georgia"/>
                <a:cs typeface="Georgia"/>
              </a:rPr>
              <a:t>elimination</a:t>
            </a:r>
            <a:r>
              <a:rPr sz="1100" spc="25" dirty="0">
                <a:latin typeface="Georgia"/>
                <a:cs typeface="Georgia"/>
              </a:rPr>
              <a:t> </a:t>
            </a:r>
            <a:r>
              <a:rPr sz="1100" spc="-25" dirty="0">
                <a:latin typeface="Georgia"/>
                <a:cs typeface="Georgia"/>
              </a:rPr>
              <a:t>methods</a:t>
            </a:r>
            <a:r>
              <a:rPr sz="1100" spc="30"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30" dirty="0">
                <a:latin typeface="Georgia"/>
                <a:cs typeface="Georgia"/>
              </a:rPr>
              <a:t> </a:t>
            </a:r>
            <a:r>
              <a:rPr sz="1100" spc="-40" dirty="0">
                <a:latin typeface="Georgia"/>
                <a:cs typeface="Georgia"/>
              </a:rPr>
              <a:t>combined</a:t>
            </a:r>
            <a:r>
              <a:rPr sz="1100" spc="25" dirty="0">
                <a:latin typeface="Georgia"/>
                <a:cs typeface="Georgia"/>
              </a:rPr>
              <a:t> </a:t>
            </a:r>
            <a:r>
              <a:rPr sz="1100" dirty="0">
                <a:latin typeface="Georgia"/>
                <a:cs typeface="Georgia"/>
              </a:rPr>
              <a:t>in</a:t>
            </a:r>
            <a:r>
              <a:rPr sz="1100" spc="30" dirty="0">
                <a:latin typeface="Georgia"/>
                <a:cs typeface="Georgia"/>
              </a:rPr>
              <a:t> </a:t>
            </a:r>
            <a:r>
              <a:rPr sz="1100" spc="-20" dirty="0">
                <a:latin typeface="Georgia"/>
                <a:cs typeface="Georgia"/>
              </a:rPr>
              <a:t>each</a:t>
            </a:r>
            <a:r>
              <a:rPr sz="1100" spc="25" dirty="0">
                <a:latin typeface="Georgia"/>
                <a:cs typeface="Georgia"/>
              </a:rPr>
              <a:t> </a:t>
            </a:r>
            <a:r>
              <a:rPr sz="1100" spc="-10" dirty="0">
                <a:latin typeface="Georgia"/>
                <a:cs typeface="Georgia"/>
              </a:rPr>
              <a:t>step.</a:t>
            </a:r>
            <a:endParaRPr sz="1100">
              <a:latin typeface="Georgia"/>
              <a:cs typeface="Georgia"/>
            </a:endParaRPr>
          </a:p>
          <a:p>
            <a:pPr marL="285750" marR="32384" indent="-141605">
              <a:lnSpc>
                <a:spcPts val="1150"/>
              </a:lnSpc>
              <a:spcBef>
                <a:spcPts val="730"/>
              </a:spcBef>
              <a:buClr>
                <a:srgbClr val="FFFFFF"/>
              </a:buClr>
              <a:buSzPct val="72727"/>
              <a:buFont typeface="Georgia"/>
              <a:buAutoNum type="arabicPlain"/>
              <a:tabLst>
                <a:tab pos="289560" algn="l"/>
              </a:tabLst>
            </a:pPr>
            <a:r>
              <a:rPr sz="1100" b="1" spc="-45" dirty="0">
                <a:latin typeface="Georgia"/>
                <a:cs typeface="Georgia"/>
              </a:rPr>
              <a:t>Decision</a:t>
            </a:r>
            <a:r>
              <a:rPr sz="1100" b="1" spc="40" dirty="0">
                <a:latin typeface="Georgia"/>
                <a:cs typeface="Georgia"/>
              </a:rPr>
              <a:t> </a:t>
            </a:r>
            <a:r>
              <a:rPr sz="1100" b="1" dirty="0">
                <a:latin typeface="Georgia"/>
                <a:cs typeface="Georgia"/>
              </a:rPr>
              <a:t>tree</a:t>
            </a:r>
            <a:r>
              <a:rPr sz="1100" b="1" spc="40" dirty="0">
                <a:latin typeface="Georgia"/>
                <a:cs typeface="Georgia"/>
              </a:rPr>
              <a:t> </a:t>
            </a:r>
            <a:r>
              <a:rPr sz="1100" b="1" spc="-40" dirty="0">
                <a:latin typeface="Georgia"/>
                <a:cs typeface="Georgia"/>
              </a:rPr>
              <a:t>induction</a:t>
            </a:r>
            <a:r>
              <a:rPr sz="1100" spc="-40" dirty="0">
                <a:latin typeface="Georgia"/>
                <a:cs typeface="Georgia"/>
              </a:rPr>
              <a:t>:</a:t>
            </a:r>
            <a:r>
              <a:rPr sz="1100" spc="100" dirty="0">
                <a:latin typeface="Georgia"/>
                <a:cs typeface="Georgia"/>
              </a:rPr>
              <a:t> </a:t>
            </a:r>
            <a:r>
              <a:rPr sz="1100" spc="-30" dirty="0">
                <a:latin typeface="Georgia"/>
                <a:cs typeface="Georgia"/>
              </a:rPr>
              <a:t>decision</a:t>
            </a:r>
            <a:r>
              <a:rPr sz="1100" spc="15" dirty="0">
                <a:latin typeface="Georgia"/>
                <a:cs typeface="Georgia"/>
              </a:rPr>
              <a:t> </a:t>
            </a:r>
            <a:r>
              <a:rPr sz="1100" dirty="0">
                <a:latin typeface="Georgia"/>
                <a:cs typeface="Georgia"/>
              </a:rPr>
              <a:t>tree</a:t>
            </a:r>
            <a:r>
              <a:rPr sz="1100" spc="10" dirty="0">
                <a:latin typeface="Georgia"/>
                <a:cs typeface="Georgia"/>
              </a:rPr>
              <a:t> </a:t>
            </a:r>
            <a:r>
              <a:rPr sz="1100" spc="-20" dirty="0">
                <a:latin typeface="Georgia"/>
                <a:cs typeface="Georgia"/>
              </a:rPr>
              <a:t>algorithms</a:t>
            </a:r>
            <a:r>
              <a:rPr sz="1100" spc="15" dirty="0">
                <a:latin typeface="Georgia"/>
                <a:cs typeface="Georgia"/>
              </a:rPr>
              <a:t> </a:t>
            </a:r>
            <a:r>
              <a:rPr sz="1100" dirty="0">
                <a:latin typeface="Georgia"/>
                <a:cs typeface="Georgia"/>
              </a:rPr>
              <a:t>(e.g.,</a:t>
            </a:r>
            <a:r>
              <a:rPr sz="1100" spc="10" dirty="0">
                <a:latin typeface="Georgia"/>
                <a:cs typeface="Georgia"/>
              </a:rPr>
              <a:t> </a:t>
            </a:r>
            <a:r>
              <a:rPr sz="1100" dirty="0">
                <a:latin typeface="Georgia"/>
                <a:cs typeface="Georgia"/>
              </a:rPr>
              <a:t>ID3,</a:t>
            </a:r>
            <a:r>
              <a:rPr sz="1100" spc="15" dirty="0">
                <a:latin typeface="Georgia"/>
                <a:cs typeface="Georgia"/>
              </a:rPr>
              <a:t> </a:t>
            </a:r>
            <a:r>
              <a:rPr sz="1100" dirty="0">
                <a:latin typeface="Georgia"/>
                <a:cs typeface="Georgia"/>
              </a:rPr>
              <a:t>C4.5,</a:t>
            </a:r>
            <a:r>
              <a:rPr sz="1100" spc="10" dirty="0">
                <a:latin typeface="Georgia"/>
                <a:cs typeface="Georgia"/>
              </a:rPr>
              <a:t> </a:t>
            </a:r>
            <a:r>
              <a:rPr sz="1100" dirty="0">
                <a:latin typeface="Georgia"/>
                <a:cs typeface="Georgia"/>
              </a:rPr>
              <a:t>and</a:t>
            </a:r>
            <a:r>
              <a:rPr sz="1100" spc="15" dirty="0">
                <a:latin typeface="Georgia"/>
                <a:cs typeface="Georgia"/>
              </a:rPr>
              <a:t> </a:t>
            </a:r>
            <a:r>
              <a:rPr sz="1100" spc="-10" dirty="0">
                <a:latin typeface="Georgia"/>
                <a:cs typeface="Georgia"/>
              </a:rPr>
              <a:t>CART) 	</a:t>
            </a:r>
            <a:r>
              <a:rPr sz="1100" spc="-30" dirty="0">
                <a:latin typeface="Georgia"/>
                <a:cs typeface="Georgia"/>
              </a:rPr>
              <a:t>were</a:t>
            </a:r>
            <a:r>
              <a:rPr sz="1100" spc="30" dirty="0">
                <a:latin typeface="Georgia"/>
                <a:cs typeface="Georgia"/>
              </a:rPr>
              <a:t> </a:t>
            </a:r>
            <a:r>
              <a:rPr sz="1100" spc="-10" dirty="0">
                <a:latin typeface="Georgia"/>
                <a:cs typeface="Georgia"/>
              </a:rPr>
              <a:t>originally</a:t>
            </a:r>
            <a:r>
              <a:rPr sz="1100" spc="30" dirty="0">
                <a:latin typeface="Georgia"/>
                <a:cs typeface="Georgia"/>
              </a:rPr>
              <a:t> </a:t>
            </a:r>
            <a:r>
              <a:rPr sz="1100" spc="-30" dirty="0">
                <a:latin typeface="Georgia"/>
                <a:cs typeface="Georgia"/>
              </a:rPr>
              <a:t>intended</a:t>
            </a:r>
            <a:r>
              <a:rPr sz="1100" spc="35" dirty="0">
                <a:latin typeface="Georgia"/>
                <a:cs typeface="Georgia"/>
              </a:rPr>
              <a:t> </a:t>
            </a:r>
            <a:r>
              <a:rPr sz="1100" dirty="0">
                <a:latin typeface="Georgia"/>
                <a:cs typeface="Georgia"/>
              </a:rPr>
              <a:t>for</a:t>
            </a:r>
            <a:r>
              <a:rPr sz="1100" spc="30" dirty="0">
                <a:latin typeface="Georgia"/>
                <a:cs typeface="Georgia"/>
              </a:rPr>
              <a:t> </a:t>
            </a:r>
            <a:r>
              <a:rPr sz="1100" spc="-25" dirty="0">
                <a:latin typeface="Georgia"/>
                <a:cs typeface="Georgia"/>
              </a:rPr>
              <a:t>classification.</a:t>
            </a:r>
            <a:r>
              <a:rPr sz="1100" spc="130" dirty="0">
                <a:latin typeface="Georgia"/>
                <a:cs typeface="Georgia"/>
              </a:rPr>
              <a:t> </a:t>
            </a:r>
            <a:r>
              <a:rPr sz="1100" dirty="0">
                <a:latin typeface="Georgia"/>
                <a:cs typeface="Georgia"/>
              </a:rPr>
              <a:t>All</a:t>
            </a:r>
            <a:r>
              <a:rPr sz="1100" spc="30" dirty="0">
                <a:latin typeface="Georgia"/>
                <a:cs typeface="Georgia"/>
              </a:rPr>
              <a:t> </a:t>
            </a:r>
            <a:r>
              <a:rPr sz="1100" dirty="0">
                <a:latin typeface="Georgia"/>
                <a:cs typeface="Georgia"/>
              </a:rPr>
              <a:t>attributes</a:t>
            </a:r>
            <a:r>
              <a:rPr sz="1100" spc="30" dirty="0">
                <a:latin typeface="Georgia"/>
                <a:cs typeface="Georgia"/>
              </a:rPr>
              <a:t> </a:t>
            </a:r>
            <a:r>
              <a:rPr sz="1100" dirty="0">
                <a:latin typeface="Georgia"/>
                <a:cs typeface="Georgia"/>
              </a:rPr>
              <a:t>that</a:t>
            </a:r>
            <a:r>
              <a:rPr sz="1100" spc="35" dirty="0">
                <a:latin typeface="Georgia"/>
                <a:cs typeface="Georgia"/>
              </a:rPr>
              <a:t> </a:t>
            </a:r>
            <a:r>
              <a:rPr sz="1100" spc="-10" dirty="0">
                <a:latin typeface="Georgia"/>
                <a:cs typeface="Georgia"/>
              </a:rPr>
              <a:t>appear</a:t>
            </a:r>
            <a:r>
              <a:rPr sz="1100" spc="3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the</a:t>
            </a:r>
            <a:r>
              <a:rPr sz="1100" spc="30" dirty="0">
                <a:latin typeface="Georgia"/>
                <a:cs typeface="Georgia"/>
              </a:rPr>
              <a:t> </a:t>
            </a:r>
            <a:r>
              <a:rPr sz="1100" dirty="0">
                <a:latin typeface="Georgia"/>
                <a:cs typeface="Georgia"/>
              </a:rPr>
              <a:t>tree</a:t>
            </a:r>
            <a:r>
              <a:rPr sz="1100" spc="35" dirty="0">
                <a:latin typeface="Georgia"/>
                <a:cs typeface="Georgia"/>
              </a:rPr>
              <a:t> </a:t>
            </a:r>
            <a:r>
              <a:rPr sz="1100" spc="-25" dirty="0">
                <a:latin typeface="Georgia"/>
                <a:cs typeface="Georgia"/>
              </a:rPr>
              <a:t>are 	</a:t>
            </a:r>
            <a:r>
              <a:rPr sz="1100" spc="-40" dirty="0">
                <a:latin typeface="Georgia"/>
                <a:cs typeface="Georgia"/>
              </a:rPr>
              <a:t>assumed</a:t>
            </a:r>
            <a:r>
              <a:rPr sz="1100" spc="55" dirty="0">
                <a:latin typeface="Georgia"/>
                <a:cs typeface="Georgia"/>
              </a:rPr>
              <a:t> </a:t>
            </a:r>
            <a:r>
              <a:rPr sz="1100" dirty="0">
                <a:latin typeface="Georgia"/>
                <a:cs typeface="Georgia"/>
              </a:rPr>
              <a:t>to</a:t>
            </a:r>
            <a:r>
              <a:rPr sz="1100" spc="60" dirty="0">
                <a:latin typeface="Georgia"/>
                <a:cs typeface="Georgia"/>
              </a:rPr>
              <a:t> </a:t>
            </a:r>
            <a:r>
              <a:rPr sz="1100" dirty="0">
                <a:latin typeface="Georgia"/>
                <a:cs typeface="Georgia"/>
              </a:rPr>
              <a:t>be</a:t>
            </a:r>
            <a:r>
              <a:rPr sz="1100" spc="60" dirty="0">
                <a:latin typeface="Georgia"/>
                <a:cs typeface="Georgia"/>
              </a:rPr>
              <a:t> </a:t>
            </a:r>
            <a:r>
              <a:rPr sz="1100" spc="-10" dirty="0">
                <a:latin typeface="Georgia"/>
                <a:cs typeface="Georgia"/>
              </a:rPr>
              <a:t>relevant.</a:t>
            </a:r>
            <a:endParaRPr sz="1100">
              <a:latin typeface="Georgia"/>
              <a:cs typeface="Georgia"/>
            </a:endParaRPr>
          </a:p>
          <a:p>
            <a:pPr marL="12700" marR="5080">
              <a:lnSpc>
                <a:spcPts val="1150"/>
              </a:lnSpc>
              <a:spcBef>
                <a:spcPts val="655"/>
              </a:spcBef>
            </a:pPr>
            <a:r>
              <a:rPr sz="1100" dirty="0">
                <a:latin typeface="Georgia"/>
                <a:cs typeface="Georgia"/>
              </a:rPr>
              <a:t>The</a:t>
            </a:r>
            <a:r>
              <a:rPr sz="1100" spc="20" dirty="0">
                <a:latin typeface="Georgia"/>
                <a:cs typeface="Georgia"/>
              </a:rPr>
              <a:t> </a:t>
            </a:r>
            <a:r>
              <a:rPr sz="1100" spc="-20" dirty="0">
                <a:latin typeface="Georgia"/>
                <a:cs typeface="Georgia"/>
              </a:rPr>
              <a:t>stopping</a:t>
            </a:r>
            <a:r>
              <a:rPr sz="1100" spc="30" dirty="0">
                <a:latin typeface="Georgia"/>
                <a:cs typeface="Georgia"/>
              </a:rPr>
              <a:t> </a:t>
            </a:r>
            <a:r>
              <a:rPr sz="1100" spc="-10" dirty="0">
                <a:latin typeface="Georgia"/>
                <a:cs typeface="Georgia"/>
              </a:rPr>
              <a:t>criteria</a:t>
            </a:r>
            <a:r>
              <a:rPr sz="1100" spc="30" dirty="0">
                <a:latin typeface="Georgia"/>
                <a:cs typeface="Georgia"/>
              </a:rPr>
              <a:t> </a:t>
            </a:r>
            <a:r>
              <a:rPr sz="1100" dirty="0">
                <a:latin typeface="Georgia"/>
                <a:cs typeface="Georgia"/>
              </a:rPr>
              <a:t>for</a:t>
            </a:r>
            <a:r>
              <a:rPr sz="1100" spc="30"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methods</a:t>
            </a:r>
            <a:r>
              <a:rPr sz="1100" spc="30" dirty="0">
                <a:latin typeface="Georgia"/>
                <a:cs typeface="Georgia"/>
              </a:rPr>
              <a:t> </a:t>
            </a:r>
            <a:r>
              <a:rPr sz="1100" dirty="0">
                <a:latin typeface="Georgia"/>
                <a:cs typeface="Georgia"/>
              </a:rPr>
              <a:t>may</a:t>
            </a:r>
            <a:r>
              <a:rPr sz="1100" spc="30" dirty="0">
                <a:latin typeface="Georgia"/>
                <a:cs typeface="Georgia"/>
              </a:rPr>
              <a:t> </a:t>
            </a:r>
            <a:r>
              <a:rPr sz="1100" dirty="0">
                <a:latin typeface="Georgia"/>
                <a:cs typeface="Georgia"/>
              </a:rPr>
              <a:t>vary.</a:t>
            </a:r>
            <a:r>
              <a:rPr sz="1100" spc="120" dirty="0">
                <a:latin typeface="Georgia"/>
                <a:cs typeface="Georgia"/>
              </a:rPr>
              <a:t> </a:t>
            </a:r>
            <a:r>
              <a:rPr sz="1100" dirty="0">
                <a:latin typeface="Georgia"/>
                <a:cs typeface="Georgia"/>
              </a:rPr>
              <a:t>The</a:t>
            </a:r>
            <a:r>
              <a:rPr sz="1100" spc="30" dirty="0">
                <a:latin typeface="Georgia"/>
                <a:cs typeface="Georgia"/>
              </a:rPr>
              <a:t> </a:t>
            </a:r>
            <a:r>
              <a:rPr sz="1100" spc="-30" dirty="0">
                <a:latin typeface="Georgia"/>
                <a:cs typeface="Georgia"/>
              </a:rPr>
              <a:t>procedure</a:t>
            </a:r>
            <a:r>
              <a:rPr sz="1100" spc="30" dirty="0">
                <a:latin typeface="Georgia"/>
                <a:cs typeface="Georgia"/>
              </a:rPr>
              <a:t> </a:t>
            </a:r>
            <a:r>
              <a:rPr sz="1100" dirty="0">
                <a:latin typeface="Georgia"/>
                <a:cs typeface="Georgia"/>
              </a:rPr>
              <a:t>may</a:t>
            </a:r>
            <a:r>
              <a:rPr sz="1100" spc="30" dirty="0">
                <a:latin typeface="Georgia"/>
                <a:cs typeface="Georgia"/>
              </a:rPr>
              <a:t> </a:t>
            </a:r>
            <a:r>
              <a:rPr sz="1100" spc="-25" dirty="0">
                <a:latin typeface="Georgia"/>
                <a:cs typeface="Georgia"/>
              </a:rPr>
              <a:t>employ</a:t>
            </a:r>
            <a:r>
              <a:rPr sz="1100" spc="30"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threshold </a:t>
            </a:r>
            <a:r>
              <a:rPr sz="1100" dirty="0">
                <a:latin typeface="Georgia"/>
                <a:cs typeface="Georgia"/>
              </a:rPr>
              <a:t>on</a:t>
            </a:r>
            <a:r>
              <a:rPr sz="1100" spc="30" dirty="0">
                <a:latin typeface="Georgia"/>
                <a:cs typeface="Georgia"/>
              </a:rPr>
              <a:t> </a:t>
            </a:r>
            <a:r>
              <a:rPr sz="1100" dirty="0">
                <a:latin typeface="Georgia"/>
                <a:cs typeface="Georgia"/>
              </a:rPr>
              <a:t>the</a:t>
            </a:r>
            <a:r>
              <a:rPr sz="1100" spc="35" dirty="0">
                <a:latin typeface="Georgia"/>
                <a:cs typeface="Georgia"/>
              </a:rPr>
              <a:t> </a:t>
            </a:r>
            <a:r>
              <a:rPr sz="1100" spc="-35" dirty="0">
                <a:latin typeface="Georgia"/>
                <a:cs typeface="Georgia"/>
              </a:rPr>
              <a:t>measure</a:t>
            </a:r>
            <a:r>
              <a:rPr sz="1100" spc="35" dirty="0">
                <a:latin typeface="Georgia"/>
                <a:cs typeface="Georgia"/>
              </a:rPr>
              <a:t> </a:t>
            </a:r>
            <a:r>
              <a:rPr sz="1100" spc="-20" dirty="0">
                <a:latin typeface="Georgia"/>
                <a:cs typeface="Georgia"/>
              </a:rPr>
              <a:t>used</a:t>
            </a:r>
            <a:r>
              <a:rPr sz="1100" spc="35" dirty="0">
                <a:latin typeface="Georgia"/>
                <a:cs typeface="Georgia"/>
              </a:rPr>
              <a:t> </a:t>
            </a:r>
            <a:r>
              <a:rPr sz="1100" dirty="0">
                <a:latin typeface="Georgia"/>
                <a:cs typeface="Georgia"/>
              </a:rPr>
              <a:t>to</a:t>
            </a:r>
            <a:r>
              <a:rPr sz="1100" spc="35" dirty="0">
                <a:latin typeface="Georgia"/>
                <a:cs typeface="Georgia"/>
              </a:rPr>
              <a:t> </a:t>
            </a:r>
            <a:r>
              <a:rPr sz="1100" spc="-35" dirty="0">
                <a:latin typeface="Georgia"/>
                <a:cs typeface="Georgia"/>
              </a:rPr>
              <a:t>determine</a:t>
            </a:r>
            <a:r>
              <a:rPr sz="1100" spc="35" dirty="0">
                <a:latin typeface="Georgia"/>
                <a:cs typeface="Georgia"/>
              </a:rPr>
              <a:t> </a:t>
            </a:r>
            <a:r>
              <a:rPr sz="1100" spc="-20" dirty="0">
                <a:latin typeface="Georgia"/>
                <a:cs typeface="Georgia"/>
              </a:rPr>
              <a:t>when</a:t>
            </a:r>
            <a:r>
              <a:rPr sz="1100" spc="35"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stop</a:t>
            </a:r>
            <a:r>
              <a:rPr sz="1100" spc="30" dirty="0">
                <a:latin typeface="Georgia"/>
                <a:cs typeface="Georgia"/>
              </a:rPr>
              <a:t> </a:t>
            </a:r>
            <a:r>
              <a:rPr sz="1100" dirty="0">
                <a:latin typeface="Georgia"/>
                <a:cs typeface="Georgia"/>
              </a:rPr>
              <a:t>the</a:t>
            </a:r>
            <a:r>
              <a:rPr sz="1100" spc="35" dirty="0">
                <a:latin typeface="Georgia"/>
                <a:cs typeface="Georgia"/>
              </a:rPr>
              <a:t> </a:t>
            </a:r>
            <a:r>
              <a:rPr sz="1100" dirty="0">
                <a:latin typeface="Georgia"/>
                <a:cs typeface="Georgia"/>
              </a:rPr>
              <a:t>attribute</a:t>
            </a:r>
            <a:r>
              <a:rPr sz="1100" spc="35" dirty="0">
                <a:latin typeface="Georgia"/>
                <a:cs typeface="Georgia"/>
              </a:rPr>
              <a:t> </a:t>
            </a:r>
            <a:r>
              <a:rPr sz="1100" spc="-20" dirty="0">
                <a:latin typeface="Georgia"/>
                <a:cs typeface="Georgia"/>
              </a:rPr>
              <a:t>selection</a:t>
            </a:r>
            <a:r>
              <a:rPr sz="1100" spc="35" dirty="0">
                <a:latin typeface="Georgia"/>
                <a:cs typeface="Georgia"/>
              </a:rPr>
              <a:t> </a:t>
            </a:r>
            <a:r>
              <a:rPr sz="1100" spc="-10" dirty="0">
                <a:latin typeface="Georgia"/>
                <a:cs typeface="Georgia"/>
              </a:rPr>
              <a:t>process.</a:t>
            </a:r>
            <a:endParaRPr sz="11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72</a:t>
            </a:fld>
            <a:r>
              <a:rPr spc="-25" dirty="0"/>
              <a:t> </a:t>
            </a:r>
            <a:r>
              <a:rPr spc="75" dirty="0"/>
              <a:t>/</a:t>
            </a:r>
            <a:r>
              <a:rPr spc="-20" dirty="0"/>
              <a:t> </a:t>
            </a:r>
            <a:r>
              <a:rPr spc="-25" dirty="0"/>
              <a:t>103</a:t>
            </a: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Histograms</a:t>
            </a:r>
          </a:p>
        </p:txBody>
      </p:sp>
      <p:sp>
        <p:nvSpPr>
          <p:cNvPr id="3" name="object 3"/>
          <p:cNvSpPr/>
          <p:nvPr/>
        </p:nvSpPr>
        <p:spPr>
          <a:xfrm>
            <a:off x="337972" y="46488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84341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22195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2953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205017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34429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373277"/>
            <a:ext cx="5128260" cy="2705100"/>
          </a:xfrm>
          <a:prstGeom prst="rect">
            <a:avLst/>
          </a:prstGeom>
        </p:spPr>
        <p:txBody>
          <a:bodyPr vert="horz" wrap="square" lIns="0" tIns="34290" rIns="0" bIns="0" rtlCol="0">
            <a:spAutoFit/>
          </a:bodyPr>
          <a:lstStyle/>
          <a:p>
            <a:pPr marL="12700" marR="6350">
              <a:lnSpc>
                <a:spcPts val="1150"/>
              </a:lnSpc>
              <a:spcBef>
                <a:spcPts val="270"/>
              </a:spcBef>
            </a:pPr>
            <a:r>
              <a:rPr sz="1100" spc="-30" dirty="0">
                <a:latin typeface="Georgia"/>
                <a:cs typeface="Georgia"/>
              </a:rPr>
              <a:t>Histograms</a:t>
            </a:r>
            <a:r>
              <a:rPr sz="1100" spc="25" dirty="0">
                <a:latin typeface="Georgia"/>
                <a:cs typeface="Georgia"/>
              </a:rPr>
              <a:t> </a:t>
            </a:r>
            <a:r>
              <a:rPr sz="1100" spc="-10" dirty="0">
                <a:latin typeface="Georgia"/>
                <a:cs typeface="Georgia"/>
              </a:rPr>
              <a:t>use</a:t>
            </a:r>
            <a:r>
              <a:rPr sz="1100" spc="30" dirty="0">
                <a:latin typeface="Georgia"/>
                <a:cs typeface="Georgia"/>
              </a:rPr>
              <a:t> </a:t>
            </a:r>
            <a:r>
              <a:rPr sz="1100" spc="-20" dirty="0">
                <a:latin typeface="Georgia"/>
                <a:cs typeface="Georgia"/>
              </a:rPr>
              <a:t>binning</a:t>
            </a:r>
            <a:r>
              <a:rPr sz="1100" spc="30" dirty="0">
                <a:latin typeface="Georgia"/>
                <a:cs typeface="Georgia"/>
              </a:rPr>
              <a:t> </a:t>
            </a:r>
            <a:r>
              <a:rPr sz="1100" dirty="0">
                <a:latin typeface="Georgia"/>
                <a:cs typeface="Georgia"/>
              </a:rPr>
              <a:t>to</a:t>
            </a:r>
            <a:r>
              <a:rPr sz="1100" spc="30" dirty="0">
                <a:latin typeface="Georgia"/>
                <a:cs typeface="Georgia"/>
              </a:rPr>
              <a:t> </a:t>
            </a:r>
            <a:r>
              <a:rPr sz="1100" spc="-20" dirty="0">
                <a:latin typeface="Georgia"/>
                <a:cs typeface="Georgia"/>
              </a:rPr>
              <a:t>approximate</a:t>
            </a:r>
            <a:r>
              <a:rPr sz="1100" spc="30" dirty="0">
                <a:latin typeface="Georgia"/>
                <a:cs typeface="Georgia"/>
              </a:rPr>
              <a:t> </a:t>
            </a:r>
            <a:r>
              <a:rPr sz="1100" dirty="0">
                <a:latin typeface="Georgia"/>
                <a:cs typeface="Georgia"/>
              </a:rPr>
              <a:t>data</a:t>
            </a:r>
            <a:r>
              <a:rPr sz="1100" spc="30" dirty="0">
                <a:latin typeface="Georgia"/>
                <a:cs typeface="Georgia"/>
              </a:rPr>
              <a:t> </a:t>
            </a:r>
            <a:r>
              <a:rPr sz="1100" spc="-20" dirty="0">
                <a:latin typeface="Georgia"/>
                <a:cs typeface="Georgia"/>
              </a:rPr>
              <a:t>distributions</a:t>
            </a:r>
            <a:r>
              <a:rPr sz="1100" spc="30" dirty="0">
                <a:latin typeface="Georgia"/>
                <a:cs typeface="Georgia"/>
              </a:rPr>
              <a:t> </a:t>
            </a:r>
            <a:r>
              <a:rPr sz="1100" dirty="0">
                <a:latin typeface="Georgia"/>
                <a:cs typeface="Georgia"/>
              </a:rPr>
              <a:t>and</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popular</a:t>
            </a:r>
            <a:r>
              <a:rPr sz="1100" spc="30" dirty="0">
                <a:latin typeface="Georgia"/>
                <a:cs typeface="Georgia"/>
              </a:rPr>
              <a:t> </a:t>
            </a:r>
            <a:r>
              <a:rPr sz="1100" spc="-25" dirty="0">
                <a:latin typeface="Georgia"/>
                <a:cs typeface="Georgia"/>
              </a:rPr>
              <a:t>form</a:t>
            </a:r>
            <a:r>
              <a:rPr sz="1100" spc="30" dirty="0">
                <a:latin typeface="Georgia"/>
                <a:cs typeface="Georgia"/>
              </a:rPr>
              <a:t> </a:t>
            </a:r>
            <a:r>
              <a:rPr sz="1100" spc="-25" dirty="0">
                <a:latin typeface="Georgia"/>
                <a:cs typeface="Georgia"/>
              </a:rPr>
              <a:t>of </a:t>
            </a:r>
            <a:r>
              <a:rPr sz="1100" dirty="0">
                <a:latin typeface="Georgia"/>
                <a:cs typeface="Georgia"/>
              </a:rPr>
              <a:t>data</a:t>
            </a:r>
            <a:r>
              <a:rPr sz="1100" spc="70" dirty="0">
                <a:latin typeface="Georgia"/>
                <a:cs typeface="Georgia"/>
              </a:rPr>
              <a:t> </a:t>
            </a:r>
            <a:r>
              <a:rPr sz="1100" spc="-10" dirty="0">
                <a:latin typeface="Georgia"/>
                <a:cs typeface="Georgia"/>
              </a:rPr>
              <a:t>reduction.</a:t>
            </a:r>
            <a:endParaRPr sz="1100">
              <a:latin typeface="Georgia"/>
              <a:cs typeface="Georgia"/>
            </a:endParaRPr>
          </a:p>
          <a:p>
            <a:pPr marL="12700" marR="99695">
              <a:lnSpc>
                <a:spcPts val="1150"/>
              </a:lnSpc>
              <a:spcBef>
                <a:spcPts val="680"/>
              </a:spcBef>
            </a:pPr>
            <a:r>
              <a:rPr sz="1100" spc="70" dirty="0">
                <a:latin typeface="Georgia"/>
                <a:cs typeface="Georgia"/>
              </a:rPr>
              <a:t>A</a:t>
            </a:r>
            <a:r>
              <a:rPr sz="1100" spc="45" dirty="0">
                <a:latin typeface="Georgia"/>
                <a:cs typeface="Georgia"/>
              </a:rPr>
              <a:t> </a:t>
            </a:r>
            <a:r>
              <a:rPr sz="1100" spc="-25" dirty="0">
                <a:latin typeface="Georgia"/>
                <a:cs typeface="Georgia"/>
              </a:rPr>
              <a:t>histogram</a:t>
            </a:r>
            <a:r>
              <a:rPr sz="1100" spc="45" dirty="0">
                <a:latin typeface="Georgia"/>
                <a:cs typeface="Georgia"/>
              </a:rPr>
              <a:t> </a:t>
            </a:r>
            <a:r>
              <a:rPr sz="1100" dirty="0">
                <a:latin typeface="Georgia"/>
                <a:cs typeface="Georgia"/>
              </a:rPr>
              <a:t>for</a:t>
            </a:r>
            <a:r>
              <a:rPr sz="1100" spc="50" dirty="0">
                <a:latin typeface="Georgia"/>
                <a:cs typeface="Georgia"/>
              </a:rPr>
              <a:t> </a:t>
            </a:r>
            <a:r>
              <a:rPr sz="1100" dirty="0">
                <a:latin typeface="Georgia"/>
                <a:cs typeface="Georgia"/>
              </a:rPr>
              <a:t>an</a:t>
            </a:r>
            <a:r>
              <a:rPr sz="1100" spc="45" dirty="0">
                <a:latin typeface="Georgia"/>
                <a:cs typeface="Georgia"/>
              </a:rPr>
              <a:t> </a:t>
            </a:r>
            <a:r>
              <a:rPr sz="1100" dirty="0">
                <a:latin typeface="Georgia"/>
                <a:cs typeface="Georgia"/>
              </a:rPr>
              <a:t>attribute,</a:t>
            </a:r>
            <a:r>
              <a:rPr sz="1100" spc="45" dirty="0">
                <a:latin typeface="Georgia"/>
                <a:cs typeface="Georgia"/>
              </a:rPr>
              <a:t> </a:t>
            </a:r>
            <a:r>
              <a:rPr sz="1100" i="1" spc="95" dirty="0">
                <a:latin typeface="Georgia"/>
                <a:cs typeface="Georgia"/>
              </a:rPr>
              <a:t>X</a:t>
            </a:r>
            <a:r>
              <a:rPr sz="1100" spc="95" dirty="0">
                <a:latin typeface="Georgia"/>
                <a:cs typeface="Georgia"/>
              </a:rPr>
              <a:t>,</a:t>
            </a:r>
            <a:r>
              <a:rPr sz="1100" spc="45" dirty="0">
                <a:latin typeface="Georgia"/>
                <a:cs typeface="Georgia"/>
              </a:rPr>
              <a:t> </a:t>
            </a:r>
            <a:r>
              <a:rPr sz="1100" spc="-10" dirty="0">
                <a:latin typeface="Georgia"/>
                <a:cs typeface="Georgia"/>
              </a:rPr>
              <a:t>partitions</a:t>
            </a:r>
            <a:r>
              <a:rPr sz="1100" spc="4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data</a:t>
            </a:r>
            <a:r>
              <a:rPr sz="1100" spc="45" dirty="0">
                <a:latin typeface="Georgia"/>
                <a:cs typeface="Georgia"/>
              </a:rPr>
              <a:t> </a:t>
            </a:r>
            <a:r>
              <a:rPr sz="1100" spc="-20" dirty="0">
                <a:latin typeface="Georgia"/>
                <a:cs typeface="Georgia"/>
              </a:rPr>
              <a:t>distribution</a:t>
            </a:r>
            <a:r>
              <a:rPr sz="1100" spc="50" dirty="0">
                <a:latin typeface="Georgia"/>
                <a:cs typeface="Georgia"/>
              </a:rPr>
              <a:t> </a:t>
            </a:r>
            <a:r>
              <a:rPr sz="1100" dirty="0">
                <a:latin typeface="Georgia"/>
                <a:cs typeface="Georgia"/>
              </a:rPr>
              <a:t>of</a:t>
            </a:r>
            <a:r>
              <a:rPr sz="1100" spc="40" dirty="0">
                <a:latin typeface="Georgia"/>
                <a:cs typeface="Georgia"/>
              </a:rPr>
              <a:t> </a:t>
            </a:r>
            <a:r>
              <a:rPr sz="1100" i="1" spc="110" dirty="0">
                <a:latin typeface="Georgia"/>
                <a:cs typeface="Georgia"/>
              </a:rPr>
              <a:t>X</a:t>
            </a:r>
            <a:r>
              <a:rPr sz="1100" i="1" spc="114" dirty="0">
                <a:latin typeface="Georgia"/>
                <a:cs typeface="Georgia"/>
              </a:rPr>
              <a:t> </a:t>
            </a:r>
            <a:r>
              <a:rPr sz="1100" dirty="0">
                <a:latin typeface="Georgia"/>
                <a:cs typeface="Georgia"/>
              </a:rPr>
              <a:t>into</a:t>
            </a:r>
            <a:r>
              <a:rPr sz="1100" spc="50" dirty="0">
                <a:latin typeface="Georgia"/>
                <a:cs typeface="Georgia"/>
              </a:rPr>
              <a:t> </a:t>
            </a:r>
            <a:r>
              <a:rPr sz="1100" spc="-10" dirty="0">
                <a:latin typeface="Georgia"/>
                <a:cs typeface="Georgia"/>
              </a:rPr>
              <a:t>disjoint </a:t>
            </a:r>
            <a:r>
              <a:rPr sz="1100" spc="-20" dirty="0">
                <a:latin typeface="Georgia"/>
                <a:cs typeface="Georgia"/>
              </a:rPr>
              <a:t>subsets,</a:t>
            </a:r>
            <a:r>
              <a:rPr sz="1100" spc="50" dirty="0">
                <a:latin typeface="Georgia"/>
                <a:cs typeface="Georgia"/>
              </a:rPr>
              <a:t> </a:t>
            </a:r>
            <a:r>
              <a:rPr sz="1100" spc="-30" dirty="0">
                <a:latin typeface="Georgia"/>
                <a:cs typeface="Georgia"/>
              </a:rPr>
              <a:t>referred</a:t>
            </a:r>
            <a:r>
              <a:rPr sz="1100" spc="55" dirty="0">
                <a:latin typeface="Georgia"/>
                <a:cs typeface="Georgia"/>
              </a:rPr>
              <a:t> </a:t>
            </a:r>
            <a:r>
              <a:rPr sz="1100" dirty="0">
                <a:latin typeface="Georgia"/>
                <a:cs typeface="Georgia"/>
              </a:rPr>
              <a:t>to</a:t>
            </a:r>
            <a:r>
              <a:rPr sz="1100" spc="50" dirty="0">
                <a:latin typeface="Georgia"/>
                <a:cs typeface="Georgia"/>
              </a:rPr>
              <a:t> </a:t>
            </a:r>
            <a:r>
              <a:rPr sz="1100" dirty="0">
                <a:latin typeface="Georgia"/>
                <a:cs typeface="Georgia"/>
              </a:rPr>
              <a:t>as</a:t>
            </a:r>
            <a:r>
              <a:rPr sz="1100" spc="50" dirty="0">
                <a:latin typeface="Georgia"/>
                <a:cs typeface="Georgia"/>
              </a:rPr>
              <a:t> </a:t>
            </a:r>
            <a:r>
              <a:rPr sz="1100" i="1" dirty="0">
                <a:latin typeface="Palatino Linotype"/>
                <a:cs typeface="Palatino Linotype"/>
              </a:rPr>
              <a:t>buckets</a:t>
            </a:r>
            <a:r>
              <a:rPr sz="1100" i="1" spc="125" dirty="0">
                <a:latin typeface="Palatino Linotype"/>
                <a:cs typeface="Palatino Linotype"/>
              </a:rPr>
              <a:t> </a:t>
            </a:r>
            <a:r>
              <a:rPr sz="1100" dirty="0">
                <a:latin typeface="Georgia"/>
                <a:cs typeface="Georgia"/>
              </a:rPr>
              <a:t>or</a:t>
            </a:r>
            <a:r>
              <a:rPr sz="1100" spc="55" dirty="0">
                <a:latin typeface="Georgia"/>
                <a:cs typeface="Georgia"/>
              </a:rPr>
              <a:t> </a:t>
            </a:r>
            <a:r>
              <a:rPr sz="1100" i="1" spc="-10" dirty="0">
                <a:latin typeface="Palatino Linotype"/>
                <a:cs typeface="Palatino Linotype"/>
              </a:rPr>
              <a:t>bins</a:t>
            </a:r>
            <a:r>
              <a:rPr sz="1100" spc="-10" dirty="0">
                <a:latin typeface="Georgia"/>
                <a:cs typeface="Georgia"/>
              </a:rPr>
              <a:t>.</a:t>
            </a:r>
            <a:endParaRPr sz="1100">
              <a:latin typeface="Georgia"/>
              <a:cs typeface="Georgia"/>
            </a:endParaRPr>
          </a:p>
          <a:p>
            <a:pPr marL="12700" marR="106680">
              <a:lnSpc>
                <a:spcPts val="1150"/>
              </a:lnSpc>
              <a:spcBef>
                <a:spcPts val="680"/>
              </a:spcBef>
            </a:pPr>
            <a:r>
              <a:rPr sz="1100" dirty="0">
                <a:latin typeface="Georgia"/>
                <a:cs typeface="Georgia"/>
              </a:rPr>
              <a:t>If</a:t>
            </a:r>
            <a:r>
              <a:rPr sz="1100" spc="40" dirty="0">
                <a:latin typeface="Georgia"/>
                <a:cs typeface="Georgia"/>
              </a:rPr>
              <a:t> </a:t>
            </a:r>
            <a:r>
              <a:rPr sz="1100" spc="-10" dirty="0">
                <a:latin typeface="Georgia"/>
                <a:cs typeface="Georgia"/>
              </a:rPr>
              <a:t>each</a:t>
            </a:r>
            <a:r>
              <a:rPr sz="1100" spc="40" dirty="0">
                <a:latin typeface="Georgia"/>
                <a:cs typeface="Georgia"/>
              </a:rPr>
              <a:t> </a:t>
            </a:r>
            <a:r>
              <a:rPr sz="1100" spc="-10" dirty="0">
                <a:latin typeface="Georgia"/>
                <a:cs typeface="Georgia"/>
              </a:rPr>
              <a:t>bucket</a:t>
            </a:r>
            <a:r>
              <a:rPr sz="1100" spc="40" dirty="0">
                <a:latin typeface="Georgia"/>
                <a:cs typeface="Georgia"/>
              </a:rPr>
              <a:t> </a:t>
            </a:r>
            <a:r>
              <a:rPr sz="1100" spc="-35" dirty="0">
                <a:latin typeface="Georgia"/>
                <a:cs typeface="Georgia"/>
              </a:rPr>
              <a:t>represents</a:t>
            </a:r>
            <a:r>
              <a:rPr sz="1100" spc="40" dirty="0">
                <a:latin typeface="Georgia"/>
                <a:cs typeface="Georgia"/>
              </a:rPr>
              <a:t> </a:t>
            </a:r>
            <a:r>
              <a:rPr sz="1100" dirty="0">
                <a:latin typeface="Georgia"/>
                <a:cs typeface="Georgia"/>
              </a:rPr>
              <a:t>only</a:t>
            </a:r>
            <a:r>
              <a:rPr sz="1100" spc="40" dirty="0">
                <a:latin typeface="Georgia"/>
                <a:cs typeface="Georgia"/>
              </a:rPr>
              <a:t> </a:t>
            </a:r>
            <a:r>
              <a:rPr sz="1100" dirty="0">
                <a:latin typeface="Georgia"/>
                <a:cs typeface="Georgia"/>
              </a:rPr>
              <a:t>a</a:t>
            </a:r>
            <a:r>
              <a:rPr sz="1100" spc="45" dirty="0">
                <a:latin typeface="Georgia"/>
                <a:cs typeface="Georgia"/>
              </a:rPr>
              <a:t> </a:t>
            </a:r>
            <a:r>
              <a:rPr sz="1100" spc="-25" dirty="0">
                <a:latin typeface="Georgia"/>
                <a:cs typeface="Georgia"/>
              </a:rPr>
              <a:t>single</a:t>
            </a:r>
            <a:r>
              <a:rPr sz="1100" spc="40" dirty="0">
                <a:latin typeface="Georgia"/>
                <a:cs typeface="Georgia"/>
              </a:rPr>
              <a:t> </a:t>
            </a:r>
            <a:r>
              <a:rPr sz="1100" spc="-35" dirty="0">
                <a:latin typeface="Georgia"/>
                <a:cs typeface="Georgia"/>
              </a:rPr>
              <a:t>attribute–value/frequency</a:t>
            </a:r>
            <a:r>
              <a:rPr sz="1100" spc="40" dirty="0">
                <a:latin typeface="Georgia"/>
                <a:cs typeface="Georgia"/>
              </a:rPr>
              <a:t> </a:t>
            </a:r>
            <a:r>
              <a:rPr sz="1100" dirty="0">
                <a:latin typeface="Georgia"/>
                <a:cs typeface="Georgia"/>
              </a:rPr>
              <a:t>pair,</a:t>
            </a:r>
            <a:r>
              <a:rPr sz="1100" spc="40" dirty="0">
                <a:latin typeface="Georgia"/>
                <a:cs typeface="Georgia"/>
              </a:rPr>
              <a:t> </a:t>
            </a:r>
            <a:r>
              <a:rPr sz="1100" dirty="0">
                <a:latin typeface="Georgia"/>
                <a:cs typeface="Georgia"/>
              </a:rPr>
              <a:t>the</a:t>
            </a:r>
            <a:r>
              <a:rPr sz="1100" spc="40" dirty="0">
                <a:latin typeface="Georgia"/>
                <a:cs typeface="Georgia"/>
              </a:rPr>
              <a:t> </a:t>
            </a:r>
            <a:r>
              <a:rPr sz="1100" spc="-10" dirty="0">
                <a:latin typeface="Georgia"/>
                <a:cs typeface="Georgia"/>
              </a:rPr>
              <a:t>buckets </a:t>
            </a:r>
            <a:r>
              <a:rPr sz="1100" dirty="0">
                <a:latin typeface="Georgia"/>
                <a:cs typeface="Georgia"/>
              </a:rPr>
              <a:t>are</a:t>
            </a:r>
            <a:r>
              <a:rPr sz="1100" spc="45" dirty="0">
                <a:latin typeface="Georgia"/>
                <a:cs typeface="Georgia"/>
              </a:rPr>
              <a:t> </a:t>
            </a:r>
            <a:r>
              <a:rPr sz="1100" spc="-10" dirty="0">
                <a:latin typeface="Georgia"/>
                <a:cs typeface="Georgia"/>
              </a:rPr>
              <a:t>called</a:t>
            </a:r>
            <a:r>
              <a:rPr sz="1100" spc="50" dirty="0">
                <a:latin typeface="Georgia"/>
                <a:cs typeface="Georgia"/>
              </a:rPr>
              <a:t> </a:t>
            </a:r>
            <a:r>
              <a:rPr sz="1100" i="1" dirty="0">
                <a:latin typeface="Palatino Linotype"/>
                <a:cs typeface="Palatino Linotype"/>
              </a:rPr>
              <a:t>singleton</a:t>
            </a:r>
            <a:r>
              <a:rPr sz="1100" i="1" spc="60" dirty="0">
                <a:latin typeface="Palatino Linotype"/>
                <a:cs typeface="Palatino Linotype"/>
              </a:rPr>
              <a:t> </a:t>
            </a:r>
            <a:r>
              <a:rPr sz="1100" i="1" dirty="0">
                <a:latin typeface="Palatino Linotype"/>
                <a:cs typeface="Palatino Linotype"/>
              </a:rPr>
              <a:t>buckets</a:t>
            </a:r>
            <a:r>
              <a:rPr sz="1100" dirty="0">
                <a:latin typeface="Georgia"/>
                <a:cs typeface="Georgia"/>
              </a:rPr>
              <a:t>.</a:t>
            </a:r>
            <a:r>
              <a:rPr sz="1100" spc="150" dirty="0">
                <a:latin typeface="Georgia"/>
                <a:cs typeface="Georgia"/>
              </a:rPr>
              <a:t> </a:t>
            </a:r>
            <a:r>
              <a:rPr sz="1100" dirty="0">
                <a:latin typeface="Georgia"/>
                <a:cs typeface="Georgia"/>
              </a:rPr>
              <a:t>Often,</a:t>
            </a:r>
            <a:r>
              <a:rPr sz="1100" spc="50" dirty="0">
                <a:latin typeface="Georgia"/>
                <a:cs typeface="Georgia"/>
              </a:rPr>
              <a:t> </a:t>
            </a:r>
            <a:r>
              <a:rPr sz="1100" spc="-20" dirty="0">
                <a:latin typeface="Georgia"/>
                <a:cs typeface="Georgia"/>
              </a:rPr>
              <a:t>buckets</a:t>
            </a:r>
            <a:r>
              <a:rPr sz="1100" spc="45" dirty="0">
                <a:latin typeface="Georgia"/>
                <a:cs typeface="Georgia"/>
              </a:rPr>
              <a:t> </a:t>
            </a:r>
            <a:r>
              <a:rPr sz="1100" spc="-10" dirty="0">
                <a:latin typeface="Georgia"/>
                <a:cs typeface="Georgia"/>
              </a:rPr>
              <a:t>instead</a:t>
            </a:r>
            <a:r>
              <a:rPr sz="1100" spc="50" dirty="0">
                <a:latin typeface="Georgia"/>
                <a:cs typeface="Georgia"/>
              </a:rPr>
              <a:t> </a:t>
            </a:r>
            <a:r>
              <a:rPr sz="1100" spc="-35" dirty="0">
                <a:latin typeface="Georgia"/>
                <a:cs typeface="Georgia"/>
              </a:rPr>
              <a:t>represent</a:t>
            </a:r>
            <a:r>
              <a:rPr sz="1100" spc="50" dirty="0">
                <a:latin typeface="Georgia"/>
                <a:cs typeface="Georgia"/>
              </a:rPr>
              <a:t> </a:t>
            </a:r>
            <a:r>
              <a:rPr sz="1100" spc="-35" dirty="0">
                <a:latin typeface="Georgia"/>
                <a:cs typeface="Georgia"/>
              </a:rPr>
              <a:t>continuous</a:t>
            </a:r>
            <a:r>
              <a:rPr sz="1100" spc="45" dirty="0">
                <a:latin typeface="Georgia"/>
                <a:cs typeface="Georgia"/>
              </a:rPr>
              <a:t> </a:t>
            </a:r>
            <a:r>
              <a:rPr sz="1100" spc="-25" dirty="0">
                <a:latin typeface="Georgia"/>
                <a:cs typeface="Georgia"/>
              </a:rPr>
              <a:t>ranges</a:t>
            </a:r>
            <a:r>
              <a:rPr sz="1100" spc="50" dirty="0">
                <a:latin typeface="Georgia"/>
                <a:cs typeface="Georgia"/>
              </a:rPr>
              <a:t> </a:t>
            </a:r>
            <a:r>
              <a:rPr sz="1100" spc="-25" dirty="0">
                <a:latin typeface="Georgia"/>
                <a:cs typeface="Georgia"/>
              </a:rPr>
              <a:t>for </a:t>
            </a:r>
            <a:r>
              <a:rPr sz="1100" dirty="0">
                <a:latin typeface="Georgia"/>
                <a:cs typeface="Georgia"/>
              </a:rPr>
              <a:t>the</a:t>
            </a:r>
            <a:r>
              <a:rPr sz="1100" spc="30" dirty="0">
                <a:latin typeface="Georgia"/>
                <a:cs typeface="Georgia"/>
              </a:rPr>
              <a:t> </a:t>
            </a:r>
            <a:r>
              <a:rPr sz="1100" spc="-20" dirty="0">
                <a:latin typeface="Georgia"/>
                <a:cs typeface="Georgia"/>
              </a:rPr>
              <a:t>given</a:t>
            </a:r>
            <a:r>
              <a:rPr sz="1100" spc="35" dirty="0">
                <a:latin typeface="Georgia"/>
                <a:cs typeface="Georgia"/>
              </a:rPr>
              <a:t> </a:t>
            </a:r>
            <a:r>
              <a:rPr sz="1100" spc="-10" dirty="0">
                <a:latin typeface="Georgia"/>
                <a:cs typeface="Georgia"/>
              </a:rPr>
              <a:t>attribute.</a:t>
            </a:r>
            <a:endParaRPr sz="1100">
              <a:latin typeface="Georgia"/>
              <a:cs typeface="Georgia"/>
            </a:endParaRPr>
          </a:p>
          <a:p>
            <a:pPr marL="12700" marR="242570">
              <a:lnSpc>
                <a:spcPct val="77000"/>
              </a:lnSpc>
              <a:spcBef>
                <a:spcPts val="670"/>
              </a:spcBef>
            </a:pPr>
            <a:r>
              <a:rPr sz="1100" spc="-35" dirty="0">
                <a:latin typeface="Georgia"/>
                <a:cs typeface="Georgia"/>
              </a:rPr>
              <a:t>How</a:t>
            </a:r>
            <a:r>
              <a:rPr sz="1100" spc="25"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buckets</a:t>
            </a:r>
            <a:r>
              <a:rPr sz="1100" spc="25" dirty="0">
                <a:latin typeface="Georgia"/>
                <a:cs typeface="Georgia"/>
              </a:rPr>
              <a:t> </a:t>
            </a:r>
            <a:r>
              <a:rPr sz="1100" spc="-35" dirty="0">
                <a:latin typeface="Georgia"/>
                <a:cs typeface="Georgia"/>
              </a:rPr>
              <a:t>determined</a:t>
            </a:r>
            <a:r>
              <a:rPr sz="1100" spc="30" dirty="0">
                <a:latin typeface="Georgia"/>
                <a:cs typeface="Georgia"/>
              </a:rPr>
              <a:t> </a:t>
            </a:r>
            <a:r>
              <a:rPr sz="1100" dirty="0">
                <a:latin typeface="Georgia"/>
                <a:cs typeface="Georgia"/>
              </a:rPr>
              <a:t>and</a:t>
            </a:r>
            <a:r>
              <a:rPr sz="1100" spc="30" dirty="0">
                <a:latin typeface="Georgia"/>
                <a:cs typeface="Georgia"/>
              </a:rPr>
              <a:t> </a:t>
            </a:r>
            <a:r>
              <a:rPr sz="1100" dirty="0">
                <a:latin typeface="Georgia"/>
                <a:cs typeface="Georgia"/>
              </a:rPr>
              <a:t>the</a:t>
            </a:r>
            <a:r>
              <a:rPr sz="1100" spc="30" dirty="0">
                <a:latin typeface="Georgia"/>
                <a:cs typeface="Georgia"/>
              </a:rPr>
              <a:t> </a:t>
            </a:r>
            <a:r>
              <a:rPr sz="1100" dirty="0">
                <a:latin typeface="Georgia"/>
                <a:cs typeface="Georgia"/>
              </a:rPr>
              <a:t>attribute</a:t>
            </a:r>
            <a:r>
              <a:rPr sz="1100" spc="25" dirty="0">
                <a:latin typeface="Georgia"/>
                <a:cs typeface="Georgia"/>
              </a:rPr>
              <a:t> </a:t>
            </a:r>
            <a:r>
              <a:rPr sz="1100" spc="-25" dirty="0">
                <a:latin typeface="Georgia"/>
                <a:cs typeface="Georgia"/>
              </a:rPr>
              <a:t>values</a:t>
            </a:r>
            <a:r>
              <a:rPr sz="1100" spc="30" dirty="0">
                <a:latin typeface="Georgia"/>
                <a:cs typeface="Georgia"/>
              </a:rPr>
              <a:t> </a:t>
            </a:r>
            <a:r>
              <a:rPr sz="1100" spc="-20" dirty="0">
                <a:latin typeface="Georgia"/>
                <a:cs typeface="Georgia"/>
              </a:rPr>
              <a:t>partitioned?</a:t>
            </a:r>
            <a:r>
              <a:rPr sz="1100" spc="125" dirty="0">
                <a:latin typeface="Georgia"/>
                <a:cs typeface="Georgia"/>
              </a:rPr>
              <a:t> </a:t>
            </a:r>
            <a:r>
              <a:rPr sz="1100" dirty="0">
                <a:latin typeface="Georgia"/>
                <a:cs typeface="Georgia"/>
              </a:rPr>
              <a:t>There</a:t>
            </a:r>
            <a:r>
              <a:rPr sz="1100" spc="25" dirty="0">
                <a:latin typeface="Georgia"/>
                <a:cs typeface="Georgia"/>
              </a:rPr>
              <a:t> </a:t>
            </a:r>
            <a:r>
              <a:rPr sz="1100" spc="-25" dirty="0">
                <a:latin typeface="Georgia"/>
                <a:cs typeface="Georgia"/>
              </a:rPr>
              <a:t>are several</a:t>
            </a:r>
            <a:r>
              <a:rPr sz="1100" spc="50" dirty="0">
                <a:latin typeface="Georgia"/>
                <a:cs typeface="Georgia"/>
              </a:rPr>
              <a:t> </a:t>
            </a:r>
            <a:r>
              <a:rPr sz="1100" spc="-20" dirty="0">
                <a:latin typeface="Georgia"/>
                <a:cs typeface="Georgia"/>
              </a:rPr>
              <a:t>partitioning</a:t>
            </a:r>
            <a:r>
              <a:rPr sz="1100" spc="55" dirty="0">
                <a:latin typeface="Georgia"/>
                <a:cs typeface="Georgia"/>
              </a:rPr>
              <a:t> </a:t>
            </a:r>
            <a:r>
              <a:rPr sz="1100" spc="-20" dirty="0">
                <a:latin typeface="Georgia"/>
                <a:cs typeface="Georgia"/>
              </a:rPr>
              <a:t>ways:</a:t>
            </a:r>
            <a:endParaRPr sz="1100">
              <a:latin typeface="Georgia"/>
              <a:cs typeface="Georgia"/>
            </a:endParaRPr>
          </a:p>
          <a:p>
            <a:pPr marL="289560" marR="435609">
              <a:lnSpc>
                <a:spcPts val="1019"/>
              </a:lnSpc>
              <a:spcBef>
                <a:spcPts val="434"/>
              </a:spcBef>
            </a:pPr>
            <a:r>
              <a:rPr sz="1000" b="1" spc="-35" dirty="0">
                <a:latin typeface="Georgia"/>
                <a:cs typeface="Georgia"/>
              </a:rPr>
              <a:t>Equal–width</a:t>
            </a:r>
            <a:r>
              <a:rPr sz="1000" spc="-35" dirty="0">
                <a:latin typeface="Georgia"/>
                <a:cs typeface="Georgia"/>
              </a:rPr>
              <a:t>:</a:t>
            </a:r>
            <a:r>
              <a:rPr sz="1000" spc="120" dirty="0">
                <a:latin typeface="Georgia"/>
                <a:cs typeface="Georgia"/>
              </a:rPr>
              <a:t> </a:t>
            </a:r>
            <a:r>
              <a:rPr sz="1000" dirty="0">
                <a:latin typeface="Georgia"/>
                <a:cs typeface="Georgia"/>
              </a:rPr>
              <a:t>in</a:t>
            </a:r>
            <a:r>
              <a:rPr sz="1000" spc="35" dirty="0">
                <a:latin typeface="Georgia"/>
                <a:cs typeface="Georgia"/>
              </a:rPr>
              <a:t> </a:t>
            </a:r>
            <a:r>
              <a:rPr sz="1000" dirty="0">
                <a:latin typeface="Georgia"/>
                <a:cs typeface="Georgia"/>
              </a:rPr>
              <a:t>an</a:t>
            </a:r>
            <a:r>
              <a:rPr sz="1000" spc="35" dirty="0">
                <a:latin typeface="Georgia"/>
                <a:cs typeface="Georgia"/>
              </a:rPr>
              <a:t> </a:t>
            </a:r>
            <a:r>
              <a:rPr sz="1000" spc="-30" dirty="0">
                <a:latin typeface="Georgia"/>
                <a:cs typeface="Georgia"/>
              </a:rPr>
              <a:t>equal–width</a:t>
            </a:r>
            <a:r>
              <a:rPr sz="1000" spc="40" dirty="0">
                <a:latin typeface="Georgia"/>
                <a:cs typeface="Georgia"/>
              </a:rPr>
              <a:t> </a:t>
            </a:r>
            <a:r>
              <a:rPr sz="1000" spc="-20" dirty="0">
                <a:latin typeface="Georgia"/>
                <a:cs typeface="Georgia"/>
              </a:rPr>
              <a:t>histogram,</a:t>
            </a:r>
            <a:r>
              <a:rPr sz="1000" spc="35" dirty="0">
                <a:latin typeface="Georgia"/>
                <a:cs typeface="Georgia"/>
              </a:rPr>
              <a:t> </a:t>
            </a:r>
            <a:r>
              <a:rPr sz="1000" dirty="0">
                <a:latin typeface="Georgia"/>
                <a:cs typeface="Georgia"/>
              </a:rPr>
              <a:t>the</a:t>
            </a:r>
            <a:r>
              <a:rPr sz="1000" spc="35" dirty="0">
                <a:latin typeface="Georgia"/>
                <a:cs typeface="Georgia"/>
              </a:rPr>
              <a:t> </a:t>
            </a:r>
            <a:r>
              <a:rPr sz="1000" dirty="0">
                <a:latin typeface="Georgia"/>
                <a:cs typeface="Georgia"/>
              </a:rPr>
              <a:t>width</a:t>
            </a:r>
            <a:r>
              <a:rPr sz="1000" spc="40" dirty="0">
                <a:latin typeface="Georgia"/>
                <a:cs typeface="Georgia"/>
              </a:rPr>
              <a:t> </a:t>
            </a:r>
            <a:r>
              <a:rPr sz="1000" dirty="0">
                <a:latin typeface="Georgia"/>
                <a:cs typeface="Georgia"/>
              </a:rPr>
              <a:t>of</a:t>
            </a:r>
            <a:r>
              <a:rPr sz="1000" spc="35" dirty="0">
                <a:latin typeface="Georgia"/>
                <a:cs typeface="Georgia"/>
              </a:rPr>
              <a:t> </a:t>
            </a:r>
            <a:r>
              <a:rPr sz="1000" spc="-10" dirty="0">
                <a:latin typeface="Georgia"/>
                <a:cs typeface="Georgia"/>
              </a:rPr>
              <a:t>each</a:t>
            </a:r>
            <a:r>
              <a:rPr sz="1000" spc="40" dirty="0">
                <a:latin typeface="Georgia"/>
                <a:cs typeface="Georgia"/>
              </a:rPr>
              <a:t> </a:t>
            </a:r>
            <a:r>
              <a:rPr sz="1000" spc="-10" dirty="0">
                <a:latin typeface="Georgia"/>
                <a:cs typeface="Georgia"/>
              </a:rPr>
              <a:t>bucket</a:t>
            </a:r>
            <a:r>
              <a:rPr sz="1000" spc="35" dirty="0">
                <a:latin typeface="Georgia"/>
                <a:cs typeface="Georgia"/>
              </a:rPr>
              <a:t> </a:t>
            </a:r>
            <a:r>
              <a:rPr sz="1000" spc="-10" dirty="0">
                <a:latin typeface="Georgia"/>
                <a:cs typeface="Georgia"/>
              </a:rPr>
              <a:t>range</a:t>
            </a:r>
            <a:r>
              <a:rPr sz="1000" spc="35" dirty="0">
                <a:latin typeface="Georgia"/>
                <a:cs typeface="Georgia"/>
              </a:rPr>
              <a:t> </a:t>
            </a:r>
            <a:r>
              <a:rPr sz="1000" spc="-25" dirty="0">
                <a:latin typeface="Georgia"/>
                <a:cs typeface="Georgia"/>
              </a:rPr>
              <a:t>is </a:t>
            </a:r>
            <a:r>
              <a:rPr sz="1000" spc="-10" dirty="0">
                <a:latin typeface="Georgia"/>
                <a:cs typeface="Georgia"/>
              </a:rPr>
              <a:t>uniform.</a:t>
            </a:r>
            <a:endParaRPr sz="1000">
              <a:latin typeface="Georgia"/>
              <a:cs typeface="Georgia"/>
            </a:endParaRPr>
          </a:p>
          <a:p>
            <a:pPr marL="289560" marR="193040">
              <a:lnSpc>
                <a:spcPts val="1019"/>
              </a:lnSpc>
              <a:spcBef>
                <a:spcPts val="275"/>
              </a:spcBef>
            </a:pPr>
            <a:r>
              <a:rPr sz="1000" b="1" spc="-45" dirty="0">
                <a:latin typeface="Georgia"/>
                <a:cs typeface="Georgia"/>
              </a:rPr>
              <a:t>Equal–frequency</a:t>
            </a:r>
            <a:r>
              <a:rPr sz="1000" b="1" spc="50" dirty="0">
                <a:latin typeface="Georgia"/>
                <a:cs typeface="Georgia"/>
              </a:rPr>
              <a:t> </a:t>
            </a:r>
            <a:r>
              <a:rPr sz="1000" dirty="0">
                <a:latin typeface="Georgia"/>
                <a:cs typeface="Georgia"/>
              </a:rPr>
              <a:t>(or</a:t>
            </a:r>
            <a:r>
              <a:rPr sz="1000" spc="50" dirty="0">
                <a:latin typeface="Georgia"/>
                <a:cs typeface="Georgia"/>
              </a:rPr>
              <a:t> </a:t>
            </a:r>
            <a:r>
              <a:rPr sz="1000" spc="-30" dirty="0">
                <a:latin typeface="Georgia"/>
                <a:cs typeface="Georgia"/>
              </a:rPr>
              <a:t>equal–depth):</a:t>
            </a:r>
            <a:r>
              <a:rPr sz="1000" spc="145" dirty="0">
                <a:latin typeface="Georgia"/>
                <a:cs typeface="Georgia"/>
              </a:rPr>
              <a:t> </a:t>
            </a:r>
            <a:r>
              <a:rPr sz="1000" dirty="0">
                <a:latin typeface="Georgia"/>
                <a:cs typeface="Georgia"/>
              </a:rPr>
              <a:t>in</a:t>
            </a:r>
            <a:r>
              <a:rPr sz="1000" spc="50" dirty="0">
                <a:latin typeface="Georgia"/>
                <a:cs typeface="Georgia"/>
              </a:rPr>
              <a:t> </a:t>
            </a:r>
            <a:r>
              <a:rPr sz="1000" dirty="0">
                <a:latin typeface="Georgia"/>
                <a:cs typeface="Georgia"/>
              </a:rPr>
              <a:t>an</a:t>
            </a:r>
            <a:r>
              <a:rPr sz="1000" spc="50" dirty="0">
                <a:latin typeface="Georgia"/>
                <a:cs typeface="Georgia"/>
              </a:rPr>
              <a:t> </a:t>
            </a:r>
            <a:r>
              <a:rPr sz="1000" spc="-40" dirty="0">
                <a:latin typeface="Georgia"/>
                <a:cs typeface="Georgia"/>
              </a:rPr>
              <a:t>equal–frequency</a:t>
            </a:r>
            <a:r>
              <a:rPr sz="1000" spc="50" dirty="0">
                <a:latin typeface="Georgia"/>
                <a:cs typeface="Georgia"/>
              </a:rPr>
              <a:t> </a:t>
            </a:r>
            <a:r>
              <a:rPr sz="1000" spc="-20" dirty="0">
                <a:latin typeface="Georgia"/>
                <a:cs typeface="Georgia"/>
              </a:rPr>
              <a:t>histogram,</a:t>
            </a:r>
            <a:r>
              <a:rPr sz="1000" spc="50" dirty="0">
                <a:latin typeface="Georgia"/>
                <a:cs typeface="Georgia"/>
              </a:rPr>
              <a:t> </a:t>
            </a:r>
            <a:r>
              <a:rPr sz="1000" spc="-10" dirty="0">
                <a:latin typeface="Georgia"/>
                <a:cs typeface="Georgia"/>
              </a:rPr>
              <a:t>each</a:t>
            </a:r>
            <a:r>
              <a:rPr sz="1000" spc="50" dirty="0">
                <a:latin typeface="Georgia"/>
                <a:cs typeface="Georgia"/>
              </a:rPr>
              <a:t> </a:t>
            </a:r>
            <a:r>
              <a:rPr sz="1000" spc="-10" dirty="0">
                <a:latin typeface="Georgia"/>
                <a:cs typeface="Georgia"/>
              </a:rPr>
              <a:t>bucket contains</a:t>
            </a:r>
            <a:r>
              <a:rPr sz="1000" spc="15" dirty="0">
                <a:latin typeface="Georgia"/>
                <a:cs typeface="Georgia"/>
              </a:rPr>
              <a:t> </a:t>
            </a:r>
            <a:r>
              <a:rPr sz="1000" spc="-10" dirty="0">
                <a:latin typeface="Georgia"/>
                <a:cs typeface="Georgia"/>
              </a:rPr>
              <a:t>roughly</a:t>
            </a:r>
            <a:r>
              <a:rPr sz="1000" spc="20" dirty="0">
                <a:latin typeface="Georgia"/>
                <a:cs typeface="Georgia"/>
              </a:rPr>
              <a:t> </a:t>
            </a:r>
            <a:r>
              <a:rPr sz="1000" dirty="0">
                <a:latin typeface="Georgia"/>
                <a:cs typeface="Georgia"/>
              </a:rPr>
              <a:t>the</a:t>
            </a:r>
            <a:r>
              <a:rPr sz="1000" spc="20" dirty="0">
                <a:latin typeface="Georgia"/>
                <a:cs typeface="Georgia"/>
              </a:rPr>
              <a:t> </a:t>
            </a:r>
            <a:r>
              <a:rPr sz="1000" spc="-10" dirty="0">
                <a:latin typeface="Georgia"/>
                <a:cs typeface="Georgia"/>
              </a:rPr>
              <a:t>same</a:t>
            </a:r>
            <a:r>
              <a:rPr sz="1000" spc="20" dirty="0">
                <a:latin typeface="Georgia"/>
                <a:cs typeface="Georgia"/>
              </a:rPr>
              <a:t> </a:t>
            </a:r>
            <a:r>
              <a:rPr sz="1000" spc="-25" dirty="0">
                <a:latin typeface="Georgia"/>
                <a:cs typeface="Georgia"/>
              </a:rPr>
              <a:t>number</a:t>
            </a:r>
            <a:r>
              <a:rPr sz="1000" spc="20" dirty="0">
                <a:latin typeface="Georgia"/>
                <a:cs typeface="Georgia"/>
              </a:rPr>
              <a:t> </a:t>
            </a:r>
            <a:r>
              <a:rPr sz="1000" dirty="0">
                <a:latin typeface="Georgia"/>
                <a:cs typeface="Georgia"/>
              </a:rPr>
              <a:t>of</a:t>
            </a:r>
            <a:r>
              <a:rPr sz="1000" spc="20" dirty="0">
                <a:latin typeface="Georgia"/>
                <a:cs typeface="Georgia"/>
              </a:rPr>
              <a:t> </a:t>
            </a:r>
            <a:r>
              <a:rPr sz="1000" spc="-20" dirty="0">
                <a:latin typeface="Georgia"/>
                <a:cs typeface="Georgia"/>
              </a:rPr>
              <a:t>contiguous</a:t>
            </a:r>
            <a:r>
              <a:rPr sz="1000" spc="15" dirty="0">
                <a:latin typeface="Georgia"/>
                <a:cs typeface="Georgia"/>
              </a:rPr>
              <a:t> </a:t>
            </a:r>
            <a:r>
              <a:rPr sz="1000" dirty="0">
                <a:latin typeface="Georgia"/>
                <a:cs typeface="Georgia"/>
              </a:rPr>
              <a:t>data</a:t>
            </a:r>
            <a:r>
              <a:rPr sz="1000" spc="20" dirty="0">
                <a:latin typeface="Georgia"/>
                <a:cs typeface="Georgia"/>
              </a:rPr>
              <a:t> </a:t>
            </a:r>
            <a:r>
              <a:rPr sz="1000" spc="-10" dirty="0">
                <a:latin typeface="Georgia"/>
                <a:cs typeface="Georgia"/>
              </a:rPr>
              <a:t>samples.</a:t>
            </a:r>
            <a:endParaRPr sz="1000">
              <a:latin typeface="Georgia"/>
              <a:cs typeface="Georgia"/>
            </a:endParaRPr>
          </a:p>
          <a:p>
            <a:pPr marL="12700" marR="5080">
              <a:lnSpc>
                <a:spcPts val="1150"/>
              </a:lnSpc>
              <a:spcBef>
                <a:spcPts val="585"/>
              </a:spcBef>
            </a:pPr>
            <a:r>
              <a:rPr sz="1100" spc="-30" dirty="0">
                <a:latin typeface="Georgia"/>
                <a:cs typeface="Georgia"/>
              </a:rPr>
              <a:t>Histograms</a:t>
            </a:r>
            <a:r>
              <a:rPr sz="1100" spc="20" dirty="0">
                <a:latin typeface="Georgia"/>
                <a:cs typeface="Georgia"/>
              </a:rPr>
              <a:t> </a:t>
            </a:r>
            <a:r>
              <a:rPr sz="1100" dirty="0">
                <a:latin typeface="Georgia"/>
                <a:cs typeface="Georgia"/>
              </a:rPr>
              <a:t>are</a:t>
            </a:r>
            <a:r>
              <a:rPr sz="1100" spc="25" dirty="0">
                <a:latin typeface="Georgia"/>
                <a:cs typeface="Georgia"/>
              </a:rPr>
              <a:t> </a:t>
            </a:r>
            <a:r>
              <a:rPr sz="1100" spc="-10" dirty="0">
                <a:latin typeface="Georgia"/>
                <a:cs typeface="Georgia"/>
              </a:rPr>
              <a:t>highly</a:t>
            </a:r>
            <a:r>
              <a:rPr sz="1100" spc="20" dirty="0">
                <a:latin typeface="Georgia"/>
                <a:cs typeface="Georgia"/>
              </a:rPr>
              <a:t> </a:t>
            </a:r>
            <a:r>
              <a:rPr sz="1100" spc="-30" dirty="0">
                <a:latin typeface="Georgia"/>
                <a:cs typeface="Georgia"/>
              </a:rPr>
              <a:t>effective</a:t>
            </a:r>
            <a:r>
              <a:rPr sz="1100" spc="25" dirty="0">
                <a:latin typeface="Georgia"/>
                <a:cs typeface="Georgia"/>
              </a:rPr>
              <a:t> </a:t>
            </a:r>
            <a:r>
              <a:rPr sz="1100" dirty="0">
                <a:latin typeface="Georgia"/>
                <a:cs typeface="Georgia"/>
              </a:rPr>
              <a:t>at</a:t>
            </a:r>
            <a:r>
              <a:rPr sz="1100" spc="20" dirty="0">
                <a:latin typeface="Georgia"/>
                <a:cs typeface="Georgia"/>
              </a:rPr>
              <a:t> </a:t>
            </a:r>
            <a:r>
              <a:rPr sz="1100" spc="-20" dirty="0">
                <a:latin typeface="Georgia"/>
                <a:cs typeface="Georgia"/>
              </a:rPr>
              <a:t>approximating</a:t>
            </a:r>
            <a:r>
              <a:rPr sz="1100" spc="25" dirty="0">
                <a:latin typeface="Georgia"/>
                <a:cs typeface="Georgia"/>
              </a:rPr>
              <a:t> </a:t>
            </a:r>
            <a:r>
              <a:rPr sz="1100" dirty="0">
                <a:latin typeface="Georgia"/>
                <a:cs typeface="Georgia"/>
              </a:rPr>
              <a:t>both</a:t>
            </a:r>
            <a:r>
              <a:rPr sz="1100" spc="20" dirty="0">
                <a:latin typeface="Georgia"/>
                <a:cs typeface="Georgia"/>
              </a:rPr>
              <a:t> </a:t>
            </a:r>
            <a:r>
              <a:rPr sz="1100" spc="-25" dirty="0">
                <a:latin typeface="Georgia"/>
                <a:cs typeface="Georgia"/>
              </a:rPr>
              <a:t>sparse</a:t>
            </a:r>
            <a:r>
              <a:rPr sz="1100" spc="25" dirty="0">
                <a:latin typeface="Georgia"/>
                <a:cs typeface="Georgia"/>
              </a:rPr>
              <a:t> </a:t>
            </a:r>
            <a:r>
              <a:rPr sz="1100" dirty="0">
                <a:latin typeface="Georgia"/>
                <a:cs typeface="Georgia"/>
              </a:rPr>
              <a:t>and</a:t>
            </a:r>
            <a:r>
              <a:rPr sz="1100" spc="20" dirty="0">
                <a:latin typeface="Georgia"/>
                <a:cs typeface="Georgia"/>
              </a:rPr>
              <a:t> </a:t>
            </a:r>
            <a:r>
              <a:rPr sz="1100" spc="-35" dirty="0">
                <a:latin typeface="Georgia"/>
                <a:cs typeface="Georgia"/>
              </a:rPr>
              <a:t>dense</a:t>
            </a:r>
            <a:r>
              <a:rPr sz="1100" spc="25" dirty="0">
                <a:latin typeface="Georgia"/>
                <a:cs typeface="Georgia"/>
              </a:rPr>
              <a:t> </a:t>
            </a:r>
            <a:r>
              <a:rPr sz="1100" dirty="0">
                <a:latin typeface="Georgia"/>
                <a:cs typeface="Georgia"/>
              </a:rPr>
              <a:t>data,</a:t>
            </a:r>
            <a:r>
              <a:rPr sz="1100" spc="25" dirty="0">
                <a:latin typeface="Georgia"/>
                <a:cs typeface="Georgia"/>
              </a:rPr>
              <a:t> </a:t>
            </a:r>
            <a:r>
              <a:rPr sz="1100" dirty="0">
                <a:latin typeface="Georgia"/>
                <a:cs typeface="Georgia"/>
              </a:rPr>
              <a:t>as</a:t>
            </a:r>
            <a:r>
              <a:rPr sz="1100" spc="25" dirty="0">
                <a:latin typeface="Georgia"/>
                <a:cs typeface="Georgia"/>
              </a:rPr>
              <a:t> </a:t>
            </a:r>
            <a:r>
              <a:rPr sz="1100" spc="-20" dirty="0">
                <a:latin typeface="Georgia"/>
                <a:cs typeface="Georgia"/>
              </a:rPr>
              <a:t>well </a:t>
            </a:r>
            <a:r>
              <a:rPr sz="1100" dirty="0">
                <a:latin typeface="Georgia"/>
                <a:cs typeface="Georgia"/>
              </a:rPr>
              <a:t>as</a:t>
            </a:r>
            <a:r>
              <a:rPr sz="1100" spc="25" dirty="0">
                <a:latin typeface="Georgia"/>
                <a:cs typeface="Georgia"/>
              </a:rPr>
              <a:t> </a:t>
            </a:r>
            <a:r>
              <a:rPr sz="1100" spc="-10" dirty="0">
                <a:latin typeface="Georgia"/>
                <a:cs typeface="Georgia"/>
              </a:rPr>
              <a:t>highly</a:t>
            </a:r>
            <a:r>
              <a:rPr sz="1100" spc="25" dirty="0">
                <a:latin typeface="Georgia"/>
                <a:cs typeface="Georgia"/>
              </a:rPr>
              <a:t> </a:t>
            </a:r>
            <a:r>
              <a:rPr sz="1100" spc="-40" dirty="0">
                <a:latin typeface="Georgia"/>
                <a:cs typeface="Georgia"/>
              </a:rPr>
              <a:t>skewed</a:t>
            </a:r>
            <a:r>
              <a:rPr sz="1100" spc="25" dirty="0">
                <a:latin typeface="Georgia"/>
                <a:cs typeface="Georgia"/>
              </a:rPr>
              <a:t> </a:t>
            </a:r>
            <a:r>
              <a:rPr sz="1100" dirty="0">
                <a:latin typeface="Georgia"/>
                <a:cs typeface="Georgia"/>
              </a:rPr>
              <a:t>and</a:t>
            </a:r>
            <a:r>
              <a:rPr sz="1100" spc="25" dirty="0">
                <a:latin typeface="Georgia"/>
                <a:cs typeface="Georgia"/>
              </a:rPr>
              <a:t> </a:t>
            </a:r>
            <a:r>
              <a:rPr sz="1100" spc="-35" dirty="0">
                <a:latin typeface="Georgia"/>
                <a:cs typeface="Georgia"/>
              </a:rPr>
              <a:t>uniform</a:t>
            </a:r>
            <a:r>
              <a:rPr sz="1100" spc="25" dirty="0">
                <a:latin typeface="Georgia"/>
                <a:cs typeface="Georgia"/>
              </a:rPr>
              <a:t> </a:t>
            </a:r>
            <a:r>
              <a:rPr sz="1100" dirty="0">
                <a:latin typeface="Georgia"/>
                <a:cs typeface="Georgia"/>
              </a:rPr>
              <a:t>data.</a:t>
            </a:r>
            <a:r>
              <a:rPr sz="1100" spc="114"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histograms</a:t>
            </a:r>
            <a:r>
              <a:rPr sz="1100" spc="25" dirty="0">
                <a:latin typeface="Georgia"/>
                <a:cs typeface="Georgia"/>
              </a:rPr>
              <a:t> </a:t>
            </a:r>
            <a:r>
              <a:rPr sz="1100" dirty="0">
                <a:latin typeface="Georgia"/>
                <a:cs typeface="Georgia"/>
              </a:rPr>
              <a:t>can</a:t>
            </a:r>
            <a:r>
              <a:rPr sz="1100" spc="25" dirty="0">
                <a:latin typeface="Georgia"/>
                <a:cs typeface="Georgia"/>
              </a:rPr>
              <a:t> </a:t>
            </a:r>
            <a:r>
              <a:rPr sz="1100" dirty="0">
                <a:latin typeface="Georgia"/>
                <a:cs typeface="Georgia"/>
              </a:rPr>
              <a:t>be</a:t>
            </a:r>
            <a:r>
              <a:rPr sz="1100" spc="25" dirty="0">
                <a:latin typeface="Georgia"/>
                <a:cs typeface="Georgia"/>
              </a:rPr>
              <a:t> </a:t>
            </a:r>
            <a:r>
              <a:rPr sz="1100" spc="-20" dirty="0">
                <a:latin typeface="Georgia"/>
                <a:cs typeface="Georgia"/>
              </a:rPr>
              <a:t>extended</a:t>
            </a:r>
            <a:r>
              <a:rPr sz="1100" spc="25" dirty="0">
                <a:latin typeface="Georgia"/>
                <a:cs typeface="Georgia"/>
              </a:rPr>
              <a:t> </a:t>
            </a:r>
            <a:r>
              <a:rPr sz="1100" dirty="0">
                <a:latin typeface="Georgia"/>
                <a:cs typeface="Georgia"/>
              </a:rPr>
              <a:t>for</a:t>
            </a:r>
            <a:r>
              <a:rPr sz="1100" spc="25" dirty="0">
                <a:latin typeface="Georgia"/>
                <a:cs typeface="Georgia"/>
              </a:rPr>
              <a:t> </a:t>
            </a:r>
            <a:r>
              <a:rPr sz="1100" spc="-10" dirty="0">
                <a:latin typeface="Georgia"/>
                <a:cs typeface="Georgia"/>
              </a:rPr>
              <a:t>multiple attributes.</a:t>
            </a:r>
            <a:endParaRPr sz="1100">
              <a:latin typeface="Georgia"/>
              <a:cs typeface="Georgia"/>
            </a:endParaRPr>
          </a:p>
        </p:txBody>
      </p:sp>
      <p:sp>
        <p:nvSpPr>
          <p:cNvPr id="10" name="object 10"/>
          <p:cNvSpPr/>
          <p:nvPr/>
        </p:nvSpPr>
        <p:spPr>
          <a:xfrm>
            <a:off x="337972" y="268577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73</a:t>
            </a:fld>
            <a:r>
              <a:rPr spc="-25" dirty="0"/>
              <a:t> </a:t>
            </a:r>
            <a:r>
              <a:rPr spc="75" dirty="0"/>
              <a:t>/</a:t>
            </a:r>
            <a:r>
              <a:rPr spc="-20" dirty="0"/>
              <a:t> </a:t>
            </a:r>
            <a:r>
              <a:rPr spc="-25" dirty="0"/>
              <a:t>103</a:t>
            </a: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dirty="0"/>
              <a:t>Example</a:t>
            </a:r>
            <a:r>
              <a:rPr spc="160" dirty="0"/>
              <a:t> </a:t>
            </a:r>
            <a:r>
              <a:rPr dirty="0"/>
              <a:t>of</a:t>
            </a:r>
            <a:r>
              <a:rPr spc="160" dirty="0"/>
              <a:t> </a:t>
            </a:r>
            <a:r>
              <a:rPr spc="-10" dirty="0"/>
              <a:t>histograms</a:t>
            </a:r>
          </a:p>
        </p:txBody>
      </p:sp>
      <p:sp>
        <p:nvSpPr>
          <p:cNvPr id="3" name="object 3"/>
          <p:cNvSpPr txBox="1"/>
          <p:nvPr/>
        </p:nvSpPr>
        <p:spPr>
          <a:xfrm>
            <a:off x="177088" y="423111"/>
            <a:ext cx="5392420" cy="63055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The</a:t>
            </a:r>
            <a:r>
              <a:rPr sz="1100" spc="25" dirty="0">
                <a:latin typeface="Georgia"/>
                <a:cs typeface="Georgia"/>
              </a:rPr>
              <a:t> </a:t>
            </a:r>
            <a:r>
              <a:rPr sz="1100" spc="-30" dirty="0">
                <a:latin typeface="Georgia"/>
                <a:cs typeface="Georgia"/>
              </a:rPr>
              <a:t>following</a:t>
            </a:r>
            <a:r>
              <a:rPr sz="1100" spc="30" dirty="0">
                <a:latin typeface="Georgia"/>
                <a:cs typeface="Georgia"/>
              </a:rPr>
              <a:t> </a:t>
            </a:r>
            <a:r>
              <a:rPr sz="1100" dirty="0">
                <a:latin typeface="Georgia"/>
                <a:cs typeface="Georgia"/>
              </a:rPr>
              <a:t>data</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a</a:t>
            </a:r>
            <a:r>
              <a:rPr sz="1100" spc="30" dirty="0">
                <a:latin typeface="Georgia"/>
                <a:cs typeface="Georgia"/>
              </a:rPr>
              <a:t> </a:t>
            </a:r>
            <a:r>
              <a:rPr sz="1100" dirty="0">
                <a:latin typeface="Georgia"/>
                <a:cs typeface="Georgia"/>
              </a:rPr>
              <a:t>list</a:t>
            </a:r>
            <a:r>
              <a:rPr sz="1100" spc="25" dirty="0">
                <a:latin typeface="Georgia"/>
                <a:cs typeface="Georgia"/>
              </a:rPr>
              <a:t> </a:t>
            </a:r>
            <a:r>
              <a:rPr sz="1100" dirty="0">
                <a:latin typeface="Georgia"/>
                <a:cs typeface="Georgia"/>
              </a:rPr>
              <a:t>of</a:t>
            </a:r>
            <a:r>
              <a:rPr sz="1100" spc="95" dirty="0">
                <a:latin typeface="Georgia"/>
                <a:cs typeface="Georgia"/>
              </a:rPr>
              <a:t> </a:t>
            </a:r>
            <a:r>
              <a:rPr sz="1100" spc="105" dirty="0">
                <a:latin typeface="Times New Roman"/>
                <a:cs typeface="Times New Roman"/>
              </a:rPr>
              <a:t>AllElectronics</a:t>
            </a:r>
            <a:r>
              <a:rPr sz="1100" spc="15" dirty="0">
                <a:latin typeface="Times New Roman"/>
                <a:cs typeface="Times New Roman"/>
              </a:rPr>
              <a:t> </a:t>
            </a:r>
            <a:r>
              <a:rPr sz="1100" spc="-20" dirty="0">
                <a:latin typeface="Georgia"/>
                <a:cs typeface="Georgia"/>
              </a:rPr>
              <a:t>prices</a:t>
            </a:r>
            <a:r>
              <a:rPr sz="1100" spc="30" dirty="0">
                <a:latin typeface="Georgia"/>
                <a:cs typeface="Georgia"/>
              </a:rPr>
              <a:t> </a:t>
            </a:r>
            <a:r>
              <a:rPr sz="1100" dirty="0">
                <a:latin typeface="Georgia"/>
                <a:cs typeface="Georgia"/>
              </a:rPr>
              <a:t>for</a:t>
            </a:r>
            <a:r>
              <a:rPr sz="1100" spc="30" dirty="0">
                <a:latin typeface="Georgia"/>
                <a:cs typeface="Georgia"/>
              </a:rPr>
              <a:t> </a:t>
            </a:r>
            <a:r>
              <a:rPr sz="1100" spc="-35" dirty="0">
                <a:latin typeface="Georgia"/>
                <a:cs typeface="Georgia"/>
              </a:rPr>
              <a:t>commonly</a:t>
            </a:r>
            <a:r>
              <a:rPr sz="1100" spc="30" dirty="0">
                <a:latin typeface="Georgia"/>
                <a:cs typeface="Georgia"/>
              </a:rPr>
              <a:t> </a:t>
            </a:r>
            <a:r>
              <a:rPr sz="1100" spc="-10" dirty="0">
                <a:latin typeface="Georgia"/>
                <a:cs typeface="Georgia"/>
              </a:rPr>
              <a:t>sold</a:t>
            </a:r>
            <a:r>
              <a:rPr sz="1100" spc="30" dirty="0">
                <a:latin typeface="Georgia"/>
                <a:cs typeface="Georgia"/>
              </a:rPr>
              <a:t> </a:t>
            </a:r>
            <a:r>
              <a:rPr sz="1100" spc="-10" dirty="0">
                <a:latin typeface="Georgia"/>
                <a:cs typeface="Georgia"/>
              </a:rPr>
              <a:t>items</a:t>
            </a:r>
            <a:r>
              <a:rPr sz="1100" spc="25" dirty="0">
                <a:latin typeface="Georgia"/>
                <a:cs typeface="Georgia"/>
              </a:rPr>
              <a:t> </a:t>
            </a:r>
            <a:r>
              <a:rPr sz="1100" dirty="0">
                <a:latin typeface="Georgia"/>
                <a:cs typeface="Georgia"/>
                <a:hlinkClick r:id="rId2" action="ppaction://hlinksldjump"/>
              </a:rPr>
              <a:t>[1].</a:t>
            </a:r>
            <a:r>
              <a:rPr sz="1100" spc="125" dirty="0">
                <a:latin typeface="Georgia"/>
                <a:cs typeface="Georgia"/>
              </a:rPr>
              <a:t> </a:t>
            </a:r>
            <a:r>
              <a:rPr sz="1100" spc="-25" dirty="0">
                <a:latin typeface="Georgia"/>
                <a:cs typeface="Georgia"/>
              </a:rPr>
              <a:t>The </a:t>
            </a:r>
            <a:r>
              <a:rPr sz="1100" spc="-40" dirty="0">
                <a:latin typeface="Georgia"/>
                <a:cs typeface="Georgia"/>
              </a:rPr>
              <a:t>numbers</a:t>
            </a:r>
            <a:r>
              <a:rPr sz="1100" spc="50" dirty="0">
                <a:latin typeface="Georgia"/>
                <a:cs typeface="Georgia"/>
              </a:rPr>
              <a:t> </a:t>
            </a:r>
            <a:r>
              <a:rPr sz="1100" spc="-10" dirty="0">
                <a:latin typeface="Georgia"/>
                <a:cs typeface="Georgia"/>
              </a:rPr>
              <a:t>have</a:t>
            </a:r>
            <a:r>
              <a:rPr sz="1100" spc="55" dirty="0">
                <a:latin typeface="Georgia"/>
                <a:cs typeface="Georgia"/>
              </a:rPr>
              <a:t> </a:t>
            </a:r>
            <a:r>
              <a:rPr sz="1100" spc="-10" dirty="0">
                <a:latin typeface="Georgia"/>
                <a:cs typeface="Georgia"/>
              </a:rPr>
              <a:t>been</a:t>
            </a:r>
            <a:r>
              <a:rPr sz="1100" spc="55" dirty="0">
                <a:latin typeface="Georgia"/>
                <a:cs typeface="Georgia"/>
              </a:rPr>
              <a:t> </a:t>
            </a:r>
            <a:r>
              <a:rPr sz="1100" spc="-20" dirty="0">
                <a:latin typeface="Georgia"/>
                <a:cs typeface="Georgia"/>
              </a:rPr>
              <a:t>sorted:</a:t>
            </a:r>
            <a:r>
              <a:rPr sz="1100" spc="155" dirty="0">
                <a:latin typeface="Georgia"/>
                <a:cs typeface="Georgia"/>
              </a:rPr>
              <a:t> </a:t>
            </a:r>
            <a:r>
              <a:rPr sz="1100" dirty="0">
                <a:latin typeface="Georgia"/>
                <a:cs typeface="Georgia"/>
              </a:rPr>
              <a:t>{</a:t>
            </a:r>
            <a:r>
              <a:rPr sz="1100" dirty="0">
                <a:solidFill>
                  <a:srgbClr val="FF0000"/>
                </a:solidFill>
                <a:latin typeface="Georgia"/>
                <a:cs typeface="Georgia"/>
              </a:rPr>
              <a:t>1</a:t>
            </a:r>
            <a:r>
              <a:rPr sz="1100" dirty="0">
                <a:latin typeface="Georgia"/>
                <a:cs typeface="Georgia"/>
              </a:rPr>
              <a:t>,</a:t>
            </a:r>
            <a:r>
              <a:rPr sz="1100" spc="50" dirty="0">
                <a:latin typeface="Georgia"/>
                <a:cs typeface="Georgia"/>
              </a:rPr>
              <a:t> </a:t>
            </a:r>
            <a:r>
              <a:rPr sz="1100" dirty="0">
                <a:solidFill>
                  <a:srgbClr val="FF0000"/>
                </a:solidFill>
                <a:latin typeface="Georgia"/>
                <a:cs typeface="Georgia"/>
              </a:rPr>
              <a:t>1</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5</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5</a:t>
            </a:r>
            <a:r>
              <a:rPr sz="1100" dirty="0">
                <a:latin typeface="Georgia"/>
                <a:cs typeface="Georgia"/>
              </a:rPr>
              <a:t>,</a:t>
            </a:r>
            <a:r>
              <a:rPr sz="1100" spc="50" dirty="0">
                <a:latin typeface="Georgia"/>
                <a:cs typeface="Georgia"/>
              </a:rPr>
              <a:t> </a:t>
            </a:r>
            <a:r>
              <a:rPr sz="1100" dirty="0">
                <a:solidFill>
                  <a:srgbClr val="FF0000"/>
                </a:solidFill>
                <a:latin typeface="Georgia"/>
                <a:cs typeface="Georgia"/>
              </a:rPr>
              <a:t>5</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5</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5</a:t>
            </a:r>
            <a:r>
              <a:rPr sz="1100" dirty="0">
                <a:latin typeface="Georgia"/>
                <a:cs typeface="Georgia"/>
              </a:rPr>
              <a:t>,</a:t>
            </a:r>
            <a:r>
              <a:rPr sz="1100" spc="50" dirty="0">
                <a:latin typeface="Georgia"/>
                <a:cs typeface="Georgia"/>
              </a:rPr>
              <a:t> </a:t>
            </a:r>
            <a:r>
              <a:rPr sz="1100" dirty="0">
                <a:solidFill>
                  <a:srgbClr val="FF0000"/>
                </a:solidFill>
                <a:latin typeface="Georgia"/>
                <a:cs typeface="Georgia"/>
              </a:rPr>
              <a:t>8</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8</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10</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10</a:t>
            </a:r>
            <a:r>
              <a:rPr sz="1100" dirty="0">
                <a:latin typeface="Georgia"/>
                <a:cs typeface="Georgia"/>
              </a:rPr>
              <a:t>,</a:t>
            </a:r>
            <a:r>
              <a:rPr sz="1100" spc="50" dirty="0">
                <a:latin typeface="Georgia"/>
                <a:cs typeface="Georgia"/>
              </a:rPr>
              <a:t> </a:t>
            </a:r>
            <a:r>
              <a:rPr sz="1100" dirty="0">
                <a:solidFill>
                  <a:srgbClr val="FF0000"/>
                </a:solidFill>
                <a:latin typeface="Georgia"/>
                <a:cs typeface="Georgia"/>
              </a:rPr>
              <a:t>10</a:t>
            </a:r>
            <a:r>
              <a:rPr sz="1100" dirty="0">
                <a:latin typeface="Georgia"/>
                <a:cs typeface="Georgia"/>
              </a:rPr>
              <a:t>,</a:t>
            </a:r>
            <a:r>
              <a:rPr sz="1100" spc="55" dirty="0">
                <a:latin typeface="Georgia"/>
                <a:cs typeface="Georgia"/>
              </a:rPr>
              <a:t> </a:t>
            </a:r>
            <a:r>
              <a:rPr sz="1100" dirty="0">
                <a:solidFill>
                  <a:srgbClr val="FF0000"/>
                </a:solidFill>
                <a:latin typeface="Georgia"/>
                <a:cs typeface="Georgia"/>
              </a:rPr>
              <a:t>10</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12</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14</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14</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14</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15</a:t>
            </a:r>
            <a:r>
              <a:rPr sz="1100" dirty="0">
                <a:latin typeface="Georgia"/>
                <a:cs typeface="Georgia"/>
              </a:rPr>
              <a:t>,</a:t>
            </a:r>
            <a:r>
              <a:rPr sz="1100" spc="55" dirty="0">
                <a:latin typeface="Georgia"/>
                <a:cs typeface="Georgia"/>
              </a:rPr>
              <a:t> </a:t>
            </a:r>
            <a:r>
              <a:rPr sz="1100" spc="-25" dirty="0">
                <a:solidFill>
                  <a:srgbClr val="0000FF"/>
                </a:solidFill>
                <a:latin typeface="Georgia"/>
                <a:cs typeface="Georgia"/>
              </a:rPr>
              <a:t>15</a:t>
            </a:r>
            <a:r>
              <a:rPr sz="1100" spc="-25" dirty="0">
                <a:latin typeface="Georgia"/>
                <a:cs typeface="Georgia"/>
              </a:rPr>
              <a:t>,</a:t>
            </a:r>
            <a:endParaRPr sz="1100">
              <a:latin typeface="Georgia"/>
              <a:cs typeface="Georgia"/>
            </a:endParaRPr>
          </a:p>
          <a:p>
            <a:pPr marL="12700">
              <a:lnSpc>
                <a:spcPts val="1060"/>
              </a:lnSpc>
            </a:pPr>
            <a:r>
              <a:rPr sz="1100" dirty="0">
                <a:solidFill>
                  <a:srgbClr val="0000FF"/>
                </a:solidFill>
                <a:latin typeface="Georgia"/>
                <a:cs typeface="Georgia"/>
              </a:rPr>
              <a:t>15</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15</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15</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15</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5"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0" dirty="0">
                <a:latin typeface="Georgia"/>
                <a:cs typeface="Georgia"/>
              </a:rPr>
              <a:t> </a:t>
            </a:r>
            <a:r>
              <a:rPr sz="1100" dirty="0">
                <a:solidFill>
                  <a:srgbClr val="0000FF"/>
                </a:solidFill>
                <a:latin typeface="Georgia"/>
                <a:cs typeface="Georgia"/>
              </a:rPr>
              <a:t>18</a:t>
            </a:r>
            <a:r>
              <a:rPr sz="1100" dirty="0">
                <a:latin typeface="Georgia"/>
                <a:cs typeface="Georgia"/>
              </a:rPr>
              <a:t>,</a:t>
            </a:r>
            <a:r>
              <a:rPr sz="1100" spc="50"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5"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0"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5"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0"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0"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5" dirty="0">
                <a:latin typeface="Georgia"/>
                <a:cs typeface="Georgia"/>
              </a:rPr>
              <a:t> </a:t>
            </a:r>
            <a:r>
              <a:rPr sz="1100" spc="-35" dirty="0">
                <a:solidFill>
                  <a:srgbClr val="0000FF"/>
                </a:solidFill>
                <a:latin typeface="Georgia"/>
                <a:cs typeface="Georgia"/>
              </a:rPr>
              <a:t>20</a:t>
            </a:r>
            <a:r>
              <a:rPr sz="1100" spc="-35" dirty="0">
                <a:latin typeface="Georgia"/>
                <a:cs typeface="Georgia"/>
              </a:rPr>
              <a:t>,</a:t>
            </a:r>
            <a:r>
              <a:rPr sz="1100" spc="50" dirty="0">
                <a:latin typeface="Georgia"/>
                <a:cs typeface="Georgia"/>
              </a:rPr>
              <a:t> </a:t>
            </a:r>
            <a:r>
              <a:rPr sz="1100" dirty="0">
                <a:solidFill>
                  <a:srgbClr val="7F007F"/>
                </a:solidFill>
                <a:latin typeface="Georgia"/>
                <a:cs typeface="Georgia"/>
              </a:rPr>
              <a:t>21</a:t>
            </a:r>
            <a:r>
              <a:rPr sz="1100" dirty="0">
                <a:latin typeface="Georgia"/>
                <a:cs typeface="Georgia"/>
              </a:rPr>
              <a:t>,</a:t>
            </a:r>
            <a:r>
              <a:rPr sz="1100" spc="55" dirty="0">
                <a:latin typeface="Georgia"/>
                <a:cs typeface="Georgia"/>
              </a:rPr>
              <a:t> </a:t>
            </a:r>
            <a:r>
              <a:rPr sz="1100" dirty="0">
                <a:solidFill>
                  <a:srgbClr val="7F007F"/>
                </a:solidFill>
                <a:latin typeface="Georgia"/>
                <a:cs typeface="Georgia"/>
              </a:rPr>
              <a:t>21</a:t>
            </a:r>
            <a:r>
              <a:rPr sz="1100" dirty="0">
                <a:latin typeface="Georgia"/>
                <a:cs typeface="Georgia"/>
              </a:rPr>
              <a:t>,</a:t>
            </a:r>
            <a:r>
              <a:rPr sz="1100" spc="50" dirty="0">
                <a:latin typeface="Georgia"/>
                <a:cs typeface="Georgia"/>
              </a:rPr>
              <a:t> </a:t>
            </a:r>
            <a:r>
              <a:rPr sz="1100" dirty="0">
                <a:solidFill>
                  <a:srgbClr val="7F007F"/>
                </a:solidFill>
                <a:latin typeface="Georgia"/>
                <a:cs typeface="Georgia"/>
              </a:rPr>
              <a:t>21</a:t>
            </a:r>
            <a:r>
              <a:rPr sz="1100" dirty="0">
                <a:latin typeface="Georgia"/>
                <a:cs typeface="Georgia"/>
              </a:rPr>
              <a:t>,</a:t>
            </a:r>
            <a:r>
              <a:rPr sz="1100" spc="50" dirty="0">
                <a:latin typeface="Georgia"/>
                <a:cs typeface="Georgia"/>
              </a:rPr>
              <a:t> </a:t>
            </a:r>
            <a:r>
              <a:rPr sz="1100" dirty="0">
                <a:solidFill>
                  <a:srgbClr val="7F007F"/>
                </a:solidFill>
                <a:latin typeface="Georgia"/>
                <a:cs typeface="Georgia"/>
              </a:rPr>
              <a:t>21</a:t>
            </a:r>
            <a:r>
              <a:rPr sz="1100" dirty="0">
                <a:latin typeface="Georgia"/>
                <a:cs typeface="Georgia"/>
              </a:rPr>
              <a:t>,</a:t>
            </a:r>
            <a:r>
              <a:rPr sz="1100" spc="55" dirty="0">
                <a:latin typeface="Georgia"/>
                <a:cs typeface="Georgia"/>
              </a:rPr>
              <a:t> </a:t>
            </a:r>
            <a:r>
              <a:rPr sz="1100" spc="-25" dirty="0">
                <a:solidFill>
                  <a:srgbClr val="7F007F"/>
                </a:solidFill>
                <a:latin typeface="Georgia"/>
                <a:cs typeface="Georgia"/>
              </a:rPr>
              <a:t>25</a:t>
            </a:r>
            <a:r>
              <a:rPr sz="1100" spc="-25" dirty="0">
                <a:latin typeface="Georgia"/>
                <a:cs typeface="Georgia"/>
              </a:rPr>
              <a:t>,</a:t>
            </a:r>
            <a:endParaRPr sz="1100">
              <a:latin typeface="Georgia"/>
              <a:cs typeface="Georgia"/>
            </a:endParaRPr>
          </a:p>
          <a:p>
            <a:pPr marL="12700">
              <a:lnSpc>
                <a:spcPts val="1235"/>
              </a:lnSpc>
            </a:pPr>
            <a:r>
              <a:rPr sz="1100" dirty="0">
                <a:solidFill>
                  <a:srgbClr val="7F007F"/>
                </a:solidFill>
                <a:latin typeface="Georgia"/>
                <a:cs typeface="Georgia"/>
              </a:rPr>
              <a:t>25</a:t>
            </a:r>
            <a:r>
              <a:rPr sz="1100" dirty="0">
                <a:latin typeface="Georgia"/>
                <a:cs typeface="Georgia"/>
              </a:rPr>
              <a:t>,</a:t>
            </a:r>
            <a:r>
              <a:rPr sz="1100" spc="-10" dirty="0">
                <a:latin typeface="Georgia"/>
                <a:cs typeface="Georgia"/>
              </a:rPr>
              <a:t> </a:t>
            </a:r>
            <a:r>
              <a:rPr sz="1100" dirty="0">
                <a:solidFill>
                  <a:srgbClr val="7F007F"/>
                </a:solidFill>
                <a:latin typeface="Georgia"/>
                <a:cs typeface="Georgia"/>
              </a:rPr>
              <a:t>25</a:t>
            </a:r>
            <a:r>
              <a:rPr sz="1100" dirty="0">
                <a:latin typeface="Georgia"/>
                <a:cs typeface="Georgia"/>
              </a:rPr>
              <a:t>,</a:t>
            </a:r>
            <a:r>
              <a:rPr sz="1100" spc="-10" dirty="0">
                <a:latin typeface="Georgia"/>
                <a:cs typeface="Georgia"/>
              </a:rPr>
              <a:t> </a:t>
            </a:r>
            <a:r>
              <a:rPr sz="1100" dirty="0">
                <a:solidFill>
                  <a:srgbClr val="7F007F"/>
                </a:solidFill>
                <a:latin typeface="Georgia"/>
                <a:cs typeface="Georgia"/>
              </a:rPr>
              <a:t>25</a:t>
            </a:r>
            <a:r>
              <a:rPr sz="1100" dirty="0">
                <a:latin typeface="Georgia"/>
                <a:cs typeface="Georgia"/>
              </a:rPr>
              <a:t>,</a:t>
            </a:r>
            <a:r>
              <a:rPr sz="1100" spc="-10" dirty="0">
                <a:latin typeface="Georgia"/>
                <a:cs typeface="Georgia"/>
              </a:rPr>
              <a:t> </a:t>
            </a:r>
            <a:r>
              <a:rPr sz="1100" dirty="0">
                <a:solidFill>
                  <a:srgbClr val="7F007F"/>
                </a:solidFill>
                <a:latin typeface="Georgia"/>
                <a:cs typeface="Georgia"/>
              </a:rPr>
              <a:t>25</a:t>
            </a:r>
            <a:r>
              <a:rPr sz="1100" dirty="0">
                <a:latin typeface="Georgia"/>
                <a:cs typeface="Georgia"/>
              </a:rPr>
              <a:t>,</a:t>
            </a:r>
            <a:r>
              <a:rPr sz="1100" spc="-5" dirty="0">
                <a:latin typeface="Georgia"/>
                <a:cs typeface="Georgia"/>
              </a:rPr>
              <a:t> </a:t>
            </a:r>
            <a:r>
              <a:rPr sz="1100" spc="-30" dirty="0">
                <a:solidFill>
                  <a:srgbClr val="7F007F"/>
                </a:solidFill>
                <a:latin typeface="Georgia"/>
                <a:cs typeface="Georgia"/>
              </a:rPr>
              <a:t>28</a:t>
            </a:r>
            <a:r>
              <a:rPr sz="1100" spc="-30" dirty="0">
                <a:latin typeface="Georgia"/>
                <a:cs typeface="Georgia"/>
              </a:rPr>
              <a:t>,</a:t>
            </a:r>
            <a:r>
              <a:rPr sz="1100" spc="-10" dirty="0">
                <a:latin typeface="Georgia"/>
                <a:cs typeface="Georgia"/>
              </a:rPr>
              <a:t> </a:t>
            </a:r>
            <a:r>
              <a:rPr sz="1100" spc="-30" dirty="0">
                <a:solidFill>
                  <a:srgbClr val="7F007F"/>
                </a:solidFill>
                <a:latin typeface="Georgia"/>
                <a:cs typeface="Georgia"/>
              </a:rPr>
              <a:t>28</a:t>
            </a:r>
            <a:r>
              <a:rPr sz="1100" spc="-30" dirty="0">
                <a:latin typeface="Georgia"/>
                <a:cs typeface="Georgia"/>
              </a:rPr>
              <a:t>,</a:t>
            </a:r>
            <a:r>
              <a:rPr sz="1100" spc="-10" dirty="0">
                <a:latin typeface="Georgia"/>
                <a:cs typeface="Georgia"/>
              </a:rPr>
              <a:t> </a:t>
            </a:r>
            <a:r>
              <a:rPr sz="1100" spc="-35" dirty="0">
                <a:solidFill>
                  <a:srgbClr val="7F007F"/>
                </a:solidFill>
                <a:latin typeface="Georgia"/>
                <a:cs typeface="Georgia"/>
              </a:rPr>
              <a:t>30</a:t>
            </a:r>
            <a:r>
              <a:rPr sz="1100" spc="-35" dirty="0">
                <a:latin typeface="Georgia"/>
                <a:cs typeface="Georgia"/>
              </a:rPr>
              <a:t>,</a:t>
            </a:r>
            <a:r>
              <a:rPr sz="1100" spc="-5" dirty="0">
                <a:latin typeface="Georgia"/>
                <a:cs typeface="Georgia"/>
              </a:rPr>
              <a:t> </a:t>
            </a:r>
            <a:r>
              <a:rPr sz="1100" spc="-35" dirty="0">
                <a:solidFill>
                  <a:srgbClr val="7F007F"/>
                </a:solidFill>
                <a:latin typeface="Georgia"/>
                <a:cs typeface="Georgia"/>
              </a:rPr>
              <a:t>30</a:t>
            </a:r>
            <a:r>
              <a:rPr sz="1100" spc="-35" dirty="0">
                <a:latin typeface="Georgia"/>
                <a:cs typeface="Georgia"/>
              </a:rPr>
              <a:t>,</a:t>
            </a:r>
            <a:r>
              <a:rPr sz="1100" spc="-10" dirty="0">
                <a:latin typeface="Georgia"/>
                <a:cs typeface="Georgia"/>
              </a:rPr>
              <a:t> </a:t>
            </a:r>
            <a:r>
              <a:rPr sz="1100" spc="-20" dirty="0">
                <a:solidFill>
                  <a:srgbClr val="7F007F"/>
                </a:solidFill>
                <a:latin typeface="Georgia"/>
                <a:cs typeface="Georgia"/>
              </a:rPr>
              <a:t>30</a:t>
            </a:r>
            <a:r>
              <a:rPr sz="1100" spc="-20" dirty="0">
                <a:latin typeface="Georgia"/>
                <a:cs typeface="Georgia"/>
              </a:rPr>
              <a:t>}.</a:t>
            </a:r>
            <a:endParaRPr sz="1100">
              <a:latin typeface="Georgia"/>
              <a:cs typeface="Georgia"/>
            </a:endParaRPr>
          </a:p>
        </p:txBody>
      </p:sp>
      <p:pic>
        <p:nvPicPr>
          <p:cNvPr id="4" name="object 4"/>
          <p:cNvPicPr/>
          <p:nvPr/>
        </p:nvPicPr>
        <p:blipFill>
          <a:blip r:embed="rId3" cstate="print"/>
          <a:stretch>
            <a:fillRect/>
          </a:stretch>
        </p:blipFill>
        <p:spPr>
          <a:xfrm>
            <a:off x="479996" y="1229664"/>
            <a:ext cx="1971039" cy="1694688"/>
          </a:xfrm>
          <a:prstGeom prst="rect">
            <a:avLst/>
          </a:prstGeom>
        </p:spPr>
      </p:pic>
      <p:pic>
        <p:nvPicPr>
          <p:cNvPr id="5" name="object 5"/>
          <p:cNvPicPr/>
          <p:nvPr/>
        </p:nvPicPr>
        <p:blipFill>
          <a:blip r:embed="rId4" cstate="print"/>
          <a:stretch>
            <a:fillRect/>
          </a:stretch>
        </p:blipFill>
        <p:spPr>
          <a:xfrm>
            <a:off x="3339401" y="1443012"/>
            <a:ext cx="1879600" cy="1255776"/>
          </a:xfrm>
          <a:prstGeom prst="rect">
            <a:avLst/>
          </a:prstGeom>
        </p:spPr>
      </p:pic>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0" name="object 10"/>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5" action="ppaction://hlinksldjump"/>
              </a:rPr>
              <a:t>data</a:t>
            </a:r>
            <a:r>
              <a:rPr sz="600" spc="170" dirty="0">
                <a:solidFill>
                  <a:srgbClr val="7A0000"/>
                </a:solidFill>
                <a:latin typeface="Georgia"/>
                <a:cs typeface="Georgia"/>
                <a:hlinkClick r:id="rId5" action="ppaction://hlinksldjump"/>
              </a:rPr>
              <a:t> </a:t>
            </a:r>
            <a:r>
              <a:rPr sz="600" spc="30" dirty="0">
                <a:solidFill>
                  <a:srgbClr val="7A0000"/>
                </a:solidFill>
                <a:latin typeface="Georgia"/>
                <a:cs typeface="Georgia"/>
                <a:hlinkClick r:id="rId5" action="ppaction://hlinksldjump"/>
              </a:rPr>
              <a:t>preprocessing</a:t>
            </a:r>
            <a:r>
              <a:rPr sz="600" spc="175" dirty="0">
                <a:solidFill>
                  <a:srgbClr val="7A0000"/>
                </a:solidFill>
                <a:latin typeface="Georgia"/>
                <a:cs typeface="Georgia"/>
                <a:hlinkClick r:id="rId5" action="ppaction://hlinksldjump"/>
              </a:rPr>
              <a:t> </a:t>
            </a:r>
            <a:r>
              <a:rPr sz="600" spc="50" dirty="0">
                <a:solidFill>
                  <a:srgbClr val="7A0000"/>
                </a:solidFill>
                <a:latin typeface="Georgia"/>
                <a:cs typeface="Georgia"/>
                <a:hlinkClick r:id="rId5" action="ppaction://hlinksldjump"/>
              </a:rPr>
              <a:t>and</a:t>
            </a:r>
            <a:r>
              <a:rPr sz="600" spc="175" dirty="0">
                <a:solidFill>
                  <a:srgbClr val="7A0000"/>
                </a:solidFill>
                <a:latin typeface="Georgia"/>
                <a:cs typeface="Georgia"/>
                <a:hlinkClick r:id="rId5" action="ppaction://hlinksldjump"/>
              </a:rPr>
              <a:t> </a:t>
            </a:r>
            <a:r>
              <a:rPr sz="600" spc="-10" dirty="0">
                <a:solidFill>
                  <a:srgbClr val="7A0000"/>
                </a:solidFill>
                <a:latin typeface="Georgia"/>
                <a:cs typeface="Georgia"/>
                <a:hlinkClick r:id="rId5" action="ppaction://hlinksldjump"/>
              </a:rPr>
              <a:t>preparation</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74</a:t>
            </a:fld>
            <a:r>
              <a:rPr spc="-25" dirty="0"/>
              <a:t> </a:t>
            </a:r>
            <a:r>
              <a:rPr spc="75" dirty="0"/>
              <a:t>/</a:t>
            </a:r>
            <a:r>
              <a:rPr spc="-20" dirty="0"/>
              <a:t> </a:t>
            </a:r>
            <a:r>
              <a:rPr spc="-25" dirty="0"/>
              <a:t>103</a:t>
            </a:r>
          </a:p>
        </p:txBody>
      </p:sp>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Clustering</a:t>
            </a:r>
          </a:p>
        </p:txBody>
      </p:sp>
      <p:sp>
        <p:nvSpPr>
          <p:cNvPr id="3" name="object 3"/>
          <p:cNvSpPr/>
          <p:nvPr/>
        </p:nvSpPr>
        <p:spPr>
          <a:xfrm>
            <a:off x="337972" y="76507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9794" rIns="0" bIns="0" rtlCol="0">
            <a:spAutoFit/>
          </a:bodyPr>
          <a:lstStyle/>
          <a:p>
            <a:pPr marL="12700" marR="5080">
              <a:lnSpc>
                <a:spcPts val="1150"/>
              </a:lnSpc>
              <a:spcBef>
                <a:spcPts val="270"/>
              </a:spcBef>
            </a:pPr>
            <a:r>
              <a:rPr spc="-10" dirty="0"/>
              <a:t>Clustering</a:t>
            </a:r>
            <a:r>
              <a:rPr spc="40" dirty="0"/>
              <a:t> </a:t>
            </a:r>
            <a:r>
              <a:rPr spc="-30" dirty="0"/>
              <a:t>techniques</a:t>
            </a:r>
            <a:r>
              <a:rPr spc="40" dirty="0"/>
              <a:t> </a:t>
            </a:r>
            <a:r>
              <a:rPr spc="-10" dirty="0"/>
              <a:t>partition</a:t>
            </a:r>
            <a:r>
              <a:rPr spc="40" dirty="0"/>
              <a:t> </a:t>
            </a:r>
            <a:r>
              <a:rPr dirty="0"/>
              <a:t>data</a:t>
            </a:r>
            <a:r>
              <a:rPr spc="40" dirty="0"/>
              <a:t> </a:t>
            </a:r>
            <a:r>
              <a:rPr dirty="0"/>
              <a:t>objects</a:t>
            </a:r>
            <a:r>
              <a:rPr spc="40" dirty="0"/>
              <a:t> </a:t>
            </a:r>
            <a:r>
              <a:rPr dirty="0"/>
              <a:t>into</a:t>
            </a:r>
            <a:r>
              <a:rPr spc="40" dirty="0"/>
              <a:t> </a:t>
            </a:r>
            <a:r>
              <a:rPr spc="-20" dirty="0"/>
              <a:t>groups,</a:t>
            </a:r>
            <a:r>
              <a:rPr spc="40" dirty="0"/>
              <a:t> </a:t>
            </a:r>
            <a:r>
              <a:rPr dirty="0"/>
              <a:t>or</a:t>
            </a:r>
            <a:r>
              <a:rPr spc="35" dirty="0"/>
              <a:t> </a:t>
            </a:r>
            <a:r>
              <a:rPr i="1" dirty="0">
                <a:latin typeface="Palatino Linotype"/>
                <a:cs typeface="Palatino Linotype"/>
              </a:rPr>
              <a:t>clusters</a:t>
            </a:r>
            <a:r>
              <a:rPr dirty="0"/>
              <a:t>,</a:t>
            </a:r>
            <a:r>
              <a:rPr spc="40" dirty="0"/>
              <a:t> </a:t>
            </a:r>
            <a:r>
              <a:rPr dirty="0"/>
              <a:t>so</a:t>
            </a:r>
            <a:r>
              <a:rPr spc="40" dirty="0"/>
              <a:t> </a:t>
            </a:r>
            <a:r>
              <a:rPr dirty="0"/>
              <a:t>that</a:t>
            </a:r>
            <a:r>
              <a:rPr spc="40" dirty="0"/>
              <a:t> </a:t>
            </a:r>
            <a:r>
              <a:rPr spc="-10" dirty="0"/>
              <a:t>objects </a:t>
            </a:r>
            <a:r>
              <a:rPr dirty="0"/>
              <a:t>within</a:t>
            </a:r>
            <a:r>
              <a:rPr spc="20" dirty="0"/>
              <a:t> </a:t>
            </a:r>
            <a:r>
              <a:rPr dirty="0"/>
              <a:t>a</a:t>
            </a:r>
            <a:r>
              <a:rPr spc="25" dirty="0"/>
              <a:t> </a:t>
            </a:r>
            <a:r>
              <a:rPr spc="-10" dirty="0"/>
              <a:t>cluster</a:t>
            </a:r>
            <a:r>
              <a:rPr spc="25" dirty="0"/>
              <a:t> </a:t>
            </a:r>
            <a:r>
              <a:rPr dirty="0"/>
              <a:t>are</a:t>
            </a:r>
            <a:r>
              <a:rPr spc="25" dirty="0"/>
              <a:t> </a:t>
            </a:r>
            <a:r>
              <a:rPr spc="-40" dirty="0"/>
              <a:t>“similar”</a:t>
            </a:r>
            <a:r>
              <a:rPr spc="90" dirty="0"/>
              <a:t> </a:t>
            </a:r>
            <a:r>
              <a:rPr dirty="0"/>
              <a:t>to</a:t>
            </a:r>
            <a:r>
              <a:rPr spc="25" dirty="0"/>
              <a:t> </a:t>
            </a:r>
            <a:r>
              <a:rPr spc="-20" dirty="0"/>
              <a:t>one</a:t>
            </a:r>
            <a:r>
              <a:rPr spc="25" dirty="0"/>
              <a:t> </a:t>
            </a:r>
            <a:r>
              <a:rPr spc="-20" dirty="0"/>
              <a:t>another</a:t>
            </a:r>
            <a:r>
              <a:rPr spc="25" dirty="0"/>
              <a:t> </a:t>
            </a:r>
            <a:r>
              <a:rPr dirty="0"/>
              <a:t>and</a:t>
            </a:r>
            <a:r>
              <a:rPr spc="25" dirty="0"/>
              <a:t> </a:t>
            </a:r>
            <a:r>
              <a:rPr spc="-40" dirty="0"/>
              <a:t>“dissimilar”</a:t>
            </a:r>
            <a:r>
              <a:rPr spc="90" dirty="0"/>
              <a:t> </a:t>
            </a:r>
            <a:r>
              <a:rPr dirty="0"/>
              <a:t>to</a:t>
            </a:r>
            <a:r>
              <a:rPr spc="25" dirty="0"/>
              <a:t> </a:t>
            </a:r>
            <a:r>
              <a:rPr dirty="0"/>
              <a:t>objects</a:t>
            </a:r>
            <a:r>
              <a:rPr spc="25" dirty="0"/>
              <a:t> </a:t>
            </a:r>
            <a:r>
              <a:rPr dirty="0"/>
              <a:t>in</a:t>
            </a:r>
            <a:r>
              <a:rPr spc="25" dirty="0"/>
              <a:t> </a:t>
            </a:r>
            <a:r>
              <a:rPr spc="-10" dirty="0"/>
              <a:t>other clusters.</a:t>
            </a:r>
          </a:p>
          <a:p>
            <a:pPr marL="12700" marR="274320">
              <a:lnSpc>
                <a:spcPts val="1150"/>
              </a:lnSpc>
              <a:spcBef>
                <a:spcPts val="730"/>
              </a:spcBef>
            </a:pPr>
            <a:r>
              <a:rPr spc="-10" dirty="0"/>
              <a:t>Similarity</a:t>
            </a:r>
            <a:r>
              <a:rPr spc="5" dirty="0"/>
              <a:t> </a:t>
            </a:r>
            <a:r>
              <a:rPr dirty="0"/>
              <a:t>is</a:t>
            </a:r>
            <a:r>
              <a:rPr spc="5" dirty="0"/>
              <a:t> </a:t>
            </a:r>
            <a:r>
              <a:rPr spc="-35" dirty="0"/>
              <a:t>commonly</a:t>
            </a:r>
            <a:r>
              <a:rPr spc="5" dirty="0"/>
              <a:t> </a:t>
            </a:r>
            <a:r>
              <a:rPr spc="-35" dirty="0"/>
              <a:t>defined</a:t>
            </a:r>
            <a:r>
              <a:rPr spc="10" dirty="0"/>
              <a:t> </a:t>
            </a:r>
            <a:r>
              <a:rPr dirty="0"/>
              <a:t>in</a:t>
            </a:r>
            <a:r>
              <a:rPr spc="5" dirty="0"/>
              <a:t> </a:t>
            </a:r>
            <a:r>
              <a:rPr spc="-10" dirty="0"/>
              <a:t>terms</a:t>
            </a:r>
            <a:r>
              <a:rPr spc="5" dirty="0"/>
              <a:t> </a:t>
            </a:r>
            <a:r>
              <a:rPr dirty="0"/>
              <a:t>of</a:t>
            </a:r>
            <a:r>
              <a:rPr spc="5" dirty="0"/>
              <a:t> </a:t>
            </a:r>
            <a:r>
              <a:rPr spc="-10" dirty="0"/>
              <a:t>how</a:t>
            </a:r>
            <a:r>
              <a:rPr spc="10" dirty="0"/>
              <a:t> </a:t>
            </a:r>
            <a:r>
              <a:rPr spc="-40" dirty="0"/>
              <a:t>“close”</a:t>
            </a:r>
            <a:r>
              <a:rPr spc="70" dirty="0"/>
              <a:t> </a:t>
            </a:r>
            <a:r>
              <a:rPr dirty="0"/>
              <a:t>the</a:t>
            </a:r>
            <a:r>
              <a:rPr spc="5" dirty="0"/>
              <a:t> </a:t>
            </a:r>
            <a:r>
              <a:rPr dirty="0"/>
              <a:t>objects</a:t>
            </a:r>
            <a:r>
              <a:rPr spc="5" dirty="0"/>
              <a:t> </a:t>
            </a:r>
            <a:r>
              <a:rPr dirty="0"/>
              <a:t>are</a:t>
            </a:r>
            <a:r>
              <a:rPr spc="10" dirty="0"/>
              <a:t> </a:t>
            </a:r>
            <a:r>
              <a:rPr dirty="0"/>
              <a:t>in</a:t>
            </a:r>
            <a:r>
              <a:rPr spc="5" dirty="0"/>
              <a:t> </a:t>
            </a:r>
            <a:r>
              <a:rPr spc="-10" dirty="0"/>
              <a:t>space, based</a:t>
            </a:r>
            <a:r>
              <a:rPr spc="5" dirty="0"/>
              <a:t> </a:t>
            </a:r>
            <a:r>
              <a:rPr dirty="0"/>
              <a:t>on</a:t>
            </a:r>
            <a:r>
              <a:rPr spc="5" dirty="0"/>
              <a:t> </a:t>
            </a:r>
            <a:r>
              <a:rPr dirty="0"/>
              <a:t>a</a:t>
            </a:r>
            <a:r>
              <a:rPr spc="10" dirty="0"/>
              <a:t> </a:t>
            </a:r>
            <a:r>
              <a:rPr spc="-10" dirty="0"/>
              <a:t>distance</a:t>
            </a:r>
            <a:r>
              <a:rPr spc="5" dirty="0"/>
              <a:t> </a:t>
            </a:r>
            <a:r>
              <a:rPr spc="-10" dirty="0"/>
              <a:t>function.</a:t>
            </a:r>
          </a:p>
          <a:p>
            <a:pPr marL="12700" marR="76835">
              <a:lnSpc>
                <a:spcPts val="1150"/>
              </a:lnSpc>
              <a:spcBef>
                <a:spcPts val="725"/>
              </a:spcBef>
            </a:pPr>
            <a:r>
              <a:rPr dirty="0"/>
              <a:t>In</a:t>
            </a:r>
            <a:r>
              <a:rPr spc="35" dirty="0"/>
              <a:t> </a:t>
            </a:r>
            <a:r>
              <a:rPr dirty="0"/>
              <a:t>data</a:t>
            </a:r>
            <a:r>
              <a:rPr spc="35" dirty="0"/>
              <a:t> </a:t>
            </a:r>
            <a:r>
              <a:rPr spc="-20" dirty="0"/>
              <a:t>reduction,</a:t>
            </a:r>
            <a:r>
              <a:rPr spc="40" dirty="0"/>
              <a:t> </a:t>
            </a:r>
            <a:r>
              <a:rPr dirty="0"/>
              <a:t>the</a:t>
            </a:r>
            <a:r>
              <a:rPr spc="35" dirty="0"/>
              <a:t> </a:t>
            </a:r>
            <a:r>
              <a:rPr spc="-10" dirty="0"/>
              <a:t>cluster</a:t>
            </a:r>
            <a:r>
              <a:rPr spc="40" dirty="0"/>
              <a:t> </a:t>
            </a:r>
            <a:r>
              <a:rPr spc="-30" dirty="0"/>
              <a:t>representations</a:t>
            </a:r>
            <a:r>
              <a:rPr spc="35" dirty="0"/>
              <a:t> </a:t>
            </a:r>
            <a:r>
              <a:rPr dirty="0"/>
              <a:t>of</a:t>
            </a:r>
            <a:r>
              <a:rPr spc="35" dirty="0"/>
              <a:t> </a:t>
            </a:r>
            <a:r>
              <a:rPr dirty="0"/>
              <a:t>the</a:t>
            </a:r>
            <a:r>
              <a:rPr spc="40" dirty="0"/>
              <a:t> </a:t>
            </a:r>
            <a:r>
              <a:rPr dirty="0"/>
              <a:t>data</a:t>
            </a:r>
            <a:r>
              <a:rPr spc="35" dirty="0"/>
              <a:t> </a:t>
            </a:r>
            <a:r>
              <a:rPr dirty="0"/>
              <a:t>are</a:t>
            </a:r>
            <a:r>
              <a:rPr spc="40" dirty="0"/>
              <a:t> </a:t>
            </a:r>
            <a:r>
              <a:rPr spc="-20" dirty="0"/>
              <a:t>used</a:t>
            </a:r>
            <a:r>
              <a:rPr spc="35" dirty="0"/>
              <a:t> </a:t>
            </a:r>
            <a:r>
              <a:rPr dirty="0"/>
              <a:t>to</a:t>
            </a:r>
            <a:r>
              <a:rPr spc="40" dirty="0"/>
              <a:t> </a:t>
            </a:r>
            <a:r>
              <a:rPr spc="-20" dirty="0"/>
              <a:t>replace</a:t>
            </a:r>
            <a:r>
              <a:rPr spc="35" dirty="0"/>
              <a:t> </a:t>
            </a:r>
            <a:r>
              <a:rPr spc="-25" dirty="0"/>
              <a:t>the </a:t>
            </a:r>
            <a:r>
              <a:rPr dirty="0"/>
              <a:t>actual</a:t>
            </a:r>
            <a:r>
              <a:rPr spc="40" dirty="0"/>
              <a:t> </a:t>
            </a:r>
            <a:r>
              <a:rPr dirty="0"/>
              <a:t>data.</a:t>
            </a:r>
            <a:r>
              <a:rPr spc="140" dirty="0"/>
              <a:t> </a:t>
            </a:r>
            <a:r>
              <a:rPr dirty="0"/>
              <a:t>The</a:t>
            </a:r>
            <a:r>
              <a:rPr spc="40" dirty="0"/>
              <a:t> </a:t>
            </a:r>
            <a:r>
              <a:rPr spc="-35" dirty="0"/>
              <a:t>effectiveness</a:t>
            </a:r>
            <a:r>
              <a:rPr spc="40" dirty="0"/>
              <a:t> </a:t>
            </a:r>
            <a:r>
              <a:rPr dirty="0"/>
              <a:t>of</a:t>
            </a:r>
            <a:r>
              <a:rPr spc="40" dirty="0"/>
              <a:t> </a:t>
            </a:r>
            <a:r>
              <a:rPr dirty="0"/>
              <a:t>this</a:t>
            </a:r>
            <a:r>
              <a:rPr spc="45" dirty="0"/>
              <a:t> </a:t>
            </a:r>
            <a:r>
              <a:rPr spc="-25" dirty="0"/>
              <a:t>technique</a:t>
            </a:r>
            <a:r>
              <a:rPr spc="40" dirty="0"/>
              <a:t> </a:t>
            </a:r>
            <a:r>
              <a:rPr spc="-35" dirty="0"/>
              <a:t>depends</a:t>
            </a:r>
            <a:r>
              <a:rPr spc="40" dirty="0"/>
              <a:t> </a:t>
            </a:r>
            <a:r>
              <a:rPr dirty="0"/>
              <a:t>on</a:t>
            </a:r>
            <a:r>
              <a:rPr spc="40" dirty="0"/>
              <a:t> </a:t>
            </a:r>
            <a:r>
              <a:rPr dirty="0"/>
              <a:t>the</a:t>
            </a:r>
            <a:r>
              <a:rPr spc="45" dirty="0"/>
              <a:t> </a:t>
            </a:r>
            <a:r>
              <a:rPr dirty="0"/>
              <a:t>data’s</a:t>
            </a:r>
            <a:r>
              <a:rPr spc="40" dirty="0"/>
              <a:t> </a:t>
            </a:r>
            <a:r>
              <a:rPr dirty="0"/>
              <a:t>nature.</a:t>
            </a:r>
            <a:r>
              <a:rPr spc="140" dirty="0"/>
              <a:t> </a:t>
            </a:r>
            <a:r>
              <a:rPr dirty="0"/>
              <a:t>It</a:t>
            </a:r>
            <a:r>
              <a:rPr spc="40" dirty="0"/>
              <a:t> </a:t>
            </a:r>
            <a:r>
              <a:rPr spc="-25" dirty="0"/>
              <a:t>is </a:t>
            </a:r>
            <a:r>
              <a:rPr spc="-35" dirty="0"/>
              <a:t>much</a:t>
            </a:r>
            <a:r>
              <a:rPr spc="25" dirty="0"/>
              <a:t> </a:t>
            </a:r>
            <a:r>
              <a:rPr spc="-25" dirty="0"/>
              <a:t>more</a:t>
            </a:r>
            <a:r>
              <a:rPr spc="30" dirty="0"/>
              <a:t> </a:t>
            </a:r>
            <a:r>
              <a:rPr spc="-25" dirty="0"/>
              <a:t>effective</a:t>
            </a:r>
            <a:r>
              <a:rPr spc="30" dirty="0"/>
              <a:t> </a:t>
            </a:r>
            <a:r>
              <a:rPr dirty="0"/>
              <a:t>for</a:t>
            </a:r>
            <a:r>
              <a:rPr spc="30" dirty="0"/>
              <a:t> </a:t>
            </a:r>
            <a:r>
              <a:rPr dirty="0"/>
              <a:t>data</a:t>
            </a:r>
            <a:r>
              <a:rPr spc="30" dirty="0"/>
              <a:t> </a:t>
            </a:r>
            <a:r>
              <a:rPr dirty="0"/>
              <a:t>that</a:t>
            </a:r>
            <a:r>
              <a:rPr spc="30" dirty="0"/>
              <a:t> </a:t>
            </a:r>
            <a:r>
              <a:rPr dirty="0"/>
              <a:t>can</a:t>
            </a:r>
            <a:r>
              <a:rPr spc="30" dirty="0"/>
              <a:t> </a:t>
            </a:r>
            <a:r>
              <a:rPr dirty="0"/>
              <a:t>be</a:t>
            </a:r>
            <a:r>
              <a:rPr spc="30" dirty="0"/>
              <a:t> </a:t>
            </a:r>
            <a:r>
              <a:rPr spc="-25" dirty="0"/>
              <a:t>organized</a:t>
            </a:r>
            <a:r>
              <a:rPr spc="30" dirty="0"/>
              <a:t> </a:t>
            </a:r>
            <a:r>
              <a:rPr dirty="0"/>
              <a:t>into</a:t>
            </a:r>
            <a:r>
              <a:rPr spc="30" dirty="0"/>
              <a:t> </a:t>
            </a:r>
            <a:r>
              <a:rPr spc="-10" dirty="0"/>
              <a:t>distinct</a:t>
            </a:r>
            <a:r>
              <a:rPr spc="30" dirty="0"/>
              <a:t> </a:t>
            </a:r>
            <a:r>
              <a:rPr spc="-20" dirty="0"/>
              <a:t>clusters</a:t>
            </a:r>
            <a:r>
              <a:rPr spc="30" dirty="0"/>
              <a:t> </a:t>
            </a:r>
            <a:r>
              <a:rPr dirty="0"/>
              <a:t>than</a:t>
            </a:r>
            <a:r>
              <a:rPr spc="25" dirty="0"/>
              <a:t> </a:t>
            </a:r>
            <a:r>
              <a:rPr spc="-25" dirty="0"/>
              <a:t>for </a:t>
            </a:r>
            <a:r>
              <a:rPr spc="-35" dirty="0"/>
              <a:t>smeared</a:t>
            </a:r>
            <a:r>
              <a:rPr spc="5" dirty="0"/>
              <a:t> </a:t>
            </a:r>
            <a:r>
              <a:rPr spc="-10" dirty="0"/>
              <a:t>data.</a:t>
            </a:r>
          </a:p>
          <a:p>
            <a:pPr marL="12700" marR="135255">
              <a:lnSpc>
                <a:spcPts val="1150"/>
              </a:lnSpc>
              <a:spcBef>
                <a:spcPts val="730"/>
              </a:spcBef>
            </a:pPr>
            <a:r>
              <a:rPr spc="-30" dirty="0"/>
              <a:t>Different</a:t>
            </a:r>
            <a:r>
              <a:rPr spc="25" dirty="0"/>
              <a:t> </a:t>
            </a:r>
            <a:r>
              <a:rPr spc="-20" dirty="0"/>
              <a:t>clustering</a:t>
            </a:r>
            <a:r>
              <a:rPr spc="25" dirty="0"/>
              <a:t> </a:t>
            </a:r>
            <a:r>
              <a:rPr spc="-30" dirty="0"/>
              <a:t>approaches</a:t>
            </a:r>
            <a:r>
              <a:rPr spc="30" dirty="0"/>
              <a:t> </a:t>
            </a:r>
            <a:r>
              <a:rPr dirty="0"/>
              <a:t>and</a:t>
            </a:r>
            <a:r>
              <a:rPr spc="25" dirty="0"/>
              <a:t> </a:t>
            </a:r>
            <a:r>
              <a:rPr spc="-30" dirty="0"/>
              <a:t>techniques</a:t>
            </a:r>
            <a:r>
              <a:rPr spc="30" dirty="0"/>
              <a:t> </a:t>
            </a:r>
            <a:r>
              <a:rPr dirty="0"/>
              <a:t>will</a:t>
            </a:r>
            <a:r>
              <a:rPr spc="25" dirty="0"/>
              <a:t> </a:t>
            </a:r>
            <a:r>
              <a:rPr dirty="0"/>
              <a:t>be</a:t>
            </a:r>
            <a:r>
              <a:rPr spc="30" dirty="0"/>
              <a:t> </a:t>
            </a:r>
            <a:r>
              <a:rPr spc="-20" dirty="0"/>
              <a:t>given</a:t>
            </a:r>
            <a:r>
              <a:rPr spc="25" dirty="0"/>
              <a:t> </a:t>
            </a:r>
            <a:r>
              <a:rPr dirty="0"/>
              <a:t>later</a:t>
            </a:r>
            <a:r>
              <a:rPr spc="30" dirty="0"/>
              <a:t> </a:t>
            </a:r>
            <a:r>
              <a:rPr dirty="0"/>
              <a:t>in</a:t>
            </a:r>
            <a:r>
              <a:rPr spc="25" dirty="0"/>
              <a:t> </a:t>
            </a:r>
            <a:r>
              <a:rPr spc="-20" dirty="0"/>
              <a:t>lecture</a:t>
            </a:r>
            <a:r>
              <a:rPr spc="30" dirty="0"/>
              <a:t> </a:t>
            </a:r>
            <a:r>
              <a:rPr b="1" spc="-20" dirty="0">
                <a:latin typeface="Georgia"/>
                <a:cs typeface="Georgia"/>
              </a:rPr>
              <a:t>Data </a:t>
            </a:r>
            <a:r>
              <a:rPr b="1" spc="-10" dirty="0">
                <a:latin typeface="Georgia"/>
                <a:cs typeface="Georgia"/>
              </a:rPr>
              <a:t>clustering</a:t>
            </a:r>
            <a:r>
              <a:rPr spc="-10" dirty="0"/>
              <a:t>.</a:t>
            </a:r>
          </a:p>
        </p:txBody>
      </p:sp>
      <p:sp>
        <p:nvSpPr>
          <p:cNvPr id="5" name="object 5"/>
          <p:cNvSpPr/>
          <p:nvPr/>
        </p:nvSpPr>
        <p:spPr>
          <a:xfrm>
            <a:off x="337972" y="129581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802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5731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75</a:t>
            </a:fld>
            <a:r>
              <a:rPr spc="-25" dirty="0"/>
              <a:t> </a:t>
            </a:r>
            <a:r>
              <a:rPr spc="75" dirty="0"/>
              <a:t>/</a:t>
            </a:r>
            <a:r>
              <a:rPr spc="-20" dirty="0"/>
              <a:t> </a:t>
            </a:r>
            <a:r>
              <a:rPr spc="-25" dirty="0"/>
              <a:t>103</a:t>
            </a: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sampling</a:t>
            </a:r>
          </a:p>
        </p:txBody>
      </p:sp>
      <p:sp>
        <p:nvSpPr>
          <p:cNvPr id="3" name="object 3"/>
          <p:cNvSpPr/>
          <p:nvPr/>
        </p:nvSpPr>
        <p:spPr>
          <a:xfrm>
            <a:off x="337972" y="95087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1146428"/>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311478"/>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47654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64160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80666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337972" y="20477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620229" y="224334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p:nvPr/>
        </p:nvSpPr>
        <p:spPr>
          <a:xfrm>
            <a:off x="620229" y="240840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p:nvPr/>
        </p:nvSpPr>
        <p:spPr>
          <a:xfrm>
            <a:off x="620229" y="257346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p:nvPr/>
        </p:nvSpPr>
        <p:spPr>
          <a:xfrm>
            <a:off x="620229" y="273852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4" name="object 14"/>
          <p:cNvSpPr txBox="1"/>
          <p:nvPr/>
        </p:nvSpPr>
        <p:spPr>
          <a:xfrm>
            <a:off x="177088" y="355001"/>
            <a:ext cx="5406390" cy="2707640"/>
          </a:xfrm>
          <a:prstGeom prst="rect">
            <a:avLst/>
          </a:prstGeom>
        </p:spPr>
        <p:txBody>
          <a:bodyPr vert="horz" wrap="square" lIns="0" tIns="34290" rIns="0" bIns="0" rtlCol="0">
            <a:spAutoFit/>
          </a:bodyPr>
          <a:lstStyle/>
          <a:p>
            <a:pPr marL="12700" marR="5080" algn="just">
              <a:lnSpc>
                <a:spcPts val="1150"/>
              </a:lnSpc>
              <a:spcBef>
                <a:spcPts val="270"/>
              </a:spcBef>
            </a:pPr>
            <a:r>
              <a:rPr sz="1100" dirty="0">
                <a:latin typeface="Georgia"/>
                <a:cs typeface="Georgia"/>
              </a:rPr>
              <a:t>Data</a:t>
            </a:r>
            <a:r>
              <a:rPr sz="1100" spc="20" dirty="0">
                <a:latin typeface="Georgia"/>
                <a:cs typeface="Georgia"/>
              </a:rPr>
              <a:t> </a:t>
            </a:r>
            <a:r>
              <a:rPr sz="1100" spc="-20" dirty="0">
                <a:latin typeface="Georgia"/>
                <a:cs typeface="Georgia"/>
              </a:rPr>
              <a:t>sampling</a:t>
            </a:r>
            <a:r>
              <a:rPr sz="1100" spc="20" dirty="0">
                <a:latin typeface="Georgia"/>
                <a:cs typeface="Georgia"/>
              </a:rPr>
              <a:t> </a:t>
            </a:r>
            <a:r>
              <a:rPr sz="1100" dirty="0">
                <a:latin typeface="Georgia"/>
                <a:cs typeface="Georgia"/>
              </a:rPr>
              <a:t>can</a:t>
            </a:r>
            <a:r>
              <a:rPr sz="1100" spc="30" dirty="0">
                <a:latin typeface="Georgia"/>
                <a:cs typeface="Georgia"/>
              </a:rPr>
              <a:t> </a:t>
            </a:r>
            <a:r>
              <a:rPr sz="1100" dirty="0">
                <a:latin typeface="Georgia"/>
                <a:cs typeface="Georgia"/>
              </a:rPr>
              <a:t>be</a:t>
            </a:r>
            <a:r>
              <a:rPr sz="1100" spc="20" dirty="0">
                <a:latin typeface="Georgia"/>
                <a:cs typeface="Georgia"/>
              </a:rPr>
              <a:t> </a:t>
            </a:r>
            <a:r>
              <a:rPr sz="1100" spc="-10" dirty="0">
                <a:latin typeface="Georgia"/>
                <a:cs typeface="Georgia"/>
              </a:rPr>
              <a:t>used</a:t>
            </a:r>
            <a:r>
              <a:rPr sz="1100" spc="25" dirty="0">
                <a:latin typeface="Georgia"/>
                <a:cs typeface="Georgia"/>
              </a:rPr>
              <a:t> </a:t>
            </a:r>
            <a:r>
              <a:rPr sz="1100" dirty="0">
                <a:latin typeface="Georgia"/>
                <a:cs typeface="Georgia"/>
              </a:rPr>
              <a:t>as</a:t>
            </a:r>
            <a:r>
              <a:rPr sz="1100" spc="30" dirty="0">
                <a:latin typeface="Georgia"/>
                <a:cs typeface="Georgia"/>
              </a:rPr>
              <a:t> </a:t>
            </a:r>
            <a:r>
              <a:rPr sz="1100" dirty="0">
                <a:latin typeface="Georgia"/>
                <a:cs typeface="Georgia"/>
              </a:rPr>
              <a:t>a</a:t>
            </a:r>
            <a:r>
              <a:rPr sz="1100" spc="20" dirty="0">
                <a:latin typeface="Georgia"/>
                <a:cs typeface="Georgia"/>
              </a:rPr>
              <a:t> </a:t>
            </a:r>
            <a:r>
              <a:rPr sz="1100" dirty="0">
                <a:latin typeface="Georgia"/>
                <a:cs typeface="Georgia"/>
              </a:rPr>
              <a:t>data</a:t>
            </a:r>
            <a:r>
              <a:rPr sz="1100" spc="25" dirty="0">
                <a:latin typeface="Georgia"/>
                <a:cs typeface="Georgia"/>
              </a:rPr>
              <a:t> </a:t>
            </a:r>
            <a:r>
              <a:rPr sz="1100" spc="-20" dirty="0">
                <a:latin typeface="Georgia"/>
                <a:cs typeface="Georgia"/>
              </a:rPr>
              <a:t>reduction</a:t>
            </a:r>
            <a:r>
              <a:rPr sz="1100" spc="25" dirty="0">
                <a:latin typeface="Georgia"/>
                <a:cs typeface="Georgia"/>
              </a:rPr>
              <a:t> </a:t>
            </a:r>
            <a:r>
              <a:rPr sz="1100" spc="-10" dirty="0">
                <a:latin typeface="Georgia"/>
                <a:cs typeface="Georgia"/>
              </a:rPr>
              <a:t>method</a:t>
            </a:r>
            <a:r>
              <a:rPr sz="1100" spc="30" dirty="0">
                <a:latin typeface="Georgia"/>
                <a:cs typeface="Georgia"/>
              </a:rPr>
              <a:t> </a:t>
            </a:r>
            <a:r>
              <a:rPr sz="1100" spc="-10" dirty="0">
                <a:latin typeface="Georgia"/>
                <a:cs typeface="Georgia"/>
              </a:rPr>
              <a:t>because</a:t>
            </a:r>
            <a:r>
              <a:rPr sz="1100" spc="20" dirty="0">
                <a:latin typeface="Georgia"/>
                <a:cs typeface="Georgia"/>
              </a:rPr>
              <a:t> </a:t>
            </a:r>
            <a:r>
              <a:rPr sz="1100" dirty="0">
                <a:latin typeface="Georgia"/>
                <a:cs typeface="Georgia"/>
              </a:rPr>
              <a:t>it</a:t>
            </a:r>
            <a:r>
              <a:rPr sz="1100" spc="25" dirty="0">
                <a:latin typeface="Georgia"/>
                <a:cs typeface="Georgia"/>
              </a:rPr>
              <a:t> </a:t>
            </a:r>
            <a:r>
              <a:rPr sz="1100" spc="-10" dirty="0">
                <a:latin typeface="Georgia"/>
                <a:cs typeface="Georgia"/>
              </a:rPr>
              <a:t>allows</a:t>
            </a:r>
            <a:r>
              <a:rPr sz="1100" spc="25" dirty="0">
                <a:latin typeface="Georgia"/>
                <a:cs typeface="Georgia"/>
              </a:rPr>
              <a:t> </a:t>
            </a:r>
            <a:r>
              <a:rPr sz="1100" dirty="0">
                <a:latin typeface="Georgia"/>
                <a:cs typeface="Georgia"/>
              </a:rPr>
              <a:t>a</a:t>
            </a:r>
            <a:r>
              <a:rPr sz="1100" spc="20" dirty="0">
                <a:latin typeface="Georgia"/>
                <a:cs typeface="Georgia"/>
              </a:rPr>
              <a:t> </a:t>
            </a:r>
            <a:r>
              <a:rPr sz="1100" dirty="0">
                <a:latin typeface="Georgia"/>
                <a:cs typeface="Georgia"/>
              </a:rPr>
              <a:t>large</a:t>
            </a:r>
            <a:r>
              <a:rPr sz="1100" spc="25" dirty="0">
                <a:latin typeface="Georgia"/>
                <a:cs typeface="Georgia"/>
              </a:rPr>
              <a:t> </a:t>
            </a:r>
            <a:r>
              <a:rPr sz="1100" dirty="0">
                <a:latin typeface="Georgia"/>
                <a:cs typeface="Georgia"/>
              </a:rPr>
              <a:t>data</a:t>
            </a:r>
            <a:r>
              <a:rPr sz="1100" spc="30" dirty="0">
                <a:latin typeface="Georgia"/>
                <a:cs typeface="Georgia"/>
              </a:rPr>
              <a:t> </a:t>
            </a:r>
            <a:r>
              <a:rPr sz="1100" spc="-25" dirty="0">
                <a:latin typeface="Georgia"/>
                <a:cs typeface="Georgia"/>
              </a:rPr>
              <a:t>set </a:t>
            </a:r>
            <a:r>
              <a:rPr sz="1100" dirty="0">
                <a:latin typeface="Georgia"/>
                <a:cs typeface="Georgia"/>
              </a:rPr>
              <a:t>to</a:t>
            </a:r>
            <a:r>
              <a:rPr sz="1100" spc="30" dirty="0">
                <a:latin typeface="Georgia"/>
                <a:cs typeface="Georgia"/>
              </a:rPr>
              <a:t> </a:t>
            </a:r>
            <a:r>
              <a:rPr sz="1100" dirty="0">
                <a:latin typeface="Georgia"/>
                <a:cs typeface="Georgia"/>
              </a:rPr>
              <a:t>be</a:t>
            </a:r>
            <a:r>
              <a:rPr sz="1100" spc="35" dirty="0">
                <a:latin typeface="Georgia"/>
                <a:cs typeface="Georgia"/>
              </a:rPr>
              <a:t> </a:t>
            </a:r>
            <a:r>
              <a:rPr sz="1100" spc="-35" dirty="0">
                <a:latin typeface="Georgia"/>
                <a:cs typeface="Georgia"/>
              </a:rPr>
              <a:t>represented</a:t>
            </a:r>
            <a:r>
              <a:rPr sz="1100" spc="35" dirty="0">
                <a:latin typeface="Georgia"/>
                <a:cs typeface="Georgia"/>
              </a:rPr>
              <a:t> </a:t>
            </a:r>
            <a:r>
              <a:rPr sz="1100" dirty="0">
                <a:latin typeface="Georgia"/>
                <a:cs typeface="Georgia"/>
              </a:rPr>
              <a:t>by</a:t>
            </a:r>
            <a:r>
              <a:rPr sz="1100" spc="35" dirty="0">
                <a:latin typeface="Georgia"/>
                <a:cs typeface="Georgia"/>
              </a:rPr>
              <a:t> </a:t>
            </a:r>
            <a:r>
              <a:rPr sz="1100" dirty="0">
                <a:latin typeface="Georgia"/>
                <a:cs typeface="Georgia"/>
              </a:rPr>
              <a:t>a</a:t>
            </a:r>
            <a:r>
              <a:rPr sz="1100" spc="35" dirty="0">
                <a:latin typeface="Georgia"/>
                <a:cs typeface="Georgia"/>
              </a:rPr>
              <a:t> </a:t>
            </a:r>
            <a:r>
              <a:rPr sz="1100" spc="-30" dirty="0">
                <a:latin typeface="Georgia"/>
                <a:cs typeface="Georgia"/>
              </a:rPr>
              <a:t>much</a:t>
            </a:r>
            <a:r>
              <a:rPr sz="1100" spc="35" dirty="0">
                <a:latin typeface="Georgia"/>
                <a:cs typeface="Georgia"/>
              </a:rPr>
              <a:t> </a:t>
            </a:r>
            <a:r>
              <a:rPr sz="1100" spc="-25" dirty="0">
                <a:latin typeface="Georgia"/>
                <a:cs typeface="Georgia"/>
              </a:rPr>
              <a:t>smaller</a:t>
            </a:r>
            <a:r>
              <a:rPr sz="1100" spc="35" dirty="0">
                <a:latin typeface="Georgia"/>
                <a:cs typeface="Georgia"/>
              </a:rPr>
              <a:t> </a:t>
            </a:r>
            <a:r>
              <a:rPr sz="1100" spc="-45" dirty="0">
                <a:latin typeface="Georgia"/>
                <a:cs typeface="Georgia"/>
              </a:rPr>
              <a:t>random/non–random</a:t>
            </a:r>
            <a:r>
              <a:rPr sz="1100" spc="35" dirty="0">
                <a:latin typeface="Georgia"/>
                <a:cs typeface="Georgia"/>
              </a:rPr>
              <a:t> </a:t>
            </a:r>
            <a:r>
              <a:rPr sz="1100" dirty="0">
                <a:latin typeface="Georgia"/>
                <a:cs typeface="Georgia"/>
              </a:rPr>
              <a:t>data</a:t>
            </a:r>
            <a:r>
              <a:rPr sz="1100" spc="30" dirty="0">
                <a:latin typeface="Georgia"/>
                <a:cs typeface="Georgia"/>
              </a:rPr>
              <a:t> </a:t>
            </a:r>
            <a:r>
              <a:rPr sz="1100" spc="-20" dirty="0">
                <a:latin typeface="Georgia"/>
                <a:cs typeface="Georgia"/>
              </a:rPr>
              <a:t>sample</a:t>
            </a:r>
            <a:r>
              <a:rPr sz="1100" spc="35" dirty="0">
                <a:latin typeface="Georgia"/>
                <a:cs typeface="Georgia"/>
              </a:rPr>
              <a:t> </a:t>
            </a:r>
            <a:r>
              <a:rPr sz="1100" dirty="0">
                <a:latin typeface="Georgia"/>
                <a:cs typeface="Georgia"/>
              </a:rPr>
              <a:t>(a</a:t>
            </a:r>
            <a:r>
              <a:rPr sz="1100" spc="35" dirty="0">
                <a:latin typeface="Georgia"/>
                <a:cs typeface="Georgia"/>
              </a:rPr>
              <a:t> </a:t>
            </a:r>
            <a:r>
              <a:rPr sz="1100" dirty="0">
                <a:latin typeface="Georgia"/>
                <a:cs typeface="Georgia"/>
              </a:rPr>
              <a:t>subset).</a:t>
            </a:r>
            <a:r>
              <a:rPr sz="1100" spc="135" dirty="0">
                <a:latin typeface="Georgia"/>
                <a:cs typeface="Georgia"/>
              </a:rPr>
              <a:t> </a:t>
            </a:r>
            <a:r>
              <a:rPr sz="1100" spc="-10" dirty="0">
                <a:latin typeface="Georgia"/>
                <a:cs typeface="Georgia"/>
              </a:rPr>
              <a:t>There </a:t>
            </a:r>
            <a:r>
              <a:rPr sz="1100" dirty="0">
                <a:latin typeface="Georgia"/>
                <a:cs typeface="Georgia"/>
              </a:rPr>
              <a:t>are</a:t>
            </a:r>
            <a:r>
              <a:rPr sz="1100" spc="15" dirty="0">
                <a:latin typeface="Georgia"/>
                <a:cs typeface="Georgia"/>
              </a:rPr>
              <a:t> </a:t>
            </a:r>
            <a:r>
              <a:rPr sz="1100" spc="-30" dirty="0">
                <a:latin typeface="Georgia"/>
                <a:cs typeface="Georgia"/>
              </a:rPr>
              <a:t>different</a:t>
            </a:r>
            <a:r>
              <a:rPr sz="1100" spc="15" dirty="0">
                <a:latin typeface="Georgia"/>
                <a:cs typeface="Georgia"/>
              </a:rPr>
              <a:t> </a:t>
            </a:r>
            <a:r>
              <a:rPr sz="1100" spc="-25" dirty="0">
                <a:latin typeface="Georgia"/>
                <a:cs typeface="Georgia"/>
              </a:rPr>
              <a:t>sampling</a:t>
            </a:r>
            <a:r>
              <a:rPr sz="1100" spc="20" dirty="0">
                <a:latin typeface="Georgia"/>
                <a:cs typeface="Georgia"/>
              </a:rPr>
              <a:t> </a:t>
            </a:r>
            <a:r>
              <a:rPr sz="1100" spc="-30" dirty="0">
                <a:latin typeface="Georgia"/>
                <a:cs typeface="Georgia"/>
              </a:rPr>
              <a:t>techniques</a:t>
            </a:r>
            <a:r>
              <a:rPr sz="1100" spc="15" dirty="0">
                <a:latin typeface="Georgia"/>
                <a:cs typeface="Georgia"/>
              </a:rPr>
              <a:t> </a:t>
            </a:r>
            <a:r>
              <a:rPr sz="1100" dirty="0">
                <a:latin typeface="Georgia"/>
                <a:cs typeface="Georgia"/>
              </a:rPr>
              <a:t>and</a:t>
            </a:r>
            <a:r>
              <a:rPr sz="1100" spc="15" dirty="0">
                <a:latin typeface="Georgia"/>
                <a:cs typeface="Georgia"/>
              </a:rPr>
              <a:t> </a:t>
            </a:r>
            <a:r>
              <a:rPr sz="1100" dirty="0">
                <a:latin typeface="Georgia"/>
                <a:cs typeface="Georgia"/>
              </a:rPr>
              <a:t>they</a:t>
            </a:r>
            <a:r>
              <a:rPr sz="1100" spc="20" dirty="0">
                <a:latin typeface="Georgia"/>
                <a:cs typeface="Georgia"/>
              </a:rPr>
              <a:t> </a:t>
            </a:r>
            <a:r>
              <a:rPr sz="1100" dirty="0">
                <a:latin typeface="Georgia"/>
                <a:cs typeface="Georgia"/>
              </a:rPr>
              <a:t>are</a:t>
            </a:r>
            <a:r>
              <a:rPr sz="1100" spc="15" dirty="0">
                <a:latin typeface="Georgia"/>
                <a:cs typeface="Georgia"/>
              </a:rPr>
              <a:t> </a:t>
            </a:r>
            <a:r>
              <a:rPr sz="1100" spc="-30" dirty="0">
                <a:latin typeface="Georgia"/>
                <a:cs typeface="Georgia"/>
              </a:rPr>
              <a:t>classified</a:t>
            </a:r>
            <a:r>
              <a:rPr sz="1100" spc="15" dirty="0">
                <a:latin typeface="Georgia"/>
                <a:cs typeface="Georgia"/>
              </a:rPr>
              <a:t> </a:t>
            </a:r>
            <a:r>
              <a:rPr sz="1100" dirty="0">
                <a:latin typeface="Georgia"/>
                <a:cs typeface="Georgia"/>
              </a:rPr>
              <a:t>into</a:t>
            </a:r>
            <a:r>
              <a:rPr sz="1100" spc="20" dirty="0">
                <a:latin typeface="Georgia"/>
                <a:cs typeface="Georgia"/>
              </a:rPr>
              <a:t> </a:t>
            </a:r>
            <a:r>
              <a:rPr sz="1100" dirty="0">
                <a:latin typeface="Georgia"/>
                <a:cs typeface="Georgia"/>
              </a:rPr>
              <a:t>two</a:t>
            </a:r>
            <a:r>
              <a:rPr sz="1100" spc="15" dirty="0">
                <a:latin typeface="Georgia"/>
                <a:cs typeface="Georgia"/>
              </a:rPr>
              <a:t> </a:t>
            </a:r>
            <a:r>
              <a:rPr sz="1100" spc="-20" dirty="0">
                <a:latin typeface="Georgia"/>
                <a:cs typeface="Georgia"/>
              </a:rPr>
              <a:t>main</a:t>
            </a:r>
            <a:r>
              <a:rPr sz="1100" spc="20" dirty="0">
                <a:latin typeface="Georgia"/>
                <a:cs typeface="Georgia"/>
              </a:rPr>
              <a:t> </a:t>
            </a:r>
            <a:r>
              <a:rPr sz="1100" spc="-10" dirty="0">
                <a:latin typeface="Georgia"/>
                <a:cs typeface="Georgia"/>
              </a:rPr>
              <a:t>types:</a:t>
            </a:r>
            <a:endParaRPr sz="1100">
              <a:latin typeface="Georgia"/>
              <a:cs typeface="Georgia"/>
            </a:endParaRPr>
          </a:p>
          <a:p>
            <a:pPr marL="289560" algn="just">
              <a:lnSpc>
                <a:spcPct val="100000"/>
              </a:lnSpc>
              <a:spcBef>
                <a:spcPts val="340"/>
              </a:spcBef>
            </a:pPr>
            <a:r>
              <a:rPr sz="1100" spc="-20" dirty="0">
                <a:latin typeface="Georgia"/>
                <a:cs typeface="Georgia"/>
              </a:rPr>
              <a:t>Random</a:t>
            </a:r>
            <a:r>
              <a:rPr sz="1100" spc="5" dirty="0">
                <a:latin typeface="Georgia"/>
                <a:cs typeface="Georgia"/>
              </a:rPr>
              <a:t> </a:t>
            </a:r>
            <a:r>
              <a:rPr sz="1100" spc="-10" dirty="0">
                <a:latin typeface="Georgia"/>
                <a:cs typeface="Georgia"/>
              </a:rPr>
              <a:t>sampling:</a:t>
            </a:r>
            <a:endParaRPr sz="1100">
              <a:latin typeface="Georgia"/>
              <a:cs typeface="Georgia"/>
            </a:endParaRPr>
          </a:p>
          <a:p>
            <a:pPr marL="566420" marR="1649730">
              <a:lnSpc>
                <a:spcPct val="108300"/>
              </a:lnSpc>
              <a:spcBef>
                <a:spcPts val="180"/>
              </a:spcBef>
            </a:pPr>
            <a:r>
              <a:rPr sz="1000" spc="-10" dirty="0">
                <a:latin typeface="Georgia"/>
                <a:cs typeface="Georgia"/>
              </a:rPr>
              <a:t>Simple</a:t>
            </a:r>
            <a:r>
              <a:rPr sz="1000" spc="15" dirty="0">
                <a:latin typeface="Georgia"/>
                <a:cs typeface="Georgia"/>
              </a:rPr>
              <a:t> </a:t>
            </a:r>
            <a:r>
              <a:rPr sz="1000" spc="-10" dirty="0">
                <a:latin typeface="Georgia"/>
                <a:cs typeface="Georgia"/>
              </a:rPr>
              <a:t>random</a:t>
            </a:r>
            <a:r>
              <a:rPr sz="1000" spc="20" dirty="0">
                <a:latin typeface="Georgia"/>
                <a:cs typeface="Georgia"/>
              </a:rPr>
              <a:t> </a:t>
            </a:r>
            <a:r>
              <a:rPr sz="1000" spc="-25" dirty="0">
                <a:latin typeface="Georgia"/>
                <a:cs typeface="Georgia"/>
              </a:rPr>
              <a:t>sampling</a:t>
            </a:r>
            <a:r>
              <a:rPr sz="1000" spc="15" dirty="0">
                <a:latin typeface="Georgia"/>
                <a:cs typeface="Georgia"/>
              </a:rPr>
              <a:t> </a:t>
            </a:r>
            <a:r>
              <a:rPr sz="1000" dirty="0">
                <a:latin typeface="Georgia"/>
                <a:cs typeface="Georgia"/>
              </a:rPr>
              <a:t>(with</a:t>
            </a:r>
            <a:r>
              <a:rPr sz="1000" spc="20" dirty="0">
                <a:latin typeface="Georgia"/>
                <a:cs typeface="Georgia"/>
              </a:rPr>
              <a:t> </a:t>
            </a:r>
            <a:r>
              <a:rPr sz="1000" dirty="0">
                <a:latin typeface="Georgia"/>
                <a:cs typeface="Georgia"/>
              </a:rPr>
              <a:t>and</a:t>
            </a:r>
            <a:r>
              <a:rPr sz="1000" spc="15" dirty="0">
                <a:latin typeface="Georgia"/>
                <a:cs typeface="Georgia"/>
              </a:rPr>
              <a:t> </a:t>
            </a:r>
            <a:r>
              <a:rPr sz="1000" dirty="0">
                <a:latin typeface="Georgia"/>
                <a:cs typeface="Georgia"/>
              </a:rPr>
              <a:t>without</a:t>
            </a:r>
            <a:r>
              <a:rPr sz="1000" spc="20" dirty="0">
                <a:latin typeface="Georgia"/>
                <a:cs typeface="Georgia"/>
              </a:rPr>
              <a:t> </a:t>
            </a:r>
            <a:r>
              <a:rPr sz="1000" spc="-10" dirty="0">
                <a:latin typeface="Georgia"/>
                <a:cs typeface="Georgia"/>
              </a:rPr>
              <a:t>replacement) Stratified</a:t>
            </a:r>
            <a:r>
              <a:rPr sz="1000" spc="65" dirty="0">
                <a:latin typeface="Georgia"/>
                <a:cs typeface="Georgia"/>
              </a:rPr>
              <a:t> </a:t>
            </a:r>
            <a:r>
              <a:rPr sz="1000" spc="-10" dirty="0">
                <a:latin typeface="Georgia"/>
                <a:cs typeface="Georgia"/>
              </a:rPr>
              <a:t>sampling</a:t>
            </a:r>
            <a:endParaRPr sz="1000">
              <a:latin typeface="Georgia"/>
              <a:cs typeface="Georgia"/>
            </a:endParaRPr>
          </a:p>
          <a:p>
            <a:pPr marL="566420" marR="3645535">
              <a:lnSpc>
                <a:spcPct val="108300"/>
              </a:lnSpc>
            </a:pPr>
            <a:r>
              <a:rPr sz="1000" dirty="0">
                <a:latin typeface="Georgia"/>
                <a:cs typeface="Georgia"/>
              </a:rPr>
              <a:t>Cluster</a:t>
            </a:r>
            <a:r>
              <a:rPr sz="1000" spc="25" dirty="0">
                <a:latin typeface="Georgia"/>
                <a:cs typeface="Georgia"/>
              </a:rPr>
              <a:t> </a:t>
            </a:r>
            <a:r>
              <a:rPr sz="1000" spc="-10" dirty="0">
                <a:latin typeface="Georgia"/>
                <a:cs typeface="Georgia"/>
              </a:rPr>
              <a:t>sampling </a:t>
            </a:r>
            <a:r>
              <a:rPr sz="1000" dirty="0">
                <a:latin typeface="Georgia"/>
                <a:cs typeface="Georgia"/>
              </a:rPr>
              <a:t>Systematic</a:t>
            </a:r>
            <a:r>
              <a:rPr sz="1000" spc="-10" dirty="0">
                <a:latin typeface="Georgia"/>
                <a:cs typeface="Georgia"/>
              </a:rPr>
              <a:t> sampling </a:t>
            </a:r>
            <a:r>
              <a:rPr sz="1000" spc="-20" dirty="0">
                <a:latin typeface="Georgia"/>
                <a:cs typeface="Georgia"/>
              </a:rPr>
              <a:t>Multi–stage</a:t>
            </a:r>
            <a:r>
              <a:rPr sz="1000" spc="40" dirty="0">
                <a:latin typeface="Georgia"/>
                <a:cs typeface="Georgia"/>
              </a:rPr>
              <a:t> </a:t>
            </a:r>
            <a:r>
              <a:rPr sz="1000" spc="-30" dirty="0">
                <a:latin typeface="Georgia"/>
                <a:cs typeface="Georgia"/>
              </a:rPr>
              <a:t>sampling</a:t>
            </a:r>
            <a:endParaRPr sz="1000">
              <a:latin typeface="Georgia"/>
              <a:cs typeface="Georgia"/>
            </a:endParaRPr>
          </a:p>
          <a:p>
            <a:pPr marL="566420" marR="3611245" indent="-277495">
              <a:lnSpc>
                <a:spcPct val="111500"/>
              </a:lnSpc>
              <a:spcBef>
                <a:spcPts val="484"/>
              </a:spcBef>
            </a:pPr>
            <a:r>
              <a:rPr sz="1100" spc="-55" dirty="0">
                <a:latin typeface="Georgia"/>
                <a:cs typeface="Georgia"/>
              </a:rPr>
              <a:t>Non–random</a:t>
            </a:r>
            <a:r>
              <a:rPr sz="1100" spc="45" dirty="0">
                <a:latin typeface="Georgia"/>
                <a:cs typeface="Georgia"/>
              </a:rPr>
              <a:t> </a:t>
            </a:r>
            <a:r>
              <a:rPr sz="1100" spc="-10" dirty="0">
                <a:latin typeface="Georgia"/>
                <a:cs typeface="Georgia"/>
              </a:rPr>
              <a:t>sampling: </a:t>
            </a:r>
            <a:r>
              <a:rPr sz="1000" spc="-20" dirty="0">
                <a:latin typeface="Georgia"/>
                <a:cs typeface="Georgia"/>
              </a:rPr>
              <a:t>Convenience</a:t>
            </a:r>
            <a:r>
              <a:rPr sz="1000" spc="35" dirty="0">
                <a:latin typeface="Georgia"/>
                <a:cs typeface="Georgia"/>
              </a:rPr>
              <a:t> </a:t>
            </a:r>
            <a:r>
              <a:rPr sz="1000" spc="-30" dirty="0">
                <a:latin typeface="Georgia"/>
                <a:cs typeface="Georgia"/>
              </a:rPr>
              <a:t>sampling </a:t>
            </a:r>
            <a:r>
              <a:rPr sz="1000" spc="-20" dirty="0">
                <a:latin typeface="Georgia"/>
                <a:cs typeface="Georgia"/>
              </a:rPr>
              <a:t>Judgement</a:t>
            </a:r>
            <a:r>
              <a:rPr sz="1000" spc="40" dirty="0">
                <a:latin typeface="Georgia"/>
                <a:cs typeface="Georgia"/>
              </a:rPr>
              <a:t> </a:t>
            </a:r>
            <a:r>
              <a:rPr sz="1000" spc="-10" dirty="0">
                <a:latin typeface="Georgia"/>
                <a:cs typeface="Georgia"/>
              </a:rPr>
              <a:t>sampling </a:t>
            </a:r>
            <a:r>
              <a:rPr sz="1000" dirty="0">
                <a:latin typeface="Georgia"/>
                <a:cs typeface="Georgia"/>
              </a:rPr>
              <a:t>Quota</a:t>
            </a:r>
            <a:r>
              <a:rPr sz="1000" spc="40" dirty="0">
                <a:latin typeface="Georgia"/>
                <a:cs typeface="Georgia"/>
              </a:rPr>
              <a:t> </a:t>
            </a:r>
            <a:r>
              <a:rPr sz="1000" spc="-10" dirty="0">
                <a:latin typeface="Georgia"/>
                <a:cs typeface="Georgia"/>
              </a:rPr>
              <a:t>sampling </a:t>
            </a:r>
            <a:r>
              <a:rPr sz="1000" spc="-20" dirty="0">
                <a:latin typeface="Georgia"/>
                <a:cs typeface="Georgia"/>
              </a:rPr>
              <a:t>Snowball</a:t>
            </a:r>
            <a:r>
              <a:rPr sz="1000" spc="30" dirty="0">
                <a:latin typeface="Georgia"/>
                <a:cs typeface="Georgia"/>
              </a:rPr>
              <a:t> </a:t>
            </a:r>
            <a:r>
              <a:rPr sz="1000" spc="-10" dirty="0">
                <a:latin typeface="Georgia"/>
                <a:cs typeface="Georgia"/>
              </a:rPr>
              <a:t>sampling</a:t>
            </a:r>
            <a:endParaRPr sz="1000">
              <a:latin typeface="Georgia"/>
              <a:cs typeface="Georgia"/>
            </a:endParaRPr>
          </a:p>
          <a:p>
            <a:pPr marL="12700">
              <a:lnSpc>
                <a:spcPct val="100000"/>
              </a:lnSpc>
              <a:spcBef>
                <a:spcPts val="505"/>
              </a:spcBef>
            </a:pPr>
            <a:r>
              <a:rPr sz="1100" spc="-20" dirty="0">
                <a:latin typeface="Georgia"/>
                <a:cs typeface="Georgia"/>
              </a:rPr>
              <a:t>Sampling</a:t>
            </a:r>
            <a:r>
              <a:rPr sz="1100" spc="25" dirty="0">
                <a:latin typeface="Georgia"/>
                <a:cs typeface="Georgia"/>
              </a:rPr>
              <a:t> </a:t>
            </a:r>
            <a:r>
              <a:rPr sz="1100" spc="-30" dirty="0">
                <a:latin typeface="Georgia"/>
                <a:cs typeface="Georgia"/>
              </a:rPr>
              <a:t>techniques</a:t>
            </a:r>
            <a:r>
              <a:rPr sz="1100" spc="25" dirty="0">
                <a:latin typeface="Georgia"/>
                <a:cs typeface="Georgia"/>
              </a:rPr>
              <a:t> </a:t>
            </a:r>
            <a:r>
              <a:rPr sz="1100" dirty="0">
                <a:latin typeface="Georgia"/>
                <a:cs typeface="Georgia"/>
              </a:rPr>
              <a:t>will</a:t>
            </a:r>
            <a:r>
              <a:rPr sz="1100" spc="25" dirty="0">
                <a:latin typeface="Georgia"/>
                <a:cs typeface="Georgia"/>
              </a:rPr>
              <a:t> </a:t>
            </a:r>
            <a:r>
              <a:rPr sz="1100" dirty="0">
                <a:latin typeface="Georgia"/>
                <a:cs typeface="Georgia"/>
              </a:rPr>
              <a:t>be</a:t>
            </a:r>
            <a:r>
              <a:rPr sz="1100" spc="30" dirty="0">
                <a:latin typeface="Georgia"/>
                <a:cs typeface="Georgia"/>
              </a:rPr>
              <a:t> </a:t>
            </a:r>
            <a:r>
              <a:rPr sz="1100" spc="-30" dirty="0">
                <a:latin typeface="Georgia"/>
                <a:cs typeface="Georgia"/>
              </a:rPr>
              <a:t>presented</a:t>
            </a:r>
            <a:r>
              <a:rPr sz="1100" spc="25" dirty="0">
                <a:latin typeface="Georgia"/>
                <a:cs typeface="Georgia"/>
              </a:rPr>
              <a:t> </a:t>
            </a:r>
            <a:r>
              <a:rPr sz="1100" dirty="0">
                <a:latin typeface="Georgia"/>
                <a:cs typeface="Georgia"/>
              </a:rPr>
              <a:t>in</a:t>
            </a:r>
            <a:r>
              <a:rPr sz="1100" spc="25" dirty="0">
                <a:latin typeface="Georgia"/>
                <a:cs typeface="Georgia"/>
              </a:rPr>
              <a:t> </a:t>
            </a:r>
            <a:r>
              <a:rPr sz="1100" spc="-10" dirty="0">
                <a:latin typeface="Georgia"/>
                <a:cs typeface="Georgia"/>
              </a:rPr>
              <a:t>details</a:t>
            </a:r>
            <a:r>
              <a:rPr sz="1100" spc="30"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next</a:t>
            </a:r>
            <a:r>
              <a:rPr sz="1100" spc="25" dirty="0">
                <a:latin typeface="Georgia"/>
                <a:cs typeface="Georgia"/>
              </a:rPr>
              <a:t> </a:t>
            </a:r>
            <a:r>
              <a:rPr sz="1100" spc="-10" dirty="0">
                <a:latin typeface="Georgia"/>
                <a:cs typeface="Georgia"/>
              </a:rPr>
              <a:t>section.</a:t>
            </a:r>
            <a:endParaRPr sz="1100">
              <a:latin typeface="Georgia"/>
              <a:cs typeface="Georgia"/>
            </a:endParaRPr>
          </a:p>
        </p:txBody>
      </p:sp>
      <p:grpSp>
        <p:nvGrpSpPr>
          <p:cNvPr id="15" name="object 15"/>
          <p:cNvGrpSpPr/>
          <p:nvPr/>
        </p:nvGrpSpPr>
        <p:grpSpPr>
          <a:xfrm>
            <a:off x="0" y="3121545"/>
            <a:ext cx="5760085" cy="118745"/>
            <a:chOff x="0" y="3121545"/>
            <a:chExt cx="5760085" cy="118745"/>
          </a:xfrm>
        </p:grpSpPr>
        <p:sp>
          <p:nvSpPr>
            <p:cNvPr id="16" name="object 1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7" name="object 1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9" name="object 19"/>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20" name="object 20"/>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76</a:t>
            </a:fld>
            <a:r>
              <a:rPr spc="-25" dirty="0"/>
              <a:t> </a:t>
            </a:r>
            <a:r>
              <a:rPr spc="75" dirty="0"/>
              <a:t>/</a:t>
            </a:r>
            <a:r>
              <a:rPr spc="-20" dirty="0"/>
              <a:t> </a:t>
            </a:r>
            <a:r>
              <a:rPr spc="-25" dirty="0"/>
              <a:t>103</a:t>
            </a:r>
          </a:p>
        </p:txBody>
      </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45" dirty="0"/>
              <a:t> </a:t>
            </a:r>
            <a:r>
              <a:rPr dirty="0"/>
              <a:t>cube</a:t>
            </a:r>
            <a:r>
              <a:rPr spc="150" dirty="0"/>
              <a:t> </a:t>
            </a:r>
            <a:r>
              <a:rPr spc="-10" dirty="0"/>
              <a:t>aggregation</a:t>
            </a:r>
          </a:p>
        </p:txBody>
      </p:sp>
      <p:sp>
        <p:nvSpPr>
          <p:cNvPr id="3" name="object 3"/>
          <p:cNvSpPr/>
          <p:nvPr/>
        </p:nvSpPr>
        <p:spPr>
          <a:xfrm>
            <a:off x="337972" y="4696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78090"/>
            <a:ext cx="5121275" cy="1015365"/>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Dat</a:t>
            </a:r>
            <a:r>
              <a:rPr sz="1100" spc="45" dirty="0">
                <a:latin typeface="Georgia"/>
                <a:cs typeface="Georgia"/>
              </a:rPr>
              <a:t> </a:t>
            </a:r>
            <a:r>
              <a:rPr sz="1100" dirty="0">
                <a:latin typeface="Georgia"/>
                <a:cs typeface="Georgia"/>
              </a:rPr>
              <a:t>cube</a:t>
            </a:r>
            <a:r>
              <a:rPr sz="1100" spc="45" dirty="0">
                <a:latin typeface="Georgia"/>
                <a:cs typeface="Georgia"/>
              </a:rPr>
              <a:t> </a:t>
            </a:r>
            <a:r>
              <a:rPr sz="1100" dirty="0">
                <a:latin typeface="Georgia"/>
                <a:cs typeface="Georgia"/>
              </a:rPr>
              <a:t>is</a:t>
            </a:r>
            <a:r>
              <a:rPr sz="1100" spc="50" dirty="0">
                <a:latin typeface="Georgia"/>
                <a:cs typeface="Georgia"/>
              </a:rPr>
              <a:t> </a:t>
            </a:r>
            <a:r>
              <a:rPr sz="1100" dirty="0">
                <a:latin typeface="Georgia"/>
                <a:cs typeface="Georgia"/>
              </a:rPr>
              <a:t>a</a:t>
            </a:r>
            <a:r>
              <a:rPr sz="1100" spc="45" dirty="0">
                <a:latin typeface="Georgia"/>
                <a:cs typeface="Georgia"/>
              </a:rPr>
              <a:t> </a:t>
            </a:r>
            <a:r>
              <a:rPr sz="1100" spc="-40" dirty="0">
                <a:latin typeface="Georgia"/>
                <a:cs typeface="Georgia"/>
              </a:rPr>
              <a:t>common</a:t>
            </a:r>
            <a:r>
              <a:rPr sz="1100" spc="50" dirty="0">
                <a:latin typeface="Georgia"/>
                <a:cs typeface="Georgia"/>
              </a:rPr>
              <a:t> </a:t>
            </a:r>
            <a:r>
              <a:rPr sz="1100" spc="-20" dirty="0">
                <a:latin typeface="Georgia"/>
                <a:cs typeface="Georgia"/>
              </a:rPr>
              <a:t>concept</a:t>
            </a:r>
            <a:r>
              <a:rPr sz="1100" spc="45" dirty="0">
                <a:latin typeface="Georgia"/>
                <a:cs typeface="Georgia"/>
              </a:rPr>
              <a:t> </a:t>
            </a:r>
            <a:r>
              <a:rPr sz="1100" dirty="0">
                <a:latin typeface="Georgia"/>
                <a:cs typeface="Georgia"/>
              </a:rPr>
              <a:t>in</a:t>
            </a:r>
            <a:r>
              <a:rPr sz="1100" spc="50" dirty="0">
                <a:latin typeface="Georgia"/>
                <a:cs typeface="Georgia"/>
              </a:rPr>
              <a:t> </a:t>
            </a:r>
            <a:r>
              <a:rPr sz="1100" dirty="0">
                <a:latin typeface="Georgia"/>
                <a:cs typeface="Georgia"/>
              </a:rPr>
              <a:t>data</a:t>
            </a:r>
            <a:r>
              <a:rPr sz="1100" spc="45" dirty="0">
                <a:latin typeface="Georgia"/>
                <a:cs typeface="Georgia"/>
              </a:rPr>
              <a:t> </a:t>
            </a:r>
            <a:r>
              <a:rPr sz="1100" spc="-35" dirty="0">
                <a:latin typeface="Georgia"/>
                <a:cs typeface="Georgia"/>
              </a:rPr>
              <a:t>warehousing.</a:t>
            </a:r>
            <a:r>
              <a:rPr sz="1100" spc="150" dirty="0">
                <a:latin typeface="Georgia"/>
                <a:cs typeface="Georgia"/>
              </a:rPr>
              <a:t> </a:t>
            </a:r>
            <a:r>
              <a:rPr sz="1100" spc="70" dirty="0">
                <a:latin typeface="Georgia"/>
                <a:cs typeface="Georgia"/>
              </a:rPr>
              <a:t>A</a:t>
            </a:r>
            <a:r>
              <a:rPr sz="1100" spc="45" dirty="0">
                <a:latin typeface="Georgia"/>
                <a:cs typeface="Georgia"/>
              </a:rPr>
              <a:t> </a:t>
            </a:r>
            <a:r>
              <a:rPr sz="1100" dirty="0">
                <a:latin typeface="Georgia"/>
                <a:cs typeface="Georgia"/>
              </a:rPr>
              <a:t>data</a:t>
            </a:r>
            <a:r>
              <a:rPr sz="1100" spc="50" dirty="0">
                <a:latin typeface="Georgia"/>
                <a:cs typeface="Georgia"/>
              </a:rPr>
              <a:t> </a:t>
            </a:r>
            <a:r>
              <a:rPr sz="1100" dirty="0">
                <a:latin typeface="Georgia"/>
                <a:cs typeface="Georgia"/>
              </a:rPr>
              <a:t>cube</a:t>
            </a:r>
            <a:r>
              <a:rPr sz="1100" spc="45" dirty="0">
                <a:latin typeface="Georgia"/>
                <a:cs typeface="Georgia"/>
              </a:rPr>
              <a:t> </a:t>
            </a:r>
            <a:r>
              <a:rPr sz="1100" spc="-35" dirty="0">
                <a:latin typeface="Georgia"/>
                <a:cs typeface="Georgia"/>
              </a:rPr>
              <a:t>represents</a:t>
            </a:r>
            <a:r>
              <a:rPr sz="1100" spc="50" dirty="0">
                <a:latin typeface="Georgia"/>
                <a:cs typeface="Georgia"/>
              </a:rPr>
              <a:t> </a:t>
            </a:r>
            <a:r>
              <a:rPr sz="1100" spc="-50" dirty="0">
                <a:latin typeface="Georgia"/>
                <a:cs typeface="Georgia"/>
              </a:rPr>
              <a:t>a </a:t>
            </a:r>
            <a:r>
              <a:rPr sz="1100" spc="-35" dirty="0">
                <a:latin typeface="Georgia"/>
                <a:cs typeface="Georgia"/>
              </a:rPr>
              <a:t>multidimensional</a:t>
            </a:r>
            <a:r>
              <a:rPr sz="1100" spc="25" dirty="0">
                <a:latin typeface="Georgia"/>
                <a:cs typeface="Georgia"/>
              </a:rPr>
              <a:t> </a:t>
            </a:r>
            <a:r>
              <a:rPr sz="1100" dirty="0">
                <a:latin typeface="Georgia"/>
                <a:cs typeface="Georgia"/>
              </a:rPr>
              <a:t>dataset</a:t>
            </a:r>
            <a:r>
              <a:rPr sz="1100" spc="30" dirty="0">
                <a:latin typeface="Georgia"/>
                <a:cs typeface="Georgia"/>
              </a:rPr>
              <a:t> </a:t>
            </a:r>
            <a:r>
              <a:rPr sz="1100" spc="-25" dirty="0">
                <a:latin typeface="Georgia"/>
                <a:cs typeface="Georgia"/>
              </a:rPr>
              <a:t>where</a:t>
            </a:r>
            <a:r>
              <a:rPr sz="1100" spc="30" dirty="0">
                <a:latin typeface="Georgia"/>
                <a:cs typeface="Georgia"/>
              </a:rPr>
              <a:t> </a:t>
            </a:r>
            <a:r>
              <a:rPr sz="1100" spc="-20" dirty="0">
                <a:latin typeface="Georgia"/>
                <a:cs typeface="Georgia"/>
              </a:rPr>
              <a:t>each</a:t>
            </a:r>
            <a:r>
              <a:rPr sz="1100" spc="30" dirty="0">
                <a:latin typeface="Georgia"/>
                <a:cs typeface="Georgia"/>
              </a:rPr>
              <a:t> </a:t>
            </a:r>
            <a:r>
              <a:rPr sz="1100" dirty="0">
                <a:latin typeface="Georgia"/>
                <a:cs typeface="Georgia"/>
              </a:rPr>
              <a:t>attribute</a:t>
            </a:r>
            <a:r>
              <a:rPr sz="1100" spc="30" dirty="0">
                <a:latin typeface="Georgia"/>
                <a:cs typeface="Georgia"/>
              </a:rPr>
              <a:t> </a:t>
            </a:r>
            <a:r>
              <a:rPr sz="1100" dirty="0">
                <a:latin typeface="Georgia"/>
                <a:cs typeface="Georgia"/>
              </a:rPr>
              <a:t>may</a:t>
            </a:r>
            <a:r>
              <a:rPr sz="1100" spc="30" dirty="0">
                <a:latin typeface="Georgia"/>
                <a:cs typeface="Georgia"/>
              </a:rPr>
              <a:t> </a:t>
            </a:r>
            <a:r>
              <a:rPr sz="1100" spc="-10" dirty="0">
                <a:latin typeface="Georgia"/>
                <a:cs typeface="Georgia"/>
              </a:rPr>
              <a:t>have</a:t>
            </a:r>
            <a:r>
              <a:rPr sz="1100" spc="30" dirty="0">
                <a:latin typeface="Georgia"/>
                <a:cs typeface="Georgia"/>
              </a:rPr>
              <a:t> </a:t>
            </a:r>
            <a:r>
              <a:rPr sz="1100" dirty="0">
                <a:latin typeface="Georgia"/>
                <a:cs typeface="Georgia"/>
              </a:rPr>
              <a:t>a</a:t>
            </a:r>
            <a:r>
              <a:rPr sz="1100" spc="30" dirty="0">
                <a:latin typeface="Georgia"/>
                <a:cs typeface="Georgia"/>
              </a:rPr>
              <a:t> </a:t>
            </a:r>
            <a:r>
              <a:rPr sz="1100" spc="-20" dirty="0">
                <a:latin typeface="Georgia"/>
                <a:cs typeface="Georgia"/>
              </a:rPr>
              <a:t>concept</a:t>
            </a:r>
            <a:r>
              <a:rPr sz="1100" spc="30" dirty="0">
                <a:latin typeface="Georgia"/>
                <a:cs typeface="Georgia"/>
              </a:rPr>
              <a:t> </a:t>
            </a:r>
            <a:r>
              <a:rPr sz="1100" spc="-30" dirty="0">
                <a:latin typeface="Georgia"/>
                <a:cs typeface="Georgia"/>
              </a:rPr>
              <a:t>hierarchy.</a:t>
            </a:r>
            <a:r>
              <a:rPr sz="1100" spc="125" dirty="0">
                <a:latin typeface="Georgia"/>
                <a:cs typeface="Georgia"/>
              </a:rPr>
              <a:t> </a:t>
            </a:r>
            <a:r>
              <a:rPr sz="1100" spc="-25" dirty="0">
                <a:latin typeface="Georgia"/>
                <a:cs typeface="Georgia"/>
              </a:rPr>
              <a:t>For </a:t>
            </a:r>
            <a:r>
              <a:rPr sz="1100" spc="-20" dirty="0">
                <a:latin typeface="Georgia"/>
                <a:cs typeface="Georgia"/>
              </a:rPr>
              <a:t>example,</a:t>
            </a:r>
            <a:r>
              <a:rPr sz="1100" spc="55" dirty="0">
                <a:latin typeface="Georgia"/>
                <a:cs typeface="Georgia"/>
              </a:rPr>
              <a:t> </a:t>
            </a:r>
            <a:r>
              <a:rPr sz="1100" dirty="0">
                <a:latin typeface="Georgia"/>
                <a:cs typeface="Georgia"/>
              </a:rPr>
              <a:t>attribute</a:t>
            </a:r>
            <a:r>
              <a:rPr sz="1100" spc="60" dirty="0">
                <a:latin typeface="Georgia"/>
                <a:cs typeface="Georgia"/>
              </a:rPr>
              <a:t> </a:t>
            </a:r>
            <a:r>
              <a:rPr sz="1100" dirty="0">
                <a:latin typeface="Times New Roman"/>
                <a:cs typeface="Times New Roman"/>
              </a:rPr>
              <a:t>Time</a:t>
            </a:r>
            <a:r>
              <a:rPr sz="1100" spc="50" dirty="0">
                <a:latin typeface="Times New Roman"/>
                <a:cs typeface="Times New Roman"/>
              </a:rPr>
              <a:t> </a:t>
            </a:r>
            <a:r>
              <a:rPr sz="1100" dirty="0">
                <a:latin typeface="Georgia"/>
                <a:cs typeface="Georgia"/>
              </a:rPr>
              <a:t>can</a:t>
            </a:r>
            <a:r>
              <a:rPr sz="1100" spc="60" dirty="0">
                <a:latin typeface="Georgia"/>
                <a:cs typeface="Georgia"/>
              </a:rPr>
              <a:t> </a:t>
            </a:r>
            <a:r>
              <a:rPr sz="1100" dirty="0">
                <a:latin typeface="Georgia"/>
                <a:cs typeface="Georgia"/>
              </a:rPr>
              <a:t>be</a:t>
            </a:r>
            <a:r>
              <a:rPr sz="1100" spc="55" dirty="0">
                <a:latin typeface="Georgia"/>
                <a:cs typeface="Georgia"/>
              </a:rPr>
              <a:t> </a:t>
            </a:r>
            <a:r>
              <a:rPr sz="1100" dirty="0">
                <a:latin typeface="Georgia"/>
                <a:cs typeface="Georgia"/>
              </a:rPr>
              <a:t>at</a:t>
            </a:r>
            <a:r>
              <a:rPr sz="1100" spc="60" dirty="0">
                <a:latin typeface="Georgia"/>
                <a:cs typeface="Georgia"/>
              </a:rPr>
              <a:t> </a:t>
            </a:r>
            <a:r>
              <a:rPr sz="1100" spc="-30" dirty="0">
                <a:latin typeface="Georgia"/>
                <a:cs typeface="Georgia"/>
              </a:rPr>
              <a:t>different</a:t>
            </a:r>
            <a:r>
              <a:rPr sz="1100" spc="60" dirty="0">
                <a:latin typeface="Georgia"/>
                <a:cs typeface="Georgia"/>
              </a:rPr>
              <a:t> </a:t>
            </a:r>
            <a:r>
              <a:rPr sz="1100" spc="-25" dirty="0">
                <a:latin typeface="Georgia"/>
                <a:cs typeface="Georgia"/>
              </a:rPr>
              <a:t>levels</a:t>
            </a:r>
            <a:r>
              <a:rPr sz="1100" spc="60" dirty="0">
                <a:latin typeface="Georgia"/>
                <a:cs typeface="Georgia"/>
              </a:rPr>
              <a:t> </a:t>
            </a:r>
            <a:r>
              <a:rPr sz="1100" dirty="0">
                <a:latin typeface="Georgia"/>
                <a:cs typeface="Georgia"/>
              </a:rPr>
              <a:t>of</a:t>
            </a:r>
            <a:r>
              <a:rPr sz="1100" spc="55" dirty="0">
                <a:latin typeface="Georgia"/>
                <a:cs typeface="Georgia"/>
              </a:rPr>
              <a:t> </a:t>
            </a:r>
            <a:r>
              <a:rPr sz="1100" spc="-20" dirty="0">
                <a:latin typeface="Georgia"/>
                <a:cs typeface="Georgia"/>
              </a:rPr>
              <a:t>granularity</a:t>
            </a:r>
            <a:r>
              <a:rPr sz="1100" spc="60" dirty="0">
                <a:latin typeface="Georgia"/>
                <a:cs typeface="Georgia"/>
              </a:rPr>
              <a:t> </a:t>
            </a:r>
            <a:r>
              <a:rPr sz="1100" spc="-20" dirty="0">
                <a:latin typeface="Georgia"/>
                <a:cs typeface="Georgia"/>
              </a:rPr>
              <a:t>like</a:t>
            </a:r>
            <a:r>
              <a:rPr sz="1100" spc="60" dirty="0">
                <a:latin typeface="Georgia"/>
                <a:cs typeface="Georgia"/>
              </a:rPr>
              <a:t> </a:t>
            </a:r>
            <a:r>
              <a:rPr sz="1100" dirty="0">
                <a:latin typeface="Georgia"/>
                <a:cs typeface="Georgia"/>
              </a:rPr>
              <a:t>{</a:t>
            </a:r>
            <a:r>
              <a:rPr sz="1100" i="1" dirty="0">
                <a:latin typeface="Palatino Linotype"/>
                <a:cs typeface="Palatino Linotype"/>
              </a:rPr>
              <a:t>year</a:t>
            </a:r>
            <a:r>
              <a:rPr sz="1100" i="1" spc="150" dirty="0">
                <a:latin typeface="Palatino Linotype"/>
                <a:cs typeface="Palatino Linotype"/>
              </a:rPr>
              <a:t> </a:t>
            </a:r>
            <a:r>
              <a:rPr sz="1100" spc="125" dirty="0">
                <a:latin typeface="Georgia"/>
                <a:cs typeface="Georgia"/>
              </a:rPr>
              <a:t>&gt;</a:t>
            </a:r>
            <a:r>
              <a:rPr sz="1100" spc="60" dirty="0">
                <a:latin typeface="Georgia"/>
                <a:cs typeface="Georgia"/>
              </a:rPr>
              <a:t> </a:t>
            </a:r>
            <a:r>
              <a:rPr sz="1100" i="1" spc="-10" dirty="0">
                <a:latin typeface="Palatino Linotype"/>
                <a:cs typeface="Palatino Linotype"/>
              </a:rPr>
              <a:t>quarter</a:t>
            </a:r>
            <a:endParaRPr sz="1100">
              <a:latin typeface="Palatino Linotype"/>
              <a:cs typeface="Palatino Linotype"/>
            </a:endParaRPr>
          </a:p>
          <a:p>
            <a:pPr marL="12700">
              <a:lnSpc>
                <a:spcPts val="1145"/>
              </a:lnSpc>
            </a:pPr>
            <a:r>
              <a:rPr sz="1100" spc="125" dirty="0">
                <a:latin typeface="Georgia"/>
                <a:cs typeface="Georgia"/>
              </a:rPr>
              <a:t>&gt;</a:t>
            </a:r>
            <a:r>
              <a:rPr sz="1100" spc="114" dirty="0">
                <a:latin typeface="Georgia"/>
                <a:cs typeface="Georgia"/>
              </a:rPr>
              <a:t> </a:t>
            </a:r>
            <a:r>
              <a:rPr sz="1100" i="1" dirty="0">
                <a:latin typeface="Palatino Linotype"/>
                <a:cs typeface="Palatino Linotype"/>
              </a:rPr>
              <a:t>month</a:t>
            </a:r>
            <a:r>
              <a:rPr sz="1100" i="1" spc="195"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week</a:t>
            </a:r>
            <a:r>
              <a:rPr sz="1100" i="1" spc="229"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day</a:t>
            </a:r>
            <a:r>
              <a:rPr sz="1100" i="1" spc="210" dirty="0">
                <a:latin typeface="Palatino Linotype"/>
                <a:cs typeface="Palatino Linotype"/>
              </a:rPr>
              <a:t> </a:t>
            </a:r>
            <a:r>
              <a:rPr sz="1100" spc="125" dirty="0">
                <a:latin typeface="Georgia"/>
                <a:cs typeface="Georgia"/>
              </a:rPr>
              <a:t>&gt;</a:t>
            </a:r>
            <a:r>
              <a:rPr sz="1100" spc="120" dirty="0">
                <a:latin typeface="Georgia"/>
                <a:cs typeface="Georgia"/>
              </a:rPr>
              <a:t> </a:t>
            </a:r>
            <a:r>
              <a:rPr sz="1100" i="1" dirty="0">
                <a:latin typeface="Palatino Linotype"/>
                <a:cs typeface="Palatino Linotype"/>
              </a:rPr>
              <a:t>hour</a:t>
            </a:r>
            <a:r>
              <a:rPr sz="1100" i="1" spc="-155" dirty="0">
                <a:latin typeface="Palatino Linotype"/>
                <a:cs typeface="Palatino Linotype"/>
              </a:rPr>
              <a:t> </a:t>
            </a:r>
            <a:r>
              <a:rPr sz="1100" spc="-25" dirty="0">
                <a:latin typeface="Georgia"/>
                <a:cs typeface="Georgia"/>
              </a:rPr>
              <a:t>}.</a:t>
            </a:r>
            <a:endParaRPr sz="1100">
              <a:latin typeface="Georgia"/>
              <a:cs typeface="Georgia"/>
            </a:endParaRPr>
          </a:p>
          <a:p>
            <a:pPr marL="12700" marR="83820">
              <a:lnSpc>
                <a:spcPts val="1150"/>
              </a:lnSpc>
              <a:spcBef>
                <a:spcPts val="735"/>
              </a:spcBef>
            </a:pPr>
            <a:r>
              <a:rPr sz="1100" b="1" spc="-50" dirty="0">
                <a:latin typeface="Georgia"/>
                <a:cs typeface="Georgia"/>
              </a:rPr>
              <a:t>Drill–down</a:t>
            </a:r>
            <a:r>
              <a:rPr sz="1100" b="1" spc="10" dirty="0">
                <a:latin typeface="Georgia"/>
                <a:cs typeface="Georgia"/>
              </a:rPr>
              <a:t> </a:t>
            </a:r>
            <a:r>
              <a:rPr sz="1100" spc="-20" dirty="0">
                <a:latin typeface="Georgia"/>
                <a:cs typeface="Georgia"/>
              </a:rPr>
              <a:t>allows</a:t>
            </a:r>
            <a:r>
              <a:rPr sz="1100" spc="30" dirty="0">
                <a:latin typeface="Georgia"/>
                <a:cs typeface="Georgia"/>
              </a:rPr>
              <a:t> </a:t>
            </a:r>
            <a:r>
              <a:rPr sz="1100" dirty="0">
                <a:latin typeface="Georgia"/>
                <a:cs typeface="Georgia"/>
              </a:rPr>
              <a:t>to</a:t>
            </a:r>
            <a:r>
              <a:rPr sz="1100" spc="30" dirty="0">
                <a:latin typeface="Georgia"/>
                <a:cs typeface="Georgia"/>
              </a:rPr>
              <a:t> </a:t>
            </a:r>
            <a:r>
              <a:rPr sz="1100" dirty="0">
                <a:latin typeface="Georgia"/>
                <a:cs typeface="Georgia"/>
              </a:rPr>
              <a:t>view</a:t>
            </a:r>
            <a:r>
              <a:rPr sz="1100" spc="30" dirty="0">
                <a:latin typeface="Georgia"/>
                <a:cs typeface="Georgia"/>
              </a:rPr>
              <a:t> </a:t>
            </a:r>
            <a:r>
              <a:rPr sz="1100" dirty="0">
                <a:latin typeface="Georgia"/>
                <a:cs typeface="Georgia"/>
              </a:rPr>
              <a:t>data</a:t>
            </a:r>
            <a:r>
              <a:rPr sz="1100" spc="25" dirty="0">
                <a:latin typeface="Georgia"/>
                <a:cs typeface="Georgia"/>
              </a:rPr>
              <a:t> </a:t>
            </a:r>
            <a:r>
              <a:rPr sz="1100" dirty="0">
                <a:latin typeface="Georgia"/>
                <a:cs typeface="Georgia"/>
              </a:rPr>
              <a:t>in</a:t>
            </a:r>
            <a:r>
              <a:rPr sz="1100" spc="30" dirty="0">
                <a:latin typeface="Georgia"/>
                <a:cs typeface="Georgia"/>
              </a:rPr>
              <a:t> </a:t>
            </a:r>
            <a:r>
              <a:rPr sz="1100" spc="-30" dirty="0">
                <a:latin typeface="Georgia"/>
                <a:cs typeface="Georgia"/>
              </a:rPr>
              <a:t>more</a:t>
            </a:r>
            <a:r>
              <a:rPr sz="1100" spc="30" dirty="0">
                <a:latin typeface="Georgia"/>
                <a:cs typeface="Georgia"/>
              </a:rPr>
              <a:t> </a:t>
            </a:r>
            <a:r>
              <a:rPr sz="1100" spc="-10" dirty="0">
                <a:latin typeface="Georgia"/>
                <a:cs typeface="Georgia"/>
              </a:rPr>
              <a:t>details</a:t>
            </a:r>
            <a:r>
              <a:rPr sz="1100" spc="30" dirty="0">
                <a:latin typeface="Georgia"/>
                <a:cs typeface="Georgia"/>
              </a:rPr>
              <a:t> </a:t>
            </a:r>
            <a:r>
              <a:rPr sz="1100" spc="-10" dirty="0">
                <a:latin typeface="Georgia"/>
                <a:cs typeface="Georgia"/>
              </a:rPr>
              <a:t>while</a:t>
            </a:r>
            <a:r>
              <a:rPr sz="1100" spc="25" dirty="0">
                <a:latin typeface="Georgia"/>
                <a:cs typeface="Georgia"/>
              </a:rPr>
              <a:t> </a:t>
            </a:r>
            <a:r>
              <a:rPr sz="1100" b="1" spc="-60" dirty="0">
                <a:latin typeface="Georgia"/>
                <a:cs typeface="Georgia"/>
              </a:rPr>
              <a:t>roll–up</a:t>
            </a:r>
            <a:r>
              <a:rPr sz="1100" b="1" spc="20" dirty="0">
                <a:latin typeface="Georgia"/>
                <a:cs typeface="Georgia"/>
              </a:rPr>
              <a:t> </a:t>
            </a:r>
            <a:r>
              <a:rPr sz="1100" spc="-20" dirty="0">
                <a:latin typeface="Georgia"/>
                <a:cs typeface="Georgia"/>
              </a:rPr>
              <a:t>allows</a:t>
            </a:r>
            <a:r>
              <a:rPr sz="1100" spc="30" dirty="0">
                <a:latin typeface="Georgia"/>
                <a:cs typeface="Georgia"/>
              </a:rPr>
              <a:t> </a:t>
            </a:r>
            <a:r>
              <a:rPr sz="1100" dirty="0">
                <a:latin typeface="Georgia"/>
                <a:cs typeface="Georgia"/>
              </a:rPr>
              <a:t>to</a:t>
            </a:r>
            <a:r>
              <a:rPr sz="1100" spc="30" dirty="0">
                <a:latin typeface="Georgia"/>
                <a:cs typeface="Georgia"/>
              </a:rPr>
              <a:t> </a:t>
            </a:r>
            <a:r>
              <a:rPr sz="1100" dirty="0">
                <a:latin typeface="Georgia"/>
                <a:cs typeface="Georgia"/>
              </a:rPr>
              <a:t>view</a:t>
            </a:r>
            <a:r>
              <a:rPr sz="1100" spc="25" dirty="0">
                <a:latin typeface="Georgia"/>
                <a:cs typeface="Georgia"/>
              </a:rPr>
              <a:t> </a:t>
            </a:r>
            <a:r>
              <a:rPr sz="1100" spc="-20" dirty="0">
                <a:latin typeface="Georgia"/>
                <a:cs typeface="Georgia"/>
              </a:rPr>
              <a:t>data </a:t>
            </a:r>
            <a:r>
              <a:rPr sz="1100" dirty="0">
                <a:latin typeface="Georgia"/>
                <a:cs typeface="Georgia"/>
              </a:rPr>
              <a:t>in </a:t>
            </a:r>
            <a:r>
              <a:rPr sz="1100" spc="-25" dirty="0">
                <a:latin typeface="Georgia"/>
                <a:cs typeface="Georgia"/>
              </a:rPr>
              <a:t>more</a:t>
            </a:r>
            <a:r>
              <a:rPr sz="1100" spc="5" dirty="0">
                <a:latin typeface="Georgia"/>
                <a:cs typeface="Georgia"/>
              </a:rPr>
              <a:t> </a:t>
            </a:r>
            <a:r>
              <a:rPr sz="1100" spc="-10" dirty="0">
                <a:latin typeface="Georgia"/>
                <a:cs typeface="Georgia"/>
              </a:rPr>
              <a:t>general/summary.</a:t>
            </a:r>
            <a:endParaRPr sz="1100">
              <a:latin typeface="Georgia"/>
              <a:cs typeface="Georgia"/>
            </a:endParaRPr>
          </a:p>
        </p:txBody>
      </p:sp>
      <p:sp>
        <p:nvSpPr>
          <p:cNvPr id="5" name="object 5"/>
          <p:cNvSpPr/>
          <p:nvPr/>
        </p:nvSpPr>
        <p:spPr>
          <a:xfrm>
            <a:off x="337972" y="114653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pic>
        <p:nvPicPr>
          <p:cNvPr id="6" name="object 6"/>
          <p:cNvPicPr/>
          <p:nvPr/>
        </p:nvPicPr>
        <p:blipFill>
          <a:blip r:embed="rId2" cstate="print"/>
          <a:stretch>
            <a:fillRect/>
          </a:stretch>
        </p:blipFill>
        <p:spPr>
          <a:xfrm>
            <a:off x="547052" y="1592973"/>
            <a:ext cx="1855787" cy="1444624"/>
          </a:xfrm>
          <a:prstGeom prst="rect">
            <a:avLst/>
          </a:prstGeom>
        </p:spPr>
      </p:pic>
      <p:pic>
        <p:nvPicPr>
          <p:cNvPr id="7" name="object 7"/>
          <p:cNvPicPr/>
          <p:nvPr/>
        </p:nvPicPr>
        <p:blipFill>
          <a:blip r:embed="rId3" cstate="print"/>
          <a:stretch>
            <a:fillRect/>
          </a:stretch>
        </p:blipFill>
        <p:spPr>
          <a:xfrm>
            <a:off x="3326015" y="1748535"/>
            <a:ext cx="1931352" cy="1137920"/>
          </a:xfrm>
          <a:prstGeom prst="rect">
            <a:avLst/>
          </a:prstGeom>
        </p:spPr>
      </p:pic>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a:t>
            </a:r>
            <a:r>
              <a:rPr sz="600" spc="170" dirty="0">
                <a:solidFill>
                  <a:srgbClr val="7A0000"/>
                </a:solidFill>
                <a:latin typeface="Georgia"/>
                <a:cs typeface="Georgia"/>
                <a:hlinkClick r:id="rId4" action="ppaction://hlinksldjump"/>
              </a:rPr>
              <a:t> </a:t>
            </a:r>
            <a:r>
              <a:rPr sz="600" spc="30" dirty="0">
                <a:solidFill>
                  <a:srgbClr val="7A0000"/>
                </a:solidFill>
                <a:latin typeface="Georgia"/>
                <a:cs typeface="Georgia"/>
                <a:hlinkClick r:id="rId4" action="ppaction://hlinksldjump"/>
              </a:rPr>
              <a:t>preprocessing</a:t>
            </a:r>
            <a:r>
              <a:rPr sz="600" spc="175" dirty="0">
                <a:solidFill>
                  <a:srgbClr val="7A0000"/>
                </a:solidFill>
                <a:latin typeface="Georgia"/>
                <a:cs typeface="Georgia"/>
                <a:hlinkClick r:id="rId4" action="ppaction://hlinksldjump"/>
              </a:rPr>
              <a:t> </a:t>
            </a:r>
            <a:r>
              <a:rPr sz="600" spc="50" dirty="0">
                <a:solidFill>
                  <a:srgbClr val="7A0000"/>
                </a:solidFill>
                <a:latin typeface="Georgia"/>
                <a:cs typeface="Georgia"/>
                <a:hlinkClick r:id="rId4" action="ppaction://hlinksldjump"/>
              </a:rPr>
              <a:t>and</a:t>
            </a:r>
            <a:r>
              <a:rPr sz="600" spc="175" dirty="0">
                <a:solidFill>
                  <a:srgbClr val="7A0000"/>
                </a:solidFill>
                <a:latin typeface="Georgia"/>
                <a:cs typeface="Georgia"/>
                <a:hlinkClick r:id="rId4" action="ppaction://hlinksldjump"/>
              </a:rPr>
              <a:t> </a:t>
            </a:r>
            <a:r>
              <a:rPr sz="600" spc="-10" dirty="0">
                <a:solidFill>
                  <a:srgbClr val="7A0000"/>
                </a:solidFill>
                <a:latin typeface="Georgia"/>
                <a:cs typeface="Georgia"/>
                <a:hlinkClick r:id="rId4"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77</a:t>
            </a:fld>
            <a:r>
              <a:rPr spc="-25" dirty="0"/>
              <a:t> </a:t>
            </a:r>
            <a:r>
              <a:rPr spc="75" dirty="0"/>
              <a:t>/</a:t>
            </a:r>
            <a:r>
              <a:rPr spc="-20" dirty="0"/>
              <a:t> </a:t>
            </a:r>
            <a:r>
              <a:rPr spc="-25" dirty="0"/>
              <a:t>103</a:t>
            </a: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Outline</a:t>
            </a:r>
          </a:p>
        </p:txBody>
      </p:sp>
      <p:sp>
        <p:nvSpPr>
          <p:cNvPr id="3" name="object 3"/>
          <p:cNvSpPr/>
          <p:nvPr/>
        </p:nvSpPr>
        <p:spPr>
          <a:xfrm>
            <a:off x="171615" y="576427"/>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905979"/>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171615" y="1240675"/>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6" name="object 6"/>
          <p:cNvSpPr/>
          <p:nvPr/>
        </p:nvSpPr>
        <p:spPr>
          <a:xfrm>
            <a:off x="171615" y="15753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7" name="object 7"/>
          <p:cNvSpPr/>
          <p:nvPr/>
        </p:nvSpPr>
        <p:spPr>
          <a:xfrm>
            <a:off x="171615" y="1904923"/>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8" name="object 8"/>
          <p:cNvSpPr/>
          <p:nvPr/>
        </p:nvSpPr>
        <p:spPr>
          <a:xfrm>
            <a:off x="171615" y="223447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171615" y="256917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0" name="object 10"/>
          <p:cNvSpPr txBox="1"/>
          <p:nvPr/>
        </p:nvSpPr>
        <p:spPr>
          <a:xfrm>
            <a:off x="188556" y="525931"/>
            <a:ext cx="1718945" cy="2184400"/>
          </a:xfrm>
          <a:prstGeom prst="rect">
            <a:avLst/>
          </a:prstGeom>
        </p:spPr>
        <p:txBody>
          <a:bodyPr vert="horz" wrap="square" lIns="0" tIns="11430" rIns="0" bIns="0" rtlCol="0">
            <a:spAutoFit/>
          </a:bodyPr>
          <a:lstStyle/>
          <a:p>
            <a:pPr marL="178435" indent="-165735">
              <a:lnSpc>
                <a:spcPct val="100000"/>
              </a:lnSpc>
              <a:spcBef>
                <a:spcPts val="90"/>
              </a:spcBef>
              <a:buClr>
                <a:srgbClr val="FFFFFF"/>
              </a:buClr>
              <a:buSzPct val="90909"/>
              <a:buAutoNum type="arabicPlain"/>
              <a:tabLst>
                <a:tab pos="178435" algn="l"/>
              </a:tabLst>
            </a:pPr>
            <a:r>
              <a:rPr sz="1100" spc="-10" dirty="0">
                <a:solidFill>
                  <a:srgbClr val="CCCCCC"/>
                </a:solidFill>
                <a:latin typeface="Georgia"/>
                <a:cs typeface="Georgia"/>
                <a:hlinkClick r:id="rId2" action="ppaction://hlinksldjump"/>
              </a:rPr>
              <a:t>Introduction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3" action="ppaction://hlinksldjump"/>
              </a:rPr>
              <a:t>Data</a:t>
            </a:r>
            <a:r>
              <a:rPr sz="1100" spc="114"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cleaning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4" action="ppaction://hlinksldjump"/>
              </a:rPr>
              <a:t>Data</a:t>
            </a:r>
            <a:r>
              <a:rPr sz="1100" spc="114" dirty="0">
                <a:solidFill>
                  <a:srgbClr val="CCCCCC"/>
                </a:solidFill>
                <a:latin typeface="Georgia"/>
                <a:cs typeface="Georgia"/>
                <a:hlinkClick r:id="rId4" action="ppaction://hlinksldjump"/>
              </a:rPr>
              <a:t> </a:t>
            </a:r>
            <a:r>
              <a:rPr sz="1100" spc="-10" dirty="0">
                <a:solidFill>
                  <a:srgbClr val="CCCCCC"/>
                </a:solidFill>
                <a:latin typeface="Georgia"/>
                <a:cs typeface="Georgia"/>
                <a:hlinkClick r:id="rId4" action="ppaction://hlinksldjump"/>
              </a:rPr>
              <a:t>integration</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5" action="ppaction://hlinksldjump"/>
              </a:rPr>
              <a:t>Data</a:t>
            </a:r>
            <a:r>
              <a:rPr sz="1100" spc="114" dirty="0">
                <a:solidFill>
                  <a:srgbClr val="CCCCCC"/>
                </a:solidFill>
                <a:latin typeface="Georgia"/>
                <a:cs typeface="Georgia"/>
                <a:hlinkClick r:id="rId5" action="ppaction://hlinksldjump"/>
              </a:rPr>
              <a:t> </a:t>
            </a:r>
            <a:r>
              <a:rPr sz="1100" spc="-10" dirty="0">
                <a:solidFill>
                  <a:srgbClr val="CCCCCC"/>
                </a:solidFill>
                <a:latin typeface="Georgia"/>
                <a:cs typeface="Georgia"/>
                <a:hlinkClick r:id="rId5" action="ppaction://hlinksldjump"/>
              </a:rPr>
              <a:t>transformation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solidFill>
                  <a:srgbClr val="CCCCCC"/>
                </a:solidFill>
                <a:latin typeface="Georgia"/>
                <a:cs typeface="Georgia"/>
                <a:hlinkClick r:id="rId6" action="ppaction://hlinksldjump"/>
              </a:rPr>
              <a:t>Data</a:t>
            </a:r>
            <a:r>
              <a:rPr sz="1100" spc="114" dirty="0">
                <a:solidFill>
                  <a:srgbClr val="CCCCCC"/>
                </a:solidFill>
                <a:latin typeface="Georgia"/>
                <a:cs typeface="Georgia"/>
                <a:hlinkClick r:id="rId6" action="ppaction://hlinksldjump"/>
              </a:rPr>
              <a:t> </a:t>
            </a:r>
            <a:r>
              <a:rPr sz="1100" spc="-10" dirty="0">
                <a:solidFill>
                  <a:srgbClr val="CCCCCC"/>
                </a:solidFill>
                <a:latin typeface="Georgia"/>
                <a:cs typeface="Georgia"/>
                <a:hlinkClick r:id="rId6" action="ppaction://hlinksldjump"/>
              </a:rPr>
              <a:t>reduction</a:t>
            </a:r>
            <a:endParaRPr sz="1100">
              <a:latin typeface="Georgia"/>
              <a:cs typeface="Georgia"/>
            </a:endParaRPr>
          </a:p>
          <a:p>
            <a:pPr>
              <a:lnSpc>
                <a:spcPct val="100000"/>
              </a:lnSpc>
              <a:spcBef>
                <a:spcPts val="2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dirty="0">
                <a:latin typeface="Georgia"/>
                <a:cs typeface="Georgia"/>
                <a:hlinkClick r:id="rId7" action="ppaction://hlinksldjump"/>
              </a:rPr>
              <a:t>Data</a:t>
            </a:r>
            <a:r>
              <a:rPr sz="1100" spc="114" dirty="0">
                <a:latin typeface="Georgia"/>
                <a:cs typeface="Georgia"/>
                <a:hlinkClick r:id="rId7" action="ppaction://hlinksldjump"/>
              </a:rPr>
              <a:t> </a:t>
            </a:r>
            <a:r>
              <a:rPr sz="1100" spc="-10" dirty="0">
                <a:latin typeface="Georgia"/>
                <a:cs typeface="Georgia"/>
                <a:hlinkClick r:id="rId7" action="ppaction://hlinksldjump"/>
              </a:rPr>
              <a:t>sampling</a:t>
            </a:r>
            <a:endParaRPr sz="1100">
              <a:latin typeface="Georgia"/>
              <a:cs typeface="Georgia"/>
            </a:endParaRPr>
          </a:p>
          <a:p>
            <a:pPr>
              <a:lnSpc>
                <a:spcPct val="100000"/>
              </a:lnSpc>
              <a:spcBef>
                <a:spcPts val="65"/>
              </a:spcBef>
              <a:buClr>
                <a:srgbClr val="FFFFFF"/>
              </a:buClr>
              <a:buFont typeface="Georgia"/>
              <a:buAutoNum type="arabicPlain"/>
            </a:pPr>
            <a:endParaRPr sz="1100">
              <a:latin typeface="Georgia"/>
              <a:cs typeface="Georgia"/>
            </a:endParaRPr>
          </a:p>
          <a:p>
            <a:pPr marL="178435" indent="-165735">
              <a:lnSpc>
                <a:spcPct val="100000"/>
              </a:lnSpc>
              <a:buClr>
                <a:srgbClr val="FFFFFF"/>
              </a:buClr>
              <a:buSzPct val="90909"/>
              <a:buAutoNum type="arabicPlain"/>
              <a:tabLst>
                <a:tab pos="178435" algn="l"/>
              </a:tabLst>
            </a:pPr>
            <a:r>
              <a:rPr sz="1100" spc="-35" dirty="0">
                <a:solidFill>
                  <a:srgbClr val="CCCCCC"/>
                </a:solidFill>
                <a:latin typeface="Georgia"/>
                <a:cs typeface="Georgia"/>
                <a:hlinkClick r:id="rId8" action="ppaction://hlinksldjump"/>
              </a:rPr>
              <a:t>References</a:t>
            </a:r>
            <a:r>
              <a:rPr sz="1100" spc="35" dirty="0">
                <a:solidFill>
                  <a:srgbClr val="CCCCCC"/>
                </a:solidFill>
                <a:latin typeface="Georgia"/>
                <a:cs typeface="Georgia"/>
                <a:hlinkClick r:id="rId8" action="ppaction://hlinksldjump"/>
              </a:rPr>
              <a:t> </a:t>
            </a:r>
            <a:r>
              <a:rPr sz="1100" dirty="0">
                <a:solidFill>
                  <a:srgbClr val="CCCCCC"/>
                </a:solidFill>
                <a:latin typeface="Georgia"/>
                <a:cs typeface="Georgia"/>
                <a:hlinkClick r:id="rId8" action="ppaction://hlinksldjump"/>
              </a:rPr>
              <a:t>and</a:t>
            </a:r>
            <a:r>
              <a:rPr sz="1100" spc="35" dirty="0">
                <a:solidFill>
                  <a:srgbClr val="CCCCCC"/>
                </a:solidFill>
                <a:latin typeface="Georgia"/>
                <a:cs typeface="Georgia"/>
                <a:hlinkClick r:id="rId8" action="ppaction://hlinksldjump"/>
              </a:rPr>
              <a:t> </a:t>
            </a:r>
            <a:r>
              <a:rPr sz="1100" spc="-25" dirty="0">
                <a:solidFill>
                  <a:srgbClr val="CCCCCC"/>
                </a:solidFill>
                <a:latin typeface="Georgia"/>
                <a:cs typeface="Georgia"/>
                <a:hlinkClick r:id="rId8" action="ppaction://hlinksldjump"/>
              </a:rPr>
              <a:t>Summary</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9" action="ppaction://hlinksldjump"/>
              </a:rPr>
              <a:t>data</a:t>
            </a:r>
            <a:r>
              <a:rPr sz="600" spc="170" dirty="0">
                <a:solidFill>
                  <a:srgbClr val="7A0000"/>
                </a:solidFill>
                <a:latin typeface="Georgia"/>
                <a:cs typeface="Georgia"/>
                <a:hlinkClick r:id="rId9" action="ppaction://hlinksldjump"/>
              </a:rPr>
              <a:t> </a:t>
            </a:r>
            <a:r>
              <a:rPr sz="600" spc="30" dirty="0">
                <a:solidFill>
                  <a:srgbClr val="7A0000"/>
                </a:solidFill>
                <a:latin typeface="Georgia"/>
                <a:cs typeface="Georgia"/>
                <a:hlinkClick r:id="rId9" action="ppaction://hlinksldjump"/>
              </a:rPr>
              <a:t>preprocessing</a:t>
            </a:r>
            <a:r>
              <a:rPr sz="600" spc="175" dirty="0">
                <a:solidFill>
                  <a:srgbClr val="7A0000"/>
                </a:solidFill>
                <a:latin typeface="Georgia"/>
                <a:cs typeface="Georgia"/>
                <a:hlinkClick r:id="rId9" action="ppaction://hlinksldjump"/>
              </a:rPr>
              <a:t> </a:t>
            </a:r>
            <a:r>
              <a:rPr sz="600" spc="50" dirty="0">
                <a:solidFill>
                  <a:srgbClr val="7A0000"/>
                </a:solidFill>
                <a:latin typeface="Georgia"/>
                <a:cs typeface="Georgia"/>
                <a:hlinkClick r:id="rId9" action="ppaction://hlinksldjump"/>
              </a:rPr>
              <a:t>and</a:t>
            </a:r>
            <a:r>
              <a:rPr sz="600" spc="175" dirty="0">
                <a:solidFill>
                  <a:srgbClr val="7A0000"/>
                </a:solidFill>
                <a:latin typeface="Georgia"/>
                <a:cs typeface="Georgia"/>
                <a:hlinkClick r:id="rId9" action="ppaction://hlinksldjump"/>
              </a:rPr>
              <a:t> </a:t>
            </a:r>
            <a:r>
              <a:rPr sz="600" spc="-10" dirty="0">
                <a:solidFill>
                  <a:srgbClr val="7A0000"/>
                </a:solidFill>
                <a:latin typeface="Georgia"/>
                <a:cs typeface="Georgia"/>
                <a:hlinkClick r:id="rId9"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78</a:t>
            </a:fld>
            <a:r>
              <a:rPr spc="-25" dirty="0"/>
              <a:t> </a:t>
            </a:r>
            <a:r>
              <a:rPr spc="75" dirty="0"/>
              <a:t>/</a:t>
            </a:r>
            <a:r>
              <a:rPr spc="-20" dirty="0"/>
              <a:t> </a:t>
            </a:r>
            <a:r>
              <a:rPr spc="-25" dirty="0"/>
              <a:t>103</a:t>
            </a: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60" dirty="0"/>
              <a:t>Data</a:t>
            </a:r>
            <a:r>
              <a:rPr spc="110" dirty="0"/>
              <a:t> </a:t>
            </a:r>
            <a:r>
              <a:rPr spc="-10" dirty="0"/>
              <a:t>sampling</a:t>
            </a:r>
          </a:p>
        </p:txBody>
      </p:sp>
      <p:sp>
        <p:nvSpPr>
          <p:cNvPr id="3" name="object 3"/>
          <p:cNvSpPr/>
          <p:nvPr/>
        </p:nvSpPr>
        <p:spPr>
          <a:xfrm>
            <a:off x="337972" y="63258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170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54781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3230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1322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576668" y="250061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p:nvPr/>
        </p:nvSpPr>
        <p:spPr>
          <a:xfrm>
            <a:off x="576668" y="268367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540980"/>
            <a:ext cx="5109845" cy="2261870"/>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Data</a:t>
            </a:r>
            <a:r>
              <a:rPr sz="1100" spc="40" dirty="0">
                <a:latin typeface="Georgia"/>
                <a:cs typeface="Georgia"/>
              </a:rPr>
              <a:t> </a:t>
            </a:r>
            <a:r>
              <a:rPr sz="1100" spc="-25" dirty="0">
                <a:latin typeface="Georgia"/>
                <a:cs typeface="Georgia"/>
              </a:rPr>
              <a:t>sampling</a:t>
            </a:r>
            <a:r>
              <a:rPr sz="1100" spc="45" dirty="0">
                <a:latin typeface="Georgia"/>
                <a:cs typeface="Georgia"/>
              </a:rPr>
              <a:t> </a:t>
            </a:r>
            <a:r>
              <a:rPr sz="1100" dirty="0">
                <a:latin typeface="Georgia"/>
                <a:cs typeface="Georgia"/>
              </a:rPr>
              <a:t>is</a:t>
            </a:r>
            <a:r>
              <a:rPr sz="1100" spc="45" dirty="0">
                <a:latin typeface="Georgia"/>
                <a:cs typeface="Georgia"/>
              </a:rPr>
              <a:t> </a:t>
            </a:r>
            <a:r>
              <a:rPr sz="1100" dirty="0">
                <a:latin typeface="Georgia"/>
                <a:cs typeface="Georgia"/>
              </a:rPr>
              <a:t>the</a:t>
            </a:r>
            <a:r>
              <a:rPr sz="1100" spc="45" dirty="0">
                <a:latin typeface="Georgia"/>
                <a:cs typeface="Georgia"/>
              </a:rPr>
              <a:t> </a:t>
            </a:r>
            <a:r>
              <a:rPr sz="1100" spc="-25" dirty="0">
                <a:latin typeface="Georgia"/>
                <a:cs typeface="Georgia"/>
              </a:rPr>
              <a:t>process</a:t>
            </a:r>
            <a:r>
              <a:rPr sz="1100" spc="45" dirty="0">
                <a:latin typeface="Georgia"/>
                <a:cs typeface="Georgia"/>
              </a:rPr>
              <a:t> </a:t>
            </a:r>
            <a:r>
              <a:rPr sz="1100" dirty="0">
                <a:latin typeface="Georgia"/>
                <a:cs typeface="Georgia"/>
              </a:rPr>
              <a:t>of</a:t>
            </a:r>
            <a:r>
              <a:rPr sz="1100" spc="45" dirty="0">
                <a:latin typeface="Georgia"/>
                <a:cs typeface="Georgia"/>
              </a:rPr>
              <a:t> </a:t>
            </a:r>
            <a:r>
              <a:rPr sz="1100" spc="-20" dirty="0">
                <a:latin typeface="Georgia"/>
                <a:cs typeface="Georgia"/>
              </a:rPr>
              <a:t>selecting</a:t>
            </a:r>
            <a:r>
              <a:rPr sz="1100" spc="45" dirty="0">
                <a:latin typeface="Georgia"/>
                <a:cs typeface="Georgia"/>
              </a:rPr>
              <a:t> </a:t>
            </a:r>
            <a:r>
              <a:rPr sz="1100" dirty="0">
                <a:latin typeface="Georgia"/>
                <a:cs typeface="Georgia"/>
              </a:rPr>
              <a:t>a</a:t>
            </a:r>
            <a:r>
              <a:rPr sz="1100" spc="45" dirty="0">
                <a:latin typeface="Georgia"/>
                <a:cs typeface="Georgia"/>
              </a:rPr>
              <a:t> </a:t>
            </a:r>
            <a:r>
              <a:rPr sz="1100" spc="-10" dirty="0">
                <a:latin typeface="Georgia"/>
                <a:cs typeface="Georgia"/>
              </a:rPr>
              <a:t>subset</a:t>
            </a:r>
            <a:r>
              <a:rPr sz="1100" spc="45" dirty="0">
                <a:latin typeface="Georgia"/>
                <a:cs typeface="Georgia"/>
              </a:rPr>
              <a:t> </a:t>
            </a:r>
            <a:r>
              <a:rPr sz="1100" dirty="0">
                <a:latin typeface="Georgia"/>
                <a:cs typeface="Georgia"/>
              </a:rPr>
              <a:t>of</a:t>
            </a:r>
            <a:r>
              <a:rPr sz="1100" spc="45" dirty="0">
                <a:latin typeface="Georgia"/>
                <a:cs typeface="Georgia"/>
              </a:rPr>
              <a:t> </a:t>
            </a:r>
            <a:r>
              <a:rPr sz="1100" dirty="0">
                <a:latin typeface="Georgia"/>
                <a:cs typeface="Georgia"/>
              </a:rPr>
              <a:t>data</a:t>
            </a:r>
            <a:r>
              <a:rPr sz="1100" spc="45" dirty="0">
                <a:latin typeface="Georgia"/>
                <a:cs typeface="Georgia"/>
              </a:rPr>
              <a:t> </a:t>
            </a:r>
            <a:r>
              <a:rPr sz="1100" spc="-35" dirty="0">
                <a:latin typeface="Georgia"/>
                <a:cs typeface="Georgia"/>
              </a:rPr>
              <a:t>observations</a:t>
            </a:r>
            <a:r>
              <a:rPr sz="1100" spc="45" dirty="0">
                <a:latin typeface="Georgia"/>
                <a:cs typeface="Georgia"/>
              </a:rPr>
              <a:t> </a:t>
            </a:r>
            <a:r>
              <a:rPr sz="1100" dirty="0">
                <a:latin typeface="Georgia"/>
                <a:cs typeface="Georgia"/>
              </a:rPr>
              <a:t>(data</a:t>
            </a:r>
            <a:r>
              <a:rPr sz="1100" spc="45" dirty="0">
                <a:latin typeface="Georgia"/>
                <a:cs typeface="Georgia"/>
              </a:rPr>
              <a:t> </a:t>
            </a:r>
            <a:r>
              <a:rPr sz="1100" spc="-10" dirty="0">
                <a:latin typeface="Georgia"/>
                <a:cs typeface="Georgia"/>
              </a:rPr>
              <a:t>objects </a:t>
            </a:r>
            <a:r>
              <a:rPr sz="1100" spc="-35" dirty="0">
                <a:latin typeface="Georgia"/>
                <a:cs typeface="Georgia"/>
              </a:rPr>
              <a:t>elements,</a:t>
            </a:r>
            <a:r>
              <a:rPr sz="1100" spc="60" dirty="0">
                <a:latin typeface="Georgia"/>
                <a:cs typeface="Georgia"/>
              </a:rPr>
              <a:t> </a:t>
            </a:r>
            <a:r>
              <a:rPr sz="1100" spc="-20" dirty="0">
                <a:latin typeface="Georgia"/>
                <a:cs typeface="Georgia"/>
              </a:rPr>
              <a:t>instances,</a:t>
            </a:r>
            <a:r>
              <a:rPr sz="1100" spc="65" dirty="0">
                <a:latin typeface="Georgia"/>
                <a:cs typeface="Georgia"/>
              </a:rPr>
              <a:t> </a:t>
            </a:r>
            <a:r>
              <a:rPr sz="1100" spc="-10" dirty="0">
                <a:latin typeface="Georgia"/>
                <a:cs typeface="Georgia"/>
              </a:rPr>
              <a:t>points),</a:t>
            </a:r>
            <a:r>
              <a:rPr sz="1100" spc="65" dirty="0">
                <a:latin typeface="Georgia"/>
                <a:cs typeface="Georgia"/>
              </a:rPr>
              <a:t> </a:t>
            </a:r>
            <a:r>
              <a:rPr sz="1100" spc="-10" dirty="0">
                <a:latin typeface="Georgia"/>
                <a:cs typeface="Georgia"/>
              </a:rPr>
              <a:t>called</a:t>
            </a:r>
            <a:r>
              <a:rPr sz="1100" spc="65" dirty="0">
                <a:latin typeface="Georgia"/>
                <a:cs typeface="Georgia"/>
              </a:rPr>
              <a:t> </a:t>
            </a:r>
            <a:r>
              <a:rPr sz="1100" dirty="0">
                <a:latin typeface="Georgia"/>
                <a:cs typeface="Georgia"/>
              </a:rPr>
              <a:t>a</a:t>
            </a:r>
            <a:r>
              <a:rPr sz="1100" spc="65" dirty="0">
                <a:latin typeface="Georgia"/>
                <a:cs typeface="Georgia"/>
              </a:rPr>
              <a:t> </a:t>
            </a:r>
            <a:r>
              <a:rPr sz="1100" dirty="0">
                <a:latin typeface="Georgia"/>
                <a:cs typeface="Georgia"/>
              </a:rPr>
              <a:t>data</a:t>
            </a:r>
            <a:r>
              <a:rPr sz="1100" spc="65" dirty="0">
                <a:latin typeface="Georgia"/>
                <a:cs typeface="Georgia"/>
              </a:rPr>
              <a:t> </a:t>
            </a:r>
            <a:r>
              <a:rPr sz="1100" i="1" dirty="0">
                <a:latin typeface="Palatino Linotype"/>
                <a:cs typeface="Palatino Linotype"/>
              </a:rPr>
              <a:t>sample</a:t>
            </a:r>
            <a:r>
              <a:rPr sz="1100" dirty="0">
                <a:latin typeface="Georgia"/>
                <a:cs typeface="Georgia"/>
              </a:rPr>
              <a:t>,</a:t>
            </a:r>
            <a:r>
              <a:rPr sz="1100" spc="60" dirty="0">
                <a:latin typeface="Georgia"/>
                <a:cs typeface="Georgia"/>
              </a:rPr>
              <a:t> </a:t>
            </a:r>
            <a:r>
              <a:rPr sz="1100" spc="-25" dirty="0">
                <a:latin typeface="Georgia"/>
                <a:cs typeface="Georgia"/>
              </a:rPr>
              <a:t>from</a:t>
            </a:r>
            <a:r>
              <a:rPr sz="1100" spc="65" dirty="0">
                <a:latin typeface="Georgia"/>
                <a:cs typeface="Georgia"/>
              </a:rPr>
              <a:t> </a:t>
            </a:r>
            <a:r>
              <a:rPr sz="1100" dirty="0">
                <a:latin typeface="Georgia"/>
                <a:cs typeface="Georgia"/>
              </a:rPr>
              <a:t>a</a:t>
            </a:r>
            <a:r>
              <a:rPr sz="1100" spc="65" dirty="0">
                <a:latin typeface="Georgia"/>
                <a:cs typeface="Georgia"/>
              </a:rPr>
              <a:t> </a:t>
            </a:r>
            <a:r>
              <a:rPr sz="1100" spc="-10" dirty="0">
                <a:latin typeface="Georgia"/>
                <a:cs typeface="Georgia"/>
              </a:rPr>
              <a:t>large</a:t>
            </a:r>
            <a:r>
              <a:rPr sz="1100" spc="65" dirty="0">
                <a:latin typeface="Georgia"/>
                <a:cs typeface="Georgia"/>
              </a:rPr>
              <a:t> </a:t>
            </a:r>
            <a:r>
              <a:rPr sz="1100" i="1" dirty="0">
                <a:latin typeface="Palatino Linotype"/>
                <a:cs typeface="Palatino Linotype"/>
              </a:rPr>
              <a:t>population</a:t>
            </a:r>
            <a:r>
              <a:rPr sz="1100" i="1" spc="135" dirty="0">
                <a:latin typeface="Palatino Linotype"/>
                <a:cs typeface="Palatino Linotype"/>
              </a:rPr>
              <a:t> </a:t>
            </a:r>
            <a:r>
              <a:rPr sz="1100" dirty="0">
                <a:latin typeface="Georgia"/>
                <a:cs typeface="Georgia"/>
              </a:rPr>
              <a:t>of</a:t>
            </a:r>
            <a:r>
              <a:rPr sz="1100" spc="65" dirty="0">
                <a:latin typeface="Georgia"/>
                <a:cs typeface="Georgia"/>
              </a:rPr>
              <a:t> </a:t>
            </a:r>
            <a:r>
              <a:rPr sz="1100" spc="-10" dirty="0">
                <a:latin typeface="Georgia"/>
                <a:cs typeface="Georgia"/>
              </a:rPr>
              <a:t>data.</a:t>
            </a:r>
            <a:endParaRPr sz="1100">
              <a:latin typeface="Georgia"/>
              <a:cs typeface="Georgia"/>
            </a:endParaRPr>
          </a:p>
          <a:p>
            <a:pPr marL="12700" marR="235585">
              <a:lnSpc>
                <a:spcPts val="1150"/>
              </a:lnSpc>
              <a:spcBef>
                <a:spcPts val="725"/>
              </a:spcBef>
            </a:pPr>
            <a:r>
              <a:rPr sz="1100" dirty="0">
                <a:latin typeface="Georgia"/>
                <a:cs typeface="Georgia"/>
              </a:rPr>
              <a:t>The</a:t>
            </a:r>
            <a:r>
              <a:rPr sz="1100" spc="40" dirty="0">
                <a:latin typeface="Georgia"/>
                <a:cs typeface="Georgia"/>
              </a:rPr>
              <a:t> </a:t>
            </a:r>
            <a:r>
              <a:rPr sz="1100" spc="-20" dirty="0">
                <a:latin typeface="Georgia"/>
                <a:cs typeface="Georgia"/>
              </a:rPr>
              <a:t>resulting</a:t>
            </a:r>
            <a:r>
              <a:rPr sz="1100" spc="40"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sample</a:t>
            </a:r>
            <a:r>
              <a:rPr sz="1100" spc="45" dirty="0">
                <a:latin typeface="Georgia"/>
                <a:cs typeface="Georgia"/>
              </a:rPr>
              <a:t> </a:t>
            </a:r>
            <a:r>
              <a:rPr sz="1100" spc="-25" dirty="0">
                <a:latin typeface="Georgia"/>
                <a:cs typeface="Georgia"/>
              </a:rPr>
              <a:t>normally</a:t>
            </a:r>
            <a:r>
              <a:rPr sz="1100" spc="40" dirty="0">
                <a:latin typeface="Georgia"/>
                <a:cs typeface="Georgia"/>
              </a:rPr>
              <a:t> </a:t>
            </a:r>
            <a:r>
              <a:rPr sz="1100" spc="-20" dirty="0">
                <a:latin typeface="Georgia"/>
                <a:cs typeface="Georgia"/>
              </a:rPr>
              <a:t>consists</a:t>
            </a:r>
            <a:r>
              <a:rPr sz="1100" spc="40"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data</a:t>
            </a:r>
            <a:r>
              <a:rPr sz="1100" spc="45" dirty="0">
                <a:latin typeface="Georgia"/>
                <a:cs typeface="Georgia"/>
              </a:rPr>
              <a:t> </a:t>
            </a:r>
            <a:r>
              <a:rPr sz="1100" spc="-10" dirty="0">
                <a:latin typeface="Georgia"/>
                <a:cs typeface="Georgia"/>
              </a:rPr>
              <a:t>points</a:t>
            </a:r>
            <a:r>
              <a:rPr sz="1100" spc="40" dirty="0">
                <a:latin typeface="Georgia"/>
                <a:cs typeface="Georgia"/>
              </a:rPr>
              <a:t> </a:t>
            </a:r>
            <a:r>
              <a:rPr sz="1100" dirty="0">
                <a:latin typeface="Georgia"/>
                <a:cs typeface="Georgia"/>
              </a:rPr>
              <a:t>that</a:t>
            </a:r>
            <a:r>
              <a:rPr sz="1100" spc="40" dirty="0">
                <a:latin typeface="Georgia"/>
                <a:cs typeface="Georgia"/>
              </a:rPr>
              <a:t> </a:t>
            </a:r>
            <a:r>
              <a:rPr sz="1100" dirty="0">
                <a:latin typeface="Georgia"/>
                <a:cs typeface="Georgia"/>
              </a:rPr>
              <a:t>are</a:t>
            </a:r>
            <a:r>
              <a:rPr sz="1100" spc="40" dirty="0">
                <a:latin typeface="Georgia"/>
                <a:cs typeface="Georgia"/>
              </a:rPr>
              <a:t> </a:t>
            </a:r>
            <a:r>
              <a:rPr sz="1100" spc="-20" dirty="0">
                <a:latin typeface="Georgia"/>
                <a:cs typeface="Georgia"/>
              </a:rPr>
              <a:t>good </a:t>
            </a:r>
            <a:r>
              <a:rPr sz="1100" spc="-30" dirty="0">
                <a:latin typeface="Georgia"/>
                <a:cs typeface="Georgia"/>
              </a:rPr>
              <a:t>representatives</a:t>
            </a:r>
            <a:r>
              <a:rPr sz="1100" spc="35"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population,</a:t>
            </a:r>
            <a:r>
              <a:rPr sz="1100" spc="35" dirty="0">
                <a:latin typeface="Georgia"/>
                <a:cs typeface="Georgia"/>
              </a:rPr>
              <a:t> </a:t>
            </a:r>
            <a:r>
              <a:rPr sz="1100" spc="-25" dirty="0">
                <a:latin typeface="Georgia"/>
                <a:cs typeface="Georgia"/>
              </a:rPr>
              <a:t>reflecting</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nature</a:t>
            </a:r>
            <a:r>
              <a:rPr sz="1100" spc="35" dirty="0">
                <a:latin typeface="Georgia"/>
                <a:cs typeface="Georgia"/>
              </a:rPr>
              <a:t> </a:t>
            </a:r>
            <a:r>
              <a:rPr sz="1100" dirty="0">
                <a:latin typeface="Georgia"/>
                <a:cs typeface="Georgia"/>
              </a:rPr>
              <a:t>and</a:t>
            </a:r>
            <a:r>
              <a:rPr sz="1100" spc="35" dirty="0">
                <a:latin typeface="Georgia"/>
                <a:cs typeface="Georgia"/>
              </a:rPr>
              <a:t> </a:t>
            </a:r>
            <a:r>
              <a:rPr sz="1100" spc="-20" dirty="0">
                <a:latin typeface="Georgia"/>
                <a:cs typeface="Georgia"/>
              </a:rPr>
              <a:t>characteristics</a:t>
            </a:r>
            <a:r>
              <a:rPr sz="1100" spc="35" dirty="0">
                <a:latin typeface="Georgia"/>
                <a:cs typeface="Georgia"/>
              </a:rPr>
              <a:t> </a:t>
            </a:r>
            <a:r>
              <a:rPr sz="1100" dirty="0">
                <a:latin typeface="Georgia"/>
                <a:cs typeface="Georgia"/>
              </a:rPr>
              <a:t>of</a:t>
            </a:r>
            <a:r>
              <a:rPr sz="1100" spc="35" dirty="0">
                <a:latin typeface="Georgia"/>
                <a:cs typeface="Georgia"/>
              </a:rPr>
              <a:t> </a:t>
            </a:r>
            <a:r>
              <a:rPr sz="1100" spc="-25" dirty="0">
                <a:latin typeface="Georgia"/>
                <a:cs typeface="Georgia"/>
              </a:rPr>
              <a:t>the </a:t>
            </a:r>
            <a:r>
              <a:rPr sz="1100" spc="-10" dirty="0">
                <a:latin typeface="Georgia"/>
                <a:cs typeface="Georgia"/>
              </a:rPr>
              <a:t>population</a:t>
            </a:r>
            <a:r>
              <a:rPr sz="1100" spc="-30" dirty="0">
                <a:latin typeface="Georgia"/>
                <a:cs typeface="Georgia"/>
              </a:rPr>
              <a:t> </a:t>
            </a:r>
            <a:r>
              <a:rPr sz="1100" spc="-10" dirty="0">
                <a:latin typeface="Georgia"/>
                <a:cs typeface="Georgia"/>
              </a:rPr>
              <a:t>properly.</a:t>
            </a:r>
            <a:endParaRPr sz="1100">
              <a:latin typeface="Georgia"/>
              <a:cs typeface="Georgia"/>
            </a:endParaRPr>
          </a:p>
          <a:p>
            <a:pPr marL="12700" marR="13335">
              <a:lnSpc>
                <a:spcPts val="1150"/>
              </a:lnSpc>
              <a:spcBef>
                <a:spcPts val="730"/>
              </a:spcBef>
            </a:pPr>
            <a:r>
              <a:rPr sz="1100" dirty="0">
                <a:latin typeface="Georgia"/>
                <a:cs typeface="Georgia"/>
              </a:rPr>
              <a:t>Data</a:t>
            </a:r>
            <a:r>
              <a:rPr sz="1100" spc="25" dirty="0">
                <a:latin typeface="Georgia"/>
                <a:cs typeface="Georgia"/>
              </a:rPr>
              <a:t> </a:t>
            </a:r>
            <a:r>
              <a:rPr sz="1100" spc="-25" dirty="0">
                <a:latin typeface="Georgia"/>
                <a:cs typeface="Georgia"/>
              </a:rPr>
              <a:t>sampling</a:t>
            </a:r>
            <a:r>
              <a:rPr sz="1100" spc="25" dirty="0">
                <a:latin typeface="Georgia"/>
                <a:cs typeface="Georgia"/>
              </a:rPr>
              <a:t> </a:t>
            </a:r>
            <a:r>
              <a:rPr sz="1100" dirty="0">
                <a:latin typeface="Georgia"/>
                <a:cs typeface="Georgia"/>
              </a:rPr>
              <a:t>is</a:t>
            </a:r>
            <a:r>
              <a:rPr sz="1100" spc="25" dirty="0">
                <a:latin typeface="Georgia"/>
                <a:cs typeface="Georgia"/>
              </a:rPr>
              <a:t> </a:t>
            </a:r>
            <a:r>
              <a:rPr sz="1100" dirty="0">
                <a:latin typeface="Georgia"/>
                <a:cs typeface="Georgia"/>
              </a:rPr>
              <a:t>critical</a:t>
            </a:r>
            <a:r>
              <a:rPr sz="1100" spc="30" dirty="0">
                <a:latin typeface="Georgia"/>
                <a:cs typeface="Georgia"/>
              </a:rPr>
              <a:t> </a:t>
            </a:r>
            <a:r>
              <a:rPr sz="1100" spc="-20" dirty="0">
                <a:latin typeface="Georgia"/>
                <a:cs typeface="Georgia"/>
              </a:rPr>
              <a:t>because</a:t>
            </a:r>
            <a:r>
              <a:rPr sz="1100" spc="25" dirty="0">
                <a:latin typeface="Georgia"/>
                <a:cs typeface="Georgia"/>
              </a:rPr>
              <a:t> </a:t>
            </a:r>
            <a:r>
              <a:rPr sz="1100" spc="-10" dirty="0">
                <a:latin typeface="Georgia"/>
                <a:cs typeface="Georgia"/>
              </a:rPr>
              <a:t>most</a:t>
            </a:r>
            <a:r>
              <a:rPr sz="1100" spc="25"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data</a:t>
            </a:r>
            <a:r>
              <a:rPr sz="1100" spc="25" dirty="0">
                <a:latin typeface="Georgia"/>
                <a:cs typeface="Georgia"/>
              </a:rPr>
              <a:t> </a:t>
            </a:r>
            <a:r>
              <a:rPr sz="1100" spc="-10" dirty="0">
                <a:latin typeface="Georgia"/>
                <a:cs typeface="Georgia"/>
              </a:rPr>
              <a:t>analysis</a:t>
            </a:r>
            <a:r>
              <a:rPr sz="1100" spc="25" dirty="0">
                <a:latin typeface="Georgia"/>
                <a:cs typeface="Georgia"/>
              </a:rPr>
              <a:t> </a:t>
            </a:r>
            <a:r>
              <a:rPr sz="1100" dirty="0">
                <a:latin typeface="Georgia"/>
                <a:cs typeface="Georgia"/>
              </a:rPr>
              <a:t>tasks</a:t>
            </a:r>
            <a:r>
              <a:rPr sz="1100" spc="30" dirty="0">
                <a:latin typeface="Georgia"/>
                <a:cs typeface="Georgia"/>
              </a:rPr>
              <a:t> </a:t>
            </a:r>
            <a:r>
              <a:rPr sz="1100" dirty="0">
                <a:latin typeface="Georgia"/>
                <a:cs typeface="Georgia"/>
              </a:rPr>
              <a:t>will</a:t>
            </a:r>
            <a:r>
              <a:rPr sz="1100" spc="25" dirty="0">
                <a:latin typeface="Georgia"/>
                <a:cs typeface="Georgia"/>
              </a:rPr>
              <a:t> </a:t>
            </a:r>
            <a:r>
              <a:rPr sz="1100" dirty="0">
                <a:latin typeface="Georgia"/>
                <a:cs typeface="Georgia"/>
              </a:rPr>
              <a:t>be</a:t>
            </a:r>
            <a:r>
              <a:rPr sz="1100" spc="25" dirty="0">
                <a:latin typeface="Georgia"/>
                <a:cs typeface="Georgia"/>
              </a:rPr>
              <a:t> </a:t>
            </a:r>
            <a:r>
              <a:rPr sz="1100" spc="-35" dirty="0">
                <a:latin typeface="Georgia"/>
                <a:cs typeface="Georgia"/>
              </a:rPr>
              <a:t>performed</a:t>
            </a:r>
            <a:r>
              <a:rPr sz="1100" spc="30" dirty="0">
                <a:latin typeface="Georgia"/>
                <a:cs typeface="Georgia"/>
              </a:rPr>
              <a:t> </a:t>
            </a:r>
            <a:r>
              <a:rPr sz="1100" dirty="0">
                <a:latin typeface="Georgia"/>
                <a:cs typeface="Georgia"/>
              </a:rPr>
              <a:t>on</a:t>
            </a:r>
            <a:r>
              <a:rPr sz="1100" spc="25" dirty="0">
                <a:latin typeface="Georgia"/>
                <a:cs typeface="Georgia"/>
              </a:rPr>
              <a:t> </a:t>
            </a:r>
            <a:r>
              <a:rPr sz="1100" spc="-50" dirty="0">
                <a:latin typeface="Georgia"/>
                <a:cs typeface="Georgia"/>
              </a:rPr>
              <a:t>a </a:t>
            </a:r>
            <a:r>
              <a:rPr sz="1100" dirty="0">
                <a:latin typeface="Georgia"/>
                <a:cs typeface="Georgia"/>
              </a:rPr>
              <a:t>data</a:t>
            </a:r>
            <a:r>
              <a:rPr sz="1100" spc="25" dirty="0">
                <a:latin typeface="Georgia"/>
                <a:cs typeface="Georgia"/>
              </a:rPr>
              <a:t> </a:t>
            </a:r>
            <a:r>
              <a:rPr sz="1100" spc="-25" dirty="0">
                <a:latin typeface="Georgia"/>
                <a:cs typeface="Georgia"/>
              </a:rPr>
              <a:t>sample</a:t>
            </a:r>
            <a:r>
              <a:rPr sz="1100" spc="30" dirty="0">
                <a:latin typeface="Georgia"/>
                <a:cs typeface="Georgia"/>
              </a:rPr>
              <a:t> </a:t>
            </a:r>
            <a:r>
              <a:rPr sz="1100" spc="-10" dirty="0">
                <a:latin typeface="Georgia"/>
                <a:cs typeface="Georgia"/>
              </a:rPr>
              <a:t>rather</a:t>
            </a:r>
            <a:r>
              <a:rPr sz="1100" spc="25" dirty="0">
                <a:latin typeface="Georgia"/>
                <a:cs typeface="Georgia"/>
              </a:rPr>
              <a:t> </a:t>
            </a:r>
            <a:r>
              <a:rPr sz="1100" dirty="0">
                <a:latin typeface="Georgia"/>
                <a:cs typeface="Georgia"/>
              </a:rPr>
              <a:t>than</a:t>
            </a:r>
            <a:r>
              <a:rPr sz="1100" spc="30" dirty="0">
                <a:latin typeface="Georgia"/>
                <a:cs typeface="Georgia"/>
              </a:rPr>
              <a:t> </a:t>
            </a:r>
            <a:r>
              <a:rPr sz="1100" dirty="0">
                <a:latin typeface="Georgia"/>
                <a:cs typeface="Georgia"/>
              </a:rPr>
              <a:t>on</a:t>
            </a:r>
            <a:r>
              <a:rPr sz="1100" spc="2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whole</a:t>
            </a:r>
            <a:r>
              <a:rPr sz="1100" spc="25" dirty="0">
                <a:latin typeface="Georgia"/>
                <a:cs typeface="Georgia"/>
              </a:rPr>
              <a:t> </a:t>
            </a:r>
            <a:r>
              <a:rPr sz="1100" spc="-10" dirty="0">
                <a:latin typeface="Georgia"/>
                <a:cs typeface="Georgia"/>
              </a:rPr>
              <a:t>population.</a:t>
            </a:r>
            <a:endParaRPr sz="1100">
              <a:latin typeface="Georgia"/>
              <a:cs typeface="Georgia"/>
            </a:endParaRPr>
          </a:p>
          <a:p>
            <a:pPr marL="12700" marR="126364">
              <a:lnSpc>
                <a:spcPts val="1150"/>
              </a:lnSpc>
              <a:spcBef>
                <a:spcPts val="730"/>
              </a:spcBef>
            </a:pPr>
            <a:r>
              <a:rPr sz="1100" dirty="0">
                <a:latin typeface="Georgia"/>
                <a:cs typeface="Georgia"/>
              </a:rPr>
              <a:t>Data</a:t>
            </a:r>
            <a:r>
              <a:rPr sz="1100" spc="50" dirty="0">
                <a:latin typeface="Georgia"/>
                <a:cs typeface="Georgia"/>
              </a:rPr>
              <a:t> </a:t>
            </a:r>
            <a:r>
              <a:rPr sz="1100" spc="-25" dirty="0">
                <a:latin typeface="Georgia"/>
                <a:cs typeface="Georgia"/>
              </a:rPr>
              <a:t>sampling</a:t>
            </a:r>
            <a:r>
              <a:rPr sz="1100" spc="50" dirty="0">
                <a:latin typeface="Georgia"/>
                <a:cs typeface="Georgia"/>
              </a:rPr>
              <a:t> </a:t>
            </a:r>
            <a:r>
              <a:rPr sz="1100" dirty="0">
                <a:latin typeface="Georgia"/>
                <a:cs typeface="Georgia"/>
              </a:rPr>
              <a:t>can</a:t>
            </a:r>
            <a:r>
              <a:rPr sz="1100" spc="50" dirty="0">
                <a:latin typeface="Georgia"/>
                <a:cs typeface="Georgia"/>
              </a:rPr>
              <a:t> </a:t>
            </a:r>
            <a:r>
              <a:rPr sz="1100" dirty="0">
                <a:latin typeface="Georgia"/>
                <a:cs typeface="Georgia"/>
              </a:rPr>
              <a:t>be</a:t>
            </a:r>
            <a:r>
              <a:rPr sz="1100" spc="50" dirty="0">
                <a:latin typeface="Georgia"/>
                <a:cs typeface="Georgia"/>
              </a:rPr>
              <a:t> </a:t>
            </a:r>
            <a:r>
              <a:rPr sz="1100" spc="-30" dirty="0">
                <a:latin typeface="Georgia"/>
                <a:cs typeface="Georgia"/>
              </a:rPr>
              <a:t>seen</a:t>
            </a:r>
            <a:r>
              <a:rPr sz="1100" spc="50" dirty="0">
                <a:latin typeface="Georgia"/>
                <a:cs typeface="Georgia"/>
              </a:rPr>
              <a:t> </a:t>
            </a:r>
            <a:r>
              <a:rPr sz="1100" dirty="0">
                <a:latin typeface="Georgia"/>
                <a:cs typeface="Georgia"/>
              </a:rPr>
              <a:t>as</a:t>
            </a:r>
            <a:r>
              <a:rPr sz="1100" spc="50" dirty="0">
                <a:latin typeface="Georgia"/>
                <a:cs typeface="Georgia"/>
              </a:rPr>
              <a:t> </a:t>
            </a:r>
            <a:r>
              <a:rPr sz="1100" dirty="0">
                <a:latin typeface="Georgia"/>
                <a:cs typeface="Georgia"/>
              </a:rPr>
              <a:t>a</a:t>
            </a:r>
            <a:r>
              <a:rPr sz="1100" spc="50" dirty="0">
                <a:latin typeface="Georgia"/>
                <a:cs typeface="Georgia"/>
              </a:rPr>
              <a:t> </a:t>
            </a:r>
            <a:r>
              <a:rPr sz="1100" dirty="0">
                <a:latin typeface="Georgia"/>
                <a:cs typeface="Georgia"/>
              </a:rPr>
              <a:t>data</a:t>
            </a:r>
            <a:r>
              <a:rPr sz="1100" spc="50" dirty="0">
                <a:latin typeface="Georgia"/>
                <a:cs typeface="Georgia"/>
              </a:rPr>
              <a:t> </a:t>
            </a:r>
            <a:r>
              <a:rPr sz="1100" spc="-25" dirty="0">
                <a:latin typeface="Georgia"/>
                <a:cs typeface="Georgia"/>
              </a:rPr>
              <a:t>reduction</a:t>
            </a:r>
            <a:r>
              <a:rPr sz="1100" spc="50" dirty="0">
                <a:latin typeface="Georgia"/>
                <a:cs typeface="Georgia"/>
              </a:rPr>
              <a:t> </a:t>
            </a:r>
            <a:r>
              <a:rPr sz="1100" spc="-30" dirty="0">
                <a:latin typeface="Georgia"/>
                <a:cs typeface="Georgia"/>
              </a:rPr>
              <a:t>technique</a:t>
            </a:r>
            <a:r>
              <a:rPr sz="1100" spc="50" dirty="0">
                <a:latin typeface="Georgia"/>
                <a:cs typeface="Georgia"/>
              </a:rPr>
              <a:t> </a:t>
            </a:r>
            <a:r>
              <a:rPr sz="1100" spc="-20" dirty="0">
                <a:latin typeface="Georgia"/>
                <a:cs typeface="Georgia"/>
              </a:rPr>
              <a:t>because</a:t>
            </a:r>
            <a:r>
              <a:rPr sz="1100" spc="50" dirty="0">
                <a:latin typeface="Georgia"/>
                <a:cs typeface="Georgia"/>
              </a:rPr>
              <a:t> </a:t>
            </a:r>
            <a:r>
              <a:rPr sz="1100" dirty="0">
                <a:latin typeface="Georgia"/>
                <a:cs typeface="Georgia"/>
              </a:rPr>
              <a:t>it</a:t>
            </a:r>
            <a:r>
              <a:rPr sz="1100" spc="50" dirty="0">
                <a:latin typeface="Georgia"/>
                <a:cs typeface="Georgia"/>
              </a:rPr>
              <a:t> </a:t>
            </a:r>
            <a:r>
              <a:rPr sz="1100" spc="-20" dirty="0">
                <a:latin typeface="Georgia"/>
                <a:cs typeface="Georgia"/>
              </a:rPr>
              <a:t>allows</a:t>
            </a:r>
            <a:r>
              <a:rPr sz="1100" spc="50" dirty="0">
                <a:latin typeface="Georgia"/>
                <a:cs typeface="Georgia"/>
              </a:rPr>
              <a:t> </a:t>
            </a:r>
            <a:r>
              <a:rPr sz="1100" dirty="0">
                <a:latin typeface="Georgia"/>
                <a:cs typeface="Georgia"/>
              </a:rPr>
              <a:t>a</a:t>
            </a:r>
            <a:r>
              <a:rPr sz="1100" spc="50" dirty="0">
                <a:latin typeface="Georgia"/>
                <a:cs typeface="Georgia"/>
              </a:rPr>
              <a:t> </a:t>
            </a:r>
            <a:r>
              <a:rPr sz="1100" spc="-10" dirty="0">
                <a:latin typeface="Georgia"/>
                <a:cs typeface="Georgia"/>
              </a:rPr>
              <a:t>large </a:t>
            </a:r>
            <a:r>
              <a:rPr sz="1100" dirty="0">
                <a:latin typeface="Georgia"/>
                <a:cs typeface="Georgia"/>
              </a:rPr>
              <a:t>data</a:t>
            </a:r>
            <a:r>
              <a:rPr sz="1100" spc="55" dirty="0">
                <a:latin typeface="Georgia"/>
                <a:cs typeface="Georgia"/>
              </a:rPr>
              <a:t> </a:t>
            </a:r>
            <a:r>
              <a:rPr sz="1100" dirty="0">
                <a:latin typeface="Georgia"/>
                <a:cs typeface="Georgia"/>
              </a:rPr>
              <a:t>set</a:t>
            </a:r>
            <a:r>
              <a:rPr sz="1100" spc="60" dirty="0">
                <a:latin typeface="Georgia"/>
                <a:cs typeface="Georgia"/>
              </a:rPr>
              <a:t> </a:t>
            </a:r>
            <a:r>
              <a:rPr sz="1100" dirty="0">
                <a:latin typeface="Georgia"/>
                <a:cs typeface="Georgia"/>
              </a:rPr>
              <a:t>to</a:t>
            </a:r>
            <a:r>
              <a:rPr sz="1100" spc="55" dirty="0">
                <a:latin typeface="Georgia"/>
                <a:cs typeface="Georgia"/>
              </a:rPr>
              <a:t> </a:t>
            </a:r>
            <a:r>
              <a:rPr sz="1100" dirty="0">
                <a:latin typeface="Georgia"/>
                <a:cs typeface="Georgia"/>
              </a:rPr>
              <a:t>be</a:t>
            </a:r>
            <a:r>
              <a:rPr sz="1100" spc="60" dirty="0">
                <a:latin typeface="Georgia"/>
                <a:cs typeface="Georgia"/>
              </a:rPr>
              <a:t> </a:t>
            </a:r>
            <a:r>
              <a:rPr sz="1100" spc="-35" dirty="0">
                <a:latin typeface="Georgia"/>
                <a:cs typeface="Georgia"/>
              </a:rPr>
              <a:t>represented</a:t>
            </a:r>
            <a:r>
              <a:rPr sz="1100" spc="60" dirty="0">
                <a:latin typeface="Georgia"/>
                <a:cs typeface="Georgia"/>
              </a:rPr>
              <a:t> </a:t>
            </a:r>
            <a:r>
              <a:rPr sz="1100" dirty="0">
                <a:latin typeface="Georgia"/>
                <a:cs typeface="Georgia"/>
              </a:rPr>
              <a:t>by</a:t>
            </a:r>
            <a:r>
              <a:rPr sz="1100" spc="55" dirty="0">
                <a:latin typeface="Georgia"/>
                <a:cs typeface="Georgia"/>
              </a:rPr>
              <a:t> </a:t>
            </a:r>
            <a:r>
              <a:rPr sz="1100" dirty="0">
                <a:latin typeface="Georgia"/>
                <a:cs typeface="Georgia"/>
              </a:rPr>
              <a:t>a</a:t>
            </a:r>
            <a:r>
              <a:rPr sz="1100" spc="60" dirty="0">
                <a:latin typeface="Georgia"/>
                <a:cs typeface="Georgia"/>
              </a:rPr>
              <a:t> </a:t>
            </a:r>
            <a:r>
              <a:rPr sz="1100" spc="-35" dirty="0">
                <a:latin typeface="Georgia"/>
                <a:cs typeface="Georgia"/>
              </a:rPr>
              <a:t>much</a:t>
            </a:r>
            <a:r>
              <a:rPr sz="1100" spc="60" dirty="0">
                <a:latin typeface="Georgia"/>
                <a:cs typeface="Georgia"/>
              </a:rPr>
              <a:t> </a:t>
            </a:r>
            <a:r>
              <a:rPr sz="1100" spc="-25" dirty="0">
                <a:latin typeface="Georgia"/>
                <a:cs typeface="Georgia"/>
              </a:rPr>
              <a:t>smaller</a:t>
            </a:r>
            <a:r>
              <a:rPr sz="1100" spc="55" dirty="0">
                <a:latin typeface="Georgia"/>
                <a:cs typeface="Georgia"/>
              </a:rPr>
              <a:t> </a:t>
            </a:r>
            <a:r>
              <a:rPr sz="1100" spc="-45" dirty="0">
                <a:latin typeface="Georgia"/>
                <a:cs typeface="Georgia"/>
              </a:rPr>
              <a:t>(random/non–random)</a:t>
            </a:r>
            <a:r>
              <a:rPr sz="1100" spc="60" dirty="0">
                <a:latin typeface="Georgia"/>
                <a:cs typeface="Georgia"/>
              </a:rPr>
              <a:t> </a:t>
            </a:r>
            <a:r>
              <a:rPr sz="1100" dirty="0">
                <a:latin typeface="Georgia"/>
                <a:cs typeface="Georgia"/>
              </a:rPr>
              <a:t>data</a:t>
            </a:r>
            <a:r>
              <a:rPr sz="1100" spc="60" dirty="0">
                <a:latin typeface="Georgia"/>
                <a:cs typeface="Georgia"/>
              </a:rPr>
              <a:t> </a:t>
            </a:r>
            <a:r>
              <a:rPr sz="1100" spc="-10" dirty="0">
                <a:latin typeface="Georgia"/>
                <a:cs typeface="Georgia"/>
              </a:rPr>
              <a:t>sample.</a:t>
            </a:r>
            <a:endParaRPr sz="1100">
              <a:latin typeface="Georgia"/>
              <a:cs typeface="Georgia"/>
            </a:endParaRPr>
          </a:p>
          <a:p>
            <a:pPr marL="12700">
              <a:lnSpc>
                <a:spcPct val="100000"/>
              </a:lnSpc>
              <a:spcBef>
                <a:spcPts val="520"/>
              </a:spcBef>
            </a:pPr>
            <a:r>
              <a:rPr sz="1100" dirty="0">
                <a:latin typeface="Georgia"/>
                <a:cs typeface="Georgia"/>
              </a:rPr>
              <a:t>Data</a:t>
            </a:r>
            <a:r>
              <a:rPr sz="1100" spc="20" dirty="0">
                <a:latin typeface="Georgia"/>
                <a:cs typeface="Georgia"/>
              </a:rPr>
              <a:t> </a:t>
            </a:r>
            <a:r>
              <a:rPr sz="1100" spc="-25" dirty="0">
                <a:latin typeface="Georgia"/>
                <a:cs typeface="Georgia"/>
              </a:rPr>
              <a:t>sampling</a:t>
            </a:r>
            <a:r>
              <a:rPr sz="1100" spc="25" dirty="0">
                <a:latin typeface="Georgia"/>
                <a:cs typeface="Georgia"/>
              </a:rPr>
              <a:t> </a:t>
            </a:r>
            <a:r>
              <a:rPr sz="1100" spc="-30" dirty="0">
                <a:latin typeface="Georgia"/>
                <a:cs typeface="Georgia"/>
              </a:rPr>
              <a:t>techniques</a:t>
            </a:r>
            <a:r>
              <a:rPr sz="1100" spc="20" dirty="0">
                <a:latin typeface="Georgia"/>
                <a:cs typeface="Georgia"/>
              </a:rPr>
              <a:t> </a:t>
            </a:r>
            <a:r>
              <a:rPr sz="1100" dirty="0">
                <a:latin typeface="Georgia"/>
                <a:cs typeface="Georgia"/>
              </a:rPr>
              <a:t>are</a:t>
            </a:r>
            <a:r>
              <a:rPr sz="1100" spc="25" dirty="0">
                <a:latin typeface="Georgia"/>
                <a:cs typeface="Georgia"/>
              </a:rPr>
              <a:t> </a:t>
            </a:r>
            <a:r>
              <a:rPr sz="1100" spc="-30" dirty="0">
                <a:latin typeface="Georgia"/>
                <a:cs typeface="Georgia"/>
              </a:rPr>
              <a:t>classified</a:t>
            </a:r>
            <a:r>
              <a:rPr sz="1100" spc="20" dirty="0">
                <a:latin typeface="Georgia"/>
                <a:cs typeface="Georgia"/>
              </a:rPr>
              <a:t> </a:t>
            </a:r>
            <a:r>
              <a:rPr sz="1100" dirty="0">
                <a:latin typeface="Georgia"/>
                <a:cs typeface="Georgia"/>
              </a:rPr>
              <a:t>into</a:t>
            </a:r>
            <a:r>
              <a:rPr sz="1100" spc="25" dirty="0">
                <a:latin typeface="Georgia"/>
                <a:cs typeface="Georgia"/>
              </a:rPr>
              <a:t> </a:t>
            </a:r>
            <a:r>
              <a:rPr sz="1100" dirty="0">
                <a:latin typeface="Georgia"/>
                <a:cs typeface="Georgia"/>
              </a:rPr>
              <a:t>two</a:t>
            </a:r>
            <a:r>
              <a:rPr sz="1100" spc="20" dirty="0">
                <a:latin typeface="Georgia"/>
                <a:cs typeface="Georgia"/>
              </a:rPr>
              <a:t> </a:t>
            </a:r>
            <a:r>
              <a:rPr sz="1100" spc="-20" dirty="0">
                <a:latin typeface="Georgia"/>
                <a:cs typeface="Georgia"/>
              </a:rPr>
              <a:t>main</a:t>
            </a:r>
            <a:r>
              <a:rPr sz="1100" spc="25" dirty="0">
                <a:latin typeface="Georgia"/>
                <a:cs typeface="Georgia"/>
              </a:rPr>
              <a:t> </a:t>
            </a:r>
            <a:r>
              <a:rPr sz="1100" spc="-10" dirty="0">
                <a:latin typeface="Georgia"/>
                <a:cs typeface="Georgia"/>
              </a:rPr>
              <a:t>types:</a:t>
            </a:r>
            <a:endParaRPr sz="1100">
              <a:latin typeface="Georgia"/>
              <a:cs typeface="Georgia"/>
            </a:endParaRPr>
          </a:p>
          <a:p>
            <a:pPr marL="285750" indent="-141605">
              <a:lnSpc>
                <a:spcPct val="100000"/>
              </a:lnSpc>
              <a:spcBef>
                <a:spcPts val="420"/>
              </a:spcBef>
              <a:buClr>
                <a:srgbClr val="FFFFFF"/>
              </a:buClr>
              <a:buSzPct val="80000"/>
              <a:buAutoNum type="arabicPlain"/>
              <a:tabLst>
                <a:tab pos="285750" algn="l"/>
              </a:tabLst>
            </a:pPr>
            <a:r>
              <a:rPr sz="1000" dirty="0">
                <a:latin typeface="Georgia"/>
                <a:cs typeface="Georgia"/>
              </a:rPr>
              <a:t>Random</a:t>
            </a:r>
            <a:r>
              <a:rPr sz="1000" spc="-25" dirty="0">
                <a:latin typeface="Georgia"/>
                <a:cs typeface="Georgia"/>
              </a:rPr>
              <a:t> </a:t>
            </a:r>
            <a:r>
              <a:rPr sz="1000" spc="-10" dirty="0">
                <a:latin typeface="Georgia"/>
                <a:cs typeface="Georgia"/>
              </a:rPr>
              <a:t>sampling</a:t>
            </a:r>
            <a:endParaRPr sz="1000">
              <a:latin typeface="Georgia"/>
              <a:cs typeface="Georgia"/>
            </a:endParaRPr>
          </a:p>
          <a:p>
            <a:pPr marL="285750" indent="-141605">
              <a:lnSpc>
                <a:spcPct val="100000"/>
              </a:lnSpc>
              <a:spcBef>
                <a:spcPts val="240"/>
              </a:spcBef>
              <a:buClr>
                <a:srgbClr val="FFFFFF"/>
              </a:buClr>
              <a:buSzPct val="80000"/>
              <a:buAutoNum type="arabicPlain"/>
              <a:tabLst>
                <a:tab pos="285750" algn="l"/>
              </a:tabLst>
            </a:pPr>
            <a:r>
              <a:rPr sz="1000" spc="-40" dirty="0">
                <a:latin typeface="Georgia"/>
                <a:cs typeface="Georgia"/>
              </a:rPr>
              <a:t>Non–random</a:t>
            </a:r>
            <a:r>
              <a:rPr sz="1000" spc="65" dirty="0">
                <a:latin typeface="Georgia"/>
                <a:cs typeface="Georgia"/>
              </a:rPr>
              <a:t> </a:t>
            </a:r>
            <a:r>
              <a:rPr sz="1000" spc="-10" dirty="0">
                <a:latin typeface="Georgia"/>
                <a:cs typeface="Georgia"/>
              </a:rPr>
              <a:t>sampling</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79</a:t>
            </a:fld>
            <a:r>
              <a:rPr spc="-25" dirty="0"/>
              <a:t> </a:t>
            </a:r>
            <a:r>
              <a:rPr spc="75" dirty="0"/>
              <a:t>/</a:t>
            </a:r>
            <a:r>
              <a:rPr spc="-20" dirty="0"/>
              <a:t> </a:t>
            </a:r>
            <a:r>
              <a:rPr spc="-25" dirty="0"/>
              <a:t>103</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Cross–industry</a:t>
            </a:r>
            <a:r>
              <a:rPr spc="200" dirty="0"/>
              <a:t> </a:t>
            </a:r>
            <a:r>
              <a:rPr spc="55" dirty="0"/>
              <a:t>standard</a:t>
            </a:r>
            <a:r>
              <a:rPr spc="195" dirty="0"/>
              <a:t> </a:t>
            </a:r>
            <a:r>
              <a:rPr dirty="0"/>
              <a:t>process</a:t>
            </a:r>
            <a:r>
              <a:rPr spc="200" dirty="0"/>
              <a:t> </a:t>
            </a:r>
            <a:r>
              <a:rPr dirty="0"/>
              <a:t>for</a:t>
            </a:r>
            <a:r>
              <a:rPr spc="204" dirty="0"/>
              <a:t> </a:t>
            </a:r>
            <a:r>
              <a:rPr spc="70" dirty="0"/>
              <a:t>data</a:t>
            </a:r>
            <a:r>
              <a:rPr spc="195" dirty="0"/>
              <a:t> </a:t>
            </a:r>
            <a:r>
              <a:rPr spc="-10" dirty="0"/>
              <a:t>mining</a:t>
            </a:r>
          </a:p>
        </p:txBody>
      </p:sp>
      <p:sp>
        <p:nvSpPr>
          <p:cNvPr id="3" name="object 3"/>
          <p:cNvSpPr/>
          <p:nvPr/>
        </p:nvSpPr>
        <p:spPr>
          <a:xfrm>
            <a:off x="337972" y="66956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aphicFrame>
        <p:nvGraphicFramePr>
          <p:cNvPr id="4" name="object 4"/>
          <p:cNvGraphicFramePr>
            <a:graphicFrameLocks noGrp="1"/>
          </p:cNvGraphicFramePr>
          <p:nvPr/>
        </p:nvGraphicFramePr>
        <p:xfrm>
          <a:off x="576668" y="1128725"/>
          <a:ext cx="97790" cy="1012190"/>
        </p:xfrm>
        <a:graphic>
          <a:graphicData uri="http://schemas.openxmlformats.org/drawingml/2006/table">
            <a:tbl>
              <a:tblPr firstRow="1" bandRow="1">
                <a:tableStyleId>{2D5ABB26-0587-4C30-8999-92F81FD0307C}</a:tableStyleId>
              </a:tblPr>
              <a:tblGrid>
                <a:gridCol w="97790">
                  <a:extLst>
                    <a:ext uri="{9D8B030D-6E8A-4147-A177-3AD203B41FA5}">
                      <a16:colId xmlns:a16="http://schemas.microsoft.com/office/drawing/2014/main" val="20000"/>
                    </a:ext>
                  </a:extLst>
                </a:gridCol>
              </a:tblGrid>
              <a:tr h="140335">
                <a:tc>
                  <a:txBody>
                    <a:bodyPr/>
                    <a:lstStyle/>
                    <a:p>
                      <a:pPr algn="ctr">
                        <a:lnSpc>
                          <a:spcPts val="795"/>
                        </a:lnSpc>
                      </a:pPr>
                      <a:r>
                        <a:rPr sz="800" spc="20" dirty="0">
                          <a:solidFill>
                            <a:srgbClr val="FFFFFF"/>
                          </a:solidFill>
                          <a:latin typeface="Georgia"/>
                          <a:cs typeface="Georgia"/>
                        </a:rPr>
                        <a:t>1</a:t>
                      </a:r>
                      <a:endParaRPr sz="800">
                        <a:latin typeface="Georgia"/>
                        <a:cs typeface="Georgia"/>
                      </a:endParaRPr>
                    </a:p>
                  </a:txBody>
                  <a:tcPr marL="0" marR="0" marT="0" marB="0">
                    <a:lnB w="85026">
                      <a:solidFill>
                        <a:srgbClr val="FFFFFF"/>
                      </a:solidFill>
                      <a:prstDash val="solid"/>
                    </a:lnB>
                    <a:solidFill>
                      <a:srgbClr val="3333B2"/>
                    </a:solidFill>
                  </a:tcPr>
                </a:tc>
                <a:extLst>
                  <a:ext uri="{0D108BD9-81ED-4DB2-BD59-A6C34878D82A}">
                    <a16:rowId xmlns:a16="http://schemas.microsoft.com/office/drawing/2014/main" val="10000"/>
                  </a:ext>
                </a:extLst>
              </a:tr>
              <a:tr h="182880">
                <a:tc>
                  <a:txBody>
                    <a:bodyPr/>
                    <a:lstStyle/>
                    <a:p>
                      <a:pPr algn="ctr">
                        <a:lnSpc>
                          <a:spcPct val="100000"/>
                        </a:lnSpc>
                        <a:spcBef>
                          <a:spcPts val="170"/>
                        </a:spcBef>
                      </a:pPr>
                      <a:r>
                        <a:rPr sz="800" spc="-50" dirty="0">
                          <a:solidFill>
                            <a:srgbClr val="FFFFFF"/>
                          </a:solidFill>
                          <a:latin typeface="Georgia"/>
                          <a:cs typeface="Georgia"/>
                        </a:rPr>
                        <a:t>2</a:t>
                      </a:r>
                      <a:endParaRPr sz="800">
                        <a:latin typeface="Georgia"/>
                        <a:cs typeface="Georgia"/>
                      </a:endParaRPr>
                    </a:p>
                  </a:txBody>
                  <a:tcPr marL="0" marR="0" marT="21590" marB="0">
                    <a:lnT w="85026">
                      <a:solidFill>
                        <a:srgbClr val="FFFFFF"/>
                      </a:solidFill>
                      <a:prstDash val="solid"/>
                    </a:lnT>
                    <a:lnB w="85013">
                      <a:solidFill>
                        <a:srgbClr val="FFFFFF"/>
                      </a:solidFill>
                      <a:prstDash val="solid"/>
                    </a:lnB>
                    <a:solidFill>
                      <a:srgbClr val="3333B2"/>
                    </a:solidFill>
                  </a:tcPr>
                </a:tc>
                <a:extLst>
                  <a:ext uri="{0D108BD9-81ED-4DB2-BD59-A6C34878D82A}">
                    <a16:rowId xmlns:a16="http://schemas.microsoft.com/office/drawing/2014/main" val="10001"/>
                  </a:ext>
                </a:extLst>
              </a:tr>
              <a:tr h="182880">
                <a:tc>
                  <a:txBody>
                    <a:bodyPr/>
                    <a:lstStyle/>
                    <a:p>
                      <a:pPr algn="ctr">
                        <a:lnSpc>
                          <a:spcPct val="100000"/>
                        </a:lnSpc>
                        <a:spcBef>
                          <a:spcPts val="170"/>
                        </a:spcBef>
                      </a:pPr>
                      <a:r>
                        <a:rPr sz="800" spc="-50" dirty="0">
                          <a:solidFill>
                            <a:srgbClr val="FFFFFF"/>
                          </a:solidFill>
                          <a:latin typeface="Georgia"/>
                          <a:cs typeface="Georgia"/>
                        </a:rPr>
                        <a:t>3</a:t>
                      </a:r>
                      <a:endParaRPr sz="800">
                        <a:latin typeface="Georgia"/>
                        <a:cs typeface="Georgia"/>
                      </a:endParaRPr>
                    </a:p>
                  </a:txBody>
                  <a:tcPr marL="0" marR="0" marT="21590" marB="0">
                    <a:lnT w="85013">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2"/>
                  </a:ext>
                </a:extLst>
              </a:tr>
              <a:tr h="182880">
                <a:tc>
                  <a:txBody>
                    <a:bodyPr/>
                    <a:lstStyle/>
                    <a:p>
                      <a:pPr algn="ctr">
                        <a:lnSpc>
                          <a:spcPct val="100000"/>
                        </a:lnSpc>
                        <a:spcBef>
                          <a:spcPts val="170"/>
                        </a:spcBef>
                      </a:pPr>
                      <a:r>
                        <a:rPr sz="800" spc="-50" dirty="0">
                          <a:solidFill>
                            <a:srgbClr val="FFFFFF"/>
                          </a:solidFill>
                          <a:latin typeface="Georgia"/>
                          <a:cs typeface="Georgia"/>
                        </a:rPr>
                        <a:t>4</a:t>
                      </a:r>
                      <a:endParaRPr sz="800">
                        <a:latin typeface="Georgia"/>
                        <a:cs typeface="Georgia"/>
                      </a:endParaRPr>
                    </a:p>
                  </a:txBody>
                  <a:tcPr marL="0" marR="0" marT="21590" marB="0">
                    <a:lnT w="85026">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3"/>
                  </a:ext>
                </a:extLst>
              </a:tr>
              <a:tr h="182880">
                <a:tc>
                  <a:txBody>
                    <a:bodyPr/>
                    <a:lstStyle/>
                    <a:p>
                      <a:pPr algn="ctr">
                        <a:lnSpc>
                          <a:spcPct val="100000"/>
                        </a:lnSpc>
                        <a:spcBef>
                          <a:spcPts val="170"/>
                        </a:spcBef>
                      </a:pPr>
                      <a:r>
                        <a:rPr sz="800" spc="-50" dirty="0">
                          <a:solidFill>
                            <a:srgbClr val="FFFFFF"/>
                          </a:solidFill>
                          <a:latin typeface="Georgia"/>
                          <a:cs typeface="Georgia"/>
                        </a:rPr>
                        <a:t>5</a:t>
                      </a:r>
                      <a:endParaRPr sz="800">
                        <a:latin typeface="Georgia"/>
                        <a:cs typeface="Georgia"/>
                      </a:endParaRPr>
                    </a:p>
                  </a:txBody>
                  <a:tcPr marL="0" marR="0" marT="21590" marB="0">
                    <a:lnT w="85026">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4"/>
                  </a:ext>
                </a:extLst>
              </a:tr>
              <a:tr h="140335">
                <a:tc>
                  <a:txBody>
                    <a:bodyPr/>
                    <a:lstStyle/>
                    <a:p>
                      <a:pPr algn="ctr">
                        <a:lnSpc>
                          <a:spcPts val="835"/>
                        </a:lnSpc>
                        <a:spcBef>
                          <a:spcPts val="170"/>
                        </a:spcBef>
                      </a:pPr>
                      <a:r>
                        <a:rPr sz="800" spc="-50" dirty="0">
                          <a:solidFill>
                            <a:srgbClr val="FFFFFF"/>
                          </a:solidFill>
                          <a:latin typeface="Georgia"/>
                          <a:cs typeface="Georgia"/>
                        </a:rPr>
                        <a:t>6</a:t>
                      </a:r>
                      <a:endParaRPr sz="800">
                        <a:latin typeface="Georgia"/>
                        <a:cs typeface="Georgia"/>
                      </a:endParaRPr>
                    </a:p>
                  </a:txBody>
                  <a:tcPr marL="0" marR="0" marT="21590" marB="0">
                    <a:lnT w="85026">
                      <a:solidFill>
                        <a:srgbClr val="FFFFFF"/>
                      </a:solidFill>
                      <a:prstDash val="solid"/>
                    </a:lnT>
                    <a:solidFill>
                      <a:srgbClr val="3333B2"/>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454177" y="577963"/>
            <a:ext cx="5128895" cy="2143125"/>
          </a:xfrm>
          <a:prstGeom prst="rect">
            <a:avLst/>
          </a:prstGeom>
        </p:spPr>
        <p:txBody>
          <a:bodyPr vert="horz" wrap="square" lIns="0" tIns="37465" rIns="0" bIns="0" rtlCol="0">
            <a:spAutoFit/>
          </a:bodyPr>
          <a:lstStyle/>
          <a:p>
            <a:pPr marL="12700" marR="5080">
              <a:lnSpc>
                <a:spcPts val="1120"/>
              </a:lnSpc>
              <a:spcBef>
                <a:spcPts val="295"/>
              </a:spcBef>
            </a:pPr>
            <a:r>
              <a:rPr sz="1100" dirty="0">
                <a:latin typeface="Georgia"/>
                <a:cs typeface="Georgia"/>
              </a:rPr>
              <a:t>The</a:t>
            </a:r>
            <a:r>
              <a:rPr sz="1100" spc="30" dirty="0">
                <a:latin typeface="Georgia"/>
                <a:cs typeface="Georgia"/>
              </a:rPr>
              <a:t> </a:t>
            </a:r>
            <a:r>
              <a:rPr sz="1100" b="1" spc="-40" dirty="0">
                <a:latin typeface="Georgia"/>
                <a:cs typeface="Georgia"/>
              </a:rPr>
              <a:t>cr</a:t>
            </a:r>
            <a:r>
              <a:rPr sz="1100" spc="-40" dirty="0">
                <a:latin typeface="Georgia"/>
                <a:cs typeface="Georgia"/>
              </a:rPr>
              <a:t>oss–</a:t>
            </a:r>
            <a:r>
              <a:rPr sz="1100" b="1" spc="-40" dirty="0">
                <a:latin typeface="Georgia"/>
                <a:cs typeface="Georgia"/>
              </a:rPr>
              <a:t>i</a:t>
            </a:r>
            <a:r>
              <a:rPr sz="1100" spc="-40" dirty="0">
                <a:latin typeface="Georgia"/>
                <a:cs typeface="Georgia"/>
              </a:rPr>
              <a:t>ndustry</a:t>
            </a:r>
            <a:r>
              <a:rPr sz="1100" spc="50" dirty="0">
                <a:latin typeface="Georgia"/>
                <a:cs typeface="Georgia"/>
              </a:rPr>
              <a:t> </a:t>
            </a:r>
            <a:r>
              <a:rPr sz="1100" b="1" spc="-10" dirty="0">
                <a:latin typeface="Georgia"/>
                <a:cs typeface="Georgia"/>
              </a:rPr>
              <a:t>s</a:t>
            </a:r>
            <a:r>
              <a:rPr sz="1100" spc="-10" dirty="0">
                <a:latin typeface="Georgia"/>
                <a:cs typeface="Georgia"/>
              </a:rPr>
              <a:t>tandard</a:t>
            </a:r>
            <a:r>
              <a:rPr sz="1100" spc="30" dirty="0">
                <a:latin typeface="Georgia"/>
                <a:cs typeface="Georgia"/>
              </a:rPr>
              <a:t> </a:t>
            </a:r>
            <a:r>
              <a:rPr sz="1100" b="1" spc="-30" dirty="0">
                <a:latin typeface="Georgia"/>
                <a:cs typeface="Georgia"/>
              </a:rPr>
              <a:t>p</a:t>
            </a:r>
            <a:r>
              <a:rPr sz="1100" spc="-30" dirty="0">
                <a:latin typeface="Georgia"/>
                <a:cs typeface="Georgia"/>
              </a:rPr>
              <a:t>rocess</a:t>
            </a:r>
            <a:r>
              <a:rPr sz="1100" spc="35" dirty="0">
                <a:latin typeface="Georgia"/>
                <a:cs typeface="Georgia"/>
              </a:rPr>
              <a:t> </a:t>
            </a:r>
            <a:r>
              <a:rPr sz="1100" dirty="0">
                <a:latin typeface="Georgia"/>
                <a:cs typeface="Georgia"/>
              </a:rPr>
              <a:t>for</a:t>
            </a:r>
            <a:r>
              <a:rPr sz="1100" spc="35" dirty="0">
                <a:latin typeface="Georgia"/>
                <a:cs typeface="Georgia"/>
              </a:rPr>
              <a:t> </a:t>
            </a:r>
            <a:r>
              <a:rPr sz="1100" b="1" dirty="0">
                <a:latin typeface="Georgia"/>
                <a:cs typeface="Georgia"/>
              </a:rPr>
              <a:t>d</a:t>
            </a:r>
            <a:r>
              <a:rPr sz="1100" dirty="0">
                <a:latin typeface="Georgia"/>
                <a:cs typeface="Georgia"/>
              </a:rPr>
              <a:t>ata</a:t>
            </a:r>
            <a:r>
              <a:rPr sz="1100" spc="30" dirty="0">
                <a:latin typeface="Georgia"/>
                <a:cs typeface="Georgia"/>
              </a:rPr>
              <a:t> </a:t>
            </a:r>
            <a:r>
              <a:rPr sz="1100" b="1" spc="-30" dirty="0">
                <a:latin typeface="Georgia"/>
                <a:cs typeface="Georgia"/>
              </a:rPr>
              <a:t>m</a:t>
            </a:r>
            <a:r>
              <a:rPr sz="1100" spc="-30" dirty="0">
                <a:latin typeface="Georgia"/>
                <a:cs typeface="Georgia"/>
              </a:rPr>
              <a:t>ining</a:t>
            </a:r>
            <a:r>
              <a:rPr sz="1100" spc="35" dirty="0">
                <a:latin typeface="Georgia"/>
                <a:cs typeface="Georgia"/>
              </a:rPr>
              <a:t> </a:t>
            </a:r>
            <a:r>
              <a:rPr sz="1100" spc="-10" dirty="0">
                <a:latin typeface="Georgia"/>
                <a:cs typeface="Georgia"/>
              </a:rPr>
              <a:t>(CRISP–DM)</a:t>
            </a:r>
            <a:r>
              <a:rPr sz="1100" spc="35"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process </a:t>
            </a:r>
            <a:r>
              <a:rPr sz="1100" spc="-25" dirty="0">
                <a:latin typeface="Georgia"/>
                <a:cs typeface="Georgia"/>
              </a:rPr>
              <a:t>model</a:t>
            </a:r>
            <a:r>
              <a:rPr sz="1100" spc="25" dirty="0">
                <a:latin typeface="Georgia"/>
                <a:cs typeface="Georgia"/>
              </a:rPr>
              <a:t> </a:t>
            </a:r>
            <a:r>
              <a:rPr sz="1100" dirty="0">
                <a:latin typeface="Georgia"/>
                <a:cs typeface="Georgia"/>
              </a:rPr>
              <a:t>that</a:t>
            </a:r>
            <a:r>
              <a:rPr sz="1100" spc="20" dirty="0">
                <a:latin typeface="Georgia"/>
                <a:cs typeface="Georgia"/>
              </a:rPr>
              <a:t> </a:t>
            </a:r>
            <a:r>
              <a:rPr sz="1100" spc="-35" dirty="0">
                <a:latin typeface="Georgia"/>
                <a:cs typeface="Georgia"/>
              </a:rPr>
              <a:t>serves</a:t>
            </a:r>
            <a:r>
              <a:rPr sz="1100" spc="20" dirty="0">
                <a:latin typeface="Georgia"/>
                <a:cs typeface="Georgia"/>
              </a:rPr>
              <a:t> </a:t>
            </a:r>
            <a:r>
              <a:rPr sz="1100" dirty="0">
                <a:latin typeface="Georgia"/>
                <a:cs typeface="Georgia"/>
              </a:rPr>
              <a:t>as</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base</a:t>
            </a:r>
            <a:r>
              <a:rPr sz="1100" spc="20" dirty="0">
                <a:latin typeface="Georgia"/>
                <a:cs typeface="Georgia"/>
              </a:rPr>
              <a:t> </a:t>
            </a:r>
            <a:r>
              <a:rPr sz="1100" spc="-10" dirty="0">
                <a:latin typeface="Georgia"/>
                <a:cs typeface="Georgia"/>
              </a:rPr>
              <a:t>for</a:t>
            </a:r>
            <a:r>
              <a:rPr sz="1100" spc="20" dirty="0">
                <a:latin typeface="Georgia"/>
                <a:cs typeface="Georgia"/>
              </a:rPr>
              <a:t> </a:t>
            </a:r>
            <a:r>
              <a:rPr sz="1100" dirty="0">
                <a:latin typeface="Georgia"/>
                <a:cs typeface="Georgia"/>
              </a:rPr>
              <a:t>a</a:t>
            </a:r>
            <a:r>
              <a:rPr sz="1100" spc="20" dirty="0">
                <a:latin typeface="Georgia"/>
                <a:cs typeface="Georgia"/>
              </a:rPr>
              <a:t> </a:t>
            </a:r>
            <a:r>
              <a:rPr sz="1100" dirty="0">
                <a:latin typeface="Georgia"/>
                <a:cs typeface="Georgia"/>
              </a:rPr>
              <a:t>data</a:t>
            </a:r>
            <a:r>
              <a:rPr sz="1100" spc="25" dirty="0">
                <a:latin typeface="Georgia"/>
                <a:cs typeface="Georgia"/>
              </a:rPr>
              <a:t> </a:t>
            </a:r>
            <a:r>
              <a:rPr sz="1100" spc="-30" dirty="0">
                <a:latin typeface="Georgia"/>
                <a:cs typeface="Georgia"/>
              </a:rPr>
              <a:t>science</a:t>
            </a:r>
            <a:r>
              <a:rPr sz="1100" spc="30" dirty="0">
                <a:latin typeface="Georgia"/>
                <a:cs typeface="Georgia"/>
              </a:rPr>
              <a:t> </a:t>
            </a:r>
            <a:r>
              <a:rPr sz="1100" spc="-20" dirty="0">
                <a:latin typeface="Georgia"/>
                <a:cs typeface="Georgia"/>
              </a:rPr>
              <a:t>process.</a:t>
            </a:r>
            <a:r>
              <a:rPr sz="1100" spc="130" dirty="0">
                <a:latin typeface="Georgia"/>
                <a:cs typeface="Georgia"/>
              </a:rPr>
              <a:t> </a:t>
            </a:r>
            <a:r>
              <a:rPr sz="1100" dirty="0">
                <a:latin typeface="Georgia"/>
                <a:cs typeface="Georgia"/>
              </a:rPr>
              <a:t>It</a:t>
            </a:r>
            <a:r>
              <a:rPr sz="1100" spc="20" dirty="0">
                <a:latin typeface="Georgia"/>
                <a:cs typeface="Georgia"/>
              </a:rPr>
              <a:t> </a:t>
            </a:r>
            <a:r>
              <a:rPr sz="1100" dirty="0">
                <a:latin typeface="Georgia"/>
                <a:cs typeface="Georgia"/>
              </a:rPr>
              <a:t>has</a:t>
            </a:r>
            <a:r>
              <a:rPr sz="1100" spc="20" dirty="0">
                <a:latin typeface="Georgia"/>
                <a:cs typeface="Georgia"/>
              </a:rPr>
              <a:t> </a:t>
            </a:r>
            <a:r>
              <a:rPr sz="1100" dirty="0">
                <a:latin typeface="Georgia"/>
                <a:cs typeface="Georgia"/>
              </a:rPr>
              <a:t>six</a:t>
            </a:r>
            <a:r>
              <a:rPr sz="1100" spc="25" dirty="0">
                <a:latin typeface="Georgia"/>
                <a:cs typeface="Georgia"/>
              </a:rPr>
              <a:t> </a:t>
            </a:r>
            <a:r>
              <a:rPr sz="1100" spc="-30" dirty="0">
                <a:latin typeface="Georgia"/>
                <a:cs typeface="Georgia"/>
              </a:rPr>
              <a:t>sequential</a:t>
            </a:r>
            <a:r>
              <a:rPr sz="1100" spc="25" dirty="0">
                <a:latin typeface="Georgia"/>
                <a:cs typeface="Georgia"/>
              </a:rPr>
              <a:t> </a:t>
            </a:r>
            <a:r>
              <a:rPr sz="1100" spc="-10" dirty="0">
                <a:latin typeface="Georgia"/>
                <a:cs typeface="Georgia"/>
              </a:rPr>
              <a:t>phases:</a:t>
            </a:r>
            <a:endParaRPr sz="1100">
              <a:latin typeface="Georgia"/>
              <a:cs typeface="Georgia"/>
            </a:endParaRPr>
          </a:p>
          <a:p>
            <a:pPr marL="289560" marR="3529329">
              <a:lnSpc>
                <a:spcPct val="120100"/>
              </a:lnSpc>
              <a:spcBef>
                <a:spcPts val="1195"/>
              </a:spcBef>
            </a:pPr>
            <a:r>
              <a:rPr sz="1000" spc="-20" dirty="0">
                <a:latin typeface="Georgia"/>
                <a:cs typeface="Georgia"/>
              </a:rPr>
              <a:t>Business</a:t>
            </a:r>
            <a:r>
              <a:rPr sz="1000" spc="55" dirty="0">
                <a:latin typeface="Georgia"/>
                <a:cs typeface="Georgia"/>
              </a:rPr>
              <a:t> </a:t>
            </a:r>
            <a:r>
              <a:rPr sz="1000" spc="-30" dirty="0">
                <a:latin typeface="Georgia"/>
                <a:cs typeface="Georgia"/>
              </a:rPr>
              <a:t>understanding </a:t>
            </a:r>
            <a:r>
              <a:rPr sz="1000" dirty="0">
                <a:latin typeface="Georgia"/>
                <a:cs typeface="Georgia"/>
              </a:rPr>
              <a:t>Data</a:t>
            </a:r>
            <a:r>
              <a:rPr sz="1000" spc="114" dirty="0">
                <a:latin typeface="Georgia"/>
                <a:cs typeface="Georgia"/>
              </a:rPr>
              <a:t> </a:t>
            </a:r>
            <a:r>
              <a:rPr sz="1000" spc="-10" dirty="0">
                <a:latin typeface="Georgia"/>
                <a:cs typeface="Georgia"/>
              </a:rPr>
              <a:t>understanding </a:t>
            </a:r>
            <a:r>
              <a:rPr sz="1000" dirty="0">
                <a:latin typeface="Georgia"/>
                <a:cs typeface="Georgia"/>
              </a:rPr>
              <a:t>Data</a:t>
            </a:r>
            <a:r>
              <a:rPr sz="1000" spc="114" dirty="0">
                <a:latin typeface="Georgia"/>
                <a:cs typeface="Georgia"/>
              </a:rPr>
              <a:t> </a:t>
            </a:r>
            <a:r>
              <a:rPr sz="1000" spc="-10" dirty="0">
                <a:latin typeface="Georgia"/>
                <a:cs typeface="Georgia"/>
              </a:rPr>
              <a:t>preparation Modeling</a:t>
            </a:r>
            <a:endParaRPr sz="1000">
              <a:latin typeface="Georgia"/>
              <a:cs typeface="Georgia"/>
            </a:endParaRPr>
          </a:p>
          <a:p>
            <a:pPr marL="289560" marR="4168140">
              <a:lnSpc>
                <a:spcPct val="120100"/>
              </a:lnSpc>
            </a:pPr>
            <a:r>
              <a:rPr sz="1000" spc="-10" dirty="0">
                <a:latin typeface="Georgia"/>
                <a:cs typeface="Georgia"/>
              </a:rPr>
              <a:t>Evaluation </a:t>
            </a:r>
            <a:r>
              <a:rPr sz="1000" spc="-30" dirty="0">
                <a:latin typeface="Georgia"/>
                <a:cs typeface="Georgia"/>
              </a:rPr>
              <a:t>Deployment</a:t>
            </a:r>
            <a:endParaRPr sz="1000">
              <a:latin typeface="Georgia"/>
              <a:cs typeface="Georgia"/>
            </a:endParaRPr>
          </a:p>
          <a:p>
            <a:pPr marL="12700" marR="158115">
              <a:lnSpc>
                <a:spcPts val="1150"/>
              </a:lnSpc>
              <a:spcBef>
                <a:spcPts val="955"/>
              </a:spcBef>
            </a:pPr>
            <a:r>
              <a:rPr sz="1100" spc="-10" dirty="0">
                <a:latin typeface="Georgia"/>
                <a:cs typeface="Georgia"/>
              </a:rPr>
              <a:t>Published</a:t>
            </a:r>
            <a:r>
              <a:rPr sz="1100" spc="40" dirty="0">
                <a:latin typeface="Georgia"/>
                <a:cs typeface="Georgia"/>
              </a:rPr>
              <a:t> </a:t>
            </a:r>
            <a:r>
              <a:rPr sz="1100" dirty="0">
                <a:latin typeface="Georgia"/>
                <a:cs typeface="Georgia"/>
              </a:rPr>
              <a:t>in</a:t>
            </a:r>
            <a:r>
              <a:rPr sz="1100" spc="45" dirty="0">
                <a:latin typeface="Georgia"/>
                <a:cs typeface="Georgia"/>
              </a:rPr>
              <a:t> </a:t>
            </a:r>
            <a:r>
              <a:rPr sz="1100" spc="-25" dirty="0">
                <a:latin typeface="Georgia"/>
                <a:cs typeface="Georgia"/>
              </a:rPr>
              <a:t>1999</a:t>
            </a:r>
            <a:r>
              <a:rPr sz="1100" spc="40" dirty="0">
                <a:latin typeface="Georgia"/>
                <a:cs typeface="Georgia"/>
              </a:rPr>
              <a:t> </a:t>
            </a:r>
            <a:r>
              <a:rPr sz="1100" dirty="0">
                <a:latin typeface="Georgia"/>
                <a:cs typeface="Georgia"/>
              </a:rPr>
              <a:t>to</a:t>
            </a:r>
            <a:r>
              <a:rPr sz="1100" spc="45" dirty="0">
                <a:latin typeface="Georgia"/>
                <a:cs typeface="Georgia"/>
              </a:rPr>
              <a:t> </a:t>
            </a:r>
            <a:r>
              <a:rPr sz="1100" spc="-25" dirty="0">
                <a:latin typeface="Georgia"/>
                <a:cs typeface="Georgia"/>
              </a:rPr>
              <a:t>standardize</a:t>
            </a:r>
            <a:r>
              <a:rPr sz="1100" spc="45"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mining</a:t>
            </a:r>
            <a:r>
              <a:rPr sz="1100" spc="45" dirty="0">
                <a:latin typeface="Georgia"/>
                <a:cs typeface="Georgia"/>
              </a:rPr>
              <a:t> </a:t>
            </a:r>
            <a:r>
              <a:rPr sz="1100" spc="-35" dirty="0">
                <a:latin typeface="Georgia"/>
                <a:cs typeface="Georgia"/>
              </a:rPr>
              <a:t>processes</a:t>
            </a:r>
            <a:r>
              <a:rPr sz="1100" spc="45" dirty="0">
                <a:latin typeface="Georgia"/>
                <a:cs typeface="Georgia"/>
              </a:rPr>
              <a:t> </a:t>
            </a:r>
            <a:r>
              <a:rPr sz="1100" spc="-20" dirty="0">
                <a:latin typeface="Georgia"/>
                <a:cs typeface="Georgia"/>
              </a:rPr>
              <a:t>across</a:t>
            </a:r>
            <a:r>
              <a:rPr sz="1100" spc="40" dirty="0">
                <a:latin typeface="Georgia"/>
                <a:cs typeface="Georgia"/>
              </a:rPr>
              <a:t> </a:t>
            </a:r>
            <a:r>
              <a:rPr sz="1100" spc="-30" dirty="0">
                <a:latin typeface="Georgia"/>
                <a:cs typeface="Georgia"/>
              </a:rPr>
              <a:t>industries,</a:t>
            </a:r>
            <a:r>
              <a:rPr sz="1100" spc="45" dirty="0">
                <a:latin typeface="Georgia"/>
                <a:cs typeface="Georgia"/>
              </a:rPr>
              <a:t> </a:t>
            </a:r>
            <a:r>
              <a:rPr sz="1100" dirty="0">
                <a:latin typeface="Georgia"/>
                <a:cs typeface="Georgia"/>
              </a:rPr>
              <a:t>it</a:t>
            </a:r>
            <a:r>
              <a:rPr sz="1100" spc="45" dirty="0">
                <a:latin typeface="Georgia"/>
                <a:cs typeface="Georgia"/>
              </a:rPr>
              <a:t> </a:t>
            </a:r>
            <a:r>
              <a:rPr sz="1100" spc="-25" dirty="0">
                <a:latin typeface="Georgia"/>
                <a:cs typeface="Georgia"/>
              </a:rPr>
              <a:t>has </a:t>
            </a:r>
            <a:r>
              <a:rPr sz="1100" spc="-20" dirty="0">
                <a:latin typeface="Georgia"/>
                <a:cs typeface="Georgia"/>
              </a:rPr>
              <a:t>since</a:t>
            </a:r>
            <a:r>
              <a:rPr sz="1100" spc="10" dirty="0">
                <a:latin typeface="Georgia"/>
                <a:cs typeface="Georgia"/>
              </a:rPr>
              <a:t> </a:t>
            </a:r>
            <a:r>
              <a:rPr sz="1100" spc="-25" dirty="0">
                <a:latin typeface="Georgia"/>
                <a:cs typeface="Georgia"/>
              </a:rPr>
              <a:t>become</a:t>
            </a:r>
            <a:r>
              <a:rPr sz="1100" spc="15"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most</a:t>
            </a:r>
            <a:r>
              <a:rPr sz="1100" spc="15" dirty="0">
                <a:latin typeface="Georgia"/>
                <a:cs typeface="Georgia"/>
              </a:rPr>
              <a:t> </a:t>
            </a:r>
            <a:r>
              <a:rPr sz="1100" spc="-45" dirty="0">
                <a:latin typeface="Georgia"/>
                <a:cs typeface="Georgia"/>
              </a:rPr>
              <a:t>common</a:t>
            </a:r>
            <a:r>
              <a:rPr sz="1100" spc="10" dirty="0">
                <a:latin typeface="Georgia"/>
                <a:cs typeface="Georgia"/>
              </a:rPr>
              <a:t> </a:t>
            </a:r>
            <a:r>
              <a:rPr sz="1100" spc="-25" dirty="0">
                <a:latin typeface="Georgia"/>
                <a:cs typeface="Georgia"/>
              </a:rPr>
              <a:t>methodology</a:t>
            </a:r>
            <a:r>
              <a:rPr sz="1100" spc="15" dirty="0">
                <a:latin typeface="Georgia"/>
                <a:cs typeface="Georgia"/>
              </a:rPr>
              <a:t> </a:t>
            </a:r>
            <a:r>
              <a:rPr sz="1100" dirty="0">
                <a:latin typeface="Georgia"/>
                <a:cs typeface="Georgia"/>
              </a:rPr>
              <a:t>for</a:t>
            </a:r>
            <a:r>
              <a:rPr sz="1100" spc="15" dirty="0">
                <a:latin typeface="Georgia"/>
                <a:cs typeface="Georgia"/>
              </a:rPr>
              <a:t> </a:t>
            </a:r>
            <a:r>
              <a:rPr sz="1100" dirty="0">
                <a:latin typeface="Georgia"/>
                <a:cs typeface="Georgia"/>
              </a:rPr>
              <a:t>data</a:t>
            </a:r>
            <a:r>
              <a:rPr sz="1100" spc="15" dirty="0">
                <a:latin typeface="Georgia"/>
                <a:cs typeface="Georgia"/>
              </a:rPr>
              <a:t> </a:t>
            </a:r>
            <a:r>
              <a:rPr sz="1100" spc="-20" dirty="0">
                <a:latin typeface="Georgia"/>
                <a:cs typeface="Georgia"/>
              </a:rPr>
              <a:t>mining,</a:t>
            </a:r>
            <a:r>
              <a:rPr sz="1100" spc="15" dirty="0">
                <a:latin typeface="Georgia"/>
                <a:cs typeface="Georgia"/>
              </a:rPr>
              <a:t> </a:t>
            </a:r>
            <a:r>
              <a:rPr sz="1100" dirty="0">
                <a:latin typeface="Georgia"/>
                <a:cs typeface="Georgia"/>
              </a:rPr>
              <a:t>analytics,</a:t>
            </a:r>
            <a:r>
              <a:rPr sz="1100" spc="10" dirty="0">
                <a:latin typeface="Georgia"/>
                <a:cs typeface="Georgia"/>
              </a:rPr>
              <a:t> </a:t>
            </a:r>
            <a:r>
              <a:rPr sz="1100" dirty="0">
                <a:latin typeface="Georgia"/>
                <a:cs typeface="Georgia"/>
              </a:rPr>
              <a:t>and</a:t>
            </a:r>
            <a:r>
              <a:rPr sz="1100" spc="15" dirty="0">
                <a:latin typeface="Georgia"/>
                <a:cs typeface="Georgia"/>
              </a:rPr>
              <a:t> </a:t>
            </a:r>
            <a:r>
              <a:rPr sz="1100" spc="-20" dirty="0">
                <a:latin typeface="Georgia"/>
                <a:cs typeface="Georgia"/>
              </a:rPr>
              <a:t>data </a:t>
            </a:r>
            <a:r>
              <a:rPr sz="1100" spc="-30" dirty="0">
                <a:latin typeface="Georgia"/>
                <a:cs typeface="Georgia"/>
              </a:rPr>
              <a:t>science</a:t>
            </a:r>
            <a:r>
              <a:rPr sz="1100" spc="20" dirty="0">
                <a:latin typeface="Georgia"/>
                <a:cs typeface="Georgia"/>
              </a:rPr>
              <a:t> </a:t>
            </a:r>
            <a:r>
              <a:rPr sz="1100" spc="-10" dirty="0">
                <a:latin typeface="Georgia"/>
                <a:cs typeface="Georgia"/>
              </a:rPr>
              <a:t>projects.</a:t>
            </a:r>
            <a:endParaRPr sz="1100">
              <a:latin typeface="Georgia"/>
              <a:cs typeface="Georgia"/>
            </a:endParaRPr>
          </a:p>
        </p:txBody>
      </p:sp>
      <p:sp>
        <p:nvSpPr>
          <p:cNvPr id="6" name="object 6"/>
          <p:cNvSpPr/>
          <p:nvPr/>
        </p:nvSpPr>
        <p:spPr>
          <a:xfrm>
            <a:off x="337972" y="232848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8</a:t>
            </a:fld>
            <a:r>
              <a:rPr spc="-25" dirty="0"/>
              <a:t> </a:t>
            </a:r>
            <a:r>
              <a:rPr spc="75" dirty="0"/>
              <a:t>/</a:t>
            </a:r>
            <a:r>
              <a:rPr spc="-25" dirty="0"/>
              <a:t> 103</a:t>
            </a: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179197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CC0000"/>
                </a:solidFill>
                <a:latin typeface="Times New Roman"/>
                <a:cs typeface="Times New Roman"/>
              </a:rPr>
              <a:t>Data</a:t>
            </a:r>
            <a:r>
              <a:rPr sz="1400" spc="160" dirty="0">
                <a:solidFill>
                  <a:srgbClr val="CC0000"/>
                </a:solidFill>
                <a:latin typeface="Times New Roman"/>
                <a:cs typeface="Times New Roman"/>
              </a:rPr>
              <a:t> </a:t>
            </a:r>
            <a:r>
              <a:rPr sz="1400" dirty="0">
                <a:solidFill>
                  <a:srgbClr val="CC0000"/>
                </a:solidFill>
                <a:latin typeface="Times New Roman"/>
                <a:cs typeface="Times New Roman"/>
              </a:rPr>
              <a:t>sampling</a:t>
            </a:r>
            <a:r>
              <a:rPr sz="1400" spc="165" dirty="0">
                <a:solidFill>
                  <a:srgbClr val="CC0000"/>
                </a:solidFill>
                <a:latin typeface="Times New Roman"/>
                <a:cs typeface="Times New Roman"/>
              </a:rPr>
              <a:t> </a:t>
            </a:r>
            <a:r>
              <a:rPr sz="1400" spc="-10" dirty="0">
                <a:solidFill>
                  <a:srgbClr val="CC0000"/>
                </a:solidFill>
                <a:latin typeface="Times New Roman"/>
                <a:cs typeface="Times New Roman"/>
              </a:rPr>
              <a:t>(cont’d)</a:t>
            </a:r>
            <a:endParaRPr sz="1400">
              <a:latin typeface="Times New Roman"/>
              <a:cs typeface="Times New Roman"/>
            </a:endParaRPr>
          </a:p>
        </p:txBody>
      </p:sp>
      <p:pic>
        <p:nvPicPr>
          <p:cNvPr id="3" name="object 3"/>
          <p:cNvPicPr/>
          <p:nvPr/>
        </p:nvPicPr>
        <p:blipFill>
          <a:blip r:embed="rId2" cstate="print"/>
          <a:stretch>
            <a:fillRect/>
          </a:stretch>
        </p:blipFill>
        <p:spPr>
          <a:xfrm>
            <a:off x="1595351" y="921250"/>
            <a:ext cx="2520315" cy="1757019"/>
          </a:xfrm>
          <a:prstGeom prst="rect">
            <a:avLst/>
          </a:prstGeom>
        </p:spPr>
      </p:pic>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8" name="object 8"/>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9" name="object 9"/>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80</a:t>
            </a:fld>
            <a:r>
              <a:rPr spc="-25" dirty="0"/>
              <a:t> </a:t>
            </a:r>
            <a:r>
              <a:rPr spc="75" dirty="0"/>
              <a:t>/</a:t>
            </a:r>
            <a:r>
              <a:rPr spc="-20" dirty="0"/>
              <a:t> </a:t>
            </a:r>
            <a:r>
              <a:rPr spc="-25" dirty="0"/>
              <a:t>103</a:t>
            </a:r>
          </a:p>
        </p:txBody>
      </p:sp>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Random</a:t>
            </a:r>
            <a:r>
              <a:rPr spc="265" dirty="0"/>
              <a:t> </a:t>
            </a:r>
            <a:r>
              <a:rPr dirty="0"/>
              <a:t>sampling</a:t>
            </a:r>
            <a:r>
              <a:rPr spc="265" dirty="0"/>
              <a:t> </a:t>
            </a:r>
            <a:r>
              <a:rPr spc="-10" dirty="0"/>
              <a:t>methods</a:t>
            </a:r>
          </a:p>
        </p:txBody>
      </p:sp>
      <p:sp>
        <p:nvSpPr>
          <p:cNvPr id="3" name="object 3"/>
          <p:cNvSpPr/>
          <p:nvPr/>
        </p:nvSpPr>
        <p:spPr>
          <a:xfrm>
            <a:off x="299567" y="126070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49893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73714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97537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221358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txBox="1"/>
          <p:nvPr/>
        </p:nvSpPr>
        <p:spPr>
          <a:xfrm>
            <a:off x="177088" y="814856"/>
            <a:ext cx="5386070" cy="1520190"/>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In</a:t>
            </a:r>
            <a:r>
              <a:rPr sz="1100" spc="35" dirty="0">
                <a:latin typeface="Georgia"/>
                <a:cs typeface="Georgia"/>
              </a:rPr>
              <a:t> </a:t>
            </a:r>
            <a:r>
              <a:rPr sz="1100" spc="-30" dirty="0">
                <a:latin typeface="Georgia"/>
                <a:cs typeface="Georgia"/>
              </a:rPr>
              <a:t>random</a:t>
            </a:r>
            <a:r>
              <a:rPr sz="1100" spc="35" dirty="0">
                <a:latin typeface="Georgia"/>
                <a:cs typeface="Georgia"/>
              </a:rPr>
              <a:t> </a:t>
            </a:r>
            <a:r>
              <a:rPr sz="1100" spc="-10" dirty="0">
                <a:latin typeface="Georgia"/>
                <a:cs typeface="Georgia"/>
              </a:rPr>
              <a:t>sapling,</a:t>
            </a:r>
            <a:r>
              <a:rPr sz="1100" spc="35" dirty="0">
                <a:latin typeface="Georgia"/>
                <a:cs typeface="Georgia"/>
              </a:rPr>
              <a:t> </a:t>
            </a:r>
            <a:r>
              <a:rPr sz="1100" spc="-10" dirty="0">
                <a:latin typeface="Georgia"/>
                <a:cs typeface="Georgia"/>
              </a:rPr>
              <a:t>every</a:t>
            </a:r>
            <a:r>
              <a:rPr sz="1100" spc="35" dirty="0">
                <a:latin typeface="Georgia"/>
                <a:cs typeface="Georgia"/>
              </a:rPr>
              <a:t> </a:t>
            </a:r>
            <a:r>
              <a:rPr sz="1100" dirty="0">
                <a:latin typeface="Georgia"/>
                <a:cs typeface="Georgia"/>
              </a:rPr>
              <a:t>data</a:t>
            </a:r>
            <a:r>
              <a:rPr sz="1100" spc="35" dirty="0">
                <a:latin typeface="Georgia"/>
                <a:cs typeface="Georgia"/>
              </a:rPr>
              <a:t> </a:t>
            </a:r>
            <a:r>
              <a:rPr sz="1100" spc="-35" dirty="0">
                <a:latin typeface="Georgia"/>
                <a:cs typeface="Georgia"/>
              </a:rPr>
              <a:t>element</a:t>
            </a:r>
            <a:r>
              <a:rPr sz="1100" spc="35"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40" dirty="0">
                <a:latin typeface="Georgia"/>
                <a:cs typeface="Georgia"/>
              </a:rPr>
              <a:t> </a:t>
            </a:r>
            <a:r>
              <a:rPr sz="1100" dirty="0">
                <a:latin typeface="Georgia"/>
                <a:cs typeface="Georgia"/>
              </a:rPr>
              <a:t>has</a:t>
            </a:r>
            <a:r>
              <a:rPr sz="1100" spc="35" dirty="0">
                <a:latin typeface="Georgia"/>
                <a:cs typeface="Georgia"/>
              </a:rPr>
              <a:t> </a:t>
            </a:r>
            <a:r>
              <a:rPr sz="1100" dirty="0">
                <a:latin typeface="Georgia"/>
                <a:cs typeface="Georgia"/>
              </a:rPr>
              <a:t>a</a:t>
            </a:r>
            <a:r>
              <a:rPr sz="1100" spc="35" dirty="0">
                <a:latin typeface="Georgia"/>
                <a:cs typeface="Georgia"/>
              </a:rPr>
              <a:t> </a:t>
            </a:r>
            <a:r>
              <a:rPr sz="1100" spc="-25" dirty="0">
                <a:latin typeface="Georgia"/>
                <a:cs typeface="Georgia"/>
              </a:rPr>
              <a:t>chance</a:t>
            </a:r>
            <a:r>
              <a:rPr sz="1100" spc="35"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be</a:t>
            </a:r>
            <a:r>
              <a:rPr sz="1100" spc="35" dirty="0">
                <a:latin typeface="Georgia"/>
                <a:cs typeface="Georgia"/>
              </a:rPr>
              <a:t> </a:t>
            </a:r>
            <a:r>
              <a:rPr sz="1100" spc="-40" dirty="0">
                <a:latin typeface="Georgia"/>
                <a:cs typeface="Georgia"/>
              </a:rPr>
              <a:t>chosen</a:t>
            </a:r>
            <a:r>
              <a:rPr sz="1100" spc="35" dirty="0">
                <a:latin typeface="Georgia"/>
                <a:cs typeface="Georgia"/>
              </a:rPr>
              <a:t> </a:t>
            </a:r>
            <a:r>
              <a:rPr sz="1100" dirty="0">
                <a:latin typeface="Georgia"/>
                <a:cs typeface="Georgia"/>
              </a:rPr>
              <a:t>via</a:t>
            </a:r>
            <a:r>
              <a:rPr sz="1100" spc="35" dirty="0">
                <a:latin typeface="Georgia"/>
                <a:cs typeface="Georgia"/>
              </a:rPr>
              <a:t> </a:t>
            </a:r>
            <a:r>
              <a:rPr sz="1100" spc="-50" dirty="0">
                <a:latin typeface="Georgia"/>
                <a:cs typeface="Georgia"/>
              </a:rPr>
              <a:t>a </a:t>
            </a:r>
            <a:r>
              <a:rPr sz="1100" spc="-30" dirty="0">
                <a:latin typeface="Georgia"/>
                <a:cs typeface="Georgia"/>
              </a:rPr>
              <a:t>random</a:t>
            </a:r>
            <a:r>
              <a:rPr sz="1100" spc="15" dirty="0">
                <a:latin typeface="Georgia"/>
                <a:cs typeface="Georgia"/>
              </a:rPr>
              <a:t> </a:t>
            </a:r>
            <a:r>
              <a:rPr sz="1100" spc="-20" dirty="0">
                <a:latin typeface="Georgia"/>
                <a:cs typeface="Georgia"/>
              </a:rPr>
              <a:t>selection</a:t>
            </a:r>
            <a:r>
              <a:rPr sz="1100" spc="15" dirty="0">
                <a:latin typeface="Georgia"/>
                <a:cs typeface="Georgia"/>
              </a:rPr>
              <a:t> </a:t>
            </a:r>
            <a:r>
              <a:rPr sz="1100" spc="-20" dirty="0">
                <a:latin typeface="Georgia"/>
                <a:cs typeface="Georgia"/>
              </a:rPr>
              <a:t>process.</a:t>
            </a:r>
            <a:r>
              <a:rPr sz="1100" spc="110" dirty="0">
                <a:latin typeface="Georgia"/>
                <a:cs typeface="Georgia"/>
              </a:rPr>
              <a:t> </a:t>
            </a:r>
            <a:r>
              <a:rPr sz="1100" spc="-10" dirty="0">
                <a:latin typeface="Georgia"/>
                <a:cs typeface="Georgia"/>
              </a:rPr>
              <a:t>Popular</a:t>
            </a:r>
            <a:r>
              <a:rPr sz="1100" spc="15" dirty="0">
                <a:latin typeface="Georgia"/>
                <a:cs typeface="Georgia"/>
              </a:rPr>
              <a:t> </a:t>
            </a:r>
            <a:r>
              <a:rPr sz="1100" spc="-30" dirty="0">
                <a:latin typeface="Georgia"/>
                <a:cs typeface="Georgia"/>
              </a:rPr>
              <a:t>random</a:t>
            </a:r>
            <a:r>
              <a:rPr sz="1100" spc="15" dirty="0">
                <a:latin typeface="Georgia"/>
                <a:cs typeface="Georgia"/>
              </a:rPr>
              <a:t> </a:t>
            </a:r>
            <a:r>
              <a:rPr sz="1100" spc="-25" dirty="0">
                <a:latin typeface="Georgia"/>
                <a:cs typeface="Georgia"/>
              </a:rPr>
              <a:t>sampling</a:t>
            </a:r>
            <a:r>
              <a:rPr sz="1100" spc="20" dirty="0">
                <a:latin typeface="Georgia"/>
                <a:cs typeface="Georgia"/>
              </a:rPr>
              <a:t> </a:t>
            </a:r>
            <a:r>
              <a:rPr sz="1100" spc="-30" dirty="0">
                <a:latin typeface="Georgia"/>
                <a:cs typeface="Georgia"/>
              </a:rPr>
              <a:t>techniques</a:t>
            </a:r>
            <a:r>
              <a:rPr sz="1100" spc="15" dirty="0">
                <a:latin typeface="Georgia"/>
                <a:cs typeface="Georgia"/>
              </a:rPr>
              <a:t> </a:t>
            </a:r>
            <a:r>
              <a:rPr sz="1100" dirty="0">
                <a:latin typeface="Georgia"/>
                <a:cs typeface="Georgia"/>
              </a:rPr>
              <a:t>are</a:t>
            </a:r>
            <a:r>
              <a:rPr sz="1100" spc="15" dirty="0">
                <a:latin typeface="Georgia"/>
                <a:cs typeface="Georgia"/>
              </a:rPr>
              <a:t> </a:t>
            </a:r>
            <a:r>
              <a:rPr sz="1100" dirty="0">
                <a:latin typeface="Georgia"/>
                <a:cs typeface="Georgia"/>
              </a:rPr>
              <a:t>as</a:t>
            </a:r>
            <a:r>
              <a:rPr sz="1100" spc="20" dirty="0">
                <a:latin typeface="Georgia"/>
                <a:cs typeface="Georgia"/>
              </a:rPr>
              <a:t> </a:t>
            </a:r>
            <a:r>
              <a:rPr sz="1100" spc="-10" dirty="0">
                <a:latin typeface="Georgia"/>
                <a:cs typeface="Georgia"/>
              </a:rPr>
              <a:t>follows:</a:t>
            </a:r>
            <a:endParaRPr sz="1100">
              <a:latin typeface="Georgia"/>
              <a:cs typeface="Georgia"/>
            </a:endParaRPr>
          </a:p>
          <a:p>
            <a:pPr marL="285750" indent="-141605">
              <a:lnSpc>
                <a:spcPct val="100000"/>
              </a:lnSpc>
              <a:spcBef>
                <a:spcPts val="475"/>
              </a:spcBef>
              <a:buClr>
                <a:srgbClr val="FFFFFF"/>
              </a:buClr>
              <a:buSzPct val="72727"/>
              <a:buAutoNum type="arabicPlain"/>
              <a:tabLst>
                <a:tab pos="285750" algn="l"/>
              </a:tabLst>
            </a:pPr>
            <a:r>
              <a:rPr sz="1100" spc="-20" dirty="0">
                <a:latin typeface="Georgia"/>
                <a:cs typeface="Georgia"/>
              </a:rPr>
              <a:t>Simple</a:t>
            </a:r>
            <a:r>
              <a:rPr sz="1100" spc="5" dirty="0">
                <a:latin typeface="Georgia"/>
                <a:cs typeface="Georgia"/>
              </a:rPr>
              <a:t> </a:t>
            </a:r>
            <a:r>
              <a:rPr sz="1100" spc="-30" dirty="0">
                <a:latin typeface="Georgia"/>
                <a:cs typeface="Georgia"/>
              </a:rPr>
              <a:t>random</a:t>
            </a:r>
            <a:r>
              <a:rPr sz="1100" spc="10"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spc="-10" dirty="0">
                <a:latin typeface="Georgia"/>
                <a:cs typeface="Georgia"/>
              </a:rPr>
              <a:t>Stratified</a:t>
            </a:r>
            <a:r>
              <a:rPr sz="1100" spc="10"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dirty="0">
                <a:latin typeface="Georgia"/>
                <a:cs typeface="Georgia"/>
              </a:rPr>
              <a:t>Cluster</a:t>
            </a:r>
            <a:r>
              <a:rPr sz="1100" spc="-5"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dirty="0">
                <a:latin typeface="Georgia"/>
                <a:cs typeface="Georgia"/>
              </a:rPr>
              <a:t>Systematic</a:t>
            </a:r>
            <a:r>
              <a:rPr sz="1100" spc="-15"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spc="-30" dirty="0">
                <a:latin typeface="Georgia"/>
                <a:cs typeface="Georgia"/>
              </a:rPr>
              <a:t>Multi–stage</a:t>
            </a:r>
            <a:r>
              <a:rPr sz="1100" spc="70" dirty="0">
                <a:latin typeface="Georgia"/>
                <a:cs typeface="Georgia"/>
              </a:rPr>
              <a:t> </a:t>
            </a:r>
            <a:r>
              <a:rPr sz="1100" spc="-10" dirty="0">
                <a:latin typeface="Georgia"/>
                <a:cs typeface="Georgia"/>
              </a:rPr>
              <a:t>sampling</a:t>
            </a:r>
            <a:endParaRPr sz="11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81</a:t>
            </a:fld>
            <a:r>
              <a:rPr spc="-25" dirty="0"/>
              <a:t> </a:t>
            </a:r>
            <a:r>
              <a:rPr spc="75" dirty="0"/>
              <a:t>/</a:t>
            </a:r>
            <a:r>
              <a:rPr spc="-20" dirty="0"/>
              <a:t> </a:t>
            </a:r>
            <a:r>
              <a:rPr spc="-25" dirty="0"/>
              <a:t>103</a:t>
            </a:r>
          </a:p>
        </p:txBody>
      </p:sp>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Simple</a:t>
            </a:r>
            <a:r>
              <a:rPr spc="235" dirty="0"/>
              <a:t> </a:t>
            </a:r>
            <a:r>
              <a:rPr dirty="0"/>
              <a:t>random</a:t>
            </a:r>
            <a:r>
              <a:rPr spc="235" dirty="0"/>
              <a:t> </a:t>
            </a:r>
            <a:r>
              <a:rPr spc="-10" dirty="0"/>
              <a:t>sampling</a:t>
            </a:r>
          </a:p>
        </p:txBody>
      </p:sp>
      <p:sp>
        <p:nvSpPr>
          <p:cNvPr id="3" name="object 3"/>
          <p:cNvSpPr/>
          <p:nvPr/>
        </p:nvSpPr>
        <p:spPr>
          <a:xfrm>
            <a:off x="337972" y="58042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105209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364195"/>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54725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85936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337972" y="210050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620229" y="231404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620229" y="262615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txBox="1"/>
          <p:nvPr/>
        </p:nvSpPr>
        <p:spPr>
          <a:xfrm>
            <a:off x="454177" y="488821"/>
            <a:ext cx="5097145" cy="2359025"/>
          </a:xfrm>
          <a:prstGeom prst="rect">
            <a:avLst/>
          </a:prstGeom>
        </p:spPr>
        <p:txBody>
          <a:bodyPr vert="horz" wrap="square" lIns="0" tIns="50165" rIns="0" bIns="0" rtlCol="0">
            <a:spAutoFit/>
          </a:bodyPr>
          <a:lstStyle/>
          <a:p>
            <a:pPr marL="12700" marR="29209">
              <a:lnSpc>
                <a:spcPct val="77000"/>
              </a:lnSpc>
              <a:spcBef>
                <a:spcPts val="395"/>
              </a:spcBef>
            </a:pPr>
            <a:r>
              <a:rPr sz="1100" spc="70" dirty="0">
                <a:latin typeface="Georgia"/>
                <a:cs typeface="Georgia"/>
              </a:rPr>
              <a:t>A</a:t>
            </a:r>
            <a:r>
              <a:rPr sz="1100" spc="25" dirty="0">
                <a:latin typeface="Georgia"/>
                <a:cs typeface="Georgia"/>
              </a:rPr>
              <a:t> </a:t>
            </a:r>
            <a:r>
              <a:rPr sz="1100" spc="-30" dirty="0">
                <a:latin typeface="Georgia"/>
                <a:cs typeface="Georgia"/>
              </a:rPr>
              <a:t>simple</a:t>
            </a:r>
            <a:r>
              <a:rPr sz="1100" spc="30" dirty="0">
                <a:latin typeface="Georgia"/>
                <a:cs typeface="Georgia"/>
              </a:rPr>
              <a:t> </a:t>
            </a:r>
            <a:r>
              <a:rPr sz="1100" spc="-30" dirty="0">
                <a:latin typeface="Georgia"/>
                <a:cs typeface="Georgia"/>
              </a:rPr>
              <a:t>random</a:t>
            </a:r>
            <a:r>
              <a:rPr sz="1100" spc="25" dirty="0">
                <a:latin typeface="Georgia"/>
                <a:cs typeface="Georgia"/>
              </a:rPr>
              <a:t> </a:t>
            </a:r>
            <a:r>
              <a:rPr sz="1100" spc="-25" dirty="0">
                <a:latin typeface="Georgia"/>
                <a:cs typeface="Georgia"/>
              </a:rPr>
              <a:t>sample</a:t>
            </a:r>
            <a:r>
              <a:rPr sz="1100" spc="30" dirty="0">
                <a:latin typeface="Georgia"/>
                <a:cs typeface="Georgia"/>
              </a:rPr>
              <a:t> </a:t>
            </a:r>
            <a:r>
              <a:rPr sz="1100" dirty="0">
                <a:latin typeface="Georgia"/>
                <a:cs typeface="Georgia"/>
              </a:rPr>
              <a:t>is</a:t>
            </a:r>
            <a:r>
              <a:rPr sz="1100" spc="25" dirty="0">
                <a:latin typeface="Georgia"/>
                <a:cs typeface="Georgia"/>
              </a:rPr>
              <a:t> </a:t>
            </a:r>
            <a:r>
              <a:rPr sz="1100" dirty="0">
                <a:latin typeface="Georgia"/>
                <a:cs typeface="Georgia"/>
              </a:rPr>
              <a:t>a</a:t>
            </a:r>
            <a:r>
              <a:rPr sz="1100" spc="30" dirty="0">
                <a:latin typeface="Georgia"/>
                <a:cs typeface="Georgia"/>
              </a:rPr>
              <a:t> </a:t>
            </a:r>
            <a:r>
              <a:rPr sz="1100" spc="-10" dirty="0">
                <a:latin typeface="Georgia"/>
                <a:cs typeface="Georgia"/>
              </a:rPr>
              <a:t>subset</a:t>
            </a:r>
            <a:r>
              <a:rPr sz="1100" spc="25"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a</a:t>
            </a:r>
            <a:r>
              <a:rPr sz="1100" spc="25" dirty="0">
                <a:latin typeface="Georgia"/>
                <a:cs typeface="Georgia"/>
              </a:rPr>
              <a:t> </a:t>
            </a:r>
            <a:r>
              <a:rPr sz="1100" dirty="0">
                <a:latin typeface="Georgia"/>
                <a:cs typeface="Georgia"/>
              </a:rPr>
              <a:t>statistical</a:t>
            </a:r>
            <a:r>
              <a:rPr sz="1100" spc="30" dirty="0">
                <a:latin typeface="Georgia"/>
                <a:cs typeface="Georgia"/>
              </a:rPr>
              <a:t> </a:t>
            </a:r>
            <a:r>
              <a:rPr sz="1100" spc="-10" dirty="0">
                <a:latin typeface="Georgia"/>
                <a:cs typeface="Georgia"/>
              </a:rPr>
              <a:t>population</a:t>
            </a:r>
            <a:r>
              <a:rPr sz="1100" spc="25" dirty="0">
                <a:latin typeface="Georgia"/>
                <a:cs typeface="Georgia"/>
              </a:rPr>
              <a:t> </a:t>
            </a:r>
            <a:r>
              <a:rPr sz="1100" dirty="0">
                <a:latin typeface="Georgia"/>
                <a:cs typeface="Georgia"/>
              </a:rPr>
              <a:t>in</a:t>
            </a:r>
            <a:r>
              <a:rPr sz="1100" spc="30" dirty="0">
                <a:latin typeface="Georgia"/>
                <a:cs typeface="Georgia"/>
              </a:rPr>
              <a:t> </a:t>
            </a:r>
            <a:r>
              <a:rPr sz="1100" spc="-20" dirty="0">
                <a:latin typeface="Georgia"/>
                <a:cs typeface="Georgia"/>
              </a:rPr>
              <a:t>which</a:t>
            </a:r>
            <a:r>
              <a:rPr sz="1100" spc="30" dirty="0">
                <a:latin typeface="Georgia"/>
                <a:cs typeface="Georgia"/>
              </a:rPr>
              <a:t> </a:t>
            </a:r>
            <a:r>
              <a:rPr sz="1100" spc="-20" dirty="0">
                <a:latin typeface="Georgia"/>
                <a:cs typeface="Georgia"/>
              </a:rPr>
              <a:t>each </a:t>
            </a:r>
            <a:r>
              <a:rPr sz="1100" spc="-40" dirty="0">
                <a:latin typeface="Georgia"/>
                <a:cs typeface="Georgia"/>
              </a:rPr>
              <a:t>member</a:t>
            </a:r>
            <a:r>
              <a:rPr sz="1100" spc="25"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subset</a:t>
            </a:r>
            <a:r>
              <a:rPr sz="1100" spc="25" dirty="0">
                <a:latin typeface="Georgia"/>
                <a:cs typeface="Georgia"/>
              </a:rPr>
              <a:t> </a:t>
            </a:r>
            <a:r>
              <a:rPr sz="1100" dirty="0">
                <a:latin typeface="Georgia"/>
                <a:cs typeface="Georgia"/>
              </a:rPr>
              <a:t>has</a:t>
            </a:r>
            <a:r>
              <a:rPr sz="1100" spc="25" dirty="0">
                <a:latin typeface="Georgia"/>
                <a:cs typeface="Georgia"/>
              </a:rPr>
              <a:t> </a:t>
            </a:r>
            <a:r>
              <a:rPr sz="1100" dirty="0">
                <a:latin typeface="Georgia"/>
                <a:cs typeface="Georgia"/>
              </a:rPr>
              <a:t>an</a:t>
            </a:r>
            <a:r>
              <a:rPr sz="1100" spc="25" dirty="0">
                <a:latin typeface="Georgia"/>
                <a:cs typeface="Georgia"/>
              </a:rPr>
              <a:t> </a:t>
            </a:r>
            <a:r>
              <a:rPr sz="1100" spc="-10" dirty="0">
                <a:latin typeface="Georgia"/>
                <a:cs typeface="Georgia"/>
              </a:rPr>
              <a:t>equal</a:t>
            </a:r>
            <a:r>
              <a:rPr sz="1100" spc="25" dirty="0">
                <a:latin typeface="Georgia"/>
                <a:cs typeface="Georgia"/>
              </a:rPr>
              <a:t> </a:t>
            </a:r>
            <a:r>
              <a:rPr sz="1100" spc="-10" dirty="0">
                <a:latin typeface="Georgia"/>
                <a:cs typeface="Georgia"/>
              </a:rPr>
              <a:t>probability</a:t>
            </a:r>
            <a:r>
              <a:rPr sz="1100" spc="25" dirty="0">
                <a:latin typeface="Georgia"/>
                <a:cs typeface="Georgia"/>
              </a:rPr>
              <a:t> </a:t>
            </a:r>
            <a:r>
              <a:rPr sz="1100" dirty="0">
                <a:latin typeface="Georgia"/>
                <a:cs typeface="Georgia"/>
              </a:rPr>
              <a:t>of</a:t>
            </a:r>
            <a:r>
              <a:rPr sz="1100" spc="25" dirty="0">
                <a:latin typeface="Georgia"/>
                <a:cs typeface="Georgia"/>
              </a:rPr>
              <a:t> </a:t>
            </a:r>
            <a:r>
              <a:rPr sz="1100" spc="-10" dirty="0">
                <a:latin typeface="Georgia"/>
                <a:cs typeface="Georgia"/>
              </a:rPr>
              <a:t>being</a:t>
            </a:r>
            <a:r>
              <a:rPr sz="1100" spc="25" dirty="0">
                <a:latin typeface="Georgia"/>
                <a:cs typeface="Georgia"/>
              </a:rPr>
              <a:t> </a:t>
            </a:r>
            <a:r>
              <a:rPr sz="1100" spc="-30" dirty="0">
                <a:latin typeface="Georgia"/>
                <a:cs typeface="Georgia"/>
              </a:rPr>
              <a:t>chosen.</a:t>
            </a:r>
            <a:r>
              <a:rPr sz="1100" spc="114" dirty="0">
                <a:latin typeface="Georgia"/>
                <a:cs typeface="Georgia"/>
              </a:rPr>
              <a:t> </a:t>
            </a:r>
            <a:r>
              <a:rPr sz="1100" dirty="0">
                <a:latin typeface="Georgia"/>
                <a:cs typeface="Georgia"/>
              </a:rPr>
              <a:t>It</a:t>
            </a:r>
            <a:r>
              <a:rPr sz="1100" spc="25" dirty="0">
                <a:latin typeface="Georgia"/>
                <a:cs typeface="Georgia"/>
              </a:rPr>
              <a:t> </a:t>
            </a:r>
            <a:r>
              <a:rPr sz="1100" spc="-35" dirty="0">
                <a:latin typeface="Georgia"/>
                <a:cs typeface="Georgia"/>
              </a:rPr>
              <a:t>means</a:t>
            </a:r>
            <a:r>
              <a:rPr sz="1100" spc="25" dirty="0">
                <a:latin typeface="Georgia"/>
                <a:cs typeface="Georgia"/>
              </a:rPr>
              <a:t> </a:t>
            </a:r>
            <a:r>
              <a:rPr sz="1100" dirty="0">
                <a:latin typeface="Georgia"/>
                <a:cs typeface="Georgia"/>
              </a:rPr>
              <a:t>that</a:t>
            </a:r>
            <a:r>
              <a:rPr sz="1100" spc="25" dirty="0">
                <a:latin typeface="Georgia"/>
                <a:cs typeface="Georgia"/>
              </a:rPr>
              <a:t> </a:t>
            </a:r>
            <a:r>
              <a:rPr sz="1100" spc="-10" dirty="0">
                <a:latin typeface="Georgia"/>
                <a:cs typeface="Georgia"/>
              </a:rPr>
              <a:t>there </a:t>
            </a:r>
            <a:r>
              <a:rPr sz="1100" dirty="0">
                <a:latin typeface="Georgia"/>
                <a:cs typeface="Georgia"/>
              </a:rPr>
              <a:t>is no bias </a:t>
            </a:r>
            <a:r>
              <a:rPr sz="1100" spc="-20" dirty="0">
                <a:latin typeface="Georgia"/>
                <a:cs typeface="Georgia"/>
              </a:rPr>
              <a:t>when</a:t>
            </a:r>
            <a:r>
              <a:rPr sz="1100" dirty="0">
                <a:latin typeface="Georgia"/>
                <a:cs typeface="Georgia"/>
              </a:rPr>
              <a:t> </a:t>
            </a:r>
            <a:r>
              <a:rPr sz="1100" spc="-10" dirty="0">
                <a:latin typeface="Georgia"/>
                <a:cs typeface="Georgia"/>
              </a:rPr>
              <a:t>sampling.</a:t>
            </a:r>
            <a:endParaRPr sz="1100">
              <a:latin typeface="Georgia"/>
              <a:cs typeface="Georgia"/>
            </a:endParaRPr>
          </a:p>
          <a:p>
            <a:pPr marL="289560" marR="208279">
              <a:lnSpc>
                <a:spcPts val="1019"/>
              </a:lnSpc>
              <a:spcBef>
                <a:spcPts val="605"/>
              </a:spcBef>
            </a:pPr>
            <a:r>
              <a:rPr sz="1000" spc="65" dirty="0">
                <a:latin typeface="Georgia"/>
                <a:cs typeface="Georgia"/>
              </a:rPr>
              <a:t>A</a:t>
            </a:r>
            <a:r>
              <a:rPr sz="1000" spc="20" dirty="0">
                <a:latin typeface="Georgia"/>
                <a:cs typeface="Georgia"/>
              </a:rPr>
              <a:t> </a:t>
            </a:r>
            <a:r>
              <a:rPr sz="1000" spc="-25" dirty="0">
                <a:latin typeface="Georgia"/>
                <a:cs typeface="Georgia"/>
              </a:rPr>
              <a:t>simple</a:t>
            </a:r>
            <a:r>
              <a:rPr sz="1000" spc="25" dirty="0">
                <a:latin typeface="Georgia"/>
                <a:cs typeface="Georgia"/>
              </a:rPr>
              <a:t> </a:t>
            </a:r>
            <a:r>
              <a:rPr sz="1000" spc="-10" dirty="0">
                <a:latin typeface="Georgia"/>
                <a:cs typeface="Georgia"/>
              </a:rPr>
              <a:t>random</a:t>
            </a:r>
            <a:r>
              <a:rPr sz="1000" spc="20" dirty="0">
                <a:latin typeface="Georgia"/>
                <a:cs typeface="Georgia"/>
              </a:rPr>
              <a:t> </a:t>
            </a:r>
            <a:r>
              <a:rPr sz="1000" spc="-20" dirty="0">
                <a:latin typeface="Georgia"/>
                <a:cs typeface="Georgia"/>
              </a:rPr>
              <a:t>sample</a:t>
            </a:r>
            <a:r>
              <a:rPr sz="1000" spc="25" dirty="0">
                <a:latin typeface="Georgia"/>
                <a:cs typeface="Georgia"/>
              </a:rPr>
              <a:t> </a:t>
            </a:r>
            <a:r>
              <a:rPr sz="1000" spc="-10" dirty="0">
                <a:latin typeface="Georgia"/>
                <a:cs typeface="Georgia"/>
              </a:rPr>
              <a:t>takes</a:t>
            </a:r>
            <a:r>
              <a:rPr sz="1000" spc="25" dirty="0">
                <a:latin typeface="Georgia"/>
                <a:cs typeface="Georgia"/>
              </a:rPr>
              <a:t> </a:t>
            </a:r>
            <a:r>
              <a:rPr sz="1000" dirty="0">
                <a:latin typeface="Georgia"/>
                <a:cs typeface="Georgia"/>
              </a:rPr>
              <a:t>a</a:t>
            </a:r>
            <a:r>
              <a:rPr sz="1000" spc="20" dirty="0">
                <a:latin typeface="Georgia"/>
                <a:cs typeface="Georgia"/>
              </a:rPr>
              <a:t> </a:t>
            </a:r>
            <a:r>
              <a:rPr sz="1000" spc="-10" dirty="0">
                <a:latin typeface="Georgia"/>
                <a:cs typeface="Georgia"/>
              </a:rPr>
              <a:t>small,</a:t>
            </a:r>
            <a:r>
              <a:rPr sz="1000" spc="25" dirty="0">
                <a:latin typeface="Georgia"/>
                <a:cs typeface="Georgia"/>
              </a:rPr>
              <a:t> </a:t>
            </a:r>
            <a:r>
              <a:rPr sz="1000" spc="-10" dirty="0">
                <a:latin typeface="Georgia"/>
                <a:cs typeface="Georgia"/>
              </a:rPr>
              <a:t>random</a:t>
            </a:r>
            <a:r>
              <a:rPr sz="1000" spc="20" dirty="0">
                <a:latin typeface="Georgia"/>
                <a:cs typeface="Georgia"/>
              </a:rPr>
              <a:t> </a:t>
            </a:r>
            <a:r>
              <a:rPr sz="1000" dirty="0">
                <a:latin typeface="Georgia"/>
                <a:cs typeface="Georgia"/>
              </a:rPr>
              <a:t>portion</a:t>
            </a:r>
            <a:r>
              <a:rPr sz="1000" spc="25" dirty="0">
                <a:latin typeface="Georgia"/>
                <a:cs typeface="Georgia"/>
              </a:rPr>
              <a:t> </a:t>
            </a:r>
            <a:r>
              <a:rPr sz="1000" dirty="0">
                <a:latin typeface="Georgia"/>
                <a:cs typeface="Georgia"/>
              </a:rPr>
              <a:t>of</a:t>
            </a:r>
            <a:r>
              <a:rPr sz="1000" spc="25" dirty="0">
                <a:latin typeface="Georgia"/>
                <a:cs typeface="Georgia"/>
              </a:rPr>
              <a:t> </a:t>
            </a:r>
            <a:r>
              <a:rPr sz="1000" dirty="0">
                <a:latin typeface="Georgia"/>
                <a:cs typeface="Georgia"/>
              </a:rPr>
              <a:t>the</a:t>
            </a:r>
            <a:r>
              <a:rPr sz="1000" spc="20" dirty="0">
                <a:latin typeface="Georgia"/>
                <a:cs typeface="Georgia"/>
              </a:rPr>
              <a:t> </a:t>
            </a:r>
            <a:r>
              <a:rPr sz="1000" spc="-20" dirty="0">
                <a:latin typeface="Georgia"/>
                <a:cs typeface="Georgia"/>
              </a:rPr>
              <a:t>entire</a:t>
            </a:r>
            <a:r>
              <a:rPr sz="1000" spc="25" dirty="0">
                <a:latin typeface="Georgia"/>
                <a:cs typeface="Georgia"/>
              </a:rPr>
              <a:t> </a:t>
            </a:r>
            <a:r>
              <a:rPr sz="1000" spc="-10" dirty="0">
                <a:latin typeface="Georgia"/>
                <a:cs typeface="Georgia"/>
              </a:rPr>
              <a:t>population</a:t>
            </a:r>
            <a:r>
              <a:rPr sz="1000" spc="25" dirty="0">
                <a:latin typeface="Georgia"/>
                <a:cs typeface="Georgia"/>
              </a:rPr>
              <a:t> </a:t>
            </a:r>
            <a:r>
              <a:rPr sz="1000" spc="-25" dirty="0">
                <a:latin typeface="Georgia"/>
                <a:cs typeface="Georgia"/>
              </a:rPr>
              <a:t>to </a:t>
            </a:r>
            <a:r>
              <a:rPr sz="1000" spc="-30" dirty="0">
                <a:latin typeface="Georgia"/>
                <a:cs typeface="Georgia"/>
              </a:rPr>
              <a:t>represent</a:t>
            </a:r>
            <a:r>
              <a:rPr sz="1000" spc="25" dirty="0">
                <a:latin typeface="Georgia"/>
                <a:cs typeface="Georgia"/>
              </a:rPr>
              <a:t> </a:t>
            </a:r>
            <a:r>
              <a:rPr sz="1000" dirty="0">
                <a:latin typeface="Georgia"/>
                <a:cs typeface="Georgia"/>
              </a:rPr>
              <a:t>the</a:t>
            </a:r>
            <a:r>
              <a:rPr sz="1000" spc="30" dirty="0">
                <a:latin typeface="Georgia"/>
                <a:cs typeface="Georgia"/>
              </a:rPr>
              <a:t> </a:t>
            </a:r>
            <a:r>
              <a:rPr sz="1000" spc="-10" dirty="0">
                <a:latin typeface="Georgia"/>
                <a:cs typeface="Georgia"/>
              </a:rPr>
              <a:t>entire</a:t>
            </a:r>
            <a:r>
              <a:rPr sz="1000" spc="30" dirty="0">
                <a:latin typeface="Georgia"/>
                <a:cs typeface="Georgia"/>
              </a:rPr>
              <a:t> </a:t>
            </a:r>
            <a:r>
              <a:rPr sz="1000" spc="-10" dirty="0">
                <a:latin typeface="Georgia"/>
                <a:cs typeface="Georgia"/>
              </a:rPr>
              <a:t>data;</a:t>
            </a:r>
            <a:endParaRPr sz="1000">
              <a:latin typeface="Georgia"/>
              <a:cs typeface="Georgia"/>
            </a:endParaRPr>
          </a:p>
          <a:p>
            <a:pPr marL="289560">
              <a:lnSpc>
                <a:spcPct val="100000"/>
              </a:lnSpc>
              <a:spcBef>
                <a:spcPts val="229"/>
              </a:spcBef>
            </a:pPr>
            <a:r>
              <a:rPr sz="1000" spc="-10" dirty="0">
                <a:latin typeface="Georgia"/>
                <a:cs typeface="Georgia"/>
              </a:rPr>
              <a:t>Simple</a:t>
            </a:r>
            <a:r>
              <a:rPr sz="1000" spc="10" dirty="0">
                <a:latin typeface="Georgia"/>
                <a:cs typeface="Georgia"/>
              </a:rPr>
              <a:t> </a:t>
            </a:r>
            <a:r>
              <a:rPr sz="1000" spc="-10" dirty="0">
                <a:latin typeface="Georgia"/>
                <a:cs typeface="Georgia"/>
              </a:rPr>
              <a:t>random</a:t>
            </a:r>
            <a:r>
              <a:rPr sz="1000" spc="10" dirty="0">
                <a:latin typeface="Georgia"/>
                <a:cs typeface="Georgia"/>
              </a:rPr>
              <a:t> </a:t>
            </a:r>
            <a:r>
              <a:rPr sz="1000" spc="-25" dirty="0">
                <a:latin typeface="Georgia"/>
                <a:cs typeface="Georgia"/>
              </a:rPr>
              <a:t>sampling</a:t>
            </a:r>
            <a:r>
              <a:rPr sz="1000" spc="10" dirty="0">
                <a:latin typeface="Georgia"/>
                <a:cs typeface="Georgia"/>
              </a:rPr>
              <a:t> </a:t>
            </a:r>
            <a:r>
              <a:rPr sz="1000" dirty="0">
                <a:latin typeface="Georgia"/>
                <a:cs typeface="Georgia"/>
              </a:rPr>
              <a:t>can</a:t>
            </a:r>
            <a:r>
              <a:rPr sz="1000" spc="10" dirty="0">
                <a:latin typeface="Georgia"/>
                <a:cs typeface="Georgia"/>
              </a:rPr>
              <a:t> </a:t>
            </a:r>
            <a:r>
              <a:rPr sz="1000" dirty="0">
                <a:latin typeface="Georgia"/>
                <a:cs typeface="Georgia"/>
              </a:rPr>
              <a:t>be</a:t>
            </a:r>
            <a:r>
              <a:rPr sz="1000" spc="15" dirty="0">
                <a:latin typeface="Georgia"/>
                <a:cs typeface="Georgia"/>
              </a:rPr>
              <a:t> </a:t>
            </a:r>
            <a:r>
              <a:rPr sz="1000" spc="-10" dirty="0">
                <a:latin typeface="Georgia"/>
                <a:cs typeface="Georgia"/>
              </a:rPr>
              <a:t>done</a:t>
            </a:r>
            <a:r>
              <a:rPr sz="1000" spc="10" dirty="0">
                <a:latin typeface="Georgia"/>
                <a:cs typeface="Georgia"/>
              </a:rPr>
              <a:t> </a:t>
            </a:r>
            <a:r>
              <a:rPr sz="1000" spc="-10" dirty="0">
                <a:latin typeface="Georgia"/>
                <a:cs typeface="Georgia"/>
              </a:rPr>
              <a:t>using</a:t>
            </a:r>
            <a:r>
              <a:rPr sz="1000" spc="10" dirty="0">
                <a:latin typeface="Georgia"/>
                <a:cs typeface="Georgia"/>
              </a:rPr>
              <a:t> </a:t>
            </a:r>
            <a:r>
              <a:rPr sz="1000" spc="-20" dirty="0">
                <a:latin typeface="Georgia"/>
                <a:cs typeface="Georgia"/>
              </a:rPr>
              <a:t>methods</a:t>
            </a:r>
            <a:r>
              <a:rPr sz="1000" spc="10" dirty="0">
                <a:latin typeface="Georgia"/>
                <a:cs typeface="Georgia"/>
              </a:rPr>
              <a:t> </a:t>
            </a:r>
            <a:r>
              <a:rPr sz="1000" spc="-10" dirty="0">
                <a:latin typeface="Georgia"/>
                <a:cs typeface="Georgia"/>
              </a:rPr>
              <a:t>like</a:t>
            </a:r>
            <a:r>
              <a:rPr sz="1000" spc="15" dirty="0">
                <a:latin typeface="Georgia"/>
                <a:cs typeface="Georgia"/>
              </a:rPr>
              <a:t> </a:t>
            </a:r>
            <a:r>
              <a:rPr sz="1000" spc="-10" dirty="0">
                <a:latin typeface="Georgia"/>
                <a:cs typeface="Georgia"/>
              </a:rPr>
              <a:t>lotteries</a:t>
            </a:r>
            <a:r>
              <a:rPr sz="1000" spc="10" dirty="0">
                <a:latin typeface="Georgia"/>
                <a:cs typeface="Georgia"/>
              </a:rPr>
              <a:t> </a:t>
            </a:r>
            <a:r>
              <a:rPr sz="1000" dirty="0">
                <a:latin typeface="Georgia"/>
                <a:cs typeface="Georgia"/>
              </a:rPr>
              <a:t>or</a:t>
            </a:r>
            <a:r>
              <a:rPr sz="1000" spc="10" dirty="0">
                <a:latin typeface="Georgia"/>
                <a:cs typeface="Georgia"/>
              </a:rPr>
              <a:t> </a:t>
            </a:r>
            <a:r>
              <a:rPr sz="1000" spc="-10" dirty="0">
                <a:latin typeface="Georgia"/>
                <a:cs typeface="Georgia"/>
              </a:rPr>
              <a:t>random</a:t>
            </a:r>
            <a:r>
              <a:rPr sz="1000" spc="10" dirty="0">
                <a:latin typeface="Georgia"/>
                <a:cs typeface="Georgia"/>
              </a:rPr>
              <a:t> </a:t>
            </a:r>
            <a:r>
              <a:rPr sz="1000" spc="-10" dirty="0">
                <a:latin typeface="Georgia"/>
                <a:cs typeface="Georgia"/>
              </a:rPr>
              <a:t>draws;</a:t>
            </a:r>
            <a:endParaRPr sz="1000">
              <a:latin typeface="Georgia"/>
              <a:cs typeface="Georgia"/>
            </a:endParaRPr>
          </a:p>
          <a:p>
            <a:pPr marL="289560" marR="5080">
              <a:lnSpc>
                <a:spcPts val="1019"/>
              </a:lnSpc>
              <a:spcBef>
                <a:spcPts val="425"/>
              </a:spcBef>
            </a:pPr>
            <a:r>
              <a:rPr sz="1000" dirty="0">
                <a:latin typeface="Georgia"/>
                <a:cs typeface="Georgia"/>
              </a:rPr>
              <a:t>This</a:t>
            </a:r>
            <a:r>
              <a:rPr sz="1000" spc="20" dirty="0">
                <a:latin typeface="Georgia"/>
                <a:cs typeface="Georgia"/>
              </a:rPr>
              <a:t> </a:t>
            </a:r>
            <a:r>
              <a:rPr sz="1000" spc="-20" dirty="0">
                <a:latin typeface="Georgia"/>
                <a:cs typeface="Georgia"/>
              </a:rPr>
              <a:t>sampling</a:t>
            </a:r>
            <a:r>
              <a:rPr sz="1000" spc="20" dirty="0">
                <a:latin typeface="Georgia"/>
                <a:cs typeface="Georgia"/>
              </a:rPr>
              <a:t> </a:t>
            </a:r>
            <a:r>
              <a:rPr sz="1000" spc="-20" dirty="0">
                <a:latin typeface="Georgia"/>
                <a:cs typeface="Georgia"/>
              </a:rPr>
              <a:t>technique</a:t>
            </a:r>
            <a:r>
              <a:rPr sz="1000" spc="25" dirty="0">
                <a:latin typeface="Georgia"/>
                <a:cs typeface="Georgia"/>
              </a:rPr>
              <a:t> </a:t>
            </a:r>
            <a:r>
              <a:rPr sz="1000" dirty="0">
                <a:latin typeface="Georgia"/>
                <a:cs typeface="Georgia"/>
              </a:rPr>
              <a:t>is</a:t>
            </a:r>
            <a:r>
              <a:rPr sz="1000" spc="20" dirty="0">
                <a:latin typeface="Georgia"/>
                <a:cs typeface="Georgia"/>
              </a:rPr>
              <a:t> </a:t>
            </a:r>
            <a:r>
              <a:rPr sz="1000" dirty="0">
                <a:latin typeface="Georgia"/>
                <a:cs typeface="Georgia"/>
              </a:rPr>
              <a:t>often</a:t>
            </a:r>
            <a:r>
              <a:rPr sz="1000" spc="25" dirty="0">
                <a:latin typeface="Georgia"/>
                <a:cs typeface="Georgia"/>
              </a:rPr>
              <a:t> </a:t>
            </a:r>
            <a:r>
              <a:rPr sz="1000" spc="-10" dirty="0">
                <a:latin typeface="Georgia"/>
                <a:cs typeface="Georgia"/>
              </a:rPr>
              <a:t>used</a:t>
            </a:r>
            <a:r>
              <a:rPr sz="1000" spc="20" dirty="0">
                <a:latin typeface="Georgia"/>
                <a:cs typeface="Georgia"/>
              </a:rPr>
              <a:t> </a:t>
            </a:r>
            <a:r>
              <a:rPr sz="1000" spc="-10" dirty="0">
                <a:latin typeface="Georgia"/>
                <a:cs typeface="Georgia"/>
              </a:rPr>
              <a:t>when</a:t>
            </a:r>
            <a:r>
              <a:rPr sz="1000" spc="25" dirty="0">
                <a:latin typeface="Georgia"/>
                <a:cs typeface="Georgia"/>
              </a:rPr>
              <a:t> </a:t>
            </a:r>
            <a:r>
              <a:rPr sz="1000" dirty="0">
                <a:latin typeface="Georgia"/>
                <a:cs typeface="Georgia"/>
              </a:rPr>
              <a:t>we</a:t>
            </a:r>
            <a:r>
              <a:rPr sz="1000" spc="20" dirty="0">
                <a:latin typeface="Georgia"/>
                <a:cs typeface="Georgia"/>
              </a:rPr>
              <a:t> </a:t>
            </a:r>
            <a:r>
              <a:rPr sz="1000" spc="-10" dirty="0">
                <a:latin typeface="Georgia"/>
                <a:cs typeface="Georgia"/>
              </a:rPr>
              <a:t>have</a:t>
            </a:r>
            <a:r>
              <a:rPr sz="1000" spc="20" dirty="0">
                <a:latin typeface="Georgia"/>
                <a:cs typeface="Georgia"/>
              </a:rPr>
              <a:t> </a:t>
            </a:r>
            <a:r>
              <a:rPr sz="1000" dirty="0">
                <a:latin typeface="Georgia"/>
                <a:cs typeface="Georgia"/>
              </a:rPr>
              <a:t>little</a:t>
            </a:r>
            <a:r>
              <a:rPr sz="1000" spc="25" dirty="0">
                <a:latin typeface="Georgia"/>
                <a:cs typeface="Georgia"/>
              </a:rPr>
              <a:t> </a:t>
            </a:r>
            <a:r>
              <a:rPr sz="1000" dirty="0">
                <a:latin typeface="Georgia"/>
                <a:cs typeface="Georgia"/>
              </a:rPr>
              <a:t>or</a:t>
            </a:r>
            <a:r>
              <a:rPr sz="1000" spc="20" dirty="0">
                <a:latin typeface="Georgia"/>
                <a:cs typeface="Georgia"/>
              </a:rPr>
              <a:t> </a:t>
            </a:r>
            <a:r>
              <a:rPr sz="1000" dirty="0">
                <a:latin typeface="Georgia"/>
                <a:cs typeface="Georgia"/>
              </a:rPr>
              <a:t>no</a:t>
            </a:r>
            <a:r>
              <a:rPr sz="1000" spc="25" dirty="0">
                <a:latin typeface="Georgia"/>
                <a:cs typeface="Georgia"/>
              </a:rPr>
              <a:t> </a:t>
            </a:r>
            <a:r>
              <a:rPr sz="1000" spc="-20" dirty="0">
                <a:latin typeface="Georgia"/>
                <a:cs typeface="Georgia"/>
              </a:rPr>
              <a:t>information</a:t>
            </a:r>
            <a:r>
              <a:rPr sz="1000" spc="20" dirty="0">
                <a:latin typeface="Georgia"/>
                <a:cs typeface="Georgia"/>
              </a:rPr>
              <a:t> </a:t>
            </a:r>
            <a:r>
              <a:rPr sz="1000" dirty="0">
                <a:latin typeface="Georgia"/>
                <a:cs typeface="Georgia"/>
              </a:rPr>
              <a:t>about</a:t>
            </a:r>
            <a:r>
              <a:rPr sz="1000" spc="25" dirty="0">
                <a:latin typeface="Georgia"/>
                <a:cs typeface="Georgia"/>
              </a:rPr>
              <a:t> </a:t>
            </a:r>
            <a:r>
              <a:rPr sz="1000" spc="-25" dirty="0">
                <a:latin typeface="Georgia"/>
                <a:cs typeface="Georgia"/>
              </a:rPr>
              <a:t>the </a:t>
            </a:r>
            <a:r>
              <a:rPr sz="1000" spc="-10" dirty="0">
                <a:latin typeface="Georgia"/>
                <a:cs typeface="Georgia"/>
              </a:rPr>
              <a:t>population.</a:t>
            </a:r>
            <a:endParaRPr sz="1000">
              <a:latin typeface="Georgia"/>
              <a:cs typeface="Georgia"/>
            </a:endParaRPr>
          </a:p>
          <a:p>
            <a:pPr marL="289560">
              <a:lnSpc>
                <a:spcPct val="100000"/>
              </a:lnSpc>
              <a:spcBef>
                <a:spcPts val="235"/>
              </a:spcBef>
            </a:pPr>
            <a:r>
              <a:rPr sz="1000" spc="-10" dirty="0">
                <a:latin typeface="Georgia"/>
                <a:cs typeface="Georgia"/>
              </a:rPr>
              <a:t>Simple</a:t>
            </a:r>
            <a:r>
              <a:rPr sz="1000" spc="85" dirty="0">
                <a:latin typeface="Georgia"/>
                <a:cs typeface="Georgia"/>
              </a:rPr>
              <a:t> </a:t>
            </a:r>
            <a:r>
              <a:rPr sz="1000" spc="-10" dirty="0">
                <a:latin typeface="Georgia"/>
                <a:cs typeface="Georgia"/>
              </a:rPr>
              <a:t>random</a:t>
            </a:r>
            <a:r>
              <a:rPr sz="1000" spc="90" dirty="0">
                <a:latin typeface="Georgia"/>
                <a:cs typeface="Georgia"/>
              </a:rPr>
              <a:t> </a:t>
            </a:r>
            <a:r>
              <a:rPr sz="1000" spc="-25" dirty="0">
                <a:latin typeface="Georgia"/>
                <a:cs typeface="Georgia"/>
              </a:rPr>
              <a:t>sampling</a:t>
            </a:r>
            <a:r>
              <a:rPr sz="1000" spc="85" dirty="0">
                <a:latin typeface="Georgia"/>
                <a:cs typeface="Georgia"/>
              </a:rPr>
              <a:t> </a:t>
            </a:r>
            <a:r>
              <a:rPr sz="1000" dirty="0">
                <a:latin typeface="Georgia"/>
                <a:cs typeface="Georgia"/>
              </a:rPr>
              <a:t>can</a:t>
            </a:r>
            <a:r>
              <a:rPr sz="1000" spc="90" dirty="0">
                <a:latin typeface="Georgia"/>
                <a:cs typeface="Georgia"/>
              </a:rPr>
              <a:t> </a:t>
            </a:r>
            <a:r>
              <a:rPr sz="1000" dirty="0">
                <a:latin typeface="Georgia"/>
                <a:cs typeface="Georgia"/>
              </a:rPr>
              <a:t>be</a:t>
            </a:r>
            <a:r>
              <a:rPr sz="1000" spc="90" dirty="0">
                <a:latin typeface="Georgia"/>
                <a:cs typeface="Georgia"/>
              </a:rPr>
              <a:t> </a:t>
            </a:r>
            <a:r>
              <a:rPr sz="1000" i="1" dirty="0">
                <a:latin typeface="Times New Roman"/>
                <a:cs typeface="Times New Roman"/>
              </a:rPr>
              <a:t>without</a:t>
            </a:r>
            <a:r>
              <a:rPr sz="1000" i="1" spc="100" dirty="0">
                <a:latin typeface="Times New Roman"/>
                <a:cs typeface="Times New Roman"/>
              </a:rPr>
              <a:t> </a:t>
            </a:r>
            <a:r>
              <a:rPr sz="1000" i="1" dirty="0">
                <a:latin typeface="Times New Roman"/>
                <a:cs typeface="Times New Roman"/>
              </a:rPr>
              <a:t>replacement</a:t>
            </a:r>
            <a:r>
              <a:rPr sz="1000" i="1" spc="175" dirty="0">
                <a:latin typeface="Times New Roman"/>
                <a:cs typeface="Times New Roman"/>
              </a:rPr>
              <a:t> </a:t>
            </a:r>
            <a:r>
              <a:rPr sz="1000" dirty="0">
                <a:latin typeface="Georgia"/>
                <a:cs typeface="Georgia"/>
              </a:rPr>
              <a:t>or</a:t>
            </a:r>
            <a:r>
              <a:rPr sz="1000" spc="85" dirty="0">
                <a:latin typeface="Georgia"/>
                <a:cs typeface="Georgia"/>
              </a:rPr>
              <a:t> </a:t>
            </a:r>
            <a:r>
              <a:rPr sz="1000" i="1" dirty="0">
                <a:latin typeface="Times New Roman"/>
                <a:cs typeface="Times New Roman"/>
              </a:rPr>
              <a:t>with</a:t>
            </a:r>
            <a:r>
              <a:rPr sz="1000" i="1" spc="105" dirty="0">
                <a:latin typeface="Times New Roman"/>
                <a:cs typeface="Times New Roman"/>
              </a:rPr>
              <a:t> </a:t>
            </a:r>
            <a:r>
              <a:rPr sz="1000" i="1" spc="-10" dirty="0">
                <a:latin typeface="Times New Roman"/>
                <a:cs typeface="Times New Roman"/>
              </a:rPr>
              <a:t>replacement</a:t>
            </a:r>
            <a:r>
              <a:rPr sz="1000" spc="-10" dirty="0">
                <a:latin typeface="Georgia"/>
                <a:cs typeface="Georgia"/>
              </a:rPr>
              <a:t>.</a:t>
            </a:r>
            <a:endParaRPr sz="1000">
              <a:latin typeface="Georgia"/>
              <a:cs typeface="Georgia"/>
            </a:endParaRPr>
          </a:p>
          <a:p>
            <a:pPr marL="12700">
              <a:lnSpc>
                <a:spcPct val="100000"/>
              </a:lnSpc>
              <a:spcBef>
                <a:spcPts val="640"/>
              </a:spcBef>
            </a:pPr>
            <a:r>
              <a:rPr sz="1100" spc="-10" dirty="0">
                <a:latin typeface="Georgia"/>
                <a:cs typeface="Georgia"/>
              </a:rPr>
              <a:t>Example:</a:t>
            </a:r>
            <a:endParaRPr sz="1100">
              <a:latin typeface="Georgia"/>
              <a:cs typeface="Georgia"/>
            </a:endParaRPr>
          </a:p>
          <a:p>
            <a:pPr marL="289560" marR="542290">
              <a:lnSpc>
                <a:spcPts val="1019"/>
              </a:lnSpc>
              <a:spcBef>
                <a:spcPts val="605"/>
              </a:spcBef>
            </a:pPr>
            <a:r>
              <a:rPr sz="1000" spc="-10" dirty="0">
                <a:latin typeface="Georgia"/>
                <a:cs typeface="Georgia"/>
              </a:rPr>
              <a:t>Select</a:t>
            </a:r>
            <a:r>
              <a:rPr sz="1000" spc="25" dirty="0">
                <a:latin typeface="Georgia"/>
                <a:cs typeface="Georgia"/>
              </a:rPr>
              <a:t> </a:t>
            </a:r>
            <a:r>
              <a:rPr sz="1000" spc="-20" dirty="0">
                <a:latin typeface="Georgia"/>
                <a:cs typeface="Georgia"/>
              </a:rPr>
              <a:t>randomly</a:t>
            </a:r>
            <a:r>
              <a:rPr sz="1000" spc="25" dirty="0">
                <a:latin typeface="Georgia"/>
                <a:cs typeface="Georgia"/>
              </a:rPr>
              <a:t> </a:t>
            </a:r>
            <a:r>
              <a:rPr sz="1000" spc="-40" dirty="0">
                <a:latin typeface="Georgia"/>
                <a:cs typeface="Georgia"/>
              </a:rPr>
              <a:t>30</a:t>
            </a:r>
            <a:r>
              <a:rPr sz="1000" spc="30" dirty="0">
                <a:latin typeface="Georgia"/>
                <a:cs typeface="Georgia"/>
              </a:rPr>
              <a:t> </a:t>
            </a:r>
            <a:r>
              <a:rPr sz="1000" spc="-35" dirty="0">
                <a:latin typeface="Georgia"/>
                <a:cs typeface="Georgia"/>
              </a:rPr>
              <a:t>employees</a:t>
            </a:r>
            <a:r>
              <a:rPr sz="1000" spc="25" dirty="0">
                <a:latin typeface="Georgia"/>
                <a:cs typeface="Georgia"/>
              </a:rPr>
              <a:t> </a:t>
            </a:r>
            <a:r>
              <a:rPr sz="1000" spc="-10" dirty="0">
                <a:latin typeface="Georgia"/>
                <a:cs typeface="Georgia"/>
              </a:rPr>
              <a:t>from</a:t>
            </a:r>
            <a:r>
              <a:rPr sz="1000" spc="30" dirty="0">
                <a:latin typeface="Georgia"/>
                <a:cs typeface="Georgia"/>
              </a:rPr>
              <a:t> </a:t>
            </a:r>
            <a:r>
              <a:rPr sz="1000" dirty="0">
                <a:latin typeface="Georgia"/>
                <a:cs typeface="Georgia"/>
              </a:rPr>
              <a:t>all</a:t>
            </a:r>
            <a:r>
              <a:rPr sz="1000" spc="25" dirty="0">
                <a:latin typeface="Georgia"/>
                <a:cs typeface="Georgia"/>
              </a:rPr>
              <a:t> </a:t>
            </a:r>
            <a:r>
              <a:rPr sz="1000" spc="-30" dirty="0">
                <a:latin typeface="Georgia"/>
                <a:cs typeface="Georgia"/>
              </a:rPr>
              <a:t>100</a:t>
            </a:r>
            <a:r>
              <a:rPr sz="1000" spc="30" dirty="0">
                <a:latin typeface="Georgia"/>
                <a:cs typeface="Georgia"/>
              </a:rPr>
              <a:t> </a:t>
            </a:r>
            <a:r>
              <a:rPr sz="1000" spc="-35" dirty="0">
                <a:latin typeface="Georgia"/>
                <a:cs typeface="Georgia"/>
              </a:rPr>
              <a:t>employees</a:t>
            </a:r>
            <a:r>
              <a:rPr sz="1000" spc="25" dirty="0">
                <a:latin typeface="Georgia"/>
                <a:cs typeface="Georgia"/>
              </a:rPr>
              <a:t> </a:t>
            </a:r>
            <a:r>
              <a:rPr sz="1000" dirty="0">
                <a:latin typeface="Georgia"/>
                <a:cs typeface="Georgia"/>
              </a:rPr>
              <a:t>of</a:t>
            </a:r>
            <a:r>
              <a:rPr sz="1000" spc="30" dirty="0">
                <a:latin typeface="Georgia"/>
                <a:cs typeface="Georgia"/>
              </a:rPr>
              <a:t> </a:t>
            </a:r>
            <a:r>
              <a:rPr sz="1000" dirty="0">
                <a:latin typeface="Georgia"/>
                <a:cs typeface="Georgia"/>
              </a:rPr>
              <a:t>a</a:t>
            </a:r>
            <a:r>
              <a:rPr sz="1000" spc="25" dirty="0">
                <a:latin typeface="Georgia"/>
                <a:cs typeface="Georgia"/>
              </a:rPr>
              <a:t> </a:t>
            </a:r>
            <a:r>
              <a:rPr sz="1000" spc="-10" dirty="0">
                <a:latin typeface="Georgia"/>
                <a:cs typeface="Georgia"/>
              </a:rPr>
              <a:t>company</a:t>
            </a:r>
            <a:r>
              <a:rPr sz="1000" spc="30" dirty="0">
                <a:latin typeface="Georgia"/>
                <a:cs typeface="Georgia"/>
              </a:rPr>
              <a:t> </a:t>
            </a:r>
            <a:r>
              <a:rPr sz="1000" spc="-10" dirty="0">
                <a:latin typeface="Georgia"/>
                <a:cs typeface="Georgia"/>
              </a:rPr>
              <a:t>(without replacement).</a:t>
            </a:r>
            <a:endParaRPr sz="1000">
              <a:latin typeface="Georgia"/>
              <a:cs typeface="Georgia"/>
            </a:endParaRPr>
          </a:p>
          <a:p>
            <a:pPr marL="289560" marR="151130">
              <a:lnSpc>
                <a:spcPts val="1019"/>
              </a:lnSpc>
              <a:spcBef>
                <a:spcPts val="415"/>
              </a:spcBef>
            </a:pPr>
            <a:r>
              <a:rPr sz="1000" spc="-10" dirty="0">
                <a:latin typeface="Georgia"/>
                <a:cs typeface="Georgia"/>
              </a:rPr>
              <a:t>Select</a:t>
            </a:r>
            <a:r>
              <a:rPr sz="1000" spc="35" dirty="0">
                <a:latin typeface="Georgia"/>
                <a:cs typeface="Georgia"/>
              </a:rPr>
              <a:t> </a:t>
            </a:r>
            <a:r>
              <a:rPr sz="1000" spc="-20" dirty="0">
                <a:latin typeface="Georgia"/>
                <a:cs typeface="Georgia"/>
              </a:rPr>
              <a:t>randomly</a:t>
            </a:r>
            <a:r>
              <a:rPr sz="1000" spc="40" dirty="0">
                <a:latin typeface="Georgia"/>
                <a:cs typeface="Georgia"/>
              </a:rPr>
              <a:t> </a:t>
            </a:r>
            <a:r>
              <a:rPr sz="1000" spc="-70" dirty="0">
                <a:latin typeface="Georgia"/>
                <a:cs typeface="Georgia"/>
              </a:rPr>
              <a:t>10000</a:t>
            </a:r>
            <a:r>
              <a:rPr sz="1000" spc="40" dirty="0">
                <a:latin typeface="Georgia"/>
                <a:cs typeface="Georgia"/>
              </a:rPr>
              <a:t> </a:t>
            </a:r>
            <a:r>
              <a:rPr sz="1000" spc="-25" dirty="0">
                <a:latin typeface="Georgia"/>
                <a:cs typeface="Georgia"/>
              </a:rPr>
              <a:t>documents</a:t>
            </a:r>
            <a:r>
              <a:rPr sz="1000" spc="40" dirty="0">
                <a:latin typeface="Georgia"/>
                <a:cs typeface="Georgia"/>
              </a:rPr>
              <a:t> </a:t>
            </a:r>
            <a:r>
              <a:rPr sz="1000" spc="-10" dirty="0">
                <a:latin typeface="Georgia"/>
                <a:cs typeface="Georgia"/>
              </a:rPr>
              <a:t>from</a:t>
            </a:r>
            <a:r>
              <a:rPr sz="1000" spc="40" dirty="0">
                <a:latin typeface="Georgia"/>
                <a:cs typeface="Georgia"/>
              </a:rPr>
              <a:t> </a:t>
            </a:r>
            <a:r>
              <a:rPr sz="1000" dirty="0">
                <a:latin typeface="Georgia"/>
                <a:cs typeface="Georgia"/>
              </a:rPr>
              <a:t>a</a:t>
            </a:r>
            <a:r>
              <a:rPr sz="1000" spc="40" dirty="0">
                <a:latin typeface="Georgia"/>
                <a:cs typeface="Georgia"/>
              </a:rPr>
              <a:t> </a:t>
            </a:r>
            <a:r>
              <a:rPr sz="1000" spc="-10" dirty="0">
                <a:latin typeface="Georgia"/>
                <a:cs typeface="Georgia"/>
              </a:rPr>
              <a:t>collection</a:t>
            </a:r>
            <a:r>
              <a:rPr sz="1000" spc="35" dirty="0">
                <a:latin typeface="Georgia"/>
                <a:cs typeface="Georgia"/>
              </a:rPr>
              <a:t> </a:t>
            </a:r>
            <a:r>
              <a:rPr sz="1000" dirty="0">
                <a:latin typeface="Georgia"/>
                <a:cs typeface="Georgia"/>
              </a:rPr>
              <a:t>of</a:t>
            </a:r>
            <a:r>
              <a:rPr sz="1000" spc="40" dirty="0">
                <a:latin typeface="Georgia"/>
                <a:cs typeface="Georgia"/>
              </a:rPr>
              <a:t> </a:t>
            </a:r>
            <a:r>
              <a:rPr sz="1000" spc="-80" dirty="0">
                <a:latin typeface="Georgia"/>
                <a:cs typeface="Georgia"/>
              </a:rPr>
              <a:t>100000</a:t>
            </a:r>
            <a:r>
              <a:rPr sz="1000" spc="40" dirty="0">
                <a:latin typeface="Georgia"/>
                <a:cs typeface="Georgia"/>
              </a:rPr>
              <a:t> </a:t>
            </a:r>
            <a:r>
              <a:rPr sz="1000" dirty="0">
                <a:latin typeface="Georgia"/>
                <a:cs typeface="Georgia"/>
              </a:rPr>
              <a:t>text</a:t>
            </a:r>
            <a:r>
              <a:rPr sz="1000" spc="40" dirty="0">
                <a:latin typeface="Georgia"/>
                <a:cs typeface="Georgia"/>
              </a:rPr>
              <a:t> </a:t>
            </a:r>
            <a:r>
              <a:rPr sz="1000" spc="-20" dirty="0">
                <a:latin typeface="Georgia"/>
                <a:cs typeface="Georgia"/>
              </a:rPr>
              <a:t>documents</a:t>
            </a:r>
            <a:r>
              <a:rPr sz="1000" spc="40" dirty="0">
                <a:latin typeface="Georgia"/>
                <a:cs typeface="Georgia"/>
              </a:rPr>
              <a:t> </a:t>
            </a:r>
            <a:r>
              <a:rPr sz="1000" spc="-10" dirty="0">
                <a:latin typeface="Georgia"/>
                <a:cs typeface="Georgia"/>
              </a:rPr>
              <a:t>(with replacement).</a:t>
            </a:r>
            <a:endParaRPr sz="1000">
              <a:latin typeface="Georgia"/>
              <a:cs typeface="Georgia"/>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6" name="object 16"/>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82</a:t>
            </a:fld>
            <a:r>
              <a:rPr spc="-25" dirty="0"/>
              <a:t> </a:t>
            </a:r>
            <a:r>
              <a:rPr spc="75" dirty="0"/>
              <a:t>/</a:t>
            </a:r>
            <a:r>
              <a:rPr spc="-20" dirty="0"/>
              <a:t> </a:t>
            </a:r>
            <a:r>
              <a:rPr spc="-25" dirty="0"/>
              <a:t>103</a:t>
            </a:r>
          </a:p>
        </p:txBody>
      </p:sp>
    </p:spTree>
  </p:cSld>
  <p:clrMapOvr>
    <a:masterClrMapping/>
  </p:clrMapOvr>
  <p:transition>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Bootstrap</a:t>
            </a:r>
            <a:r>
              <a:rPr spc="95" dirty="0"/>
              <a:t>  </a:t>
            </a:r>
            <a:r>
              <a:rPr spc="-10" dirty="0"/>
              <a:t>resampling</a:t>
            </a:r>
          </a:p>
        </p:txBody>
      </p:sp>
      <p:grpSp>
        <p:nvGrpSpPr>
          <p:cNvPr id="23" name="object 23"/>
          <p:cNvGrpSpPr/>
          <p:nvPr/>
        </p:nvGrpSpPr>
        <p:grpSpPr>
          <a:xfrm>
            <a:off x="0" y="3121545"/>
            <a:ext cx="5760085" cy="118745"/>
            <a:chOff x="0" y="3121545"/>
            <a:chExt cx="5760085" cy="118745"/>
          </a:xfrm>
        </p:grpSpPr>
        <p:sp>
          <p:nvSpPr>
            <p:cNvPr id="24" name="object 2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5" name="object 2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7" name="object 27"/>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28" name="object 28"/>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83</a:t>
            </a:fld>
            <a:r>
              <a:rPr spc="-25" dirty="0"/>
              <a:t> </a:t>
            </a:r>
            <a:r>
              <a:rPr spc="75" dirty="0"/>
              <a:t>/</a:t>
            </a:r>
            <a:r>
              <a:rPr spc="-20" dirty="0"/>
              <a:t> </a:t>
            </a:r>
            <a:r>
              <a:rPr spc="-25" dirty="0"/>
              <a:t>103</a:t>
            </a:r>
          </a:p>
        </p:txBody>
      </p:sp>
      <p:pic>
        <p:nvPicPr>
          <p:cNvPr id="29" name="Picture 28">
            <a:extLst>
              <a:ext uri="{FF2B5EF4-FFF2-40B4-BE49-F238E27FC236}">
                <a16:creationId xmlns:a16="http://schemas.microsoft.com/office/drawing/2014/main" id="{FF3BDD29-53CB-CCEF-97C1-31DF39EEDA54}"/>
              </a:ext>
            </a:extLst>
          </p:cNvPr>
          <p:cNvPicPr>
            <a:picLocks noChangeAspect="1"/>
          </p:cNvPicPr>
          <p:nvPr/>
        </p:nvPicPr>
        <p:blipFill>
          <a:blip r:embed="rId3"/>
          <a:stretch>
            <a:fillRect/>
          </a:stretch>
        </p:blipFill>
        <p:spPr>
          <a:xfrm>
            <a:off x="95300" y="373314"/>
            <a:ext cx="5523149" cy="2498222"/>
          </a:xfrm>
          <a:prstGeom prst="rect">
            <a:avLst/>
          </a:prstGeom>
        </p:spPr>
      </p:pic>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Stratified</a:t>
            </a:r>
            <a:r>
              <a:rPr spc="365" dirty="0"/>
              <a:t> </a:t>
            </a:r>
            <a:r>
              <a:rPr spc="-10" dirty="0"/>
              <a:t>sampling</a:t>
            </a:r>
          </a:p>
        </p:txBody>
      </p:sp>
      <p:pic>
        <p:nvPicPr>
          <p:cNvPr id="3" name="object 3"/>
          <p:cNvPicPr/>
          <p:nvPr/>
        </p:nvPicPr>
        <p:blipFill>
          <a:blip r:embed="rId2" cstate="print"/>
          <a:stretch>
            <a:fillRect/>
          </a:stretch>
        </p:blipFill>
        <p:spPr>
          <a:xfrm>
            <a:off x="739698" y="561606"/>
            <a:ext cx="4311650" cy="1022350"/>
          </a:xfrm>
          <a:prstGeom prst="rect">
            <a:avLst/>
          </a:prstGeom>
        </p:spPr>
      </p:pic>
      <p:sp>
        <p:nvSpPr>
          <p:cNvPr id="4" name="object 4"/>
          <p:cNvSpPr/>
          <p:nvPr/>
        </p:nvSpPr>
        <p:spPr>
          <a:xfrm>
            <a:off x="337972" y="177713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txBox="1"/>
          <p:nvPr/>
        </p:nvSpPr>
        <p:spPr>
          <a:xfrm>
            <a:off x="454177" y="1685530"/>
            <a:ext cx="5067300" cy="1253490"/>
          </a:xfrm>
          <a:prstGeom prst="rect">
            <a:avLst/>
          </a:prstGeom>
        </p:spPr>
        <p:txBody>
          <a:bodyPr vert="horz" wrap="square" lIns="0" tIns="34290" rIns="0" bIns="0" rtlCol="0">
            <a:spAutoFit/>
          </a:bodyPr>
          <a:lstStyle/>
          <a:p>
            <a:pPr marL="12700" marR="5715">
              <a:lnSpc>
                <a:spcPts val="1150"/>
              </a:lnSpc>
              <a:spcBef>
                <a:spcPts val="270"/>
              </a:spcBef>
            </a:pPr>
            <a:r>
              <a:rPr sz="1100" dirty="0">
                <a:latin typeface="Georgia"/>
                <a:cs typeface="Georgia"/>
              </a:rPr>
              <a:t>In</a:t>
            </a:r>
            <a:r>
              <a:rPr sz="1100" spc="15" dirty="0">
                <a:latin typeface="Georgia"/>
                <a:cs typeface="Georgia"/>
              </a:rPr>
              <a:t> </a:t>
            </a:r>
            <a:r>
              <a:rPr sz="1100" dirty="0">
                <a:latin typeface="Georgia"/>
                <a:cs typeface="Georgia"/>
              </a:rPr>
              <a:t>this</a:t>
            </a:r>
            <a:r>
              <a:rPr sz="1100" spc="20" dirty="0">
                <a:latin typeface="Georgia"/>
                <a:cs typeface="Georgia"/>
              </a:rPr>
              <a:t> </a:t>
            </a:r>
            <a:r>
              <a:rPr sz="1100" spc="-25" dirty="0">
                <a:latin typeface="Georgia"/>
                <a:cs typeface="Georgia"/>
              </a:rPr>
              <a:t>technique,</a:t>
            </a:r>
            <a:r>
              <a:rPr sz="1100" spc="20"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data</a:t>
            </a:r>
            <a:r>
              <a:rPr sz="1100" spc="15" dirty="0">
                <a:latin typeface="Georgia"/>
                <a:cs typeface="Georgia"/>
              </a:rPr>
              <a:t> </a:t>
            </a:r>
            <a:r>
              <a:rPr sz="1100" spc="-35" dirty="0">
                <a:latin typeface="Georgia"/>
                <a:cs typeface="Georgia"/>
              </a:rPr>
              <a:t>elements</a:t>
            </a:r>
            <a:r>
              <a:rPr sz="1100" spc="20" dirty="0">
                <a:latin typeface="Georgia"/>
                <a:cs typeface="Georgia"/>
              </a:rPr>
              <a:t> </a:t>
            </a:r>
            <a:r>
              <a:rPr sz="1100" dirty="0">
                <a:latin typeface="Georgia"/>
                <a:cs typeface="Georgia"/>
              </a:rPr>
              <a:t>are</a:t>
            </a:r>
            <a:r>
              <a:rPr sz="1100" spc="20" dirty="0">
                <a:latin typeface="Georgia"/>
                <a:cs typeface="Georgia"/>
              </a:rPr>
              <a:t> </a:t>
            </a:r>
            <a:r>
              <a:rPr sz="1100" spc="-10" dirty="0">
                <a:latin typeface="Georgia"/>
                <a:cs typeface="Georgia"/>
              </a:rPr>
              <a:t>first</a:t>
            </a:r>
            <a:r>
              <a:rPr sz="1100" spc="20" dirty="0">
                <a:latin typeface="Georgia"/>
                <a:cs typeface="Georgia"/>
              </a:rPr>
              <a:t> </a:t>
            </a:r>
            <a:r>
              <a:rPr sz="1100" spc="-20" dirty="0">
                <a:latin typeface="Georgia"/>
                <a:cs typeface="Georgia"/>
              </a:rPr>
              <a:t>divided</a:t>
            </a:r>
            <a:r>
              <a:rPr sz="1100" spc="15" dirty="0">
                <a:latin typeface="Georgia"/>
                <a:cs typeface="Georgia"/>
              </a:rPr>
              <a:t> </a:t>
            </a:r>
            <a:r>
              <a:rPr sz="1100" dirty="0">
                <a:latin typeface="Georgia"/>
                <a:cs typeface="Georgia"/>
              </a:rPr>
              <a:t>into</a:t>
            </a:r>
            <a:r>
              <a:rPr sz="1100" spc="20" dirty="0">
                <a:latin typeface="Georgia"/>
                <a:cs typeface="Georgia"/>
              </a:rPr>
              <a:t> </a:t>
            </a:r>
            <a:r>
              <a:rPr sz="1100" spc="-30" dirty="0">
                <a:latin typeface="Georgia"/>
                <a:cs typeface="Georgia"/>
              </a:rPr>
              <a:t>different</a:t>
            </a:r>
            <a:r>
              <a:rPr sz="1100" spc="20" dirty="0">
                <a:latin typeface="Georgia"/>
                <a:cs typeface="Georgia"/>
              </a:rPr>
              <a:t> </a:t>
            </a:r>
            <a:r>
              <a:rPr sz="1100" spc="-20" dirty="0">
                <a:latin typeface="Georgia"/>
                <a:cs typeface="Georgia"/>
              </a:rPr>
              <a:t>groups</a:t>
            </a:r>
            <a:r>
              <a:rPr sz="1100" spc="20" dirty="0">
                <a:latin typeface="Georgia"/>
                <a:cs typeface="Georgia"/>
              </a:rPr>
              <a:t> </a:t>
            </a:r>
            <a:r>
              <a:rPr sz="1100" dirty="0">
                <a:latin typeface="Georgia"/>
                <a:cs typeface="Georgia"/>
              </a:rPr>
              <a:t>or</a:t>
            </a:r>
            <a:r>
              <a:rPr sz="1100" spc="15" dirty="0">
                <a:latin typeface="Georgia"/>
                <a:cs typeface="Georgia"/>
              </a:rPr>
              <a:t> </a:t>
            </a:r>
            <a:r>
              <a:rPr sz="1100" spc="-10" dirty="0">
                <a:latin typeface="Georgia"/>
                <a:cs typeface="Georgia"/>
              </a:rPr>
              <a:t>strata. </a:t>
            </a:r>
            <a:r>
              <a:rPr sz="1100" spc="-25" dirty="0">
                <a:latin typeface="Georgia"/>
                <a:cs typeface="Georgia"/>
              </a:rPr>
              <a:t>Elements</a:t>
            </a:r>
            <a:r>
              <a:rPr sz="1100" spc="15" dirty="0">
                <a:latin typeface="Georgia"/>
                <a:cs typeface="Georgia"/>
              </a:rPr>
              <a:t> </a:t>
            </a:r>
            <a:r>
              <a:rPr sz="1100" dirty="0">
                <a:latin typeface="Georgia"/>
                <a:cs typeface="Georgia"/>
              </a:rPr>
              <a:t>in</a:t>
            </a:r>
            <a:r>
              <a:rPr sz="1100" spc="15" dirty="0">
                <a:latin typeface="Georgia"/>
                <a:cs typeface="Georgia"/>
              </a:rPr>
              <a:t> </a:t>
            </a:r>
            <a:r>
              <a:rPr sz="1100" spc="-10" dirty="0">
                <a:latin typeface="Georgia"/>
                <a:cs typeface="Georgia"/>
              </a:rPr>
              <a:t>each</a:t>
            </a:r>
            <a:r>
              <a:rPr sz="1100" spc="10" dirty="0">
                <a:latin typeface="Georgia"/>
                <a:cs typeface="Georgia"/>
              </a:rPr>
              <a:t> </a:t>
            </a:r>
            <a:r>
              <a:rPr sz="1100" spc="-20" dirty="0">
                <a:latin typeface="Georgia"/>
                <a:cs typeface="Georgia"/>
              </a:rPr>
              <a:t>group/stratum</a:t>
            </a:r>
            <a:r>
              <a:rPr sz="1100" spc="15" dirty="0">
                <a:latin typeface="Georgia"/>
                <a:cs typeface="Georgia"/>
              </a:rPr>
              <a:t> </a:t>
            </a:r>
            <a:r>
              <a:rPr sz="1100" dirty="0">
                <a:latin typeface="Georgia"/>
                <a:cs typeface="Georgia"/>
              </a:rPr>
              <a:t>are</a:t>
            </a:r>
            <a:r>
              <a:rPr sz="1100" spc="15" dirty="0">
                <a:latin typeface="Georgia"/>
                <a:cs typeface="Georgia"/>
              </a:rPr>
              <a:t> </a:t>
            </a:r>
            <a:r>
              <a:rPr sz="1100" spc="-25" dirty="0">
                <a:latin typeface="Georgia"/>
                <a:cs typeface="Georgia"/>
              </a:rPr>
              <a:t>similar</a:t>
            </a:r>
            <a:r>
              <a:rPr sz="1100" spc="15" dirty="0">
                <a:latin typeface="Georgia"/>
                <a:cs typeface="Georgia"/>
              </a:rPr>
              <a:t> </a:t>
            </a:r>
            <a:r>
              <a:rPr sz="1100" dirty="0">
                <a:latin typeface="Georgia"/>
                <a:cs typeface="Georgia"/>
              </a:rPr>
              <a:t>in</a:t>
            </a:r>
            <a:r>
              <a:rPr sz="1100" spc="15" dirty="0">
                <a:latin typeface="Georgia"/>
                <a:cs typeface="Georgia"/>
              </a:rPr>
              <a:t> </a:t>
            </a:r>
            <a:r>
              <a:rPr sz="1100" spc="-35" dirty="0">
                <a:latin typeface="Georgia"/>
                <a:cs typeface="Georgia"/>
              </a:rPr>
              <a:t>some</a:t>
            </a:r>
            <a:r>
              <a:rPr sz="1100" spc="15" dirty="0">
                <a:latin typeface="Georgia"/>
                <a:cs typeface="Georgia"/>
              </a:rPr>
              <a:t> </a:t>
            </a:r>
            <a:r>
              <a:rPr sz="1100" spc="-20" dirty="0">
                <a:latin typeface="Georgia"/>
                <a:cs typeface="Georgia"/>
              </a:rPr>
              <a:t>way,</a:t>
            </a:r>
            <a:r>
              <a:rPr sz="1100" spc="15" dirty="0">
                <a:latin typeface="Georgia"/>
                <a:cs typeface="Georgia"/>
              </a:rPr>
              <a:t> </a:t>
            </a:r>
            <a:r>
              <a:rPr sz="1100" dirty="0">
                <a:latin typeface="Georgia"/>
                <a:cs typeface="Georgia"/>
              </a:rPr>
              <a:t>and</a:t>
            </a:r>
            <a:r>
              <a:rPr sz="1100" spc="15" dirty="0">
                <a:latin typeface="Georgia"/>
                <a:cs typeface="Georgia"/>
              </a:rPr>
              <a:t> </a:t>
            </a:r>
            <a:r>
              <a:rPr sz="1100" spc="-30" dirty="0">
                <a:latin typeface="Georgia"/>
                <a:cs typeface="Georgia"/>
              </a:rPr>
              <a:t>different</a:t>
            </a:r>
            <a:r>
              <a:rPr sz="1100" spc="15" dirty="0">
                <a:latin typeface="Georgia"/>
                <a:cs typeface="Georgia"/>
              </a:rPr>
              <a:t> </a:t>
            </a:r>
            <a:r>
              <a:rPr sz="1100" spc="-25" dirty="0">
                <a:latin typeface="Georgia"/>
                <a:cs typeface="Georgia"/>
              </a:rPr>
              <a:t>from</a:t>
            </a:r>
            <a:r>
              <a:rPr sz="1100" spc="15" dirty="0">
                <a:latin typeface="Georgia"/>
                <a:cs typeface="Georgia"/>
              </a:rPr>
              <a:t> </a:t>
            </a:r>
            <a:r>
              <a:rPr sz="1100" spc="-25" dirty="0">
                <a:latin typeface="Georgia"/>
                <a:cs typeface="Georgia"/>
              </a:rPr>
              <a:t>the </a:t>
            </a:r>
            <a:r>
              <a:rPr sz="1100" spc="-35" dirty="0">
                <a:latin typeface="Georgia"/>
                <a:cs typeface="Georgia"/>
              </a:rPr>
              <a:t>elements</a:t>
            </a:r>
            <a:r>
              <a:rPr sz="1100" spc="5" dirty="0">
                <a:latin typeface="Georgia"/>
                <a:cs typeface="Georgia"/>
              </a:rPr>
              <a:t> </a:t>
            </a:r>
            <a:r>
              <a:rPr sz="1100" dirty="0">
                <a:latin typeface="Georgia"/>
                <a:cs typeface="Georgia"/>
              </a:rPr>
              <a:t>in</a:t>
            </a:r>
            <a:r>
              <a:rPr sz="1100" spc="10" dirty="0">
                <a:latin typeface="Georgia"/>
                <a:cs typeface="Georgia"/>
              </a:rPr>
              <a:t> </a:t>
            </a:r>
            <a:r>
              <a:rPr sz="1100" spc="-10" dirty="0">
                <a:latin typeface="Georgia"/>
                <a:cs typeface="Georgia"/>
              </a:rPr>
              <a:t>other</a:t>
            </a:r>
            <a:r>
              <a:rPr sz="1100" spc="5" dirty="0">
                <a:latin typeface="Georgia"/>
                <a:cs typeface="Georgia"/>
              </a:rPr>
              <a:t> </a:t>
            </a:r>
            <a:r>
              <a:rPr sz="1100" spc="-10" dirty="0">
                <a:latin typeface="Georgia"/>
                <a:cs typeface="Georgia"/>
              </a:rPr>
              <a:t>strata.</a:t>
            </a:r>
            <a:endParaRPr sz="1100">
              <a:latin typeface="Georgia"/>
              <a:cs typeface="Georgia"/>
            </a:endParaRPr>
          </a:p>
          <a:p>
            <a:pPr marL="12700" marR="45085">
              <a:lnSpc>
                <a:spcPts val="1150"/>
              </a:lnSpc>
              <a:spcBef>
                <a:spcPts val="730"/>
              </a:spcBef>
            </a:pPr>
            <a:r>
              <a:rPr sz="1100" dirty="0">
                <a:latin typeface="Georgia"/>
                <a:cs typeface="Georgia"/>
              </a:rPr>
              <a:t>After</a:t>
            </a:r>
            <a:r>
              <a:rPr sz="1100" spc="20" dirty="0">
                <a:latin typeface="Georgia"/>
                <a:cs typeface="Georgia"/>
              </a:rPr>
              <a:t> </a:t>
            </a:r>
            <a:r>
              <a:rPr sz="1100" spc="-20" dirty="0">
                <a:latin typeface="Georgia"/>
                <a:cs typeface="Georgia"/>
              </a:rPr>
              <a:t>division,</a:t>
            </a:r>
            <a:r>
              <a:rPr sz="1100" spc="20" dirty="0">
                <a:latin typeface="Georgia"/>
                <a:cs typeface="Georgia"/>
              </a:rPr>
              <a:t> </a:t>
            </a:r>
            <a:r>
              <a:rPr sz="1100" dirty="0">
                <a:latin typeface="Georgia"/>
                <a:cs typeface="Georgia"/>
              </a:rPr>
              <a:t>the</a:t>
            </a:r>
            <a:r>
              <a:rPr sz="1100" spc="20" dirty="0">
                <a:latin typeface="Georgia"/>
                <a:cs typeface="Georgia"/>
              </a:rPr>
              <a:t> </a:t>
            </a:r>
            <a:r>
              <a:rPr sz="1100" spc="-30" dirty="0">
                <a:latin typeface="Georgia"/>
                <a:cs typeface="Georgia"/>
              </a:rPr>
              <a:t>simple</a:t>
            </a:r>
            <a:r>
              <a:rPr sz="1100" spc="20" dirty="0">
                <a:latin typeface="Georgia"/>
                <a:cs typeface="Georgia"/>
              </a:rPr>
              <a:t> </a:t>
            </a:r>
            <a:r>
              <a:rPr sz="1100" spc="-30" dirty="0">
                <a:latin typeface="Georgia"/>
                <a:cs typeface="Georgia"/>
              </a:rPr>
              <a:t>random</a:t>
            </a:r>
            <a:r>
              <a:rPr sz="1100" spc="20" dirty="0">
                <a:latin typeface="Georgia"/>
                <a:cs typeface="Georgia"/>
              </a:rPr>
              <a:t> </a:t>
            </a:r>
            <a:r>
              <a:rPr sz="1100" spc="-25" dirty="0">
                <a:latin typeface="Georgia"/>
                <a:cs typeface="Georgia"/>
              </a:rPr>
              <a:t>sampling</a:t>
            </a:r>
            <a:r>
              <a:rPr sz="1100" spc="20" dirty="0">
                <a:latin typeface="Georgia"/>
                <a:cs typeface="Georgia"/>
              </a:rPr>
              <a:t> </a:t>
            </a:r>
            <a:r>
              <a:rPr sz="1100" dirty="0">
                <a:latin typeface="Georgia"/>
                <a:cs typeface="Georgia"/>
              </a:rPr>
              <a:t>will</a:t>
            </a:r>
            <a:r>
              <a:rPr sz="1100" spc="20" dirty="0">
                <a:latin typeface="Georgia"/>
                <a:cs typeface="Georgia"/>
              </a:rPr>
              <a:t> </a:t>
            </a:r>
            <a:r>
              <a:rPr sz="1100" dirty="0">
                <a:latin typeface="Georgia"/>
                <a:cs typeface="Georgia"/>
              </a:rPr>
              <a:t>be</a:t>
            </a:r>
            <a:r>
              <a:rPr sz="1100" spc="20" dirty="0">
                <a:latin typeface="Georgia"/>
                <a:cs typeface="Georgia"/>
              </a:rPr>
              <a:t> </a:t>
            </a:r>
            <a:r>
              <a:rPr sz="1100" spc="-20" dirty="0">
                <a:latin typeface="Georgia"/>
                <a:cs typeface="Georgia"/>
              </a:rPr>
              <a:t>applied</a:t>
            </a:r>
            <a:r>
              <a:rPr sz="1100" spc="20" dirty="0">
                <a:latin typeface="Georgia"/>
                <a:cs typeface="Georgia"/>
              </a:rPr>
              <a:t> </a:t>
            </a:r>
            <a:r>
              <a:rPr sz="1100" dirty="0">
                <a:latin typeface="Georgia"/>
                <a:cs typeface="Georgia"/>
              </a:rPr>
              <a:t>for</a:t>
            </a:r>
            <a:r>
              <a:rPr sz="1100" spc="20" dirty="0">
                <a:latin typeface="Georgia"/>
                <a:cs typeface="Georgia"/>
              </a:rPr>
              <a:t> </a:t>
            </a:r>
            <a:r>
              <a:rPr sz="1100" spc="-10" dirty="0">
                <a:latin typeface="Georgia"/>
                <a:cs typeface="Georgia"/>
              </a:rPr>
              <a:t>each</a:t>
            </a:r>
            <a:r>
              <a:rPr sz="1100" spc="20" dirty="0">
                <a:latin typeface="Georgia"/>
                <a:cs typeface="Georgia"/>
              </a:rPr>
              <a:t> </a:t>
            </a:r>
            <a:r>
              <a:rPr sz="1100" spc="-10" dirty="0">
                <a:latin typeface="Georgia"/>
                <a:cs typeface="Georgia"/>
              </a:rPr>
              <a:t>group/stratum </a:t>
            </a:r>
            <a:r>
              <a:rPr sz="1100" dirty="0">
                <a:latin typeface="Georgia"/>
                <a:cs typeface="Georgia"/>
              </a:rPr>
              <a:t>to</a:t>
            </a:r>
            <a:r>
              <a:rPr sz="1100" spc="25" dirty="0">
                <a:latin typeface="Georgia"/>
                <a:cs typeface="Georgia"/>
              </a:rPr>
              <a:t> </a:t>
            </a:r>
            <a:r>
              <a:rPr sz="1100" spc="-30" dirty="0">
                <a:latin typeface="Georgia"/>
                <a:cs typeface="Georgia"/>
              </a:rPr>
              <a:t>choose</a:t>
            </a:r>
            <a:r>
              <a:rPr sz="1100" spc="25" dirty="0">
                <a:latin typeface="Georgia"/>
                <a:cs typeface="Georgia"/>
              </a:rPr>
              <a:t> </a:t>
            </a:r>
            <a:r>
              <a:rPr sz="1100" spc="-30" dirty="0">
                <a:latin typeface="Georgia"/>
                <a:cs typeface="Georgia"/>
              </a:rPr>
              <a:t>random</a:t>
            </a:r>
            <a:r>
              <a:rPr sz="1100" spc="25" dirty="0">
                <a:latin typeface="Georgia"/>
                <a:cs typeface="Georgia"/>
              </a:rPr>
              <a:t> </a:t>
            </a:r>
            <a:r>
              <a:rPr sz="1100" spc="-35" dirty="0">
                <a:latin typeface="Georgia"/>
                <a:cs typeface="Georgia"/>
              </a:rPr>
              <a:t>elements</a:t>
            </a:r>
            <a:r>
              <a:rPr sz="1100" spc="25" dirty="0">
                <a:latin typeface="Georgia"/>
                <a:cs typeface="Georgia"/>
              </a:rPr>
              <a:t> </a:t>
            </a:r>
            <a:r>
              <a:rPr sz="1100" dirty="0">
                <a:latin typeface="Georgia"/>
                <a:cs typeface="Georgia"/>
              </a:rPr>
              <a:t>into</a:t>
            </a:r>
            <a:r>
              <a:rPr sz="1100" spc="25" dirty="0">
                <a:latin typeface="Georgia"/>
                <a:cs typeface="Georgia"/>
              </a:rPr>
              <a:t> </a:t>
            </a:r>
            <a:r>
              <a:rPr sz="1100" dirty="0">
                <a:latin typeface="Georgia"/>
                <a:cs typeface="Georgia"/>
              </a:rPr>
              <a:t>the</a:t>
            </a:r>
            <a:r>
              <a:rPr sz="1100" spc="30" dirty="0">
                <a:latin typeface="Georgia"/>
                <a:cs typeface="Georgia"/>
              </a:rPr>
              <a:t> </a:t>
            </a:r>
            <a:r>
              <a:rPr sz="1100" spc="-10" dirty="0">
                <a:latin typeface="Georgia"/>
                <a:cs typeface="Georgia"/>
              </a:rPr>
              <a:t>final</a:t>
            </a:r>
            <a:r>
              <a:rPr sz="1100" spc="25" dirty="0">
                <a:latin typeface="Georgia"/>
                <a:cs typeface="Georgia"/>
              </a:rPr>
              <a:t> </a:t>
            </a:r>
            <a:r>
              <a:rPr sz="1100" dirty="0">
                <a:latin typeface="Georgia"/>
                <a:cs typeface="Georgia"/>
              </a:rPr>
              <a:t>data</a:t>
            </a:r>
            <a:r>
              <a:rPr sz="1100" spc="25" dirty="0">
                <a:latin typeface="Georgia"/>
                <a:cs typeface="Georgia"/>
              </a:rPr>
              <a:t> </a:t>
            </a:r>
            <a:r>
              <a:rPr sz="1100" spc="-10" dirty="0">
                <a:latin typeface="Georgia"/>
                <a:cs typeface="Georgia"/>
              </a:rPr>
              <a:t>sample.</a:t>
            </a:r>
            <a:endParaRPr sz="1100">
              <a:latin typeface="Georgia"/>
              <a:cs typeface="Georgia"/>
            </a:endParaRPr>
          </a:p>
          <a:p>
            <a:pPr marL="12700" marR="5080">
              <a:lnSpc>
                <a:spcPts val="1150"/>
              </a:lnSpc>
              <a:spcBef>
                <a:spcPts val="725"/>
              </a:spcBef>
            </a:pPr>
            <a:r>
              <a:rPr sz="1100" dirty="0">
                <a:latin typeface="Georgia"/>
                <a:cs typeface="Georgia"/>
              </a:rPr>
              <a:t>With</a:t>
            </a:r>
            <a:r>
              <a:rPr sz="1100" spc="35" dirty="0">
                <a:latin typeface="Georgia"/>
                <a:cs typeface="Georgia"/>
              </a:rPr>
              <a:t> </a:t>
            </a:r>
            <a:r>
              <a:rPr sz="1100" dirty="0">
                <a:latin typeface="Georgia"/>
                <a:cs typeface="Georgia"/>
              </a:rPr>
              <a:t>this</a:t>
            </a:r>
            <a:r>
              <a:rPr sz="1100" spc="35" dirty="0">
                <a:latin typeface="Georgia"/>
                <a:cs typeface="Georgia"/>
              </a:rPr>
              <a:t> </a:t>
            </a:r>
            <a:r>
              <a:rPr sz="1100" spc="-25" dirty="0">
                <a:latin typeface="Georgia"/>
                <a:cs typeface="Georgia"/>
              </a:rPr>
              <a:t>technique,</a:t>
            </a:r>
            <a:r>
              <a:rPr sz="1100" spc="40" dirty="0">
                <a:latin typeface="Georgia"/>
                <a:cs typeface="Georgia"/>
              </a:rPr>
              <a:t> </a:t>
            </a:r>
            <a:r>
              <a:rPr sz="1100" dirty="0">
                <a:latin typeface="Georgia"/>
                <a:cs typeface="Georgia"/>
              </a:rPr>
              <a:t>we</a:t>
            </a:r>
            <a:r>
              <a:rPr sz="1100" spc="35" dirty="0">
                <a:latin typeface="Georgia"/>
                <a:cs typeface="Georgia"/>
              </a:rPr>
              <a:t> </a:t>
            </a:r>
            <a:r>
              <a:rPr sz="1100" spc="-30" dirty="0">
                <a:latin typeface="Georgia"/>
                <a:cs typeface="Georgia"/>
              </a:rPr>
              <a:t>need</a:t>
            </a:r>
            <a:r>
              <a:rPr sz="1100" spc="40" dirty="0">
                <a:latin typeface="Georgia"/>
                <a:cs typeface="Georgia"/>
              </a:rPr>
              <a:t> </a:t>
            </a:r>
            <a:r>
              <a:rPr sz="1100" dirty="0">
                <a:latin typeface="Georgia"/>
                <a:cs typeface="Georgia"/>
              </a:rPr>
              <a:t>an</a:t>
            </a:r>
            <a:r>
              <a:rPr sz="1100" spc="35" dirty="0">
                <a:latin typeface="Georgia"/>
                <a:cs typeface="Georgia"/>
              </a:rPr>
              <a:t> </a:t>
            </a:r>
            <a:r>
              <a:rPr sz="1100" spc="-30" dirty="0">
                <a:latin typeface="Georgia"/>
                <a:cs typeface="Georgia"/>
              </a:rPr>
              <a:t>understanding</a:t>
            </a:r>
            <a:r>
              <a:rPr sz="1100" spc="35"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40" dirty="0">
                <a:latin typeface="Georgia"/>
                <a:cs typeface="Georgia"/>
              </a:rPr>
              <a:t> </a:t>
            </a:r>
            <a:r>
              <a:rPr sz="1100" dirty="0">
                <a:latin typeface="Georgia"/>
                <a:cs typeface="Georgia"/>
              </a:rPr>
              <a:t>in</a:t>
            </a:r>
            <a:r>
              <a:rPr sz="1100" spc="35" dirty="0">
                <a:latin typeface="Georgia"/>
                <a:cs typeface="Georgia"/>
              </a:rPr>
              <a:t> </a:t>
            </a:r>
            <a:r>
              <a:rPr sz="1100" spc="-30" dirty="0">
                <a:latin typeface="Georgia"/>
                <a:cs typeface="Georgia"/>
              </a:rPr>
              <a:t>order</a:t>
            </a:r>
            <a:r>
              <a:rPr sz="1100" spc="35" dirty="0">
                <a:latin typeface="Georgia"/>
                <a:cs typeface="Georgia"/>
              </a:rPr>
              <a:t> </a:t>
            </a:r>
            <a:r>
              <a:rPr sz="1100" dirty="0">
                <a:latin typeface="Georgia"/>
                <a:cs typeface="Georgia"/>
              </a:rPr>
              <a:t>to</a:t>
            </a:r>
            <a:r>
              <a:rPr sz="1100" spc="40" dirty="0">
                <a:latin typeface="Georgia"/>
                <a:cs typeface="Georgia"/>
              </a:rPr>
              <a:t> </a:t>
            </a:r>
            <a:r>
              <a:rPr sz="1100" spc="-10" dirty="0">
                <a:latin typeface="Georgia"/>
                <a:cs typeface="Georgia"/>
              </a:rPr>
              <a:t>divide </a:t>
            </a:r>
            <a:r>
              <a:rPr sz="1100" dirty="0">
                <a:latin typeface="Georgia"/>
                <a:cs typeface="Georgia"/>
              </a:rPr>
              <a:t>the</a:t>
            </a:r>
            <a:r>
              <a:rPr sz="1100" spc="15" dirty="0">
                <a:latin typeface="Georgia"/>
                <a:cs typeface="Georgia"/>
              </a:rPr>
              <a:t> </a:t>
            </a:r>
            <a:r>
              <a:rPr sz="1100" spc="-35" dirty="0">
                <a:latin typeface="Georgia"/>
                <a:cs typeface="Georgia"/>
              </a:rPr>
              <a:t>elements</a:t>
            </a:r>
            <a:r>
              <a:rPr sz="1100" spc="15" dirty="0">
                <a:latin typeface="Georgia"/>
                <a:cs typeface="Georgia"/>
              </a:rPr>
              <a:t> </a:t>
            </a:r>
            <a:r>
              <a:rPr sz="1100" dirty="0">
                <a:latin typeface="Georgia"/>
                <a:cs typeface="Georgia"/>
              </a:rPr>
              <a:t>into</a:t>
            </a:r>
            <a:r>
              <a:rPr sz="1100" spc="15" dirty="0">
                <a:latin typeface="Georgia"/>
                <a:cs typeface="Georgia"/>
              </a:rPr>
              <a:t> </a:t>
            </a:r>
            <a:r>
              <a:rPr sz="1100" spc="-10" dirty="0">
                <a:latin typeface="Georgia"/>
                <a:cs typeface="Georgia"/>
              </a:rPr>
              <a:t>strata.</a:t>
            </a:r>
            <a:endParaRPr sz="1100">
              <a:latin typeface="Georgia"/>
              <a:cs typeface="Georgia"/>
            </a:endParaRPr>
          </a:p>
        </p:txBody>
      </p:sp>
      <p:sp>
        <p:nvSpPr>
          <p:cNvPr id="6" name="object 6"/>
          <p:cNvSpPr/>
          <p:nvPr/>
        </p:nvSpPr>
        <p:spPr>
          <a:xfrm>
            <a:off x="337972" y="230789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69237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84</a:t>
            </a:fld>
            <a:r>
              <a:rPr spc="-25" dirty="0"/>
              <a:t> </a:t>
            </a:r>
            <a:r>
              <a:rPr spc="75" dirty="0"/>
              <a:t>/</a:t>
            </a:r>
            <a:r>
              <a:rPr spc="-20" dirty="0"/>
              <a:t> </a:t>
            </a:r>
            <a:r>
              <a:rPr spc="-25" dirty="0"/>
              <a:t>103</a:t>
            </a:r>
          </a:p>
        </p:txBody>
      </p:sp>
    </p:spTree>
  </p:cSld>
  <p:clrMapOvr>
    <a:masterClrMapping/>
  </p:clrMapOvr>
  <p:transition>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Stratified</a:t>
            </a:r>
            <a:r>
              <a:rPr spc="290" dirty="0"/>
              <a:t> </a:t>
            </a:r>
            <a:r>
              <a:rPr dirty="0"/>
              <a:t>sampling</a:t>
            </a:r>
            <a:r>
              <a:rPr spc="295" dirty="0"/>
              <a:t> </a:t>
            </a:r>
            <a:r>
              <a:rPr spc="-10" dirty="0"/>
              <a:t>example</a:t>
            </a:r>
          </a:p>
        </p:txBody>
      </p:sp>
      <p:sp>
        <p:nvSpPr>
          <p:cNvPr id="3" name="object 3"/>
          <p:cNvSpPr/>
          <p:nvPr/>
        </p:nvSpPr>
        <p:spPr>
          <a:xfrm>
            <a:off x="337972" y="6697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78178"/>
            <a:ext cx="5016500" cy="2168525"/>
          </a:xfrm>
          <a:prstGeom prst="rect">
            <a:avLst/>
          </a:prstGeom>
        </p:spPr>
        <p:txBody>
          <a:bodyPr vert="horz" wrap="square" lIns="0" tIns="34290" rIns="0" bIns="0" rtlCol="0">
            <a:spAutoFit/>
          </a:bodyPr>
          <a:lstStyle/>
          <a:p>
            <a:pPr marL="12700" marR="106045">
              <a:lnSpc>
                <a:spcPts val="1150"/>
              </a:lnSpc>
              <a:spcBef>
                <a:spcPts val="270"/>
              </a:spcBef>
            </a:pPr>
            <a:r>
              <a:rPr sz="1100" dirty="0">
                <a:latin typeface="Georgia"/>
                <a:cs typeface="Georgia"/>
              </a:rPr>
              <a:t>The</a:t>
            </a:r>
            <a:r>
              <a:rPr sz="1100" spc="25" dirty="0">
                <a:latin typeface="Georgia"/>
                <a:cs typeface="Georgia"/>
              </a:rPr>
              <a:t> </a:t>
            </a:r>
            <a:r>
              <a:rPr sz="1100" spc="-25" dirty="0">
                <a:latin typeface="Georgia"/>
                <a:cs typeface="Georgia"/>
              </a:rPr>
              <a:t>previous</a:t>
            </a:r>
            <a:r>
              <a:rPr sz="1100" spc="30" dirty="0">
                <a:latin typeface="Georgia"/>
                <a:cs typeface="Georgia"/>
              </a:rPr>
              <a:t> </a:t>
            </a:r>
            <a:r>
              <a:rPr sz="1100" spc="-20" dirty="0">
                <a:latin typeface="Georgia"/>
                <a:cs typeface="Georgia"/>
              </a:rPr>
              <a:t>example:</a:t>
            </a:r>
            <a:r>
              <a:rPr sz="1100" spc="120" dirty="0">
                <a:latin typeface="Georgia"/>
                <a:cs typeface="Georgia"/>
              </a:rPr>
              <a:t> </a:t>
            </a:r>
            <a:r>
              <a:rPr sz="1100" spc="-20" dirty="0">
                <a:latin typeface="Georgia"/>
                <a:cs typeface="Georgia"/>
              </a:rPr>
              <a:t>select</a:t>
            </a:r>
            <a:r>
              <a:rPr sz="1100" spc="30" dirty="0">
                <a:latin typeface="Georgia"/>
                <a:cs typeface="Georgia"/>
              </a:rPr>
              <a:t> </a:t>
            </a:r>
            <a:r>
              <a:rPr sz="1100" spc="-25" dirty="0">
                <a:latin typeface="Georgia"/>
                <a:cs typeface="Georgia"/>
              </a:rPr>
              <a:t>randomly</a:t>
            </a:r>
            <a:r>
              <a:rPr sz="1100" spc="30" dirty="0">
                <a:latin typeface="Georgia"/>
                <a:cs typeface="Georgia"/>
              </a:rPr>
              <a:t> </a:t>
            </a:r>
            <a:r>
              <a:rPr sz="1100" spc="-50" dirty="0">
                <a:latin typeface="Georgia"/>
                <a:cs typeface="Georgia"/>
              </a:rPr>
              <a:t>30</a:t>
            </a:r>
            <a:r>
              <a:rPr sz="1100" spc="30" dirty="0">
                <a:latin typeface="Georgia"/>
                <a:cs typeface="Georgia"/>
              </a:rPr>
              <a:t> </a:t>
            </a:r>
            <a:r>
              <a:rPr sz="1100" spc="-45" dirty="0">
                <a:latin typeface="Georgia"/>
                <a:cs typeface="Georgia"/>
              </a:rPr>
              <a:t>employees</a:t>
            </a:r>
            <a:r>
              <a:rPr sz="1100" spc="25" dirty="0">
                <a:latin typeface="Georgia"/>
                <a:cs typeface="Georgia"/>
              </a:rPr>
              <a:t> </a:t>
            </a:r>
            <a:r>
              <a:rPr sz="1100" spc="-25" dirty="0">
                <a:latin typeface="Georgia"/>
                <a:cs typeface="Georgia"/>
              </a:rPr>
              <a:t>from</a:t>
            </a:r>
            <a:r>
              <a:rPr sz="1100" spc="30" dirty="0">
                <a:latin typeface="Georgia"/>
                <a:cs typeface="Georgia"/>
              </a:rPr>
              <a:t> </a:t>
            </a:r>
            <a:r>
              <a:rPr sz="1100" dirty="0">
                <a:latin typeface="Georgia"/>
                <a:cs typeface="Georgia"/>
              </a:rPr>
              <a:t>all</a:t>
            </a:r>
            <a:r>
              <a:rPr sz="1100" spc="30" dirty="0">
                <a:latin typeface="Georgia"/>
                <a:cs typeface="Georgia"/>
              </a:rPr>
              <a:t> </a:t>
            </a:r>
            <a:r>
              <a:rPr sz="1100" spc="-35" dirty="0">
                <a:latin typeface="Georgia"/>
                <a:cs typeface="Georgia"/>
              </a:rPr>
              <a:t>100</a:t>
            </a:r>
            <a:r>
              <a:rPr sz="1100" spc="30" dirty="0">
                <a:latin typeface="Georgia"/>
                <a:cs typeface="Georgia"/>
              </a:rPr>
              <a:t> </a:t>
            </a:r>
            <a:r>
              <a:rPr sz="1100" spc="-40" dirty="0">
                <a:latin typeface="Georgia"/>
                <a:cs typeface="Georgia"/>
              </a:rPr>
              <a:t>employees</a:t>
            </a:r>
            <a:r>
              <a:rPr sz="1100" spc="25" dirty="0">
                <a:latin typeface="Georgia"/>
                <a:cs typeface="Georgia"/>
              </a:rPr>
              <a:t> </a:t>
            </a:r>
            <a:r>
              <a:rPr sz="1100" dirty="0">
                <a:latin typeface="Georgia"/>
                <a:cs typeface="Georgia"/>
              </a:rPr>
              <a:t>of</a:t>
            </a:r>
            <a:r>
              <a:rPr sz="1100" spc="30" dirty="0">
                <a:latin typeface="Georgia"/>
                <a:cs typeface="Georgia"/>
              </a:rPr>
              <a:t> </a:t>
            </a:r>
            <a:r>
              <a:rPr sz="1100" spc="-50" dirty="0">
                <a:latin typeface="Georgia"/>
                <a:cs typeface="Georgia"/>
              </a:rPr>
              <a:t>a </a:t>
            </a:r>
            <a:r>
              <a:rPr sz="1100" spc="-10" dirty="0">
                <a:latin typeface="Georgia"/>
                <a:cs typeface="Georgia"/>
              </a:rPr>
              <a:t>company.</a:t>
            </a:r>
            <a:endParaRPr sz="1100">
              <a:latin typeface="Georgia"/>
              <a:cs typeface="Georgia"/>
            </a:endParaRPr>
          </a:p>
          <a:p>
            <a:pPr marL="12700" marR="59055">
              <a:lnSpc>
                <a:spcPts val="1150"/>
              </a:lnSpc>
              <a:spcBef>
                <a:spcPts val="725"/>
              </a:spcBef>
            </a:pPr>
            <a:r>
              <a:rPr sz="1100" spc="-10" dirty="0">
                <a:latin typeface="Georgia"/>
                <a:cs typeface="Georgia"/>
              </a:rPr>
              <a:t>Now</a:t>
            </a:r>
            <a:r>
              <a:rPr sz="1100" spc="15" dirty="0">
                <a:latin typeface="Georgia"/>
                <a:cs typeface="Georgia"/>
              </a:rPr>
              <a:t> </a:t>
            </a:r>
            <a:r>
              <a:rPr sz="1100" spc="-10" dirty="0">
                <a:latin typeface="Georgia"/>
                <a:cs typeface="Georgia"/>
              </a:rPr>
              <a:t>we</a:t>
            </a:r>
            <a:r>
              <a:rPr sz="1100" spc="15" dirty="0">
                <a:latin typeface="Georgia"/>
                <a:cs typeface="Georgia"/>
              </a:rPr>
              <a:t> </a:t>
            </a:r>
            <a:r>
              <a:rPr sz="1100" spc="-10" dirty="0">
                <a:latin typeface="Georgia"/>
                <a:cs typeface="Georgia"/>
              </a:rPr>
              <a:t>have</a:t>
            </a:r>
            <a:r>
              <a:rPr sz="1100" spc="15" dirty="0">
                <a:latin typeface="Georgia"/>
                <a:cs typeface="Georgia"/>
              </a:rPr>
              <a:t> </a:t>
            </a:r>
            <a:r>
              <a:rPr sz="1100" spc="-10" dirty="0">
                <a:latin typeface="Georgia"/>
                <a:cs typeface="Georgia"/>
              </a:rPr>
              <a:t>constraint</a:t>
            </a:r>
            <a:r>
              <a:rPr sz="1100" spc="15" dirty="0">
                <a:latin typeface="Georgia"/>
                <a:cs typeface="Georgia"/>
              </a:rPr>
              <a:t> </a:t>
            </a:r>
            <a:r>
              <a:rPr sz="1100" dirty="0">
                <a:latin typeface="Georgia"/>
                <a:cs typeface="Georgia"/>
              </a:rPr>
              <a:t>that</a:t>
            </a:r>
            <a:r>
              <a:rPr sz="1100" spc="20" dirty="0">
                <a:latin typeface="Georgia"/>
                <a:cs typeface="Georgia"/>
              </a:rPr>
              <a:t> </a:t>
            </a:r>
            <a:r>
              <a:rPr sz="1100" dirty="0">
                <a:latin typeface="Georgia"/>
                <a:cs typeface="Georgia"/>
              </a:rPr>
              <a:t>half</a:t>
            </a:r>
            <a:r>
              <a:rPr sz="1100" spc="15" dirty="0">
                <a:latin typeface="Georgia"/>
                <a:cs typeface="Georgia"/>
              </a:rPr>
              <a:t> </a:t>
            </a:r>
            <a:r>
              <a:rPr sz="1100" dirty="0">
                <a:latin typeface="Georgia"/>
                <a:cs typeface="Georgia"/>
              </a:rPr>
              <a:t>of</a:t>
            </a:r>
            <a:r>
              <a:rPr sz="1100" spc="15" dirty="0">
                <a:latin typeface="Georgia"/>
                <a:cs typeface="Georgia"/>
              </a:rPr>
              <a:t> </a:t>
            </a:r>
            <a:r>
              <a:rPr sz="1100" spc="-50" dirty="0">
                <a:latin typeface="Georgia"/>
                <a:cs typeface="Georgia"/>
              </a:rPr>
              <a:t>30</a:t>
            </a:r>
            <a:r>
              <a:rPr sz="1100" spc="15" dirty="0">
                <a:latin typeface="Georgia"/>
                <a:cs typeface="Georgia"/>
              </a:rPr>
              <a:t> </a:t>
            </a:r>
            <a:r>
              <a:rPr sz="1100" spc="-20" dirty="0">
                <a:latin typeface="Georgia"/>
                <a:cs typeface="Georgia"/>
              </a:rPr>
              <a:t>selected</a:t>
            </a:r>
            <a:r>
              <a:rPr sz="1100" spc="15" dirty="0">
                <a:latin typeface="Georgia"/>
                <a:cs typeface="Georgia"/>
              </a:rPr>
              <a:t> </a:t>
            </a:r>
            <a:r>
              <a:rPr sz="1100" spc="-40" dirty="0">
                <a:latin typeface="Georgia"/>
                <a:cs typeface="Georgia"/>
              </a:rPr>
              <a:t>employees</a:t>
            </a:r>
            <a:r>
              <a:rPr sz="1100" spc="20" dirty="0">
                <a:latin typeface="Georgia"/>
                <a:cs typeface="Georgia"/>
              </a:rPr>
              <a:t> </a:t>
            </a:r>
            <a:r>
              <a:rPr sz="1100" dirty="0">
                <a:latin typeface="Georgia"/>
                <a:cs typeface="Georgia"/>
              </a:rPr>
              <a:t>are</a:t>
            </a:r>
            <a:r>
              <a:rPr sz="1100" spc="15" dirty="0">
                <a:latin typeface="Georgia"/>
                <a:cs typeface="Georgia"/>
              </a:rPr>
              <a:t> </a:t>
            </a:r>
            <a:r>
              <a:rPr sz="1100" spc="-20" dirty="0">
                <a:latin typeface="Georgia"/>
                <a:cs typeface="Georgia"/>
              </a:rPr>
              <a:t>female.</a:t>
            </a:r>
            <a:r>
              <a:rPr sz="1100" spc="105"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simple </a:t>
            </a:r>
            <a:r>
              <a:rPr sz="1100" spc="-30" dirty="0">
                <a:latin typeface="Georgia"/>
                <a:cs typeface="Georgia"/>
              </a:rPr>
              <a:t>random</a:t>
            </a:r>
            <a:r>
              <a:rPr sz="1100" spc="10" dirty="0">
                <a:latin typeface="Georgia"/>
                <a:cs typeface="Georgia"/>
              </a:rPr>
              <a:t> </a:t>
            </a:r>
            <a:r>
              <a:rPr sz="1100" spc="-25" dirty="0">
                <a:latin typeface="Georgia"/>
                <a:cs typeface="Georgia"/>
              </a:rPr>
              <a:t>sampling</a:t>
            </a:r>
            <a:r>
              <a:rPr sz="1100" spc="10" dirty="0">
                <a:latin typeface="Georgia"/>
                <a:cs typeface="Georgia"/>
              </a:rPr>
              <a:t> </a:t>
            </a:r>
            <a:r>
              <a:rPr sz="1100" dirty="0">
                <a:latin typeface="Georgia"/>
                <a:cs typeface="Georgia"/>
              </a:rPr>
              <a:t>will</a:t>
            </a:r>
            <a:r>
              <a:rPr sz="1100" spc="10" dirty="0">
                <a:latin typeface="Georgia"/>
                <a:cs typeface="Georgia"/>
              </a:rPr>
              <a:t> </a:t>
            </a:r>
            <a:r>
              <a:rPr sz="1100" dirty="0">
                <a:latin typeface="Georgia"/>
                <a:cs typeface="Georgia"/>
              </a:rPr>
              <a:t>not</a:t>
            </a:r>
            <a:r>
              <a:rPr sz="1100" spc="15" dirty="0">
                <a:latin typeface="Georgia"/>
                <a:cs typeface="Georgia"/>
              </a:rPr>
              <a:t> </a:t>
            </a:r>
            <a:r>
              <a:rPr sz="1100" spc="-10" dirty="0">
                <a:latin typeface="Georgia"/>
                <a:cs typeface="Georgia"/>
              </a:rPr>
              <a:t>always</a:t>
            </a:r>
            <a:r>
              <a:rPr sz="1100" spc="10" dirty="0">
                <a:latin typeface="Georgia"/>
                <a:cs typeface="Georgia"/>
              </a:rPr>
              <a:t> </a:t>
            </a:r>
            <a:r>
              <a:rPr sz="1100" spc="-10" dirty="0">
                <a:latin typeface="Georgia"/>
                <a:cs typeface="Georgia"/>
              </a:rPr>
              <a:t>meet</a:t>
            </a:r>
            <a:r>
              <a:rPr sz="1100" spc="10" dirty="0">
                <a:latin typeface="Georgia"/>
                <a:cs typeface="Georgia"/>
              </a:rPr>
              <a:t> </a:t>
            </a:r>
            <a:r>
              <a:rPr sz="1100" dirty="0">
                <a:latin typeface="Georgia"/>
                <a:cs typeface="Georgia"/>
              </a:rPr>
              <a:t>this</a:t>
            </a:r>
            <a:r>
              <a:rPr sz="1100" spc="15" dirty="0">
                <a:latin typeface="Georgia"/>
                <a:cs typeface="Georgia"/>
              </a:rPr>
              <a:t> </a:t>
            </a:r>
            <a:r>
              <a:rPr sz="1100" spc="-10" dirty="0">
                <a:latin typeface="Georgia"/>
                <a:cs typeface="Georgia"/>
              </a:rPr>
              <a:t>constraint.</a:t>
            </a:r>
            <a:endParaRPr sz="1100">
              <a:latin typeface="Georgia"/>
              <a:cs typeface="Georgia"/>
            </a:endParaRPr>
          </a:p>
          <a:p>
            <a:pPr marL="12700" marR="125730">
              <a:lnSpc>
                <a:spcPts val="1150"/>
              </a:lnSpc>
              <a:spcBef>
                <a:spcPts val="730"/>
              </a:spcBef>
            </a:pPr>
            <a:r>
              <a:rPr sz="1100" spc="-25" dirty="0">
                <a:latin typeface="Georgia"/>
                <a:cs typeface="Georgia"/>
              </a:rPr>
              <a:t>Supposing</a:t>
            </a:r>
            <a:r>
              <a:rPr sz="1100" spc="25" dirty="0">
                <a:latin typeface="Georgia"/>
                <a:cs typeface="Georgia"/>
              </a:rPr>
              <a:t> </a:t>
            </a:r>
            <a:r>
              <a:rPr sz="1100" dirty="0">
                <a:latin typeface="Georgia"/>
                <a:cs typeface="Georgia"/>
              </a:rPr>
              <a:t>that,</a:t>
            </a:r>
            <a:r>
              <a:rPr sz="1100" spc="30" dirty="0">
                <a:latin typeface="Georgia"/>
                <a:cs typeface="Georgia"/>
              </a:rPr>
              <a:t> </a:t>
            </a:r>
            <a:r>
              <a:rPr sz="1100" dirty="0">
                <a:latin typeface="Georgia"/>
                <a:cs typeface="Georgia"/>
              </a:rPr>
              <a:t>in</a:t>
            </a:r>
            <a:r>
              <a:rPr sz="1100" spc="30" dirty="0">
                <a:latin typeface="Georgia"/>
                <a:cs typeface="Georgia"/>
              </a:rPr>
              <a:t> </a:t>
            </a:r>
            <a:r>
              <a:rPr sz="1100" spc="-35" dirty="0">
                <a:latin typeface="Georgia"/>
                <a:cs typeface="Georgia"/>
              </a:rPr>
              <a:t>100</a:t>
            </a:r>
            <a:r>
              <a:rPr sz="1100" spc="30" dirty="0">
                <a:latin typeface="Georgia"/>
                <a:cs typeface="Georgia"/>
              </a:rPr>
              <a:t> </a:t>
            </a:r>
            <a:r>
              <a:rPr sz="1100" spc="-40" dirty="0">
                <a:latin typeface="Georgia"/>
                <a:cs typeface="Georgia"/>
              </a:rPr>
              <a:t>employees</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company,</a:t>
            </a:r>
            <a:r>
              <a:rPr sz="1100" spc="30" dirty="0">
                <a:latin typeface="Georgia"/>
                <a:cs typeface="Georgia"/>
              </a:rPr>
              <a:t> </a:t>
            </a:r>
            <a:r>
              <a:rPr sz="1100" spc="-10" dirty="0">
                <a:latin typeface="Georgia"/>
                <a:cs typeface="Georgia"/>
              </a:rPr>
              <a:t>there</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25</a:t>
            </a:r>
            <a:r>
              <a:rPr sz="1100" spc="30" dirty="0">
                <a:latin typeface="Georgia"/>
                <a:cs typeface="Georgia"/>
              </a:rPr>
              <a:t> </a:t>
            </a:r>
            <a:r>
              <a:rPr sz="1100" spc="-20" dirty="0">
                <a:latin typeface="Georgia"/>
                <a:cs typeface="Georgia"/>
              </a:rPr>
              <a:t>female.</a:t>
            </a:r>
            <a:r>
              <a:rPr sz="1100" spc="125" dirty="0">
                <a:latin typeface="Georgia"/>
                <a:cs typeface="Georgia"/>
              </a:rPr>
              <a:t> </a:t>
            </a:r>
            <a:r>
              <a:rPr sz="1100" dirty="0">
                <a:latin typeface="Georgia"/>
                <a:cs typeface="Georgia"/>
              </a:rPr>
              <a:t>Then,</a:t>
            </a:r>
            <a:r>
              <a:rPr sz="1100" spc="30" dirty="0">
                <a:latin typeface="Georgia"/>
                <a:cs typeface="Georgia"/>
              </a:rPr>
              <a:t> </a:t>
            </a:r>
            <a:r>
              <a:rPr sz="1100" spc="-25" dirty="0">
                <a:latin typeface="Georgia"/>
                <a:cs typeface="Georgia"/>
              </a:rPr>
              <a:t>we </a:t>
            </a:r>
            <a:r>
              <a:rPr sz="1100" dirty="0">
                <a:latin typeface="Georgia"/>
                <a:cs typeface="Georgia"/>
              </a:rPr>
              <a:t>apply</a:t>
            </a:r>
            <a:r>
              <a:rPr sz="1100" spc="15" dirty="0">
                <a:latin typeface="Georgia"/>
                <a:cs typeface="Georgia"/>
              </a:rPr>
              <a:t> </a:t>
            </a:r>
            <a:r>
              <a:rPr sz="1100" spc="-10" dirty="0">
                <a:latin typeface="Georgia"/>
                <a:cs typeface="Georgia"/>
              </a:rPr>
              <a:t>stratified</a:t>
            </a:r>
            <a:r>
              <a:rPr sz="1100" spc="20" dirty="0">
                <a:latin typeface="Georgia"/>
                <a:cs typeface="Georgia"/>
              </a:rPr>
              <a:t> </a:t>
            </a:r>
            <a:r>
              <a:rPr sz="1100" spc="-30" dirty="0">
                <a:latin typeface="Georgia"/>
                <a:cs typeface="Georgia"/>
              </a:rPr>
              <a:t>random</a:t>
            </a:r>
            <a:r>
              <a:rPr sz="1100" spc="15" dirty="0">
                <a:latin typeface="Georgia"/>
                <a:cs typeface="Georgia"/>
              </a:rPr>
              <a:t> </a:t>
            </a:r>
            <a:r>
              <a:rPr sz="1100" spc="-25" dirty="0">
                <a:latin typeface="Georgia"/>
                <a:cs typeface="Georgia"/>
              </a:rPr>
              <a:t>sampling</a:t>
            </a:r>
            <a:r>
              <a:rPr sz="1100" spc="20" dirty="0">
                <a:latin typeface="Georgia"/>
                <a:cs typeface="Georgia"/>
              </a:rPr>
              <a:t> </a:t>
            </a:r>
            <a:r>
              <a:rPr sz="1100" dirty="0">
                <a:latin typeface="Georgia"/>
                <a:cs typeface="Georgia"/>
              </a:rPr>
              <a:t>by</a:t>
            </a:r>
            <a:r>
              <a:rPr sz="1100" spc="15" dirty="0">
                <a:latin typeface="Georgia"/>
                <a:cs typeface="Georgia"/>
              </a:rPr>
              <a:t> </a:t>
            </a:r>
            <a:r>
              <a:rPr sz="1100" spc="-10" dirty="0">
                <a:latin typeface="Georgia"/>
                <a:cs typeface="Georgia"/>
              </a:rPr>
              <a:t>dividing</a:t>
            </a:r>
            <a:r>
              <a:rPr sz="1100" spc="20" dirty="0">
                <a:latin typeface="Georgia"/>
                <a:cs typeface="Georgia"/>
              </a:rPr>
              <a:t> </a:t>
            </a:r>
            <a:r>
              <a:rPr sz="1100" dirty="0">
                <a:latin typeface="Georgia"/>
                <a:cs typeface="Georgia"/>
              </a:rPr>
              <a:t>the</a:t>
            </a:r>
            <a:r>
              <a:rPr sz="1100" spc="15" dirty="0">
                <a:latin typeface="Georgia"/>
                <a:cs typeface="Georgia"/>
              </a:rPr>
              <a:t> </a:t>
            </a:r>
            <a:r>
              <a:rPr sz="1100" spc="-35" dirty="0">
                <a:latin typeface="Georgia"/>
                <a:cs typeface="Georgia"/>
              </a:rPr>
              <a:t>100</a:t>
            </a:r>
            <a:r>
              <a:rPr sz="1100" spc="20" dirty="0">
                <a:latin typeface="Georgia"/>
                <a:cs typeface="Georgia"/>
              </a:rPr>
              <a:t> </a:t>
            </a:r>
            <a:r>
              <a:rPr sz="1100" spc="-40" dirty="0">
                <a:latin typeface="Georgia"/>
                <a:cs typeface="Georgia"/>
              </a:rPr>
              <a:t>employees</a:t>
            </a:r>
            <a:r>
              <a:rPr sz="1100" spc="15" dirty="0">
                <a:latin typeface="Georgia"/>
                <a:cs typeface="Georgia"/>
              </a:rPr>
              <a:t> </a:t>
            </a:r>
            <a:r>
              <a:rPr sz="1100" dirty="0">
                <a:latin typeface="Georgia"/>
                <a:cs typeface="Georgia"/>
              </a:rPr>
              <a:t>into</a:t>
            </a:r>
            <a:r>
              <a:rPr sz="1100" spc="20" dirty="0">
                <a:latin typeface="Georgia"/>
                <a:cs typeface="Georgia"/>
              </a:rPr>
              <a:t> </a:t>
            </a:r>
            <a:r>
              <a:rPr sz="1100" spc="-25" dirty="0">
                <a:latin typeface="Georgia"/>
                <a:cs typeface="Georgia"/>
              </a:rPr>
              <a:t>two </a:t>
            </a:r>
            <a:r>
              <a:rPr sz="1100" spc="-10" dirty="0">
                <a:latin typeface="Georgia"/>
                <a:cs typeface="Georgia"/>
              </a:rPr>
              <a:t>groups/strata:</a:t>
            </a:r>
            <a:r>
              <a:rPr sz="1100" spc="90" dirty="0">
                <a:latin typeface="Georgia"/>
                <a:cs typeface="Georgia"/>
              </a:rPr>
              <a:t> </a:t>
            </a:r>
            <a:r>
              <a:rPr sz="1100" dirty="0">
                <a:latin typeface="Georgia"/>
                <a:cs typeface="Georgia"/>
              </a:rPr>
              <a:t>75</a:t>
            </a:r>
            <a:r>
              <a:rPr sz="1100" spc="10" dirty="0">
                <a:latin typeface="Georgia"/>
                <a:cs typeface="Georgia"/>
              </a:rPr>
              <a:t> </a:t>
            </a:r>
            <a:r>
              <a:rPr sz="1100" spc="-20" dirty="0">
                <a:latin typeface="Georgia"/>
                <a:cs typeface="Georgia"/>
              </a:rPr>
              <a:t>male</a:t>
            </a:r>
            <a:r>
              <a:rPr sz="1100" spc="5" dirty="0">
                <a:latin typeface="Georgia"/>
                <a:cs typeface="Georgia"/>
              </a:rPr>
              <a:t> </a:t>
            </a:r>
            <a:r>
              <a:rPr sz="1100" dirty="0">
                <a:latin typeface="Georgia"/>
                <a:cs typeface="Georgia"/>
              </a:rPr>
              <a:t>and</a:t>
            </a:r>
            <a:r>
              <a:rPr sz="1100" spc="5" dirty="0">
                <a:latin typeface="Georgia"/>
                <a:cs typeface="Georgia"/>
              </a:rPr>
              <a:t> </a:t>
            </a:r>
            <a:r>
              <a:rPr sz="1100" dirty="0">
                <a:latin typeface="Georgia"/>
                <a:cs typeface="Georgia"/>
              </a:rPr>
              <a:t>25</a:t>
            </a:r>
            <a:r>
              <a:rPr sz="1100" spc="10" dirty="0">
                <a:latin typeface="Georgia"/>
                <a:cs typeface="Georgia"/>
              </a:rPr>
              <a:t> </a:t>
            </a:r>
            <a:r>
              <a:rPr sz="1100" spc="-10" dirty="0">
                <a:latin typeface="Georgia"/>
                <a:cs typeface="Georgia"/>
              </a:rPr>
              <a:t>female.</a:t>
            </a:r>
            <a:endParaRPr sz="1100">
              <a:latin typeface="Georgia"/>
              <a:cs typeface="Georgia"/>
            </a:endParaRPr>
          </a:p>
          <a:p>
            <a:pPr marL="12700" marR="5080">
              <a:lnSpc>
                <a:spcPts val="1150"/>
              </a:lnSpc>
              <a:spcBef>
                <a:spcPts val="730"/>
              </a:spcBef>
            </a:pPr>
            <a:r>
              <a:rPr sz="1100" dirty="0">
                <a:latin typeface="Georgia"/>
                <a:cs typeface="Georgia"/>
              </a:rPr>
              <a:t>Then, we apply the</a:t>
            </a:r>
            <a:r>
              <a:rPr sz="1100" spc="5" dirty="0">
                <a:latin typeface="Georgia"/>
                <a:cs typeface="Georgia"/>
              </a:rPr>
              <a:t> </a:t>
            </a:r>
            <a:r>
              <a:rPr sz="1100" spc="-30" dirty="0">
                <a:latin typeface="Georgia"/>
                <a:cs typeface="Georgia"/>
              </a:rPr>
              <a:t>simple</a:t>
            </a:r>
            <a:r>
              <a:rPr sz="1100" dirty="0">
                <a:latin typeface="Georgia"/>
                <a:cs typeface="Georgia"/>
              </a:rPr>
              <a:t> </a:t>
            </a:r>
            <a:r>
              <a:rPr sz="1100" spc="-30" dirty="0">
                <a:latin typeface="Georgia"/>
                <a:cs typeface="Georgia"/>
              </a:rPr>
              <a:t>random</a:t>
            </a:r>
            <a:r>
              <a:rPr sz="1100" dirty="0">
                <a:latin typeface="Georgia"/>
                <a:cs typeface="Georgia"/>
              </a:rPr>
              <a:t> </a:t>
            </a:r>
            <a:r>
              <a:rPr sz="1100" spc="-25" dirty="0">
                <a:latin typeface="Georgia"/>
                <a:cs typeface="Georgia"/>
              </a:rPr>
              <a:t>sampling</a:t>
            </a:r>
            <a:r>
              <a:rPr sz="1100" spc="5" dirty="0">
                <a:latin typeface="Georgia"/>
                <a:cs typeface="Georgia"/>
              </a:rPr>
              <a:t> </a:t>
            </a:r>
            <a:r>
              <a:rPr sz="1100" dirty="0">
                <a:latin typeface="Georgia"/>
                <a:cs typeface="Georgia"/>
              </a:rPr>
              <a:t>for </a:t>
            </a:r>
            <a:r>
              <a:rPr sz="1100" spc="-10" dirty="0">
                <a:latin typeface="Georgia"/>
                <a:cs typeface="Georgia"/>
              </a:rPr>
              <a:t>each</a:t>
            </a:r>
            <a:r>
              <a:rPr sz="1100" dirty="0">
                <a:latin typeface="Georgia"/>
                <a:cs typeface="Georgia"/>
              </a:rPr>
              <a:t> group.</a:t>
            </a:r>
            <a:r>
              <a:rPr sz="1100" spc="90" dirty="0">
                <a:latin typeface="Georgia"/>
                <a:cs typeface="Georgia"/>
              </a:rPr>
              <a:t> </a:t>
            </a:r>
            <a:r>
              <a:rPr sz="1100" spc="-10" dirty="0">
                <a:latin typeface="Georgia"/>
                <a:cs typeface="Georgia"/>
              </a:rPr>
              <a:t>For</a:t>
            </a:r>
            <a:r>
              <a:rPr sz="1100" dirty="0">
                <a:latin typeface="Georgia"/>
                <a:cs typeface="Georgia"/>
              </a:rPr>
              <a:t> </a:t>
            </a:r>
            <a:r>
              <a:rPr sz="1100" spc="-20" dirty="0">
                <a:latin typeface="Georgia"/>
                <a:cs typeface="Georgia"/>
              </a:rPr>
              <a:t>each</a:t>
            </a:r>
            <a:r>
              <a:rPr sz="1100" dirty="0">
                <a:latin typeface="Georgia"/>
                <a:cs typeface="Georgia"/>
              </a:rPr>
              <a:t> </a:t>
            </a:r>
            <a:r>
              <a:rPr sz="1100" spc="-10" dirty="0">
                <a:latin typeface="Georgia"/>
                <a:cs typeface="Georgia"/>
              </a:rPr>
              <a:t>group,</a:t>
            </a:r>
            <a:r>
              <a:rPr sz="1100" spc="5" dirty="0">
                <a:latin typeface="Georgia"/>
                <a:cs typeface="Georgia"/>
              </a:rPr>
              <a:t> </a:t>
            </a:r>
            <a:r>
              <a:rPr sz="1100" spc="-25" dirty="0">
                <a:latin typeface="Georgia"/>
                <a:cs typeface="Georgia"/>
              </a:rPr>
              <a:t>we randomly</a:t>
            </a:r>
            <a:r>
              <a:rPr sz="1100" spc="30" dirty="0">
                <a:latin typeface="Georgia"/>
                <a:cs typeface="Georgia"/>
              </a:rPr>
              <a:t> </a:t>
            </a:r>
            <a:r>
              <a:rPr sz="1100" spc="-20" dirty="0">
                <a:latin typeface="Georgia"/>
                <a:cs typeface="Georgia"/>
              </a:rPr>
              <a:t>select</a:t>
            </a:r>
            <a:r>
              <a:rPr sz="1100" spc="35" dirty="0">
                <a:latin typeface="Georgia"/>
                <a:cs typeface="Georgia"/>
              </a:rPr>
              <a:t> </a:t>
            </a:r>
            <a:r>
              <a:rPr sz="1100" dirty="0">
                <a:latin typeface="Georgia"/>
                <a:cs typeface="Georgia"/>
              </a:rPr>
              <a:t>only</a:t>
            </a:r>
            <a:r>
              <a:rPr sz="1100" spc="35" dirty="0">
                <a:latin typeface="Georgia"/>
                <a:cs typeface="Georgia"/>
              </a:rPr>
              <a:t> </a:t>
            </a:r>
            <a:r>
              <a:rPr sz="1100" dirty="0">
                <a:latin typeface="Georgia"/>
                <a:cs typeface="Georgia"/>
              </a:rPr>
              <a:t>15</a:t>
            </a:r>
            <a:r>
              <a:rPr sz="1100" spc="30" dirty="0">
                <a:latin typeface="Georgia"/>
                <a:cs typeface="Georgia"/>
              </a:rPr>
              <a:t> </a:t>
            </a:r>
            <a:r>
              <a:rPr sz="1100" spc="-35" dirty="0">
                <a:latin typeface="Georgia"/>
                <a:cs typeface="Georgia"/>
              </a:rPr>
              <a:t>employees.</a:t>
            </a:r>
            <a:r>
              <a:rPr sz="1100" spc="13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final</a:t>
            </a:r>
            <a:r>
              <a:rPr sz="1100" spc="30" dirty="0">
                <a:latin typeface="Georgia"/>
                <a:cs typeface="Georgia"/>
              </a:rPr>
              <a:t> </a:t>
            </a:r>
            <a:r>
              <a:rPr sz="1100" dirty="0">
                <a:latin typeface="Georgia"/>
                <a:cs typeface="Georgia"/>
              </a:rPr>
              <a:t>data</a:t>
            </a:r>
            <a:r>
              <a:rPr sz="1100" spc="35" dirty="0">
                <a:latin typeface="Georgia"/>
                <a:cs typeface="Georgia"/>
              </a:rPr>
              <a:t> </a:t>
            </a:r>
            <a:r>
              <a:rPr sz="1100" spc="-25" dirty="0">
                <a:latin typeface="Georgia"/>
                <a:cs typeface="Georgia"/>
              </a:rPr>
              <a:t>sample</a:t>
            </a:r>
            <a:r>
              <a:rPr sz="1100" spc="35" dirty="0">
                <a:latin typeface="Georgia"/>
                <a:cs typeface="Georgia"/>
              </a:rPr>
              <a:t> </a:t>
            </a:r>
            <a:r>
              <a:rPr sz="1100" spc="-25" dirty="0">
                <a:latin typeface="Georgia"/>
                <a:cs typeface="Georgia"/>
              </a:rPr>
              <a:t>consists</a:t>
            </a:r>
            <a:r>
              <a:rPr sz="1100" spc="30" dirty="0">
                <a:latin typeface="Georgia"/>
                <a:cs typeface="Georgia"/>
              </a:rPr>
              <a:t> </a:t>
            </a:r>
            <a:r>
              <a:rPr sz="1100" dirty="0">
                <a:latin typeface="Georgia"/>
                <a:cs typeface="Georgia"/>
              </a:rPr>
              <a:t>of</a:t>
            </a:r>
            <a:r>
              <a:rPr sz="1100" spc="35" dirty="0">
                <a:latin typeface="Georgia"/>
                <a:cs typeface="Georgia"/>
              </a:rPr>
              <a:t> </a:t>
            </a:r>
            <a:r>
              <a:rPr sz="1100" spc="-50" dirty="0">
                <a:latin typeface="Georgia"/>
                <a:cs typeface="Georgia"/>
              </a:rPr>
              <a:t>30</a:t>
            </a:r>
            <a:r>
              <a:rPr sz="1100" spc="35" dirty="0">
                <a:latin typeface="Georgia"/>
                <a:cs typeface="Georgia"/>
              </a:rPr>
              <a:t> </a:t>
            </a:r>
            <a:r>
              <a:rPr sz="1100" spc="-10" dirty="0">
                <a:latin typeface="Georgia"/>
                <a:cs typeface="Georgia"/>
              </a:rPr>
              <a:t>employees </a:t>
            </a:r>
            <a:r>
              <a:rPr sz="1100" dirty="0">
                <a:latin typeface="Georgia"/>
                <a:cs typeface="Georgia"/>
              </a:rPr>
              <a:t>and</a:t>
            </a:r>
            <a:r>
              <a:rPr sz="1100" spc="5" dirty="0">
                <a:latin typeface="Georgia"/>
                <a:cs typeface="Georgia"/>
              </a:rPr>
              <a:t> </a:t>
            </a:r>
            <a:r>
              <a:rPr sz="1100" dirty="0">
                <a:latin typeface="Georgia"/>
                <a:cs typeface="Georgia"/>
              </a:rPr>
              <a:t>half</a:t>
            </a:r>
            <a:r>
              <a:rPr sz="1100" spc="5" dirty="0">
                <a:latin typeface="Georgia"/>
                <a:cs typeface="Georgia"/>
              </a:rPr>
              <a:t> </a:t>
            </a:r>
            <a:r>
              <a:rPr sz="1100" dirty="0">
                <a:latin typeface="Georgia"/>
                <a:cs typeface="Georgia"/>
              </a:rPr>
              <a:t>of</a:t>
            </a:r>
            <a:r>
              <a:rPr sz="1100" spc="5" dirty="0">
                <a:latin typeface="Georgia"/>
                <a:cs typeface="Georgia"/>
              </a:rPr>
              <a:t> </a:t>
            </a:r>
            <a:r>
              <a:rPr sz="1100" spc="-10" dirty="0">
                <a:latin typeface="Georgia"/>
                <a:cs typeface="Georgia"/>
              </a:rPr>
              <a:t>them</a:t>
            </a:r>
            <a:r>
              <a:rPr sz="1100" spc="5" dirty="0">
                <a:latin typeface="Georgia"/>
                <a:cs typeface="Georgia"/>
              </a:rPr>
              <a:t> </a:t>
            </a:r>
            <a:r>
              <a:rPr sz="1100" dirty="0">
                <a:latin typeface="Georgia"/>
                <a:cs typeface="Georgia"/>
              </a:rPr>
              <a:t>are</a:t>
            </a:r>
            <a:r>
              <a:rPr sz="1100" spc="5" dirty="0">
                <a:latin typeface="Georgia"/>
                <a:cs typeface="Georgia"/>
              </a:rPr>
              <a:t> </a:t>
            </a:r>
            <a:r>
              <a:rPr sz="1100" spc="-10" dirty="0">
                <a:latin typeface="Georgia"/>
                <a:cs typeface="Georgia"/>
              </a:rPr>
              <a:t>female.</a:t>
            </a:r>
            <a:endParaRPr sz="1100">
              <a:latin typeface="Georgia"/>
              <a:cs typeface="Georgia"/>
            </a:endParaRPr>
          </a:p>
          <a:p>
            <a:pPr marL="12700" marR="57785">
              <a:lnSpc>
                <a:spcPts val="1150"/>
              </a:lnSpc>
              <a:spcBef>
                <a:spcPts val="730"/>
              </a:spcBef>
            </a:pPr>
            <a:r>
              <a:rPr sz="1100" dirty="0">
                <a:latin typeface="Georgia"/>
                <a:cs typeface="Georgia"/>
              </a:rPr>
              <a:t>This</a:t>
            </a:r>
            <a:r>
              <a:rPr sz="1100" spc="10" dirty="0">
                <a:latin typeface="Georgia"/>
                <a:cs typeface="Georgia"/>
              </a:rPr>
              <a:t> </a:t>
            </a:r>
            <a:r>
              <a:rPr sz="1100" spc="-25" dirty="0">
                <a:latin typeface="Georgia"/>
                <a:cs typeface="Georgia"/>
              </a:rPr>
              <a:t>sampling</a:t>
            </a:r>
            <a:r>
              <a:rPr sz="1100" spc="10" dirty="0">
                <a:latin typeface="Georgia"/>
                <a:cs typeface="Georgia"/>
              </a:rPr>
              <a:t> </a:t>
            </a:r>
            <a:r>
              <a:rPr sz="1100" spc="-25" dirty="0">
                <a:latin typeface="Georgia"/>
                <a:cs typeface="Georgia"/>
              </a:rPr>
              <a:t>technique</a:t>
            </a:r>
            <a:r>
              <a:rPr sz="1100" spc="10" dirty="0">
                <a:latin typeface="Georgia"/>
                <a:cs typeface="Georgia"/>
              </a:rPr>
              <a:t> </a:t>
            </a:r>
            <a:r>
              <a:rPr sz="1100" dirty="0">
                <a:latin typeface="Georgia"/>
                <a:cs typeface="Georgia"/>
              </a:rPr>
              <a:t>is</a:t>
            </a:r>
            <a:r>
              <a:rPr sz="1100" spc="10" dirty="0">
                <a:latin typeface="Georgia"/>
                <a:cs typeface="Georgia"/>
              </a:rPr>
              <a:t> </a:t>
            </a:r>
            <a:r>
              <a:rPr sz="1100" spc="-10" dirty="0">
                <a:latin typeface="Georgia"/>
                <a:cs typeface="Georgia"/>
              </a:rPr>
              <a:t>usually</a:t>
            </a:r>
            <a:r>
              <a:rPr sz="1100" spc="10" dirty="0">
                <a:latin typeface="Georgia"/>
                <a:cs typeface="Georgia"/>
              </a:rPr>
              <a:t> </a:t>
            </a:r>
            <a:r>
              <a:rPr sz="1100" spc="-10" dirty="0">
                <a:latin typeface="Georgia"/>
                <a:cs typeface="Georgia"/>
              </a:rPr>
              <a:t>applied</a:t>
            </a:r>
            <a:r>
              <a:rPr sz="1100" spc="10" dirty="0">
                <a:latin typeface="Georgia"/>
                <a:cs typeface="Georgia"/>
              </a:rPr>
              <a:t> </a:t>
            </a:r>
            <a:r>
              <a:rPr sz="1100" spc="-20" dirty="0">
                <a:latin typeface="Georgia"/>
                <a:cs typeface="Georgia"/>
              </a:rPr>
              <a:t>when</a:t>
            </a:r>
            <a:r>
              <a:rPr sz="1100" spc="10" dirty="0">
                <a:latin typeface="Georgia"/>
                <a:cs typeface="Georgia"/>
              </a:rPr>
              <a:t> </a:t>
            </a:r>
            <a:r>
              <a:rPr sz="1100" spc="-10" dirty="0">
                <a:latin typeface="Georgia"/>
                <a:cs typeface="Georgia"/>
              </a:rPr>
              <a:t>we</a:t>
            </a:r>
            <a:r>
              <a:rPr sz="1100" spc="10" dirty="0">
                <a:latin typeface="Georgia"/>
                <a:cs typeface="Georgia"/>
              </a:rPr>
              <a:t> </a:t>
            </a:r>
            <a:r>
              <a:rPr sz="1100" spc="-10" dirty="0">
                <a:latin typeface="Georgia"/>
                <a:cs typeface="Georgia"/>
              </a:rPr>
              <a:t>have</a:t>
            </a:r>
            <a:r>
              <a:rPr sz="1100" spc="10" dirty="0">
                <a:latin typeface="Georgia"/>
                <a:cs typeface="Georgia"/>
              </a:rPr>
              <a:t> </a:t>
            </a:r>
            <a:r>
              <a:rPr sz="1100" spc="-35" dirty="0">
                <a:latin typeface="Georgia"/>
                <a:cs typeface="Georgia"/>
              </a:rPr>
              <a:t>some</a:t>
            </a:r>
            <a:r>
              <a:rPr sz="1100" spc="10" dirty="0">
                <a:latin typeface="Georgia"/>
                <a:cs typeface="Georgia"/>
              </a:rPr>
              <a:t> </a:t>
            </a:r>
            <a:r>
              <a:rPr sz="1100" spc="-20" dirty="0">
                <a:latin typeface="Georgia"/>
                <a:cs typeface="Georgia"/>
              </a:rPr>
              <a:t>constraints</a:t>
            </a:r>
            <a:r>
              <a:rPr sz="1100" spc="10" dirty="0">
                <a:latin typeface="Georgia"/>
                <a:cs typeface="Georgia"/>
              </a:rPr>
              <a:t> </a:t>
            </a:r>
            <a:r>
              <a:rPr sz="1100" dirty="0">
                <a:latin typeface="Georgia"/>
                <a:cs typeface="Georgia"/>
              </a:rPr>
              <a:t>for</a:t>
            </a:r>
            <a:r>
              <a:rPr sz="1100" spc="10" dirty="0">
                <a:latin typeface="Georgia"/>
                <a:cs typeface="Georgia"/>
              </a:rPr>
              <a:t> </a:t>
            </a:r>
            <a:r>
              <a:rPr sz="1100" spc="-25" dirty="0">
                <a:latin typeface="Georgia"/>
                <a:cs typeface="Georgia"/>
              </a:rPr>
              <a:t>the </a:t>
            </a:r>
            <a:r>
              <a:rPr sz="1100" spc="-20" dirty="0">
                <a:latin typeface="Georgia"/>
                <a:cs typeface="Georgia"/>
              </a:rPr>
              <a:t>resulting</a:t>
            </a:r>
            <a:r>
              <a:rPr sz="1100" spc="35"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sample</a:t>
            </a:r>
            <a:r>
              <a:rPr sz="1100" spc="35" dirty="0">
                <a:latin typeface="Georgia"/>
                <a:cs typeface="Georgia"/>
              </a:rPr>
              <a:t> </a:t>
            </a:r>
            <a:r>
              <a:rPr sz="1100" dirty="0">
                <a:latin typeface="Georgia"/>
                <a:cs typeface="Georgia"/>
              </a:rPr>
              <a:t>and</a:t>
            </a:r>
            <a:r>
              <a:rPr sz="1100" spc="40"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population</a:t>
            </a:r>
            <a:r>
              <a:rPr sz="1100" spc="35" dirty="0">
                <a:latin typeface="Georgia"/>
                <a:cs typeface="Georgia"/>
              </a:rPr>
              <a:t> </a:t>
            </a:r>
            <a:r>
              <a:rPr sz="1100" spc="-20" dirty="0">
                <a:latin typeface="Georgia"/>
                <a:cs typeface="Georgia"/>
              </a:rPr>
              <a:t>distribution</a:t>
            </a:r>
            <a:r>
              <a:rPr sz="1100" spc="40" dirty="0">
                <a:latin typeface="Georgia"/>
                <a:cs typeface="Georgia"/>
              </a:rPr>
              <a:t> </a:t>
            </a:r>
            <a:r>
              <a:rPr sz="1100" dirty="0">
                <a:latin typeface="Georgia"/>
                <a:cs typeface="Georgia"/>
              </a:rPr>
              <a:t>is</a:t>
            </a:r>
            <a:r>
              <a:rPr sz="1100" spc="35" dirty="0">
                <a:latin typeface="Georgia"/>
                <a:cs typeface="Georgia"/>
              </a:rPr>
              <a:t> </a:t>
            </a:r>
            <a:r>
              <a:rPr sz="1100" spc="-10" dirty="0">
                <a:latin typeface="Georgia"/>
                <a:cs typeface="Georgia"/>
              </a:rPr>
              <a:t>skewed.</a:t>
            </a:r>
            <a:endParaRPr sz="1100">
              <a:latin typeface="Georgia"/>
              <a:cs typeface="Georgia"/>
            </a:endParaRPr>
          </a:p>
        </p:txBody>
      </p:sp>
      <p:sp>
        <p:nvSpPr>
          <p:cNvPr id="5" name="object 5"/>
          <p:cNvSpPr/>
          <p:nvPr/>
        </p:nvSpPr>
        <p:spPr>
          <a:xfrm>
            <a:off x="337972" y="105426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3874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96949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50024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85</a:t>
            </a:fld>
            <a:r>
              <a:rPr spc="-25" dirty="0"/>
              <a:t> </a:t>
            </a:r>
            <a:r>
              <a:rPr spc="75" dirty="0"/>
              <a:t>/</a:t>
            </a:r>
            <a:r>
              <a:rPr spc="-20" dirty="0"/>
              <a:t> </a:t>
            </a:r>
            <a:r>
              <a:rPr spc="-25" dirty="0"/>
              <a:t>103</a:t>
            </a: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Cluster</a:t>
            </a:r>
            <a:r>
              <a:rPr spc="340" dirty="0"/>
              <a:t> </a:t>
            </a:r>
            <a:r>
              <a:rPr spc="-10" dirty="0"/>
              <a:t>sampling</a:t>
            </a:r>
          </a:p>
        </p:txBody>
      </p:sp>
      <p:pic>
        <p:nvPicPr>
          <p:cNvPr id="3" name="object 3"/>
          <p:cNvPicPr/>
          <p:nvPr/>
        </p:nvPicPr>
        <p:blipFill>
          <a:blip r:embed="rId2" cstate="print"/>
          <a:stretch>
            <a:fillRect/>
          </a:stretch>
        </p:blipFill>
        <p:spPr>
          <a:xfrm>
            <a:off x="1902586" y="470738"/>
            <a:ext cx="1954784" cy="1259840"/>
          </a:xfrm>
          <a:prstGeom prst="rect">
            <a:avLst/>
          </a:prstGeom>
        </p:spPr>
      </p:pic>
      <p:sp>
        <p:nvSpPr>
          <p:cNvPr id="4" name="object 4"/>
          <p:cNvSpPr/>
          <p:nvPr/>
        </p:nvSpPr>
        <p:spPr>
          <a:xfrm>
            <a:off x="337972" y="18697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209077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620229" y="228631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258043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87455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1723387"/>
            <a:ext cx="5067935" cy="1243965"/>
          </a:xfrm>
          <a:prstGeom prst="rect">
            <a:avLst/>
          </a:prstGeom>
        </p:spPr>
        <p:txBody>
          <a:bodyPr vert="horz" wrap="square" lIns="0" tIns="66040" rIns="0" bIns="0" rtlCol="0">
            <a:spAutoFit/>
          </a:bodyPr>
          <a:lstStyle/>
          <a:p>
            <a:pPr marL="12700">
              <a:lnSpc>
                <a:spcPct val="100000"/>
              </a:lnSpc>
              <a:spcBef>
                <a:spcPts val="520"/>
              </a:spcBef>
            </a:pPr>
            <a:r>
              <a:rPr sz="1100" dirty="0">
                <a:latin typeface="Georgia"/>
                <a:cs typeface="Georgia"/>
              </a:rPr>
              <a:t>Step</a:t>
            </a:r>
            <a:r>
              <a:rPr sz="1100" spc="45" dirty="0">
                <a:latin typeface="Georgia"/>
                <a:cs typeface="Georgia"/>
              </a:rPr>
              <a:t> </a:t>
            </a:r>
            <a:r>
              <a:rPr sz="1100" dirty="0">
                <a:latin typeface="Georgia"/>
                <a:cs typeface="Georgia"/>
              </a:rPr>
              <a:t>1:</a:t>
            </a:r>
            <a:r>
              <a:rPr sz="1100" spc="150" dirty="0">
                <a:latin typeface="Georgia"/>
                <a:cs typeface="Georgia"/>
              </a:rPr>
              <a:t> </a:t>
            </a:r>
            <a:r>
              <a:rPr sz="1100" spc="-30" dirty="0">
                <a:latin typeface="Georgia"/>
                <a:cs typeface="Georgia"/>
              </a:rPr>
              <a:t>define</a:t>
            </a:r>
            <a:r>
              <a:rPr sz="1100" spc="50" dirty="0">
                <a:latin typeface="Georgia"/>
                <a:cs typeface="Georgia"/>
              </a:rPr>
              <a:t> </a:t>
            </a:r>
            <a:r>
              <a:rPr sz="1100" dirty="0">
                <a:latin typeface="Georgia"/>
                <a:cs typeface="Georgia"/>
              </a:rPr>
              <a:t>the</a:t>
            </a:r>
            <a:r>
              <a:rPr sz="1100" spc="50" dirty="0">
                <a:latin typeface="Georgia"/>
                <a:cs typeface="Georgia"/>
              </a:rPr>
              <a:t> </a:t>
            </a:r>
            <a:r>
              <a:rPr sz="1100" spc="-10" dirty="0">
                <a:latin typeface="Georgia"/>
                <a:cs typeface="Georgia"/>
              </a:rPr>
              <a:t>population.</a:t>
            </a:r>
            <a:endParaRPr sz="1100">
              <a:latin typeface="Georgia"/>
              <a:cs typeface="Georgia"/>
            </a:endParaRPr>
          </a:p>
          <a:p>
            <a:pPr marL="12700">
              <a:lnSpc>
                <a:spcPct val="100000"/>
              </a:lnSpc>
              <a:spcBef>
                <a:spcPts val="420"/>
              </a:spcBef>
            </a:pPr>
            <a:r>
              <a:rPr sz="1100" dirty="0">
                <a:latin typeface="Georgia"/>
                <a:cs typeface="Georgia"/>
              </a:rPr>
              <a:t>Step</a:t>
            </a:r>
            <a:r>
              <a:rPr sz="1100" spc="20" dirty="0">
                <a:latin typeface="Georgia"/>
                <a:cs typeface="Georgia"/>
              </a:rPr>
              <a:t> </a:t>
            </a:r>
            <a:r>
              <a:rPr sz="1100" dirty="0">
                <a:latin typeface="Georgia"/>
                <a:cs typeface="Georgia"/>
              </a:rPr>
              <a:t>2:</a:t>
            </a:r>
            <a:r>
              <a:rPr sz="1100" spc="120" dirty="0">
                <a:latin typeface="Georgia"/>
                <a:cs typeface="Georgia"/>
              </a:rPr>
              <a:t> </a:t>
            </a:r>
            <a:r>
              <a:rPr sz="1100" spc="-10" dirty="0">
                <a:latin typeface="Georgia"/>
                <a:cs typeface="Georgia"/>
              </a:rPr>
              <a:t>divide</a:t>
            </a:r>
            <a:r>
              <a:rPr sz="1100" spc="25" dirty="0">
                <a:latin typeface="Georgia"/>
                <a:cs typeface="Georgia"/>
              </a:rPr>
              <a:t> </a:t>
            </a:r>
            <a:r>
              <a:rPr sz="1100" dirty="0">
                <a:latin typeface="Georgia"/>
                <a:cs typeface="Georgia"/>
              </a:rPr>
              <a:t>data</a:t>
            </a:r>
            <a:r>
              <a:rPr sz="1100" spc="20" dirty="0">
                <a:latin typeface="Georgia"/>
                <a:cs typeface="Georgia"/>
              </a:rPr>
              <a:t> </a:t>
            </a:r>
            <a:r>
              <a:rPr sz="1100" spc="-35" dirty="0">
                <a:latin typeface="Georgia"/>
                <a:cs typeface="Georgia"/>
              </a:rPr>
              <a:t>elements</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population</a:t>
            </a:r>
            <a:r>
              <a:rPr sz="1100" spc="25" dirty="0">
                <a:latin typeface="Georgia"/>
                <a:cs typeface="Georgia"/>
              </a:rPr>
              <a:t> </a:t>
            </a:r>
            <a:r>
              <a:rPr sz="1100" dirty="0">
                <a:latin typeface="Georgia"/>
                <a:cs typeface="Georgia"/>
              </a:rPr>
              <a:t>into</a:t>
            </a:r>
            <a:r>
              <a:rPr sz="1100" spc="25" dirty="0">
                <a:latin typeface="Georgia"/>
                <a:cs typeface="Georgia"/>
              </a:rPr>
              <a:t> </a:t>
            </a:r>
            <a:r>
              <a:rPr sz="1100" spc="-10" dirty="0">
                <a:latin typeface="Georgia"/>
                <a:cs typeface="Georgia"/>
              </a:rPr>
              <a:t>clusters.</a:t>
            </a:r>
            <a:endParaRPr sz="1100">
              <a:latin typeface="Georgia"/>
              <a:cs typeface="Georgia"/>
            </a:endParaRPr>
          </a:p>
          <a:p>
            <a:pPr marL="289560" marR="441325">
              <a:lnSpc>
                <a:spcPts val="1019"/>
              </a:lnSpc>
              <a:spcBef>
                <a:spcPts val="465"/>
              </a:spcBef>
            </a:pPr>
            <a:r>
              <a:rPr sz="1000" dirty="0">
                <a:latin typeface="Georgia"/>
                <a:cs typeface="Georgia"/>
              </a:rPr>
              <a:t>Each</a:t>
            </a:r>
            <a:r>
              <a:rPr sz="1000" spc="30" dirty="0">
                <a:latin typeface="Georgia"/>
                <a:cs typeface="Georgia"/>
              </a:rPr>
              <a:t> </a:t>
            </a:r>
            <a:r>
              <a:rPr sz="1000" spc="-10" dirty="0">
                <a:latin typeface="Georgia"/>
                <a:cs typeface="Georgia"/>
              </a:rPr>
              <a:t>cluster</a:t>
            </a:r>
            <a:r>
              <a:rPr sz="1000" spc="30" dirty="0">
                <a:latin typeface="Georgia"/>
                <a:cs typeface="Georgia"/>
              </a:rPr>
              <a:t> </a:t>
            </a:r>
            <a:r>
              <a:rPr sz="1000" spc="-20" dirty="0">
                <a:latin typeface="Georgia"/>
                <a:cs typeface="Georgia"/>
              </a:rPr>
              <a:t>should</a:t>
            </a:r>
            <a:r>
              <a:rPr sz="1000" spc="30" dirty="0">
                <a:latin typeface="Georgia"/>
                <a:cs typeface="Georgia"/>
              </a:rPr>
              <a:t> </a:t>
            </a:r>
            <a:r>
              <a:rPr sz="1000" dirty="0">
                <a:latin typeface="Georgia"/>
                <a:cs typeface="Georgia"/>
              </a:rPr>
              <a:t>be</a:t>
            </a:r>
            <a:r>
              <a:rPr sz="1000" spc="30" dirty="0">
                <a:latin typeface="Georgia"/>
                <a:cs typeface="Georgia"/>
              </a:rPr>
              <a:t> </a:t>
            </a:r>
            <a:r>
              <a:rPr sz="1000" dirty="0">
                <a:latin typeface="Georgia"/>
                <a:cs typeface="Georgia"/>
              </a:rPr>
              <a:t>as</a:t>
            </a:r>
            <a:r>
              <a:rPr sz="1000" spc="30" dirty="0">
                <a:latin typeface="Georgia"/>
                <a:cs typeface="Georgia"/>
              </a:rPr>
              <a:t> </a:t>
            </a:r>
            <a:r>
              <a:rPr sz="1000" spc="-20" dirty="0">
                <a:latin typeface="Georgia"/>
                <a:cs typeface="Georgia"/>
              </a:rPr>
              <a:t>diverse</a:t>
            </a:r>
            <a:r>
              <a:rPr sz="1000" spc="35" dirty="0">
                <a:latin typeface="Georgia"/>
                <a:cs typeface="Georgia"/>
              </a:rPr>
              <a:t> </a:t>
            </a:r>
            <a:r>
              <a:rPr sz="1000" dirty="0">
                <a:latin typeface="Georgia"/>
                <a:cs typeface="Georgia"/>
              </a:rPr>
              <a:t>as</a:t>
            </a:r>
            <a:r>
              <a:rPr sz="1000" spc="30" dirty="0">
                <a:latin typeface="Georgia"/>
                <a:cs typeface="Georgia"/>
              </a:rPr>
              <a:t> </a:t>
            </a:r>
            <a:r>
              <a:rPr sz="1000" spc="-30" dirty="0">
                <a:latin typeface="Georgia"/>
                <a:cs typeface="Georgia"/>
              </a:rPr>
              <a:t>possible;</a:t>
            </a:r>
            <a:r>
              <a:rPr sz="1000" spc="30" dirty="0">
                <a:latin typeface="Georgia"/>
                <a:cs typeface="Georgia"/>
              </a:rPr>
              <a:t> </a:t>
            </a:r>
            <a:r>
              <a:rPr sz="1000" dirty="0">
                <a:latin typeface="Georgia"/>
                <a:cs typeface="Georgia"/>
              </a:rPr>
              <a:t>every</a:t>
            </a:r>
            <a:r>
              <a:rPr sz="1000" spc="30" dirty="0">
                <a:latin typeface="Georgia"/>
                <a:cs typeface="Georgia"/>
              </a:rPr>
              <a:t> </a:t>
            </a:r>
            <a:r>
              <a:rPr sz="1000" spc="-10" dirty="0">
                <a:latin typeface="Georgia"/>
                <a:cs typeface="Georgia"/>
              </a:rPr>
              <a:t>characteristic</a:t>
            </a:r>
            <a:r>
              <a:rPr sz="1000" spc="30" dirty="0">
                <a:latin typeface="Georgia"/>
                <a:cs typeface="Georgia"/>
              </a:rPr>
              <a:t> </a:t>
            </a:r>
            <a:r>
              <a:rPr sz="1000" dirty="0">
                <a:latin typeface="Georgia"/>
                <a:cs typeface="Georgia"/>
              </a:rPr>
              <a:t>of</a:t>
            </a:r>
            <a:r>
              <a:rPr sz="1000" spc="30" dirty="0">
                <a:latin typeface="Georgia"/>
                <a:cs typeface="Georgia"/>
              </a:rPr>
              <a:t> </a:t>
            </a:r>
            <a:r>
              <a:rPr sz="1000" dirty="0">
                <a:latin typeface="Georgia"/>
                <a:cs typeface="Georgia"/>
              </a:rPr>
              <a:t>the</a:t>
            </a:r>
            <a:r>
              <a:rPr sz="1000" spc="35" dirty="0">
                <a:latin typeface="Georgia"/>
                <a:cs typeface="Georgia"/>
              </a:rPr>
              <a:t> </a:t>
            </a:r>
            <a:r>
              <a:rPr sz="1000" spc="-10" dirty="0">
                <a:latin typeface="Georgia"/>
                <a:cs typeface="Georgia"/>
              </a:rPr>
              <a:t>entire population</a:t>
            </a:r>
            <a:r>
              <a:rPr sz="1000" spc="35" dirty="0">
                <a:latin typeface="Georgia"/>
                <a:cs typeface="Georgia"/>
              </a:rPr>
              <a:t> </a:t>
            </a:r>
            <a:r>
              <a:rPr sz="1000" dirty="0">
                <a:latin typeface="Georgia"/>
                <a:cs typeface="Georgia"/>
              </a:rPr>
              <a:t>to</a:t>
            </a:r>
            <a:r>
              <a:rPr sz="1000" spc="40" dirty="0">
                <a:latin typeface="Georgia"/>
                <a:cs typeface="Georgia"/>
              </a:rPr>
              <a:t> </a:t>
            </a:r>
            <a:r>
              <a:rPr sz="1000" dirty="0">
                <a:latin typeface="Georgia"/>
                <a:cs typeface="Georgia"/>
              </a:rPr>
              <a:t>be</a:t>
            </a:r>
            <a:r>
              <a:rPr sz="1000" spc="40" dirty="0">
                <a:latin typeface="Georgia"/>
                <a:cs typeface="Georgia"/>
              </a:rPr>
              <a:t> </a:t>
            </a:r>
            <a:r>
              <a:rPr sz="1000" spc="-30" dirty="0">
                <a:latin typeface="Georgia"/>
                <a:cs typeface="Georgia"/>
              </a:rPr>
              <a:t>represented</a:t>
            </a:r>
            <a:r>
              <a:rPr sz="1000" spc="40" dirty="0">
                <a:latin typeface="Georgia"/>
                <a:cs typeface="Georgia"/>
              </a:rPr>
              <a:t> </a:t>
            </a:r>
            <a:r>
              <a:rPr sz="1000" dirty="0">
                <a:latin typeface="Georgia"/>
                <a:cs typeface="Georgia"/>
              </a:rPr>
              <a:t>in</a:t>
            </a:r>
            <a:r>
              <a:rPr sz="1000" spc="40" dirty="0">
                <a:latin typeface="Georgia"/>
                <a:cs typeface="Georgia"/>
              </a:rPr>
              <a:t> </a:t>
            </a:r>
            <a:r>
              <a:rPr sz="1000" spc="-10" dirty="0">
                <a:latin typeface="Georgia"/>
                <a:cs typeface="Georgia"/>
              </a:rPr>
              <a:t>each</a:t>
            </a:r>
            <a:r>
              <a:rPr sz="1000" spc="40" dirty="0">
                <a:latin typeface="Georgia"/>
                <a:cs typeface="Georgia"/>
              </a:rPr>
              <a:t> </a:t>
            </a:r>
            <a:r>
              <a:rPr sz="1000" spc="-10" dirty="0">
                <a:latin typeface="Georgia"/>
                <a:cs typeface="Georgia"/>
              </a:rPr>
              <a:t>cluster.</a:t>
            </a:r>
            <a:endParaRPr sz="1000">
              <a:latin typeface="Georgia"/>
              <a:cs typeface="Georgia"/>
            </a:endParaRPr>
          </a:p>
          <a:p>
            <a:pPr marL="289560" marR="5080">
              <a:lnSpc>
                <a:spcPts val="1019"/>
              </a:lnSpc>
              <a:spcBef>
                <a:spcPts val="275"/>
              </a:spcBef>
            </a:pPr>
            <a:r>
              <a:rPr sz="1000" dirty="0">
                <a:latin typeface="Georgia"/>
                <a:cs typeface="Georgia"/>
              </a:rPr>
              <a:t>Each</a:t>
            </a:r>
            <a:r>
              <a:rPr sz="1000" spc="35" dirty="0">
                <a:latin typeface="Georgia"/>
                <a:cs typeface="Georgia"/>
              </a:rPr>
              <a:t> </a:t>
            </a:r>
            <a:r>
              <a:rPr sz="1000" spc="-10" dirty="0">
                <a:latin typeface="Georgia"/>
                <a:cs typeface="Georgia"/>
              </a:rPr>
              <a:t>cluster</a:t>
            </a:r>
            <a:r>
              <a:rPr sz="1000" spc="40" dirty="0">
                <a:latin typeface="Georgia"/>
                <a:cs typeface="Georgia"/>
              </a:rPr>
              <a:t> </a:t>
            </a:r>
            <a:r>
              <a:rPr sz="1000" spc="-20" dirty="0">
                <a:latin typeface="Georgia"/>
                <a:cs typeface="Georgia"/>
              </a:rPr>
              <a:t>should</a:t>
            </a:r>
            <a:r>
              <a:rPr sz="1000" spc="40" dirty="0">
                <a:latin typeface="Georgia"/>
                <a:cs typeface="Georgia"/>
              </a:rPr>
              <a:t> </a:t>
            </a:r>
            <a:r>
              <a:rPr sz="1000" spc="-10" dirty="0">
                <a:latin typeface="Georgia"/>
                <a:cs typeface="Georgia"/>
              </a:rPr>
              <a:t>have</a:t>
            </a:r>
            <a:r>
              <a:rPr sz="1000" spc="40" dirty="0">
                <a:latin typeface="Georgia"/>
                <a:cs typeface="Georgia"/>
              </a:rPr>
              <a:t> </a:t>
            </a:r>
            <a:r>
              <a:rPr sz="1000" dirty="0">
                <a:latin typeface="Georgia"/>
                <a:cs typeface="Georgia"/>
              </a:rPr>
              <a:t>a</a:t>
            </a:r>
            <a:r>
              <a:rPr sz="1000" spc="40" dirty="0">
                <a:latin typeface="Georgia"/>
                <a:cs typeface="Georgia"/>
              </a:rPr>
              <a:t> </a:t>
            </a:r>
            <a:r>
              <a:rPr sz="1000" spc="-10" dirty="0">
                <a:latin typeface="Georgia"/>
                <a:cs typeface="Georgia"/>
              </a:rPr>
              <a:t>similar</a:t>
            </a:r>
            <a:r>
              <a:rPr sz="1000" spc="35" dirty="0">
                <a:latin typeface="Georgia"/>
                <a:cs typeface="Georgia"/>
              </a:rPr>
              <a:t> </a:t>
            </a:r>
            <a:r>
              <a:rPr sz="1000" spc="-10" dirty="0">
                <a:latin typeface="Georgia"/>
                <a:cs typeface="Georgia"/>
              </a:rPr>
              <a:t>distribution</a:t>
            </a:r>
            <a:r>
              <a:rPr sz="1000" spc="40" dirty="0">
                <a:latin typeface="Georgia"/>
                <a:cs typeface="Georgia"/>
              </a:rPr>
              <a:t> </a:t>
            </a:r>
            <a:r>
              <a:rPr sz="1000" dirty="0">
                <a:latin typeface="Georgia"/>
                <a:cs typeface="Georgia"/>
              </a:rPr>
              <a:t>of</a:t>
            </a:r>
            <a:r>
              <a:rPr sz="1000" spc="40" dirty="0">
                <a:latin typeface="Georgia"/>
                <a:cs typeface="Georgia"/>
              </a:rPr>
              <a:t> </a:t>
            </a:r>
            <a:r>
              <a:rPr sz="1000" spc="-20" dirty="0">
                <a:latin typeface="Georgia"/>
                <a:cs typeface="Georgia"/>
              </a:rPr>
              <a:t>characteristics</a:t>
            </a:r>
            <a:r>
              <a:rPr sz="1000" spc="40" dirty="0">
                <a:latin typeface="Georgia"/>
                <a:cs typeface="Georgia"/>
              </a:rPr>
              <a:t> </a:t>
            </a:r>
            <a:r>
              <a:rPr sz="1000" dirty="0">
                <a:latin typeface="Georgia"/>
                <a:cs typeface="Georgia"/>
              </a:rPr>
              <a:t>as</a:t>
            </a:r>
            <a:r>
              <a:rPr sz="1000" spc="40" dirty="0">
                <a:latin typeface="Georgia"/>
                <a:cs typeface="Georgia"/>
              </a:rPr>
              <a:t> </a:t>
            </a:r>
            <a:r>
              <a:rPr sz="1000" dirty="0">
                <a:latin typeface="Georgia"/>
                <a:cs typeface="Georgia"/>
              </a:rPr>
              <a:t>the</a:t>
            </a:r>
            <a:r>
              <a:rPr sz="1000" spc="35" dirty="0">
                <a:latin typeface="Georgia"/>
                <a:cs typeface="Georgia"/>
              </a:rPr>
              <a:t> </a:t>
            </a:r>
            <a:r>
              <a:rPr sz="1000" spc="-10" dirty="0">
                <a:latin typeface="Georgia"/>
                <a:cs typeface="Georgia"/>
              </a:rPr>
              <a:t>distribution</a:t>
            </a:r>
            <a:r>
              <a:rPr sz="1000" spc="40" dirty="0">
                <a:latin typeface="Georgia"/>
                <a:cs typeface="Georgia"/>
              </a:rPr>
              <a:t> </a:t>
            </a:r>
            <a:r>
              <a:rPr sz="1000" spc="-25" dirty="0">
                <a:latin typeface="Georgia"/>
                <a:cs typeface="Georgia"/>
              </a:rPr>
              <a:t>of </a:t>
            </a:r>
            <a:r>
              <a:rPr sz="1000" dirty="0">
                <a:latin typeface="Georgia"/>
                <a:cs typeface="Georgia"/>
              </a:rPr>
              <a:t>the</a:t>
            </a:r>
            <a:r>
              <a:rPr sz="1000" spc="45" dirty="0">
                <a:latin typeface="Georgia"/>
                <a:cs typeface="Georgia"/>
              </a:rPr>
              <a:t> </a:t>
            </a:r>
            <a:r>
              <a:rPr sz="1000" spc="-10" dirty="0">
                <a:latin typeface="Georgia"/>
                <a:cs typeface="Georgia"/>
              </a:rPr>
              <a:t>population</a:t>
            </a:r>
            <a:r>
              <a:rPr sz="1000" spc="50" dirty="0">
                <a:latin typeface="Georgia"/>
                <a:cs typeface="Georgia"/>
              </a:rPr>
              <a:t> </a:t>
            </a:r>
            <a:r>
              <a:rPr sz="1000" dirty="0">
                <a:latin typeface="Georgia"/>
                <a:cs typeface="Georgia"/>
              </a:rPr>
              <a:t>as</a:t>
            </a:r>
            <a:r>
              <a:rPr sz="1000" spc="50" dirty="0">
                <a:latin typeface="Georgia"/>
                <a:cs typeface="Georgia"/>
              </a:rPr>
              <a:t> </a:t>
            </a:r>
            <a:r>
              <a:rPr sz="1000" dirty="0">
                <a:latin typeface="Georgia"/>
                <a:cs typeface="Georgia"/>
              </a:rPr>
              <a:t>a</a:t>
            </a:r>
            <a:r>
              <a:rPr sz="1000" spc="50" dirty="0">
                <a:latin typeface="Georgia"/>
                <a:cs typeface="Georgia"/>
              </a:rPr>
              <a:t> </a:t>
            </a:r>
            <a:r>
              <a:rPr sz="1000" spc="-10" dirty="0">
                <a:latin typeface="Georgia"/>
                <a:cs typeface="Georgia"/>
              </a:rPr>
              <a:t>whole.</a:t>
            </a:r>
            <a:endParaRPr sz="1000">
              <a:latin typeface="Georgia"/>
              <a:cs typeface="Georgia"/>
            </a:endParaRPr>
          </a:p>
          <a:p>
            <a:pPr marL="289560">
              <a:lnSpc>
                <a:spcPct val="100000"/>
              </a:lnSpc>
              <a:spcBef>
                <a:spcPts val="90"/>
              </a:spcBef>
            </a:pPr>
            <a:r>
              <a:rPr sz="1000" spc="-10" dirty="0">
                <a:latin typeface="Georgia"/>
                <a:cs typeface="Georgia"/>
              </a:rPr>
              <a:t>Taken</a:t>
            </a:r>
            <a:r>
              <a:rPr sz="1000" spc="20" dirty="0">
                <a:latin typeface="Georgia"/>
                <a:cs typeface="Georgia"/>
              </a:rPr>
              <a:t> </a:t>
            </a:r>
            <a:r>
              <a:rPr sz="1000" spc="-10" dirty="0">
                <a:latin typeface="Georgia"/>
                <a:cs typeface="Georgia"/>
              </a:rPr>
              <a:t>together,</a:t>
            </a:r>
            <a:r>
              <a:rPr sz="1000" spc="20" dirty="0">
                <a:latin typeface="Georgia"/>
                <a:cs typeface="Georgia"/>
              </a:rPr>
              <a:t> </a:t>
            </a:r>
            <a:r>
              <a:rPr sz="1000" dirty="0">
                <a:latin typeface="Georgia"/>
                <a:cs typeface="Georgia"/>
              </a:rPr>
              <a:t>the</a:t>
            </a:r>
            <a:r>
              <a:rPr sz="1000" spc="25" dirty="0">
                <a:latin typeface="Georgia"/>
                <a:cs typeface="Georgia"/>
              </a:rPr>
              <a:t> </a:t>
            </a:r>
            <a:r>
              <a:rPr sz="1000" spc="-10" dirty="0">
                <a:latin typeface="Georgia"/>
                <a:cs typeface="Georgia"/>
              </a:rPr>
              <a:t>clusters</a:t>
            </a:r>
            <a:r>
              <a:rPr sz="1000" spc="20" dirty="0">
                <a:latin typeface="Georgia"/>
                <a:cs typeface="Georgia"/>
              </a:rPr>
              <a:t> </a:t>
            </a:r>
            <a:r>
              <a:rPr sz="1000" spc="-20" dirty="0">
                <a:latin typeface="Georgia"/>
                <a:cs typeface="Georgia"/>
              </a:rPr>
              <a:t>should</a:t>
            </a:r>
            <a:r>
              <a:rPr sz="1000" spc="25" dirty="0">
                <a:latin typeface="Georgia"/>
                <a:cs typeface="Georgia"/>
              </a:rPr>
              <a:t> </a:t>
            </a:r>
            <a:r>
              <a:rPr sz="1000" spc="-20" dirty="0">
                <a:latin typeface="Georgia"/>
                <a:cs typeface="Georgia"/>
              </a:rPr>
              <a:t>cover</a:t>
            </a:r>
            <a:r>
              <a:rPr sz="1000" spc="20" dirty="0">
                <a:latin typeface="Georgia"/>
                <a:cs typeface="Georgia"/>
              </a:rPr>
              <a:t> </a:t>
            </a:r>
            <a:r>
              <a:rPr sz="1000" dirty="0">
                <a:latin typeface="Georgia"/>
                <a:cs typeface="Georgia"/>
              </a:rPr>
              <a:t>the</a:t>
            </a:r>
            <a:r>
              <a:rPr sz="1000" spc="25" dirty="0">
                <a:latin typeface="Georgia"/>
                <a:cs typeface="Georgia"/>
              </a:rPr>
              <a:t> </a:t>
            </a:r>
            <a:r>
              <a:rPr sz="1000" spc="-10" dirty="0">
                <a:latin typeface="Georgia"/>
                <a:cs typeface="Georgia"/>
              </a:rPr>
              <a:t>entire</a:t>
            </a:r>
            <a:r>
              <a:rPr sz="1000" spc="20" dirty="0">
                <a:latin typeface="Georgia"/>
                <a:cs typeface="Georgia"/>
              </a:rPr>
              <a:t> </a:t>
            </a:r>
            <a:r>
              <a:rPr sz="1000" spc="-20" dirty="0">
                <a:latin typeface="Georgia"/>
                <a:cs typeface="Georgia"/>
              </a:rPr>
              <a:t>population;</a:t>
            </a:r>
            <a:r>
              <a:rPr sz="1000" spc="25" dirty="0">
                <a:latin typeface="Georgia"/>
                <a:cs typeface="Georgia"/>
              </a:rPr>
              <a:t> </a:t>
            </a:r>
            <a:r>
              <a:rPr sz="1000" dirty="0">
                <a:latin typeface="Georgia"/>
                <a:cs typeface="Georgia"/>
              </a:rPr>
              <a:t>and</a:t>
            </a:r>
            <a:r>
              <a:rPr sz="1000" spc="20" dirty="0">
                <a:latin typeface="Georgia"/>
                <a:cs typeface="Georgia"/>
              </a:rPr>
              <a:t> </a:t>
            </a:r>
            <a:r>
              <a:rPr sz="1000" dirty="0">
                <a:latin typeface="Georgia"/>
                <a:cs typeface="Georgia"/>
              </a:rPr>
              <a:t>no</a:t>
            </a:r>
            <a:r>
              <a:rPr sz="1000" spc="25" dirty="0">
                <a:latin typeface="Georgia"/>
                <a:cs typeface="Georgia"/>
              </a:rPr>
              <a:t> </a:t>
            </a:r>
            <a:r>
              <a:rPr sz="1000" spc="-10" dirty="0">
                <a:latin typeface="Georgia"/>
                <a:cs typeface="Georgia"/>
              </a:rPr>
              <a:t>overlapping.</a:t>
            </a:r>
            <a:endParaRPr sz="10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86</a:t>
            </a:fld>
            <a:r>
              <a:rPr spc="-25" dirty="0"/>
              <a:t> </a:t>
            </a:r>
            <a:r>
              <a:rPr spc="75" dirty="0"/>
              <a:t>/</a:t>
            </a:r>
            <a:r>
              <a:rPr spc="-20" dirty="0"/>
              <a:t> </a:t>
            </a:r>
            <a:r>
              <a:rPr spc="-25" dirty="0"/>
              <a:t>103</a:t>
            </a:r>
          </a:p>
        </p:txBody>
      </p:sp>
    </p:spTree>
  </p:cSld>
  <p:clrMapOvr>
    <a:masterClrMapping/>
  </p:clrMapOvr>
  <p:transition>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Cluster</a:t>
            </a:r>
            <a:r>
              <a:rPr spc="280" dirty="0"/>
              <a:t> </a:t>
            </a:r>
            <a:r>
              <a:rPr dirty="0"/>
              <a:t>sampling</a:t>
            </a:r>
            <a:r>
              <a:rPr spc="280" dirty="0"/>
              <a:t> </a:t>
            </a:r>
            <a:r>
              <a:rPr spc="-10" dirty="0"/>
              <a:t>(cont’d)</a:t>
            </a:r>
          </a:p>
        </p:txBody>
      </p:sp>
      <p:sp>
        <p:nvSpPr>
          <p:cNvPr id="3" name="object 3"/>
          <p:cNvSpPr/>
          <p:nvPr/>
        </p:nvSpPr>
        <p:spPr>
          <a:xfrm>
            <a:off x="337972" y="9375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113311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55628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279222" rIns="0" bIns="0" rtlCol="0">
            <a:spAutoFit/>
          </a:bodyPr>
          <a:lstStyle/>
          <a:p>
            <a:pPr marL="12700">
              <a:lnSpc>
                <a:spcPct val="100000"/>
              </a:lnSpc>
              <a:spcBef>
                <a:spcPts val="400"/>
              </a:spcBef>
            </a:pPr>
            <a:r>
              <a:rPr dirty="0"/>
              <a:t>Step</a:t>
            </a:r>
            <a:r>
              <a:rPr spc="20" dirty="0"/>
              <a:t> </a:t>
            </a:r>
            <a:r>
              <a:rPr dirty="0"/>
              <a:t>3:</a:t>
            </a:r>
            <a:r>
              <a:rPr spc="114" dirty="0"/>
              <a:t> </a:t>
            </a:r>
            <a:r>
              <a:rPr spc="-25" dirty="0"/>
              <a:t>randomly</a:t>
            </a:r>
            <a:r>
              <a:rPr spc="20" dirty="0"/>
              <a:t> </a:t>
            </a:r>
            <a:r>
              <a:rPr spc="-10" dirty="0"/>
              <a:t>select</a:t>
            </a:r>
            <a:r>
              <a:rPr spc="25" dirty="0"/>
              <a:t> </a:t>
            </a:r>
            <a:r>
              <a:rPr spc="-20" dirty="0"/>
              <a:t>clusters</a:t>
            </a:r>
            <a:r>
              <a:rPr spc="20" dirty="0"/>
              <a:t> </a:t>
            </a:r>
            <a:r>
              <a:rPr dirty="0"/>
              <a:t>to</a:t>
            </a:r>
            <a:r>
              <a:rPr spc="25" dirty="0"/>
              <a:t> </a:t>
            </a:r>
            <a:r>
              <a:rPr spc="-10" dirty="0"/>
              <a:t>use</a:t>
            </a:r>
            <a:r>
              <a:rPr spc="20" dirty="0"/>
              <a:t> </a:t>
            </a:r>
            <a:r>
              <a:rPr dirty="0"/>
              <a:t>as</a:t>
            </a:r>
            <a:r>
              <a:rPr spc="25" dirty="0"/>
              <a:t> </a:t>
            </a:r>
            <a:r>
              <a:rPr spc="-10" dirty="0"/>
              <a:t>your</a:t>
            </a:r>
            <a:r>
              <a:rPr spc="20" dirty="0"/>
              <a:t> </a:t>
            </a:r>
            <a:r>
              <a:rPr spc="-10" dirty="0"/>
              <a:t>sample.</a:t>
            </a:r>
          </a:p>
          <a:p>
            <a:pPr marL="289560" marR="406400">
              <a:lnSpc>
                <a:spcPts val="1019"/>
              </a:lnSpc>
              <a:spcBef>
                <a:spcPts val="465"/>
              </a:spcBef>
            </a:pPr>
            <a:r>
              <a:rPr sz="1000" dirty="0"/>
              <a:t>If</a:t>
            </a:r>
            <a:r>
              <a:rPr sz="1000" spc="25" dirty="0"/>
              <a:t> </a:t>
            </a:r>
            <a:r>
              <a:rPr sz="1000" spc="-10" dirty="0"/>
              <a:t>each</a:t>
            </a:r>
            <a:r>
              <a:rPr sz="1000" spc="30" dirty="0"/>
              <a:t> </a:t>
            </a:r>
            <a:r>
              <a:rPr sz="1000" spc="-10" dirty="0"/>
              <a:t>cluster</a:t>
            </a:r>
            <a:r>
              <a:rPr sz="1000" spc="30" dirty="0"/>
              <a:t> </a:t>
            </a:r>
            <a:r>
              <a:rPr sz="1000" dirty="0"/>
              <a:t>is</a:t>
            </a:r>
            <a:r>
              <a:rPr sz="1000" spc="30" dirty="0"/>
              <a:t> </a:t>
            </a:r>
            <a:r>
              <a:rPr sz="1000" dirty="0"/>
              <a:t>itself</a:t>
            </a:r>
            <a:r>
              <a:rPr sz="1000" spc="30" dirty="0"/>
              <a:t> </a:t>
            </a:r>
            <a:r>
              <a:rPr sz="1000" dirty="0"/>
              <a:t>a</a:t>
            </a:r>
            <a:r>
              <a:rPr sz="1000" spc="30" dirty="0"/>
              <a:t> </a:t>
            </a:r>
            <a:r>
              <a:rPr sz="1000" spc="-40" dirty="0"/>
              <a:t>mini-</a:t>
            </a:r>
            <a:r>
              <a:rPr sz="1000" spc="-25" dirty="0"/>
              <a:t>representation</a:t>
            </a:r>
            <a:r>
              <a:rPr sz="1000" spc="30" dirty="0"/>
              <a:t> </a:t>
            </a:r>
            <a:r>
              <a:rPr sz="1000" dirty="0"/>
              <a:t>of</a:t>
            </a:r>
            <a:r>
              <a:rPr sz="1000" spc="30" dirty="0"/>
              <a:t> </a:t>
            </a:r>
            <a:r>
              <a:rPr sz="1000" dirty="0"/>
              <a:t>the</a:t>
            </a:r>
            <a:r>
              <a:rPr sz="1000" spc="30" dirty="0"/>
              <a:t> </a:t>
            </a:r>
            <a:r>
              <a:rPr sz="1000" spc="-10" dirty="0"/>
              <a:t>larger</a:t>
            </a:r>
            <a:r>
              <a:rPr sz="1000" spc="30" dirty="0"/>
              <a:t> </a:t>
            </a:r>
            <a:r>
              <a:rPr sz="1000" spc="-10" dirty="0"/>
              <a:t>population,</a:t>
            </a:r>
            <a:r>
              <a:rPr sz="1000" spc="30" dirty="0"/>
              <a:t> </a:t>
            </a:r>
            <a:r>
              <a:rPr sz="1000" spc="-10" dirty="0"/>
              <a:t>randomly </a:t>
            </a:r>
            <a:r>
              <a:rPr sz="1000" spc="-20" dirty="0"/>
              <a:t>selecting</a:t>
            </a:r>
            <a:r>
              <a:rPr sz="1000" spc="30" dirty="0"/>
              <a:t> </a:t>
            </a:r>
            <a:r>
              <a:rPr sz="1000" dirty="0"/>
              <a:t>and</a:t>
            </a:r>
            <a:r>
              <a:rPr sz="1000" spc="30" dirty="0"/>
              <a:t> </a:t>
            </a:r>
            <a:r>
              <a:rPr sz="1000" spc="-25" dirty="0"/>
              <a:t>sampling</a:t>
            </a:r>
            <a:r>
              <a:rPr sz="1000" spc="35" dirty="0"/>
              <a:t> </a:t>
            </a:r>
            <a:r>
              <a:rPr sz="1000" spc="-10" dirty="0"/>
              <a:t>from</a:t>
            </a:r>
            <a:r>
              <a:rPr sz="1000" spc="30" dirty="0"/>
              <a:t> </a:t>
            </a:r>
            <a:r>
              <a:rPr sz="1000" dirty="0"/>
              <a:t>the</a:t>
            </a:r>
            <a:r>
              <a:rPr sz="1000" spc="30" dirty="0"/>
              <a:t> </a:t>
            </a:r>
            <a:r>
              <a:rPr sz="1000" spc="-10" dirty="0"/>
              <a:t>clusters</a:t>
            </a:r>
            <a:r>
              <a:rPr sz="1000" spc="35" dirty="0"/>
              <a:t> </a:t>
            </a:r>
            <a:r>
              <a:rPr sz="1000" spc="-20" dirty="0"/>
              <a:t>allows</a:t>
            </a:r>
            <a:r>
              <a:rPr sz="1000" spc="30" dirty="0"/>
              <a:t> </a:t>
            </a:r>
            <a:r>
              <a:rPr sz="1000" dirty="0"/>
              <a:t>you</a:t>
            </a:r>
            <a:r>
              <a:rPr sz="1000" spc="35" dirty="0"/>
              <a:t> </a:t>
            </a:r>
            <a:r>
              <a:rPr sz="1000" dirty="0"/>
              <a:t>to</a:t>
            </a:r>
            <a:r>
              <a:rPr sz="1000" spc="30" dirty="0"/>
              <a:t> </a:t>
            </a:r>
            <a:r>
              <a:rPr sz="1000" dirty="0"/>
              <a:t>imitate</a:t>
            </a:r>
            <a:r>
              <a:rPr sz="1000" spc="30" dirty="0"/>
              <a:t> </a:t>
            </a:r>
            <a:r>
              <a:rPr sz="1000" spc="-25" dirty="0"/>
              <a:t>simple</a:t>
            </a:r>
            <a:r>
              <a:rPr sz="1000" spc="35" dirty="0"/>
              <a:t> </a:t>
            </a:r>
            <a:r>
              <a:rPr sz="1000" spc="-10" dirty="0"/>
              <a:t>random </a:t>
            </a:r>
            <a:r>
              <a:rPr sz="1000" spc="-25" dirty="0"/>
              <a:t>sampling,</a:t>
            </a:r>
            <a:r>
              <a:rPr sz="1000" spc="20" dirty="0"/>
              <a:t> </a:t>
            </a:r>
            <a:r>
              <a:rPr sz="1000" spc="-10" dirty="0"/>
              <a:t>which</a:t>
            </a:r>
            <a:r>
              <a:rPr sz="1000" spc="20" dirty="0"/>
              <a:t> </a:t>
            </a:r>
            <a:r>
              <a:rPr sz="1000" dirty="0"/>
              <a:t>in</a:t>
            </a:r>
            <a:r>
              <a:rPr sz="1000" spc="20" dirty="0"/>
              <a:t> </a:t>
            </a:r>
            <a:r>
              <a:rPr sz="1000" dirty="0"/>
              <a:t>turn</a:t>
            </a:r>
            <a:r>
              <a:rPr sz="1000" spc="20" dirty="0"/>
              <a:t> </a:t>
            </a:r>
            <a:r>
              <a:rPr sz="1000" spc="-10" dirty="0"/>
              <a:t>supports</a:t>
            </a:r>
            <a:r>
              <a:rPr sz="1000" spc="20" dirty="0"/>
              <a:t> </a:t>
            </a:r>
            <a:r>
              <a:rPr sz="1000" dirty="0"/>
              <a:t>the</a:t>
            </a:r>
            <a:r>
              <a:rPr sz="1000" spc="25" dirty="0"/>
              <a:t> </a:t>
            </a:r>
            <a:r>
              <a:rPr sz="1000" dirty="0"/>
              <a:t>validity</a:t>
            </a:r>
            <a:r>
              <a:rPr sz="1000" spc="20" dirty="0"/>
              <a:t> </a:t>
            </a:r>
            <a:r>
              <a:rPr sz="1000" dirty="0"/>
              <a:t>of</a:t>
            </a:r>
            <a:r>
              <a:rPr sz="1000" spc="20" dirty="0"/>
              <a:t> </a:t>
            </a:r>
            <a:r>
              <a:rPr sz="1000" dirty="0"/>
              <a:t>your</a:t>
            </a:r>
            <a:r>
              <a:rPr sz="1000" spc="20" dirty="0"/>
              <a:t> </a:t>
            </a:r>
            <a:r>
              <a:rPr sz="1000" spc="-10" dirty="0"/>
              <a:t>results.</a:t>
            </a:r>
            <a:endParaRPr sz="1000"/>
          </a:p>
          <a:p>
            <a:pPr marL="289560" marR="5080">
              <a:lnSpc>
                <a:spcPts val="1019"/>
              </a:lnSpc>
              <a:spcBef>
                <a:spcPts val="270"/>
              </a:spcBef>
            </a:pPr>
            <a:r>
              <a:rPr sz="1000" spc="-20" dirty="0"/>
              <a:t>Conversely,</a:t>
            </a:r>
            <a:r>
              <a:rPr sz="1000" spc="25" dirty="0"/>
              <a:t> </a:t>
            </a:r>
            <a:r>
              <a:rPr sz="1000" dirty="0"/>
              <a:t>if</a:t>
            </a:r>
            <a:r>
              <a:rPr sz="1000" spc="25" dirty="0"/>
              <a:t> </a:t>
            </a:r>
            <a:r>
              <a:rPr sz="1000" dirty="0"/>
              <a:t>the</a:t>
            </a:r>
            <a:r>
              <a:rPr sz="1000" spc="25" dirty="0"/>
              <a:t> </a:t>
            </a:r>
            <a:r>
              <a:rPr sz="1000" spc="-10" dirty="0"/>
              <a:t>clusters</a:t>
            </a:r>
            <a:r>
              <a:rPr sz="1000" spc="25" dirty="0"/>
              <a:t> </a:t>
            </a:r>
            <a:r>
              <a:rPr sz="1000" dirty="0"/>
              <a:t>are</a:t>
            </a:r>
            <a:r>
              <a:rPr sz="1000" spc="30" dirty="0"/>
              <a:t> </a:t>
            </a:r>
            <a:r>
              <a:rPr sz="1000" dirty="0"/>
              <a:t>not</a:t>
            </a:r>
            <a:r>
              <a:rPr sz="1000" spc="25" dirty="0"/>
              <a:t> </a:t>
            </a:r>
            <a:r>
              <a:rPr sz="1000" spc="-25" dirty="0"/>
              <a:t>representative,</a:t>
            </a:r>
            <a:r>
              <a:rPr sz="1000" spc="25" dirty="0"/>
              <a:t> </a:t>
            </a:r>
            <a:r>
              <a:rPr sz="1000" dirty="0"/>
              <a:t>then</a:t>
            </a:r>
            <a:r>
              <a:rPr sz="1000" spc="25" dirty="0"/>
              <a:t> </a:t>
            </a:r>
            <a:r>
              <a:rPr sz="1000" spc="-10" dirty="0"/>
              <a:t>random</a:t>
            </a:r>
            <a:r>
              <a:rPr sz="1000" spc="30" dirty="0"/>
              <a:t> </a:t>
            </a:r>
            <a:r>
              <a:rPr sz="1000" spc="-20" dirty="0"/>
              <a:t>sampling</a:t>
            </a:r>
            <a:r>
              <a:rPr sz="1000" spc="25" dirty="0"/>
              <a:t> </a:t>
            </a:r>
            <a:r>
              <a:rPr sz="1000" dirty="0"/>
              <a:t>will</a:t>
            </a:r>
            <a:r>
              <a:rPr sz="1000" spc="25" dirty="0"/>
              <a:t> </a:t>
            </a:r>
            <a:r>
              <a:rPr sz="1000" spc="-10" dirty="0"/>
              <a:t>allow</a:t>
            </a:r>
            <a:r>
              <a:rPr sz="1000" spc="25" dirty="0"/>
              <a:t> </a:t>
            </a:r>
            <a:r>
              <a:rPr sz="1000" spc="-25" dirty="0"/>
              <a:t>you </a:t>
            </a:r>
            <a:r>
              <a:rPr sz="1000" dirty="0"/>
              <a:t>to</a:t>
            </a:r>
            <a:r>
              <a:rPr sz="1000" spc="30" dirty="0"/>
              <a:t> </a:t>
            </a:r>
            <a:r>
              <a:rPr sz="1000" dirty="0"/>
              <a:t>gather</a:t>
            </a:r>
            <a:r>
              <a:rPr sz="1000" spc="30" dirty="0"/>
              <a:t> </a:t>
            </a:r>
            <a:r>
              <a:rPr sz="1000" dirty="0"/>
              <a:t>data</a:t>
            </a:r>
            <a:r>
              <a:rPr sz="1000" spc="30" dirty="0"/>
              <a:t> </a:t>
            </a:r>
            <a:r>
              <a:rPr sz="1000" dirty="0"/>
              <a:t>on</a:t>
            </a:r>
            <a:r>
              <a:rPr sz="1000" spc="30" dirty="0"/>
              <a:t> </a:t>
            </a:r>
            <a:r>
              <a:rPr sz="1000" dirty="0"/>
              <a:t>a</a:t>
            </a:r>
            <a:r>
              <a:rPr sz="1000" spc="30" dirty="0"/>
              <a:t> </a:t>
            </a:r>
            <a:r>
              <a:rPr sz="1000" spc="-20" dirty="0"/>
              <a:t>diverse</a:t>
            </a:r>
            <a:r>
              <a:rPr sz="1000" spc="30" dirty="0"/>
              <a:t> </a:t>
            </a:r>
            <a:r>
              <a:rPr sz="1000" dirty="0"/>
              <a:t>array</a:t>
            </a:r>
            <a:r>
              <a:rPr sz="1000" spc="30" dirty="0"/>
              <a:t> </a:t>
            </a:r>
            <a:r>
              <a:rPr sz="1000" dirty="0"/>
              <a:t>of</a:t>
            </a:r>
            <a:r>
              <a:rPr sz="1000" spc="30" dirty="0"/>
              <a:t> </a:t>
            </a:r>
            <a:r>
              <a:rPr sz="1000" spc="-10" dirty="0"/>
              <a:t>clusters,</a:t>
            </a:r>
            <a:r>
              <a:rPr sz="1000" spc="30" dirty="0"/>
              <a:t> </a:t>
            </a:r>
            <a:r>
              <a:rPr sz="1000" spc="-10" dirty="0"/>
              <a:t>which</a:t>
            </a:r>
            <a:r>
              <a:rPr sz="1000" spc="30" dirty="0"/>
              <a:t> </a:t>
            </a:r>
            <a:r>
              <a:rPr sz="1000" spc="-20" dirty="0"/>
              <a:t>should</a:t>
            </a:r>
            <a:r>
              <a:rPr sz="1000" spc="30" dirty="0"/>
              <a:t> </a:t>
            </a:r>
            <a:r>
              <a:rPr sz="1000" dirty="0"/>
              <a:t>still</a:t>
            </a:r>
            <a:r>
              <a:rPr sz="1000" spc="35" dirty="0"/>
              <a:t> </a:t>
            </a:r>
            <a:r>
              <a:rPr sz="1000" spc="-20" dirty="0"/>
              <a:t>provide</a:t>
            </a:r>
            <a:r>
              <a:rPr sz="1000" spc="30" dirty="0"/>
              <a:t> </a:t>
            </a:r>
            <a:r>
              <a:rPr sz="1000" dirty="0"/>
              <a:t>you</a:t>
            </a:r>
            <a:r>
              <a:rPr sz="1000" spc="30" dirty="0"/>
              <a:t> </a:t>
            </a:r>
            <a:r>
              <a:rPr sz="1000" dirty="0"/>
              <a:t>with</a:t>
            </a:r>
            <a:r>
              <a:rPr sz="1000" spc="30" dirty="0"/>
              <a:t> </a:t>
            </a:r>
            <a:r>
              <a:rPr sz="1000" spc="-25" dirty="0"/>
              <a:t>an </a:t>
            </a:r>
            <a:r>
              <a:rPr sz="1000" spc="-10" dirty="0"/>
              <a:t>overview</a:t>
            </a:r>
            <a:r>
              <a:rPr sz="1000" spc="30" dirty="0"/>
              <a:t> </a:t>
            </a:r>
            <a:r>
              <a:rPr sz="1000" dirty="0"/>
              <a:t>of</a:t>
            </a:r>
            <a:r>
              <a:rPr sz="1000" spc="30" dirty="0"/>
              <a:t> </a:t>
            </a:r>
            <a:r>
              <a:rPr sz="1000" dirty="0"/>
              <a:t>the</a:t>
            </a:r>
            <a:r>
              <a:rPr sz="1000" spc="35" dirty="0"/>
              <a:t> </a:t>
            </a:r>
            <a:r>
              <a:rPr sz="1000" spc="-10" dirty="0"/>
              <a:t>population</a:t>
            </a:r>
            <a:r>
              <a:rPr sz="1000" spc="30" dirty="0"/>
              <a:t> </a:t>
            </a:r>
            <a:r>
              <a:rPr sz="1000" dirty="0"/>
              <a:t>as</a:t>
            </a:r>
            <a:r>
              <a:rPr sz="1000" spc="35" dirty="0"/>
              <a:t> </a:t>
            </a:r>
            <a:r>
              <a:rPr sz="1000" dirty="0"/>
              <a:t>a</a:t>
            </a:r>
            <a:r>
              <a:rPr sz="1000" spc="30" dirty="0"/>
              <a:t> </a:t>
            </a:r>
            <a:r>
              <a:rPr sz="1000" spc="-10" dirty="0"/>
              <a:t>whole.</a:t>
            </a:r>
            <a:endParaRPr sz="1000"/>
          </a:p>
          <a:p>
            <a:pPr marL="12700" marR="120014">
              <a:lnSpc>
                <a:spcPts val="1150"/>
              </a:lnSpc>
              <a:spcBef>
                <a:spcPts val="944"/>
              </a:spcBef>
            </a:pPr>
            <a:r>
              <a:rPr dirty="0"/>
              <a:t>Step</a:t>
            </a:r>
            <a:r>
              <a:rPr spc="30" dirty="0"/>
              <a:t> </a:t>
            </a:r>
            <a:r>
              <a:rPr dirty="0"/>
              <a:t>4:</a:t>
            </a:r>
            <a:r>
              <a:rPr spc="130" dirty="0"/>
              <a:t> </a:t>
            </a:r>
            <a:r>
              <a:rPr spc="-10" dirty="0"/>
              <a:t>collect</a:t>
            </a:r>
            <a:r>
              <a:rPr spc="30" dirty="0"/>
              <a:t> </a:t>
            </a:r>
            <a:r>
              <a:rPr dirty="0"/>
              <a:t>all</a:t>
            </a:r>
            <a:r>
              <a:rPr spc="35" dirty="0"/>
              <a:t> </a:t>
            </a:r>
            <a:r>
              <a:rPr dirty="0"/>
              <a:t>the</a:t>
            </a:r>
            <a:r>
              <a:rPr spc="30" dirty="0"/>
              <a:t> </a:t>
            </a:r>
            <a:r>
              <a:rPr dirty="0"/>
              <a:t>data</a:t>
            </a:r>
            <a:r>
              <a:rPr spc="35" dirty="0"/>
              <a:t> </a:t>
            </a:r>
            <a:r>
              <a:rPr spc="-35" dirty="0"/>
              <a:t>elements</a:t>
            </a:r>
            <a:r>
              <a:rPr spc="30" dirty="0"/>
              <a:t> </a:t>
            </a:r>
            <a:r>
              <a:rPr dirty="0"/>
              <a:t>in</a:t>
            </a:r>
            <a:r>
              <a:rPr spc="35" dirty="0"/>
              <a:t> </a:t>
            </a:r>
            <a:r>
              <a:rPr spc="-20" dirty="0"/>
              <a:t>each</a:t>
            </a:r>
            <a:r>
              <a:rPr spc="30" dirty="0"/>
              <a:t> </a:t>
            </a:r>
            <a:r>
              <a:rPr spc="-20" dirty="0"/>
              <a:t>selected</a:t>
            </a:r>
            <a:r>
              <a:rPr spc="35" dirty="0"/>
              <a:t> </a:t>
            </a:r>
            <a:r>
              <a:rPr spc="-20" dirty="0"/>
              <a:t>clusters</a:t>
            </a:r>
            <a:r>
              <a:rPr spc="30" dirty="0"/>
              <a:t> </a:t>
            </a:r>
            <a:r>
              <a:rPr dirty="0"/>
              <a:t>to</a:t>
            </a:r>
            <a:r>
              <a:rPr spc="35" dirty="0"/>
              <a:t> </a:t>
            </a:r>
            <a:r>
              <a:rPr spc="-25" dirty="0"/>
              <a:t>form</a:t>
            </a:r>
            <a:r>
              <a:rPr spc="30" dirty="0"/>
              <a:t> </a:t>
            </a:r>
            <a:r>
              <a:rPr dirty="0"/>
              <a:t>the</a:t>
            </a:r>
            <a:r>
              <a:rPr spc="35" dirty="0"/>
              <a:t> </a:t>
            </a:r>
            <a:r>
              <a:rPr spc="-10" dirty="0"/>
              <a:t>resulting </a:t>
            </a:r>
            <a:r>
              <a:rPr dirty="0"/>
              <a:t>data</a:t>
            </a:r>
            <a:r>
              <a:rPr spc="70" dirty="0"/>
              <a:t> </a:t>
            </a:r>
            <a:r>
              <a:rPr spc="-10" dirty="0"/>
              <a:t>sample.</a:t>
            </a:r>
          </a:p>
        </p:txBody>
      </p:sp>
      <p:sp>
        <p:nvSpPr>
          <p:cNvPr id="7" name="object 7"/>
          <p:cNvSpPr/>
          <p:nvPr/>
        </p:nvSpPr>
        <p:spPr>
          <a:xfrm>
            <a:off x="337972" y="207274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87</a:t>
            </a:fld>
            <a:r>
              <a:rPr spc="-25" dirty="0"/>
              <a:t> </a:t>
            </a:r>
            <a:r>
              <a:rPr spc="75" dirty="0"/>
              <a:t>/</a:t>
            </a:r>
            <a:r>
              <a:rPr spc="-20" dirty="0"/>
              <a:t> </a:t>
            </a:r>
            <a:r>
              <a:rPr spc="-25" dirty="0"/>
              <a:t>103</a:t>
            </a:r>
          </a:p>
        </p:txBody>
      </p:sp>
    </p:spTree>
  </p:cSld>
  <p:clrMapOvr>
    <a:masterClrMapping/>
  </p:clrMapOvr>
  <p:transition>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Multi–stage</a:t>
            </a:r>
            <a:r>
              <a:rPr spc="325" dirty="0"/>
              <a:t> </a:t>
            </a:r>
            <a:r>
              <a:rPr dirty="0"/>
              <a:t>cluster</a:t>
            </a:r>
            <a:r>
              <a:rPr spc="325" dirty="0"/>
              <a:t> </a:t>
            </a:r>
            <a:r>
              <a:rPr spc="-10" dirty="0"/>
              <a:t>sampling</a:t>
            </a:r>
          </a:p>
        </p:txBody>
      </p:sp>
      <p:pic>
        <p:nvPicPr>
          <p:cNvPr id="3" name="object 3"/>
          <p:cNvPicPr/>
          <p:nvPr/>
        </p:nvPicPr>
        <p:blipFill>
          <a:blip r:embed="rId2" cstate="print"/>
          <a:stretch>
            <a:fillRect/>
          </a:stretch>
        </p:blipFill>
        <p:spPr>
          <a:xfrm>
            <a:off x="2315349" y="591108"/>
            <a:ext cx="1172718" cy="1211326"/>
          </a:xfrm>
          <a:prstGeom prst="rect">
            <a:avLst/>
          </a:prstGeom>
        </p:spPr>
      </p:pic>
      <p:sp>
        <p:nvSpPr>
          <p:cNvPr id="4" name="object 4"/>
          <p:cNvSpPr/>
          <p:nvPr/>
        </p:nvSpPr>
        <p:spPr>
          <a:xfrm>
            <a:off x="337972" y="198244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txBox="1"/>
          <p:nvPr/>
        </p:nvSpPr>
        <p:spPr>
          <a:xfrm>
            <a:off x="454177" y="1890838"/>
            <a:ext cx="5107940" cy="868680"/>
          </a:xfrm>
          <a:prstGeom prst="rect">
            <a:avLst/>
          </a:prstGeom>
        </p:spPr>
        <p:txBody>
          <a:bodyPr vert="horz" wrap="square" lIns="0" tIns="34290" rIns="0" bIns="0" rtlCol="0">
            <a:spAutoFit/>
          </a:bodyPr>
          <a:lstStyle/>
          <a:p>
            <a:pPr marL="12700" marR="5080" algn="just">
              <a:lnSpc>
                <a:spcPts val="1150"/>
              </a:lnSpc>
              <a:spcBef>
                <a:spcPts val="270"/>
              </a:spcBef>
            </a:pPr>
            <a:r>
              <a:rPr sz="1100" dirty="0">
                <a:latin typeface="Georgia"/>
                <a:cs typeface="Georgia"/>
              </a:rPr>
              <a:t>In</a:t>
            </a:r>
            <a:r>
              <a:rPr sz="1100" spc="-15" dirty="0">
                <a:latin typeface="Georgia"/>
                <a:cs typeface="Georgia"/>
              </a:rPr>
              <a:t> </a:t>
            </a:r>
            <a:r>
              <a:rPr sz="1100" spc="-10" dirty="0">
                <a:latin typeface="Georgia"/>
                <a:cs typeface="Georgia"/>
              </a:rPr>
              <a:t>multistage</a:t>
            </a:r>
            <a:r>
              <a:rPr sz="1100" spc="-15" dirty="0">
                <a:latin typeface="Georgia"/>
                <a:cs typeface="Georgia"/>
              </a:rPr>
              <a:t> </a:t>
            </a:r>
            <a:r>
              <a:rPr sz="1100" spc="-10" dirty="0">
                <a:latin typeface="Georgia"/>
                <a:cs typeface="Georgia"/>
              </a:rPr>
              <a:t>cluster</a:t>
            </a:r>
            <a:r>
              <a:rPr sz="1100" spc="-15" dirty="0">
                <a:latin typeface="Georgia"/>
                <a:cs typeface="Georgia"/>
              </a:rPr>
              <a:t> </a:t>
            </a:r>
            <a:r>
              <a:rPr sz="1100" spc="-20" dirty="0">
                <a:latin typeface="Georgia"/>
                <a:cs typeface="Georgia"/>
              </a:rPr>
              <a:t>sampling,</a:t>
            </a:r>
            <a:r>
              <a:rPr sz="1100" spc="-15" dirty="0">
                <a:latin typeface="Georgia"/>
                <a:cs typeface="Georgia"/>
              </a:rPr>
              <a:t> </a:t>
            </a:r>
            <a:r>
              <a:rPr sz="1100" dirty="0">
                <a:latin typeface="Georgia"/>
                <a:cs typeface="Georgia"/>
              </a:rPr>
              <a:t>rather</a:t>
            </a:r>
            <a:r>
              <a:rPr sz="1100" spc="-15" dirty="0">
                <a:latin typeface="Georgia"/>
                <a:cs typeface="Georgia"/>
              </a:rPr>
              <a:t> </a:t>
            </a:r>
            <a:r>
              <a:rPr sz="1100" dirty="0">
                <a:latin typeface="Georgia"/>
                <a:cs typeface="Georgia"/>
              </a:rPr>
              <a:t>than</a:t>
            </a:r>
            <a:r>
              <a:rPr sz="1100" spc="-15" dirty="0">
                <a:latin typeface="Georgia"/>
                <a:cs typeface="Georgia"/>
              </a:rPr>
              <a:t> </a:t>
            </a:r>
            <a:r>
              <a:rPr sz="1100" dirty="0">
                <a:latin typeface="Georgia"/>
                <a:cs typeface="Georgia"/>
              </a:rPr>
              <a:t>collect</a:t>
            </a:r>
            <a:r>
              <a:rPr sz="1100" spc="-15" dirty="0">
                <a:latin typeface="Georgia"/>
                <a:cs typeface="Georgia"/>
              </a:rPr>
              <a:t> </a:t>
            </a:r>
            <a:r>
              <a:rPr sz="1100" dirty="0">
                <a:latin typeface="Georgia"/>
                <a:cs typeface="Georgia"/>
              </a:rPr>
              <a:t>data</a:t>
            </a:r>
            <a:r>
              <a:rPr sz="1100" spc="-15" dirty="0">
                <a:latin typeface="Georgia"/>
                <a:cs typeface="Georgia"/>
              </a:rPr>
              <a:t> </a:t>
            </a:r>
            <a:r>
              <a:rPr sz="1100" spc="-10" dirty="0">
                <a:latin typeface="Georgia"/>
                <a:cs typeface="Georgia"/>
              </a:rPr>
              <a:t>from</a:t>
            </a:r>
            <a:r>
              <a:rPr sz="1100" spc="-15" dirty="0">
                <a:latin typeface="Georgia"/>
                <a:cs typeface="Georgia"/>
              </a:rPr>
              <a:t> </a:t>
            </a:r>
            <a:r>
              <a:rPr sz="1100" dirty="0">
                <a:latin typeface="Georgia"/>
                <a:cs typeface="Georgia"/>
              </a:rPr>
              <a:t>every</a:t>
            </a:r>
            <a:r>
              <a:rPr sz="1100" spc="-15" dirty="0">
                <a:latin typeface="Georgia"/>
                <a:cs typeface="Georgia"/>
              </a:rPr>
              <a:t> </a:t>
            </a:r>
            <a:r>
              <a:rPr sz="1100" spc="-20" dirty="0">
                <a:latin typeface="Georgia"/>
                <a:cs typeface="Georgia"/>
              </a:rPr>
              <a:t>single</a:t>
            </a:r>
            <a:r>
              <a:rPr sz="1100" spc="-15" dirty="0">
                <a:latin typeface="Georgia"/>
                <a:cs typeface="Georgia"/>
              </a:rPr>
              <a:t> </a:t>
            </a:r>
            <a:r>
              <a:rPr sz="1100" spc="-30" dirty="0">
                <a:latin typeface="Georgia"/>
                <a:cs typeface="Georgia"/>
              </a:rPr>
              <a:t>element</a:t>
            </a:r>
            <a:r>
              <a:rPr sz="1100" spc="-10" dirty="0">
                <a:latin typeface="Georgia"/>
                <a:cs typeface="Georgia"/>
              </a:rPr>
              <a:t> </a:t>
            </a:r>
            <a:r>
              <a:rPr sz="1100" spc="-25" dirty="0">
                <a:latin typeface="Georgia"/>
                <a:cs typeface="Georgia"/>
              </a:rPr>
              <a:t>in </a:t>
            </a:r>
            <a:r>
              <a:rPr sz="1100" dirty="0">
                <a:latin typeface="Georgia"/>
                <a:cs typeface="Georgia"/>
              </a:rPr>
              <a:t>the</a:t>
            </a:r>
            <a:r>
              <a:rPr sz="1100" spc="-10" dirty="0">
                <a:latin typeface="Georgia"/>
                <a:cs typeface="Georgia"/>
              </a:rPr>
              <a:t> </a:t>
            </a:r>
            <a:r>
              <a:rPr sz="1100" spc="-20" dirty="0">
                <a:latin typeface="Georgia"/>
                <a:cs typeface="Georgia"/>
              </a:rPr>
              <a:t>selected</a:t>
            </a:r>
            <a:r>
              <a:rPr sz="1100" spc="-10" dirty="0">
                <a:latin typeface="Georgia"/>
                <a:cs typeface="Georgia"/>
              </a:rPr>
              <a:t> </a:t>
            </a:r>
            <a:r>
              <a:rPr sz="1100" spc="-20" dirty="0">
                <a:latin typeface="Georgia"/>
                <a:cs typeface="Georgia"/>
              </a:rPr>
              <a:t>clusters,</a:t>
            </a:r>
            <a:r>
              <a:rPr sz="1100" spc="-10" dirty="0">
                <a:latin typeface="Georgia"/>
                <a:cs typeface="Georgia"/>
              </a:rPr>
              <a:t> </a:t>
            </a:r>
            <a:r>
              <a:rPr sz="1100" dirty="0">
                <a:latin typeface="Georgia"/>
                <a:cs typeface="Georgia"/>
              </a:rPr>
              <a:t>we</a:t>
            </a:r>
            <a:r>
              <a:rPr sz="1100" spc="-5" dirty="0">
                <a:latin typeface="Georgia"/>
                <a:cs typeface="Georgia"/>
              </a:rPr>
              <a:t> </a:t>
            </a:r>
            <a:r>
              <a:rPr sz="1100" spc="-20" dirty="0">
                <a:latin typeface="Georgia"/>
                <a:cs typeface="Georgia"/>
              </a:rPr>
              <a:t>randomly</a:t>
            </a:r>
            <a:r>
              <a:rPr sz="1100" spc="-10" dirty="0">
                <a:latin typeface="Georgia"/>
                <a:cs typeface="Georgia"/>
              </a:rPr>
              <a:t> select individual</a:t>
            </a:r>
            <a:r>
              <a:rPr sz="1100" spc="-5" dirty="0">
                <a:latin typeface="Georgia"/>
                <a:cs typeface="Georgia"/>
              </a:rPr>
              <a:t> </a:t>
            </a:r>
            <a:r>
              <a:rPr sz="1100" spc="-30" dirty="0">
                <a:latin typeface="Georgia"/>
                <a:cs typeface="Georgia"/>
              </a:rPr>
              <a:t>elements</a:t>
            </a:r>
            <a:r>
              <a:rPr sz="1100" spc="-10" dirty="0">
                <a:latin typeface="Georgia"/>
                <a:cs typeface="Georgia"/>
              </a:rPr>
              <a:t> from </a:t>
            </a:r>
            <a:r>
              <a:rPr sz="1100" dirty="0">
                <a:latin typeface="Georgia"/>
                <a:cs typeface="Georgia"/>
              </a:rPr>
              <a:t>within</a:t>
            </a:r>
            <a:r>
              <a:rPr sz="1100" spc="-5" dirty="0">
                <a:latin typeface="Georgia"/>
                <a:cs typeface="Georgia"/>
              </a:rPr>
              <a:t> </a:t>
            </a:r>
            <a:r>
              <a:rPr sz="1100" dirty="0">
                <a:latin typeface="Georgia"/>
                <a:cs typeface="Georgia"/>
              </a:rPr>
              <a:t>the</a:t>
            </a:r>
            <a:r>
              <a:rPr sz="1100" spc="-10" dirty="0">
                <a:latin typeface="Georgia"/>
                <a:cs typeface="Georgia"/>
              </a:rPr>
              <a:t> cluster </a:t>
            </a:r>
            <a:r>
              <a:rPr sz="1100" dirty="0">
                <a:latin typeface="Georgia"/>
                <a:cs typeface="Georgia"/>
              </a:rPr>
              <a:t>to</a:t>
            </a:r>
            <a:r>
              <a:rPr sz="1100" spc="30" dirty="0">
                <a:latin typeface="Georgia"/>
                <a:cs typeface="Georgia"/>
              </a:rPr>
              <a:t> </a:t>
            </a:r>
            <a:r>
              <a:rPr sz="1100" spc="-25" dirty="0">
                <a:latin typeface="Georgia"/>
                <a:cs typeface="Georgia"/>
              </a:rPr>
              <a:t>form</a:t>
            </a:r>
            <a:r>
              <a:rPr sz="1100" spc="30"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final</a:t>
            </a:r>
            <a:r>
              <a:rPr sz="1100" spc="30" dirty="0">
                <a:latin typeface="Georgia"/>
                <a:cs typeface="Georgia"/>
              </a:rPr>
              <a:t> </a:t>
            </a:r>
            <a:r>
              <a:rPr sz="1100" dirty="0">
                <a:latin typeface="Georgia"/>
                <a:cs typeface="Georgia"/>
              </a:rPr>
              <a:t>data</a:t>
            </a:r>
            <a:r>
              <a:rPr sz="1100" spc="30" dirty="0">
                <a:latin typeface="Georgia"/>
                <a:cs typeface="Georgia"/>
              </a:rPr>
              <a:t> </a:t>
            </a:r>
            <a:r>
              <a:rPr sz="1100" spc="-10" dirty="0">
                <a:latin typeface="Georgia"/>
                <a:cs typeface="Georgia"/>
              </a:rPr>
              <a:t>sample.</a:t>
            </a:r>
            <a:r>
              <a:rPr sz="1100" spc="130" dirty="0">
                <a:latin typeface="Georgia"/>
                <a:cs typeface="Georgia"/>
              </a:rPr>
              <a:t> </a:t>
            </a:r>
            <a:r>
              <a:rPr sz="1100" dirty="0">
                <a:latin typeface="Georgia"/>
                <a:cs typeface="Georgia"/>
              </a:rPr>
              <a:t>This</a:t>
            </a:r>
            <a:r>
              <a:rPr sz="1100" spc="30" dirty="0">
                <a:latin typeface="Georgia"/>
                <a:cs typeface="Georgia"/>
              </a:rPr>
              <a:t> </a:t>
            </a:r>
            <a:r>
              <a:rPr sz="1100" dirty="0">
                <a:latin typeface="Georgia"/>
                <a:cs typeface="Georgia"/>
              </a:rPr>
              <a:t>is</a:t>
            </a:r>
            <a:r>
              <a:rPr sz="1100" spc="30" dirty="0">
                <a:latin typeface="Georgia"/>
                <a:cs typeface="Georgia"/>
              </a:rPr>
              <a:t> </a:t>
            </a:r>
            <a:r>
              <a:rPr sz="1100" spc="-10" dirty="0">
                <a:latin typeface="Georgia"/>
                <a:cs typeface="Georgia"/>
              </a:rPr>
              <a:t>called</a:t>
            </a:r>
            <a:r>
              <a:rPr sz="1100" spc="30" dirty="0">
                <a:latin typeface="Georgia"/>
                <a:cs typeface="Georgia"/>
              </a:rPr>
              <a:t> </a:t>
            </a:r>
            <a:r>
              <a:rPr sz="1100" b="1" spc="-45" dirty="0">
                <a:latin typeface="Georgia"/>
                <a:cs typeface="Georgia"/>
              </a:rPr>
              <a:t>double–stage</a:t>
            </a:r>
            <a:r>
              <a:rPr sz="1100" b="1" spc="60" dirty="0">
                <a:latin typeface="Georgia"/>
                <a:cs typeface="Georgia"/>
              </a:rPr>
              <a:t> </a:t>
            </a:r>
            <a:r>
              <a:rPr sz="1100" b="1" spc="-30" dirty="0">
                <a:latin typeface="Georgia"/>
                <a:cs typeface="Georgia"/>
              </a:rPr>
              <a:t>cluster</a:t>
            </a:r>
            <a:r>
              <a:rPr sz="1100" b="1" spc="65" dirty="0">
                <a:latin typeface="Georgia"/>
                <a:cs typeface="Georgia"/>
              </a:rPr>
              <a:t> </a:t>
            </a:r>
            <a:r>
              <a:rPr sz="1100" b="1" spc="-10" dirty="0">
                <a:latin typeface="Georgia"/>
                <a:cs typeface="Georgia"/>
              </a:rPr>
              <a:t>sampling</a:t>
            </a:r>
            <a:r>
              <a:rPr sz="1100" spc="-10" dirty="0">
                <a:latin typeface="Georgia"/>
                <a:cs typeface="Georgia"/>
              </a:rPr>
              <a:t>.</a:t>
            </a:r>
            <a:endParaRPr sz="1100">
              <a:latin typeface="Georgia"/>
              <a:cs typeface="Georgia"/>
            </a:endParaRPr>
          </a:p>
          <a:p>
            <a:pPr marL="12700" marR="410845">
              <a:lnSpc>
                <a:spcPts val="1150"/>
              </a:lnSpc>
              <a:spcBef>
                <a:spcPts val="730"/>
              </a:spcBef>
            </a:pPr>
            <a:r>
              <a:rPr sz="1100" dirty="0">
                <a:latin typeface="Georgia"/>
                <a:cs typeface="Georgia"/>
              </a:rPr>
              <a:t>We</a:t>
            </a:r>
            <a:r>
              <a:rPr sz="1100" spc="10" dirty="0">
                <a:latin typeface="Georgia"/>
                <a:cs typeface="Georgia"/>
              </a:rPr>
              <a:t> </a:t>
            </a:r>
            <a:r>
              <a:rPr sz="1100" dirty="0">
                <a:latin typeface="Georgia"/>
                <a:cs typeface="Georgia"/>
              </a:rPr>
              <a:t>can</a:t>
            </a:r>
            <a:r>
              <a:rPr sz="1100" spc="10" dirty="0">
                <a:latin typeface="Georgia"/>
                <a:cs typeface="Georgia"/>
              </a:rPr>
              <a:t> </a:t>
            </a:r>
            <a:r>
              <a:rPr sz="1100" dirty="0">
                <a:latin typeface="Georgia"/>
                <a:cs typeface="Georgia"/>
              </a:rPr>
              <a:t>also</a:t>
            </a:r>
            <a:r>
              <a:rPr sz="1100" spc="10" dirty="0">
                <a:latin typeface="Georgia"/>
                <a:cs typeface="Georgia"/>
              </a:rPr>
              <a:t> </a:t>
            </a:r>
            <a:r>
              <a:rPr sz="1100" spc="-30" dirty="0">
                <a:latin typeface="Georgia"/>
                <a:cs typeface="Georgia"/>
              </a:rPr>
              <a:t>continue</a:t>
            </a:r>
            <a:r>
              <a:rPr sz="1100" spc="10" dirty="0">
                <a:latin typeface="Georgia"/>
                <a:cs typeface="Georgia"/>
              </a:rPr>
              <a:t> </a:t>
            </a:r>
            <a:r>
              <a:rPr sz="1100" dirty="0">
                <a:latin typeface="Georgia"/>
                <a:cs typeface="Georgia"/>
              </a:rPr>
              <a:t>this</a:t>
            </a:r>
            <a:r>
              <a:rPr sz="1100" spc="15" dirty="0">
                <a:latin typeface="Georgia"/>
                <a:cs typeface="Georgia"/>
              </a:rPr>
              <a:t> </a:t>
            </a:r>
            <a:r>
              <a:rPr sz="1100" spc="-25" dirty="0">
                <a:latin typeface="Georgia"/>
                <a:cs typeface="Georgia"/>
              </a:rPr>
              <a:t>procedure,</a:t>
            </a:r>
            <a:r>
              <a:rPr sz="1100" spc="10" dirty="0">
                <a:latin typeface="Georgia"/>
                <a:cs typeface="Georgia"/>
              </a:rPr>
              <a:t> </a:t>
            </a:r>
            <a:r>
              <a:rPr sz="1100" dirty="0">
                <a:latin typeface="Georgia"/>
                <a:cs typeface="Georgia"/>
              </a:rPr>
              <a:t>taking</a:t>
            </a:r>
            <a:r>
              <a:rPr sz="1100" spc="10" dirty="0">
                <a:latin typeface="Georgia"/>
                <a:cs typeface="Georgia"/>
              </a:rPr>
              <a:t> </a:t>
            </a:r>
            <a:r>
              <a:rPr sz="1100" spc="-30" dirty="0">
                <a:latin typeface="Georgia"/>
                <a:cs typeface="Georgia"/>
              </a:rPr>
              <a:t>progressively</a:t>
            </a:r>
            <a:r>
              <a:rPr sz="1100" spc="10" dirty="0">
                <a:latin typeface="Georgia"/>
                <a:cs typeface="Georgia"/>
              </a:rPr>
              <a:t> </a:t>
            </a:r>
            <a:r>
              <a:rPr sz="1100" spc="-25" dirty="0">
                <a:latin typeface="Georgia"/>
                <a:cs typeface="Georgia"/>
              </a:rPr>
              <a:t>smaller</a:t>
            </a:r>
            <a:r>
              <a:rPr sz="1100" spc="10" dirty="0">
                <a:latin typeface="Georgia"/>
                <a:cs typeface="Georgia"/>
              </a:rPr>
              <a:t> </a:t>
            </a:r>
            <a:r>
              <a:rPr sz="1100" dirty="0">
                <a:latin typeface="Georgia"/>
                <a:cs typeface="Georgia"/>
              </a:rPr>
              <a:t>and</a:t>
            </a:r>
            <a:r>
              <a:rPr sz="1100" spc="15" dirty="0">
                <a:latin typeface="Georgia"/>
                <a:cs typeface="Georgia"/>
              </a:rPr>
              <a:t> </a:t>
            </a:r>
            <a:r>
              <a:rPr sz="1100" spc="-10" dirty="0">
                <a:latin typeface="Georgia"/>
                <a:cs typeface="Georgia"/>
              </a:rPr>
              <a:t>smaller </a:t>
            </a:r>
            <a:r>
              <a:rPr sz="1100" spc="-30" dirty="0">
                <a:latin typeface="Georgia"/>
                <a:cs typeface="Georgia"/>
              </a:rPr>
              <a:t>random</a:t>
            </a:r>
            <a:r>
              <a:rPr sz="1100" spc="15" dirty="0">
                <a:latin typeface="Georgia"/>
                <a:cs typeface="Georgia"/>
              </a:rPr>
              <a:t> </a:t>
            </a:r>
            <a:r>
              <a:rPr sz="1100" spc="-30" dirty="0">
                <a:latin typeface="Georgia"/>
                <a:cs typeface="Georgia"/>
              </a:rPr>
              <a:t>samples,</a:t>
            </a:r>
            <a:r>
              <a:rPr sz="1100" spc="15" dirty="0">
                <a:latin typeface="Georgia"/>
                <a:cs typeface="Georgia"/>
              </a:rPr>
              <a:t> </a:t>
            </a:r>
            <a:r>
              <a:rPr sz="1100" spc="-20" dirty="0">
                <a:latin typeface="Georgia"/>
                <a:cs typeface="Georgia"/>
              </a:rPr>
              <a:t>which</a:t>
            </a:r>
            <a:r>
              <a:rPr sz="1100" spc="20" dirty="0">
                <a:latin typeface="Georgia"/>
                <a:cs typeface="Georgia"/>
              </a:rPr>
              <a:t> </a:t>
            </a:r>
            <a:r>
              <a:rPr sz="1100" dirty="0">
                <a:latin typeface="Georgia"/>
                <a:cs typeface="Georgia"/>
              </a:rPr>
              <a:t>is</a:t>
            </a:r>
            <a:r>
              <a:rPr sz="1100" spc="15" dirty="0">
                <a:latin typeface="Georgia"/>
                <a:cs typeface="Georgia"/>
              </a:rPr>
              <a:t> </a:t>
            </a:r>
            <a:r>
              <a:rPr sz="1100" spc="-10" dirty="0">
                <a:latin typeface="Georgia"/>
                <a:cs typeface="Georgia"/>
              </a:rPr>
              <a:t>usually</a:t>
            </a:r>
            <a:r>
              <a:rPr sz="1100" spc="15" dirty="0">
                <a:latin typeface="Georgia"/>
                <a:cs typeface="Georgia"/>
              </a:rPr>
              <a:t> </a:t>
            </a:r>
            <a:r>
              <a:rPr sz="1100" spc="-10" dirty="0">
                <a:latin typeface="Georgia"/>
                <a:cs typeface="Georgia"/>
              </a:rPr>
              <a:t>called</a:t>
            </a:r>
            <a:r>
              <a:rPr sz="1100" spc="20" dirty="0">
                <a:latin typeface="Georgia"/>
                <a:cs typeface="Georgia"/>
              </a:rPr>
              <a:t> </a:t>
            </a:r>
            <a:r>
              <a:rPr sz="1100" b="1" spc="-40" dirty="0">
                <a:latin typeface="Georgia"/>
                <a:cs typeface="Georgia"/>
              </a:rPr>
              <a:t>multi–stage</a:t>
            </a:r>
            <a:r>
              <a:rPr sz="1100" b="1" spc="45" dirty="0">
                <a:latin typeface="Georgia"/>
                <a:cs typeface="Georgia"/>
              </a:rPr>
              <a:t> </a:t>
            </a:r>
            <a:r>
              <a:rPr sz="1100" b="1" spc="-30" dirty="0">
                <a:latin typeface="Georgia"/>
                <a:cs typeface="Georgia"/>
              </a:rPr>
              <a:t>cluster</a:t>
            </a:r>
            <a:r>
              <a:rPr sz="1100" b="1" spc="45" dirty="0">
                <a:latin typeface="Georgia"/>
                <a:cs typeface="Georgia"/>
              </a:rPr>
              <a:t> </a:t>
            </a:r>
            <a:r>
              <a:rPr sz="1100" b="1" spc="-10" dirty="0">
                <a:latin typeface="Georgia"/>
                <a:cs typeface="Georgia"/>
              </a:rPr>
              <a:t>sampling</a:t>
            </a:r>
            <a:r>
              <a:rPr sz="1100" spc="-10" dirty="0">
                <a:latin typeface="Georgia"/>
                <a:cs typeface="Georgia"/>
              </a:rPr>
              <a:t>.</a:t>
            </a:r>
            <a:endParaRPr sz="1100">
              <a:latin typeface="Georgia"/>
              <a:cs typeface="Georgia"/>
            </a:endParaRPr>
          </a:p>
        </p:txBody>
      </p:sp>
      <p:sp>
        <p:nvSpPr>
          <p:cNvPr id="6" name="object 6"/>
          <p:cNvSpPr/>
          <p:nvPr/>
        </p:nvSpPr>
        <p:spPr>
          <a:xfrm>
            <a:off x="337972" y="251319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88</a:t>
            </a:fld>
            <a:r>
              <a:rPr spc="-25" dirty="0"/>
              <a:t> </a:t>
            </a:r>
            <a:r>
              <a:rPr spc="75" dirty="0"/>
              <a:t>/</a:t>
            </a:r>
            <a:r>
              <a:rPr spc="-20" dirty="0"/>
              <a:t> </a:t>
            </a:r>
            <a:r>
              <a:rPr spc="-25" dirty="0"/>
              <a:t>103</a:t>
            </a:r>
          </a:p>
        </p:txBody>
      </p:sp>
    </p:spTree>
  </p:cSld>
  <p:clrMapOvr>
    <a:masterClrMapping/>
  </p:clrMapOvr>
  <p:transition>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Cluster</a:t>
            </a:r>
            <a:r>
              <a:rPr spc="250" dirty="0"/>
              <a:t> </a:t>
            </a:r>
            <a:r>
              <a:rPr dirty="0"/>
              <a:t>sampling:</a:t>
            </a:r>
            <a:r>
              <a:rPr spc="455" dirty="0"/>
              <a:t> </a:t>
            </a:r>
            <a:r>
              <a:rPr dirty="0"/>
              <a:t>advantages</a:t>
            </a:r>
            <a:r>
              <a:rPr spc="260" dirty="0"/>
              <a:t> </a:t>
            </a:r>
            <a:r>
              <a:rPr spc="50" dirty="0"/>
              <a:t>and</a:t>
            </a:r>
            <a:r>
              <a:rPr spc="250" dirty="0"/>
              <a:t> </a:t>
            </a:r>
            <a:r>
              <a:rPr spc="-10" dirty="0"/>
              <a:t>disadvantages</a:t>
            </a:r>
          </a:p>
        </p:txBody>
      </p:sp>
      <p:sp>
        <p:nvSpPr>
          <p:cNvPr id="3" name="object 3"/>
          <p:cNvSpPr/>
          <p:nvPr/>
        </p:nvSpPr>
        <p:spPr>
          <a:xfrm>
            <a:off x="337972" y="74408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939622"/>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233741"/>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337972" y="173299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92853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22265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51677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612915"/>
            <a:ext cx="5062855" cy="1996439"/>
          </a:xfrm>
          <a:prstGeom prst="rect">
            <a:avLst/>
          </a:prstGeom>
        </p:spPr>
        <p:txBody>
          <a:bodyPr vert="horz" wrap="square" lIns="0" tIns="50800" rIns="0" bIns="0" rtlCol="0">
            <a:spAutoFit/>
          </a:bodyPr>
          <a:lstStyle/>
          <a:p>
            <a:pPr marL="12700">
              <a:lnSpc>
                <a:spcPct val="100000"/>
              </a:lnSpc>
              <a:spcBef>
                <a:spcPts val="400"/>
              </a:spcBef>
            </a:pPr>
            <a:r>
              <a:rPr sz="1100" spc="-10" dirty="0">
                <a:latin typeface="Georgia"/>
                <a:cs typeface="Georgia"/>
              </a:rPr>
              <a:t>Advantages:</a:t>
            </a:r>
            <a:endParaRPr sz="1100">
              <a:latin typeface="Georgia"/>
              <a:cs typeface="Georgia"/>
            </a:endParaRPr>
          </a:p>
          <a:p>
            <a:pPr marL="289560" marR="201930">
              <a:lnSpc>
                <a:spcPts val="1019"/>
              </a:lnSpc>
              <a:spcBef>
                <a:spcPts val="465"/>
              </a:spcBef>
            </a:pPr>
            <a:r>
              <a:rPr sz="1000" dirty="0">
                <a:latin typeface="Georgia"/>
                <a:cs typeface="Georgia"/>
              </a:rPr>
              <a:t>Cluster</a:t>
            </a:r>
            <a:r>
              <a:rPr sz="1000" spc="30" dirty="0">
                <a:latin typeface="Georgia"/>
                <a:cs typeface="Georgia"/>
              </a:rPr>
              <a:t> </a:t>
            </a:r>
            <a:r>
              <a:rPr sz="1000" spc="-20" dirty="0">
                <a:latin typeface="Georgia"/>
                <a:cs typeface="Georgia"/>
              </a:rPr>
              <a:t>sampling</a:t>
            </a:r>
            <a:r>
              <a:rPr sz="1000" spc="35" dirty="0">
                <a:latin typeface="Georgia"/>
                <a:cs typeface="Georgia"/>
              </a:rPr>
              <a:t> </a:t>
            </a:r>
            <a:r>
              <a:rPr sz="1000" dirty="0">
                <a:latin typeface="Georgia"/>
                <a:cs typeface="Georgia"/>
              </a:rPr>
              <a:t>is</a:t>
            </a:r>
            <a:r>
              <a:rPr sz="1000" spc="30" dirty="0">
                <a:latin typeface="Georgia"/>
                <a:cs typeface="Georgia"/>
              </a:rPr>
              <a:t> </a:t>
            </a:r>
            <a:r>
              <a:rPr sz="1000" spc="-30" dirty="0">
                <a:latin typeface="Georgia"/>
                <a:cs typeface="Georgia"/>
              </a:rPr>
              <a:t>time–</a:t>
            </a:r>
            <a:r>
              <a:rPr sz="1000" spc="35" dirty="0">
                <a:latin typeface="Georgia"/>
                <a:cs typeface="Georgia"/>
              </a:rPr>
              <a:t> </a:t>
            </a:r>
            <a:r>
              <a:rPr sz="1000" dirty="0">
                <a:latin typeface="Georgia"/>
                <a:cs typeface="Georgia"/>
              </a:rPr>
              <a:t>and</a:t>
            </a:r>
            <a:r>
              <a:rPr sz="1000" spc="30" dirty="0">
                <a:latin typeface="Georgia"/>
                <a:cs typeface="Georgia"/>
              </a:rPr>
              <a:t> </a:t>
            </a:r>
            <a:r>
              <a:rPr sz="1000" spc="-30" dirty="0">
                <a:latin typeface="Georgia"/>
                <a:cs typeface="Georgia"/>
              </a:rPr>
              <a:t>cost–efficient,</a:t>
            </a:r>
            <a:r>
              <a:rPr sz="1000" spc="35" dirty="0">
                <a:latin typeface="Georgia"/>
                <a:cs typeface="Georgia"/>
              </a:rPr>
              <a:t> </a:t>
            </a:r>
            <a:r>
              <a:rPr sz="1000" spc="-10" dirty="0">
                <a:latin typeface="Georgia"/>
                <a:cs typeface="Georgia"/>
              </a:rPr>
              <a:t>especially</a:t>
            </a:r>
            <a:r>
              <a:rPr sz="1000" spc="30" dirty="0">
                <a:latin typeface="Georgia"/>
                <a:cs typeface="Georgia"/>
              </a:rPr>
              <a:t> </a:t>
            </a:r>
            <a:r>
              <a:rPr sz="1000" dirty="0">
                <a:latin typeface="Georgia"/>
                <a:cs typeface="Georgia"/>
              </a:rPr>
              <a:t>for</a:t>
            </a:r>
            <a:r>
              <a:rPr sz="1000" spc="35" dirty="0">
                <a:latin typeface="Georgia"/>
                <a:cs typeface="Georgia"/>
              </a:rPr>
              <a:t> </a:t>
            </a:r>
            <a:r>
              <a:rPr sz="1000" spc="-20" dirty="0">
                <a:latin typeface="Georgia"/>
                <a:cs typeface="Georgia"/>
              </a:rPr>
              <a:t>samples</a:t>
            </a:r>
            <a:r>
              <a:rPr sz="1000" spc="30" dirty="0">
                <a:latin typeface="Georgia"/>
                <a:cs typeface="Georgia"/>
              </a:rPr>
              <a:t> </a:t>
            </a:r>
            <a:r>
              <a:rPr sz="1000" dirty="0">
                <a:latin typeface="Georgia"/>
                <a:cs typeface="Georgia"/>
              </a:rPr>
              <a:t>that</a:t>
            </a:r>
            <a:r>
              <a:rPr sz="1000" spc="35" dirty="0">
                <a:latin typeface="Georgia"/>
                <a:cs typeface="Georgia"/>
              </a:rPr>
              <a:t> </a:t>
            </a:r>
            <a:r>
              <a:rPr sz="1000" dirty="0">
                <a:latin typeface="Georgia"/>
                <a:cs typeface="Georgia"/>
              </a:rPr>
              <a:t>are</a:t>
            </a:r>
            <a:r>
              <a:rPr sz="1000" spc="30" dirty="0">
                <a:latin typeface="Georgia"/>
                <a:cs typeface="Georgia"/>
              </a:rPr>
              <a:t> </a:t>
            </a:r>
            <a:r>
              <a:rPr sz="1000" spc="-10" dirty="0">
                <a:latin typeface="Georgia"/>
                <a:cs typeface="Georgia"/>
              </a:rPr>
              <a:t>widely </a:t>
            </a:r>
            <a:r>
              <a:rPr sz="1000" spc="-20" dirty="0">
                <a:latin typeface="Georgia"/>
                <a:cs typeface="Georgia"/>
              </a:rPr>
              <a:t>geographically</a:t>
            </a:r>
            <a:r>
              <a:rPr sz="1000" spc="30" dirty="0">
                <a:latin typeface="Georgia"/>
                <a:cs typeface="Georgia"/>
              </a:rPr>
              <a:t> </a:t>
            </a:r>
            <a:r>
              <a:rPr sz="1000" spc="-20" dirty="0">
                <a:latin typeface="Georgia"/>
                <a:cs typeface="Georgia"/>
              </a:rPr>
              <a:t>spread</a:t>
            </a:r>
            <a:r>
              <a:rPr sz="1000" spc="35" dirty="0">
                <a:latin typeface="Georgia"/>
                <a:cs typeface="Georgia"/>
              </a:rPr>
              <a:t> </a:t>
            </a:r>
            <a:r>
              <a:rPr sz="1000" dirty="0">
                <a:latin typeface="Georgia"/>
                <a:cs typeface="Georgia"/>
              </a:rPr>
              <a:t>and</a:t>
            </a:r>
            <a:r>
              <a:rPr sz="1000" spc="35" dirty="0">
                <a:latin typeface="Georgia"/>
                <a:cs typeface="Georgia"/>
              </a:rPr>
              <a:t> </a:t>
            </a:r>
            <a:r>
              <a:rPr sz="1000" spc="-10" dirty="0">
                <a:latin typeface="Georgia"/>
                <a:cs typeface="Georgia"/>
              </a:rPr>
              <a:t>would</a:t>
            </a:r>
            <a:r>
              <a:rPr sz="1000" spc="30" dirty="0">
                <a:latin typeface="Georgia"/>
                <a:cs typeface="Georgia"/>
              </a:rPr>
              <a:t> </a:t>
            </a:r>
            <a:r>
              <a:rPr sz="1000" dirty="0">
                <a:latin typeface="Georgia"/>
                <a:cs typeface="Georgia"/>
              </a:rPr>
              <a:t>be</a:t>
            </a:r>
            <a:r>
              <a:rPr sz="1000" spc="35" dirty="0">
                <a:latin typeface="Georgia"/>
                <a:cs typeface="Georgia"/>
              </a:rPr>
              <a:t> </a:t>
            </a:r>
            <a:r>
              <a:rPr sz="1000" spc="-20" dirty="0">
                <a:latin typeface="Georgia"/>
                <a:cs typeface="Georgia"/>
              </a:rPr>
              <a:t>difficult</a:t>
            </a:r>
            <a:r>
              <a:rPr sz="1000" spc="35" dirty="0">
                <a:latin typeface="Georgia"/>
                <a:cs typeface="Georgia"/>
              </a:rPr>
              <a:t> </a:t>
            </a:r>
            <a:r>
              <a:rPr sz="1000" dirty="0">
                <a:latin typeface="Georgia"/>
                <a:cs typeface="Georgia"/>
              </a:rPr>
              <a:t>to</a:t>
            </a:r>
            <a:r>
              <a:rPr sz="1000" spc="35" dirty="0">
                <a:latin typeface="Georgia"/>
                <a:cs typeface="Georgia"/>
              </a:rPr>
              <a:t> </a:t>
            </a:r>
            <a:r>
              <a:rPr sz="1000" spc="-10" dirty="0">
                <a:latin typeface="Georgia"/>
                <a:cs typeface="Georgia"/>
              </a:rPr>
              <a:t>properly</a:t>
            </a:r>
            <a:r>
              <a:rPr sz="1000" spc="30" dirty="0">
                <a:latin typeface="Georgia"/>
                <a:cs typeface="Georgia"/>
              </a:rPr>
              <a:t> </a:t>
            </a:r>
            <a:r>
              <a:rPr sz="1000" spc="-20" dirty="0">
                <a:latin typeface="Georgia"/>
                <a:cs typeface="Georgia"/>
              </a:rPr>
              <a:t>sample</a:t>
            </a:r>
            <a:r>
              <a:rPr sz="1000" spc="35" dirty="0">
                <a:latin typeface="Georgia"/>
                <a:cs typeface="Georgia"/>
              </a:rPr>
              <a:t> </a:t>
            </a:r>
            <a:r>
              <a:rPr sz="1000" spc="-10" dirty="0">
                <a:latin typeface="Georgia"/>
                <a:cs typeface="Georgia"/>
              </a:rPr>
              <a:t>otherwise.</a:t>
            </a:r>
            <a:endParaRPr sz="1000">
              <a:latin typeface="Georgia"/>
              <a:cs typeface="Georgia"/>
            </a:endParaRPr>
          </a:p>
          <a:p>
            <a:pPr marL="289560" marR="75565">
              <a:lnSpc>
                <a:spcPts val="1019"/>
              </a:lnSpc>
              <a:spcBef>
                <a:spcPts val="275"/>
              </a:spcBef>
            </a:pPr>
            <a:r>
              <a:rPr sz="1000" spc="-10" dirty="0">
                <a:latin typeface="Georgia"/>
                <a:cs typeface="Georgia"/>
              </a:rPr>
              <a:t>Because</a:t>
            </a:r>
            <a:r>
              <a:rPr sz="1000" spc="30" dirty="0">
                <a:latin typeface="Georgia"/>
                <a:cs typeface="Georgia"/>
              </a:rPr>
              <a:t> </a:t>
            </a:r>
            <a:r>
              <a:rPr sz="1000" spc="-10" dirty="0">
                <a:latin typeface="Georgia"/>
                <a:cs typeface="Georgia"/>
              </a:rPr>
              <a:t>cluster</a:t>
            </a:r>
            <a:r>
              <a:rPr sz="1000" spc="35" dirty="0">
                <a:latin typeface="Georgia"/>
                <a:cs typeface="Georgia"/>
              </a:rPr>
              <a:t> </a:t>
            </a:r>
            <a:r>
              <a:rPr sz="1000" spc="-25" dirty="0">
                <a:latin typeface="Georgia"/>
                <a:cs typeface="Georgia"/>
              </a:rPr>
              <a:t>sampling</a:t>
            </a:r>
            <a:r>
              <a:rPr sz="1000" spc="30" dirty="0">
                <a:latin typeface="Georgia"/>
                <a:cs typeface="Georgia"/>
              </a:rPr>
              <a:t> </a:t>
            </a:r>
            <a:r>
              <a:rPr sz="1000" spc="-20" dirty="0">
                <a:latin typeface="Georgia"/>
                <a:cs typeface="Georgia"/>
              </a:rPr>
              <a:t>uses</a:t>
            </a:r>
            <a:r>
              <a:rPr sz="1000" spc="35" dirty="0">
                <a:latin typeface="Georgia"/>
                <a:cs typeface="Georgia"/>
              </a:rPr>
              <a:t> </a:t>
            </a:r>
            <a:r>
              <a:rPr sz="1000" spc="-25" dirty="0">
                <a:latin typeface="Georgia"/>
                <a:cs typeface="Georgia"/>
              </a:rPr>
              <a:t>randomization,</a:t>
            </a:r>
            <a:r>
              <a:rPr sz="1000" spc="30" dirty="0">
                <a:latin typeface="Georgia"/>
                <a:cs typeface="Georgia"/>
              </a:rPr>
              <a:t> </a:t>
            </a:r>
            <a:r>
              <a:rPr sz="1000" dirty="0">
                <a:latin typeface="Georgia"/>
                <a:cs typeface="Georgia"/>
              </a:rPr>
              <a:t>if</a:t>
            </a:r>
            <a:r>
              <a:rPr sz="1000" spc="35" dirty="0">
                <a:latin typeface="Georgia"/>
                <a:cs typeface="Georgia"/>
              </a:rPr>
              <a:t> </a:t>
            </a:r>
            <a:r>
              <a:rPr sz="1000" dirty="0">
                <a:latin typeface="Georgia"/>
                <a:cs typeface="Georgia"/>
              </a:rPr>
              <a:t>the</a:t>
            </a:r>
            <a:r>
              <a:rPr sz="1000" spc="30" dirty="0">
                <a:latin typeface="Georgia"/>
                <a:cs typeface="Georgia"/>
              </a:rPr>
              <a:t> </a:t>
            </a:r>
            <a:r>
              <a:rPr sz="1000" spc="-10" dirty="0">
                <a:latin typeface="Georgia"/>
                <a:cs typeface="Georgia"/>
              </a:rPr>
              <a:t>population</a:t>
            </a:r>
            <a:r>
              <a:rPr sz="1000" spc="35" dirty="0">
                <a:latin typeface="Georgia"/>
                <a:cs typeface="Georgia"/>
              </a:rPr>
              <a:t> </a:t>
            </a:r>
            <a:r>
              <a:rPr sz="1000" dirty="0">
                <a:latin typeface="Georgia"/>
                <a:cs typeface="Georgia"/>
              </a:rPr>
              <a:t>is</a:t>
            </a:r>
            <a:r>
              <a:rPr sz="1000" spc="30" dirty="0">
                <a:latin typeface="Georgia"/>
                <a:cs typeface="Georgia"/>
              </a:rPr>
              <a:t> </a:t>
            </a:r>
            <a:r>
              <a:rPr sz="1000" spc="-10" dirty="0">
                <a:latin typeface="Georgia"/>
                <a:cs typeface="Georgia"/>
              </a:rPr>
              <a:t>clustered</a:t>
            </a:r>
            <a:r>
              <a:rPr sz="1000" spc="35" dirty="0">
                <a:latin typeface="Georgia"/>
                <a:cs typeface="Georgia"/>
              </a:rPr>
              <a:t> </a:t>
            </a:r>
            <a:r>
              <a:rPr sz="1000" spc="-10" dirty="0">
                <a:latin typeface="Georgia"/>
                <a:cs typeface="Georgia"/>
              </a:rPr>
              <a:t>properly, </a:t>
            </a:r>
            <a:r>
              <a:rPr sz="1000" dirty="0">
                <a:latin typeface="Georgia"/>
                <a:cs typeface="Georgia"/>
              </a:rPr>
              <a:t>your</a:t>
            </a:r>
            <a:r>
              <a:rPr sz="1000" spc="5" dirty="0">
                <a:latin typeface="Georgia"/>
                <a:cs typeface="Georgia"/>
              </a:rPr>
              <a:t> </a:t>
            </a:r>
            <a:r>
              <a:rPr sz="1000" dirty="0">
                <a:latin typeface="Georgia"/>
                <a:cs typeface="Georgia"/>
              </a:rPr>
              <a:t>study</a:t>
            </a:r>
            <a:r>
              <a:rPr sz="1000" spc="10" dirty="0">
                <a:latin typeface="Georgia"/>
                <a:cs typeface="Georgia"/>
              </a:rPr>
              <a:t> </a:t>
            </a:r>
            <a:r>
              <a:rPr sz="1000" dirty="0">
                <a:latin typeface="Georgia"/>
                <a:cs typeface="Georgia"/>
              </a:rPr>
              <a:t>will</a:t>
            </a:r>
            <a:r>
              <a:rPr sz="1000" spc="5" dirty="0">
                <a:latin typeface="Georgia"/>
                <a:cs typeface="Georgia"/>
              </a:rPr>
              <a:t> </a:t>
            </a:r>
            <a:r>
              <a:rPr sz="1000" spc="-10" dirty="0">
                <a:latin typeface="Georgia"/>
                <a:cs typeface="Georgia"/>
              </a:rPr>
              <a:t>have</a:t>
            </a:r>
            <a:r>
              <a:rPr sz="1000" spc="10" dirty="0">
                <a:latin typeface="Georgia"/>
                <a:cs typeface="Georgia"/>
              </a:rPr>
              <a:t> </a:t>
            </a:r>
            <a:r>
              <a:rPr sz="1000" dirty="0">
                <a:latin typeface="Georgia"/>
                <a:cs typeface="Georgia"/>
              </a:rPr>
              <a:t>high</a:t>
            </a:r>
            <a:r>
              <a:rPr sz="1000" spc="5" dirty="0">
                <a:latin typeface="Georgia"/>
                <a:cs typeface="Georgia"/>
              </a:rPr>
              <a:t> </a:t>
            </a:r>
            <a:r>
              <a:rPr sz="1000" spc="-10" dirty="0">
                <a:latin typeface="Georgia"/>
                <a:cs typeface="Georgia"/>
              </a:rPr>
              <a:t>external</a:t>
            </a:r>
            <a:r>
              <a:rPr sz="1000" spc="10" dirty="0">
                <a:latin typeface="Georgia"/>
                <a:cs typeface="Georgia"/>
              </a:rPr>
              <a:t> </a:t>
            </a:r>
            <a:r>
              <a:rPr sz="1000" dirty="0">
                <a:latin typeface="Georgia"/>
                <a:cs typeface="Georgia"/>
              </a:rPr>
              <a:t>validity</a:t>
            </a:r>
            <a:r>
              <a:rPr sz="1000" spc="5" dirty="0">
                <a:latin typeface="Georgia"/>
                <a:cs typeface="Georgia"/>
              </a:rPr>
              <a:t> </a:t>
            </a:r>
            <a:r>
              <a:rPr sz="1000" spc="-10" dirty="0">
                <a:latin typeface="Georgia"/>
                <a:cs typeface="Georgia"/>
              </a:rPr>
              <a:t>because</a:t>
            </a:r>
            <a:r>
              <a:rPr sz="1000" spc="10" dirty="0">
                <a:latin typeface="Georgia"/>
                <a:cs typeface="Georgia"/>
              </a:rPr>
              <a:t> </a:t>
            </a:r>
            <a:r>
              <a:rPr sz="1000" dirty="0">
                <a:latin typeface="Georgia"/>
                <a:cs typeface="Georgia"/>
              </a:rPr>
              <a:t>your</a:t>
            </a:r>
            <a:r>
              <a:rPr sz="1000" spc="5" dirty="0">
                <a:latin typeface="Georgia"/>
                <a:cs typeface="Georgia"/>
              </a:rPr>
              <a:t> </a:t>
            </a:r>
            <a:r>
              <a:rPr sz="1000" spc="-20" dirty="0">
                <a:latin typeface="Georgia"/>
                <a:cs typeface="Georgia"/>
              </a:rPr>
              <a:t>sample</a:t>
            </a:r>
            <a:r>
              <a:rPr sz="1000" spc="10" dirty="0">
                <a:latin typeface="Georgia"/>
                <a:cs typeface="Georgia"/>
              </a:rPr>
              <a:t> </a:t>
            </a:r>
            <a:r>
              <a:rPr sz="1000" dirty="0">
                <a:latin typeface="Georgia"/>
                <a:cs typeface="Georgia"/>
              </a:rPr>
              <a:t>will</a:t>
            </a:r>
            <a:r>
              <a:rPr sz="1000" spc="5" dirty="0">
                <a:latin typeface="Georgia"/>
                <a:cs typeface="Georgia"/>
              </a:rPr>
              <a:t> </a:t>
            </a:r>
            <a:r>
              <a:rPr sz="1000" spc="-10" dirty="0">
                <a:latin typeface="Georgia"/>
                <a:cs typeface="Georgia"/>
              </a:rPr>
              <a:t>reflect</a:t>
            </a:r>
            <a:r>
              <a:rPr sz="1000" spc="10" dirty="0">
                <a:latin typeface="Georgia"/>
                <a:cs typeface="Georgia"/>
              </a:rPr>
              <a:t> </a:t>
            </a:r>
            <a:r>
              <a:rPr sz="1000" spc="-25" dirty="0">
                <a:latin typeface="Georgia"/>
                <a:cs typeface="Georgia"/>
              </a:rPr>
              <a:t>the </a:t>
            </a:r>
            <a:r>
              <a:rPr sz="1000" spc="-20" dirty="0">
                <a:latin typeface="Georgia"/>
                <a:cs typeface="Georgia"/>
              </a:rPr>
              <a:t>characteristics</a:t>
            </a:r>
            <a:r>
              <a:rPr sz="1000" spc="40" dirty="0">
                <a:latin typeface="Georgia"/>
                <a:cs typeface="Georgia"/>
              </a:rPr>
              <a:t> </a:t>
            </a:r>
            <a:r>
              <a:rPr sz="1000" dirty="0">
                <a:latin typeface="Georgia"/>
                <a:cs typeface="Georgia"/>
              </a:rPr>
              <a:t>of</a:t>
            </a:r>
            <a:r>
              <a:rPr sz="1000" spc="45" dirty="0">
                <a:latin typeface="Georgia"/>
                <a:cs typeface="Georgia"/>
              </a:rPr>
              <a:t> </a:t>
            </a:r>
            <a:r>
              <a:rPr sz="1000" dirty="0">
                <a:latin typeface="Georgia"/>
                <a:cs typeface="Georgia"/>
              </a:rPr>
              <a:t>the</a:t>
            </a:r>
            <a:r>
              <a:rPr sz="1000" spc="45" dirty="0">
                <a:latin typeface="Georgia"/>
                <a:cs typeface="Georgia"/>
              </a:rPr>
              <a:t> </a:t>
            </a:r>
            <a:r>
              <a:rPr sz="1000" spc="-10" dirty="0">
                <a:latin typeface="Georgia"/>
                <a:cs typeface="Georgia"/>
              </a:rPr>
              <a:t>larger</a:t>
            </a:r>
            <a:r>
              <a:rPr sz="1000" spc="45" dirty="0">
                <a:latin typeface="Georgia"/>
                <a:cs typeface="Georgia"/>
              </a:rPr>
              <a:t> </a:t>
            </a:r>
            <a:r>
              <a:rPr sz="1000" spc="-10" dirty="0">
                <a:latin typeface="Georgia"/>
                <a:cs typeface="Georgia"/>
              </a:rPr>
              <a:t>population.</a:t>
            </a:r>
            <a:endParaRPr sz="1000">
              <a:latin typeface="Georgia"/>
              <a:cs typeface="Georgia"/>
            </a:endParaRPr>
          </a:p>
          <a:p>
            <a:pPr marL="12700">
              <a:lnSpc>
                <a:spcPct val="100000"/>
              </a:lnSpc>
              <a:spcBef>
                <a:spcPts val="630"/>
              </a:spcBef>
            </a:pPr>
            <a:r>
              <a:rPr sz="1100" spc="-10" dirty="0">
                <a:latin typeface="Georgia"/>
                <a:cs typeface="Georgia"/>
              </a:rPr>
              <a:t>Disadvantages:</a:t>
            </a:r>
            <a:endParaRPr sz="1100">
              <a:latin typeface="Georgia"/>
              <a:cs typeface="Georgia"/>
            </a:endParaRPr>
          </a:p>
          <a:p>
            <a:pPr marL="289560" marR="36195">
              <a:lnSpc>
                <a:spcPts val="1019"/>
              </a:lnSpc>
              <a:spcBef>
                <a:spcPts val="459"/>
              </a:spcBef>
            </a:pPr>
            <a:r>
              <a:rPr sz="1000" spc="-20" dirty="0">
                <a:latin typeface="Georgia"/>
                <a:cs typeface="Georgia"/>
              </a:rPr>
              <a:t>Internal</a:t>
            </a:r>
            <a:r>
              <a:rPr sz="1000" spc="25" dirty="0">
                <a:latin typeface="Georgia"/>
                <a:cs typeface="Georgia"/>
              </a:rPr>
              <a:t> </a:t>
            </a:r>
            <a:r>
              <a:rPr sz="1000" dirty="0">
                <a:latin typeface="Georgia"/>
                <a:cs typeface="Georgia"/>
              </a:rPr>
              <a:t>validity</a:t>
            </a:r>
            <a:r>
              <a:rPr sz="1000" spc="25" dirty="0">
                <a:latin typeface="Georgia"/>
                <a:cs typeface="Georgia"/>
              </a:rPr>
              <a:t> </a:t>
            </a:r>
            <a:r>
              <a:rPr sz="1000" dirty="0">
                <a:latin typeface="Georgia"/>
                <a:cs typeface="Georgia"/>
              </a:rPr>
              <a:t>is</a:t>
            </a:r>
            <a:r>
              <a:rPr sz="1000" spc="25" dirty="0">
                <a:latin typeface="Georgia"/>
                <a:cs typeface="Georgia"/>
              </a:rPr>
              <a:t> </a:t>
            </a:r>
            <a:r>
              <a:rPr sz="1000" spc="-10" dirty="0">
                <a:latin typeface="Georgia"/>
                <a:cs typeface="Georgia"/>
              </a:rPr>
              <a:t>less</a:t>
            </a:r>
            <a:r>
              <a:rPr sz="1000" spc="30" dirty="0">
                <a:latin typeface="Georgia"/>
                <a:cs typeface="Georgia"/>
              </a:rPr>
              <a:t> </a:t>
            </a:r>
            <a:r>
              <a:rPr sz="1000" spc="-10" dirty="0">
                <a:latin typeface="Georgia"/>
                <a:cs typeface="Georgia"/>
              </a:rPr>
              <a:t>strong</a:t>
            </a:r>
            <a:r>
              <a:rPr sz="1000" spc="25" dirty="0">
                <a:latin typeface="Georgia"/>
                <a:cs typeface="Georgia"/>
              </a:rPr>
              <a:t> </a:t>
            </a:r>
            <a:r>
              <a:rPr sz="1000" dirty="0">
                <a:latin typeface="Georgia"/>
                <a:cs typeface="Georgia"/>
              </a:rPr>
              <a:t>than</a:t>
            </a:r>
            <a:r>
              <a:rPr sz="1000" spc="25" dirty="0">
                <a:latin typeface="Georgia"/>
                <a:cs typeface="Georgia"/>
              </a:rPr>
              <a:t> </a:t>
            </a:r>
            <a:r>
              <a:rPr sz="1000" dirty="0">
                <a:latin typeface="Georgia"/>
                <a:cs typeface="Georgia"/>
              </a:rPr>
              <a:t>with</a:t>
            </a:r>
            <a:r>
              <a:rPr sz="1000" spc="30" dirty="0">
                <a:latin typeface="Georgia"/>
                <a:cs typeface="Georgia"/>
              </a:rPr>
              <a:t> </a:t>
            </a:r>
            <a:r>
              <a:rPr sz="1000" spc="-25" dirty="0">
                <a:latin typeface="Georgia"/>
                <a:cs typeface="Georgia"/>
              </a:rPr>
              <a:t>simple</a:t>
            </a:r>
            <a:r>
              <a:rPr sz="1000" spc="25" dirty="0">
                <a:latin typeface="Georgia"/>
                <a:cs typeface="Georgia"/>
              </a:rPr>
              <a:t> </a:t>
            </a:r>
            <a:r>
              <a:rPr sz="1000" spc="-10" dirty="0">
                <a:latin typeface="Georgia"/>
                <a:cs typeface="Georgia"/>
              </a:rPr>
              <a:t>random</a:t>
            </a:r>
            <a:r>
              <a:rPr sz="1000" spc="25" dirty="0">
                <a:latin typeface="Georgia"/>
                <a:cs typeface="Georgia"/>
              </a:rPr>
              <a:t> </a:t>
            </a:r>
            <a:r>
              <a:rPr sz="1000" spc="-25" dirty="0">
                <a:latin typeface="Georgia"/>
                <a:cs typeface="Georgia"/>
              </a:rPr>
              <a:t>sampling,</a:t>
            </a:r>
            <a:r>
              <a:rPr sz="1000" spc="30" dirty="0">
                <a:latin typeface="Georgia"/>
                <a:cs typeface="Georgia"/>
              </a:rPr>
              <a:t> </a:t>
            </a:r>
            <a:r>
              <a:rPr sz="1000" spc="-10" dirty="0">
                <a:latin typeface="Georgia"/>
                <a:cs typeface="Georgia"/>
              </a:rPr>
              <a:t>particularly</a:t>
            </a:r>
            <a:r>
              <a:rPr sz="1000" spc="25" dirty="0">
                <a:latin typeface="Georgia"/>
                <a:cs typeface="Georgia"/>
              </a:rPr>
              <a:t> </a:t>
            </a:r>
            <a:r>
              <a:rPr sz="1000" dirty="0">
                <a:latin typeface="Georgia"/>
                <a:cs typeface="Georgia"/>
              </a:rPr>
              <a:t>as</a:t>
            </a:r>
            <a:r>
              <a:rPr sz="1000" spc="25" dirty="0">
                <a:latin typeface="Georgia"/>
                <a:cs typeface="Georgia"/>
              </a:rPr>
              <a:t> </a:t>
            </a:r>
            <a:r>
              <a:rPr sz="1000" spc="-25" dirty="0">
                <a:latin typeface="Georgia"/>
                <a:cs typeface="Georgia"/>
              </a:rPr>
              <a:t>you </a:t>
            </a:r>
            <a:r>
              <a:rPr sz="1000" spc="-10" dirty="0">
                <a:latin typeface="Georgia"/>
                <a:cs typeface="Georgia"/>
              </a:rPr>
              <a:t>use</a:t>
            </a:r>
            <a:r>
              <a:rPr sz="1000" spc="10" dirty="0">
                <a:latin typeface="Georgia"/>
                <a:cs typeface="Georgia"/>
              </a:rPr>
              <a:t> </a:t>
            </a:r>
            <a:r>
              <a:rPr sz="1000" spc="-20" dirty="0">
                <a:latin typeface="Georgia"/>
                <a:cs typeface="Georgia"/>
              </a:rPr>
              <a:t>more</a:t>
            </a:r>
            <a:r>
              <a:rPr sz="1000" spc="10" dirty="0">
                <a:latin typeface="Georgia"/>
                <a:cs typeface="Georgia"/>
              </a:rPr>
              <a:t> </a:t>
            </a:r>
            <a:r>
              <a:rPr sz="1000" spc="-10" dirty="0">
                <a:latin typeface="Georgia"/>
                <a:cs typeface="Georgia"/>
              </a:rPr>
              <a:t>stages</a:t>
            </a:r>
            <a:r>
              <a:rPr sz="1000" spc="10" dirty="0">
                <a:latin typeface="Georgia"/>
                <a:cs typeface="Georgia"/>
              </a:rPr>
              <a:t> </a:t>
            </a:r>
            <a:r>
              <a:rPr sz="1000" dirty="0">
                <a:latin typeface="Georgia"/>
                <a:cs typeface="Georgia"/>
              </a:rPr>
              <a:t>of</a:t>
            </a:r>
            <a:r>
              <a:rPr sz="1000" spc="10" dirty="0">
                <a:latin typeface="Georgia"/>
                <a:cs typeface="Georgia"/>
              </a:rPr>
              <a:t> </a:t>
            </a:r>
            <a:r>
              <a:rPr sz="1000" spc="-10" dirty="0">
                <a:latin typeface="Georgia"/>
                <a:cs typeface="Georgia"/>
              </a:rPr>
              <a:t>clustering.</a:t>
            </a:r>
            <a:endParaRPr sz="1000">
              <a:latin typeface="Georgia"/>
              <a:cs typeface="Georgia"/>
            </a:endParaRPr>
          </a:p>
          <a:p>
            <a:pPr marL="289560" marR="5080">
              <a:lnSpc>
                <a:spcPts val="1019"/>
              </a:lnSpc>
              <a:spcBef>
                <a:spcPts val="275"/>
              </a:spcBef>
            </a:pPr>
            <a:r>
              <a:rPr sz="1000" dirty="0">
                <a:latin typeface="Georgia"/>
                <a:cs typeface="Georgia"/>
              </a:rPr>
              <a:t>If</a:t>
            </a:r>
            <a:r>
              <a:rPr sz="1000" spc="30" dirty="0">
                <a:latin typeface="Georgia"/>
                <a:cs typeface="Georgia"/>
              </a:rPr>
              <a:t> </a:t>
            </a:r>
            <a:r>
              <a:rPr sz="1000" dirty="0">
                <a:latin typeface="Georgia"/>
                <a:cs typeface="Georgia"/>
              </a:rPr>
              <a:t>your</a:t>
            </a:r>
            <a:r>
              <a:rPr sz="1000" spc="35" dirty="0">
                <a:latin typeface="Georgia"/>
                <a:cs typeface="Georgia"/>
              </a:rPr>
              <a:t> </a:t>
            </a:r>
            <a:r>
              <a:rPr sz="1000" spc="-10" dirty="0">
                <a:latin typeface="Georgia"/>
                <a:cs typeface="Georgia"/>
              </a:rPr>
              <a:t>clusters</a:t>
            </a:r>
            <a:r>
              <a:rPr sz="1000" spc="35" dirty="0">
                <a:latin typeface="Georgia"/>
                <a:cs typeface="Georgia"/>
              </a:rPr>
              <a:t> </a:t>
            </a:r>
            <a:r>
              <a:rPr sz="1000" dirty="0">
                <a:latin typeface="Georgia"/>
                <a:cs typeface="Georgia"/>
              </a:rPr>
              <a:t>are</a:t>
            </a:r>
            <a:r>
              <a:rPr sz="1000" spc="35" dirty="0">
                <a:latin typeface="Georgia"/>
                <a:cs typeface="Georgia"/>
              </a:rPr>
              <a:t> </a:t>
            </a:r>
            <a:r>
              <a:rPr sz="1000" dirty="0">
                <a:latin typeface="Georgia"/>
                <a:cs typeface="Georgia"/>
              </a:rPr>
              <a:t>not</a:t>
            </a:r>
            <a:r>
              <a:rPr sz="1000" spc="35" dirty="0">
                <a:latin typeface="Georgia"/>
                <a:cs typeface="Georgia"/>
              </a:rPr>
              <a:t> </a:t>
            </a:r>
            <a:r>
              <a:rPr sz="1000" dirty="0">
                <a:latin typeface="Georgia"/>
                <a:cs typeface="Georgia"/>
              </a:rPr>
              <a:t>a</a:t>
            </a:r>
            <a:r>
              <a:rPr sz="1000" spc="35" dirty="0">
                <a:latin typeface="Georgia"/>
                <a:cs typeface="Georgia"/>
              </a:rPr>
              <a:t> </a:t>
            </a:r>
            <a:r>
              <a:rPr sz="1000" dirty="0">
                <a:latin typeface="Georgia"/>
                <a:cs typeface="Georgia"/>
              </a:rPr>
              <a:t>good</a:t>
            </a:r>
            <a:r>
              <a:rPr sz="1000" spc="30" dirty="0">
                <a:latin typeface="Georgia"/>
                <a:cs typeface="Georgia"/>
              </a:rPr>
              <a:t> </a:t>
            </a:r>
            <a:r>
              <a:rPr sz="1000" spc="-30" dirty="0">
                <a:latin typeface="Georgia"/>
                <a:cs typeface="Georgia"/>
              </a:rPr>
              <a:t>mini–representation</a:t>
            </a:r>
            <a:r>
              <a:rPr sz="1000" spc="35" dirty="0">
                <a:latin typeface="Georgia"/>
                <a:cs typeface="Georgia"/>
              </a:rPr>
              <a:t> </a:t>
            </a:r>
            <a:r>
              <a:rPr sz="1000" dirty="0">
                <a:latin typeface="Georgia"/>
                <a:cs typeface="Georgia"/>
              </a:rPr>
              <a:t>of</a:t>
            </a:r>
            <a:r>
              <a:rPr sz="1000" spc="35" dirty="0">
                <a:latin typeface="Georgia"/>
                <a:cs typeface="Georgia"/>
              </a:rPr>
              <a:t> </a:t>
            </a:r>
            <a:r>
              <a:rPr sz="1000" dirty="0">
                <a:latin typeface="Georgia"/>
                <a:cs typeface="Georgia"/>
              </a:rPr>
              <a:t>the</a:t>
            </a:r>
            <a:r>
              <a:rPr sz="1000" spc="35" dirty="0">
                <a:latin typeface="Georgia"/>
                <a:cs typeface="Georgia"/>
              </a:rPr>
              <a:t> </a:t>
            </a:r>
            <a:r>
              <a:rPr sz="1000" spc="-10" dirty="0">
                <a:latin typeface="Georgia"/>
                <a:cs typeface="Georgia"/>
              </a:rPr>
              <a:t>population</a:t>
            </a:r>
            <a:r>
              <a:rPr sz="1000" spc="35" dirty="0">
                <a:latin typeface="Georgia"/>
                <a:cs typeface="Georgia"/>
              </a:rPr>
              <a:t> </a:t>
            </a:r>
            <a:r>
              <a:rPr sz="1000" dirty="0">
                <a:latin typeface="Georgia"/>
                <a:cs typeface="Georgia"/>
              </a:rPr>
              <a:t>as</a:t>
            </a:r>
            <a:r>
              <a:rPr sz="1000" spc="35" dirty="0">
                <a:latin typeface="Georgia"/>
                <a:cs typeface="Georgia"/>
              </a:rPr>
              <a:t> </a:t>
            </a:r>
            <a:r>
              <a:rPr sz="1000" dirty="0">
                <a:latin typeface="Georgia"/>
                <a:cs typeface="Georgia"/>
              </a:rPr>
              <a:t>a</a:t>
            </a:r>
            <a:r>
              <a:rPr sz="1000" spc="35" dirty="0">
                <a:latin typeface="Georgia"/>
                <a:cs typeface="Georgia"/>
              </a:rPr>
              <a:t> </a:t>
            </a:r>
            <a:r>
              <a:rPr sz="1000" spc="-20" dirty="0">
                <a:latin typeface="Georgia"/>
                <a:cs typeface="Georgia"/>
              </a:rPr>
              <a:t>whole,</a:t>
            </a:r>
            <a:r>
              <a:rPr sz="1000" spc="30" dirty="0">
                <a:latin typeface="Georgia"/>
                <a:cs typeface="Georgia"/>
              </a:rPr>
              <a:t> </a:t>
            </a:r>
            <a:r>
              <a:rPr sz="1000" spc="-20" dirty="0">
                <a:latin typeface="Georgia"/>
                <a:cs typeface="Georgia"/>
              </a:rPr>
              <a:t>then </a:t>
            </a:r>
            <a:r>
              <a:rPr sz="1000" dirty="0">
                <a:latin typeface="Georgia"/>
                <a:cs typeface="Georgia"/>
              </a:rPr>
              <a:t>it</a:t>
            </a:r>
            <a:r>
              <a:rPr sz="1000" spc="35" dirty="0">
                <a:latin typeface="Georgia"/>
                <a:cs typeface="Georgia"/>
              </a:rPr>
              <a:t> </a:t>
            </a:r>
            <a:r>
              <a:rPr sz="1000" dirty="0">
                <a:latin typeface="Georgia"/>
                <a:cs typeface="Georgia"/>
              </a:rPr>
              <a:t>is</a:t>
            </a:r>
            <a:r>
              <a:rPr sz="1000" spc="35" dirty="0">
                <a:latin typeface="Georgia"/>
                <a:cs typeface="Georgia"/>
              </a:rPr>
              <a:t> </a:t>
            </a:r>
            <a:r>
              <a:rPr sz="1000" spc="-20" dirty="0">
                <a:latin typeface="Georgia"/>
                <a:cs typeface="Georgia"/>
              </a:rPr>
              <a:t>more</a:t>
            </a:r>
            <a:r>
              <a:rPr sz="1000" spc="40" dirty="0">
                <a:latin typeface="Georgia"/>
                <a:cs typeface="Georgia"/>
              </a:rPr>
              <a:t> </a:t>
            </a:r>
            <a:r>
              <a:rPr sz="1000" spc="-20" dirty="0">
                <a:latin typeface="Georgia"/>
                <a:cs typeface="Georgia"/>
              </a:rPr>
              <a:t>difficult</a:t>
            </a:r>
            <a:r>
              <a:rPr sz="1000" spc="35" dirty="0">
                <a:latin typeface="Georgia"/>
                <a:cs typeface="Georgia"/>
              </a:rPr>
              <a:t> </a:t>
            </a:r>
            <a:r>
              <a:rPr sz="1000" dirty="0">
                <a:latin typeface="Georgia"/>
                <a:cs typeface="Georgia"/>
              </a:rPr>
              <a:t>to</a:t>
            </a:r>
            <a:r>
              <a:rPr sz="1000" spc="40" dirty="0">
                <a:latin typeface="Georgia"/>
                <a:cs typeface="Georgia"/>
              </a:rPr>
              <a:t> </a:t>
            </a:r>
            <a:r>
              <a:rPr sz="1000" dirty="0">
                <a:latin typeface="Georgia"/>
                <a:cs typeface="Georgia"/>
              </a:rPr>
              <a:t>rely</a:t>
            </a:r>
            <a:r>
              <a:rPr sz="1000" spc="35" dirty="0">
                <a:latin typeface="Georgia"/>
                <a:cs typeface="Georgia"/>
              </a:rPr>
              <a:t> </a:t>
            </a:r>
            <a:r>
              <a:rPr sz="1000" dirty="0">
                <a:latin typeface="Georgia"/>
                <a:cs typeface="Georgia"/>
              </a:rPr>
              <a:t>upon</a:t>
            </a:r>
            <a:r>
              <a:rPr sz="1000" spc="40" dirty="0">
                <a:latin typeface="Georgia"/>
                <a:cs typeface="Georgia"/>
              </a:rPr>
              <a:t> </a:t>
            </a:r>
            <a:r>
              <a:rPr sz="1000" dirty="0">
                <a:latin typeface="Georgia"/>
                <a:cs typeface="Georgia"/>
              </a:rPr>
              <a:t>your</a:t>
            </a:r>
            <a:r>
              <a:rPr sz="1000" spc="35" dirty="0">
                <a:latin typeface="Georgia"/>
                <a:cs typeface="Georgia"/>
              </a:rPr>
              <a:t> </a:t>
            </a:r>
            <a:r>
              <a:rPr sz="1000" spc="-20" dirty="0">
                <a:latin typeface="Georgia"/>
                <a:cs typeface="Georgia"/>
              </a:rPr>
              <a:t>sample</a:t>
            </a:r>
            <a:r>
              <a:rPr sz="1000" spc="40" dirty="0">
                <a:latin typeface="Georgia"/>
                <a:cs typeface="Georgia"/>
              </a:rPr>
              <a:t> </a:t>
            </a:r>
            <a:r>
              <a:rPr sz="1000" dirty="0">
                <a:latin typeface="Georgia"/>
                <a:cs typeface="Georgia"/>
              </a:rPr>
              <a:t>to</a:t>
            </a:r>
            <a:r>
              <a:rPr sz="1000" spc="35" dirty="0">
                <a:latin typeface="Georgia"/>
                <a:cs typeface="Georgia"/>
              </a:rPr>
              <a:t> </a:t>
            </a:r>
            <a:r>
              <a:rPr sz="1000" spc="-20" dirty="0">
                <a:latin typeface="Georgia"/>
                <a:cs typeface="Georgia"/>
              </a:rPr>
              <a:t>provide</a:t>
            </a:r>
            <a:r>
              <a:rPr sz="1000" spc="40" dirty="0">
                <a:latin typeface="Georgia"/>
                <a:cs typeface="Georgia"/>
              </a:rPr>
              <a:t> </a:t>
            </a:r>
            <a:r>
              <a:rPr sz="1000" dirty="0">
                <a:latin typeface="Georgia"/>
                <a:cs typeface="Georgia"/>
              </a:rPr>
              <a:t>valid</a:t>
            </a:r>
            <a:r>
              <a:rPr sz="1000" spc="35" dirty="0">
                <a:latin typeface="Georgia"/>
                <a:cs typeface="Georgia"/>
              </a:rPr>
              <a:t> </a:t>
            </a:r>
            <a:r>
              <a:rPr sz="1000" spc="-10" dirty="0">
                <a:latin typeface="Georgia"/>
                <a:cs typeface="Georgia"/>
              </a:rPr>
              <a:t>results.</a:t>
            </a:r>
            <a:endParaRPr sz="1000">
              <a:latin typeface="Georgia"/>
              <a:cs typeface="Georgia"/>
            </a:endParaRPr>
          </a:p>
          <a:p>
            <a:pPr marL="289560">
              <a:lnSpc>
                <a:spcPct val="100000"/>
              </a:lnSpc>
              <a:spcBef>
                <a:spcPts val="95"/>
              </a:spcBef>
            </a:pPr>
            <a:r>
              <a:rPr sz="1000" dirty="0">
                <a:latin typeface="Georgia"/>
                <a:cs typeface="Georgia"/>
              </a:rPr>
              <a:t>Cluster</a:t>
            </a:r>
            <a:r>
              <a:rPr sz="1000" spc="20" dirty="0">
                <a:latin typeface="Georgia"/>
                <a:cs typeface="Georgia"/>
              </a:rPr>
              <a:t> </a:t>
            </a:r>
            <a:r>
              <a:rPr sz="1000" spc="-20" dirty="0">
                <a:latin typeface="Georgia"/>
                <a:cs typeface="Georgia"/>
              </a:rPr>
              <a:t>sampling</a:t>
            </a:r>
            <a:r>
              <a:rPr sz="1000" spc="20" dirty="0">
                <a:latin typeface="Georgia"/>
                <a:cs typeface="Georgia"/>
              </a:rPr>
              <a:t> </a:t>
            </a:r>
            <a:r>
              <a:rPr sz="1000" dirty="0">
                <a:latin typeface="Georgia"/>
                <a:cs typeface="Georgia"/>
              </a:rPr>
              <a:t>is</a:t>
            </a:r>
            <a:r>
              <a:rPr sz="1000" spc="25" dirty="0">
                <a:latin typeface="Georgia"/>
                <a:cs typeface="Georgia"/>
              </a:rPr>
              <a:t> </a:t>
            </a:r>
            <a:r>
              <a:rPr sz="1000" spc="-25" dirty="0">
                <a:latin typeface="Georgia"/>
                <a:cs typeface="Georgia"/>
              </a:rPr>
              <a:t>much</a:t>
            </a:r>
            <a:r>
              <a:rPr sz="1000" spc="20" dirty="0">
                <a:latin typeface="Georgia"/>
                <a:cs typeface="Georgia"/>
              </a:rPr>
              <a:t> </a:t>
            </a:r>
            <a:r>
              <a:rPr sz="1000" spc="-20" dirty="0">
                <a:latin typeface="Georgia"/>
                <a:cs typeface="Georgia"/>
              </a:rPr>
              <a:t>more</a:t>
            </a:r>
            <a:r>
              <a:rPr sz="1000" spc="20" dirty="0">
                <a:latin typeface="Georgia"/>
                <a:cs typeface="Georgia"/>
              </a:rPr>
              <a:t> </a:t>
            </a:r>
            <a:r>
              <a:rPr sz="1000" spc="-10" dirty="0">
                <a:latin typeface="Georgia"/>
                <a:cs typeface="Georgia"/>
              </a:rPr>
              <a:t>complex</a:t>
            </a:r>
            <a:r>
              <a:rPr sz="1000" spc="25" dirty="0">
                <a:latin typeface="Georgia"/>
                <a:cs typeface="Georgia"/>
              </a:rPr>
              <a:t> </a:t>
            </a:r>
            <a:r>
              <a:rPr sz="1000" dirty="0">
                <a:latin typeface="Georgia"/>
                <a:cs typeface="Georgia"/>
              </a:rPr>
              <a:t>to</a:t>
            </a:r>
            <a:r>
              <a:rPr sz="1000" spc="20" dirty="0">
                <a:latin typeface="Georgia"/>
                <a:cs typeface="Georgia"/>
              </a:rPr>
              <a:t> </a:t>
            </a:r>
            <a:r>
              <a:rPr sz="1000" dirty="0">
                <a:latin typeface="Georgia"/>
                <a:cs typeface="Georgia"/>
              </a:rPr>
              <a:t>plan</a:t>
            </a:r>
            <a:r>
              <a:rPr sz="1000" spc="25" dirty="0">
                <a:latin typeface="Georgia"/>
                <a:cs typeface="Georgia"/>
              </a:rPr>
              <a:t> </a:t>
            </a:r>
            <a:r>
              <a:rPr sz="1000" dirty="0">
                <a:latin typeface="Georgia"/>
                <a:cs typeface="Georgia"/>
              </a:rPr>
              <a:t>than</a:t>
            </a:r>
            <a:r>
              <a:rPr sz="1000" spc="20" dirty="0">
                <a:latin typeface="Georgia"/>
                <a:cs typeface="Georgia"/>
              </a:rPr>
              <a:t> </a:t>
            </a:r>
            <a:r>
              <a:rPr sz="1000" spc="-10" dirty="0">
                <a:latin typeface="Georgia"/>
                <a:cs typeface="Georgia"/>
              </a:rPr>
              <a:t>other</a:t>
            </a:r>
            <a:r>
              <a:rPr sz="1000" spc="20" dirty="0">
                <a:latin typeface="Georgia"/>
                <a:cs typeface="Georgia"/>
              </a:rPr>
              <a:t> </a:t>
            </a:r>
            <a:r>
              <a:rPr sz="1000" spc="-25" dirty="0">
                <a:latin typeface="Georgia"/>
                <a:cs typeface="Georgia"/>
              </a:rPr>
              <a:t>forms</a:t>
            </a:r>
            <a:r>
              <a:rPr sz="1000" spc="25" dirty="0">
                <a:latin typeface="Georgia"/>
                <a:cs typeface="Georgia"/>
              </a:rPr>
              <a:t> </a:t>
            </a:r>
            <a:r>
              <a:rPr sz="1000" dirty="0">
                <a:latin typeface="Georgia"/>
                <a:cs typeface="Georgia"/>
              </a:rPr>
              <a:t>of</a:t>
            </a:r>
            <a:r>
              <a:rPr sz="1000" spc="20" dirty="0">
                <a:latin typeface="Georgia"/>
                <a:cs typeface="Georgia"/>
              </a:rPr>
              <a:t> </a:t>
            </a:r>
            <a:r>
              <a:rPr sz="1000" spc="-10" dirty="0">
                <a:latin typeface="Georgia"/>
                <a:cs typeface="Georgia"/>
              </a:rPr>
              <a:t>sampling.</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89</a:t>
            </a:fld>
            <a:r>
              <a:rPr spc="-25" dirty="0"/>
              <a:t> </a:t>
            </a:r>
            <a:r>
              <a:rPr spc="75" dirty="0"/>
              <a:t>/</a:t>
            </a:r>
            <a:r>
              <a:rPr spc="-20" dirty="0"/>
              <a:t> </a:t>
            </a:r>
            <a:r>
              <a:rPr spc="-25" dirty="0"/>
              <a:t>103</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153733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CC0000"/>
                </a:solidFill>
                <a:latin typeface="Times New Roman"/>
                <a:cs typeface="Times New Roman"/>
              </a:rPr>
              <a:t>CRISP–DM</a:t>
            </a:r>
            <a:r>
              <a:rPr sz="1400" spc="335" dirty="0">
                <a:solidFill>
                  <a:srgbClr val="CC0000"/>
                </a:solidFill>
                <a:latin typeface="Times New Roman"/>
                <a:cs typeface="Times New Roman"/>
              </a:rPr>
              <a:t> </a:t>
            </a:r>
            <a:r>
              <a:rPr sz="1400" spc="-10" dirty="0">
                <a:solidFill>
                  <a:srgbClr val="CC0000"/>
                </a:solidFill>
                <a:latin typeface="Times New Roman"/>
                <a:cs typeface="Times New Roman"/>
              </a:rPr>
              <a:t>process</a:t>
            </a:r>
            <a:endParaRPr sz="1400">
              <a:latin typeface="Times New Roman"/>
              <a:cs typeface="Times New Roman"/>
            </a:endParaRPr>
          </a:p>
        </p:txBody>
      </p:sp>
      <p:pic>
        <p:nvPicPr>
          <p:cNvPr id="3" name="object 3"/>
          <p:cNvPicPr/>
          <p:nvPr/>
        </p:nvPicPr>
        <p:blipFill>
          <a:blip r:embed="rId2" cstate="print"/>
          <a:stretch>
            <a:fillRect/>
          </a:stretch>
        </p:blipFill>
        <p:spPr>
          <a:xfrm>
            <a:off x="1676679" y="568007"/>
            <a:ext cx="2425700" cy="2238375"/>
          </a:xfrm>
          <a:prstGeom prst="rect">
            <a:avLst/>
          </a:prstGeom>
        </p:spPr>
      </p:pic>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8" name="object 8"/>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9" name="object 9"/>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50" dirty="0"/>
              <a:t>9</a:t>
            </a:fld>
            <a:r>
              <a:rPr spc="-25" dirty="0"/>
              <a:t> </a:t>
            </a:r>
            <a:r>
              <a:rPr spc="75" dirty="0"/>
              <a:t>/</a:t>
            </a:r>
            <a:r>
              <a:rPr spc="-25" dirty="0"/>
              <a:t> 103</a:t>
            </a:r>
          </a:p>
        </p:txBody>
      </p:sp>
    </p:spTree>
  </p:cSld>
  <p:clrMapOvr>
    <a:masterClrMapping/>
  </p:clrMapOvr>
  <p:transition>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Systematic</a:t>
            </a:r>
            <a:r>
              <a:rPr spc="405" dirty="0"/>
              <a:t> </a:t>
            </a:r>
            <a:r>
              <a:rPr spc="-10" dirty="0"/>
              <a:t>sampling</a:t>
            </a:r>
          </a:p>
        </p:txBody>
      </p:sp>
      <p:sp>
        <p:nvSpPr>
          <p:cNvPr id="3" name="object 3"/>
          <p:cNvSpPr/>
          <p:nvPr/>
        </p:nvSpPr>
        <p:spPr>
          <a:xfrm>
            <a:off x="337972" y="58583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94231"/>
            <a:ext cx="5108575" cy="960755"/>
          </a:xfrm>
          <a:prstGeom prst="rect">
            <a:avLst/>
          </a:prstGeom>
        </p:spPr>
        <p:txBody>
          <a:bodyPr vert="horz" wrap="square" lIns="0" tIns="34290" rIns="0" bIns="0" rtlCol="0">
            <a:spAutoFit/>
          </a:bodyPr>
          <a:lstStyle/>
          <a:p>
            <a:pPr marL="12700" marR="71755">
              <a:lnSpc>
                <a:spcPts val="1150"/>
              </a:lnSpc>
              <a:spcBef>
                <a:spcPts val="270"/>
              </a:spcBef>
            </a:pPr>
            <a:r>
              <a:rPr sz="1100" dirty="0">
                <a:latin typeface="Georgia"/>
                <a:cs typeface="Georgia"/>
              </a:rPr>
              <a:t>In</a:t>
            </a:r>
            <a:r>
              <a:rPr sz="1100" spc="20" dirty="0">
                <a:latin typeface="Georgia"/>
                <a:cs typeface="Georgia"/>
              </a:rPr>
              <a:t> </a:t>
            </a:r>
            <a:r>
              <a:rPr sz="1100" dirty="0">
                <a:latin typeface="Georgia"/>
                <a:cs typeface="Georgia"/>
              </a:rPr>
              <a:t>this</a:t>
            </a:r>
            <a:r>
              <a:rPr sz="1100" spc="15" dirty="0">
                <a:latin typeface="Georgia"/>
                <a:cs typeface="Georgia"/>
              </a:rPr>
              <a:t> </a:t>
            </a:r>
            <a:r>
              <a:rPr sz="1100" spc="-25" dirty="0">
                <a:latin typeface="Georgia"/>
                <a:cs typeface="Georgia"/>
              </a:rPr>
              <a:t>technique,</a:t>
            </a:r>
            <a:r>
              <a:rPr sz="1100" spc="20" dirty="0">
                <a:latin typeface="Georgia"/>
                <a:cs typeface="Georgia"/>
              </a:rPr>
              <a:t> </a:t>
            </a:r>
            <a:r>
              <a:rPr sz="1100" dirty="0">
                <a:latin typeface="Georgia"/>
                <a:cs typeface="Georgia"/>
              </a:rPr>
              <a:t>only</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first</a:t>
            </a:r>
            <a:r>
              <a:rPr sz="1100" spc="20" dirty="0">
                <a:latin typeface="Georgia"/>
                <a:cs typeface="Georgia"/>
              </a:rPr>
              <a:t> </a:t>
            </a:r>
            <a:r>
              <a:rPr sz="1100" spc="-35" dirty="0">
                <a:latin typeface="Georgia"/>
                <a:cs typeface="Georgia"/>
              </a:rPr>
              <a:t>element</a:t>
            </a:r>
            <a:r>
              <a:rPr sz="1100" spc="20" dirty="0">
                <a:latin typeface="Georgia"/>
                <a:cs typeface="Georgia"/>
              </a:rPr>
              <a:t> </a:t>
            </a:r>
            <a:r>
              <a:rPr sz="1100" dirty="0">
                <a:latin typeface="Georgia"/>
                <a:cs typeface="Georgia"/>
              </a:rPr>
              <a:t>is</a:t>
            </a:r>
            <a:r>
              <a:rPr sz="1100" spc="20" dirty="0">
                <a:latin typeface="Georgia"/>
                <a:cs typeface="Georgia"/>
              </a:rPr>
              <a:t> </a:t>
            </a:r>
            <a:r>
              <a:rPr sz="1100" spc="-20" dirty="0">
                <a:latin typeface="Georgia"/>
                <a:cs typeface="Georgia"/>
              </a:rPr>
              <a:t>selected</a:t>
            </a:r>
            <a:r>
              <a:rPr sz="1100" spc="20" dirty="0">
                <a:latin typeface="Georgia"/>
                <a:cs typeface="Georgia"/>
              </a:rPr>
              <a:t> </a:t>
            </a:r>
            <a:r>
              <a:rPr sz="1100" spc="-30" dirty="0">
                <a:latin typeface="Georgia"/>
                <a:cs typeface="Georgia"/>
              </a:rPr>
              <a:t>randomly.</a:t>
            </a:r>
            <a:r>
              <a:rPr sz="1100" spc="114" dirty="0">
                <a:latin typeface="Georgia"/>
                <a:cs typeface="Georgia"/>
              </a:rPr>
              <a:t> </a:t>
            </a:r>
            <a:r>
              <a:rPr sz="1100" spc="-30" dirty="0">
                <a:latin typeface="Georgia"/>
                <a:cs typeface="Georgia"/>
              </a:rPr>
              <a:t>From</a:t>
            </a:r>
            <a:r>
              <a:rPr sz="1100" spc="20"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second,</a:t>
            </a:r>
            <a:r>
              <a:rPr sz="1100" spc="20" dirty="0">
                <a:latin typeface="Georgia"/>
                <a:cs typeface="Georgia"/>
              </a:rPr>
              <a:t> </a:t>
            </a:r>
            <a:r>
              <a:rPr sz="1100" spc="-25" dirty="0">
                <a:latin typeface="Georgia"/>
                <a:cs typeface="Georgia"/>
              </a:rPr>
              <a:t>the </a:t>
            </a:r>
            <a:r>
              <a:rPr sz="1100" spc="-20" dirty="0">
                <a:latin typeface="Georgia"/>
                <a:cs typeface="Georgia"/>
              </a:rPr>
              <a:t>selection</a:t>
            </a:r>
            <a:r>
              <a:rPr sz="1100" spc="15" dirty="0">
                <a:latin typeface="Georgia"/>
                <a:cs typeface="Georgia"/>
              </a:rPr>
              <a:t> </a:t>
            </a:r>
            <a:r>
              <a:rPr sz="1100" dirty="0">
                <a:latin typeface="Georgia"/>
                <a:cs typeface="Georgia"/>
              </a:rPr>
              <a:t>is</a:t>
            </a:r>
            <a:r>
              <a:rPr sz="1100" spc="15" dirty="0">
                <a:latin typeface="Georgia"/>
                <a:cs typeface="Georgia"/>
              </a:rPr>
              <a:t> </a:t>
            </a:r>
            <a:r>
              <a:rPr sz="1100" spc="-10" dirty="0">
                <a:latin typeface="Georgia"/>
                <a:cs typeface="Georgia"/>
              </a:rPr>
              <a:t>based</a:t>
            </a:r>
            <a:r>
              <a:rPr sz="1100" spc="20" dirty="0">
                <a:latin typeface="Georgia"/>
                <a:cs typeface="Georgia"/>
              </a:rPr>
              <a:t> </a:t>
            </a:r>
            <a:r>
              <a:rPr sz="1100" dirty="0">
                <a:latin typeface="Georgia"/>
                <a:cs typeface="Georgia"/>
              </a:rPr>
              <a:t>on</a:t>
            </a:r>
            <a:r>
              <a:rPr sz="1100" spc="15"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previous</a:t>
            </a:r>
            <a:r>
              <a:rPr sz="1100" spc="15" dirty="0">
                <a:latin typeface="Georgia"/>
                <a:cs typeface="Georgia"/>
              </a:rPr>
              <a:t> </a:t>
            </a:r>
            <a:r>
              <a:rPr sz="1100" spc="-20" dirty="0">
                <a:latin typeface="Georgia"/>
                <a:cs typeface="Georgia"/>
              </a:rPr>
              <a:t>one.</a:t>
            </a:r>
            <a:endParaRPr sz="1100">
              <a:latin typeface="Georgia"/>
              <a:cs typeface="Georgia"/>
            </a:endParaRPr>
          </a:p>
          <a:p>
            <a:pPr marL="12700" marR="5080">
              <a:lnSpc>
                <a:spcPts val="1880"/>
              </a:lnSpc>
              <a:spcBef>
                <a:spcPts val="145"/>
              </a:spcBef>
            </a:pPr>
            <a:r>
              <a:rPr sz="1100" dirty="0">
                <a:latin typeface="Georgia"/>
                <a:cs typeface="Georgia"/>
              </a:rPr>
              <a:t>First,</a:t>
            </a:r>
            <a:r>
              <a:rPr sz="1100" spc="30" dirty="0">
                <a:latin typeface="Georgia"/>
                <a:cs typeface="Georgia"/>
              </a:rPr>
              <a:t> </a:t>
            </a:r>
            <a:r>
              <a:rPr sz="1100" dirty="0">
                <a:latin typeface="Georgia"/>
                <a:cs typeface="Georgia"/>
              </a:rPr>
              <a:t>all</a:t>
            </a:r>
            <a:r>
              <a:rPr sz="1100" spc="35"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elements</a:t>
            </a:r>
            <a:r>
              <a:rPr sz="1100" spc="35"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30" dirty="0">
                <a:latin typeface="Georgia"/>
                <a:cs typeface="Georgia"/>
              </a:rPr>
              <a:t> </a:t>
            </a:r>
            <a:r>
              <a:rPr sz="1100" dirty="0">
                <a:latin typeface="Georgia"/>
                <a:cs typeface="Georgia"/>
              </a:rPr>
              <a:t>are</a:t>
            </a:r>
            <a:r>
              <a:rPr sz="1100" spc="35" dirty="0">
                <a:latin typeface="Georgia"/>
                <a:cs typeface="Georgia"/>
              </a:rPr>
              <a:t> </a:t>
            </a:r>
            <a:r>
              <a:rPr sz="1100" spc="-10" dirty="0">
                <a:latin typeface="Georgia"/>
                <a:cs typeface="Georgia"/>
              </a:rPr>
              <a:t>placed</a:t>
            </a:r>
            <a:r>
              <a:rPr sz="1100" spc="30" dirty="0">
                <a:latin typeface="Georgia"/>
                <a:cs typeface="Georgia"/>
              </a:rPr>
              <a:t> </a:t>
            </a:r>
            <a:r>
              <a:rPr sz="1100" dirty="0">
                <a:latin typeface="Georgia"/>
                <a:cs typeface="Georgia"/>
              </a:rPr>
              <a:t>in</a:t>
            </a:r>
            <a:r>
              <a:rPr sz="1100" spc="35" dirty="0">
                <a:latin typeface="Georgia"/>
                <a:cs typeface="Georgia"/>
              </a:rPr>
              <a:t> </a:t>
            </a:r>
            <a:r>
              <a:rPr sz="1100" dirty="0">
                <a:latin typeface="Georgia"/>
                <a:cs typeface="Georgia"/>
              </a:rPr>
              <a:t>a</a:t>
            </a:r>
            <a:r>
              <a:rPr sz="1100" spc="30" dirty="0">
                <a:latin typeface="Georgia"/>
                <a:cs typeface="Georgia"/>
              </a:rPr>
              <a:t> </a:t>
            </a:r>
            <a:r>
              <a:rPr sz="1100" spc="-35" dirty="0">
                <a:latin typeface="Georgia"/>
                <a:cs typeface="Georgia"/>
              </a:rPr>
              <a:t>sequence</a:t>
            </a:r>
            <a:r>
              <a:rPr sz="1100" spc="35" dirty="0">
                <a:latin typeface="Georgia"/>
                <a:cs typeface="Georgia"/>
              </a:rPr>
              <a:t> </a:t>
            </a:r>
            <a:r>
              <a:rPr sz="1100" dirty="0">
                <a:latin typeface="Georgia"/>
                <a:cs typeface="Georgia"/>
              </a:rPr>
              <a:t>in</a:t>
            </a:r>
            <a:r>
              <a:rPr sz="1100" spc="30" dirty="0">
                <a:latin typeface="Georgia"/>
                <a:cs typeface="Georgia"/>
              </a:rPr>
              <a:t> </a:t>
            </a:r>
            <a:r>
              <a:rPr sz="1100" spc="-30" dirty="0">
                <a:latin typeface="Georgia"/>
                <a:cs typeface="Georgia"/>
              </a:rPr>
              <a:t>random</a:t>
            </a:r>
            <a:r>
              <a:rPr sz="1100" spc="35" dirty="0">
                <a:latin typeface="Georgia"/>
                <a:cs typeface="Georgia"/>
              </a:rPr>
              <a:t> </a:t>
            </a:r>
            <a:r>
              <a:rPr sz="1100" spc="-10" dirty="0">
                <a:latin typeface="Georgia"/>
                <a:cs typeface="Georgia"/>
              </a:rPr>
              <a:t>order. </a:t>
            </a:r>
            <a:r>
              <a:rPr sz="1100" spc="-25" dirty="0">
                <a:latin typeface="Georgia"/>
                <a:cs typeface="Georgia"/>
              </a:rPr>
              <a:t>Suppose</a:t>
            </a:r>
            <a:r>
              <a:rPr sz="1100" spc="35"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35" dirty="0">
                <a:latin typeface="Georgia"/>
                <a:cs typeface="Georgia"/>
              </a:rPr>
              <a:t> </a:t>
            </a:r>
            <a:r>
              <a:rPr sz="1100" spc="-10" dirty="0">
                <a:latin typeface="Georgia"/>
                <a:cs typeface="Georgia"/>
              </a:rPr>
              <a:t>size</a:t>
            </a:r>
            <a:r>
              <a:rPr sz="1100" spc="35" dirty="0">
                <a:latin typeface="Georgia"/>
                <a:cs typeface="Georgia"/>
              </a:rPr>
              <a:t> </a:t>
            </a:r>
            <a:r>
              <a:rPr sz="1100" dirty="0">
                <a:latin typeface="Georgia"/>
                <a:cs typeface="Georgia"/>
              </a:rPr>
              <a:t>is</a:t>
            </a:r>
            <a:r>
              <a:rPr sz="1100" spc="35" dirty="0">
                <a:latin typeface="Georgia"/>
                <a:cs typeface="Georgia"/>
              </a:rPr>
              <a:t> </a:t>
            </a:r>
            <a:r>
              <a:rPr sz="1100" i="1" dirty="0">
                <a:latin typeface="Georgia"/>
                <a:cs typeface="Georgia"/>
              </a:rPr>
              <a:t>N</a:t>
            </a:r>
            <a:r>
              <a:rPr sz="1100" i="1" spc="135" dirty="0">
                <a:latin typeface="Georgia"/>
                <a:cs typeface="Georgia"/>
              </a:rPr>
              <a:t> </a:t>
            </a:r>
            <a:r>
              <a:rPr sz="1100" dirty="0">
                <a:latin typeface="Georgia"/>
                <a:cs typeface="Georgia"/>
              </a:rPr>
              <a:t>and</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size</a:t>
            </a:r>
            <a:r>
              <a:rPr sz="1100" spc="35"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resulting</a:t>
            </a:r>
            <a:r>
              <a:rPr sz="1100" spc="40" dirty="0">
                <a:latin typeface="Georgia"/>
                <a:cs typeface="Georgia"/>
              </a:rPr>
              <a:t> </a:t>
            </a:r>
            <a:r>
              <a:rPr sz="1100" spc="-25" dirty="0">
                <a:latin typeface="Georgia"/>
                <a:cs typeface="Georgia"/>
              </a:rPr>
              <a:t>sample</a:t>
            </a:r>
            <a:r>
              <a:rPr sz="1100" spc="35" dirty="0">
                <a:latin typeface="Georgia"/>
                <a:cs typeface="Georgia"/>
              </a:rPr>
              <a:t> </a:t>
            </a:r>
            <a:r>
              <a:rPr sz="1100" dirty="0">
                <a:latin typeface="Georgia"/>
                <a:cs typeface="Georgia"/>
              </a:rPr>
              <a:t>is</a:t>
            </a:r>
            <a:r>
              <a:rPr sz="1100" spc="35" dirty="0">
                <a:latin typeface="Georgia"/>
                <a:cs typeface="Georgia"/>
              </a:rPr>
              <a:t> </a:t>
            </a:r>
            <a:r>
              <a:rPr sz="1100" i="1" dirty="0">
                <a:latin typeface="Georgia"/>
                <a:cs typeface="Georgia"/>
              </a:rPr>
              <a:t>n</a:t>
            </a:r>
            <a:r>
              <a:rPr sz="1100" i="1" spc="35" dirty="0">
                <a:latin typeface="Georgia"/>
                <a:cs typeface="Georgia"/>
              </a:rPr>
              <a:t> </a:t>
            </a:r>
            <a:r>
              <a:rPr sz="1100" spc="-10" dirty="0">
                <a:latin typeface="Georgia"/>
                <a:cs typeface="Georgia"/>
              </a:rPr>
              <a:t>(normally</a:t>
            </a:r>
            <a:endParaRPr sz="1100">
              <a:latin typeface="Georgia"/>
              <a:cs typeface="Georgia"/>
            </a:endParaRPr>
          </a:p>
          <a:p>
            <a:pPr marL="12700">
              <a:lnSpc>
                <a:spcPts val="990"/>
              </a:lnSpc>
            </a:pPr>
            <a:r>
              <a:rPr sz="1100" i="1" dirty="0">
                <a:latin typeface="Georgia"/>
                <a:cs typeface="Georgia"/>
              </a:rPr>
              <a:t>n</a:t>
            </a:r>
            <a:r>
              <a:rPr sz="1100" i="1" spc="-20" dirty="0">
                <a:latin typeface="Georgia"/>
                <a:cs typeface="Georgia"/>
              </a:rPr>
              <a:t> </a:t>
            </a:r>
            <a:r>
              <a:rPr sz="1100" spc="105" dirty="0">
                <a:latin typeface="Cambria"/>
                <a:cs typeface="Cambria"/>
              </a:rPr>
              <a:t>≪</a:t>
            </a:r>
            <a:r>
              <a:rPr sz="1100" spc="25" dirty="0">
                <a:latin typeface="Cambria"/>
                <a:cs typeface="Cambria"/>
              </a:rPr>
              <a:t> </a:t>
            </a:r>
            <a:r>
              <a:rPr sz="1100" i="1" dirty="0">
                <a:latin typeface="Georgia"/>
                <a:cs typeface="Georgia"/>
              </a:rPr>
              <a:t>N</a:t>
            </a:r>
            <a:r>
              <a:rPr sz="1100" i="1" spc="-150" dirty="0">
                <a:latin typeface="Georgia"/>
                <a:cs typeface="Georgia"/>
              </a:rPr>
              <a:t> </a:t>
            </a:r>
            <a:r>
              <a:rPr sz="1100" dirty="0">
                <a:latin typeface="Georgia"/>
                <a:cs typeface="Georgia"/>
              </a:rPr>
              <a:t>).</a:t>
            </a:r>
            <a:r>
              <a:rPr sz="1100" spc="155" dirty="0">
                <a:latin typeface="Georgia"/>
                <a:cs typeface="Georgia"/>
              </a:rPr>
              <a:t> </a:t>
            </a:r>
            <a:r>
              <a:rPr sz="1100" dirty="0">
                <a:latin typeface="Georgia"/>
                <a:cs typeface="Georgia"/>
              </a:rPr>
              <a:t>Then</a:t>
            </a:r>
            <a:r>
              <a:rPr sz="1100" spc="50" dirty="0">
                <a:latin typeface="Georgia"/>
                <a:cs typeface="Georgia"/>
              </a:rPr>
              <a:t> </a:t>
            </a:r>
            <a:r>
              <a:rPr sz="1100" spc="-10" dirty="0">
                <a:latin typeface="Georgia"/>
                <a:cs typeface="Georgia"/>
              </a:rPr>
              <a:t>divide</a:t>
            </a:r>
            <a:r>
              <a:rPr sz="1100" spc="50" dirty="0">
                <a:latin typeface="Georgia"/>
                <a:cs typeface="Georgia"/>
              </a:rPr>
              <a:t> </a:t>
            </a:r>
            <a:r>
              <a:rPr sz="1100" dirty="0">
                <a:latin typeface="Georgia"/>
                <a:cs typeface="Georgia"/>
              </a:rPr>
              <a:t>the</a:t>
            </a:r>
            <a:r>
              <a:rPr sz="1100" spc="50" dirty="0">
                <a:latin typeface="Georgia"/>
                <a:cs typeface="Georgia"/>
              </a:rPr>
              <a:t> </a:t>
            </a:r>
            <a:r>
              <a:rPr sz="1100" spc="-10" dirty="0">
                <a:latin typeface="Georgia"/>
                <a:cs typeface="Georgia"/>
              </a:rPr>
              <a:t>population</a:t>
            </a:r>
            <a:r>
              <a:rPr sz="1100" spc="55" dirty="0">
                <a:latin typeface="Georgia"/>
                <a:cs typeface="Georgia"/>
              </a:rPr>
              <a:t> </a:t>
            </a:r>
            <a:r>
              <a:rPr sz="1100" spc="-35" dirty="0">
                <a:latin typeface="Georgia"/>
                <a:cs typeface="Georgia"/>
              </a:rPr>
              <a:t>sequence</a:t>
            </a:r>
            <a:r>
              <a:rPr sz="1100" spc="50" dirty="0">
                <a:latin typeface="Georgia"/>
                <a:cs typeface="Georgia"/>
              </a:rPr>
              <a:t> </a:t>
            </a:r>
            <a:r>
              <a:rPr sz="1100" dirty="0">
                <a:latin typeface="Georgia"/>
                <a:cs typeface="Georgia"/>
              </a:rPr>
              <a:t>into</a:t>
            </a:r>
            <a:r>
              <a:rPr sz="1100" spc="50" dirty="0">
                <a:latin typeface="Georgia"/>
                <a:cs typeface="Georgia"/>
              </a:rPr>
              <a:t> </a:t>
            </a:r>
            <a:r>
              <a:rPr sz="1100" i="1" dirty="0">
                <a:latin typeface="Georgia"/>
                <a:cs typeface="Georgia"/>
              </a:rPr>
              <a:t>n</a:t>
            </a:r>
            <a:r>
              <a:rPr sz="1100" i="1" spc="50" dirty="0">
                <a:latin typeface="Georgia"/>
                <a:cs typeface="Georgia"/>
              </a:rPr>
              <a:t> </a:t>
            </a:r>
            <a:r>
              <a:rPr sz="1100" spc="-50" dirty="0">
                <a:latin typeface="Georgia"/>
                <a:cs typeface="Georgia"/>
              </a:rPr>
              <a:t>sub-</a:t>
            </a:r>
            <a:r>
              <a:rPr sz="1100" spc="-40" dirty="0">
                <a:latin typeface="Georgia"/>
                <a:cs typeface="Georgia"/>
              </a:rPr>
              <a:t>sequences</a:t>
            </a:r>
            <a:r>
              <a:rPr sz="1100" spc="55" dirty="0">
                <a:latin typeface="Georgia"/>
                <a:cs typeface="Georgia"/>
              </a:rPr>
              <a:t> </a:t>
            </a:r>
            <a:r>
              <a:rPr sz="1100" dirty="0">
                <a:latin typeface="Georgia"/>
                <a:cs typeface="Georgia"/>
              </a:rPr>
              <a:t>with</a:t>
            </a:r>
            <a:r>
              <a:rPr sz="1100" spc="50" dirty="0">
                <a:latin typeface="Georgia"/>
                <a:cs typeface="Georgia"/>
              </a:rPr>
              <a:t> </a:t>
            </a:r>
            <a:r>
              <a:rPr sz="1100" spc="-10" dirty="0">
                <a:latin typeface="Georgia"/>
                <a:cs typeface="Georgia"/>
              </a:rPr>
              <a:t>length</a:t>
            </a:r>
            <a:endParaRPr sz="1100">
              <a:latin typeface="Georgia"/>
              <a:cs typeface="Georgia"/>
            </a:endParaRPr>
          </a:p>
        </p:txBody>
      </p:sp>
      <p:sp>
        <p:nvSpPr>
          <p:cNvPr id="5" name="object 5"/>
          <p:cNvSpPr/>
          <p:nvPr/>
        </p:nvSpPr>
        <p:spPr>
          <a:xfrm>
            <a:off x="337972" y="97031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20854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792149" y="1416975"/>
            <a:ext cx="111125" cy="147320"/>
          </a:xfrm>
          <a:prstGeom prst="rect">
            <a:avLst/>
          </a:prstGeom>
        </p:spPr>
        <p:txBody>
          <a:bodyPr vert="horz" wrap="square" lIns="0" tIns="12065" rIns="0" bIns="0" rtlCol="0">
            <a:spAutoFit/>
          </a:bodyPr>
          <a:lstStyle/>
          <a:p>
            <a:pPr marL="12700">
              <a:lnSpc>
                <a:spcPct val="100000"/>
              </a:lnSpc>
              <a:spcBef>
                <a:spcPts val="95"/>
              </a:spcBef>
            </a:pPr>
            <a:r>
              <a:rPr sz="800" i="1" u="sng" spc="5" dirty="0">
                <a:uFill>
                  <a:solidFill>
                    <a:srgbClr val="000000"/>
                  </a:solidFill>
                </a:uFill>
                <a:latin typeface="Georgia"/>
                <a:cs typeface="Georgia"/>
              </a:rPr>
              <a:t>N</a:t>
            </a:r>
            <a:endParaRPr sz="800">
              <a:latin typeface="Georgia"/>
              <a:cs typeface="Georgia"/>
            </a:endParaRPr>
          </a:p>
        </p:txBody>
      </p:sp>
      <p:sp>
        <p:nvSpPr>
          <p:cNvPr id="8" name="object 8"/>
          <p:cNvSpPr txBox="1"/>
          <p:nvPr/>
        </p:nvSpPr>
        <p:spPr>
          <a:xfrm>
            <a:off x="807593" y="1519299"/>
            <a:ext cx="90805" cy="147320"/>
          </a:xfrm>
          <a:prstGeom prst="rect">
            <a:avLst/>
          </a:prstGeom>
        </p:spPr>
        <p:txBody>
          <a:bodyPr vert="horz" wrap="square" lIns="0" tIns="12065" rIns="0" bIns="0" rtlCol="0">
            <a:spAutoFit/>
          </a:bodyPr>
          <a:lstStyle/>
          <a:p>
            <a:pPr marL="12700">
              <a:lnSpc>
                <a:spcPct val="100000"/>
              </a:lnSpc>
              <a:spcBef>
                <a:spcPts val="95"/>
              </a:spcBef>
            </a:pPr>
            <a:r>
              <a:rPr sz="800" i="1" spc="-50" dirty="0">
                <a:latin typeface="Georgia"/>
                <a:cs typeface="Georgia"/>
              </a:rPr>
              <a:t>n</a:t>
            </a:r>
            <a:endParaRPr sz="800">
              <a:latin typeface="Georgia"/>
              <a:cs typeface="Georgia"/>
            </a:endParaRPr>
          </a:p>
        </p:txBody>
      </p:sp>
      <p:sp>
        <p:nvSpPr>
          <p:cNvPr id="9" name="object 9"/>
          <p:cNvSpPr txBox="1"/>
          <p:nvPr/>
        </p:nvSpPr>
        <p:spPr>
          <a:xfrm>
            <a:off x="454177" y="1434196"/>
            <a:ext cx="4648835"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Georgia"/>
                <a:cs typeface="Georgia"/>
              </a:rPr>
              <a:t>k</a:t>
            </a:r>
            <a:r>
              <a:rPr sz="1100" i="1" spc="25" dirty="0">
                <a:latin typeface="Georgia"/>
                <a:cs typeface="Georgia"/>
              </a:rPr>
              <a:t> </a:t>
            </a:r>
            <a:r>
              <a:rPr sz="1100" spc="215" dirty="0">
                <a:latin typeface="Times New Roman"/>
                <a:cs typeface="Times New Roman"/>
              </a:rPr>
              <a:t>=</a:t>
            </a:r>
            <a:r>
              <a:rPr sz="1100" spc="-10" dirty="0">
                <a:latin typeface="Times New Roman"/>
                <a:cs typeface="Times New Roman"/>
              </a:rPr>
              <a:t> </a:t>
            </a:r>
            <a:r>
              <a:rPr sz="1100" spc="90" dirty="0">
                <a:latin typeface="Cambria"/>
                <a:cs typeface="Cambria"/>
              </a:rPr>
              <a:t>⌊</a:t>
            </a:r>
            <a:r>
              <a:rPr sz="1100" spc="190" dirty="0">
                <a:latin typeface="Cambria"/>
                <a:cs typeface="Cambria"/>
              </a:rPr>
              <a:t>  </a:t>
            </a:r>
            <a:r>
              <a:rPr sz="1100" spc="90" dirty="0">
                <a:latin typeface="Cambria"/>
                <a:cs typeface="Cambria"/>
              </a:rPr>
              <a:t>⌋</a:t>
            </a:r>
            <a:r>
              <a:rPr sz="1100" spc="75" dirty="0">
                <a:latin typeface="Cambria"/>
                <a:cs typeface="Cambria"/>
              </a:rPr>
              <a:t> </a:t>
            </a:r>
            <a:r>
              <a:rPr sz="1100" spc="-10" dirty="0">
                <a:latin typeface="Georgia"/>
                <a:cs typeface="Georgia"/>
              </a:rPr>
              <a:t>(except</a:t>
            </a:r>
            <a:r>
              <a:rPr sz="1100" spc="5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length</a:t>
            </a:r>
            <a:r>
              <a:rPr sz="1100" spc="50" dirty="0">
                <a:latin typeface="Georgia"/>
                <a:cs typeface="Georgia"/>
              </a:rPr>
              <a:t> </a:t>
            </a:r>
            <a:r>
              <a:rPr sz="1100" dirty="0">
                <a:latin typeface="Georgia"/>
                <a:cs typeface="Georgia"/>
              </a:rPr>
              <a:t>of</a:t>
            </a:r>
            <a:r>
              <a:rPr sz="1100" spc="55" dirty="0">
                <a:latin typeface="Georgia"/>
                <a:cs typeface="Georgia"/>
              </a:rPr>
              <a:t> </a:t>
            </a:r>
            <a:r>
              <a:rPr sz="1100" dirty="0">
                <a:latin typeface="Georgia"/>
                <a:cs typeface="Georgia"/>
              </a:rPr>
              <a:t>the</a:t>
            </a:r>
            <a:r>
              <a:rPr sz="1100" spc="50" dirty="0">
                <a:latin typeface="Georgia"/>
                <a:cs typeface="Georgia"/>
              </a:rPr>
              <a:t> </a:t>
            </a:r>
            <a:r>
              <a:rPr sz="1100" dirty="0">
                <a:latin typeface="Georgia"/>
                <a:cs typeface="Georgia"/>
              </a:rPr>
              <a:t>last</a:t>
            </a:r>
            <a:r>
              <a:rPr sz="1100" spc="50" dirty="0">
                <a:latin typeface="Georgia"/>
                <a:cs typeface="Georgia"/>
              </a:rPr>
              <a:t> </a:t>
            </a:r>
            <a:r>
              <a:rPr sz="1100" spc="-50" dirty="0">
                <a:latin typeface="Georgia"/>
                <a:cs typeface="Georgia"/>
              </a:rPr>
              <a:t>sub-</a:t>
            </a:r>
            <a:r>
              <a:rPr sz="1100" spc="-35" dirty="0">
                <a:latin typeface="Georgia"/>
                <a:cs typeface="Georgia"/>
              </a:rPr>
              <a:t>sequence</a:t>
            </a:r>
            <a:r>
              <a:rPr sz="1100" spc="55" dirty="0">
                <a:latin typeface="Georgia"/>
                <a:cs typeface="Georgia"/>
              </a:rPr>
              <a:t> </a:t>
            </a:r>
            <a:r>
              <a:rPr sz="1100" dirty="0">
                <a:latin typeface="Georgia"/>
                <a:cs typeface="Georgia"/>
              </a:rPr>
              <a:t>may</a:t>
            </a:r>
            <a:r>
              <a:rPr sz="1100" spc="50" dirty="0">
                <a:latin typeface="Georgia"/>
                <a:cs typeface="Georgia"/>
              </a:rPr>
              <a:t> </a:t>
            </a:r>
            <a:r>
              <a:rPr sz="1100" dirty="0">
                <a:latin typeface="Georgia"/>
                <a:cs typeface="Georgia"/>
              </a:rPr>
              <a:t>be</a:t>
            </a:r>
            <a:r>
              <a:rPr sz="1100" spc="50" dirty="0">
                <a:latin typeface="Georgia"/>
                <a:cs typeface="Georgia"/>
              </a:rPr>
              <a:t> </a:t>
            </a:r>
            <a:r>
              <a:rPr sz="1100" spc="-20" dirty="0">
                <a:latin typeface="Georgia"/>
                <a:cs typeface="Georgia"/>
              </a:rPr>
              <a:t>greater</a:t>
            </a:r>
            <a:r>
              <a:rPr sz="1100" spc="50" dirty="0">
                <a:latin typeface="Georgia"/>
                <a:cs typeface="Georgia"/>
              </a:rPr>
              <a:t> </a:t>
            </a:r>
            <a:r>
              <a:rPr sz="1100" dirty="0">
                <a:latin typeface="Georgia"/>
                <a:cs typeface="Georgia"/>
              </a:rPr>
              <a:t>than</a:t>
            </a:r>
            <a:r>
              <a:rPr sz="1100" spc="60" dirty="0">
                <a:latin typeface="Georgia"/>
                <a:cs typeface="Georgia"/>
              </a:rPr>
              <a:t> </a:t>
            </a:r>
            <a:r>
              <a:rPr sz="1100" i="1" spc="-25" dirty="0">
                <a:latin typeface="Georgia"/>
                <a:cs typeface="Georgia"/>
              </a:rPr>
              <a:t>k</a:t>
            </a:r>
            <a:r>
              <a:rPr sz="1100" spc="-25" dirty="0">
                <a:latin typeface="Georgia"/>
                <a:cs typeface="Georgia"/>
              </a:rPr>
              <a:t>).</a:t>
            </a:r>
            <a:endParaRPr sz="1100">
              <a:latin typeface="Georgia"/>
              <a:cs typeface="Georgia"/>
            </a:endParaRPr>
          </a:p>
        </p:txBody>
      </p:sp>
      <p:sp>
        <p:nvSpPr>
          <p:cNvPr id="10" name="object 10"/>
          <p:cNvSpPr/>
          <p:nvPr/>
        </p:nvSpPr>
        <p:spPr>
          <a:xfrm>
            <a:off x="337972" y="176402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txBox="1"/>
          <p:nvPr/>
        </p:nvSpPr>
        <p:spPr>
          <a:xfrm>
            <a:off x="428777" y="1672423"/>
            <a:ext cx="5172075" cy="630555"/>
          </a:xfrm>
          <a:prstGeom prst="rect">
            <a:avLst/>
          </a:prstGeom>
        </p:spPr>
        <p:txBody>
          <a:bodyPr vert="horz" wrap="square" lIns="0" tIns="11430" rIns="0" bIns="0" rtlCol="0">
            <a:spAutoFit/>
          </a:bodyPr>
          <a:lstStyle/>
          <a:p>
            <a:pPr marL="38100" algn="just">
              <a:lnSpc>
                <a:spcPts val="1235"/>
              </a:lnSpc>
              <a:spcBef>
                <a:spcPts val="90"/>
              </a:spcBef>
            </a:pPr>
            <a:r>
              <a:rPr sz="1100" dirty="0">
                <a:latin typeface="Georgia"/>
                <a:cs typeface="Georgia"/>
              </a:rPr>
              <a:t>The</a:t>
            </a:r>
            <a:r>
              <a:rPr sz="1100" spc="30" dirty="0">
                <a:latin typeface="Georgia"/>
                <a:cs typeface="Georgia"/>
              </a:rPr>
              <a:t> </a:t>
            </a:r>
            <a:r>
              <a:rPr sz="1100" spc="-25" dirty="0">
                <a:latin typeface="Georgia"/>
                <a:cs typeface="Georgia"/>
              </a:rPr>
              <a:t>sampling</a:t>
            </a:r>
            <a:r>
              <a:rPr sz="1100" spc="35" dirty="0">
                <a:latin typeface="Georgia"/>
                <a:cs typeface="Georgia"/>
              </a:rPr>
              <a:t> </a:t>
            </a:r>
            <a:r>
              <a:rPr sz="1100" dirty="0">
                <a:latin typeface="Georgia"/>
                <a:cs typeface="Georgia"/>
              </a:rPr>
              <a:t>starting</a:t>
            </a:r>
            <a:r>
              <a:rPr sz="1100" spc="35" dirty="0">
                <a:latin typeface="Georgia"/>
                <a:cs typeface="Georgia"/>
              </a:rPr>
              <a:t> </a:t>
            </a:r>
            <a:r>
              <a:rPr sz="1100" dirty="0">
                <a:latin typeface="Georgia"/>
                <a:cs typeface="Georgia"/>
              </a:rPr>
              <a:t>by</a:t>
            </a:r>
            <a:r>
              <a:rPr sz="1100" spc="30" dirty="0">
                <a:latin typeface="Georgia"/>
                <a:cs typeface="Georgia"/>
              </a:rPr>
              <a:t> </a:t>
            </a:r>
            <a:r>
              <a:rPr sz="1100" spc="-25" dirty="0">
                <a:latin typeface="Georgia"/>
                <a:cs typeface="Georgia"/>
              </a:rPr>
              <a:t>randomly</a:t>
            </a:r>
            <a:r>
              <a:rPr sz="1100" spc="35" dirty="0">
                <a:latin typeface="Georgia"/>
                <a:cs typeface="Georgia"/>
              </a:rPr>
              <a:t> </a:t>
            </a:r>
            <a:r>
              <a:rPr sz="1100" spc="-20" dirty="0">
                <a:latin typeface="Georgia"/>
                <a:cs typeface="Georgia"/>
              </a:rPr>
              <a:t>selecting</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first</a:t>
            </a:r>
            <a:r>
              <a:rPr sz="1100" spc="30" dirty="0">
                <a:latin typeface="Georgia"/>
                <a:cs typeface="Georgia"/>
              </a:rPr>
              <a:t> </a:t>
            </a:r>
            <a:r>
              <a:rPr sz="1100" spc="-35" dirty="0">
                <a:latin typeface="Georgia"/>
                <a:cs typeface="Georgia"/>
              </a:rPr>
              <a:t>element</a:t>
            </a:r>
            <a:r>
              <a:rPr sz="1100" spc="35" dirty="0">
                <a:latin typeface="Georgia"/>
                <a:cs typeface="Georgia"/>
              </a:rPr>
              <a:t> </a:t>
            </a:r>
            <a:r>
              <a:rPr sz="1100" spc="-25" dirty="0">
                <a:latin typeface="Georgia"/>
                <a:cs typeface="Georgia"/>
              </a:rPr>
              <a:t>from</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first</a:t>
            </a:r>
            <a:endParaRPr sz="1100">
              <a:latin typeface="Georgia"/>
              <a:cs typeface="Georgia"/>
            </a:endParaRPr>
          </a:p>
          <a:p>
            <a:pPr marL="38100" marR="30480" algn="just">
              <a:lnSpc>
                <a:spcPts val="1150"/>
              </a:lnSpc>
              <a:spcBef>
                <a:spcPts val="95"/>
              </a:spcBef>
            </a:pPr>
            <a:r>
              <a:rPr sz="1100" spc="-50" dirty="0">
                <a:latin typeface="Georgia"/>
                <a:cs typeface="Georgia"/>
              </a:rPr>
              <a:t>sub-</a:t>
            </a:r>
            <a:r>
              <a:rPr sz="1100" spc="-30" dirty="0">
                <a:latin typeface="Georgia"/>
                <a:cs typeface="Georgia"/>
              </a:rPr>
              <a:t>sequence,</a:t>
            </a:r>
            <a:r>
              <a:rPr sz="1100" spc="45" dirty="0">
                <a:latin typeface="Georgia"/>
                <a:cs typeface="Georgia"/>
              </a:rPr>
              <a:t> </a:t>
            </a:r>
            <a:r>
              <a:rPr sz="1100" dirty="0">
                <a:latin typeface="Georgia"/>
                <a:cs typeface="Georgia"/>
              </a:rPr>
              <a:t>say</a:t>
            </a:r>
            <a:r>
              <a:rPr sz="1100" spc="50" dirty="0">
                <a:latin typeface="Georgia"/>
                <a:cs typeface="Georgia"/>
              </a:rPr>
              <a:t> </a:t>
            </a:r>
            <a:r>
              <a:rPr sz="1100" dirty="0">
                <a:latin typeface="Georgia"/>
                <a:cs typeface="Georgia"/>
              </a:rPr>
              <a:t>at</a:t>
            </a:r>
            <a:r>
              <a:rPr sz="1100" spc="45" dirty="0">
                <a:latin typeface="Georgia"/>
                <a:cs typeface="Georgia"/>
              </a:rPr>
              <a:t> </a:t>
            </a:r>
            <a:r>
              <a:rPr sz="1100" dirty="0">
                <a:latin typeface="Georgia"/>
                <a:cs typeface="Georgia"/>
              </a:rPr>
              <a:t>the</a:t>
            </a:r>
            <a:r>
              <a:rPr sz="1100" spc="50" dirty="0">
                <a:latin typeface="Georgia"/>
                <a:cs typeface="Georgia"/>
              </a:rPr>
              <a:t> </a:t>
            </a:r>
            <a:r>
              <a:rPr sz="1100" spc="-25" dirty="0">
                <a:latin typeface="Georgia"/>
                <a:cs typeface="Georgia"/>
              </a:rPr>
              <a:t>position/index</a:t>
            </a:r>
            <a:r>
              <a:rPr sz="1100" spc="45" dirty="0">
                <a:latin typeface="Georgia"/>
                <a:cs typeface="Georgia"/>
              </a:rPr>
              <a:t> </a:t>
            </a:r>
            <a:r>
              <a:rPr sz="1100" i="1" dirty="0">
                <a:latin typeface="Georgia"/>
                <a:cs typeface="Georgia"/>
              </a:rPr>
              <a:t>i</a:t>
            </a:r>
            <a:r>
              <a:rPr sz="1200" baseline="-10416" dirty="0">
                <a:latin typeface="Trebuchet MS"/>
                <a:cs typeface="Trebuchet MS"/>
              </a:rPr>
              <a:t>1</a:t>
            </a:r>
            <a:r>
              <a:rPr sz="1100" dirty="0">
                <a:latin typeface="Georgia"/>
                <a:cs typeface="Georgia"/>
              </a:rPr>
              <a:t>.</a:t>
            </a:r>
            <a:r>
              <a:rPr sz="1100" spc="150" dirty="0">
                <a:latin typeface="Georgia"/>
                <a:cs typeface="Georgia"/>
              </a:rPr>
              <a:t> </a:t>
            </a:r>
            <a:r>
              <a:rPr sz="1100" dirty="0">
                <a:latin typeface="Georgia"/>
                <a:cs typeface="Georgia"/>
              </a:rPr>
              <a:t>Then,</a:t>
            </a:r>
            <a:r>
              <a:rPr sz="1100" spc="50" dirty="0">
                <a:latin typeface="Georgia"/>
                <a:cs typeface="Georgia"/>
              </a:rPr>
              <a:t> </a:t>
            </a:r>
            <a:r>
              <a:rPr sz="1100" dirty="0">
                <a:latin typeface="Georgia"/>
                <a:cs typeface="Georgia"/>
              </a:rPr>
              <a:t>the</a:t>
            </a:r>
            <a:r>
              <a:rPr sz="1100" spc="45" dirty="0">
                <a:latin typeface="Georgia"/>
                <a:cs typeface="Georgia"/>
              </a:rPr>
              <a:t> </a:t>
            </a:r>
            <a:r>
              <a:rPr sz="1100" spc="-10" dirty="0">
                <a:latin typeface="Georgia"/>
                <a:cs typeface="Georgia"/>
              </a:rPr>
              <a:t>position</a:t>
            </a:r>
            <a:r>
              <a:rPr sz="1100" spc="50" dirty="0">
                <a:latin typeface="Georgia"/>
                <a:cs typeface="Georgia"/>
              </a:rPr>
              <a:t> </a:t>
            </a:r>
            <a:r>
              <a:rPr sz="1100" dirty="0">
                <a:latin typeface="Georgia"/>
                <a:cs typeface="Georgia"/>
              </a:rPr>
              <a:t>of</a:t>
            </a:r>
            <a:r>
              <a:rPr sz="1100" spc="45" dirty="0">
                <a:latin typeface="Georgia"/>
                <a:cs typeface="Georgia"/>
              </a:rPr>
              <a:t> </a:t>
            </a:r>
            <a:r>
              <a:rPr sz="1100" dirty="0">
                <a:latin typeface="Georgia"/>
                <a:cs typeface="Georgia"/>
              </a:rPr>
              <a:t>the</a:t>
            </a:r>
            <a:r>
              <a:rPr sz="1100" spc="50" dirty="0">
                <a:latin typeface="Georgia"/>
                <a:cs typeface="Georgia"/>
              </a:rPr>
              <a:t> </a:t>
            </a:r>
            <a:r>
              <a:rPr sz="1100" spc="-25" dirty="0">
                <a:latin typeface="Georgia"/>
                <a:cs typeface="Georgia"/>
              </a:rPr>
              <a:t>second</a:t>
            </a:r>
            <a:r>
              <a:rPr sz="1100" spc="45" dirty="0">
                <a:latin typeface="Georgia"/>
                <a:cs typeface="Georgia"/>
              </a:rPr>
              <a:t> </a:t>
            </a:r>
            <a:r>
              <a:rPr sz="1100" spc="-10" dirty="0">
                <a:latin typeface="Georgia"/>
                <a:cs typeface="Georgia"/>
              </a:rPr>
              <a:t>element </a:t>
            </a:r>
            <a:r>
              <a:rPr sz="1100" dirty="0">
                <a:latin typeface="Georgia"/>
                <a:cs typeface="Georgia"/>
              </a:rPr>
              <a:t>is</a:t>
            </a:r>
            <a:r>
              <a:rPr sz="1100" spc="90" dirty="0">
                <a:latin typeface="Georgia"/>
                <a:cs typeface="Georgia"/>
              </a:rPr>
              <a:t> </a:t>
            </a:r>
            <a:r>
              <a:rPr sz="1100" i="1" dirty="0">
                <a:latin typeface="Georgia"/>
                <a:cs typeface="Georgia"/>
              </a:rPr>
              <a:t>i</a:t>
            </a:r>
            <a:r>
              <a:rPr sz="1200" baseline="-10416" dirty="0">
                <a:latin typeface="Trebuchet MS"/>
                <a:cs typeface="Trebuchet MS"/>
              </a:rPr>
              <a:t>2</a:t>
            </a:r>
            <a:r>
              <a:rPr sz="1200" spc="232" baseline="-10416" dirty="0">
                <a:latin typeface="Trebuchet MS"/>
                <a:cs typeface="Trebuchet MS"/>
              </a:rPr>
              <a:t> </a:t>
            </a:r>
            <a:r>
              <a:rPr sz="1100" spc="125" dirty="0">
                <a:latin typeface="Georgia"/>
                <a:cs typeface="Georgia"/>
              </a:rPr>
              <a:t>=</a:t>
            </a:r>
            <a:r>
              <a:rPr sz="1100" spc="90" dirty="0">
                <a:latin typeface="Georgia"/>
                <a:cs typeface="Georgia"/>
              </a:rPr>
              <a:t> </a:t>
            </a:r>
            <a:r>
              <a:rPr sz="1100" i="1" dirty="0">
                <a:latin typeface="Georgia"/>
                <a:cs typeface="Georgia"/>
              </a:rPr>
              <a:t>i</a:t>
            </a:r>
            <a:r>
              <a:rPr sz="1200" baseline="-10416" dirty="0">
                <a:latin typeface="Trebuchet MS"/>
                <a:cs typeface="Trebuchet MS"/>
              </a:rPr>
              <a:t>1</a:t>
            </a:r>
            <a:r>
              <a:rPr sz="1200" spc="232" baseline="-10416" dirty="0">
                <a:latin typeface="Trebuchet MS"/>
                <a:cs typeface="Trebuchet MS"/>
              </a:rPr>
              <a:t> </a:t>
            </a:r>
            <a:r>
              <a:rPr sz="1100" spc="125" dirty="0">
                <a:latin typeface="Georgia"/>
                <a:cs typeface="Georgia"/>
              </a:rPr>
              <a:t>+</a:t>
            </a:r>
            <a:r>
              <a:rPr sz="1100" spc="95" dirty="0">
                <a:latin typeface="Georgia"/>
                <a:cs typeface="Georgia"/>
              </a:rPr>
              <a:t> </a:t>
            </a:r>
            <a:r>
              <a:rPr sz="1100" i="1" dirty="0">
                <a:latin typeface="Georgia"/>
                <a:cs typeface="Georgia"/>
              </a:rPr>
              <a:t>k</a:t>
            </a:r>
            <a:r>
              <a:rPr sz="1100" dirty="0">
                <a:latin typeface="Georgia"/>
                <a:cs typeface="Georgia"/>
              </a:rPr>
              <a:t>,</a:t>
            </a:r>
            <a:r>
              <a:rPr sz="1100" spc="90" dirty="0">
                <a:latin typeface="Georgia"/>
                <a:cs typeface="Georgia"/>
              </a:rPr>
              <a:t> </a:t>
            </a:r>
            <a:r>
              <a:rPr sz="1100" dirty="0">
                <a:latin typeface="Georgia"/>
                <a:cs typeface="Georgia"/>
              </a:rPr>
              <a:t>the</a:t>
            </a:r>
            <a:r>
              <a:rPr sz="1100" spc="90" dirty="0">
                <a:latin typeface="Georgia"/>
                <a:cs typeface="Georgia"/>
              </a:rPr>
              <a:t> </a:t>
            </a:r>
            <a:r>
              <a:rPr sz="1100" dirty="0">
                <a:latin typeface="Georgia"/>
                <a:cs typeface="Georgia"/>
              </a:rPr>
              <a:t>third</a:t>
            </a:r>
            <a:r>
              <a:rPr sz="1100" spc="90" dirty="0">
                <a:latin typeface="Georgia"/>
                <a:cs typeface="Georgia"/>
              </a:rPr>
              <a:t> </a:t>
            </a:r>
            <a:r>
              <a:rPr sz="1100" spc="-30" dirty="0">
                <a:latin typeface="Georgia"/>
                <a:cs typeface="Georgia"/>
              </a:rPr>
              <a:t>element</a:t>
            </a:r>
            <a:r>
              <a:rPr sz="1100" spc="95" dirty="0">
                <a:latin typeface="Georgia"/>
                <a:cs typeface="Georgia"/>
              </a:rPr>
              <a:t> </a:t>
            </a:r>
            <a:r>
              <a:rPr sz="1100" dirty="0">
                <a:latin typeface="Georgia"/>
                <a:cs typeface="Georgia"/>
              </a:rPr>
              <a:t>is</a:t>
            </a:r>
            <a:r>
              <a:rPr sz="1100" spc="90" dirty="0">
                <a:latin typeface="Georgia"/>
                <a:cs typeface="Georgia"/>
              </a:rPr>
              <a:t> </a:t>
            </a:r>
            <a:r>
              <a:rPr sz="1100" dirty="0">
                <a:latin typeface="Georgia"/>
                <a:cs typeface="Georgia"/>
              </a:rPr>
              <a:t>at</a:t>
            </a:r>
            <a:r>
              <a:rPr sz="1100" spc="85" dirty="0">
                <a:latin typeface="Georgia"/>
                <a:cs typeface="Georgia"/>
              </a:rPr>
              <a:t> </a:t>
            </a:r>
            <a:r>
              <a:rPr sz="1100" i="1" dirty="0">
                <a:latin typeface="Georgia"/>
                <a:cs typeface="Georgia"/>
              </a:rPr>
              <a:t>i</a:t>
            </a:r>
            <a:r>
              <a:rPr sz="1200" baseline="-10416" dirty="0">
                <a:latin typeface="Trebuchet MS"/>
                <a:cs typeface="Trebuchet MS"/>
              </a:rPr>
              <a:t>3</a:t>
            </a:r>
            <a:r>
              <a:rPr sz="1200" spc="232" baseline="-10416" dirty="0">
                <a:latin typeface="Trebuchet MS"/>
                <a:cs typeface="Trebuchet MS"/>
              </a:rPr>
              <a:t> </a:t>
            </a:r>
            <a:r>
              <a:rPr sz="1100" spc="125" dirty="0">
                <a:latin typeface="Georgia"/>
                <a:cs typeface="Georgia"/>
              </a:rPr>
              <a:t>=</a:t>
            </a:r>
            <a:r>
              <a:rPr sz="1100" spc="95" dirty="0">
                <a:latin typeface="Georgia"/>
                <a:cs typeface="Georgia"/>
              </a:rPr>
              <a:t> </a:t>
            </a:r>
            <a:r>
              <a:rPr sz="1100" i="1" dirty="0">
                <a:latin typeface="Georgia"/>
                <a:cs typeface="Georgia"/>
              </a:rPr>
              <a:t>i</a:t>
            </a:r>
            <a:r>
              <a:rPr sz="1200" baseline="-10416" dirty="0">
                <a:latin typeface="Trebuchet MS"/>
                <a:cs typeface="Trebuchet MS"/>
              </a:rPr>
              <a:t>2</a:t>
            </a:r>
            <a:r>
              <a:rPr sz="1200" spc="232" baseline="-10416" dirty="0">
                <a:latin typeface="Trebuchet MS"/>
                <a:cs typeface="Trebuchet MS"/>
              </a:rPr>
              <a:t> </a:t>
            </a:r>
            <a:r>
              <a:rPr sz="1100" spc="125" dirty="0">
                <a:latin typeface="Georgia"/>
                <a:cs typeface="Georgia"/>
              </a:rPr>
              <a:t>+</a:t>
            </a:r>
            <a:r>
              <a:rPr sz="1100" spc="90" dirty="0">
                <a:latin typeface="Georgia"/>
                <a:cs typeface="Georgia"/>
              </a:rPr>
              <a:t> </a:t>
            </a:r>
            <a:r>
              <a:rPr sz="1100" i="1" dirty="0">
                <a:latin typeface="Georgia"/>
                <a:cs typeface="Georgia"/>
              </a:rPr>
              <a:t>k</a:t>
            </a:r>
            <a:r>
              <a:rPr sz="1100" i="1" spc="125" dirty="0">
                <a:latin typeface="Georgia"/>
                <a:cs typeface="Georgia"/>
              </a:rPr>
              <a:t> </a:t>
            </a:r>
            <a:r>
              <a:rPr sz="1100" spc="125" dirty="0">
                <a:latin typeface="Georgia"/>
                <a:cs typeface="Georgia"/>
              </a:rPr>
              <a:t>=</a:t>
            </a:r>
            <a:r>
              <a:rPr sz="1100" spc="95" dirty="0">
                <a:latin typeface="Georgia"/>
                <a:cs typeface="Georgia"/>
              </a:rPr>
              <a:t> </a:t>
            </a:r>
            <a:r>
              <a:rPr sz="1100" i="1" dirty="0">
                <a:latin typeface="Georgia"/>
                <a:cs typeface="Georgia"/>
              </a:rPr>
              <a:t>i</a:t>
            </a:r>
            <a:r>
              <a:rPr sz="1200" baseline="-10416" dirty="0">
                <a:latin typeface="Trebuchet MS"/>
                <a:cs typeface="Trebuchet MS"/>
              </a:rPr>
              <a:t>1</a:t>
            </a:r>
            <a:r>
              <a:rPr sz="1200" spc="232" baseline="-10416" dirty="0">
                <a:latin typeface="Trebuchet MS"/>
                <a:cs typeface="Trebuchet MS"/>
              </a:rPr>
              <a:t> </a:t>
            </a:r>
            <a:r>
              <a:rPr sz="1100" spc="125" dirty="0">
                <a:latin typeface="Georgia"/>
                <a:cs typeface="Georgia"/>
              </a:rPr>
              <a:t>+</a:t>
            </a:r>
            <a:r>
              <a:rPr sz="1100" spc="90" dirty="0">
                <a:latin typeface="Georgia"/>
                <a:cs typeface="Georgia"/>
              </a:rPr>
              <a:t> </a:t>
            </a:r>
            <a:r>
              <a:rPr sz="1100" dirty="0">
                <a:latin typeface="Times New Roman"/>
                <a:cs typeface="Times New Roman"/>
              </a:rPr>
              <a:t>2</a:t>
            </a:r>
            <a:r>
              <a:rPr sz="1100" i="1" dirty="0">
                <a:latin typeface="Georgia"/>
                <a:cs typeface="Georgia"/>
              </a:rPr>
              <a:t>k</a:t>
            </a:r>
            <a:r>
              <a:rPr sz="1100" dirty="0">
                <a:latin typeface="Georgia"/>
                <a:cs typeface="Georgia"/>
              </a:rPr>
              <a:t>.</a:t>
            </a:r>
            <a:r>
              <a:rPr sz="1100" spc="204" dirty="0">
                <a:latin typeface="Georgia"/>
                <a:cs typeface="Georgia"/>
              </a:rPr>
              <a:t> </a:t>
            </a:r>
            <a:r>
              <a:rPr sz="1100" spc="-20" dirty="0">
                <a:latin typeface="Georgia"/>
                <a:cs typeface="Georgia"/>
              </a:rPr>
              <a:t>Similarly,</a:t>
            </a:r>
            <a:r>
              <a:rPr sz="1100" spc="95" dirty="0">
                <a:latin typeface="Georgia"/>
                <a:cs typeface="Georgia"/>
              </a:rPr>
              <a:t> </a:t>
            </a:r>
            <a:r>
              <a:rPr sz="1100" i="1" dirty="0">
                <a:latin typeface="Georgia"/>
                <a:cs typeface="Georgia"/>
              </a:rPr>
              <a:t>i</a:t>
            </a:r>
            <a:r>
              <a:rPr sz="1200" i="1" baseline="-10416" dirty="0">
                <a:latin typeface="Georgia"/>
                <a:cs typeface="Georgia"/>
              </a:rPr>
              <a:t>n</a:t>
            </a:r>
            <a:r>
              <a:rPr sz="1200" i="1" spc="315" baseline="-10416" dirty="0">
                <a:latin typeface="Georgia"/>
                <a:cs typeface="Georgia"/>
              </a:rPr>
              <a:t> </a:t>
            </a:r>
            <a:r>
              <a:rPr sz="1100" spc="125" dirty="0">
                <a:latin typeface="Georgia"/>
                <a:cs typeface="Georgia"/>
              </a:rPr>
              <a:t>=</a:t>
            </a:r>
            <a:r>
              <a:rPr sz="1100" spc="90" dirty="0">
                <a:latin typeface="Georgia"/>
                <a:cs typeface="Georgia"/>
              </a:rPr>
              <a:t> </a:t>
            </a:r>
            <a:r>
              <a:rPr sz="1100" i="1" spc="65" dirty="0">
                <a:latin typeface="Georgia"/>
                <a:cs typeface="Georgia"/>
              </a:rPr>
              <a:t>i</a:t>
            </a:r>
            <a:r>
              <a:rPr sz="1200" i="1" spc="97" baseline="-10416" dirty="0">
                <a:latin typeface="Georgia"/>
                <a:cs typeface="Georgia"/>
              </a:rPr>
              <a:t>n</a:t>
            </a:r>
            <a:r>
              <a:rPr sz="1200" i="1" spc="97" baseline="-10416" dirty="0">
                <a:latin typeface="Arial"/>
                <a:cs typeface="Arial"/>
              </a:rPr>
              <a:t>−</a:t>
            </a:r>
            <a:r>
              <a:rPr sz="1200" spc="97" baseline="-10416" dirty="0">
                <a:latin typeface="Trebuchet MS"/>
                <a:cs typeface="Trebuchet MS"/>
              </a:rPr>
              <a:t>1</a:t>
            </a:r>
            <a:r>
              <a:rPr sz="1200" spc="232" baseline="-10416" dirty="0">
                <a:latin typeface="Trebuchet MS"/>
                <a:cs typeface="Trebuchet MS"/>
              </a:rPr>
              <a:t> </a:t>
            </a:r>
            <a:r>
              <a:rPr sz="1100" spc="75" dirty="0">
                <a:latin typeface="Georgia"/>
                <a:cs typeface="Georgia"/>
              </a:rPr>
              <a:t>+ </a:t>
            </a:r>
            <a:r>
              <a:rPr sz="1100" i="1" dirty="0">
                <a:latin typeface="Georgia"/>
                <a:cs typeface="Georgia"/>
              </a:rPr>
              <a:t>k</a:t>
            </a:r>
            <a:r>
              <a:rPr sz="1100" i="1" spc="145" dirty="0">
                <a:latin typeface="Georgia"/>
                <a:cs typeface="Georgia"/>
              </a:rPr>
              <a:t> </a:t>
            </a:r>
            <a:r>
              <a:rPr sz="1100" spc="125" dirty="0">
                <a:latin typeface="Georgia"/>
                <a:cs typeface="Georgia"/>
              </a:rPr>
              <a:t>=</a:t>
            </a:r>
            <a:r>
              <a:rPr sz="1100" spc="114" dirty="0">
                <a:latin typeface="Georgia"/>
                <a:cs typeface="Georgia"/>
              </a:rPr>
              <a:t> </a:t>
            </a:r>
            <a:r>
              <a:rPr sz="1100" i="1" dirty="0">
                <a:latin typeface="Georgia"/>
                <a:cs typeface="Georgia"/>
              </a:rPr>
              <a:t>i</a:t>
            </a:r>
            <a:r>
              <a:rPr sz="1200" baseline="-10416" dirty="0">
                <a:latin typeface="Trebuchet MS"/>
                <a:cs typeface="Trebuchet MS"/>
              </a:rPr>
              <a:t>1</a:t>
            </a:r>
            <a:r>
              <a:rPr sz="1200" spc="270" baseline="-10416" dirty="0">
                <a:latin typeface="Trebuchet MS"/>
                <a:cs typeface="Trebuchet MS"/>
              </a:rPr>
              <a:t> </a:t>
            </a:r>
            <a:r>
              <a:rPr sz="1100" spc="125" dirty="0">
                <a:latin typeface="Georgia"/>
                <a:cs typeface="Georgia"/>
              </a:rPr>
              <a:t>+</a:t>
            </a:r>
            <a:r>
              <a:rPr sz="1100" spc="114" dirty="0">
                <a:latin typeface="Georgia"/>
                <a:cs typeface="Georgia"/>
              </a:rPr>
              <a:t> </a:t>
            </a:r>
            <a:r>
              <a:rPr sz="1100" dirty="0">
                <a:latin typeface="Times New Roman"/>
                <a:cs typeface="Times New Roman"/>
              </a:rPr>
              <a:t>(</a:t>
            </a:r>
            <a:r>
              <a:rPr sz="1100" i="1" dirty="0">
                <a:latin typeface="Georgia"/>
                <a:cs typeface="Georgia"/>
              </a:rPr>
              <a:t>n</a:t>
            </a:r>
            <a:r>
              <a:rPr sz="1100" i="1" spc="-15" dirty="0">
                <a:latin typeface="Georgia"/>
                <a:cs typeface="Georgia"/>
              </a:rPr>
              <a:t> </a:t>
            </a:r>
            <a:r>
              <a:rPr sz="1100" spc="229" dirty="0">
                <a:latin typeface="Cambria"/>
                <a:cs typeface="Cambria"/>
              </a:rPr>
              <a:t>−</a:t>
            </a:r>
            <a:r>
              <a:rPr sz="1100" spc="15" dirty="0">
                <a:latin typeface="Cambria"/>
                <a:cs typeface="Cambria"/>
              </a:rPr>
              <a:t> </a:t>
            </a:r>
            <a:r>
              <a:rPr sz="1100" spc="-20" dirty="0">
                <a:latin typeface="Times New Roman"/>
                <a:cs typeface="Times New Roman"/>
              </a:rPr>
              <a:t>1)</a:t>
            </a:r>
            <a:r>
              <a:rPr sz="1100" i="1" spc="-20" dirty="0">
                <a:latin typeface="Georgia"/>
                <a:cs typeface="Georgia"/>
              </a:rPr>
              <a:t>k</a:t>
            </a:r>
            <a:r>
              <a:rPr sz="1100" spc="-20" dirty="0">
                <a:latin typeface="Georgia"/>
                <a:cs typeface="Georgia"/>
              </a:rPr>
              <a:t>.</a:t>
            </a:r>
            <a:endParaRPr sz="1100">
              <a:latin typeface="Georgia"/>
              <a:cs typeface="Georgia"/>
            </a:endParaRPr>
          </a:p>
        </p:txBody>
      </p:sp>
      <p:sp>
        <p:nvSpPr>
          <p:cNvPr id="12" name="object 12"/>
          <p:cNvSpPr/>
          <p:nvPr/>
        </p:nvSpPr>
        <p:spPr>
          <a:xfrm>
            <a:off x="337972" y="246184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3" name="object 13"/>
          <p:cNvSpPr txBox="1"/>
          <p:nvPr/>
        </p:nvSpPr>
        <p:spPr>
          <a:xfrm>
            <a:off x="3199739" y="2353016"/>
            <a:ext cx="133350" cy="147320"/>
          </a:xfrm>
          <a:prstGeom prst="rect">
            <a:avLst/>
          </a:prstGeom>
        </p:spPr>
        <p:txBody>
          <a:bodyPr vert="horz" wrap="square" lIns="0" tIns="12065" rIns="0" bIns="0" rtlCol="0">
            <a:spAutoFit/>
          </a:bodyPr>
          <a:lstStyle/>
          <a:p>
            <a:pPr marL="12700">
              <a:lnSpc>
                <a:spcPct val="100000"/>
              </a:lnSpc>
              <a:spcBef>
                <a:spcPts val="95"/>
              </a:spcBef>
            </a:pPr>
            <a:r>
              <a:rPr sz="800" u="sng" spc="-25" dirty="0">
                <a:uFill>
                  <a:solidFill>
                    <a:srgbClr val="000000"/>
                  </a:solidFill>
                </a:uFill>
                <a:latin typeface="Trebuchet MS"/>
                <a:cs typeface="Trebuchet MS"/>
              </a:rPr>
              <a:t>22</a:t>
            </a:r>
            <a:endParaRPr sz="800">
              <a:latin typeface="Trebuchet MS"/>
              <a:cs typeface="Trebuchet MS"/>
            </a:endParaRPr>
          </a:p>
        </p:txBody>
      </p:sp>
      <p:sp>
        <p:nvSpPr>
          <p:cNvPr id="14" name="object 14"/>
          <p:cNvSpPr txBox="1"/>
          <p:nvPr/>
        </p:nvSpPr>
        <p:spPr>
          <a:xfrm>
            <a:off x="3226625" y="2455340"/>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latin typeface="Trebuchet MS"/>
                <a:cs typeface="Trebuchet MS"/>
              </a:rPr>
              <a:t>5</a:t>
            </a:r>
            <a:endParaRPr sz="800">
              <a:latin typeface="Trebuchet MS"/>
              <a:cs typeface="Trebuchet MS"/>
            </a:endParaRPr>
          </a:p>
        </p:txBody>
      </p:sp>
      <p:sp>
        <p:nvSpPr>
          <p:cNvPr id="15" name="object 15"/>
          <p:cNvSpPr txBox="1"/>
          <p:nvPr/>
        </p:nvSpPr>
        <p:spPr>
          <a:xfrm>
            <a:off x="454177" y="2370237"/>
            <a:ext cx="4831080" cy="191770"/>
          </a:xfrm>
          <a:prstGeom prst="rect">
            <a:avLst/>
          </a:prstGeom>
        </p:spPr>
        <p:txBody>
          <a:bodyPr vert="horz" wrap="square" lIns="0" tIns="11430" rIns="0" bIns="0" rtlCol="0">
            <a:spAutoFit/>
          </a:bodyPr>
          <a:lstStyle/>
          <a:p>
            <a:pPr marL="12700">
              <a:lnSpc>
                <a:spcPct val="100000"/>
              </a:lnSpc>
              <a:spcBef>
                <a:spcPts val="90"/>
              </a:spcBef>
              <a:tabLst>
                <a:tab pos="2880360" algn="l"/>
              </a:tabLst>
            </a:pPr>
            <a:r>
              <a:rPr sz="1100" spc="-10" dirty="0">
                <a:latin typeface="Georgia"/>
                <a:cs typeface="Georgia"/>
              </a:rPr>
              <a:t>For</a:t>
            </a:r>
            <a:r>
              <a:rPr sz="1100" spc="65" dirty="0">
                <a:latin typeface="Georgia"/>
                <a:cs typeface="Georgia"/>
              </a:rPr>
              <a:t> </a:t>
            </a:r>
            <a:r>
              <a:rPr sz="1100" spc="-20" dirty="0">
                <a:latin typeface="Georgia"/>
                <a:cs typeface="Georgia"/>
              </a:rPr>
              <a:t>example,</a:t>
            </a:r>
            <a:r>
              <a:rPr sz="1100" spc="70" dirty="0">
                <a:latin typeface="Georgia"/>
                <a:cs typeface="Georgia"/>
              </a:rPr>
              <a:t> </a:t>
            </a:r>
            <a:r>
              <a:rPr sz="1100" dirty="0">
                <a:latin typeface="Georgia"/>
                <a:cs typeface="Georgia"/>
              </a:rPr>
              <a:t>with</a:t>
            </a:r>
            <a:r>
              <a:rPr sz="1100" spc="65" dirty="0">
                <a:latin typeface="Georgia"/>
                <a:cs typeface="Georgia"/>
              </a:rPr>
              <a:t> </a:t>
            </a:r>
            <a:r>
              <a:rPr sz="1100" i="1" dirty="0">
                <a:latin typeface="Georgia"/>
                <a:cs typeface="Georgia"/>
              </a:rPr>
              <a:t>N</a:t>
            </a:r>
            <a:r>
              <a:rPr sz="1100" i="1" spc="120" dirty="0">
                <a:latin typeface="Georgia"/>
                <a:cs typeface="Georgia"/>
              </a:rPr>
              <a:t> </a:t>
            </a:r>
            <a:r>
              <a:rPr sz="1100" spc="215" dirty="0">
                <a:latin typeface="Times New Roman"/>
                <a:cs typeface="Times New Roman"/>
              </a:rPr>
              <a:t>=</a:t>
            </a:r>
            <a:r>
              <a:rPr sz="1100" dirty="0">
                <a:latin typeface="Times New Roman"/>
                <a:cs typeface="Times New Roman"/>
              </a:rPr>
              <a:t> 22</a:t>
            </a:r>
            <a:r>
              <a:rPr sz="1100" dirty="0">
                <a:latin typeface="Georgia"/>
                <a:cs typeface="Georgia"/>
              </a:rPr>
              <a:t>,</a:t>
            </a:r>
            <a:r>
              <a:rPr sz="1100" spc="70" dirty="0">
                <a:latin typeface="Georgia"/>
                <a:cs typeface="Georgia"/>
              </a:rPr>
              <a:t> </a:t>
            </a:r>
            <a:r>
              <a:rPr sz="1100" i="1" dirty="0">
                <a:latin typeface="Georgia"/>
                <a:cs typeface="Georgia"/>
              </a:rPr>
              <a:t>n</a:t>
            </a:r>
            <a:r>
              <a:rPr sz="1100" i="1" spc="10" dirty="0">
                <a:latin typeface="Georgia"/>
                <a:cs typeface="Georgia"/>
              </a:rPr>
              <a:t> </a:t>
            </a:r>
            <a:r>
              <a:rPr sz="1100" spc="215" dirty="0">
                <a:latin typeface="Times New Roman"/>
                <a:cs typeface="Times New Roman"/>
              </a:rPr>
              <a:t>=</a:t>
            </a:r>
            <a:r>
              <a:rPr sz="1100" spc="5" dirty="0">
                <a:latin typeface="Times New Roman"/>
                <a:cs typeface="Times New Roman"/>
              </a:rPr>
              <a:t> </a:t>
            </a:r>
            <a:r>
              <a:rPr sz="1100" dirty="0">
                <a:latin typeface="Times New Roman"/>
                <a:cs typeface="Times New Roman"/>
              </a:rPr>
              <a:t>5</a:t>
            </a:r>
            <a:r>
              <a:rPr sz="1100" dirty="0">
                <a:latin typeface="Georgia"/>
                <a:cs typeface="Georgia"/>
              </a:rPr>
              <a:t>,</a:t>
            </a:r>
            <a:r>
              <a:rPr sz="1100" spc="65" dirty="0">
                <a:latin typeface="Georgia"/>
                <a:cs typeface="Georgia"/>
              </a:rPr>
              <a:t> </a:t>
            </a:r>
            <a:r>
              <a:rPr sz="1100" dirty="0">
                <a:latin typeface="Georgia"/>
                <a:cs typeface="Georgia"/>
              </a:rPr>
              <a:t>then</a:t>
            </a:r>
            <a:r>
              <a:rPr sz="1100" spc="70" dirty="0">
                <a:latin typeface="Georgia"/>
                <a:cs typeface="Georgia"/>
              </a:rPr>
              <a:t> </a:t>
            </a:r>
            <a:r>
              <a:rPr sz="1100" i="1" dirty="0">
                <a:latin typeface="Georgia"/>
                <a:cs typeface="Georgia"/>
              </a:rPr>
              <a:t>k</a:t>
            </a:r>
            <a:r>
              <a:rPr sz="1100" i="1" spc="45" dirty="0">
                <a:latin typeface="Georgia"/>
                <a:cs typeface="Georgia"/>
              </a:rPr>
              <a:t> </a:t>
            </a:r>
            <a:r>
              <a:rPr sz="1100" spc="215" dirty="0">
                <a:latin typeface="Times New Roman"/>
                <a:cs typeface="Times New Roman"/>
              </a:rPr>
              <a:t>=</a:t>
            </a:r>
            <a:r>
              <a:rPr sz="1100" dirty="0">
                <a:latin typeface="Times New Roman"/>
                <a:cs typeface="Times New Roman"/>
              </a:rPr>
              <a:t> </a:t>
            </a:r>
            <a:r>
              <a:rPr sz="1100" spc="40" dirty="0">
                <a:latin typeface="Cambria"/>
                <a:cs typeface="Cambria"/>
              </a:rPr>
              <a:t>⌊</a:t>
            </a:r>
            <a:r>
              <a:rPr sz="1100" dirty="0">
                <a:latin typeface="Cambria"/>
                <a:cs typeface="Cambria"/>
              </a:rPr>
              <a:t>	</a:t>
            </a:r>
            <a:r>
              <a:rPr sz="1100" spc="90" dirty="0">
                <a:latin typeface="Cambria"/>
                <a:cs typeface="Cambria"/>
              </a:rPr>
              <a:t>⌋</a:t>
            </a:r>
            <a:r>
              <a:rPr sz="1100" spc="40" dirty="0">
                <a:latin typeface="Cambria"/>
                <a:cs typeface="Cambria"/>
              </a:rPr>
              <a:t> </a:t>
            </a:r>
            <a:r>
              <a:rPr sz="1100" spc="215" dirty="0">
                <a:latin typeface="Times New Roman"/>
                <a:cs typeface="Times New Roman"/>
              </a:rPr>
              <a:t>=</a:t>
            </a:r>
            <a:r>
              <a:rPr sz="1100" spc="10" dirty="0">
                <a:latin typeface="Times New Roman"/>
                <a:cs typeface="Times New Roman"/>
              </a:rPr>
              <a:t> </a:t>
            </a:r>
            <a:r>
              <a:rPr sz="1100" dirty="0">
                <a:latin typeface="Times New Roman"/>
                <a:cs typeface="Times New Roman"/>
              </a:rPr>
              <a:t>4</a:t>
            </a:r>
            <a:r>
              <a:rPr sz="1100" spc="60" dirty="0">
                <a:latin typeface="Times New Roman"/>
                <a:cs typeface="Times New Roman"/>
              </a:rPr>
              <a:t> </a:t>
            </a:r>
            <a:r>
              <a:rPr sz="1100" dirty="0">
                <a:latin typeface="Georgia"/>
                <a:cs typeface="Georgia"/>
              </a:rPr>
              <a:t>(the</a:t>
            </a:r>
            <a:r>
              <a:rPr sz="1100" spc="75" dirty="0">
                <a:latin typeface="Georgia"/>
                <a:cs typeface="Georgia"/>
              </a:rPr>
              <a:t> </a:t>
            </a:r>
            <a:r>
              <a:rPr sz="1100" dirty="0">
                <a:latin typeface="Georgia"/>
                <a:cs typeface="Georgia"/>
              </a:rPr>
              <a:t>last</a:t>
            </a:r>
            <a:r>
              <a:rPr sz="1100" spc="75" dirty="0">
                <a:latin typeface="Georgia"/>
                <a:cs typeface="Georgia"/>
              </a:rPr>
              <a:t> </a:t>
            </a:r>
            <a:r>
              <a:rPr sz="1100" spc="-50" dirty="0">
                <a:latin typeface="Georgia"/>
                <a:cs typeface="Georgia"/>
              </a:rPr>
              <a:t>sub-</a:t>
            </a:r>
            <a:r>
              <a:rPr sz="1100" spc="-40" dirty="0">
                <a:latin typeface="Georgia"/>
                <a:cs typeface="Georgia"/>
              </a:rPr>
              <a:t>sequence</a:t>
            </a:r>
            <a:r>
              <a:rPr sz="1100" spc="75" dirty="0">
                <a:latin typeface="Georgia"/>
                <a:cs typeface="Georgia"/>
              </a:rPr>
              <a:t> </a:t>
            </a:r>
            <a:r>
              <a:rPr sz="1100" spc="-25" dirty="0">
                <a:latin typeface="Georgia"/>
                <a:cs typeface="Georgia"/>
              </a:rPr>
              <a:t>has</a:t>
            </a:r>
            <a:endParaRPr sz="1100">
              <a:latin typeface="Georgia"/>
              <a:cs typeface="Georgia"/>
            </a:endParaRPr>
          </a:p>
        </p:txBody>
      </p:sp>
      <p:sp>
        <p:nvSpPr>
          <p:cNvPr id="16" name="object 16"/>
          <p:cNvSpPr txBox="1"/>
          <p:nvPr/>
        </p:nvSpPr>
        <p:spPr>
          <a:xfrm>
            <a:off x="416077" y="2534550"/>
            <a:ext cx="5093970" cy="338455"/>
          </a:xfrm>
          <a:prstGeom prst="rect">
            <a:avLst/>
          </a:prstGeom>
        </p:spPr>
        <p:txBody>
          <a:bodyPr vert="horz" wrap="square" lIns="0" tIns="34290" rIns="0" bIns="0" rtlCol="0">
            <a:spAutoFit/>
          </a:bodyPr>
          <a:lstStyle/>
          <a:p>
            <a:pPr marL="50165" marR="43180">
              <a:lnSpc>
                <a:spcPts val="1150"/>
              </a:lnSpc>
              <a:spcBef>
                <a:spcPts val="270"/>
              </a:spcBef>
            </a:pPr>
            <a:r>
              <a:rPr sz="1100" dirty="0">
                <a:latin typeface="Georgia"/>
                <a:cs typeface="Georgia"/>
              </a:rPr>
              <a:t>length</a:t>
            </a:r>
            <a:r>
              <a:rPr sz="1100" spc="45" dirty="0">
                <a:latin typeface="Georgia"/>
                <a:cs typeface="Georgia"/>
              </a:rPr>
              <a:t> </a:t>
            </a:r>
            <a:r>
              <a:rPr sz="1100" dirty="0">
                <a:latin typeface="Georgia"/>
                <a:cs typeface="Georgia"/>
              </a:rPr>
              <a:t>of</a:t>
            </a:r>
            <a:r>
              <a:rPr sz="1100" spc="45" dirty="0">
                <a:latin typeface="Georgia"/>
                <a:cs typeface="Georgia"/>
              </a:rPr>
              <a:t> </a:t>
            </a:r>
            <a:r>
              <a:rPr sz="1100" dirty="0">
                <a:latin typeface="Times New Roman"/>
                <a:cs typeface="Times New Roman"/>
              </a:rPr>
              <a:t>6</a:t>
            </a:r>
            <a:r>
              <a:rPr sz="1100" dirty="0">
                <a:latin typeface="Georgia"/>
                <a:cs typeface="Georgia"/>
              </a:rPr>
              <a:t>).</a:t>
            </a:r>
            <a:r>
              <a:rPr sz="1100" spc="140" dirty="0">
                <a:latin typeface="Georgia"/>
                <a:cs typeface="Georgia"/>
              </a:rPr>
              <a:t> </a:t>
            </a:r>
            <a:r>
              <a:rPr sz="1100" spc="-25" dirty="0">
                <a:latin typeface="Georgia"/>
                <a:cs typeface="Georgia"/>
              </a:rPr>
              <a:t>Suppose</a:t>
            </a:r>
            <a:r>
              <a:rPr sz="1100" spc="50" dirty="0">
                <a:latin typeface="Georgia"/>
                <a:cs typeface="Georgia"/>
              </a:rPr>
              <a:t> </a:t>
            </a:r>
            <a:r>
              <a:rPr sz="1100" dirty="0">
                <a:latin typeface="Georgia"/>
                <a:cs typeface="Georgia"/>
              </a:rPr>
              <a:t>the</a:t>
            </a:r>
            <a:r>
              <a:rPr sz="1100" spc="45" dirty="0">
                <a:latin typeface="Georgia"/>
                <a:cs typeface="Georgia"/>
              </a:rPr>
              <a:t> </a:t>
            </a:r>
            <a:r>
              <a:rPr sz="1100" spc="-10" dirty="0">
                <a:latin typeface="Georgia"/>
                <a:cs typeface="Georgia"/>
              </a:rPr>
              <a:t>first</a:t>
            </a:r>
            <a:r>
              <a:rPr sz="1100" spc="45" dirty="0">
                <a:latin typeface="Georgia"/>
                <a:cs typeface="Georgia"/>
              </a:rPr>
              <a:t> </a:t>
            </a:r>
            <a:r>
              <a:rPr sz="1100" spc="-35" dirty="0">
                <a:latin typeface="Georgia"/>
                <a:cs typeface="Georgia"/>
              </a:rPr>
              <a:t>element</a:t>
            </a:r>
            <a:r>
              <a:rPr sz="1100" spc="45" dirty="0">
                <a:latin typeface="Georgia"/>
                <a:cs typeface="Georgia"/>
              </a:rPr>
              <a:t> </a:t>
            </a:r>
            <a:r>
              <a:rPr sz="1100" dirty="0">
                <a:latin typeface="Georgia"/>
                <a:cs typeface="Georgia"/>
              </a:rPr>
              <a:t>is</a:t>
            </a:r>
            <a:r>
              <a:rPr sz="1100" spc="45" dirty="0">
                <a:latin typeface="Georgia"/>
                <a:cs typeface="Georgia"/>
              </a:rPr>
              <a:t> </a:t>
            </a:r>
            <a:r>
              <a:rPr sz="1100" spc="-20" dirty="0">
                <a:latin typeface="Georgia"/>
                <a:cs typeface="Georgia"/>
              </a:rPr>
              <a:t>selected</a:t>
            </a:r>
            <a:r>
              <a:rPr sz="1100" spc="45" dirty="0">
                <a:latin typeface="Georgia"/>
                <a:cs typeface="Georgia"/>
              </a:rPr>
              <a:t> </a:t>
            </a:r>
            <a:r>
              <a:rPr sz="1100" dirty="0">
                <a:latin typeface="Georgia"/>
                <a:cs typeface="Georgia"/>
              </a:rPr>
              <a:t>at</a:t>
            </a:r>
            <a:r>
              <a:rPr sz="1100" spc="40" dirty="0">
                <a:latin typeface="Georgia"/>
                <a:cs typeface="Georgia"/>
              </a:rPr>
              <a:t> </a:t>
            </a:r>
            <a:r>
              <a:rPr sz="1100" i="1" dirty="0">
                <a:latin typeface="Georgia"/>
                <a:cs typeface="Georgia"/>
              </a:rPr>
              <a:t>i</a:t>
            </a:r>
            <a:r>
              <a:rPr sz="1200" baseline="-10416" dirty="0">
                <a:latin typeface="Trebuchet MS"/>
                <a:cs typeface="Trebuchet MS"/>
              </a:rPr>
              <a:t>1</a:t>
            </a:r>
            <a:r>
              <a:rPr sz="1200" spc="157" baseline="-10416" dirty="0">
                <a:latin typeface="Trebuchet MS"/>
                <a:cs typeface="Trebuchet MS"/>
              </a:rPr>
              <a:t> </a:t>
            </a:r>
            <a:r>
              <a:rPr sz="1100" spc="125" dirty="0">
                <a:latin typeface="Georgia"/>
                <a:cs typeface="Georgia"/>
              </a:rPr>
              <a:t>=</a:t>
            </a:r>
            <a:r>
              <a:rPr sz="1100" spc="45" dirty="0">
                <a:latin typeface="Georgia"/>
                <a:cs typeface="Georgia"/>
              </a:rPr>
              <a:t> </a:t>
            </a:r>
            <a:r>
              <a:rPr sz="1100" dirty="0">
                <a:latin typeface="Times New Roman"/>
                <a:cs typeface="Times New Roman"/>
              </a:rPr>
              <a:t>2</a:t>
            </a:r>
            <a:r>
              <a:rPr sz="1100" dirty="0">
                <a:latin typeface="Georgia"/>
                <a:cs typeface="Georgia"/>
              </a:rPr>
              <a:t>,</a:t>
            </a:r>
            <a:r>
              <a:rPr sz="1100" spc="45" dirty="0">
                <a:latin typeface="Georgia"/>
                <a:cs typeface="Georgia"/>
              </a:rPr>
              <a:t> </a:t>
            </a:r>
            <a:r>
              <a:rPr sz="1100" dirty="0">
                <a:latin typeface="Georgia"/>
                <a:cs typeface="Georgia"/>
              </a:rPr>
              <a:t>then</a:t>
            </a:r>
            <a:r>
              <a:rPr sz="1100" spc="45" dirty="0">
                <a:latin typeface="Georgia"/>
                <a:cs typeface="Georgia"/>
              </a:rPr>
              <a:t> </a:t>
            </a:r>
            <a:r>
              <a:rPr sz="1100" dirty="0">
                <a:latin typeface="Georgia"/>
                <a:cs typeface="Georgia"/>
              </a:rPr>
              <a:t>the</a:t>
            </a:r>
            <a:r>
              <a:rPr sz="1100" spc="45" dirty="0">
                <a:latin typeface="Georgia"/>
                <a:cs typeface="Georgia"/>
              </a:rPr>
              <a:t> </a:t>
            </a:r>
            <a:r>
              <a:rPr sz="1100" spc="-25" dirty="0">
                <a:latin typeface="Georgia"/>
                <a:cs typeface="Georgia"/>
              </a:rPr>
              <a:t>indexes</a:t>
            </a:r>
            <a:r>
              <a:rPr sz="1100" spc="45" dirty="0">
                <a:latin typeface="Georgia"/>
                <a:cs typeface="Georgia"/>
              </a:rPr>
              <a:t> </a:t>
            </a:r>
            <a:r>
              <a:rPr sz="1100" dirty="0">
                <a:latin typeface="Georgia"/>
                <a:cs typeface="Georgia"/>
              </a:rPr>
              <a:t>of</a:t>
            </a:r>
            <a:r>
              <a:rPr sz="1100" spc="45" dirty="0">
                <a:latin typeface="Georgia"/>
                <a:cs typeface="Georgia"/>
              </a:rPr>
              <a:t> </a:t>
            </a:r>
            <a:r>
              <a:rPr sz="1100" spc="-25" dirty="0">
                <a:latin typeface="Georgia"/>
                <a:cs typeface="Georgia"/>
              </a:rPr>
              <a:t>all </a:t>
            </a:r>
            <a:r>
              <a:rPr sz="1100" dirty="0">
                <a:latin typeface="Georgia"/>
                <a:cs typeface="Georgia"/>
              </a:rPr>
              <a:t>the</a:t>
            </a:r>
            <a:r>
              <a:rPr sz="1100" spc="30" dirty="0">
                <a:latin typeface="Georgia"/>
                <a:cs typeface="Georgia"/>
              </a:rPr>
              <a:t> </a:t>
            </a:r>
            <a:r>
              <a:rPr sz="1100" spc="-10" dirty="0">
                <a:latin typeface="Georgia"/>
                <a:cs typeface="Georgia"/>
              </a:rPr>
              <a:t>other</a:t>
            </a:r>
            <a:r>
              <a:rPr sz="1100" spc="35" dirty="0">
                <a:latin typeface="Georgia"/>
                <a:cs typeface="Georgia"/>
              </a:rPr>
              <a:t> </a:t>
            </a:r>
            <a:r>
              <a:rPr sz="1100" spc="-35" dirty="0">
                <a:latin typeface="Georgia"/>
                <a:cs typeface="Georgia"/>
              </a:rPr>
              <a:t>elements</a:t>
            </a:r>
            <a:r>
              <a:rPr sz="1100" spc="30" dirty="0">
                <a:latin typeface="Georgia"/>
                <a:cs typeface="Georgia"/>
              </a:rPr>
              <a:t> </a:t>
            </a:r>
            <a:r>
              <a:rPr sz="1100" dirty="0">
                <a:latin typeface="Georgia"/>
                <a:cs typeface="Georgia"/>
              </a:rPr>
              <a:t>of</a:t>
            </a:r>
            <a:r>
              <a:rPr sz="1100" spc="35" dirty="0">
                <a:latin typeface="Georgia"/>
                <a:cs typeface="Georgia"/>
              </a:rPr>
              <a:t> </a:t>
            </a:r>
            <a:r>
              <a:rPr sz="1100" dirty="0">
                <a:latin typeface="Georgia"/>
                <a:cs typeface="Georgia"/>
              </a:rPr>
              <a:t>the</a:t>
            </a:r>
            <a:r>
              <a:rPr sz="1100" spc="30" dirty="0">
                <a:latin typeface="Georgia"/>
                <a:cs typeface="Georgia"/>
              </a:rPr>
              <a:t> </a:t>
            </a:r>
            <a:r>
              <a:rPr sz="1100" spc="-25" dirty="0">
                <a:latin typeface="Georgia"/>
                <a:cs typeface="Georgia"/>
              </a:rPr>
              <a:t>sample</a:t>
            </a:r>
            <a:r>
              <a:rPr sz="1100" spc="35" dirty="0">
                <a:latin typeface="Georgia"/>
                <a:cs typeface="Georgia"/>
              </a:rPr>
              <a:t> </a:t>
            </a:r>
            <a:r>
              <a:rPr sz="1100" dirty="0">
                <a:latin typeface="Georgia"/>
                <a:cs typeface="Georgia"/>
              </a:rPr>
              <a:t>are</a:t>
            </a:r>
            <a:r>
              <a:rPr sz="1100" spc="30" dirty="0">
                <a:latin typeface="Georgia"/>
                <a:cs typeface="Georgia"/>
              </a:rPr>
              <a:t> </a:t>
            </a:r>
            <a:r>
              <a:rPr sz="1100" dirty="0">
                <a:latin typeface="Times New Roman"/>
                <a:cs typeface="Times New Roman"/>
              </a:rPr>
              <a:t>6</a:t>
            </a:r>
            <a:r>
              <a:rPr sz="1100" dirty="0">
                <a:latin typeface="Georgia"/>
                <a:cs typeface="Georgia"/>
              </a:rPr>
              <a:t>,</a:t>
            </a:r>
            <a:r>
              <a:rPr sz="1100" spc="35" dirty="0">
                <a:latin typeface="Georgia"/>
                <a:cs typeface="Georgia"/>
              </a:rPr>
              <a:t> </a:t>
            </a:r>
            <a:r>
              <a:rPr sz="1100" dirty="0">
                <a:latin typeface="Times New Roman"/>
                <a:cs typeface="Times New Roman"/>
              </a:rPr>
              <a:t>10</a:t>
            </a:r>
            <a:r>
              <a:rPr sz="1100" dirty="0">
                <a:latin typeface="Georgia"/>
                <a:cs typeface="Georgia"/>
              </a:rPr>
              <a:t>,</a:t>
            </a:r>
            <a:r>
              <a:rPr sz="1100" spc="35" dirty="0">
                <a:latin typeface="Georgia"/>
                <a:cs typeface="Georgia"/>
              </a:rPr>
              <a:t> </a:t>
            </a:r>
            <a:r>
              <a:rPr sz="1100" dirty="0">
                <a:latin typeface="Times New Roman"/>
                <a:cs typeface="Times New Roman"/>
              </a:rPr>
              <a:t>14</a:t>
            </a:r>
            <a:r>
              <a:rPr sz="1100" dirty="0">
                <a:latin typeface="Georgia"/>
                <a:cs typeface="Georgia"/>
              </a:rPr>
              <a:t>,</a:t>
            </a:r>
            <a:r>
              <a:rPr sz="1100" spc="30" dirty="0">
                <a:latin typeface="Georgia"/>
                <a:cs typeface="Georgia"/>
              </a:rPr>
              <a:t> </a:t>
            </a:r>
            <a:r>
              <a:rPr sz="1100" dirty="0">
                <a:latin typeface="Georgia"/>
                <a:cs typeface="Georgia"/>
              </a:rPr>
              <a:t>and</a:t>
            </a:r>
            <a:r>
              <a:rPr sz="1100" spc="35" dirty="0">
                <a:latin typeface="Georgia"/>
                <a:cs typeface="Georgia"/>
              </a:rPr>
              <a:t> </a:t>
            </a:r>
            <a:r>
              <a:rPr sz="1100" spc="-25" dirty="0">
                <a:latin typeface="Times New Roman"/>
                <a:cs typeface="Times New Roman"/>
              </a:rPr>
              <a:t>18</a:t>
            </a:r>
            <a:r>
              <a:rPr sz="1100" spc="-25" dirty="0">
                <a:latin typeface="Georgia"/>
                <a:cs typeface="Georgia"/>
              </a:rPr>
              <a:t>.</a:t>
            </a:r>
            <a:endParaRPr sz="1100">
              <a:latin typeface="Georgia"/>
              <a:cs typeface="Georgia"/>
            </a:endParaRPr>
          </a:p>
        </p:txBody>
      </p:sp>
      <p:grpSp>
        <p:nvGrpSpPr>
          <p:cNvPr id="17" name="object 17"/>
          <p:cNvGrpSpPr/>
          <p:nvPr/>
        </p:nvGrpSpPr>
        <p:grpSpPr>
          <a:xfrm>
            <a:off x="0" y="3121545"/>
            <a:ext cx="5760085" cy="118745"/>
            <a:chOff x="0" y="3121545"/>
            <a:chExt cx="5760085" cy="118745"/>
          </a:xfrm>
        </p:grpSpPr>
        <p:sp>
          <p:nvSpPr>
            <p:cNvPr id="18" name="object 1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9" name="object 1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21" name="object 2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22" name="object 22"/>
          <p:cNvSpPr txBox="1">
            <a:spLocks noGrp="1"/>
          </p:cNvSpPr>
          <p:nvPr>
            <p:ph type="sldNum" sz="quarter" idx="7"/>
          </p:nvPr>
        </p:nvSpPr>
        <p:spPr>
          <a:prstGeom prst="rect">
            <a:avLst/>
          </a:prstGeom>
        </p:spPr>
        <p:txBody>
          <a:bodyPr vert="horz" wrap="square" lIns="0" tIns="8255" rIns="0" bIns="0" rtlCol="0">
            <a:spAutoFit/>
          </a:bodyPr>
          <a:lstStyle/>
          <a:p>
            <a:pPr marL="60960">
              <a:lnSpc>
                <a:spcPct val="100000"/>
              </a:lnSpc>
              <a:spcBef>
                <a:spcPts val="65"/>
              </a:spcBef>
            </a:pPr>
            <a:fld id="{81D60167-4931-47E6-BA6A-407CBD079E47}" type="slidenum">
              <a:rPr spc="80" dirty="0"/>
              <a:t>90</a:t>
            </a:fld>
            <a:r>
              <a:rPr spc="-25" dirty="0"/>
              <a:t> </a:t>
            </a:r>
            <a:r>
              <a:rPr spc="75" dirty="0"/>
              <a:t>/</a:t>
            </a:r>
            <a:r>
              <a:rPr spc="-20" dirty="0"/>
              <a:t> </a:t>
            </a:r>
            <a:r>
              <a:rPr spc="-25" dirty="0"/>
              <a:t>103</a:t>
            </a:r>
          </a:p>
        </p:txBody>
      </p:sp>
    </p:spTree>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Systematic</a:t>
            </a:r>
            <a:r>
              <a:rPr spc="310" dirty="0"/>
              <a:t> </a:t>
            </a:r>
            <a:r>
              <a:rPr dirty="0"/>
              <a:t>sampling</a:t>
            </a:r>
            <a:r>
              <a:rPr spc="315" dirty="0"/>
              <a:t> </a:t>
            </a:r>
            <a:r>
              <a:rPr spc="-10" dirty="0"/>
              <a:t>example</a:t>
            </a:r>
          </a:p>
        </p:txBody>
      </p:sp>
      <p:pic>
        <p:nvPicPr>
          <p:cNvPr id="3" name="object 3"/>
          <p:cNvPicPr/>
          <p:nvPr/>
        </p:nvPicPr>
        <p:blipFill>
          <a:blip r:embed="rId2" cstate="print"/>
          <a:stretch>
            <a:fillRect/>
          </a:stretch>
        </p:blipFill>
        <p:spPr>
          <a:xfrm>
            <a:off x="1585485" y="546463"/>
            <a:ext cx="2631277" cy="1028974"/>
          </a:xfrm>
          <a:prstGeom prst="rect">
            <a:avLst/>
          </a:prstGeom>
        </p:spPr>
      </p:pic>
      <p:sp>
        <p:nvSpPr>
          <p:cNvPr id="4" name="object 4"/>
          <p:cNvSpPr/>
          <p:nvPr/>
        </p:nvSpPr>
        <p:spPr>
          <a:xfrm>
            <a:off x="337972" y="20197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223998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46020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68043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txBox="1"/>
          <p:nvPr/>
        </p:nvSpPr>
        <p:spPr>
          <a:xfrm>
            <a:off x="177088" y="1636519"/>
            <a:ext cx="5403215" cy="1290320"/>
          </a:xfrm>
          <a:prstGeom prst="rect">
            <a:avLst/>
          </a:prstGeom>
        </p:spPr>
        <p:txBody>
          <a:bodyPr vert="horz" wrap="square" lIns="0" tIns="74295" rIns="0" bIns="0" rtlCol="0">
            <a:spAutoFit/>
          </a:bodyPr>
          <a:lstStyle/>
          <a:p>
            <a:pPr marL="12700">
              <a:lnSpc>
                <a:spcPct val="100000"/>
              </a:lnSpc>
              <a:spcBef>
                <a:spcPts val="585"/>
              </a:spcBef>
            </a:pPr>
            <a:r>
              <a:rPr sz="1100" dirty="0">
                <a:latin typeface="Georgia"/>
                <a:cs typeface="Georgia"/>
              </a:rPr>
              <a:t>The</a:t>
            </a:r>
            <a:r>
              <a:rPr sz="1100" spc="20" dirty="0">
                <a:latin typeface="Georgia"/>
                <a:cs typeface="Georgia"/>
              </a:rPr>
              <a:t> </a:t>
            </a:r>
            <a:r>
              <a:rPr sz="1100" spc="-10" dirty="0">
                <a:latin typeface="Georgia"/>
                <a:cs typeface="Georgia"/>
              </a:rPr>
              <a:t>above</a:t>
            </a:r>
            <a:r>
              <a:rPr sz="1100" spc="20" dirty="0">
                <a:latin typeface="Georgia"/>
                <a:cs typeface="Georgia"/>
              </a:rPr>
              <a:t> </a:t>
            </a:r>
            <a:r>
              <a:rPr sz="1100" spc="-25" dirty="0">
                <a:latin typeface="Georgia"/>
                <a:cs typeface="Georgia"/>
              </a:rPr>
              <a:t>figure</a:t>
            </a:r>
            <a:r>
              <a:rPr sz="1100" spc="20" dirty="0">
                <a:latin typeface="Georgia"/>
                <a:cs typeface="Georgia"/>
              </a:rPr>
              <a:t> </a:t>
            </a:r>
            <a:r>
              <a:rPr sz="1100" spc="-30" dirty="0">
                <a:latin typeface="Georgia"/>
                <a:cs typeface="Georgia"/>
              </a:rPr>
              <a:t>shows</a:t>
            </a:r>
            <a:r>
              <a:rPr sz="1100" spc="20" dirty="0">
                <a:latin typeface="Georgia"/>
                <a:cs typeface="Georgia"/>
              </a:rPr>
              <a:t> </a:t>
            </a:r>
            <a:r>
              <a:rPr sz="1100" dirty="0">
                <a:latin typeface="Georgia"/>
                <a:cs typeface="Georgia"/>
              </a:rPr>
              <a:t>an</a:t>
            </a:r>
            <a:r>
              <a:rPr sz="1100" spc="20" dirty="0">
                <a:latin typeface="Georgia"/>
                <a:cs typeface="Georgia"/>
              </a:rPr>
              <a:t> </a:t>
            </a:r>
            <a:r>
              <a:rPr sz="1100" spc="-20" dirty="0">
                <a:latin typeface="Georgia"/>
                <a:cs typeface="Georgia"/>
              </a:rPr>
              <a:t>example</a:t>
            </a:r>
            <a:r>
              <a:rPr sz="1100" spc="25" dirty="0">
                <a:latin typeface="Georgia"/>
                <a:cs typeface="Georgia"/>
              </a:rPr>
              <a:t> </a:t>
            </a:r>
            <a:r>
              <a:rPr sz="1100" dirty="0">
                <a:latin typeface="Georgia"/>
                <a:cs typeface="Georgia"/>
              </a:rPr>
              <a:t>of</a:t>
            </a:r>
            <a:r>
              <a:rPr sz="1100" spc="20" dirty="0">
                <a:latin typeface="Georgia"/>
                <a:cs typeface="Georgia"/>
              </a:rPr>
              <a:t> </a:t>
            </a:r>
            <a:r>
              <a:rPr sz="1100" spc="-10" dirty="0">
                <a:latin typeface="Georgia"/>
                <a:cs typeface="Georgia"/>
              </a:rPr>
              <a:t>systematic</a:t>
            </a:r>
            <a:r>
              <a:rPr sz="1100" spc="20" dirty="0">
                <a:latin typeface="Georgia"/>
                <a:cs typeface="Georgia"/>
              </a:rPr>
              <a:t> </a:t>
            </a:r>
            <a:r>
              <a:rPr sz="1100" spc="-25" dirty="0">
                <a:latin typeface="Georgia"/>
                <a:cs typeface="Georgia"/>
              </a:rPr>
              <a:t>sampling</a:t>
            </a:r>
            <a:r>
              <a:rPr sz="1100" spc="20" dirty="0">
                <a:latin typeface="Georgia"/>
                <a:cs typeface="Georgia"/>
              </a:rPr>
              <a:t> </a:t>
            </a:r>
            <a:r>
              <a:rPr sz="1100" spc="-10" dirty="0">
                <a:latin typeface="Georgia"/>
                <a:cs typeface="Georgia"/>
              </a:rPr>
              <a:t>with:</a:t>
            </a:r>
            <a:endParaRPr sz="1100">
              <a:latin typeface="Georgia"/>
              <a:cs typeface="Georgia"/>
            </a:endParaRPr>
          </a:p>
          <a:p>
            <a:pPr marL="289560">
              <a:lnSpc>
                <a:spcPct val="100000"/>
              </a:lnSpc>
              <a:spcBef>
                <a:spcPts val="480"/>
              </a:spcBef>
            </a:pPr>
            <a:r>
              <a:rPr sz="1100" i="1" dirty="0">
                <a:latin typeface="Georgia"/>
                <a:cs typeface="Georgia"/>
              </a:rPr>
              <a:t>N</a:t>
            </a:r>
            <a:r>
              <a:rPr sz="1100" i="1" spc="165" dirty="0">
                <a:latin typeface="Georgia"/>
                <a:cs typeface="Georgia"/>
              </a:rPr>
              <a:t> </a:t>
            </a:r>
            <a:r>
              <a:rPr sz="1100" spc="215" dirty="0">
                <a:latin typeface="Times New Roman"/>
                <a:cs typeface="Times New Roman"/>
              </a:rPr>
              <a:t>=</a:t>
            </a:r>
            <a:r>
              <a:rPr sz="1100" spc="35" dirty="0">
                <a:latin typeface="Times New Roman"/>
                <a:cs typeface="Times New Roman"/>
              </a:rPr>
              <a:t> </a:t>
            </a:r>
            <a:r>
              <a:rPr sz="1100" spc="-25" dirty="0">
                <a:latin typeface="Times New Roman"/>
                <a:cs typeface="Times New Roman"/>
              </a:rPr>
              <a:t>12</a:t>
            </a:r>
            <a:endParaRPr sz="1100">
              <a:latin typeface="Times New Roman"/>
              <a:cs typeface="Times New Roman"/>
            </a:endParaRPr>
          </a:p>
          <a:p>
            <a:pPr marL="289560">
              <a:lnSpc>
                <a:spcPct val="100000"/>
              </a:lnSpc>
              <a:spcBef>
                <a:spcPts val="415"/>
              </a:spcBef>
            </a:pPr>
            <a:r>
              <a:rPr sz="1100" i="1" dirty="0">
                <a:latin typeface="Georgia"/>
                <a:cs typeface="Georgia"/>
              </a:rPr>
              <a:t>n</a:t>
            </a:r>
            <a:r>
              <a:rPr sz="1100" i="1" spc="35" dirty="0">
                <a:latin typeface="Georgia"/>
                <a:cs typeface="Georgia"/>
              </a:rPr>
              <a:t> </a:t>
            </a:r>
            <a:r>
              <a:rPr sz="1100" spc="215" dirty="0">
                <a:latin typeface="Times New Roman"/>
                <a:cs typeface="Times New Roman"/>
              </a:rPr>
              <a:t>=</a:t>
            </a:r>
            <a:r>
              <a:rPr sz="1100" spc="25" dirty="0">
                <a:latin typeface="Times New Roman"/>
                <a:cs typeface="Times New Roman"/>
              </a:rPr>
              <a:t> </a:t>
            </a:r>
            <a:r>
              <a:rPr sz="1100" spc="-50" dirty="0">
                <a:latin typeface="Times New Roman"/>
                <a:cs typeface="Times New Roman"/>
              </a:rPr>
              <a:t>4</a:t>
            </a:r>
            <a:endParaRPr sz="1100">
              <a:latin typeface="Times New Roman"/>
              <a:cs typeface="Times New Roman"/>
            </a:endParaRPr>
          </a:p>
          <a:p>
            <a:pPr marL="289560">
              <a:lnSpc>
                <a:spcPct val="100000"/>
              </a:lnSpc>
              <a:spcBef>
                <a:spcPts val="415"/>
              </a:spcBef>
            </a:pPr>
            <a:r>
              <a:rPr sz="1100" i="1" dirty="0">
                <a:latin typeface="Georgia"/>
                <a:cs typeface="Georgia"/>
              </a:rPr>
              <a:t>k</a:t>
            </a:r>
            <a:r>
              <a:rPr sz="1100" i="1" spc="65" dirty="0">
                <a:latin typeface="Georgia"/>
                <a:cs typeface="Georgia"/>
              </a:rPr>
              <a:t> </a:t>
            </a:r>
            <a:r>
              <a:rPr sz="1100" spc="215" dirty="0">
                <a:latin typeface="Times New Roman"/>
                <a:cs typeface="Times New Roman"/>
              </a:rPr>
              <a:t>=</a:t>
            </a:r>
            <a:r>
              <a:rPr sz="1100" spc="20" dirty="0">
                <a:latin typeface="Times New Roman"/>
                <a:cs typeface="Times New Roman"/>
              </a:rPr>
              <a:t> </a:t>
            </a:r>
            <a:r>
              <a:rPr sz="1100" spc="-50" dirty="0">
                <a:latin typeface="Times New Roman"/>
                <a:cs typeface="Times New Roman"/>
              </a:rPr>
              <a:t>3</a:t>
            </a:r>
            <a:endParaRPr sz="1100">
              <a:latin typeface="Times New Roman"/>
              <a:cs typeface="Times New Roman"/>
            </a:endParaRPr>
          </a:p>
          <a:p>
            <a:pPr marL="289560">
              <a:lnSpc>
                <a:spcPts val="1235"/>
              </a:lnSpc>
              <a:spcBef>
                <a:spcPts val="414"/>
              </a:spcBef>
            </a:pPr>
            <a:r>
              <a:rPr sz="1100" dirty="0">
                <a:latin typeface="Georgia"/>
                <a:cs typeface="Georgia"/>
              </a:rPr>
              <a:t>The</a:t>
            </a:r>
            <a:r>
              <a:rPr sz="1100" spc="40" dirty="0">
                <a:latin typeface="Georgia"/>
                <a:cs typeface="Georgia"/>
              </a:rPr>
              <a:t> </a:t>
            </a:r>
            <a:r>
              <a:rPr sz="1100" spc="-10" dirty="0">
                <a:latin typeface="Georgia"/>
                <a:cs typeface="Georgia"/>
              </a:rPr>
              <a:t>first</a:t>
            </a:r>
            <a:r>
              <a:rPr sz="1100" spc="40" dirty="0">
                <a:latin typeface="Georgia"/>
                <a:cs typeface="Georgia"/>
              </a:rPr>
              <a:t> </a:t>
            </a:r>
            <a:r>
              <a:rPr sz="1100" spc="-35" dirty="0">
                <a:latin typeface="Georgia"/>
                <a:cs typeface="Georgia"/>
              </a:rPr>
              <a:t>element</a:t>
            </a:r>
            <a:r>
              <a:rPr sz="1100" spc="40" dirty="0">
                <a:latin typeface="Georgia"/>
                <a:cs typeface="Georgia"/>
              </a:rPr>
              <a:t> </a:t>
            </a:r>
            <a:r>
              <a:rPr sz="1100" dirty="0">
                <a:latin typeface="Georgia"/>
                <a:cs typeface="Georgia"/>
              </a:rPr>
              <a:t>is</a:t>
            </a:r>
            <a:r>
              <a:rPr sz="1100" spc="40" dirty="0">
                <a:latin typeface="Georgia"/>
                <a:cs typeface="Georgia"/>
              </a:rPr>
              <a:t> </a:t>
            </a:r>
            <a:r>
              <a:rPr sz="1100" spc="-25" dirty="0">
                <a:latin typeface="Georgia"/>
                <a:cs typeface="Georgia"/>
              </a:rPr>
              <a:t>randomly</a:t>
            </a:r>
            <a:r>
              <a:rPr sz="1100" spc="45" dirty="0">
                <a:latin typeface="Georgia"/>
                <a:cs typeface="Georgia"/>
              </a:rPr>
              <a:t> </a:t>
            </a:r>
            <a:r>
              <a:rPr sz="1100" spc="-20" dirty="0">
                <a:latin typeface="Georgia"/>
                <a:cs typeface="Georgia"/>
              </a:rPr>
              <a:t>selected</a:t>
            </a:r>
            <a:r>
              <a:rPr sz="1100" spc="40" dirty="0">
                <a:latin typeface="Georgia"/>
                <a:cs typeface="Georgia"/>
              </a:rPr>
              <a:t> </a:t>
            </a:r>
            <a:r>
              <a:rPr sz="1100" dirty="0">
                <a:latin typeface="Georgia"/>
                <a:cs typeface="Georgia"/>
              </a:rPr>
              <a:t>at</a:t>
            </a:r>
            <a:r>
              <a:rPr sz="1100" spc="40" dirty="0">
                <a:latin typeface="Georgia"/>
                <a:cs typeface="Georgia"/>
              </a:rPr>
              <a:t> </a:t>
            </a:r>
            <a:r>
              <a:rPr sz="1100" spc="-10" dirty="0">
                <a:latin typeface="Georgia"/>
                <a:cs typeface="Georgia"/>
              </a:rPr>
              <a:t>position</a:t>
            </a:r>
            <a:r>
              <a:rPr sz="1100" spc="40" dirty="0">
                <a:latin typeface="Georgia"/>
                <a:cs typeface="Georgia"/>
              </a:rPr>
              <a:t> </a:t>
            </a:r>
            <a:r>
              <a:rPr sz="1100" dirty="0">
                <a:latin typeface="Times New Roman"/>
                <a:cs typeface="Times New Roman"/>
              </a:rPr>
              <a:t>2</a:t>
            </a:r>
            <a:r>
              <a:rPr sz="1100" dirty="0">
                <a:latin typeface="Georgia"/>
                <a:cs typeface="Georgia"/>
              </a:rPr>
              <a:t>,</a:t>
            </a:r>
            <a:r>
              <a:rPr sz="1100" spc="45" dirty="0">
                <a:latin typeface="Georgia"/>
                <a:cs typeface="Georgia"/>
              </a:rPr>
              <a:t> </a:t>
            </a:r>
            <a:r>
              <a:rPr sz="1100" dirty="0">
                <a:latin typeface="Georgia"/>
                <a:cs typeface="Georgia"/>
              </a:rPr>
              <a:t>the</a:t>
            </a:r>
            <a:r>
              <a:rPr sz="1100" spc="40" dirty="0">
                <a:latin typeface="Georgia"/>
                <a:cs typeface="Georgia"/>
              </a:rPr>
              <a:t> </a:t>
            </a:r>
            <a:r>
              <a:rPr sz="1100" spc="-35" dirty="0">
                <a:latin typeface="Georgia"/>
                <a:cs typeface="Georgia"/>
              </a:rPr>
              <a:t>subsequent</a:t>
            </a:r>
            <a:r>
              <a:rPr sz="1100" spc="40" dirty="0">
                <a:latin typeface="Georgia"/>
                <a:cs typeface="Georgia"/>
              </a:rPr>
              <a:t> </a:t>
            </a:r>
            <a:r>
              <a:rPr sz="1100" spc="-30" dirty="0">
                <a:latin typeface="Georgia"/>
                <a:cs typeface="Georgia"/>
              </a:rPr>
              <a:t>selections</a:t>
            </a:r>
            <a:r>
              <a:rPr sz="1100" spc="40" dirty="0">
                <a:latin typeface="Georgia"/>
                <a:cs typeface="Georgia"/>
              </a:rPr>
              <a:t> </a:t>
            </a:r>
            <a:r>
              <a:rPr sz="1100" dirty="0">
                <a:latin typeface="Georgia"/>
                <a:cs typeface="Georgia"/>
              </a:rPr>
              <a:t>are</a:t>
            </a:r>
            <a:r>
              <a:rPr sz="1100" spc="40" dirty="0">
                <a:latin typeface="Georgia"/>
                <a:cs typeface="Georgia"/>
              </a:rPr>
              <a:t> </a:t>
            </a:r>
            <a:r>
              <a:rPr sz="1100" spc="-25" dirty="0">
                <a:latin typeface="Georgia"/>
                <a:cs typeface="Georgia"/>
              </a:rPr>
              <a:t>at</a:t>
            </a:r>
            <a:endParaRPr sz="1100">
              <a:latin typeface="Georgia"/>
              <a:cs typeface="Georgia"/>
            </a:endParaRPr>
          </a:p>
          <a:p>
            <a:pPr marL="289560">
              <a:lnSpc>
                <a:spcPts val="1235"/>
              </a:lnSpc>
            </a:pPr>
            <a:r>
              <a:rPr sz="1100" dirty="0">
                <a:latin typeface="Times New Roman"/>
                <a:cs typeface="Times New Roman"/>
              </a:rPr>
              <a:t>5</a:t>
            </a:r>
            <a:r>
              <a:rPr sz="1100" dirty="0">
                <a:latin typeface="Georgia"/>
                <a:cs typeface="Georgia"/>
              </a:rPr>
              <a:t>,</a:t>
            </a:r>
            <a:r>
              <a:rPr sz="1100" spc="55" dirty="0">
                <a:latin typeface="Georgia"/>
                <a:cs typeface="Georgia"/>
              </a:rPr>
              <a:t> </a:t>
            </a:r>
            <a:r>
              <a:rPr sz="1100" dirty="0">
                <a:latin typeface="Times New Roman"/>
                <a:cs typeface="Times New Roman"/>
              </a:rPr>
              <a:t>8</a:t>
            </a:r>
            <a:r>
              <a:rPr sz="1100" dirty="0">
                <a:latin typeface="Georgia"/>
                <a:cs typeface="Georgia"/>
              </a:rPr>
              <a:t>,</a:t>
            </a:r>
            <a:r>
              <a:rPr sz="1100" spc="60" dirty="0">
                <a:latin typeface="Georgia"/>
                <a:cs typeface="Georgia"/>
              </a:rPr>
              <a:t> </a:t>
            </a:r>
            <a:r>
              <a:rPr sz="1100" dirty="0">
                <a:latin typeface="Georgia"/>
                <a:cs typeface="Georgia"/>
              </a:rPr>
              <a:t>and</a:t>
            </a:r>
            <a:r>
              <a:rPr sz="1100" spc="60" dirty="0">
                <a:latin typeface="Georgia"/>
                <a:cs typeface="Georgia"/>
              </a:rPr>
              <a:t> </a:t>
            </a:r>
            <a:r>
              <a:rPr sz="1100" dirty="0">
                <a:latin typeface="Times New Roman"/>
                <a:cs typeface="Times New Roman"/>
              </a:rPr>
              <a:t>11</a:t>
            </a:r>
            <a:r>
              <a:rPr sz="1100" spc="50" dirty="0">
                <a:latin typeface="Times New Roman"/>
                <a:cs typeface="Times New Roman"/>
              </a:rPr>
              <a:t> </a:t>
            </a:r>
            <a:r>
              <a:rPr sz="1100" dirty="0">
                <a:latin typeface="Georgia"/>
                <a:cs typeface="Georgia"/>
              </a:rPr>
              <a:t>(with</a:t>
            </a:r>
            <a:r>
              <a:rPr sz="1100" spc="60" dirty="0">
                <a:latin typeface="Georgia"/>
                <a:cs typeface="Georgia"/>
              </a:rPr>
              <a:t> </a:t>
            </a:r>
            <a:r>
              <a:rPr sz="1100" dirty="0">
                <a:latin typeface="Georgia"/>
                <a:cs typeface="Georgia"/>
              </a:rPr>
              <a:t>step</a:t>
            </a:r>
            <a:r>
              <a:rPr sz="1100" spc="55" dirty="0">
                <a:latin typeface="Georgia"/>
                <a:cs typeface="Georgia"/>
              </a:rPr>
              <a:t> </a:t>
            </a:r>
            <a:r>
              <a:rPr sz="1100" i="1" dirty="0">
                <a:latin typeface="Georgia"/>
                <a:cs typeface="Georgia"/>
              </a:rPr>
              <a:t>k</a:t>
            </a:r>
            <a:r>
              <a:rPr sz="1100" i="1" spc="40" dirty="0">
                <a:latin typeface="Georgia"/>
                <a:cs typeface="Georgia"/>
              </a:rPr>
              <a:t> </a:t>
            </a:r>
            <a:r>
              <a:rPr sz="1100" spc="215" dirty="0">
                <a:latin typeface="Times New Roman"/>
                <a:cs typeface="Times New Roman"/>
              </a:rPr>
              <a:t>=</a:t>
            </a:r>
            <a:r>
              <a:rPr sz="1100" spc="-5" dirty="0">
                <a:latin typeface="Times New Roman"/>
                <a:cs typeface="Times New Roman"/>
              </a:rPr>
              <a:t> </a:t>
            </a:r>
            <a:r>
              <a:rPr sz="1100" spc="-25" dirty="0">
                <a:latin typeface="Times New Roman"/>
                <a:cs typeface="Times New Roman"/>
              </a:rPr>
              <a:t>3</a:t>
            </a:r>
            <a:r>
              <a:rPr sz="1100" spc="-25" dirty="0">
                <a:latin typeface="Georgia"/>
                <a:cs typeface="Georgia"/>
              </a:rPr>
              <a:t>).</a:t>
            </a:r>
            <a:endParaRPr sz="11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a:t>
            </a:r>
            <a:r>
              <a:rPr sz="600" spc="170" dirty="0">
                <a:solidFill>
                  <a:srgbClr val="7A0000"/>
                </a:solidFill>
                <a:latin typeface="Georgia"/>
                <a:cs typeface="Georgia"/>
                <a:hlinkClick r:id="rId3" action="ppaction://hlinksldjump"/>
              </a:rPr>
              <a:t> </a:t>
            </a:r>
            <a:r>
              <a:rPr sz="600" spc="30" dirty="0">
                <a:solidFill>
                  <a:srgbClr val="7A0000"/>
                </a:solidFill>
                <a:latin typeface="Georgia"/>
                <a:cs typeface="Georgia"/>
                <a:hlinkClick r:id="rId3" action="ppaction://hlinksldjump"/>
              </a:rPr>
              <a:t>preprocessing</a:t>
            </a:r>
            <a:r>
              <a:rPr sz="600" spc="175" dirty="0">
                <a:solidFill>
                  <a:srgbClr val="7A0000"/>
                </a:solidFill>
                <a:latin typeface="Georgia"/>
                <a:cs typeface="Georgia"/>
                <a:hlinkClick r:id="rId3" action="ppaction://hlinksldjump"/>
              </a:rPr>
              <a:t> </a:t>
            </a:r>
            <a:r>
              <a:rPr sz="600" spc="50" dirty="0">
                <a:solidFill>
                  <a:srgbClr val="7A0000"/>
                </a:solidFill>
                <a:latin typeface="Georgia"/>
                <a:cs typeface="Georgia"/>
                <a:hlinkClick r:id="rId3" action="ppaction://hlinksldjump"/>
              </a:rPr>
              <a:t>and</a:t>
            </a:r>
            <a:r>
              <a:rPr sz="600" spc="175" dirty="0">
                <a:solidFill>
                  <a:srgbClr val="7A0000"/>
                </a:solidFill>
                <a:latin typeface="Georgia"/>
                <a:cs typeface="Georgia"/>
                <a:hlinkClick r:id="rId3" action="ppaction://hlinksldjump"/>
              </a:rPr>
              <a:t> </a:t>
            </a:r>
            <a:r>
              <a:rPr sz="600" spc="-10" dirty="0">
                <a:solidFill>
                  <a:srgbClr val="7A0000"/>
                </a:solidFill>
                <a:latin typeface="Georgia"/>
                <a:cs typeface="Georgia"/>
                <a:hlinkClick r:id="rId3"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91</a:t>
            </a:fld>
            <a:r>
              <a:rPr spc="25" dirty="0"/>
              <a:t> </a:t>
            </a:r>
            <a:r>
              <a:rPr spc="75" dirty="0"/>
              <a:t>/</a:t>
            </a:r>
            <a:r>
              <a:rPr spc="25" dirty="0"/>
              <a:t> </a:t>
            </a:r>
            <a:r>
              <a:rPr spc="-25" dirty="0"/>
              <a:t>103</a:t>
            </a:r>
          </a:p>
        </p:txBody>
      </p:sp>
    </p:spTree>
  </p:cSld>
  <p:clrMapOvr>
    <a:masterClrMapping/>
  </p:clrMapOvr>
  <p:transition>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Multi–stage</a:t>
            </a:r>
            <a:r>
              <a:rPr spc="365" dirty="0"/>
              <a:t> </a:t>
            </a:r>
            <a:r>
              <a:rPr spc="-10" dirty="0"/>
              <a:t>sampling</a:t>
            </a:r>
          </a:p>
        </p:txBody>
      </p:sp>
      <p:sp>
        <p:nvSpPr>
          <p:cNvPr id="3" name="object 3"/>
          <p:cNvSpPr/>
          <p:nvPr/>
        </p:nvSpPr>
        <p:spPr>
          <a:xfrm>
            <a:off x="337972" y="86036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017" rIns="0" bIns="0" rtlCol="0">
            <a:spAutoFit/>
          </a:bodyPr>
          <a:lstStyle/>
          <a:p>
            <a:pPr marL="12700">
              <a:lnSpc>
                <a:spcPct val="100000"/>
              </a:lnSpc>
              <a:spcBef>
                <a:spcPts val="655"/>
              </a:spcBef>
            </a:pPr>
            <a:r>
              <a:rPr spc="-30" dirty="0"/>
              <a:t>Multi–stage</a:t>
            </a:r>
            <a:r>
              <a:rPr spc="25" dirty="0"/>
              <a:t> </a:t>
            </a:r>
            <a:r>
              <a:rPr spc="-25" dirty="0"/>
              <a:t>sampling</a:t>
            </a:r>
            <a:r>
              <a:rPr spc="25" dirty="0"/>
              <a:t> </a:t>
            </a:r>
            <a:r>
              <a:rPr dirty="0"/>
              <a:t>is</a:t>
            </a:r>
            <a:r>
              <a:rPr spc="25" dirty="0"/>
              <a:t> </a:t>
            </a:r>
            <a:r>
              <a:rPr spc="-10" dirty="0"/>
              <a:t>often</a:t>
            </a:r>
            <a:r>
              <a:rPr spc="25" dirty="0"/>
              <a:t> </a:t>
            </a:r>
            <a:r>
              <a:rPr spc="-40" dirty="0"/>
              <a:t>considered</a:t>
            </a:r>
            <a:r>
              <a:rPr spc="25" dirty="0"/>
              <a:t> </a:t>
            </a:r>
            <a:r>
              <a:rPr dirty="0"/>
              <a:t>an</a:t>
            </a:r>
            <a:r>
              <a:rPr spc="25" dirty="0"/>
              <a:t> </a:t>
            </a:r>
            <a:r>
              <a:rPr spc="-20" dirty="0"/>
              <a:t>extended</a:t>
            </a:r>
            <a:r>
              <a:rPr spc="25" dirty="0"/>
              <a:t> </a:t>
            </a:r>
            <a:r>
              <a:rPr spc="-30" dirty="0"/>
              <a:t>version</a:t>
            </a:r>
            <a:r>
              <a:rPr spc="30" dirty="0"/>
              <a:t> </a:t>
            </a:r>
            <a:r>
              <a:rPr dirty="0"/>
              <a:t>of</a:t>
            </a:r>
            <a:r>
              <a:rPr spc="25" dirty="0"/>
              <a:t> </a:t>
            </a:r>
            <a:r>
              <a:rPr spc="-10" dirty="0"/>
              <a:t>cluster</a:t>
            </a:r>
            <a:r>
              <a:rPr spc="25" dirty="0"/>
              <a:t> </a:t>
            </a:r>
            <a:r>
              <a:rPr spc="-10" dirty="0"/>
              <a:t>sampling.</a:t>
            </a:r>
          </a:p>
          <a:p>
            <a:pPr marL="12700" marR="104139">
              <a:lnSpc>
                <a:spcPts val="1150"/>
              </a:lnSpc>
              <a:spcBef>
                <a:spcPts val="735"/>
              </a:spcBef>
            </a:pPr>
            <a:r>
              <a:rPr dirty="0"/>
              <a:t>In</a:t>
            </a:r>
            <a:r>
              <a:rPr spc="10" dirty="0"/>
              <a:t> </a:t>
            </a:r>
            <a:r>
              <a:rPr spc="-35" dirty="0"/>
              <a:t>multi–stage</a:t>
            </a:r>
            <a:r>
              <a:rPr spc="15" dirty="0"/>
              <a:t> </a:t>
            </a:r>
            <a:r>
              <a:rPr spc="-25" dirty="0"/>
              <a:t>sampling,</a:t>
            </a:r>
            <a:r>
              <a:rPr spc="10" dirty="0"/>
              <a:t> </a:t>
            </a:r>
            <a:r>
              <a:rPr dirty="0"/>
              <a:t>we</a:t>
            </a:r>
            <a:r>
              <a:rPr spc="15" dirty="0"/>
              <a:t> </a:t>
            </a:r>
            <a:r>
              <a:rPr spc="-10" dirty="0"/>
              <a:t>divide</a:t>
            </a:r>
            <a:r>
              <a:rPr spc="10" dirty="0"/>
              <a:t> </a:t>
            </a:r>
            <a:r>
              <a:rPr dirty="0"/>
              <a:t>the</a:t>
            </a:r>
            <a:r>
              <a:rPr spc="15" dirty="0"/>
              <a:t> </a:t>
            </a:r>
            <a:r>
              <a:rPr spc="-10" dirty="0"/>
              <a:t>population</a:t>
            </a:r>
            <a:r>
              <a:rPr spc="15" dirty="0"/>
              <a:t> </a:t>
            </a:r>
            <a:r>
              <a:rPr dirty="0"/>
              <a:t>into</a:t>
            </a:r>
            <a:r>
              <a:rPr spc="10" dirty="0"/>
              <a:t> </a:t>
            </a:r>
            <a:r>
              <a:rPr spc="-20" dirty="0"/>
              <a:t>clusters</a:t>
            </a:r>
            <a:r>
              <a:rPr spc="15" dirty="0"/>
              <a:t> </a:t>
            </a:r>
            <a:r>
              <a:rPr dirty="0"/>
              <a:t>and</a:t>
            </a:r>
            <a:r>
              <a:rPr spc="10" dirty="0"/>
              <a:t> </a:t>
            </a:r>
            <a:r>
              <a:rPr spc="-20" dirty="0"/>
              <a:t>select</a:t>
            </a:r>
            <a:r>
              <a:rPr spc="15" dirty="0"/>
              <a:t> </a:t>
            </a:r>
            <a:r>
              <a:rPr spc="-20" dirty="0"/>
              <a:t>some clusters</a:t>
            </a:r>
            <a:r>
              <a:rPr spc="35" dirty="0"/>
              <a:t> </a:t>
            </a:r>
            <a:r>
              <a:rPr dirty="0"/>
              <a:t>at</a:t>
            </a:r>
            <a:r>
              <a:rPr spc="40" dirty="0"/>
              <a:t> </a:t>
            </a:r>
            <a:r>
              <a:rPr dirty="0"/>
              <a:t>the</a:t>
            </a:r>
            <a:r>
              <a:rPr spc="35" dirty="0"/>
              <a:t> </a:t>
            </a:r>
            <a:r>
              <a:rPr spc="-10" dirty="0"/>
              <a:t>first</a:t>
            </a:r>
            <a:r>
              <a:rPr spc="40" dirty="0"/>
              <a:t> </a:t>
            </a:r>
            <a:r>
              <a:rPr dirty="0"/>
              <a:t>stage.</a:t>
            </a:r>
            <a:r>
              <a:rPr spc="135" dirty="0"/>
              <a:t> </a:t>
            </a:r>
            <a:r>
              <a:rPr dirty="0"/>
              <a:t>At</a:t>
            </a:r>
            <a:r>
              <a:rPr spc="35" dirty="0"/>
              <a:t> </a:t>
            </a:r>
            <a:r>
              <a:rPr spc="-10" dirty="0"/>
              <a:t>each</a:t>
            </a:r>
            <a:r>
              <a:rPr spc="40" dirty="0"/>
              <a:t> </a:t>
            </a:r>
            <a:r>
              <a:rPr spc="-35" dirty="0"/>
              <a:t>subsequent</a:t>
            </a:r>
            <a:r>
              <a:rPr spc="35" dirty="0"/>
              <a:t> </a:t>
            </a:r>
            <a:r>
              <a:rPr dirty="0"/>
              <a:t>stage,</a:t>
            </a:r>
            <a:r>
              <a:rPr spc="40" dirty="0"/>
              <a:t> </a:t>
            </a:r>
            <a:r>
              <a:rPr dirty="0"/>
              <a:t>you</a:t>
            </a:r>
            <a:r>
              <a:rPr spc="40" dirty="0"/>
              <a:t> </a:t>
            </a:r>
            <a:r>
              <a:rPr spc="-20" dirty="0"/>
              <a:t>further</a:t>
            </a:r>
            <a:r>
              <a:rPr spc="35" dirty="0"/>
              <a:t> </a:t>
            </a:r>
            <a:r>
              <a:rPr spc="-10" dirty="0"/>
              <a:t>divide</a:t>
            </a:r>
            <a:r>
              <a:rPr spc="40" dirty="0"/>
              <a:t> </a:t>
            </a:r>
            <a:r>
              <a:rPr dirty="0"/>
              <a:t>up</a:t>
            </a:r>
            <a:r>
              <a:rPr spc="35" dirty="0"/>
              <a:t> </a:t>
            </a:r>
            <a:r>
              <a:rPr spc="-10" dirty="0"/>
              <a:t>those </a:t>
            </a:r>
            <a:r>
              <a:rPr spc="-20" dirty="0"/>
              <a:t>selected</a:t>
            </a:r>
            <a:r>
              <a:rPr spc="20" dirty="0"/>
              <a:t> </a:t>
            </a:r>
            <a:r>
              <a:rPr spc="-20" dirty="0"/>
              <a:t>clusters</a:t>
            </a:r>
            <a:r>
              <a:rPr spc="20" dirty="0"/>
              <a:t> </a:t>
            </a:r>
            <a:r>
              <a:rPr dirty="0"/>
              <a:t>into</a:t>
            </a:r>
            <a:r>
              <a:rPr spc="20" dirty="0"/>
              <a:t> </a:t>
            </a:r>
            <a:r>
              <a:rPr spc="-30" dirty="0"/>
              <a:t>smaller</a:t>
            </a:r>
            <a:r>
              <a:rPr spc="25" dirty="0"/>
              <a:t> </a:t>
            </a:r>
            <a:r>
              <a:rPr spc="-20" dirty="0"/>
              <a:t>clusters,</a:t>
            </a:r>
            <a:r>
              <a:rPr spc="20" dirty="0"/>
              <a:t> </a:t>
            </a:r>
            <a:r>
              <a:rPr dirty="0"/>
              <a:t>and</a:t>
            </a:r>
            <a:r>
              <a:rPr spc="20" dirty="0"/>
              <a:t> </a:t>
            </a:r>
            <a:r>
              <a:rPr dirty="0"/>
              <a:t>repeat</a:t>
            </a:r>
            <a:r>
              <a:rPr spc="25" dirty="0"/>
              <a:t> </a:t>
            </a:r>
            <a:r>
              <a:rPr dirty="0"/>
              <a:t>the</a:t>
            </a:r>
            <a:r>
              <a:rPr spc="20" dirty="0"/>
              <a:t> </a:t>
            </a:r>
            <a:r>
              <a:rPr spc="-25" dirty="0"/>
              <a:t>process</a:t>
            </a:r>
            <a:r>
              <a:rPr spc="20" dirty="0"/>
              <a:t> </a:t>
            </a:r>
            <a:r>
              <a:rPr dirty="0"/>
              <a:t>until</a:t>
            </a:r>
            <a:r>
              <a:rPr spc="20" dirty="0"/>
              <a:t> </a:t>
            </a:r>
            <a:r>
              <a:rPr dirty="0"/>
              <a:t>you</a:t>
            </a:r>
            <a:r>
              <a:rPr spc="25" dirty="0"/>
              <a:t> </a:t>
            </a:r>
            <a:r>
              <a:rPr dirty="0"/>
              <a:t>get</a:t>
            </a:r>
            <a:r>
              <a:rPr spc="20" dirty="0"/>
              <a:t> </a:t>
            </a:r>
            <a:r>
              <a:rPr dirty="0"/>
              <a:t>to</a:t>
            </a:r>
            <a:r>
              <a:rPr spc="20" dirty="0"/>
              <a:t> </a:t>
            </a:r>
            <a:r>
              <a:rPr spc="-25" dirty="0"/>
              <a:t>the </a:t>
            </a:r>
            <a:r>
              <a:rPr dirty="0"/>
              <a:t>last</a:t>
            </a:r>
            <a:r>
              <a:rPr spc="20" dirty="0"/>
              <a:t> </a:t>
            </a:r>
            <a:r>
              <a:rPr dirty="0"/>
              <a:t>step.</a:t>
            </a:r>
            <a:r>
              <a:rPr spc="110" dirty="0"/>
              <a:t> </a:t>
            </a:r>
            <a:r>
              <a:rPr dirty="0"/>
              <a:t>At</a:t>
            </a:r>
            <a:r>
              <a:rPr spc="20" dirty="0"/>
              <a:t> </a:t>
            </a:r>
            <a:r>
              <a:rPr dirty="0"/>
              <a:t>the</a:t>
            </a:r>
            <a:r>
              <a:rPr spc="20" dirty="0"/>
              <a:t> </a:t>
            </a:r>
            <a:r>
              <a:rPr dirty="0"/>
              <a:t>last</a:t>
            </a:r>
            <a:r>
              <a:rPr spc="20" dirty="0"/>
              <a:t> </a:t>
            </a:r>
            <a:r>
              <a:rPr dirty="0"/>
              <a:t>step,</a:t>
            </a:r>
            <a:r>
              <a:rPr spc="20" dirty="0"/>
              <a:t> </a:t>
            </a:r>
            <a:r>
              <a:rPr dirty="0"/>
              <a:t>you</a:t>
            </a:r>
            <a:r>
              <a:rPr spc="20" dirty="0"/>
              <a:t> </a:t>
            </a:r>
            <a:r>
              <a:rPr dirty="0"/>
              <a:t>only</a:t>
            </a:r>
            <a:r>
              <a:rPr spc="20" dirty="0"/>
              <a:t> </a:t>
            </a:r>
            <a:r>
              <a:rPr spc="-10" dirty="0"/>
              <a:t>select</a:t>
            </a:r>
            <a:r>
              <a:rPr spc="20" dirty="0"/>
              <a:t> </a:t>
            </a:r>
            <a:r>
              <a:rPr spc="-35" dirty="0"/>
              <a:t>some</a:t>
            </a:r>
            <a:r>
              <a:rPr spc="20" dirty="0"/>
              <a:t> </a:t>
            </a:r>
            <a:r>
              <a:rPr spc="-40" dirty="0"/>
              <a:t>members</a:t>
            </a:r>
            <a:r>
              <a:rPr spc="25" dirty="0"/>
              <a:t> </a:t>
            </a:r>
            <a:r>
              <a:rPr dirty="0"/>
              <a:t>of</a:t>
            </a:r>
            <a:r>
              <a:rPr spc="20" dirty="0"/>
              <a:t> </a:t>
            </a:r>
            <a:r>
              <a:rPr spc="-10" dirty="0"/>
              <a:t>each</a:t>
            </a:r>
            <a:r>
              <a:rPr spc="20" dirty="0"/>
              <a:t> </a:t>
            </a:r>
            <a:r>
              <a:rPr spc="-10" dirty="0"/>
              <a:t>cluster</a:t>
            </a:r>
            <a:r>
              <a:rPr spc="20" dirty="0"/>
              <a:t> </a:t>
            </a:r>
            <a:r>
              <a:rPr dirty="0"/>
              <a:t>for</a:t>
            </a:r>
            <a:r>
              <a:rPr spc="20" dirty="0"/>
              <a:t> </a:t>
            </a:r>
            <a:r>
              <a:rPr spc="-20" dirty="0"/>
              <a:t>your </a:t>
            </a:r>
            <a:r>
              <a:rPr spc="-10" dirty="0"/>
              <a:t>sample.</a:t>
            </a:r>
          </a:p>
          <a:p>
            <a:pPr marL="12700" marR="5080">
              <a:lnSpc>
                <a:spcPts val="1150"/>
              </a:lnSpc>
              <a:spcBef>
                <a:spcPts val="735"/>
              </a:spcBef>
            </a:pPr>
            <a:r>
              <a:rPr spc="-10" dirty="0"/>
              <a:t>Like</a:t>
            </a:r>
            <a:r>
              <a:rPr spc="45" dirty="0"/>
              <a:t> </a:t>
            </a:r>
            <a:r>
              <a:rPr dirty="0"/>
              <a:t>in</a:t>
            </a:r>
            <a:r>
              <a:rPr spc="50" dirty="0"/>
              <a:t> </a:t>
            </a:r>
            <a:r>
              <a:rPr spc="-40" dirty="0"/>
              <a:t>single–stage</a:t>
            </a:r>
            <a:r>
              <a:rPr spc="50" dirty="0"/>
              <a:t> </a:t>
            </a:r>
            <a:r>
              <a:rPr spc="-25" dirty="0"/>
              <a:t>sampling,</a:t>
            </a:r>
            <a:r>
              <a:rPr spc="45" dirty="0"/>
              <a:t> </a:t>
            </a:r>
            <a:r>
              <a:rPr spc="-10" dirty="0"/>
              <a:t>we</a:t>
            </a:r>
            <a:r>
              <a:rPr spc="50" dirty="0"/>
              <a:t> </a:t>
            </a:r>
            <a:r>
              <a:rPr dirty="0"/>
              <a:t>start</a:t>
            </a:r>
            <a:r>
              <a:rPr spc="50" dirty="0"/>
              <a:t> </a:t>
            </a:r>
            <a:r>
              <a:rPr dirty="0"/>
              <a:t>by</a:t>
            </a:r>
            <a:r>
              <a:rPr spc="45" dirty="0"/>
              <a:t> </a:t>
            </a:r>
            <a:r>
              <a:rPr spc="-30" dirty="0"/>
              <a:t>defining</a:t>
            </a:r>
            <a:r>
              <a:rPr spc="50" dirty="0"/>
              <a:t> </a:t>
            </a:r>
            <a:r>
              <a:rPr dirty="0"/>
              <a:t>the</a:t>
            </a:r>
            <a:r>
              <a:rPr spc="50" dirty="0"/>
              <a:t> </a:t>
            </a:r>
            <a:r>
              <a:rPr dirty="0"/>
              <a:t>target</a:t>
            </a:r>
            <a:r>
              <a:rPr spc="50" dirty="0"/>
              <a:t> </a:t>
            </a:r>
            <a:r>
              <a:rPr spc="-10" dirty="0"/>
              <a:t>population.</a:t>
            </a:r>
            <a:r>
              <a:rPr spc="145" dirty="0"/>
              <a:t> </a:t>
            </a:r>
            <a:r>
              <a:rPr dirty="0"/>
              <a:t>But</a:t>
            </a:r>
            <a:r>
              <a:rPr spc="50" dirty="0"/>
              <a:t> </a:t>
            </a:r>
            <a:r>
              <a:rPr spc="-25" dirty="0"/>
              <a:t>in </a:t>
            </a:r>
            <a:r>
              <a:rPr spc="-35" dirty="0"/>
              <a:t>multi–stage</a:t>
            </a:r>
            <a:r>
              <a:rPr spc="30" dirty="0"/>
              <a:t> </a:t>
            </a:r>
            <a:r>
              <a:rPr spc="-25" dirty="0"/>
              <a:t>sampling,</a:t>
            </a:r>
            <a:r>
              <a:rPr spc="35" dirty="0"/>
              <a:t> </a:t>
            </a:r>
            <a:r>
              <a:rPr spc="-10" dirty="0"/>
              <a:t>we</a:t>
            </a:r>
            <a:r>
              <a:rPr spc="35" dirty="0"/>
              <a:t> </a:t>
            </a:r>
            <a:r>
              <a:rPr dirty="0"/>
              <a:t>do</a:t>
            </a:r>
            <a:r>
              <a:rPr spc="30" dirty="0"/>
              <a:t> </a:t>
            </a:r>
            <a:r>
              <a:rPr dirty="0"/>
              <a:t>not</a:t>
            </a:r>
            <a:r>
              <a:rPr spc="35" dirty="0"/>
              <a:t> </a:t>
            </a:r>
            <a:r>
              <a:rPr spc="-30" dirty="0"/>
              <a:t>need</a:t>
            </a:r>
            <a:r>
              <a:rPr spc="35" dirty="0"/>
              <a:t> </a:t>
            </a:r>
            <a:r>
              <a:rPr dirty="0"/>
              <a:t>a</a:t>
            </a:r>
            <a:r>
              <a:rPr spc="30" dirty="0"/>
              <a:t> </a:t>
            </a:r>
            <a:r>
              <a:rPr spc="-30" dirty="0"/>
              <a:t>sampling</a:t>
            </a:r>
            <a:r>
              <a:rPr spc="35" dirty="0"/>
              <a:t> </a:t>
            </a:r>
            <a:r>
              <a:rPr spc="-25" dirty="0"/>
              <a:t>frame</a:t>
            </a:r>
            <a:r>
              <a:rPr spc="35" dirty="0"/>
              <a:t> </a:t>
            </a:r>
            <a:r>
              <a:rPr dirty="0"/>
              <a:t>that</a:t>
            </a:r>
            <a:r>
              <a:rPr spc="30" dirty="0"/>
              <a:t> </a:t>
            </a:r>
            <a:r>
              <a:rPr dirty="0"/>
              <a:t>lists</a:t>
            </a:r>
            <a:r>
              <a:rPr spc="35" dirty="0"/>
              <a:t> </a:t>
            </a:r>
            <a:r>
              <a:rPr spc="-10" dirty="0"/>
              <a:t>every</a:t>
            </a:r>
            <a:r>
              <a:rPr spc="35" dirty="0"/>
              <a:t> </a:t>
            </a:r>
            <a:r>
              <a:rPr spc="-40" dirty="0"/>
              <a:t>member</a:t>
            </a:r>
            <a:r>
              <a:rPr spc="30" dirty="0"/>
              <a:t> </a:t>
            </a:r>
            <a:r>
              <a:rPr spc="-25" dirty="0"/>
              <a:t>of </a:t>
            </a:r>
            <a:r>
              <a:rPr dirty="0"/>
              <a:t>the</a:t>
            </a:r>
            <a:r>
              <a:rPr spc="35" dirty="0"/>
              <a:t> </a:t>
            </a:r>
            <a:r>
              <a:rPr spc="-10" dirty="0"/>
              <a:t>population.</a:t>
            </a:r>
            <a:r>
              <a:rPr spc="135" dirty="0"/>
              <a:t> </a:t>
            </a:r>
            <a:r>
              <a:rPr dirty="0"/>
              <a:t>That</a:t>
            </a:r>
            <a:r>
              <a:rPr spc="40" dirty="0"/>
              <a:t> </a:t>
            </a:r>
            <a:r>
              <a:rPr dirty="0"/>
              <a:t>is</a:t>
            </a:r>
            <a:r>
              <a:rPr spc="35" dirty="0"/>
              <a:t> </a:t>
            </a:r>
            <a:r>
              <a:rPr dirty="0"/>
              <a:t>why</a:t>
            </a:r>
            <a:r>
              <a:rPr spc="40" dirty="0"/>
              <a:t> </a:t>
            </a:r>
            <a:r>
              <a:rPr dirty="0"/>
              <a:t>this</a:t>
            </a:r>
            <a:r>
              <a:rPr spc="35" dirty="0"/>
              <a:t> </a:t>
            </a:r>
            <a:r>
              <a:rPr spc="-20" dirty="0"/>
              <a:t>method</a:t>
            </a:r>
            <a:r>
              <a:rPr spc="40" dirty="0"/>
              <a:t> </a:t>
            </a:r>
            <a:r>
              <a:rPr dirty="0"/>
              <a:t>is</a:t>
            </a:r>
            <a:r>
              <a:rPr spc="35" dirty="0"/>
              <a:t> </a:t>
            </a:r>
            <a:r>
              <a:rPr spc="-25" dirty="0"/>
              <a:t>useful</a:t>
            </a:r>
            <a:r>
              <a:rPr spc="40" dirty="0"/>
              <a:t> </a:t>
            </a:r>
            <a:r>
              <a:rPr dirty="0"/>
              <a:t>for</a:t>
            </a:r>
            <a:r>
              <a:rPr spc="40" dirty="0"/>
              <a:t> </a:t>
            </a:r>
            <a:r>
              <a:rPr spc="-20" dirty="0"/>
              <a:t>collecting</a:t>
            </a:r>
            <a:r>
              <a:rPr spc="35" dirty="0"/>
              <a:t> </a:t>
            </a:r>
            <a:r>
              <a:rPr dirty="0"/>
              <a:t>data</a:t>
            </a:r>
            <a:r>
              <a:rPr spc="40" dirty="0"/>
              <a:t> </a:t>
            </a:r>
            <a:r>
              <a:rPr spc="-25" dirty="0"/>
              <a:t>from</a:t>
            </a:r>
            <a:r>
              <a:rPr spc="35" dirty="0"/>
              <a:t> </a:t>
            </a:r>
            <a:r>
              <a:rPr spc="-10" dirty="0"/>
              <a:t>large, </a:t>
            </a:r>
            <a:r>
              <a:rPr spc="-35" dirty="0"/>
              <a:t>dispersed</a:t>
            </a:r>
            <a:r>
              <a:rPr spc="50" dirty="0"/>
              <a:t> </a:t>
            </a:r>
            <a:r>
              <a:rPr spc="-10" dirty="0"/>
              <a:t>populations.</a:t>
            </a:r>
          </a:p>
        </p:txBody>
      </p:sp>
      <p:sp>
        <p:nvSpPr>
          <p:cNvPr id="5" name="object 5"/>
          <p:cNvSpPr/>
          <p:nvPr/>
        </p:nvSpPr>
        <p:spPr>
          <a:xfrm>
            <a:off x="337972" y="109857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2185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92</a:t>
            </a:fld>
            <a:r>
              <a:rPr spc="25" dirty="0"/>
              <a:t> </a:t>
            </a:r>
            <a:r>
              <a:rPr spc="75" dirty="0"/>
              <a:t>/</a:t>
            </a:r>
            <a:r>
              <a:rPr spc="25" dirty="0"/>
              <a:t> </a:t>
            </a:r>
            <a:r>
              <a:rPr spc="-25" dirty="0"/>
              <a:t>103</a:t>
            </a:r>
          </a:p>
        </p:txBody>
      </p:sp>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Multi–stage</a:t>
            </a:r>
            <a:r>
              <a:rPr spc="290" dirty="0"/>
              <a:t> </a:t>
            </a:r>
            <a:r>
              <a:rPr dirty="0"/>
              <a:t>sampling</a:t>
            </a:r>
            <a:r>
              <a:rPr spc="295" dirty="0"/>
              <a:t> </a:t>
            </a:r>
            <a:r>
              <a:rPr spc="-10" dirty="0"/>
              <a:t>example</a:t>
            </a:r>
          </a:p>
        </p:txBody>
      </p:sp>
      <p:sp>
        <p:nvSpPr>
          <p:cNvPr id="3" name="object 3"/>
          <p:cNvSpPr/>
          <p:nvPr/>
        </p:nvSpPr>
        <p:spPr>
          <a:xfrm>
            <a:off x="337972" y="5044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18149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69503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620229" y="240680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257186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73692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90198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412875"/>
            <a:ext cx="5109845" cy="2581910"/>
          </a:xfrm>
          <a:prstGeom prst="rect">
            <a:avLst/>
          </a:prstGeom>
        </p:spPr>
        <p:txBody>
          <a:bodyPr vert="horz" wrap="square" lIns="0" tIns="34290" rIns="0" bIns="0" rtlCol="0">
            <a:spAutoFit/>
          </a:bodyPr>
          <a:lstStyle/>
          <a:p>
            <a:pPr marL="12700" marR="5080">
              <a:lnSpc>
                <a:spcPts val="1150"/>
              </a:lnSpc>
              <a:spcBef>
                <a:spcPts val="270"/>
              </a:spcBef>
            </a:pPr>
            <a:r>
              <a:rPr sz="1100" dirty="0">
                <a:latin typeface="Georgia"/>
                <a:cs typeface="Georgia"/>
              </a:rPr>
              <a:t>In</a:t>
            </a:r>
            <a:r>
              <a:rPr sz="1100" spc="25" dirty="0">
                <a:latin typeface="Georgia"/>
                <a:cs typeface="Georgia"/>
              </a:rPr>
              <a:t> </a:t>
            </a:r>
            <a:r>
              <a:rPr sz="1100" spc="-30" dirty="0">
                <a:latin typeface="Georgia"/>
                <a:cs typeface="Georgia"/>
              </a:rPr>
              <a:t>order</a:t>
            </a:r>
            <a:r>
              <a:rPr sz="1100" spc="25" dirty="0">
                <a:latin typeface="Georgia"/>
                <a:cs typeface="Georgia"/>
              </a:rPr>
              <a:t> </a:t>
            </a:r>
            <a:r>
              <a:rPr sz="1100" dirty="0">
                <a:latin typeface="Georgia"/>
                <a:cs typeface="Georgia"/>
              </a:rPr>
              <a:t>to</a:t>
            </a:r>
            <a:r>
              <a:rPr sz="1100" spc="30" dirty="0">
                <a:latin typeface="Georgia"/>
                <a:cs typeface="Georgia"/>
              </a:rPr>
              <a:t> </a:t>
            </a:r>
            <a:r>
              <a:rPr sz="1100" spc="-10" dirty="0">
                <a:latin typeface="Georgia"/>
                <a:cs typeface="Georgia"/>
              </a:rPr>
              <a:t>evaluate</a:t>
            </a:r>
            <a:r>
              <a:rPr sz="1100" spc="25"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knowledge</a:t>
            </a:r>
            <a:r>
              <a:rPr sz="1100" spc="25" dirty="0">
                <a:latin typeface="Georgia"/>
                <a:cs typeface="Georgia"/>
              </a:rPr>
              <a:t> </a:t>
            </a:r>
            <a:r>
              <a:rPr sz="1100" dirty="0">
                <a:latin typeface="Georgia"/>
                <a:cs typeface="Georgia"/>
              </a:rPr>
              <a:t>of</a:t>
            </a:r>
            <a:r>
              <a:rPr sz="1100" spc="30" dirty="0">
                <a:latin typeface="Georgia"/>
                <a:cs typeface="Georgia"/>
              </a:rPr>
              <a:t> </a:t>
            </a:r>
            <a:r>
              <a:rPr sz="1100" spc="-45" dirty="0">
                <a:latin typeface="Georgia"/>
                <a:cs typeface="Georgia"/>
              </a:rPr>
              <a:t>high–school</a:t>
            </a:r>
            <a:r>
              <a:rPr sz="1100" spc="25" dirty="0">
                <a:latin typeface="Georgia"/>
                <a:cs typeface="Georgia"/>
              </a:rPr>
              <a:t> </a:t>
            </a:r>
            <a:r>
              <a:rPr sz="1100" spc="-20" dirty="0">
                <a:latin typeface="Georgia"/>
                <a:cs typeface="Georgia"/>
              </a:rPr>
              <a:t>students</a:t>
            </a:r>
            <a:r>
              <a:rPr sz="1100" spc="30" dirty="0">
                <a:latin typeface="Georgia"/>
                <a:cs typeface="Georgia"/>
              </a:rPr>
              <a:t> </a:t>
            </a:r>
            <a:r>
              <a:rPr sz="1100" spc="-35" dirty="0">
                <a:latin typeface="Georgia"/>
                <a:cs typeface="Georgia"/>
              </a:rPr>
              <a:t>national-</a:t>
            </a:r>
            <a:r>
              <a:rPr sz="1100" spc="-10" dirty="0">
                <a:latin typeface="Georgia"/>
                <a:cs typeface="Georgia"/>
              </a:rPr>
              <a:t>wide</a:t>
            </a:r>
            <a:r>
              <a:rPr sz="1100" spc="25" dirty="0">
                <a:latin typeface="Georgia"/>
                <a:cs typeface="Georgia"/>
              </a:rPr>
              <a:t> </a:t>
            </a:r>
            <a:r>
              <a:rPr sz="1100" spc="-25" dirty="0">
                <a:latin typeface="Georgia"/>
                <a:cs typeface="Georgia"/>
              </a:rPr>
              <a:t>and </a:t>
            </a:r>
            <a:r>
              <a:rPr sz="1100" spc="-35" dirty="0">
                <a:latin typeface="Georgia"/>
                <a:cs typeface="Georgia"/>
              </a:rPr>
              <a:t>independent</a:t>
            </a:r>
            <a:r>
              <a:rPr sz="1100" spc="40" dirty="0">
                <a:latin typeface="Georgia"/>
                <a:cs typeface="Georgia"/>
              </a:rPr>
              <a:t> </a:t>
            </a:r>
            <a:r>
              <a:rPr sz="1100" dirty="0">
                <a:latin typeface="Georgia"/>
                <a:cs typeface="Georgia"/>
              </a:rPr>
              <a:t>with</a:t>
            </a:r>
            <a:r>
              <a:rPr sz="1100" spc="40" dirty="0">
                <a:latin typeface="Georgia"/>
                <a:cs typeface="Georgia"/>
              </a:rPr>
              <a:t> </a:t>
            </a:r>
            <a:r>
              <a:rPr sz="1100" dirty="0">
                <a:latin typeface="Georgia"/>
                <a:cs typeface="Georgia"/>
              </a:rPr>
              <a:t>the</a:t>
            </a:r>
            <a:r>
              <a:rPr sz="1100" spc="40" dirty="0">
                <a:latin typeface="Georgia"/>
                <a:cs typeface="Georgia"/>
              </a:rPr>
              <a:t> </a:t>
            </a:r>
            <a:r>
              <a:rPr sz="1100" spc="-10" dirty="0">
                <a:latin typeface="Georgia"/>
                <a:cs typeface="Georgia"/>
              </a:rPr>
              <a:t>national</a:t>
            </a:r>
            <a:r>
              <a:rPr sz="1100" spc="40" dirty="0">
                <a:latin typeface="Georgia"/>
                <a:cs typeface="Georgia"/>
              </a:rPr>
              <a:t> </a:t>
            </a:r>
            <a:r>
              <a:rPr sz="1100" spc="-45" dirty="0">
                <a:latin typeface="Georgia"/>
                <a:cs typeface="Georgia"/>
              </a:rPr>
              <a:t>high–school</a:t>
            </a:r>
            <a:r>
              <a:rPr sz="1100" spc="40" dirty="0">
                <a:latin typeface="Georgia"/>
                <a:cs typeface="Georgia"/>
              </a:rPr>
              <a:t> </a:t>
            </a:r>
            <a:r>
              <a:rPr sz="1100" spc="-10" dirty="0">
                <a:latin typeface="Georgia"/>
                <a:cs typeface="Georgia"/>
              </a:rPr>
              <a:t>graduation</a:t>
            </a:r>
            <a:r>
              <a:rPr sz="1100" spc="40" dirty="0">
                <a:latin typeface="Georgia"/>
                <a:cs typeface="Georgia"/>
              </a:rPr>
              <a:t> </a:t>
            </a:r>
            <a:r>
              <a:rPr sz="1100" spc="-20" dirty="0">
                <a:latin typeface="Georgia"/>
                <a:cs typeface="Georgia"/>
              </a:rPr>
              <a:t>examination,</a:t>
            </a:r>
            <a:r>
              <a:rPr sz="1100" spc="40" dirty="0">
                <a:latin typeface="Georgia"/>
                <a:cs typeface="Georgia"/>
              </a:rPr>
              <a:t> </a:t>
            </a:r>
            <a:r>
              <a:rPr sz="1100" dirty="0">
                <a:latin typeface="Georgia"/>
                <a:cs typeface="Georgia"/>
              </a:rPr>
              <a:t>The</a:t>
            </a:r>
            <a:r>
              <a:rPr sz="1100" spc="40" dirty="0">
                <a:latin typeface="Georgia"/>
                <a:cs typeface="Georgia"/>
              </a:rPr>
              <a:t> </a:t>
            </a:r>
            <a:r>
              <a:rPr sz="1100" spc="-10" dirty="0">
                <a:latin typeface="Georgia"/>
                <a:cs typeface="Georgia"/>
              </a:rPr>
              <a:t>Ministry</a:t>
            </a:r>
            <a:r>
              <a:rPr sz="1100" spc="40" dirty="0">
                <a:latin typeface="Georgia"/>
                <a:cs typeface="Georgia"/>
              </a:rPr>
              <a:t> </a:t>
            </a:r>
            <a:r>
              <a:rPr sz="1100" spc="-25" dirty="0">
                <a:latin typeface="Georgia"/>
                <a:cs typeface="Georgia"/>
              </a:rPr>
              <a:t>of </a:t>
            </a:r>
            <a:r>
              <a:rPr sz="1100" spc="-10" dirty="0">
                <a:latin typeface="Georgia"/>
                <a:cs typeface="Georgia"/>
              </a:rPr>
              <a:t>Education</a:t>
            </a:r>
            <a:r>
              <a:rPr sz="1100" spc="40" dirty="0">
                <a:latin typeface="Georgia"/>
                <a:cs typeface="Georgia"/>
              </a:rPr>
              <a:t> </a:t>
            </a:r>
            <a:r>
              <a:rPr sz="1100" dirty="0">
                <a:latin typeface="Georgia"/>
                <a:cs typeface="Georgia"/>
              </a:rPr>
              <a:t>and</a:t>
            </a:r>
            <a:r>
              <a:rPr sz="1100" spc="45" dirty="0">
                <a:latin typeface="Georgia"/>
                <a:cs typeface="Georgia"/>
              </a:rPr>
              <a:t> </a:t>
            </a:r>
            <a:r>
              <a:rPr sz="1100" spc="-10" dirty="0">
                <a:latin typeface="Georgia"/>
                <a:cs typeface="Georgia"/>
              </a:rPr>
              <a:t>Training</a:t>
            </a:r>
            <a:r>
              <a:rPr sz="1100" spc="40" dirty="0">
                <a:latin typeface="Georgia"/>
                <a:cs typeface="Georgia"/>
              </a:rPr>
              <a:t> </a:t>
            </a:r>
            <a:r>
              <a:rPr sz="1100" dirty="0">
                <a:latin typeface="Georgia"/>
                <a:cs typeface="Georgia"/>
              </a:rPr>
              <a:t>(MOET)</a:t>
            </a:r>
            <a:r>
              <a:rPr sz="1100" spc="45" dirty="0">
                <a:latin typeface="Georgia"/>
                <a:cs typeface="Georgia"/>
              </a:rPr>
              <a:t> </a:t>
            </a:r>
            <a:r>
              <a:rPr sz="1100" dirty="0">
                <a:latin typeface="Georgia"/>
                <a:cs typeface="Georgia"/>
              </a:rPr>
              <a:t>want</a:t>
            </a:r>
            <a:r>
              <a:rPr sz="1100" spc="45" dirty="0">
                <a:latin typeface="Georgia"/>
                <a:cs typeface="Georgia"/>
              </a:rPr>
              <a:t> </a:t>
            </a:r>
            <a:r>
              <a:rPr sz="1100" dirty="0">
                <a:latin typeface="Georgia"/>
                <a:cs typeface="Georgia"/>
              </a:rPr>
              <a:t>to</a:t>
            </a:r>
            <a:r>
              <a:rPr sz="1100" spc="40" dirty="0">
                <a:latin typeface="Georgia"/>
                <a:cs typeface="Georgia"/>
              </a:rPr>
              <a:t> </a:t>
            </a:r>
            <a:r>
              <a:rPr sz="1100" spc="-25" dirty="0">
                <a:latin typeface="Georgia"/>
                <a:cs typeface="Georgia"/>
              </a:rPr>
              <a:t>organize</a:t>
            </a:r>
            <a:r>
              <a:rPr sz="1100" spc="45" dirty="0">
                <a:latin typeface="Georgia"/>
                <a:cs typeface="Georgia"/>
              </a:rPr>
              <a:t> </a:t>
            </a:r>
            <a:r>
              <a:rPr sz="1100" dirty="0">
                <a:latin typeface="Georgia"/>
                <a:cs typeface="Georgia"/>
              </a:rPr>
              <a:t>an</a:t>
            </a:r>
            <a:r>
              <a:rPr sz="1100" spc="45" dirty="0">
                <a:latin typeface="Georgia"/>
                <a:cs typeface="Georgia"/>
              </a:rPr>
              <a:t> </a:t>
            </a:r>
            <a:r>
              <a:rPr sz="1100" spc="-20" dirty="0">
                <a:latin typeface="Georgia"/>
                <a:cs typeface="Georgia"/>
              </a:rPr>
              <a:t>interview</a:t>
            </a:r>
            <a:r>
              <a:rPr sz="1100" spc="40" dirty="0">
                <a:latin typeface="Georgia"/>
                <a:cs typeface="Georgia"/>
              </a:rPr>
              <a:t> </a:t>
            </a:r>
            <a:r>
              <a:rPr sz="1100" dirty="0">
                <a:latin typeface="Georgia"/>
                <a:cs typeface="Georgia"/>
              </a:rPr>
              <a:t>with</a:t>
            </a:r>
            <a:r>
              <a:rPr sz="1100" spc="45" dirty="0">
                <a:latin typeface="Georgia"/>
                <a:cs typeface="Georgia"/>
              </a:rPr>
              <a:t> </a:t>
            </a:r>
            <a:r>
              <a:rPr sz="1100" spc="-10" dirty="0">
                <a:latin typeface="Georgia"/>
                <a:cs typeface="Georgia"/>
              </a:rPr>
              <a:t>10,000 </a:t>
            </a:r>
            <a:r>
              <a:rPr sz="1100" spc="-20" dirty="0">
                <a:latin typeface="Georgia"/>
                <a:cs typeface="Georgia"/>
              </a:rPr>
              <a:t>students</a:t>
            </a:r>
            <a:r>
              <a:rPr sz="1100" spc="20" dirty="0">
                <a:latin typeface="Georgia"/>
                <a:cs typeface="Georgia"/>
              </a:rPr>
              <a:t> </a:t>
            </a:r>
            <a:r>
              <a:rPr sz="1100" spc="-25" dirty="0">
                <a:latin typeface="Georgia"/>
                <a:cs typeface="Georgia"/>
              </a:rPr>
              <a:t>from</a:t>
            </a:r>
            <a:r>
              <a:rPr sz="1100" spc="20" dirty="0">
                <a:latin typeface="Georgia"/>
                <a:cs typeface="Georgia"/>
              </a:rPr>
              <a:t> </a:t>
            </a:r>
            <a:r>
              <a:rPr sz="1100" spc="-30" dirty="0">
                <a:latin typeface="Georgia"/>
                <a:cs typeface="Georgia"/>
              </a:rPr>
              <a:t>different</a:t>
            </a:r>
            <a:r>
              <a:rPr sz="1100" spc="20" dirty="0">
                <a:latin typeface="Georgia"/>
                <a:cs typeface="Georgia"/>
              </a:rPr>
              <a:t> </a:t>
            </a:r>
            <a:r>
              <a:rPr sz="1100" spc="-30" dirty="0">
                <a:latin typeface="Georgia"/>
                <a:cs typeface="Georgia"/>
              </a:rPr>
              <a:t>regions</a:t>
            </a:r>
            <a:r>
              <a:rPr sz="1100" spc="20" dirty="0">
                <a:latin typeface="Georgia"/>
                <a:cs typeface="Georgia"/>
              </a:rPr>
              <a:t> </a:t>
            </a:r>
            <a:r>
              <a:rPr sz="1100" dirty="0">
                <a:latin typeface="Georgia"/>
                <a:cs typeface="Georgia"/>
              </a:rPr>
              <a:t>of</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country.</a:t>
            </a:r>
            <a:endParaRPr sz="1100">
              <a:latin typeface="Georgia"/>
              <a:cs typeface="Georgia"/>
            </a:endParaRPr>
          </a:p>
          <a:p>
            <a:pPr marL="12700" marR="259715">
              <a:lnSpc>
                <a:spcPts val="1150"/>
              </a:lnSpc>
              <a:spcBef>
                <a:spcPts val="730"/>
              </a:spcBef>
            </a:pPr>
            <a:r>
              <a:rPr sz="1100" dirty="0">
                <a:latin typeface="Georgia"/>
                <a:cs typeface="Georgia"/>
              </a:rPr>
              <a:t>MOET</a:t>
            </a:r>
            <a:r>
              <a:rPr sz="1100" spc="35" dirty="0">
                <a:latin typeface="Georgia"/>
                <a:cs typeface="Georgia"/>
              </a:rPr>
              <a:t> </a:t>
            </a:r>
            <a:r>
              <a:rPr sz="1100" spc="-10" dirty="0">
                <a:latin typeface="Georgia"/>
                <a:cs typeface="Georgia"/>
              </a:rPr>
              <a:t>could</a:t>
            </a:r>
            <a:r>
              <a:rPr sz="1100" spc="40" dirty="0">
                <a:latin typeface="Georgia"/>
                <a:cs typeface="Georgia"/>
              </a:rPr>
              <a:t> </a:t>
            </a:r>
            <a:r>
              <a:rPr sz="1100" dirty="0">
                <a:latin typeface="Georgia"/>
                <a:cs typeface="Georgia"/>
              </a:rPr>
              <a:t>not</a:t>
            </a:r>
            <a:r>
              <a:rPr sz="1100" spc="35" dirty="0">
                <a:latin typeface="Georgia"/>
                <a:cs typeface="Georgia"/>
              </a:rPr>
              <a:t> </a:t>
            </a:r>
            <a:r>
              <a:rPr sz="1100" spc="-20" dirty="0">
                <a:latin typeface="Georgia"/>
                <a:cs typeface="Georgia"/>
              </a:rPr>
              <a:t>interview</a:t>
            </a:r>
            <a:r>
              <a:rPr sz="1100" spc="40" dirty="0">
                <a:latin typeface="Georgia"/>
                <a:cs typeface="Georgia"/>
              </a:rPr>
              <a:t> </a:t>
            </a:r>
            <a:r>
              <a:rPr sz="1100" spc="-20" dirty="0">
                <a:latin typeface="Georgia"/>
                <a:cs typeface="Georgia"/>
              </a:rPr>
              <a:t>students</a:t>
            </a:r>
            <a:r>
              <a:rPr sz="1100" spc="40" dirty="0">
                <a:latin typeface="Georgia"/>
                <a:cs typeface="Georgia"/>
              </a:rPr>
              <a:t> </a:t>
            </a:r>
            <a:r>
              <a:rPr sz="1100" spc="-25" dirty="0">
                <a:latin typeface="Georgia"/>
                <a:cs typeface="Georgia"/>
              </a:rPr>
              <a:t>from</a:t>
            </a:r>
            <a:r>
              <a:rPr sz="1100" spc="35" dirty="0">
                <a:latin typeface="Georgia"/>
                <a:cs typeface="Georgia"/>
              </a:rPr>
              <a:t> </a:t>
            </a:r>
            <a:r>
              <a:rPr sz="1100" dirty="0">
                <a:latin typeface="Georgia"/>
                <a:cs typeface="Georgia"/>
              </a:rPr>
              <a:t>all</a:t>
            </a:r>
            <a:r>
              <a:rPr sz="1100" spc="40" dirty="0">
                <a:latin typeface="Georgia"/>
                <a:cs typeface="Georgia"/>
              </a:rPr>
              <a:t> </a:t>
            </a:r>
            <a:r>
              <a:rPr sz="1100" spc="-10" dirty="0">
                <a:latin typeface="Georgia"/>
                <a:cs typeface="Georgia"/>
              </a:rPr>
              <a:t>high</a:t>
            </a:r>
            <a:r>
              <a:rPr sz="1100" spc="40" dirty="0">
                <a:latin typeface="Georgia"/>
                <a:cs typeface="Georgia"/>
              </a:rPr>
              <a:t> </a:t>
            </a:r>
            <a:r>
              <a:rPr sz="1100" spc="-30" dirty="0">
                <a:latin typeface="Georgia"/>
                <a:cs typeface="Georgia"/>
              </a:rPr>
              <a:t>schools</a:t>
            </a:r>
            <a:r>
              <a:rPr sz="1100" spc="35" dirty="0">
                <a:latin typeface="Georgia"/>
                <a:cs typeface="Georgia"/>
              </a:rPr>
              <a:t> </a:t>
            </a:r>
            <a:r>
              <a:rPr sz="1100" spc="-25" dirty="0">
                <a:latin typeface="Georgia"/>
                <a:cs typeface="Georgia"/>
              </a:rPr>
              <a:t>from</a:t>
            </a:r>
            <a:r>
              <a:rPr sz="1100" spc="40" dirty="0">
                <a:latin typeface="Georgia"/>
                <a:cs typeface="Georgia"/>
              </a:rPr>
              <a:t> </a:t>
            </a:r>
            <a:r>
              <a:rPr sz="1100" spc="-25" dirty="0">
                <a:latin typeface="Georgia"/>
                <a:cs typeface="Georgia"/>
              </a:rPr>
              <a:t>all districts/cities/provinces</a:t>
            </a:r>
            <a:r>
              <a:rPr sz="1100" spc="45" dirty="0">
                <a:latin typeface="Georgia"/>
                <a:cs typeface="Georgia"/>
              </a:rPr>
              <a:t> </a:t>
            </a:r>
            <a:r>
              <a:rPr sz="1100" spc="-10" dirty="0">
                <a:latin typeface="Georgia"/>
                <a:cs typeface="Georgia"/>
              </a:rPr>
              <a:t>due</a:t>
            </a:r>
            <a:r>
              <a:rPr sz="1100" spc="45" dirty="0">
                <a:latin typeface="Georgia"/>
                <a:cs typeface="Georgia"/>
              </a:rPr>
              <a:t> </a:t>
            </a:r>
            <a:r>
              <a:rPr sz="1100" dirty="0">
                <a:latin typeface="Georgia"/>
                <a:cs typeface="Georgia"/>
              </a:rPr>
              <a:t>to</a:t>
            </a:r>
            <a:r>
              <a:rPr sz="1100" spc="45" dirty="0">
                <a:latin typeface="Georgia"/>
                <a:cs typeface="Georgia"/>
              </a:rPr>
              <a:t> </a:t>
            </a:r>
            <a:r>
              <a:rPr sz="1100" dirty="0">
                <a:latin typeface="Georgia"/>
                <a:cs typeface="Georgia"/>
              </a:rPr>
              <a:t>the</a:t>
            </a:r>
            <a:r>
              <a:rPr sz="1100" spc="45" dirty="0">
                <a:latin typeface="Georgia"/>
                <a:cs typeface="Georgia"/>
              </a:rPr>
              <a:t> </a:t>
            </a:r>
            <a:r>
              <a:rPr sz="1100" spc="-10" dirty="0">
                <a:latin typeface="Georgia"/>
                <a:cs typeface="Georgia"/>
              </a:rPr>
              <a:t>time,</a:t>
            </a:r>
            <a:r>
              <a:rPr sz="1100" spc="50" dirty="0">
                <a:latin typeface="Georgia"/>
                <a:cs typeface="Georgia"/>
              </a:rPr>
              <a:t> </a:t>
            </a:r>
            <a:r>
              <a:rPr sz="1100" spc="-30" dirty="0">
                <a:latin typeface="Georgia"/>
                <a:cs typeface="Georgia"/>
              </a:rPr>
              <a:t>human</a:t>
            </a:r>
            <a:r>
              <a:rPr sz="1100" spc="45" dirty="0">
                <a:latin typeface="Georgia"/>
                <a:cs typeface="Georgia"/>
              </a:rPr>
              <a:t> </a:t>
            </a:r>
            <a:r>
              <a:rPr sz="1100" spc="-30" dirty="0">
                <a:latin typeface="Georgia"/>
                <a:cs typeface="Georgia"/>
              </a:rPr>
              <a:t>resource,</a:t>
            </a:r>
            <a:r>
              <a:rPr sz="1100" spc="45" dirty="0">
                <a:latin typeface="Georgia"/>
                <a:cs typeface="Georgia"/>
              </a:rPr>
              <a:t> </a:t>
            </a:r>
            <a:r>
              <a:rPr sz="1100" dirty="0">
                <a:latin typeface="Georgia"/>
                <a:cs typeface="Georgia"/>
              </a:rPr>
              <a:t>and</a:t>
            </a:r>
            <a:r>
              <a:rPr sz="1100" spc="45" dirty="0">
                <a:latin typeface="Georgia"/>
                <a:cs typeface="Georgia"/>
              </a:rPr>
              <a:t> </a:t>
            </a:r>
            <a:r>
              <a:rPr sz="1100" dirty="0">
                <a:latin typeface="Georgia"/>
                <a:cs typeface="Georgia"/>
              </a:rPr>
              <a:t>cost</a:t>
            </a:r>
            <a:r>
              <a:rPr sz="1100" spc="50" dirty="0">
                <a:latin typeface="Georgia"/>
                <a:cs typeface="Georgia"/>
              </a:rPr>
              <a:t> </a:t>
            </a:r>
            <a:r>
              <a:rPr sz="1100" spc="-10" dirty="0">
                <a:latin typeface="Georgia"/>
                <a:cs typeface="Georgia"/>
              </a:rPr>
              <a:t>constraints. </a:t>
            </a:r>
            <a:r>
              <a:rPr sz="1100" dirty="0">
                <a:latin typeface="Georgia"/>
                <a:cs typeface="Georgia"/>
              </a:rPr>
              <a:t>MOET</a:t>
            </a:r>
            <a:r>
              <a:rPr sz="1100" spc="65" dirty="0">
                <a:latin typeface="Georgia"/>
                <a:cs typeface="Georgia"/>
              </a:rPr>
              <a:t> </a:t>
            </a:r>
            <a:r>
              <a:rPr sz="1100" dirty="0">
                <a:latin typeface="Georgia"/>
                <a:cs typeface="Georgia"/>
              </a:rPr>
              <a:t>will</a:t>
            </a:r>
            <a:r>
              <a:rPr sz="1100" spc="65" dirty="0">
                <a:latin typeface="Georgia"/>
                <a:cs typeface="Georgia"/>
              </a:rPr>
              <a:t> </a:t>
            </a:r>
            <a:r>
              <a:rPr sz="1100" spc="-30" dirty="0">
                <a:latin typeface="Georgia"/>
                <a:cs typeface="Georgia"/>
              </a:rPr>
              <a:t>perform</a:t>
            </a:r>
            <a:r>
              <a:rPr sz="1100" spc="65" dirty="0">
                <a:latin typeface="Georgia"/>
                <a:cs typeface="Georgia"/>
              </a:rPr>
              <a:t> </a:t>
            </a:r>
            <a:r>
              <a:rPr sz="1100" dirty="0">
                <a:latin typeface="Georgia"/>
                <a:cs typeface="Georgia"/>
              </a:rPr>
              <a:t>a</a:t>
            </a:r>
            <a:r>
              <a:rPr sz="1100" spc="70" dirty="0">
                <a:latin typeface="Georgia"/>
                <a:cs typeface="Georgia"/>
              </a:rPr>
              <a:t> </a:t>
            </a:r>
            <a:r>
              <a:rPr sz="1100" spc="-40" dirty="0">
                <a:latin typeface="Georgia"/>
                <a:cs typeface="Georgia"/>
              </a:rPr>
              <a:t>multi–stage</a:t>
            </a:r>
            <a:r>
              <a:rPr sz="1100" spc="65" dirty="0">
                <a:latin typeface="Georgia"/>
                <a:cs typeface="Georgia"/>
              </a:rPr>
              <a:t> </a:t>
            </a:r>
            <a:r>
              <a:rPr sz="1100" spc="-25" dirty="0">
                <a:latin typeface="Georgia"/>
                <a:cs typeface="Georgia"/>
              </a:rPr>
              <a:t>sampling</a:t>
            </a:r>
            <a:r>
              <a:rPr sz="1100" spc="65" dirty="0">
                <a:latin typeface="Georgia"/>
                <a:cs typeface="Georgia"/>
              </a:rPr>
              <a:t> </a:t>
            </a:r>
            <a:r>
              <a:rPr sz="1100" dirty="0">
                <a:latin typeface="Georgia"/>
                <a:cs typeface="Georgia"/>
              </a:rPr>
              <a:t>as</a:t>
            </a:r>
            <a:r>
              <a:rPr sz="1100" spc="65" dirty="0">
                <a:latin typeface="Georgia"/>
                <a:cs typeface="Georgia"/>
              </a:rPr>
              <a:t> </a:t>
            </a:r>
            <a:r>
              <a:rPr sz="1100" spc="-10" dirty="0">
                <a:latin typeface="Georgia"/>
                <a:cs typeface="Georgia"/>
              </a:rPr>
              <a:t>follows:</a:t>
            </a:r>
            <a:endParaRPr sz="1100">
              <a:latin typeface="Georgia"/>
              <a:cs typeface="Georgia"/>
            </a:endParaRPr>
          </a:p>
          <a:p>
            <a:pPr marL="12700" marR="201930">
              <a:lnSpc>
                <a:spcPct val="77000"/>
              </a:lnSpc>
              <a:spcBef>
                <a:spcPts val="715"/>
              </a:spcBef>
            </a:pPr>
            <a:r>
              <a:rPr sz="1100" b="1" dirty="0">
                <a:latin typeface="Georgia"/>
                <a:cs typeface="Georgia"/>
              </a:rPr>
              <a:t>Step</a:t>
            </a:r>
            <a:r>
              <a:rPr sz="1100" b="1" spc="60" dirty="0">
                <a:latin typeface="Georgia"/>
                <a:cs typeface="Georgia"/>
              </a:rPr>
              <a:t> </a:t>
            </a:r>
            <a:r>
              <a:rPr sz="1100" b="1" dirty="0">
                <a:latin typeface="Georgia"/>
                <a:cs typeface="Georgia"/>
              </a:rPr>
              <a:t>1</a:t>
            </a:r>
            <a:r>
              <a:rPr sz="1100" dirty="0">
                <a:latin typeface="Georgia"/>
                <a:cs typeface="Georgia"/>
              </a:rPr>
              <a:t>:</a:t>
            </a:r>
            <a:r>
              <a:rPr sz="1100" spc="125" dirty="0">
                <a:latin typeface="Georgia"/>
                <a:cs typeface="Georgia"/>
              </a:rPr>
              <a:t> </a:t>
            </a:r>
            <a:r>
              <a:rPr sz="1100" dirty="0">
                <a:latin typeface="Georgia"/>
                <a:cs typeface="Georgia"/>
              </a:rPr>
              <a:t>all</a:t>
            </a:r>
            <a:r>
              <a:rPr sz="1100" spc="30" dirty="0">
                <a:latin typeface="Georgia"/>
                <a:cs typeface="Georgia"/>
              </a:rPr>
              <a:t> </a:t>
            </a:r>
            <a:r>
              <a:rPr sz="1100" spc="-30" dirty="0">
                <a:latin typeface="Georgia"/>
                <a:cs typeface="Georgia"/>
              </a:rPr>
              <a:t>provinces</a:t>
            </a:r>
            <a:r>
              <a:rPr sz="1100" spc="30" dirty="0">
                <a:latin typeface="Georgia"/>
                <a:cs typeface="Georgia"/>
              </a:rPr>
              <a:t> </a:t>
            </a:r>
            <a:r>
              <a:rPr sz="1100" dirty="0">
                <a:latin typeface="Georgia"/>
                <a:cs typeface="Georgia"/>
              </a:rPr>
              <a:t>and</a:t>
            </a:r>
            <a:r>
              <a:rPr sz="1100" spc="30" dirty="0">
                <a:latin typeface="Georgia"/>
                <a:cs typeface="Georgia"/>
              </a:rPr>
              <a:t> </a:t>
            </a:r>
            <a:r>
              <a:rPr sz="1100" spc="-10" dirty="0">
                <a:latin typeface="Georgia"/>
                <a:cs typeface="Georgia"/>
              </a:rPr>
              <a:t>cities</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put</a:t>
            </a:r>
            <a:r>
              <a:rPr sz="1100" spc="30" dirty="0">
                <a:latin typeface="Georgia"/>
                <a:cs typeface="Georgia"/>
              </a:rPr>
              <a:t> </a:t>
            </a:r>
            <a:r>
              <a:rPr sz="1100" dirty="0">
                <a:latin typeface="Georgia"/>
                <a:cs typeface="Georgia"/>
              </a:rPr>
              <a:t>into</a:t>
            </a:r>
            <a:r>
              <a:rPr sz="1100" spc="30" dirty="0">
                <a:latin typeface="Georgia"/>
                <a:cs typeface="Georgia"/>
              </a:rPr>
              <a:t> </a:t>
            </a:r>
            <a:r>
              <a:rPr sz="1100" spc="-30" dirty="0">
                <a:latin typeface="Georgia"/>
                <a:cs typeface="Georgia"/>
              </a:rPr>
              <a:t>different</a:t>
            </a:r>
            <a:r>
              <a:rPr sz="1100" spc="30" dirty="0">
                <a:latin typeface="Georgia"/>
                <a:cs typeface="Georgia"/>
              </a:rPr>
              <a:t> </a:t>
            </a:r>
            <a:r>
              <a:rPr sz="1100" spc="-20" dirty="0">
                <a:latin typeface="Georgia"/>
                <a:cs typeface="Georgia"/>
              </a:rPr>
              <a:t>clusters</a:t>
            </a:r>
            <a:r>
              <a:rPr sz="1100" spc="30" dirty="0">
                <a:latin typeface="Georgia"/>
                <a:cs typeface="Georgia"/>
              </a:rPr>
              <a:t> </a:t>
            </a:r>
            <a:r>
              <a:rPr sz="1100" spc="-10" dirty="0">
                <a:latin typeface="Georgia"/>
                <a:cs typeface="Georgia"/>
              </a:rPr>
              <a:t>based</a:t>
            </a:r>
            <a:r>
              <a:rPr sz="1100" spc="30" dirty="0">
                <a:latin typeface="Georgia"/>
                <a:cs typeface="Georgia"/>
              </a:rPr>
              <a:t> </a:t>
            </a:r>
            <a:r>
              <a:rPr sz="1100" dirty="0">
                <a:latin typeface="Georgia"/>
                <a:cs typeface="Georgia"/>
              </a:rPr>
              <a:t>on</a:t>
            </a:r>
            <a:r>
              <a:rPr sz="1100" spc="30" dirty="0">
                <a:latin typeface="Georgia"/>
                <a:cs typeface="Georgia"/>
              </a:rPr>
              <a:t> </a:t>
            </a:r>
            <a:r>
              <a:rPr sz="1100" spc="-25" dirty="0">
                <a:latin typeface="Georgia"/>
                <a:cs typeface="Georgia"/>
              </a:rPr>
              <a:t>the geographical</a:t>
            </a:r>
            <a:r>
              <a:rPr sz="1100" spc="20" dirty="0">
                <a:latin typeface="Georgia"/>
                <a:cs typeface="Georgia"/>
              </a:rPr>
              <a:t> </a:t>
            </a:r>
            <a:r>
              <a:rPr sz="1100" spc="-20" dirty="0">
                <a:latin typeface="Georgia"/>
                <a:cs typeface="Georgia"/>
              </a:rPr>
              <a:t>regions.</a:t>
            </a:r>
            <a:r>
              <a:rPr sz="1100" spc="110" dirty="0">
                <a:latin typeface="Georgia"/>
                <a:cs typeface="Georgia"/>
              </a:rPr>
              <a:t> </a:t>
            </a:r>
            <a:r>
              <a:rPr sz="1100" dirty="0">
                <a:latin typeface="Georgia"/>
                <a:cs typeface="Georgia"/>
              </a:rPr>
              <a:t>Clusters</a:t>
            </a:r>
            <a:r>
              <a:rPr sz="1100" spc="25" dirty="0">
                <a:latin typeface="Georgia"/>
                <a:cs typeface="Georgia"/>
              </a:rPr>
              <a:t> </a:t>
            </a:r>
            <a:r>
              <a:rPr sz="1100" dirty="0">
                <a:latin typeface="Georgia"/>
                <a:cs typeface="Georgia"/>
              </a:rPr>
              <a:t>are</a:t>
            </a:r>
            <a:r>
              <a:rPr sz="1100" spc="20" dirty="0">
                <a:latin typeface="Georgia"/>
                <a:cs typeface="Georgia"/>
              </a:rPr>
              <a:t> </a:t>
            </a:r>
            <a:r>
              <a:rPr sz="1100" spc="-25" dirty="0">
                <a:latin typeface="Georgia"/>
                <a:cs typeface="Georgia"/>
              </a:rPr>
              <a:t>Northwest,</a:t>
            </a:r>
            <a:r>
              <a:rPr sz="1100" spc="20" dirty="0">
                <a:latin typeface="Georgia"/>
                <a:cs typeface="Georgia"/>
              </a:rPr>
              <a:t> </a:t>
            </a:r>
            <a:r>
              <a:rPr sz="1100" spc="-10" dirty="0">
                <a:latin typeface="Georgia"/>
                <a:cs typeface="Georgia"/>
              </a:rPr>
              <a:t>Northeast,</a:t>
            </a:r>
            <a:r>
              <a:rPr sz="1100" spc="20" dirty="0">
                <a:latin typeface="Georgia"/>
                <a:cs typeface="Georgia"/>
              </a:rPr>
              <a:t> </a:t>
            </a:r>
            <a:r>
              <a:rPr sz="1100" dirty="0">
                <a:latin typeface="Georgia"/>
                <a:cs typeface="Georgia"/>
              </a:rPr>
              <a:t>Red</a:t>
            </a:r>
            <a:r>
              <a:rPr sz="1100" spc="25" dirty="0">
                <a:latin typeface="Georgia"/>
                <a:cs typeface="Georgia"/>
              </a:rPr>
              <a:t> </a:t>
            </a:r>
            <a:r>
              <a:rPr sz="1100" dirty="0">
                <a:latin typeface="Georgia"/>
                <a:cs typeface="Georgia"/>
              </a:rPr>
              <a:t>River</a:t>
            </a:r>
            <a:r>
              <a:rPr sz="1100" spc="20" dirty="0">
                <a:latin typeface="Georgia"/>
                <a:cs typeface="Georgia"/>
              </a:rPr>
              <a:t> </a:t>
            </a:r>
            <a:r>
              <a:rPr sz="1100" dirty="0">
                <a:latin typeface="Georgia"/>
                <a:cs typeface="Georgia"/>
              </a:rPr>
              <a:t>Delta,</a:t>
            </a:r>
            <a:r>
              <a:rPr sz="1100" spc="20" dirty="0">
                <a:latin typeface="Georgia"/>
                <a:cs typeface="Georgia"/>
              </a:rPr>
              <a:t> </a:t>
            </a:r>
            <a:r>
              <a:rPr sz="1100" spc="-10" dirty="0">
                <a:latin typeface="Georgia"/>
                <a:cs typeface="Georgia"/>
              </a:rPr>
              <a:t>North </a:t>
            </a:r>
            <a:r>
              <a:rPr sz="1100" dirty="0">
                <a:latin typeface="Georgia"/>
                <a:cs typeface="Georgia"/>
              </a:rPr>
              <a:t>Central</a:t>
            </a:r>
            <a:r>
              <a:rPr sz="1100" spc="25" dirty="0">
                <a:latin typeface="Georgia"/>
                <a:cs typeface="Georgia"/>
              </a:rPr>
              <a:t> </a:t>
            </a:r>
            <a:r>
              <a:rPr sz="1100" dirty="0">
                <a:latin typeface="Georgia"/>
                <a:cs typeface="Georgia"/>
              </a:rPr>
              <a:t>Coast,</a:t>
            </a:r>
            <a:r>
              <a:rPr sz="1100" spc="40" dirty="0">
                <a:latin typeface="Georgia"/>
                <a:cs typeface="Georgia"/>
              </a:rPr>
              <a:t> </a:t>
            </a:r>
            <a:r>
              <a:rPr sz="1100" dirty="0">
                <a:latin typeface="Georgia"/>
                <a:cs typeface="Georgia"/>
              </a:rPr>
              <a:t>South</a:t>
            </a:r>
            <a:r>
              <a:rPr sz="1100" spc="40" dirty="0">
                <a:latin typeface="Georgia"/>
                <a:cs typeface="Georgia"/>
              </a:rPr>
              <a:t> </a:t>
            </a:r>
            <a:r>
              <a:rPr sz="1100" dirty="0">
                <a:latin typeface="Georgia"/>
                <a:cs typeface="Georgia"/>
              </a:rPr>
              <a:t>Central</a:t>
            </a:r>
            <a:r>
              <a:rPr sz="1100" spc="35" dirty="0">
                <a:latin typeface="Georgia"/>
                <a:cs typeface="Georgia"/>
              </a:rPr>
              <a:t> </a:t>
            </a:r>
            <a:r>
              <a:rPr sz="1100" dirty="0">
                <a:latin typeface="Georgia"/>
                <a:cs typeface="Georgia"/>
              </a:rPr>
              <a:t>Coast,</a:t>
            </a:r>
            <a:r>
              <a:rPr sz="1100" spc="40" dirty="0">
                <a:latin typeface="Georgia"/>
                <a:cs typeface="Georgia"/>
              </a:rPr>
              <a:t> </a:t>
            </a:r>
            <a:r>
              <a:rPr sz="1100" dirty="0">
                <a:latin typeface="Georgia"/>
                <a:cs typeface="Georgia"/>
              </a:rPr>
              <a:t>Central</a:t>
            </a:r>
            <a:r>
              <a:rPr sz="1100" spc="40" dirty="0">
                <a:latin typeface="Georgia"/>
                <a:cs typeface="Georgia"/>
              </a:rPr>
              <a:t> </a:t>
            </a:r>
            <a:r>
              <a:rPr sz="1100" spc="-25" dirty="0">
                <a:latin typeface="Georgia"/>
                <a:cs typeface="Georgia"/>
              </a:rPr>
              <a:t>Highlands,</a:t>
            </a:r>
            <a:r>
              <a:rPr sz="1100" spc="35" dirty="0">
                <a:latin typeface="Georgia"/>
                <a:cs typeface="Georgia"/>
              </a:rPr>
              <a:t> </a:t>
            </a:r>
            <a:r>
              <a:rPr sz="1100" spc="-10" dirty="0">
                <a:latin typeface="Georgia"/>
                <a:cs typeface="Georgia"/>
              </a:rPr>
              <a:t>Southeast,</a:t>
            </a:r>
            <a:r>
              <a:rPr sz="1100" spc="40" dirty="0">
                <a:latin typeface="Georgia"/>
                <a:cs typeface="Georgia"/>
              </a:rPr>
              <a:t> </a:t>
            </a:r>
            <a:r>
              <a:rPr sz="1100" dirty="0">
                <a:latin typeface="Georgia"/>
                <a:cs typeface="Georgia"/>
              </a:rPr>
              <a:t>and</a:t>
            </a:r>
            <a:r>
              <a:rPr sz="1100" spc="40" dirty="0">
                <a:latin typeface="Georgia"/>
                <a:cs typeface="Georgia"/>
              </a:rPr>
              <a:t> </a:t>
            </a:r>
            <a:r>
              <a:rPr sz="1100" spc="-10" dirty="0">
                <a:latin typeface="Georgia"/>
                <a:cs typeface="Georgia"/>
              </a:rPr>
              <a:t>Mekong </a:t>
            </a:r>
            <a:r>
              <a:rPr sz="1100" dirty="0">
                <a:latin typeface="Georgia"/>
                <a:cs typeface="Georgia"/>
              </a:rPr>
              <a:t>River</a:t>
            </a:r>
            <a:r>
              <a:rPr sz="1100" spc="20" dirty="0">
                <a:latin typeface="Georgia"/>
                <a:cs typeface="Georgia"/>
              </a:rPr>
              <a:t> </a:t>
            </a:r>
            <a:r>
              <a:rPr sz="1100" dirty="0">
                <a:latin typeface="Georgia"/>
                <a:cs typeface="Georgia"/>
              </a:rPr>
              <a:t>Delta.</a:t>
            </a:r>
            <a:r>
              <a:rPr sz="1100" spc="110" dirty="0">
                <a:latin typeface="Georgia"/>
                <a:cs typeface="Georgia"/>
              </a:rPr>
              <a:t> </a:t>
            </a:r>
            <a:r>
              <a:rPr sz="1100" spc="-30" dirty="0">
                <a:latin typeface="Georgia"/>
                <a:cs typeface="Georgia"/>
              </a:rPr>
              <a:t>From</a:t>
            </a:r>
            <a:r>
              <a:rPr sz="1100" spc="20" dirty="0">
                <a:latin typeface="Georgia"/>
                <a:cs typeface="Georgia"/>
              </a:rPr>
              <a:t> </a:t>
            </a:r>
            <a:r>
              <a:rPr sz="1100" spc="-10" dirty="0">
                <a:latin typeface="Georgia"/>
                <a:cs typeface="Georgia"/>
              </a:rPr>
              <a:t>each</a:t>
            </a:r>
            <a:r>
              <a:rPr sz="1100" spc="20" dirty="0">
                <a:latin typeface="Georgia"/>
                <a:cs typeface="Georgia"/>
              </a:rPr>
              <a:t> </a:t>
            </a:r>
            <a:r>
              <a:rPr sz="1100" spc="-25" dirty="0">
                <a:latin typeface="Georgia"/>
                <a:cs typeface="Georgia"/>
              </a:rPr>
              <a:t>region,</a:t>
            </a:r>
            <a:r>
              <a:rPr sz="1100" spc="25" dirty="0">
                <a:latin typeface="Georgia"/>
                <a:cs typeface="Georgia"/>
              </a:rPr>
              <a:t> </a:t>
            </a:r>
            <a:r>
              <a:rPr sz="1100" spc="-25" dirty="0">
                <a:latin typeface="Georgia"/>
                <a:cs typeface="Georgia"/>
              </a:rPr>
              <a:t>several</a:t>
            </a:r>
            <a:r>
              <a:rPr sz="1100" spc="20" dirty="0">
                <a:latin typeface="Georgia"/>
                <a:cs typeface="Georgia"/>
              </a:rPr>
              <a:t> </a:t>
            </a:r>
            <a:r>
              <a:rPr sz="1100" spc="-30" dirty="0">
                <a:latin typeface="Georgia"/>
                <a:cs typeface="Georgia"/>
              </a:rPr>
              <a:t>provinces</a:t>
            </a:r>
            <a:r>
              <a:rPr sz="1100" spc="20" dirty="0">
                <a:latin typeface="Georgia"/>
                <a:cs typeface="Georgia"/>
              </a:rPr>
              <a:t> </a:t>
            </a:r>
            <a:r>
              <a:rPr sz="1100" dirty="0">
                <a:latin typeface="Georgia"/>
                <a:cs typeface="Georgia"/>
              </a:rPr>
              <a:t>and</a:t>
            </a:r>
            <a:r>
              <a:rPr sz="1100" spc="20" dirty="0">
                <a:latin typeface="Georgia"/>
                <a:cs typeface="Georgia"/>
              </a:rPr>
              <a:t> </a:t>
            </a:r>
            <a:r>
              <a:rPr sz="1100" spc="-10" dirty="0">
                <a:latin typeface="Georgia"/>
                <a:cs typeface="Georgia"/>
              </a:rPr>
              <a:t>cities</a:t>
            </a:r>
            <a:r>
              <a:rPr sz="1100" spc="20" dirty="0">
                <a:latin typeface="Georgia"/>
                <a:cs typeface="Georgia"/>
              </a:rPr>
              <a:t> </a:t>
            </a:r>
            <a:r>
              <a:rPr sz="1100" dirty="0">
                <a:latin typeface="Georgia"/>
                <a:cs typeface="Georgia"/>
              </a:rPr>
              <a:t>will</a:t>
            </a:r>
            <a:r>
              <a:rPr sz="1100" spc="25" dirty="0">
                <a:latin typeface="Georgia"/>
                <a:cs typeface="Georgia"/>
              </a:rPr>
              <a:t> </a:t>
            </a:r>
            <a:r>
              <a:rPr sz="1100" dirty="0">
                <a:latin typeface="Georgia"/>
                <a:cs typeface="Georgia"/>
              </a:rPr>
              <a:t>be</a:t>
            </a:r>
            <a:r>
              <a:rPr sz="1100" spc="20" dirty="0">
                <a:latin typeface="Georgia"/>
                <a:cs typeface="Georgia"/>
              </a:rPr>
              <a:t> </a:t>
            </a:r>
            <a:r>
              <a:rPr sz="1100" spc="-10" dirty="0">
                <a:latin typeface="Georgia"/>
                <a:cs typeface="Georgia"/>
              </a:rPr>
              <a:t>selected </a:t>
            </a:r>
            <a:r>
              <a:rPr sz="1100" spc="-30" dirty="0">
                <a:latin typeface="Georgia"/>
                <a:cs typeface="Georgia"/>
              </a:rPr>
              <a:t>randomly.</a:t>
            </a:r>
            <a:r>
              <a:rPr sz="1100" spc="90" dirty="0">
                <a:latin typeface="Georgia"/>
                <a:cs typeface="Georgia"/>
              </a:rPr>
              <a:t> </a:t>
            </a:r>
            <a:r>
              <a:rPr sz="1100" spc="-10" dirty="0">
                <a:latin typeface="Georgia"/>
                <a:cs typeface="Georgia"/>
              </a:rPr>
              <a:t>For</a:t>
            </a:r>
            <a:r>
              <a:rPr sz="1100" spc="5" dirty="0">
                <a:latin typeface="Georgia"/>
                <a:cs typeface="Georgia"/>
              </a:rPr>
              <a:t> </a:t>
            </a:r>
            <a:r>
              <a:rPr sz="1100" spc="-10" dirty="0">
                <a:latin typeface="Georgia"/>
                <a:cs typeface="Georgia"/>
              </a:rPr>
              <a:t>example:</a:t>
            </a:r>
            <a:endParaRPr sz="1100">
              <a:latin typeface="Georgia"/>
              <a:cs typeface="Georgia"/>
            </a:endParaRPr>
          </a:p>
          <a:p>
            <a:pPr marL="289560" marR="2314575">
              <a:lnSpc>
                <a:spcPct val="108300"/>
              </a:lnSpc>
              <a:spcBef>
                <a:spcPts val="180"/>
              </a:spcBef>
            </a:pPr>
            <a:r>
              <a:rPr sz="1000" dirty="0">
                <a:latin typeface="Georgia"/>
                <a:cs typeface="Georgia"/>
              </a:rPr>
              <a:t>Son</a:t>
            </a:r>
            <a:r>
              <a:rPr sz="1000" spc="40" dirty="0">
                <a:latin typeface="Georgia"/>
                <a:cs typeface="Georgia"/>
              </a:rPr>
              <a:t> </a:t>
            </a:r>
            <a:r>
              <a:rPr sz="1000" dirty="0">
                <a:latin typeface="Georgia"/>
                <a:cs typeface="Georgia"/>
              </a:rPr>
              <a:t>La,</a:t>
            </a:r>
            <a:r>
              <a:rPr sz="1000" spc="45" dirty="0">
                <a:latin typeface="Georgia"/>
                <a:cs typeface="Georgia"/>
              </a:rPr>
              <a:t> </a:t>
            </a:r>
            <a:r>
              <a:rPr sz="1000" dirty="0">
                <a:latin typeface="Georgia"/>
                <a:cs typeface="Georgia"/>
              </a:rPr>
              <a:t>Lai</a:t>
            </a:r>
            <a:r>
              <a:rPr sz="1000" spc="45" dirty="0">
                <a:latin typeface="Georgia"/>
                <a:cs typeface="Georgia"/>
              </a:rPr>
              <a:t> </a:t>
            </a:r>
            <a:r>
              <a:rPr sz="1000" dirty="0">
                <a:latin typeface="Georgia"/>
                <a:cs typeface="Georgia"/>
              </a:rPr>
              <a:t>Chau,</a:t>
            </a:r>
            <a:r>
              <a:rPr sz="1000" spc="45" dirty="0">
                <a:latin typeface="Georgia"/>
                <a:cs typeface="Georgia"/>
              </a:rPr>
              <a:t> </a:t>
            </a:r>
            <a:r>
              <a:rPr sz="1000" dirty="0">
                <a:latin typeface="Georgia"/>
                <a:cs typeface="Georgia"/>
              </a:rPr>
              <a:t>Ha</a:t>
            </a:r>
            <a:r>
              <a:rPr sz="1000" spc="40" dirty="0">
                <a:latin typeface="Georgia"/>
                <a:cs typeface="Georgia"/>
              </a:rPr>
              <a:t> </a:t>
            </a:r>
            <a:r>
              <a:rPr sz="1000" dirty="0">
                <a:latin typeface="Georgia"/>
                <a:cs typeface="Georgia"/>
              </a:rPr>
              <a:t>Giang</a:t>
            </a:r>
            <a:r>
              <a:rPr sz="1000" spc="45" dirty="0">
                <a:latin typeface="Georgia"/>
                <a:cs typeface="Georgia"/>
              </a:rPr>
              <a:t> </a:t>
            </a:r>
            <a:r>
              <a:rPr sz="1000" spc="-10" dirty="0">
                <a:latin typeface="Georgia"/>
                <a:cs typeface="Georgia"/>
              </a:rPr>
              <a:t>from</a:t>
            </a:r>
            <a:r>
              <a:rPr sz="1000" spc="45" dirty="0">
                <a:latin typeface="Georgia"/>
                <a:cs typeface="Georgia"/>
              </a:rPr>
              <a:t> </a:t>
            </a:r>
            <a:r>
              <a:rPr sz="1000" spc="-10" dirty="0">
                <a:latin typeface="Georgia"/>
                <a:cs typeface="Georgia"/>
              </a:rPr>
              <a:t>Northwest </a:t>
            </a:r>
            <a:r>
              <a:rPr sz="1000" spc="-20" dirty="0">
                <a:latin typeface="Georgia"/>
                <a:cs typeface="Georgia"/>
              </a:rPr>
              <a:t>Hanoi,</a:t>
            </a:r>
            <a:r>
              <a:rPr sz="1000" spc="15" dirty="0">
                <a:latin typeface="Georgia"/>
                <a:cs typeface="Georgia"/>
              </a:rPr>
              <a:t> </a:t>
            </a:r>
            <a:r>
              <a:rPr sz="1000" dirty="0">
                <a:latin typeface="Georgia"/>
                <a:cs typeface="Georgia"/>
              </a:rPr>
              <a:t>Hai</a:t>
            </a:r>
            <a:r>
              <a:rPr sz="1000" spc="20" dirty="0">
                <a:latin typeface="Georgia"/>
                <a:cs typeface="Georgia"/>
              </a:rPr>
              <a:t> </a:t>
            </a:r>
            <a:r>
              <a:rPr sz="1000" spc="-10" dirty="0">
                <a:latin typeface="Georgia"/>
                <a:cs typeface="Georgia"/>
              </a:rPr>
              <a:t>Duong</a:t>
            </a:r>
            <a:r>
              <a:rPr sz="1000" spc="15" dirty="0">
                <a:latin typeface="Georgia"/>
                <a:cs typeface="Georgia"/>
              </a:rPr>
              <a:t> </a:t>
            </a:r>
            <a:r>
              <a:rPr sz="1000" spc="-10" dirty="0">
                <a:latin typeface="Georgia"/>
                <a:cs typeface="Georgia"/>
              </a:rPr>
              <a:t>from</a:t>
            </a:r>
            <a:r>
              <a:rPr sz="1000" spc="20" dirty="0">
                <a:latin typeface="Georgia"/>
                <a:cs typeface="Georgia"/>
              </a:rPr>
              <a:t> </a:t>
            </a:r>
            <a:r>
              <a:rPr sz="1000" dirty="0">
                <a:latin typeface="Georgia"/>
                <a:cs typeface="Georgia"/>
              </a:rPr>
              <a:t>Red</a:t>
            </a:r>
            <a:r>
              <a:rPr sz="1000" spc="20" dirty="0">
                <a:latin typeface="Georgia"/>
                <a:cs typeface="Georgia"/>
              </a:rPr>
              <a:t> </a:t>
            </a:r>
            <a:r>
              <a:rPr sz="1000" dirty="0">
                <a:latin typeface="Georgia"/>
                <a:cs typeface="Georgia"/>
              </a:rPr>
              <a:t>River</a:t>
            </a:r>
            <a:r>
              <a:rPr sz="1000" spc="15" dirty="0">
                <a:latin typeface="Georgia"/>
                <a:cs typeface="Georgia"/>
              </a:rPr>
              <a:t> </a:t>
            </a:r>
            <a:r>
              <a:rPr sz="1000" spc="-10" dirty="0">
                <a:latin typeface="Georgia"/>
                <a:cs typeface="Georgia"/>
              </a:rPr>
              <a:t>Delta</a:t>
            </a:r>
            <a:endParaRPr sz="1000">
              <a:latin typeface="Georgia"/>
              <a:cs typeface="Georgia"/>
            </a:endParaRPr>
          </a:p>
          <a:p>
            <a:pPr marL="289560">
              <a:lnSpc>
                <a:spcPct val="100000"/>
              </a:lnSpc>
              <a:spcBef>
                <a:spcPts val="100"/>
              </a:spcBef>
            </a:pPr>
            <a:r>
              <a:rPr sz="1000" i="1" dirty="0">
                <a:latin typeface="Georgia"/>
                <a:cs typeface="Georgia"/>
              </a:rPr>
              <a:t>.</a:t>
            </a:r>
            <a:r>
              <a:rPr sz="1000" i="1" spc="-75" dirty="0">
                <a:latin typeface="Georgia"/>
                <a:cs typeface="Georgia"/>
              </a:rPr>
              <a:t> </a:t>
            </a:r>
            <a:r>
              <a:rPr sz="1000" i="1" dirty="0">
                <a:latin typeface="Georgia"/>
                <a:cs typeface="Georgia"/>
              </a:rPr>
              <a:t>.</a:t>
            </a:r>
            <a:r>
              <a:rPr sz="1000" i="1" spc="-75" dirty="0">
                <a:latin typeface="Georgia"/>
                <a:cs typeface="Georgia"/>
              </a:rPr>
              <a:t> </a:t>
            </a:r>
            <a:r>
              <a:rPr sz="1000" i="1" spc="-50" dirty="0">
                <a:latin typeface="Georgia"/>
                <a:cs typeface="Georgia"/>
              </a:rPr>
              <a:t>.</a:t>
            </a:r>
            <a:endParaRPr sz="1000">
              <a:latin typeface="Georgia"/>
              <a:cs typeface="Georgia"/>
            </a:endParaRPr>
          </a:p>
          <a:p>
            <a:pPr marL="289560">
              <a:lnSpc>
                <a:spcPct val="100000"/>
              </a:lnSpc>
              <a:spcBef>
                <a:spcPts val="100"/>
              </a:spcBef>
            </a:pPr>
            <a:r>
              <a:rPr sz="1000" dirty="0">
                <a:latin typeface="Georgia"/>
                <a:cs typeface="Georgia"/>
              </a:rPr>
              <a:t>Bac</a:t>
            </a:r>
            <a:r>
              <a:rPr sz="1000" spc="55" dirty="0">
                <a:latin typeface="Georgia"/>
                <a:cs typeface="Georgia"/>
              </a:rPr>
              <a:t> </a:t>
            </a:r>
            <a:r>
              <a:rPr sz="1000" dirty="0">
                <a:latin typeface="Georgia"/>
                <a:cs typeface="Georgia"/>
              </a:rPr>
              <a:t>Lieu,</a:t>
            </a:r>
            <a:r>
              <a:rPr sz="1000" spc="60" dirty="0">
                <a:latin typeface="Georgia"/>
                <a:cs typeface="Georgia"/>
              </a:rPr>
              <a:t> </a:t>
            </a:r>
            <a:r>
              <a:rPr sz="1000" dirty="0">
                <a:latin typeface="Georgia"/>
                <a:cs typeface="Georgia"/>
              </a:rPr>
              <a:t>Can</a:t>
            </a:r>
            <a:r>
              <a:rPr sz="1000" spc="60" dirty="0">
                <a:latin typeface="Georgia"/>
                <a:cs typeface="Georgia"/>
              </a:rPr>
              <a:t> </a:t>
            </a:r>
            <a:r>
              <a:rPr sz="1000" dirty="0">
                <a:latin typeface="Georgia"/>
                <a:cs typeface="Georgia"/>
              </a:rPr>
              <a:t>Tho,</a:t>
            </a:r>
            <a:r>
              <a:rPr sz="1000" spc="60" dirty="0">
                <a:latin typeface="Georgia"/>
                <a:cs typeface="Georgia"/>
              </a:rPr>
              <a:t> </a:t>
            </a:r>
            <a:r>
              <a:rPr sz="1000" dirty="0">
                <a:latin typeface="Georgia"/>
                <a:cs typeface="Georgia"/>
              </a:rPr>
              <a:t>Tra</a:t>
            </a:r>
            <a:r>
              <a:rPr sz="1000" spc="60" dirty="0">
                <a:latin typeface="Georgia"/>
                <a:cs typeface="Georgia"/>
              </a:rPr>
              <a:t> </a:t>
            </a:r>
            <a:r>
              <a:rPr sz="1000" dirty="0">
                <a:latin typeface="Georgia"/>
                <a:cs typeface="Georgia"/>
              </a:rPr>
              <a:t>Vinh</a:t>
            </a:r>
            <a:r>
              <a:rPr sz="1000" spc="60" dirty="0">
                <a:latin typeface="Georgia"/>
                <a:cs typeface="Georgia"/>
              </a:rPr>
              <a:t> </a:t>
            </a:r>
            <a:r>
              <a:rPr sz="1000" spc="-10" dirty="0">
                <a:latin typeface="Georgia"/>
                <a:cs typeface="Georgia"/>
              </a:rPr>
              <a:t>from</a:t>
            </a:r>
            <a:r>
              <a:rPr sz="1000" spc="60" dirty="0">
                <a:latin typeface="Georgia"/>
                <a:cs typeface="Georgia"/>
              </a:rPr>
              <a:t> </a:t>
            </a:r>
            <a:r>
              <a:rPr sz="1000" spc="-25" dirty="0">
                <a:latin typeface="Georgia"/>
                <a:cs typeface="Georgia"/>
              </a:rPr>
              <a:t>Mekong</a:t>
            </a:r>
            <a:r>
              <a:rPr sz="1000" spc="60" dirty="0">
                <a:latin typeface="Georgia"/>
                <a:cs typeface="Georgia"/>
              </a:rPr>
              <a:t> </a:t>
            </a:r>
            <a:r>
              <a:rPr sz="1000" dirty="0">
                <a:latin typeface="Georgia"/>
                <a:cs typeface="Georgia"/>
              </a:rPr>
              <a:t>River</a:t>
            </a:r>
            <a:r>
              <a:rPr sz="1000" spc="60" dirty="0">
                <a:latin typeface="Georgia"/>
                <a:cs typeface="Georgia"/>
              </a:rPr>
              <a:t> </a:t>
            </a:r>
            <a:r>
              <a:rPr sz="1000" spc="-10" dirty="0">
                <a:latin typeface="Georgia"/>
                <a:cs typeface="Georgia"/>
              </a:rPr>
              <a:t>Delta</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5" name="object 15"/>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93</a:t>
            </a:fld>
            <a:r>
              <a:rPr spc="25" dirty="0"/>
              <a:t> </a:t>
            </a:r>
            <a:r>
              <a:rPr spc="75" dirty="0"/>
              <a:t>/</a:t>
            </a:r>
            <a:r>
              <a:rPr spc="25" dirty="0"/>
              <a:t> </a:t>
            </a:r>
            <a:r>
              <a:rPr spc="-25" dirty="0"/>
              <a:t>103</a:t>
            </a:r>
          </a:p>
        </p:txBody>
      </p:sp>
    </p:spTree>
  </p:cSld>
  <p:clrMapOvr>
    <a:masterClrMapping/>
  </p:clrMapOvr>
  <p:transition>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Multi–stage</a:t>
            </a:r>
            <a:r>
              <a:rPr spc="275" dirty="0"/>
              <a:t> </a:t>
            </a:r>
            <a:r>
              <a:rPr dirty="0"/>
              <a:t>sampling</a:t>
            </a:r>
            <a:r>
              <a:rPr spc="275" dirty="0"/>
              <a:t> </a:t>
            </a:r>
            <a:r>
              <a:rPr dirty="0"/>
              <a:t>example</a:t>
            </a:r>
            <a:r>
              <a:rPr spc="275" dirty="0"/>
              <a:t> </a:t>
            </a:r>
            <a:r>
              <a:rPr spc="-10" dirty="0"/>
              <a:t>(cont’d)</a:t>
            </a:r>
          </a:p>
        </p:txBody>
      </p:sp>
      <p:sp>
        <p:nvSpPr>
          <p:cNvPr id="3" name="object 3"/>
          <p:cNvSpPr/>
          <p:nvPr/>
        </p:nvSpPr>
        <p:spPr>
          <a:xfrm>
            <a:off x="337972" y="6792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28777" y="587678"/>
            <a:ext cx="5167630" cy="2145030"/>
          </a:xfrm>
          <a:prstGeom prst="rect">
            <a:avLst/>
          </a:prstGeom>
        </p:spPr>
        <p:txBody>
          <a:bodyPr vert="horz" wrap="square" lIns="0" tIns="34290" rIns="0" bIns="0" rtlCol="0">
            <a:spAutoFit/>
          </a:bodyPr>
          <a:lstStyle/>
          <a:p>
            <a:pPr marL="38100" marR="30480">
              <a:lnSpc>
                <a:spcPts val="1150"/>
              </a:lnSpc>
              <a:spcBef>
                <a:spcPts val="270"/>
              </a:spcBef>
            </a:pPr>
            <a:r>
              <a:rPr sz="1100" b="1" dirty="0">
                <a:latin typeface="Georgia"/>
                <a:cs typeface="Georgia"/>
              </a:rPr>
              <a:t>Step</a:t>
            </a:r>
            <a:r>
              <a:rPr sz="1100" b="1" spc="60" dirty="0">
                <a:latin typeface="Georgia"/>
                <a:cs typeface="Georgia"/>
              </a:rPr>
              <a:t> </a:t>
            </a:r>
            <a:r>
              <a:rPr sz="1100" b="1" dirty="0">
                <a:latin typeface="Georgia"/>
                <a:cs typeface="Georgia"/>
              </a:rPr>
              <a:t>2</a:t>
            </a:r>
            <a:r>
              <a:rPr sz="1100" dirty="0">
                <a:latin typeface="Georgia"/>
                <a:cs typeface="Georgia"/>
              </a:rPr>
              <a:t>:</a:t>
            </a:r>
            <a:r>
              <a:rPr sz="1100" spc="130" dirty="0">
                <a:latin typeface="Georgia"/>
                <a:cs typeface="Georgia"/>
              </a:rPr>
              <a:t> </a:t>
            </a:r>
            <a:r>
              <a:rPr sz="1100" dirty="0">
                <a:latin typeface="Georgia"/>
                <a:cs typeface="Georgia"/>
              </a:rPr>
              <a:t>All</a:t>
            </a:r>
            <a:r>
              <a:rPr sz="1100" spc="35" dirty="0">
                <a:latin typeface="Georgia"/>
                <a:cs typeface="Georgia"/>
              </a:rPr>
              <a:t> </a:t>
            </a:r>
            <a:r>
              <a:rPr sz="1100" spc="-10" dirty="0">
                <a:latin typeface="Georgia"/>
                <a:cs typeface="Georgia"/>
              </a:rPr>
              <a:t>high</a:t>
            </a:r>
            <a:r>
              <a:rPr sz="1100" spc="30" dirty="0">
                <a:latin typeface="Georgia"/>
                <a:cs typeface="Georgia"/>
              </a:rPr>
              <a:t> </a:t>
            </a:r>
            <a:r>
              <a:rPr sz="1100" spc="-30" dirty="0">
                <a:latin typeface="Georgia"/>
                <a:cs typeface="Georgia"/>
              </a:rPr>
              <a:t>schools</a:t>
            </a:r>
            <a:r>
              <a:rPr sz="1100" spc="35" dirty="0">
                <a:latin typeface="Georgia"/>
                <a:cs typeface="Georgia"/>
              </a:rPr>
              <a:t> </a:t>
            </a:r>
            <a:r>
              <a:rPr sz="1100" spc="-25" dirty="0">
                <a:latin typeface="Georgia"/>
                <a:cs typeface="Georgia"/>
              </a:rPr>
              <a:t>from</a:t>
            </a:r>
            <a:r>
              <a:rPr sz="1100" spc="35"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selected</a:t>
            </a:r>
            <a:r>
              <a:rPr sz="1100" spc="35" dirty="0">
                <a:latin typeface="Georgia"/>
                <a:cs typeface="Georgia"/>
              </a:rPr>
              <a:t> </a:t>
            </a:r>
            <a:r>
              <a:rPr sz="1100" spc="-25" dirty="0">
                <a:latin typeface="Georgia"/>
                <a:cs typeface="Georgia"/>
              </a:rPr>
              <a:t>provinces/cities</a:t>
            </a:r>
            <a:r>
              <a:rPr sz="1100" spc="35" dirty="0">
                <a:latin typeface="Georgia"/>
                <a:cs typeface="Georgia"/>
              </a:rPr>
              <a:t> </a:t>
            </a:r>
            <a:r>
              <a:rPr sz="1100" spc="-10" dirty="0">
                <a:latin typeface="Georgia"/>
                <a:cs typeface="Georgia"/>
              </a:rPr>
              <a:t>above</a:t>
            </a:r>
            <a:r>
              <a:rPr sz="1100" spc="30" dirty="0">
                <a:latin typeface="Georgia"/>
                <a:cs typeface="Georgia"/>
              </a:rPr>
              <a:t> </a:t>
            </a:r>
            <a:r>
              <a:rPr sz="1100" dirty="0">
                <a:latin typeface="Georgia"/>
                <a:cs typeface="Georgia"/>
              </a:rPr>
              <a:t>will</a:t>
            </a:r>
            <a:r>
              <a:rPr sz="1100" spc="35" dirty="0">
                <a:latin typeface="Georgia"/>
                <a:cs typeface="Georgia"/>
              </a:rPr>
              <a:t> </a:t>
            </a:r>
            <a:r>
              <a:rPr sz="1100" dirty="0">
                <a:latin typeface="Georgia"/>
                <a:cs typeface="Georgia"/>
              </a:rPr>
              <a:t>be</a:t>
            </a:r>
            <a:r>
              <a:rPr sz="1100" spc="30" dirty="0">
                <a:latin typeface="Georgia"/>
                <a:cs typeface="Georgia"/>
              </a:rPr>
              <a:t> </a:t>
            </a:r>
            <a:r>
              <a:rPr sz="1100" spc="-10" dirty="0">
                <a:latin typeface="Georgia"/>
                <a:cs typeface="Georgia"/>
              </a:rPr>
              <a:t>classified </a:t>
            </a:r>
            <a:r>
              <a:rPr sz="1100" dirty="0">
                <a:latin typeface="Georgia"/>
                <a:cs typeface="Georgia"/>
              </a:rPr>
              <a:t>into</a:t>
            </a:r>
            <a:r>
              <a:rPr sz="1100" spc="75" dirty="0">
                <a:latin typeface="Georgia"/>
                <a:cs typeface="Georgia"/>
              </a:rPr>
              <a:t> </a:t>
            </a:r>
            <a:r>
              <a:rPr sz="1100" spc="-30" dirty="0">
                <a:latin typeface="Georgia"/>
                <a:cs typeface="Georgia"/>
              </a:rPr>
              <a:t>different</a:t>
            </a:r>
            <a:r>
              <a:rPr sz="1100" spc="75" dirty="0">
                <a:latin typeface="Georgia"/>
                <a:cs typeface="Georgia"/>
              </a:rPr>
              <a:t> </a:t>
            </a:r>
            <a:r>
              <a:rPr sz="1100" spc="-40" dirty="0">
                <a:latin typeface="Georgia"/>
                <a:cs typeface="Georgia"/>
              </a:rPr>
              <a:t>sub–clusters</a:t>
            </a:r>
            <a:r>
              <a:rPr sz="1100" spc="75" dirty="0">
                <a:latin typeface="Georgia"/>
                <a:cs typeface="Georgia"/>
              </a:rPr>
              <a:t> </a:t>
            </a:r>
            <a:r>
              <a:rPr sz="1100" spc="-20" dirty="0">
                <a:latin typeface="Georgia"/>
                <a:cs typeface="Georgia"/>
              </a:rPr>
              <a:t>like</a:t>
            </a:r>
            <a:r>
              <a:rPr sz="1100" spc="75" dirty="0">
                <a:latin typeface="Georgia"/>
                <a:cs typeface="Georgia"/>
              </a:rPr>
              <a:t> </a:t>
            </a:r>
            <a:r>
              <a:rPr sz="1100" spc="-30" dirty="0">
                <a:latin typeface="Georgia"/>
                <a:cs typeface="Georgia"/>
              </a:rPr>
              <a:t>region</a:t>
            </a:r>
            <a:r>
              <a:rPr sz="1100" spc="75" dirty="0">
                <a:latin typeface="Georgia"/>
                <a:cs typeface="Georgia"/>
              </a:rPr>
              <a:t> </a:t>
            </a:r>
            <a:r>
              <a:rPr sz="1100" dirty="0">
                <a:latin typeface="Georgia"/>
                <a:cs typeface="Georgia"/>
              </a:rPr>
              <a:t>Khu</a:t>
            </a:r>
            <a:r>
              <a:rPr sz="1100" spc="75" dirty="0">
                <a:latin typeface="Georgia"/>
                <a:cs typeface="Georgia"/>
              </a:rPr>
              <a:t> </a:t>
            </a:r>
            <a:r>
              <a:rPr sz="1100" dirty="0">
                <a:latin typeface="Georgia"/>
                <a:cs typeface="Georgia"/>
              </a:rPr>
              <a:t>vuc</a:t>
            </a:r>
            <a:r>
              <a:rPr sz="1100" spc="75" dirty="0">
                <a:latin typeface="Georgia"/>
                <a:cs typeface="Georgia"/>
              </a:rPr>
              <a:t> </a:t>
            </a:r>
            <a:r>
              <a:rPr sz="1100" spc="65" dirty="0">
                <a:latin typeface="Georgia"/>
                <a:cs typeface="Georgia"/>
              </a:rPr>
              <a:t>1</a:t>
            </a:r>
            <a:r>
              <a:rPr sz="1100" spc="75" dirty="0">
                <a:latin typeface="Georgia"/>
                <a:cs typeface="Georgia"/>
              </a:rPr>
              <a:t> </a:t>
            </a:r>
            <a:r>
              <a:rPr sz="1100" dirty="0">
                <a:latin typeface="Georgia"/>
                <a:cs typeface="Georgia"/>
              </a:rPr>
              <a:t>(KV1),</a:t>
            </a:r>
            <a:r>
              <a:rPr sz="1100" spc="75" dirty="0">
                <a:latin typeface="Georgia"/>
                <a:cs typeface="Georgia"/>
              </a:rPr>
              <a:t> </a:t>
            </a:r>
            <a:r>
              <a:rPr sz="1100" dirty="0">
                <a:latin typeface="Georgia"/>
                <a:cs typeface="Georgia"/>
              </a:rPr>
              <a:t>Khu</a:t>
            </a:r>
            <a:r>
              <a:rPr sz="1100" spc="75" dirty="0">
                <a:latin typeface="Georgia"/>
                <a:cs typeface="Georgia"/>
              </a:rPr>
              <a:t> </a:t>
            </a:r>
            <a:r>
              <a:rPr sz="1100" dirty="0">
                <a:latin typeface="Georgia"/>
                <a:cs typeface="Georgia"/>
              </a:rPr>
              <a:t>vuc</a:t>
            </a:r>
            <a:r>
              <a:rPr sz="1100" spc="75" dirty="0">
                <a:latin typeface="Georgia"/>
                <a:cs typeface="Georgia"/>
              </a:rPr>
              <a:t> </a:t>
            </a:r>
            <a:r>
              <a:rPr sz="1100" dirty="0">
                <a:latin typeface="Georgia"/>
                <a:cs typeface="Georgia"/>
              </a:rPr>
              <a:t>2</a:t>
            </a:r>
            <a:r>
              <a:rPr sz="1100" spc="75" dirty="0">
                <a:latin typeface="Georgia"/>
                <a:cs typeface="Georgia"/>
              </a:rPr>
              <a:t> </a:t>
            </a:r>
            <a:r>
              <a:rPr sz="1100" dirty="0">
                <a:latin typeface="Georgia"/>
                <a:cs typeface="Georgia"/>
              </a:rPr>
              <a:t>(KV2),</a:t>
            </a:r>
            <a:r>
              <a:rPr sz="1100" spc="75" dirty="0">
                <a:latin typeface="Georgia"/>
                <a:cs typeface="Georgia"/>
              </a:rPr>
              <a:t> </a:t>
            </a:r>
            <a:r>
              <a:rPr sz="1100" dirty="0">
                <a:latin typeface="Georgia"/>
                <a:cs typeface="Georgia"/>
              </a:rPr>
              <a:t>Khu</a:t>
            </a:r>
            <a:r>
              <a:rPr sz="1100" spc="75" dirty="0">
                <a:latin typeface="Georgia"/>
                <a:cs typeface="Georgia"/>
              </a:rPr>
              <a:t> </a:t>
            </a:r>
            <a:r>
              <a:rPr sz="1100" spc="-25" dirty="0">
                <a:latin typeface="Georgia"/>
                <a:cs typeface="Georgia"/>
              </a:rPr>
              <a:t>vuc </a:t>
            </a:r>
            <a:r>
              <a:rPr sz="1100" dirty="0">
                <a:latin typeface="Georgia"/>
                <a:cs typeface="Georgia"/>
              </a:rPr>
              <a:t>2</a:t>
            </a:r>
            <a:r>
              <a:rPr sz="1100" spc="35" dirty="0">
                <a:latin typeface="Georgia"/>
                <a:cs typeface="Georgia"/>
              </a:rPr>
              <a:t> </a:t>
            </a:r>
            <a:r>
              <a:rPr sz="1100" spc="-20" dirty="0">
                <a:latin typeface="Georgia"/>
                <a:cs typeface="Georgia"/>
              </a:rPr>
              <a:t>nong</a:t>
            </a:r>
            <a:r>
              <a:rPr sz="1100" spc="40" dirty="0">
                <a:latin typeface="Georgia"/>
                <a:cs typeface="Georgia"/>
              </a:rPr>
              <a:t> </a:t>
            </a:r>
            <a:r>
              <a:rPr sz="1100" dirty="0">
                <a:latin typeface="Georgia"/>
                <a:cs typeface="Georgia"/>
              </a:rPr>
              <a:t>thon</a:t>
            </a:r>
            <a:r>
              <a:rPr sz="1100" spc="35" dirty="0">
                <a:latin typeface="Georgia"/>
                <a:cs typeface="Georgia"/>
              </a:rPr>
              <a:t> </a:t>
            </a:r>
            <a:r>
              <a:rPr sz="1100" dirty="0">
                <a:latin typeface="Georgia"/>
                <a:cs typeface="Georgia"/>
              </a:rPr>
              <a:t>(KV2-NT),</a:t>
            </a:r>
            <a:r>
              <a:rPr sz="1100" spc="40" dirty="0">
                <a:latin typeface="Georgia"/>
                <a:cs typeface="Georgia"/>
              </a:rPr>
              <a:t> </a:t>
            </a:r>
            <a:r>
              <a:rPr sz="1100" dirty="0">
                <a:latin typeface="Georgia"/>
                <a:cs typeface="Georgia"/>
              </a:rPr>
              <a:t>and</a:t>
            </a:r>
            <a:r>
              <a:rPr sz="1100" spc="40" dirty="0">
                <a:latin typeface="Georgia"/>
                <a:cs typeface="Georgia"/>
              </a:rPr>
              <a:t> </a:t>
            </a:r>
            <a:r>
              <a:rPr sz="1100" dirty="0">
                <a:latin typeface="Georgia"/>
                <a:cs typeface="Georgia"/>
              </a:rPr>
              <a:t>Khu</a:t>
            </a:r>
            <a:r>
              <a:rPr sz="1100" spc="35" dirty="0">
                <a:latin typeface="Georgia"/>
                <a:cs typeface="Georgia"/>
              </a:rPr>
              <a:t> </a:t>
            </a:r>
            <a:r>
              <a:rPr sz="1100" dirty="0">
                <a:latin typeface="Georgia"/>
                <a:cs typeface="Georgia"/>
              </a:rPr>
              <a:t>vuc</a:t>
            </a:r>
            <a:r>
              <a:rPr sz="1100" spc="40" dirty="0">
                <a:latin typeface="Georgia"/>
                <a:cs typeface="Georgia"/>
              </a:rPr>
              <a:t> </a:t>
            </a:r>
            <a:r>
              <a:rPr sz="1100" dirty="0">
                <a:latin typeface="Georgia"/>
                <a:cs typeface="Georgia"/>
              </a:rPr>
              <a:t>3</a:t>
            </a:r>
            <a:r>
              <a:rPr sz="1100" spc="40" dirty="0">
                <a:latin typeface="Georgia"/>
                <a:cs typeface="Georgia"/>
              </a:rPr>
              <a:t> </a:t>
            </a:r>
            <a:r>
              <a:rPr sz="1100" dirty="0">
                <a:latin typeface="Georgia"/>
                <a:cs typeface="Georgia"/>
              </a:rPr>
              <a:t>(KV3).</a:t>
            </a:r>
            <a:r>
              <a:rPr sz="1100" spc="135" dirty="0">
                <a:latin typeface="Georgia"/>
                <a:cs typeface="Georgia"/>
              </a:rPr>
              <a:t> </a:t>
            </a:r>
            <a:r>
              <a:rPr sz="1100" spc="-30" dirty="0">
                <a:latin typeface="Georgia"/>
                <a:cs typeface="Georgia"/>
              </a:rPr>
              <a:t>From</a:t>
            </a:r>
            <a:r>
              <a:rPr sz="1100" spc="35" dirty="0">
                <a:latin typeface="Georgia"/>
                <a:cs typeface="Georgia"/>
              </a:rPr>
              <a:t> </a:t>
            </a:r>
            <a:r>
              <a:rPr sz="1100" spc="-10" dirty="0">
                <a:latin typeface="Georgia"/>
                <a:cs typeface="Georgia"/>
              </a:rPr>
              <a:t>each</a:t>
            </a:r>
            <a:r>
              <a:rPr sz="1100" spc="40" dirty="0">
                <a:latin typeface="Georgia"/>
                <a:cs typeface="Georgia"/>
              </a:rPr>
              <a:t> </a:t>
            </a:r>
            <a:r>
              <a:rPr sz="1100" dirty="0">
                <a:latin typeface="Georgia"/>
                <a:cs typeface="Georgia"/>
              </a:rPr>
              <a:t>of</a:t>
            </a:r>
            <a:r>
              <a:rPr sz="1100" spc="40" dirty="0">
                <a:latin typeface="Georgia"/>
                <a:cs typeface="Georgia"/>
              </a:rPr>
              <a:t> </a:t>
            </a:r>
            <a:r>
              <a:rPr sz="1100" spc="-10" dirty="0">
                <a:latin typeface="Georgia"/>
                <a:cs typeface="Georgia"/>
              </a:rPr>
              <a:t>these</a:t>
            </a:r>
            <a:r>
              <a:rPr sz="1100" spc="35" dirty="0">
                <a:latin typeface="Georgia"/>
                <a:cs typeface="Georgia"/>
              </a:rPr>
              <a:t> </a:t>
            </a:r>
            <a:r>
              <a:rPr sz="1100" spc="-10" dirty="0">
                <a:latin typeface="Georgia"/>
                <a:cs typeface="Georgia"/>
              </a:rPr>
              <a:t>clusters,</a:t>
            </a:r>
            <a:r>
              <a:rPr sz="1100" spc="40" dirty="0">
                <a:latin typeface="Georgia"/>
                <a:cs typeface="Georgia"/>
              </a:rPr>
              <a:t> </a:t>
            </a:r>
            <a:r>
              <a:rPr sz="1100" spc="-20" dirty="0">
                <a:latin typeface="Georgia"/>
                <a:cs typeface="Georgia"/>
              </a:rPr>
              <a:t>MOET </a:t>
            </a:r>
            <a:r>
              <a:rPr sz="1100" spc="-25" dirty="0">
                <a:latin typeface="Georgia"/>
                <a:cs typeface="Georgia"/>
              </a:rPr>
              <a:t>randomly</a:t>
            </a:r>
            <a:r>
              <a:rPr sz="1100" spc="25" dirty="0">
                <a:latin typeface="Georgia"/>
                <a:cs typeface="Georgia"/>
              </a:rPr>
              <a:t> </a:t>
            </a:r>
            <a:r>
              <a:rPr sz="1100" spc="-10" dirty="0">
                <a:latin typeface="Georgia"/>
                <a:cs typeface="Georgia"/>
              </a:rPr>
              <a:t>selects</a:t>
            </a:r>
            <a:r>
              <a:rPr sz="1100" spc="25" dirty="0">
                <a:latin typeface="Georgia"/>
                <a:cs typeface="Georgia"/>
              </a:rPr>
              <a:t> </a:t>
            </a:r>
            <a:r>
              <a:rPr sz="1100" dirty="0">
                <a:latin typeface="Georgia"/>
                <a:cs typeface="Georgia"/>
              </a:rPr>
              <a:t>25</a:t>
            </a:r>
            <a:r>
              <a:rPr sz="1100" spc="30" dirty="0">
                <a:latin typeface="Georgia"/>
                <a:cs typeface="Georgia"/>
              </a:rPr>
              <a:t> </a:t>
            </a:r>
            <a:r>
              <a:rPr sz="1100" spc="-10" dirty="0">
                <a:latin typeface="Georgia"/>
                <a:cs typeface="Georgia"/>
              </a:rPr>
              <a:t>high</a:t>
            </a:r>
            <a:r>
              <a:rPr sz="1100" spc="25" dirty="0">
                <a:latin typeface="Georgia"/>
                <a:cs typeface="Georgia"/>
              </a:rPr>
              <a:t> </a:t>
            </a:r>
            <a:r>
              <a:rPr sz="1100" spc="-30" dirty="0">
                <a:latin typeface="Georgia"/>
                <a:cs typeface="Georgia"/>
              </a:rPr>
              <a:t>schools</a:t>
            </a:r>
            <a:r>
              <a:rPr sz="1100" spc="25" dirty="0">
                <a:latin typeface="Georgia"/>
                <a:cs typeface="Georgia"/>
              </a:rPr>
              <a:t> </a:t>
            </a:r>
            <a:r>
              <a:rPr sz="1100" dirty="0">
                <a:latin typeface="Georgia"/>
                <a:cs typeface="Georgia"/>
              </a:rPr>
              <a:t>and</a:t>
            </a:r>
            <a:r>
              <a:rPr sz="1100" spc="30" dirty="0">
                <a:latin typeface="Georgia"/>
                <a:cs typeface="Georgia"/>
              </a:rPr>
              <a:t> </a:t>
            </a:r>
            <a:r>
              <a:rPr sz="1100" dirty="0">
                <a:latin typeface="Georgia"/>
                <a:cs typeface="Georgia"/>
              </a:rPr>
              <a:t>the</a:t>
            </a:r>
            <a:r>
              <a:rPr sz="1100" spc="25" dirty="0">
                <a:latin typeface="Georgia"/>
                <a:cs typeface="Georgia"/>
              </a:rPr>
              <a:t> </a:t>
            </a:r>
            <a:r>
              <a:rPr sz="1100" dirty="0">
                <a:latin typeface="Georgia"/>
                <a:cs typeface="Georgia"/>
              </a:rPr>
              <a:t>to</a:t>
            </a:r>
            <a:r>
              <a:rPr sz="1100" spc="30" dirty="0">
                <a:latin typeface="Georgia"/>
                <a:cs typeface="Georgia"/>
              </a:rPr>
              <a:t> </a:t>
            </a:r>
            <a:r>
              <a:rPr sz="1100" dirty="0">
                <a:latin typeface="Georgia"/>
                <a:cs typeface="Georgia"/>
              </a:rPr>
              <a:t>get</a:t>
            </a:r>
            <a:r>
              <a:rPr sz="1100" spc="25" dirty="0">
                <a:latin typeface="Georgia"/>
                <a:cs typeface="Georgia"/>
              </a:rPr>
              <a:t> </a:t>
            </a:r>
            <a:r>
              <a:rPr sz="1100" dirty="0">
                <a:latin typeface="Georgia"/>
                <a:cs typeface="Georgia"/>
              </a:rPr>
              <a:t>a</a:t>
            </a:r>
            <a:r>
              <a:rPr sz="1100" spc="25" dirty="0">
                <a:latin typeface="Georgia"/>
                <a:cs typeface="Georgia"/>
              </a:rPr>
              <a:t> </a:t>
            </a:r>
            <a:r>
              <a:rPr sz="1100" spc="-10" dirty="0">
                <a:latin typeface="Georgia"/>
                <a:cs typeface="Georgia"/>
              </a:rPr>
              <a:t>final</a:t>
            </a:r>
            <a:r>
              <a:rPr sz="1100" spc="30" dirty="0">
                <a:latin typeface="Georgia"/>
                <a:cs typeface="Georgia"/>
              </a:rPr>
              <a:t> </a:t>
            </a:r>
            <a:r>
              <a:rPr sz="1100" dirty="0">
                <a:latin typeface="Georgia"/>
                <a:cs typeface="Georgia"/>
              </a:rPr>
              <a:t>total</a:t>
            </a:r>
            <a:r>
              <a:rPr sz="1100" spc="25" dirty="0">
                <a:latin typeface="Georgia"/>
                <a:cs typeface="Georgia"/>
              </a:rPr>
              <a:t> </a:t>
            </a:r>
            <a:r>
              <a:rPr sz="1100" spc="-35" dirty="0">
                <a:latin typeface="Georgia"/>
                <a:cs typeface="Georgia"/>
              </a:rPr>
              <a:t>100</a:t>
            </a:r>
            <a:r>
              <a:rPr sz="1100" spc="25" dirty="0">
                <a:latin typeface="Georgia"/>
                <a:cs typeface="Georgia"/>
              </a:rPr>
              <a:t> </a:t>
            </a:r>
            <a:r>
              <a:rPr sz="1100" spc="-10" dirty="0">
                <a:latin typeface="Georgia"/>
                <a:cs typeface="Georgia"/>
              </a:rPr>
              <a:t>high</a:t>
            </a:r>
            <a:r>
              <a:rPr sz="1100" spc="30" dirty="0">
                <a:latin typeface="Georgia"/>
                <a:cs typeface="Georgia"/>
              </a:rPr>
              <a:t> </a:t>
            </a:r>
            <a:r>
              <a:rPr sz="1100" spc="-20" dirty="0">
                <a:latin typeface="Georgia"/>
                <a:cs typeface="Georgia"/>
              </a:rPr>
              <a:t>schools.</a:t>
            </a:r>
            <a:r>
              <a:rPr sz="1100" spc="120" dirty="0">
                <a:latin typeface="Georgia"/>
                <a:cs typeface="Georgia"/>
              </a:rPr>
              <a:t> </a:t>
            </a:r>
            <a:r>
              <a:rPr sz="1100" spc="-10" dirty="0">
                <a:latin typeface="Georgia"/>
                <a:cs typeface="Georgia"/>
              </a:rPr>
              <a:t>These </a:t>
            </a:r>
            <a:r>
              <a:rPr sz="1100" spc="-35" dirty="0">
                <a:latin typeface="Georgia"/>
                <a:cs typeface="Georgia"/>
              </a:rPr>
              <a:t>100</a:t>
            </a:r>
            <a:r>
              <a:rPr sz="1100" spc="30" dirty="0">
                <a:latin typeface="Georgia"/>
                <a:cs typeface="Georgia"/>
              </a:rPr>
              <a:t> </a:t>
            </a:r>
            <a:r>
              <a:rPr sz="1100" spc="-10" dirty="0">
                <a:latin typeface="Georgia"/>
                <a:cs typeface="Georgia"/>
              </a:rPr>
              <a:t>high</a:t>
            </a:r>
            <a:r>
              <a:rPr sz="1100" spc="35" dirty="0">
                <a:latin typeface="Georgia"/>
                <a:cs typeface="Georgia"/>
              </a:rPr>
              <a:t> </a:t>
            </a:r>
            <a:r>
              <a:rPr sz="1100" spc="-30" dirty="0">
                <a:latin typeface="Georgia"/>
                <a:cs typeface="Georgia"/>
              </a:rPr>
              <a:t>schools</a:t>
            </a:r>
            <a:r>
              <a:rPr sz="1100" spc="35" dirty="0">
                <a:latin typeface="Georgia"/>
                <a:cs typeface="Georgia"/>
              </a:rPr>
              <a:t> </a:t>
            </a:r>
            <a:r>
              <a:rPr sz="1100" spc="-30" dirty="0">
                <a:latin typeface="Georgia"/>
                <a:cs typeface="Georgia"/>
              </a:rPr>
              <a:t>represent</a:t>
            </a:r>
            <a:r>
              <a:rPr sz="1100" spc="35" dirty="0">
                <a:latin typeface="Georgia"/>
                <a:cs typeface="Georgia"/>
              </a:rPr>
              <a:t> </a:t>
            </a:r>
            <a:r>
              <a:rPr sz="1100" dirty="0">
                <a:latin typeface="Georgia"/>
                <a:cs typeface="Georgia"/>
              </a:rPr>
              <a:t>for</a:t>
            </a:r>
            <a:r>
              <a:rPr sz="1100" spc="35" dirty="0">
                <a:latin typeface="Georgia"/>
                <a:cs typeface="Georgia"/>
              </a:rPr>
              <a:t> </a:t>
            </a:r>
            <a:r>
              <a:rPr sz="1100" dirty="0">
                <a:latin typeface="Georgia"/>
                <a:cs typeface="Georgia"/>
              </a:rPr>
              <a:t>all</a:t>
            </a:r>
            <a:r>
              <a:rPr sz="1100" spc="35" dirty="0">
                <a:latin typeface="Georgia"/>
                <a:cs typeface="Georgia"/>
              </a:rPr>
              <a:t> </a:t>
            </a:r>
            <a:r>
              <a:rPr sz="1100" spc="-25" dirty="0">
                <a:latin typeface="Georgia"/>
                <a:cs typeface="Georgia"/>
              </a:rPr>
              <a:t>geographical</a:t>
            </a:r>
            <a:r>
              <a:rPr sz="1100" spc="35" dirty="0">
                <a:latin typeface="Georgia"/>
                <a:cs typeface="Georgia"/>
              </a:rPr>
              <a:t> </a:t>
            </a:r>
            <a:r>
              <a:rPr sz="1100" spc="-30" dirty="0">
                <a:latin typeface="Georgia"/>
                <a:cs typeface="Georgia"/>
              </a:rPr>
              <a:t>regions</a:t>
            </a:r>
            <a:r>
              <a:rPr sz="1100" spc="35" dirty="0">
                <a:latin typeface="Georgia"/>
                <a:cs typeface="Georgia"/>
              </a:rPr>
              <a:t> </a:t>
            </a:r>
            <a:r>
              <a:rPr sz="1100" dirty="0">
                <a:latin typeface="Georgia"/>
                <a:cs typeface="Georgia"/>
              </a:rPr>
              <a:t>and</a:t>
            </a:r>
            <a:r>
              <a:rPr sz="1100" spc="35" dirty="0">
                <a:latin typeface="Georgia"/>
                <a:cs typeface="Georgia"/>
              </a:rPr>
              <a:t> </a:t>
            </a:r>
            <a:r>
              <a:rPr sz="1100" dirty="0">
                <a:latin typeface="Georgia"/>
                <a:cs typeface="Georgia"/>
              </a:rPr>
              <a:t>they</a:t>
            </a:r>
            <a:r>
              <a:rPr sz="1100" spc="35" dirty="0">
                <a:latin typeface="Georgia"/>
                <a:cs typeface="Georgia"/>
              </a:rPr>
              <a:t> </a:t>
            </a:r>
            <a:r>
              <a:rPr sz="1100" dirty="0">
                <a:latin typeface="Georgia"/>
                <a:cs typeface="Georgia"/>
              </a:rPr>
              <a:t>can</a:t>
            </a:r>
            <a:r>
              <a:rPr sz="1100" spc="35" dirty="0">
                <a:latin typeface="Georgia"/>
                <a:cs typeface="Georgia"/>
              </a:rPr>
              <a:t> </a:t>
            </a:r>
            <a:r>
              <a:rPr sz="1100" dirty="0">
                <a:latin typeface="Georgia"/>
                <a:cs typeface="Georgia"/>
              </a:rPr>
              <a:t>be</a:t>
            </a:r>
            <a:r>
              <a:rPr sz="1100" spc="35" dirty="0">
                <a:latin typeface="Georgia"/>
                <a:cs typeface="Georgia"/>
              </a:rPr>
              <a:t> </a:t>
            </a:r>
            <a:r>
              <a:rPr sz="1100" dirty="0">
                <a:latin typeface="Georgia"/>
                <a:cs typeface="Georgia"/>
              </a:rPr>
              <a:t>at</a:t>
            </a:r>
            <a:r>
              <a:rPr sz="1100" spc="35" dirty="0">
                <a:latin typeface="Georgia"/>
                <a:cs typeface="Georgia"/>
              </a:rPr>
              <a:t> </a:t>
            </a:r>
            <a:r>
              <a:rPr sz="1100" dirty="0">
                <a:latin typeface="Georgia"/>
                <a:cs typeface="Georgia"/>
              </a:rPr>
              <a:t>the</a:t>
            </a:r>
            <a:r>
              <a:rPr sz="1100" spc="35" dirty="0">
                <a:latin typeface="Georgia"/>
                <a:cs typeface="Georgia"/>
              </a:rPr>
              <a:t> </a:t>
            </a:r>
            <a:r>
              <a:rPr sz="1100" spc="-10" dirty="0">
                <a:latin typeface="Georgia"/>
                <a:cs typeface="Georgia"/>
              </a:rPr>
              <a:t>city, </a:t>
            </a:r>
            <a:r>
              <a:rPr sz="1100" dirty="0">
                <a:latin typeface="Georgia"/>
                <a:cs typeface="Georgia"/>
              </a:rPr>
              <a:t>town,</a:t>
            </a:r>
            <a:r>
              <a:rPr sz="1100" spc="5" dirty="0">
                <a:latin typeface="Georgia"/>
                <a:cs typeface="Georgia"/>
              </a:rPr>
              <a:t> </a:t>
            </a:r>
            <a:r>
              <a:rPr sz="1100" spc="-10" dirty="0">
                <a:latin typeface="Georgia"/>
                <a:cs typeface="Georgia"/>
              </a:rPr>
              <a:t>country</a:t>
            </a:r>
            <a:r>
              <a:rPr sz="1100" spc="10" dirty="0">
                <a:latin typeface="Georgia"/>
                <a:cs typeface="Georgia"/>
              </a:rPr>
              <a:t> </a:t>
            </a:r>
            <a:r>
              <a:rPr sz="1100" spc="-20" dirty="0">
                <a:latin typeface="Georgia"/>
                <a:cs typeface="Georgia"/>
              </a:rPr>
              <a:t>side,</a:t>
            </a:r>
            <a:r>
              <a:rPr sz="1100" spc="10" dirty="0">
                <a:latin typeface="Georgia"/>
                <a:cs typeface="Georgia"/>
              </a:rPr>
              <a:t> </a:t>
            </a:r>
            <a:r>
              <a:rPr sz="1100" dirty="0">
                <a:latin typeface="Georgia"/>
                <a:cs typeface="Georgia"/>
              </a:rPr>
              <a:t>or</a:t>
            </a:r>
            <a:r>
              <a:rPr sz="1100" spc="5" dirty="0">
                <a:latin typeface="Georgia"/>
                <a:cs typeface="Georgia"/>
              </a:rPr>
              <a:t> </a:t>
            </a:r>
            <a:r>
              <a:rPr sz="1100" spc="-35" dirty="0">
                <a:latin typeface="Georgia"/>
                <a:cs typeface="Georgia"/>
              </a:rPr>
              <a:t>mountainous</a:t>
            </a:r>
            <a:r>
              <a:rPr sz="1100" spc="10" dirty="0">
                <a:latin typeface="Georgia"/>
                <a:cs typeface="Georgia"/>
              </a:rPr>
              <a:t> </a:t>
            </a:r>
            <a:r>
              <a:rPr sz="1100" spc="-10" dirty="0">
                <a:latin typeface="Georgia"/>
                <a:cs typeface="Georgia"/>
              </a:rPr>
              <a:t>areas.</a:t>
            </a:r>
            <a:endParaRPr sz="1100">
              <a:latin typeface="Georgia"/>
              <a:cs typeface="Georgia"/>
            </a:endParaRPr>
          </a:p>
          <a:p>
            <a:pPr marL="38100" marR="190500">
              <a:lnSpc>
                <a:spcPts val="1150"/>
              </a:lnSpc>
              <a:spcBef>
                <a:spcPts val="845"/>
              </a:spcBef>
            </a:pPr>
            <a:r>
              <a:rPr sz="1100" b="1" dirty="0">
                <a:latin typeface="Georgia"/>
                <a:cs typeface="Georgia"/>
              </a:rPr>
              <a:t>Step</a:t>
            </a:r>
            <a:r>
              <a:rPr sz="1100" b="1" spc="40" dirty="0">
                <a:latin typeface="Georgia"/>
                <a:cs typeface="Georgia"/>
              </a:rPr>
              <a:t> </a:t>
            </a:r>
            <a:r>
              <a:rPr sz="1100" b="1" dirty="0">
                <a:latin typeface="Georgia"/>
                <a:cs typeface="Georgia"/>
              </a:rPr>
              <a:t>3</a:t>
            </a:r>
            <a:r>
              <a:rPr sz="1100" dirty="0">
                <a:latin typeface="Georgia"/>
                <a:cs typeface="Georgia"/>
              </a:rPr>
              <a:t>:</a:t>
            </a:r>
            <a:r>
              <a:rPr sz="1100" spc="100" dirty="0">
                <a:latin typeface="Georgia"/>
                <a:cs typeface="Georgia"/>
              </a:rPr>
              <a:t> </a:t>
            </a:r>
            <a:r>
              <a:rPr sz="1100" spc="-30" dirty="0">
                <a:latin typeface="Georgia"/>
                <a:cs typeface="Georgia"/>
              </a:rPr>
              <a:t>From</a:t>
            </a:r>
            <a:r>
              <a:rPr sz="1100" spc="15" dirty="0">
                <a:latin typeface="Georgia"/>
                <a:cs typeface="Georgia"/>
              </a:rPr>
              <a:t> </a:t>
            </a:r>
            <a:r>
              <a:rPr sz="1100" spc="-20" dirty="0">
                <a:latin typeface="Georgia"/>
                <a:cs typeface="Georgia"/>
              </a:rPr>
              <a:t>each</a:t>
            </a:r>
            <a:r>
              <a:rPr sz="1100" spc="15" dirty="0">
                <a:latin typeface="Georgia"/>
                <a:cs typeface="Georgia"/>
              </a:rPr>
              <a:t> </a:t>
            </a:r>
            <a:r>
              <a:rPr sz="1100" dirty="0">
                <a:latin typeface="Georgia"/>
                <a:cs typeface="Georgia"/>
              </a:rPr>
              <a:t>of</a:t>
            </a:r>
            <a:r>
              <a:rPr sz="1100" spc="10" dirty="0">
                <a:latin typeface="Georgia"/>
                <a:cs typeface="Georgia"/>
              </a:rPr>
              <a:t> </a:t>
            </a:r>
            <a:r>
              <a:rPr sz="1100" spc="-35" dirty="0">
                <a:latin typeface="Georgia"/>
                <a:cs typeface="Georgia"/>
              </a:rPr>
              <a:t>100</a:t>
            </a:r>
            <a:r>
              <a:rPr sz="1100" spc="15" dirty="0">
                <a:latin typeface="Georgia"/>
                <a:cs typeface="Georgia"/>
              </a:rPr>
              <a:t> </a:t>
            </a:r>
            <a:r>
              <a:rPr sz="1100" spc="-20" dirty="0">
                <a:latin typeface="Georgia"/>
                <a:cs typeface="Georgia"/>
              </a:rPr>
              <a:t>selected</a:t>
            </a:r>
            <a:r>
              <a:rPr sz="1100" spc="15" dirty="0">
                <a:latin typeface="Georgia"/>
                <a:cs typeface="Georgia"/>
              </a:rPr>
              <a:t> </a:t>
            </a:r>
            <a:r>
              <a:rPr sz="1100" spc="-10" dirty="0">
                <a:latin typeface="Georgia"/>
                <a:cs typeface="Georgia"/>
              </a:rPr>
              <a:t>high</a:t>
            </a:r>
            <a:r>
              <a:rPr sz="1100" spc="10" dirty="0">
                <a:latin typeface="Georgia"/>
                <a:cs typeface="Georgia"/>
              </a:rPr>
              <a:t> </a:t>
            </a:r>
            <a:r>
              <a:rPr sz="1100" spc="-25" dirty="0">
                <a:latin typeface="Georgia"/>
                <a:cs typeface="Georgia"/>
              </a:rPr>
              <a:t>schools,</a:t>
            </a:r>
            <a:r>
              <a:rPr sz="1100" spc="15" dirty="0">
                <a:latin typeface="Georgia"/>
                <a:cs typeface="Georgia"/>
              </a:rPr>
              <a:t> </a:t>
            </a:r>
            <a:r>
              <a:rPr sz="1100" spc="-20" dirty="0">
                <a:latin typeface="Georgia"/>
                <a:cs typeface="Georgia"/>
              </a:rPr>
              <a:t>select</a:t>
            </a:r>
            <a:r>
              <a:rPr sz="1100" spc="15" dirty="0">
                <a:latin typeface="Georgia"/>
                <a:cs typeface="Georgia"/>
              </a:rPr>
              <a:t> </a:t>
            </a:r>
            <a:r>
              <a:rPr sz="1100" spc="-35" dirty="0">
                <a:latin typeface="Georgia"/>
                <a:cs typeface="Georgia"/>
              </a:rPr>
              <a:t>100</a:t>
            </a:r>
            <a:r>
              <a:rPr sz="1100" spc="10" dirty="0">
                <a:latin typeface="Georgia"/>
                <a:cs typeface="Georgia"/>
              </a:rPr>
              <a:t> </a:t>
            </a:r>
            <a:r>
              <a:rPr sz="1100" spc="-20" dirty="0">
                <a:latin typeface="Times New Roman"/>
                <a:cs typeface="Times New Roman"/>
              </a:rPr>
              <a:t>12</a:t>
            </a:r>
            <a:r>
              <a:rPr sz="1200" i="1" spc="-30" baseline="27777" dirty="0">
                <a:latin typeface="Georgia"/>
                <a:cs typeface="Georgia"/>
              </a:rPr>
              <a:t>th</a:t>
            </a:r>
            <a:r>
              <a:rPr sz="1100" spc="-20" dirty="0">
                <a:latin typeface="Georgia"/>
                <a:cs typeface="Georgia"/>
              </a:rPr>
              <a:t>–grade</a:t>
            </a:r>
            <a:r>
              <a:rPr sz="1100" spc="10" dirty="0">
                <a:latin typeface="Georgia"/>
                <a:cs typeface="Georgia"/>
              </a:rPr>
              <a:t> </a:t>
            </a:r>
            <a:r>
              <a:rPr sz="1100" spc="-20" dirty="0">
                <a:latin typeface="Georgia"/>
                <a:cs typeface="Georgia"/>
              </a:rPr>
              <a:t>students</a:t>
            </a:r>
            <a:r>
              <a:rPr sz="1100" spc="15" dirty="0">
                <a:latin typeface="Georgia"/>
                <a:cs typeface="Georgia"/>
              </a:rPr>
              <a:t> </a:t>
            </a:r>
            <a:r>
              <a:rPr sz="1100" spc="-25" dirty="0">
                <a:latin typeface="Georgia"/>
                <a:cs typeface="Georgia"/>
              </a:rPr>
              <a:t>in </a:t>
            </a:r>
            <a:r>
              <a:rPr sz="1100" spc="-30" dirty="0">
                <a:latin typeface="Georgia"/>
                <a:cs typeface="Georgia"/>
              </a:rPr>
              <a:t>order</a:t>
            </a:r>
            <a:r>
              <a:rPr sz="1100" spc="35" dirty="0">
                <a:latin typeface="Georgia"/>
                <a:cs typeface="Georgia"/>
              </a:rPr>
              <a:t> </a:t>
            </a:r>
            <a:r>
              <a:rPr sz="1100" dirty="0">
                <a:latin typeface="Georgia"/>
                <a:cs typeface="Georgia"/>
              </a:rPr>
              <a:t>to</a:t>
            </a:r>
            <a:r>
              <a:rPr sz="1100" spc="40" dirty="0">
                <a:latin typeface="Georgia"/>
                <a:cs typeface="Georgia"/>
              </a:rPr>
              <a:t> </a:t>
            </a:r>
            <a:r>
              <a:rPr sz="1100" spc="-25" dirty="0">
                <a:latin typeface="Georgia"/>
                <a:cs typeface="Georgia"/>
              </a:rPr>
              <a:t>form</a:t>
            </a:r>
            <a:r>
              <a:rPr sz="1100" spc="40"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resulting</a:t>
            </a:r>
            <a:r>
              <a:rPr sz="1100" spc="40" dirty="0">
                <a:latin typeface="Georgia"/>
                <a:cs typeface="Georgia"/>
              </a:rPr>
              <a:t> </a:t>
            </a:r>
            <a:r>
              <a:rPr sz="1100" dirty="0">
                <a:latin typeface="Georgia"/>
                <a:cs typeface="Georgia"/>
              </a:rPr>
              <a:t>data</a:t>
            </a:r>
            <a:r>
              <a:rPr sz="1100" spc="40" dirty="0">
                <a:latin typeface="Georgia"/>
                <a:cs typeface="Georgia"/>
              </a:rPr>
              <a:t> </a:t>
            </a:r>
            <a:r>
              <a:rPr sz="1100" spc="-25" dirty="0">
                <a:latin typeface="Georgia"/>
                <a:cs typeface="Georgia"/>
              </a:rPr>
              <a:t>sample</a:t>
            </a:r>
            <a:r>
              <a:rPr sz="1100" spc="40" dirty="0">
                <a:latin typeface="Georgia"/>
                <a:cs typeface="Georgia"/>
              </a:rPr>
              <a:t> </a:t>
            </a:r>
            <a:r>
              <a:rPr sz="1100" dirty="0">
                <a:latin typeface="Georgia"/>
                <a:cs typeface="Georgia"/>
              </a:rPr>
              <a:t>with</a:t>
            </a:r>
            <a:r>
              <a:rPr sz="1100" spc="40" dirty="0">
                <a:latin typeface="Georgia"/>
                <a:cs typeface="Georgia"/>
              </a:rPr>
              <a:t> </a:t>
            </a:r>
            <a:r>
              <a:rPr sz="1100" spc="-70" dirty="0">
                <a:latin typeface="Georgia"/>
                <a:cs typeface="Georgia"/>
              </a:rPr>
              <a:t>10,000</a:t>
            </a:r>
            <a:r>
              <a:rPr sz="1100" spc="40" dirty="0">
                <a:latin typeface="Georgia"/>
                <a:cs typeface="Georgia"/>
              </a:rPr>
              <a:t> </a:t>
            </a:r>
            <a:r>
              <a:rPr sz="1100" spc="-10" dirty="0">
                <a:latin typeface="Georgia"/>
                <a:cs typeface="Georgia"/>
              </a:rPr>
              <a:t>students.</a:t>
            </a:r>
            <a:endParaRPr sz="1100">
              <a:latin typeface="Georgia"/>
              <a:cs typeface="Georgia"/>
            </a:endParaRPr>
          </a:p>
          <a:p>
            <a:pPr marL="38100" marR="168275">
              <a:lnSpc>
                <a:spcPts val="1150"/>
              </a:lnSpc>
              <a:spcBef>
                <a:spcPts val="725"/>
              </a:spcBef>
            </a:pPr>
            <a:r>
              <a:rPr sz="1100" dirty="0">
                <a:latin typeface="Georgia"/>
                <a:cs typeface="Georgia"/>
              </a:rPr>
              <a:t>The</a:t>
            </a:r>
            <a:r>
              <a:rPr sz="1100" spc="25" dirty="0">
                <a:latin typeface="Georgia"/>
                <a:cs typeface="Georgia"/>
              </a:rPr>
              <a:t> </a:t>
            </a:r>
            <a:r>
              <a:rPr sz="1100" spc="-10" dirty="0">
                <a:latin typeface="Georgia"/>
                <a:cs typeface="Georgia"/>
              </a:rPr>
              <a:t>final</a:t>
            </a:r>
            <a:r>
              <a:rPr sz="1100" spc="30" dirty="0">
                <a:latin typeface="Georgia"/>
                <a:cs typeface="Georgia"/>
              </a:rPr>
              <a:t> </a:t>
            </a:r>
            <a:r>
              <a:rPr sz="1100" dirty="0">
                <a:latin typeface="Georgia"/>
                <a:cs typeface="Georgia"/>
              </a:rPr>
              <a:t>data</a:t>
            </a:r>
            <a:r>
              <a:rPr sz="1100" spc="30" dirty="0">
                <a:latin typeface="Georgia"/>
                <a:cs typeface="Georgia"/>
              </a:rPr>
              <a:t> </a:t>
            </a:r>
            <a:r>
              <a:rPr sz="1100" spc="-25" dirty="0">
                <a:latin typeface="Georgia"/>
                <a:cs typeface="Georgia"/>
              </a:rPr>
              <a:t>sample</a:t>
            </a:r>
            <a:r>
              <a:rPr sz="1100" spc="25" dirty="0">
                <a:latin typeface="Georgia"/>
                <a:cs typeface="Georgia"/>
              </a:rPr>
              <a:t> </a:t>
            </a:r>
            <a:r>
              <a:rPr sz="1100" dirty="0">
                <a:latin typeface="Georgia"/>
                <a:cs typeface="Georgia"/>
              </a:rPr>
              <a:t>of</a:t>
            </a:r>
            <a:r>
              <a:rPr sz="1100" spc="30" dirty="0">
                <a:latin typeface="Georgia"/>
                <a:cs typeface="Georgia"/>
              </a:rPr>
              <a:t> </a:t>
            </a:r>
            <a:r>
              <a:rPr sz="1100" spc="-70" dirty="0">
                <a:latin typeface="Georgia"/>
                <a:cs typeface="Georgia"/>
              </a:rPr>
              <a:t>10,000</a:t>
            </a:r>
            <a:r>
              <a:rPr sz="1100" spc="30" dirty="0">
                <a:latin typeface="Georgia"/>
                <a:cs typeface="Georgia"/>
              </a:rPr>
              <a:t> </a:t>
            </a:r>
            <a:r>
              <a:rPr sz="1100" spc="-20" dirty="0">
                <a:latin typeface="Georgia"/>
                <a:cs typeface="Georgia"/>
              </a:rPr>
              <a:t>students</a:t>
            </a:r>
            <a:r>
              <a:rPr sz="1100" spc="25"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very</a:t>
            </a:r>
            <a:r>
              <a:rPr sz="1100" spc="30" dirty="0">
                <a:latin typeface="Georgia"/>
                <a:cs typeface="Georgia"/>
              </a:rPr>
              <a:t> </a:t>
            </a:r>
            <a:r>
              <a:rPr sz="1100" spc="-30" dirty="0">
                <a:latin typeface="Georgia"/>
                <a:cs typeface="Georgia"/>
              </a:rPr>
              <a:t>diverse,</a:t>
            </a:r>
            <a:r>
              <a:rPr sz="1100" spc="25" dirty="0">
                <a:latin typeface="Georgia"/>
                <a:cs typeface="Georgia"/>
              </a:rPr>
              <a:t> </a:t>
            </a:r>
            <a:r>
              <a:rPr sz="1100" spc="-25" dirty="0">
                <a:latin typeface="Georgia"/>
                <a:cs typeface="Georgia"/>
              </a:rPr>
              <a:t>including</a:t>
            </a:r>
            <a:r>
              <a:rPr sz="1100" spc="30" dirty="0">
                <a:latin typeface="Georgia"/>
                <a:cs typeface="Georgia"/>
              </a:rPr>
              <a:t> </a:t>
            </a:r>
            <a:r>
              <a:rPr sz="1100" spc="-20" dirty="0">
                <a:latin typeface="Georgia"/>
                <a:cs typeface="Georgia"/>
              </a:rPr>
              <a:t>students</a:t>
            </a:r>
            <a:r>
              <a:rPr sz="1100" spc="30" dirty="0">
                <a:latin typeface="Georgia"/>
                <a:cs typeface="Georgia"/>
              </a:rPr>
              <a:t> </a:t>
            </a:r>
            <a:r>
              <a:rPr sz="1100" spc="-20" dirty="0">
                <a:latin typeface="Georgia"/>
                <a:cs typeface="Georgia"/>
              </a:rPr>
              <a:t>from </a:t>
            </a:r>
            <a:r>
              <a:rPr sz="1100" spc="-30" dirty="0">
                <a:latin typeface="Georgia"/>
                <a:cs typeface="Georgia"/>
              </a:rPr>
              <a:t>different</a:t>
            </a:r>
            <a:r>
              <a:rPr sz="1100" spc="25" dirty="0">
                <a:latin typeface="Georgia"/>
                <a:cs typeface="Georgia"/>
              </a:rPr>
              <a:t> </a:t>
            </a:r>
            <a:r>
              <a:rPr sz="1100" spc="-35" dirty="0">
                <a:latin typeface="Georgia"/>
                <a:cs typeface="Georgia"/>
              </a:rPr>
              <a:t>regions</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country.</a:t>
            </a:r>
            <a:r>
              <a:rPr sz="1100" spc="125" dirty="0">
                <a:latin typeface="Georgia"/>
                <a:cs typeface="Georgia"/>
              </a:rPr>
              <a:t> </a:t>
            </a:r>
            <a:r>
              <a:rPr sz="1100" dirty="0">
                <a:latin typeface="Georgia"/>
                <a:cs typeface="Georgia"/>
              </a:rPr>
              <a:t>They</a:t>
            </a:r>
            <a:r>
              <a:rPr sz="1100" spc="30" dirty="0">
                <a:latin typeface="Georgia"/>
                <a:cs typeface="Georgia"/>
              </a:rPr>
              <a:t> </a:t>
            </a:r>
            <a:r>
              <a:rPr sz="1100" dirty="0">
                <a:latin typeface="Georgia"/>
                <a:cs typeface="Georgia"/>
              </a:rPr>
              <a:t>can</a:t>
            </a:r>
            <a:r>
              <a:rPr sz="1100" spc="30" dirty="0">
                <a:latin typeface="Georgia"/>
                <a:cs typeface="Georgia"/>
              </a:rPr>
              <a:t> </a:t>
            </a:r>
            <a:r>
              <a:rPr sz="1100" spc="-10" dirty="0">
                <a:latin typeface="Georgia"/>
                <a:cs typeface="Georgia"/>
              </a:rPr>
              <a:t>live</a:t>
            </a:r>
            <a:r>
              <a:rPr sz="1100" spc="30" dirty="0">
                <a:latin typeface="Georgia"/>
                <a:cs typeface="Georgia"/>
              </a:rPr>
              <a:t> </a:t>
            </a:r>
            <a:r>
              <a:rPr sz="1100" dirty="0">
                <a:latin typeface="Georgia"/>
                <a:cs typeface="Georgia"/>
              </a:rPr>
              <a:t>at</a:t>
            </a:r>
            <a:r>
              <a:rPr sz="1100" spc="30" dirty="0">
                <a:latin typeface="Georgia"/>
                <a:cs typeface="Georgia"/>
              </a:rPr>
              <a:t> </a:t>
            </a:r>
            <a:r>
              <a:rPr sz="1100" dirty="0">
                <a:latin typeface="Georgia"/>
                <a:cs typeface="Georgia"/>
              </a:rPr>
              <a:t>city,</a:t>
            </a:r>
            <a:r>
              <a:rPr sz="1100" spc="30" dirty="0">
                <a:latin typeface="Georgia"/>
                <a:cs typeface="Georgia"/>
              </a:rPr>
              <a:t> </a:t>
            </a:r>
            <a:r>
              <a:rPr sz="1100" dirty="0">
                <a:latin typeface="Georgia"/>
                <a:cs typeface="Georgia"/>
              </a:rPr>
              <a:t>town,</a:t>
            </a:r>
            <a:r>
              <a:rPr sz="1100" spc="30" dirty="0">
                <a:latin typeface="Georgia"/>
                <a:cs typeface="Georgia"/>
              </a:rPr>
              <a:t> </a:t>
            </a:r>
            <a:r>
              <a:rPr sz="1100" spc="-10" dirty="0">
                <a:latin typeface="Georgia"/>
                <a:cs typeface="Georgia"/>
              </a:rPr>
              <a:t>country</a:t>
            </a:r>
            <a:r>
              <a:rPr sz="1100" spc="30" dirty="0">
                <a:latin typeface="Georgia"/>
                <a:cs typeface="Georgia"/>
              </a:rPr>
              <a:t> </a:t>
            </a:r>
            <a:r>
              <a:rPr sz="1100" spc="-20" dirty="0">
                <a:latin typeface="Georgia"/>
                <a:cs typeface="Georgia"/>
              </a:rPr>
              <a:t>side,</a:t>
            </a:r>
            <a:r>
              <a:rPr sz="1100" spc="30" dirty="0">
                <a:latin typeface="Georgia"/>
                <a:cs typeface="Georgia"/>
              </a:rPr>
              <a:t> </a:t>
            </a:r>
            <a:r>
              <a:rPr sz="1100" dirty="0">
                <a:latin typeface="Georgia"/>
                <a:cs typeface="Georgia"/>
              </a:rPr>
              <a:t>or</a:t>
            </a:r>
            <a:r>
              <a:rPr sz="1100" spc="30" dirty="0">
                <a:latin typeface="Georgia"/>
                <a:cs typeface="Georgia"/>
              </a:rPr>
              <a:t> </a:t>
            </a:r>
            <a:r>
              <a:rPr sz="1100" spc="-20" dirty="0">
                <a:latin typeface="Georgia"/>
                <a:cs typeface="Georgia"/>
              </a:rPr>
              <a:t>they </a:t>
            </a:r>
            <a:r>
              <a:rPr sz="1100" dirty="0">
                <a:latin typeface="Georgia"/>
                <a:cs typeface="Georgia"/>
              </a:rPr>
              <a:t>can</a:t>
            </a:r>
            <a:r>
              <a:rPr sz="1100" spc="50" dirty="0">
                <a:latin typeface="Georgia"/>
                <a:cs typeface="Georgia"/>
              </a:rPr>
              <a:t> </a:t>
            </a:r>
            <a:r>
              <a:rPr sz="1100" dirty="0">
                <a:latin typeface="Georgia"/>
                <a:cs typeface="Georgia"/>
              </a:rPr>
              <a:t>be</a:t>
            </a:r>
            <a:r>
              <a:rPr sz="1100" spc="50" dirty="0">
                <a:latin typeface="Georgia"/>
                <a:cs typeface="Georgia"/>
              </a:rPr>
              <a:t> </a:t>
            </a:r>
            <a:r>
              <a:rPr sz="1100" spc="-10" dirty="0">
                <a:latin typeface="Georgia"/>
                <a:cs typeface="Georgia"/>
              </a:rPr>
              <a:t>ethnic</a:t>
            </a:r>
            <a:r>
              <a:rPr sz="1100" spc="55" dirty="0">
                <a:latin typeface="Georgia"/>
                <a:cs typeface="Georgia"/>
              </a:rPr>
              <a:t> </a:t>
            </a:r>
            <a:r>
              <a:rPr sz="1100" spc="-30" dirty="0">
                <a:latin typeface="Georgia"/>
                <a:cs typeface="Georgia"/>
              </a:rPr>
              <a:t>minority.</a:t>
            </a:r>
            <a:r>
              <a:rPr sz="1100" spc="150" dirty="0">
                <a:latin typeface="Georgia"/>
                <a:cs typeface="Georgia"/>
              </a:rPr>
              <a:t> </a:t>
            </a:r>
            <a:r>
              <a:rPr sz="1100" dirty="0">
                <a:latin typeface="Georgia"/>
                <a:cs typeface="Georgia"/>
              </a:rPr>
              <a:t>This</a:t>
            </a:r>
            <a:r>
              <a:rPr sz="1100" spc="50" dirty="0">
                <a:latin typeface="Georgia"/>
                <a:cs typeface="Georgia"/>
              </a:rPr>
              <a:t> </a:t>
            </a:r>
            <a:r>
              <a:rPr sz="1100" dirty="0">
                <a:latin typeface="Georgia"/>
                <a:cs typeface="Georgia"/>
              </a:rPr>
              <a:t>is</a:t>
            </a:r>
            <a:r>
              <a:rPr sz="1100" spc="55" dirty="0">
                <a:latin typeface="Georgia"/>
                <a:cs typeface="Georgia"/>
              </a:rPr>
              <a:t> </a:t>
            </a:r>
            <a:r>
              <a:rPr sz="1100" spc="-25" dirty="0">
                <a:latin typeface="Georgia"/>
                <a:cs typeface="Georgia"/>
              </a:rPr>
              <a:t>obviously</a:t>
            </a:r>
            <a:r>
              <a:rPr sz="1100" spc="50" dirty="0">
                <a:latin typeface="Georgia"/>
                <a:cs typeface="Georgia"/>
              </a:rPr>
              <a:t> </a:t>
            </a:r>
            <a:r>
              <a:rPr sz="1100" dirty="0">
                <a:latin typeface="Georgia"/>
                <a:cs typeface="Georgia"/>
              </a:rPr>
              <a:t>a</a:t>
            </a:r>
            <a:r>
              <a:rPr sz="1100" spc="50" dirty="0">
                <a:latin typeface="Georgia"/>
                <a:cs typeface="Georgia"/>
              </a:rPr>
              <a:t> </a:t>
            </a:r>
            <a:r>
              <a:rPr sz="1100" spc="-10" dirty="0">
                <a:latin typeface="Georgia"/>
                <a:cs typeface="Georgia"/>
              </a:rPr>
              <a:t>suitable</a:t>
            </a:r>
            <a:r>
              <a:rPr sz="1100" spc="55" dirty="0">
                <a:latin typeface="Georgia"/>
                <a:cs typeface="Georgia"/>
              </a:rPr>
              <a:t> </a:t>
            </a:r>
            <a:r>
              <a:rPr sz="1100" spc="-25" dirty="0">
                <a:latin typeface="Georgia"/>
                <a:cs typeface="Georgia"/>
              </a:rPr>
              <a:t>sample</a:t>
            </a:r>
            <a:r>
              <a:rPr sz="1100" spc="50" dirty="0">
                <a:latin typeface="Georgia"/>
                <a:cs typeface="Georgia"/>
              </a:rPr>
              <a:t> </a:t>
            </a:r>
            <a:r>
              <a:rPr sz="1100" dirty="0">
                <a:latin typeface="Georgia"/>
                <a:cs typeface="Georgia"/>
              </a:rPr>
              <a:t>for</a:t>
            </a:r>
            <a:r>
              <a:rPr sz="1100" spc="50" dirty="0">
                <a:latin typeface="Georgia"/>
                <a:cs typeface="Georgia"/>
              </a:rPr>
              <a:t> </a:t>
            </a:r>
            <a:r>
              <a:rPr sz="1100" dirty="0">
                <a:latin typeface="Georgia"/>
                <a:cs typeface="Georgia"/>
              </a:rPr>
              <a:t>MOET</a:t>
            </a:r>
            <a:r>
              <a:rPr sz="1100" spc="55" dirty="0">
                <a:latin typeface="Georgia"/>
                <a:cs typeface="Georgia"/>
              </a:rPr>
              <a:t> </a:t>
            </a:r>
            <a:r>
              <a:rPr sz="1100" dirty="0">
                <a:latin typeface="Georgia"/>
                <a:cs typeface="Georgia"/>
              </a:rPr>
              <a:t>to</a:t>
            </a:r>
            <a:r>
              <a:rPr sz="1100" spc="50" dirty="0">
                <a:latin typeface="Georgia"/>
                <a:cs typeface="Georgia"/>
              </a:rPr>
              <a:t> </a:t>
            </a:r>
            <a:r>
              <a:rPr sz="1100" spc="-10" dirty="0">
                <a:latin typeface="Georgia"/>
                <a:cs typeface="Georgia"/>
              </a:rPr>
              <a:t>evaluate </a:t>
            </a:r>
            <a:r>
              <a:rPr sz="1100" dirty="0">
                <a:latin typeface="Georgia"/>
                <a:cs typeface="Georgia"/>
              </a:rPr>
              <a:t>the</a:t>
            </a:r>
            <a:r>
              <a:rPr sz="1100" spc="40" dirty="0">
                <a:latin typeface="Georgia"/>
                <a:cs typeface="Georgia"/>
              </a:rPr>
              <a:t> </a:t>
            </a:r>
            <a:r>
              <a:rPr sz="1100" spc="-45" dirty="0">
                <a:latin typeface="Georgia"/>
                <a:cs typeface="Georgia"/>
              </a:rPr>
              <a:t>high–school</a:t>
            </a:r>
            <a:r>
              <a:rPr sz="1100" spc="40" dirty="0">
                <a:latin typeface="Georgia"/>
                <a:cs typeface="Georgia"/>
              </a:rPr>
              <a:t> </a:t>
            </a:r>
            <a:r>
              <a:rPr sz="1100" spc="-25" dirty="0">
                <a:latin typeface="Georgia"/>
                <a:cs typeface="Georgia"/>
              </a:rPr>
              <a:t>education</a:t>
            </a:r>
            <a:r>
              <a:rPr sz="1100" spc="40" dirty="0">
                <a:latin typeface="Georgia"/>
                <a:cs typeface="Georgia"/>
              </a:rPr>
              <a:t> </a:t>
            </a:r>
            <a:r>
              <a:rPr sz="1100" spc="-10" dirty="0">
                <a:latin typeface="Georgia"/>
                <a:cs typeface="Georgia"/>
              </a:rPr>
              <a:t>quality.</a:t>
            </a:r>
            <a:r>
              <a:rPr sz="1100" spc="140" dirty="0">
                <a:latin typeface="Georgia"/>
                <a:cs typeface="Georgia"/>
              </a:rPr>
              <a:t> </a:t>
            </a:r>
            <a:r>
              <a:rPr sz="1100" dirty="0">
                <a:latin typeface="Georgia"/>
                <a:cs typeface="Georgia"/>
              </a:rPr>
              <a:t>In</a:t>
            </a:r>
            <a:r>
              <a:rPr sz="1100" spc="45" dirty="0">
                <a:latin typeface="Georgia"/>
                <a:cs typeface="Georgia"/>
              </a:rPr>
              <a:t> </a:t>
            </a:r>
            <a:r>
              <a:rPr sz="1100" spc="-10" dirty="0">
                <a:latin typeface="Georgia"/>
                <a:cs typeface="Georgia"/>
              </a:rPr>
              <a:t>reality,</a:t>
            </a:r>
            <a:r>
              <a:rPr sz="1100" spc="40" dirty="0">
                <a:latin typeface="Georgia"/>
                <a:cs typeface="Georgia"/>
              </a:rPr>
              <a:t> </a:t>
            </a:r>
            <a:r>
              <a:rPr sz="1100" dirty="0">
                <a:latin typeface="Georgia"/>
                <a:cs typeface="Georgia"/>
              </a:rPr>
              <a:t>MOET</a:t>
            </a:r>
            <a:r>
              <a:rPr sz="1100" spc="40" dirty="0">
                <a:latin typeface="Georgia"/>
                <a:cs typeface="Georgia"/>
              </a:rPr>
              <a:t> </a:t>
            </a:r>
            <a:r>
              <a:rPr sz="1100" dirty="0">
                <a:latin typeface="Georgia"/>
                <a:cs typeface="Georgia"/>
              </a:rPr>
              <a:t>can</a:t>
            </a:r>
            <a:r>
              <a:rPr sz="1100" spc="45" dirty="0">
                <a:latin typeface="Georgia"/>
                <a:cs typeface="Georgia"/>
              </a:rPr>
              <a:t> </a:t>
            </a:r>
            <a:r>
              <a:rPr sz="1100" spc="-20" dirty="0">
                <a:latin typeface="Georgia"/>
                <a:cs typeface="Georgia"/>
              </a:rPr>
              <a:t>even</a:t>
            </a:r>
            <a:r>
              <a:rPr sz="1100" spc="40" dirty="0">
                <a:latin typeface="Georgia"/>
                <a:cs typeface="Georgia"/>
              </a:rPr>
              <a:t> </a:t>
            </a:r>
            <a:r>
              <a:rPr sz="1100" spc="-25" dirty="0">
                <a:latin typeface="Georgia"/>
                <a:cs typeface="Georgia"/>
              </a:rPr>
              <a:t>perform</a:t>
            </a:r>
            <a:r>
              <a:rPr sz="1100" spc="40" dirty="0">
                <a:latin typeface="Georgia"/>
                <a:cs typeface="Georgia"/>
              </a:rPr>
              <a:t> </a:t>
            </a:r>
            <a:r>
              <a:rPr sz="1100" dirty="0">
                <a:latin typeface="Georgia"/>
                <a:cs typeface="Georgia"/>
              </a:rPr>
              <a:t>a</a:t>
            </a:r>
            <a:r>
              <a:rPr sz="1100" spc="40" dirty="0">
                <a:latin typeface="Georgia"/>
                <a:cs typeface="Georgia"/>
              </a:rPr>
              <a:t> </a:t>
            </a:r>
            <a:r>
              <a:rPr sz="1100" spc="-20" dirty="0">
                <a:latin typeface="Georgia"/>
                <a:cs typeface="Georgia"/>
              </a:rPr>
              <a:t>more </a:t>
            </a:r>
            <a:r>
              <a:rPr sz="1100" spc="-25" dirty="0">
                <a:latin typeface="Georgia"/>
                <a:cs typeface="Georgia"/>
              </a:rPr>
              <a:t>complicated</a:t>
            </a:r>
            <a:r>
              <a:rPr sz="1100" spc="45" dirty="0">
                <a:latin typeface="Georgia"/>
                <a:cs typeface="Georgia"/>
              </a:rPr>
              <a:t> </a:t>
            </a:r>
            <a:r>
              <a:rPr sz="1100" spc="-25" dirty="0">
                <a:latin typeface="Georgia"/>
                <a:cs typeface="Georgia"/>
              </a:rPr>
              <a:t>sampling</a:t>
            </a:r>
            <a:r>
              <a:rPr sz="1100" spc="45" dirty="0">
                <a:latin typeface="Georgia"/>
                <a:cs typeface="Georgia"/>
              </a:rPr>
              <a:t> </a:t>
            </a:r>
            <a:r>
              <a:rPr sz="1100" dirty="0">
                <a:latin typeface="Georgia"/>
                <a:cs typeface="Georgia"/>
              </a:rPr>
              <a:t>to</a:t>
            </a:r>
            <a:r>
              <a:rPr sz="1100" spc="45" dirty="0">
                <a:latin typeface="Georgia"/>
                <a:cs typeface="Georgia"/>
              </a:rPr>
              <a:t> </a:t>
            </a:r>
            <a:r>
              <a:rPr sz="1100" spc="-10" dirty="0">
                <a:latin typeface="Georgia"/>
                <a:cs typeface="Georgia"/>
              </a:rPr>
              <a:t>meet</a:t>
            </a:r>
            <a:r>
              <a:rPr sz="1100" spc="45" dirty="0">
                <a:latin typeface="Georgia"/>
                <a:cs typeface="Georgia"/>
              </a:rPr>
              <a:t> </a:t>
            </a:r>
            <a:r>
              <a:rPr sz="1100" spc="-10" dirty="0">
                <a:latin typeface="Georgia"/>
                <a:cs typeface="Georgia"/>
              </a:rPr>
              <a:t>other</a:t>
            </a:r>
            <a:r>
              <a:rPr sz="1100" spc="45" dirty="0">
                <a:latin typeface="Georgia"/>
                <a:cs typeface="Georgia"/>
              </a:rPr>
              <a:t> </a:t>
            </a:r>
            <a:r>
              <a:rPr sz="1100" spc="-25" dirty="0">
                <a:latin typeface="Georgia"/>
                <a:cs typeface="Georgia"/>
              </a:rPr>
              <a:t>constraints</a:t>
            </a:r>
            <a:r>
              <a:rPr sz="1100" spc="50" dirty="0">
                <a:latin typeface="Georgia"/>
                <a:cs typeface="Georgia"/>
              </a:rPr>
              <a:t> </a:t>
            </a:r>
            <a:r>
              <a:rPr sz="1100" dirty="0">
                <a:latin typeface="Georgia"/>
                <a:cs typeface="Georgia"/>
              </a:rPr>
              <a:t>that</a:t>
            </a:r>
            <a:r>
              <a:rPr sz="1100" spc="45" dirty="0">
                <a:latin typeface="Georgia"/>
                <a:cs typeface="Georgia"/>
              </a:rPr>
              <a:t> </a:t>
            </a:r>
            <a:r>
              <a:rPr sz="1100" dirty="0">
                <a:latin typeface="Georgia"/>
                <a:cs typeface="Georgia"/>
              </a:rPr>
              <a:t>they</a:t>
            </a:r>
            <a:r>
              <a:rPr sz="1100" spc="45" dirty="0">
                <a:latin typeface="Georgia"/>
                <a:cs typeface="Georgia"/>
              </a:rPr>
              <a:t> </a:t>
            </a:r>
            <a:r>
              <a:rPr sz="1100" dirty="0">
                <a:latin typeface="Georgia"/>
                <a:cs typeface="Georgia"/>
              </a:rPr>
              <a:t>may</a:t>
            </a:r>
            <a:r>
              <a:rPr sz="1100" spc="45" dirty="0">
                <a:latin typeface="Georgia"/>
                <a:cs typeface="Georgia"/>
              </a:rPr>
              <a:t> </a:t>
            </a:r>
            <a:r>
              <a:rPr sz="1100" spc="-10" dirty="0">
                <a:latin typeface="Georgia"/>
                <a:cs typeface="Georgia"/>
              </a:rPr>
              <a:t>have.</a:t>
            </a:r>
            <a:endParaRPr sz="1100">
              <a:latin typeface="Georgia"/>
              <a:cs typeface="Georgia"/>
            </a:endParaRPr>
          </a:p>
        </p:txBody>
      </p:sp>
      <p:sp>
        <p:nvSpPr>
          <p:cNvPr id="5" name="object 5"/>
          <p:cNvSpPr/>
          <p:nvPr/>
        </p:nvSpPr>
        <p:spPr>
          <a:xfrm>
            <a:off x="337972" y="16627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472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94</a:t>
            </a:fld>
            <a:r>
              <a:rPr spc="25" dirty="0"/>
              <a:t> </a:t>
            </a:r>
            <a:r>
              <a:rPr spc="75" dirty="0"/>
              <a:t>/</a:t>
            </a:r>
            <a:r>
              <a:rPr spc="25" dirty="0"/>
              <a:t> </a:t>
            </a:r>
            <a:r>
              <a:rPr spc="-25" dirty="0"/>
              <a:t>103</a:t>
            </a:r>
          </a:p>
        </p:txBody>
      </p:sp>
    </p:spTree>
  </p:cSld>
  <p:clrMapOvr>
    <a:masterClrMapping/>
  </p:clrMapOvr>
  <p:transition>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Non–random</a:t>
            </a:r>
            <a:r>
              <a:rPr spc="280" dirty="0"/>
              <a:t> </a:t>
            </a:r>
            <a:r>
              <a:rPr dirty="0"/>
              <a:t>sampling</a:t>
            </a:r>
            <a:r>
              <a:rPr spc="285" dirty="0"/>
              <a:t> </a:t>
            </a:r>
            <a:r>
              <a:rPr spc="-10" dirty="0"/>
              <a:t>methods</a:t>
            </a:r>
          </a:p>
        </p:txBody>
      </p:sp>
      <p:sp>
        <p:nvSpPr>
          <p:cNvPr id="3" name="object 3"/>
          <p:cNvSpPr/>
          <p:nvPr/>
        </p:nvSpPr>
        <p:spPr>
          <a:xfrm>
            <a:off x="299567" y="161927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85748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209571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33392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734617"/>
            <a:ext cx="5301615" cy="1720850"/>
          </a:xfrm>
          <a:prstGeom prst="rect">
            <a:avLst/>
          </a:prstGeom>
        </p:spPr>
        <p:txBody>
          <a:bodyPr vert="horz" wrap="square" lIns="0" tIns="34290" rIns="0" bIns="0" rtlCol="0">
            <a:spAutoFit/>
          </a:bodyPr>
          <a:lstStyle/>
          <a:p>
            <a:pPr marL="12700" marR="5080">
              <a:lnSpc>
                <a:spcPts val="1150"/>
              </a:lnSpc>
              <a:spcBef>
                <a:spcPts val="270"/>
              </a:spcBef>
            </a:pPr>
            <a:r>
              <a:rPr sz="1100" spc="-55" dirty="0">
                <a:latin typeface="Georgia"/>
                <a:cs typeface="Georgia"/>
              </a:rPr>
              <a:t>Non–random</a:t>
            </a:r>
            <a:r>
              <a:rPr sz="1100" spc="35" dirty="0">
                <a:latin typeface="Georgia"/>
                <a:cs typeface="Georgia"/>
              </a:rPr>
              <a:t> </a:t>
            </a:r>
            <a:r>
              <a:rPr sz="1100" spc="-25" dirty="0">
                <a:latin typeface="Georgia"/>
                <a:cs typeface="Georgia"/>
              </a:rPr>
              <a:t>sampling</a:t>
            </a:r>
            <a:r>
              <a:rPr sz="1100" spc="40" dirty="0">
                <a:latin typeface="Georgia"/>
                <a:cs typeface="Georgia"/>
              </a:rPr>
              <a:t> </a:t>
            </a:r>
            <a:r>
              <a:rPr sz="1100" dirty="0">
                <a:latin typeface="Georgia"/>
                <a:cs typeface="Georgia"/>
              </a:rPr>
              <a:t>(or</a:t>
            </a:r>
            <a:r>
              <a:rPr sz="1100" spc="40" dirty="0">
                <a:latin typeface="Georgia"/>
                <a:cs typeface="Georgia"/>
              </a:rPr>
              <a:t> </a:t>
            </a:r>
            <a:r>
              <a:rPr sz="1100" spc="-35" dirty="0">
                <a:latin typeface="Georgia"/>
                <a:cs typeface="Georgia"/>
              </a:rPr>
              <a:t>non–probability</a:t>
            </a:r>
            <a:r>
              <a:rPr sz="1100" spc="40" dirty="0">
                <a:latin typeface="Georgia"/>
                <a:cs typeface="Georgia"/>
              </a:rPr>
              <a:t> </a:t>
            </a:r>
            <a:r>
              <a:rPr sz="1100" spc="-25" dirty="0">
                <a:latin typeface="Georgia"/>
                <a:cs typeface="Georgia"/>
              </a:rPr>
              <a:t>sampling)</a:t>
            </a:r>
            <a:r>
              <a:rPr sz="1100" spc="40" dirty="0">
                <a:latin typeface="Georgia"/>
                <a:cs typeface="Georgia"/>
              </a:rPr>
              <a:t> </a:t>
            </a:r>
            <a:r>
              <a:rPr sz="1100" dirty="0">
                <a:latin typeface="Georgia"/>
                <a:cs typeface="Georgia"/>
              </a:rPr>
              <a:t>is</a:t>
            </a:r>
            <a:r>
              <a:rPr sz="1100" spc="35" dirty="0">
                <a:latin typeface="Georgia"/>
                <a:cs typeface="Georgia"/>
              </a:rPr>
              <a:t> </a:t>
            </a:r>
            <a:r>
              <a:rPr sz="1100" dirty="0">
                <a:latin typeface="Georgia"/>
                <a:cs typeface="Georgia"/>
              </a:rPr>
              <a:t>a</a:t>
            </a:r>
            <a:r>
              <a:rPr sz="1100" spc="40" dirty="0">
                <a:latin typeface="Georgia"/>
                <a:cs typeface="Georgia"/>
              </a:rPr>
              <a:t> </a:t>
            </a:r>
            <a:r>
              <a:rPr sz="1100" spc="-25" dirty="0">
                <a:latin typeface="Georgia"/>
                <a:cs typeface="Georgia"/>
              </a:rPr>
              <a:t>sampling</a:t>
            </a:r>
            <a:r>
              <a:rPr sz="1100" spc="40" dirty="0">
                <a:latin typeface="Georgia"/>
                <a:cs typeface="Georgia"/>
              </a:rPr>
              <a:t> </a:t>
            </a:r>
            <a:r>
              <a:rPr sz="1100" spc="-20" dirty="0">
                <a:latin typeface="Georgia"/>
                <a:cs typeface="Georgia"/>
              </a:rPr>
              <a:t>approach</a:t>
            </a:r>
            <a:r>
              <a:rPr sz="1100" spc="40" dirty="0">
                <a:latin typeface="Georgia"/>
                <a:cs typeface="Georgia"/>
              </a:rPr>
              <a:t> </a:t>
            </a:r>
            <a:r>
              <a:rPr sz="1100" spc="-30" dirty="0">
                <a:latin typeface="Georgia"/>
                <a:cs typeface="Georgia"/>
              </a:rPr>
              <a:t>where</a:t>
            </a:r>
            <a:r>
              <a:rPr sz="1100" spc="40" dirty="0">
                <a:latin typeface="Georgia"/>
                <a:cs typeface="Georgia"/>
              </a:rPr>
              <a:t> </a:t>
            </a:r>
            <a:r>
              <a:rPr sz="1100" spc="-25" dirty="0">
                <a:latin typeface="Georgia"/>
                <a:cs typeface="Georgia"/>
              </a:rPr>
              <a:t>the </a:t>
            </a:r>
            <a:r>
              <a:rPr sz="1100" spc="-20" dirty="0">
                <a:latin typeface="Georgia"/>
                <a:cs typeface="Georgia"/>
              </a:rPr>
              <a:t>selection</a:t>
            </a:r>
            <a:r>
              <a:rPr sz="1100" spc="15" dirty="0">
                <a:latin typeface="Georgia"/>
                <a:cs typeface="Georgia"/>
              </a:rPr>
              <a:t> </a:t>
            </a:r>
            <a:r>
              <a:rPr sz="1100" dirty="0">
                <a:latin typeface="Georgia"/>
                <a:cs typeface="Georgia"/>
              </a:rPr>
              <a:t>of</a:t>
            </a:r>
            <a:r>
              <a:rPr sz="1100" spc="20" dirty="0">
                <a:latin typeface="Georgia"/>
                <a:cs typeface="Georgia"/>
              </a:rPr>
              <a:t> </a:t>
            </a:r>
            <a:r>
              <a:rPr sz="1100" spc="-35" dirty="0">
                <a:latin typeface="Georgia"/>
                <a:cs typeface="Georgia"/>
              </a:rPr>
              <a:t>elements</a:t>
            </a:r>
            <a:r>
              <a:rPr sz="1100" spc="20" dirty="0">
                <a:latin typeface="Georgia"/>
                <a:cs typeface="Georgia"/>
              </a:rPr>
              <a:t> </a:t>
            </a:r>
            <a:r>
              <a:rPr sz="1100" spc="-25" dirty="0">
                <a:latin typeface="Georgia"/>
                <a:cs typeface="Georgia"/>
              </a:rPr>
              <a:t>from</a:t>
            </a:r>
            <a:r>
              <a:rPr sz="1100" spc="20" dirty="0">
                <a:latin typeface="Georgia"/>
                <a:cs typeface="Georgia"/>
              </a:rPr>
              <a:t> </a:t>
            </a:r>
            <a:r>
              <a:rPr sz="1100" dirty="0">
                <a:latin typeface="Georgia"/>
                <a:cs typeface="Georgia"/>
              </a:rPr>
              <a:t>a</a:t>
            </a:r>
            <a:r>
              <a:rPr sz="1100" spc="20" dirty="0">
                <a:latin typeface="Georgia"/>
                <a:cs typeface="Georgia"/>
              </a:rPr>
              <a:t> </a:t>
            </a:r>
            <a:r>
              <a:rPr sz="1100" spc="-20" dirty="0">
                <a:latin typeface="Georgia"/>
                <a:cs typeface="Georgia"/>
              </a:rPr>
              <a:t>population</a:t>
            </a:r>
            <a:r>
              <a:rPr sz="1100" spc="20" dirty="0">
                <a:latin typeface="Georgia"/>
                <a:cs typeface="Georgia"/>
              </a:rPr>
              <a:t> </a:t>
            </a:r>
            <a:r>
              <a:rPr sz="1100" dirty="0">
                <a:latin typeface="Georgia"/>
                <a:cs typeface="Georgia"/>
              </a:rPr>
              <a:t>is</a:t>
            </a:r>
            <a:r>
              <a:rPr sz="1100" spc="20" dirty="0">
                <a:latin typeface="Georgia"/>
                <a:cs typeface="Georgia"/>
              </a:rPr>
              <a:t> </a:t>
            </a:r>
            <a:r>
              <a:rPr sz="1100" dirty="0">
                <a:latin typeface="Georgia"/>
                <a:cs typeface="Georgia"/>
              </a:rPr>
              <a:t>not</a:t>
            </a:r>
            <a:r>
              <a:rPr sz="1100" spc="20" dirty="0">
                <a:latin typeface="Georgia"/>
                <a:cs typeface="Georgia"/>
              </a:rPr>
              <a:t> </a:t>
            </a:r>
            <a:r>
              <a:rPr sz="1100" spc="-10" dirty="0">
                <a:latin typeface="Georgia"/>
                <a:cs typeface="Georgia"/>
              </a:rPr>
              <a:t>based</a:t>
            </a:r>
            <a:r>
              <a:rPr sz="1100" spc="15" dirty="0">
                <a:latin typeface="Georgia"/>
                <a:cs typeface="Georgia"/>
              </a:rPr>
              <a:t> </a:t>
            </a:r>
            <a:r>
              <a:rPr sz="1100" dirty="0">
                <a:latin typeface="Georgia"/>
                <a:cs typeface="Georgia"/>
              </a:rPr>
              <a:t>on</a:t>
            </a:r>
            <a:r>
              <a:rPr sz="1100" spc="20"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randomness.</a:t>
            </a:r>
            <a:r>
              <a:rPr sz="1100" spc="110" dirty="0">
                <a:latin typeface="Georgia"/>
                <a:cs typeface="Georgia"/>
              </a:rPr>
              <a:t> </a:t>
            </a:r>
            <a:r>
              <a:rPr sz="1100" dirty="0">
                <a:latin typeface="Georgia"/>
                <a:cs typeface="Georgia"/>
              </a:rPr>
              <a:t>Rather,</a:t>
            </a:r>
            <a:r>
              <a:rPr sz="1100" spc="20" dirty="0">
                <a:latin typeface="Georgia"/>
                <a:cs typeface="Georgia"/>
              </a:rPr>
              <a:t> </a:t>
            </a:r>
            <a:r>
              <a:rPr sz="1100" spc="-25" dirty="0">
                <a:latin typeface="Georgia"/>
                <a:cs typeface="Georgia"/>
              </a:rPr>
              <a:t>the </a:t>
            </a:r>
            <a:r>
              <a:rPr sz="1100" spc="-20" dirty="0">
                <a:latin typeface="Georgia"/>
                <a:cs typeface="Georgia"/>
              </a:rPr>
              <a:t>selection</a:t>
            </a:r>
            <a:r>
              <a:rPr sz="1100" spc="25" dirty="0">
                <a:latin typeface="Georgia"/>
                <a:cs typeface="Georgia"/>
              </a:rPr>
              <a:t> </a:t>
            </a:r>
            <a:r>
              <a:rPr sz="1100" dirty="0">
                <a:latin typeface="Georgia"/>
                <a:cs typeface="Georgia"/>
              </a:rPr>
              <a:t>is</a:t>
            </a:r>
            <a:r>
              <a:rPr sz="1100" spc="25" dirty="0">
                <a:latin typeface="Georgia"/>
                <a:cs typeface="Georgia"/>
              </a:rPr>
              <a:t> </a:t>
            </a:r>
            <a:r>
              <a:rPr sz="1100" spc="-10" dirty="0">
                <a:latin typeface="Georgia"/>
                <a:cs typeface="Georgia"/>
              </a:rPr>
              <a:t>based</a:t>
            </a:r>
            <a:r>
              <a:rPr sz="1100" spc="25" dirty="0">
                <a:latin typeface="Georgia"/>
                <a:cs typeface="Georgia"/>
              </a:rPr>
              <a:t> </a:t>
            </a:r>
            <a:r>
              <a:rPr sz="1100" dirty="0">
                <a:latin typeface="Georgia"/>
                <a:cs typeface="Georgia"/>
              </a:rPr>
              <a:t>on</a:t>
            </a:r>
            <a:r>
              <a:rPr sz="1100" spc="25" dirty="0">
                <a:latin typeface="Georgia"/>
                <a:cs typeface="Georgia"/>
              </a:rPr>
              <a:t> </a:t>
            </a:r>
            <a:r>
              <a:rPr sz="1100" dirty="0">
                <a:latin typeface="Georgia"/>
                <a:cs typeface="Georgia"/>
              </a:rPr>
              <a:t>the</a:t>
            </a:r>
            <a:r>
              <a:rPr sz="1100" spc="30" dirty="0">
                <a:latin typeface="Georgia"/>
                <a:cs typeface="Georgia"/>
              </a:rPr>
              <a:t> </a:t>
            </a:r>
            <a:r>
              <a:rPr sz="1100" spc="-30" dirty="0">
                <a:latin typeface="Georgia"/>
                <a:cs typeface="Georgia"/>
              </a:rPr>
              <a:t>human</a:t>
            </a:r>
            <a:r>
              <a:rPr sz="1100" spc="25" dirty="0">
                <a:latin typeface="Georgia"/>
                <a:cs typeface="Georgia"/>
              </a:rPr>
              <a:t> </a:t>
            </a:r>
            <a:r>
              <a:rPr sz="1100" spc="-30" dirty="0">
                <a:latin typeface="Georgia"/>
                <a:cs typeface="Georgia"/>
              </a:rPr>
              <a:t>understanding</a:t>
            </a:r>
            <a:r>
              <a:rPr sz="1100" spc="25"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population.</a:t>
            </a:r>
            <a:r>
              <a:rPr sz="1100" spc="120"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resulting</a:t>
            </a:r>
            <a:r>
              <a:rPr sz="1100" spc="30" dirty="0">
                <a:latin typeface="Georgia"/>
                <a:cs typeface="Georgia"/>
              </a:rPr>
              <a:t> </a:t>
            </a:r>
            <a:r>
              <a:rPr sz="1100" spc="-20" dirty="0">
                <a:latin typeface="Georgia"/>
                <a:cs typeface="Georgia"/>
              </a:rPr>
              <a:t>data sample,</a:t>
            </a:r>
            <a:r>
              <a:rPr sz="1100" spc="20" dirty="0">
                <a:latin typeface="Georgia"/>
                <a:cs typeface="Georgia"/>
              </a:rPr>
              <a:t> </a:t>
            </a:r>
            <a:r>
              <a:rPr sz="1100" spc="-25" dirty="0">
                <a:latin typeface="Georgia"/>
                <a:cs typeface="Georgia"/>
              </a:rPr>
              <a:t>therefore,</a:t>
            </a:r>
            <a:r>
              <a:rPr sz="1100" spc="20" dirty="0">
                <a:latin typeface="Georgia"/>
                <a:cs typeface="Georgia"/>
              </a:rPr>
              <a:t> </a:t>
            </a:r>
            <a:r>
              <a:rPr sz="1100" dirty="0">
                <a:latin typeface="Georgia"/>
                <a:cs typeface="Georgia"/>
              </a:rPr>
              <a:t>can</a:t>
            </a:r>
            <a:r>
              <a:rPr sz="1100" spc="20" dirty="0">
                <a:latin typeface="Georgia"/>
                <a:cs typeface="Georgia"/>
              </a:rPr>
              <a:t> </a:t>
            </a:r>
            <a:r>
              <a:rPr sz="1100" dirty="0">
                <a:latin typeface="Georgia"/>
                <a:cs typeface="Georgia"/>
              </a:rPr>
              <a:t>be</a:t>
            </a:r>
            <a:r>
              <a:rPr sz="1100" spc="20" dirty="0">
                <a:latin typeface="Georgia"/>
                <a:cs typeface="Georgia"/>
              </a:rPr>
              <a:t> </a:t>
            </a:r>
            <a:r>
              <a:rPr sz="1100" spc="-10" dirty="0">
                <a:latin typeface="Georgia"/>
                <a:cs typeface="Georgia"/>
              </a:rPr>
              <a:t>biased.</a:t>
            </a:r>
            <a:r>
              <a:rPr sz="1100" spc="114" dirty="0">
                <a:latin typeface="Georgia"/>
                <a:cs typeface="Georgia"/>
              </a:rPr>
              <a:t> </a:t>
            </a:r>
            <a:r>
              <a:rPr sz="1100" spc="-35" dirty="0">
                <a:latin typeface="Georgia"/>
                <a:cs typeface="Georgia"/>
              </a:rPr>
              <a:t>Here</a:t>
            </a:r>
            <a:r>
              <a:rPr sz="1100" spc="20" dirty="0">
                <a:latin typeface="Georgia"/>
                <a:cs typeface="Georgia"/>
              </a:rPr>
              <a:t> </a:t>
            </a:r>
            <a:r>
              <a:rPr sz="1100" dirty="0">
                <a:latin typeface="Georgia"/>
                <a:cs typeface="Georgia"/>
              </a:rPr>
              <a:t>are</a:t>
            </a:r>
            <a:r>
              <a:rPr sz="1100" spc="20" dirty="0">
                <a:latin typeface="Georgia"/>
                <a:cs typeface="Georgia"/>
              </a:rPr>
              <a:t> </a:t>
            </a:r>
            <a:r>
              <a:rPr sz="1100" spc="-35" dirty="0">
                <a:latin typeface="Georgia"/>
                <a:cs typeface="Georgia"/>
              </a:rPr>
              <a:t>some</a:t>
            </a:r>
            <a:r>
              <a:rPr sz="1100" spc="20" dirty="0">
                <a:latin typeface="Georgia"/>
                <a:cs typeface="Georgia"/>
              </a:rPr>
              <a:t> </a:t>
            </a:r>
            <a:r>
              <a:rPr sz="1100" spc="-50" dirty="0">
                <a:latin typeface="Georgia"/>
                <a:cs typeface="Georgia"/>
              </a:rPr>
              <a:t>well–known</a:t>
            </a:r>
            <a:r>
              <a:rPr sz="1100" spc="25" dirty="0">
                <a:latin typeface="Georgia"/>
                <a:cs typeface="Georgia"/>
              </a:rPr>
              <a:t> </a:t>
            </a:r>
            <a:r>
              <a:rPr sz="1100" spc="-55" dirty="0">
                <a:latin typeface="Georgia"/>
                <a:cs typeface="Georgia"/>
              </a:rPr>
              <a:t>non–random</a:t>
            </a:r>
            <a:r>
              <a:rPr sz="1100" spc="20" dirty="0">
                <a:latin typeface="Georgia"/>
                <a:cs typeface="Georgia"/>
              </a:rPr>
              <a:t> </a:t>
            </a:r>
            <a:r>
              <a:rPr sz="1100" spc="-10" dirty="0">
                <a:latin typeface="Georgia"/>
                <a:cs typeface="Georgia"/>
              </a:rPr>
              <a:t>sampling techniques:</a:t>
            </a:r>
            <a:endParaRPr sz="1100">
              <a:latin typeface="Georgia"/>
              <a:cs typeface="Georgia"/>
            </a:endParaRPr>
          </a:p>
          <a:p>
            <a:pPr marL="285750" indent="-141605">
              <a:lnSpc>
                <a:spcPct val="100000"/>
              </a:lnSpc>
              <a:spcBef>
                <a:spcPts val="480"/>
              </a:spcBef>
              <a:buClr>
                <a:srgbClr val="FFFFFF"/>
              </a:buClr>
              <a:buSzPct val="72727"/>
              <a:buAutoNum type="arabicPlain"/>
              <a:tabLst>
                <a:tab pos="285750" algn="l"/>
              </a:tabLst>
            </a:pPr>
            <a:r>
              <a:rPr sz="1100" spc="-35" dirty="0">
                <a:latin typeface="Georgia"/>
                <a:cs typeface="Georgia"/>
              </a:rPr>
              <a:t>Convenience</a:t>
            </a:r>
            <a:r>
              <a:rPr sz="1100" spc="65"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spc="-30" dirty="0">
                <a:latin typeface="Georgia"/>
                <a:cs typeface="Georgia"/>
              </a:rPr>
              <a:t>Judgement</a:t>
            </a:r>
            <a:r>
              <a:rPr sz="1100" spc="15"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dirty="0">
                <a:latin typeface="Georgia"/>
                <a:cs typeface="Georgia"/>
              </a:rPr>
              <a:t>Quota</a:t>
            </a:r>
            <a:r>
              <a:rPr sz="1100" spc="65" dirty="0">
                <a:latin typeface="Georgia"/>
                <a:cs typeface="Georgia"/>
              </a:rPr>
              <a:t> </a:t>
            </a:r>
            <a:r>
              <a:rPr sz="1100" spc="-10" dirty="0">
                <a:latin typeface="Georgia"/>
                <a:cs typeface="Georgia"/>
              </a:rPr>
              <a:t>sampling</a:t>
            </a:r>
            <a:endParaRPr sz="1100">
              <a:latin typeface="Georgia"/>
              <a:cs typeface="Georgia"/>
            </a:endParaRPr>
          </a:p>
          <a:p>
            <a:pPr marL="285750" indent="-141605">
              <a:lnSpc>
                <a:spcPct val="100000"/>
              </a:lnSpc>
              <a:spcBef>
                <a:spcPts val="555"/>
              </a:spcBef>
              <a:buClr>
                <a:srgbClr val="FFFFFF"/>
              </a:buClr>
              <a:buSzPct val="72727"/>
              <a:buAutoNum type="arabicPlain"/>
              <a:tabLst>
                <a:tab pos="285750" algn="l"/>
              </a:tabLst>
            </a:pPr>
            <a:r>
              <a:rPr sz="1100" spc="-20" dirty="0">
                <a:latin typeface="Georgia"/>
                <a:cs typeface="Georgia"/>
              </a:rPr>
              <a:t>Snowball</a:t>
            </a:r>
            <a:r>
              <a:rPr sz="1100" spc="30" dirty="0">
                <a:latin typeface="Georgia"/>
                <a:cs typeface="Georgia"/>
              </a:rPr>
              <a:t> </a:t>
            </a:r>
            <a:r>
              <a:rPr sz="1100" spc="-10" dirty="0">
                <a:latin typeface="Georgia"/>
                <a:cs typeface="Georgia"/>
              </a:rPr>
              <a:t>sampling</a:t>
            </a:r>
            <a:endParaRPr sz="11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95</a:t>
            </a:fld>
            <a:r>
              <a:rPr spc="25" dirty="0"/>
              <a:t> </a:t>
            </a:r>
            <a:r>
              <a:rPr spc="75" dirty="0"/>
              <a:t>/</a:t>
            </a:r>
            <a:r>
              <a:rPr spc="25" dirty="0"/>
              <a:t> </a:t>
            </a:r>
            <a:r>
              <a:rPr spc="-25" dirty="0"/>
              <a:t>103</a:t>
            </a:r>
          </a:p>
        </p:txBody>
      </p:sp>
    </p:spTree>
  </p:cSld>
  <p:clrMapOvr>
    <a:masterClrMapping/>
  </p:clrMapOvr>
  <p:transition>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Convenience</a:t>
            </a:r>
            <a:r>
              <a:rPr spc="90" dirty="0"/>
              <a:t> </a:t>
            </a:r>
            <a:r>
              <a:rPr spc="-10" dirty="0"/>
              <a:t>sampling</a:t>
            </a:r>
          </a:p>
        </p:txBody>
      </p:sp>
      <p:sp>
        <p:nvSpPr>
          <p:cNvPr id="3" name="object 3"/>
          <p:cNvSpPr/>
          <p:nvPr/>
        </p:nvSpPr>
        <p:spPr>
          <a:xfrm>
            <a:off x="337972" y="58954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97940"/>
            <a:ext cx="5128895" cy="2369185"/>
          </a:xfrm>
          <a:prstGeom prst="rect">
            <a:avLst/>
          </a:prstGeom>
        </p:spPr>
        <p:txBody>
          <a:bodyPr vert="horz" wrap="square" lIns="0" tIns="34290" rIns="0" bIns="0" rtlCol="0">
            <a:spAutoFit/>
          </a:bodyPr>
          <a:lstStyle/>
          <a:p>
            <a:pPr marL="12700" marR="250825">
              <a:lnSpc>
                <a:spcPts val="1150"/>
              </a:lnSpc>
              <a:spcBef>
                <a:spcPts val="270"/>
              </a:spcBef>
            </a:pPr>
            <a:r>
              <a:rPr sz="1100" spc="-35" dirty="0">
                <a:latin typeface="Georgia"/>
                <a:cs typeface="Georgia"/>
              </a:rPr>
              <a:t>Convenience</a:t>
            </a:r>
            <a:r>
              <a:rPr sz="1100" spc="35" dirty="0">
                <a:latin typeface="Georgia"/>
                <a:cs typeface="Georgia"/>
              </a:rPr>
              <a:t> </a:t>
            </a:r>
            <a:r>
              <a:rPr sz="1100" spc="-25" dirty="0">
                <a:latin typeface="Georgia"/>
                <a:cs typeface="Georgia"/>
              </a:rPr>
              <a:t>sampling</a:t>
            </a:r>
            <a:r>
              <a:rPr sz="1100" spc="35" dirty="0">
                <a:latin typeface="Georgia"/>
                <a:cs typeface="Georgia"/>
              </a:rPr>
              <a:t> </a:t>
            </a:r>
            <a:r>
              <a:rPr sz="1100" dirty="0">
                <a:latin typeface="Georgia"/>
                <a:cs typeface="Georgia"/>
              </a:rPr>
              <a:t>is</a:t>
            </a:r>
            <a:r>
              <a:rPr sz="1100" spc="35" dirty="0">
                <a:latin typeface="Georgia"/>
                <a:cs typeface="Georgia"/>
              </a:rPr>
              <a:t> </a:t>
            </a:r>
            <a:r>
              <a:rPr sz="1100" spc="-35" dirty="0">
                <a:latin typeface="Georgia"/>
                <a:cs typeface="Georgia"/>
              </a:rPr>
              <a:t>defined</a:t>
            </a:r>
            <a:r>
              <a:rPr sz="1100" spc="35" dirty="0">
                <a:latin typeface="Georgia"/>
                <a:cs typeface="Georgia"/>
              </a:rPr>
              <a:t> </a:t>
            </a:r>
            <a:r>
              <a:rPr sz="1100" dirty="0">
                <a:latin typeface="Georgia"/>
                <a:cs typeface="Georgia"/>
              </a:rPr>
              <a:t>as</a:t>
            </a:r>
            <a:r>
              <a:rPr sz="1100" spc="40" dirty="0">
                <a:latin typeface="Georgia"/>
                <a:cs typeface="Georgia"/>
              </a:rPr>
              <a:t> </a:t>
            </a:r>
            <a:r>
              <a:rPr sz="1100" dirty="0">
                <a:latin typeface="Georgia"/>
                <a:cs typeface="Georgia"/>
              </a:rPr>
              <a:t>a</a:t>
            </a:r>
            <a:r>
              <a:rPr sz="1100" spc="35" dirty="0">
                <a:latin typeface="Georgia"/>
                <a:cs typeface="Georgia"/>
              </a:rPr>
              <a:t> </a:t>
            </a:r>
            <a:r>
              <a:rPr sz="1100" spc="-20" dirty="0">
                <a:latin typeface="Georgia"/>
                <a:cs typeface="Georgia"/>
              </a:rPr>
              <a:t>method</a:t>
            </a:r>
            <a:r>
              <a:rPr sz="1100" spc="35" dirty="0">
                <a:latin typeface="Georgia"/>
                <a:cs typeface="Georgia"/>
              </a:rPr>
              <a:t> </a:t>
            </a:r>
            <a:r>
              <a:rPr sz="1100" spc="-10" dirty="0">
                <a:latin typeface="Georgia"/>
                <a:cs typeface="Georgia"/>
              </a:rPr>
              <a:t>adopted</a:t>
            </a:r>
            <a:r>
              <a:rPr sz="1100" spc="35" dirty="0">
                <a:latin typeface="Georgia"/>
                <a:cs typeface="Georgia"/>
              </a:rPr>
              <a:t> </a:t>
            </a:r>
            <a:r>
              <a:rPr sz="1100" dirty="0">
                <a:latin typeface="Georgia"/>
                <a:cs typeface="Georgia"/>
              </a:rPr>
              <a:t>by</a:t>
            </a:r>
            <a:r>
              <a:rPr sz="1100" spc="40" dirty="0">
                <a:latin typeface="Georgia"/>
                <a:cs typeface="Georgia"/>
              </a:rPr>
              <a:t> </a:t>
            </a:r>
            <a:r>
              <a:rPr sz="1100" spc="-35" dirty="0">
                <a:latin typeface="Georgia"/>
                <a:cs typeface="Georgia"/>
              </a:rPr>
              <a:t>researchers</a:t>
            </a:r>
            <a:r>
              <a:rPr sz="1100" spc="35" dirty="0">
                <a:latin typeface="Georgia"/>
                <a:cs typeface="Georgia"/>
              </a:rPr>
              <a:t> </a:t>
            </a:r>
            <a:r>
              <a:rPr sz="1100" spc="-25" dirty="0">
                <a:latin typeface="Georgia"/>
                <a:cs typeface="Georgia"/>
              </a:rPr>
              <a:t>where</a:t>
            </a:r>
            <a:r>
              <a:rPr sz="1100" spc="35" dirty="0">
                <a:latin typeface="Georgia"/>
                <a:cs typeface="Georgia"/>
              </a:rPr>
              <a:t> </a:t>
            </a:r>
            <a:r>
              <a:rPr sz="1100" spc="-20" dirty="0">
                <a:latin typeface="Georgia"/>
                <a:cs typeface="Georgia"/>
              </a:rPr>
              <a:t>they </a:t>
            </a:r>
            <a:r>
              <a:rPr sz="1100" spc="-10" dirty="0">
                <a:latin typeface="Georgia"/>
                <a:cs typeface="Georgia"/>
              </a:rPr>
              <a:t>collect</a:t>
            </a:r>
            <a:r>
              <a:rPr sz="1100" spc="25" dirty="0">
                <a:latin typeface="Georgia"/>
                <a:cs typeface="Georgia"/>
              </a:rPr>
              <a:t> </a:t>
            </a:r>
            <a:r>
              <a:rPr sz="1100" spc="-20" dirty="0">
                <a:latin typeface="Georgia"/>
                <a:cs typeface="Georgia"/>
              </a:rPr>
              <a:t>market</a:t>
            </a:r>
            <a:r>
              <a:rPr sz="1100" spc="30" dirty="0">
                <a:latin typeface="Georgia"/>
                <a:cs typeface="Georgia"/>
              </a:rPr>
              <a:t> </a:t>
            </a:r>
            <a:r>
              <a:rPr sz="1100" spc="-30" dirty="0">
                <a:latin typeface="Georgia"/>
                <a:cs typeface="Georgia"/>
              </a:rPr>
              <a:t>research</a:t>
            </a:r>
            <a:r>
              <a:rPr sz="1100" spc="25" dirty="0">
                <a:latin typeface="Georgia"/>
                <a:cs typeface="Georgia"/>
              </a:rPr>
              <a:t> </a:t>
            </a:r>
            <a:r>
              <a:rPr sz="1100" dirty="0">
                <a:latin typeface="Georgia"/>
                <a:cs typeface="Georgia"/>
              </a:rPr>
              <a:t>data</a:t>
            </a:r>
            <a:r>
              <a:rPr sz="1100" spc="30" dirty="0">
                <a:latin typeface="Georgia"/>
                <a:cs typeface="Georgia"/>
              </a:rPr>
              <a:t> </a:t>
            </a:r>
            <a:r>
              <a:rPr sz="1100" spc="-25" dirty="0">
                <a:latin typeface="Georgia"/>
                <a:cs typeface="Georgia"/>
              </a:rPr>
              <a:t>from</a:t>
            </a:r>
            <a:r>
              <a:rPr sz="1100" spc="25" dirty="0">
                <a:latin typeface="Georgia"/>
                <a:cs typeface="Georgia"/>
              </a:rPr>
              <a:t> </a:t>
            </a:r>
            <a:r>
              <a:rPr sz="1100" dirty="0">
                <a:latin typeface="Georgia"/>
                <a:cs typeface="Georgia"/>
              </a:rPr>
              <a:t>a</a:t>
            </a:r>
            <a:r>
              <a:rPr sz="1100" spc="30" dirty="0">
                <a:latin typeface="Georgia"/>
                <a:cs typeface="Georgia"/>
              </a:rPr>
              <a:t> </a:t>
            </a:r>
            <a:r>
              <a:rPr sz="1100" spc="-30" dirty="0">
                <a:latin typeface="Georgia"/>
                <a:cs typeface="Georgia"/>
              </a:rPr>
              <a:t>conveniently</a:t>
            </a:r>
            <a:r>
              <a:rPr sz="1100" spc="25" dirty="0">
                <a:latin typeface="Georgia"/>
                <a:cs typeface="Georgia"/>
              </a:rPr>
              <a:t> </a:t>
            </a:r>
            <a:r>
              <a:rPr sz="1100" spc="-10" dirty="0">
                <a:latin typeface="Georgia"/>
                <a:cs typeface="Georgia"/>
              </a:rPr>
              <a:t>available</a:t>
            </a:r>
            <a:r>
              <a:rPr sz="1100" spc="30" dirty="0">
                <a:latin typeface="Georgia"/>
                <a:cs typeface="Georgia"/>
              </a:rPr>
              <a:t> </a:t>
            </a:r>
            <a:r>
              <a:rPr sz="1100" dirty="0">
                <a:latin typeface="Georgia"/>
                <a:cs typeface="Georgia"/>
              </a:rPr>
              <a:t>pool</a:t>
            </a:r>
            <a:r>
              <a:rPr sz="1100" spc="30" dirty="0">
                <a:latin typeface="Georgia"/>
                <a:cs typeface="Georgia"/>
              </a:rPr>
              <a:t> </a:t>
            </a:r>
            <a:r>
              <a:rPr sz="1100" dirty="0">
                <a:latin typeface="Georgia"/>
                <a:cs typeface="Georgia"/>
              </a:rPr>
              <a:t>of</a:t>
            </a:r>
            <a:r>
              <a:rPr sz="1100" spc="25" dirty="0">
                <a:latin typeface="Georgia"/>
                <a:cs typeface="Georgia"/>
              </a:rPr>
              <a:t> </a:t>
            </a:r>
            <a:r>
              <a:rPr sz="1100" spc="-10" dirty="0">
                <a:latin typeface="Georgia"/>
                <a:cs typeface="Georgia"/>
              </a:rPr>
              <a:t>respondents.</a:t>
            </a:r>
            <a:endParaRPr sz="1100">
              <a:latin typeface="Georgia"/>
              <a:cs typeface="Georgia"/>
            </a:endParaRPr>
          </a:p>
          <a:p>
            <a:pPr marL="12700" marR="118110">
              <a:lnSpc>
                <a:spcPts val="1150"/>
              </a:lnSpc>
              <a:spcBef>
                <a:spcPts val="725"/>
              </a:spcBef>
            </a:pPr>
            <a:r>
              <a:rPr sz="1100" dirty="0">
                <a:latin typeface="Georgia"/>
                <a:cs typeface="Georgia"/>
              </a:rPr>
              <a:t>It</a:t>
            </a:r>
            <a:r>
              <a:rPr sz="1100" spc="35" dirty="0">
                <a:latin typeface="Georgia"/>
                <a:cs typeface="Georgia"/>
              </a:rPr>
              <a:t> </a:t>
            </a:r>
            <a:r>
              <a:rPr sz="1100" dirty="0">
                <a:latin typeface="Georgia"/>
                <a:cs typeface="Georgia"/>
              </a:rPr>
              <a:t>is</a:t>
            </a:r>
            <a:r>
              <a:rPr sz="1100" spc="40" dirty="0">
                <a:latin typeface="Georgia"/>
                <a:cs typeface="Georgia"/>
              </a:rPr>
              <a:t> </a:t>
            </a:r>
            <a:r>
              <a:rPr sz="1100" spc="-35" dirty="0">
                <a:latin typeface="Georgia"/>
                <a:cs typeface="Georgia"/>
              </a:rPr>
              <a:t>commonly</a:t>
            </a:r>
            <a:r>
              <a:rPr sz="1100" spc="35" dirty="0">
                <a:latin typeface="Georgia"/>
                <a:cs typeface="Georgia"/>
              </a:rPr>
              <a:t> </a:t>
            </a:r>
            <a:r>
              <a:rPr sz="1100" spc="-20" dirty="0">
                <a:latin typeface="Georgia"/>
                <a:cs typeface="Georgia"/>
              </a:rPr>
              <a:t>used</a:t>
            </a:r>
            <a:r>
              <a:rPr sz="1100" spc="40" dirty="0">
                <a:latin typeface="Georgia"/>
                <a:cs typeface="Georgia"/>
              </a:rPr>
              <a:t> </a:t>
            </a:r>
            <a:r>
              <a:rPr sz="1100" spc="-25" dirty="0">
                <a:latin typeface="Georgia"/>
                <a:cs typeface="Georgia"/>
              </a:rPr>
              <a:t>sampling</a:t>
            </a:r>
            <a:r>
              <a:rPr sz="1100" spc="40" dirty="0">
                <a:latin typeface="Georgia"/>
                <a:cs typeface="Georgia"/>
              </a:rPr>
              <a:t> </a:t>
            </a:r>
            <a:r>
              <a:rPr sz="1100" spc="-25" dirty="0">
                <a:latin typeface="Georgia"/>
                <a:cs typeface="Georgia"/>
              </a:rPr>
              <a:t>technique</a:t>
            </a:r>
            <a:r>
              <a:rPr sz="1100" spc="35" dirty="0">
                <a:latin typeface="Georgia"/>
                <a:cs typeface="Georgia"/>
              </a:rPr>
              <a:t> </a:t>
            </a:r>
            <a:r>
              <a:rPr sz="1100" dirty="0">
                <a:latin typeface="Georgia"/>
                <a:cs typeface="Georgia"/>
              </a:rPr>
              <a:t>as</a:t>
            </a:r>
            <a:r>
              <a:rPr sz="1100" spc="40" dirty="0">
                <a:latin typeface="Georgia"/>
                <a:cs typeface="Georgia"/>
              </a:rPr>
              <a:t> </a:t>
            </a:r>
            <a:r>
              <a:rPr sz="1100" dirty="0">
                <a:latin typeface="Georgia"/>
                <a:cs typeface="Georgia"/>
              </a:rPr>
              <a:t>it</a:t>
            </a:r>
            <a:r>
              <a:rPr sz="1100" spc="40" dirty="0">
                <a:latin typeface="Georgia"/>
                <a:cs typeface="Georgia"/>
              </a:rPr>
              <a:t> </a:t>
            </a:r>
            <a:r>
              <a:rPr sz="1100" dirty="0">
                <a:latin typeface="Georgia"/>
                <a:cs typeface="Georgia"/>
              </a:rPr>
              <a:t>is</a:t>
            </a:r>
            <a:r>
              <a:rPr sz="1100" spc="35" dirty="0">
                <a:latin typeface="Georgia"/>
                <a:cs typeface="Georgia"/>
              </a:rPr>
              <a:t> </a:t>
            </a:r>
            <a:r>
              <a:rPr sz="1100" spc="-25" dirty="0">
                <a:latin typeface="Georgia"/>
                <a:cs typeface="Georgia"/>
              </a:rPr>
              <a:t>incredibly</a:t>
            </a:r>
            <a:r>
              <a:rPr sz="1100" spc="40" dirty="0">
                <a:latin typeface="Georgia"/>
                <a:cs typeface="Georgia"/>
              </a:rPr>
              <a:t> </a:t>
            </a:r>
            <a:r>
              <a:rPr sz="1100" spc="-10" dirty="0">
                <a:latin typeface="Georgia"/>
                <a:cs typeface="Georgia"/>
              </a:rPr>
              <a:t>prompt,</a:t>
            </a:r>
            <a:r>
              <a:rPr sz="1100" spc="40" dirty="0">
                <a:latin typeface="Georgia"/>
                <a:cs typeface="Georgia"/>
              </a:rPr>
              <a:t> </a:t>
            </a:r>
            <a:r>
              <a:rPr sz="1100" spc="-10" dirty="0">
                <a:latin typeface="Georgia"/>
                <a:cs typeface="Georgia"/>
              </a:rPr>
              <a:t>uncomplicated, </a:t>
            </a:r>
            <a:r>
              <a:rPr sz="1100" dirty="0">
                <a:latin typeface="Georgia"/>
                <a:cs typeface="Georgia"/>
              </a:rPr>
              <a:t>and</a:t>
            </a:r>
            <a:r>
              <a:rPr sz="1100" spc="30" dirty="0">
                <a:latin typeface="Georgia"/>
                <a:cs typeface="Georgia"/>
              </a:rPr>
              <a:t> </a:t>
            </a:r>
            <a:r>
              <a:rPr sz="1100" spc="-25" dirty="0">
                <a:latin typeface="Georgia"/>
                <a:cs typeface="Georgia"/>
              </a:rPr>
              <a:t>economical.</a:t>
            </a:r>
            <a:r>
              <a:rPr sz="1100" spc="135" dirty="0">
                <a:latin typeface="Georgia"/>
                <a:cs typeface="Georgia"/>
              </a:rPr>
              <a:t> </a:t>
            </a:r>
            <a:r>
              <a:rPr sz="1100" dirty="0">
                <a:latin typeface="Georgia"/>
                <a:cs typeface="Georgia"/>
              </a:rPr>
              <a:t>In</a:t>
            </a:r>
            <a:r>
              <a:rPr sz="1100" spc="35" dirty="0">
                <a:latin typeface="Georgia"/>
                <a:cs typeface="Georgia"/>
              </a:rPr>
              <a:t> </a:t>
            </a:r>
            <a:r>
              <a:rPr sz="1100" spc="-10" dirty="0">
                <a:latin typeface="Georgia"/>
                <a:cs typeface="Georgia"/>
              </a:rPr>
              <a:t>many</a:t>
            </a:r>
            <a:r>
              <a:rPr sz="1100" spc="35" dirty="0">
                <a:latin typeface="Georgia"/>
                <a:cs typeface="Georgia"/>
              </a:rPr>
              <a:t> </a:t>
            </a:r>
            <a:r>
              <a:rPr sz="1100" spc="-20" dirty="0">
                <a:latin typeface="Georgia"/>
                <a:cs typeface="Georgia"/>
              </a:rPr>
              <a:t>cases,</a:t>
            </a:r>
            <a:r>
              <a:rPr sz="1100" spc="30" dirty="0">
                <a:latin typeface="Georgia"/>
                <a:cs typeface="Georgia"/>
              </a:rPr>
              <a:t> </a:t>
            </a:r>
            <a:r>
              <a:rPr sz="1100" spc="-40" dirty="0">
                <a:latin typeface="Georgia"/>
                <a:cs typeface="Georgia"/>
              </a:rPr>
              <a:t>members</a:t>
            </a:r>
            <a:r>
              <a:rPr sz="1100" spc="35" dirty="0">
                <a:latin typeface="Georgia"/>
                <a:cs typeface="Georgia"/>
              </a:rPr>
              <a:t> </a:t>
            </a:r>
            <a:r>
              <a:rPr sz="1100" dirty="0">
                <a:latin typeface="Georgia"/>
                <a:cs typeface="Georgia"/>
              </a:rPr>
              <a:t>are</a:t>
            </a:r>
            <a:r>
              <a:rPr sz="1100" spc="35" dirty="0">
                <a:latin typeface="Georgia"/>
                <a:cs typeface="Georgia"/>
              </a:rPr>
              <a:t> </a:t>
            </a:r>
            <a:r>
              <a:rPr sz="1100" spc="-10" dirty="0">
                <a:latin typeface="Georgia"/>
                <a:cs typeface="Georgia"/>
              </a:rPr>
              <a:t>readily</a:t>
            </a:r>
            <a:r>
              <a:rPr sz="1100" spc="35" dirty="0">
                <a:latin typeface="Georgia"/>
                <a:cs typeface="Georgia"/>
              </a:rPr>
              <a:t> </a:t>
            </a:r>
            <a:r>
              <a:rPr sz="1100" spc="-25" dirty="0">
                <a:latin typeface="Georgia"/>
                <a:cs typeface="Georgia"/>
              </a:rPr>
              <a:t>approachable</a:t>
            </a:r>
            <a:r>
              <a:rPr sz="1100" spc="35" dirty="0">
                <a:latin typeface="Georgia"/>
                <a:cs typeface="Georgia"/>
              </a:rPr>
              <a:t> </a:t>
            </a:r>
            <a:r>
              <a:rPr sz="1100" dirty="0">
                <a:latin typeface="Georgia"/>
                <a:cs typeface="Georgia"/>
              </a:rPr>
              <a:t>to</a:t>
            </a:r>
            <a:r>
              <a:rPr sz="1100" spc="35" dirty="0">
                <a:latin typeface="Georgia"/>
                <a:cs typeface="Georgia"/>
              </a:rPr>
              <a:t> </a:t>
            </a:r>
            <a:r>
              <a:rPr sz="1100" dirty="0">
                <a:latin typeface="Georgia"/>
                <a:cs typeface="Georgia"/>
              </a:rPr>
              <a:t>be</a:t>
            </a:r>
            <a:r>
              <a:rPr sz="1100" spc="35" dirty="0">
                <a:latin typeface="Georgia"/>
                <a:cs typeface="Georgia"/>
              </a:rPr>
              <a:t> </a:t>
            </a:r>
            <a:r>
              <a:rPr sz="1100" dirty="0">
                <a:latin typeface="Georgia"/>
                <a:cs typeface="Georgia"/>
              </a:rPr>
              <a:t>a</a:t>
            </a:r>
            <a:r>
              <a:rPr sz="1100" spc="35" dirty="0">
                <a:latin typeface="Georgia"/>
                <a:cs typeface="Georgia"/>
              </a:rPr>
              <a:t> </a:t>
            </a:r>
            <a:r>
              <a:rPr sz="1100" dirty="0">
                <a:latin typeface="Georgia"/>
                <a:cs typeface="Georgia"/>
              </a:rPr>
              <a:t>part</a:t>
            </a:r>
            <a:r>
              <a:rPr sz="1100" spc="35" dirty="0">
                <a:latin typeface="Georgia"/>
                <a:cs typeface="Georgia"/>
              </a:rPr>
              <a:t> </a:t>
            </a:r>
            <a:r>
              <a:rPr sz="1100" spc="-25" dirty="0">
                <a:latin typeface="Georgia"/>
                <a:cs typeface="Georgia"/>
              </a:rPr>
              <a:t>of </a:t>
            </a:r>
            <a:r>
              <a:rPr sz="1100" dirty="0">
                <a:latin typeface="Georgia"/>
                <a:cs typeface="Georgia"/>
              </a:rPr>
              <a:t>the</a:t>
            </a:r>
            <a:r>
              <a:rPr sz="1100" spc="45" dirty="0">
                <a:latin typeface="Georgia"/>
                <a:cs typeface="Georgia"/>
              </a:rPr>
              <a:t> </a:t>
            </a:r>
            <a:r>
              <a:rPr sz="1100" spc="-10" dirty="0">
                <a:latin typeface="Georgia"/>
                <a:cs typeface="Georgia"/>
              </a:rPr>
              <a:t>sample.</a:t>
            </a:r>
            <a:endParaRPr sz="1100">
              <a:latin typeface="Georgia"/>
              <a:cs typeface="Georgia"/>
            </a:endParaRPr>
          </a:p>
          <a:p>
            <a:pPr marL="12700" marR="5080">
              <a:lnSpc>
                <a:spcPts val="1150"/>
              </a:lnSpc>
              <a:spcBef>
                <a:spcPts val="730"/>
              </a:spcBef>
            </a:pPr>
            <a:r>
              <a:rPr sz="1100" dirty="0">
                <a:latin typeface="Georgia"/>
                <a:cs typeface="Georgia"/>
              </a:rPr>
              <a:t>In</a:t>
            </a:r>
            <a:r>
              <a:rPr sz="1100" spc="20" dirty="0">
                <a:latin typeface="Georgia"/>
                <a:cs typeface="Georgia"/>
              </a:rPr>
              <a:t> </a:t>
            </a:r>
            <a:r>
              <a:rPr sz="1100" spc="-10" dirty="0">
                <a:latin typeface="Georgia"/>
                <a:cs typeface="Georgia"/>
              </a:rPr>
              <a:t>most</a:t>
            </a:r>
            <a:r>
              <a:rPr sz="1100" spc="25" dirty="0">
                <a:latin typeface="Georgia"/>
                <a:cs typeface="Georgia"/>
              </a:rPr>
              <a:t> </a:t>
            </a:r>
            <a:r>
              <a:rPr sz="1100" spc="-20" dirty="0">
                <a:latin typeface="Georgia"/>
                <a:cs typeface="Georgia"/>
              </a:rPr>
              <a:t>cases,</a:t>
            </a:r>
            <a:r>
              <a:rPr sz="1100" spc="20" dirty="0">
                <a:latin typeface="Georgia"/>
                <a:cs typeface="Georgia"/>
              </a:rPr>
              <a:t> </a:t>
            </a:r>
            <a:r>
              <a:rPr sz="1100" spc="-10" dirty="0">
                <a:latin typeface="Georgia"/>
                <a:cs typeface="Georgia"/>
              </a:rPr>
              <a:t>testing</a:t>
            </a:r>
            <a:r>
              <a:rPr sz="1100" spc="25" dirty="0">
                <a:latin typeface="Georgia"/>
                <a:cs typeface="Georgia"/>
              </a:rPr>
              <a:t> </a:t>
            </a:r>
            <a:r>
              <a:rPr sz="1100" dirty="0">
                <a:latin typeface="Georgia"/>
                <a:cs typeface="Georgia"/>
              </a:rPr>
              <a:t>the</a:t>
            </a:r>
            <a:r>
              <a:rPr sz="1100" spc="20" dirty="0">
                <a:latin typeface="Georgia"/>
                <a:cs typeface="Georgia"/>
              </a:rPr>
              <a:t> </a:t>
            </a:r>
            <a:r>
              <a:rPr sz="1100" spc="-20" dirty="0">
                <a:latin typeface="Georgia"/>
                <a:cs typeface="Georgia"/>
              </a:rPr>
              <a:t>entire</a:t>
            </a:r>
            <a:r>
              <a:rPr sz="1100" spc="25" dirty="0">
                <a:latin typeface="Georgia"/>
                <a:cs typeface="Georgia"/>
              </a:rPr>
              <a:t> </a:t>
            </a:r>
            <a:r>
              <a:rPr sz="1100" spc="-30" dirty="0">
                <a:latin typeface="Georgia"/>
                <a:cs typeface="Georgia"/>
              </a:rPr>
              <a:t>community</a:t>
            </a:r>
            <a:r>
              <a:rPr sz="1100" spc="25" dirty="0">
                <a:latin typeface="Georgia"/>
                <a:cs typeface="Georgia"/>
              </a:rPr>
              <a:t> </a:t>
            </a:r>
            <a:r>
              <a:rPr sz="1100" dirty="0">
                <a:latin typeface="Georgia"/>
                <a:cs typeface="Georgia"/>
              </a:rPr>
              <a:t>is</a:t>
            </a:r>
            <a:r>
              <a:rPr sz="1100" spc="20" dirty="0">
                <a:latin typeface="Georgia"/>
                <a:cs typeface="Georgia"/>
              </a:rPr>
              <a:t> </a:t>
            </a:r>
            <a:r>
              <a:rPr sz="1100" spc="-10" dirty="0">
                <a:latin typeface="Georgia"/>
                <a:cs typeface="Georgia"/>
              </a:rPr>
              <a:t>practically</a:t>
            </a:r>
            <a:r>
              <a:rPr sz="1100" spc="25" dirty="0">
                <a:latin typeface="Georgia"/>
                <a:cs typeface="Georgia"/>
              </a:rPr>
              <a:t> </a:t>
            </a:r>
            <a:r>
              <a:rPr sz="1100" spc="-30" dirty="0">
                <a:latin typeface="Georgia"/>
                <a:cs typeface="Georgia"/>
              </a:rPr>
              <a:t>impossible</a:t>
            </a:r>
            <a:r>
              <a:rPr sz="1100" spc="20" dirty="0">
                <a:latin typeface="Georgia"/>
                <a:cs typeface="Georgia"/>
              </a:rPr>
              <a:t> </a:t>
            </a:r>
            <a:r>
              <a:rPr sz="1100" spc="-20" dirty="0">
                <a:latin typeface="Georgia"/>
                <a:cs typeface="Georgia"/>
              </a:rPr>
              <a:t>because</a:t>
            </a:r>
            <a:r>
              <a:rPr sz="1100" spc="25" dirty="0">
                <a:latin typeface="Georgia"/>
                <a:cs typeface="Georgia"/>
              </a:rPr>
              <a:t> </a:t>
            </a:r>
            <a:r>
              <a:rPr sz="1100" spc="-20" dirty="0">
                <a:latin typeface="Georgia"/>
                <a:cs typeface="Georgia"/>
              </a:rPr>
              <a:t>they</a:t>
            </a:r>
            <a:r>
              <a:rPr sz="1100" spc="500" dirty="0">
                <a:latin typeface="Georgia"/>
                <a:cs typeface="Georgia"/>
              </a:rPr>
              <a:t> </a:t>
            </a:r>
            <a:r>
              <a:rPr sz="1100" dirty="0">
                <a:latin typeface="Georgia"/>
                <a:cs typeface="Georgia"/>
              </a:rPr>
              <a:t>are</a:t>
            </a:r>
            <a:r>
              <a:rPr sz="1100" spc="10" dirty="0">
                <a:latin typeface="Georgia"/>
                <a:cs typeface="Georgia"/>
              </a:rPr>
              <a:t> </a:t>
            </a:r>
            <a:r>
              <a:rPr sz="1100" dirty="0">
                <a:latin typeface="Georgia"/>
                <a:cs typeface="Georgia"/>
              </a:rPr>
              <a:t>not</a:t>
            </a:r>
            <a:r>
              <a:rPr sz="1100" spc="10" dirty="0">
                <a:latin typeface="Georgia"/>
                <a:cs typeface="Georgia"/>
              </a:rPr>
              <a:t> </a:t>
            </a:r>
            <a:r>
              <a:rPr sz="1100" dirty="0">
                <a:latin typeface="Georgia"/>
                <a:cs typeface="Georgia"/>
              </a:rPr>
              <a:t>easy</a:t>
            </a:r>
            <a:r>
              <a:rPr sz="1100" spc="15" dirty="0">
                <a:latin typeface="Georgia"/>
                <a:cs typeface="Georgia"/>
              </a:rPr>
              <a:t> </a:t>
            </a:r>
            <a:r>
              <a:rPr sz="1100" dirty="0">
                <a:latin typeface="Georgia"/>
                <a:cs typeface="Georgia"/>
              </a:rPr>
              <a:t>to</a:t>
            </a:r>
            <a:r>
              <a:rPr sz="1100" spc="10" dirty="0">
                <a:latin typeface="Georgia"/>
                <a:cs typeface="Georgia"/>
              </a:rPr>
              <a:t> </a:t>
            </a:r>
            <a:r>
              <a:rPr sz="1100" spc="-10" dirty="0">
                <a:latin typeface="Georgia"/>
                <a:cs typeface="Georgia"/>
              </a:rPr>
              <a:t>reach.</a:t>
            </a:r>
            <a:r>
              <a:rPr sz="1100" spc="105" dirty="0">
                <a:latin typeface="Georgia"/>
                <a:cs typeface="Georgia"/>
              </a:rPr>
              <a:t> </a:t>
            </a:r>
            <a:r>
              <a:rPr sz="1100" spc="-30" dirty="0">
                <a:latin typeface="Georgia"/>
                <a:cs typeface="Georgia"/>
              </a:rPr>
              <a:t>Researchers</a:t>
            </a:r>
            <a:r>
              <a:rPr sz="1100" spc="20" dirty="0">
                <a:latin typeface="Georgia"/>
                <a:cs typeface="Georgia"/>
              </a:rPr>
              <a:t> </a:t>
            </a:r>
            <a:r>
              <a:rPr sz="1100" dirty="0">
                <a:latin typeface="Georgia"/>
                <a:cs typeface="Georgia"/>
              </a:rPr>
              <a:t>also</a:t>
            </a:r>
            <a:r>
              <a:rPr sz="1100" spc="10" dirty="0">
                <a:latin typeface="Georgia"/>
                <a:cs typeface="Georgia"/>
              </a:rPr>
              <a:t> </a:t>
            </a:r>
            <a:r>
              <a:rPr sz="1100" spc="-10" dirty="0">
                <a:latin typeface="Georgia"/>
                <a:cs typeface="Georgia"/>
              </a:rPr>
              <a:t>use</a:t>
            </a:r>
            <a:r>
              <a:rPr sz="1100" spc="10" dirty="0">
                <a:latin typeface="Georgia"/>
                <a:cs typeface="Georgia"/>
              </a:rPr>
              <a:t> </a:t>
            </a:r>
            <a:r>
              <a:rPr sz="1100" spc="-40" dirty="0">
                <a:latin typeface="Georgia"/>
                <a:cs typeface="Georgia"/>
              </a:rPr>
              <a:t>convenience</a:t>
            </a:r>
            <a:r>
              <a:rPr sz="1100" spc="15" dirty="0">
                <a:latin typeface="Georgia"/>
                <a:cs typeface="Georgia"/>
              </a:rPr>
              <a:t> </a:t>
            </a:r>
            <a:r>
              <a:rPr sz="1100" spc="-25" dirty="0">
                <a:latin typeface="Georgia"/>
                <a:cs typeface="Georgia"/>
              </a:rPr>
              <a:t>sampling</a:t>
            </a:r>
            <a:r>
              <a:rPr sz="1100" spc="10" dirty="0">
                <a:latin typeface="Georgia"/>
                <a:cs typeface="Georgia"/>
              </a:rPr>
              <a:t> </a:t>
            </a:r>
            <a:r>
              <a:rPr sz="1100" dirty="0">
                <a:latin typeface="Georgia"/>
                <a:cs typeface="Georgia"/>
              </a:rPr>
              <a:t>in</a:t>
            </a:r>
            <a:r>
              <a:rPr sz="1100" spc="20" dirty="0">
                <a:latin typeface="Georgia"/>
                <a:cs typeface="Georgia"/>
              </a:rPr>
              <a:t> </a:t>
            </a:r>
            <a:r>
              <a:rPr sz="1100" spc="-10" dirty="0">
                <a:latin typeface="Georgia"/>
                <a:cs typeface="Georgia"/>
              </a:rPr>
              <a:t>situations</a:t>
            </a:r>
            <a:r>
              <a:rPr sz="1100" spc="15" dirty="0">
                <a:latin typeface="Georgia"/>
                <a:cs typeface="Georgia"/>
              </a:rPr>
              <a:t> </a:t>
            </a:r>
            <a:r>
              <a:rPr sz="1100" spc="-10" dirty="0">
                <a:latin typeface="Georgia"/>
                <a:cs typeface="Georgia"/>
              </a:rPr>
              <a:t>where additional</a:t>
            </a:r>
            <a:r>
              <a:rPr sz="1100" spc="30" dirty="0">
                <a:latin typeface="Georgia"/>
                <a:cs typeface="Georgia"/>
              </a:rPr>
              <a:t> </a:t>
            </a:r>
            <a:r>
              <a:rPr sz="1100" spc="-10" dirty="0">
                <a:latin typeface="Georgia"/>
                <a:cs typeface="Georgia"/>
              </a:rPr>
              <a:t>inputs</a:t>
            </a:r>
            <a:r>
              <a:rPr sz="1100" spc="25"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not</a:t>
            </a:r>
            <a:r>
              <a:rPr sz="1100" spc="30" dirty="0">
                <a:latin typeface="Georgia"/>
                <a:cs typeface="Georgia"/>
              </a:rPr>
              <a:t> </a:t>
            </a:r>
            <a:r>
              <a:rPr sz="1100" spc="-35" dirty="0">
                <a:latin typeface="Georgia"/>
                <a:cs typeface="Georgia"/>
              </a:rPr>
              <a:t>necessary.</a:t>
            </a:r>
            <a:r>
              <a:rPr sz="1100" spc="125" dirty="0">
                <a:latin typeface="Georgia"/>
                <a:cs typeface="Georgia"/>
              </a:rPr>
              <a:t> </a:t>
            </a:r>
            <a:r>
              <a:rPr sz="1100" dirty="0">
                <a:latin typeface="Georgia"/>
                <a:cs typeface="Georgia"/>
              </a:rPr>
              <a:t>There</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no</a:t>
            </a:r>
            <a:r>
              <a:rPr sz="1100" spc="30" dirty="0">
                <a:latin typeface="Georgia"/>
                <a:cs typeface="Georgia"/>
              </a:rPr>
              <a:t> </a:t>
            </a:r>
            <a:r>
              <a:rPr sz="1100" spc="-10" dirty="0">
                <a:latin typeface="Georgia"/>
                <a:cs typeface="Georgia"/>
              </a:rPr>
              <a:t>criteria</a:t>
            </a:r>
            <a:r>
              <a:rPr sz="1100" spc="30" dirty="0">
                <a:latin typeface="Georgia"/>
                <a:cs typeface="Georgia"/>
              </a:rPr>
              <a:t> </a:t>
            </a:r>
            <a:r>
              <a:rPr sz="1100" spc="-35" dirty="0">
                <a:latin typeface="Georgia"/>
                <a:cs typeface="Georgia"/>
              </a:rPr>
              <a:t>required</a:t>
            </a:r>
            <a:r>
              <a:rPr sz="1100" spc="30" dirty="0">
                <a:latin typeface="Georgia"/>
                <a:cs typeface="Georgia"/>
              </a:rPr>
              <a:t> </a:t>
            </a:r>
            <a:r>
              <a:rPr sz="1100" dirty="0">
                <a:latin typeface="Georgia"/>
                <a:cs typeface="Georgia"/>
              </a:rPr>
              <a:t>to</a:t>
            </a:r>
            <a:r>
              <a:rPr sz="1100" spc="30" dirty="0">
                <a:latin typeface="Georgia"/>
                <a:cs typeface="Georgia"/>
              </a:rPr>
              <a:t> </a:t>
            </a:r>
            <a:r>
              <a:rPr sz="1100" dirty="0">
                <a:latin typeface="Georgia"/>
                <a:cs typeface="Georgia"/>
              </a:rPr>
              <a:t>be</a:t>
            </a:r>
            <a:r>
              <a:rPr sz="1100" spc="30" dirty="0">
                <a:latin typeface="Georgia"/>
                <a:cs typeface="Georgia"/>
              </a:rPr>
              <a:t> </a:t>
            </a:r>
            <a:r>
              <a:rPr sz="1100" dirty="0">
                <a:latin typeface="Georgia"/>
                <a:cs typeface="Georgia"/>
              </a:rPr>
              <a:t>a</a:t>
            </a:r>
            <a:r>
              <a:rPr sz="1100" spc="30" dirty="0">
                <a:latin typeface="Georgia"/>
                <a:cs typeface="Georgia"/>
              </a:rPr>
              <a:t> </a:t>
            </a:r>
            <a:r>
              <a:rPr sz="1100" dirty="0">
                <a:latin typeface="Georgia"/>
                <a:cs typeface="Georgia"/>
              </a:rPr>
              <a:t>part</a:t>
            </a:r>
            <a:r>
              <a:rPr sz="1100" spc="30" dirty="0">
                <a:latin typeface="Georgia"/>
                <a:cs typeface="Georgia"/>
              </a:rPr>
              <a:t> </a:t>
            </a:r>
            <a:r>
              <a:rPr sz="1100" spc="-25" dirty="0">
                <a:latin typeface="Georgia"/>
                <a:cs typeface="Georgia"/>
              </a:rPr>
              <a:t>of </a:t>
            </a:r>
            <a:r>
              <a:rPr sz="1100" dirty="0">
                <a:latin typeface="Georgia"/>
                <a:cs typeface="Georgia"/>
              </a:rPr>
              <a:t>this</a:t>
            </a:r>
            <a:r>
              <a:rPr sz="1100" spc="35" dirty="0">
                <a:latin typeface="Georgia"/>
                <a:cs typeface="Georgia"/>
              </a:rPr>
              <a:t> </a:t>
            </a:r>
            <a:r>
              <a:rPr sz="1100" spc="-10" dirty="0">
                <a:latin typeface="Georgia"/>
                <a:cs typeface="Georgia"/>
              </a:rPr>
              <a:t>sample.</a:t>
            </a:r>
            <a:r>
              <a:rPr sz="1100" spc="130" dirty="0">
                <a:latin typeface="Georgia"/>
                <a:cs typeface="Georgia"/>
              </a:rPr>
              <a:t> </a:t>
            </a:r>
            <a:r>
              <a:rPr sz="1100" dirty="0">
                <a:latin typeface="Georgia"/>
                <a:cs typeface="Georgia"/>
              </a:rPr>
              <a:t>Thus,</a:t>
            </a:r>
            <a:r>
              <a:rPr sz="1100" spc="40" dirty="0">
                <a:latin typeface="Georgia"/>
                <a:cs typeface="Georgia"/>
              </a:rPr>
              <a:t> </a:t>
            </a:r>
            <a:r>
              <a:rPr sz="1100" dirty="0">
                <a:latin typeface="Georgia"/>
                <a:cs typeface="Georgia"/>
              </a:rPr>
              <a:t>it</a:t>
            </a:r>
            <a:r>
              <a:rPr sz="1100" spc="35" dirty="0">
                <a:latin typeface="Georgia"/>
                <a:cs typeface="Georgia"/>
              </a:rPr>
              <a:t> </a:t>
            </a:r>
            <a:r>
              <a:rPr sz="1100" spc="-35" dirty="0">
                <a:latin typeface="Georgia"/>
                <a:cs typeface="Georgia"/>
              </a:rPr>
              <a:t>becomes</a:t>
            </a:r>
            <a:r>
              <a:rPr sz="1100" spc="35" dirty="0">
                <a:latin typeface="Georgia"/>
                <a:cs typeface="Georgia"/>
              </a:rPr>
              <a:t> </a:t>
            </a:r>
            <a:r>
              <a:rPr sz="1100" spc="-25" dirty="0">
                <a:latin typeface="Georgia"/>
                <a:cs typeface="Georgia"/>
              </a:rPr>
              <a:t>incredibly</a:t>
            </a:r>
            <a:r>
              <a:rPr sz="1100" spc="40" dirty="0">
                <a:latin typeface="Georgia"/>
                <a:cs typeface="Georgia"/>
              </a:rPr>
              <a:t> </a:t>
            </a:r>
            <a:r>
              <a:rPr sz="1100" spc="-35" dirty="0">
                <a:latin typeface="Georgia"/>
                <a:cs typeface="Georgia"/>
              </a:rPr>
              <a:t>simplified</a:t>
            </a:r>
            <a:r>
              <a:rPr sz="1100" spc="35" dirty="0">
                <a:latin typeface="Georgia"/>
                <a:cs typeface="Georgia"/>
              </a:rPr>
              <a:t> </a:t>
            </a:r>
            <a:r>
              <a:rPr sz="1100" dirty="0">
                <a:latin typeface="Georgia"/>
                <a:cs typeface="Georgia"/>
              </a:rPr>
              <a:t>to</a:t>
            </a:r>
            <a:r>
              <a:rPr sz="1100" spc="35" dirty="0">
                <a:latin typeface="Georgia"/>
                <a:cs typeface="Georgia"/>
              </a:rPr>
              <a:t> </a:t>
            </a:r>
            <a:r>
              <a:rPr sz="1100" spc="-25" dirty="0">
                <a:latin typeface="Georgia"/>
                <a:cs typeface="Georgia"/>
              </a:rPr>
              <a:t>include</a:t>
            </a:r>
            <a:r>
              <a:rPr sz="1100" spc="40" dirty="0">
                <a:latin typeface="Georgia"/>
                <a:cs typeface="Georgia"/>
              </a:rPr>
              <a:t> </a:t>
            </a:r>
            <a:r>
              <a:rPr sz="1100" spc="-35" dirty="0">
                <a:latin typeface="Georgia"/>
                <a:cs typeface="Georgia"/>
              </a:rPr>
              <a:t>elements</a:t>
            </a:r>
            <a:r>
              <a:rPr sz="1100" spc="35" dirty="0">
                <a:latin typeface="Georgia"/>
                <a:cs typeface="Georgia"/>
              </a:rPr>
              <a:t> </a:t>
            </a:r>
            <a:r>
              <a:rPr sz="1100" dirty="0">
                <a:latin typeface="Georgia"/>
                <a:cs typeface="Georgia"/>
              </a:rPr>
              <a:t>in</a:t>
            </a:r>
            <a:r>
              <a:rPr sz="1100" spc="35" dirty="0">
                <a:latin typeface="Georgia"/>
                <a:cs typeface="Georgia"/>
              </a:rPr>
              <a:t> </a:t>
            </a:r>
            <a:r>
              <a:rPr sz="1100" spc="-20" dirty="0">
                <a:latin typeface="Georgia"/>
                <a:cs typeface="Georgia"/>
              </a:rPr>
              <a:t>this </a:t>
            </a:r>
            <a:r>
              <a:rPr sz="1100" spc="-10" dirty="0">
                <a:latin typeface="Georgia"/>
                <a:cs typeface="Georgia"/>
              </a:rPr>
              <a:t>sample.</a:t>
            </a:r>
            <a:r>
              <a:rPr sz="1100" spc="125" dirty="0">
                <a:latin typeface="Georgia"/>
                <a:cs typeface="Georgia"/>
              </a:rPr>
              <a:t> </a:t>
            </a:r>
            <a:r>
              <a:rPr sz="1100" dirty="0">
                <a:latin typeface="Georgia"/>
                <a:cs typeface="Georgia"/>
              </a:rPr>
              <a:t>All</a:t>
            </a:r>
            <a:r>
              <a:rPr sz="1100" spc="30" dirty="0">
                <a:latin typeface="Georgia"/>
                <a:cs typeface="Georgia"/>
              </a:rPr>
              <a:t> </a:t>
            </a:r>
            <a:r>
              <a:rPr sz="1100" spc="-35" dirty="0">
                <a:latin typeface="Georgia"/>
                <a:cs typeface="Georgia"/>
              </a:rPr>
              <a:t>components</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5" dirty="0">
                <a:latin typeface="Georgia"/>
                <a:cs typeface="Georgia"/>
              </a:rPr>
              <a:t> </a:t>
            </a:r>
            <a:r>
              <a:rPr sz="1100" spc="-20" dirty="0">
                <a:latin typeface="Georgia"/>
                <a:cs typeface="Georgia"/>
              </a:rPr>
              <a:t>population</a:t>
            </a:r>
            <a:r>
              <a:rPr sz="1100" spc="30" dirty="0">
                <a:latin typeface="Georgia"/>
                <a:cs typeface="Georgia"/>
              </a:rPr>
              <a:t> </a:t>
            </a:r>
            <a:r>
              <a:rPr sz="1100" dirty="0">
                <a:latin typeface="Georgia"/>
                <a:cs typeface="Georgia"/>
              </a:rPr>
              <a:t>are</a:t>
            </a:r>
            <a:r>
              <a:rPr sz="1100" spc="30" dirty="0">
                <a:latin typeface="Georgia"/>
                <a:cs typeface="Georgia"/>
              </a:rPr>
              <a:t> </a:t>
            </a:r>
            <a:r>
              <a:rPr sz="1100" spc="-20" dirty="0">
                <a:latin typeface="Georgia"/>
                <a:cs typeface="Georgia"/>
              </a:rPr>
              <a:t>eligible</a:t>
            </a:r>
            <a:r>
              <a:rPr sz="1100" spc="30" dirty="0">
                <a:latin typeface="Georgia"/>
                <a:cs typeface="Georgia"/>
              </a:rPr>
              <a:t> </a:t>
            </a:r>
            <a:r>
              <a:rPr sz="1100" dirty="0">
                <a:latin typeface="Georgia"/>
                <a:cs typeface="Georgia"/>
              </a:rPr>
              <a:t>and</a:t>
            </a:r>
            <a:r>
              <a:rPr sz="1100" spc="35" dirty="0">
                <a:latin typeface="Georgia"/>
                <a:cs typeface="Georgia"/>
              </a:rPr>
              <a:t> </a:t>
            </a:r>
            <a:r>
              <a:rPr sz="1100" spc="-35" dirty="0">
                <a:latin typeface="Georgia"/>
                <a:cs typeface="Georgia"/>
              </a:rPr>
              <a:t>dependent</a:t>
            </a:r>
            <a:r>
              <a:rPr sz="1100" spc="30" dirty="0">
                <a:latin typeface="Georgia"/>
                <a:cs typeface="Georgia"/>
              </a:rPr>
              <a:t> </a:t>
            </a:r>
            <a:r>
              <a:rPr sz="1100" dirty="0">
                <a:latin typeface="Georgia"/>
                <a:cs typeface="Georgia"/>
              </a:rPr>
              <a:t>on</a:t>
            </a:r>
            <a:r>
              <a:rPr sz="1100" spc="30" dirty="0">
                <a:latin typeface="Georgia"/>
                <a:cs typeface="Georgia"/>
              </a:rPr>
              <a:t> </a:t>
            </a:r>
            <a:r>
              <a:rPr sz="1100" spc="-25" dirty="0">
                <a:latin typeface="Georgia"/>
                <a:cs typeface="Georgia"/>
              </a:rPr>
              <a:t>the </a:t>
            </a:r>
            <a:r>
              <a:rPr sz="1100" spc="-30" dirty="0">
                <a:latin typeface="Georgia"/>
                <a:cs typeface="Georgia"/>
              </a:rPr>
              <a:t>researcher’s</a:t>
            </a:r>
            <a:r>
              <a:rPr sz="1100" spc="35" dirty="0">
                <a:latin typeface="Georgia"/>
                <a:cs typeface="Georgia"/>
              </a:rPr>
              <a:t> </a:t>
            </a:r>
            <a:r>
              <a:rPr sz="1100" spc="-10" dirty="0">
                <a:latin typeface="Georgia"/>
                <a:cs typeface="Georgia"/>
              </a:rPr>
              <a:t>proximity</a:t>
            </a:r>
            <a:r>
              <a:rPr sz="1100" spc="40" dirty="0">
                <a:latin typeface="Georgia"/>
                <a:cs typeface="Georgia"/>
              </a:rPr>
              <a:t> </a:t>
            </a:r>
            <a:r>
              <a:rPr sz="1100" dirty="0">
                <a:latin typeface="Georgia"/>
                <a:cs typeface="Georgia"/>
              </a:rPr>
              <a:t>to</a:t>
            </a:r>
            <a:r>
              <a:rPr sz="1100" spc="40" dirty="0">
                <a:latin typeface="Georgia"/>
                <a:cs typeface="Georgia"/>
              </a:rPr>
              <a:t> </a:t>
            </a:r>
            <a:r>
              <a:rPr sz="1100" dirty="0">
                <a:latin typeface="Georgia"/>
                <a:cs typeface="Georgia"/>
              </a:rPr>
              <a:t>get</a:t>
            </a:r>
            <a:r>
              <a:rPr sz="1100" spc="40" dirty="0">
                <a:latin typeface="Georgia"/>
                <a:cs typeface="Georgia"/>
              </a:rPr>
              <a:t> </a:t>
            </a:r>
            <a:r>
              <a:rPr sz="1100" spc="-30" dirty="0">
                <a:latin typeface="Georgia"/>
                <a:cs typeface="Georgia"/>
              </a:rPr>
              <a:t>involved</a:t>
            </a:r>
            <a:r>
              <a:rPr sz="1100" spc="40" dirty="0">
                <a:latin typeface="Georgia"/>
                <a:cs typeface="Georgia"/>
              </a:rPr>
              <a:t> </a:t>
            </a:r>
            <a:r>
              <a:rPr sz="1100" dirty="0">
                <a:latin typeface="Georgia"/>
                <a:cs typeface="Georgia"/>
              </a:rPr>
              <a:t>in</a:t>
            </a:r>
            <a:r>
              <a:rPr sz="1100" spc="40" dirty="0">
                <a:latin typeface="Georgia"/>
                <a:cs typeface="Georgia"/>
              </a:rPr>
              <a:t> </a:t>
            </a:r>
            <a:r>
              <a:rPr sz="1100" dirty="0">
                <a:latin typeface="Georgia"/>
                <a:cs typeface="Georgia"/>
              </a:rPr>
              <a:t>the</a:t>
            </a:r>
            <a:r>
              <a:rPr sz="1100" spc="40" dirty="0">
                <a:latin typeface="Georgia"/>
                <a:cs typeface="Georgia"/>
              </a:rPr>
              <a:t> </a:t>
            </a:r>
            <a:r>
              <a:rPr sz="1100" spc="-10" dirty="0">
                <a:latin typeface="Georgia"/>
                <a:cs typeface="Georgia"/>
              </a:rPr>
              <a:t>sample.</a:t>
            </a:r>
            <a:endParaRPr sz="1100">
              <a:latin typeface="Georgia"/>
              <a:cs typeface="Georgia"/>
            </a:endParaRPr>
          </a:p>
          <a:p>
            <a:pPr marL="12700" marR="61594">
              <a:lnSpc>
                <a:spcPts val="1150"/>
              </a:lnSpc>
              <a:spcBef>
                <a:spcPts val="735"/>
              </a:spcBef>
            </a:pPr>
            <a:r>
              <a:rPr sz="1100" dirty="0">
                <a:latin typeface="Georgia"/>
                <a:cs typeface="Georgia"/>
              </a:rPr>
              <a:t>The</a:t>
            </a:r>
            <a:r>
              <a:rPr sz="1100" spc="15" dirty="0">
                <a:latin typeface="Georgia"/>
                <a:cs typeface="Georgia"/>
              </a:rPr>
              <a:t> </a:t>
            </a:r>
            <a:r>
              <a:rPr sz="1100" spc="-35" dirty="0">
                <a:latin typeface="Georgia"/>
                <a:cs typeface="Georgia"/>
              </a:rPr>
              <a:t>researcher</a:t>
            </a:r>
            <a:r>
              <a:rPr sz="1100" spc="15" dirty="0">
                <a:latin typeface="Georgia"/>
                <a:cs typeface="Georgia"/>
              </a:rPr>
              <a:t> </a:t>
            </a:r>
            <a:r>
              <a:rPr sz="1100" spc="-35" dirty="0">
                <a:latin typeface="Georgia"/>
                <a:cs typeface="Georgia"/>
              </a:rPr>
              <a:t>chooses</a:t>
            </a:r>
            <a:r>
              <a:rPr sz="1100" spc="15" dirty="0">
                <a:latin typeface="Georgia"/>
                <a:cs typeface="Georgia"/>
              </a:rPr>
              <a:t> </a:t>
            </a:r>
            <a:r>
              <a:rPr sz="1100" spc="-40" dirty="0">
                <a:latin typeface="Georgia"/>
                <a:cs typeface="Georgia"/>
              </a:rPr>
              <a:t>members</a:t>
            </a:r>
            <a:r>
              <a:rPr sz="1100" spc="20" dirty="0">
                <a:latin typeface="Georgia"/>
                <a:cs typeface="Georgia"/>
              </a:rPr>
              <a:t> </a:t>
            </a:r>
            <a:r>
              <a:rPr sz="1100" spc="-25" dirty="0">
                <a:latin typeface="Georgia"/>
                <a:cs typeface="Georgia"/>
              </a:rPr>
              <a:t>merely</a:t>
            </a:r>
            <a:r>
              <a:rPr sz="1100" spc="15" dirty="0">
                <a:latin typeface="Georgia"/>
                <a:cs typeface="Georgia"/>
              </a:rPr>
              <a:t> </a:t>
            </a:r>
            <a:r>
              <a:rPr sz="1100" spc="-10" dirty="0">
                <a:latin typeface="Georgia"/>
                <a:cs typeface="Georgia"/>
              </a:rPr>
              <a:t>based</a:t>
            </a:r>
            <a:r>
              <a:rPr sz="1100" spc="15" dirty="0">
                <a:latin typeface="Georgia"/>
                <a:cs typeface="Georgia"/>
              </a:rPr>
              <a:t> </a:t>
            </a:r>
            <a:r>
              <a:rPr sz="1100" dirty="0">
                <a:latin typeface="Georgia"/>
                <a:cs typeface="Georgia"/>
              </a:rPr>
              <a:t>on</a:t>
            </a:r>
            <a:r>
              <a:rPr sz="1100" spc="20" dirty="0">
                <a:latin typeface="Georgia"/>
                <a:cs typeface="Georgia"/>
              </a:rPr>
              <a:t> </a:t>
            </a:r>
            <a:r>
              <a:rPr sz="1100" spc="-10" dirty="0">
                <a:latin typeface="Georgia"/>
                <a:cs typeface="Georgia"/>
              </a:rPr>
              <a:t>proximity</a:t>
            </a:r>
            <a:r>
              <a:rPr sz="1100" spc="15" dirty="0">
                <a:latin typeface="Georgia"/>
                <a:cs typeface="Georgia"/>
              </a:rPr>
              <a:t> </a:t>
            </a:r>
            <a:r>
              <a:rPr sz="1100" dirty="0">
                <a:latin typeface="Georgia"/>
                <a:cs typeface="Georgia"/>
              </a:rPr>
              <a:t>and</a:t>
            </a:r>
            <a:r>
              <a:rPr sz="1100" spc="15" dirty="0">
                <a:latin typeface="Georgia"/>
                <a:cs typeface="Georgia"/>
              </a:rPr>
              <a:t> </a:t>
            </a:r>
            <a:r>
              <a:rPr sz="1100" spc="-10" dirty="0">
                <a:latin typeface="Georgia"/>
                <a:cs typeface="Georgia"/>
              </a:rPr>
              <a:t>doesn’t</a:t>
            </a:r>
            <a:r>
              <a:rPr sz="1100" spc="20" dirty="0">
                <a:latin typeface="Georgia"/>
                <a:cs typeface="Georgia"/>
              </a:rPr>
              <a:t> </a:t>
            </a:r>
            <a:r>
              <a:rPr sz="1100" spc="-10" dirty="0">
                <a:latin typeface="Georgia"/>
                <a:cs typeface="Georgia"/>
              </a:rPr>
              <a:t>consider </a:t>
            </a:r>
            <a:r>
              <a:rPr sz="1100" spc="-20" dirty="0">
                <a:latin typeface="Georgia"/>
                <a:cs typeface="Georgia"/>
              </a:rPr>
              <a:t>whether</a:t>
            </a:r>
            <a:r>
              <a:rPr sz="1100" spc="30" dirty="0">
                <a:latin typeface="Georgia"/>
                <a:cs typeface="Georgia"/>
              </a:rPr>
              <a:t> </a:t>
            </a:r>
            <a:r>
              <a:rPr sz="1100" dirty="0">
                <a:latin typeface="Georgia"/>
                <a:cs typeface="Georgia"/>
              </a:rPr>
              <a:t>they</a:t>
            </a:r>
            <a:r>
              <a:rPr sz="1100" spc="30" dirty="0">
                <a:latin typeface="Georgia"/>
                <a:cs typeface="Georgia"/>
              </a:rPr>
              <a:t> </a:t>
            </a:r>
            <a:r>
              <a:rPr sz="1100" spc="-35" dirty="0">
                <a:latin typeface="Georgia"/>
                <a:cs typeface="Georgia"/>
              </a:rPr>
              <a:t>represent</a:t>
            </a:r>
            <a:r>
              <a:rPr sz="1100" spc="30"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entire</a:t>
            </a:r>
            <a:r>
              <a:rPr sz="1100" spc="35" dirty="0">
                <a:latin typeface="Georgia"/>
                <a:cs typeface="Georgia"/>
              </a:rPr>
              <a:t> </a:t>
            </a:r>
            <a:r>
              <a:rPr sz="1100" spc="-20" dirty="0">
                <a:latin typeface="Georgia"/>
                <a:cs typeface="Georgia"/>
              </a:rPr>
              <a:t>population</a:t>
            </a:r>
            <a:r>
              <a:rPr sz="1100" spc="30" dirty="0">
                <a:latin typeface="Georgia"/>
                <a:cs typeface="Georgia"/>
              </a:rPr>
              <a:t> </a:t>
            </a:r>
            <a:r>
              <a:rPr sz="1100" dirty="0">
                <a:latin typeface="Georgia"/>
                <a:cs typeface="Georgia"/>
              </a:rPr>
              <a:t>or</a:t>
            </a:r>
            <a:r>
              <a:rPr sz="1100" spc="30" dirty="0">
                <a:latin typeface="Georgia"/>
                <a:cs typeface="Georgia"/>
              </a:rPr>
              <a:t> </a:t>
            </a:r>
            <a:r>
              <a:rPr sz="1100" dirty="0">
                <a:latin typeface="Georgia"/>
                <a:cs typeface="Georgia"/>
              </a:rPr>
              <a:t>not.</a:t>
            </a:r>
            <a:r>
              <a:rPr sz="1100" spc="125" dirty="0">
                <a:latin typeface="Georgia"/>
                <a:cs typeface="Georgia"/>
              </a:rPr>
              <a:t> </a:t>
            </a:r>
            <a:r>
              <a:rPr sz="1100" spc="-10" dirty="0">
                <a:latin typeface="Georgia"/>
                <a:cs typeface="Georgia"/>
              </a:rPr>
              <a:t>Using</a:t>
            </a:r>
            <a:r>
              <a:rPr sz="1100" spc="30" dirty="0">
                <a:latin typeface="Georgia"/>
                <a:cs typeface="Georgia"/>
              </a:rPr>
              <a:t> </a:t>
            </a:r>
            <a:r>
              <a:rPr sz="1100" dirty="0">
                <a:latin typeface="Georgia"/>
                <a:cs typeface="Georgia"/>
              </a:rPr>
              <a:t>this</a:t>
            </a:r>
            <a:r>
              <a:rPr sz="1100" spc="35" dirty="0">
                <a:latin typeface="Georgia"/>
                <a:cs typeface="Georgia"/>
              </a:rPr>
              <a:t> </a:t>
            </a:r>
            <a:r>
              <a:rPr sz="1100" spc="-25" dirty="0">
                <a:latin typeface="Georgia"/>
                <a:cs typeface="Georgia"/>
              </a:rPr>
              <a:t>technique,</a:t>
            </a:r>
            <a:r>
              <a:rPr sz="1100" spc="30" dirty="0">
                <a:latin typeface="Georgia"/>
                <a:cs typeface="Georgia"/>
              </a:rPr>
              <a:t> </a:t>
            </a:r>
            <a:r>
              <a:rPr sz="1100" dirty="0">
                <a:latin typeface="Georgia"/>
                <a:cs typeface="Georgia"/>
              </a:rPr>
              <a:t>they</a:t>
            </a:r>
            <a:r>
              <a:rPr sz="1100" spc="30" dirty="0">
                <a:latin typeface="Georgia"/>
                <a:cs typeface="Georgia"/>
              </a:rPr>
              <a:t> </a:t>
            </a:r>
            <a:r>
              <a:rPr sz="1100" spc="-25" dirty="0">
                <a:latin typeface="Georgia"/>
                <a:cs typeface="Georgia"/>
              </a:rPr>
              <a:t>can </a:t>
            </a:r>
            <a:r>
              <a:rPr sz="1100" spc="-35" dirty="0">
                <a:latin typeface="Georgia"/>
                <a:cs typeface="Georgia"/>
              </a:rPr>
              <a:t>observe</a:t>
            </a:r>
            <a:r>
              <a:rPr sz="1100" spc="20" dirty="0">
                <a:latin typeface="Georgia"/>
                <a:cs typeface="Georgia"/>
              </a:rPr>
              <a:t> </a:t>
            </a:r>
            <a:r>
              <a:rPr sz="1100" dirty="0">
                <a:latin typeface="Georgia"/>
                <a:cs typeface="Georgia"/>
              </a:rPr>
              <a:t>habits,</a:t>
            </a:r>
            <a:r>
              <a:rPr sz="1100" spc="25" dirty="0">
                <a:latin typeface="Georgia"/>
                <a:cs typeface="Georgia"/>
              </a:rPr>
              <a:t> </a:t>
            </a:r>
            <a:r>
              <a:rPr sz="1100" spc="-30" dirty="0">
                <a:latin typeface="Georgia"/>
                <a:cs typeface="Georgia"/>
              </a:rPr>
              <a:t>opinions,</a:t>
            </a:r>
            <a:r>
              <a:rPr sz="1100" spc="25" dirty="0">
                <a:latin typeface="Georgia"/>
                <a:cs typeface="Georgia"/>
              </a:rPr>
              <a:t> </a:t>
            </a:r>
            <a:r>
              <a:rPr sz="1100" dirty="0">
                <a:latin typeface="Georgia"/>
                <a:cs typeface="Georgia"/>
              </a:rPr>
              <a:t>and</a:t>
            </a:r>
            <a:r>
              <a:rPr sz="1100" spc="25" dirty="0">
                <a:latin typeface="Georgia"/>
                <a:cs typeface="Georgia"/>
              </a:rPr>
              <a:t> </a:t>
            </a:r>
            <a:r>
              <a:rPr sz="1100" spc="-20" dirty="0">
                <a:latin typeface="Georgia"/>
                <a:cs typeface="Georgia"/>
              </a:rPr>
              <a:t>viewpoints</a:t>
            </a:r>
            <a:r>
              <a:rPr sz="1100" spc="25"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20" dirty="0">
                <a:latin typeface="Georgia"/>
                <a:cs typeface="Georgia"/>
              </a:rPr>
              <a:t>easiest</a:t>
            </a:r>
            <a:r>
              <a:rPr sz="1100" spc="25" dirty="0">
                <a:latin typeface="Georgia"/>
                <a:cs typeface="Georgia"/>
              </a:rPr>
              <a:t> </a:t>
            </a:r>
            <a:r>
              <a:rPr sz="1100" spc="-25" dirty="0">
                <a:latin typeface="Georgia"/>
                <a:cs typeface="Georgia"/>
              </a:rPr>
              <a:t>possible</a:t>
            </a:r>
            <a:r>
              <a:rPr sz="1100" spc="25" dirty="0">
                <a:latin typeface="Georgia"/>
                <a:cs typeface="Georgia"/>
              </a:rPr>
              <a:t> </a:t>
            </a:r>
            <a:r>
              <a:rPr sz="1100" spc="-10" dirty="0">
                <a:latin typeface="Georgia"/>
                <a:cs typeface="Georgia"/>
              </a:rPr>
              <a:t>manner.</a:t>
            </a:r>
            <a:endParaRPr sz="1100">
              <a:latin typeface="Georgia"/>
              <a:cs typeface="Georgia"/>
            </a:endParaRPr>
          </a:p>
        </p:txBody>
      </p:sp>
      <p:sp>
        <p:nvSpPr>
          <p:cNvPr id="5" name="object 5"/>
          <p:cNvSpPr/>
          <p:nvPr/>
        </p:nvSpPr>
        <p:spPr>
          <a:xfrm>
            <a:off x="337972" y="97403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047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47432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2" name="object 12"/>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96</a:t>
            </a:fld>
            <a:r>
              <a:rPr spc="25" dirty="0"/>
              <a:t> </a:t>
            </a:r>
            <a:r>
              <a:rPr spc="75" dirty="0"/>
              <a:t>/</a:t>
            </a:r>
            <a:r>
              <a:rPr spc="25" dirty="0"/>
              <a:t> </a:t>
            </a:r>
            <a:r>
              <a:rPr spc="-25" dirty="0"/>
              <a:t>103</a:t>
            </a:r>
          </a:p>
        </p:txBody>
      </p:sp>
    </p:spTree>
  </p:cSld>
  <p:clrMapOvr>
    <a:masterClrMapping/>
  </p:clrMapOvr>
  <p:transition>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Applications</a:t>
            </a:r>
            <a:r>
              <a:rPr spc="155" dirty="0"/>
              <a:t> </a:t>
            </a:r>
            <a:r>
              <a:rPr dirty="0"/>
              <a:t>of</a:t>
            </a:r>
            <a:r>
              <a:rPr spc="150" dirty="0"/>
              <a:t> </a:t>
            </a:r>
            <a:r>
              <a:rPr dirty="0"/>
              <a:t>convenience</a:t>
            </a:r>
            <a:r>
              <a:rPr spc="155" dirty="0"/>
              <a:t> </a:t>
            </a:r>
            <a:r>
              <a:rPr spc="-10" dirty="0"/>
              <a:t>sampling</a:t>
            </a:r>
          </a:p>
        </p:txBody>
      </p:sp>
      <p:sp>
        <p:nvSpPr>
          <p:cNvPr id="3" name="object 3"/>
          <p:cNvSpPr/>
          <p:nvPr/>
        </p:nvSpPr>
        <p:spPr>
          <a:xfrm>
            <a:off x="337972" y="9773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85760"/>
            <a:ext cx="5129530" cy="1399540"/>
          </a:xfrm>
          <a:prstGeom prst="rect">
            <a:avLst/>
          </a:prstGeom>
        </p:spPr>
        <p:txBody>
          <a:bodyPr vert="horz" wrap="square" lIns="0" tIns="34290" rIns="0" bIns="0" rtlCol="0">
            <a:spAutoFit/>
          </a:bodyPr>
          <a:lstStyle/>
          <a:p>
            <a:pPr marL="12700" marR="74295">
              <a:lnSpc>
                <a:spcPts val="1150"/>
              </a:lnSpc>
              <a:spcBef>
                <a:spcPts val="270"/>
              </a:spcBef>
            </a:pPr>
            <a:r>
              <a:rPr sz="1100" spc="-35" dirty="0">
                <a:latin typeface="Georgia"/>
                <a:cs typeface="Georgia"/>
              </a:rPr>
              <a:t>Convenience</a:t>
            </a:r>
            <a:r>
              <a:rPr sz="1100" spc="35" dirty="0">
                <a:latin typeface="Georgia"/>
                <a:cs typeface="Georgia"/>
              </a:rPr>
              <a:t> </a:t>
            </a:r>
            <a:r>
              <a:rPr sz="1100" spc="-25" dirty="0">
                <a:latin typeface="Georgia"/>
                <a:cs typeface="Georgia"/>
              </a:rPr>
              <a:t>sampling</a:t>
            </a:r>
            <a:r>
              <a:rPr sz="1100" spc="40" dirty="0">
                <a:latin typeface="Georgia"/>
                <a:cs typeface="Georgia"/>
              </a:rPr>
              <a:t> </a:t>
            </a:r>
            <a:r>
              <a:rPr sz="1100" dirty="0">
                <a:latin typeface="Georgia"/>
                <a:cs typeface="Georgia"/>
              </a:rPr>
              <a:t>is</a:t>
            </a:r>
            <a:r>
              <a:rPr sz="1100" spc="40" dirty="0">
                <a:latin typeface="Georgia"/>
                <a:cs typeface="Georgia"/>
              </a:rPr>
              <a:t> </a:t>
            </a:r>
            <a:r>
              <a:rPr sz="1100" spc="-10" dirty="0">
                <a:latin typeface="Georgia"/>
                <a:cs typeface="Georgia"/>
              </a:rPr>
              <a:t>applied</a:t>
            </a:r>
            <a:r>
              <a:rPr sz="1100" spc="35" dirty="0">
                <a:latin typeface="Georgia"/>
                <a:cs typeface="Georgia"/>
              </a:rPr>
              <a:t> </a:t>
            </a:r>
            <a:r>
              <a:rPr sz="1100" dirty="0">
                <a:latin typeface="Georgia"/>
                <a:cs typeface="Georgia"/>
              </a:rPr>
              <a:t>by</a:t>
            </a:r>
            <a:r>
              <a:rPr sz="1100" spc="40" dirty="0">
                <a:latin typeface="Georgia"/>
                <a:cs typeface="Georgia"/>
              </a:rPr>
              <a:t> </a:t>
            </a:r>
            <a:r>
              <a:rPr sz="1100" spc="-20" dirty="0">
                <a:latin typeface="Georgia"/>
                <a:cs typeface="Georgia"/>
              </a:rPr>
              <a:t>brands</a:t>
            </a:r>
            <a:r>
              <a:rPr sz="1100" spc="40" dirty="0">
                <a:latin typeface="Georgia"/>
                <a:cs typeface="Georgia"/>
              </a:rPr>
              <a:t> </a:t>
            </a:r>
            <a:r>
              <a:rPr sz="1100" dirty="0">
                <a:latin typeface="Georgia"/>
                <a:cs typeface="Georgia"/>
              </a:rPr>
              <a:t>and</a:t>
            </a:r>
            <a:r>
              <a:rPr sz="1100" spc="35" dirty="0">
                <a:latin typeface="Georgia"/>
                <a:cs typeface="Georgia"/>
              </a:rPr>
              <a:t> </a:t>
            </a:r>
            <a:r>
              <a:rPr sz="1100" spc="-25" dirty="0">
                <a:latin typeface="Georgia"/>
                <a:cs typeface="Georgia"/>
              </a:rPr>
              <a:t>organizations</a:t>
            </a:r>
            <a:r>
              <a:rPr sz="1100" spc="40" dirty="0">
                <a:latin typeface="Georgia"/>
                <a:cs typeface="Georgia"/>
              </a:rPr>
              <a:t> </a:t>
            </a:r>
            <a:r>
              <a:rPr sz="1100" dirty="0">
                <a:latin typeface="Georgia"/>
                <a:cs typeface="Georgia"/>
              </a:rPr>
              <a:t>to</a:t>
            </a:r>
            <a:r>
              <a:rPr sz="1100" spc="40" dirty="0">
                <a:latin typeface="Georgia"/>
                <a:cs typeface="Georgia"/>
              </a:rPr>
              <a:t> </a:t>
            </a:r>
            <a:r>
              <a:rPr sz="1100" spc="-35" dirty="0">
                <a:latin typeface="Georgia"/>
                <a:cs typeface="Georgia"/>
              </a:rPr>
              <a:t>measure</a:t>
            </a:r>
            <a:r>
              <a:rPr sz="1100" spc="35" dirty="0">
                <a:latin typeface="Georgia"/>
                <a:cs typeface="Georgia"/>
              </a:rPr>
              <a:t> </a:t>
            </a:r>
            <a:r>
              <a:rPr sz="1100" spc="-10" dirty="0">
                <a:latin typeface="Georgia"/>
                <a:cs typeface="Georgia"/>
              </a:rPr>
              <a:t>their </a:t>
            </a:r>
            <a:r>
              <a:rPr sz="1100" spc="-20" dirty="0">
                <a:latin typeface="Georgia"/>
                <a:cs typeface="Georgia"/>
              </a:rPr>
              <a:t>perception</a:t>
            </a:r>
            <a:r>
              <a:rPr sz="1100" spc="20" dirty="0">
                <a:latin typeface="Georgia"/>
                <a:cs typeface="Georgia"/>
              </a:rPr>
              <a:t> </a:t>
            </a:r>
            <a:r>
              <a:rPr sz="1100" dirty="0">
                <a:latin typeface="Georgia"/>
                <a:cs typeface="Georgia"/>
              </a:rPr>
              <a:t>of</a:t>
            </a:r>
            <a:r>
              <a:rPr sz="1100" spc="25" dirty="0">
                <a:latin typeface="Georgia"/>
                <a:cs typeface="Georgia"/>
              </a:rPr>
              <a:t> </a:t>
            </a:r>
            <a:r>
              <a:rPr sz="1100" spc="-10" dirty="0">
                <a:latin typeface="Georgia"/>
                <a:cs typeface="Georgia"/>
              </a:rPr>
              <a:t>their</a:t>
            </a:r>
            <a:r>
              <a:rPr sz="1100" spc="25" dirty="0">
                <a:latin typeface="Georgia"/>
                <a:cs typeface="Georgia"/>
              </a:rPr>
              <a:t> </a:t>
            </a:r>
            <a:r>
              <a:rPr sz="1100" spc="-25" dirty="0">
                <a:latin typeface="Georgia"/>
                <a:cs typeface="Georgia"/>
              </a:rPr>
              <a:t>image</a:t>
            </a:r>
            <a:r>
              <a:rPr sz="1100" spc="20"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market.</a:t>
            </a:r>
            <a:r>
              <a:rPr sz="1100" spc="114" dirty="0">
                <a:latin typeface="Georgia"/>
                <a:cs typeface="Georgia"/>
              </a:rPr>
              <a:t> </a:t>
            </a:r>
            <a:r>
              <a:rPr sz="1100" dirty="0">
                <a:latin typeface="Georgia"/>
                <a:cs typeface="Georgia"/>
              </a:rPr>
              <a:t>Data</a:t>
            </a:r>
            <a:r>
              <a:rPr sz="1100" spc="20" dirty="0">
                <a:latin typeface="Georgia"/>
                <a:cs typeface="Georgia"/>
              </a:rPr>
              <a:t> </a:t>
            </a:r>
            <a:r>
              <a:rPr sz="1100" dirty="0">
                <a:latin typeface="Georgia"/>
                <a:cs typeface="Georgia"/>
              </a:rPr>
              <a:t>is</a:t>
            </a:r>
            <a:r>
              <a:rPr sz="1100" spc="25" dirty="0">
                <a:latin typeface="Georgia"/>
                <a:cs typeface="Georgia"/>
              </a:rPr>
              <a:t> </a:t>
            </a:r>
            <a:r>
              <a:rPr sz="1100" spc="-10" dirty="0">
                <a:latin typeface="Georgia"/>
                <a:cs typeface="Georgia"/>
              </a:rPr>
              <a:t>collected</a:t>
            </a:r>
            <a:r>
              <a:rPr sz="1100" spc="25" dirty="0">
                <a:latin typeface="Georgia"/>
                <a:cs typeface="Georgia"/>
              </a:rPr>
              <a:t> </a:t>
            </a:r>
            <a:r>
              <a:rPr sz="1100" spc="-25" dirty="0">
                <a:latin typeface="Georgia"/>
                <a:cs typeface="Georgia"/>
              </a:rPr>
              <a:t>from</a:t>
            </a:r>
            <a:r>
              <a:rPr sz="1100" spc="20" dirty="0">
                <a:latin typeface="Georgia"/>
                <a:cs typeface="Georgia"/>
              </a:rPr>
              <a:t> </a:t>
            </a:r>
            <a:r>
              <a:rPr sz="1100" spc="-10" dirty="0">
                <a:latin typeface="Georgia"/>
                <a:cs typeface="Georgia"/>
              </a:rPr>
              <a:t>potential</a:t>
            </a:r>
            <a:r>
              <a:rPr sz="1100" spc="25" dirty="0">
                <a:latin typeface="Georgia"/>
                <a:cs typeface="Georgia"/>
              </a:rPr>
              <a:t> </a:t>
            </a:r>
            <a:r>
              <a:rPr sz="1100" spc="-10" dirty="0">
                <a:latin typeface="Georgia"/>
                <a:cs typeface="Georgia"/>
              </a:rPr>
              <a:t>customers </a:t>
            </a:r>
            <a:r>
              <a:rPr sz="1100" dirty="0">
                <a:latin typeface="Georgia"/>
                <a:cs typeface="Georgia"/>
              </a:rPr>
              <a:t>to</a:t>
            </a:r>
            <a:r>
              <a:rPr sz="1100" spc="35" dirty="0">
                <a:latin typeface="Georgia"/>
                <a:cs typeface="Georgia"/>
              </a:rPr>
              <a:t> </a:t>
            </a:r>
            <a:r>
              <a:rPr sz="1100" spc="-30" dirty="0">
                <a:latin typeface="Georgia"/>
                <a:cs typeface="Georgia"/>
              </a:rPr>
              <a:t>understand</a:t>
            </a:r>
            <a:r>
              <a:rPr sz="1100" spc="35" dirty="0">
                <a:latin typeface="Georgia"/>
                <a:cs typeface="Georgia"/>
              </a:rPr>
              <a:t> </a:t>
            </a:r>
            <a:r>
              <a:rPr sz="1100" spc="-25" dirty="0">
                <a:latin typeface="Georgia"/>
                <a:cs typeface="Georgia"/>
              </a:rPr>
              <a:t>specific</a:t>
            </a:r>
            <a:r>
              <a:rPr sz="1100" spc="40" dirty="0">
                <a:latin typeface="Georgia"/>
                <a:cs typeface="Georgia"/>
              </a:rPr>
              <a:t> </a:t>
            </a:r>
            <a:r>
              <a:rPr sz="1100" spc="-30" dirty="0">
                <a:latin typeface="Georgia"/>
                <a:cs typeface="Georgia"/>
              </a:rPr>
              <a:t>issues</a:t>
            </a:r>
            <a:r>
              <a:rPr sz="1100" spc="35" dirty="0">
                <a:latin typeface="Georgia"/>
                <a:cs typeface="Georgia"/>
              </a:rPr>
              <a:t> </a:t>
            </a:r>
            <a:r>
              <a:rPr sz="1100" dirty="0">
                <a:latin typeface="Georgia"/>
                <a:cs typeface="Georgia"/>
              </a:rPr>
              <a:t>or</a:t>
            </a:r>
            <a:r>
              <a:rPr sz="1100" spc="40" dirty="0">
                <a:latin typeface="Georgia"/>
                <a:cs typeface="Georgia"/>
              </a:rPr>
              <a:t> </a:t>
            </a:r>
            <a:r>
              <a:rPr sz="1100" spc="-25" dirty="0">
                <a:latin typeface="Georgia"/>
                <a:cs typeface="Georgia"/>
              </a:rPr>
              <a:t>manage</a:t>
            </a:r>
            <a:r>
              <a:rPr sz="1100" spc="35" dirty="0">
                <a:latin typeface="Georgia"/>
                <a:cs typeface="Georgia"/>
              </a:rPr>
              <a:t> </a:t>
            </a:r>
            <a:r>
              <a:rPr sz="1100" spc="-35" dirty="0">
                <a:latin typeface="Georgia"/>
                <a:cs typeface="Georgia"/>
              </a:rPr>
              <a:t>opinions</a:t>
            </a:r>
            <a:r>
              <a:rPr sz="1100" spc="35" dirty="0">
                <a:latin typeface="Georgia"/>
                <a:cs typeface="Georgia"/>
              </a:rPr>
              <a:t> </a:t>
            </a:r>
            <a:r>
              <a:rPr sz="1100" dirty="0">
                <a:latin typeface="Georgia"/>
                <a:cs typeface="Georgia"/>
              </a:rPr>
              <a:t>of</a:t>
            </a:r>
            <a:r>
              <a:rPr sz="1100" spc="40" dirty="0">
                <a:latin typeface="Georgia"/>
                <a:cs typeface="Georgia"/>
              </a:rPr>
              <a:t> </a:t>
            </a:r>
            <a:r>
              <a:rPr sz="1100" dirty="0">
                <a:latin typeface="Georgia"/>
                <a:cs typeface="Georgia"/>
              </a:rPr>
              <a:t>a</a:t>
            </a:r>
            <a:r>
              <a:rPr sz="1100" spc="35" dirty="0">
                <a:latin typeface="Georgia"/>
                <a:cs typeface="Georgia"/>
              </a:rPr>
              <a:t> </a:t>
            </a:r>
            <a:r>
              <a:rPr sz="1100" spc="-10" dirty="0">
                <a:latin typeface="Georgia"/>
                <a:cs typeface="Georgia"/>
              </a:rPr>
              <a:t>newly</a:t>
            </a:r>
            <a:r>
              <a:rPr sz="1100" spc="40" dirty="0">
                <a:latin typeface="Georgia"/>
                <a:cs typeface="Georgia"/>
              </a:rPr>
              <a:t> </a:t>
            </a:r>
            <a:r>
              <a:rPr sz="1100" spc="-30" dirty="0">
                <a:latin typeface="Georgia"/>
                <a:cs typeface="Georgia"/>
              </a:rPr>
              <a:t>launched</a:t>
            </a:r>
            <a:r>
              <a:rPr sz="1100" spc="35" dirty="0">
                <a:latin typeface="Georgia"/>
                <a:cs typeface="Georgia"/>
              </a:rPr>
              <a:t> </a:t>
            </a:r>
            <a:r>
              <a:rPr sz="1100" spc="-10" dirty="0">
                <a:latin typeface="Georgia"/>
                <a:cs typeface="Georgia"/>
              </a:rPr>
              <a:t>product.</a:t>
            </a:r>
            <a:endParaRPr sz="1100">
              <a:latin typeface="Georgia"/>
              <a:cs typeface="Georgia"/>
            </a:endParaRPr>
          </a:p>
          <a:p>
            <a:pPr marL="12700" marR="5080">
              <a:lnSpc>
                <a:spcPts val="1150"/>
              </a:lnSpc>
              <a:spcBef>
                <a:spcPts val="730"/>
              </a:spcBef>
            </a:pPr>
            <a:r>
              <a:rPr sz="1100" spc="70" dirty="0">
                <a:latin typeface="Georgia"/>
                <a:cs typeface="Georgia"/>
              </a:rPr>
              <a:t>A</a:t>
            </a:r>
            <a:r>
              <a:rPr sz="1100" spc="30" dirty="0">
                <a:latin typeface="Georgia"/>
                <a:cs typeface="Georgia"/>
              </a:rPr>
              <a:t> </a:t>
            </a:r>
            <a:r>
              <a:rPr sz="1100" dirty="0">
                <a:latin typeface="Georgia"/>
                <a:cs typeface="Georgia"/>
              </a:rPr>
              <a:t>basic</a:t>
            </a:r>
            <a:r>
              <a:rPr sz="1100" spc="30" dirty="0">
                <a:latin typeface="Georgia"/>
                <a:cs typeface="Georgia"/>
              </a:rPr>
              <a:t> </a:t>
            </a:r>
            <a:r>
              <a:rPr sz="1100" spc="-20" dirty="0">
                <a:latin typeface="Georgia"/>
                <a:cs typeface="Georgia"/>
              </a:rPr>
              <a:t>example</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a</a:t>
            </a:r>
            <a:r>
              <a:rPr sz="1100" spc="30" dirty="0">
                <a:latin typeface="Georgia"/>
                <a:cs typeface="Georgia"/>
              </a:rPr>
              <a:t> </a:t>
            </a:r>
            <a:r>
              <a:rPr sz="1100" spc="-40" dirty="0">
                <a:latin typeface="Georgia"/>
                <a:cs typeface="Georgia"/>
              </a:rPr>
              <a:t>convenience</a:t>
            </a:r>
            <a:r>
              <a:rPr sz="1100" spc="30" dirty="0">
                <a:latin typeface="Georgia"/>
                <a:cs typeface="Georgia"/>
              </a:rPr>
              <a:t> </a:t>
            </a:r>
            <a:r>
              <a:rPr sz="1100" spc="-25" dirty="0">
                <a:latin typeface="Georgia"/>
                <a:cs typeface="Georgia"/>
              </a:rPr>
              <a:t>sampling</a:t>
            </a:r>
            <a:r>
              <a:rPr sz="1100" spc="30" dirty="0">
                <a:latin typeface="Georgia"/>
                <a:cs typeface="Georgia"/>
              </a:rPr>
              <a:t> </a:t>
            </a:r>
            <a:r>
              <a:rPr sz="1100" spc="-20" dirty="0">
                <a:latin typeface="Georgia"/>
                <a:cs typeface="Georgia"/>
              </a:rPr>
              <a:t>method</a:t>
            </a:r>
            <a:r>
              <a:rPr sz="1100" spc="30" dirty="0">
                <a:latin typeface="Georgia"/>
                <a:cs typeface="Georgia"/>
              </a:rPr>
              <a:t> </a:t>
            </a:r>
            <a:r>
              <a:rPr sz="1100" dirty="0">
                <a:latin typeface="Georgia"/>
                <a:cs typeface="Georgia"/>
              </a:rPr>
              <a:t>is</a:t>
            </a:r>
            <a:r>
              <a:rPr sz="1100" spc="30" dirty="0">
                <a:latin typeface="Georgia"/>
                <a:cs typeface="Georgia"/>
              </a:rPr>
              <a:t> </a:t>
            </a:r>
            <a:r>
              <a:rPr sz="1100" spc="-20" dirty="0">
                <a:latin typeface="Georgia"/>
                <a:cs typeface="Georgia"/>
              </a:rPr>
              <a:t>when</a:t>
            </a:r>
            <a:r>
              <a:rPr sz="1100" spc="35" dirty="0">
                <a:latin typeface="Georgia"/>
                <a:cs typeface="Georgia"/>
              </a:rPr>
              <a:t> </a:t>
            </a:r>
            <a:r>
              <a:rPr sz="1100" spc="-35" dirty="0">
                <a:latin typeface="Georgia"/>
                <a:cs typeface="Georgia"/>
              </a:rPr>
              <a:t>companies</a:t>
            </a:r>
            <a:r>
              <a:rPr sz="1100" spc="30" dirty="0">
                <a:latin typeface="Georgia"/>
                <a:cs typeface="Georgia"/>
              </a:rPr>
              <a:t> </a:t>
            </a:r>
            <a:r>
              <a:rPr sz="1100" spc="-10" dirty="0">
                <a:latin typeface="Georgia"/>
                <a:cs typeface="Georgia"/>
              </a:rPr>
              <a:t>distribute their</a:t>
            </a:r>
            <a:r>
              <a:rPr sz="1100" spc="15" dirty="0">
                <a:latin typeface="Georgia"/>
                <a:cs typeface="Georgia"/>
              </a:rPr>
              <a:t> </a:t>
            </a:r>
            <a:r>
              <a:rPr sz="1100" spc="-30" dirty="0">
                <a:latin typeface="Georgia"/>
                <a:cs typeface="Georgia"/>
              </a:rPr>
              <a:t>promotional</a:t>
            </a:r>
            <a:r>
              <a:rPr sz="1100" spc="20" dirty="0">
                <a:latin typeface="Georgia"/>
                <a:cs typeface="Georgia"/>
              </a:rPr>
              <a:t> </a:t>
            </a:r>
            <a:r>
              <a:rPr sz="1100" spc="-25" dirty="0">
                <a:latin typeface="Georgia"/>
                <a:cs typeface="Georgia"/>
              </a:rPr>
              <a:t>pamphlets</a:t>
            </a:r>
            <a:r>
              <a:rPr sz="1100" spc="15" dirty="0">
                <a:latin typeface="Georgia"/>
                <a:cs typeface="Georgia"/>
              </a:rPr>
              <a:t> </a:t>
            </a:r>
            <a:r>
              <a:rPr sz="1100" dirty="0">
                <a:latin typeface="Georgia"/>
                <a:cs typeface="Georgia"/>
              </a:rPr>
              <a:t>and</a:t>
            </a:r>
            <a:r>
              <a:rPr sz="1100" spc="20" dirty="0">
                <a:latin typeface="Georgia"/>
                <a:cs typeface="Georgia"/>
              </a:rPr>
              <a:t> </a:t>
            </a:r>
            <a:r>
              <a:rPr sz="1100" dirty="0">
                <a:latin typeface="Georgia"/>
                <a:cs typeface="Georgia"/>
              </a:rPr>
              <a:t>ask</a:t>
            </a:r>
            <a:r>
              <a:rPr sz="1100" spc="15" dirty="0">
                <a:latin typeface="Georgia"/>
                <a:cs typeface="Georgia"/>
              </a:rPr>
              <a:t> </a:t>
            </a:r>
            <a:r>
              <a:rPr sz="1100" spc="-30" dirty="0">
                <a:latin typeface="Georgia"/>
                <a:cs typeface="Georgia"/>
              </a:rPr>
              <a:t>questions</a:t>
            </a:r>
            <a:r>
              <a:rPr sz="1100" spc="20" dirty="0">
                <a:latin typeface="Georgia"/>
                <a:cs typeface="Georgia"/>
              </a:rPr>
              <a:t> </a:t>
            </a:r>
            <a:r>
              <a:rPr sz="1100" dirty="0">
                <a:latin typeface="Georgia"/>
                <a:cs typeface="Georgia"/>
              </a:rPr>
              <a:t>at</a:t>
            </a:r>
            <a:r>
              <a:rPr sz="1100" spc="15" dirty="0">
                <a:latin typeface="Georgia"/>
                <a:cs typeface="Georgia"/>
              </a:rPr>
              <a:t> </a:t>
            </a:r>
            <a:r>
              <a:rPr sz="1100" dirty="0">
                <a:latin typeface="Georgia"/>
                <a:cs typeface="Georgia"/>
              </a:rPr>
              <a:t>a</a:t>
            </a:r>
            <a:r>
              <a:rPr sz="1100" spc="20" dirty="0">
                <a:latin typeface="Georgia"/>
                <a:cs typeface="Georgia"/>
              </a:rPr>
              <a:t> </a:t>
            </a:r>
            <a:r>
              <a:rPr sz="1100" dirty="0">
                <a:latin typeface="Georgia"/>
                <a:cs typeface="Georgia"/>
              </a:rPr>
              <a:t>mall</a:t>
            </a:r>
            <a:r>
              <a:rPr sz="1100" spc="15" dirty="0">
                <a:latin typeface="Georgia"/>
                <a:cs typeface="Georgia"/>
              </a:rPr>
              <a:t> </a:t>
            </a:r>
            <a:r>
              <a:rPr sz="1100" dirty="0">
                <a:latin typeface="Georgia"/>
                <a:cs typeface="Georgia"/>
              </a:rPr>
              <a:t>or</a:t>
            </a:r>
            <a:r>
              <a:rPr sz="1100" spc="20" dirty="0">
                <a:latin typeface="Georgia"/>
                <a:cs typeface="Georgia"/>
              </a:rPr>
              <a:t> </a:t>
            </a:r>
            <a:r>
              <a:rPr sz="1100" dirty="0">
                <a:latin typeface="Georgia"/>
                <a:cs typeface="Georgia"/>
              </a:rPr>
              <a:t>on</a:t>
            </a:r>
            <a:r>
              <a:rPr sz="1100" spc="15" dirty="0">
                <a:latin typeface="Georgia"/>
                <a:cs typeface="Georgia"/>
              </a:rPr>
              <a:t> </a:t>
            </a:r>
            <a:r>
              <a:rPr sz="1100" dirty="0">
                <a:latin typeface="Georgia"/>
                <a:cs typeface="Georgia"/>
              </a:rPr>
              <a:t>a</a:t>
            </a:r>
            <a:r>
              <a:rPr sz="1100" spc="20" dirty="0">
                <a:latin typeface="Georgia"/>
                <a:cs typeface="Georgia"/>
              </a:rPr>
              <a:t> </a:t>
            </a:r>
            <a:r>
              <a:rPr sz="1100" spc="-30" dirty="0">
                <a:latin typeface="Georgia"/>
                <a:cs typeface="Georgia"/>
              </a:rPr>
              <a:t>crowded</a:t>
            </a:r>
            <a:r>
              <a:rPr sz="1100" spc="15" dirty="0">
                <a:latin typeface="Georgia"/>
                <a:cs typeface="Georgia"/>
              </a:rPr>
              <a:t> </a:t>
            </a:r>
            <a:r>
              <a:rPr sz="1100" spc="-10" dirty="0">
                <a:latin typeface="Georgia"/>
                <a:cs typeface="Georgia"/>
              </a:rPr>
              <a:t>street</a:t>
            </a:r>
            <a:r>
              <a:rPr sz="1100" spc="20" dirty="0">
                <a:latin typeface="Georgia"/>
                <a:cs typeface="Georgia"/>
              </a:rPr>
              <a:t> </a:t>
            </a:r>
            <a:r>
              <a:rPr sz="1100" spc="-20" dirty="0">
                <a:latin typeface="Georgia"/>
                <a:cs typeface="Georgia"/>
              </a:rPr>
              <a:t>with </a:t>
            </a:r>
            <a:r>
              <a:rPr sz="1100" spc="-25" dirty="0">
                <a:latin typeface="Georgia"/>
                <a:cs typeface="Georgia"/>
              </a:rPr>
              <a:t>randomly</a:t>
            </a:r>
            <a:r>
              <a:rPr sz="1100" spc="20" dirty="0">
                <a:latin typeface="Georgia"/>
                <a:cs typeface="Georgia"/>
              </a:rPr>
              <a:t> </a:t>
            </a:r>
            <a:r>
              <a:rPr sz="1100" spc="-20" dirty="0">
                <a:latin typeface="Georgia"/>
                <a:cs typeface="Georgia"/>
              </a:rPr>
              <a:t>selected</a:t>
            </a:r>
            <a:r>
              <a:rPr sz="1100" spc="25" dirty="0">
                <a:latin typeface="Georgia"/>
                <a:cs typeface="Georgia"/>
              </a:rPr>
              <a:t> </a:t>
            </a:r>
            <a:r>
              <a:rPr sz="1100" spc="-10" dirty="0">
                <a:latin typeface="Georgia"/>
                <a:cs typeface="Georgia"/>
              </a:rPr>
              <a:t>participants.</a:t>
            </a:r>
            <a:endParaRPr sz="1100">
              <a:latin typeface="Georgia"/>
              <a:cs typeface="Georgia"/>
            </a:endParaRPr>
          </a:p>
          <a:p>
            <a:pPr marL="12700" marR="51435">
              <a:lnSpc>
                <a:spcPts val="1150"/>
              </a:lnSpc>
              <a:spcBef>
                <a:spcPts val="730"/>
              </a:spcBef>
            </a:pPr>
            <a:r>
              <a:rPr sz="1100" dirty="0">
                <a:latin typeface="Georgia"/>
                <a:cs typeface="Georgia"/>
              </a:rPr>
              <a:t>There</a:t>
            </a:r>
            <a:r>
              <a:rPr sz="1100" spc="35" dirty="0">
                <a:latin typeface="Georgia"/>
                <a:cs typeface="Georgia"/>
              </a:rPr>
              <a:t> </a:t>
            </a:r>
            <a:r>
              <a:rPr sz="1100" dirty="0">
                <a:latin typeface="Georgia"/>
                <a:cs typeface="Georgia"/>
              </a:rPr>
              <a:t>is</a:t>
            </a:r>
            <a:r>
              <a:rPr sz="1100" spc="40" dirty="0">
                <a:latin typeface="Georgia"/>
                <a:cs typeface="Georgia"/>
              </a:rPr>
              <a:t> </a:t>
            </a:r>
            <a:r>
              <a:rPr sz="1100" spc="-10" dirty="0">
                <a:latin typeface="Georgia"/>
                <a:cs typeface="Georgia"/>
              </a:rPr>
              <a:t>always</a:t>
            </a:r>
            <a:r>
              <a:rPr sz="1100" spc="40" dirty="0">
                <a:latin typeface="Georgia"/>
                <a:cs typeface="Georgia"/>
              </a:rPr>
              <a:t> </a:t>
            </a:r>
            <a:r>
              <a:rPr sz="1100" dirty="0">
                <a:latin typeface="Georgia"/>
                <a:cs typeface="Georgia"/>
              </a:rPr>
              <a:t>a</a:t>
            </a:r>
            <a:r>
              <a:rPr sz="1100" spc="35" dirty="0">
                <a:latin typeface="Georgia"/>
                <a:cs typeface="Georgia"/>
              </a:rPr>
              <a:t> </a:t>
            </a:r>
            <a:r>
              <a:rPr sz="1100" spc="-25" dirty="0">
                <a:latin typeface="Georgia"/>
                <a:cs typeface="Georgia"/>
              </a:rPr>
              <a:t>chance</a:t>
            </a:r>
            <a:r>
              <a:rPr sz="1100" spc="40" dirty="0">
                <a:latin typeface="Georgia"/>
                <a:cs typeface="Georgia"/>
              </a:rPr>
              <a:t> </a:t>
            </a:r>
            <a:r>
              <a:rPr sz="1100" dirty="0">
                <a:latin typeface="Georgia"/>
                <a:cs typeface="Georgia"/>
              </a:rPr>
              <a:t>that</a:t>
            </a:r>
            <a:r>
              <a:rPr sz="1100" spc="40" dirty="0">
                <a:latin typeface="Georgia"/>
                <a:cs typeface="Georgia"/>
              </a:rPr>
              <a:t> </a:t>
            </a:r>
            <a:r>
              <a:rPr sz="1100" dirty="0">
                <a:latin typeface="Georgia"/>
                <a:cs typeface="Georgia"/>
              </a:rPr>
              <a:t>the</a:t>
            </a:r>
            <a:r>
              <a:rPr sz="1100" spc="35" dirty="0">
                <a:latin typeface="Georgia"/>
                <a:cs typeface="Georgia"/>
              </a:rPr>
              <a:t> </a:t>
            </a:r>
            <a:r>
              <a:rPr sz="1100" spc="-25" dirty="0">
                <a:latin typeface="Georgia"/>
                <a:cs typeface="Georgia"/>
              </a:rPr>
              <a:t>randomly</a:t>
            </a:r>
            <a:r>
              <a:rPr sz="1100" spc="40" dirty="0">
                <a:latin typeface="Georgia"/>
                <a:cs typeface="Georgia"/>
              </a:rPr>
              <a:t> </a:t>
            </a:r>
            <a:r>
              <a:rPr sz="1100" spc="-20" dirty="0">
                <a:latin typeface="Georgia"/>
                <a:cs typeface="Georgia"/>
              </a:rPr>
              <a:t>selected</a:t>
            </a:r>
            <a:r>
              <a:rPr sz="1100" spc="40" dirty="0">
                <a:latin typeface="Georgia"/>
                <a:cs typeface="Georgia"/>
              </a:rPr>
              <a:t> </a:t>
            </a:r>
            <a:r>
              <a:rPr sz="1100" spc="-20" dirty="0">
                <a:latin typeface="Georgia"/>
                <a:cs typeface="Georgia"/>
              </a:rPr>
              <a:t>population</a:t>
            </a:r>
            <a:r>
              <a:rPr sz="1100" spc="35" dirty="0">
                <a:latin typeface="Georgia"/>
                <a:cs typeface="Georgia"/>
              </a:rPr>
              <a:t> </a:t>
            </a:r>
            <a:r>
              <a:rPr sz="1100" dirty="0">
                <a:latin typeface="Georgia"/>
                <a:cs typeface="Georgia"/>
              </a:rPr>
              <a:t>may</a:t>
            </a:r>
            <a:r>
              <a:rPr sz="1100" spc="40" dirty="0">
                <a:latin typeface="Georgia"/>
                <a:cs typeface="Georgia"/>
              </a:rPr>
              <a:t> </a:t>
            </a:r>
            <a:r>
              <a:rPr sz="1100" dirty="0">
                <a:latin typeface="Georgia"/>
                <a:cs typeface="Georgia"/>
              </a:rPr>
              <a:t>not</a:t>
            </a:r>
            <a:r>
              <a:rPr sz="1100" spc="40" dirty="0">
                <a:latin typeface="Georgia"/>
                <a:cs typeface="Georgia"/>
              </a:rPr>
              <a:t> </a:t>
            </a:r>
            <a:r>
              <a:rPr sz="1100" spc="-10" dirty="0">
                <a:latin typeface="Georgia"/>
                <a:cs typeface="Georgia"/>
              </a:rPr>
              <a:t>accurately </a:t>
            </a:r>
            <a:r>
              <a:rPr sz="1100" spc="-30" dirty="0">
                <a:latin typeface="Georgia"/>
                <a:cs typeface="Georgia"/>
              </a:rPr>
              <a:t>represent</a:t>
            </a:r>
            <a:r>
              <a:rPr sz="1100" spc="20" dirty="0">
                <a:latin typeface="Georgia"/>
                <a:cs typeface="Georgia"/>
              </a:rPr>
              <a:t> </a:t>
            </a:r>
            <a:r>
              <a:rPr sz="1100" dirty="0">
                <a:latin typeface="Georgia"/>
                <a:cs typeface="Georgia"/>
              </a:rPr>
              <a:t>the</a:t>
            </a:r>
            <a:r>
              <a:rPr sz="1100" spc="20" dirty="0">
                <a:latin typeface="Georgia"/>
                <a:cs typeface="Georgia"/>
              </a:rPr>
              <a:t> </a:t>
            </a:r>
            <a:r>
              <a:rPr sz="1100" spc="-10" dirty="0">
                <a:latin typeface="Georgia"/>
                <a:cs typeface="Georgia"/>
              </a:rPr>
              <a:t>population</a:t>
            </a:r>
            <a:r>
              <a:rPr sz="1100" spc="20" dirty="0">
                <a:latin typeface="Georgia"/>
                <a:cs typeface="Georgia"/>
              </a:rPr>
              <a:t> </a:t>
            </a:r>
            <a:r>
              <a:rPr sz="1100" dirty="0">
                <a:latin typeface="Georgia"/>
                <a:cs typeface="Georgia"/>
              </a:rPr>
              <a:t>of</a:t>
            </a:r>
            <a:r>
              <a:rPr sz="1100" spc="25" dirty="0">
                <a:latin typeface="Georgia"/>
                <a:cs typeface="Georgia"/>
              </a:rPr>
              <a:t> </a:t>
            </a:r>
            <a:r>
              <a:rPr sz="1100" spc="-20" dirty="0">
                <a:latin typeface="Georgia"/>
                <a:cs typeface="Georgia"/>
              </a:rPr>
              <a:t>interest,</a:t>
            </a:r>
            <a:r>
              <a:rPr sz="1100" spc="20" dirty="0">
                <a:latin typeface="Georgia"/>
                <a:cs typeface="Georgia"/>
              </a:rPr>
              <a:t> </a:t>
            </a:r>
            <a:r>
              <a:rPr sz="1100" dirty="0">
                <a:latin typeface="Georgia"/>
                <a:cs typeface="Georgia"/>
              </a:rPr>
              <a:t>thus</a:t>
            </a:r>
            <a:r>
              <a:rPr sz="1100" spc="20" dirty="0">
                <a:latin typeface="Georgia"/>
                <a:cs typeface="Georgia"/>
              </a:rPr>
              <a:t> </a:t>
            </a:r>
            <a:r>
              <a:rPr sz="1100" spc="-30" dirty="0">
                <a:latin typeface="Georgia"/>
                <a:cs typeface="Georgia"/>
              </a:rPr>
              <a:t>increasing</a:t>
            </a:r>
            <a:r>
              <a:rPr sz="1100" spc="25" dirty="0">
                <a:latin typeface="Georgia"/>
                <a:cs typeface="Georgia"/>
              </a:rPr>
              <a:t> </a:t>
            </a:r>
            <a:r>
              <a:rPr sz="1100" dirty="0">
                <a:latin typeface="Georgia"/>
                <a:cs typeface="Georgia"/>
              </a:rPr>
              <a:t>the</a:t>
            </a:r>
            <a:r>
              <a:rPr sz="1100" spc="20" dirty="0">
                <a:latin typeface="Georgia"/>
                <a:cs typeface="Georgia"/>
              </a:rPr>
              <a:t> </a:t>
            </a:r>
            <a:r>
              <a:rPr sz="1100" spc="-30" dirty="0">
                <a:latin typeface="Georgia"/>
                <a:cs typeface="Georgia"/>
              </a:rPr>
              <a:t>chances</a:t>
            </a:r>
            <a:r>
              <a:rPr sz="1100" spc="20" dirty="0">
                <a:latin typeface="Georgia"/>
                <a:cs typeface="Georgia"/>
              </a:rPr>
              <a:t> </a:t>
            </a:r>
            <a:r>
              <a:rPr sz="1100" dirty="0">
                <a:latin typeface="Georgia"/>
                <a:cs typeface="Georgia"/>
              </a:rPr>
              <a:t>of</a:t>
            </a:r>
            <a:r>
              <a:rPr sz="1100" spc="25" dirty="0">
                <a:latin typeface="Georgia"/>
                <a:cs typeface="Georgia"/>
              </a:rPr>
              <a:t> </a:t>
            </a:r>
            <a:r>
              <a:rPr sz="1100" spc="-10" dirty="0">
                <a:latin typeface="Georgia"/>
                <a:cs typeface="Georgia"/>
              </a:rPr>
              <a:t>bias.</a:t>
            </a:r>
            <a:endParaRPr sz="1100">
              <a:latin typeface="Georgia"/>
              <a:cs typeface="Georgia"/>
            </a:endParaRPr>
          </a:p>
        </p:txBody>
      </p:sp>
      <p:sp>
        <p:nvSpPr>
          <p:cNvPr id="5" name="object 5"/>
          <p:cNvSpPr/>
          <p:nvPr/>
        </p:nvSpPr>
        <p:spPr>
          <a:xfrm>
            <a:off x="337972" y="150811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388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1" name="object 11"/>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97</a:t>
            </a:fld>
            <a:r>
              <a:rPr spc="25" dirty="0"/>
              <a:t> </a:t>
            </a:r>
            <a:r>
              <a:rPr spc="75" dirty="0"/>
              <a:t>/</a:t>
            </a:r>
            <a:r>
              <a:rPr spc="25" dirty="0"/>
              <a:t> </a:t>
            </a:r>
            <a:r>
              <a:rPr spc="-25" dirty="0"/>
              <a:t>103</a:t>
            </a:r>
          </a:p>
        </p:txBody>
      </p:sp>
    </p:spTree>
  </p:cSld>
  <p:clrMapOvr>
    <a:masterClrMapping/>
  </p:clrMapOvr>
  <p:transition>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Advantages</a:t>
            </a:r>
            <a:r>
              <a:rPr spc="114" dirty="0"/>
              <a:t> </a:t>
            </a:r>
            <a:r>
              <a:rPr dirty="0"/>
              <a:t>of</a:t>
            </a:r>
            <a:r>
              <a:rPr spc="114" dirty="0"/>
              <a:t> </a:t>
            </a:r>
            <a:r>
              <a:rPr dirty="0"/>
              <a:t>convenience</a:t>
            </a:r>
            <a:r>
              <a:rPr spc="120" dirty="0"/>
              <a:t> </a:t>
            </a:r>
            <a:r>
              <a:rPr spc="-10" dirty="0"/>
              <a:t>sampling</a:t>
            </a:r>
          </a:p>
        </p:txBody>
      </p:sp>
      <p:sp>
        <p:nvSpPr>
          <p:cNvPr id="3" name="object 3"/>
          <p:cNvSpPr/>
          <p:nvPr/>
        </p:nvSpPr>
        <p:spPr>
          <a:xfrm>
            <a:off x="337972" y="5852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93660"/>
            <a:ext cx="5128895" cy="2406650"/>
          </a:xfrm>
          <a:prstGeom prst="rect">
            <a:avLst/>
          </a:prstGeom>
        </p:spPr>
        <p:txBody>
          <a:bodyPr vert="horz" wrap="square" lIns="0" tIns="34290" rIns="0" bIns="0" rtlCol="0">
            <a:spAutoFit/>
          </a:bodyPr>
          <a:lstStyle/>
          <a:p>
            <a:pPr marL="12700" marR="172085">
              <a:lnSpc>
                <a:spcPts val="1150"/>
              </a:lnSpc>
              <a:spcBef>
                <a:spcPts val="270"/>
              </a:spcBef>
            </a:pPr>
            <a:r>
              <a:rPr sz="1100" i="1" dirty="0">
                <a:latin typeface="Palatino Linotype"/>
                <a:cs typeface="Palatino Linotype"/>
              </a:rPr>
              <a:t>Collect</a:t>
            </a:r>
            <a:r>
              <a:rPr sz="1100" i="1" spc="55" dirty="0">
                <a:latin typeface="Palatino Linotype"/>
                <a:cs typeface="Palatino Linotype"/>
              </a:rPr>
              <a:t> </a:t>
            </a:r>
            <a:r>
              <a:rPr sz="1100" i="1" dirty="0">
                <a:latin typeface="Palatino Linotype"/>
                <a:cs typeface="Palatino Linotype"/>
              </a:rPr>
              <a:t>data</a:t>
            </a:r>
            <a:r>
              <a:rPr sz="1100" i="1" spc="70" dirty="0">
                <a:latin typeface="Palatino Linotype"/>
                <a:cs typeface="Palatino Linotype"/>
              </a:rPr>
              <a:t> </a:t>
            </a:r>
            <a:r>
              <a:rPr sz="1100" i="1" spc="-10" dirty="0">
                <a:latin typeface="Palatino Linotype"/>
                <a:cs typeface="Palatino Linotype"/>
              </a:rPr>
              <a:t>quickly</a:t>
            </a:r>
            <a:r>
              <a:rPr sz="1100" i="1" spc="-180" dirty="0">
                <a:latin typeface="Palatino Linotype"/>
                <a:cs typeface="Palatino Linotype"/>
              </a:rPr>
              <a:t> </a:t>
            </a:r>
            <a:r>
              <a:rPr sz="1100" dirty="0">
                <a:latin typeface="Georgia"/>
                <a:cs typeface="Georgia"/>
              </a:rPr>
              <a:t>:</a:t>
            </a:r>
            <a:r>
              <a:rPr sz="1100" spc="160" dirty="0">
                <a:latin typeface="Georgia"/>
                <a:cs typeface="Georgia"/>
              </a:rPr>
              <a:t> </a:t>
            </a:r>
            <a:r>
              <a:rPr sz="1100" dirty="0">
                <a:latin typeface="Georgia"/>
                <a:cs typeface="Georgia"/>
              </a:rPr>
              <a:t>in</a:t>
            </a:r>
            <a:r>
              <a:rPr sz="1100" spc="55" dirty="0">
                <a:latin typeface="Georgia"/>
                <a:cs typeface="Georgia"/>
              </a:rPr>
              <a:t> </a:t>
            </a:r>
            <a:r>
              <a:rPr sz="1100" spc="-10" dirty="0">
                <a:latin typeface="Georgia"/>
                <a:cs typeface="Georgia"/>
              </a:rPr>
              <a:t>situations</a:t>
            </a:r>
            <a:r>
              <a:rPr sz="1100" spc="60" dirty="0">
                <a:latin typeface="Georgia"/>
                <a:cs typeface="Georgia"/>
              </a:rPr>
              <a:t> </a:t>
            </a:r>
            <a:r>
              <a:rPr sz="1100" spc="-30" dirty="0">
                <a:latin typeface="Georgia"/>
                <a:cs typeface="Georgia"/>
              </a:rPr>
              <a:t>where</a:t>
            </a:r>
            <a:r>
              <a:rPr sz="1100" spc="55" dirty="0">
                <a:latin typeface="Georgia"/>
                <a:cs typeface="Georgia"/>
              </a:rPr>
              <a:t> </a:t>
            </a:r>
            <a:r>
              <a:rPr sz="1100" dirty="0">
                <a:latin typeface="Georgia"/>
                <a:cs typeface="Georgia"/>
              </a:rPr>
              <a:t>time</a:t>
            </a:r>
            <a:r>
              <a:rPr sz="1100" spc="55" dirty="0">
                <a:latin typeface="Georgia"/>
                <a:cs typeface="Georgia"/>
              </a:rPr>
              <a:t> </a:t>
            </a:r>
            <a:r>
              <a:rPr sz="1100" dirty="0">
                <a:latin typeface="Georgia"/>
                <a:cs typeface="Georgia"/>
              </a:rPr>
              <a:t>is</a:t>
            </a:r>
            <a:r>
              <a:rPr sz="1100" spc="60" dirty="0">
                <a:latin typeface="Georgia"/>
                <a:cs typeface="Georgia"/>
              </a:rPr>
              <a:t> </a:t>
            </a:r>
            <a:r>
              <a:rPr sz="1100" dirty="0">
                <a:latin typeface="Georgia"/>
                <a:cs typeface="Georgia"/>
              </a:rPr>
              <a:t>a</a:t>
            </a:r>
            <a:r>
              <a:rPr sz="1100" spc="55" dirty="0">
                <a:latin typeface="Georgia"/>
                <a:cs typeface="Georgia"/>
              </a:rPr>
              <a:t> </a:t>
            </a:r>
            <a:r>
              <a:rPr sz="1100" spc="-10" dirty="0">
                <a:latin typeface="Georgia"/>
                <a:cs typeface="Georgia"/>
              </a:rPr>
              <a:t>constraint,</a:t>
            </a:r>
            <a:r>
              <a:rPr sz="1100" spc="55" dirty="0">
                <a:latin typeface="Georgia"/>
                <a:cs typeface="Georgia"/>
              </a:rPr>
              <a:t> </a:t>
            </a:r>
            <a:r>
              <a:rPr sz="1100" spc="-10" dirty="0">
                <a:latin typeface="Georgia"/>
                <a:cs typeface="Georgia"/>
              </a:rPr>
              <a:t>many</a:t>
            </a:r>
            <a:r>
              <a:rPr sz="1100" spc="60" dirty="0">
                <a:latin typeface="Georgia"/>
                <a:cs typeface="Georgia"/>
              </a:rPr>
              <a:t> </a:t>
            </a:r>
            <a:r>
              <a:rPr sz="1100" spc="-10" dirty="0">
                <a:latin typeface="Georgia"/>
                <a:cs typeface="Georgia"/>
              </a:rPr>
              <a:t>researchers </a:t>
            </a:r>
            <a:r>
              <a:rPr sz="1100" spc="-30" dirty="0">
                <a:latin typeface="Georgia"/>
                <a:cs typeface="Georgia"/>
              </a:rPr>
              <a:t>choose</a:t>
            </a:r>
            <a:r>
              <a:rPr sz="1100" spc="20" dirty="0">
                <a:latin typeface="Georgia"/>
                <a:cs typeface="Georgia"/>
              </a:rPr>
              <a:t> </a:t>
            </a:r>
            <a:r>
              <a:rPr sz="1100" dirty="0">
                <a:latin typeface="Georgia"/>
                <a:cs typeface="Georgia"/>
              </a:rPr>
              <a:t>this</a:t>
            </a:r>
            <a:r>
              <a:rPr sz="1100" spc="25" dirty="0">
                <a:latin typeface="Georgia"/>
                <a:cs typeface="Georgia"/>
              </a:rPr>
              <a:t> </a:t>
            </a:r>
            <a:r>
              <a:rPr sz="1100" spc="-20" dirty="0">
                <a:latin typeface="Georgia"/>
                <a:cs typeface="Georgia"/>
              </a:rPr>
              <a:t>method</a:t>
            </a:r>
            <a:r>
              <a:rPr sz="1100" spc="20" dirty="0">
                <a:latin typeface="Georgia"/>
                <a:cs typeface="Georgia"/>
              </a:rPr>
              <a:t> </a:t>
            </a:r>
            <a:r>
              <a:rPr sz="1100" dirty="0">
                <a:latin typeface="Georgia"/>
                <a:cs typeface="Georgia"/>
              </a:rPr>
              <a:t>for</a:t>
            </a:r>
            <a:r>
              <a:rPr sz="1100" spc="25" dirty="0">
                <a:latin typeface="Georgia"/>
                <a:cs typeface="Georgia"/>
              </a:rPr>
              <a:t> </a:t>
            </a:r>
            <a:r>
              <a:rPr sz="1100" spc="-20" dirty="0">
                <a:latin typeface="Georgia"/>
                <a:cs typeface="Georgia"/>
              </a:rPr>
              <a:t>quick</a:t>
            </a:r>
            <a:r>
              <a:rPr sz="1100" spc="20" dirty="0">
                <a:latin typeface="Georgia"/>
                <a:cs typeface="Georgia"/>
              </a:rPr>
              <a:t> </a:t>
            </a:r>
            <a:r>
              <a:rPr sz="1100" dirty="0">
                <a:latin typeface="Georgia"/>
                <a:cs typeface="Georgia"/>
              </a:rPr>
              <a:t>data</a:t>
            </a:r>
            <a:r>
              <a:rPr sz="1100" spc="25" dirty="0">
                <a:latin typeface="Georgia"/>
                <a:cs typeface="Georgia"/>
              </a:rPr>
              <a:t> </a:t>
            </a:r>
            <a:r>
              <a:rPr sz="1100" spc="-10" dirty="0">
                <a:latin typeface="Georgia"/>
                <a:cs typeface="Georgia"/>
              </a:rPr>
              <a:t>collection.</a:t>
            </a:r>
            <a:r>
              <a:rPr sz="1100" spc="114" dirty="0">
                <a:latin typeface="Georgia"/>
                <a:cs typeface="Georgia"/>
              </a:rPr>
              <a:t> </a:t>
            </a:r>
            <a:r>
              <a:rPr sz="1100" dirty="0">
                <a:latin typeface="Georgia"/>
                <a:cs typeface="Georgia"/>
              </a:rPr>
              <a:t>The</a:t>
            </a:r>
            <a:r>
              <a:rPr sz="1100" spc="20" dirty="0">
                <a:latin typeface="Georgia"/>
                <a:cs typeface="Georgia"/>
              </a:rPr>
              <a:t> </a:t>
            </a:r>
            <a:r>
              <a:rPr sz="1100" spc="-20" dirty="0">
                <a:latin typeface="Georgia"/>
                <a:cs typeface="Georgia"/>
              </a:rPr>
              <a:t>rules</a:t>
            </a:r>
            <a:r>
              <a:rPr sz="1100" spc="25" dirty="0">
                <a:latin typeface="Georgia"/>
                <a:cs typeface="Georgia"/>
              </a:rPr>
              <a:t> </a:t>
            </a:r>
            <a:r>
              <a:rPr sz="1100" dirty="0">
                <a:latin typeface="Georgia"/>
                <a:cs typeface="Georgia"/>
              </a:rPr>
              <a:t>to</a:t>
            </a:r>
            <a:r>
              <a:rPr sz="1100" spc="25" dirty="0">
                <a:latin typeface="Georgia"/>
                <a:cs typeface="Georgia"/>
              </a:rPr>
              <a:t> </a:t>
            </a:r>
            <a:r>
              <a:rPr sz="1100" spc="-10" dirty="0">
                <a:latin typeface="Georgia"/>
                <a:cs typeface="Georgia"/>
              </a:rPr>
              <a:t>gather</a:t>
            </a:r>
            <a:r>
              <a:rPr sz="1100" spc="20" dirty="0">
                <a:latin typeface="Georgia"/>
                <a:cs typeface="Georgia"/>
              </a:rPr>
              <a:t> </a:t>
            </a:r>
            <a:r>
              <a:rPr sz="1100" spc="-40" dirty="0">
                <a:latin typeface="Georgia"/>
                <a:cs typeface="Georgia"/>
              </a:rPr>
              <a:t>elements</a:t>
            </a:r>
            <a:r>
              <a:rPr sz="1100" spc="25" dirty="0">
                <a:latin typeface="Georgia"/>
                <a:cs typeface="Georgia"/>
              </a:rPr>
              <a:t> </a:t>
            </a:r>
            <a:r>
              <a:rPr sz="1100" dirty="0">
                <a:latin typeface="Georgia"/>
                <a:cs typeface="Georgia"/>
              </a:rPr>
              <a:t>for</a:t>
            </a:r>
            <a:r>
              <a:rPr sz="1100" spc="20" dirty="0">
                <a:latin typeface="Georgia"/>
                <a:cs typeface="Georgia"/>
              </a:rPr>
              <a:t> </a:t>
            </a:r>
            <a:r>
              <a:rPr sz="1100" spc="-25" dirty="0">
                <a:latin typeface="Georgia"/>
                <a:cs typeface="Georgia"/>
              </a:rPr>
              <a:t>the sample</a:t>
            </a:r>
            <a:r>
              <a:rPr sz="1100" spc="30" dirty="0">
                <a:latin typeface="Georgia"/>
                <a:cs typeface="Georgia"/>
              </a:rPr>
              <a:t> </a:t>
            </a:r>
            <a:r>
              <a:rPr sz="1100" dirty="0">
                <a:latin typeface="Georgia"/>
                <a:cs typeface="Georgia"/>
              </a:rPr>
              <a:t>are</a:t>
            </a:r>
            <a:r>
              <a:rPr sz="1100" spc="30" dirty="0">
                <a:latin typeface="Georgia"/>
                <a:cs typeface="Georgia"/>
              </a:rPr>
              <a:t> </a:t>
            </a:r>
            <a:r>
              <a:rPr sz="1100" dirty="0">
                <a:latin typeface="Georgia"/>
                <a:cs typeface="Georgia"/>
              </a:rPr>
              <a:t>least</a:t>
            </a:r>
            <a:r>
              <a:rPr sz="1100" spc="30" dirty="0">
                <a:latin typeface="Georgia"/>
                <a:cs typeface="Georgia"/>
              </a:rPr>
              <a:t> </a:t>
            </a:r>
            <a:r>
              <a:rPr sz="1100" spc="-25" dirty="0">
                <a:latin typeface="Georgia"/>
                <a:cs typeface="Georgia"/>
              </a:rPr>
              <a:t>complicated</a:t>
            </a:r>
            <a:r>
              <a:rPr sz="1100" spc="30" dirty="0">
                <a:latin typeface="Georgia"/>
                <a:cs typeface="Georgia"/>
              </a:rPr>
              <a:t> </a:t>
            </a:r>
            <a:r>
              <a:rPr sz="1100" dirty="0">
                <a:latin typeface="Georgia"/>
                <a:cs typeface="Georgia"/>
              </a:rPr>
              <a:t>in</a:t>
            </a:r>
            <a:r>
              <a:rPr sz="1100" spc="30" dirty="0">
                <a:latin typeface="Georgia"/>
                <a:cs typeface="Georgia"/>
              </a:rPr>
              <a:t> </a:t>
            </a:r>
            <a:r>
              <a:rPr sz="1100" spc="-35" dirty="0">
                <a:latin typeface="Georgia"/>
                <a:cs typeface="Georgia"/>
              </a:rPr>
              <a:t>comparison</a:t>
            </a:r>
            <a:r>
              <a:rPr sz="1100" spc="30" dirty="0">
                <a:latin typeface="Georgia"/>
                <a:cs typeface="Georgia"/>
              </a:rPr>
              <a:t> </a:t>
            </a:r>
            <a:r>
              <a:rPr sz="1100" dirty="0">
                <a:latin typeface="Georgia"/>
                <a:cs typeface="Georgia"/>
              </a:rPr>
              <a:t>to</a:t>
            </a:r>
            <a:r>
              <a:rPr sz="1100" spc="35" dirty="0">
                <a:latin typeface="Georgia"/>
                <a:cs typeface="Georgia"/>
              </a:rPr>
              <a:t> </a:t>
            </a:r>
            <a:r>
              <a:rPr sz="1100" spc="-35" dirty="0">
                <a:latin typeface="Georgia"/>
                <a:cs typeface="Georgia"/>
              </a:rPr>
              <a:t>techniques</a:t>
            </a:r>
            <a:r>
              <a:rPr sz="1100" spc="30" dirty="0">
                <a:latin typeface="Georgia"/>
                <a:cs typeface="Georgia"/>
              </a:rPr>
              <a:t> </a:t>
            </a:r>
            <a:r>
              <a:rPr sz="1100" spc="-25" dirty="0">
                <a:latin typeface="Georgia"/>
                <a:cs typeface="Georgia"/>
              </a:rPr>
              <a:t>such</a:t>
            </a:r>
            <a:r>
              <a:rPr sz="1100" spc="30" dirty="0">
                <a:latin typeface="Georgia"/>
                <a:cs typeface="Georgia"/>
              </a:rPr>
              <a:t> </a:t>
            </a:r>
            <a:r>
              <a:rPr sz="1100" dirty="0">
                <a:latin typeface="Georgia"/>
                <a:cs typeface="Georgia"/>
              </a:rPr>
              <a:t>as</a:t>
            </a:r>
            <a:r>
              <a:rPr sz="1100" spc="30" dirty="0">
                <a:latin typeface="Georgia"/>
                <a:cs typeface="Georgia"/>
              </a:rPr>
              <a:t> </a:t>
            </a:r>
            <a:r>
              <a:rPr sz="1100" spc="-30" dirty="0">
                <a:latin typeface="Georgia"/>
                <a:cs typeface="Georgia"/>
              </a:rPr>
              <a:t>simple</a:t>
            </a:r>
            <a:r>
              <a:rPr sz="1100" spc="30" dirty="0">
                <a:latin typeface="Georgia"/>
                <a:cs typeface="Georgia"/>
              </a:rPr>
              <a:t> </a:t>
            </a:r>
            <a:r>
              <a:rPr sz="1100" spc="-10" dirty="0">
                <a:latin typeface="Georgia"/>
                <a:cs typeface="Georgia"/>
              </a:rPr>
              <a:t>random </a:t>
            </a:r>
            <a:r>
              <a:rPr sz="1100" spc="-25" dirty="0">
                <a:latin typeface="Georgia"/>
                <a:cs typeface="Georgia"/>
              </a:rPr>
              <a:t>sampling,</a:t>
            </a:r>
            <a:r>
              <a:rPr sz="1100" spc="15" dirty="0">
                <a:latin typeface="Georgia"/>
                <a:cs typeface="Georgia"/>
              </a:rPr>
              <a:t> </a:t>
            </a:r>
            <a:r>
              <a:rPr sz="1100" spc="-10" dirty="0">
                <a:latin typeface="Georgia"/>
                <a:cs typeface="Georgia"/>
              </a:rPr>
              <a:t>stratified</a:t>
            </a:r>
            <a:r>
              <a:rPr sz="1100" spc="15" dirty="0">
                <a:latin typeface="Georgia"/>
                <a:cs typeface="Georgia"/>
              </a:rPr>
              <a:t> </a:t>
            </a:r>
            <a:r>
              <a:rPr sz="1100" spc="-25" dirty="0">
                <a:latin typeface="Georgia"/>
                <a:cs typeface="Georgia"/>
              </a:rPr>
              <a:t>sampling,</a:t>
            </a:r>
            <a:r>
              <a:rPr sz="1100" spc="15" dirty="0">
                <a:latin typeface="Georgia"/>
                <a:cs typeface="Georgia"/>
              </a:rPr>
              <a:t> </a:t>
            </a:r>
            <a:r>
              <a:rPr sz="1100" dirty="0">
                <a:latin typeface="Georgia"/>
                <a:cs typeface="Georgia"/>
              </a:rPr>
              <a:t>and</a:t>
            </a:r>
            <a:r>
              <a:rPr sz="1100" spc="15" dirty="0">
                <a:latin typeface="Georgia"/>
                <a:cs typeface="Georgia"/>
              </a:rPr>
              <a:t> </a:t>
            </a:r>
            <a:r>
              <a:rPr sz="1100" spc="-10" dirty="0">
                <a:latin typeface="Georgia"/>
                <a:cs typeface="Georgia"/>
              </a:rPr>
              <a:t>systematic</a:t>
            </a:r>
            <a:r>
              <a:rPr sz="1100" spc="20" dirty="0">
                <a:latin typeface="Georgia"/>
                <a:cs typeface="Georgia"/>
              </a:rPr>
              <a:t> </a:t>
            </a:r>
            <a:r>
              <a:rPr sz="1100" spc="-10" dirty="0">
                <a:latin typeface="Georgia"/>
                <a:cs typeface="Georgia"/>
              </a:rPr>
              <a:t>sampling.</a:t>
            </a:r>
            <a:endParaRPr sz="1100">
              <a:latin typeface="Georgia"/>
              <a:cs typeface="Georgia"/>
            </a:endParaRPr>
          </a:p>
          <a:p>
            <a:pPr marL="12700" marR="265430">
              <a:lnSpc>
                <a:spcPts val="1150"/>
              </a:lnSpc>
              <a:spcBef>
                <a:spcPts val="730"/>
              </a:spcBef>
            </a:pPr>
            <a:r>
              <a:rPr sz="1100" i="1" dirty="0">
                <a:latin typeface="Palatino Linotype"/>
                <a:cs typeface="Palatino Linotype"/>
              </a:rPr>
              <a:t>Inexpensive</a:t>
            </a:r>
            <a:r>
              <a:rPr sz="1100" i="1" spc="100" dirty="0">
                <a:latin typeface="Palatino Linotype"/>
                <a:cs typeface="Palatino Linotype"/>
              </a:rPr>
              <a:t> </a:t>
            </a:r>
            <a:r>
              <a:rPr sz="1100" i="1" dirty="0">
                <a:latin typeface="Palatino Linotype"/>
                <a:cs typeface="Palatino Linotype"/>
              </a:rPr>
              <a:t>to</a:t>
            </a:r>
            <a:r>
              <a:rPr sz="1100" i="1" spc="105" dirty="0">
                <a:latin typeface="Palatino Linotype"/>
                <a:cs typeface="Palatino Linotype"/>
              </a:rPr>
              <a:t> </a:t>
            </a:r>
            <a:r>
              <a:rPr sz="1100" i="1" dirty="0">
                <a:latin typeface="Palatino Linotype"/>
                <a:cs typeface="Palatino Linotype"/>
              </a:rPr>
              <a:t>create</a:t>
            </a:r>
            <a:r>
              <a:rPr sz="1100" i="1" spc="100" dirty="0">
                <a:latin typeface="Palatino Linotype"/>
                <a:cs typeface="Palatino Linotype"/>
              </a:rPr>
              <a:t> </a:t>
            </a:r>
            <a:r>
              <a:rPr sz="1100" i="1" dirty="0">
                <a:latin typeface="Palatino Linotype"/>
                <a:cs typeface="Palatino Linotype"/>
              </a:rPr>
              <a:t>samples</a:t>
            </a:r>
            <a:r>
              <a:rPr sz="1100" dirty="0">
                <a:latin typeface="Georgia"/>
                <a:cs typeface="Georgia"/>
              </a:rPr>
              <a:t>:</a:t>
            </a:r>
            <a:r>
              <a:rPr sz="1100" spc="200" dirty="0">
                <a:latin typeface="Georgia"/>
                <a:cs typeface="Georgia"/>
              </a:rPr>
              <a:t> </a:t>
            </a:r>
            <a:r>
              <a:rPr sz="1100" dirty="0">
                <a:latin typeface="Georgia"/>
                <a:cs typeface="Georgia"/>
              </a:rPr>
              <a:t>the</a:t>
            </a:r>
            <a:r>
              <a:rPr sz="1100" spc="90" dirty="0">
                <a:latin typeface="Georgia"/>
                <a:cs typeface="Georgia"/>
              </a:rPr>
              <a:t> </a:t>
            </a:r>
            <a:r>
              <a:rPr sz="1100" spc="-25" dirty="0">
                <a:latin typeface="Georgia"/>
                <a:cs typeface="Georgia"/>
              </a:rPr>
              <a:t>money</a:t>
            </a:r>
            <a:r>
              <a:rPr sz="1100" spc="90" dirty="0">
                <a:latin typeface="Georgia"/>
                <a:cs typeface="Georgia"/>
              </a:rPr>
              <a:t> </a:t>
            </a:r>
            <a:r>
              <a:rPr sz="1100" dirty="0">
                <a:latin typeface="Georgia"/>
                <a:cs typeface="Georgia"/>
              </a:rPr>
              <a:t>and</a:t>
            </a:r>
            <a:r>
              <a:rPr sz="1100" spc="85" dirty="0">
                <a:latin typeface="Georgia"/>
                <a:cs typeface="Georgia"/>
              </a:rPr>
              <a:t> </a:t>
            </a:r>
            <a:r>
              <a:rPr sz="1100" dirty="0">
                <a:latin typeface="Georgia"/>
                <a:cs typeface="Georgia"/>
              </a:rPr>
              <a:t>time</a:t>
            </a:r>
            <a:r>
              <a:rPr sz="1100" spc="90" dirty="0">
                <a:latin typeface="Georgia"/>
                <a:cs typeface="Georgia"/>
              </a:rPr>
              <a:t> </a:t>
            </a:r>
            <a:r>
              <a:rPr sz="1100" spc="-25" dirty="0">
                <a:latin typeface="Georgia"/>
                <a:cs typeface="Georgia"/>
              </a:rPr>
              <a:t>invested</a:t>
            </a:r>
            <a:r>
              <a:rPr sz="1100" spc="90" dirty="0">
                <a:latin typeface="Georgia"/>
                <a:cs typeface="Georgia"/>
              </a:rPr>
              <a:t> </a:t>
            </a:r>
            <a:r>
              <a:rPr sz="1100" dirty="0">
                <a:latin typeface="Georgia"/>
                <a:cs typeface="Georgia"/>
              </a:rPr>
              <a:t>in</a:t>
            </a:r>
            <a:r>
              <a:rPr sz="1100" spc="85" dirty="0">
                <a:latin typeface="Georgia"/>
                <a:cs typeface="Georgia"/>
              </a:rPr>
              <a:t> </a:t>
            </a:r>
            <a:r>
              <a:rPr sz="1100" spc="-10" dirty="0">
                <a:latin typeface="Georgia"/>
                <a:cs typeface="Georgia"/>
              </a:rPr>
              <a:t>other</a:t>
            </a:r>
            <a:r>
              <a:rPr sz="1100" spc="90" dirty="0">
                <a:latin typeface="Georgia"/>
                <a:cs typeface="Georgia"/>
              </a:rPr>
              <a:t> </a:t>
            </a:r>
            <a:r>
              <a:rPr sz="1100" spc="-10" dirty="0">
                <a:latin typeface="Georgia"/>
                <a:cs typeface="Georgia"/>
              </a:rPr>
              <a:t>probability </a:t>
            </a:r>
            <a:r>
              <a:rPr sz="1100" spc="-25" dirty="0">
                <a:latin typeface="Georgia"/>
                <a:cs typeface="Georgia"/>
              </a:rPr>
              <a:t>sampling</a:t>
            </a:r>
            <a:r>
              <a:rPr sz="1100" spc="20" dirty="0">
                <a:latin typeface="Georgia"/>
                <a:cs typeface="Georgia"/>
              </a:rPr>
              <a:t> </a:t>
            </a:r>
            <a:r>
              <a:rPr sz="1100" spc="-25" dirty="0">
                <a:latin typeface="Georgia"/>
                <a:cs typeface="Georgia"/>
              </a:rPr>
              <a:t>methods</a:t>
            </a:r>
            <a:r>
              <a:rPr sz="1100" spc="25" dirty="0">
                <a:latin typeface="Georgia"/>
                <a:cs typeface="Georgia"/>
              </a:rPr>
              <a:t> </a:t>
            </a:r>
            <a:r>
              <a:rPr sz="1100" dirty="0">
                <a:latin typeface="Georgia"/>
                <a:cs typeface="Georgia"/>
              </a:rPr>
              <a:t>are</a:t>
            </a:r>
            <a:r>
              <a:rPr sz="1100" spc="25" dirty="0">
                <a:latin typeface="Georgia"/>
                <a:cs typeface="Georgia"/>
              </a:rPr>
              <a:t> </a:t>
            </a:r>
            <a:r>
              <a:rPr sz="1100" dirty="0">
                <a:latin typeface="Georgia"/>
                <a:cs typeface="Georgia"/>
              </a:rPr>
              <a:t>quite</a:t>
            </a:r>
            <a:r>
              <a:rPr sz="1100" spc="25" dirty="0">
                <a:latin typeface="Georgia"/>
                <a:cs typeface="Georgia"/>
              </a:rPr>
              <a:t> </a:t>
            </a:r>
            <a:r>
              <a:rPr sz="1100" spc="-10" dirty="0">
                <a:latin typeface="Georgia"/>
                <a:cs typeface="Georgia"/>
              </a:rPr>
              <a:t>large</a:t>
            </a:r>
            <a:r>
              <a:rPr sz="1100" spc="25" dirty="0">
                <a:latin typeface="Georgia"/>
                <a:cs typeface="Georgia"/>
              </a:rPr>
              <a:t> </a:t>
            </a:r>
            <a:r>
              <a:rPr sz="1100" spc="-30" dirty="0">
                <a:latin typeface="Georgia"/>
                <a:cs typeface="Georgia"/>
              </a:rPr>
              <a:t>compared</a:t>
            </a:r>
            <a:r>
              <a:rPr sz="1100" spc="25" dirty="0">
                <a:latin typeface="Georgia"/>
                <a:cs typeface="Georgia"/>
              </a:rPr>
              <a:t> </a:t>
            </a:r>
            <a:r>
              <a:rPr sz="1100" dirty="0">
                <a:latin typeface="Georgia"/>
                <a:cs typeface="Georgia"/>
              </a:rPr>
              <a:t>to</a:t>
            </a:r>
            <a:r>
              <a:rPr sz="1100" spc="25" dirty="0">
                <a:latin typeface="Georgia"/>
                <a:cs typeface="Georgia"/>
              </a:rPr>
              <a:t> </a:t>
            </a:r>
            <a:r>
              <a:rPr sz="1100" spc="-40" dirty="0">
                <a:latin typeface="Georgia"/>
                <a:cs typeface="Georgia"/>
              </a:rPr>
              <a:t>convenience</a:t>
            </a:r>
            <a:r>
              <a:rPr sz="1100" spc="25" dirty="0">
                <a:latin typeface="Georgia"/>
                <a:cs typeface="Georgia"/>
              </a:rPr>
              <a:t> </a:t>
            </a:r>
            <a:r>
              <a:rPr sz="1100" spc="-10" dirty="0">
                <a:latin typeface="Georgia"/>
                <a:cs typeface="Georgia"/>
              </a:rPr>
              <a:t>sampling.</a:t>
            </a:r>
            <a:endParaRPr sz="1100">
              <a:latin typeface="Georgia"/>
              <a:cs typeface="Georgia"/>
            </a:endParaRPr>
          </a:p>
          <a:p>
            <a:pPr marL="12700" marR="76200">
              <a:lnSpc>
                <a:spcPts val="1150"/>
              </a:lnSpc>
              <a:spcBef>
                <a:spcPts val="730"/>
              </a:spcBef>
            </a:pPr>
            <a:r>
              <a:rPr sz="1100" i="1" dirty="0">
                <a:latin typeface="Palatino Linotype"/>
                <a:cs typeface="Palatino Linotype"/>
              </a:rPr>
              <a:t>Easy</a:t>
            </a:r>
            <a:r>
              <a:rPr sz="1100" i="1" spc="90" dirty="0">
                <a:latin typeface="Palatino Linotype"/>
                <a:cs typeface="Palatino Linotype"/>
              </a:rPr>
              <a:t> </a:t>
            </a:r>
            <a:r>
              <a:rPr sz="1100" i="1" dirty="0">
                <a:latin typeface="Palatino Linotype"/>
                <a:cs typeface="Palatino Linotype"/>
              </a:rPr>
              <a:t>to</a:t>
            </a:r>
            <a:r>
              <a:rPr sz="1100" i="1" spc="90" dirty="0">
                <a:latin typeface="Palatino Linotype"/>
                <a:cs typeface="Palatino Linotype"/>
              </a:rPr>
              <a:t> </a:t>
            </a:r>
            <a:r>
              <a:rPr sz="1100" i="1" dirty="0">
                <a:latin typeface="Palatino Linotype"/>
                <a:cs typeface="Palatino Linotype"/>
              </a:rPr>
              <a:t>do</a:t>
            </a:r>
            <a:r>
              <a:rPr sz="1100" i="1" spc="90" dirty="0">
                <a:latin typeface="Palatino Linotype"/>
                <a:cs typeface="Palatino Linotype"/>
              </a:rPr>
              <a:t> </a:t>
            </a:r>
            <a:r>
              <a:rPr sz="1100" i="1" dirty="0">
                <a:latin typeface="Palatino Linotype"/>
                <a:cs typeface="Palatino Linotype"/>
              </a:rPr>
              <a:t>research</a:t>
            </a:r>
            <a:r>
              <a:rPr sz="1100" dirty="0">
                <a:latin typeface="Georgia"/>
                <a:cs typeface="Georgia"/>
              </a:rPr>
              <a:t>:</a:t>
            </a:r>
            <a:r>
              <a:rPr sz="1100" spc="190" dirty="0">
                <a:latin typeface="Georgia"/>
                <a:cs typeface="Georgia"/>
              </a:rPr>
              <a:t> </a:t>
            </a:r>
            <a:r>
              <a:rPr sz="1100" dirty="0">
                <a:latin typeface="Georgia"/>
                <a:cs typeface="Georgia"/>
              </a:rPr>
              <a:t>the</a:t>
            </a:r>
            <a:r>
              <a:rPr sz="1100" spc="75" dirty="0">
                <a:latin typeface="Georgia"/>
                <a:cs typeface="Georgia"/>
              </a:rPr>
              <a:t> </a:t>
            </a:r>
            <a:r>
              <a:rPr sz="1100" spc="-25" dirty="0">
                <a:latin typeface="Georgia"/>
                <a:cs typeface="Georgia"/>
              </a:rPr>
              <a:t>name</a:t>
            </a:r>
            <a:r>
              <a:rPr sz="1100" spc="80" dirty="0">
                <a:latin typeface="Georgia"/>
                <a:cs typeface="Georgia"/>
              </a:rPr>
              <a:t> </a:t>
            </a:r>
            <a:r>
              <a:rPr sz="1100" dirty="0">
                <a:latin typeface="Georgia"/>
                <a:cs typeface="Georgia"/>
              </a:rPr>
              <a:t>of</a:t>
            </a:r>
            <a:r>
              <a:rPr sz="1100" spc="75" dirty="0">
                <a:latin typeface="Georgia"/>
                <a:cs typeface="Georgia"/>
              </a:rPr>
              <a:t> </a:t>
            </a:r>
            <a:r>
              <a:rPr sz="1100" dirty="0">
                <a:latin typeface="Georgia"/>
                <a:cs typeface="Georgia"/>
              </a:rPr>
              <a:t>this</a:t>
            </a:r>
            <a:r>
              <a:rPr sz="1100" spc="80" dirty="0">
                <a:latin typeface="Georgia"/>
                <a:cs typeface="Georgia"/>
              </a:rPr>
              <a:t> </a:t>
            </a:r>
            <a:r>
              <a:rPr sz="1100" spc="-25" dirty="0">
                <a:latin typeface="Georgia"/>
                <a:cs typeface="Georgia"/>
              </a:rPr>
              <a:t>surveying</a:t>
            </a:r>
            <a:r>
              <a:rPr sz="1100" spc="75" dirty="0">
                <a:latin typeface="Georgia"/>
                <a:cs typeface="Georgia"/>
              </a:rPr>
              <a:t> </a:t>
            </a:r>
            <a:r>
              <a:rPr sz="1100" spc="-30" dirty="0">
                <a:latin typeface="Georgia"/>
                <a:cs typeface="Georgia"/>
              </a:rPr>
              <a:t>technique</a:t>
            </a:r>
            <a:r>
              <a:rPr sz="1100" spc="80" dirty="0">
                <a:latin typeface="Georgia"/>
                <a:cs typeface="Georgia"/>
              </a:rPr>
              <a:t> </a:t>
            </a:r>
            <a:r>
              <a:rPr sz="1100" spc="-30" dirty="0">
                <a:latin typeface="Georgia"/>
                <a:cs typeface="Georgia"/>
              </a:rPr>
              <a:t>clarifies</a:t>
            </a:r>
            <a:r>
              <a:rPr sz="1100" spc="75" dirty="0">
                <a:latin typeface="Georgia"/>
                <a:cs typeface="Georgia"/>
              </a:rPr>
              <a:t> </a:t>
            </a:r>
            <a:r>
              <a:rPr sz="1100" spc="-10" dirty="0">
                <a:latin typeface="Georgia"/>
                <a:cs typeface="Georgia"/>
              </a:rPr>
              <a:t>how</a:t>
            </a:r>
            <a:r>
              <a:rPr sz="1100" spc="80" dirty="0">
                <a:latin typeface="Georgia"/>
                <a:cs typeface="Georgia"/>
              </a:rPr>
              <a:t> </a:t>
            </a:r>
            <a:r>
              <a:rPr sz="1100" spc="-30" dirty="0">
                <a:latin typeface="Georgia"/>
                <a:cs typeface="Georgia"/>
              </a:rPr>
              <a:t>samples</a:t>
            </a:r>
            <a:r>
              <a:rPr sz="1100" spc="75" dirty="0">
                <a:latin typeface="Georgia"/>
                <a:cs typeface="Georgia"/>
              </a:rPr>
              <a:t> </a:t>
            </a:r>
            <a:r>
              <a:rPr sz="1100" spc="-25" dirty="0">
                <a:latin typeface="Georgia"/>
                <a:cs typeface="Georgia"/>
              </a:rPr>
              <a:t>are </a:t>
            </a:r>
            <a:r>
              <a:rPr sz="1100" spc="-10" dirty="0">
                <a:latin typeface="Georgia"/>
                <a:cs typeface="Georgia"/>
              </a:rPr>
              <a:t>formed.</a:t>
            </a:r>
            <a:endParaRPr sz="1100">
              <a:latin typeface="Georgia"/>
              <a:cs typeface="Georgia"/>
            </a:endParaRPr>
          </a:p>
          <a:p>
            <a:pPr marL="12700">
              <a:lnSpc>
                <a:spcPct val="100000"/>
              </a:lnSpc>
              <a:spcBef>
                <a:spcPts val="545"/>
              </a:spcBef>
            </a:pPr>
            <a:r>
              <a:rPr sz="1100" i="1" dirty="0">
                <a:latin typeface="Palatino Linotype"/>
                <a:cs typeface="Palatino Linotype"/>
              </a:rPr>
              <a:t>Low</a:t>
            </a:r>
            <a:r>
              <a:rPr sz="1100" i="1" spc="20" dirty="0">
                <a:latin typeface="Palatino Linotype"/>
                <a:cs typeface="Palatino Linotype"/>
              </a:rPr>
              <a:t> </a:t>
            </a:r>
            <a:r>
              <a:rPr sz="1100" i="1" dirty="0">
                <a:latin typeface="Palatino Linotype"/>
                <a:cs typeface="Palatino Linotype"/>
              </a:rPr>
              <a:t>cost</a:t>
            </a:r>
            <a:r>
              <a:rPr sz="1100" i="1" spc="-175" dirty="0">
                <a:latin typeface="Palatino Linotype"/>
                <a:cs typeface="Palatino Linotype"/>
              </a:rPr>
              <a:t> </a:t>
            </a:r>
            <a:r>
              <a:rPr sz="1100" dirty="0">
                <a:latin typeface="Georgia"/>
                <a:cs typeface="Georgia"/>
              </a:rPr>
              <a:t>:</a:t>
            </a:r>
            <a:r>
              <a:rPr sz="1100" spc="120" dirty="0">
                <a:latin typeface="Georgia"/>
                <a:cs typeface="Georgia"/>
              </a:rPr>
              <a:t> </a:t>
            </a:r>
            <a:r>
              <a:rPr sz="1100" spc="-10" dirty="0">
                <a:latin typeface="Georgia"/>
                <a:cs typeface="Georgia"/>
              </a:rPr>
              <a:t>low</a:t>
            </a:r>
            <a:r>
              <a:rPr sz="1100" spc="30" dirty="0">
                <a:latin typeface="Georgia"/>
                <a:cs typeface="Georgia"/>
              </a:rPr>
              <a:t> </a:t>
            </a:r>
            <a:r>
              <a:rPr sz="1100" dirty="0">
                <a:latin typeface="Georgia"/>
                <a:cs typeface="Georgia"/>
              </a:rPr>
              <a:t>cost</a:t>
            </a:r>
            <a:r>
              <a:rPr sz="1100" spc="30" dirty="0">
                <a:latin typeface="Georgia"/>
                <a:cs typeface="Georgia"/>
              </a:rPr>
              <a:t> </a:t>
            </a:r>
            <a:r>
              <a:rPr sz="1100" dirty="0">
                <a:latin typeface="Georgia"/>
                <a:cs typeface="Georgia"/>
              </a:rPr>
              <a:t>is</a:t>
            </a:r>
            <a:r>
              <a:rPr sz="1100" spc="25" dirty="0">
                <a:latin typeface="Georgia"/>
                <a:cs typeface="Georgia"/>
              </a:rPr>
              <a:t> </a:t>
            </a:r>
            <a:r>
              <a:rPr sz="1100" spc="-20" dirty="0">
                <a:latin typeface="Georgia"/>
                <a:cs typeface="Georgia"/>
              </a:rPr>
              <a:t>one</a:t>
            </a:r>
            <a:r>
              <a:rPr sz="1100" spc="30" dirty="0">
                <a:latin typeface="Georgia"/>
                <a:cs typeface="Georgia"/>
              </a:rPr>
              <a:t> </a:t>
            </a:r>
            <a:r>
              <a:rPr sz="1100" dirty="0">
                <a:latin typeface="Georgia"/>
                <a:cs typeface="Georgia"/>
              </a:rPr>
              <a:t>of</a:t>
            </a:r>
            <a:r>
              <a:rPr sz="1100" spc="30" dirty="0">
                <a:latin typeface="Georgia"/>
                <a:cs typeface="Georgia"/>
              </a:rPr>
              <a:t> </a:t>
            </a:r>
            <a:r>
              <a:rPr sz="1100" dirty="0">
                <a:latin typeface="Georgia"/>
                <a:cs typeface="Georgia"/>
              </a:rPr>
              <a:t>the</a:t>
            </a:r>
            <a:r>
              <a:rPr sz="1100" spc="30" dirty="0">
                <a:latin typeface="Georgia"/>
                <a:cs typeface="Georgia"/>
              </a:rPr>
              <a:t> </a:t>
            </a:r>
            <a:r>
              <a:rPr sz="1100" spc="-20" dirty="0">
                <a:latin typeface="Georgia"/>
                <a:cs typeface="Georgia"/>
              </a:rPr>
              <a:t>main</a:t>
            </a:r>
            <a:r>
              <a:rPr sz="1100" spc="25" dirty="0">
                <a:latin typeface="Georgia"/>
                <a:cs typeface="Georgia"/>
              </a:rPr>
              <a:t> </a:t>
            </a:r>
            <a:r>
              <a:rPr sz="1100" spc="-30" dirty="0">
                <a:latin typeface="Georgia"/>
                <a:cs typeface="Georgia"/>
              </a:rPr>
              <a:t>reasons</a:t>
            </a:r>
            <a:r>
              <a:rPr sz="1100" spc="30" dirty="0">
                <a:latin typeface="Georgia"/>
                <a:cs typeface="Georgia"/>
              </a:rPr>
              <a:t> </a:t>
            </a:r>
            <a:r>
              <a:rPr sz="1100" dirty="0">
                <a:latin typeface="Georgia"/>
                <a:cs typeface="Georgia"/>
              </a:rPr>
              <a:t>why</a:t>
            </a:r>
            <a:r>
              <a:rPr sz="1100" spc="30" dirty="0">
                <a:latin typeface="Georgia"/>
                <a:cs typeface="Georgia"/>
              </a:rPr>
              <a:t> </a:t>
            </a:r>
            <a:r>
              <a:rPr sz="1100" spc="-40" dirty="0">
                <a:latin typeface="Georgia"/>
                <a:cs typeface="Georgia"/>
              </a:rPr>
              <a:t>researchers</a:t>
            </a:r>
            <a:r>
              <a:rPr sz="1100" spc="25" dirty="0">
                <a:latin typeface="Georgia"/>
                <a:cs typeface="Georgia"/>
              </a:rPr>
              <a:t> </a:t>
            </a:r>
            <a:r>
              <a:rPr sz="1100" dirty="0">
                <a:latin typeface="Georgia"/>
                <a:cs typeface="Georgia"/>
              </a:rPr>
              <a:t>adopt</a:t>
            </a:r>
            <a:r>
              <a:rPr sz="1100" spc="30" dirty="0">
                <a:latin typeface="Georgia"/>
                <a:cs typeface="Georgia"/>
              </a:rPr>
              <a:t> </a:t>
            </a:r>
            <a:r>
              <a:rPr sz="1100" dirty="0">
                <a:latin typeface="Georgia"/>
                <a:cs typeface="Georgia"/>
              </a:rPr>
              <a:t>this</a:t>
            </a:r>
            <a:r>
              <a:rPr sz="1100" spc="30" dirty="0">
                <a:latin typeface="Georgia"/>
                <a:cs typeface="Georgia"/>
              </a:rPr>
              <a:t> </a:t>
            </a:r>
            <a:r>
              <a:rPr sz="1100" spc="-10" dirty="0">
                <a:latin typeface="Georgia"/>
                <a:cs typeface="Georgia"/>
              </a:rPr>
              <a:t>technique.</a:t>
            </a:r>
            <a:endParaRPr sz="1100">
              <a:latin typeface="Georgia"/>
              <a:cs typeface="Georgia"/>
            </a:endParaRPr>
          </a:p>
          <a:p>
            <a:pPr marL="12700" marR="148590">
              <a:lnSpc>
                <a:spcPts val="1150"/>
              </a:lnSpc>
              <a:spcBef>
                <a:spcPts val="735"/>
              </a:spcBef>
            </a:pPr>
            <a:r>
              <a:rPr sz="1100" i="1" dirty="0">
                <a:latin typeface="Palatino Linotype"/>
                <a:cs typeface="Palatino Linotype"/>
              </a:rPr>
              <a:t>Readily</a:t>
            </a:r>
            <a:r>
              <a:rPr sz="1100" i="1" spc="95" dirty="0">
                <a:latin typeface="Palatino Linotype"/>
                <a:cs typeface="Palatino Linotype"/>
              </a:rPr>
              <a:t> </a:t>
            </a:r>
            <a:r>
              <a:rPr sz="1100" i="1" dirty="0">
                <a:latin typeface="Palatino Linotype"/>
                <a:cs typeface="Palatino Linotype"/>
              </a:rPr>
              <a:t>available</a:t>
            </a:r>
            <a:r>
              <a:rPr sz="1100" i="1" spc="100" dirty="0">
                <a:latin typeface="Palatino Linotype"/>
                <a:cs typeface="Palatino Linotype"/>
              </a:rPr>
              <a:t> </a:t>
            </a:r>
            <a:r>
              <a:rPr sz="1100" i="1" dirty="0">
                <a:latin typeface="Palatino Linotype"/>
                <a:cs typeface="Palatino Linotype"/>
              </a:rPr>
              <a:t>sample</a:t>
            </a:r>
            <a:r>
              <a:rPr sz="1100" dirty="0">
                <a:latin typeface="Georgia"/>
                <a:cs typeface="Georgia"/>
              </a:rPr>
              <a:t>:</a:t>
            </a:r>
            <a:r>
              <a:rPr sz="1100" spc="195" dirty="0">
                <a:latin typeface="Georgia"/>
                <a:cs typeface="Georgia"/>
              </a:rPr>
              <a:t> </a:t>
            </a:r>
            <a:r>
              <a:rPr sz="1100" dirty="0">
                <a:latin typeface="Georgia"/>
                <a:cs typeface="Georgia"/>
              </a:rPr>
              <a:t>Data</a:t>
            </a:r>
            <a:r>
              <a:rPr sz="1100" spc="85" dirty="0">
                <a:latin typeface="Georgia"/>
                <a:cs typeface="Georgia"/>
              </a:rPr>
              <a:t> </a:t>
            </a:r>
            <a:r>
              <a:rPr sz="1100" spc="-20" dirty="0">
                <a:latin typeface="Georgia"/>
                <a:cs typeface="Georgia"/>
              </a:rPr>
              <a:t>collection</a:t>
            </a:r>
            <a:r>
              <a:rPr sz="1100" spc="85" dirty="0">
                <a:latin typeface="Georgia"/>
                <a:cs typeface="Georgia"/>
              </a:rPr>
              <a:t> </a:t>
            </a:r>
            <a:r>
              <a:rPr sz="1100" dirty="0">
                <a:latin typeface="Georgia"/>
                <a:cs typeface="Georgia"/>
              </a:rPr>
              <a:t>is</a:t>
            </a:r>
            <a:r>
              <a:rPr sz="1100" spc="85" dirty="0">
                <a:latin typeface="Georgia"/>
                <a:cs typeface="Georgia"/>
              </a:rPr>
              <a:t> </a:t>
            </a:r>
            <a:r>
              <a:rPr sz="1100" dirty="0">
                <a:latin typeface="Georgia"/>
                <a:cs typeface="Georgia"/>
              </a:rPr>
              <a:t>easy</a:t>
            </a:r>
            <a:r>
              <a:rPr sz="1100" spc="85" dirty="0">
                <a:latin typeface="Georgia"/>
                <a:cs typeface="Georgia"/>
              </a:rPr>
              <a:t> </a:t>
            </a:r>
            <a:r>
              <a:rPr sz="1100" dirty="0">
                <a:latin typeface="Georgia"/>
                <a:cs typeface="Georgia"/>
              </a:rPr>
              <a:t>and</a:t>
            </a:r>
            <a:r>
              <a:rPr sz="1100" spc="85" dirty="0">
                <a:latin typeface="Georgia"/>
                <a:cs typeface="Georgia"/>
              </a:rPr>
              <a:t> </a:t>
            </a:r>
            <a:r>
              <a:rPr sz="1100" spc="-20" dirty="0">
                <a:latin typeface="Georgia"/>
                <a:cs typeface="Georgia"/>
              </a:rPr>
              <a:t>accessible.</a:t>
            </a:r>
            <a:r>
              <a:rPr sz="1100" spc="195" dirty="0">
                <a:latin typeface="Georgia"/>
                <a:cs typeface="Georgia"/>
              </a:rPr>
              <a:t> </a:t>
            </a:r>
            <a:r>
              <a:rPr sz="1100" dirty="0">
                <a:latin typeface="Georgia"/>
                <a:cs typeface="Georgia"/>
              </a:rPr>
              <a:t>Most</a:t>
            </a:r>
            <a:r>
              <a:rPr sz="1100" spc="85" dirty="0">
                <a:latin typeface="Georgia"/>
                <a:cs typeface="Georgia"/>
              </a:rPr>
              <a:t> </a:t>
            </a:r>
            <a:r>
              <a:rPr sz="1100" spc="-30" dirty="0">
                <a:latin typeface="Georgia"/>
                <a:cs typeface="Georgia"/>
              </a:rPr>
              <a:t>convenience </a:t>
            </a:r>
            <a:r>
              <a:rPr sz="1100" spc="-25" dirty="0">
                <a:latin typeface="Georgia"/>
                <a:cs typeface="Georgia"/>
              </a:rPr>
              <a:t>sampling</a:t>
            </a:r>
            <a:r>
              <a:rPr sz="1100" spc="40" dirty="0">
                <a:latin typeface="Georgia"/>
                <a:cs typeface="Georgia"/>
              </a:rPr>
              <a:t> </a:t>
            </a:r>
            <a:r>
              <a:rPr sz="1100" spc="-35" dirty="0">
                <a:latin typeface="Georgia"/>
                <a:cs typeface="Georgia"/>
              </a:rPr>
              <a:t>considers</a:t>
            </a:r>
            <a:r>
              <a:rPr sz="1100" spc="45" dirty="0">
                <a:latin typeface="Georgia"/>
                <a:cs typeface="Georgia"/>
              </a:rPr>
              <a:t> </a:t>
            </a:r>
            <a:r>
              <a:rPr sz="1100" dirty="0">
                <a:latin typeface="Georgia"/>
                <a:cs typeface="Georgia"/>
              </a:rPr>
              <a:t>the</a:t>
            </a:r>
            <a:r>
              <a:rPr sz="1100" spc="45" dirty="0">
                <a:latin typeface="Georgia"/>
                <a:cs typeface="Georgia"/>
              </a:rPr>
              <a:t> </a:t>
            </a:r>
            <a:r>
              <a:rPr sz="1100" spc="-10" dirty="0">
                <a:latin typeface="Georgia"/>
                <a:cs typeface="Georgia"/>
              </a:rPr>
              <a:t>population</a:t>
            </a:r>
            <a:r>
              <a:rPr sz="1100" spc="40" dirty="0">
                <a:latin typeface="Georgia"/>
                <a:cs typeface="Georgia"/>
              </a:rPr>
              <a:t> </a:t>
            </a:r>
            <a:r>
              <a:rPr sz="1100" dirty="0">
                <a:latin typeface="Georgia"/>
                <a:cs typeface="Georgia"/>
              </a:rPr>
              <a:t>at</a:t>
            </a:r>
            <a:r>
              <a:rPr sz="1100" spc="45" dirty="0">
                <a:latin typeface="Georgia"/>
                <a:cs typeface="Georgia"/>
              </a:rPr>
              <a:t> </a:t>
            </a:r>
            <a:r>
              <a:rPr sz="1100" spc="-10" dirty="0">
                <a:latin typeface="Georgia"/>
                <a:cs typeface="Georgia"/>
              </a:rPr>
              <a:t>hand.</a:t>
            </a:r>
            <a:endParaRPr sz="1100">
              <a:latin typeface="Georgia"/>
              <a:cs typeface="Georgia"/>
            </a:endParaRPr>
          </a:p>
          <a:p>
            <a:pPr marL="12700" marR="5080">
              <a:lnSpc>
                <a:spcPts val="1150"/>
              </a:lnSpc>
              <a:spcBef>
                <a:spcPts val="730"/>
              </a:spcBef>
            </a:pPr>
            <a:r>
              <a:rPr sz="1100" i="1" dirty="0">
                <a:latin typeface="Palatino Linotype"/>
                <a:cs typeface="Palatino Linotype"/>
              </a:rPr>
              <a:t>Fewer</a:t>
            </a:r>
            <a:r>
              <a:rPr sz="1100" i="1" spc="65" dirty="0">
                <a:latin typeface="Palatino Linotype"/>
                <a:cs typeface="Palatino Linotype"/>
              </a:rPr>
              <a:t> </a:t>
            </a:r>
            <a:r>
              <a:rPr sz="1100" i="1" dirty="0">
                <a:latin typeface="Palatino Linotype"/>
                <a:cs typeface="Palatino Linotype"/>
              </a:rPr>
              <a:t>rules</a:t>
            </a:r>
            <a:r>
              <a:rPr sz="1100" i="1" spc="70" dirty="0">
                <a:latin typeface="Palatino Linotype"/>
                <a:cs typeface="Palatino Linotype"/>
              </a:rPr>
              <a:t> </a:t>
            </a:r>
            <a:r>
              <a:rPr sz="1100" i="1" dirty="0">
                <a:latin typeface="Palatino Linotype"/>
                <a:cs typeface="Palatino Linotype"/>
              </a:rPr>
              <a:t>to</a:t>
            </a:r>
            <a:r>
              <a:rPr sz="1100" i="1" spc="70" dirty="0">
                <a:latin typeface="Palatino Linotype"/>
                <a:cs typeface="Palatino Linotype"/>
              </a:rPr>
              <a:t> </a:t>
            </a:r>
            <a:r>
              <a:rPr sz="1100" i="1" dirty="0">
                <a:latin typeface="Palatino Linotype"/>
                <a:cs typeface="Palatino Linotype"/>
              </a:rPr>
              <a:t>follow</a:t>
            </a:r>
            <a:r>
              <a:rPr sz="1100" i="1" spc="-160" dirty="0">
                <a:latin typeface="Palatino Linotype"/>
                <a:cs typeface="Palatino Linotype"/>
              </a:rPr>
              <a:t> </a:t>
            </a:r>
            <a:r>
              <a:rPr sz="1100" dirty="0">
                <a:latin typeface="Georgia"/>
                <a:cs typeface="Georgia"/>
              </a:rPr>
              <a:t>:</a:t>
            </a:r>
            <a:r>
              <a:rPr sz="1100" spc="170" dirty="0">
                <a:latin typeface="Georgia"/>
                <a:cs typeface="Georgia"/>
              </a:rPr>
              <a:t> </a:t>
            </a:r>
            <a:r>
              <a:rPr sz="1100" dirty="0">
                <a:latin typeface="Georgia"/>
                <a:cs typeface="Georgia"/>
              </a:rPr>
              <a:t>tt</a:t>
            </a:r>
            <a:r>
              <a:rPr sz="1100" spc="55" dirty="0">
                <a:latin typeface="Georgia"/>
                <a:cs typeface="Georgia"/>
              </a:rPr>
              <a:t> </a:t>
            </a:r>
            <a:r>
              <a:rPr sz="1100" spc="-20" dirty="0">
                <a:latin typeface="Georgia"/>
                <a:cs typeface="Georgia"/>
              </a:rPr>
              <a:t>does</a:t>
            </a:r>
            <a:r>
              <a:rPr sz="1100" spc="55" dirty="0">
                <a:latin typeface="Georgia"/>
                <a:cs typeface="Georgia"/>
              </a:rPr>
              <a:t> </a:t>
            </a:r>
            <a:r>
              <a:rPr sz="1100" dirty="0">
                <a:latin typeface="Georgia"/>
                <a:cs typeface="Georgia"/>
              </a:rPr>
              <a:t>not</a:t>
            </a:r>
            <a:r>
              <a:rPr sz="1100" spc="55" dirty="0">
                <a:latin typeface="Georgia"/>
                <a:cs typeface="Georgia"/>
              </a:rPr>
              <a:t> </a:t>
            </a:r>
            <a:r>
              <a:rPr sz="1100" spc="-30" dirty="0">
                <a:latin typeface="Georgia"/>
                <a:cs typeface="Georgia"/>
              </a:rPr>
              <a:t>require</a:t>
            </a:r>
            <a:r>
              <a:rPr sz="1100" spc="55" dirty="0">
                <a:latin typeface="Georgia"/>
                <a:cs typeface="Georgia"/>
              </a:rPr>
              <a:t> </a:t>
            </a:r>
            <a:r>
              <a:rPr sz="1100" spc="-10" dirty="0">
                <a:latin typeface="Georgia"/>
                <a:cs typeface="Georgia"/>
              </a:rPr>
              <a:t>going</a:t>
            </a:r>
            <a:r>
              <a:rPr sz="1100" spc="55" dirty="0">
                <a:latin typeface="Georgia"/>
                <a:cs typeface="Georgia"/>
              </a:rPr>
              <a:t> </a:t>
            </a:r>
            <a:r>
              <a:rPr sz="1100" spc="-10" dirty="0">
                <a:latin typeface="Georgia"/>
                <a:cs typeface="Georgia"/>
              </a:rPr>
              <a:t>through</a:t>
            </a:r>
            <a:r>
              <a:rPr sz="1100" spc="55" dirty="0">
                <a:latin typeface="Georgia"/>
                <a:cs typeface="Georgia"/>
              </a:rPr>
              <a:t> </a:t>
            </a:r>
            <a:r>
              <a:rPr sz="1100" dirty="0">
                <a:latin typeface="Georgia"/>
                <a:cs typeface="Georgia"/>
              </a:rPr>
              <a:t>a</a:t>
            </a:r>
            <a:r>
              <a:rPr sz="1100" spc="55" dirty="0">
                <a:latin typeface="Georgia"/>
                <a:cs typeface="Georgia"/>
              </a:rPr>
              <a:t> </a:t>
            </a:r>
            <a:r>
              <a:rPr sz="1100" spc="-25" dirty="0">
                <a:latin typeface="Georgia"/>
                <a:cs typeface="Georgia"/>
              </a:rPr>
              <a:t>checklist</a:t>
            </a:r>
            <a:r>
              <a:rPr sz="1100" spc="55" dirty="0">
                <a:latin typeface="Georgia"/>
                <a:cs typeface="Georgia"/>
              </a:rPr>
              <a:t> </a:t>
            </a:r>
            <a:r>
              <a:rPr sz="1100" dirty="0">
                <a:latin typeface="Georgia"/>
                <a:cs typeface="Georgia"/>
              </a:rPr>
              <a:t>to</a:t>
            </a:r>
            <a:r>
              <a:rPr sz="1100" spc="55" dirty="0">
                <a:latin typeface="Georgia"/>
                <a:cs typeface="Georgia"/>
              </a:rPr>
              <a:t> </a:t>
            </a:r>
            <a:r>
              <a:rPr sz="1100" spc="-10" dirty="0">
                <a:latin typeface="Georgia"/>
                <a:cs typeface="Georgia"/>
              </a:rPr>
              <a:t>filter</a:t>
            </a:r>
            <a:r>
              <a:rPr sz="1100" spc="55" dirty="0">
                <a:latin typeface="Georgia"/>
                <a:cs typeface="Georgia"/>
              </a:rPr>
              <a:t> </a:t>
            </a:r>
            <a:r>
              <a:rPr sz="1100" spc="-20" dirty="0">
                <a:latin typeface="Georgia"/>
                <a:cs typeface="Georgia"/>
              </a:rPr>
              <a:t>members </a:t>
            </a:r>
            <a:r>
              <a:rPr sz="1100" dirty="0">
                <a:latin typeface="Georgia"/>
                <a:cs typeface="Georgia"/>
              </a:rPr>
              <a:t>of</a:t>
            </a:r>
            <a:r>
              <a:rPr sz="1100" spc="20" dirty="0">
                <a:latin typeface="Georgia"/>
                <a:cs typeface="Georgia"/>
              </a:rPr>
              <a:t> </a:t>
            </a:r>
            <a:r>
              <a:rPr sz="1100" dirty="0">
                <a:latin typeface="Georgia"/>
                <a:cs typeface="Georgia"/>
              </a:rPr>
              <a:t>an</a:t>
            </a:r>
            <a:r>
              <a:rPr sz="1100" spc="20" dirty="0">
                <a:latin typeface="Georgia"/>
                <a:cs typeface="Georgia"/>
              </a:rPr>
              <a:t> </a:t>
            </a:r>
            <a:r>
              <a:rPr sz="1100" spc="-10" dirty="0">
                <a:latin typeface="Georgia"/>
                <a:cs typeface="Georgia"/>
              </a:rPr>
              <a:t>audience.</a:t>
            </a:r>
            <a:endParaRPr sz="1100">
              <a:latin typeface="Georgia"/>
              <a:cs typeface="Georgia"/>
            </a:endParaRPr>
          </a:p>
        </p:txBody>
      </p:sp>
      <p:sp>
        <p:nvSpPr>
          <p:cNvPr id="5" name="object 5"/>
          <p:cNvSpPr/>
          <p:nvPr/>
        </p:nvSpPr>
        <p:spPr>
          <a:xfrm>
            <a:off x="337972" y="126227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4675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03125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26946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65394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4" name="object 14"/>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98</a:t>
            </a:fld>
            <a:r>
              <a:rPr spc="25" dirty="0"/>
              <a:t> </a:t>
            </a:r>
            <a:r>
              <a:rPr spc="75" dirty="0"/>
              <a:t>/</a:t>
            </a:r>
            <a:r>
              <a:rPr spc="25" dirty="0"/>
              <a:t> </a:t>
            </a:r>
            <a:r>
              <a:rPr spc="-25" dirty="0"/>
              <a:t>103</a:t>
            </a:r>
          </a:p>
        </p:txBody>
      </p:sp>
    </p:spTree>
  </p:cSld>
  <p:clrMapOvr>
    <a:masterClrMapping/>
  </p:clrMapOvr>
  <p:transition>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Judgement</a:t>
            </a:r>
            <a:r>
              <a:rPr spc="445" dirty="0"/>
              <a:t> </a:t>
            </a:r>
            <a:r>
              <a:rPr spc="-10" dirty="0"/>
              <a:t>sampling</a:t>
            </a:r>
          </a:p>
        </p:txBody>
      </p:sp>
      <p:sp>
        <p:nvSpPr>
          <p:cNvPr id="3" name="object 3"/>
          <p:cNvSpPr/>
          <p:nvPr/>
        </p:nvSpPr>
        <p:spPr>
          <a:xfrm>
            <a:off x="337972" y="45731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65707"/>
            <a:ext cx="5128895" cy="2693670"/>
          </a:xfrm>
          <a:prstGeom prst="rect">
            <a:avLst/>
          </a:prstGeom>
        </p:spPr>
        <p:txBody>
          <a:bodyPr vert="horz" wrap="square" lIns="0" tIns="34290" rIns="0" bIns="0" rtlCol="0">
            <a:spAutoFit/>
          </a:bodyPr>
          <a:lstStyle/>
          <a:p>
            <a:pPr marL="12700" marR="41910">
              <a:lnSpc>
                <a:spcPts val="1150"/>
              </a:lnSpc>
              <a:spcBef>
                <a:spcPts val="270"/>
              </a:spcBef>
            </a:pPr>
            <a:r>
              <a:rPr sz="1100" spc="-30" dirty="0">
                <a:latin typeface="Georgia"/>
                <a:cs typeface="Georgia"/>
              </a:rPr>
              <a:t>Judgmental</a:t>
            </a:r>
            <a:r>
              <a:rPr sz="1100" spc="25" dirty="0">
                <a:latin typeface="Georgia"/>
                <a:cs typeface="Georgia"/>
              </a:rPr>
              <a:t> </a:t>
            </a:r>
            <a:r>
              <a:rPr sz="1100" spc="-25" dirty="0">
                <a:latin typeface="Georgia"/>
                <a:cs typeface="Georgia"/>
              </a:rPr>
              <a:t>sampling,</a:t>
            </a:r>
            <a:r>
              <a:rPr sz="1100" spc="25" dirty="0">
                <a:latin typeface="Georgia"/>
                <a:cs typeface="Georgia"/>
              </a:rPr>
              <a:t> </a:t>
            </a:r>
            <a:r>
              <a:rPr sz="1100" dirty="0">
                <a:latin typeface="Georgia"/>
                <a:cs typeface="Georgia"/>
              </a:rPr>
              <a:t>also</a:t>
            </a:r>
            <a:r>
              <a:rPr sz="1100" spc="25" dirty="0">
                <a:latin typeface="Georgia"/>
                <a:cs typeface="Georgia"/>
              </a:rPr>
              <a:t> </a:t>
            </a:r>
            <a:r>
              <a:rPr sz="1100" spc="-10" dirty="0">
                <a:latin typeface="Georgia"/>
                <a:cs typeface="Georgia"/>
              </a:rPr>
              <a:t>called</a:t>
            </a:r>
            <a:r>
              <a:rPr sz="1100" spc="25" dirty="0">
                <a:latin typeface="Georgia"/>
                <a:cs typeface="Georgia"/>
              </a:rPr>
              <a:t> </a:t>
            </a:r>
            <a:r>
              <a:rPr sz="1100" spc="-25" dirty="0">
                <a:latin typeface="Georgia"/>
                <a:cs typeface="Georgia"/>
              </a:rPr>
              <a:t>purposive</a:t>
            </a:r>
            <a:r>
              <a:rPr sz="1100" spc="25" dirty="0">
                <a:latin typeface="Georgia"/>
                <a:cs typeface="Georgia"/>
              </a:rPr>
              <a:t> </a:t>
            </a:r>
            <a:r>
              <a:rPr sz="1100" spc="-25" dirty="0">
                <a:latin typeface="Georgia"/>
                <a:cs typeface="Georgia"/>
              </a:rPr>
              <a:t>sampling</a:t>
            </a:r>
            <a:r>
              <a:rPr sz="1100" spc="30" dirty="0">
                <a:latin typeface="Georgia"/>
                <a:cs typeface="Georgia"/>
              </a:rPr>
              <a:t> </a:t>
            </a:r>
            <a:r>
              <a:rPr sz="1100" dirty="0">
                <a:latin typeface="Georgia"/>
                <a:cs typeface="Georgia"/>
              </a:rPr>
              <a:t>or</a:t>
            </a:r>
            <a:r>
              <a:rPr sz="1100" spc="25" dirty="0">
                <a:latin typeface="Georgia"/>
                <a:cs typeface="Georgia"/>
              </a:rPr>
              <a:t> </a:t>
            </a:r>
            <a:r>
              <a:rPr sz="1100" spc="-10" dirty="0">
                <a:latin typeface="Georgia"/>
                <a:cs typeface="Georgia"/>
              </a:rPr>
              <a:t>authoritative</a:t>
            </a:r>
            <a:r>
              <a:rPr sz="1100" spc="25" dirty="0">
                <a:latin typeface="Georgia"/>
                <a:cs typeface="Georgia"/>
              </a:rPr>
              <a:t> </a:t>
            </a:r>
            <a:r>
              <a:rPr sz="1100" spc="-25" dirty="0">
                <a:latin typeface="Georgia"/>
                <a:cs typeface="Georgia"/>
              </a:rPr>
              <a:t>sampling,</a:t>
            </a:r>
            <a:r>
              <a:rPr sz="1100" spc="25" dirty="0">
                <a:latin typeface="Georgia"/>
                <a:cs typeface="Georgia"/>
              </a:rPr>
              <a:t> </a:t>
            </a:r>
            <a:r>
              <a:rPr sz="1100" dirty="0">
                <a:latin typeface="Georgia"/>
                <a:cs typeface="Georgia"/>
              </a:rPr>
              <a:t>is</a:t>
            </a:r>
            <a:r>
              <a:rPr sz="1100" spc="25" dirty="0">
                <a:latin typeface="Georgia"/>
                <a:cs typeface="Georgia"/>
              </a:rPr>
              <a:t> </a:t>
            </a:r>
            <a:r>
              <a:rPr sz="1100" spc="-50" dirty="0">
                <a:latin typeface="Georgia"/>
                <a:cs typeface="Georgia"/>
              </a:rPr>
              <a:t>a </a:t>
            </a:r>
            <a:r>
              <a:rPr sz="1100" spc="-40" dirty="0">
                <a:latin typeface="Georgia"/>
                <a:cs typeface="Georgia"/>
              </a:rPr>
              <a:t>non–probability</a:t>
            </a:r>
            <a:r>
              <a:rPr sz="1100" spc="25" dirty="0">
                <a:latin typeface="Georgia"/>
                <a:cs typeface="Georgia"/>
              </a:rPr>
              <a:t> </a:t>
            </a:r>
            <a:r>
              <a:rPr sz="1100" spc="-25" dirty="0">
                <a:latin typeface="Georgia"/>
                <a:cs typeface="Georgia"/>
              </a:rPr>
              <a:t>sampling</a:t>
            </a:r>
            <a:r>
              <a:rPr sz="1100" spc="25" dirty="0">
                <a:latin typeface="Georgia"/>
                <a:cs typeface="Georgia"/>
              </a:rPr>
              <a:t> </a:t>
            </a:r>
            <a:r>
              <a:rPr sz="1100" spc="-25" dirty="0">
                <a:latin typeface="Georgia"/>
                <a:cs typeface="Georgia"/>
              </a:rPr>
              <a:t>technique</a:t>
            </a:r>
            <a:r>
              <a:rPr sz="1100" spc="25" dirty="0">
                <a:latin typeface="Georgia"/>
                <a:cs typeface="Georgia"/>
              </a:rPr>
              <a:t> </a:t>
            </a:r>
            <a:r>
              <a:rPr sz="1100" dirty="0">
                <a:latin typeface="Georgia"/>
                <a:cs typeface="Georgia"/>
              </a:rPr>
              <a:t>in</a:t>
            </a:r>
            <a:r>
              <a:rPr sz="1100" spc="30" dirty="0">
                <a:latin typeface="Georgia"/>
                <a:cs typeface="Georgia"/>
              </a:rPr>
              <a:t> </a:t>
            </a:r>
            <a:r>
              <a:rPr sz="1100" spc="-20" dirty="0">
                <a:latin typeface="Georgia"/>
                <a:cs typeface="Georgia"/>
              </a:rPr>
              <a:t>which</a:t>
            </a:r>
            <a:r>
              <a:rPr sz="1100" spc="25"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sample</a:t>
            </a:r>
            <a:r>
              <a:rPr sz="1100" spc="25" dirty="0">
                <a:latin typeface="Georgia"/>
                <a:cs typeface="Georgia"/>
              </a:rPr>
              <a:t> </a:t>
            </a:r>
            <a:r>
              <a:rPr sz="1100" spc="-40" dirty="0">
                <a:latin typeface="Georgia"/>
                <a:cs typeface="Georgia"/>
              </a:rPr>
              <a:t>members</a:t>
            </a:r>
            <a:r>
              <a:rPr sz="1100" spc="30" dirty="0">
                <a:latin typeface="Georgia"/>
                <a:cs typeface="Georgia"/>
              </a:rPr>
              <a:t> </a:t>
            </a:r>
            <a:r>
              <a:rPr sz="1100" dirty="0">
                <a:latin typeface="Georgia"/>
                <a:cs typeface="Georgia"/>
              </a:rPr>
              <a:t>are</a:t>
            </a:r>
            <a:r>
              <a:rPr sz="1100" spc="25" dirty="0">
                <a:latin typeface="Georgia"/>
                <a:cs typeface="Georgia"/>
              </a:rPr>
              <a:t> </a:t>
            </a:r>
            <a:r>
              <a:rPr sz="1100" spc="-35" dirty="0">
                <a:latin typeface="Georgia"/>
                <a:cs typeface="Georgia"/>
              </a:rPr>
              <a:t>chosen</a:t>
            </a:r>
            <a:r>
              <a:rPr sz="1100" spc="25" dirty="0">
                <a:latin typeface="Georgia"/>
                <a:cs typeface="Georgia"/>
              </a:rPr>
              <a:t> </a:t>
            </a:r>
            <a:r>
              <a:rPr sz="1100" spc="-20" dirty="0">
                <a:latin typeface="Georgia"/>
                <a:cs typeface="Georgia"/>
              </a:rPr>
              <a:t>only </a:t>
            </a:r>
            <a:r>
              <a:rPr sz="1100" dirty="0">
                <a:latin typeface="Georgia"/>
                <a:cs typeface="Georgia"/>
              </a:rPr>
              <a:t>on</a:t>
            </a:r>
            <a:r>
              <a:rPr sz="1100" spc="20" dirty="0">
                <a:latin typeface="Georgia"/>
                <a:cs typeface="Georgia"/>
              </a:rPr>
              <a:t> </a:t>
            </a:r>
            <a:r>
              <a:rPr sz="1100" dirty="0">
                <a:latin typeface="Georgia"/>
                <a:cs typeface="Georgia"/>
              </a:rPr>
              <a:t>the</a:t>
            </a:r>
            <a:r>
              <a:rPr sz="1100" spc="25" dirty="0">
                <a:latin typeface="Georgia"/>
                <a:cs typeface="Georgia"/>
              </a:rPr>
              <a:t> </a:t>
            </a:r>
            <a:r>
              <a:rPr sz="1100" spc="-10" dirty="0">
                <a:latin typeface="Georgia"/>
                <a:cs typeface="Georgia"/>
              </a:rPr>
              <a:t>basis</a:t>
            </a:r>
            <a:r>
              <a:rPr sz="1100" spc="20" dirty="0">
                <a:latin typeface="Georgia"/>
                <a:cs typeface="Georgia"/>
              </a:rPr>
              <a:t> </a:t>
            </a:r>
            <a:r>
              <a:rPr sz="1100" dirty="0">
                <a:latin typeface="Georgia"/>
                <a:cs typeface="Georgia"/>
              </a:rPr>
              <a:t>of</a:t>
            </a:r>
            <a:r>
              <a:rPr sz="1100" spc="25" dirty="0">
                <a:latin typeface="Georgia"/>
                <a:cs typeface="Georgia"/>
              </a:rPr>
              <a:t> </a:t>
            </a:r>
            <a:r>
              <a:rPr sz="1100" dirty="0">
                <a:latin typeface="Georgia"/>
                <a:cs typeface="Georgia"/>
              </a:rPr>
              <a:t>the</a:t>
            </a:r>
            <a:r>
              <a:rPr sz="1100" spc="20" dirty="0">
                <a:latin typeface="Georgia"/>
                <a:cs typeface="Georgia"/>
              </a:rPr>
              <a:t> </a:t>
            </a:r>
            <a:r>
              <a:rPr sz="1100" spc="-30" dirty="0">
                <a:latin typeface="Georgia"/>
                <a:cs typeface="Georgia"/>
              </a:rPr>
              <a:t>researcher’s</a:t>
            </a:r>
            <a:r>
              <a:rPr sz="1100" spc="25" dirty="0">
                <a:latin typeface="Georgia"/>
                <a:cs typeface="Georgia"/>
              </a:rPr>
              <a:t> </a:t>
            </a:r>
            <a:r>
              <a:rPr sz="1100" spc="-35" dirty="0">
                <a:latin typeface="Georgia"/>
                <a:cs typeface="Georgia"/>
              </a:rPr>
              <a:t>knowledge</a:t>
            </a:r>
            <a:r>
              <a:rPr sz="1100" spc="20" dirty="0">
                <a:latin typeface="Georgia"/>
                <a:cs typeface="Georgia"/>
              </a:rPr>
              <a:t> </a:t>
            </a:r>
            <a:r>
              <a:rPr sz="1100" dirty="0">
                <a:latin typeface="Georgia"/>
                <a:cs typeface="Georgia"/>
              </a:rPr>
              <a:t>and</a:t>
            </a:r>
            <a:r>
              <a:rPr sz="1100" spc="25" dirty="0">
                <a:latin typeface="Georgia"/>
                <a:cs typeface="Georgia"/>
              </a:rPr>
              <a:t> </a:t>
            </a:r>
            <a:r>
              <a:rPr sz="1100" spc="-10" dirty="0">
                <a:latin typeface="Georgia"/>
                <a:cs typeface="Georgia"/>
              </a:rPr>
              <a:t>judgment.</a:t>
            </a:r>
            <a:endParaRPr sz="1100">
              <a:latin typeface="Georgia"/>
              <a:cs typeface="Georgia"/>
            </a:endParaRPr>
          </a:p>
          <a:p>
            <a:pPr marL="12700" marR="8890" algn="just">
              <a:lnSpc>
                <a:spcPts val="1150"/>
              </a:lnSpc>
              <a:spcBef>
                <a:spcPts val="610"/>
              </a:spcBef>
            </a:pPr>
            <a:r>
              <a:rPr sz="1100" dirty="0">
                <a:latin typeface="Georgia"/>
                <a:cs typeface="Georgia"/>
              </a:rPr>
              <a:t>As</a:t>
            </a:r>
            <a:r>
              <a:rPr sz="1100" spc="25" dirty="0">
                <a:latin typeface="Georgia"/>
                <a:cs typeface="Georgia"/>
              </a:rPr>
              <a:t> </a:t>
            </a:r>
            <a:r>
              <a:rPr sz="1100" dirty="0">
                <a:latin typeface="Georgia"/>
                <a:cs typeface="Georgia"/>
              </a:rPr>
              <a:t>the</a:t>
            </a:r>
            <a:r>
              <a:rPr sz="1100" spc="25" dirty="0">
                <a:latin typeface="Georgia"/>
                <a:cs typeface="Georgia"/>
              </a:rPr>
              <a:t> </a:t>
            </a:r>
            <a:r>
              <a:rPr sz="1100" spc="-25" dirty="0">
                <a:latin typeface="Georgia"/>
                <a:cs typeface="Georgia"/>
              </a:rPr>
              <a:t>researcher’s</a:t>
            </a:r>
            <a:r>
              <a:rPr sz="1100" spc="30" dirty="0">
                <a:latin typeface="Georgia"/>
                <a:cs typeface="Georgia"/>
              </a:rPr>
              <a:t> </a:t>
            </a:r>
            <a:r>
              <a:rPr sz="1100" spc="-35" dirty="0">
                <a:latin typeface="Georgia"/>
                <a:cs typeface="Georgia"/>
              </a:rPr>
              <a:t>knowledge</a:t>
            </a:r>
            <a:r>
              <a:rPr sz="1100" spc="25" dirty="0">
                <a:latin typeface="Georgia"/>
                <a:cs typeface="Georgia"/>
              </a:rPr>
              <a:t> </a:t>
            </a:r>
            <a:r>
              <a:rPr sz="1100" dirty="0">
                <a:latin typeface="Georgia"/>
                <a:cs typeface="Georgia"/>
              </a:rPr>
              <a:t>is</a:t>
            </a:r>
            <a:r>
              <a:rPr sz="1100" spc="30" dirty="0">
                <a:latin typeface="Georgia"/>
                <a:cs typeface="Georgia"/>
              </a:rPr>
              <a:t> </a:t>
            </a:r>
            <a:r>
              <a:rPr sz="1100" spc="-25" dirty="0">
                <a:latin typeface="Georgia"/>
                <a:cs typeface="Georgia"/>
              </a:rPr>
              <a:t>instrumental</a:t>
            </a:r>
            <a:r>
              <a:rPr sz="1100" spc="25" dirty="0">
                <a:latin typeface="Georgia"/>
                <a:cs typeface="Georgia"/>
              </a:rPr>
              <a:t> </a:t>
            </a:r>
            <a:r>
              <a:rPr sz="1100" dirty="0">
                <a:latin typeface="Georgia"/>
                <a:cs typeface="Georgia"/>
              </a:rPr>
              <a:t>in</a:t>
            </a:r>
            <a:r>
              <a:rPr sz="1100" spc="30" dirty="0">
                <a:latin typeface="Georgia"/>
                <a:cs typeface="Georgia"/>
              </a:rPr>
              <a:t> </a:t>
            </a:r>
            <a:r>
              <a:rPr sz="1100" spc="-10" dirty="0">
                <a:latin typeface="Georgia"/>
                <a:cs typeface="Georgia"/>
              </a:rPr>
              <a:t>creating</a:t>
            </a:r>
            <a:r>
              <a:rPr sz="1100" spc="25" dirty="0">
                <a:latin typeface="Georgia"/>
                <a:cs typeface="Georgia"/>
              </a:rPr>
              <a:t> </a:t>
            </a:r>
            <a:r>
              <a:rPr sz="1100" dirty="0">
                <a:latin typeface="Georgia"/>
                <a:cs typeface="Georgia"/>
              </a:rPr>
              <a:t>a</a:t>
            </a:r>
            <a:r>
              <a:rPr sz="1100" spc="25" dirty="0">
                <a:latin typeface="Georgia"/>
                <a:cs typeface="Georgia"/>
              </a:rPr>
              <a:t> </a:t>
            </a:r>
            <a:r>
              <a:rPr sz="1100" spc="-20" dirty="0">
                <a:latin typeface="Georgia"/>
                <a:cs typeface="Georgia"/>
              </a:rPr>
              <a:t>sample</a:t>
            </a:r>
            <a:r>
              <a:rPr sz="1100" spc="30" dirty="0">
                <a:latin typeface="Georgia"/>
                <a:cs typeface="Georgia"/>
              </a:rPr>
              <a:t> </a:t>
            </a:r>
            <a:r>
              <a:rPr sz="1100" dirty="0">
                <a:latin typeface="Georgia"/>
                <a:cs typeface="Georgia"/>
              </a:rPr>
              <a:t>in</a:t>
            </a:r>
            <a:r>
              <a:rPr sz="1100" spc="25" dirty="0">
                <a:latin typeface="Georgia"/>
                <a:cs typeface="Georgia"/>
              </a:rPr>
              <a:t> </a:t>
            </a:r>
            <a:r>
              <a:rPr sz="1100" dirty="0">
                <a:latin typeface="Georgia"/>
                <a:cs typeface="Georgia"/>
              </a:rPr>
              <a:t>this</a:t>
            </a:r>
            <a:r>
              <a:rPr sz="1100" spc="30" dirty="0">
                <a:latin typeface="Georgia"/>
                <a:cs typeface="Georgia"/>
              </a:rPr>
              <a:t> </a:t>
            </a:r>
            <a:r>
              <a:rPr sz="1100" spc="-10" dirty="0">
                <a:latin typeface="Georgia"/>
                <a:cs typeface="Georgia"/>
              </a:rPr>
              <a:t>technique, </a:t>
            </a:r>
            <a:r>
              <a:rPr sz="1100" dirty="0">
                <a:latin typeface="Georgia"/>
                <a:cs typeface="Georgia"/>
              </a:rPr>
              <a:t>there</a:t>
            </a:r>
            <a:r>
              <a:rPr sz="1100" spc="10" dirty="0">
                <a:latin typeface="Georgia"/>
                <a:cs typeface="Georgia"/>
              </a:rPr>
              <a:t> </a:t>
            </a:r>
            <a:r>
              <a:rPr sz="1100" dirty="0">
                <a:latin typeface="Georgia"/>
                <a:cs typeface="Georgia"/>
              </a:rPr>
              <a:t>are</a:t>
            </a:r>
            <a:r>
              <a:rPr sz="1100" spc="15" dirty="0">
                <a:latin typeface="Georgia"/>
                <a:cs typeface="Georgia"/>
              </a:rPr>
              <a:t> </a:t>
            </a:r>
            <a:r>
              <a:rPr sz="1100" spc="-25" dirty="0">
                <a:latin typeface="Georgia"/>
                <a:cs typeface="Georgia"/>
              </a:rPr>
              <a:t>chances</a:t>
            </a:r>
            <a:r>
              <a:rPr sz="1100" spc="15" dirty="0">
                <a:latin typeface="Georgia"/>
                <a:cs typeface="Georgia"/>
              </a:rPr>
              <a:t> </a:t>
            </a:r>
            <a:r>
              <a:rPr sz="1100" dirty="0">
                <a:latin typeface="Georgia"/>
                <a:cs typeface="Georgia"/>
              </a:rPr>
              <a:t>that</a:t>
            </a:r>
            <a:r>
              <a:rPr sz="1100" spc="10" dirty="0">
                <a:latin typeface="Georgia"/>
                <a:cs typeface="Georgia"/>
              </a:rPr>
              <a:t> </a:t>
            </a:r>
            <a:r>
              <a:rPr sz="1100" dirty="0">
                <a:latin typeface="Georgia"/>
                <a:cs typeface="Georgia"/>
              </a:rPr>
              <a:t>the</a:t>
            </a:r>
            <a:r>
              <a:rPr sz="1100" spc="15" dirty="0">
                <a:latin typeface="Georgia"/>
                <a:cs typeface="Georgia"/>
              </a:rPr>
              <a:t> </a:t>
            </a:r>
            <a:r>
              <a:rPr sz="1100" spc="-10" dirty="0">
                <a:latin typeface="Georgia"/>
                <a:cs typeface="Georgia"/>
              </a:rPr>
              <a:t>results</a:t>
            </a:r>
            <a:r>
              <a:rPr sz="1100" spc="15" dirty="0">
                <a:latin typeface="Georgia"/>
                <a:cs typeface="Georgia"/>
              </a:rPr>
              <a:t> </a:t>
            </a:r>
            <a:r>
              <a:rPr sz="1100" dirty="0">
                <a:latin typeface="Georgia"/>
                <a:cs typeface="Georgia"/>
              </a:rPr>
              <a:t>will</a:t>
            </a:r>
            <a:r>
              <a:rPr sz="1100" spc="15" dirty="0">
                <a:latin typeface="Georgia"/>
                <a:cs typeface="Georgia"/>
              </a:rPr>
              <a:t> </a:t>
            </a:r>
            <a:r>
              <a:rPr sz="1100" dirty="0">
                <a:latin typeface="Georgia"/>
                <a:cs typeface="Georgia"/>
              </a:rPr>
              <a:t>be</a:t>
            </a:r>
            <a:r>
              <a:rPr sz="1100" spc="10" dirty="0">
                <a:latin typeface="Georgia"/>
                <a:cs typeface="Georgia"/>
              </a:rPr>
              <a:t> </a:t>
            </a:r>
            <a:r>
              <a:rPr sz="1100" dirty="0">
                <a:latin typeface="Georgia"/>
                <a:cs typeface="Georgia"/>
              </a:rPr>
              <a:t>highly</a:t>
            </a:r>
            <a:r>
              <a:rPr sz="1100" spc="15" dirty="0">
                <a:latin typeface="Georgia"/>
                <a:cs typeface="Georgia"/>
              </a:rPr>
              <a:t> </a:t>
            </a:r>
            <a:r>
              <a:rPr sz="1100" dirty="0">
                <a:latin typeface="Georgia"/>
                <a:cs typeface="Georgia"/>
              </a:rPr>
              <a:t>accurate</a:t>
            </a:r>
            <a:r>
              <a:rPr sz="1100" spc="15" dirty="0">
                <a:latin typeface="Georgia"/>
                <a:cs typeface="Georgia"/>
              </a:rPr>
              <a:t> </a:t>
            </a:r>
            <a:r>
              <a:rPr sz="1100" dirty="0">
                <a:latin typeface="Georgia"/>
                <a:cs typeface="Georgia"/>
              </a:rPr>
              <a:t>with</a:t>
            </a:r>
            <a:r>
              <a:rPr sz="1100" spc="10" dirty="0">
                <a:latin typeface="Georgia"/>
                <a:cs typeface="Georgia"/>
              </a:rPr>
              <a:t> </a:t>
            </a:r>
            <a:r>
              <a:rPr sz="1100" dirty="0">
                <a:latin typeface="Georgia"/>
                <a:cs typeface="Georgia"/>
              </a:rPr>
              <a:t>a</a:t>
            </a:r>
            <a:r>
              <a:rPr sz="1100" spc="15" dirty="0">
                <a:latin typeface="Georgia"/>
                <a:cs typeface="Georgia"/>
              </a:rPr>
              <a:t> </a:t>
            </a:r>
            <a:r>
              <a:rPr sz="1100" spc="-45" dirty="0">
                <a:latin typeface="Georgia"/>
                <a:cs typeface="Georgia"/>
              </a:rPr>
              <a:t>minimum</a:t>
            </a:r>
            <a:r>
              <a:rPr sz="1100" spc="15" dirty="0">
                <a:latin typeface="Georgia"/>
                <a:cs typeface="Georgia"/>
              </a:rPr>
              <a:t> </a:t>
            </a:r>
            <a:r>
              <a:rPr sz="1100" spc="-20" dirty="0">
                <a:latin typeface="Georgia"/>
                <a:cs typeface="Georgia"/>
              </a:rPr>
              <a:t>margin</a:t>
            </a:r>
            <a:r>
              <a:rPr sz="1100" spc="15" dirty="0">
                <a:latin typeface="Georgia"/>
                <a:cs typeface="Georgia"/>
              </a:rPr>
              <a:t> </a:t>
            </a:r>
            <a:r>
              <a:rPr sz="1100" spc="-25" dirty="0">
                <a:latin typeface="Georgia"/>
                <a:cs typeface="Georgia"/>
              </a:rPr>
              <a:t>of </a:t>
            </a:r>
            <a:r>
              <a:rPr sz="1100" spc="-10" dirty="0">
                <a:latin typeface="Georgia"/>
                <a:cs typeface="Georgia"/>
              </a:rPr>
              <a:t>error.</a:t>
            </a:r>
            <a:endParaRPr sz="1100">
              <a:latin typeface="Georgia"/>
              <a:cs typeface="Georgia"/>
            </a:endParaRPr>
          </a:p>
          <a:p>
            <a:pPr marL="12700" marR="133350">
              <a:lnSpc>
                <a:spcPts val="1150"/>
              </a:lnSpc>
              <a:spcBef>
                <a:spcPts val="610"/>
              </a:spcBef>
            </a:pPr>
            <a:r>
              <a:rPr sz="1100" dirty="0">
                <a:latin typeface="Georgia"/>
                <a:cs typeface="Georgia"/>
              </a:rPr>
              <a:t>The</a:t>
            </a:r>
            <a:r>
              <a:rPr sz="1100" spc="30" dirty="0">
                <a:latin typeface="Georgia"/>
                <a:cs typeface="Georgia"/>
              </a:rPr>
              <a:t> </a:t>
            </a:r>
            <a:r>
              <a:rPr sz="1100" spc="-25" dirty="0">
                <a:latin typeface="Georgia"/>
                <a:cs typeface="Georgia"/>
              </a:rPr>
              <a:t>process</a:t>
            </a:r>
            <a:r>
              <a:rPr sz="1100" spc="30" dirty="0">
                <a:latin typeface="Georgia"/>
                <a:cs typeface="Georgia"/>
              </a:rPr>
              <a:t> </a:t>
            </a:r>
            <a:r>
              <a:rPr sz="1100" dirty="0">
                <a:latin typeface="Georgia"/>
                <a:cs typeface="Georgia"/>
              </a:rPr>
              <a:t>of</a:t>
            </a:r>
            <a:r>
              <a:rPr sz="1100" spc="30" dirty="0">
                <a:latin typeface="Georgia"/>
                <a:cs typeface="Georgia"/>
              </a:rPr>
              <a:t> </a:t>
            </a:r>
            <a:r>
              <a:rPr sz="1100" spc="-20" dirty="0">
                <a:latin typeface="Georgia"/>
                <a:cs typeface="Georgia"/>
              </a:rPr>
              <a:t>selecting</a:t>
            </a:r>
            <a:r>
              <a:rPr sz="1100" spc="30" dirty="0">
                <a:latin typeface="Georgia"/>
                <a:cs typeface="Georgia"/>
              </a:rPr>
              <a:t> </a:t>
            </a:r>
            <a:r>
              <a:rPr sz="1100" dirty="0">
                <a:latin typeface="Georgia"/>
                <a:cs typeface="Georgia"/>
              </a:rPr>
              <a:t>a</a:t>
            </a:r>
            <a:r>
              <a:rPr sz="1100" spc="30" dirty="0">
                <a:latin typeface="Georgia"/>
                <a:cs typeface="Georgia"/>
              </a:rPr>
              <a:t> </a:t>
            </a:r>
            <a:r>
              <a:rPr sz="1100" spc="-25" dirty="0">
                <a:latin typeface="Georgia"/>
                <a:cs typeface="Georgia"/>
              </a:rPr>
              <a:t>sample</a:t>
            </a:r>
            <a:r>
              <a:rPr sz="1100" spc="35" dirty="0">
                <a:latin typeface="Georgia"/>
                <a:cs typeface="Georgia"/>
              </a:rPr>
              <a:t> </a:t>
            </a:r>
            <a:r>
              <a:rPr sz="1100" spc="-30" dirty="0">
                <a:latin typeface="Georgia"/>
                <a:cs typeface="Georgia"/>
              </a:rPr>
              <a:t>involves</a:t>
            </a:r>
            <a:r>
              <a:rPr sz="1100" spc="30" dirty="0">
                <a:latin typeface="Georgia"/>
                <a:cs typeface="Georgia"/>
              </a:rPr>
              <a:t> </a:t>
            </a:r>
            <a:r>
              <a:rPr sz="1100" dirty="0">
                <a:latin typeface="Georgia"/>
                <a:cs typeface="Georgia"/>
              </a:rPr>
              <a:t>the</a:t>
            </a:r>
            <a:r>
              <a:rPr sz="1100" spc="30" dirty="0">
                <a:latin typeface="Georgia"/>
                <a:cs typeface="Georgia"/>
              </a:rPr>
              <a:t> </a:t>
            </a:r>
            <a:r>
              <a:rPr sz="1100" spc="-35" dirty="0">
                <a:latin typeface="Georgia"/>
                <a:cs typeface="Georgia"/>
              </a:rPr>
              <a:t>researchers</a:t>
            </a:r>
            <a:r>
              <a:rPr sz="1100" spc="30" dirty="0">
                <a:latin typeface="Georgia"/>
                <a:cs typeface="Georgia"/>
              </a:rPr>
              <a:t> </a:t>
            </a:r>
            <a:r>
              <a:rPr sz="1100" spc="-10" dirty="0">
                <a:latin typeface="Georgia"/>
                <a:cs typeface="Georgia"/>
              </a:rPr>
              <a:t>carefully</a:t>
            </a:r>
            <a:r>
              <a:rPr sz="1100" spc="30" dirty="0">
                <a:latin typeface="Georgia"/>
                <a:cs typeface="Georgia"/>
              </a:rPr>
              <a:t> </a:t>
            </a:r>
            <a:r>
              <a:rPr sz="1100" spc="-25" dirty="0">
                <a:latin typeface="Georgia"/>
                <a:cs typeface="Georgia"/>
              </a:rPr>
              <a:t>picking</a:t>
            </a:r>
            <a:r>
              <a:rPr sz="1100" spc="30" dirty="0">
                <a:latin typeface="Georgia"/>
                <a:cs typeface="Georgia"/>
              </a:rPr>
              <a:t> </a:t>
            </a:r>
            <a:r>
              <a:rPr sz="1100" spc="-25" dirty="0">
                <a:latin typeface="Georgia"/>
                <a:cs typeface="Georgia"/>
              </a:rPr>
              <a:t>and </a:t>
            </a:r>
            <a:r>
              <a:rPr sz="1100" spc="-30" dirty="0">
                <a:latin typeface="Georgia"/>
                <a:cs typeface="Georgia"/>
              </a:rPr>
              <a:t>choosing</a:t>
            </a:r>
            <a:r>
              <a:rPr sz="1100" spc="40" dirty="0">
                <a:latin typeface="Georgia"/>
                <a:cs typeface="Georgia"/>
              </a:rPr>
              <a:t> </a:t>
            </a:r>
            <a:r>
              <a:rPr sz="1100" spc="-10" dirty="0">
                <a:latin typeface="Georgia"/>
                <a:cs typeface="Georgia"/>
              </a:rPr>
              <a:t>each</a:t>
            </a:r>
            <a:r>
              <a:rPr sz="1100" spc="45" dirty="0">
                <a:latin typeface="Georgia"/>
                <a:cs typeface="Georgia"/>
              </a:rPr>
              <a:t> </a:t>
            </a:r>
            <a:r>
              <a:rPr sz="1100" spc="-20" dirty="0">
                <a:latin typeface="Georgia"/>
                <a:cs typeface="Georgia"/>
              </a:rPr>
              <a:t>individual</a:t>
            </a:r>
            <a:r>
              <a:rPr sz="1100" spc="45" dirty="0">
                <a:latin typeface="Georgia"/>
                <a:cs typeface="Georgia"/>
              </a:rPr>
              <a:t> </a:t>
            </a:r>
            <a:r>
              <a:rPr sz="1100" dirty="0">
                <a:latin typeface="Georgia"/>
                <a:cs typeface="Georgia"/>
              </a:rPr>
              <a:t>to</a:t>
            </a:r>
            <a:r>
              <a:rPr sz="1100" spc="45" dirty="0">
                <a:latin typeface="Georgia"/>
                <a:cs typeface="Georgia"/>
              </a:rPr>
              <a:t> </a:t>
            </a:r>
            <a:r>
              <a:rPr sz="1100" dirty="0">
                <a:latin typeface="Georgia"/>
                <a:cs typeface="Georgia"/>
              </a:rPr>
              <a:t>be</a:t>
            </a:r>
            <a:r>
              <a:rPr sz="1100" spc="40" dirty="0">
                <a:latin typeface="Georgia"/>
                <a:cs typeface="Georgia"/>
              </a:rPr>
              <a:t> </a:t>
            </a:r>
            <a:r>
              <a:rPr sz="1100" dirty="0">
                <a:latin typeface="Georgia"/>
                <a:cs typeface="Georgia"/>
              </a:rPr>
              <a:t>a</a:t>
            </a:r>
            <a:r>
              <a:rPr sz="1100" spc="45" dirty="0">
                <a:latin typeface="Georgia"/>
                <a:cs typeface="Georgia"/>
              </a:rPr>
              <a:t> </a:t>
            </a:r>
            <a:r>
              <a:rPr sz="1100" dirty="0">
                <a:latin typeface="Georgia"/>
                <a:cs typeface="Georgia"/>
              </a:rPr>
              <a:t>part</a:t>
            </a:r>
            <a:r>
              <a:rPr sz="1100" spc="45" dirty="0">
                <a:latin typeface="Georgia"/>
                <a:cs typeface="Georgia"/>
              </a:rPr>
              <a:t> </a:t>
            </a:r>
            <a:r>
              <a:rPr sz="1100" dirty="0">
                <a:latin typeface="Georgia"/>
                <a:cs typeface="Georgia"/>
              </a:rPr>
              <a:t>of</a:t>
            </a:r>
            <a:r>
              <a:rPr sz="1100" spc="45" dirty="0">
                <a:latin typeface="Georgia"/>
                <a:cs typeface="Georgia"/>
              </a:rPr>
              <a:t> </a:t>
            </a:r>
            <a:r>
              <a:rPr sz="1100" dirty="0">
                <a:latin typeface="Georgia"/>
                <a:cs typeface="Georgia"/>
              </a:rPr>
              <a:t>the</a:t>
            </a:r>
            <a:r>
              <a:rPr sz="1100" spc="40" dirty="0">
                <a:latin typeface="Georgia"/>
                <a:cs typeface="Georgia"/>
              </a:rPr>
              <a:t> </a:t>
            </a:r>
            <a:r>
              <a:rPr sz="1100" spc="-20" dirty="0">
                <a:latin typeface="Georgia"/>
                <a:cs typeface="Georgia"/>
              </a:rPr>
              <a:t>sample.</a:t>
            </a:r>
            <a:r>
              <a:rPr sz="1100" spc="145" dirty="0">
                <a:latin typeface="Georgia"/>
                <a:cs typeface="Georgia"/>
              </a:rPr>
              <a:t> </a:t>
            </a:r>
            <a:r>
              <a:rPr sz="1100" dirty="0">
                <a:latin typeface="Georgia"/>
                <a:cs typeface="Georgia"/>
              </a:rPr>
              <a:t>The</a:t>
            </a:r>
            <a:r>
              <a:rPr sz="1100" spc="45" dirty="0">
                <a:latin typeface="Georgia"/>
                <a:cs typeface="Georgia"/>
              </a:rPr>
              <a:t> </a:t>
            </a:r>
            <a:r>
              <a:rPr sz="1100" spc="-30" dirty="0">
                <a:latin typeface="Georgia"/>
                <a:cs typeface="Georgia"/>
              </a:rPr>
              <a:t>researcher’s</a:t>
            </a:r>
            <a:r>
              <a:rPr sz="1100" spc="40" dirty="0">
                <a:latin typeface="Georgia"/>
                <a:cs typeface="Georgia"/>
              </a:rPr>
              <a:t> </a:t>
            </a:r>
            <a:r>
              <a:rPr sz="1100" spc="-35" dirty="0">
                <a:latin typeface="Georgia"/>
                <a:cs typeface="Georgia"/>
              </a:rPr>
              <a:t>knowledge</a:t>
            </a:r>
            <a:r>
              <a:rPr sz="1100" spc="45" dirty="0">
                <a:latin typeface="Georgia"/>
                <a:cs typeface="Georgia"/>
              </a:rPr>
              <a:t> </a:t>
            </a:r>
            <a:r>
              <a:rPr sz="1100" spc="-25" dirty="0">
                <a:latin typeface="Georgia"/>
                <a:cs typeface="Georgia"/>
              </a:rPr>
              <a:t>is </a:t>
            </a:r>
            <a:r>
              <a:rPr sz="1100" spc="-10" dirty="0">
                <a:latin typeface="Georgia"/>
                <a:cs typeface="Georgia"/>
              </a:rPr>
              <a:t>primary</a:t>
            </a:r>
            <a:r>
              <a:rPr sz="1100" spc="20" dirty="0">
                <a:latin typeface="Georgia"/>
                <a:cs typeface="Georgia"/>
              </a:rPr>
              <a:t> </a:t>
            </a:r>
            <a:r>
              <a:rPr sz="1100" dirty="0">
                <a:latin typeface="Georgia"/>
                <a:cs typeface="Georgia"/>
              </a:rPr>
              <a:t>in</a:t>
            </a:r>
            <a:r>
              <a:rPr sz="1100" spc="20" dirty="0">
                <a:latin typeface="Georgia"/>
                <a:cs typeface="Georgia"/>
              </a:rPr>
              <a:t> </a:t>
            </a:r>
            <a:r>
              <a:rPr sz="1100" dirty="0">
                <a:latin typeface="Georgia"/>
                <a:cs typeface="Georgia"/>
              </a:rPr>
              <a:t>this</a:t>
            </a:r>
            <a:r>
              <a:rPr sz="1100" spc="20" dirty="0">
                <a:latin typeface="Georgia"/>
                <a:cs typeface="Georgia"/>
              </a:rPr>
              <a:t> </a:t>
            </a:r>
            <a:r>
              <a:rPr sz="1100" spc="-25" dirty="0">
                <a:latin typeface="Georgia"/>
                <a:cs typeface="Georgia"/>
              </a:rPr>
              <a:t>sampling</a:t>
            </a:r>
            <a:r>
              <a:rPr sz="1100" spc="25" dirty="0">
                <a:latin typeface="Georgia"/>
                <a:cs typeface="Georgia"/>
              </a:rPr>
              <a:t> </a:t>
            </a:r>
            <a:r>
              <a:rPr sz="1100" spc="-25" dirty="0">
                <a:latin typeface="Georgia"/>
                <a:cs typeface="Georgia"/>
              </a:rPr>
              <a:t>process</a:t>
            </a:r>
            <a:r>
              <a:rPr sz="1100" spc="20" dirty="0">
                <a:latin typeface="Georgia"/>
                <a:cs typeface="Georgia"/>
              </a:rPr>
              <a:t> </a:t>
            </a:r>
            <a:r>
              <a:rPr sz="1100" dirty="0">
                <a:latin typeface="Georgia"/>
                <a:cs typeface="Georgia"/>
              </a:rPr>
              <a:t>as</a:t>
            </a:r>
            <a:r>
              <a:rPr sz="1100" spc="20" dirty="0">
                <a:latin typeface="Georgia"/>
                <a:cs typeface="Georgia"/>
              </a:rPr>
              <a:t> </a:t>
            </a:r>
            <a:r>
              <a:rPr sz="1100" dirty="0">
                <a:latin typeface="Georgia"/>
                <a:cs typeface="Georgia"/>
              </a:rPr>
              <a:t>the</a:t>
            </a:r>
            <a:r>
              <a:rPr sz="1100" spc="20" dirty="0">
                <a:latin typeface="Georgia"/>
                <a:cs typeface="Georgia"/>
              </a:rPr>
              <a:t> </a:t>
            </a:r>
            <a:r>
              <a:rPr sz="1100" spc="-40" dirty="0">
                <a:latin typeface="Georgia"/>
                <a:cs typeface="Georgia"/>
              </a:rPr>
              <a:t>members</a:t>
            </a:r>
            <a:r>
              <a:rPr sz="1100" spc="25" dirty="0">
                <a:latin typeface="Georgia"/>
                <a:cs typeface="Georgia"/>
              </a:rPr>
              <a:t> </a:t>
            </a:r>
            <a:r>
              <a:rPr sz="1100" dirty="0">
                <a:latin typeface="Georgia"/>
                <a:cs typeface="Georgia"/>
              </a:rPr>
              <a:t>of</a:t>
            </a:r>
            <a:r>
              <a:rPr sz="1100" spc="20" dirty="0">
                <a:latin typeface="Georgia"/>
                <a:cs typeface="Georgia"/>
              </a:rPr>
              <a:t> </a:t>
            </a:r>
            <a:r>
              <a:rPr sz="1100" dirty="0">
                <a:latin typeface="Georgia"/>
                <a:cs typeface="Georgia"/>
              </a:rPr>
              <a:t>the</a:t>
            </a:r>
            <a:r>
              <a:rPr sz="1100" spc="20" dirty="0">
                <a:latin typeface="Georgia"/>
                <a:cs typeface="Georgia"/>
              </a:rPr>
              <a:t> </a:t>
            </a:r>
            <a:r>
              <a:rPr sz="1100" spc="-25" dirty="0">
                <a:latin typeface="Georgia"/>
                <a:cs typeface="Georgia"/>
              </a:rPr>
              <a:t>sample</a:t>
            </a:r>
            <a:r>
              <a:rPr sz="1100" spc="20" dirty="0">
                <a:latin typeface="Georgia"/>
                <a:cs typeface="Georgia"/>
              </a:rPr>
              <a:t> </a:t>
            </a:r>
            <a:r>
              <a:rPr sz="1100" dirty="0">
                <a:latin typeface="Georgia"/>
                <a:cs typeface="Georgia"/>
              </a:rPr>
              <a:t>are</a:t>
            </a:r>
            <a:r>
              <a:rPr sz="1100" spc="25" dirty="0">
                <a:latin typeface="Georgia"/>
                <a:cs typeface="Georgia"/>
              </a:rPr>
              <a:t> </a:t>
            </a:r>
            <a:r>
              <a:rPr sz="1100" dirty="0">
                <a:latin typeface="Georgia"/>
                <a:cs typeface="Georgia"/>
              </a:rPr>
              <a:t>not</a:t>
            </a:r>
            <a:r>
              <a:rPr sz="1100" spc="20" dirty="0">
                <a:latin typeface="Georgia"/>
                <a:cs typeface="Georgia"/>
              </a:rPr>
              <a:t> </a:t>
            </a:r>
            <a:r>
              <a:rPr sz="1100" spc="-10" dirty="0">
                <a:latin typeface="Georgia"/>
                <a:cs typeface="Georgia"/>
              </a:rPr>
              <a:t>randomly chosen.</a:t>
            </a:r>
            <a:endParaRPr sz="1100">
              <a:latin typeface="Georgia"/>
              <a:cs typeface="Georgia"/>
            </a:endParaRPr>
          </a:p>
          <a:p>
            <a:pPr marL="12700" marR="14604">
              <a:lnSpc>
                <a:spcPts val="1150"/>
              </a:lnSpc>
              <a:spcBef>
                <a:spcPts val="615"/>
              </a:spcBef>
            </a:pPr>
            <a:r>
              <a:rPr sz="1100" spc="-30" dirty="0">
                <a:latin typeface="Georgia"/>
                <a:cs typeface="Georgia"/>
              </a:rPr>
              <a:t>Judgmental</a:t>
            </a:r>
            <a:r>
              <a:rPr sz="1100" spc="25" dirty="0">
                <a:latin typeface="Georgia"/>
                <a:cs typeface="Georgia"/>
              </a:rPr>
              <a:t> </a:t>
            </a:r>
            <a:r>
              <a:rPr sz="1100" spc="-25" dirty="0">
                <a:latin typeface="Georgia"/>
                <a:cs typeface="Georgia"/>
              </a:rPr>
              <a:t>sampling</a:t>
            </a:r>
            <a:r>
              <a:rPr sz="1100" spc="25" dirty="0">
                <a:latin typeface="Georgia"/>
                <a:cs typeface="Georgia"/>
              </a:rPr>
              <a:t> </a:t>
            </a:r>
            <a:r>
              <a:rPr sz="1100" dirty="0">
                <a:latin typeface="Georgia"/>
                <a:cs typeface="Georgia"/>
              </a:rPr>
              <a:t>is</a:t>
            </a:r>
            <a:r>
              <a:rPr sz="1100" spc="25" dirty="0">
                <a:latin typeface="Georgia"/>
                <a:cs typeface="Georgia"/>
              </a:rPr>
              <a:t> </a:t>
            </a:r>
            <a:r>
              <a:rPr sz="1100" spc="-10" dirty="0">
                <a:latin typeface="Georgia"/>
                <a:cs typeface="Georgia"/>
              </a:rPr>
              <a:t>most</a:t>
            </a:r>
            <a:r>
              <a:rPr sz="1100" spc="25" dirty="0">
                <a:latin typeface="Georgia"/>
                <a:cs typeface="Georgia"/>
              </a:rPr>
              <a:t> </a:t>
            </a:r>
            <a:r>
              <a:rPr sz="1100" spc="-30" dirty="0">
                <a:latin typeface="Georgia"/>
                <a:cs typeface="Georgia"/>
              </a:rPr>
              <a:t>effective</a:t>
            </a:r>
            <a:r>
              <a:rPr sz="1100" spc="25" dirty="0">
                <a:latin typeface="Georgia"/>
                <a:cs typeface="Georgia"/>
              </a:rPr>
              <a:t> </a:t>
            </a:r>
            <a:r>
              <a:rPr sz="1100" dirty="0">
                <a:latin typeface="Georgia"/>
                <a:cs typeface="Georgia"/>
              </a:rPr>
              <a:t>in</a:t>
            </a:r>
            <a:r>
              <a:rPr sz="1100" spc="25" dirty="0">
                <a:latin typeface="Georgia"/>
                <a:cs typeface="Georgia"/>
              </a:rPr>
              <a:t> </a:t>
            </a:r>
            <a:r>
              <a:rPr sz="1100" spc="-10" dirty="0">
                <a:latin typeface="Georgia"/>
                <a:cs typeface="Georgia"/>
              </a:rPr>
              <a:t>situations</a:t>
            </a:r>
            <a:r>
              <a:rPr sz="1100" spc="25" dirty="0">
                <a:latin typeface="Georgia"/>
                <a:cs typeface="Georgia"/>
              </a:rPr>
              <a:t> </a:t>
            </a:r>
            <a:r>
              <a:rPr sz="1100" spc="-25" dirty="0">
                <a:latin typeface="Georgia"/>
                <a:cs typeface="Georgia"/>
              </a:rPr>
              <a:t>where</a:t>
            </a:r>
            <a:r>
              <a:rPr sz="1100" spc="25" dirty="0">
                <a:latin typeface="Georgia"/>
                <a:cs typeface="Georgia"/>
              </a:rPr>
              <a:t> </a:t>
            </a:r>
            <a:r>
              <a:rPr sz="1100" spc="-10" dirty="0">
                <a:latin typeface="Georgia"/>
                <a:cs typeface="Georgia"/>
              </a:rPr>
              <a:t>there</a:t>
            </a:r>
            <a:r>
              <a:rPr sz="1100" spc="25" dirty="0">
                <a:latin typeface="Georgia"/>
                <a:cs typeface="Georgia"/>
              </a:rPr>
              <a:t> </a:t>
            </a:r>
            <a:r>
              <a:rPr sz="1100" dirty="0">
                <a:latin typeface="Georgia"/>
                <a:cs typeface="Georgia"/>
              </a:rPr>
              <a:t>are</a:t>
            </a:r>
            <a:r>
              <a:rPr sz="1100" spc="25" dirty="0">
                <a:latin typeface="Georgia"/>
                <a:cs typeface="Georgia"/>
              </a:rPr>
              <a:t> </a:t>
            </a:r>
            <a:r>
              <a:rPr sz="1100" dirty="0">
                <a:latin typeface="Georgia"/>
                <a:cs typeface="Georgia"/>
              </a:rPr>
              <a:t>only</a:t>
            </a:r>
            <a:r>
              <a:rPr sz="1100" spc="25" dirty="0">
                <a:latin typeface="Georgia"/>
                <a:cs typeface="Georgia"/>
              </a:rPr>
              <a:t> </a:t>
            </a:r>
            <a:r>
              <a:rPr sz="1100" dirty="0">
                <a:latin typeface="Georgia"/>
                <a:cs typeface="Georgia"/>
              </a:rPr>
              <a:t>a</a:t>
            </a:r>
            <a:r>
              <a:rPr sz="1100" spc="25" dirty="0">
                <a:latin typeface="Georgia"/>
                <a:cs typeface="Georgia"/>
              </a:rPr>
              <a:t> </a:t>
            </a:r>
            <a:r>
              <a:rPr sz="1100" spc="-10" dirty="0">
                <a:latin typeface="Georgia"/>
                <a:cs typeface="Georgia"/>
              </a:rPr>
              <a:t>restricted </a:t>
            </a:r>
            <a:r>
              <a:rPr sz="1100" spc="-40" dirty="0">
                <a:latin typeface="Georgia"/>
                <a:cs typeface="Georgia"/>
              </a:rPr>
              <a:t>number</a:t>
            </a:r>
            <a:r>
              <a:rPr sz="1100" spc="25" dirty="0">
                <a:latin typeface="Georgia"/>
                <a:cs typeface="Georgia"/>
              </a:rPr>
              <a:t> </a:t>
            </a:r>
            <a:r>
              <a:rPr sz="1100" dirty="0">
                <a:latin typeface="Georgia"/>
                <a:cs typeface="Georgia"/>
              </a:rPr>
              <a:t>of</a:t>
            </a:r>
            <a:r>
              <a:rPr sz="1100" spc="30" dirty="0">
                <a:latin typeface="Georgia"/>
                <a:cs typeface="Georgia"/>
              </a:rPr>
              <a:t> </a:t>
            </a:r>
            <a:r>
              <a:rPr sz="1100" spc="-20" dirty="0">
                <a:latin typeface="Georgia"/>
                <a:cs typeface="Georgia"/>
              </a:rPr>
              <a:t>people</a:t>
            </a:r>
            <a:r>
              <a:rPr sz="1100" spc="25" dirty="0">
                <a:latin typeface="Georgia"/>
                <a:cs typeface="Georgia"/>
              </a:rPr>
              <a:t> </a:t>
            </a:r>
            <a:r>
              <a:rPr sz="1100" dirty="0">
                <a:latin typeface="Georgia"/>
                <a:cs typeface="Georgia"/>
              </a:rPr>
              <a:t>in</a:t>
            </a:r>
            <a:r>
              <a:rPr sz="1100" spc="30" dirty="0">
                <a:latin typeface="Georgia"/>
                <a:cs typeface="Georgia"/>
              </a:rPr>
              <a:t> </a:t>
            </a:r>
            <a:r>
              <a:rPr sz="1100" dirty="0">
                <a:latin typeface="Georgia"/>
                <a:cs typeface="Georgia"/>
              </a:rPr>
              <a:t>a</a:t>
            </a:r>
            <a:r>
              <a:rPr sz="1100" spc="25" dirty="0">
                <a:latin typeface="Georgia"/>
                <a:cs typeface="Georgia"/>
              </a:rPr>
              <a:t> </a:t>
            </a:r>
            <a:r>
              <a:rPr sz="1100" spc="-10" dirty="0">
                <a:latin typeface="Georgia"/>
                <a:cs typeface="Georgia"/>
              </a:rPr>
              <a:t>population</a:t>
            </a:r>
            <a:r>
              <a:rPr sz="1100" spc="30" dirty="0">
                <a:latin typeface="Georgia"/>
                <a:cs typeface="Georgia"/>
              </a:rPr>
              <a:t> </a:t>
            </a:r>
            <a:r>
              <a:rPr sz="1100" dirty="0">
                <a:latin typeface="Georgia"/>
                <a:cs typeface="Georgia"/>
              </a:rPr>
              <a:t>who</a:t>
            </a:r>
            <a:r>
              <a:rPr sz="1100" spc="25" dirty="0">
                <a:latin typeface="Georgia"/>
                <a:cs typeface="Georgia"/>
              </a:rPr>
              <a:t> </a:t>
            </a:r>
            <a:r>
              <a:rPr sz="1100" spc="-20" dirty="0">
                <a:latin typeface="Georgia"/>
                <a:cs typeface="Georgia"/>
              </a:rPr>
              <a:t>own</a:t>
            </a:r>
            <a:r>
              <a:rPr sz="1100" spc="30" dirty="0">
                <a:latin typeface="Georgia"/>
                <a:cs typeface="Georgia"/>
              </a:rPr>
              <a:t> </a:t>
            </a:r>
            <a:r>
              <a:rPr sz="1100" spc="-10" dirty="0">
                <a:latin typeface="Georgia"/>
                <a:cs typeface="Georgia"/>
              </a:rPr>
              <a:t>qualities</a:t>
            </a:r>
            <a:r>
              <a:rPr sz="1100" spc="25" dirty="0">
                <a:latin typeface="Georgia"/>
                <a:cs typeface="Georgia"/>
              </a:rPr>
              <a:t> </a:t>
            </a:r>
            <a:r>
              <a:rPr sz="1100" dirty="0">
                <a:latin typeface="Georgia"/>
                <a:cs typeface="Georgia"/>
              </a:rPr>
              <a:t>that</a:t>
            </a:r>
            <a:r>
              <a:rPr sz="1100" spc="30" dirty="0">
                <a:latin typeface="Georgia"/>
                <a:cs typeface="Georgia"/>
              </a:rPr>
              <a:t> </a:t>
            </a:r>
            <a:r>
              <a:rPr sz="1100" dirty="0">
                <a:latin typeface="Georgia"/>
                <a:cs typeface="Georgia"/>
              </a:rPr>
              <a:t>a</a:t>
            </a:r>
            <a:r>
              <a:rPr sz="1100" spc="25" dirty="0">
                <a:latin typeface="Georgia"/>
                <a:cs typeface="Georgia"/>
              </a:rPr>
              <a:t> </a:t>
            </a:r>
            <a:r>
              <a:rPr sz="1100" spc="-35" dirty="0">
                <a:latin typeface="Georgia"/>
                <a:cs typeface="Georgia"/>
              </a:rPr>
              <a:t>researcher</a:t>
            </a:r>
            <a:r>
              <a:rPr sz="1100" spc="30" dirty="0">
                <a:latin typeface="Georgia"/>
                <a:cs typeface="Georgia"/>
              </a:rPr>
              <a:t> </a:t>
            </a:r>
            <a:r>
              <a:rPr sz="1100" spc="-10" dirty="0">
                <a:latin typeface="Georgia"/>
                <a:cs typeface="Georgia"/>
              </a:rPr>
              <a:t>expects</a:t>
            </a:r>
            <a:r>
              <a:rPr sz="1100" spc="25" dirty="0">
                <a:latin typeface="Georgia"/>
                <a:cs typeface="Georgia"/>
              </a:rPr>
              <a:t> </a:t>
            </a:r>
            <a:r>
              <a:rPr sz="1100" spc="-20" dirty="0">
                <a:latin typeface="Georgia"/>
                <a:cs typeface="Georgia"/>
              </a:rPr>
              <a:t>from </a:t>
            </a:r>
            <a:r>
              <a:rPr sz="1100" dirty="0">
                <a:latin typeface="Georgia"/>
                <a:cs typeface="Georgia"/>
              </a:rPr>
              <a:t>the</a:t>
            </a:r>
            <a:r>
              <a:rPr sz="1100" spc="35" dirty="0">
                <a:latin typeface="Georgia"/>
                <a:cs typeface="Georgia"/>
              </a:rPr>
              <a:t> </a:t>
            </a:r>
            <a:r>
              <a:rPr sz="1100" dirty="0">
                <a:latin typeface="Georgia"/>
                <a:cs typeface="Georgia"/>
              </a:rPr>
              <a:t>target</a:t>
            </a:r>
            <a:r>
              <a:rPr sz="1100" spc="45" dirty="0">
                <a:latin typeface="Georgia"/>
                <a:cs typeface="Georgia"/>
              </a:rPr>
              <a:t> </a:t>
            </a:r>
            <a:r>
              <a:rPr sz="1100" spc="-10" dirty="0">
                <a:latin typeface="Georgia"/>
                <a:cs typeface="Georgia"/>
              </a:rPr>
              <a:t>population.</a:t>
            </a:r>
            <a:endParaRPr sz="1100">
              <a:latin typeface="Georgia"/>
              <a:cs typeface="Georgia"/>
            </a:endParaRPr>
          </a:p>
          <a:p>
            <a:pPr marL="12700" marR="5080">
              <a:lnSpc>
                <a:spcPts val="1150"/>
              </a:lnSpc>
              <a:spcBef>
                <a:spcPts val="610"/>
              </a:spcBef>
            </a:pPr>
            <a:r>
              <a:rPr sz="1100" spc="-30" dirty="0">
                <a:latin typeface="Georgia"/>
                <a:cs typeface="Georgia"/>
              </a:rPr>
              <a:t>Judgmental</a:t>
            </a:r>
            <a:r>
              <a:rPr sz="1100" spc="20" dirty="0">
                <a:latin typeface="Georgia"/>
                <a:cs typeface="Georgia"/>
              </a:rPr>
              <a:t> </a:t>
            </a:r>
            <a:r>
              <a:rPr sz="1100" spc="-25" dirty="0">
                <a:latin typeface="Georgia"/>
                <a:cs typeface="Georgia"/>
              </a:rPr>
              <a:t>sampling</a:t>
            </a:r>
            <a:r>
              <a:rPr sz="1100" spc="20" dirty="0">
                <a:latin typeface="Georgia"/>
                <a:cs typeface="Georgia"/>
              </a:rPr>
              <a:t> </a:t>
            </a:r>
            <a:r>
              <a:rPr sz="1100" dirty="0">
                <a:latin typeface="Georgia"/>
                <a:cs typeface="Georgia"/>
              </a:rPr>
              <a:t>is</a:t>
            </a:r>
            <a:r>
              <a:rPr sz="1100" spc="20" dirty="0">
                <a:latin typeface="Georgia"/>
                <a:cs typeface="Georgia"/>
              </a:rPr>
              <a:t> </a:t>
            </a:r>
            <a:r>
              <a:rPr sz="1100" spc="-10" dirty="0">
                <a:latin typeface="Georgia"/>
                <a:cs typeface="Georgia"/>
              </a:rPr>
              <a:t>usually</a:t>
            </a:r>
            <a:r>
              <a:rPr sz="1100" spc="25" dirty="0">
                <a:latin typeface="Georgia"/>
                <a:cs typeface="Georgia"/>
              </a:rPr>
              <a:t> </a:t>
            </a:r>
            <a:r>
              <a:rPr sz="1100" spc="-20" dirty="0">
                <a:latin typeface="Georgia"/>
                <a:cs typeface="Georgia"/>
              </a:rPr>
              <a:t>used</a:t>
            </a:r>
            <a:r>
              <a:rPr sz="1100" spc="20" dirty="0">
                <a:latin typeface="Georgia"/>
                <a:cs typeface="Georgia"/>
              </a:rPr>
              <a:t> </a:t>
            </a:r>
            <a:r>
              <a:rPr sz="1100" dirty="0">
                <a:latin typeface="Georgia"/>
                <a:cs typeface="Georgia"/>
              </a:rPr>
              <a:t>in</a:t>
            </a:r>
            <a:r>
              <a:rPr sz="1100" spc="20" dirty="0">
                <a:latin typeface="Georgia"/>
                <a:cs typeface="Georgia"/>
              </a:rPr>
              <a:t> </a:t>
            </a:r>
            <a:r>
              <a:rPr sz="1100" spc="-10" dirty="0">
                <a:latin typeface="Georgia"/>
                <a:cs typeface="Georgia"/>
              </a:rPr>
              <a:t>situations</a:t>
            </a:r>
            <a:r>
              <a:rPr sz="1100" spc="25" dirty="0">
                <a:latin typeface="Georgia"/>
                <a:cs typeface="Georgia"/>
              </a:rPr>
              <a:t> </a:t>
            </a:r>
            <a:r>
              <a:rPr sz="1100" spc="-25" dirty="0">
                <a:latin typeface="Georgia"/>
                <a:cs typeface="Georgia"/>
              </a:rPr>
              <a:t>where</a:t>
            </a:r>
            <a:r>
              <a:rPr sz="1100" spc="20" dirty="0">
                <a:latin typeface="Georgia"/>
                <a:cs typeface="Georgia"/>
              </a:rPr>
              <a:t> </a:t>
            </a:r>
            <a:r>
              <a:rPr sz="1100" dirty="0">
                <a:latin typeface="Georgia"/>
                <a:cs typeface="Georgia"/>
              </a:rPr>
              <a:t>the</a:t>
            </a:r>
            <a:r>
              <a:rPr sz="1100" spc="20" dirty="0">
                <a:latin typeface="Georgia"/>
                <a:cs typeface="Georgia"/>
              </a:rPr>
              <a:t> </a:t>
            </a:r>
            <a:r>
              <a:rPr sz="1100" dirty="0">
                <a:latin typeface="Georgia"/>
                <a:cs typeface="Georgia"/>
              </a:rPr>
              <a:t>target</a:t>
            </a:r>
            <a:r>
              <a:rPr sz="1100" spc="20" dirty="0">
                <a:latin typeface="Georgia"/>
                <a:cs typeface="Georgia"/>
              </a:rPr>
              <a:t> </a:t>
            </a:r>
            <a:r>
              <a:rPr sz="1100" spc="-10" dirty="0">
                <a:latin typeface="Georgia"/>
                <a:cs typeface="Georgia"/>
              </a:rPr>
              <a:t>population </a:t>
            </a:r>
            <a:r>
              <a:rPr sz="1100" spc="-40" dirty="0">
                <a:latin typeface="Georgia"/>
                <a:cs typeface="Georgia"/>
              </a:rPr>
              <a:t>comprises</a:t>
            </a:r>
            <a:r>
              <a:rPr sz="1100" spc="30" dirty="0">
                <a:latin typeface="Georgia"/>
                <a:cs typeface="Georgia"/>
              </a:rPr>
              <a:t> </a:t>
            </a:r>
            <a:r>
              <a:rPr sz="1100" dirty="0">
                <a:latin typeface="Georgia"/>
                <a:cs typeface="Georgia"/>
              </a:rPr>
              <a:t>of</a:t>
            </a:r>
            <a:r>
              <a:rPr sz="1100" spc="30" dirty="0">
                <a:latin typeface="Georgia"/>
                <a:cs typeface="Georgia"/>
              </a:rPr>
              <a:t> </a:t>
            </a:r>
            <a:r>
              <a:rPr sz="1100" spc="-10" dirty="0">
                <a:latin typeface="Georgia"/>
                <a:cs typeface="Georgia"/>
              </a:rPr>
              <a:t>highly</a:t>
            </a:r>
            <a:r>
              <a:rPr sz="1100" spc="30" dirty="0">
                <a:latin typeface="Georgia"/>
                <a:cs typeface="Georgia"/>
              </a:rPr>
              <a:t> </a:t>
            </a:r>
            <a:r>
              <a:rPr sz="1100" spc="-20" dirty="0">
                <a:latin typeface="Georgia"/>
                <a:cs typeface="Georgia"/>
              </a:rPr>
              <a:t>intellectual</a:t>
            </a:r>
            <a:r>
              <a:rPr sz="1100" spc="30" dirty="0">
                <a:latin typeface="Georgia"/>
                <a:cs typeface="Georgia"/>
              </a:rPr>
              <a:t> </a:t>
            </a:r>
            <a:r>
              <a:rPr sz="1100" spc="-25" dirty="0">
                <a:latin typeface="Georgia"/>
                <a:cs typeface="Georgia"/>
              </a:rPr>
              <a:t>individuals</a:t>
            </a:r>
            <a:r>
              <a:rPr sz="1100" spc="30" dirty="0">
                <a:latin typeface="Georgia"/>
                <a:cs typeface="Georgia"/>
              </a:rPr>
              <a:t> </a:t>
            </a:r>
            <a:r>
              <a:rPr sz="1100" spc="-10" dirty="0">
                <a:latin typeface="Georgia"/>
                <a:cs typeface="Georgia"/>
              </a:rPr>
              <a:t>who</a:t>
            </a:r>
            <a:r>
              <a:rPr sz="1100" spc="30" dirty="0">
                <a:latin typeface="Georgia"/>
                <a:cs typeface="Georgia"/>
              </a:rPr>
              <a:t> </a:t>
            </a:r>
            <a:r>
              <a:rPr sz="1100" spc="-10" dirty="0">
                <a:latin typeface="Georgia"/>
                <a:cs typeface="Georgia"/>
              </a:rPr>
              <a:t>cannot</a:t>
            </a:r>
            <a:r>
              <a:rPr sz="1100" spc="30" dirty="0">
                <a:latin typeface="Georgia"/>
                <a:cs typeface="Georgia"/>
              </a:rPr>
              <a:t> </a:t>
            </a:r>
            <a:r>
              <a:rPr sz="1100" dirty="0">
                <a:latin typeface="Georgia"/>
                <a:cs typeface="Georgia"/>
              </a:rPr>
              <a:t>be</a:t>
            </a:r>
            <a:r>
              <a:rPr sz="1100" spc="35" dirty="0">
                <a:latin typeface="Georgia"/>
                <a:cs typeface="Georgia"/>
              </a:rPr>
              <a:t> </a:t>
            </a:r>
            <a:r>
              <a:rPr sz="1100" spc="-40" dirty="0">
                <a:latin typeface="Georgia"/>
                <a:cs typeface="Georgia"/>
              </a:rPr>
              <a:t>chosen</a:t>
            </a:r>
            <a:r>
              <a:rPr sz="1100" spc="30" dirty="0">
                <a:latin typeface="Georgia"/>
                <a:cs typeface="Georgia"/>
              </a:rPr>
              <a:t> </a:t>
            </a:r>
            <a:r>
              <a:rPr sz="1100" dirty="0">
                <a:latin typeface="Georgia"/>
                <a:cs typeface="Georgia"/>
              </a:rPr>
              <a:t>by</a:t>
            </a:r>
            <a:r>
              <a:rPr sz="1100" spc="30" dirty="0">
                <a:latin typeface="Georgia"/>
                <a:cs typeface="Georgia"/>
              </a:rPr>
              <a:t> </a:t>
            </a:r>
            <a:r>
              <a:rPr sz="1100" spc="-20" dirty="0">
                <a:latin typeface="Georgia"/>
                <a:cs typeface="Georgia"/>
              </a:rPr>
              <a:t>using</a:t>
            </a:r>
            <a:r>
              <a:rPr sz="1100" spc="30" dirty="0">
                <a:latin typeface="Georgia"/>
                <a:cs typeface="Georgia"/>
              </a:rPr>
              <a:t> </a:t>
            </a:r>
            <a:r>
              <a:rPr sz="1100" dirty="0">
                <a:latin typeface="Georgia"/>
                <a:cs typeface="Georgia"/>
              </a:rPr>
              <a:t>any</a:t>
            </a:r>
            <a:r>
              <a:rPr sz="1100" spc="30" dirty="0">
                <a:latin typeface="Georgia"/>
                <a:cs typeface="Georgia"/>
              </a:rPr>
              <a:t> </a:t>
            </a:r>
            <a:r>
              <a:rPr sz="1100" spc="-10" dirty="0">
                <a:latin typeface="Georgia"/>
                <a:cs typeface="Georgia"/>
              </a:rPr>
              <a:t>other probability</a:t>
            </a:r>
            <a:r>
              <a:rPr sz="1100" spc="35" dirty="0">
                <a:latin typeface="Georgia"/>
                <a:cs typeface="Georgia"/>
              </a:rPr>
              <a:t> </a:t>
            </a:r>
            <a:r>
              <a:rPr sz="1100" dirty="0">
                <a:latin typeface="Georgia"/>
                <a:cs typeface="Georgia"/>
              </a:rPr>
              <a:t>or</a:t>
            </a:r>
            <a:r>
              <a:rPr sz="1100" spc="40" dirty="0">
                <a:latin typeface="Georgia"/>
                <a:cs typeface="Georgia"/>
              </a:rPr>
              <a:t> </a:t>
            </a:r>
            <a:r>
              <a:rPr sz="1100" spc="-40" dirty="0">
                <a:latin typeface="Georgia"/>
                <a:cs typeface="Georgia"/>
              </a:rPr>
              <a:t>non–probability</a:t>
            </a:r>
            <a:r>
              <a:rPr sz="1100" spc="40" dirty="0">
                <a:latin typeface="Georgia"/>
                <a:cs typeface="Georgia"/>
              </a:rPr>
              <a:t> </a:t>
            </a:r>
            <a:r>
              <a:rPr sz="1100" spc="-25" dirty="0">
                <a:latin typeface="Georgia"/>
                <a:cs typeface="Georgia"/>
              </a:rPr>
              <a:t>sampling</a:t>
            </a:r>
            <a:r>
              <a:rPr sz="1100" spc="40" dirty="0">
                <a:latin typeface="Georgia"/>
                <a:cs typeface="Georgia"/>
              </a:rPr>
              <a:t> </a:t>
            </a:r>
            <a:r>
              <a:rPr sz="1100" spc="-10" dirty="0">
                <a:latin typeface="Georgia"/>
                <a:cs typeface="Georgia"/>
              </a:rPr>
              <a:t>technique.</a:t>
            </a:r>
            <a:endParaRPr sz="1100">
              <a:latin typeface="Georgia"/>
              <a:cs typeface="Georgia"/>
            </a:endParaRPr>
          </a:p>
        </p:txBody>
      </p:sp>
      <p:sp>
        <p:nvSpPr>
          <p:cNvPr id="5" name="object 5"/>
          <p:cNvSpPr/>
          <p:nvPr/>
        </p:nvSpPr>
        <p:spPr>
          <a:xfrm>
            <a:off x="337972" y="97302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8873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5070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66640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175" dirty="0"/>
              <a:t> </a:t>
            </a:r>
            <a:r>
              <a:rPr spc="20" dirty="0"/>
              <a:t>analysis</a:t>
            </a:r>
            <a:r>
              <a:rPr spc="180" dirty="0"/>
              <a:t> </a:t>
            </a:r>
            <a:r>
              <a:rPr spc="50" dirty="0"/>
              <a:t>and</a:t>
            </a:r>
            <a:r>
              <a:rPr spc="180" dirty="0"/>
              <a:t> </a:t>
            </a:r>
            <a:r>
              <a:rPr spc="50" dirty="0"/>
              <a:t>mining</a:t>
            </a:r>
            <a:r>
              <a:rPr spc="180" dirty="0"/>
              <a:t> </a:t>
            </a:r>
            <a:r>
              <a:rPr spc="20" dirty="0"/>
              <a:t>course</a:t>
            </a:r>
            <a:r>
              <a:rPr spc="175" dirty="0"/>
              <a:t> </a:t>
            </a:r>
            <a:r>
              <a:rPr spc="20" dirty="0"/>
              <a:t>@</a:t>
            </a:r>
            <a:r>
              <a:rPr spc="180" dirty="0"/>
              <a:t> </a:t>
            </a:r>
            <a:r>
              <a:rPr spc="20" dirty="0"/>
              <a:t>Xuan–Hieu</a:t>
            </a:r>
            <a:r>
              <a:rPr spc="180" dirty="0"/>
              <a:t> </a:t>
            </a:r>
            <a:r>
              <a:rPr spc="45" dirty="0"/>
              <a:t>Phan</a:t>
            </a:r>
          </a:p>
        </p:txBody>
      </p:sp>
      <p:sp>
        <p:nvSpPr>
          <p:cNvPr id="13" name="object 13"/>
          <p:cNvSpPr txBox="1"/>
          <p:nvPr/>
        </p:nvSpPr>
        <p:spPr>
          <a:xfrm>
            <a:off x="2975305" y="3118867"/>
            <a:ext cx="146812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a:t>
            </a:r>
            <a:r>
              <a:rPr sz="600" spc="170" dirty="0">
                <a:solidFill>
                  <a:srgbClr val="7A0000"/>
                </a:solidFill>
                <a:latin typeface="Georgia"/>
                <a:cs typeface="Georgia"/>
                <a:hlinkClick r:id="rId2" action="ppaction://hlinksldjump"/>
              </a:rPr>
              <a:t> </a:t>
            </a:r>
            <a:r>
              <a:rPr sz="600" spc="30" dirty="0">
                <a:solidFill>
                  <a:srgbClr val="7A0000"/>
                </a:solidFill>
                <a:latin typeface="Georgia"/>
                <a:cs typeface="Georgia"/>
                <a:hlinkClick r:id="rId2" action="ppaction://hlinksldjump"/>
              </a:rPr>
              <a:t>preprocessing</a:t>
            </a:r>
            <a:r>
              <a:rPr sz="600" spc="175" dirty="0">
                <a:solidFill>
                  <a:srgbClr val="7A0000"/>
                </a:solidFill>
                <a:latin typeface="Georgia"/>
                <a:cs typeface="Georgia"/>
                <a:hlinkClick r:id="rId2" action="ppaction://hlinksldjump"/>
              </a:rPr>
              <a:t> </a:t>
            </a:r>
            <a:r>
              <a:rPr sz="600" spc="50" dirty="0">
                <a:solidFill>
                  <a:srgbClr val="7A0000"/>
                </a:solidFill>
                <a:latin typeface="Georgia"/>
                <a:cs typeface="Georgia"/>
                <a:hlinkClick r:id="rId2" action="ppaction://hlinksldjump"/>
              </a:rPr>
              <a:t>and</a:t>
            </a:r>
            <a:r>
              <a:rPr sz="600" spc="175" dirty="0">
                <a:solidFill>
                  <a:srgbClr val="7A0000"/>
                </a:solidFill>
                <a:latin typeface="Georgia"/>
                <a:cs typeface="Georgia"/>
                <a:hlinkClick r:id="rId2" action="ppaction://hlinksldjump"/>
              </a:rPr>
              <a:t> </a:t>
            </a:r>
            <a:r>
              <a:rPr sz="600" spc="-10" dirty="0">
                <a:solidFill>
                  <a:srgbClr val="7A0000"/>
                </a:solidFill>
                <a:latin typeface="Georgia"/>
                <a:cs typeface="Georgia"/>
                <a:hlinkClick r:id="rId2" action="ppaction://hlinksldjump"/>
              </a:rPr>
              <a:t>preparation</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99</a:t>
            </a:fld>
            <a:r>
              <a:rPr spc="25" dirty="0"/>
              <a:t> </a:t>
            </a:r>
            <a:r>
              <a:rPr spc="75" dirty="0"/>
              <a:t>/</a:t>
            </a:r>
            <a:r>
              <a:rPr spc="25" dirty="0"/>
              <a:t> </a:t>
            </a:r>
            <a:r>
              <a:rPr spc="-25" dirty="0"/>
              <a:t>103</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193</TotalTime>
  <Words>12870</Words>
  <Application>Microsoft Macintosh PowerPoint</Application>
  <PresentationFormat>Custom</PresentationFormat>
  <Paragraphs>1008</Paragraphs>
  <Slides>105</Slides>
  <Notes>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Adobe Heiti Std R</vt:lpstr>
      <vt:lpstr>Aptos</vt:lpstr>
      <vt:lpstr>Arial</vt:lpstr>
      <vt:lpstr>Calibri</vt:lpstr>
      <vt:lpstr>Cambria</vt:lpstr>
      <vt:lpstr>Georgia</vt:lpstr>
      <vt:lpstr>Lucida Console</vt:lpstr>
      <vt:lpstr>Palatino Linotype</vt:lpstr>
      <vt:lpstr>Times New Roman</vt:lpstr>
      <vt:lpstr>Trebuchet MS</vt:lpstr>
      <vt:lpstr>Office Theme</vt:lpstr>
      <vt:lpstr>Data preprocessing and preparation</vt:lpstr>
      <vt:lpstr>Expected lesson learning outcomes (LLOs)</vt:lpstr>
      <vt:lpstr>Outline</vt:lpstr>
      <vt:lpstr>Outline</vt:lpstr>
      <vt:lpstr>Why data preprocessing?</vt:lpstr>
      <vt:lpstr>Major tasks in data preprocessing</vt:lpstr>
      <vt:lpstr>PowerPoint Presentation</vt:lpstr>
      <vt:lpstr>Cross–industry standard process for data mining</vt:lpstr>
      <vt:lpstr>PowerPoint Presentation</vt:lpstr>
      <vt:lpstr>CRISP–DM phase 1: Business understanding</vt:lpstr>
      <vt:lpstr>CRISP–DM phase 2: Data understanding</vt:lpstr>
      <vt:lpstr>CRISP–DM phase 3: Data preparation</vt:lpstr>
      <vt:lpstr>Outline</vt:lpstr>
      <vt:lpstr>Data cleaning</vt:lpstr>
      <vt:lpstr>Handling missing values</vt:lpstr>
      <vt:lpstr>Ignore tuples with missing values</vt:lpstr>
      <vt:lpstr>Fill in the missing values manually</vt:lpstr>
      <vt:lpstr>Use a global constant to fill in the missing values</vt:lpstr>
      <vt:lpstr>Use a measure of central tendency for the attribute</vt:lpstr>
      <vt:lpstr>Class–based filling</vt:lpstr>
      <vt:lpstr>Use the most probable value to fill in the missing values</vt:lpstr>
      <vt:lpstr>Missing values may not errors in data</vt:lpstr>
      <vt:lpstr>Handling incorrect and inconsistent values</vt:lpstr>
      <vt:lpstr>Inconsistency detection</vt:lpstr>
      <vt:lpstr>Domain knowledge</vt:lpstr>
      <vt:lpstr>Data–centric methods</vt:lpstr>
      <vt:lpstr>Handling noisy data</vt:lpstr>
      <vt:lpstr>Handling noisy data: binning</vt:lpstr>
      <vt:lpstr>PowerPoint Presentation</vt:lpstr>
      <vt:lpstr>Handling noisy data: regression</vt:lpstr>
      <vt:lpstr>Handling noisy data: outlier analysis</vt:lpstr>
      <vt:lpstr>Outline</vt:lpstr>
      <vt:lpstr>Data integration</vt:lpstr>
      <vt:lpstr>Entity identification problem</vt:lpstr>
      <vt:lpstr>Redundancy and correlation analysis</vt:lpstr>
      <vt:lpstr>Tuple duplication</vt:lpstr>
      <vt:lpstr>Data value conflict detection and resolution</vt:lpstr>
      <vt:lpstr>Outline</vt:lpstr>
      <vt:lpstr>Data transformation</vt:lpstr>
      <vt:lpstr>Data conversion and discretization</vt:lpstr>
      <vt:lpstr>Numeric to categorical data: discretization</vt:lpstr>
      <vt:lpstr>Discretization challenges and techniques</vt:lpstr>
      <vt:lpstr>Discretization:  equi–width sub–ranges</vt:lpstr>
      <vt:lpstr>Discretization: equi-log sub-ranges</vt:lpstr>
      <vt:lpstr>Example</vt:lpstr>
      <vt:lpstr>Discretization: equi-depth sub-ranges</vt:lpstr>
      <vt:lpstr>Clustering–based discretization</vt:lpstr>
      <vt:lpstr>Categorical to numeric data: binarization</vt:lpstr>
      <vt:lpstr>Text to numeric data</vt:lpstr>
      <vt:lpstr>Time–series to discrete sequence data</vt:lpstr>
      <vt:lpstr>Data smoothing</vt:lpstr>
      <vt:lpstr>Data aggregation</vt:lpstr>
      <vt:lpstr>Construction of attributes</vt:lpstr>
      <vt:lpstr>Data scaling and normalization</vt:lpstr>
      <vt:lpstr>Min–max normalization</vt:lpstr>
      <vt:lpstr>Standard score normalization</vt:lpstr>
      <vt:lpstr>Decimal scaling</vt:lpstr>
      <vt:lpstr>Bivariate data sample</vt:lpstr>
      <vt:lpstr>Min–max normalization example</vt:lpstr>
      <vt:lpstr>Standard score normalization example</vt:lpstr>
      <vt:lpstr>Distance between points before and after normalization</vt:lpstr>
      <vt:lpstr>Concept hierarchy generation for nominal data</vt:lpstr>
      <vt:lpstr>Outline</vt:lpstr>
      <vt:lpstr>Overview of data reduction</vt:lpstr>
      <vt:lpstr>Data reduction methods</vt:lpstr>
      <vt:lpstr>Principal component analysis (PCA)</vt:lpstr>
      <vt:lpstr>Steps of PCA</vt:lpstr>
      <vt:lpstr>Steps of PCA (cont’d)</vt:lpstr>
      <vt:lpstr>Attribute subset selection</vt:lpstr>
      <vt:lpstr>Attribute subset selection (cont’d)</vt:lpstr>
      <vt:lpstr>How to find a “good ” subset of the original attributes?</vt:lpstr>
      <vt:lpstr>Attribute subset selection methods</vt:lpstr>
      <vt:lpstr>Histograms</vt:lpstr>
      <vt:lpstr>Example of histograms</vt:lpstr>
      <vt:lpstr>Clustering</vt:lpstr>
      <vt:lpstr>Data sampling</vt:lpstr>
      <vt:lpstr>Data cube aggregation</vt:lpstr>
      <vt:lpstr>Outline</vt:lpstr>
      <vt:lpstr>Data sampling</vt:lpstr>
      <vt:lpstr>PowerPoint Presentation</vt:lpstr>
      <vt:lpstr>Random sampling methods</vt:lpstr>
      <vt:lpstr>Simple random sampling</vt:lpstr>
      <vt:lpstr>Bootstrap  resampling</vt:lpstr>
      <vt:lpstr>Stratified sampling</vt:lpstr>
      <vt:lpstr>Stratified sampling example</vt:lpstr>
      <vt:lpstr>Cluster sampling</vt:lpstr>
      <vt:lpstr>Cluster sampling (cont’d)</vt:lpstr>
      <vt:lpstr>Multi–stage cluster sampling</vt:lpstr>
      <vt:lpstr>Cluster sampling: advantages and disadvantages</vt:lpstr>
      <vt:lpstr>Systematic sampling</vt:lpstr>
      <vt:lpstr>Systematic sampling example</vt:lpstr>
      <vt:lpstr>Multi–stage sampling</vt:lpstr>
      <vt:lpstr>Multi–stage sampling example</vt:lpstr>
      <vt:lpstr>Multi–stage sampling example (cont’d)</vt:lpstr>
      <vt:lpstr>Non–random sampling methods</vt:lpstr>
      <vt:lpstr>Convenience sampling</vt:lpstr>
      <vt:lpstr>Applications of convenience sampling</vt:lpstr>
      <vt:lpstr>Advantages of convenience sampling</vt:lpstr>
      <vt:lpstr>Judgement sampling</vt:lpstr>
      <vt:lpstr>Advantages of judgement sampling</vt:lpstr>
      <vt:lpstr>Quota sampling</vt:lpstr>
      <vt:lpstr>Snowball sampling</vt:lpstr>
      <vt:lpstr>Outline</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and preparation</dc:title>
  <dc:creator>Xuan–Hieu Phan</dc:creator>
  <cp:lastModifiedBy>Phuong Thai Nguyen</cp:lastModifiedBy>
  <cp:revision>3</cp:revision>
  <dcterms:created xsi:type="dcterms:W3CDTF">2024-09-26T09:06:33Z</dcterms:created>
  <dcterms:modified xsi:type="dcterms:W3CDTF">2024-10-02T16:49:25Z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2023-09-11T00:00:00Z</vt:filetime>
  </property>
  <property fmtid="{D5CDD505-2E9C-101B-9397-08002B2CF9AE}" pid="3" name="Creator">
    <vt:lpwstr>LaTeX with Beamer class</vt:lpwstr>
  </property>
  <property fmtid="{D5CDD505-2E9C-101B-9397-08002B2CF9AE}" pid="4" name="LastSaved">
    <vt:filetime>2024-09-26T00:00:00Z</vt:filetime>
  </property>
  <property fmtid="{D5CDD505-2E9C-101B-9397-08002B2CF9AE}" pid="5" name="PTEX.Fullbanner">
    <vt:lpwstr>This is pdfTeX, Version 3.141592653-2.6-1.40.24 (TeX Live 2022) kpathsea version 6.3.4</vt:lpwstr>
  </property>
  <property fmtid="{D5CDD505-2E9C-101B-9397-08002B2CF9AE}" pid="6" name="Producer">
    <vt:lpwstr>pdfTeX-1.40.24</vt:lpwstr>
  </property>
</Properties>
</file>