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5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A1067-B093-6D41-BBE7-3F875A31C32A}" v="1" dt="2024-09-26T14:20:36.4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>
      <p:cViewPr varScale="1">
        <p:scale>
          <a:sx n="246" d="100"/>
          <a:sy n="246" d="100"/>
        </p:scale>
        <p:origin x="2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ng Thai Nguyen" userId="598680f98d4801c4" providerId="LiveId" clId="{8A6A1067-B093-6D41-BBE7-3F875A31C32A}"/>
    <pc:docChg chg="addSld delSld modSld">
      <pc:chgData name="Phuong Thai Nguyen" userId="598680f98d4801c4" providerId="LiveId" clId="{8A6A1067-B093-6D41-BBE7-3F875A31C32A}" dt="2024-09-26T14:21:23.930" v="14" actId="2696"/>
      <pc:docMkLst>
        <pc:docMk/>
      </pc:docMkLst>
      <pc:sldChg chg="del">
        <pc:chgData name="Phuong Thai Nguyen" userId="598680f98d4801c4" providerId="LiveId" clId="{8A6A1067-B093-6D41-BBE7-3F875A31C32A}" dt="2024-09-26T14:21:23.930" v="14" actId="2696"/>
        <pc:sldMkLst>
          <pc:docMk/>
          <pc:sldMk cId="0" sldId="256"/>
        </pc:sldMkLst>
      </pc:sldChg>
      <pc:sldChg chg="modSp add mod">
        <pc:chgData name="Phuong Thai Nguyen" userId="598680f98d4801c4" providerId="LiveId" clId="{8A6A1067-B093-6D41-BBE7-3F875A31C32A}" dt="2024-09-26T14:21:15.227" v="13" actId="20577"/>
        <pc:sldMkLst>
          <pc:docMk/>
          <pc:sldMk cId="0" sldId="359"/>
        </pc:sldMkLst>
        <pc:spChg chg="mod">
          <ac:chgData name="Phuong Thai Nguyen" userId="598680f98d4801c4" providerId="LiveId" clId="{8A6A1067-B093-6D41-BBE7-3F875A31C32A}" dt="2024-09-26T14:20:53.886" v="1"/>
          <ac:spMkLst>
            <pc:docMk/>
            <pc:sldMk cId="0" sldId="359"/>
            <ac:spMk id="2" creationId="{00000000-0000-0000-0000-000000000000}"/>
          </ac:spMkLst>
        </pc:spChg>
        <pc:spChg chg="mod">
          <ac:chgData name="Phuong Thai Nguyen" userId="598680f98d4801c4" providerId="LiveId" clId="{8A6A1067-B093-6D41-BBE7-3F875A31C32A}" dt="2024-09-26T14:21:15.227" v="13" actId="20577"/>
          <ac:spMkLst>
            <pc:docMk/>
            <pc:sldMk cId="0" sldId="359"/>
            <ac:spMk id="10" creationId="{AA6230F7-0266-008B-3930-52C501376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B4C16-1C72-9B43-8259-0FA7C2017F9D}" type="datetimeFigureOut">
              <a:t>26/9/24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79E8D-F3F4-F64D-9B7D-545A8145B7E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86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Hiểu dữ liệu là bước quan trọng trong mô hình CRISP-DM (tổng 6 bước).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CA31-3845-D547-B215-1D37BD9EC633}" type="slidenum">
              <a:rPr lang="en-VN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04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11150"/>
          </a:xfrm>
          <a:custGeom>
            <a:avLst/>
            <a:gdLst/>
            <a:ahLst/>
            <a:cxnLst/>
            <a:rect l="l" t="t" r="r" b="b"/>
            <a:pathLst>
              <a:path w="5760085" h="311150">
                <a:moveTo>
                  <a:pt x="5759996" y="0"/>
                </a:moveTo>
                <a:lnTo>
                  <a:pt x="0" y="0"/>
                </a:lnTo>
                <a:lnTo>
                  <a:pt x="0" y="310832"/>
                </a:lnTo>
                <a:lnTo>
                  <a:pt x="5759996" y="310832"/>
                </a:lnTo>
                <a:lnTo>
                  <a:pt x="575999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8267"/>
            <a:ext cx="49891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177" y="636675"/>
            <a:ext cx="5129530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528" y="3118867"/>
            <a:ext cx="2162175" cy="121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15507" y="3118867"/>
            <a:ext cx="313689" cy="121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33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88" y="699909"/>
            <a:ext cx="5380990" cy="264816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lang="en-US" dirty="0"/>
              <a:t>Distance</a:t>
            </a:r>
            <a:r>
              <a:rPr lang="en-US" spc="195" dirty="0"/>
              <a:t> </a:t>
            </a:r>
            <a:r>
              <a:rPr lang="en-US" spc="50" dirty="0"/>
              <a:t>and</a:t>
            </a:r>
            <a:r>
              <a:rPr lang="en-US" spc="200" dirty="0"/>
              <a:t> </a:t>
            </a:r>
            <a:r>
              <a:rPr lang="en-US" spc="-10" dirty="0"/>
              <a:t>similarity</a:t>
            </a:r>
            <a:endParaRPr spc="35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6610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60" dirty="0">
                <a:solidFill>
                  <a:srgbClr val="7A0000"/>
                </a:solidFill>
                <a:latin typeface="Georgia"/>
                <a:cs typeface="Georgia"/>
                <a:hlinkClick r:id="" action="ppaction://noaction"/>
              </a:rPr>
              <a:t>data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" action="ppaction://noaction"/>
              </a:rPr>
              <a:t>understanding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770" y="3118867"/>
            <a:ext cx="351790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5" dirty="0">
                <a:solidFill>
                  <a:srgbClr val="7A0000"/>
                </a:solidFill>
                <a:latin typeface="Georgia"/>
                <a:cs typeface="Georgia"/>
              </a:rPr>
              <a:t>1</a:t>
            </a:fld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80" dirty="0">
                <a:solidFill>
                  <a:srgbClr val="7A0000"/>
                </a:solidFill>
                <a:latin typeface="Georgia"/>
                <a:cs typeface="Georgia"/>
              </a:rPr>
              <a:t>/</a:t>
            </a:r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40" dirty="0">
                <a:solidFill>
                  <a:srgbClr val="7A0000"/>
                </a:solidFill>
                <a:latin typeface="Georgia"/>
                <a:cs typeface="Georgia"/>
              </a:rPr>
              <a:t>106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A6230F7-0266-008B-3930-52C501376680}"/>
              </a:ext>
            </a:extLst>
          </p:cNvPr>
          <p:cNvSpPr txBox="1"/>
          <p:nvPr/>
        </p:nvSpPr>
        <p:spPr>
          <a:xfrm>
            <a:off x="1358900" y="1264093"/>
            <a:ext cx="3352800" cy="576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vi-VN" sz="1050" spc="-50" dirty="0">
                <a:latin typeface="Georgia"/>
                <a:cs typeface="Georgia"/>
              </a:rPr>
              <a:t>Lecturer: Assoc.Prof. Nguyễn Phương Thái</a:t>
            </a:r>
          </a:p>
          <a:p>
            <a:pPr marL="12700" marR="5080" algn="ctr">
              <a:lnSpc>
                <a:spcPct val="113300"/>
              </a:lnSpc>
              <a:spcBef>
                <a:spcPts val="1095"/>
              </a:spcBef>
            </a:pPr>
            <a:r>
              <a:rPr sz="800" spc="45" dirty="0">
                <a:latin typeface="Georgia"/>
                <a:cs typeface="Georgia"/>
              </a:rPr>
              <a:t>VNU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10" dirty="0">
                <a:latin typeface="Georgia"/>
                <a:cs typeface="Georgia"/>
              </a:rPr>
              <a:t>University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of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Engineering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and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Technology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lang="vi-VN" sz="800" spc="15" dirty="0">
                <a:latin typeface="Georgia"/>
                <a:cs typeface="Georgia"/>
              </a:rPr>
              <a:t>Slide:</a:t>
            </a:r>
            <a:r>
              <a:rPr lang="vi-VN" sz="800" i="1" spc="15" dirty="0">
                <a:latin typeface="Georgia"/>
                <a:cs typeface="Georgia"/>
              </a:rPr>
              <a:t> from Assoc.Prof. Phan Xuân Hiếu, </a:t>
            </a:r>
            <a:r>
              <a:rPr sz="800" i="1" spc="15" dirty="0">
                <a:latin typeface="Georgia"/>
                <a:cs typeface="Georgia"/>
              </a:rPr>
              <a:t>Updated:</a:t>
            </a:r>
            <a:r>
              <a:rPr sz="800" i="1" spc="165" dirty="0">
                <a:latin typeface="Georgia"/>
                <a:cs typeface="Georgia"/>
              </a:rPr>
              <a:t> </a:t>
            </a:r>
            <a:r>
              <a:rPr lang="vi-VN" sz="800" i="1" spc="10" dirty="0">
                <a:latin typeface="Georgia"/>
                <a:cs typeface="Georgia"/>
              </a:rPr>
              <a:t>February</a:t>
            </a:r>
            <a:r>
              <a:rPr sz="800" i="1" spc="75" dirty="0">
                <a:latin typeface="Georgia"/>
                <a:cs typeface="Georgia"/>
              </a:rPr>
              <a:t> </a:t>
            </a:r>
            <a:r>
              <a:rPr lang="vi-VN" sz="800" i="1" spc="45" dirty="0">
                <a:latin typeface="Georgia"/>
                <a:cs typeface="Georgia"/>
              </a:rPr>
              <a:t>28</a:t>
            </a:r>
            <a:r>
              <a:rPr sz="800" i="1" spc="45" dirty="0">
                <a:latin typeface="Georgia"/>
                <a:cs typeface="Georgia"/>
              </a:rPr>
              <a:t>,</a:t>
            </a:r>
            <a:r>
              <a:rPr sz="800" i="1" spc="70" dirty="0">
                <a:latin typeface="Georgia"/>
                <a:cs typeface="Georgia"/>
              </a:rPr>
              <a:t> </a:t>
            </a:r>
            <a:r>
              <a:rPr sz="800" i="1" spc="-40" dirty="0">
                <a:latin typeface="Georgia"/>
                <a:cs typeface="Georgia"/>
              </a:rPr>
              <a:t>202</a:t>
            </a:r>
            <a:r>
              <a:rPr lang="vi-VN" sz="800" i="1" spc="-40" dirty="0">
                <a:latin typeface="Georgia"/>
                <a:cs typeface="Georgia"/>
              </a:rPr>
              <a:t>4</a:t>
            </a:r>
            <a:endParaRPr sz="800" i="1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Hamming</a:t>
            </a:r>
            <a:r>
              <a:rPr spc="235" dirty="0"/>
              <a:t> </a:t>
            </a:r>
            <a:r>
              <a:rPr spc="-10" dirty="0"/>
              <a:t>distance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110790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3918" rIns="0" bIns="0" rtlCol="0">
            <a:spAutoFit/>
          </a:bodyPr>
          <a:lstStyle/>
          <a:p>
            <a:pPr marL="12700" marR="371475">
              <a:lnSpc>
                <a:spcPts val="1150"/>
              </a:lnSpc>
              <a:spcBef>
                <a:spcPts val="270"/>
              </a:spcBef>
            </a:pPr>
            <a:r>
              <a:rPr spc="-40" dirty="0"/>
              <a:t>Hamming</a:t>
            </a:r>
            <a:r>
              <a:rPr spc="20" dirty="0"/>
              <a:t> </a:t>
            </a:r>
            <a:r>
              <a:rPr spc="-10" dirty="0"/>
              <a:t>distance</a:t>
            </a:r>
            <a:r>
              <a:rPr spc="20" dirty="0"/>
              <a:t> </a:t>
            </a:r>
            <a:r>
              <a:rPr spc="-30" dirty="0"/>
              <a:t>between</a:t>
            </a:r>
            <a:r>
              <a:rPr spc="20" dirty="0"/>
              <a:t> </a:t>
            </a:r>
            <a:r>
              <a:rPr dirty="0"/>
              <a:t>two</a:t>
            </a:r>
            <a:r>
              <a:rPr spc="20" dirty="0"/>
              <a:t> </a:t>
            </a:r>
            <a:r>
              <a:rPr spc="-35" dirty="0"/>
              <a:t>numeric</a:t>
            </a:r>
            <a:r>
              <a:rPr spc="25" dirty="0"/>
              <a:t> </a:t>
            </a:r>
            <a:r>
              <a:rPr spc="-20" dirty="0"/>
              <a:t>vectors</a:t>
            </a:r>
            <a:r>
              <a:rPr spc="2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-40" dirty="0"/>
              <a:t>defined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40" dirty="0"/>
              <a:t>number</a:t>
            </a:r>
            <a:r>
              <a:rPr spc="20" dirty="0"/>
              <a:t> </a:t>
            </a:r>
            <a:r>
              <a:rPr spc="-25" dirty="0"/>
              <a:t>of </a:t>
            </a:r>
            <a:r>
              <a:rPr spc="-40" dirty="0"/>
              <a:t>dimensions</a:t>
            </a:r>
            <a:r>
              <a:rPr spc="35" dirty="0"/>
              <a:t> </a:t>
            </a:r>
            <a:r>
              <a:rPr dirty="0"/>
              <a:t>at</a:t>
            </a:r>
            <a:r>
              <a:rPr spc="35" dirty="0"/>
              <a:t> </a:t>
            </a:r>
            <a:r>
              <a:rPr spc="-20" dirty="0"/>
              <a:t>which</a:t>
            </a:r>
            <a:r>
              <a:rPr spc="40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10" dirty="0"/>
              <a:t>their</a:t>
            </a:r>
            <a:r>
              <a:rPr spc="35" dirty="0"/>
              <a:t> </a:t>
            </a:r>
            <a:r>
              <a:rPr spc="-25" dirty="0"/>
              <a:t>values</a:t>
            </a:r>
            <a:r>
              <a:rPr spc="40" dirty="0"/>
              <a:t> </a:t>
            </a:r>
            <a:r>
              <a:rPr dirty="0"/>
              <a:t>are</a:t>
            </a:r>
            <a:r>
              <a:rPr spc="35" dirty="0"/>
              <a:t> </a:t>
            </a:r>
            <a:r>
              <a:rPr spc="-10" dirty="0"/>
              <a:t>different.</a:t>
            </a:r>
          </a:p>
          <a:p>
            <a:pPr marL="12700" marR="229235">
              <a:lnSpc>
                <a:spcPts val="1880"/>
              </a:lnSpc>
              <a:spcBef>
                <a:spcPts val="145"/>
              </a:spcBef>
            </a:pPr>
            <a:r>
              <a:rPr spc="-40" dirty="0"/>
              <a:t>Hamming</a:t>
            </a:r>
            <a:r>
              <a:rPr dirty="0"/>
              <a:t> </a:t>
            </a:r>
            <a:r>
              <a:rPr spc="-10" dirty="0"/>
              <a:t>distance</a:t>
            </a:r>
            <a:r>
              <a:rPr dirty="0"/>
              <a:t> is </a:t>
            </a:r>
            <a:r>
              <a:rPr spc="-25" dirty="0"/>
              <a:t>normally</a:t>
            </a:r>
            <a:r>
              <a:rPr dirty="0"/>
              <a:t> </a:t>
            </a:r>
            <a:r>
              <a:rPr spc="-20" dirty="0"/>
              <a:t>used</a:t>
            </a:r>
            <a:r>
              <a:rPr dirty="0"/>
              <a:t> for </a:t>
            </a:r>
            <a:r>
              <a:rPr spc="-10" dirty="0"/>
              <a:t>vectors</a:t>
            </a:r>
            <a:r>
              <a:rPr dirty="0"/>
              <a:t> of</a:t>
            </a:r>
            <a:r>
              <a:rPr spc="5" dirty="0"/>
              <a:t> </a:t>
            </a:r>
            <a:r>
              <a:rPr dirty="0"/>
              <a:t>binary or </a:t>
            </a:r>
            <a:r>
              <a:rPr spc="-10" dirty="0"/>
              <a:t>categorical</a:t>
            </a:r>
            <a:r>
              <a:rPr dirty="0"/>
              <a:t> </a:t>
            </a:r>
            <a:r>
              <a:rPr spc="-10" dirty="0"/>
              <a:t>values. </a:t>
            </a:r>
            <a:r>
              <a:rPr spc="-40" dirty="0"/>
              <a:t>Hamming</a:t>
            </a:r>
            <a:r>
              <a:rPr spc="15" dirty="0"/>
              <a:t> </a:t>
            </a:r>
            <a:r>
              <a:rPr spc="-10" dirty="0"/>
              <a:t>distance</a:t>
            </a:r>
            <a:r>
              <a:rPr spc="15" dirty="0"/>
              <a:t> </a:t>
            </a:r>
            <a:r>
              <a:rPr spc="-25" dirty="0"/>
              <a:t>satisfies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four</a:t>
            </a:r>
            <a:r>
              <a:rPr spc="15" dirty="0"/>
              <a:t> </a:t>
            </a:r>
            <a:r>
              <a:rPr spc="-20" dirty="0"/>
              <a:t>axioms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10" dirty="0"/>
              <a:t>distance</a:t>
            </a:r>
            <a:r>
              <a:rPr spc="15" dirty="0"/>
              <a:t> </a:t>
            </a:r>
            <a:r>
              <a:rPr spc="-10" dirty="0"/>
              <a:t>metric.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pc="-10" dirty="0"/>
              <a:t>For</a:t>
            </a:r>
            <a:r>
              <a:rPr spc="-35" dirty="0"/>
              <a:t> </a:t>
            </a:r>
            <a:r>
              <a:rPr spc="-20" dirty="0"/>
              <a:t>example:</a:t>
            </a:r>
            <a:r>
              <a:rPr spc="1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30" dirty="0"/>
              <a:t>hamming</a:t>
            </a:r>
            <a:r>
              <a:rPr spc="70" dirty="0"/>
              <a:t> </a:t>
            </a:r>
            <a:r>
              <a:rPr spc="-10" dirty="0"/>
              <a:t>distance</a:t>
            </a:r>
            <a:r>
              <a:rPr spc="65" dirty="0"/>
              <a:t> </a:t>
            </a:r>
            <a:r>
              <a:rPr spc="-25" dirty="0"/>
              <a:t>between</a:t>
            </a:r>
            <a:r>
              <a:rPr spc="70" dirty="0"/>
              <a:t> </a:t>
            </a:r>
            <a:r>
              <a:rPr dirty="0">
                <a:latin typeface="Times New Roman"/>
                <a:cs typeface="Times New Roman"/>
              </a:rPr>
              <a:t>(1</a:t>
            </a:r>
            <a:r>
              <a:rPr i="1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0</a:t>
            </a:r>
            <a:r>
              <a:rPr i="1" spc="-10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1</a:t>
            </a:r>
            <a:r>
              <a:rPr i="1" spc="-10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0</a:t>
            </a:r>
            <a:r>
              <a:rPr i="1" spc="-10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dirty="0">
                <a:latin typeface="Times New Roman"/>
                <a:cs typeface="Times New Roman"/>
              </a:rPr>
              <a:t>1)</a:t>
            </a:r>
            <a:r>
              <a:rPr sz="1200" i="1" baseline="27777" dirty="0">
                <a:latin typeface="Georgia"/>
                <a:cs typeface="Georgia"/>
              </a:rPr>
              <a:t>T</a:t>
            </a:r>
            <a:r>
              <a:rPr sz="1200" i="1" spc="427" baseline="27777" dirty="0">
                <a:latin typeface="Georgia"/>
                <a:cs typeface="Georgia"/>
              </a:rPr>
              <a:t> </a:t>
            </a:r>
            <a:r>
              <a:rPr sz="1100" dirty="0"/>
              <a:t>and</a:t>
            </a:r>
            <a:r>
              <a:rPr sz="1100" spc="70" dirty="0"/>
              <a:t> </a:t>
            </a:r>
            <a:r>
              <a:rPr sz="1100" dirty="0">
                <a:latin typeface="Times New Roman"/>
                <a:cs typeface="Times New Roman"/>
              </a:rPr>
              <a:t>(1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0)</a:t>
            </a:r>
            <a:r>
              <a:rPr sz="1200" i="1" baseline="27777" dirty="0">
                <a:latin typeface="Georgia"/>
                <a:cs typeface="Georgia"/>
              </a:rPr>
              <a:t>T</a:t>
            </a:r>
            <a:r>
              <a:rPr sz="1200" i="1" spc="427" baseline="27777" dirty="0">
                <a:latin typeface="Georgia"/>
                <a:cs typeface="Georgia"/>
              </a:rPr>
              <a:t> </a:t>
            </a:r>
            <a:r>
              <a:rPr sz="1100" dirty="0"/>
              <a:t>is</a:t>
            </a:r>
            <a:r>
              <a:rPr sz="1100" spc="65" dirty="0"/>
              <a:t> </a:t>
            </a:r>
            <a:r>
              <a:rPr sz="1100" spc="-25" dirty="0">
                <a:latin typeface="Times New Roman"/>
                <a:cs typeface="Times New Roman"/>
              </a:rPr>
              <a:t>3</a:t>
            </a:r>
            <a:r>
              <a:rPr sz="1100" spc="-25" dirty="0"/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4924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73061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98160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10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Cosine</a:t>
            </a:r>
            <a:r>
              <a:rPr spc="135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31" name="object 3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11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935EB12-960E-7AA3-CE21-50FBC896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4" y="403226"/>
            <a:ext cx="5216246" cy="26105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12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Kullback–Leibler</a:t>
            </a:r>
            <a:r>
              <a:rPr spc="290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21" name="object 2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13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FBAA59-B0F7-8F6C-4B44-5F4C8DB0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2" y="403225"/>
            <a:ext cx="5296388" cy="25599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Kullback–Leibler</a:t>
            </a:r>
            <a:r>
              <a:rPr spc="310" dirty="0"/>
              <a:t> </a:t>
            </a:r>
            <a:r>
              <a:rPr dirty="0"/>
              <a:t>distance</a:t>
            </a:r>
            <a:r>
              <a:rPr spc="310" dirty="0"/>
              <a:t> </a:t>
            </a:r>
            <a:r>
              <a:rPr spc="-10" dirty="0"/>
              <a:t>(cont’d)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6" name="object 16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14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56C51-2974-926C-9D46-E418BD34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4" y="449125"/>
            <a:ext cx="5473700" cy="2346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Examples</a:t>
            </a:r>
            <a:r>
              <a:rPr spc="175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dirty="0"/>
              <a:t>Kullback–Leibler</a:t>
            </a:r>
            <a:r>
              <a:rPr spc="165" dirty="0"/>
              <a:t> </a:t>
            </a:r>
            <a:r>
              <a:rPr dirty="0"/>
              <a:t>or</a:t>
            </a:r>
            <a:r>
              <a:rPr spc="170" dirty="0"/>
              <a:t> </a:t>
            </a:r>
            <a:r>
              <a:rPr dirty="0"/>
              <a:t>cosine</a:t>
            </a:r>
            <a:r>
              <a:rPr spc="170" dirty="0"/>
              <a:t> </a:t>
            </a:r>
            <a:r>
              <a:rPr spc="-10" dirty="0"/>
              <a:t>distances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30" name="object 3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15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43BEF9-530C-EB22-CE04-25453242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7" y="436464"/>
            <a:ext cx="4787900" cy="248296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spc="145" dirty="0"/>
              <a:t> </a:t>
            </a:r>
            <a:r>
              <a:rPr dirty="0"/>
              <a:t>Kullback–Leibler</a:t>
            </a:r>
            <a:r>
              <a:rPr spc="145" dirty="0"/>
              <a:t> </a:t>
            </a:r>
            <a:r>
              <a:rPr dirty="0"/>
              <a:t>or</a:t>
            </a:r>
            <a:r>
              <a:rPr spc="145" dirty="0"/>
              <a:t> </a:t>
            </a:r>
            <a:r>
              <a:rPr dirty="0"/>
              <a:t>cosine</a:t>
            </a:r>
            <a:r>
              <a:rPr spc="145" dirty="0"/>
              <a:t> </a:t>
            </a:r>
            <a:r>
              <a:rPr spc="-10" dirty="0"/>
              <a:t>distances?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8820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777" y="790472"/>
            <a:ext cx="5179060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35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previous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example,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second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dimension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vectors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200" baseline="-10416" dirty="0">
                <a:latin typeface="Georgia"/>
                <a:cs typeface="Georgia"/>
              </a:rPr>
              <a:t>2</a:t>
            </a:r>
            <a:r>
              <a:rPr sz="1200" spc="127" baseline="-10416" dirty="0">
                <a:latin typeface="Georgia"/>
                <a:cs typeface="Georgia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899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Georgia"/>
                <a:cs typeface="Georgia"/>
              </a:rPr>
              <a:t>and</a:t>
            </a:r>
            <a:endParaRPr sz="1100">
              <a:latin typeface="Georgia"/>
              <a:cs typeface="Georgia"/>
            </a:endParaRPr>
          </a:p>
          <a:p>
            <a:pPr marL="38100" marR="30480">
              <a:lnSpc>
                <a:spcPts val="1150"/>
              </a:lnSpc>
              <a:spcBef>
                <a:spcPts val="95"/>
              </a:spcBef>
            </a:pPr>
            <a:r>
              <a:rPr sz="1100" i="1" spc="-25" dirty="0">
                <a:latin typeface="Georgia"/>
                <a:cs typeface="Georgia"/>
              </a:rPr>
              <a:t>q</a:t>
            </a:r>
            <a:r>
              <a:rPr sz="1200" spc="-37" baseline="-10416" dirty="0">
                <a:latin typeface="Georgia"/>
                <a:cs typeface="Georgia"/>
              </a:rPr>
              <a:t>2</a:t>
            </a:r>
            <a:r>
              <a:rPr sz="1200" spc="165" baseline="-10416" dirty="0">
                <a:latin typeface="Georgia"/>
                <a:cs typeface="Georgia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95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dominates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cosine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similarity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despite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fact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values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first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second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dimensions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vs.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001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001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vs.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049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much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different.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ts val="1235"/>
              </a:lnSpc>
              <a:spcBef>
                <a:spcPts val="550"/>
              </a:spcBef>
            </a:pPr>
            <a:r>
              <a:rPr sz="1100" dirty="0">
                <a:latin typeface="Georgia"/>
                <a:cs typeface="Georgia"/>
              </a:rPr>
              <a:t>In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terms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angle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θ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cosine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similarity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007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appropriate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because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ts val="1235"/>
              </a:lnSpc>
            </a:pPr>
            <a:r>
              <a:rPr sz="1100" spc="-10" dirty="0">
                <a:latin typeface="Georgia"/>
                <a:cs typeface="Georgia"/>
              </a:rPr>
              <a:t>angle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vectors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very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small.</a:t>
            </a:r>
            <a:endParaRPr sz="1100">
              <a:latin typeface="Georgia"/>
              <a:cs typeface="Georgia"/>
            </a:endParaRPr>
          </a:p>
          <a:p>
            <a:pPr marL="38100" marR="131445">
              <a:lnSpc>
                <a:spcPts val="1150"/>
              </a:lnSpc>
              <a:spcBef>
                <a:spcPts val="735"/>
              </a:spcBef>
            </a:pPr>
            <a:r>
              <a:rPr sz="1100" spc="-40" dirty="0">
                <a:latin typeface="Georgia"/>
                <a:cs typeface="Georgia"/>
              </a:rPr>
              <a:t>However,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 </a:t>
            </a:r>
            <a:r>
              <a:rPr sz="1100" spc="-10" dirty="0">
                <a:latin typeface="Georgia"/>
                <a:cs typeface="Georgia"/>
              </a:rPr>
              <a:t>terms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distribution,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these</a:t>
            </a:r>
            <a:r>
              <a:rPr sz="1100" dirty="0">
                <a:latin typeface="Georgia"/>
                <a:cs typeface="Georgia"/>
              </a:rPr>
              <a:t> two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vectors</a:t>
            </a:r>
            <a:r>
              <a:rPr sz="1100" dirty="0">
                <a:latin typeface="Georgia"/>
                <a:cs typeface="Georgia"/>
              </a:rPr>
              <a:t> are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much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different.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we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want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highlight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difference,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KL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divergence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suitable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use.</a:t>
            </a:r>
            <a:endParaRPr sz="1100">
              <a:latin typeface="Georgia"/>
              <a:cs typeface="Georgia"/>
            </a:endParaRPr>
          </a:p>
          <a:p>
            <a:pPr marL="38100" marR="548640">
              <a:lnSpc>
                <a:spcPts val="1150"/>
              </a:lnSpc>
              <a:spcBef>
                <a:spcPts val="725"/>
              </a:spcBef>
            </a:pPr>
            <a:r>
              <a:rPr sz="1100" spc="-20" dirty="0">
                <a:latin typeface="Georgia"/>
                <a:cs typeface="Georgia"/>
              </a:rPr>
              <a:t>Therefore,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KL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more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measure,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seen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a </a:t>
            </a:r>
            <a:r>
              <a:rPr sz="1100" spc="-10" dirty="0">
                <a:latin typeface="Georgia"/>
                <a:cs typeface="Georgia"/>
              </a:rPr>
              <a:t>constraint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over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every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dimension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when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measuring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similarity.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4128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79731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218179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16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17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Similarity</a:t>
            </a:r>
            <a:r>
              <a:rPr spc="175" dirty="0"/>
              <a:t> </a:t>
            </a:r>
            <a:r>
              <a:rPr spc="20" dirty="0"/>
              <a:t>measure</a:t>
            </a:r>
            <a:r>
              <a:rPr spc="175" dirty="0"/>
              <a:t> </a:t>
            </a:r>
            <a:r>
              <a:rPr spc="20" dirty="0"/>
              <a:t>for</a:t>
            </a:r>
            <a:r>
              <a:rPr spc="170" dirty="0"/>
              <a:t> </a:t>
            </a:r>
            <a:r>
              <a:rPr spc="20" dirty="0"/>
              <a:t>nominal/categorical</a:t>
            </a:r>
            <a:r>
              <a:rPr spc="180" dirty="0"/>
              <a:t> </a:t>
            </a:r>
            <a:r>
              <a:rPr spc="5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58681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777" y="495209"/>
            <a:ext cx="5120005" cy="12534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ts val="1150"/>
              </a:lnSpc>
              <a:spcBef>
                <a:spcPts val="27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nominal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categorical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take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(binary)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states.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For </a:t>
            </a:r>
            <a:r>
              <a:rPr sz="1100" spc="-20" dirty="0">
                <a:latin typeface="Georgia"/>
                <a:cs typeface="Georgia"/>
              </a:rPr>
              <a:t>example,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gender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125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male</a:t>
            </a:r>
            <a:r>
              <a:rPr sz="1100" i="1" spc="204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female</a:t>
            </a:r>
            <a:r>
              <a:rPr sz="1100" dirty="0">
                <a:latin typeface="Georgia"/>
                <a:cs typeface="Georgia"/>
              </a:rPr>
              <a:t>;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province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125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Hanoi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Thai</a:t>
            </a:r>
            <a:r>
              <a:rPr sz="1100" i="1" spc="15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Nguyen</a:t>
            </a:r>
            <a:r>
              <a:rPr sz="1100" spc="-10" dirty="0">
                <a:latin typeface="Georgia"/>
                <a:cs typeface="Georgia"/>
              </a:rPr>
              <a:t>,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Nghe</a:t>
            </a:r>
            <a:r>
              <a:rPr sz="1100" i="1" spc="14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An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  <a:p>
            <a:pPr marL="38100" marR="175260">
              <a:lnSpc>
                <a:spcPts val="1150"/>
              </a:lnSpc>
              <a:spcBef>
                <a:spcPts val="725"/>
              </a:spcBef>
            </a:pP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states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nominal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denoted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by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letters,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symbols,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integer </a:t>
            </a:r>
            <a:r>
              <a:rPr sz="1100" spc="-30" dirty="0">
                <a:latin typeface="Georgia"/>
                <a:cs typeface="Georgia"/>
              </a:rPr>
              <a:t>numbers.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Notice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that,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integers,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case,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used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encode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states/categories.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have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meaning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ordering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comparison.</a:t>
            </a:r>
            <a:endParaRPr sz="1100">
              <a:latin typeface="Georgia"/>
              <a:cs typeface="Georgia"/>
            </a:endParaRPr>
          </a:p>
          <a:p>
            <a:pPr marL="38100" marR="224790">
              <a:lnSpc>
                <a:spcPts val="1150"/>
              </a:lnSpc>
              <a:spcBef>
                <a:spcPts val="730"/>
              </a:spcBef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i="1" spc="225" baseline="-10416" dirty="0">
                <a:latin typeface="Georgia"/>
                <a:cs typeface="Georgia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(</a:t>
            </a:r>
            <a:r>
              <a:rPr sz="1100" i="1" spc="55" dirty="0">
                <a:latin typeface="Georgia"/>
                <a:cs typeface="Georgia"/>
              </a:rPr>
              <a:t>x</a:t>
            </a:r>
            <a:r>
              <a:rPr sz="1200" i="1" spc="82" baseline="-10416" dirty="0">
                <a:latin typeface="Georgia"/>
                <a:cs typeface="Georgia"/>
              </a:rPr>
              <a:t>i</a:t>
            </a:r>
            <a:r>
              <a:rPr sz="1200" spc="82" baseline="-10416" dirty="0">
                <a:latin typeface="Georgia"/>
                <a:cs typeface="Georgia"/>
              </a:rPr>
              <a:t>1</a:t>
            </a:r>
            <a:r>
              <a:rPr sz="1100" i="1" spc="5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baseline="-10416" dirty="0">
                <a:latin typeface="Georgia"/>
                <a:cs typeface="Georgia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x</a:t>
            </a:r>
            <a:r>
              <a:rPr sz="1200" i="1" spc="97" baseline="-10416" dirty="0">
                <a:latin typeface="Georgia"/>
                <a:cs typeface="Georgia"/>
              </a:rPr>
              <a:t>im</a:t>
            </a:r>
            <a:r>
              <a:rPr sz="1100" spc="65" dirty="0">
                <a:latin typeface="Times New Roman"/>
                <a:cs typeface="Times New Roman"/>
              </a:rPr>
              <a:t>)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1" spc="50" dirty="0">
                <a:latin typeface="Georgia"/>
                <a:cs typeface="Georgia"/>
              </a:rPr>
              <a:t>x</a:t>
            </a:r>
            <a:r>
              <a:rPr sz="1200" i="1" spc="75" baseline="-10416" dirty="0">
                <a:latin typeface="Georgia"/>
                <a:cs typeface="Georgia"/>
              </a:rPr>
              <a:t>j</a:t>
            </a:r>
            <a:r>
              <a:rPr sz="1200" i="1" spc="292" baseline="-10416" dirty="0">
                <a:latin typeface="Georgia"/>
                <a:cs typeface="Georgia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(</a:t>
            </a:r>
            <a:r>
              <a:rPr sz="1100" i="1" spc="75" dirty="0">
                <a:latin typeface="Georgia"/>
                <a:cs typeface="Georgia"/>
              </a:rPr>
              <a:t>x</a:t>
            </a:r>
            <a:r>
              <a:rPr sz="1200" i="1" spc="112" baseline="-10416" dirty="0">
                <a:latin typeface="Georgia"/>
                <a:cs typeface="Georgia"/>
              </a:rPr>
              <a:t>j</a:t>
            </a:r>
            <a:r>
              <a:rPr sz="1200" spc="112" baseline="-10416" dirty="0">
                <a:latin typeface="Georgia"/>
                <a:cs typeface="Georgia"/>
              </a:rPr>
              <a:t>1</a:t>
            </a:r>
            <a:r>
              <a:rPr sz="1100" i="1" spc="7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60" dirty="0">
                <a:latin typeface="Georgia"/>
                <a:cs typeface="Georgia"/>
              </a:rPr>
              <a:t>x</a:t>
            </a:r>
            <a:r>
              <a:rPr sz="1200" i="1" spc="89" baseline="-10416" dirty="0">
                <a:latin typeface="Georgia"/>
                <a:cs typeface="Georgia"/>
              </a:rPr>
              <a:t>j</a:t>
            </a:r>
            <a:r>
              <a:rPr sz="1200" spc="89" baseline="-10416" dirty="0">
                <a:latin typeface="Georgia"/>
                <a:cs typeface="Georgia"/>
              </a:rPr>
              <a:t>2</a:t>
            </a:r>
            <a:r>
              <a:rPr sz="1100" i="1" spc="6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90" dirty="0">
                <a:latin typeface="Georgia"/>
                <a:cs typeface="Georgia"/>
              </a:rPr>
              <a:t>x</a:t>
            </a:r>
            <a:r>
              <a:rPr sz="1200" i="1" spc="135" baseline="-10416" dirty="0">
                <a:latin typeface="Georgia"/>
                <a:cs typeface="Georgia"/>
              </a:rPr>
              <a:t>jm</a:t>
            </a:r>
            <a:r>
              <a:rPr sz="1100" spc="90" dirty="0">
                <a:latin typeface="Times New Roman"/>
                <a:cs typeface="Times New Roman"/>
              </a:rPr>
              <a:t>)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instances </a:t>
            </a:r>
            <a:r>
              <a:rPr sz="1100" spc="-35" dirty="0">
                <a:latin typeface="Georgia"/>
                <a:cs typeface="Georgia"/>
              </a:rPr>
              <a:t>represented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nominal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attributes.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instances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is: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9713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50205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76309" y="1948280"/>
            <a:ext cx="257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660" algn="l"/>
              </a:tabLst>
            </a:pPr>
            <a:r>
              <a:rPr sz="800" i="1" spc="-50" dirty="0">
                <a:latin typeface="Georgia"/>
                <a:cs typeface="Georgia"/>
              </a:rPr>
              <a:t>i</a:t>
            </a:r>
            <a:r>
              <a:rPr sz="800" i="1" dirty="0">
                <a:latin typeface="Georgia"/>
                <a:cs typeface="Georgia"/>
              </a:rPr>
              <a:t>	</a:t>
            </a:r>
            <a:r>
              <a:rPr sz="800" i="1" spc="50" dirty="0">
                <a:latin typeface="Georgia"/>
                <a:cs typeface="Georgia"/>
              </a:rPr>
              <a:t>j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497" y="1985211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Georgia"/>
                <a:cs typeface="Georgia"/>
              </a:rPr>
              <a:t>m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6225" y="1796451"/>
            <a:ext cx="311721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0725">
              <a:lnSpc>
                <a:spcPts val="1030"/>
              </a:lnSpc>
              <a:spcBef>
                <a:spcPts val="90"/>
              </a:spcBef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</a:t>
            </a:r>
            <a:r>
              <a:rPr sz="1100" i="1" u="sng" spc="-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−</a:t>
            </a:r>
            <a:r>
              <a:rPr sz="1100" i="1" u="sng" spc="-135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ts val="1030"/>
              </a:lnSpc>
              <a:tabLst>
                <a:tab pos="2858770" algn="l"/>
              </a:tabLst>
            </a:pP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b="1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b="1" spc="155" dirty="0">
                <a:latin typeface="Georgia"/>
                <a:cs typeface="Georgia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65" dirty="0">
                <a:latin typeface="Times New Roman"/>
                <a:cs typeface="Times New Roman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20" dirty="0">
                <a:latin typeface="Georgia"/>
                <a:cs typeface="Georgia"/>
              </a:rPr>
              <a:t>(13)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777" y="2175521"/>
            <a:ext cx="5149850" cy="722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35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where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number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matches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i.e.,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number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which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i="1" spc="240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1" spc="25" dirty="0">
                <a:latin typeface="Georgia"/>
                <a:cs typeface="Georgia"/>
              </a:rPr>
              <a:t>x</a:t>
            </a:r>
            <a:r>
              <a:rPr sz="1200" i="1" spc="37" baseline="-10416" dirty="0">
                <a:latin typeface="Georgia"/>
                <a:cs typeface="Georgia"/>
              </a:rPr>
              <a:t>j</a:t>
            </a:r>
            <a:endParaRPr sz="1200" baseline="-10416">
              <a:latin typeface="Georgia"/>
              <a:cs typeface="Georgia"/>
            </a:endParaRPr>
          </a:p>
          <a:p>
            <a:pPr marL="38100">
              <a:lnSpc>
                <a:spcPts val="1235"/>
              </a:lnSpc>
            </a:pPr>
            <a:r>
              <a:rPr sz="1100" dirty="0">
                <a:latin typeface="Georgia"/>
                <a:cs typeface="Georgia"/>
              </a:rPr>
              <a:t>are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same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state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(same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value).</a:t>
            </a:r>
            <a:endParaRPr sz="1100">
              <a:latin typeface="Georgia"/>
              <a:cs typeface="Georgia"/>
            </a:endParaRPr>
          </a:p>
          <a:p>
            <a:pPr marL="38100" marR="117475">
              <a:lnSpc>
                <a:spcPts val="1150"/>
              </a:lnSpc>
              <a:spcBef>
                <a:spcPts val="735"/>
              </a:spcBef>
            </a:pPr>
            <a:r>
              <a:rPr sz="1100" spc="-25" dirty="0">
                <a:latin typeface="Georgia"/>
                <a:cs typeface="Georgia"/>
              </a:rPr>
              <a:t>Weights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used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highlight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important </a:t>
            </a:r>
            <a:r>
              <a:rPr sz="1100" dirty="0">
                <a:latin typeface="Georgia"/>
                <a:cs typeface="Georgia"/>
              </a:rPr>
              <a:t>than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others.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972" y="26516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3" name="object 13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18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19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2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0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Similarity</a:t>
            </a:r>
            <a:r>
              <a:rPr spc="254" dirty="0"/>
              <a:t> </a:t>
            </a:r>
            <a:r>
              <a:rPr dirty="0"/>
              <a:t>measure</a:t>
            </a:r>
            <a:r>
              <a:rPr spc="250" dirty="0"/>
              <a:t> </a:t>
            </a:r>
            <a:r>
              <a:rPr dirty="0"/>
              <a:t>for</a:t>
            </a:r>
            <a:r>
              <a:rPr spc="250" dirty="0"/>
              <a:t> </a:t>
            </a:r>
            <a:r>
              <a:rPr dirty="0"/>
              <a:t>ordinal</a:t>
            </a:r>
            <a:r>
              <a:rPr spc="254" dirty="0"/>
              <a:t> </a:t>
            </a:r>
            <a:r>
              <a:rPr spc="5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98813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4144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dirty="0"/>
              <a:t>The</a:t>
            </a:r>
            <a:r>
              <a:rPr spc="25" dirty="0"/>
              <a:t> </a:t>
            </a:r>
            <a:r>
              <a:rPr spc="-25" dirty="0"/>
              <a:t>values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an</a:t>
            </a:r>
            <a:r>
              <a:rPr spc="30" dirty="0"/>
              <a:t> </a:t>
            </a:r>
            <a:r>
              <a:rPr spc="-20" dirty="0"/>
              <a:t>ordinal</a:t>
            </a:r>
            <a:r>
              <a:rPr spc="25" dirty="0"/>
              <a:t> </a:t>
            </a:r>
            <a:r>
              <a:rPr dirty="0"/>
              <a:t>attribute</a:t>
            </a:r>
            <a:r>
              <a:rPr spc="30" dirty="0"/>
              <a:t> </a:t>
            </a:r>
            <a:r>
              <a:rPr spc="-10" dirty="0"/>
              <a:t>have</a:t>
            </a:r>
            <a:r>
              <a:rPr spc="3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35" dirty="0"/>
              <a:t>meaningful</a:t>
            </a:r>
            <a:r>
              <a:rPr spc="30" dirty="0"/>
              <a:t> </a:t>
            </a:r>
            <a:r>
              <a:rPr spc="-30" dirty="0"/>
              <a:t>order</a:t>
            </a:r>
            <a:r>
              <a:rPr spc="25" dirty="0"/>
              <a:t> </a:t>
            </a:r>
            <a:r>
              <a:rPr dirty="0"/>
              <a:t>or</a:t>
            </a:r>
            <a:r>
              <a:rPr spc="30" dirty="0"/>
              <a:t> </a:t>
            </a:r>
            <a:r>
              <a:rPr spc="-10" dirty="0"/>
              <a:t>ranking.</a:t>
            </a:r>
            <a:r>
              <a:rPr spc="120" dirty="0"/>
              <a:t> </a:t>
            </a:r>
            <a:r>
              <a:rPr spc="-10" dirty="0"/>
              <a:t>For</a:t>
            </a:r>
            <a:r>
              <a:rPr spc="30" dirty="0"/>
              <a:t> </a:t>
            </a:r>
            <a:r>
              <a:rPr spc="-10" dirty="0"/>
              <a:t>example,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attribute</a:t>
            </a:r>
            <a:r>
              <a:rPr spc="60" dirty="0"/>
              <a:t> </a:t>
            </a:r>
            <a:r>
              <a:rPr spc="105" dirty="0">
                <a:latin typeface="Cambria"/>
                <a:cs typeface="Cambria"/>
              </a:rPr>
              <a:t>size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dirty="0"/>
              <a:t>has</a:t>
            </a:r>
            <a:r>
              <a:rPr spc="60" dirty="0"/>
              <a:t> </a:t>
            </a:r>
            <a:r>
              <a:rPr spc="-10" dirty="0"/>
              <a:t>three</a:t>
            </a:r>
            <a:r>
              <a:rPr spc="65" dirty="0"/>
              <a:t> </a:t>
            </a:r>
            <a:r>
              <a:rPr spc="-25" dirty="0"/>
              <a:t>values:</a:t>
            </a:r>
            <a:r>
              <a:rPr spc="165" dirty="0"/>
              <a:t> </a:t>
            </a:r>
            <a:r>
              <a:rPr i="1" dirty="0">
                <a:latin typeface="Palatino Linotype"/>
                <a:cs typeface="Palatino Linotype"/>
              </a:rPr>
              <a:t>small</a:t>
            </a:r>
            <a:r>
              <a:rPr dirty="0"/>
              <a:t>,</a:t>
            </a:r>
            <a:r>
              <a:rPr spc="60" dirty="0"/>
              <a:t> </a:t>
            </a:r>
            <a:r>
              <a:rPr i="1" dirty="0">
                <a:latin typeface="Palatino Linotype"/>
                <a:cs typeface="Palatino Linotype"/>
              </a:rPr>
              <a:t>medium</a:t>
            </a:r>
            <a:r>
              <a:rPr dirty="0"/>
              <a:t>,</a:t>
            </a:r>
            <a:r>
              <a:rPr spc="65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i="1" spc="-10" dirty="0">
                <a:latin typeface="Palatino Linotype"/>
                <a:cs typeface="Palatino Linotype"/>
              </a:rPr>
              <a:t>large</a:t>
            </a:r>
            <a:r>
              <a:rPr spc="-10" dirty="0"/>
              <a:t>.</a:t>
            </a:r>
          </a:p>
          <a:p>
            <a:pPr marL="12700" marR="310515">
              <a:lnSpc>
                <a:spcPts val="1150"/>
              </a:lnSpc>
              <a:spcBef>
                <a:spcPts val="725"/>
              </a:spcBef>
            </a:pPr>
            <a:r>
              <a:rPr spc="-10" dirty="0"/>
              <a:t>Ordinal</a:t>
            </a:r>
            <a:r>
              <a:rPr spc="20" dirty="0"/>
              <a:t> </a:t>
            </a:r>
            <a:r>
              <a:rPr dirty="0"/>
              <a:t>attributes</a:t>
            </a:r>
            <a:r>
              <a:rPr spc="20" dirty="0"/>
              <a:t> </a:t>
            </a:r>
            <a:r>
              <a:rPr dirty="0"/>
              <a:t>may</a:t>
            </a:r>
            <a:r>
              <a:rPr spc="25" dirty="0"/>
              <a:t> </a:t>
            </a:r>
            <a:r>
              <a:rPr dirty="0"/>
              <a:t>also</a:t>
            </a:r>
            <a:r>
              <a:rPr spc="20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spc="-20" dirty="0"/>
              <a:t>obtained</a:t>
            </a:r>
            <a:r>
              <a:rPr spc="20" dirty="0"/>
              <a:t> </a:t>
            </a:r>
            <a:r>
              <a:rPr spc="-25" dirty="0"/>
              <a:t>from</a:t>
            </a:r>
            <a:r>
              <a:rPr spc="2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discretization</a:t>
            </a:r>
            <a:r>
              <a:rPr spc="2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10" dirty="0"/>
              <a:t>numeric </a:t>
            </a:r>
            <a:r>
              <a:rPr dirty="0"/>
              <a:t>attributes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dirty="0"/>
              <a:t>splitting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value</a:t>
            </a:r>
            <a:r>
              <a:rPr spc="10" dirty="0"/>
              <a:t> </a:t>
            </a:r>
            <a:r>
              <a:rPr spc="-10" dirty="0"/>
              <a:t>range</a:t>
            </a:r>
            <a:r>
              <a:rPr spc="10" dirty="0"/>
              <a:t> </a:t>
            </a:r>
            <a:r>
              <a:rPr dirty="0"/>
              <a:t>into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finite</a:t>
            </a:r>
            <a:r>
              <a:rPr spc="10" dirty="0"/>
              <a:t> </a:t>
            </a:r>
            <a:r>
              <a:rPr spc="-40" dirty="0"/>
              <a:t>number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categories.</a:t>
            </a:r>
            <a:r>
              <a:rPr spc="95" dirty="0"/>
              <a:t> </a:t>
            </a:r>
            <a:r>
              <a:rPr spc="-10" dirty="0"/>
              <a:t>These </a:t>
            </a:r>
            <a:r>
              <a:rPr spc="-25" dirty="0"/>
              <a:t>categories</a:t>
            </a:r>
            <a:r>
              <a:rPr spc="20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spc="-30" dirty="0"/>
              <a:t>organized</a:t>
            </a:r>
            <a:r>
              <a:rPr spc="25" dirty="0"/>
              <a:t> </a:t>
            </a:r>
            <a:r>
              <a:rPr dirty="0"/>
              <a:t>into</a:t>
            </a:r>
            <a:r>
              <a:rPr spc="20" dirty="0"/>
              <a:t> </a:t>
            </a:r>
            <a:r>
              <a:rPr spc="-10" dirty="0"/>
              <a:t>ranks.</a:t>
            </a:r>
          </a:p>
          <a:p>
            <a:pPr marL="12700" marR="137160">
              <a:lnSpc>
                <a:spcPts val="1150"/>
              </a:lnSpc>
              <a:spcBef>
                <a:spcPts val="730"/>
              </a:spcBef>
            </a:pPr>
            <a:r>
              <a:rPr dirty="0"/>
              <a:t>“</a:t>
            </a:r>
            <a:r>
              <a:rPr i="1" dirty="0">
                <a:latin typeface="Palatino Linotype"/>
                <a:cs typeface="Palatino Linotype"/>
              </a:rPr>
              <a:t>How</a:t>
            </a:r>
            <a:r>
              <a:rPr i="1" spc="85" dirty="0">
                <a:latin typeface="Palatino Linotype"/>
                <a:cs typeface="Palatino Linotyp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are</a:t>
            </a:r>
            <a:r>
              <a:rPr i="1" spc="90" dirty="0">
                <a:latin typeface="Palatino Linotype"/>
                <a:cs typeface="Palatino Linotyp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ordinal</a:t>
            </a:r>
            <a:r>
              <a:rPr i="1" spc="95" dirty="0">
                <a:latin typeface="Palatino Linotype"/>
                <a:cs typeface="Palatino Linotyp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attributes</a:t>
            </a:r>
            <a:r>
              <a:rPr i="1" spc="90" dirty="0">
                <a:latin typeface="Palatino Linotype"/>
                <a:cs typeface="Palatino Linotyp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handled</a:t>
            </a:r>
            <a:r>
              <a:rPr i="1" spc="-160" dirty="0">
                <a:latin typeface="Palatino Linotype"/>
                <a:cs typeface="Palatino Linotype"/>
              </a:rPr>
              <a:t> </a:t>
            </a:r>
            <a:r>
              <a:rPr dirty="0"/>
              <a:t>?”</a:t>
            </a:r>
            <a:r>
              <a:rPr spc="2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spc="-10" dirty="0"/>
              <a:t>treatment</a:t>
            </a:r>
            <a:r>
              <a:rPr spc="8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-20" dirty="0"/>
              <a:t>ordinal</a:t>
            </a:r>
            <a:r>
              <a:rPr spc="80" dirty="0"/>
              <a:t> </a:t>
            </a:r>
            <a:r>
              <a:rPr dirty="0"/>
              <a:t>attributes</a:t>
            </a:r>
            <a:r>
              <a:rPr spc="80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spc="-10" dirty="0"/>
              <a:t>quite </a:t>
            </a:r>
            <a:r>
              <a:rPr spc="-30" dirty="0"/>
              <a:t>similar</a:t>
            </a:r>
            <a:r>
              <a:rPr spc="30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that</a:t>
            </a:r>
            <a:r>
              <a:rPr spc="35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35" dirty="0"/>
              <a:t>numeric</a:t>
            </a:r>
            <a:r>
              <a:rPr spc="35" dirty="0"/>
              <a:t> </a:t>
            </a:r>
            <a:r>
              <a:rPr dirty="0"/>
              <a:t>attributes</a:t>
            </a:r>
            <a:r>
              <a:rPr spc="35" dirty="0"/>
              <a:t> </a:t>
            </a:r>
            <a:r>
              <a:rPr spc="-25" dirty="0"/>
              <a:t>when</a:t>
            </a:r>
            <a:r>
              <a:rPr spc="35" dirty="0"/>
              <a:t> </a:t>
            </a:r>
            <a:r>
              <a:rPr spc="-25" dirty="0"/>
              <a:t>computing</a:t>
            </a:r>
            <a:r>
              <a:rPr spc="30" dirty="0"/>
              <a:t> </a:t>
            </a:r>
            <a:r>
              <a:rPr spc="-10" dirty="0"/>
              <a:t>distance</a:t>
            </a:r>
            <a:r>
              <a:rPr spc="35" dirty="0"/>
              <a:t> </a:t>
            </a:r>
            <a:r>
              <a:rPr spc="-30" dirty="0"/>
              <a:t>between</a:t>
            </a:r>
            <a:r>
              <a:rPr spc="35" dirty="0"/>
              <a:t> </a:t>
            </a:r>
            <a:r>
              <a:rPr spc="-20" dirty="0"/>
              <a:t>data </a:t>
            </a:r>
            <a:r>
              <a:rPr spc="-10" dirty="0"/>
              <a:t>instances.</a:t>
            </a:r>
          </a:p>
        </p:txBody>
      </p:sp>
      <p:sp>
        <p:nvSpPr>
          <p:cNvPr id="5" name="object 5"/>
          <p:cNvSpPr/>
          <p:nvPr/>
        </p:nvSpPr>
        <p:spPr>
          <a:xfrm>
            <a:off x="337972" y="13726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90337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20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Similarity</a:t>
            </a:r>
            <a:r>
              <a:rPr spc="229" dirty="0"/>
              <a:t> </a:t>
            </a:r>
            <a:r>
              <a:rPr dirty="0"/>
              <a:t>measure</a:t>
            </a:r>
            <a:r>
              <a:rPr spc="225" dirty="0"/>
              <a:t> </a:t>
            </a:r>
            <a:r>
              <a:rPr dirty="0"/>
              <a:t>for</a:t>
            </a:r>
            <a:r>
              <a:rPr spc="225" dirty="0"/>
              <a:t> </a:t>
            </a:r>
            <a:r>
              <a:rPr dirty="0"/>
              <a:t>ordinal</a:t>
            </a:r>
            <a:r>
              <a:rPr spc="229" dirty="0"/>
              <a:t> </a:t>
            </a:r>
            <a:r>
              <a:rPr spc="60" dirty="0"/>
              <a:t>attributes</a:t>
            </a:r>
            <a:r>
              <a:rPr spc="229" dirty="0"/>
              <a:t> </a:t>
            </a:r>
            <a:r>
              <a:rPr spc="-10" dirty="0"/>
              <a:t>(cont’d)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8320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777" y="740472"/>
            <a:ext cx="5092065" cy="722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35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ordinal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a</a:t>
            </a:r>
            <a:r>
              <a:rPr sz="1200" i="1" spc="270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has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K</a:t>
            </a:r>
            <a:r>
              <a:rPr sz="1200" i="1" spc="104" baseline="-10416" dirty="0">
                <a:latin typeface="Georgia"/>
                <a:cs typeface="Georgia"/>
              </a:rPr>
              <a:t>a</a:t>
            </a:r>
            <a:r>
              <a:rPr sz="1200" i="1" spc="262" baseline="-10416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ordered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states/values,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representing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ranking</a:t>
            </a:r>
            <a:endParaRPr sz="1100">
              <a:latin typeface="Georgia"/>
              <a:cs typeface="Georgia"/>
            </a:endParaRPr>
          </a:p>
          <a:p>
            <a:pPr marL="38100" marR="219710">
              <a:lnSpc>
                <a:spcPts val="115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K</a:t>
            </a:r>
            <a:r>
              <a:rPr sz="1200" i="1" spc="97" baseline="-10416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.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Suppose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instance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i="1" spc="270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has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value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ia</a:t>
            </a:r>
            <a:r>
              <a:rPr sz="1200" i="1" spc="262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X</a:t>
            </a:r>
            <a:r>
              <a:rPr sz="1200" i="1" spc="-37" baseline="-10416" dirty="0">
                <a:latin typeface="Georgia"/>
                <a:cs typeface="Georgia"/>
              </a:rPr>
              <a:t>a</a:t>
            </a:r>
            <a:r>
              <a:rPr sz="1100" spc="-25" dirty="0">
                <a:latin typeface="Georgia"/>
                <a:cs typeface="Georgia"/>
              </a:rPr>
              <a:t>. </a:t>
            </a:r>
            <a:r>
              <a:rPr sz="1100" spc="-10" dirty="0">
                <a:latin typeface="Georgia"/>
                <a:cs typeface="Georgia"/>
              </a:rPr>
              <a:t>Replace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ia</a:t>
            </a:r>
            <a:r>
              <a:rPr sz="1200" i="1" spc="307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by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rank,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r</a:t>
            </a:r>
            <a:r>
              <a:rPr sz="1200" i="1" baseline="-10416" dirty="0">
                <a:latin typeface="Georgia"/>
                <a:cs typeface="Georgia"/>
              </a:rPr>
              <a:t>ia</a:t>
            </a:r>
            <a:r>
              <a:rPr sz="1200" i="1" spc="217" baseline="-10416" dirty="0">
                <a:latin typeface="Georgia"/>
                <a:cs typeface="Georgia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∈</a:t>
            </a:r>
            <a:r>
              <a:rPr sz="1100" i="1" spc="-70" dirty="0">
                <a:latin typeface="Meiryo UI"/>
                <a:cs typeface="Meiryo UI"/>
              </a:rPr>
              <a:t> </a:t>
            </a:r>
            <a:r>
              <a:rPr sz="1100" i="1" spc="-50" dirty="0">
                <a:latin typeface="Meiryo UI"/>
                <a:cs typeface="Meiryo UI"/>
              </a:rPr>
              <a:t>{</a:t>
            </a:r>
            <a:r>
              <a:rPr sz="1100" spc="-50" dirty="0">
                <a:latin typeface="Times New Roman"/>
                <a:cs typeface="Times New Roman"/>
              </a:rPr>
              <a:t>1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2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K</a:t>
            </a:r>
            <a:r>
              <a:rPr sz="1200" i="1" spc="-30" baseline="-10416" dirty="0">
                <a:latin typeface="Georgia"/>
                <a:cs typeface="Georgia"/>
              </a:rPr>
              <a:t>a</a:t>
            </a:r>
            <a:r>
              <a:rPr sz="1100" i="1" spc="-20" dirty="0">
                <a:latin typeface="Meiryo UI"/>
                <a:cs typeface="Meiryo UI"/>
              </a:rPr>
              <a:t>}</a:t>
            </a:r>
            <a:r>
              <a:rPr sz="1100" spc="-2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latin typeface="Georgia"/>
                <a:cs typeface="Georgia"/>
              </a:rPr>
              <a:t>If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we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want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normalize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rank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value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onto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[0.0,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1.0],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3628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589896" y="1698625"/>
                <a:ext cx="1207403" cy="13978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411480">
                  <a:lnSpc>
                    <a:spcPts val="103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i="1">
                              <a:latin typeface="Cambria Math" panose="02040503050406030204" pitchFamily="18" charset="0"/>
                              <a:cs typeface="Times New Roman"/>
                            </a:rPr>
                            <m:t>z</m:t>
                          </m:r>
                        </m:e>
                        <m:sub>
                          <m:r>
                            <a:rPr lang="vi-VN" sz="1100" b="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vi-VN" sz="1100" i="1">
                              <a:latin typeface="Cambria Math" panose="02040503050406030204" pitchFamily="18" charset="0"/>
                              <a:cs typeface="Times New Roman"/>
                            </a:rPr>
                            <m:t>a</m:t>
                          </m:r>
                        </m:sub>
                      </m:sSub>
                      <m:r>
                        <a:rPr lang="vi-VN" sz="1100" b="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vi-VN" sz="1100" b="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1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ia</m:t>
                              </m:r>
                            </m:sub>
                          </m:sSub>
                          <m:r>
                            <a:rPr lang="vi-VN" sz="1100" b="0" i="1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vi-VN" sz="1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</m:sub>
                          </m:sSub>
                          <m:r>
                            <a:rPr lang="vi-VN" sz="1100" b="0" i="1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sz="110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96" y="1698625"/>
                <a:ext cx="1207403" cy="139782"/>
              </a:xfrm>
              <a:prstGeom prst="rect">
                <a:avLst/>
              </a:prstGeom>
              <a:blipFill>
                <a:blip r:embed="rId2"/>
                <a:stretch>
                  <a:fillRect t="-91667" b="-5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5312587" y="1613152"/>
            <a:ext cx="27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(14)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972" y="2102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777" y="2011234"/>
            <a:ext cx="471233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ts val="1150"/>
              </a:lnSpc>
              <a:spcBef>
                <a:spcPts val="270"/>
              </a:spcBef>
            </a:pPr>
            <a:r>
              <a:rPr sz="1100" dirty="0">
                <a:latin typeface="Georgia"/>
                <a:cs typeface="Georgia"/>
              </a:rPr>
              <a:t>Then,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apply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any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metric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numeric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like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Euclidean, </a:t>
            </a:r>
            <a:r>
              <a:rPr sz="1100" dirty="0">
                <a:latin typeface="Georgia"/>
                <a:cs typeface="Georgia"/>
              </a:rPr>
              <a:t>Manhattan,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cosine,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etc.</a:t>
            </a:r>
            <a:r>
              <a:rPr sz="1100" spc="1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transformed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ordinal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(using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r</a:t>
            </a:r>
            <a:r>
              <a:rPr sz="1200" i="1" baseline="-10416" dirty="0">
                <a:latin typeface="Georgia"/>
                <a:cs typeface="Georgia"/>
              </a:rPr>
              <a:t>ia</a:t>
            </a:r>
            <a:r>
              <a:rPr sz="1200" i="1" spc="232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its </a:t>
            </a:r>
            <a:r>
              <a:rPr sz="1100" spc="-35" dirty="0">
                <a:latin typeface="Georgia"/>
                <a:cs typeface="Georgia"/>
              </a:rPr>
              <a:t>normalized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value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z</a:t>
            </a:r>
            <a:r>
              <a:rPr sz="1200" i="1" spc="-30" baseline="-10416" dirty="0">
                <a:latin typeface="Georgia"/>
                <a:cs typeface="Georgia"/>
              </a:rPr>
              <a:t>ia</a:t>
            </a:r>
            <a:r>
              <a:rPr sz="1100" spc="-20" dirty="0">
                <a:latin typeface="Georgia"/>
                <a:cs typeface="Georgia"/>
              </a:rPr>
              <a:t>).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2" name="object 12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21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22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Multivariate</a:t>
            </a:r>
            <a:r>
              <a:rPr spc="295" dirty="0"/>
              <a:t> </a:t>
            </a:r>
            <a:r>
              <a:rPr spc="70" dirty="0"/>
              <a:t>data</a:t>
            </a:r>
            <a:r>
              <a:rPr spc="30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4987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777" y="407160"/>
            <a:ext cx="467296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Georgia"/>
                <a:cs typeface="Georgia"/>
              </a:rPr>
              <a:t>Multivariate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type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which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consists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observations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from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m </a:t>
            </a:r>
            <a:r>
              <a:rPr sz="1100" spc="-20" dirty="0">
                <a:latin typeface="Georgia"/>
                <a:cs typeface="Georgia"/>
              </a:rPr>
              <a:t>variables/attributes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5" dirty="0">
                <a:latin typeface="Georgia"/>
                <a:cs typeface="Georgia"/>
              </a:rPr>
              <a:t>(</a:t>
            </a:r>
            <a:r>
              <a:rPr sz="1100" i="1" spc="55" dirty="0">
                <a:latin typeface="Georgia"/>
                <a:cs typeface="Georgia"/>
              </a:rPr>
              <a:t>X</a:t>
            </a:r>
            <a:r>
              <a:rPr sz="1200" spc="82" baseline="-10416" dirty="0">
                <a:latin typeface="Georgia"/>
                <a:cs typeface="Georgia"/>
              </a:rPr>
              <a:t>1</a:t>
            </a:r>
            <a:r>
              <a:rPr sz="1100" spc="55" dirty="0">
                <a:latin typeface="Georgia"/>
                <a:cs typeface="Georgia"/>
              </a:rPr>
              <a:t>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Georgia"/>
                <a:cs typeface="Georgia"/>
              </a:rPr>
              <a:t>2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i="1" spc="75" baseline="-10416" dirty="0">
                <a:latin typeface="Georgia"/>
                <a:cs typeface="Georgia"/>
              </a:rPr>
              <a:t>m</a:t>
            </a:r>
            <a:r>
              <a:rPr sz="1100" spc="50" dirty="0">
                <a:latin typeface="Georgia"/>
                <a:cs typeface="Georgia"/>
              </a:rPr>
              <a:t>),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i.e.,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considering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characteristics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or </a:t>
            </a:r>
            <a:r>
              <a:rPr sz="1100" dirty="0">
                <a:latin typeface="Georgia"/>
                <a:cs typeface="Georgia"/>
              </a:rPr>
              <a:t>attributes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same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time.</a:t>
            </a:r>
            <a:r>
              <a:rPr sz="1100" spc="1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actually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Meiryo UI"/>
                <a:cs typeface="Meiryo UI"/>
              </a:rPr>
              <a:t>×</a:t>
            </a:r>
            <a:r>
              <a:rPr sz="1100" i="1" spc="-135" dirty="0">
                <a:latin typeface="Meiryo UI"/>
                <a:cs typeface="Meiryo UI"/>
              </a:rPr>
              <a:t> </a:t>
            </a:r>
            <a:r>
              <a:rPr sz="1100" i="1" dirty="0">
                <a:latin typeface="Georgia"/>
                <a:cs typeface="Georgia"/>
              </a:rPr>
              <a:t>m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matrix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follows: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2587" y="1308885"/>
            <a:ext cx="27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(15)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777" y="1916200"/>
            <a:ext cx="4829810" cy="1079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35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row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view,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considered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set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instances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ts val="1235"/>
              </a:lnSpc>
            </a:pPr>
            <a:r>
              <a:rPr sz="1100" i="1" spc="-65" dirty="0">
                <a:latin typeface="Georgia"/>
                <a:cs typeface="Georgia"/>
              </a:rPr>
              <a:t>d</a:t>
            </a:r>
            <a:r>
              <a:rPr sz="1100" spc="-65" dirty="0">
                <a:latin typeface="Georgia"/>
                <a:cs typeface="Georgia"/>
              </a:rPr>
              <a:t>-</a:t>
            </a:r>
            <a:r>
              <a:rPr sz="1100" spc="-40" dirty="0">
                <a:latin typeface="Georgia"/>
                <a:cs typeface="Georgia"/>
              </a:rPr>
              <a:t>dimensional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attribute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space:</a:t>
            </a:r>
            <a:endParaRPr sz="1100">
              <a:latin typeface="Georgia"/>
              <a:cs typeface="Georgia"/>
            </a:endParaRPr>
          </a:p>
          <a:p>
            <a:pPr marL="328295"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i="1" spc="292" baseline="-10416" dirty="0">
                <a:latin typeface="Georgia"/>
                <a:cs typeface="Georgia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(</a:t>
            </a:r>
            <a:r>
              <a:rPr sz="1100" i="1" spc="55" dirty="0">
                <a:latin typeface="Georgia"/>
                <a:cs typeface="Georgia"/>
              </a:rPr>
              <a:t>x</a:t>
            </a:r>
            <a:r>
              <a:rPr sz="1200" i="1" spc="82" baseline="-10416" dirty="0">
                <a:latin typeface="Georgia"/>
                <a:cs typeface="Georgia"/>
              </a:rPr>
              <a:t>i</a:t>
            </a:r>
            <a:r>
              <a:rPr sz="1200" spc="82" baseline="-10416" dirty="0">
                <a:latin typeface="Georgia"/>
                <a:cs typeface="Georgia"/>
              </a:rPr>
              <a:t>1</a:t>
            </a:r>
            <a:r>
              <a:rPr sz="1100" i="1" spc="55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200" baseline="-10416" dirty="0">
                <a:latin typeface="Georgia"/>
                <a:cs typeface="Georgia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x</a:t>
            </a:r>
            <a:r>
              <a:rPr sz="1200" i="1" spc="44" baseline="-10416" dirty="0">
                <a:latin typeface="Georgia"/>
                <a:cs typeface="Georgia"/>
              </a:rPr>
              <a:t>im</a:t>
            </a:r>
            <a:r>
              <a:rPr sz="1100" spc="30" dirty="0">
                <a:latin typeface="Times New Roman"/>
                <a:cs typeface="Times New Roman"/>
              </a:rPr>
              <a:t>)</a:t>
            </a:r>
            <a:r>
              <a:rPr sz="1200" i="1" spc="44" baseline="31250" dirty="0">
                <a:latin typeface="Georgia"/>
                <a:cs typeface="Georgia"/>
              </a:rPr>
              <a:t>T</a:t>
            </a:r>
            <a:endParaRPr sz="1200" baseline="31250">
              <a:latin typeface="Georgia"/>
              <a:cs typeface="Georgia"/>
            </a:endParaRPr>
          </a:p>
          <a:p>
            <a:pPr marL="38100" marR="30480">
              <a:lnSpc>
                <a:spcPts val="1150"/>
              </a:lnSpc>
              <a:spcBef>
                <a:spcPts val="1240"/>
              </a:spcBef>
            </a:pPr>
            <a:r>
              <a:rPr sz="1100" spc="-10" dirty="0">
                <a:latin typeface="Georgia"/>
                <a:cs typeface="Georgia"/>
              </a:rPr>
              <a:t>Like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univariate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bivariate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data,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X</a:t>
            </a:r>
            <a:r>
              <a:rPr sz="1200" spc="112" baseline="-10416" dirty="0">
                <a:latin typeface="Georgia"/>
                <a:cs typeface="Georgia"/>
              </a:rPr>
              <a:t>1</a:t>
            </a:r>
            <a:r>
              <a:rPr sz="1100" i="1" spc="7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Georgia"/>
                <a:cs typeface="Georgia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X</a:t>
            </a:r>
            <a:r>
              <a:rPr sz="1200" i="1" spc="112" baseline="-10416" dirty="0">
                <a:latin typeface="Georgia"/>
                <a:cs typeface="Georgia"/>
              </a:rPr>
              <a:t>m</a:t>
            </a:r>
            <a:r>
              <a:rPr sz="1200" i="1" spc="262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nominal/categorical </a:t>
            </a:r>
            <a:r>
              <a:rPr sz="1100" spc="-25" dirty="0">
                <a:latin typeface="Georgia"/>
                <a:cs typeface="Georgia"/>
              </a:rPr>
              <a:t>(including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binary),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ordinal,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numeric.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972" y="27490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32" name="object 32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23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77808F2-6882-144D-BDCE-DCFF441D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83" y="893526"/>
            <a:ext cx="1850797" cy="10436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Similarity</a:t>
            </a:r>
            <a:r>
              <a:rPr spc="204" dirty="0"/>
              <a:t> </a:t>
            </a:r>
            <a:r>
              <a:rPr dirty="0"/>
              <a:t>measure</a:t>
            </a:r>
            <a:r>
              <a:rPr spc="204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mix</a:t>
            </a:r>
            <a:r>
              <a:rPr spc="210" dirty="0"/>
              <a:t> </a:t>
            </a:r>
            <a:r>
              <a:rPr dirty="0"/>
              <a:t>of</a:t>
            </a:r>
            <a:r>
              <a:rPr spc="200" dirty="0"/>
              <a:t> </a:t>
            </a:r>
            <a:r>
              <a:rPr dirty="0"/>
              <a:t>nominal,</a:t>
            </a:r>
            <a:r>
              <a:rPr spc="210" dirty="0"/>
              <a:t> </a:t>
            </a:r>
            <a:r>
              <a:rPr dirty="0"/>
              <a:t>ordinal,</a:t>
            </a:r>
            <a:r>
              <a:rPr spc="204" dirty="0"/>
              <a:t> </a:t>
            </a:r>
            <a:r>
              <a:rPr spc="50" dirty="0"/>
              <a:t>and</a:t>
            </a:r>
            <a:r>
              <a:rPr spc="200" dirty="0"/>
              <a:t> </a:t>
            </a:r>
            <a:r>
              <a:rPr dirty="0"/>
              <a:t>numeric</a:t>
            </a:r>
            <a:r>
              <a:rPr spc="204" dirty="0"/>
              <a:t> </a:t>
            </a:r>
            <a:r>
              <a:rPr spc="50" dirty="0"/>
              <a:t>data</a:t>
            </a:r>
          </a:p>
        </p:txBody>
      </p:sp>
      <p:grpSp>
        <p:nvGrpSpPr>
          <p:cNvPr id="53" name="object 5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4" name="object 5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24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4A9FE4A-A8B5-4454-A014-B43623A3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99334"/>
            <a:ext cx="5084495" cy="244618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25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Jaccard</a:t>
            </a:r>
            <a:r>
              <a:rPr spc="405" dirty="0"/>
              <a:t> </a:t>
            </a:r>
            <a:r>
              <a:rPr spc="-10" dirty="0"/>
              <a:t>distance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53501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443406"/>
            <a:ext cx="4740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sets.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Jaccard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index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defined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follows: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777" y="799958"/>
            <a:ext cx="36379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0570">
              <a:lnSpc>
                <a:spcPts val="1035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J</a:t>
            </a:r>
            <a:r>
              <a:rPr sz="1100" i="1" spc="-150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650" i="1" u="sng" spc="-9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r>
              <a:rPr sz="1650" i="1" u="sng" spc="-97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</a:t>
            </a:r>
            <a:r>
              <a:rPr sz="1650" i="1" u="sng" spc="7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650" i="1" u="sng" spc="-26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∩</a:t>
            </a:r>
            <a:r>
              <a:rPr sz="1650" i="1" u="sng" spc="-15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endParaRPr sz="1650" baseline="37878">
              <a:latin typeface="Meiryo UI"/>
              <a:cs typeface="Meiryo UI"/>
            </a:endParaRPr>
          </a:p>
          <a:p>
            <a:pPr marR="486409" algn="r">
              <a:lnSpc>
                <a:spcPts val="1035"/>
              </a:lnSpc>
            </a:pPr>
            <a:r>
              <a:rPr sz="1100" i="1" spc="-65" dirty="0">
                <a:latin typeface="Meiryo UI"/>
                <a:cs typeface="Meiryo UI"/>
              </a:rPr>
              <a:t>|</a:t>
            </a:r>
            <a:r>
              <a:rPr sz="1100" i="1" spc="-65" dirty="0">
                <a:latin typeface="Georgia"/>
                <a:cs typeface="Georgia"/>
              </a:rPr>
              <a:t>A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∪</a:t>
            </a:r>
            <a:r>
              <a:rPr sz="1100" i="1" spc="-120" dirty="0">
                <a:latin typeface="Meiryo UI"/>
                <a:cs typeface="Meiryo UI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B</a:t>
            </a:r>
            <a:r>
              <a:rPr sz="1100" i="1" spc="-25" dirty="0">
                <a:latin typeface="Meiryo UI"/>
                <a:cs typeface="Meiryo UI"/>
              </a:rPr>
              <a:t>|</a:t>
            </a:r>
            <a:endParaRPr sz="1100">
              <a:latin typeface="Meiryo UI"/>
              <a:cs typeface="Meiryo UI"/>
            </a:endParaRPr>
          </a:p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1100" dirty="0">
                <a:latin typeface="Georgia"/>
                <a:cs typeface="Georgia"/>
              </a:rPr>
              <a:t>Then,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Jaccard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defined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as: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2587" y="799958"/>
            <a:ext cx="27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(17)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" y="13035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52091" y="1568448"/>
            <a:ext cx="231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Meiryo UI"/>
                <a:cs typeface="Meiryo UI"/>
              </a:rPr>
              <a:t>−</a:t>
            </a:r>
            <a:r>
              <a:rPr sz="1100" i="1" spc="-120" dirty="0">
                <a:latin typeface="Meiryo UI"/>
                <a:cs typeface="Meiryo UI"/>
              </a:rPr>
              <a:t> </a:t>
            </a:r>
            <a:r>
              <a:rPr sz="1100" i="1" dirty="0">
                <a:latin typeface="Georgia"/>
                <a:cs typeface="Georgia"/>
              </a:rPr>
              <a:t>J</a:t>
            </a:r>
            <a:r>
              <a:rPr sz="1100" i="1" spc="-155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Meiryo UI"/>
                <a:cs typeface="Meiryo UI"/>
              </a:rPr>
              <a:t>−</a:t>
            </a:r>
            <a:r>
              <a:rPr sz="1100" i="1" spc="5" dirty="0">
                <a:latin typeface="Meiryo UI"/>
                <a:cs typeface="Meiryo UI"/>
              </a:rPr>
              <a:t> </a:t>
            </a:r>
            <a:r>
              <a:rPr sz="1650" i="1" u="sng" spc="-9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r>
              <a:rPr sz="1650" i="1" u="sng" spc="-97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</a:t>
            </a:r>
            <a:r>
              <a:rPr sz="1650" i="1" u="sng" spc="-15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650" i="1" u="sng" spc="-26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∩</a:t>
            </a:r>
            <a:r>
              <a:rPr sz="1650" i="1" u="sng" spc="-17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endParaRPr sz="1650" baseline="37878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177" y="1663482"/>
            <a:ext cx="3748404" cy="5086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r>
              <a:rPr sz="1100" i="1" spc="-65" dirty="0">
                <a:latin typeface="Meiryo UI"/>
                <a:cs typeface="Meiryo UI"/>
              </a:rPr>
              <a:t>|</a:t>
            </a:r>
            <a:r>
              <a:rPr sz="1100" i="1" spc="-65" dirty="0">
                <a:latin typeface="Georgia"/>
                <a:cs typeface="Georgia"/>
              </a:rPr>
              <a:t>A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∪</a:t>
            </a:r>
            <a:r>
              <a:rPr sz="1100" i="1" spc="-120" dirty="0">
                <a:latin typeface="Meiryo UI"/>
                <a:cs typeface="Meiryo UI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B</a:t>
            </a:r>
            <a:r>
              <a:rPr sz="1100" i="1" spc="-25" dirty="0">
                <a:latin typeface="Meiryo UI"/>
                <a:cs typeface="Meiryo UI"/>
              </a:rPr>
              <a:t>|</a:t>
            </a:r>
            <a:endParaRPr sz="11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100" spc="-10" dirty="0">
                <a:latin typeface="Georgia"/>
                <a:cs typeface="Georgia"/>
              </a:rPr>
              <a:t>Jaccard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satisfies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all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axioms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metric.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2587" y="1568448"/>
            <a:ext cx="27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(18)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972" y="20719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972" y="231021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4177" y="2218612"/>
            <a:ext cx="5088255" cy="7226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Georgia"/>
                <a:cs typeface="Georgia"/>
              </a:rPr>
              <a:t>Jaccard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used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measure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similarity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sets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where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order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elements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important.</a:t>
            </a:r>
            <a:endParaRPr sz="1100">
              <a:latin typeface="Georgia"/>
              <a:cs typeface="Georgia"/>
            </a:endParaRPr>
          </a:p>
          <a:p>
            <a:pPr marL="12700" marR="69850">
              <a:lnSpc>
                <a:spcPts val="1150"/>
              </a:lnSpc>
              <a:spcBef>
                <a:spcPts val="725"/>
              </a:spcBef>
            </a:pPr>
            <a:r>
              <a:rPr sz="1100" spc="-30" dirty="0">
                <a:latin typeface="Georgia"/>
                <a:cs typeface="Georgia"/>
              </a:rPr>
              <a:t>Different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from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vectors,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Jaccard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computed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two </a:t>
            </a:r>
            <a:r>
              <a:rPr sz="1100" dirty="0">
                <a:latin typeface="Georgia"/>
                <a:cs typeface="Georgia"/>
              </a:rPr>
              <a:t>sets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different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number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elements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(i.e.,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different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cardinality).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972" y="269469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6" name="object 16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26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27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Edit</a:t>
            </a:r>
            <a:r>
              <a:rPr spc="114" dirty="0"/>
              <a:t> </a:t>
            </a:r>
            <a:r>
              <a:rPr spc="-10" dirty="0"/>
              <a:t>distance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7282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7145">
              <a:lnSpc>
                <a:spcPts val="1150"/>
              </a:lnSpc>
              <a:spcBef>
                <a:spcPts val="270"/>
              </a:spcBef>
            </a:pPr>
            <a:r>
              <a:rPr b="1" spc="70" dirty="0">
                <a:latin typeface="Cambria"/>
                <a:cs typeface="Cambria"/>
              </a:rPr>
              <a:t>Edit</a:t>
            </a:r>
            <a:r>
              <a:rPr b="1" spc="1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distance</a:t>
            </a:r>
            <a:r>
              <a:rPr b="1" spc="80" dirty="0">
                <a:latin typeface="Cambria"/>
                <a:cs typeface="Cambria"/>
              </a:rPr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spc="-50" dirty="0"/>
              <a:t>well–known</a:t>
            </a:r>
            <a:r>
              <a:rPr spc="55" dirty="0"/>
              <a:t> </a:t>
            </a:r>
            <a:r>
              <a:rPr spc="-10" dirty="0"/>
              <a:t>metric</a:t>
            </a:r>
            <a:r>
              <a:rPr spc="6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spc="-30" dirty="0"/>
              <a:t>measuring</a:t>
            </a:r>
            <a:r>
              <a:rPr spc="6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20" dirty="0"/>
              <a:t>similarity</a:t>
            </a:r>
            <a:r>
              <a:rPr spc="60" dirty="0"/>
              <a:t> </a:t>
            </a:r>
            <a:r>
              <a:rPr spc="-30" dirty="0"/>
              <a:t>between</a:t>
            </a:r>
            <a:r>
              <a:rPr spc="55" dirty="0"/>
              <a:t> </a:t>
            </a:r>
            <a:r>
              <a:rPr spc="-10" dirty="0"/>
              <a:t>discrete </a:t>
            </a:r>
            <a:r>
              <a:rPr spc="-45" dirty="0"/>
              <a:t>sequences</a:t>
            </a:r>
            <a:r>
              <a:rPr spc="50" dirty="0"/>
              <a:t> </a:t>
            </a:r>
            <a:r>
              <a:rPr spc="-10" dirty="0"/>
              <a:t>like</a:t>
            </a:r>
            <a:r>
              <a:rPr spc="50" dirty="0"/>
              <a:t> </a:t>
            </a:r>
            <a:r>
              <a:rPr dirty="0"/>
              <a:t>text</a:t>
            </a:r>
            <a:r>
              <a:rPr spc="50" dirty="0"/>
              <a:t> </a:t>
            </a:r>
            <a:r>
              <a:rPr spc="-10" dirty="0"/>
              <a:t>strings,</a:t>
            </a:r>
            <a:r>
              <a:rPr spc="50" dirty="0"/>
              <a:t> </a:t>
            </a:r>
            <a:r>
              <a:rPr dirty="0"/>
              <a:t>DNA</a:t>
            </a:r>
            <a:r>
              <a:rPr spc="50" dirty="0"/>
              <a:t> </a:t>
            </a:r>
            <a:r>
              <a:rPr spc="-35" dirty="0"/>
              <a:t>sequences,</a:t>
            </a:r>
            <a:r>
              <a:rPr spc="50" dirty="0"/>
              <a:t> </a:t>
            </a:r>
            <a:r>
              <a:rPr spc="-20" dirty="0"/>
              <a:t>etc.</a:t>
            </a:r>
          </a:p>
          <a:p>
            <a:pPr marL="12700" marR="309880">
              <a:lnSpc>
                <a:spcPts val="1150"/>
              </a:lnSpc>
              <a:spcBef>
                <a:spcPts val="725"/>
              </a:spcBef>
            </a:pPr>
            <a:r>
              <a:rPr dirty="0"/>
              <a:t>Given</a:t>
            </a:r>
            <a:r>
              <a:rPr spc="20" dirty="0"/>
              <a:t> </a:t>
            </a:r>
            <a:r>
              <a:rPr dirty="0"/>
              <a:t>two</a:t>
            </a:r>
            <a:r>
              <a:rPr spc="25" dirty="0"/>
              <a:t> </a:t>
            </a:r>
            <a:r>
              <a:rPr spc="-45" dirty="0"/>
              <a:t>sequences</a:t>
            </a:r>
            <a:r>
              <a:rPr spc="20" dirty="0"/>
              <a:t> </a:t>
            </a:r>
            <a:r>
              <a:rPr dirty="0"/>
              <a:t>or</a:t>
            </a:r>
            <a:r>
              <a:rPr spc="25" dirty="0"/>
              <a:t> </a:t>
            </a:r>
            <a:r>
              <a:rPr spc="-10" dirty="0"/>
              <a:t>strings,</a:t>
            </a:r>
            <a:r>
              <a:rPr spc="20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distance</a:t>
            </a:r>
            <a:r>
              <a:rPr spc="25" dirty="0"/>
              <a:t> </a:t>
            </a:r>
            <a:r>
              <a:rPr spc="-40" dirty="0"/>
              <a:t>measures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50" dirty="0"/>
              <a:t>minimum</a:t>
            </a:r>
            <a:r>
              <a:rPr spc="20" dirty="0"/>
              <a:t> </a:t>
            </a:r>
            <a:r>
              <a:rPr spc="-40" dirty="0"/>
              <a:t>number</a:t>
            </a:r>
            <a:r>
              <a:rPr spc="25" dirty="0"/>
              <a:t> </a:t>
            </a:r>
            <a:r>
              <a:rPr spc="-25" dirty="0"/>
              <a:t>of operations</a:t>
            </a:r>
            <a:r>
              <a:rPr spc="30" dirty="0"/>
              <a:t> </a:t>
            </a:r>
            <a:r>
              <a:rPr spc="-35" dirty="0"/>
              <a:t>required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spc="-25" dirty="0"/>
              <a:t>transform</a:t>
            </a:r>
            <a:r>
              <a:rPr spc="35" dirty="0"/>
              <a:t> </a:t>
            </a:r>
            <a:r>
              <a:rPr spc="-20" dirty="0"/>
              <a:t>one</a:t>
            </a:r>
            <a:r>
              <a:rPr spc="35" dirty="0"/>
              <a:t> </a:t>
            </a:r>
            <a:r>
              <a:rPr spc="-10" dirty="0"/>
              <a:t>string</a:t>
            </a:r>
            <a:r>
              <a:rPr spc="30" dirty="0"/>
              <a:t> </a:t>
            </a:r>
            <a:r>
              <a:rPr dirty="0"/>
              <a:t>into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10" dirty="0"/>
              <a:t>other.</a:t>
            </a:r>
          </a:p>
          <a:p>
            <a:pPr marL="12700" marR="714375">
              <a:lnSpc>
                <a:spcPts val="1150"/>
              </a:lnSpc>
              <a:spcBef>
                <a:spcPts val="730"/>
              </a:spcBef>
            </a:pPr>
            <a:r>
              <a:rPr dirty="0"/>
              <a:t>This</a:t>
            </a:r>
            <a:r>
              <a:rPr spc="20" dirty="0"/>
              <a:t> </a:t>
            </a:r>
            <a:r>
              <a:rPr spc="-10" dirty="0"/>
              <a:t>distance</a:t>
            </a:r>
            <a:r>
              <a:rPr spc="25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10" dirty="0"/>
              <a:t>widely</a:t>
            </a:r>
            <a:r>
              <a:rPr spc="25" dirty="0"/>
              <a:t> </a:t>
            </a:r>
            <a:r>
              <a:rPr spc="-25" dirty="0"/>
              <a:t>used</a:t>
            </a:r>
            <a:r>
              <a:rPr spc="25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dirty="0"/>
              <a:t>text</a:t>
            </a:r>
            <a:r>
              <a:rPr spc="25" dirty="0"/>
              <a:t> </a:t>
            </a:r>
            <a:r>
              <a:rPr spc="-20" dirty="0"/>
              <a:t>mining,</a:t>
            </a:r>
            <a:r>
              <a:rPr spc="25" dirty="0"/>
              <a:t> </a:t>
            </a:r>
            <a:r>
              <a:rPr dirty="0"/>
              <a:t>natural</a:t>
            </a:r>
            <a:r>
              <a:rPr spc="25" dirty="0"/>
              <a:t> </a:t>
            </a:r>
            <a:r>
              <a:rPr spc="-20" dirty="0"/>
              <a:t>language</a:t>
            </a:r>
            <a:r>
              <a:rPr spc="25" dirty="0"/>
              <a:t> </a:t>
            </a:r>
            <a:r>
              <a:rPr spc="-20" dirty="0"/>
              <a:t>processing, approximate</a:t>
            </a:r>
            <a:r>
              <a:rPr spc="20" dirty="0"/>
              <a:t> </a:t>
            </a:r>
            <a:r>
              <a:rPr spc="-25" dirty="0"/>
              <a:t>search,</a:t>
            </a:r>
            <a:r>
              <a:rPr spc="2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10" dirty="0"/>
              <a:t>bioinformatics.</a:t>
            </a:r>
          </a:p>
          <a:p>
            <a:pPr marL="12700" marR="5080">
              <a:lnSpc>
                <a:spcPts val="1150"/>
              </a:lnSpc>
              <a:spcBef>
                <a:spcPts val="725"/>
              </a:spcBef>
            </a:pPr>
            <a:r>
              <a:rPr dirty="0"/>
              <a:t>There</a:t>
            </a:r>
            <a:r>
              <a:rPr spc="15" dirty="0"/>
              <a:t> </a:t>
            </a:r>
            <a:r>
              <a:rPr dirty="0"/>
              <a:t>are</a:t>
            </a:r>
            <a:r>
              <a:rPr spc="15" dirty="0"/>
              <a:t> </a:t>
            </a:r>
            <a:r>
              <a:rPr spc="-25" dirty="0"/>
              <a:t>several</a:t>
            </a:r>
            <a:r>
              <a:rPr spc="15" dirty="0"/>
              <a:t> </a:t>
            </a:r>
            <a:r>
              <a:rPr spc="-20" dirty="0"/>
              <a:t>variants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spc="-20" dirty="0"/>
              <a:t>distance</a:t>
            </a:r>
            <a:r>
              <a:rPr spc="20" dirty="0"/>
              <a:t> </a:t>
            </a:r>
            <a:r>
              <a:rPr spc="-30" dirty="0"/>
              <a:t>depending</a:t>
            </a:r>
            <a:r>
              <a:rPr spc="20" dirty="0"/>
              <a:t> </a:t>
            </a:r>
            <a:r>
              <a:rPr dirty="0"/>
              <a:t>on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types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25" dirty="0"/>
              <a:t>operations</a:t>
            </a:r>
            <a:r>
              <a:rPr spc="15" dirty="0"/>
              <a:t> </a:t>
            </a:r>
            <a:r>
              <a:rPr spc="-20" dirty="0"/>
              <a:t>used </a:t>
            </a:r>
            <a:r>
              <a:rPr dirty="0"/>
              <a:t>to</a:t>
            </a:r>
            <a:r>
              <a:rPr spc="85" dirty="0"/>
              <a:t> </a:t>
            </a:r>
            <a:r>
              <a:rPr spc="-25" dirty="0"/>
              <a:t>transform</a:t>
            </a:r>
            <a:r>
              <a:rPr spc="85" dirty="0"/>
              <a:t> </a:t>
            </a:r>
            <a:r>
              <a:rPr spc="-10" dirty="0"/>
              <a:t>strings.</a:t>
            </a:r>
            <a:r>
              <a:rPr spc="195" dirty="0"/>
              <a:t> </a:t>
            </a:r>
            <a:r>
              <a:rPr b="1" dirty="0">
                <a:latin typeface="Cambria"/>
                <a:cs typeface="Cambria"/>
              </a:rPr>
              <a:t>Levenshtein</a:t>
            </a:r>
            <a:r>
              <a:rPr b="1" spc="16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distance</a:t>
            </a:r>
            <a:r>
              <a:rPr b="1" spc="100" dirty="0">
                <a:latin typeface="Cambria"/>
                <a:cs typeface="Cambria"/>
              </a:rPr>
              <a:t> </a:t>
            </a:r>
            <a:r>
              <a:rPr spc="-25" dirty="0"/>
              <a:t>uses</a:t>
            </a:r>
            <a:r>
              <a:rPr spc="90" dirty="0"/>
              <a:t> </a:t>
            </a:r>
            <a:r>
              <a:rPr spc="-10" dirty="0"/>
              <a:t>three</a:t>
            </a:r>
            <a:r>
              <a:rPr spc="85" dirty="0"/>
              <a:t> </a:t>
            </a:r>
            <a:r>
              <a:rPr spc="-20" dirty="0"/>
              <a:t>operations:</a:t>
            </a:r>
            <a:r>
              <a:rPr spc="195" dirty="0"/>
              <a:t> </a:t>
            </a:r>
            <a:r>
              <a:rPr i="1" spc="-10" dirty="0">
                <a:latin typeface="Palatino Linotype"/>
                <a:cs typeface="Palatino Linotype"/>
              </a:rPr>
              <a:t>deletion</a:t>
            </a:r>
            <a:r>
              <a:rPr spc="-10" dirty="0"/>
              <a:t>, </a:t>
            </a:r>
            <a:r>
              <a:rPr i="1" dirty="0">
                <a:latin typeface="Palatino Linotype"/>
                <a:cs typeface="Palatino Linotype"/>
              </a:rPr>
              <a:t>insertion</a:t>
            </a:r>
            <a:r>
              <a:rPr dirty="0"/>
              <a:t>,</a:t>
            </a:r>
            <a:r>
              <a:rPr spc="7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i="1" dirty="0">
                <a:latin typeface="Palatino Linotype"/>
                <a:cs typeface="Palatino Linotype"/>
              </a:rPr>
              <a:t>substitution</a:t>
            </a:r>
            <a:r>
              <a:rPr i="1" spc="145" dirty="0">
                <a:latin typeface="Palatino Linotype"/>
                <a:cs typeface="Palatino Linotype"/>
              </a:rPr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spc="-20" dirty="0"/>
              <a:t>character</a:t>
            </a:r>
            <a:r>
              <a:rPr spc="7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spc="-10" dirty="0"/>
              <a:t>string.</a:t>
            </a:r>
          </a:p>
          <a:p>
            <a:pPr marL="12700" marR="171450">
              <a:lnSpc>
                <a:spcPts val="1150"/>
              </a:lnSpc>
              <a:spcBef>
                <a:spcPts val="730"/>
              </a:spcBef>
            </a:pPr>
            <a:r>
              <a:rPr spc="-35" dirty="0"/>
              <a:t>Levenshtein</a:t>
            </a:r>
            <a:r>
              <a:rPr spc="5" dirty="0"/>
              <a:t> </a:t>
            </a:r>
            <a:r>
              <a:rPr spc="-10" dirty="0"/>
              <a:t>distance</a:t>
            </a:r>
            <a:r>
              <a:rPr spc="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20" dirty="0"/>
              <a:t>one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most</a:t>
            </a:r>
            <a:r>
              <a:rPr spc="10" dirty="0"/>
              <a:t> </a:t>
            </a:r>
            <a:r>
              <a:rPr spc="-10" dirty="0"/>
              <a:t>popular</a:t>
            </a:r>
            <a:r>
              <a:rPr spc="10" dirty="0"/>
              <a:t> </a:t>
            </a:r>
            <a:r>
              <a:rPr spc="-10" dirty="0"/>
              <a:t>metric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edit</a:t>
            </a:r>
            <a:r>
              <a:rPr spc="10" dirty="0"/>
              <a:t> </a:t>
            </a:r>
            <a:r>
              <a:rPr spc="-10" dirty="0"/>
              <a:t>distance</a:t>
            </a:r>
            <a:r>
              <a:rPr spc="10" dirty="0"/>
              <a:t> </a:t>
            </a:r>
            <a:r>
              <a:rPr spc="-10" dirty="0"/>
              <a:t>family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often</a:t>
            </a:r>
            <a:r>
              <a:rPr spc="25" dirty="0"/>
              <a:t> </a:t>
            </a:r>
            <a:r>
              <a:rPr spc="-20" dirty="0"/>
              <a:t>used</a:t>
            </a:r>
            <a:r>
              <a:rPr spc="20" dirty="0"/>
              <a:t> </a:t>
            </a:r>
            <a:r>
              <a:rPr spc="-30" dirty="0"/>
              <a:t>interchangeably</a:t>
            </a:r>
            <a:r>
              <a:rPr spc="25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dirty="0"/>
              <a:t>edit</a:t>
            </a:r>
            <a:r>
              <a:rPr spc="20" dirty="0"/>
              <a:t> </a:t>
            </a:r>
            <a:r>
              <a:rPr spc="-10" dirty="0"/>
              <a:t>distance.</a:t>
            </a:r>
          </a:p>
        </p:txBody>
      </p:sp>
      <p:sp>
        <p:nvSpPr>
          <p:cNvPr id="5" name="object 5"/>
          <p:cNvSpPr/>
          <p:nvPr/>
        </p:nvSpPr>
        <p:spPr>
          <a:xfrm>
            <a:off x="337972" y="111277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49725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8817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241249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28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Levenshtein</a:t>
            </a:r>
            <a:r>
              <a:rPr spc="210" dirty="0"/>
              <a:t> </a:t>
            </a:r>
            <a:r>
              <a:rPr dirty="0"/>
              <a:t>distance</a:t>
            </a:r>
            <a:r>
              <a:rPr spc="215" dirty="0"/>
              <a:t> </a:t>
            </a:r>
            <a:r>
              <a:rPr dirty="0"/>
              <a:t>–</a:t>
            </a:r>
            <a:r>
              <a:rPr spc="215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29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D933A5E-1909-5825-6873-35F37321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401382"/>
            <a:ext cx="5168900" cy="26276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3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85" dirty="0"/>
              <a:t> </a:t>
            </a:r>
            <a:r>
              <a:rPr dirty="0"/>
              <a:t>of</a:t>
            </a:r>
            <a:r>
              <a:rPr spc="185" dirty="0"/>
              <a:t> </a:t>
            </a:r>
            <a:r>
              <a:rPr dirty="0"/>
              <a:t>Levenshtein</a:t>
            </a:r>
            <a:r>
              <a:rPr spc="185" dirty="0"/>
              <a:t> </a:t>
            </a:r>
            <a:r>
              <a:rPr spc="-10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581" y="604570"/>
            <a:ext cx="4266438" cy="19753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590" y="2658883"/>
            <a:ext cx="36309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Georgia"/>
                <a:cs typeface="Georgia"/>
              </a:rPr>
              <a:t>Levenshtein</a:t>
            </a:r>
            <a:r>
              <a:rPr sz="800" spc="11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distance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calculation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by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dynamic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programming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[source:</a:t>
            </a:r>
            <a:r>
              <a:rPr sz="800" spc="2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Internet]</a:t>
            </a:r>
            <a:endParaRPr sz="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6" name="object 6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30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31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973" y="587805"/>
            <a:ext cx="5160645" cy="21748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5425" marR="8890" indent="-213360">
              <a:lnSpc>
                <a:spcPts val="1150"/>
              </a:lnSpc>
              <a:spcBef>
                <a:spcPts val="270"/>
              </a:spcBef>
              <a:buFont typeface="Georgia"/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J.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Han,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M.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Kamber,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J.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Pei.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i="1" spc="1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Mining:</a:t>
            </a:r>
            <a:r>
              <a:rPr sz="1100" i="1" spc="21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Concepts</a:t>
            </a:r>
            <a:r>
              <a:rPr sz="1100" i="1" spc="1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and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Techniques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Morgan 	</a:t>
            </a:r>
            <a:r>
              <a:rPr sz="1100" spc="-20" dirty="0">
                <a:latin typeface="Georgia"/>
                <a:cs typeface="Georgia"/>
              </a:rPr>
              <a:t>Kaufmann,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Elsevier,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2012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Book1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6060" indent="-213360">
              <a:lnSpc>
                <a:spcPct val="100000"/>
              </a:lnSpc>
              <a:spcBef>
                <a:spcPts val="120"/>
              </a:spcBef>
              <a:buAutoNum type="arabicPlain"/>
              <a:tabLst>
                <a:tab pos="226060" algn="l"/>
              </a:tabLst>
            </a:pPr>
            <a:r>
              <a:rPr sz="1100" dirty="0">
                <a:latin typeface="Georgia"/>
                <a:cs typeface="Georgia"/>
              </a:rPr>
              <a:t>C.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Aggarwal.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i="1" spc="1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Mining:</a:t>
            </a:r>
            <a:r>
              <a:rPr sz="1100" i="1" spc="204" dirty="0">
                <a:latin typeface="Palatino Linotype"/>
                <a:cs typeface="Palatino Linotype"/>
              </a:rPr>
              <a:t> </a:t>
            </a:r>
            <a:r>
              <a:rPr sz="1100" i="1" spc="55" dirty="0">
                <a:latin typeface="Palatino Linotype"/>
                <a:cs typeface="Palatino Linotype"/>
              </a:rPr>
              <a:t>The</a:t>
            </a:r>
            <a:r>
              <a:rPr sz="1100" i="1" spc="1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Textbook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Springer,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2015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Book2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5425" marR="354330" indent="-213360">
              <a:lnSpc>
                <a:spcPts val="1150"/>
              </a:lnSpc>
              <a:spcBef>
                <a:spcPts val="310"/>
              </a:spcBef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J.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Leskovec,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A.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Rajaraman,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J.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D.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Ullman.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Mining</a:t>
            </a:r>
            <a:r>
              <a:rPr sz="1100" i="1" spc="9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of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Massive</a:t>
            </a:r>
            <a:r>
              <a:rPr sz="1100" i="1" spc="95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Datasets</a:t>
            </a:r>
            <a:r>
              <a:rPr sz="1100" spc="-10" dirty="0">
                <a:latin typeface="Georgia"/>
                <a:cs typeface="Georgia"/>
              </a:rPr>
              <a:t>. 	</a:t>
            </a:r>
            <a:r>
              <a:rPr sz="1100" spc="-20" dirty="0">
                <a:latin typeface="Georgia"/>
                <a:cs typeface="Georgia"/>
              </a:rPr>
              <a:t>Cambridge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University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Press,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2014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Book3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5425" marR="5080" indent="-213360">
              <a:lnSpc>
                <a:spcPts val="1150"/>
              </a:lnSpc>
              <a:spcBef>
                <a:spcPts val="305"/>
              </a:spcBef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M.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J.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Zaki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W.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M.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Jr.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Mining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and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Analysis:</a:t>
            </a:r>
            <a:r>
              <a:rPr sz="1100" i="1" spc="23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Fundamental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Concepts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spc="-25" dirty="0">
                <a:latin typeface="Palatino Linotype"/>
                <a:cs typeface="Palatino Linotype"/>
              </a:rPr>
              <a:t>and 	</a:t>
            </a:r>
            <a:r>
              <a:rPr sz="1100" i="1" dirty="0">
                <a:latin typeface="Palatino Linotype"/>
                <a:cs typeface="Palatino Linotype"/>
              </a:rPr>
              <a:t>Algorithms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Cambridge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University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Press,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2013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Book4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5425" marR="53975" indent="-213360">
              <a:lnSpc>
                <a:spcPts val="1150"/>
              </a:lnSpc>
              <a:spcBef>
                <a:spcPts val="300"/>
              </a:spcBef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D.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Easley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J.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Kleinberg.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Networks,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Crowds,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and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Markets:</a:t>
            </a:r>
            <a:r>
              <a:rPr sz="1100" i="1" spc="229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Reasoning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About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a 	</a:t>
            </a:r>
            <a:r>
              <a:rPr sz="1100" i="1" spc="-10" dirty="0">
                <a:latin typeface="Palatino Linotype"/>
                <a:cs typeface="Palatino Linotype"/>
              </a:rPr>
              <a:t>Highly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Connected</a:t>
            </a:r>
            <a:r>
              <a:rPr sz="1100" i="1" spc="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World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Cambridge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University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Press,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2010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Book5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5425" marR="34925" indent="-213360">
              <a:lnSpc>
                <a:spcPts val="1150"/>
              </a:lnSpc>
              <a:spcBef>
                <a:spcPts val="305"/>
              </a:spcBef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J.</a:t>
            </a:r>
            <a:r>
              <a:rPr sz="1100" spc="1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VanderPlas.</a:t>
            </a:r>
            <a:r>
              <a:rPr sz="1100" spc="280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Python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Science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Handbook:</a:t>
            </a:r>
            <a:r>
              <a:rPr sz="1100" i="1" spc="3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Essential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Tools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for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Working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i="1" spc="-20" dirty="0">
                <a:latin typeface="Palatino Linotype"/>
                <a:cs typeface="Palatino Linotype"/>
              </a:rPr>
              <a:t>with 	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1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O’Reilly,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2017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Book6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5425" marR="20320" indent="-213360">
              <a:lnSpc>
                <a:spcPts val="1150"/>
              </a:lnSpc>
              <a:spcBef>
                <a:spcPts val="300"/>
              </a:spcBef>
              <a:buAutoNum type="arabicPlain"/>
              <a:tabLst>
                <a:tab pos="227329" algn="l"/>
              </a:tabLst>
            </a:pPr>
            <a:r>
              <a:rPr sz="1100" dirty="0">
                <a:latin typeface="Georgia"/>
                <a:cs typeface="Georgia"/>
              </a:rPr>
              <a:t>J.</a:t>
            </a:r>
            <a:r>
              <a:rPr sz="1100" spc="1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Grus.</a:t>
            </a:r>
            <a:r>
              <a:rPr sz="1100" spc="285" dirty="0">
                <a:latin typeface="Georgia"/>
                <a:cs typeface="Georgi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Data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Science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from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Scratch:</a:t>
            </a:r>
            <a:r>
              <a:rPr sz="1100" i="1" spc="30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First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Principles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with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Python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O’Reilly,</a:t>
            </a:r>
            <a:r>
              <a:rPr sz="1100" spc="1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2015 	</a:t>
            </a:r>
            <a:r>
              <a:rPr sz="1100" spc="-10" dirty="0">
                <a:latin typeface="Georgia"/>
                <a:cs typeface="Georgia"/>
              </a:rPr>
              <a:t>[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Book7</a:t>
            </a:r>
            <a:r>
              <a:rPr sz="1100" spc="-1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32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84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307" rIns="0" bIns="0" rtlCol="0">
            <a:spAutoFit/>
          </a:bodyPr>
          <a:lstStyle/>
          <a:p>
            <a:pPr marL="12700" marR="594360">
              <a:lnSpc>
                <a:spcPts val="1150"/>
              </a:lnSpc>
              <a:spcBef>
                <a:spcPts val="270"/>
              </a:spcBef>
            </a:pPr>
            <a:r>
              <a:rPr spc="-25" dirty="0"/>
              <a:t>Introduce</a:t>
            </a:r>
            <a:r>
              <a:rPr spc="15" dirty="0"/>
              <a:t> </a:t>
            </a:r>
            <a:r>
              <a:rPr spc="-10" dirty="0"/>
              <a:t>most</a:t>
            </a:r>
            <a:r>
              <a:rPr spc="15" dirty="0"/>
              <a:t> </a:t>
            </a:r>
            <a:r>
              <a:rPr spc="-10" dirty="0"/>
              <a:t>popular</a:t>
            </a:r>
            <a:r>
              <a:rPr spc="15" dirty="0"/>
              <a:t> </a:t>
            </a:r>
            <a:r>
              <a:rPr spc="-20" dirty="0"/>
              <a:t>distance</a:t>
            </a:r>
            <a:r>
              <a:rPr spc="15" dirty="0"/>
              <a:t> </a:t>
            </a:r>
            <a:r>
              <a:rPr spc="-20" dirty="0"/>
              <a:t>metrics</a:t>
            </a:r>
            <a:r>
              <a:rPr spc="15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spc="-35" dirty="0"/>
              <a:t>numeric</a:t>
            </a:r>
            <a:r>
              <a:rPr spc="15" dirty="0"/>
              <a:t> </a:t>
            </a:r>
            <a:r>
              <a:rPr dirty="0"/>
              <a:t>data</a:t>
            </a:r>
            <a:r>
              <a:rPr spc="15" dirty="0"/>
              <a:t> </a:t>
            </a:r>
            <a:r>
              <a:rPr spc="-20" dirty="0"/>
              <a:t>like</a:t>
            </a:r>
            <a:r>
              <a:rPr spc="15" dirty="0"/>
              <a:t> </a:t>
            </a:r>
            <a:r>
              <a:rPr spc="-10" dirty="0"/>
              <a:t>Euclidean, </a:t>
            </a:r>
            <a:r>
              <a:rPr dirty="0"/>
              <a:t>Manhattan,</a:t>
            </a:r>
            <a:r>
              <a:rPr spc="-20" dirty="0"/>
              <a:t> </a:t>
            </a:r>
            <a:r>
              <a:rPr spc="-10" dirty="0"/>
              <a:t>cosine.</a:t>
            </a:r>
          </a:p>
          <a:p>
            <a:pPr marL="12700" marR="5080">
              <a:lnSpc>
                <a:spcPts val="1150"/>
              </a:lnSpc>
              <a:spcBef>
                <a:spcPts val="725"/>
              </a:spcBef>
            </a:pPr>
            <a:r>
              <a:rPr spc="-25" dirty="0"/>
              <a:t>Introduce</a:t>
            </a:r>
            <a:r>
              <a:rPr spc="5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20" dirty="0"/>
              <a:t>distance</a:t>
            </a:r>
            <a:r>
              <a:rPr spc="50" dirty="0"/>
              <a:t> </a:t>
            </a:r>
            <a:r>
              <a:rPr spc="-30" dirty="0"/>
              <a:t>between</a:t>
            </a:r>
            <a:r>
              <a:rPr spc="55" dirty="0"/>
              <a:t> </a:t>
            </a:r>
            <a:r>
              <a:rPr dirty="0"/>
              <a:t>data</a:t>
            </a:r>
            <a:r>
              <a:rPr spc="50" dirty="0"/>
              <a:t> </a:t>
            </a:r>
            <a:r>
              <a:rPr spc="-20" dirty="0"/>
              <a:t>distributions</a:t>
            </a:r>
            <a:r>
              <a:rPr spc="55" dirty="0"/>
              <a:t> </a:t>
            </a:r>
            <a:r>
              <a:rPr spc="-30" dirty="0"/>
              <a:t>Kullback–Leibler</a:t>
            </a:r>
            <a:r>
              <a:rPr spc="50" dirty="0"/>
              <a:t> </a:t>
            </a:r>
            <a:r>
              <a:rPr spc="-35" dirty="0"/>
              <a:t>divergence</a:t>
            </a:r>
            <a:r>
              <a:rPr spc="55" dirty="0"/>
              <a:t> </a:t>
            </a:r>
            <a:r>
              <a:rPr spc="-25" dirty="0"/>
              <a:t>and </a:t>
            </a:r>
            <a:r>
              <a:rPr spc="-10" dirty="0"/>
              <a:t>how</a:t>
            </a:r>
            <a:r>
              <a:rPr dirty="0"/>
              <a:t> this</a:t>
            </a:r>
            <a:r>
              <a:rPr spc="5" dirty="0"/>
              <a:t> </a:t>
            </a:r>
            <a:r>
              <a:rPr spc="-10" dirty="0"/>
              <a:t>distance</a:t>
            </a:r>
            <a:r>
              <a:rPr spc="5" dirty="0"/>
              <a:t> </a:t>
            </a:r>
            <a:r>
              <a:rPr dirty="0"/>
              <a:t>is </a:t>
            </a:r>
            <a:r>
              <a:rPr spc="-30" dirty="0"/>
              <a:t>different</a:t>
            </a:r>
            <a:r>
              <a:rPr spc="5" dirty="0"/>
              <a:t> </a:t>
            </a:r>
            <a:r>
              <a:rPr spc="-25" dirty="0"/>
              <a:t>from</a:t>
            </a:r>
            <a:r>
              <a:rPr spc="5" dirty="0"/>
              <a:t> </a:t>
            </a:r>
            <a:r>
              <a:rPr spc="-10" dirty="0"/>
              <a:t>cosine.</a:t>
            </a:r>
          </a:p>
          <a:p>
            <a:pPr marL="12700" marR="25400">
              <a:lnSpc>
                <a:spcPts val="1150"/>
              </a:lnSpc>
              <a:spcBef>
                <a:spcPts val="730"/>
              </a:spcBef>
            </a:pPr>
            <a:r>
              <a:rPr spc="-25" dirty="0"/>
              <a:t>Introduce</a:t>
            </a:r>
            <a:r>
              <a:rPr spc="4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spc="-20" dirty="0"/>
              <a:t>distance</a:t>
            </a:r>
            <a:r>
              <a:rPr spc="40" dirty="0"/>
              <a:t> </a:t>
            </a:r>
            <a:r>
              <a:rPr spc="-10" dirty="0"/>
              <a:t>calculation</a:t>
            </a:r>
            <a:r>
              <a:rPr spc="4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-25" dirty="0"/>
              <a:t>nominal/categorical</a:t>
            </a:r>
            <a:r>
              <a:rPr spc="40" dirty="0"/>
              <a:t> </a:t>
            </a:r>
            <a:r>
              <a:rPr dirty="0"/>
              <a:t>data</a:t>
            </a:r>
            <a:r>
              <a:rPr spc="40" dirty="0"/>
              <a:t> </a:t>
            </a:r>
            <a:r>
              <a:rPr spc="-20" dirty="0"/>
              <a:t>(including</a:t>
            </a:r>
            <a:r>
              <a:rPr spc="40" dirty="0"/>
              <a:t> </a:t>
            </a:r>
            <a:r>
              <a:rPr spc="-10" dirty="0"/>
              <a:t>binary), </a:t>
            </a:r>
            <a:r>
              <a:rPr spc="-20" dirty="0"/>
              <a:t>ordinal</a:t>
            </a:r>
            <a:r>
              <a:rPr spc="25" dirty="0"/>
              <a:t> </a:t>
            </a:r>
            <a:r>
              <a:rPr dirty="0"/>
              <a:t>data,</a:t>
            </a:r>
            <a:r>
              <a:rPr spc="25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spc="-10" dirty="0"/>
              <a:t>well</a:t>
            </a:r>
            <a:r>
              <a:rPr spc="25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mix</a:t>
            </a:r>
            <a:r>
              <a:rPr spc="2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5" dirty="0"/>
              <a:t>nominal,</a:t>
            </a:r>
            <a:r>
              <a:rPr spc="30" dirty="0"/>
              <a:t> </a:t>
            </a:r>
            <a:r>
              <a:rPr spc="-20" dirty="0"/>
              <a:t>ordinal,</a:t>
            </a:r>
            <a:r>
              <a:rPr spc="2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10" dirty="0"/>
              <a:t>numeric.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pc="-25" dirty="0"/>
              <a:t>Introduce</a:t>
            </a:r>
            <a:r>
              <a:rPr spc="1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distance</a:t>
            </a:r>
            <a:r>
              <a:rPr spc="15" dirty="0"/>
              <a:t> </a:t>
            </a:r>
            <a:r>
              <a:rPr spc="-35" dirty="0"/>
              <a:t>measure</a:t>
            </a:r>
            <a:r>
              <a:rPr spc="20" dirty="0"/>
              <a:t> </a:t>
            </a:r>
            <a:r>
              <a:rPr spc="-30" dirty="0"/>
              <a:t>between</a:t>
            </a:r>
            <a:r>
              <a:rPr spc="15" dirty="0"/>
              <a:t> </a:t>
            </a:r>
            <a:r>
              <a:rPr dirty="0"/>
              <a:t>sets:</a:t>
            </a:r>
            <a:r>
              <a:rPr spc="110" dirty="0"/>
              <a:t> </a:t>
            </a:r>
            <a:r>
              <a:rPr spc="-10" dirty="0"/>
              <a:t>Jaccard</a:t>
            </a:r>
            <a:r>
              <a:rPr spc="15" dirty="0"/>
              <a:t> </a:t>
            </a:r>
            <a:r>
              <a:rPr spc="-20" dirty="0"/>
              <a:t>index</a:t>
            </a:r>
            <a:r>
              <a:rPr spc="2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10" dirty="0"/>
              <a:t>Jaccard</a:t>
            </a:r>
            <a:r>
              <a:rPr spc="20" dirty="0"/>
              <a:t> </a:t>
            </a:r>
            <a:r>
              <a:rPr spc="-10" dirty="0"/>
              <a:t>distance.</a:t>
            </a:r>
          </a:p>
          <a:p>
            <a:pPr marL="12700" marR="142875">
              <a:lnSpc>
                <a:spcPts val="1150"/>
              </a:lnSpc>
              <a:spcBef>
                <a:spcPts val="735"/>
              </a:spcBef>
            </a:pPr>
            <a:r>
              <a:rPr spc="-25" dirty="0"/>
              <a:t>Introduce</a:t>
            </a:r>
            <a:r>
              <a:rPr spc="15" dirty="0"/>
              <a:t> </a:t>
            </a:r>
            <a:r>
              <a:rPr spc="-20" dirty="0"/>
              <a:t>one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most</a:t>
            </a:r>
            <a:r>
              <a:rPr spc="20" dirty="0"/>
              <a:t> </a:t>
            </a:r>
            <a:r>
              <a:rPr spc="-10" dirty="0"/>
              <a:t>important</a:t>
            </a:r>
            <a:r>
              <a:rPr spc="15" dirty="0"/>
              <a:t> </a:t>
            </a:r>
            <a:r>
              <a:rPr spc="-20" dirty="0"/>
              <a:t>similarity</a:t>
            </a:r>
            <a:r>
              <a:rPr spc="15" dirty="0"/>
              <a:t> </a:t>
            </a:r>
            <a:r>
              <a:rPr spc="-35" dirty="0"/>
              <a:t>measure</a:t>
            </a:r>
            <a:r>
              <a:rPr spc="20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spc="-25" dirty="0"/>
              <a:t>discrete</a:t>
            </a:r>
            <a:r>
              <a:rPr spc="20" dirty="0"/>
              <a:t> </a:t>
            </a:r>
            <a:r>
              <a:rPr spc="-45" dirty="0"/>
              <a:t>sequences</a:t>
            </a:r>
            <a:r>
              <a:rPr spc="15" dirty="0"/>
              <a:t> </a:t>
            </a:r>
            <a:r>
              <a:rPr spc="-25" dirty="0"/>
              <a:t>or </a:t>
            </a:r>
            <a:r>
              <a:rPr spc="-10" dirty="0"/>
              <a:t>strings:</a:t>
            </a:r>
            <a:r>
              <a:rPr spc="95" dirty="0"/>
              <a:t> </a:t>
            </a:r>
            <a:r>
              <a:rPr dirty="0"/>
              <a:t>edit</a:t>
            </a:r>
            <a:r>
              <a:rPr spc="10" dirty="0"/>
              <a:t> </a:t>
            </a:r>
            <a:r>
              <a:rPr spc="-10" dirty="0"/>
              <a:t>distance</a:t>
            </a:r>
            <a:r>
              <a:rPr spc="1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0" dirty="0"/>
              <a:t> </a:t>
            </a:r>
            <a:r>
              <a:rPr spc="-10" dirty="0"/>
              <a:t>most</a:t>
            </a:r>
            <a:r>
              <a:rPr spc="10" dirty="0"/>
              <a:t> </a:t>
            </a:r>
            <a:r>
              <a:rPr spc="-10" dirty="0"/>
              <a:t>popular</a:t>
            </a:r>
            <a:r>
              <a:rPr spc="10" dirty="0"/>
              <a:t> </a:t>
            </a:r>
            <a:r>
              <a:rPr spc="-10" dirty="0"/>
              <a:t>variant,</a:t>
            </a:r>
            <a:r>
              <a:rPr spc="10" dirty="0"/>
              <a:t> </a:t>
            </a:r>
            <a:r>
              <a:rPr spc="-35" dirty="0"/>
              <a:t>Levenshtein</a:t>
            </a:r>
            <a:r>
              <a:rPr spc="10" dirty="0"/>
              <a:t> </a:t>
            </a:r>
            <a:r>
              <a:rPr spc="-10" dirty="0"/>
              <a:t>distance.</a:t>
            </a:r>
          </a:p>
        </p:txBody>
      </p:sp>
      <p:sp>
        <p:nvSpPr>
          <p:cNvPr id="5" name="object 5"/>
          <p:cNvSpPr/>
          <p:nvPr/>
        </p:nvSpPr>
        <p:spPr>
          <a:xfrm>
            <a:off x="337972" y="12297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6142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99875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22369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 </a:t>
            </a:r>
            <a:r>
              <a:rPr spc="75" dirty="0"/>
              <a:t>/</a:t>
            </a:r>
            <a:r>
              <a:rPr spc="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229" dirty="0"/>
              <a:t> </a:t>
            </a:r>
            <a:r>
              <a:rPr dirty="0"/>
              <a:t>is</a:t>
            </a:r>
            <a:r>
              <a:rPr spc="235" dirty="0"/>
              <a:t> </a:t>
            </a:r>
            <a:r>
              <a:rPr dirty="0"/>
              <a:t>distance</a:t>
            </a:r>
            <a:r>
              <a:rPr spc="229" dirty="0"/>
              <a:t> </a:t>
            </a:r>
            <a:r>
              <a:rPr spc="50" dirty="0"/>
              <a:t>and</a:t>
            </a:r>
            <a:r>
              <a:rPr spc="225" dirty="0"/>
              <a:t> </a:t>
            </a:r>
            <a:r>
              <a:rPr dirty="0"/>
              <a:t>similarity</a:t>
            </a:r>
            <a:r>
              <a:rPr spc="235" dirty="0"/>
              <a:t> </a:t>
            </a:r>
            <a:r>
              <a:rPr dirty="0"/>
              <a:t>measurement</a:t>
            </a:r>
            <a:r>
              <a:rPr spc="225" dirty="0"/>
              <a:t> </a:t>
            </a:r>
            <a:r>
              <a:rPr spc="40" dirty="0"/>
              <a:t>important?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7282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283845">
              <a:lnSpc>
                <a:spcPts val="1150"/>
              </a:lnSpc>
              <a:spcBef>
                <a:spcPts val="270"/>
              </a:spcBef>
            </a:pPr>
            <a:r>
              <a:rPr spc="-10" dirty="0"/>
              <a:t>Distance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20" dirty="0"/>
              <a:t>similarity</a:t>
            </a:r>
            <a:r>
              <a:rPr spc="20" dirty="0"/>
              <a:t> </a:t>
            </a:r>
            <a:r>
              <a:rPr dirty="0"/>
              <a:t>are</a:t>
            </a:r>
            <a:r>
              <a:rPr spc="15" dirty="0"/>
              <a:t> </a:t>
            </a:r>
            <a:r>
              <a:rPr dirty="0"/>
              <a:t>key</a:t>
            </a:r>
            <a:r>
              <a:rPr spc="20" dirty="0"/>
              <a:t> </a:t>
            </a:r>
            <a:r>
              <a:rPr dirty="0"/>
              <a:t>parts</a:t>
            </a:r>
            <a:r>
              <a:rPr spc="2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5" dirty="0"/>
              <a:t>various</a:t>
            </a:r>
            <a:r>
              <a:rPr spc="20" dirty="0"/>
              <a:t> </a:t>
            </a:r>
            <a:r>
              <a:rPr dirty="0"/>
              <a:t>data</a:t>
            </a:r>
            <a:r>
              <a:rPr spc="20" dirty="0"/>
              <a:t> </a:t>
            </a:r>
            <a:r>
              <a:rPr spc="-25" dirty="0"/>
              <a:t>mining</a:t>
            </a:r>
            <a:r>
              <a:rPr spc="15" dirty="0"/>
              <a:t> </a:t>
            </a:r>
            <a:r>
              <a:rPr spc="-30" dirty="0"/>
              <a:t>problems</a:t>
            </a:r>
            <a:r>
              <a:rPr spc="20" dirty="0"/>
              <a:t> </a:t>
            </a:r>
            <a:r>
              <a:rPr spc="-25" dirty="0"/>
              <a:t>where</a:t>
            </a:r>
            <a:r>
              <a:rPr spc="20" dirty="0"/>
              <a:t> </a:t>
            </a:r>
            <a:r>
              <a:rPr spc="-25" dirty="0"/>
              <a:t>we </a:t>
            </a:r>
            <a:r>
              <a:rPr spc="-30" dirty="0"/>
              <a:t>need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25" dirty="0"/>
              <a:t>compare</a:t>
            </a:r>
            <a:r>
              <a:rPr spc="30" dirty="0"/>
              <a:t> </a:t>
            </a:r>
            <a:r>
              <a:rPr dirty="0"/>
              <a:t>two</a:t>
            </a:r>
            <a:r>
              <a:rPr spc="25" dirty="0"/>
              <a:t> </a:t>
            </a:r>
            <a:r>
              <a:rPr dirty="0"/>
              <a:t>or</a:t>
            </a:r>
            <a:r>
              <a:rPr spc="30" dirty="0"/>
              <a:t> </a:t>
            </a:r>
            <a:r>
              <a:rPr spc="-25" dirty="0"/>
              <a:t>more</a:t>
            </a:r>
            <a:r>
              <a:rPr spc="2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10" dirty="0"/>
              <a:t>instances.</a:t>
            </a:r>
            <a:r>
              <a:rPr spc="120" dirty="0"/>
              <a:t> </a:t>
            </a:r>
            <a:r>
              <a:rPr dirty="0"/>
              <a:t>Typical</a:t>
            </a:r>
            <a:r>
              <a:rPr spc="30" dirty="0"/>
              <a:t> </a:t>
            </a:r>
            <a:r>
              <a:rPr spc="-25" dirty="0"/>
              <a:t>examples</a:t>
            </a:r>
            <a:r>
              <a:rPr spc="25" dirty="0"/>
              <a:t> </a:t>
            </a:r>
            <a:r>
              <a:rPr dirty="0"/>
              <a:t>are</a:t>
            </a:r>
            <a:r>
              <a:rPr spc="30" dirty="0"/>
              <a:t> </a:t>
            </a:r>
            <a:r>
              <a:rPr i="1" spc="-10" dirty="0">
                <a:latin typeface="Georgia"/>
                <a:cs typeface="Georgia"/>
              </a:rPr>
              <a:t>k</a:t>
            </a:r>
            <a:r>
              <a:rPr spc="-10" dirty="0"/>
              <a:t>-</a:t>
            </a:r>
            <a:r>
              <a:rPr spc="-25" dirty="0"/>
              <a:t>NN, </a:t>
            </a:r>
            <a:r>
              <a:rPr spc="-45" dirty="0"/>
              <a:t>kernel–based</a:t>
            </a:r>
            <a:r>
              <a:rPr spc="20" dirty="0"/>
              <a:t> </a:t>
            </a:r>
            <a:r>
              <a:rPr spc="-20" dirty="0"/>
              <a:t>methods,</a:t>
            </a:r>
            <a:r>
              <a:rPr spc="25" dirty="0"/>
              <a:t> </a:t>
            </a:r>
            <a:r>
              <a:rPr dirty="0"/>
              <a:t>or</a:t>
            </a:r>
            <a:r>
              <a:rPr spc="20" dirty="0"/>
              <a:t> </a:t>
            </a:r>
            <a:r>
              <a:rPr spc="-10" dirty="0"/>
              <a:t>many</a:t>
            </a:r>
            <a:r>
              <a:rPr spc="25" dirty="0"/>
              <a:t> </a:t>
            </a:r>
            <a:r>
              <a:rPr spc="-25" dirty="0"/>
              <a:t>clustering</a:t>
            </a:r>
            <a:r>
              <a:rPr spc="20" dirty="0"/>
              <a:t> </a:t>
            </a:r>
            <a:r>
              <a:rPr spc="-10" dirty="0"/>
              <a:t>algorithms.</a:t>
            </a:r>
          </a:p>
          <a:p>
            <a:pPr marL="12700" marR="5080">
              <a:lnSpc>
                <a:spcPts val="1150"/>
              </a:lnSpc>
              <a:spcBef>
                <a:spcPts val="730"/>
              </a:spcBef>
            </a:pPr>
            <a:r>
              <a:rPr spc="-10" dirty="0"/>
              <a:t>Changing</a:t>
            </a:r>
            <a:r>
              <a:rPr spc="35" dirty="0"/>
              <a:t> </a:t>
            </a:r>
            <a:r>
              <a:rPr spc="-25" dirty="0"/>
              <a:t>distance/similarity</a:t>
            </a:r>
            <a:r>
              <a:rPr spc="35" dirty="0"/>
              <a:t> </a:t>
            </a:r>
            <a:r>
              <a:rPr spc="-40" dirty="0"/>
              <a:t>measures</a:t>
            </a:r>
            <a:r>
              <a:rPr spc="35" dirty="0"/>
              <a:t> </a:t>
            </a:r>
            <a:r>
              <a:rPr dirty="0"/>
              <a:t>can</a:t>
            </a:r>
            <a:r>
              <a:rPr spc="35" dirty="0"/>
              <a:t> </a:t>
            </a:r>
            <a:r>
              <a:rPr dirty="0"/>
              <a:t>lead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25" dirty="0"/>
              <a:t>change</a:t>
            </a:r>
            <a:r>
              <a:rPr spc="3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spc="-30" dirty="0"/>
              <a:t>mining</a:t>
            </a:r>
            <a:r>
              <a:rPr spc="35" dirty="0"/>
              <a:t> </a:t>
            </a:r>
            <a:r>
              <a:rPr spc="-10" dirty="0"/>
              <a:t>results significantly.</a:t>
            </a:r>
          </a:p>
          <a:p>
            <a:pPr marL="12700" marR="294005">
              <a:lnSpc>
                <a:spcPts val="1150"/>
              </a:lnSpc>
              <a:spcBef>
                <a:spcPts val="725"/>
              </a:spcBef>
            </a:pPr>
            <a:r>
              <a:rPr spc="-10" dirty="0"/>
              <a:t>Using</a:t>
            </a:r>
            <a:r>
              <a:rPr dirty="0"/>
              <a:t> the</a:t>
            </a:r>
            <a:r>
              <a:rPr spc="25" dirty="0"/>
              <a:t> </a:t>
            </a:r>
            <a:r>
              <a:rPr spc="-10" dirty="0"/>
              <a:t>“</a:t>
            </a:r>
            <a:r>
              <a:rPr i="1" spc="-10" dirty="0">
                <a:latin typeface="Palatino Linotype"/>
                <a:cs typeface="Palatino Linotype"/>
              </a:rPr>
              <a:t>right</a:t>
            </a:r>
            <a:r>
              <a:rPr i="1" spc="-170" dirty="0">
                <a:latin typeface="Palatino Linotype"/>
                <a:cs typeface="Palatino Linotype"/>
              </a:rPr>
              <a:t> </a:t>
            </a:r>
            <a:r>
              <a:rPr dirty="0"/>
              <a:t>”</a:t>
            </a:r>
            <a:r>
              <a:rPr spc="95" dirty="0"/>
              <a:t> </a:t>
            </a:r>
            <a:r>
              <a:rPr spc="-20" dirty="0"/>
              <a:t>similarity</a:t>
            </a:r>
            <a:r>
              <a:rPr spc="25" dirty="0"/>
              <a:t> </a:t>
            </a:r>
            <a:r>
              <a:rPr spc="-35" dirty="0"/>
              <a:t>measure</a:t>
            </a:r>
            <a:r>
              <a:rPr spc="2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10" dirty="0"/>
              <a:t>particular</a:t>
            </a:r>
            <a:r>
              <a:rPr spc="25" dirty="0"/>
              <a:t> </a:t>
            </a:r>
            <a:r>
              <a:rPr dirty="0"/>
              <a:t>data</a:t>
            </a:r>
            <a:r>
              <a:rPr spc="25" dirty="0"/>
              <a:t> </a:t>
            </a:r>
            <a:r>
              <a:rPr spc="-25" dirty="0"/>
              <a:t>mining</a:t>
            </a:r>
            <a:r>
              <a:rPr spc="25" dirty="0"/>
              <a:t> </a:t>
            </a:r>
            <a:r>
              <a:rPr spc="-25" dirty="0"/>
              <a:t>problem,</a:t>
            </a:r>
            <a:r>
              <a:rPr spc="2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spc="-50" dirty="0"/>
              <a:t>a </a:t>
            </a:r>
            <a:r>
              <a:rPr spc="-10" dirty="0"/>
              <a:t>particular</a:t>
            </a:r>
            <a:r>
              <a:rPr spc="5" dirty="0"/>
              <a:t> </a:t>
            </a:r>
            <a:r>
              <a:rPr dirty="0"/>
              <a:t>dataset</a:t>
            </a:r>
            <a:r>
              <a:rPr spc="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critical.</a:t>
            </a:r>
          </a:p>
          <a:p>
            <a:pPr marL="12700" marR="41910">
              <a:lnSpc>
                <a:spcPts val="1150"/>
              </a:lnSpc>
              <a:spcBef>
                <a:spcPts val="730"/>
              </a:spcBef>
            </a:pPr>
            <a:r>
              <a:rPr dirty="0"/>
              <a:t>There</a:t>
            </a:r>
            <a:r>
              <a:rPr spc="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spc="-25" dirty="0"/>
              <a:t>various</a:t>
            </a:r>
            <a:r>
              <a:rPr spc="10" dirty="0"/>
              <a:t> </a:t>
            </a:r>
            <a:r>
              <a:rPr spc="-10" dirty="0"/>
              <a:t>distance</a:t>
            </a:r>
            <a:r>
              <a:rPr spc="10" dirty="0"/>
              <a:t> </a:t>
            </a:r>
            <a:r>
              <a:rPr spc="-20" dirty="0"/>
              <a:t>metrics</a:t>
            </a:r>
            <a:r>
              <a:rPr spc="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20" dirty="0"/>
              <a:t>similarity</a:t>
            </a:r>
            <a:r>
              <a:rPr spc="10" dirty="0"/>
              <a:t> </a:t>
            </a:r>
            <a:r>
              <a:rPr spc="-40" dirty="0"/>
              <a:t>measures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spc="-30" dirty="0"/>
              <a:t>different</a:t>
            </a:r>
            <a:r>
              <a:rPr spc="10" dirty="0"/>
              <a:t> </a:t>
            </a:r>
            <a:r>
              <a:rPr spc="-10" dirty="0"/>
              <a:t>types/forms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data.</a:t>
            </a:r>
          </a:p>
          <a:p>
            <a:pPr marL="12700" marR="360680">
              <a:lnSpc>
                <a:spcPts val="1150"/>
              </a:lnSpc>
              <a:spcBef>
                <a:spcPts val="725"/>
              </a:spcBef>
            </a:pPr>
            <a:r>
              <a:rPr dirty="0"/>
              <a:t>This</a:t>
            </a:r>
            <a:r>
              <a:rPr spc="15" dirty="0"/>
              <a:t> </a:t>
            </a:r>
            <a:r>
              <a:rPr spc="-10" dirty="0"/>
              <a:t>lecture</a:t>
            </a:r>
            <a:r>
              <a:rPr spc="20" dirty="0"/>
              <a:t> </a:t>
            </a:r>
            <a:r>
              <a:rPr spc="-25" dirty="0"/>
              <a:t>introduces</a:t>
            </a:r>
            <a:r>
              <a:rPr spc="15" dirty="0"/>
              <a:t> </a:t>
            </a:r>
            <a:r>
              <a:rPr dirty="0"/>
              <a:t>basic</a:t>
            </a:r>
            <a:r>
              <a:rPr spc="2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50" dirty="0"/>
              <a:t>well–known</a:t>
            </a:r>
            <a:r>
              <a:rPr spc="20" dirty="0"/>
              <a:t> </a:t>
            </a:r>
            <a:r>
              <a:rPr spc="-10" dirty="0"/>
              <a:t>distance</a:t>
            </a:r>
            <a:r>
              <a:rPr spc="2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20" dirty="0"/>
              <a:t>similarity</a:t>
            </a:r>
            <a:r>
              <a:rPr spc="20" dirty="0"/>
              <a:t> </a:t>
            </a:r>
            <a:r>
              <a:rPr spc="-30" dirty="0"/>
              <a:t>measures </a:t>
            </a:r>
            <a:r>
              <a:rPr spc="-35" dirty="0"/>
              <a:t>commonly</a:t>
            </a:r>
            <a:r>
              <a:rPr spc="25" dirty="0"/>
              <a:t> </a:t>
            </a:r>
            <a:r>
              <a:rPr spc="-20" dirty="0"/>
              <a:t>used</a:t>
            </a:r>
            <a:r>
              <a:rPr spc="25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dirty="0"/>
              <a:t>data</a:t>
            </a:r>
            <a:r>
              <a:rPr spc="25" dirty="0"/>
              <a:t> </a:t>
            </a:r>
            <a:r>
              <a:rPr spc="-30" dirty="0"/>
              <a:t>mining</a:t>
            </a:r>
            <a:r>
              <a:rPr spc="30" dirty="0"/>
              <a:t> </a:t>
            </a:r>
            <a:r>
              <a:rPr spc="-10" dirty="0"/>
              <a:t>applications.</a:t>
            </a:r>
          </a:p>
        </p:txBody>
      </p:sp>
      <p:sp>
        <p:nvSpPr>
          <p:cNvPr id="5" name="object 5"/>
          <p:cNvSpPr/>
          <p:nvPr/>
        </p:nvSpPr>
        <p:spPr>
          <a:xfrm>
            <a:off x="337972" y="12590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6435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20279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241249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4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Distance</a:t>
            </a:r>
            <a:r>
              <a:rPr spc="295" dirty="0"/>
              <a:t> </a:t>
            </a:r>
            <a:r>
              <a:rPr spc="-10" dirty="0"/>
              <a:t>metric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088" y="432865"/>
            <a:ext cx="539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Let </a:t>
            </a:r>
            <a:r>
              <a:rPr sz="1100" b="1" spc="50" dirty="0">
                <a:latin typeface="Georgia"/>
                <a:cs typeface="Georgia"/>
              </a:rPr>
              <a:t>X</a:t>
            </a:r>
            <a:r>
              <a:rPr sz="1100" b="1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set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space.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metric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1" spc="50" dirty="0">
                <a:latin typeface="Georgia"/>
                <a:cs typeface="Georgia"/>
              </a:rPr>
              <a:t>X</a:t>
            </a:r>
            <a:r>
              <a:rPr sz="1100" b="1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function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spc="50" dirty="0">
                <a:latin typeface="Georgia"/>
                <a:cs typeface="Georgia"/>
              </a:rPr>
              <a:t>X</a:t>
            </a:r>
            <a:r>
              <a:rPr sz="1100" b="1" spc="-6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Meiryo UI"/>
                <a:cs typeface="Meiryo UI"/>
              </a:rPr>
              <a:t>×</a:t>
            </a:r>
            <a:r>
              <a:rPr sz="1100" i="1" spc="-135" dirty="0">
                <a:latin typeface="Meiryo UI"/>
                <a:cs typeface="Meiryo UI"/>
              </a:rPr>
              <a:t> </a:t>
            </a:r>
            <a:r>
              <a:rPr sz="1100" b="1" spc="50" dirty="0">
                <a:latin typeface="Georgia"/>
                <a:cs typeface="Georgia"/>
              </a:rPr>
              <a:t>X</a:t>
            </a:r>
            <a:r>
              <a:rPr sz="1100" b="1" spc="-10" dirty="0">
                <a:latin typeface="Georgia"/>
                <a:cs typeface="Georgia"/>
              </a:rPr>
              <a:t> </a:t>
            </a:r>
            <a:r>
              <a:rPr sz="1100" i="1" dirty="0">
                <a:latin typeface="Meiryo UI"/>
                <a:cs typeface="Meiryo UI"/>
              </a:rPr>
              <a:t>→</a:t>
            </a:r>
            <a:r>
              <a:rPr sz="1100" i="1" spc="-95" dirty="0">
                <a:latin typeface="Meiryo UI"/>
                <a:cs typeface="Meiryo UI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[0</a:t>
            </a:r>
            <a:r>
              <a:rPr sz="1100" i="1" spc="-3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+</a:t>
            </a:r>
            <a:r>
              <a:rPr sz="1100" i="1" spc="65" dirty="0">
                <a:latin typeface="Meiryo UI"/>
                <a:cs typeface="Meiryo UI"/>
              </a:rPr>
              <a:t>∞</a:t>
            </a:r>
            <a:r>
              <a:rPr sz="1100" spc="65" dirty="0">
                <a:latin typeface="Times New Roman"/>
                <a:cs typeface="Times New Roman"/>
              </a:rPr>
              <a:t>)</a:t>
            </a:r>
            <a:r>
              <a:rPr sz="1100" spc="65" dirty="0">
                <a:latin typeface="Georgia"/>
                <a:cs typeface="Georgia"/>
              </a:rPr>
              <a:t>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For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972" y="8996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88" y="516443"/>
            <a:ext cx="505079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366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all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instances/points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z</a:t>
            </a:r>
            <a:r>
              <a:rPr sz="1100" b="1" spc="45" dirty="0">
                <a:latin typeface="Georgia"/>
                <a:cs typeface="Georgia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∈</a:t>
            </a:r>
            <a:r>
              <a:rPr sz="1100" i="1" spc="-75" dirty="0">
                <a:latin typeface="Meiryo UI"/>
                <a:cs typeface="Meiryo UI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must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satisfy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following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axioms: Identity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75" dirty="0">
                <a:latin typeface="Georgia"/>
                <a:cs typeface="Georgia"/>
              </a:rPr>
              <a:t>–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from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point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itself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zero:</a:t>
            </a:r>
            <a:endParaRPr sz="1100">
              <a:latin typeface="Georgia"/>
              <a:cs typeface="Georgia"/>
            </a:endParaRPr>
          </a:p>
          <a:p>
            <a:pPr marL="631825" algn="ctr">
              <a:lnSpc>
                <a:spcPct val="100000"/>
              </a:lnSpc>
              <a:spcBef>
                <a:spcPts val="700"/>
              </a:spcBef>
            </a:pP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b="1" spc="-10" dirty="0">
                <a:latin typeface="Georgia"/>
                <a:cs typeface="Georgia"/>
              </a:rPr>
              <a:t>x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1459" y="1064601"/>
            <a:ext cx="201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(1)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" y="144293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4177" y="1261057"/>
            <a:ext cx="5128895" cy="13690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dirty="0">
                <a:latin typeface="Georgia"/>
                <a:cs typeface="Georgia"/>
              </a:rPr>
              <a:t>Positivity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75" dirty="0">
                <a:latin typeface="Georgia"/>
                <a:cs typeface="Georgia"/>
              </a:rPr>
              <a:t>–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distance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distinct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points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always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positive:</a:t>
            </a:r>
            <a:endParaRPr sz="11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  <a:tabLst>
                <a:tab pos="2708275" algn="l"/>
              </a:tabLst>
            </a:pP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b="1" spc="-10" dirty="0">
                <a:latin typeface="Georgia"/>
                <a:cs typeface="Georgia"/>
              </a:rPr>
              <a:t>x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b="1" spc="55" dirty="0">
                <a:latin typeface="Georgia"/>
                <a:cs typeface="Georgia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Georgia"/>
                <a:cs typeface="Georgia"/>
              </a:rPr>
              <a:t>&gt;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Georgia"/>
                <a:cs typeface="Georgia"/>
              </a:rPr>
              <a:t>(2)</a:t>
            </a:r>
            <a:endParaRPr sz="11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940"/>
              </a:spcBef>
            </a:pPr>
            <a:r>
              <a:rPr sz="1100" spc="-10" dirty="0">
                <a:latin typeface="Georgia"/>
                <a:cs typeface="Georgia"/>
              </a:rPr>
              <a:t>Symmetry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80" dirty="0">
                <a:latin typeface="Georgia"/>
                <a:cs typeface="Georgia"/>
              </a:rPr>
              <a:t>–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distance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from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b="1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b="1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always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same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distance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from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b="1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x</a:t>
            </a:r>
            <a:r>
              <a:rPr sz="1100" spc="-2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  <a:tabLst>
                <a:tab pos="2879725" algn="l"/>
              </a:tabLst>
            </a:pP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b="1" spc="-10" dirty="0">
                <a:latin typeface="Georgia"/>
                <a:cs typeface="Georgia"/>
              </a:rPr>
              <a:t>x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b="1" spc="55" dirty="0">
                <a:latin typeface="Georgia"/>
                <a:cs typeface="Georgia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=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x</a:t>
            </a:r>
            <a:r>
              <a:rPr sz="1100" spc="-2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Georgia"/>
                <a:cs typeface="Georgia"/>
              </a:rPr>
              <a:t>(3)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Georgia"/>
                <a:cs typeface="Georgia"/>
              </a:rPr>
              <a:t>Triangle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inequality: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972" y="1986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252944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5446" y="2694354"/>
            <a:ext cx="1586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b="1" spc="-10" dirty="0">
                <a:latin typeface="Georgia"/>
                <a:cs typeface="Georgia"/>
              </a:rPr>
              <a:t>x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Meiryo UI"/>
                <a:cs typeface="Meiryo UI"/>
              </a:rPr>
              <a:t>≤</a:t>
            </a:r>
            <a:r>
              <a:rPr sz="1100" i="1" spc="-40" dirty="0">
                <a:latin typeface="Meiryo UI"/>
                <a:cs typeface="Meiryo UI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b="1" spc="-10" dirty="0">
                <a:latin typeface="Georgia"/>
                <a:cs typeface="Georgia"/>
              </a:rPr>
              <a:t>x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b="1" spc="55" dirty="0">
                <a:latin typeface="Georgia"/>
                <a:cs typeface="Georgia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Times New Roman"/>
                <a:cs typeface="Times New Roman"/>
              </a:rPr>
              <a:t>+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z</a:t>
            </a:r>
            <a:r>
              <a:rPr sz="1100" spc="-2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1459" y="2694354"/>
            <a:ext cx="201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(4)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5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46767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74284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0231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303489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158381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186414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" y="214445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15" y="242478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15" y="27051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56" y="417180"/>
            <a:ext cx="270256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44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latin typeface="Georgia"/>
                <a:cs typeface="Georgia"/>
                <a:hlinkClick r:id="rId3" action="ppaction://hlinksldjump"/>
              </a:rPr>
              <a:t>Similarity</a:t>
            </a:r>
            <a:r>
              <a:rPr sz="110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3" action="ppaction://hlinksldjump"/>
              </a:rPr>
              <a:t>measures</a:t>
            </a:r>
            <a:r>
              <a:rPr sz="1100" spc="5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dirty="0">
                <a:latin typeface="Georgia"/>
                <a:cs typeface="Georgia"/>
                <a:hlinkClick r:id="rId3" action="ppaction://hlinksldjump"/>
              </a:rPr>
              <a:t>for </a:t>
            </a:r>
            <a:r>
              <a:rPr sz="1100" spc="-35" dirty="0">
                <a:latin typeface="Georgia"/>
                <a:cs typeface="Georgia"/>
                <a:hlinkClick r:id="rId3" action="ppaction://hlinksldjump"/>
              </a:rPr>
              <a:t>numeric</a:t>
            </a:r>
            <a:r>
              <a:rPr sz="1100" spc="5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latin typeface="Georgia"/>
                <a:cs typeface="Georgia"/>
                <a:hlinkClick r:id="rId3" action="ppaction://hlinksldjump"/>
              </a:rPr>
              <a:t>vectors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Similarity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for</a:t>
            </a:r>
            <a:r>
              <a:rPr sz="1100" spc="2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distributions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nominal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for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ordinal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Similarity</a:t>
            </a:r>
            <a:r>
              <a:rPr sz="1100" spc="1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measures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for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mix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data</a:t>
            </a:r>
            <a:r>
              <a:rPr sz="1100" spc="15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types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Similarity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measures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for</a:t>
            </a:r>
            <a:r>
              <a:rPr sz="1100" spc="-5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8" action="ppaction://hlinksldjump"/>
              </a:rPr>
              <a:t>sets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Similarity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measures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for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sequence</a:t>
            </a: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885"/>
              </a:spcBef>
              <a:buClr>
                <a:srgbClr val="FFFFFF"/>
              </a:buClr>
              <a:buSzPct val="90909"/>
              <a:buFont typeface="Times New Roman"/>
              <a:buAutoNum type="arabicPlain"/>
              <a:tabLst>
                <a:tab pos="179705" algn="l"/>
              </a:tabLst>
            </a:pP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References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and</a:t>
            </a:r>
            <a:r>
              <a:rPr sz="1100" spc="35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Georgia"/>
                <a:cs typeface="Georgia"/>
                <a:hlinkClick r:id="rId10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4" name="object 1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11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6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Minkowski</a:t>
            </a:r>
            <a:r>
              <a:rPr spc="35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24" name="object 24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7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F80212-E82E-1BCC-02AA-7B20C969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2" y="479425"/>
            <a:ext cx="5473700" cy="21080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Euclidean</a:t>
            </a:r>
            <a:r>
              <a:rPr spc="280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9" name="object 1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8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ACD709-EE0C-1760-51C6-9B6444E9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4" y="490081"/>
            <a:ext cx="5397500" cy="16623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Manhattan</a:t>
            </a:r>
            <a:r>
              <a:rPr spc="110" dirty="0"/>
              <a:t> </a:t>
            </a:r>
            <a:r>
              <a:rPr spc="-10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351" y="508927"/>
            <a:ext cx="1097279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177" y="1617191"/>
            <a:ext cx="39306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Georgia"/>
                <a:cs typeface="Georgia"/>
              </a:rPr>
              <a:t>Euclidean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and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Manhattan</a:t>
            </a:r>
            <a:r>
              <a:rPr sz="800" spc="13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distances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[source:</a:t>
            </a:r>
            <a:r>
              <a:rPr sz="800" spc="22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Wikipedia/Quora]</a:t>
            </a:r>
            <a:endParaRPr sz="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3" name="object 13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175" dirty="0"/>
              <a:t> </a:t>
            </a:r>
            <a:r>
              <a:rPr spc="20" dirty="0"/>
              <a:t>analysis</a:t>
            </a:r>
            <a:r>
              <a:rPr spc="180" dirty="0"/>
              <a:t> </a:t>
            </a:r>
            <a:r>
              <a:rPr spc="50" dirty="0"/>
              <a:t>and</a:t>
            </a:r>
            <a:r>
              <a:rPr spc="180" dirty="0"/>
              <a:t> </a:t>
            </a:r>
            <a:r>
              <a:rPr spc="50" dirty="0"/>
              <a:t>mining</a:t>
            </a:r>
            <a:r>
              <a:rPr spc="180" dirty="0"/>
              <a:t> </a:t>
            </a:r>
            <a:r>
              <a:rPr spc="20" dirty="0"/>
              <a:t>course</a:t>
            </a:r>
            <a:r>
              <a:rPr spc="175" dirty="0"/>
              <a:t> </a:t>
            </a:r>
            <a:r>
              <a:rPr spc="20" dirty="0"/>
              <a:t>@</a:t>
            </a:r>
            <a:r>
              <a:rPr spc="180" dirty="0"/>
              <a:t> </a:t>
            </a:r>
            <a:r>
              <a:rPr spc="20" dirty="0"/>
              <a:t>Xuan–Hieu</a:t>
            </a:r>
            <a:r>
              <a:rPr spc="180" dirty="0"/>
              <a:t> </a:t>
            </a:r>
            <a:r>
              <a:rPr spc="45" dirty="0"/>
              <a:t>Phan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75305" y="3118867"/>
            <a:ext cx="95567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2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distance</a:t>
            </a:r>
            <a:r>
              <a:rPr sz="600" spc="22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600" spc="229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similarity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9</a:t>
            </a:fld>
            <a:r>
              <a:rPr spc="-25" dirty="0"/>
              <a:t> </a:t>
            </a:r>
            <a:r>
              <a:rPr spc="75" dirty="0"/>
              <a:t>/</a:t>
            </a:r>
            <a:r>
              <a:rPr spc="-25" dirty="0"/>
              <a:t> 33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93A663-0575-9509-91B4-646D65D85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85" y="1790859"/>
            <a:ext cx="4929196" cy="10516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2657</Words>
  <Application>Microsoft Macintosh PowerPoint</Application>
  <PresentationFormat>Custom</PresentationFormat>
  <Paragraphs>307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Meiryo UI</vt:lpstr>
      <vt:lpstr>Aptos</vt:lpstr>
      <vt:lpstr>Cambria</vt:lpstr>
      <vt:lpstr>Cambria Math</vt:lpstr>
      <vt:lpstr>Georgia</vt:lpstr>
      <vt:lpstr>Palatino Linotype</vt:lpstr>
      <vt:lpstr>Times New Roman</vt:lpstr>
      <vt:lpstr>Office Theme</vt:lpstr>
      <vt:lpstr>Distance and similarity</vt:lpstr>
      <vt:lpstr>Outline</vt:lpstr>
      <vt:lpstr>Outline</vt:lpstr>
      <vt:lpstr>Why is distance and similarity measurement important?</vt:lpstr>
      <vt:lpstr>Distance metric</vt:lpstr>
      <vt:lpstr>Outline</vt:lpstr>
      <vt:lpstr>Minkowski distance</vt:lpstr>
      <vt:lpstr>Euclidean distance</vt:lpstr>
      <vt:lpstr>Manhattan distance</vt:lpstr>
      <vt:lpstr>Hamming distance</vt:lpstr>
      <vt:lpstr>Cosine distance</vt:lpstr>
      <vt:lpstr>Outline</vt:lpstr>
      <vt:lpstr>Kullback–Leibler distance</vt:lpstr>
      <vt:lpstr>Kullback–Leibler distance (cont’d)</vt:lpstr>
      <vt:lpstr>Examples of Kullback–Leibler or cosine distances</vt:lpstr>
      <vt:lpstr>Using Kullback–Leibler or cosine distances?</vt:lpstr>
      <vt:lpstr>Outline</vt:lpstr>
      <vt:lpstr>Similarity measure for nominal/categorical attributes</vt:lpstr>
      <vt:lpstr>Outline</vt:lpstr>
      <vt:lpstr>Similarity measure for ordinal attributes</vt:lpstr>
      <vt:lpstr>Similarity measure for ordinal attributes (cont’d)</vt:lpstr>
      <vt:lpstr>Outline</vt:lpstr>
      <vt:lpstr>Multivariate data revisited</vt:lpstr>
      <vt:lpstr>Similarity measure for mix of nominal, ordinal, and numeric data</vt:lpstr>
      <vt:lpstr>Outline</vt:lpstr>
      <vt:lpstr>Jaccard distance</vt:lpstr>
      <vt:lpstr>Outline</vt:lpstr>
      <vt:lpstr>Edit distance</vt:lpstr>
      <vt:lpstr>Levenshtein distance – algorithm</vt:lpstr>
      <vt:lpstr>Example of Levenshtein distance</vt:lpstr>
      <vt:lpstr>Outline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similarity</dc:title>
  <dc:creator>Xuan–Hieu Phan</dc:creator>
  <cp:lastModifiedBy>Phuong Thai Nguyen</cp:lastModifiedBy>
  <cp:revision>2</cp:revision>
  <dcterms:created xsi:type="dcterms:W3CDTF">2024-09-26T13:59:16Z</dcterms:created>
  <dcterms:modified xsi:type="dcterms:W3CDTF">2024-09-26T14:21:27Z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2024-09-26T00:00:00Z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