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4" r:id="rId7"/>
    <p:sldId id="265" r:id="rId8"/>
    <p:sldId id="266" r:id="rId9"/>
    <p:sldId id="267" r:id="rId10"/>
    <p:sldId id="260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Quiroz" initials="HQ" lastIdx="1" clrIdx="0">
    <p:extLst>
      <p:ext uri="{19B8F6BF-5375-455C-9EA6-DF929625EA0E}">
        <p15:presenceInfo xmlns:p15="http://schemas.microsoft.com/office/powerpoint/2012/main" userId="Hugo Quiro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7" b="38201"/>
          <a:stretch/>
        </p:blipFill>
        <p:spPr>
          <a:xfrm>
            <a:off x="1657215" y="1920531"/>
            <a:ext cx="8877569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LM335 Temperature Sensor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062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LM335</a:t>
            </a:r>
          </a:p>
          <a:p>
            <a:r>
              <a:rPr lang="en-US" dirty="0" smtClean="0"/>
              <a:t>ADJ – adjust temperature reading precision</a:t>
            </a:r>
          </a:p>
          <a:p>
            <a:r>
              <a:rPr lang="en-US" dirty="0" smtClean="0"/>
              <a:t>OUT – </a:t>
            </a:r>
            <a:r>
              <a:rPr lang="en-US" dirty="0"/>
              <a:t>S</a:t>
            </a:r>
            <a:r>
              <a:rPr lang="en-US" dirty="0" smtClean="0"/>
              <a:t>ignal Out</a:t>
            </a:r>
          </a:p>
          <a:p>
            <a:r>
              <a:rPr lang="en-US" dirty="0" smtClean="0"/>
              <a:t>GND – Groun</a:t>
            </a:r>
            <a:r>
              <a:rPr lang="en-US" dirty="0"/>
              <a:t>d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5" y="1825625"/>
            <a:ext cx="4608945" cy="4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8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– LED Blink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1690687"/>
            <a:ext cx="4766953" cy="3544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/>
                <a:cs typeface="Times New Roman"/>
              </a:rPr>
              <a:t>1 - 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Jumper Wires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247"/>
          <a:stretch/>
        </p:blipFill>
        <p:spPr>
          <a:xfrm>
            <a:off x="5537197" y="1825625"/>
            <a:ext cx="5816603" cy="43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21" y="1690688"/>
            <a:ext cx="4778828" cy="467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Physically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move </a:t>
            </a:r>
            <a:r>
              <a:rPr lang="en-US" sz="2000" dirty="0"/>
              <a:t>the pin to 12, change it in your code 3 places, does it still work?</a:t>
            </a:r>
          </a:p>
          <a:p>
            <a:r>
              <a:rPr lang="en-US" sz="2000" dirty="0"/>
              <a:t>move your resistor to anywhere in the negative column; works?</a:t>
            </a:r>
          </a:p>
          <a:p>
            <a:r>
              <a:rPr lang="en-US" sz="2000" dirty="0"/>
              <a:t>move the blue wire to another hole in its’ row, does it work?</a:t>
            </a:r>
          </a:p>
          <a:p>
            <a:r>
              <a:rPr lang="en-US" sz="2000" dirty="0"/>
              <a:t>move your resistor, LED, and wire to another set of rows on the breadboard, does it still work?                                               (in the same configuration)</a:t>
            </a:r>
          </a:p>
          <a:p>
            <a:r>
              <a:rPr lang="en-US" sz="2000" dirty="0"/>
              <a:t>are there other ways this circuit works?</a:t>
            </a:r>
          </a:p>
          <a:p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9538" y="1695080"/>
            <a:ext cx="555864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Programming:</a:t>
            </a:r>
          </a:p>
          <a:p>
            <a:r>
              <a:rPr lang="en-US" sz="2000" dirty="0"/>
              <a:t>HIGH = on,     LOW = off</a:t>
            </a:r>
          </a:p>
          <a:p>
            <a:r>
              <a:rPr lang="en-US" sz="2000" dirty="0"/>
              <a:t>1000 Delay = 1 </a:t>
            </a:r>
            <a:r>
              <a:rPr lang="en-US" sz="2000" dirty="0" smtClean="0"/>
              <a:t>second or </a:t>
            </a:r>
            <a:r>
              <a:rPr lang="en-US" sz="2000" dirty="0"/>
              <a:t>1,000 milliseconds.</a:t>
            </a:r>
          </a:p>
          <a:p>
            <a:r>
              <a:rPr lang="en-US" sz="2000" dirty="0"/>
              <a:t>Change the delay!  Anywhere from 0 to infinity!  Has to be a positive int.  Has to be a whole number.</a:t>
            </a:r>
          </a:p>
          <a:p>
            <a:r>
              <a:rPr lang="en-US" sz="2000" dirty="0"/>
              <a:t>What </a:t>
            </a:r>
            <a:r>
              <a:rPr lang="en-US" sz="2000" dirty="0" smtClean="0"/>
              <a:t>is</a:t>
            </a:r>
            <a:r>
              <a:rPr lang="en-US" sz="2000" dirty="0" smtClean="0"/>
              <a:t> </a:t>
            </a:r>
            <a:r>
              <a:rPr lang="en-US" sz="2000" dirty="0"/>
              <a:t>the smallest </a:t>
            </a:r>
            <a:r>
              <a:rPr lang="en-US" sz="2000" dirty="0" smtClean="0"/>
              <a:t>delay </a:t>
            </a:r>
            <a:r>
              <a:rPr lang="en-US" sz="2000" dirty="0"/>
              <a:t>you can have where you still see a blink?</a:t>
            </a:r>
          </a:p>
          <a:p>
            <a:r>
              <a:rPr lang="en-US" sz="2000" dirty="0"/>
              <a:t>Add patterns of HIGH and LOW (edit-copy-paste) change a little, upload, see what happens.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79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Play with Light Resistance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1690686"/>
            <a:ext cx="4256314" cy="3118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/>
                <a:cs typeface="Times New Roman"/>
              </a:rPr>
              <a:t>1 - 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LDR Photocell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</a:t>
            </a:r>
            <a:r>
              <a:rPr lang="en-US" dirty="0" smtClean="0">
                <a:latin typeface="Times New Roman"/>
                <a:cs typeface="Times New Roman"/>
              </a:rPr>
              <a:t>15KOhm </a:t>
            </a:r>
            <a:r>
              <a:rPr lang="en-US" dirty="0" smtClean="0">
                <a:latin typeface="Times New Roman"/>
                <a:cs typeface="Times New Roman"/>
              </a:rPr>
              <a:t>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Jumper Wires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Content Placeholder 6" descr="LightTheremin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99" y="1690687"/>
            <a:ext cx="6361316" cy="43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94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Physically:</a:t>
            </a:r>
          </a:p>
          <a:p>
            <a:r>
              <a:rPr lang="en-US" sz="2000" dirty="0" smtClean="0"/>
              <a:t>Cover the Photo-Resistor all the way. What happ</a:t>
            </a:r>
            <a:r>
              <a:rPr lang="en-US" sz="2000" dirty="0" smtClean="0"/>
              <a:t>ens?</a:t>
            </a:r>
          </a:p>
          <a:p>
            <a:r>
              <a:rPr lang="en-US" sz="2000" dirty="0" smtClean="0"/>
              <a:t>Place your phone light directly over your photo-resistor and slowly pull away. What happens to the LED?</a:t>
            </a:r>
          </a:p>
          <a:p>
            <a:r>
              <a:rPr lang="en-US" sz="2000" dirty="0" smtClean="0"/>
              <a:t>Flip the placement of the photo-resistor and 15KOhm resistor. Does it still work?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388924" y="1825625"/>
            <a:ext cx="4964875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Programming:</a:t>
            </a:r>
          </a:p>
          <a:p>
            <a:r>
              <a:rPr lang="en-US" sz="2000" dirty="0"/>
              <a:t>In the map function switch the order of </a:t>
            </a:r>
            <a:r>
              <a:rPr lang="en-US" sz="2000" dirty="0" err="1"/>
              <a:t>low_val</a:t>
            </a:r>
            <a:r>
              <a:rPr lang="en-US" sz="2000" dirty="0"/>
              <a:t> and </a:t>
            </a:r>
            <a:r>
              <a:rPr lang="en-US" sz="2000" dirty="0" err="1"/>
              <a:t>high_val</a:t>
            </a:r>
            <a:r>
              <a:rPr lang="en-US" sz="2000" dirty="0"/>
              <a:t>. Run the code, does </a:t>
            </a:r>
            <a:r>
              <a:rPr lang="en-US" sz="2000" dirty="0" smtClean="0"/>
              <a:t>it </a:t>
            </a:r>
            <a:r>
              <a:rPr lang="en-US" sz="2000" dirty="0"/>
              <a:t>still work? How is it different?</a:t>
            </a:r>
          </a:p>
          <a:p>
            <a:r>
              <a:rPr lang="en-US" sz="2000" dirty="0"/>
              <a:t>“Uncomment” the line </a:t>
            </a:r>
            <a:r>
              <a:rPr lang="en-US" sz="2000" dirty="0" err="1"/>
              <a:t>Serial.print</a:t>
            </a:r>
            <a:r>
              <a:rPr lang="en-US" sz="2000" dirty="0"/>
              <a:t>(</a:t>
            </a:r>
            <a:r>
              <a:rPr lang="en-US" sz="2000" dirty="0" err="1"/>
              <a:t>sensorValue</a:t>
            </a:r>
            <a:r>
              <a:rPr lang="en-US" sz="2000" dirty="0" smtClean="0"/>
              <a:t>); </a:t>
            </a:r>
            <a:r>
              <a:rPr lang="en-US" sz="2000" dirty="0"/>
              <a:t>Turn on the serial monitor, what do you see?</a:t>
            </a:r>
          </a:p>
          <a:p>
            <a:r>
              <a:rPr lang="en-US" sz="2000" dirty="0"/>
              <a:t>With the serial monitor still on, place your phone light directly over the photo-resistor. What number do you see? Replace the number 300 at the top of the code with this number. Run the code, notice any difference?</a:t>
            </a:r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6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1930" cy="4351338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6 </a:t>
            </a:r>
            <a:r>
              <a:rPr lang="en-US" dirty="0" smtClean="0">
                <a:latin typeface="Times New Roman"/>
                <a:cs typeface="Times New Roman"/>
              </a:rPr>
              <a:t>- LEDs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6 </a:t>
            </a:r>
            <a:r>
              <a:rPr lang="en-US" dirty="0" smtClean="0">
                <a:latin typeface="Times New Roman"/>
                <a:cs typeface="Times New Roman"/>
              </a:rPr>
              <a:t>- 330 Ohm Resistors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Jumper Wires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Picture 6" descr="LED6Arra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08" y="1690689"/>
            <a:ext cx="6611592" cy="400946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Play with an Array of LEDs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3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#3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Physically</a:t>
            </a:r>
          </a:p>
          <a:p>
            <a:r>
              <a:rPr lang="en-US" sz="2000" dirty="0" smtClean="0"/>
              <a:t>Hit the red/brown reset button near the USB jack. Does the code still run or has it been erased?</a:t>
            </a:r>
          </a:p>
          <a:p>
            <a:r>
              <a:rPr lang="en-US" sz="2000" dirty="0" smtClean="0"/>
              <a:t>Switch the LED’s around in your favorite arrangement.</a:t>
            </a:r>
            <a:endParaRPr lang="en-US" sz="2000" dirty="0"/>
          </a:p>
          <a:p>
            <a:r>
              <a:rPr lang="en-US" sz="2000" dirty="0" smtClean="0"/>
              <a:t>Switch the jumper wires around from pins 2-7 (not GND and 5V)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87044" y="1825625"/>
            <a:ext cx="516675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Programming</a:t>
            </a:r>
          </a:p>
          <a:p>
            <a:r>
              <a:rPr lang="en-US" sz="2000" dirty="0" smtClean="0"/>
              <a:t>Change the code so that the LED’s cascade faster/slower.</a:t>
            </a:r>
          </a:p>
          <a:p>
            <a:r>
              <a:rPr lang="en-US" sz="2000" dirty="0" smtClean="0"/>
              <a:t>Change the code so that the LED’s light up in order. Hint 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ledPins</a:t>
            </a:r>
            <a:r>
              <a:rPr lang="en-US" sz="2000" dirty="0" smtClean="0"/>
              <a:t>[] = {} )</a:t>
            </a:r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/>
              <a:t>your own sketch, try to make a caterpillar, a series of lights that chase each other</a:t>
            </a:r>
          </a:p>
          <a:p>
            <a:r>
              <a:rPr lang="en-US" sz="2000" dirty="0"/>
              <a:t>Try to make the lights do a pattern where they move from the outside in or the inside out.</a:t>
            </a:r>
          </a:p>
          <a:p>
            <a:r>
              <a:rPr lang="en-US" sz="2000" dirty="0" smtClean="0"/>
              <a:t>Change the code so that the lights cascade slow at first and then faster.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5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4: Make a Love-O-Meter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813" cy="4351338"/>
          </a:xfrm>
        </p:spPr>
        <p:txBody>
          <a:bodyPr/>
          <a:lstStyle/>
          <a:p>
            <a:r>
              <a:rPr lang="en-US" dirty="0"/>
              <a:t>6 - LEDs</a:t>
            </a:r>
          </a:p>
          <a:p>
            <a:r>
              <a:rPr lang="en-US" dirty="0"/>
              <a:t>6 - 330 Ohm Resistors</a:t>
            </a:r>
          </a:p>
          <a:p>
            <a:r>
              <a:rPr lang="en-US" dirty="0"/>
              <a:t>1 - Temperature Sensor</a:t>
            </a:r>
          </a:p>
          <a:p>
            <a:r>
              <a:rPr lang="en-US" dirty="0"/>
              <a:t>Jumper Wires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86" y="1938527"/>
            <a:ext cx="6707214" cy="4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94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Physicall</a:t>
            </a:r>
            <a:r>
              <a:rPr lang="en-US" sz="2000" dirty="0"/>
              <a:t>y</a:t>
            </a:r>
            <a:endParaRPr lang="en-US" sz="2000" dirty="0"/>
          </a:p>
          <a:p>
            <a:r>
              <a:rPr lang="en-US" sz="2000" dirty="0" smtClean="0"/>
              <a:t>Flip the connection on one of the LED’s does it still work?</a:t>
            </a:r>
          </a:p>
          <a:p>
            <a:r>
              <a:rPr lang="en-US" sz="2000" dirty="0" smtClean="0"/>
              <a:t>Remove the wire going to A0 what happens?</a:t>
            </a:r>
            <a:endParaRPr lang="en-US" sz="2000" dirty="0"/>
          </a:p>
          <a:p>
            <a:r>
              <a:rPr lang="en-US" sz="2000" dirty="0" smtClean="0"/>
              <a:t>Remove one of the resis</a:t>
            </a:r>
            <a:r>
              <a:rPr lang="en-US" sz="2000" dirty="0" smtClean="0"/>
              <a:t>tors connected to the temperature sensor does it still work?</a:t>
            </a:r>
          </a:p>
          <a:p>
            <a:r>
              <a:rPr lang="en-US" sz="2000" dirty="0" smtClean="0"/>
              <a:t>Remove the USB cable and plug it back into the Arduino? Does the progr</a:t>
            </a:r>
            <a:r>
              <a:rPr lang="en-US" sz="2000" dirty="0" smtClean="0"/>
              <a:t>am still work?</a:t>
            </a:r>
            <a:endParaRPr lang="en-US" sz="20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13912" y="1825625"/>
            <a:ext cx="543988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Programmin</a:t>
            </a:r>
            <a:r>
              <a:rPr lang="en-US" sz="2000" dirty="0"/>
              <a:t>g</a:t>
            </a:r>
            <a:endParaRPr lang="en-US" sz="2000" dirty="0" smtClean="0"/>
          </a:p>
          <a:p>
            <a:r>
              <a:rPr lang="en-US" sz="2000" dirty="0" smtClean="0"/>
              <a:t>Uncomment the lines that print the degrees in Celsius? Run the code and open the serial monitor. What do you see?</a:t>
            </a:r>
          </a:p>
          <a:p>
            <a:r>
              <a:rPr lang="en-US" sz="2000" dirty="0" smtClean="0"/>
              <a:t>With the serial monitor still on, read what is the lowest value the temperature senso</a:t>
            </a:r>
            <a:r>
              <a:rPr lang="en-US" sz="2000" dirty="0"/>
              <a:t>r</a:t>
            </a:r>
            <a:r>
              <a:rPr lang="en-US" sz="2000" dirty="0" smtClean="0"/>
              <a:t> will go down to? What is the highest?</a:t>
            </a:r>
          </a:p>
          <a:p>
            <a:r>
              <a:rPr lang="en-US" sz="2000" dirty="0" smtClean="0"/>
              <a:t>Incorporate these two thresholds into your code. The current thresholds are 25 and 30. </a:t>
            </a:r>
          </a:p>
          <a:p>
            <a:r>
              <a:rPr lang="en-US" sz="2000" dirty="0" smtClean="0"/>
              <a:t>This  code has several iterations of the same command. Can you think of a way to shorten this? With an array maybe?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425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all the materials you have used so far can you think of a design you would like to make with these materials? Ask the workshop facilitator how you might go about this design.</a:t>
            </a:r>
          </a:p>
        </p:txBody>
      </p:sp>
    </p:spTree>
    <p:extLst>
      <p:ext uri="{BB962C8B-B14F-4D97-AF65-F5344CB8AC3E}">
        <p14:creationId xmlns:p14="http://schemas.microsoft.com/office/powerpoint/2010/main" val="21902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at The Tech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Challenge 1 – LED Blink</a:t>
            </a:r>
          </a:p>
          <a:p>
            <a:r>
              <a:rPr lang="en-US" dirty="0"/>
              <a:t>Challenge 2 – Light Resistance</a:t>
            </a:r>
          </a:p>
          <a:p>
            <a:r>
              <a:rPr lang="en-US" dirty="0"/>
              <a:t>Challenge 3 – LED Array</a:t>
            </a:r>
          </a:p>
          <a:p>
            <a:r>
              <a:rPr lang="en-US" dirty="0"/>
              <a:t>Challenge 4 – </a:t>
            </a:r>
            <a:r>
              <a:rPr lang="en-US" dirty="0" smtClean="0"/>
              <a:t>Love-O-Meter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7" name="Picture 6" descr="Fritzing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3563"/>
            <a:ext cx="4508500" cy="1803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760" cy="4351338"/>
          </a:xfrm>
        </p:spPr>
        <p:txBody>
          <a:bodyPr/>
          <a:lstStyle/>
          <a:p>
            <a:r>
              <a:rPr lang="en-US" dirty="0" smtClean="0"/>
              <a:t>Arduino IDE</a:t>
            </a:r>
          </a:p>
          <a:p>
            <a:r>
              <a:rPr lang="en-US" dirty="0" err="1" smtClean="0"/>
              <a:t>Fritzing</a:t>
            </a:r>
            <a:endParaRPr lang="en-US" dirty="0" smtClean="0"/>
          </a:p>
          <a:p>
            <a:r>
              <a:rPr lang="en-US" dirty="0" smtClean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28" y="1690688"/>
            <a:ext cx="2831592" cy="1927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4102100"/>
            <a:ext cx="5715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LED’s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err="1" smtClean="0"/>
              <a:t>Photoresistor</a:t>
            </a:r>
            <a:endParaRPr lang="en-US" dirty="0" smtClean="0"/>
          </a:p>
          <a:p>
            <a:r>
              <a:rPr lang="en-US" dirty="0" smtClean="0"/>
              <a:t>LM335 Temperature Sensor</a:t>
            </a:r>
          </a:p>
          <a:p>
            <a:r>
              <a:rPr lang="en-US" dirty="0" smtClean="0"/>
              <a:t>Jumper Wires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8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pic>
        <p:nvPicPr>
          <p:cNvPr id="4" name="Content Placeholder 3" descr="SIKarduin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11752" cy="4722959"/>
          </a:xfrm>
          <a:prstGeom prst="rect">
            <a:avLst/>
          </a:prstGeom>
        </p:spPr>
      </p:pic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15073"/>
              </p:ext>
            </p:extLst>
          </p:nvPr>
        </p:nvGraphicFramePr>
        <p:xfrm>
          <a:off x="6928422" y="353019"/>
          <a:ext cx="3983418" cy="606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96"/>
                <a:gridCol w="1419721"/>
                <a:gridCol w="2069101"/>
              </a:tblGrid>
              <a:tr h="459522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9V battery 7-12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USB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Receiving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when programming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Trans-</a:t>
                      </a:r>
                    </a:p>
                    <a:p>
                      <a:r>
                        <a:rPr lang="en-US" dirty="0" smtClean="0"/>
                        <a:t>mitting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running program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LEDTrouble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shooting.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running</a:t>
                      </a:r>
                      <a:r>
                        <a:rPr lang="en-US" baseline="0" dirty="0" smtClean="0"/>
                        <a:t> proper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Input, Output,</a:t>
                      </a:r>
                      <a:r>
                        <a:rPr lang="en-US" baseline="0" dirty="0" smtClean="0"/>
                        <a:t> Digital, Ground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Arduino</a:t>
                      </a:r>
                      <a:r>
                        <a:rPr lang="en-US" baseline="0" dirty="0" smtClean="0"/>
                        <a:t> power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reset</a:t>
                      </a:r>
                      <a:endParaRPr lang="en-US" dirty="0"/>
                    </a:p>
                  </a:txBody>
                  <a:tcPr/>
                </a:tc>
              </a:tr>
              <a:tr h="53166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ICSP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Bypass boot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Analog,</a:t>
                      </a:r>
                      <a:r>
                        <a:rPr lang="en-US" baseline="0" dirty="0" smtClean="0"/>
                        <a:t> Ground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8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75261" y="2449216"/>
            <a:ext cx="5923903" cy="240341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562856" cy="4351338"/>
          </a:xfrm>
        </p:spPr>
        <p:txBody>
          <a:bodyPr/>
          <a:lstStyle/>
          <a:p>
            <a:r>
              <a:rPr lang="en-US" dirty="0" smtClean="0"/>
              <a:t>Vertical Rails</a:t>
            </a:r>
          </a:p>
          <a:p>
            <a:pPr lvl="1"/>
            <a:r>
              <a:rPr lang="en-US" dirty="0"/>
              <a:t>Blue and Red </a:t>
            </a:r>
            <a:r>
              <a:rPr lang="en-US" dirty="0" smtClean="0"/>
              <a:t>Rails</a:t>
            </a:r>
          </a:p>
          <a:p>
            <a:pPr lvl="1"/>
            <a:r>
              <a:rPr lang="en-US" dirty="0" smtClean="0"/>
              <a:t>Conventionally Power &amp; GND</a:t>
            </a:r>
            <a:endParaRPr lang="en-US" dirty="0"/>
          </a:p>
          <a:p>
            <a:pPr lvl="1"/>
            <a:r>
              <a:rPr lang="en-US" dirty="0"/>
              <a:t>Interconnected </a:t>
            </a:r>
            <a:r>
              <a:rPr lang="en-US" dirty="0" smtClean="0"/>
              <a:t>Vertically</a:t>
            </a:r>
          </a:p>
          <a:p>
            <a:r>
              <a:rPr lang="en-US" dirty="0" smtClean="0"/>
              <a:t>Horizontal Rails</a:t>
            </a:r>
          </a:p>
          <a:p>
            <a:pPr lvl="1"/>
            <a:r>
              <a:rPr lang="en-US" dirty="0" smtClean="0"/>
              <a:t>Purple Rails</a:t>
            </a:r>
          </a:p>
          <a:p>
            <a:pPr lvl="1"/>
            <a:r>
              <a:rPr lang="en-US" dirty="0" smtClean="0"/>
              <a:t>Interconnected Horizontally</a:t>
            </a:r>
          </a:p>
          <a:p>
            <a:pPr lvl="1"/>
            <a:r>
              <a:rPr lang="en-US" dirty="0" smtClean="0"/>
              <a:t>Build circuit here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7619" y="2449216"/>
            <a:ext cx="5923904" cy="24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36972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LED</a:t>
            </a:r>
          </a:p>
          <a:p>
            <a:r>
              <a:rPr lang="en-US" dirty="0" smtClean="0"/>
              <a:t>Current can only flow in one direction</a:t>
            </a:r>
          </a:p>
          <a:p>
            <a:r>
              <a:rPr lang="en-US" dirty="0"/>
              <a:t>Short Leg to GND and Long Leg to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Will not “emit light” if connected backwards</a:t>
            </a:r>
          </a:p>
        </p:txBody>
      </p:sp>
      <p:pic>
        <p:nvPicPr>
          <p:cNvPr id="6" name="Content Placeholder 6" descr="SIKLEDupcl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29" r="-19229"/>
          <a:stretch>
            <a:fillRect/>
          </a:stretch>
        </p:blipFill>
        <p:spPr>
          <a:xfrm>
            <a:off x="8354568" y="2201863"/>
            <a:ext cx="3657600" cy="3975100"/>
          </a:xfrm>
          <a:prstGeom prst="rect">
            <a:avLst/>
          </a:prstGeom>
        </p:spPr>
      </p:pic>
      <p:pic>
        <p:nvPicPr>
          <p:cNvPr id="7" name="Content Placeholder 4" descr="SIKconn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" r="-1256"/>
          <a:stretch>
            <a:fillRect/>
          </a:stretch>
        </p:blipFill>
        <p:spPr>
          <a:xfrm>
            <a:off x="4696968" y="2201863"/>
            <a:ext cx="36576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5" name="Picture 4" descr="SIK330Resi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1825626"/>
            <a:ext cx="5050536" cy="24541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768" cy="4351338"/>
          </a:xfrm>
        </p:spPr>
        <p:txBody>
          <a:bodyPr/>
          <a:lstStyle/>
          <a:p>
            <a:r>
              <a:rPr lang="en-US" dirty="0" smtClean="0"/>
              <a:t>Provides resistance to flow of current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D</a:t>
            </a:r>
            <a:r>
              <a:rPr lang="en-US" dirty="0" smtClean="0"/>
              <a:t>issipation</a:t>
            </a:r>
          </a:p>
          <a:p>
            <a:pPr lvl="1"/>
            <a:r>
              <a:rPr lang="en-US" dirty="0" smtClean="0"/>
              <a:t>Voltage Divider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Photo-resistor</a:t>
            </a:r>
            <a:endParaRPr lang="en-US" dirty="0"/>
          </a:p>
        </p:txBody>
      </p:sp>
      <p:pic>
        <p:nvPicPr>
          <p:cNvPr id="6" name="Picture 5" descr="PhotoResistorLD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2" y="1690688"/>
            <a:ext cx="3828288" cy="38282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Photo-resistor</a:t>
            </a:r>
          </a:p>
          <a:p>
            <a:r>
              <a:rPr lang="en-US" dirty="0" smtClean="0"/>
              <a:t>Light Sensitive Resistor</a:t>
            </a:r>
          </a:p>
          <a:p>
            <a:r>
              <a:rPr lang="en-US" dirty="0" smtClean="0"/>
              <a:t>Resistance changes with more or less exposure to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916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Lights at The Tech</vt:lpstr>
      <vt:lpstr>Software</vt:lpstr>
      <vt:lpstr>Hardware</vt:lpstr>
      <vt:lpstr>Arduino UNO</vt:lpstr>
      <vt:lpstr>Breadboard</vt:lpstr>
      <vt:lpstr>Light Emitting Diode (LED)</vt:lpstr>
      <vt:lpstr>Resistor</vt:lpstr>
      <vt:lpstr>Photo-resistor</vt:lpstr>
      <vt:lpstr>LM335 Temperature Sensor</vt:lpstr>
      <vt:lpstr>Challenge 1 – LED Blink</vt:lpstr>
      <vt:lpstr>More for #1 </vt:lpstr>
      <vt:lpstr>Challenge 2: Play with Light Resistance</vt:lpstr>
      <vt:lpstr>More for #2 </vt:lpstr>
      <vt:lpstr>Challenge 3: Play with an Array of LEDs </vt:lpstr>
      <vt:lpstr>More for #3</vt:lpstr>
      <vt:lpstr>Challenge 4: Make a Love-O-Meter </vt:lpstr>
      <vt:lpstr>More for #4 </vt:lpstr>
      <vt:lpstr>Ultimate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Quiroz</dc:creator>
  <cp:lastModifiedBy>Hugo Quiroz</cp:lastModifiedBy>
  <cp:revision>35</cp:revision>
  <dcterms:created xsi:type="dcterms:W3CDTF">2015-03-22T23:09:38Z</dcterms:created>
  <dcterms:modified xsi:type="dcterms:W3CDTF">2015-03-28T15:29:20Z</dcterms:modified>
</cp:coreProperties>
</file>