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64" r:id="rId7"/>
    <p:sldId id="265" r:id="rId8"/>
    <p:sldId id="266" r:id="rId9"/>
    <p:sldId id="267" r:id="rId10"/>
    <p:sldId id="260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o Quiroz" initials="HQ" lastIdx="1" clrIdx="0">
    <p:extLst>
      <p:ext uri="{19B8F6BF-5375-455C-9EA6-DF929625EA0E}">
        <p15:presenceInfo xmlns:p15="http://schemas.microsoft.com/office/powerpoint/2012/main" userId="Hugo Quiro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080D-6830-4DBB-A2AC-58CDAB6794B9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95FD-C0A5-4929-BE27-B448BAA1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1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080D-6830-4DBB-A2AC-58CDAB6794B9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95FD-C0A5-4929-BE27-B448BAA1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1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080D-6830-4DBB-A2AC-58CDAB6794B9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95FD-C0A5-4929-BE27-B448BAA1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6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080D-6830-4DBB-A2AC-58CDAB6794B9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95FD-C0A5-4929-BE27-B448BAA1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8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080D-6830-4DBB-A2AC-58CDAB6794B9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95FD-C0A5-4929-BE27-B448BAA1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8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080D-6830-4DBB-A2AC-58CDAB6794B9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95FD-C0A5-4929-BE27-B448BAA1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1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080D-6830-4DBB-A2AC-58CDAB6794B9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95FD-C0A5-4929-BE27-B448BAA1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9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080D-6830-4DBB-A2AC-58CDAB6794B9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95FD-C0A5-4929-BE27-B448BAA1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7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080D-6830-4DBB-A2AC-58CDAB6794B9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95FD-C0A5-4929-BE27-B448BAA1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0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080D-6830-4DBB-A2AC-58CDAB6794B9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95FD-C0A5-4929-BE27-B448BAA1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5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080D-6830-4DBB-A2AC-58CDAB6794B9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95FD-C0A5-4929-BE27-B448BAA1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B080D-6830-4DBB-A2AC-58CDAB6794B9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A95FD-C0A5-4929-BE27-B448BAA1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5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37" b="38201"/>
          <a:stretch/>
        </p:blipFill>
        <p:spPr>
          <a:xfrm>
            <a:off x="1657215" y="1920531"/>
            <a:ext cx="8877569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31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LM335 Temperature Sensor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506272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LM335</a:t>
            </a:r>
          </a:p>
          <a:p>
            <a:r>
              <a:rPr lang="en-US" dirty="0" smtClean="0"/>
              <a:t>ADJ – adjust temperature reading </a:t>
            </a:r>
            <a:r>
              <a:rPr lang="en-US" dirty="0" smtClean="0"/>
              <a:t>precision</a:t>
            </a:r>
            <a:endParaRPr lang="en-US" dirty="0" smtClean="0"/>
          </a:p>
          <a:p>
            <a:r>
              <a:rPr lang="en-US" dirty="0" smtClean="0"/>
              <a:t>OUT – </a:t>
            </a:r>
            <a:r>
              <a:rPr lang="en-US" dirty="0"/>
              <a:t>S</a:t>
            </a:r>
            <a:r>
              <a:rPr lang="en-US" dirty="0" smtClean="0"/>
              <a:t>ignal Out</a:t>
            </a:r>
          </a:p>
          <a:p>
            <a:r>
              <a:rPr lang="en-US" dirty="0" smtClean="0"/>
              <a:t>GND – Groun</a:t>
            </a:r>
            <a:r>
              <a:rPr lang="en-US" dirty="0"/>
              <a:t>d</a:t>
            </a:r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855" y="1825625"/>
            <a:ext cx="4608945" cy="434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8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 – LED Blink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8200" y="1690687"/>
            <a:ext cx="4766953" cy="35448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/>
                <a:cs typeface="Times New Roman"/>
              </a:rPr>
              <a:t>1 - LED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1 - 330 Ohms resistor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Jumper Wires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8247"/>
          <a:stretch/>
        </p:blipFill>
        <p:spPr>
          <a:xfrm>
            <a:off x="5537197" y="1825625"/>
            <a:ext cx="5816603" cy="434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59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for #1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821" y="1690688"/>
            <a:ext cx="4778828" cy="46744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Physically</a:t>
            </a:r>
            <a:r>
              <a:rPr lang="en-US" sz="2000" dirty="0"/>
              <a:t>:</a:t>
            </a:r>
          </a:p>
          <a:p>
            <a:r>
              <a:rPr lang="en-US" sz="2000" dirty="0" smtClean="0"/>
              <a:t>move </a:t>
            </a:r>
            <a:r>
              <a:rPr lang="en-US" sz="2000" dirty="0"/>
              <a:t>the pin to 12, change it in your code 3 places, does it still work?</a:t>
            </a:r>
          </a:p>
          <a:p>
            <a:r>
              <a:rPr lang="en-US" sz="2000" dirty="0"/>
              <a:t>move your resistor to anywhere in the negative column; works?</a:t>
            </a:r>
          </a:p>
          <a:p>
            <a:r>
              <a:rPr lang="en-US" sz="2000" dirty="0"/>
              <a:t>move the blue wire to another hole in its’ row, does it work?</a:t>
            </a:r>
          </a:p>
          <a:p>
            <a:r>
              <a:rPr lang="en-US" sz="2000" dirty="0"/>
              <a:t>move your resistor, LED, and wire to another set of rows on the breadboard, does it still work?                                               (in the same configuration)</a:t>
            </a:r>
          </a:p>
          <a:p>
            <a:r>
              <a:rPr lang="en-US" sz="2000" dirty="0"/>
              <a:t>are there other ways this circuit works?</a:t>
            </a:r>
          </a:p>
          <a:p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49538" y="1695080"/>
            <a:ext cx="5558641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Programming:</a:t>
            </a:r>
          </a:p>
          <a:p>
            <a:r>
              <a:rPr lang="en-US" sz="2000" dirty="0"/>
              <a:t>HIGH = on,     LOW = off</a:t>
            </a:r>
          </a:p>
          <a:p>
            <a:r>
              <a:rPr lang="en-US" sz="2000" dirty="0"/>
              <a:t>1000 Delay = 1 </a:t>
            </a:r>
            <a:r>
              <a:rPr lang="en-US" sz="2000" dirty="0" smtClean="0"/>
              <a:t>second or </a:t>
            </a:r>
            <a:r>
              <a:rPr lang="en-US" sz="2000" dirty="0"/>
              <a:t>1,000 milliseconds.</a:t>
            </a:r>
          </a:p>
          <a:p>
            <a:r>
              <a:rPr lang="en-US" sz="2000" dirty="0"/>
              <a:t>Change the delay!  Anywhere from 0 to infinity!  Has to be a positive int.  Has to be a whole number.</a:t>
            </a:r>
          </a:p>
          <a:p>
            <a:r>
              <a:rPr lang="en-US" sz="2000" dirty="0"/>
              <a:t>What are the smallest delay </a:t>
            </a:r>
            <a:r>
              <a:rPr lang="en-US" sz="2000" dirty="0" err="1"/>
              <a:t>ints</a:t>
            </a:r>
            <a:r>
              <a:rPr lang="en-US" sz="2000" dirty="0"/>
              <a:t> you can have where you still see a blink?</a:t>
            </a:r>
          </a:p>
          <a:p>
            <a:r>
              <a:rPr lang="en-US" sz="2000" dirty="0"/>
              <a:t>Add patterns of HIGH and LOW (edit-copy-paste) change a little, upload, see what happens.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3794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2: Play with Light Resistance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8200" y="1690686"/>
            <a:ext cx="4256314" cy="31188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/>
                <a:cs typeface="Times New Roman"/>
              </a:rPr>
              <a:t>1 - LED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1 - 330 Ohms resistor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1 - LDR Photocell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1 - </a:t>
            </a:r>
            <a:r>
              <a:rPr lang="en-US" dirty="0" smtClean="0">
                <a:latin typeface="Times New Roman"/>
                <a:cs typeface="Times New Roman"/>
              </a:rPr>
              <a:t>15K Ohm </a:t>
            </a:r>
            <a:r>
              <a:rPr lang="en-US" dirty="0" smtClean="0">
                <a:latin typeface="Times New Roman"/>
                <a:cs typeface="Times New Roman"/>
              </a:rPr>
              <a:t>resistor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Jumper Wires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7" name="Content Placeholder 6" descr="LightTheremin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699" y="1690687"/>
            <a:ext cx="6361316" cy="434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36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for #2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1945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Physically:</a:t>
            </a:r>
          </a:p>
          <a:p>
            <a:r>
              <a:rPr lang="en-US" dirty="0" err="1"/>
              <a:t>manualTune</a:t>
            </a:r>
            <a:r>
              <a:rPr lang="en-US" dirty="0"/>
              <a:t>() and </a:t>
            </a:r>
            <a:r>
              <a:rPr lang="en-US" dirty="0" err="1"/>
              <a:t>autoTune</a:t>
            </a:r>
            <a:r>
              <a:rPr lang="en-US" dirty="0"/>
              <a:t>()   You can use only one at a time, so comment one in, comment the other out.</a:t>
            </a:r>
          </a:p>
          <a:p>
            <a:r>
              <a:rPr lang="en-US" dirty="0"/>
              <a:t>This sketch introduces the map and constrain function</a:t>
            </a:r>
          </a:p>
          <a:p>
            <a:r>
              <a:rPr lang="en-US" dirty="0"/>
              <a:t>Change in the </a:t>
            </a:r>
            <a:r>
              <a:rPr lang="en-US" dirty="0" err="1"/>
              <a:t>manualTune</a:t>
            </a:r>
            <a:r>
              <a:rPr lang="en-US" dirty="0"/>
              <a:t>, “0” and “1023” to “300” and “800” as recommended in the comments!  Try other values too!  What about “800” and “300” (backwards), does it work???</a:t>
            </a:r>
          </a:p>
          <a:p>
            <a:r>
              <a:rPr lang="en-US" dirty="0" smtClean="0"/>
              <a:t>Flash a light on your system what happens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388924" y="1825625"/>
            <a:ext cx="4964875" cy="43513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Programming: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Look at the serial monitor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Uncomment the </a:t>
            </a:r>
            <a:r>
              <a:rPr lang="en-US" sz="2000" dirty="0" err="1" smtClean="0"/>
              <a:t>sensorvalue</a:t>
            </a:r>
            <a:r>
              <a:rPr lang="en-US" sz="2000" dirty="0"/>
              <a:t> </a:t>
            </a:r>
            <a:r>
              <a:rPr lang="en-US" sz="2000" dirty="0" smtClean="0"/>
              <a:t>what are the limits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Flip the low </a:t>
            </a:r>
            <a:r>
              <a:rPr lang="en-US" sz="2000" dirty="0" err="1" smtClean="0"/>
              <a:t>val</a:t>
            </a:r>
            <a:r>
              <a:rPr lang="en-US" sz="2000" dirty="0" smtClean="0"/>
              <a:t> and high </a:t>
            </a:r>
            <a:r>
              <a:rPr lang="en-US" sz="2000" dirty="0" err="1" smtClean="0"/>
              <a:t>val</a:t>
            </a:r>
            <a:endParaRPr lang="en-US" sz="2000" dirty="0" smtClean="0"/>
          </a:p>
          <a:p>
            <a:pPr marL="285750" indent="-285750">
              <a:buFont typeface="Wingdings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1658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11930" cy="4351338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6 </a:t>
            </a:r>
            <a:r>
              <a:rPr lang="en-US" dirty="0" smtClean="0">
                <a:latin typeface="Times New Roman"/>
                <a:cs typeface="Times New Roman"/>
              </a:rPr>
              <a:t>- LEDs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6 </a:t>
            </a:r>
            <a:r>
              <a:rPr lang="en-US" dirty="0" smtClean="0">
                <a:latin typeface="Times New Roman"/>
                <a:cs typeface="Times New Roman"/>
              </a:rPr>
              <a:t>- 330 Ohm Resistors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Jumper Wires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7" name="Picture 6" descr="LED6Arra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208" y="1690689"/>
            <a:ext cx="6611592" cy="400946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3: Play with an Array of LEDs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33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for #3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493320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Try each of the functions one at a time, commenting out the others</a:t>
            </a:r>
          </a:p>
          <a:p>
            <a:r>
              <a:rPr lang="en-US" dirty="0"/>
              <a:t>Adjust the delays</a:t>
            </a:r>
          </a:p>
          <a:p>
            <a:r>
              <a:rPr lang="en-US" dirty="0"/>
              <a:t>Try to make a pattern/rhythm with blinks</a:t>
            </a:r>
          </a:p>
          <a:p>
            <a:r>
              <a:rPr lang="en-US" dirty="0"/>
              <a:t>Swap pins and change the code just to test yourself</a:t>
            </a:r>
          </a:p>
          <a:p>
            <a:r>
              <a:rPr lang="en-US" dirty="0"/>
              <a:t>Edit-copy-paste into a new code window and see if you can still make it work.</a:t>
            </a:r>
          </a:p>
          <a:p>
            <a:r>
              <a:rPr lang="en-US" dirty="0"/>
              <a:t>Select certain patterns, deconstruct them, change one thing and see what happens, change one small thing, upload.</a:t>
            </a:r>
          </a:p>
          <a:p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6187044" y="1825625"/>
            <a:ext cx="516675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Examine the random code, there are tips in the comments of how to make it more random</a:t>
            </a:r>
          </a:p>
          <a:p>
            <a:r>
              <a:rPr lang="en-US" sz="2000" dirty="0"/>
              <a:t>Create your own sketch, try to make a caterpillar, a series of lights that chase each other</a:t>
            </a:r>
          </a:p>
          <a:p>
            <a:r>
              <a:rPr lang="en-US" sz="2000" dirty="0"/>
              <a:t>Try to make the lights do a pattern where they move from the outside in or the inside out.</a:t>
            </a:r>
          </a:p>
          <a:p>
            <a:r>
              <a:rPr lang="en-US" sz="2000" dirty="0" smtClean="0"/>
              <a:t>change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537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4: Make a Love-O-Meter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08813" cy="4351338"/>
          </a:xfrm>
        </p:spPr>
        <p:txBody>
          <a:bodyPr/>
          <a:lstStyle/>
          <a:p>
            <a:r>
              <a:rPr lang="en-US" dirty="0"/>
              <a:t>6 - LEDs</a:t>
            </a:r>
          </a:p>
          <a:p>
            <a:r>
              <a:rPr lang="en-US" dirty="0"/>
              <a:t>6 - 330 Ohm Resistors</a:t>
            </a:r>
          </a:p>
          <a:p>
            <a:r>
              <a:rPr lang="en-US" dirty="0"/>
              <a:t>1 - Temperature Sensor</a:t>
            </a:r>
          </a:p>
          <a:p>
            <a:r>
              <a:rPr lang="en-US" dirty="0"/>
              <a:t>Jumper Wires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586" y="1938527"/>
            <a:ext cx="6707214" cy="423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04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for #4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19452" cy="4351338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</a:p>
          <a:p>
            <a:r>
              <a:rPr lang="en-US" dirty="0"/>
              <a:t>F</a:t>
            </a:r>
          </a:p>
          <a:p>
            <a:r>
              <a:rPr lang="en-US" dirty="0"/>
              <a:t>F</a:t>
            </a:r>
          </a:p>
          <a:p>
            <a:r>
              <a:rPr lang="en-US" dirty="0"/>
              <a:t>G</a:t>
            </a:r>
          </a:p>
          <a:p>
            <a:r>
              <a:rPr lang="en-US" dirty="0"/>
              <a:t>g</a:t>
            </a:r>
          </a:p>
          <a:p>
            <a:r>
              <a:rPr lang="en-US" dirty="0" smtClean="0"/>
              <a:t>G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5913912" y="1825625"/>
            <a:ext cx="543988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</a:t>
            </a:r>
          </a:p>
          <a:p>
            <a:r>
              <a:rPr lang="en-US" sz="2000" dirty="0" smtClean="0"/>
              <a:t>T</a:t>
            </a:r>
          </a:p>
          <a:p>
            <a:r>
              <a:rPr lang="en-US" sz="2000" dirty="0" smtClean="0"/>
              <a:t>T</a:t>
            </a:r>
          </a:p>
          <a:p>
            <a:r>
              <a:rPr lang="en-US" sz="2000" dirty="0" smtClean="0"/>
              <a:t>T</a:t>
            </a:r>
          </a:p>
          <a:p>
            <a:r>
              <a:rPr lang="en-US" sz="2000" dirty="0" smtClean="0"/>
              <a:t>T</a:t>
            </a:r>
          </a:p>
          <a:p>
            <a:r>
              <a:rPr lang="en-US" sz="2000" dirty="0" smtClean="0"/>
              <a:t>T</a:t>
            </a:r>
          </a:p>
          <a:p>
            <a:r>
              <a:rPr lang="en-US" sz="2000" dirty="0" smtClean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14425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Lights at The Tech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  <a:p>
            <a:r>
              <a:rPr lang="en-US" dirty="0"/>
              <a:t>Hardware</a:t>
            </a:r>
          </a:p>
          <a:p>
            <a:r>
              <a:rPr lang="en-US" dirty="0"/>
              <a:t>Challenge 1 – LED Blink</a:t>
            </a:r>
          </a:p>
          <a:p>
            <a:r>
              <a:rPr lang="en-US" dirty="0"/>
              <a:t>Challenge 2 – Light Resistance</a:t>
            </a:r>
          </a:p>
          <a:p>
            <a:r>
              <a:rPr lang="en-US" dirty="0"/>
              <a:t>Challenge 3 – LED Array</a:t>
            </a:r>
          </a:p>
          <a:p>
            <a:r>
              <a:rPr lang="en-US" dirty="0"/>
              <a:t>Challenge 4 – </a:t>
            </a:r>
            <a:r>
              <a:rPr lang="en-US" dirty="0" smtClean="0"/>
              <a:t>Love-O-Meter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8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pic>
        <p:nvPicPr>
          <p:cNvPr id="7" name="Picture 6" descr="FritzingLogo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73563"/>
            <a:ext cx="4508500" cy="1803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18760" cy="4351338"/>
          </a:xfrm>
        </p:spPr>
        <p:txBody>
          <a:bodyPr/>
          <a:lstStyle/>
          <a:p>
            <a:r>
              <a:rPr lang="en-US" dirty="0" smtClean="0"/>
              <a:t>Arduino IDE</a:t>
            </a:r>
          </a:p>
          <a:p>
            <a:r>
              <a:rPr lang="en-US" dirty="0" err="1" smtClean="0"/>
              <a:t>Fritzing</a:t>
            </a:r>
            <a:endParaRPr lang="en-US" dirty="0" smtClean="0"/>
          </a:p>
          <a:p>
            <a:r>
              <a:rPr lang="en-US" dirty="0" smtClean="0"/>
              <a:t>GitHub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128" y="1690688"/>
            <a:ext cx="2831592" cy="1927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80" y="4102100"/>
            <a:ext cx="57150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6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 UNO</a:t>
            </a:r>
          </a:p>
          <a:p>
            <a:r>
              <a:rPr lang="en-US" dirty="0" smtClean="0"/>
              <a:t>Breadboard</a:t>
            </a:r>
          </a:p>
          <a:p>
            <a:r>
              <a:rPr lang="en-US" dirty="0" smtClean="0"/>
              <a:t>LED’s</a:t>
            </a:r>
          </a:p>
          <a:p>
            <a:r>
              <a:rPr lang="en-US" dirty="0" smtClean="0"/>
              <a:t>Resistors</a:t>
            </a:r>
          </a:p>
          <a:p>
            <a:r>
              <a:rPr lang="en-US" dirty="0" err="1" smtClean="0"/>
              <a:t>Photoresistor</a:t>
            </a:r>
            <a:endParaRPr lang="en-US" dirty="0" smtClean="0"/>
          </a:p>
          <a:p>
            <a:r>
              <a:rPr lang="en-US" dirty="0" smtClean="0"/>
              <a:t>LM335 Temperature Sensor</a:t>
            </a:r>
          </a:p>
          <a:p>
            <a:r>
              <a:rPr lang="en-US" dirty="0" smtClean="0"/>
              <a:t>Jumper Wires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480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UNO</a:t>
            </a:r>
            <a:endParaRPr lang="en-US" dirty="0"/>
          </a:p>
        </p:txBody>
      </p:sp>
      <p:pic>
        <p:nvPicPr>
          <p:cNvPr id="4" name="Content Placeholder 3" descr="SIKarduino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111752" cy="4722959"/>
          </a:xfrm>
          <a:prstGeom prst="rect">
            <a:avLst/>
          </a:prstGeom>
        </p:spPr>
      </p:pic>
      <p:graphicFrame>
        <p:nvGraphicFramePr>
          <p:cNvPr id="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7115073"/>
              </p:ext>
            </p:extLst>
          </p:nvPr>
        </p:nvGraphicFramePr>
        <p:xfrm>
          <a:off x="6928422" y="353019"/>
          <a:ext cx="3983418" cy="606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596"/>
                <a:gridCol w="1419721"/>
                <a:gridCol w="2069101"/>
              </a:tblGrid>
              <a:tr h="459522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9760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 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9V battery 7-12</a:t>
                      </a:r>
                      <a:endParaRPr lang="en-US" dirty="0"/>
                    </a:p>
                  </a:txBody>
                  <a:tcPr/>
                </a:tc>
              </a:tr>
              <a:tr h="39760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 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USB</a:t>
                      </a:r>
                      <a:endParaRPr lang="en-US" dirty="0"/>
                    </a:p>
                  </a:txBody>
                  <a:tcPr/>
                </a:tc>
              </a:tr>
              <a:tr h="69580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LED Receiving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Shows</a:t>
                      </a:r>
                      <a:r>
                        <a:rPr lang="en-US" baseline="0" dirty="0" smtClean="0"/>
                        <a:t> when programming</a:t>
                      </a:r>
                      <a:endParaRPr lang="en-US" dirty="0"/>
                    </a:p>
                  </a:txBody>
                  <a:tcPr/>
                </a:tc>
              </a:tr>
              <a:tr h="69580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LED Trans-</a:t>
                      </a:r>
                    </a:p>
                    <a:p>
                      <a:r>
                        <a:rPr lang="en-US" dirty="0" smtClean="0"/>
                        <a:t>mitting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running program</a:t>
                      </a:r>
                      <a:endParaRPr lang="en-US" dirty="0"/>
                    </a:p>
                  </a:txBody>
                  <a:tcPr/>
                </a:tc>
              </a:tr>
              <a:tr h="69580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LEDTrouble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shooting.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running</a:t>
                      </a:r>
                      <a:r>
                        <a:rPr lang="en-US" baseline="0" dirty="0" smtClean="0"/>
                        <a:t> proper</a:t>
                      </a:r>
                      <a:endParaRPr lang="en-US" dirty="0"/>
                    </a:p>
                  </a:txBody>
                  <a:tcPr/>
                </a:tc>
              </a:tr>
              <a:tr h="695805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Input, Output,</a:t>
                      </a:r>
                      <a:r>
                        <a:rPr lang="en-US" baseline="0" dirty="0" smtClean="0"/>
                        <a:t> Digital, Ground</a:t>
                      </a:r>
                      <a:endParaRPr lang="en-US" dirty="0"/>
                    </a:p>
                  </a:txBody>
                  <a:tcPr/>
                </a:tc>
              </a:tr>
              <a:tr h="695805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 Indicator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Confirms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Arduino</a:t>
                      </a:r>
                      <a:r>
                        <a:rPr lang="en-US" baseline="0" dirty="0" smtClean="0"/>
                        <a:t> power</a:t>
                      </a:r>
                      <a:endParaRPr lang="en-US" dirty="0"/>
                    </a:p>
                  </a:txBody>
                  <a:tcPr/>
                </a:tc>
              </a:tr>
              <a:tr h="397603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Manually reset</a:t>
                      </a:r>
                      <a:endParaRPr lang="en-US" dirty="0"/>
                    </a:p>
                  </a:txBody>
                  <a:tcPr/>
                </a:tc>
              </a:tr>
              <a:tr h="531669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ICSP Pins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Bypass boot</a:t>
                      </a:r>
                      <a:r>
                        <a:rPr lang="en-US" baseline="0" dirty="0" smtClean="0"/>
                        <a:t> loader</a:t>
                      </a:r>
                      <a:endParaRPr lang="en-US" dirty="0"/>
                    </a:p>
                  </a:txBody>
                  <a:tcPr/>
                </a:tc>
              </a:tr>
              <a:tr h="397603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Analog,</a:t>
                      </a:r>
                      <a:r>
                        <a:rPr lang="en-US" baseline="0" dirty="0" smtClean="0"/>
                        <a:t> Ground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285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Breadboard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75261" y="2449216"/>
            <a:ext cx="5923903" cy="240341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4562856" cy="4351338"/>
          </a:xfrm>
        </p:spPr>
        <p:txBody>
          <a:bodyPr/>
          <a:lstStyle/>
          <a:p>
            <a:r>
              <a:rPr lang="en-US" dirty="0" smtClean="0"/>
              <a:t>Vertical Rails</a:t>
            </a:r>
          </a:p>
          <a:p>
            <a:pPr lvl="1"/>
            <a:r>
              <a:rPr lang="en-US" dirty="0"/>
              <a:t>Blue and Red </a:t>
            </a:r>
            <a:r>
              <a:rPr lang="en-US" dirty="0" smtClean="0"/>
              <a:t>Rails</a:t>
            </a:r>
          </a:p>
          <a:p>
            <a:pPr lvl="1"/>
            <a:r>
              <a:rPr lang="en-US" dirty="0" smtClean="0"/>
              <a:t>Conventionally Power &amp; GND</a:t>
            </a:r>
            <a:endParaRPr lang="en-US" dirty="0"/>
          </a:p>
          <a:p>
            <a:pPr lvl="1"/>
            <a:r>
              <a:rPr lang="en-US" dirty="0"/>
              <a:t>Interconnected </a:t>
            </a:r>
            <a:r>
              <a:rPr lang="en-US" dirty="0" smtClean="0"/>
              <a:t>Vertically</a:t>
            </a:r>
          </a:p>
          <a:p>
            <a:r>
              <a:rPr lang="en-US" dirty="0" smtClean="0"/>
              <a:t>Horizontal Rails</a:t>
            </a:r>
          </a:p>
          <a:p>
            <a:pPr lvl="1"/>
            <a:r>
              <a:rPr lang="en-US" dirty="0" smtClean="0"/>
              <a:t>Purple Rails</a:t>
            </a:r>
          </a:p>
          <a:p>
            <a:pPr lvl="1"/>
            <a:r>
              <a:rPr lang="en-US" dirty="0" smtClean="0"/>
              <a:t>Interconnected Horizontally</a:t>
            </a:r>
          </a:p>
          <a:p>
            <a:pPr lvl="1"/>
            <a:r>
              <a:rPr lang="en-US" dirty="0" smtClean="0"/>
              <a:t>Build circuit here</a:t>
            </a:r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57619" y="2449216"/>
            <a:ext cx="5923904" cy="240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1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Emitting Diode (LED)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369722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LED</a:t>
            </a:r>
          </a:p>
          <a:p>
            <a:r>
              <a:rPr lang="en-US" dirty="0" smtClean="0"/>
              <a:t>Current can only flow in one direction</a:t>
            </a:r>
          </a:p>
          <a:p>
            <a:r>
              <a:rPr lang="en-US" dirty="0"/>
              <a:t>Short Leg to GND and Long Leg to </a:t>
            </a:r>
            <a:r>
              <a:rPr lang="en-US" dirty="0" smtClean="0"/>
              <a:t>Power</a:t>
            </a:r>
          </a:p>
          <a:p>
            <a:r>
              <a:rPr lang="en-US" dirty="0" smtClean="0"/>
              <a:t>Will not “emit light” if connected backwards</a:t>
            </a:r>
          </a:p>
        </p:txBody>
      </p:sp>
      <p:pic>
        <p:nvPicPr>
          <p:cNvPr id="6" name="Content Placeholder 6" descr="SIKLEDupclo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229" r="-19229"/>
          <a:stretch>
            <a:fillRect/>
          </a:stretch>
        </p:blipFill>
        <p:spPr>
          <a:xfrm>
            <a:off x="8354568" y="2201863"/>
            <a:ext cx="3657600" cy="3975100"/>
          </a:xfrm>
          <a:prstGeom prst="rect">
            <a:avLst/>
          </a:prstGeom>
        </p:spPr>
      </p:pic>
      <p:pic>
        <p:nvPicPr>
          <p:cNvPr id="7" name="Content Placeholder 4" descr="SIKconn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6" r="-1256"/>
          <a:stretch>
            <a:fillRect/>
          </a:stretch>
        </p:blipFill>
        <p:spPr>
          <a:xfrm>
            <a:off x="4696968" y="2201863"/>
            <a:ext cx="36576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3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Resistor</a:t>
            </a:r>
            <a:endParaRPr lang="en-US" dirty="0"/>
          </a:p>
        </p:txBody>
      </p:sp>
      <p:pic>
        <p:nvPicPr>
          <p:cNvPr id="5" name="Picture 4" descr="SIK330Resis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4" y="1825626"/>
            <a:ext cx="5050536" cy="245413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01768" cy="4351338"/>
          </a:xfrm>
        </p:spPr>
        <p:txBody>
          <a:bodyPr/>
          <a:lstStyle/>
          <a:p>
            <a:r>
              <a:rPr lang="en-US" dirty="0" smtClean="0"/>
              <a:t>Provides resistance to flow of current</a:t>
            </a:r>
          </a:p>
          <a:p>
            <a:r>
              <a:rPr lang="en-US" dirty="0" smtClean="0"/>
              <a:t>Used for:</a:t>
            </a:r>
          </a:p>
          <a:p>
            <a:pPr lvl="1"/>
            <a:r>
              <a:rPr lang="en-US" dirty="0" smtClean="0"/>
              <a:t>Power </a:t>
            </a:r>
            <a:r>
              <a:rPr lang="en-US" dirty="0"/>
              <a:t>D</a:t>
            </a:r>
            <a:r>
              <a:rPr lang="en-US" dirty="0" smtClean="0"/>
              <a:t>issipation</a:t>
            </a:r>
          </a:p>
          <a:p>
            <a:pPr lvl="1"/>
            <a:r>
              <a:rPr lang="en-US" dirty="0" smtClean="0"/>
              <a:t>Voltage Divider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1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Photo-resistor</a:t>
            </a:r>
            <a:endParaRPr lang="en-US" dirty="0"/>
          </a:p>
        </p:txBody>
      </p:sp>
      <p:pic>
        <p:nvPicPr>
          <p:cNvPr id="6" name="Picture 5" descr="PhotoResistorLD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12" y="1690688"/>
            <a:ext cx="3828288" cy="382828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73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Photo-resistor</a:t>
            </a:r>
            <a:endParaRPr lang="en-US" dirty="0" smtClean="0"/>
          </a:p>
          <a:p>
            <a:r>
              <a:rPr lang="en-US" dirty="0" smtClean="0"/>
              <a:t>Light Sensitive Resistor</a:t>
            </a:r>
          </a:p>
          <a:p>
            <a:r>
              <a:rPr lang="en-US" dirty="0" smtClean="0"/>
              <a:t>Resistance changes with more or less exposure to 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34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718</Words>
  <Application>Microsoft Office PowerPoint</Application>
  <PresentationFormat>Widescreen</PresentationFormat>
  <Paragraphs>151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Lights at The Tech</vt:lpstr>
      <vt:lpstr>Software</vt:lpstr>
      <vt:lpstr>Hardware</vt:lpstr>
      <vt:lpstr>Arduino UNO</vt:lpstr>
      <vt:lpstr>Breadboard</vt:lpstr>
      <vt:lpstr>Light Emitting Diode (LED)</vt:lpstr>
      <vt:lpstr>Resistor</vt:lpstr>
      <vt:lpstr>Photo-resistor</vt:lpstr>
      <vt:lpstr>LM335 Temperature Sensor</vt:lpstr>
      <vt:lpstr>Challenge 1 – LED Blink</vt:lpstr>
      <vt:lpstr>More for #1 </vt:lpstr>
      <vt:lpstr>Challenge 2: Play with Light Resistance</vt:lpstr>
      <vt:lpstr>More for #2 </vt:lpstr>
      <vt:lpstr>Challenge 3: Play with an Array of LEDs </vt:lpstr>
      <vt:lpstr>More for #3</vt:lpstr>
      <vt:lpstr>Challenge 4: Make a Love-O-Meter </vt:lpstr>
      <vt:lpstr>More for #4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Quiroz</dc:creator>
  <cp:lastModifiedBy>Hugo Quiroz</cp:lastModifiedBy>
  <cp:revision>25</cp:revision>
  <dcterms:created xsi:type="dcterms:W3CDTF">2015-03-22T23:09:38Z</dcterms:created>
  <dcterms:modified xsi:type="dcterms:W3CDTF">2015-03-28T13:35:29Z</dcterms:modified>
</cp:coreProperties>
</file>