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305" r:id="rId2"/>
    <p:sldId id="306" r:id="rId3"/>
    <p:sldId id="307" r:id="rId4"/>
    <p:sldId id="257" r:id="rId5"/>
    <p:sldId id="256" r:id="rId6"/>
    <p:sldId id="300" r:id="rId7"/>
    <p:sldId id="294" r:id="rId8"/>
    <p:sldId id="295" r:id="rId9"/>
    <p:sldId id="296" r:id="rId10"/>
    <p:sldId id="297" r:id="rId11"/>
    <p:sldId id="298" r:id="rId12"/>
    <p:sldId id="299" r:id="rId13"/>
    <p:sldId id="308" r:id="rId14"/>
    <p:sldId id="304" r:id="rId15"/>
    <p:sldId id="288" r:id="rId16"/>
    <p:sldId id="274" r:id="rId17"/>
    <p:sldId id="301" r:id="rId18"/>
    <p:sldId id="279" r:id="rId19"/>
    <p:sldId id="302" r:id="rId20"/>
    <p:sldId id="280" r:id="rId21"/>
    <p:sldId id="303" r:id="rId22"/>
    <p:sldId id="281" r:id="rId23"/>
    <p:sldId id="30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o Quiroz" initials="HQ" lastIdx="16" clrIdx="0">
    <p:extLst>
      <p:ext uri="{19B8F6BF-5375-455C-9EA6-DF929625EA0E}">
        <p15:presenceInfo xmlns:p15="http://schemas.microsoft.com/office/powerpoint/2012/main" userId="Hugo Quiro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14" autoAdjust="0"/>
  </p:normalViewPr>
  <p:slideViewPr>
    <p:cSldViewPr snapToGrid="0" snapToObjects="1">
      <p:cViewPr varScale="1">
        <p:scale>
          <a:sx n="83" d="100"/>
          <a:sy n="83" d="100"/>
        </p:scale>
        <p:origin x="10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3-07T12:36:13.094" idx="8">
    <p:pos x="10" y="10"/>
    <p:text>Hmm maybe take this out.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3-07T12:37:19.461" idx="10">
    <p:pos x="10" y="10"/>
    <p:text>Great visual.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3-07T12:37:47.639" idx="11">
    <p:pos x="10" y="10"/>
    <p:text>Include what band type we are using. Provide resource for finding resistace of a resistor. How to read.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3-07T12:39:21.443" idx="12">
    <p:pos x="10" y="10"/>
    <p:text>How do these work?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3-07T12:40:08.657" idx="13">
    <p:pos x="10" y="10"/>
    <p:text>Make sure these are within thje corect range that we need them to be. This is a transistor.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3-07T12:41:15.589" idx="14">
    <p:pos x="10" y="10"/>
    <p:text>This is not that safe. For neither the arduino nor the LED. This LED likely has a forward voltage of 3V anything past his volatge will increase the forward current exponentially. Both Arduino and LED have current limitations. LED will likely burn out first.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3-07T12:43:53.240" idx="15">
    <p:pos x="10" y="10"/>
    <p:text>Previously we used Github to retrieve these files. Consider providing these file a different way or show how to retriev these files.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3-07T15:22:46.099" idx="16">
    <p:pos x="10" y="10"/>
    <p:text>Add some Challenges tro this slide.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3-07T12:35:38.212" idx="7">
    <p:pos x="10" y="10"/>
    <p:text>Show and explain resources that can help explore Arduino in depth. include instructables.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3-07T12:35:12.606" idx="6">
    <p:pos x="10" y="10"/>
    <p:text>This slide will be removed and or updated accordingly.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3-07T12:34:43.943" idx="5">
    <p:pos x="10" y="10"/>
    <p:text>Consider making the breadboard arduino mount shown at left.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3-07T12:34:02.477" idx="4">
    <p:pos x="10" y="10"/>
    <p:text>Showing the many types of arduino. Maybe show alternatives as well.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3-07T12:33:38.873" idx="3">
    <p:pos x="10" y="10"/>
    <p:text>This is a great visual.Consider providing this to guests.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3-07T12:32:38.351" idx="1">
    <p:pos x="10" y="10"/>
    <p:text>Add sine and ttl wave. Too much info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3-07T12:33:11.797" idx="2">
    <p:pos x="10" y="10"/>
    <p:text>This needs to be updated to reflect our current breadboard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3-07T12:36:45.982" idx="9">
    <p:pos x="10" y="10"/>
    <p:text>Show more examples of LED's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79321-5CB1-274F-94EA-4F896A5EEC6B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C6AD7-F9DB-E04A-898D-755CF5EB7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94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3/7/2015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Relationship Id="rId5" Type="http://schemas.openxmlformats.org/officeDocument/2006/relationships/comments" Target="../comments/comment9.xml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comments" Target="../comments/comment11.xml"/><Relationship Id="rId5" Type="http://schemas.openxmlformats.org/officeDocument/2006/relationships/image" Target="../media/image29.jpeg"/><Relationship Id="rId4" Type="http://schemas.openxmlformats.org/officeDocument/2006/relationships/image" Target="../media/image2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2.xml"/><Relationship Id="rId5" Type="http://schemas.openxmlformats.org/officeDocument/2006/relationships/comments" Target="../comments/comment12.xml"/><Relationship Id="rId4" Type="http://schemas.openxmlformats.org/officeDocument/2006/relationships/image" Target="../media/image3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6" Type="http://schemas.openxmlformats.org/officeDocument/2006/relationships/comments" Target="../comments/comment13.xml"/><Relationship Id="rId5" Type="http://schemas.openxmlformats.org/officeDocument/2006/relationships/image" Target="../media/image36.gif"/><Relationship Id="rId4" Type="http://schemas.openxmlformats.org/officeDocument/2006/relationships/image" Target="../media/image3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5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comments" Target="../comments/commen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6" Type="http://schemas.openxmlformats.org/officeDocument/2006/relationships/comments" Target="../comments/comment3.xml"/><Relationship Id="rId5" Type="http://schemas.openxmlformats.org/officeDocument/2006/relationships/image" Target="../media/image2.gif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5.xml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e-tech-museum-master-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88" y="297919"/>
            <a:ext cx="68199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8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ED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SIK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277283"/>
            <a:ext cx="3619500" cy="1612900"/>
          </a:xfrm>
          <a:prstGeom prst="rect">
            <a:avLst/>
          </a:prstGeom>
        </p:spPr>
      </p:pic>
      <p:pic>
        <p:nvPicPr>
          <p:cNvPr id="10" name="Picture 9" descr="LED2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667" y="4487333"/>
            <a:ext cx="3979333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8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60637"/>
            <a:ext cx="7583488" cy="9684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LED - </a:t>
            </a:r>
            <a:r>
              <a:rPr lang="en-US" sz="2700" dirty="0" smtClean="0"/>
              <a:t>Light Emitting Diode  releases energy in the form of photons, this effect is called electroluminescence</a:t>
            </a:r>
            <a:endParaRPr lang="en-US" sz="2700" dirty="0"/>
          </a:p>
        </p:txBody>
      </p:sp>
      <p:pic>
        <p:nvPicPr>
          <p:cNvPr id="5" name="Content Placeholder 4" descr="SIKconnection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6" r="-1256"/>
          <a:stretch>
            <a:fillRect/>
          </a:stretch>
        </p:blipFill>
        <p:spPr/>
      </p:pic>
      <p:pic>
        <p:nvPicPr>
          <p:cNvPr id="7" name="Content Placeholder 6" descr="SIKLEDupclose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229" r="-19229"/>
          <a:stretch>
            <a:fillRect/>
          </a:stretch>
        </p:blipFill>
        <p:spPr>
          <a:xfrm>
            <a:off x="4501537" y="1934161"/>
            <a:ext cx="4063470" cy="4416202"/>
          </a:xfrm>
        </p:spPr>
      </p:pic>
    </p:spTree>
    <p:extLst>
      <p:ext uri="{BB962C8B-B14F-4D97-AF65-F5344CB8AC3E}">
        <p14:creationId xmlns:p14="http://schemas.microsoft.com/office/powerpoint/2010/main" val="21161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88308" y="138475"/>
            <a:ext cx="3135534" cy="80231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Resistors</a:t>
            </a:r>
            <a:endParaRPr lang="en-US" sz="4000" dirty="0"/>
          </a:p>
        </p:txBody>
      </p:sp>
      <p:pic>
        <p:nvPicPr>
          <p:cNvPr id="3" name="Picture 2" descr="SIK330Resis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1133729"/>
            <a:ext cx="3606800" cy="1752600"/>
          </a:xfrm>
          <a:prstGeom prst="rect">
            <a:avLst/>
          </a:prstGeom>
        </p:spPr>
      </p:pic>
      <p:pic>
        <p:nvPicPr>
          <p:cNvPr id="4" name="Picture 3" descr="SIK10KResis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333" y="1133729"/>
            <a:ext cx="3606800" cy="1752600"/>
          </a:xfrm>
          <a:prstGeom prst="rect">
            <a:avLst/>
          </a:prstGeom>
        </p:spPr>
      </p:pic>
      <p:pic>
        <p:nvPicPr>
          <p:cNvPr id="5" name="Picture 4" descr="Resistors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6967"/>
            <a:ext cx="5051387" cy="3611032"/>
          </a:xfrm>
          <a:prstGeom prst="rect">
            <a:avLst/>
          </a:prstGeom>
        </p:spPr>
      </p:pic>
      <p:pic>
        <p:nvPicPr>
          <p:cNvPr id="6" name="Picture 5" descr="Resistor2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4" y="3246966"/>
            <a:ext cx="3611033" cy="361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7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51651" y="138475"/>
            <a:ext cx="3746962" cy="802319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LDR Photocell</a:t>
            </a:r>
            <a:endParaRPr lang="en-US" sz="4000" dirty="0"/>
          </a:p>
        </p:txBody>
      </p:sp>
      <p:pic>
        <p:nvPicPr>
          <p:cNvPr id="7" name="Picture 6" descr="PhotoResistorLD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3" y="1292525"/>
            <a:ext cx="2878330" cy="2878330"/>
          </a:xfrm>
          <a:prstGeom prst="rect">
            <a:avLst/>
          </a:prstGeom>
        </p:spPr>
      </p:pic>
      <p:pic>
        <p:nvPicPr>
          <p:cNvPr id="8" name="Picture 7" descr="PhotoResistorSI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3" y="4924237"/>
            <a:ext cx="2895600" cy="1409700"/>
          </a:xfrm>
          <a:prstGeom prst="rect">
            <a:avLst/>
          </a:prstGeom>
        </p:spPr>
      </p:pic>
      <p:pic>
        <p:nvPicPr>
          <p:cNvPr id="3" name="Picture 2" descr="LDRPhotocellsallsiz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778" y="1811138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2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0843" y="138475"/>
            <a:ext cx="8656094" cy="80231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Temperature Resistor</a:t>
            </a:r>
            <a:endParaRPr lang="en-US" sz="4000" dirty="0"/>
          </a:p>
        </p:txBody>
      </p:sp>
      <p:pic>
        <p:nvPicPr>
          <p:cNvPr id="7" name="Picture 6" descr="TemperatureSI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748" y="2946957"/>
            <a:ext cx="2895600" cy="1435100"/>
          </a:xfrm>
          <a:prstGeom prst="rect">
            <a:avLst/>
          </a:prstGeom>
        </p:spPr>
      </p:pic>
      <p:pic>
        <p:nvPicPr>
          <p:cNvPr id="4" name="Picture 3" descr="Temperature_Sensor_(TMP36)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757" y="4640702"/>
            <a:ext cx="2655591" cy="1770394"/>
          </a:xfrm>
          <a:prstGeom prst="rect">
            <a:avLst/>
          </a:prstGeom>
        </p:spPr>
      </p:pic>
      <p:pic>
        <p:nvPicPr>
          <p:cNvPr id="5" name="Picture 4" descr="ThermisterVariety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56" y="940794"/>
            <a:ext cx="2230492" cy="1730670"/>
          </a:xfrm>
          <a:prstGeom prst="rect">
            <a:avLst/>
          </a:prstGeom>
        </p:spPr>
      </p:pic>
      <p:pic>
        <p:nvPicPr>
          <p:cNvPr id="6" name="Picture 5" descr="TempSensorwithArrows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43" y="1183806"/>
            <a:ext cx="5022470" cy="474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6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inkTenay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221"/>
            <a:ext cx="9144000" cy="647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59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Challenge 1: Blink your LED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2788077" cy="1170964"/>
          </a:xfrm>
        </p:spPr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1 LED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1 330 Ohms resistor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3 wires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4253" y="5315487"/>
            <a:ext cx="4703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GitHub</a:t>
            </a:r>
            <a:r>
              <a:rPr lang="en-US" dirty="0">
                <a:latin typeface="Times New Roman"/>
                <a:cs typeface="Times New Roman"/>
              </a:rPr>
              <a:t> – </a:t>
            </a:r>
            <a:r>
              <a:rPr lang="en-US" dirty="0" smtClean="0">
                <a:latin typeface="Times New Roman"/>
                <a:cs typeface="Times New Roman"/>
              </a:rPr>
              <a:t>TMChallenge1Light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 err="1">
                <a:latin typeface="Times New Roman"/>
                <a:cs typeface="Times New Roman"/>
              </a:rPr>
              <a:t>sdflksdjflsdkfjslkfjlsdkjf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pic>
        <p:nvPicPr>
          <p:cNvPr id="3" name="Picture 2" descr="BlinkBreadboar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90" y="141114"/>
            <a:ext cx="6715343" cy="433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7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887" y="282238"/>
            <a:ext cx="2531365" cy="532303"/>
          </a:xfrm>
        </p:spPr>
        <p:txBody>
          <a:bodyPr>
            <a:noAutofit/>
          </a:bodyPr>
          <a:lstStyle/>
          <a:p>
            <a:r>
              <a:rPr lang="en-US" dirty="0" smtClean="0"/>
              <a:t>More for #1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956" y="814541"/>
            <a:ext cx="3657600" cy="553673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Physically:</a:t>
            </a:r>
            <a:endParaRPr lang="en-US" dirty="0"/>
          </a:p>
          <a:p>
            <a:r>
              <a:rPr lang="en-US" dirty="0" smtClean="0"/>
              <a:t>move </a:t>
            </a:r>
            <a:r>
              <a:rPr lang="en-US" dirty="0"/>
              <a:t>the pin to 12, change it in your </a:t>
            </a:r>
            <a:r>
              <a:rPr lang="en-US" dirty="0" smtClean="0"/>
              <a:t>code 3 places, does </a:t>
            </a:r>
            <a:r>
              <a:rPr lang="en-US" dirty="0"/>
              <a:t>it still work?</a:t>
            </a:r>
          </a:p>
          <a:p>
            <a:r>
              <a:rPr lang="en-US" dirty="0"/>
              <a:t>m</a:t>
            </a:r>
            <a:r>
              <a:rPr lang="en-US" dirty="0" smtClean="0"/>
              <a:t>ove </a:t>
            </a:r>
            <a:r>
              <a:rPr lang="en-US" dirty="0"/>
              <a:t>your resistor to anywhere in the </a:t>
            </a:r>
            <a:r>
              <a:rPr lang="en-US" dirty="0" smtClean="0"/>
              <a:t>negative column; works?</a:t>
            </a:r>
          </a:p>
          <a:p>
            <a:r>
              <a:rPr lang="en-US" dirty="0"/>
              <a:t>m</a:t>
            </a:r>
            <a:r>
              <a:rPr lang="en-US" dirty="0" smtClean="0"/>
              <a:t>ove the blue wire to another hole in its’ row, does it work?</a:t>
            </a:r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ove </a:t>
            </a:r>
            <a:r>
              <a:rPr lang="en-US" dirty="0"/>
              <a:t>your resistor, LED, and wire to another set of rows on the breadboard, does it still </a:t>
            </a:r>
            <a:r>
              <a:rPr lang="en-US" dirty="0" smtClean="0"/>
              <a:t>work?                                               (</a:t>
            </a:r>
            <a:r>
              <a:rPr lang="en-US" dirty="0"/>
              <a:t>in the same </a:t>
            </a:r>
            <a:r>
              <a:rPr lang="en-US" dirty="0" smtClean="0"/>
              <a:t>configuration)</a:t>
            </a:r>
          </a:p>
          <a:p>
            <a:r>
              <a:rPr lang="en-US" dirty="0" smtClean="0"/>
              <a:t>are there other ways this circuit works?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body" sz="half" idx="2"/>
          </p:nvPr>
        </p:nvSpPr>
        <p:spPr>
          <a:xfrm>
            <a:off x="4899849" y="404659"/>
            <a:ext cx="3657600" cy="5946619"/>
          </a:xfr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Programming: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HIGH = on,     LOW = off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000" dirty="0"/>
              <a:t>1000 Delay = 1 second                                           or 1,000 milliseconds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000" dirty="0"/>
              <a:t>Change the delay!  Anywhere from 0 to infinity!  Has to be a positive int.  Has to be a whole number</a:t>
            </a:r>
            <a:r>
              <a:rPr lang="en-US" sz="2000" dirty="0" smtClean="0"/>
              <a:t>.</a:t>
            </a:r>
            <a:endParaRPr lang="en-US" sz="2000" dirty="0"/>
          </a:p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What are the smallest delay </a:t>
            </a:r>
            <a:r>
              <a:rPr lang="en-US" sz="2000" dirty="0" err="1" smtClean="0"/>
              <a:t>ints</a:t>
            </a:r>
            <a:r>
              <a:rPr lang="en-US" sz="2000" dirty="0" smtClean="0"/>
              <a:t> you can have where you still see a blink?</a:t>
            </a:r>
            <a:endParaRPr lang="en-US" sz="2000" dirty="0"/>
          </a:p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Add </a:t>
            </a:r>
            <a:r>
              <a:rPr lang="en-US" sz="2000" dirty="0"/>
              <a:t>patterns of </a:t>
            </a:r>
            <a:r>
              <a:rPr lang="en-US" sz="2000" dirty="0" smtClean="0"/>
              <a:t>HIGH </a:t>
            </a:r>
            <a:r>
              <a:rPr lang="en-US" sz="2000" dirty="0"/>
              <a:t>and </a:t>
            </a:r>
            <a:r>
              <a:rPr lang="en-US" sz="2000" dirty="0" smtClean="0"/>
              <a:t>LOW </a:t>
            </a:r>
            <a:r>
              <a:rPr lang="en-US" sz="2000" dirty="0"/>
              <a:t>(edit-copy-paste) change a little, upload, see what happens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60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Challenge 2: Play with Light Resistance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2788077" cy="117096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 LED                   6 wires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1 330 Ohms resistor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1 LDR Photocell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1 10K Ohms resistor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4253" y="5315487"/>
            <a:ext cx="4703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GitHub</a:t>
            </a:r>
            <a:r>
              <a:rPr lang="en-US" dirty="0">
                <a:latin typeface="Times New Roman"/>
                <a:cs typeface="Times New Roman"/>
              </a:rPr>
              <a:t> – </a:t>
            </a:r>
            <a:r>
              <a:rPr lang="en-US" dirty="0" smtClean="0">
                <a:latin typeface="Times New Roman"/>
                <a:cs typeface="Times New Roman"/>
              </a:rPr>
              <a:t>TMChallenge2Light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 err="1">
                <a:latin typeface="Times New Roman"/>
                <a:cs typeface="Times New Roman"/>
              </a:rPr>
              <a:t>sdflksdjflsdkfjslkfjlsdkjf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pic>
        <p:nvPicPr>
          <p:cNvPr id="5" name="Picture 4" descr="LightTheremin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071" y="141117"/>
            <a:ext cx="6179527" cy="421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33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887" y="250879"/>
            <a:ext cx="2531365" cy="563662"/>
          </a:xfrm>
        </p:spPr>
        <p:txBody>
          <a:bodyPr>
            <a:noAutofit/>
          </a:bodyPr>
          <a:lstStyle/>
          <a:p>
            <a:r>
              <a:rPr lang="en-US" dirty="0" smtClean="0"/>
              <a:t>More for #2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956" y="814541"/>
            <a:ext cx="3657600" cy="553673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Physically:</a:t>
            </a:r>
            <a:endParaRPr lang="en-US" dirty="0"/>
          </a:p>
          <a:p>
            <a:r>
              <a:rPr lang="en-US" dirty="0" err="1"/>
              <a:t>manualTune</a:t>
            </a:r>
            <a:r>
              <a:rPr lang="en-US" dirty="0"/>
              <a:t>() </a:t>
            </a:r>
            <a:r>
              <a:rPr lang="en-US" dirty="0" smtClean="0"/>
              <a:t>and </a:t>
            </a:r>
            <a:r>
              <a:rPr lang="en-US" dirty="0" err="1" smtClean="0"/>
              <a:t>autoTune</a:t>
            </a:r>
            <a:r>
              <a:rPr lang="en-US" dirty="0"/>
              <a:t>()   You can use only one at a </a:t>
            </a:r>
            <a:r>
              <a:rPr lang="en-US" dirty="0" smtClean="0"/>
              <a:t>time, so comment one in, comment the other out.</a:t>
            </a:r>
          </a:p>
          <a:p>
            <a:r>
              <a:rPr lang="en-US" dirty="0" smtClean="0"/>
              <a:t>This sketch introduces the map and constrain function</a:t>
            </a:r>
          </a:p>
          <a:p>
            <a:r>
              <a:rPr lang="en-US" dirty="0" smtClean="0"/>
              <a:t>Change </a:t>
            </a:r>
            <a:r>
              <a:rPr lang="en-US" dirty="0"/>
              <a:t>in the </a:t>
            </a:r>
            <a:r>
              <a:rPr lang="en-US" dirty="0" err="1"/>
              <a:t>manualTune</a:t>
            </a:r>
            <a:r>
              <a:rPr lang="en-US" dirty="0"/>
              <a:t>, “0” and “1023” to “300” and “800” as recommended in the comments!  Try other values too!  What about “800” and “300” (backwards), does it work???</a:t>
            </a:r>
          </a:p>
          <a:p>
            <a:r>
              <a:rPr lang="en-US" dirty="0" smtClean="0"/>
              <a:t>change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body" sz="half" idx="2"/>
          </p:nvPr>
        </p:nvSpPr>
        <p:spPr>
          <a:xfrm>
            <a:off x="4899849" y="404659"/>
            <a:ext cx="3657600" cy="5946619"/>
          </a:xfr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Programming: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change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change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change</a:t>
            </a:r>
            <a:endParaRPr lang="en-US" sz="2000" dirty="0"/>
          </a:p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change</a:t>
            </a:r>
            <a:endParaRPr lang="en-US" sz="2000" dirty="0"/>
          </a:p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change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493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736105" y="3433899"/>
            <a:ext cx="6745514" cy="691837"/>
          </a:xfrm>
        </p:spPr>
        <p:txBody>
          <a:bodyPr>
            <a:normAutofit/>
          </a:bodyPr>
          <a:lstStyle/>
          <a:p>
            <a:r>
              <a:rPr lang="en-US" sz="3400" dirty="0"/>
              <a:t>http://</a:t>
            </a:r>
            <a:r>
              <a:rPr lang="en-US" sz="3400" dirty="0" err="1"/>
              <a:t>arduino.cc</a:t>
            </a:r>
            <a:r>
              <a:rPr lang="en-US" sz="3400" dirty="0"/>
              <a:t>/en/Main/Software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1736105" y="2365517"/>
            <a:ext cx="5870448" cy="57607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DOWNLOAD </a:t>
            </a:r>
            <a:r>
              <a:rPr lang="en-US" sz="3000" dirty="0" err="1" smtClean="0"/>
              <a:t>Arduino</a:t>
            </a:r>
            <a:r>
              <a:rPr lang="en-US" sz="3000" dirty="0" smtClean="0"/>
              <a:t> IDE: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8828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Challenge 3: Play with an Array of LEDs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2788077" cy="117096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6</a:t>
            </a:r>
            <a:r>
              <a:rPr lang="en-US" dirty="0" smtClean="0">
                <a:latin typeface="Times New Roman"/>
                <a:cs typeface="Times New Roman"/>
              </a:rPr>
              <a:t> LEDs</a:t>
            </a:r>
          </a:p>
          <a:p>
            <a:r>
              <a:rPr lang="en-US" dirty="0">
                <a:latin typeface="Times New Roman"/>
                <a:cs typeface="Times New Roman"/>
              </a:rPr>
              <a:t>6</a:t>
            </a:r>
            <a:r>
              <a:rPr lang="en-US" dirty="0" smtClean="0">
                <a:latin typeface="Times New Roman"/>
                <a:cs typeface="Times New Roman"/>
              </a:rPr>
              <a:t> 330 Ohms resistors</a:t>
            </a:r>
          </a:p>
          <a:p>
            <a:r>
              <a:rPr lang="en-US" dirty="0">
                <a:latin typeface="Times New Roman"/>
                <a:cs typeface="Times New Roman"/>
              </a:rPr>
              <a:t>8</a:t>
            </a:r>
            <a:r>
              <a:rPr lang="en-US" dirty="0" smtClean="0">
                <a:latin typeface="Times New Roman"/>
                <a:cs typeface="Times New Roman"/>
              </a:rPr>
              <a:t> wires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84253" y="5315487"/>
            <a:ext cx="4703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GitHub</a:t>
            </a:r>
            <a:r>
              <a:rPr lang="en-US" dirty="0">
                <a:latin typeface="Times New Roman"/>
                <a:cs typeface="Times New Roman"/>
              </a:rPr>
              <a:t> – </a:t>
            </a:r>
            <a:r>
              <a:rPr lang="en-US" dirty="0" smtClean="0">
                <a:latin typeface="Times New Roman"/>
                <a:cs typeface="Times New Roman"/>
              </a:rPr>
              <a:t>TMChallenge3Light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 err="1">
                <a:latin typeface="Times New Roman"/>
                <a:cs typeface="Times New Roman"/>
              </a:rPr>
              <a:t>sdflksdjflsdkfjslkfjlsdkjf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pic>
        <p:nvPicPr>
          <p:cNvPr id="2" name="Picture 1" descr="LED6Arra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901" y="156795"/>
            <a:ext cx="6873193" cy="416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42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887" y="282238"/>
            <a:ext cx="2531365" cy="532303"/>
          </a:xfrm>
        </p:spPr>
        <p:txBody>
          <a:bodyPr>
            <a:noAutofit/>
          </a:bodyPr>
          <a:lstStyle/>
          <a:p>
            <a:r>
              <a:rPr lang="en-US" dirty="0" smtClean="0"/>
              <a:t>More for #3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956" y="814541"/>
            <a:ext cx="3657600" cy="55367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Try each of the functions one at a time, commenting out the others</a:t>
            </a:r>
          </a:p>
          <a:p>
            <a:r>
              <a:rPr lang="en-US" dirty="0"/>
              <a:t>Adjust the delays</a:t>
            </a:r>
          </a:p>
          <a:p>
            <a:r>
              <a:rPr lang="en-US" dirty="0"/>
              <a:t>Try to make a pattern/rhythm with blinks</a:t>
            </a:r>
          </a:p>
          <a:p>
            <a:r>
              <a:rPr lang="en-US" dirty="0"/>
              <a:t>Swap pins and change the code just to test yourself</a:t>
            </a:r>
          </a:p>
          <a:p>
            <a:r>
              <a:rPr lang="en-US" dirty="0"/>
              <a:t>Edit-copy-paste into a new code window and see if you can still make it work.</a:t>
            </a:r>
          </a:p>
          <a:p>
            <a:r>
              <a:rPr lang="en-US" dirty="0"/>
              <a:t>Select certain patterns, deconstruct them, change one thing and see what happens, change one small thing, upload.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body" sz="half" idx="2"/>
          </p:nvPr>
        </p:nvSpPr>
        <p:spPr>
          <a:xfrm>
            <a:off x="4899849" y="404659"/>
            <a:ext cx="3657600" cy="5946619"/>
          </a:xfr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Examine </a:t>
            </a:r>
            <a:r>
              <a:rPr lang="en-US" sz="2000" dirty="0"/>
              <a:t>the random code, there are tips in the comments of how to make it more </a:t>
            </a:r>
            <a:r>
              <a:rPr lang="en-US" sz="2000" dirty="0" smtClean="0"/>
              <a:t>random</a:t>
            </a:r>
            <a:endParaRPr lang="en-US" sz="2000" dirty="0"/>
          </a:p>
          <a:p>
            <a:pPr marL="285750" indent="-285750">
              <a:buFont typeface="Wingdings" charset="2"/>
              <a:buChar char="Ø"/>
            </a:pPr>
            <a:r>
              <a:rPr lang="en-US" sz="2000" dirty="0"/>
              <a:t>Create your own sketch, try to make a caterpillar, a series of lights that chase each other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000" dirty="0"/>
              <a:t>Try to make the lights do a pattern where they move from the outside in or the inside out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change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007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Challenge 4: Make a Love-O-Meter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2788077" cy="117096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6 LEDs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6 330 Ohms resistor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1 Temperature Sensor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11 wires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4253" y="5315487"/>
            <a:ext cx="4703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GitHub</a:t>
            </a:r>
            <a:r>
              <a:rPr lang="en-US" dirty="0">
                <a:latin typeface="Times New Roman"/>
                <a:cs typeface="Times New Roman"/>
              </a:rPr>
              <a:t> – </a:t>
            </a:r>
            <a:r>
              <a:rPr lang="en-US" dirty="0" smtClean="0">
                <a:latin typeface="Times New Roman"/>
                <a:cs typeface="Times New Roman"/>
              </a:rPr>
              <a:t>TMChallenge4Light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 err="1">
                <a:latin typeface="Times New Roman"/>
                <a:cs typeface="Times New Roman"/>
              </a:rPr>
              <a:t>sdflksdjflsdkfjslkfjlsdkjf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pic>
        <p:nvPicPr>
          <p:cNvPr id="2" name="Picture 1" descr="LoveOMeter6LE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88" y="23815"/>
            <a:ext cx="6480940" cy="455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46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887" y="282238"/>
            <a:ext cx="2531365" cy="532303"/>
          </a:xfrm>
        </p:spPr>
        <p:txBody>
          <a:bodyPr>
            <a:noAutofit/>
          </a:bodyPr>
          <a:lstStyle/>
          <a:p>
            <a:r>
              <a:rPr lang="en-US" dirty="0" smtClean="0"/>
              <a:t>More for #4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956" y="814541"/>
            <a:ext cx="3657600" cy="5536737"/>
          </a:xfrm>
        </p:spPr>
        <p:txBody>
          <a:bodyPr>
            <a:normAutofit/>
          </a:bodyPr>
          <a:lstStyle/>
          <a:p>
            <a:r>
              <a:rPr lang="en-US" dirty="0" smtClean="0"/>
              <a:t>D</a:t>
            </a:r>
          </a:p>
          <a:p>
            <a:r>
              <a:rPr lang="en-US" dirty="0" smtClean="0"/>
              <a:t>F</a:t>
            </a:r>
          </a:p>
          <a:p>
            <a:r>
              <a:rPr lang="en-US" dirty="0" smtClean="0"/>
              <a:t>F</a:t>
            </a:r>
          </a:p>
          <a:p>
            <a:r>
              <a:rPr lang="en-US" dirty="0" smtClean="0"/>
              <a:t>G</a:t>
            </a:r>
          </a:p>
          <a:p>
            <a:r>
              <a:rPr lang="en-US" dirty="0" smtClean="0"/>
              <a:t>g</a:t>
            </a:r>
            <a:endParaRPr lang="en-US" dirty="0"/>
          </a:p>
          <a:p>
            <a:r>
              <a:rPr lang="en-US" dirty="0" smtClean="0"/>
              <a:t>G</a:t>
            </a:r>
          </a:p>
          <a:p>
            <a:r>
              <a:rPr lang="en-US" dirty="0" smtClean="0"/>
              <a:t>G</a:t>
            </a:r>
          </a:p>
          <a:p>
            <a:r>
              <a:rPr lang="en-US" dirty="0" smtClean="0"/>
              <a:t>G</a:t>
            </a:r>
          </a:p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half" idx="2"/>
          </p:nvPr>
        </p:nvSpPr>
        <p:spPr>
          <a:xfrm>
            <a:off x="4899849" y="404659"/>
            <a:ext cx="3657600" cy="5946619"/>
          </a:xfr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T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T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T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T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T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T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T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T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T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T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T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T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T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T</a:t>
            </a:r>
          </a:p>
          <a:p>
            <a:pPr marL="285750" indent="-285750">
              <a:buFont typeface="Wingdings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627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itzingLogo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5546"/>
            <a:ext cx="4508500" cy="1803400"/>
          </a:xfrm>
          <a:prstGeom prst="rect">
            <a:avLst/>
          </a:prstGeom>
        </p:spPr>
      </p:pic>
      <p:pic>
        <p:nvPicPr>
          <p:cNvPr id="4" name="Picture 3" descr="ArduinoLogoBandW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684" y="3355501"/>
            <a:ext cx="2726159" cy="2617113"/>
          </a:xfrm>
          <a:prstGeom prst="rect">
            <a:avLst/>
          </a:prstGeom>
        </p:spPr>
      </p:pic>
      <p:pic>
        <p:nvPicPr>
          <p:cNvPr id="3" name="Picture 2" descr="GitHubLogo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92" y="0"/>
            <a:ext cx="2324100" cy="3492500"/>
          </a:xfrm>
          <a:prstGeom prst="rect">
            <a:avLst/>
          </a:prstGeom>
        </p:spPr>
      </p:pic>
      <p:pic>
        <p:nvPicPr>
          <p:cNvPr id="5" name="Picture 4" descr="LilypadLogo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0" y="849129"/>
            <a:ext cx="43180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8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7869" y="1066230"/>
            <a:ext cx="6992241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</a:rPr>
              <a:t>Light Up My World……...........May 3</a:t>
            </a:r>
          </a:p>
          <a:p>
            <a:endParaRPr lang="en-US" sz="3200" dirty="0" smtClean="0">
              <a:solidFill>
                <a:srgbClr val="FFFFFF"/>
              </a:solidFill>
            </a:endParaRPr>
          </a:p>
          <a:p>
            <a:endParaRPr lang="en-US" sz="3200" dirty="0" smtClean="0">
              <a:solidFill>
                <a:srgbClr val="FFFFFF"/>
              </a:solidFill>
            </a:endParaRPr>
          </a:p>
          <a:p>
            <a:endParaRPr lang="en-US" sz="3200" dirty="0" smtClean="0">
              <a:solidFill>
                <a:srgbClr val="FFFFFF"/>
              </a:solidFill>
            </a:endParaRPr>
          </a:p>
          <a:p>
            <a:r>
              <a:rPr lang="en-US" sz="3200" dirty="0" smtClean="0">
                <a:solidFill>
                  <a:srgbClr val="FFFFFF"/>
                </a:solidFill>
              </a:rPr>
              <a:t>Breadboard Piano…………May 10</a:t>
            </a:r>
          </a:p>
          <a:p>
            <a:endParaRPr lang="en-US" sz="3200" dirty="0" smtClean="0">
              <a:solidFill>
                <a:srgbClr val="FFFFFF"/>
              </a:solidFill>
            </a:endParaRPr>
          </a:p>
          <a:p>
            <a:endParaRPr lang="en-US" sz="3200" dirty="0" smtClean="0">
              <a:solidFill>
                <a:srgbClr val="FFFFFF"/>
              </a:solidFill>
            </a:endParaRPr>
          </a:p>
          <a:p>
            <a:endParaRPr lang="en-US" sz="3200" dirty="0" smtClean="0">
              <a:solidFill>
                <a:srgbClr val="FFFFFF"/>
              </a:solidFill>
            </a:endParaRPr>
          </a:p>
          <a:p>
            <a:r>
              <a:rPr lang="en-US" sz="3200" dirty="0" smtClean="0">
                <a:solidFill>
                  <a:srgbClr val="FFFFFF"/>
                </a:solidFill>
              </a:rPr>
              <a:t>Servo Artist…………………….May 24</a:t>
            </a:r>
          </a:p>
          <a:p>
            <a:endParaRPr lang="en-US" sz="3200" dirty="0" smtClean="0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727943" y="47035"/>
            <a:ext cx="6302436" cy="734557"/>
          </a:xfrm>
        </p:spPr>
        <p:txBody>
          <a:bodyPr>
            <a:noAutofit/>
          </a:bodyPr>
          <a:lstStyle/>
          <a:p>
            <a:pPr algn="ctr"/>
            <a:r>
              <a:rPr lang="en-US" sz="4400" u="sng" dirty="0" smtClean="0">
                <a:solidFill>
                  <a:schemeClr val="bg1"/>
                </a:solidFill>
              </a:rPr>
              <a:t>Member Workshops</a:t>
            </a:r>
            <a:endParaRPr lang="en-US" sz="4400" u="sng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9" name="Picture 8" descr="LED2.jpe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521" y="1066230"/>
            <a:ext cx="2038395" cy="1223037"/>
          </a:xfrm>
          <a:prstGeom prst="rect">
            <a:avLst/>
          </a:prstGeom>
        </p:spPr>
      </p:pic>
      <p:pic>
        <p:nvPicPr>
          <p:cNvPr id="5" name="Picture 4" descr="ServoBlackWindmill.jpe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60" y="4920935"/>
            <a:ext cx="1861456" cy="1419632"/>
          </a:xfrm>
          <a:prstGeom prst="rect">
            <a:avLst/>
          </a:prstGeom>
        </p:spPr>
      </p:pic>
      <p:pic>
        <p:nvPicPr>
          <p:cNvPr id="2" name="Picture 1" descr="PiezoOddWires.jp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5" t="19377" r="9665" b="19567"/>
          <a:stretch/>
        </p:blipFill>
        <p:spPr>
          <a:xfrm>
            <a:off x="6087674" y="2851729"/>
            <a:ext cx="2404872" cy="1426464"/>
          </a:xfrm>
          <a:prstGeom prst="rect">
            <a:avLst/>
          </a:prstGeom>
        </p:spPr>
      </p:pic>
      <p:pic>
        <p:nvPicPr>
          <p:cNvPr id="3" name="Picture 2" descr="the-tech-museum-master-logo.gif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8" y="203008"/>
            <a:ext cx="2336087" cy="57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2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458" y="3590699"/>
            <a:ext cx="7050864" cy="1792607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Light Up My World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                </a:t>
            </a:r>
            <a:r>
              <a:rPr lang="en-US" sz="3000" dirty="0" smtClean="0">
                <a:solidFill>
                  <a:srgbClr val="2063AA"/>
                </a:solidFill>
              </a:rPr>
              <a:t>The Tech Museum of Innovation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0660" y="5396753"/>
            <a:ext cx="6298340" cy="573741"/>
          </a:xfrm>
        </p:spPr>
        <p:txBody>
          <a:bodyPr>
            <a:noAutofit/>
          </a:bodyPr>
          <a:lstStyle/>
          <a:p>
            <a:r>
              <a:rPr lang="en-US" sz="1600" dirty="0" smtClean="0"/>
              <a:t>Innovate with </a:t>
            </a:r>
            <a:r>
              <a:rPr lang="en-US" sz="1600" dirty="0" err="1" smtClean="0"/>
              <a:t>Arduino</a:t>
            </a:r>
            <a:r>
              <a:rPr lang="en-US" sz="1600" dirty="0" smtClean="0"/>
              <a:t> and lab instructor Tenaya Hurst</a:t>
            </a:r>
            <a:endParaRPr lang="en-US" sz="1600" dirty="0"/>
          </a:p>
        </p:txBody>
      </p:sp>
      <p:pic>
        <p:nvPicPr>
          <p:cNvPr id="10" name="Picture 9" descr="ArduinoLoveOMeterProjec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756" y="188158"/>
            <a:ext cx="3923336" cy="2930393"/>
          </a:xfrm>
          <a:prstGeom prst="rect">
            <a:avLst/>
          </a:prstGeom>
        </p:spPr>
      </p:pic>
      <p:pic>
        <p:nvPicPr>
          <p:cNvPr id="12" name="Picture 11" descr="RedYellowGreen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60" y="188158"/>
            <a:ext cx="28448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2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rduinoYunBoard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133" y="313599"/>
            <a:ext cx="2543701" cy="1693151"/>
          </a:xfrm>
          <a:prstGeom prst="rect">
            <a:avLst/>
          </a:prstGeom>
        </p:spPr>
      </p:pic>
      <p:pic>
        <p:nvPicPr>
          <p:cNvPr id="6" name="Picture 5" descr="LininoBoardShieldsCrop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49" y="313599"/>
            <a:ext cx="2306504" cy="1693151"/>
          </a:xfrm>
          <a:prstGeom prst="rect">
            <a:avLst/>
          </a:prstGeom>
        </p:spPr>
      </p:pic>
      <p:pic>
        <p:nvPicPr>
          <p:cNvPr id="7" name="Picture 6" descr="ArduinoEsplora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145" y="324336"/>
            <a:ext cx="2935207" cy="1651054"/>
          </a:xfrm>
          <a:prstGeom prst="rect">
            <a:avLst/>
          </a:prstGeom>
        </p:spPr>
      </p:pic>
      <p:pic>
        <p:nvPicPr>
          <p:cNvPr id="8" name="Picture 7" descr="ArduinoUno2.jpe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693" y="2356459"/>
            <a:ext cx="1959710" cy="1951000"/>
          </a:xfrm>
          <a:prstGeom prst="rect">
            <a:avLst/>
          </a:prstGeom>
        </p:spPr>
      </p:pic>
      <p:pic>
        <p:nvPicPr>
          <p:cNvPr id="10" name="Picture 9" descr="ArduinoVariety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49" y="2722207"/>
            <a:ext cx="5803026" cy="2938241"/>
          </a:xfrm>
          <a:prstGeom prst="rect">
            <a:avLst/>
          </a:prstGeom>
        </p:spPr>
      </p:pic>
      <p:pic>
        <p:nvPicPr>
          <p:cNvPr id="13" name="Picture 12" descr="arduino-with-laptop.jpe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133" y="4656933"/>
            <a:ext cx="2558436" cy="191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7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399" y="459475"/>
            <a:ext cx="3840480" cy="945992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Arduino</a:t>
            </a:r>
            <a:r>
              <a:rPr lang="en-US" sz="3200" dirty="0" smtClean="0"/>
              <a:t> Parts</a:t>
            </a:r>
            <a:br>
              <a:rPr lang="en-US" sz="3200" dirty="0" smtClean="0"/>
            </a:br>
            <a:endParaRPr lang="en-US" sz="32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65753"/>
              </p:ext>
            </p:extLst>
          </p:nvPr>
        </p:nvGraphicFramePr>
        <p:xfrm>
          <a:off x="5099050" y="709239"/>
          <a:ext cx="3840162" cy="569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37"/>
                <a:gridCol w="1432757"/>
                <a:gridCol w="19082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 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9V battery 7-12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 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</a:t>
                      </a:r>
                      <a:r>
                        <a:rPr lang="en-US" dirty="0" smtClean="0"/>
                        <a:t>USB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LED Receiving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Shows</a:t>
                      </a:r>
                      <a:r>
                        <a:rPr lang="en-US" baseline="0" dirty="0" smtClean="0"/>
                        <a:t> when programming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LED Trans-</a:t>
                      </a:r>
                    </a:p>
                    <a:p>
                      <a:r>
                        <a:rPr lang="en-US" dirty="0" smtClean="0"/>
                        <a:t>mitting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running program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LEDTrouble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shooting.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running</a:t>
                      </a:r>
                      <a:r>
                        <a:rPr lang="en-US" baseline="0" dirty="0" smtClean="0"/>
                        <a:t> proper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Input, Output,</a:t>
                      </a:r>
                      <a:r>
                        <a:rPr lang="en-US" baseline="0" dirty="0" smtClean="0"/>
                        <a:t> Digital, Ground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 Indicator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Confirms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Arduino</a:t>
                      </a:r>
                      <a:r>
                        <a:rPr lang="en-US" baseline="0" dirty="0" smtClean="0"/>
                        <a:t> power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Manually reset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ICSP Pins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Bypass boot</a:t>
                      </a:r>
                      <a:r>
                        <a:rPr lang="en-US" baseline="0" dirty="0" smtClean="0"/>
                        <a:t> loader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Analog,</a:t>
                      </a:r>
                      <a:r>
                        <a:rPr lang="en-US" baseline="0" dirty="0" smtClean="0"/>
                        <a:t> Ground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SIKarduin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78" y="1166324"/>
            <a:ext cx="4225163" cy="485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9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9275" y="457204"/>
            <a:ext cx="8042276" cy="750265"/>
          </a:xfrm>
        </p:spPr>
        <p:txBody>
          <a:bodyPr/>
          <a:lstStyle/>
          <a:p>
            <a:r>
              <a:rPr lang="en-US" sz="3200" dirty="0" smtClean="0"/>
              <a:t>      Analog Signal         vs.     Digital Signal</a:t>
            </a:r>
            <a:endParaRPr lang="en-US" sz="3200" dirty="0"/>
          </a:p>
        </p:txBody>
      </p:sp>
      <p:sp>
        <p:nvSpPr>
          <p:cNvPr id="8" name="Tex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Has a range of values</a:t>
            </a:r>
          </a:p>
          <a:p>
            <a:r>
              <a:rPr lang="en-US" dirty="0" smtClean="0"/>
              <a:t>a </a:t>
            </a:r>
            <a:r>
              <a:rPr lang="en-US" dirty="0"/>
              <a:t>signal that can be any value between </a:t>
            </a:r>
            <a:r>
              <a:rPr lang="en-US" dirty="0" smtClean="0"/>
              <a:t>two </a:t>
            </a:r>
            <a:r>
              <a:rPr lang="en-US" dirty="0"/>
              <a:t>limits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Denoted by Sine waves</a:t>
            </a:r>
          </a:p>
          <a:p>
            <a:r>
              <a:rPr lang="en-US" dirty="0" smtClean="0"/>
              <a:t>Best for audio and video</a:t>
            </a:r>
          </a:p>
          <a:p>
            <a:r>
              <a:rPr lang="en-US" dirty="0" smtClean="0"/>
              <a:t>Draw more power</a:t>
            </a:r>
          </a:p>
          <a:p>
            <a:r>
              <a:rPr lang="en-US" dirty="0" smtClean="0"/>
              <a:t>Memory – wave signal</a:t>
            </a:r>
          </a:p>
          <a:p>
            <a:r>
              <a:rPr lang="en-US" dirty="0" smtClean="0"/>
              <a:t>Can be affected in accuracy by external noise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 or Off</a:t>
            </a:r>
          </a:p>
          <a:p>
            <a:r>
              <a:rPr lang="en-US" dirty="0"/>
              <a:t>A signal that can be one of two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Denoted by Square waves</a:t>
            </a:r>
          </a:p>
          <a:p>
            <a:r>
              <a:rPr lang="en-US" dirty="0" smtClean="0"/>
              <a:t>Best for electronics</a:t>
            </a:r>
          </a:p>
          <a:p>
            <a:r>
              <a:rPr lang="en-US" dirty="0" smtClean="0"/>
              <a:t>Draw less power</a:t>
            </a:r>
          </a:p>
          <a:p>
            <a:r>
              <a:rPr lang="en-US" dirty="0" smtClean="0"/>
              <a:t>Memory – binary bit</a:t>
            </a:r>
          </a:p>
          <a:p>
            <a:r>
              <a:rPr lang="en-US" dirty="0" smtClean="0"/>
              <a:t>More reliable with data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6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Breadboard</a:t>
            </a:r>
            <a:r>
              <a:rPr lang="en-US" sz="2400" dirty="0" smtClean="0"/>
              <a:t> – </a:t>
            </a:r>
            <a:r>
              <a:rPr lang="en-US" sz="2400" dirty="0" err="1" smtClean="0"/>
              <a:t>solderless</a:t>
            </a:r>
            <a:r>
              <a:rPr lang="en-US" sz="2400" dirty="0" smtClean="0"/>
              <a:t>, reusable, prototyping perforated plastic block with metal tie points to make connections</a:t>
            </a:r>
            <a:br>
              <a:rPr lang="en-US" sz="2400" dirty="0" smtClean="0"/>
            </a:br>
            <a:r>
              <a:rPr lang="en-US" sz="3100" dirty="0" smtClean="0"/>
              <a:t>Bus strips </a:t>
            </a:r>
            <a:r>
              <a:rPr lang="en-US" sz="2400" dirty="0" smtClean="0"/>
              <a:t>– the positive and negative vertical connections</a:t>
            </a:r>
            <a:endParaRPr lang="en-US" sz="2400" dirty="0"/>
          </a:p>
        </p:txBody>
      </p:sp>
      <p:pic>
        <p:nvPicPr>
          <p:cNvPr id="10" name="Content Placeholder 9" descr="SIKbreadboard1.png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895" r="-18895"/>
          <a:stretch>
            <a:fillRect/>
          </a:stretch>
        </p:blipFill>
        <p:spPr>
          <a:xfrm>
            <a:off x="779463" y="1981200"/>
            <a:ext cx="3657600" cy="3975100"/>
          </a:xfrm>
        </p:spPr>
      </p:pic>
      <p:pic>
        <p:nvPicPr>
          <p:cNvPr id="11" name="Content Placeholder 10" descr="SIKbreadboard2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92" r="-191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67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18607</TotalTime>
  <Words>727</Words>
  <Application>Microsoft Office PowerPoint</Application>
  <PresentationFormat>On-screen Show (4:3)</PresentationFormat>
  <Paragraphs>156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Corbel</vt:lpstr>
      <vt:lpstr>Times New Roman</vt:lpstr>
      <vt:lpstr>Wingdings</vt:lpstr>
      <vt:lpstr>Wingdings 2</vt:lpstr>
      <vt:lpstr>Pixel</vt:lpstr>
      <vt:lpstr>PowerPoint Presentation</vt:lpstr>
      <vt:lpstr>http://arduino.cc/en/Main/Software</vt:lpstr>
      <vt:lpstr>PowerPoint Presentation</vt:lpstr>
      <vt:lpstr>Member Workshops</vt:lpstr>
      <vt:lpstr>Light Up My World                 The Tech Museum of Innovation</vt:lpstr>
      <vt:lpstr>PowerPoint Presentation</vt:lpstr>
      <vt:lpstr>Arduino Parts </vt:lpstr>
      <vt:lpstr>      Analog Signal         vs.     Digital Signal</vt:lpstr>
      <vt:lpstr>Breadboard – solderless, reusable, prototyping perforated plastic block with metal tie points to make connections Bus strips – the positive and negative vertical connections</vt:lpstr>
      <vt:lpstr>PowerPoint Presentation</vt:lpstr>
      <vt:lpstr>LED - Light Emitting Diode  releases energy in the form of photons, this effect is called electroluminescence</vt:lpstr>
      <vt:lpstr>Resistors</vt:lpstr>
      <vt:lpstr>LDR Photocell</vt:lpstr>
      <vt:lpstr>Temperature Resistor</vt:lpstr>
      <vt:lpstr>PowerPoint Presentation</vt:lpstr>
      <vt:lpstr>Challenge 1: Blink your LED</vt:lpstr>
      <vt:lpstr>More for #1</vt:lpstr>
      <vt:lpstr>Challenge 2: Play with Light Resistance</vt:lpstr>
      <vt:lpstr>More for #2</vt:lpstr>
      <vt:lpstr>Challenge 3: Play with an Array of LEDs</vt:lpstr>
      <vt:lpstr>More for #3</vt:lpstr>
      <vt:lpstr>Challenge 4: Make a Love-O-Meter</vt:lpstr>
      <vt:lpstr>More for #4</vt:lpstr>
    </vt:vector>
  </TitlesOfParts>
  <Company>The Go Game - 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Tech Museum Light-Sound-Action-Wearable </dc:title>
  <dc:creator>Tenaya Hurst</dc:creator>
  <cp:lastModifiedBy>Hugo Quiroz</cp:lastModifiedBy>
  <cp:revision>122</cp:revision>
  <cp:lastPrinted>2014-02-05T02:08:11Z</cp:lastPrinted>
  <dcterms:created xsi:type="dcterms:W3CDTF">2014-01-23T19:46:39Z</dcterms:created>
  <dcterms:modified xsi:type="dcterms:W3CDTF">2015-03-07T23:23:49Z</dcterms:modified>
</cp:coreProperties>
</file>