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07" r:id="rId2"/>
    <p:sldId id="308" r:id="rId3"/>
    <p:sldId id="309" r:id="rId4"/>
    <p:sldId id="300" r:id="rId5"/>
    <p:sldId id="272" r:id="rId6"/>
    <p:sldId id="301" r:id="rId7"/>
    <p:sldId id="294" r:id="rId8"/>
    <p:sldId id="295" r:id="rId9"/>
    <p:sldId id="296" r:id="rId10"/>
    <p:sldId id="299" r:id="rId11"/>
    <p:sldId id="302" r:id="rId12"/>
    <p:sldId id="303" r:id="rId13"/>
    <p:sldId id="276" r:id="rId14"/>
    <p:sldId id="304" r:id="rId15"/>
    <p:sldId id="277" r:id="rId16"/>
    <p:sldId id="305" r:id="rId17"/>
    <p:sldId id="275" r:id="rId18"/>
    <p:sldId id="306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14" autoAdjust="0"/>
  </p:normalViewPr>
  <p:slideViewPr>
    <p:cSldViewPr snapToGrid="0" snapToObjects="1">
      <p:cViewPr>
        <p:scale>
          <a:sx n="81" d="100"/>
          <a:sy n="81" d="100"/>
        </p:scale>
        <p:origin x="-23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79321-5CB1-274F-94EA-4F896A5EEC6B}" type="datetimeFigureOut">
              <a:rPr lang="en-US" smtClean="0"/>
              <a:t>4/30/14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C6AD7-F9DB-E04A-898D-755CF5EB7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4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5322-2E34-C948-9628-EF927FFEF2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00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5322-2E34-C948-9628-EF927FFEF2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5322-2E34-C948-9628-EF927FFEF2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4/30/14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jpg"/><Relationship Id="rId5" Type="http://schemas.openxmlformats.org/officeDocument/2006/relationships/image" Target="../media/image30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g"/><Relationship Id="rId5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-tech-museum-master-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88" y="297919"/>
            <a:ext cx="68199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8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88308" y="138475"/>
            <a:ext cx="3135534" cy="802319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Piezo</a:t>
            </a:r>
            <a:endParaRPr lang="en-US" dirty="0"/>
          </a:p>
        </p:txBody>
      </p:sp>
      <p:pic>
        <p:nvPicPr>
          <p:cNvPr id="7" name="Picture 6" descr="PiezoBuzzer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1" y="1111395"/>
            <a:ext cx="2857500" cy="2857500"/>
          </a:xfrm>
          <a:prstGeom prst="rect">
            <a:avLst/>
          </a:prstGeom>
        </p:spPr>
      </p:pic>
      <p:pic>
        <p:nvPicPr>
          <p:cNvPr id="8" name="Picture 7" descr="PiezoOddwiresCr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57" y="3400661"/>
            <a:ext cx="3891867" cy="2860416"/>
          </a:xfrm>
          <a:prstGeom prst="rect">
            <a:avLst/>
          </a:prstGeom>
        </p:spPr>
      </p:pic>
      <p:pic>
        <p:nvPicPr>
          <p:cNvPr id="9" name="Picture 8" descr="PiezoSI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1" y="4644978"/>
            <a:ext cx="2895600" cy="1435100"/>
          </a:xfrm>
          <a:prstGeom prst="rect">
            <a:avLst/>
          </a:prstGeom>
        </p:spPr>
      </p:pic>
      <p:pic>
        <p:nvPicPr>
          <p:cNvPr id="3" name="Picture 2" descr="PiezoVibrationSensor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74" y="538916"/>
            <a:ext cx="2621976" cy="26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71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51651" y="138475"/>
            <a:ext cx="3746962" cy="802319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LDR Photocell</a:t>
            </a:r>
            <a:endParaRPr lang="en-US" sz="4000" dirty="0"/>
          </a:p>
        </p:txBody>
      </p:sp>
      <p:pic>
        <p:nvPicPr>
          <p:cNvPr id="7" name="Picture 6" descr="PhotoResistorLD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3" y="1292525"/>
            <a:ext cx="2878330" cy="2878330"/>
          </a:xfrm>
          <a:prstGeom prst="rect">
            <a:avLst/>
          </a:prstGeom>
        </p:spPr>
      </p:pic>
      <p:pic>
        <p:nvPicPr>
          <p:cNvPr id="8" name="Picture 7" descr="PhotoResistorSI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3" y="4924237"/>
            <a:ext cx="2895600" cy="1409700"/>
          </a:xfrm>
          <a:prstGeom prst="rect">
            <a:avLst/>
          </a:prstGeom>
        </p:spPr>
      </p:pic>
      <p:pic>
        <p:nvPicPr>
          <p:cNvPr id="3" name="Picture 2" descr="LDRPhotocellsallsiz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778" y="1811138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37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88308" y="138475"/>
            <a:ext cx="3135534" cy="80231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Resistors</a:t>
            </a:r>
            <a:endParaRPr lang="en-US" dirty="0"/>
          </a:p>
        </p:txBody>
      </p:sp>
      <p:pic>
        <p:nvPicPr>
          <p:cNvPr id="3" name="Picture 2" descr="SIK330Resis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133729"/>
            <a:ext cx="3606800" cy="1752600"/>
          </a:xfrm>
          <a:prstGeom prst="rect">
            <a:avLst/>
          </a:prstGeom>
        </p:spPr>
      </p:pic>
      <p:pic>
        <p:nvPicPr>
          <p:cNvPr id="4" name="Picture 3" descr="SIK10KResis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33" y="1133729"/>
            <a:ext cx="3606800" cy="1752600"/>
          </a:xfrm>
          <a:prstGeom prst="rect">
            <a:avLst/>
          </a:prstGeom>
        </p:spPr>
      </p:pic>
      <p:pic>
        <p:nvPicPr>
          <p:cNvPr id="5" name="Picture 4" descr="Resistors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6967"/>
            <a:ext cx="5051387" cy="3611032"/>
          </a:xfrm>
          <a:prstGeom prst="rect">
            <a:avLst/>
          </a:prstGeom>
        </p:spPr>
      </p:pic>
      <p:pic>
        <p:nvPicPr>
          <p:cNvPr id="6" name="Picture 5" descr="Resistor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4" y="3246966"/>
            <a:ext cx="3611033" cy="361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44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Challenge 1: Play Music through Programming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2788077" cy="1170964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1 </a:t>
            </a:r>
            <a:r>
              <a:rPr lang="en-US" dirty="0" err="1" smtClean="0">
                <a:latin typeface="Times New Roman"/>
                <a:cs typeface="Times New Roman"/>
              </a:rPr>
              <a:t>Piezo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4253" y="5315487"/>
            <a:ext cx="470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File </a:t>
            </a:r>
            <a:r>
              <a:rPr lang="en-US" dirty="0" smtClean="0">
                <a:latin typeface="Times New Roman"/>
                <a:cs typeface="Times New Roman"/>
                <a:sym typeface="Wingdings"/>
              </a:rPr>
              <a:t> Examples  </a:t>
            </a:r>
            <a:r>
              <a:rPr lang="en-US" dirty="0" err="1" smtClean="0">
                <a:latin typeface="Times New Roman"/>
                <a:cs typeface="Times New Roman"/>
                <a:sym typeface="Wingdings"/>
              </a:rPr>
              <a:t>PiezoMusic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Upload Code by clicking the checkmark icon</a:t>
            </a:r>
          </a:p>
          <a:p>
            <a:endParaRPr lang="en-US" dirty="0"/>
          </a:p>
        </p:txBody>
      </p:sp>
      <p:pic>
        <p:nvPicPr>
          <p:cNvPr id="2" name="Picture 1" descr="PiezoMus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186" y="145444"/>
            <a:ext cx="5001176" cy="434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7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531" y="304075"/>
            <a:ext cx="2311878" cy="611049"/>
          </a:xfrm>
        </p:spPr>
        <p:txBody>
          <a:bodyPr/>
          <a:lstStyle/>
          <a:p>
            <a:r>
              <a:rPr lang="en-US" dirty="0" smtClean="0"/>
              <a:t>More for #1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2922" y="915124"/>
            <a:ext cx="3657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 a song!</a:t>
            </a:r>
          </a:p>
          <a:p>
            <a:r>
              <a:rPr lang="en-US" dirty="0" smtClean="0"/>
              <a:t>Change the pattern slowly, get a handle on the rests and beats needed</a:t>
            </a:r>
          </a:p>
          <a:p>
            <a:r>
              <a:rPr lang="en-US" dirty="0" smtClean="0"/>
              <a:t>Make sure every time you change the code, change it all the places you need to if you add notes.</a:t>
            </a:r>
          </a:p>
          <a:p>
            <a:r>
              <a:rPr lang="en-US" dirty="0" smtClean="0"/>
              <a:t>Look at the notes options and try programming in different pitches.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Open Examples – 02.Digital – </a:t>
            </a:r>
            <a:r>
              <a:rPr lang="en-US" dirty="0" err="1" smtClean="0">
                <a:solidFill>
                  <a:srgbClr val="FF0000"/>
                </a:solidFill>
              </a:rPr>
              <a:t>toneMelody</a:t>
            </a:r>
            <a:r>
              <a:rPr lang="en-US" dirty="0" smtClean="0">
                <a:solidFill>
                  <a:srgbClr val="FF0000"/>
                </a:solidFill>
              </a:rPr>
              <a:t> to see the Pitches tab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half" idx="2"/>
          </p:nvPr>
        </p:nvSpPr>
        <p:spPr>
          <a:xfrm>
            <a:off x="4946882" y="570167"/>
            <a:ext cx="3657600" cy="5028476"/>
          </a:xfrm>
        </p:spPr>
        <p:txBody>
          <a:bodyPr>
            <a:normAutofit/>
          </a:bodyPr>
          <a:lstStyle/>
          <a:p>
            <a:r>
              <a:rPr lang="en-US" dirty="0" err="1" smtClean="0"/>
              <a:t>Piezo</a:t>
            </a:r>
            <a:r>
              <a:rPr lang="en-US" dirty="0" smtClean="0"/>
              <a:t> notes are </a:t>
            </a:r>
          </a:p>
          <a:p>
            <a:r>
              <a:rPr lang="en-US" dirty="0" smtClean="0"/>
              <a:t>Note B0 is 31</a:t>
            </a:r>
          </a:p>
          <a:p>
            <a:r>
              <a:rPr lang="en-US" dirty="0" smtClean="0"/>
              <a:t>Note C1 is 33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CS5 is 554 (note above our highest note in our Circuit 11 program.</a:t>
            </a:r>
          </a:p>
          <a:p>
            <a:endParaRPr lang="en-US" dirty="0" smtClean="0"/>
          </a:p>
          <a:p>
            <a:r>
              <a:rPr lang="en-US" dirty="0" smtClean="0"/>
              <a:t>Highest note is D8 - 4699</a:t>
            </a:r>
            <a:endParaRPr lang="en-US" dirty="0"/>
          </a:p>
          <a:p>
            <a:r>
              <a:rPr lang="en-US" dirty="0" smtClean="0"/>
              <a:t>Highest note is DS8 - 4978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01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Challenge 2: Play Music with Light Resistance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2788077" cy="11709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 </a:t>
            </a:r>
            <a:r>
              <a:rPr lang="en-US" dirty="0" err="1" smtClean="0">
                <a:latin typeface="Times New Roman"/>
                <a:cs typeface="Times New Roman"/>
              </a:rPr>
              <a:t>Piezo</a:t>
            </a:r>
            <a:r>
              <a:rPr lang="en-US" dirty="0" smtClean="0">
                <a:latin typeface="Times New Roman"/>
                <a:cs typeface="Times New Roman"/>
              </a:rPr>
              <a:t>                   6 wires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1 1M Ohms resistor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1 LDR photocell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1 10K Ohms resistor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4253" y="5315487"/>
            <a:ext cx="470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GitHub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– TMChallenge2Breadboard Piano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sdflksdjflsdkfjslkfjlsdkjf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3" name="Picture 2" descr="LightThereminPiez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71" y="94075"/>
            <a:ext cx="6197953" cy="440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72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953" y="319755"/>
            <a:ext cx="2170779" cy="579689"/>
          </a:xfrm>
        </p:spPr>
        <p:txBody>
          <a:bodyPr/>
          <a:lstStyle/>
          <a:p>
            <a:r>
              <a:rPr lang="en-US" dirty="0" smtClean="0"/>
              <a:t>More for #2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2921" y="899444"/>
            <a:ext cx="3657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Control your </a:t>
            </a:r>
            <a:r>
              <a:rPr lang="en-US" dirty="0" err="1" smtClean="0"/>
              <a:t>Piezo</a:t>
            </a:r>
            <a:endParaRPr lang="en-US" dirty="0" smtClean="0"/>
          </a:p>
          <a:p>
            <a:r>
              <a:rPr lang="en-US" dirty="0" smtClean="0"/>
              <a:t>change</a:t>
            </a:r>
          </a:p>
          <a:p>
            <a:r>
              <a:rPr lang="en-US" dirty="0" smtClean="0"/>
              <a:t>change</a:t>
            </a:r>
          </a:p>
          <a:p>
            <a:r>
              <a:rPr lang="en-US" dirty="0" smtClean="0"/>
              <a:t>change</a:t>
            </a:r>
          </a:p>
          <a:p>
            <a:r>
              <a:rPr lang="en-US" dirty="0" smtClean="0"/>
              <a:t>change</a:t>
            </a:r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half" idx="2"/>
          </p:nvPr>
        </p:nvSpPr>
        <p:spPr>
          <a:xfrm>
            <a:off x="4978238" y="507447"/>
            <a:ext cx="3657600" cy="5044156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change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8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Challenge 3: Play your </a:t>
            </a:r>
            <a:r>
              <a:rPr lang="en-US" dirty="0" err="1" smtClean="0">
                <a:latin typeface="Times New Roman"/>
                <a:cs typeface="Times New Roman"/>
              </a:rPr>
              <a:t>Piezo</a:t>
            </a:r>
            <a:r>
              <a:rPr lang="en-US" smtClean="0">
                <a:latin typeface="Times New Roman"/>
                <a:cs typeface="Times New Roman"/>
              </a:rPr>
              <a:t>, note by note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2788077" cy="1170964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1 </a:t>
            </a:r>
            <a:r>
              <a:rPr lang="en-US" dirty="0" err="1" smtClean="0">
                <a:latin typeface="Times New Roman"/>
                <a:cs typeface="Times New Roman"/>
              </a:rPr>
              <a:t>Piezo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1 1M Ohms resistor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10 wires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4253" y="5315487"/>
            <a:ext cx="470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GitHub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– TMChallenge3_4BreadboardPiano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sdflksdjflsdkfjslkfjlsdkjf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2" name="Picture 1" descr="BreadboardPia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48" y="121057"/>
            <a:ext cx="6212276" cy="42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28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953" y="319755"/>
            <a:ext cx="2170779" cy="579689"/>
          </a:xfrm>
        </p:spPr>
        <p:txBody>
          <a:bodyPr/>
          <a:lstStyle/>
          <a:p>
            <a:r>
              <a:rPr lang="en-US" dirty="0" smtClean="0"/>
              <a:t>More for #3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2921" y="899444"/>
            <a:ext cx="3657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Control your </a:t>
            </a:r>
            <a:r>
              <a:rPr lang="en-US" dirty="0" err="1" smtClean="0"/>
              <a:t>Piezo</a:t>
            </a:r>
            <a:endParaRPr lang="en-US" dirty="0" smtClean="0"/>
          </a:p>
          <a:p>
            <a:r>
              <a:rPr lang="en-US" dirty="0" smtClean="0"/>
              <a:t>change</a:t>
            </a:r>
          </a:p>
          <a:p>
            <a:r>
              <a:rPr lang="en-US" dirty="0" smtClean="0"/>
              <a:t>change</a:t>
            </a:r>
          </a:p>
          <a:p>
            <a:r>
              <a:rPr lang="en-US" dirty="0" smtClean="0"/>
              <a:t>change</a:t>
            </a:r>
          </a:p>
          <a:p>
            <a:r>
              <a:rPr lang="en-US" dirty="0" smtClean="0"/>
              <a:t>change</a:t>
            </a:r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half" idx="2"/>
          </p:nvPr>
        </p:nvSpPr>
        <p:spPr>
          <a:xfrm>
            <a:off x="4978238" y="507447"/>
            <a:ext cx="3657600" cy="5044156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change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59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Challenge 4: Make a Breadboard Piano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2788077" cy="11709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 </a:t>
            </a:r>
            <a:r>
              <a:rPr lang="en-US" dirty="0" err="1" smtClean="0">
                <a:latin typeface="Times New Roman"/>
                <a:cs typeface="Times New Roman"/>
              </a:rPr>
              <a:t>Piezo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1 1M Ohms resistor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13 wires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5 buttons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4253" y="5315487"/>
            <a:ext cx="470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GitHub</a:t>
            </a:r>
            <a:r>
              <a:rPr lang="en-US" dirty="0">
                <a:latin typeface="Times New Roman"/>
                <a:cs typeface="Times New Roman"/>
              </a:rPr>
              <a:t> – TMChallenge3_4BreadboardPiano</a:t>
            </a:r>
          </a:p>
          <a:p>
            <a:r>
              <a:rPr lang="en-US" dirty="0" err="1">
                <a:latin typeface="Times New Roman"/>
                <a:cs typeface="Times New Roman"/>
              </a:rPr>
              <a:t>sdflksdjflsdkfjslkfjlsdkjf</a:t>
            </a:r>
            <a:endParaRPr lang="en-US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3" name="Picture 2" descr="BreadboardPianoButt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48" y="101992"/>
            <a:ext cx="6240533" cy="433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8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736105" y="3433899"/>
            <a:ext cx="6745514" cy="691837"/>
          </a:xfrm>
        </p:spPr>
        <p:txBody>
          <a:bodyPr>
            <a:normAutofit/>
          </a:bodyPr>
          <a:lstStyle/>
          <a:p>
            <a:r>
              <a:rPr lang="en-US" sz="3400" dirty="0"/>
              <a:t>http://</a:t>
            </a:r>
            <a:r>
              <a:rPr lang="en-US" sz="3400" dirty="0" err="1"/>
              <a:t>arduino.cc</a:t>
            </a:r>
            <a:r>
              <a:rPr lang="en-US" sz="3400" dirty="0"/>
              <a:t>/en/Main/Software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736105" y="2365517"/>
            <a:ext cx="5870448" cy="57607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DOWNLOAD </a:t>
            </a:r>
            <a:r>
              <a:rPr lang="en-US" sz="3000" dirty="0" err="1" smtClean="0"/>
              <a:t>Arduino</a:t>
            </a:r>
            <a:r>
              <a:rPr lang="en-US" sz="3000" dirty="0" smtClean="0"/>
              <a:t> IDE: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0160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itzingLog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5546"/>
            <a:ext cx="4508500" cy="1803400"/>
          </a:xfrm>
          <a:prstGeom prst="rect">
            <a:avLst/>
          </a:prstGeom>
        </p:spPr>
      </p:pic>
      <p:pic>
        <p:nvPicPr>
          <p:cNvPr id="4" name="Picture 3" descr="ArduinoLogoBand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84" y="3355501"/>
            <a:ext cx="2726159" cy="2617113"/>
          </a:xfrm>
          <a:prstGeom prst="rect">
            <a:avLst/>
          </a:prstGeom>
        </p:spPr>
      </p:pic>
      <p:pic>
        <p:nvPicPr>
          <p:cNvPr id="3" name="Picture 2" descr="GitHubLog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92" y="0"/>
            <a:ext cx="2324100" cy="3492500"/>
          </a:xfrm>
          <a:prstGeom prst="rect">
            <a:avLst/>
          </a:prstGeom>
        </p:spPr>
      </p:pic>
      <p:pic>
        <p:nvPicPr>
          <p:cNvPr id="5" name="Picture 4" descr="LilypadLogo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849129"/>
            <a:ext cx="4318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8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7869" y="1066230"/>
            <a:ext cx="6992241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Light Up My World……...........May 3</a:t>
            </a:r>
          </a:p>
          <a:p>
            <a:endParaRPr lang="en-US" sz="3200" dirty="0" smtClean="0">
              <a:solidFill>
                <a:srgbClr val="FFFFFF"/>
              </a:solidFill>
            </a:endParaRPr>
          </a:p>
          <a:p>
            <a:endParaRPr lang="en-US" sz="3200" dirty="0" smtClean="0">
              <a:solidFill>
                <a:srgbClr val="FFFFFF"/>
              </a:solidFill>
            </a:endParaRPr>
          </a:p>
          <a:p>
            <a:endParaRPr lang="en-US" sz="3200" dirty="0" smtClean="0">
              <a:solidFill>
                <a:srgbClr val="FFFFFF"/>
              </a:solidFill>
            </a:endParaRPr>
          </a:p>
          <a:p>
            <a:r>
              <a:rPr lang="en-US" sz="3200" dirty="0" smtClean="0">
                <a:solidFill>
                  <a:srgbClr val="FFFFFF"/>
                </a:solidFill>
              </a:rPr>
              <a:t>Breadboard Piano…………May 10</a:t>
            </a:r>
          </a:p>
          <a:p>
            <a:endParaRPr lang="en-US" sz="3200" dirty="0" smtClean="0">
              <a:solidFill>
                <a:srgbClr val="FFFFFF"/>
              </a:solidFill>
            </a:endParaRPr>
          </a:p>
          <a:p>
            <a:endParaRPr lang="en-US" sz="3200" dirty="0" smtClean="0">
              <a:solidFill>
                <a:srgbClr val="FFFFFF"/>
              </a:solidFill>
            </a:endParaRPr>
          </a:p>
          <a:p>
            <a:endParaRPr lang="en-US" sz="3200" dirty="0" smtClean="0">
              <a:solidFill>
                <a:srgbClr val="FFFFFF"/>
              </a:solidFill>
            </a:endParaRPr>
          </a:p>
          <a:p>
            <a:r>
              <a:rPr lang="en-US" sz="3200" dirty="0" smtClean="0">
                <a:solidFill>
                  <a:srgbClr val="FFFFFF"/>
                </a:solidFill>
              </a:rPr>
              <a:t>Servo Artist…………………….May 24</a:t>
            </a:r>
          </a:p>
          <a:p>
            <a:endParaRPr lang="en-US" sz="3200" dirty="0" smtClean="0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727943" y="47035"/>
            <a:ext cx="6302436" cy="734557"/>
          </a:xfrm>
        </p:spPr>
        <p:txBody>
          <a:bodyPr>
            <a:noAutofit/>
          </a:bodyPr>
          <a:lstStyle/>
          <a:p>
            <a:pPr algn="ctr"/>
            <a:r>
              <a:rPr lang="en-US" sz="4400" u="sng" dirty="0" smtClean="0">
                <a:solidFill>
                  <a:schemeClr val="bg1"/>
                </a:solidFill>
              </a:rPr>
              <a:t>Member Workshops</a:t>
            </a:r>
            <a:endParaRPr lang="en-US" sz="4400" u="sng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8" descr="LED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21" y="1066230"/>
            <a:ext cx="2038395" cy="1223037"/>
          </a:xfrm>
          <a:prstGeom prst="rect">
            <a:avLst/>
          </a:prstGeom>
        </p:spPr>
      </p:pic>
      <p:pic>
        <p:nvPicPr>
          <p:cNvPr id="5" name="Picture 4" descr="ServoBlackWindmill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60" y="4920935"/>
            <a:ext cx="1861456" cy="1419632"/>
          </a:xfrm>
          <a:prstGeom prst="rect">
            <a:avLst/>
          </a:prstGeom>
        </p:spPr>
      </p:pic>
      <p:pic>
        <p:nvPicPr>
          <p:cNvPr id="2" name="Picture 1" descr="PiezoOddWire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5" t="19377" r="9665" b="19567"/>
          <a:stretch/>
        </p:blipFill>
        <p:spPr>
          <a:xfrm>
            <a:off x="6087674" y="2851729"/>
            <a:ext cx="2404872" cy="1426464"/>
          </a:xfrm>
          <a:prstGeom prst="rect">
            <a:avLst/>
          </a:prstGeom>
        </p:spPr>
      </p:pic>
      <p:pic>
        <p:nvPicPr>
          <p:cNvPr id="3" name="Picture 2" descr="the-tech-museum-master-logo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8" y="203008"/>
            <a:ext cx="2336087" cy="57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7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458" y="3590699"/>
            <a:ext cx="7050864" cy="1792607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Breadboard Piano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               </a:t>
            </a:r>
            <a:r>
              <a:rPr lang="en-US" sz="3000" dirty="0" smtClean="0">
                <a:solidFill>
                  <a:srgbClr val="2063AA"/>
                </a:solidFill>
              </a:rPr>
              <a:t>The Tech Museum of Innovation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0660" y="5396753"/>
            <a:ext cx="6298340" cy="573741"/>
          </a:xfrm>
        </p:spPr>
        <p:txBody>
          <a:bodyPr>
            <a:noAutofit/>
          </a:bodyPr>
          <a:lstStyle/>
          <a:p>
            <a:r>
              <a:rPr lang="en-US" sz="1600" dirty="0" smtClean="0"/>
              <a:t>Innovate with </a:t>
            </a:r>
            <a:r>
              <a:rPr lang="en-US" sz="1600" dirty="0" err="1" smtClean="0"/>
              <a:t>Arduino</a:t>
            </a:r>
            <a:r>
              <a:rPr lang="en-US" sz="1600" dirty="0" smtClean="0"/>
              <a:t> and lab instructor Tenaya Hurst</a:t>
            </a:r>
            <a:endParaRPr lang="en-US" sz="1600" dirty="0"/>
          </a:p>
        </p:txBody>
      </p:sp>
      <p:pic>
        <p:nvPicPr>
          <p:cNvPr id="4" name="Picture 3" descr="BreadboardPian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04" y="219518"/>
            <a:ext cx="3939013" cy="2954259"/>
          </a:xfrm>
          <a:prstGeom prst="rect">
            <a:avLst/>
          </a:prstGeom>
        </p:spPr>
      </p:pic>
      <p:pic>
        <p:nvPicPr>
          <p:cNvPr id="6" name="Picture 5" descr="PiezoOddwiresCr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60" y="471357"/>
            <a:ext cx="3028122" cy="22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5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duinoYunBoa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33" y="313599"/>
            <a:ext cx="2543701" cy="1693151"/>
          </a:xfrm>
          <a:prstGeom prst="rect">
            <a:avLst/>
          </a:prstGeom>
        </p:spPr>
      </p:pic>
      <p:pic>
        <p:nvPicPr>
          <p:cNvPr id="6" name="Picture 5" descr="LininoBoardShieldsCr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49" y="313599"/>
            <a:ext cx="2306504" cy="1693151"/>
          </a:xfrm>
          <a:prstGeom prst="rect">
            <a:avLst/>
          </a:prstGeom>
        </p:spPr>
      </p:pic>
      <p:pic>
        <p:nvPicPr>
          <p:cNvPr id="7" name="Picture 6" descr="ArduinoEsplor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145" y="324336"/>
            <a:ext cx="2935207" cy="1651054"/>
          </a:xfrm>
          <a:prstGeom prst="rect">
            <a:avLst/>
          </a:prstGeom>
        </p:spPr>
      </p:pic>
      <p:pic>
        <p:nvPicPr>
          <p:cNvPr id="8" name="Picture 7" descr="ArduinoUno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93" y="2356459"/>
            <a:ext cx="1959710" cy="1951000"/>
          </a:xfrm>
          <a:prstGeom prst="rect">
            <a:avLst/>
          </a:prstGeom>
        </p:spPr>
      </p:pic>
      <p:pic>
        <p:nvPicPr>
          <p:cNvPr id="10" name="Picture 9" descr="ArduinoVariet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49" y="2722207"/>
            <a:ext cx="5803026" cy="2938241"/>
          </a:xfrm>
          <a:prstGeom prst="rect">
            <a:avLst/>
          </a:prstGeom>
        </p:spPr>
      </p:pic>
      <p:pic>
        <p:nvPicPr>
          <p:cNvPr id="13" name="Picture 12" descr="arduino-with-laptop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33" y="4656933"/>
            <a:ext cx="2558436" cy="19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0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399" y="459475"/>
            <a:ext cx="3840480" cy="94599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Parts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088912"/>
              </p:ext>
            </p:extLst>
          </p:nvPr>
        </p:nvGraphicFramePr>
        <p:xfrm>
          <a:off x="5099050" y="709239"/>
          <a:ext cx="3840162" cy="569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37"/>
                <a:gridCol w="1432757"/>
                <a:gridCol w="19082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9V battery 7-12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 USB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Receiving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</a:t>
                      </a:r>
                      <a:r>
                        <a:rPr lang="en-US" baseline="0" dirty="0" smtClean="0"/>
                        <a:t> when programming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Trans-</a:t>
                      </a:r>
                    </a:p>
                    <a:p>
                      <a:r>
                        <a:rPr lang="en-US" dirty="0" smtClean="0"/>
                        <a:t>mitting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running 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LEDTrouble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shooting.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running</a:t>
                      </a:r>
                      <a:r>
                        <a:rPr lang="en-US" baseline="0" dirty="0" smtClean="0"/>
                        <a:t> proper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Input, Output,</a:t>
                      </a:r>
                      <a:r>
                        <a:rPr lang="en-US" baseline="0" dirty="0" smtClean="0"/>
                        <a:t> Digital, Ground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Indicator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Arduino</a:t>
                      </a:r>
                      <a:r>
                        <a:rPr lang="en-US" baseline="0" dirty="0" smtClean="0"/>
                        <a:t> power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Manually reset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ICSP 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Bypass boot</a:t>
                      </a:r>
                      <a:r>
                        <a:rPr lang="en-US" baseline="0" dirty="0" smtClean="0"/>
                        <a:t> loader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Analog,</a:t>
                      </a:r>
                      <a:r>
                        <a:rPr lang="en-US" baseline="0" dirty="0" smtClean="0"/>
                        <a:t> Ground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IKardui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8" y="1166324"/>
            <a:ext cx="4225163" cy="48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9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9275" y="457204"/>
            <a:ext cx="8042276" cy="750265"/>
          </a:xfrm>
        </p:spPr>
        <p:txBody>
          <a:bodyPr/>
          <a:lstStyle/>
          <a:p>
            <a:r>
              <a:rPr lang="en-US" sz="3200" dirty="0" smtClean="0"/>
              <a:t>      Analog Signal         vs.     Digital Signal</a:t>
            </a:r>
            <a:endParaRPr lang="en-US" sz="3200" dirty="0"/>
          </a:p>
        </p:txBody>
      </p:sp>
      <p:sp>
        <p:nvSpPr>
          <p:cNvPr id="8" name="Tex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Has a range of values</a:t>
            </a:r>
          </a:p>
          <a:p>
            <a:r>
              <a:rPr lang="en-US" dirty="0" smtClean="0"/>
              <a:t>a </a:t>
            </a:r>
            <a:r>
              <a:rPr lang="en-US" dirty="0"/>
              <a:t>signal that can be any value between </a:t>
            </a:r>
            <a:r>
              <a:rPr lang="en-US" dirty="0" smtClean="0"/>
              <a:t>two </a:t>
            </a:r>
            <a:r>
              <a:rPr lang="en-US" dirty="0"/>
              <a:t>limits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Denoted by Sine waves</a:t>
            </a:r>
          </a:p>
          <a:p>
            <a:r>
              <a:rPr lang="en-US" dirty="0" smtClean="0"/>
              <a:t>Best for audio and video</a:t>
            </a:r>
          </a:p>
          <a:p>
            <a:r>
              <a:rPr lang="en-US" dirty="0" smtClean="0"/>
              <a:t>Draw more power</a:t>
            </a:r>
          </a:p>
          <a:p>
            <a:r>
              <a:rPr lang="en-US" dirty="0" smtClean="0"/>
              <a:t>Memory – wave signal</a:t>
            </a:r>
          </a:p>
          <a:p>
            <a:r>
              <a:rPr lang="en-US" dirty="0" smtClean="0"/>
              <a:t>Can be affected in accuracy by external noise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 or Off</a:t>
            </a:r>
          </a:p>
          <a:p>
            <a:r>
              <a:rPr lang="en-US" dirty="0"/>
              <a:t>A signal that can be one of two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Denoted by Square waves</a:t>
            </a:r>
          </a:p>
          <a:p>
            <a:r>
              <a:rPr lang="en-US" dirty="0" smtClean="0"/>
              <a:t>Best for electronics</a:t>
            </a:r>
          </a:p>
          <a:p>
            <a:r>
              <a:rPr lang="en-US" dirty="0" smtClean="0"/>
              <a:t>Draw less power</a:t>
            </a:r>
          </a:p>
          <a:p>
            <a:r>
              <a:rPr lang="en-US" dirty="0" smtClean="0"/>
              <a:t>Memory – binary bit</a:t>
            </a:r>
          </a:p>
          <a:p>
            <a:r>
              <a:rPr lang="en-US" dirty="0" smtClean="0"/>
              <a:t>More reliable with data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6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Breadboard</a:t>
            </a:r>
            <a:r>
              <a:rPr lang="en-US" sz="2400" dirty="0" smtClean="0"/>
              <a:t> – </a:t>
            </a:r>
            <a:r>
              <a:rPr lang="en-US" sz="2400" dirty="0" err="1" smtClean="0"/>
              <a:t>solderless</a:t>
            </a:r>
            <a:r>
              <a:rPr lang="en-US" sz="2400" dirty="0" smtClean="0"/>
              <a:t>, reusable, prototyping perforated plastic block with metal tie points to make connections</a:t>
            </a:r>
            <a:br>
              <a:rPr lang="en-US" sz="2400" dirty="0" smtClean="0"/>
            </a:br>
            <a:r>
              <a:rPr lang="en-US" sz="3100" dirty="0" smtClean="0"/>
              <a:t>Bus strips </a:t>
            </a:r>
            <a:r>
              <a:rPr lang="en-US" sz="2400" dirty="0" smtClean="0"/>
              <a:t>– the positive and negative vertical connections</a:t>
            </a:r>
            <a:endParaRPr lang="en-US" sz="2400" dirty="0"/>
          </a:p>
        </p:txBody>
      </p:sp>
      <p:pic>
        <p:nvPicPr>
          <p:cNvPr id="10" name="Content Placeholder 9" descr="SIKbreadboard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95" r="-18895"/>
          <a:stretch>
            <a:fillRect/>
          </a:stretch>
        </p:blipFill>
        <p:spPr>
          <a:xfrm>
            <a:off x="779463" y="1981200"/>
            <a:ext cx="3657600" cy="3975100"/>
          </a:xfrm>
        </p:spPr>
      </p:pic>
      <p:pic>
        <p:nvPicPr>
          <p:cNvPr id="11" name="Content Placeholder 10" descr="SIKbreadboard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92" r="-191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675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18247</TotalTime>
  <Words>464</Words>
  <Application>Microsoft Macintosh PowerPoint</Application>
  <PresentationFormat>On-screen Show (4:3)</PresentationFormat>
  <Paragraphs>126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Pixel</vt:lpstr>
      <vt:lpstr>PowerPoint Presentation</vt:lpstr>
      <vt:lpstr>http://arduino.cc/en/Main/Software</vt:lpstr>
      <vt:lpstr>PowerPoint Presentation</vt:lpstr>
      <vt:lpstr>Member Workshops</vt:lpstr>
      <vt:lpstr>Breadboard Piano                 The Tech Museum of Innovation</vt:lpstr>
      <vt:lpstr>PowerPoint Presentation</vt:lpstr>
      <vt:lpstr>Arduino Parts </vt:lpstr>
      <vt:lpstr>      Analog Signal         vs.     Digital Signal</vt:lpstr>
      <vt:lpstr>Breadboard – solderless, reusable, prototyping perforated plastic block with metal tie points to make connections Bus strips – the positive and negative vertical connections</vt:lpstr>
      <vt:lpstr>Piezo</vt:lpstr>
      <vt:lpstr>LDR Photocell</vt:lpstr>
      <vt:lpstr>Resistors</vt:lpstr>
      <vt:lpstr>Challenge 1: Play Music through Programming</vt:lpstr>
      <vt:lpstr>More for #1</vt:lpstr>
      <vt:lpstr>Challenge 2: Play Music with Light Resistance</vt:lpstr>
      <vt:lpstr>More for #2</vt:lpstr>
      <vt:lpstr>Challenge 3: Play your Piezo, note by note</vt:lpstr>
      <vt:lpstr>More for #3</vt:lpstr>
      <vt:lpstr>Challenge 4: Make a Breadboard Piano</vt:lpstr>
    </vt:vector>
  </TitlesOfParts>
  <Company>The Go Game - 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 Museum Light-Sound-Action-Wearable </dc:title>
  <dc:creator>Tenaya Hurst</dc:creator>
  <cp:lastModifiedBy>Tenaya Hurst</cp:lastModifiedBy>
  <cp:revision>116</cp:revision>
  <cp:lastPrinted>2014-02-05T02:08:11Z</cp:lastPrinted>
  <dcterms:created xsi:type="dcterms:W3CDTF">2014-01-23T19:46:39Z</dcterms:created>
  <dcterms:modified xsi:type="dcterms:W3CDTF">2014-04-30T21:51:52Z</dcterms:modified>
</cp:coreProperties>
</file>