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64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7" autoAdjust="0"/>
  </p:normalViewPr>
  <p:slideViewPr>
    <p:cSldViewPr snapToGrid="0">
      <p:cViewPr varScale="1">
        <p:scale>
          <a:sx n="57" d="100"/>
          <a:sy n="57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57138-40D1-4F91-B11B-A4E80AEFBC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424A7-22B3-4409-914D-33F9C46D435A}">
      <dgm:prSet/>
      <dgm:spPr/>
      <dgm:t>
        <a:bodyPr/>
        <a:lstStyle/>
        <a:p>
          <a:pPr rtl="0"/>
          <a:r>
            <a:rPr lang="en-US" smtClean="0"/>
            <a:t>Lucene</a:t>
          </a:r>
          <a:r>
            <a:rPr lang="zh-CN" smtClean="0"/>
            <a:t>简介</a:t>
          </a:r>
          <a:endParaRPr lang="zh-CN"/>
        </a:p>
      </dgm:t>
    </dgm:pt>
    <dgm:pt modelId="{40A647AE-7987-4D33-9AB0-40858CEB3E8F}" type="parTrans" cxnId="{3A555AAC-1290-48C1-B775-749EE6F10112}">
      <dgm:prSet/>
      <dgm:spPr/>
      <dgm:t>
        <a:bodyPr/>
        <a:lstStyle/>
        <a:p>
          <a:endParaRPr lang="zh-CN" altLang="en-US"/>
        </a:p>
      </dgm:t>
    </dgm:pt>
    <dgm:pt modelId="{C8EFC4CC-658A-4E04-BD26-AAA37F569C80}" type="sibTrans" cxnId="{3A555AAC-1290-48C1-B775-749EE6F10112}">
      <dgm:prSet/>
      <dgm:spPr/>
      <dgm:t>
        <a:bodyPr/>
        <a:lstStyle/>
        <a:p>
          <a:endParaRPr lang="zh-CN" altLang="en-US"/>
        </a:p>
      </dgm:t>
    </dgm:pt>
    <dgm:pt modelId="{EA24BA8B-44F7-4853-AF49-2D808B60A865}">
      <dgm:prSet/>
      <dgm:spPr/>
      <dgm:t>
        <a:bodyPr/>
        <a:lstStyle/>
        <a:p>
          <a:pPr rtl="0"/>
          <a:r>
            <a:rPr lang="zh-CN" smtClean="0"/>
            <a:t>倒排索引简介</a:t>
          </a:r>
          <a:endParaRPr lang="zh-CN"/>
        </a:p>
      </dgm:t>
    </dgm:pt>
    <dgm:pt modelId="{1B059965-7F14-4F3F-B8CE-95592888FBF3}" type="parTrans" cxnId="{756467F9-9CC9-4501-A394-D357CDF6B732}">
      <dgm:prSet/>
      <dgm:spPr/>
      <dgm:t>
        <a:bodyPr/>
        <a:lstStyle/>
        <a:p>
          <a:endParaRPr lang="zh-CN" altLang="en-US"/>
        </a:p>
      </dgm:t>
    </dgm:pt>
    <dgm:pt modelId="{A937036C-83A5-47B8-94F2-96EAF8156C77}" type="sibTrans" cxnId="{756467F9-9CC9-4501-A394-D357CDF6B732}">
      <dgm:prSet/>
      <dgm:spPr/>
      <dgm:t>
        <a:bodyPr/>
        <a:lstStyle/>
        <a:p>
          <a:endParaRPr lang="zh-CN" altLang="en-US"/>
        </a:p>
      </dgm:t>
    </dgm:pt>
    <dgm:pt modelId="{8F0CE73E-94E0-4DD4-AB4C-1D079EC1ED90}">
      <dgm:prSet/>
      <dgm:spPr/>
      <dgm:t>
        <a:bodyPr/>
        <a:lstStyle/>
        <a:p>
          <a:pPr rtl="0"/>
          <a:r>
            <a:rPr lang="en-US" smtClean="0"/>
            <a:t>Lucene</a:t>
          </a:r>
          <a:r>
            <a:rPr lang="zh-CN" smtClean="0"/>
            <a:t>软件包介绍</a:t>
          </a:r>
          <a:endParaRPr lang="zh-CN"/>
        </a:p>
      </dgm:t>
    </dgm:pt>
    <dgm:pt modelId="{07FFBAB4-F9CF-4107-BA30-5C2A065F1013}" type="parTrans" cxnId="{490CE9E6-B5E9-41CE-879D-85C91326EDF7}">
      <dgm:prSet/>
      <dgm:spPr/>
      <dgm:t>
        <a:bodyPr/>
        <a:lstStyle/>
        <a:p>
          <a:endParaRPr lang="zh-CN" altLang="en-US"/>
        </a:p>
      </dgm:t>
    </dgm:pt>
    <dgm:pt modelId="{6EB6441F-68F7-453D-8A7B-86A21FBF2BEE}" type="sibTrans" cxnId="{490CE9E6-B5E9-41CE-879D-85C91326EDF7}">
      <dgm:prSet/>
      <dgm:spPr/>
      <dgm:t>
        <a:bodyPr/>
        <a:lstStyle/>
        <a:p>
          <a:endParaRPr lang="zh-CN" altLang="en-US"/>
        </a:p>
      </dgm:t>
    </dgm:pt>
    <dgm:pt modelId="{E86CEA85-B519-4714-9B7F-BD0F4BD36A26}">
      <dgm:prSet/>
      <dgm:spPr/>
      <dgm:t>
        <a:bodyPr/>
        <a:lstStyle/>
        <a:p>
          <a:pPr rtl="0"/>
          <a:r>
            <a:rPr lang="zh-CN" smtClean="0"/>
            <a:t>建立索引</a:t>
          </a:r>
          <a:endParaRPr lang="zh-CN"/>
        </a:p>
      </dgm:t>
    </dgm:pt>
    <dgm:pt modelId="{14F94E0E-FE4F-48D7-A7FC-B55BC4FCB45B}" type="parTrans" cxnId="{0A0B7371-225C-47BC-8C73-B54B2356F840}">
      <dgm:prSet/>
      <dgm:spPr/>
      <dgm:t>
        <a:bodyPr/>
        <a:lstStyle/>
        <a:p>
          <a:endParaRPr lang="zh-CN" altLang="en-US"/>
        </a:p>
      </dgm:t>
    </dgm:pt>
    <dgm:pt modelId="{B748FB00-11FB-4F12-A4BA-E989FF493732}" type="sibTrans" cxnId="{0A0B7371-225C-47BC-8C73-B54B2356F840}">
      <dgm:prSet/>
      <dgm:spPr/>
      <dgm:t>
        <a:bodyPr/>
        <a:lstStyle/>
        <a:p>
          <a:endParaRPr lang="zh-CN" altLang="en-US"/>
        </a:p>
      </dgm:t>
    </dgm:pt>
    <dgm:pt modelId="{710469BE-03C2-4AE4-B212-C3D4E916073D}">
      <dgm:prSet/>
      <dgm:spPr/>
      <dgm:t>
        <a:bodyPr/>
        <a:lstStyle/>
        <a:p>
          <a:pPr rtl="0"/>
          <a:r>
            <a:rPr lang="zh-CN" smtClean="0"/>
            <a:t>索引文档</a:t>
          </a:r>
          <a:endParaRPr lang="zh-CN"/>
        </a:p>
      </dgm:t>
    </dgm:pt>
    <dgm:pt modelId="{65FB9DE3-6500-4C67-937E-609CC8F1FD8B}" type="parTrans" cxnId="{3306A6CB-3407-4DF3-8398-31DD7DF8B379}">
      <dgm:prSet/>
      <dgm:spPr/>
      <dgm:t>
        <a:bodyPr/>
        <a:lstStyle/>
        <a:p>
          <a:endParaRPr lang="zh-CN" altLang="en-US"/>
        </a:p>
      </dgm:t>
    </dgm:pt>
    <dgm:pt modelId="{5BECB7E2-719F-47DC-9FF2-C44DE235B936}" type="sibTrans" cxnId="{3306A6CB-3407-4DF3-8398-31DD7DF8B379}">
      <dgm:prSet/>
      <dgm:spPr/>
      <dgm:t>
        <a:bodyPr/>
        <a:lstStyle/>
        <a:p>
          <a:endParaRPr lang="zh-CN" altLang="en-US"/>
        </a:p>
      </dgm:t>
    </dgm:pt>
    <dgm:pt modelId="{3901C3C4-C3B3-4F75-8AA1-99BF953B0D36}">
      <dgm:prSet/>
      <dgm:spPr/>
      <dgm:t>
        <a:bodyPr/>
        <a:lstStyle/>
        <a:p>
          <a:pPr rtl="0"/>
          <a:r>
            <a:rPr lang="zh-CN" smtClean="0"/>
            <a:t>其它</a:t>
          </a:r>
          <a:endParaRPr lang="zh-CN"/>
        </a:p>
      </dgm:t>
    </dgm:pt>
    <dgm:pt modelId="{9B9C9B3D-7621-473B-8166-BDC42EFFBE11}" type="parTrans" cxnId="{9D25B4A6-7E82-43C1-ADCB-E712FF16D4F9}">
      <dgm:prSet/>
      <dgm:spPr/>
      <dgm:t>
        <a:bodyPr/>
        <a:lstStyle/>
        <a:p>
          <a:endParaRPr lang="zh-CN" altLang="en-US"/>
        </a:p>
      </dgm:t>
    </dgm:pt>
    <dgm:pt modelId="{5404D289-D11A-4C9B-8EF3-FA4762CB4873}" type="sibTrans" cxnId="{9D25B4A6-7E82-43C1-ADCB-E712FF16D4F9}">
      <dgm:prSet/>
      <dgm:spPr/>
      <dgm:t>
        <a:bodyPr/>
        <a:lstStyle/>
        <a:p>
          <a:endParaRPr lang="zh-CN" altLang="en-US"/>
        </a:p>
      </dgm:t>
    </dgm:pt>
    <dgm:pt modelId="{8CF1B321-1B7A-48CA-94F0-84F419F2E49A}" type="pres">
      <dgm:prSet presAssocID="{62B57138-40D1-4F91-B11B-A4E80AEFBC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C79C63-16E6-4089-A442-68CBF94F10FB}" type="pres">
      <dgm:prSet presAssocID="{F8D424A7-22B3-4409-914D-33F9C46D435A}" presName="composite" presStyleCnt="0"/>
      <dgm:spPr/>
    </dgm:pt>
    <dgm:pt modelId="{069282FC-E807-444C-AEC8-B785F6EEDA08}" type="pres">
      <dgm:prSet presAssocID="{F8D424A7-22B3-4409-914D-33F9C46D435A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BA013-6FAD-4D50-803C-4131E5506FA2}" type="pres">
      <dgm:prSet presAssocID="{F8D424A7-22B3-4409-914D-33F9C46D435A}" presName="desTx" presStyleLbl="alignAccFollowNode1" presStyleIdx="0" presStyleCnt="6">
        <dgm:presLayoutVars>
          <dgm:bulletEnabled val="1"/>
        </dgm:presLayoutVars>
      </dgm:prSet>
      <dgm:spPr/>
    </dgm:pt>
    <dgm:pt modelId="{AE674724-8F18-418A-9234-5D1789531CC8}" type="pres">
      <dgm:prSet presAssocID="{C8EFC4CC-658A-4E04-BD26-AAA37F569C80}" presName="space" presStyleCnt="0"/>
      <dgm:spPr/>
    </dgm:pt>
    <dgm:pt modelId="{0FA514AA-E8E6-4C71-8E62-7250F306F55C}" type="pres">
      <dgm:prSet presAssocID="{EA24BA8B-44F7-4853-AF49-2D808B60A865}" presName="composite" presStyleCnt="0"/>
      <dgm:spPr/>
    </dgm:pt>
    <dgm:pt modelId="{082BD1EB-C9B4-4BCB-B0E0-08C5E8DD0F61}" type="pres">
      <dgm:prSet presAssocID="{EA24BA8B-44F7-4853-AF49-2D808B60A86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A567BA-E017-43A9-947D-B236234B6747}" type="pres">
      <dgm:prSet presAssocID="{EA24BA8B-44F7-4853-AF49-2D808B60A865}" presName="desTx" presStyleLbl="alignAccFollowNode1" presStyleIdx="1" presStyleCnt="6">
        <dgm:presLayoutVars>
          <dgm:bulletEnabled val="1"/>
        </dgm:presLayoutVars>
      </dgm:prSet>
      <dgm:spPr/>
    </dgm:pt>
    <dgm:pt modelId="{0E5826A2-52E2-4D1D-AE60-FCDE22B68E7D}" type="pres">
      <dgm:prSet presAssocID="{A937036C-83A5-47B8-94F2-96EAF8156C77}" presName="space" presStyleCnt="0"/>
      <dgm:spPr/>
    </dgm:pt>
    <dgm:pt modelId="{FA11A48C-4C18-40A8-9323-D7AFFDD3ABDD}" type="pres">
      <dgm:prSet presAssocID="{8F0CE73E-94E0-4DD4-AB4C-1D079EC1ED90}" presName="composite" presStyleCnt="0"/>
      <dgm:spPr/>
    </dgm:pt>
    <dgm:pt modelId="{4E41EE47-0F6D-4D54-8C6E-7D785B05EF0F}" type="pres">
      <dgm:prSet presAssocID="{8F0CE73E-94E0-4DD4-AB4C-1D079EC1ED9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E2625-D05A-44D3-B2B2-BA22DBFD3FB5}" type="pres">
      <dgm:prSet presAssocID="{8F0CE73E-94E0-4DD4-AB4C-1D079EC1ED90}" presName="desTx" presStyleLbl="alignAccFollowNode1" presStyleIdx="2" presStyleCnt="6">
        <dgm:presLayoutVars>
          <dgm:bulletEnabled val="1"/>
        </dgm:presLayoutVars>
      </dgm:prSet>
      <dgm:spPr/>
    </dgm:pt>
    <dgm:pt modelId="{8DCE45C4-0C83-4909-ADFB-8B37075A7C0E}" type="pres">
      <dgm:prSet presAssocID="{6EB6441F-68F7-453D-8A7B-86A21FBF2BEE}" presName="space" presStyleCnt="0"/>
      <dgm:spPr/>
    </dgm:pt>
    <dgm:pt modelId="{724B4084-7988-4AD2-B4ED-931E4B0ED11E}" type="pres">
      <dgm:prSet presAssocID="{E86CEA85-B519-4714-9B7F-BD0F4BD36A26}" presName="composite" presStyleCnt="0"/>
      <dgm:spPr/>
    </dgm:pt>
    <dgm:pt modelId="{0C378AB2-F861-4ED0-860C-43D1B46B36BD}" type="pres">
      <dgm:prSet presAssocID="{E86CEA85-B519-4714-9B7F-BD0F4BD36A26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B96B8-0391-4ED9-AC54-27B4812AA96A}" type="pres">
      <dgm:prSet presAssocID="{E86CEA85-B519-4714-9B7F-BD0F4BD36A26}" presName="desTx" presStyleLbl="alignAccFollowNode1" presStyleIdx="3" presStyleCnt="6">
        <dgm:presLayoutVars>
          <dgm:bulletEnabled val="1"/>
        </dgm:presLayoutVars>
      </dgm:prSet>
      <dgm:spPr/>
    </dgm:pt>
    <dgm:pt modelId="{2A0DEBDF-CC27-491F-B9EC-F2C409572932}" type="pres">
      <dgm:prSet presAssocID="{B748FB00-11FB-4F12-A4BA-E989FF493732}" presName="space" presStyleCnt="0"/>
      <dgm:spPr/>
    </dgm:pt>
    <dgm:pt modelId="{5DDD9752-EA7F-4732-BF78-7E4DA6D416BD}" type="pres">
      <dgm:prSet presAssocID="{710469BE-03C2-4AE4-B212-C3D4E916073D}" presName="composite" presStyleCnt="0"/>
      <dgm:spPr/>
    </dgm:pt>
    <dgm:pt modelId="{6364BFD8-8A1B-4704-8FCE-1674623F9328}" type="pres">
      <dgm:prSet presAssocID="{710469BE-03C2-4AE4-B212-C3D4E916073D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9D98A-D151-4A78-867D-E72816E0A52D}" type="pres">
      <dgm:prSet presAssocID="{710469BE-03C2-4AE4-B212-C3D4E916073D}" presName="desTx" presStyleLbl="alignAccFollowNode1" presStyleIdx="4" presStyleCnt="6">
        <dgm:presLayoutVars>
          <dgm:bulletEnabled val="1"/>
        </dgm:presLayoutVars>
      </dgm:prSet>
      <dgm:spPr/>
    </dgm:pt>
    <dgm:pt modelId="{7B3DC15A-0AC1-4038-8144-5498DC8A5261}" type="pres">
      <dgm:prSet presAssocID="{5BECB7E2-719F-47DC-9FF2-C44DE235B936}" presName="space" presStyleCnt="0"/>
      <dgm:spPr/>
    </dgm:pt>
    <dgm:pt modelId="{F2CF86E8-1477-4F68-A06B-7A10B993C0A7}" type="pres">
      <dgm:prSet presAssocID="{3901C3C4-C3B3-4F75-8AA1-99BF953B0D36}" presName="composite" presStyleCnt="0"/>
      <dgm:spPr/>
    </dgm:pt>
    <dgm:pt modelId="{2BFE842F-6D22-4F12-B0CE-A32128DF93C5}" type="pres">
      <dgm:prSet presAssocID="{3901C3C4-C3B3-4F75-8AA1-99BF953B0D3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E59904-10BD-4B87-85DC-C3BB2391203C}" type="pres">
      <dgm:prSet presAssocID="{3901C3C4-C3B3-4F75-8AA1-99BF953B0D3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490CE9E6-B5E9-41CE-879D-85C91326EDF7}" srcId="{62B57138-40D1-4F91-B11B-A4E80AEFBCD2}" destId="{8F0CE73E-94E0-4DD4-AB4C-1D079EC1ED90}" srcOrd="2" destOrd="0" parTransId="{07FFBAB4-F9CF-4107-BA30-5C2A065F1013}" sibTransId="{6EB6441F-68F7-453D-8A7B-86A21FBF2BEE}"/>
    <dgm:cxn modelId="{3A555AAC-1290-48C1-B775-749EE6F10112}" srcId="{62B57138-40D1-4F91-B11B-A4E80AEFBCD2}" destId="{F8D424A7-22B3-4409-914D-33F9C46D435A}" srcOrd="0" destOrd="0" parTransId="{40A647AE-7987-4D33-9AB0-40858CEB3E8F}" sibTransId="{C8EFC4CC-658A-4E04-BD26-AAA37F569C80}"/>
    <dgm:cxn modelId="{449ED439-5BE4-41F6-9872-55B440C165FC}" type="presOf" srcId="{3901C3C4-C3B3-4F75-8AA1-99BF953B0D36}" destId="{2BFE842F-6D22-4F12-B0CE-A32128DF93C5}" srcOrd="0" destOrd="0" presId="urn:microsoft.com/office/officeart/2005/8/layout/hList1"/>
    <dgm:cxn modelId="{62030909-D043-419D-B53F-F83326C686DA}" type="presOf" srcId="{F8D424A7-22B3-4409-914D-33F9C46D435A}" destId="{069282FC-E807-444C-AEC8-B785F6EEDA08}" srcOrd="0" destOrd="0" presId="urn:microsoft.com/office/officeart/2005/8/layout/hList1"/>
    <dgm:cxn modelId="{3306A6CB-3407-4DF3-8398-31DD7DF8B379}" srcId="{62B57138-40D1-4F91-B11B-A4E80AEFBCD2}" destId="{710469BE-03C2-4AE4-B212-C3D4E916073D}" srcOrd="4" destOrd="0" parTransId="{65FB9DE3-6500-4C67-937E-609CC8F1FD8B}" sibTransId="{5BECB7E2-719F-47DC-9FF2-C44DE235B936}"/>
    <dgm:cxn modelId="{58EAF8AF-5E75-4540-B184-23E0F00AB4C3}" type="presOf" srcId="{EA24BA8B-44F7-4853-AF49-2D808B60A865}" destId="{082BD1EB-C9B4-4BCB-B0E0-08C5E8DD0F61}" srcOrd="0" destOrd="0" presId="urn:microsoft.com/office/officeart/2005/8/layout/hList1"/>
    <dgm:cxn modelId="{452E1E80-3BA0-4A21-90E9-2E99387C4C69}" type="presOf" srcId="{62B57138-40D1-4F91-B11B-A4E80AEFBCD2}" destId="{8CF1B321-1B7A-48CA-94F0-84F419F2E49A}" srcOrd="0" destOrd="0" presId="urn:microsoft.com/office/officeart/2005/8/layout/hList1"/>
    <dgm:cxn modelId="{9D25B4A6-7E82-43C1-ADCB-E712FF16D4F9}" srcId="{62B57138-40D1-4F91-B11B-A4E80AEFBCD2}" destId="{3901C3C4-C3B3-4F75-8AA1-99BF953B0D36}" srcOrd="5" destOrd="0" parTransId="{9B9C9B3D-7621-473B-8166-BDC42EFFBE11}" sibTransId="{5404D289-D11A-4C9B-8EF3-FA4762CB4873}"/>
    <dgm:cxn modelId="{A5FB94F9-D14B-49D2-AEEC-736635F5B7BE}" type="presOf" srcId="{E86CEA85-B519-4714-9B7F-BD0F4BD36A26}" destId="{0C378AB2-F861-4ED0-860C-43D1B46B36BD}" srcOrd="0" destOrd="0" presId="urn:microsoft.com/office/officeart/2005/8/layout/hList1"/>
    <dgm:cxn modelId="{756467F9-9CC9-4501-A394-D357CDF6B732}" srcId="{62B57138-40D1-4F91-B11B-A4E80AEFBCD2}" destId="{EA24BA8B-44F7-4853-AF49-2D808B60A865}" srcOrd="1" destOrd="0" parTransId="{1B059965-7F14-4F3F-B8CE-95592888FBF3}" sibTransId="{A937036C-83A5-47B8-94F2-96EAF8156C77}"/>
    <dgm:cxn modelId="{0A0B7371-225C-47BC-8C73-B54B2356F840}" srcId="{62B57138-40D1-4F91-B11B-A4E80AEFBCD2}" destId="{E86CEA85-B519-4714-9B7F-BD0F4BD36A26}" srcOrd="3" destOrd="0" parTransId="{14F94E0E-FE4F-48D7-A7FC-B55BC4FCB45B}" sibTransId="{B748FB00-11FB-4F12-A4BA-E989FF493732}"/>
    <dgm:cxn modelId="{ABBDFA52-BDF6-47B0-839D-C67910218A00}" type="presOf" srcId="{8F0CE73E-94E0-4DD4-AB4C-1D079EC1ED90}" destId="{4E41EE47-0F6D-4D54-8C6E-7D785B05EF0F}" srcOrd="0" destOrd="0" presId="urn:microsoft.com/office/officeart/2005/8/layout/hList1"/>
    <dgm:cxn modelId="{1D4F2A3F-132E-48EE-9435-03DEAD777004}" type="presOf" srcId="{710469BE-03C2-4AE4-B212-C3D4E916073D}" destId="{6364BFD8-8A1B-4704-8FCE-1674623F9328}" srcOrd="0" destOrd="0" presId="urn:microsoft.com/office/officeart/2005/8/layout/hList1"/>
    <dgm:cxn modelId="{39BEB8A1-232B-4320-B1BF-E716124F9508}" type="presParOf" srcId="{8CF1B321-1B7A-48CA-94F0-84F419F2E49A}" destId="{35C79C63-16E6-4089-A442-68CBF94F10FB}" srcOrd="0" destOrd="0" presId="urn:microsoft.com/office/officeart/2005/8/layout/hList1"/>
    <dgm:cxn modelId="{50FCD94E-598C-4E87-B37A-DEE3012FBE48}" type="presParOf" srcId="{35C79C63-16E6-4089-A442-68CBF94F10FB}" destId="{069282FC-E807-444C-AEC8-B785F6EEDA08}" srcOrd="0" destOrd="0" presId="urn:microsoft.com/office/officeart/2005/8/layout/hList1"/>
    <dgm:cxn modelId="{4EB26CB0-9E83-433E-881C-E79BCF598B0A}" type="presParOf" srcId="{35C79C63-16E6-4089-A442-68CBF94F10FB}" destId="{A00BA013-6FAD-4D50-803C-4131E5506FA2}" srcOrd="1" destOrd="0" presId="urn:microsoft.com/office/officeart/2005/8/layout/hList1"/>
    <dgm:cxn modelId="{B43C7986-D22B-4A73-849D-46D57CC118F1}" type="presParOf" srcId="{8CF1B321-1B7A-48CA-94F0-84F419F2E49A}" destId="{AE674724-8F18-418A-9234-5D1789531CC8}" srcOrd="1" destOrd="0" presId="urn:microsoft.com/office/officeart/2005/8/layout/hList1"/>
    <dgm:cxn modelId="{69938A8B-863E-4FB2-8225-9B1C2C92EE18}" type="presParOf" srcId="{8CF1B321-1B7A-48CA-94F0-84F419F2E49A}" destId="{0FA514AA-E8E6-4C71-8E62-7250F306F55C}" srcOrd="2" destOrd="0" presId="urn:microsoft.com/office/officeart/2005/8/layout/hList1"/>
    <dgm:cxn modelId="{AF84A1B8-7442-492A-B496-147CD4B5C7D3}" type="presParOf" srcId="{0FA514AA-E8E6-4C71-8E62-7250F306F55C}" destId="{082BD1EB-C9B4-4BCB-B0E0-08C5E8DD0F61}" srcOrd="0" destOrd="0" presId="urn:microsoft.com/office/officeart/2005/8/layout/hList1"/>
    <dgm:cxn modelId="{B328DDE5-2E9B-4E27-AA09-819978346D39}" type="presParOf" srcId="{0FA514AA-E8E6-4C71-8E62-7250F306F55C}" destId="{22A567BA-E017-43A9-947D-B236234B6747}" srcOrd="1" destOrd="0" presId="urn:microsoft.com/office/officeart/2005/8/layout/hList1"/>
    <dgm:cxn modelId="{905657E9-5575-444A-9DF8-D187DA0295DB}" type="presParOf" srcId="{8CF1B321-1B7A-48CA-94F0-84F419F2E49A}" destId="{0E5826A2-52E2-4D1D-AE60-FCDE22B68E7D}" srcOrd="3" destOrd="0" presId="urn:microsoft.com/office/officeart/2005/8/layout/hList1"/>
    <dgm:cxn modelId="{2FA8D472-B117-4A84-B502-34E253D82393}" type="presParOf" srcId="{8CF1B321-1B7A-48CA-94F0-84F419F2E49A}" destId="{FA11A48C-4C18-40A8-9323-D7AFFDD3ABDD}" srcOrd="4" destOrd="0" presId="urn:microsoft.com/office/officeart/2005/8/layout/hList1"/>
    <dgm:cxn modelId="{1C9FEE83-DC16-4DF9-8069-0F5FF92653E5}" type="presParOf" srcId="{FA11A48C-4C18-40A8-9323-D7AFFDD3ABDD}" destId="{4E41EE47-0F6D-4D54-8C6E-7D785B05EF0F}" srcOrd="0" destOrd="0" presId="urn:microsoft.com/office/officeart/2005/8/layout/hList1"/>
    <dgm:cxn modelId="{34E2A1B0-5A9B-4635-A1B8-18C51B59D477}" type="presParOf" srcId="{FA11A48C-4C18-40A8-9323-D7AFFDD3ABDD}" destId="{859E2625-D05A-44D3-B2B2-BA22DBFD3FB5}" srcOrd="1" destOrd="0" presId="urn:microsoft.com/office/officeart/2005/8/layout/hList1"/>
    <dgm:cxn modelId="{9D372EB7-A8EB-4B7F-935C-2B7684464203}" type="presParOf" srcId="{8CF1B321-1B7A-48CA-94F0-84F419F2E49A}" destId="{8DCE45C4-0C83-4909-ADFB-8B37075A7C0E}" srcOrd="5" destOrd="0" presId="urn:microsoft.com/office/officeart/2005/8/layout/hList1"/>
    <dgm:cxn modelId="{D8E552FB-BAD0-4335-A696-7B5138ECC944}" type="presParOf" srcId="{8CF1B321-1B7A-48CA-94F0-84F419F2E49A}" destId="{724B4084-7988-4AD2-B4ED-931E4B0ED11E}" srcOrd="6" destOrd="0" presId="urn:microsoft.com/office/officeart/2005/8/layout/hList1"/>
    <dgm:cxn modelId="{986545B1-014A-465C-B5B9-883B86F20880}" type="presParOf" srcId="{724B4084-7988-4AD2-B4ED-931E4B0ED11E}" destId="{0C378AB2-F861-4ED0-860C-43D1B46B36BD}" srcOrd="0" destOrd="0" presId="urn:microsoft.com/office/officeart/2005/8/layout/hList1"/>
    <dgm:cxn modelId="{AB8B153E-37B0-4747-B1A4-69BEB1C74E36}" type="presParOf" srcId="{724B4084-7988-4AD2-B4ED-931E4B0ED11E}" destId="{5BFB96B8-0391-4ED9-AC54-27B4812AA96A}" srcOrd="1" destOrd="0" presId="urn:microsoft.com/office/officeart/2005/8/layout/hList1"/>
    <dgm:cxn modelId="{BEEF9590-4329-4853-ACB6-A399C53B9C0D}" type="presParOf" srcId="{8CF1B321-1B7A-48CA-94F0-84F419F2E49A}" destId="{2A0DEBDF-CC27-491F-B9EC-F2C409572932}" srcOrd="7" destOrd="0" presId="urn:microsoft.com/office/officeart/2005/8/layout/hList1"/>
    <dgm:cxn modelId="{8A3CCF2F-5CF5-440A-8490-FE25D2FEA963}" type="presParOf" srcId="{8CF1B321-1B7A-48CA-94F0-84F419F2E49A}" destId="{5DDD9752-EA7F-4732-BF78-7E4DA6D416BD}" srcOrd="8" destOrd="0" presId="urn:microsoft.com/office/officeart/2005/8/layout/hList1"/>
    <dgm:cxn modelId="{DC13D36C-ABEF-45A4-8A99-BCB61C047026}" type="presParOf" srcId="{5DDD9752-EA7F-4732-BF78-7E4DA6D416BD}" destId="{6364BFD8-8A1B-4704-8FCE-1674623F9328}" srcOrd="0" destOrd="0" presId="urn:microsoft.com/office/officeart/2005/8/layout/hList1"/>
    <dgm:cxn modelId="{37B27A2A-B87F-4299-87FC-3394F11EE81C}" type="presParOf" srcId="{5DDD9752-EA7F-4732-BF78-7E4DA6D416BD}" destId="{4C59D98A-D151-4A78-867D-E72816E0A52D}" srcOrd="1" destOrd="0" presId="urn:microsoft.com/office/officeart/2005/8/layout/hList1"/>
    <dgm:cxn modelId="{EFA6D7F6-7D8E-4FF3-BDF2-073740BF001D}" type="presParOf" srcId="{8CF1B321-1B7A-48CA-94F0-84F419F2E49A}" destId="{7B3DC15A-0AC1-4038-8144-5498DC8A5261}" srcOrd="9" destOrd="0" presId="urn:microsoft.com/office/officeart/2005/8/layout/hList1"/>
    <dgm:cxn modelId="{5E70D3CA-2B22-4777-AE98-43C15D337CAB}" type="presParOf" srcId="{8CF1B321-1B7A-48CA-94F0-84F419F2E49A}" destId="{F2CF86E8-1477-4F68-A06B-7A10B993C0A7}" srcOrd="10" destOrd="0" presId="urn:microsoft.com/office/officeart/2005/8/layout/hList1"/>
    <dgm:cxn modelId="{E41FAC6D-C526-4ACD-B90F-6EC811099FF5}" type="presParOf" srcId="{F2CF86E8-1477-4F68-A06B-7A10B993C0A7}" destId="{2BFE842F-6D22-4F12-B0CE-A32128DF93C5}" srcOrd="0" destOrd="0" presId="urn:microsoft.com/office/officeart/2005/8/layout/hList1"/>
    <dgm:cxn modelId="{EAEB79AC-79E5-48B6-AE07-2FE6BF97E66A}" type="presParOf" srcId="{F2CF86E8-1477-4F68-A06B-7A10B993C0A7}" destId="{BEE59904-10BD-4B87-85DC-C3BB239120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BA53-6610-4BDD-8927-DF3A933281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4A43-8700-40F2-BE14-FFD65404F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6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提供文本分析、索引（从非结构化数据中提取出的并重新组织的信息，就是索引）和搜索功能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将非结构化数据中的一部分信息提取出来，重新组织，使其变得有一定结构，然后对此有一定结构的数据进行搜索，从而达到相对较好的搜索性能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结构化数据中所存储的信息是每个文件包含哪些字符串，也即已知文件，欲求字符串相对容易，也即是从文件到字符串的映射。而我们想搜索的信息是哪些文件包含此字符串，也即已知字符串，欲求文件，也即从字符串到文件的映射。两者恰恰相反。于是如果索引总能够保存从字符串到文件的映射，则会大大提高搜索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1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下面，我们可以进入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的世界啦，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4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StandardAnalyzer</a:t>
            </a:r>
            <a:r>
              <a:rPr lang="zh-CN" altLang="en-US" dirty="0" smtClean="0"/>
              <a:t>只对停词进行过滤，然后按空格进行切词，不对单词进行时态、单复数及词性的转化，并且支持中文切词</a:t>
            </a:r>
            <a:endParaRPr lang="en-US" altLang="zh-CN" dirty="0" smtClean="0"/>
          </a:p>
          <a:p>
            <a:r>
              <a:rPr lang="en-US" altLang="zh-CN" sz="1200" dirty="0" err="1" smtClean="0"/>
              <a:t>EnglishAnalyzer</a:t>
            </a:r>
            <a:r>
              <a:rPr lang="zh-CN" altLang="en-US" sz="1200" dirty="0" smtClean="0"/>
              <a:t>除了标准的切词、停词过滤，还会对单词进行时态、单复数及词性进行转化</a:t>
            </a:r>
            <a:endParaRPr lang="en-US" altLang="zh-CN" sz="1200" dirty="0" smtClean="0"/>
          </a:p>
          <a:p>
            <a:r>
              <a:rPr lang="zh-CN" altLang="en-US" sz="1200" dirty="0" smtClean="0"/>
              <a:t>进行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代码展示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6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9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：返回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searchAfter</a:t>
            </a:r>
            <a:r>
              <a:rPr lang="zh-CN" altLang="en-US" dirty="0" smtClean="0"/>
              <a:t>：根据上次查询到的最后一条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，来进分页查询及输出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代码展示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4A43-8700-40F2-BE14-FFD65404FF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8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1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E325-E2C2-481F-A18C-A2A290829746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9684-411F-4452-9FFB-0752DC8AB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java/j-lo-lucene1/" TargetMode="External"/><Relationship Id="rId2" Type="http://schemas.openxmlformats.org/officeDocument/2006/relationships/hyperlink" Target="https://lucene.apache.org/core/4_2_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forfuture1978/article/details/4745802" TargetMode="External"/><Relationship Id="rId5" Type="http://schemas.openxmlformats.org/officeDocument/2006/relationships/hyperlink" Target="http://blog.csdn.net/forfuture1978/article/details/4711308" TargetMode="External"/><Relationship Id="rId4" Type="http://schemas.openxmlformats.org/officeDocument/2006/relationships/hyperlink" Target="http://www.jkeabc.com/p/74488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Peter_Luh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7284"/>
            <a:ext cx="9144000" cy="890516"/>
          </a:xfrm>
        </p:spPr>
        <p:txBody>
          <a:bodyPr/>
          <a:lstStyle/>
          <a:p>
            <a:r>
              <a:rPr lang="en-US" altLang="zh-CN" dirty="0" smtClean="0"/>
              <a:t>2015-06-17</a:t>
            </a:r>
          </a:p>
          <a:p>
            <a:r>
              <a:rPr lang="zh-CN" altLang="en-US" dirty="0" smtClean="0"/>
              <a:t>黄庆伟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10" y="1793927"/>
            <a:ext cx="4752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106738" y="3073726"/>
            <a:ext cx="9978523" cy="556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/>
              <a:t>Lucene</a:t>
            </a:r>
            <a:r>
              <a:rPr lang="en-US" altLang="zh-CN" sz="2400" dirty="0"/>
              <a:t>, an indexing and search library, accepts only plain text </a:t>
            </a:r>
            <a:r>
              <a:rPr lang="en-US" altLang="zh-CN" sz="2400" dirty="0" smtClean="0"/>
              <a:t>input.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23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23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创建一个</a:t>
            </a:r>
            <a:r>
              <a:rPr lang="en-US" altLang="zh-CN" sz="2400" dirty="0" err="1">
                <a:latin typeface="+mn-ea"/>
              </a:rPr>
              <a:t>IndexWriter</a:t>
            </a:r>
            <a:r>
              <a:rPr lang="zh-CN" altLang="en-US" sz="2400" dirty="0">
                <a:latin typeface="+mn-ea"/>
              </a:rPr>
              <a:t> </a:t>
            </a:r>
            <a:r>
              <a:rPr lang="zh-CN" altLang="en-US" sz="2400" dirty="0" smtClean="0">
                <a:latin typeface="+mn-ea"/>
              </a:rPr>
              <a:t>用来将索引写入文件或内存，</a:t>
            </a:r>
            <a:r>
              <a:rPr lang="en-US" altLang="zh-CN" sz="2400" dirty="0">
                <a:latin typeface="+mn-ea"/>
              </a:rPr>
              <a:t>Analyzer</a:t>
            </a:r>
            <a:r>
              <a:rPr lang="zh-CN" altLang="en-US" sz="2400" dirty="0">
                <a:latin typeface="+mn-ea"/>
              </a:rPr>
              <a:t> 便是用来对文档进行词法分析和语言处理的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创建一个</a:t>
            </a:r>
            <a:r>
              <a:rPr lang="en-US" altLang="zh-CN" sz="2400" dirty="0">
                <a:latin typeface="+mn-ea"/>
              </a:rPr>
              <a:t>Document </a:t>
            </a:r>
            <a:r>
              <a:rPr lang="zh-CN" altLang="en-US" sz="2400" dirty="0">
                <a:latin typeface="+mn-ea"/>
              </a:rPr>
              <a:t>代表我们要索引的文档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将</a:t>
            </a:r>
            <a:r>
              <a:rPr lang="zh-CN" altLang="en-US" sz="2400" dirty="0">
                <a:latin typeface="+mn-ea"/>
              </a:rPr>
              <a:t>不同的</a:t>
            </a:r>
            <a:r>
              <a:rPr lang="en-US" altLang="zh-CN" sz="2400" dirty="0">
                <a:latin typeface="+mn-ea"/>
              </a:rPr>
              <a:t>Field </a:t>
            </a:r>
            <a:r>
              <a:rPr lang="zh-CN" altLang="en-US" sz="2400" dirty="0" smtClean="0">
                <a:latin typeface="+mn-ea"/>
              </a:rPr>
              <a:t>加入</a:t>
            </a:r>
            <a:r>
              <a:rPr lang="zh-CN" altLang="en-US" sz="2400" dirty="0">
                <a:latin typeface="+mn-ea"/>
              </a:rPr>
              <a:t>到文档中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IndexWriter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调用函数</a:t>
            </a:r>
            <a:r>
              <a:rPr lang="en-US" altLang="zh-CN" sz="2400" dirty="0" err="1">
                <a:latin typeface="+mn-ea"/>
              </a:rPr>
              <a:t>addDocument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将索引写到索引文件夹中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59221" y="388216"/>
            <a:ext cx="10515600" cy="68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建立索引主要过程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3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0878"/>
            <a:ext cx="11381014" cy="5186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smtClean="0"/>
              <a:t>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搜索的基本单位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/>
              <a:t>TermQuery</a:t>
            </a: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最基本</a:t>
            </a:r>
            <a:r>
              <a:rPr lang="zh-CN" altLang="en-US" sz="2400" dirty="0"/>
              <a:t>的查询</a:t>
            </a:r>
            <a:r>
              <a:rPr lang="zh-CN" altLang="en-US" sz="2400" dirty="0" smtClean="0"/>
              <a:t>类，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的子类；其构造函数只接受一个参数，即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对象。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/>
              <a:t>Query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抽象类，有多个实现，常用的有：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BooleanQuery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BooleanClause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NumericRangeQuery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PrefixQuery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PhraseQuery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MultiPrefixQuery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MultiPhraseQuery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等等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/>
              <a:t>IndexSearcher</a:t>
            </a: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在建立好的索引上进行搜索，只读方式打开索引。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/>
              <a:t>TopDocs</a:t>
            </a:r>
            <a:endParaRPr lang="en-US" altLang="zh-CN" sz="2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用于保存搜索结果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搜索文档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1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1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IndexReader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 smtClean="0">
                <a:latin typeface="+mn-ea"/>
              </a:rPr>
              <a:t>将索引</a:t>
            </a:r>
            <a:r>
              <a:rPr lang="zh-CN" altLang="en-US" sz="2400" dirty="0">
                <a:latin typeface="+mn-ea"/>
              </a:rPr>
              <a:t>信息读入到</a:t>
            </a:r>
            <a:r>
              <a:rPr lang="zh-CN" altLang="en-US" sz="2400" dirty="0" smtClean="0">
                <a:latin typeface="+mn-ea"/>
              </a:rPr>
              <a:t>内存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 err="1">
                <a:latin typeface="+mn-ea"/>
              </a:rPr>
              <a:t>IndexSearcher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准备进行</a:t>
            </a:r>
            <a:r>
              <a:rPr lang="zh-CN" altLang="en-US" sz="2400" dirty="0" smtClean="0">
                <a:latin typeface="+mn-ea"/>
              </a:rPr>
              <a:t>搜索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 smtClean="0">
                <a:latin typeface="+mn-ea"/>
              </a:rPr>
              <a:t>Query</a:t>
            </a:r>
            <a:r>
              <a:rPr lang="zh-CN" altLang="en-US" sz="2400" dirty="0" smtClean="0">
                <a:latin typeface="+mn-ea"/>
              </a:rPr>
              <a:t>对象来存放查询语法树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将不同的</a:t>
            </a:r>
            <a:r>
              <a:rPr lang="en-US" altLang="zh-CN" sz="2400" dirty="0" smtClean="0">
                <a:latin typeface="+mn-ea"/>
              </a:rPr>
              <a:t>Term</a:t>
            </a:r>
            <a:r>
              <a:rPr lang="zh-CN" altLang="en-US" sz="2400" dirty="0" smtClean="0">
                <a:latin typeface="+mn-ea"/>
              </a:rPr>
              <a:t>查询条件加入</a:t>
            </a:r>
            <a:r>
              <a:rPr lang="en-US" altLang="zh-CN" sz="2400" dirty="0" smtClean="0">
                <a:latin typeface="+mn-ea"/>
              </a:rPr>
              <a:t>Query</a:t>
            </a:r>
            <a:r>
              <a:rPr lang="zh-CN" altLang="en-US" sz="2400" dirty="0" smtClean="0">
                <a:latin typeface="+mn-ea"/>
              </a:rPr>
              <a:t>对象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IndexSearcher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调用</a:t>
            </a:r>
            <a:r>
              <a:rPr lang="en-US" altLang="zh-CN" sz="2400" dirty="0">
                <a:latin typeface="+mn-ea"/>
              </a:rPr>
              <a:t>search </a:t>
            </a:r>
            <a:r>
              <a:rPr lang="zh-CN" altLang="en-US" sz="2400" dirty="0">
                <a:latin typeface="+mn-ea"/>
              </a:rPr>
              <a:t>对查询语法树</a:t>
            </a:r>
            <a:r>
              <a:rPr lang="en-US" altLang="zh-CN" sz="2400" dirty="0">
                <a:latin typeface="+mn-ea"/>
              </a:rPr>
              <a:t>Query </a:t>
            </a:r>
            <a:r>
              <a:rPr lang="zh-CN" altLang="en-US" sz="2400" dirty="0">
                <a:latin typeface="+mn-ea"/>
              </a:rPr>
              <a:t>进行</a:t>
            </a:r>
            <a:r>
              <a:rPr lang="zh-CN" altLang="en-US" sz="2400" dirty="0" smtClean="0">
                <a:latin typeface="+mn-ea"/>
              </a:rPr>
              <a:t>搜索，并将结果存放在</a:t>
            </a:r>
            <a:r>
              <a:rPr lang="en-US" altLang="zh-CN" sz="2400" dirty="0" err="1" smtClean="0">
                <a:latin typeface="+mn-ea"/>
              </a:rPr>
              <a:t>TopDocs</a:t>
            </a:r>
            <a:r>
              <a:rPr lang="zh-CN" altLang="en-US" sz="2400" dirty="0" smtClean="0">
                <a:latin typeface="+mn-ea"/>
              </a:rPr>
              <a:t>对象中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400" dirty="0">
              <a:latin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搜索文档主要过程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40344"/>
          </a:xfrm>
        </p:spPr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29" y="1040154"/>
            <a:ext cx="10994571" cy="5071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 smtClean="0"/>
              <a:t>Lucene</a:t>
            </a:r>
            <a:r>
              <a:rPr lang="zh-CN" altLang="en-US" sz="2400" b="1" dirty="0" smtClean="0"/>
              <a:t>索引模型：</a:t>
            </a:r>
            <a:endParaRPr lang="en-US" altLang="zh-CN" sz="2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对分词后得到的关键词字典，按字典序排列；使用</a:t>
            </a:r>
            <a:r>
              <a:rPr lang="zh-CN" altLang="zh-CN" sz="2400" dirty="0" smtClean="0">
                <a:solidFill>
                  <a:srgbClr val="FF0000"/>
                </a:solidFill>
              </a:rPr>
              <a:t>二</a:t>
            </a:r>
            <a:r>
              <a:rPr lang="zh-CN" altLang="zh-CN" sz="2400" dirty="0">
                <a:solidFill>
                  <a:srgbClr val="FF0000"/>
                </a:solidFill>
              </a:rPr>
              <a:t>分搜索</a:t>
            </a:r>
            <a:r>
              <a:rPr lang="zh-CN" altLang="zh-CN" sz="2400" dirty="0"/>
              <a:t>来快速定位</a:t>
            </a:r>
            <a:r>
              <a:rPr lang="zh-CN" altLang="zh-CN" sz="2400" dirty="0" smtClean="0"/>
              <a:t>关键词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lgn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再通过指向频率文件的指针读出所有文章的</a:t>
            </a:r>
            <a:r>
              <a:rPr lang="en-US" altLang="zh-CN" sz="2400" dirty="0"/>
              <a:t>ID</a:t>
            </a:r>
            <a:r>
              <a:rPr lang="zh-CN" altLang="zh-CN" sz="2400" dirty="0"/>
              <a:t>，然后将结果按相关排序规则输出。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 smtClean="0"/>
              <a:t>Lucene</a:t>
            </a:r>
            <a:r>
              <a:rPr lang="zh-CN" altLang="en-US" sz="2400" b="1" dirty="0" smtClean="0"/>
              <a:t>压缩技术：</a:t>
            </a:r>
            <a:endParaRPr lang="en-US" altLang="zh-CN" sz="24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zh-CN" sz="2400" dirty="0" smtClean="0"/>
              <a:t>采用</a:t>
            </a:r>
            <a:r>
              <a:rPr lang="zh-CN" altLang="zh-CN" sz="2400" dirty="0"/>
              <a:t>前缀压缩技术对倒排索引文件进行压缩，压缩后存储的信息为</a:t>
            </a:r>
            <a:r>
              <a:rPr lang="en-US" altLang="zh-CN" sz="2400" dirty="0"/>
              <a:t>&lt;</a:t>
            </a:r>
            <a:r>
              <a:rPr lang="zh-CN" altLang="zh-CN" sz="2400" dirty="0"/>
              <a:t>前缀长度，后缀</a:t>
            </a:r>
            <a:r>
              <a:rPr lang="en-US" altLang="zh-CN" sz="2400" dirty="0"/>
              <a:t>&gt;</a:t>
            </a:r>
            <a:r>
              <a:rPr lang="zh-CN" altLang="zh-CN" sz="2400" dirty="0"/>
              <a:t>，例如：当前词为</a:t>
            </a:r>
            <a:r>
              <a:rPr lang="en-US" altLang="zh-CN" sz="2400" dirty="0"/>
              <a:t>“</a:t>
            </a:r>
            <a:r>
              <a:rPr lang="zh-CN" altLang="zh-CN" sz="2400" dirty="0"/>
              <a:t>阿拉伯语</a:t>
            </a:r>
            <a:r>
              <a:rPr lang="en-US" altLang="zh-CN" sz="2400" dirty="0"/>
              <a:t>”</a:t>
            </a:r>
            <a:r>
              <a:rPr lang="zh-CN" altLang="zh-CN" sz="2400" dirty="0"/>
              <a:t>，上一个词为</a:t>
            </a:r>
            <a:r>
              <a:rPr lang="en-US" altLang="zh-CN" sz="2400" dirty="0"/>
              <a:t>“</a:t>
            </a:r>
            <a:r>
              <a:rPr lang="zh-CN" altLang="zh-CN" sz="2400" dirty="0"/>
              <a:t>阿拉伯</a:t>
            </a:r>
            <a:r>
              <a:rPr lang="en-US" altLang="zh-CN" sz="2400" dirty="0"/>
              <a:t>”</a:t>
            </a:r>
            <a:r>
              <a:rPr lang="zh-CN" altLang="zh-CN" sz="2400" dirty="0"/>
              <a:t>，那么</a:t>
            </a:r>
            <a:r>
              <a:rPr lang="en-US" altLang="zh-CN" sz="2400" dirty="0"/>
              <a:t>“</a:t>
            </a:r>
            <a:r>
              <a:rPr lang="zh-CN" altLang="zh-CN" sz="2400" dirty="0"/>
              <a:t>阿拉伯语</a:t>
            </a:r>
            <a:r>
              <a:rPr lang="en-US" altLang="zh-CN" sz="2400" dirty="0"/>
              <a:t>”</a:t>
            </a:r>
            <a:r>
              <a:rPr lang="zh-CN" altLang="zh-CN" sz="2400" dirty="0"/>
              <a:t>压缩为</a:t>
            </a:r>
            <a:r>
              <a:rPr lang="en-US" altLang="zh-CN" sz="2400" dirty="0"/>
              <a:t>&lt;3</a:t>
            </a:r>
            <a:r>
              <a:rPr lang="zh-CN" altLang="zh-CN" sz="2400" dirty="0"/>
              <a:t>，语</a:t>
            </a:r>
            <a:r>
              <a:rPr lang="en-US" altLang="zh-CN" sz="2400" dirty="0"/>
              <a:t>&gt;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zh-CN" sz="2400" dirty="0" smtClean="0"/>
              <a:t>其次</a:t>
            </a:r>
            <a:r>
              <a:rPr lang="zh-CN" altLang="zh-CN" sz="2400" dirty="0"/>
              <a:t>大量用到的是对数字的压缩，数字只保存与上一个值的差值（这样可以减小数字的长度，进而减少保存该数字需要的字节数）。例如当前文章号是</a:t>
            </a:r>
            <a:r>
              <a:rPr lang="en-US" altLang="zh-CN" sz="2400" dirty="0"/>
              <a:t>16389</a:t>
            </a:r>
            <a:r>
              <a:rPr lang="zh-CN" altLang="zh-CN" sz="2400" dirty="0"/>
              <a:t>（不压缩要用</a:t>
            </a:r>
            <a:r>
              <a:rPr lang="en-US" altLang="zh-CN" sz="2400" dirty="0"/>
              <a:t>3</a:t>
            </a:r>
            <a:r>
              <a:rPr lang="zh-CN" altLang="zh-CN" sz="2400" dirty="0"/>
              <a:t>个字节保存），上一文章号是</a:t>
            </a:r>
            <a:r>
              <a:rPr lang="en-US" altLang="zh-CN" sz="2400" dirty="0"/>
              <a:t>16382</a:t>
            </a:r>
            <a:r>
              <a:rPr lang="zh-CN" altLang="zh-CN" sz="2400" dirty="0"/>
              <a:t>，压缩后保存</a:t>
            </a:r>
            <a:r>
              <a:rPr lang="en-US" altLang="zh-CN" sz="2400" dirty="0"/>
              <a:t>7</a:t>
            </a:r>
            <a:r>
              <a:rPr lang="zh-CN" altLang="zh-CN" sz="2400" dirty="0"/>
              <a:t>（只用一个字节）。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3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Apache </a:t>
            </a:r>
            <a:r>
              <a:rPr lang="en-US" altLang="zh-CN" b="1" dirty="0" err="1">
                <a:hlinkClick r:id="rId2"/>
              </a:rPr>
              <a:t>Lucene</a:t>
            </a:r>
            <a:r>
              <a:rPr lang="en-US" altLang="zh-CN" b="1" dirty="0">
                <a:hlinkClick r:id="rId2"/>
              </a:rPr>
              <a:t> 4.2.0 </a:t>
            </a:r>
            <a:r>
              <a:rPr lang="en-US" altLang="zh-CN" b="1" dirty="0" smtClean="0">
                <a:hlinkClick r:id="rId2"/>
              </a:rPr>
              <a:t>Documentation</a:t>
            </a:r>
            <a:endParaRPr lang="en-US" altLang="zh-CN" b="1" dirty="0" smtClean="0">
              <a:hlinkClick r:id="rId3"/>
            </a:endParaRPr>
          </a:p>
          <a:p>
            <a:r>
              <a:rPr lang="zh-CN" altLang="en-US" b="1" dirty="0" smtClean="0">
                <a:hlinkClick r:id="rId3"/>
              </a:rPr>
              <a:t>实战 </a:t>
            </a:r>
            <a:r>
              <a:rPr lang="en-US" altLang="zh-CN" b="1" dirty="0" err="1">
                <a:hlinkClick r:id="rId3"/>
              </a:rPr>
              <a:t>Lucene</a:t>
            </a:r>
            <a:r>
              <a:rPr lang="zh-CN" altLang="en-US" b="1" dirty="0">
                <a:hlinkClick r:id="rId3"/>
              </a:rPr>
              <a:t>，第 </a:t>
            </a:r>
            <a:r>
              <a:rPr lang="en-US" altLang="zh-CN" b="1" dirty="0">
                <a:hlinkClick r:id="rId3"/>
              </a:rPr>
              <a:t>1 </a:t>
            </a:r>
            <a:r>
              <a:rPr lang="zh-CN" altLang="en-US" b="1" dirty="0">
                <a:hlinkClick r:id="rId3"/>
              </a:rPr>
              <a:t>部分</a:t>
            </a:r>
            <a:r>
              <a:rPr lang="en-US" altLang="zh-CN" b="1" dirty="0">
                <a:hlinkClick r:id="rId3"/>
              </a:rPr>
              <a:t>: </a:t>
            </a:r>
            <a:r>
              <a:rPr lang="zh-CN" altLang="en-US" b="1" dirty="0">
                <a:hlinkClick r:id="rId3"/>
              </a:rPr>
              <a:t>初识 </a:t>
            </a:r>
            <a:r>
              <a:rPr lang="en-US" altLang="zh-CN" b="1" dirty="0" err="1">
                <a:hlinkClick r:id="rId3"/>
              </a:rPr>
              <a:t>Lucene</a:t>
            </a:r>
            <a:endParaRPr lang="en-US" altLang="zh-CN" b="1" dirty="0"/>
          </a:p>
          <a:p>
            <a:r>
              <a:rPr lang="en-US" altLang="zh-CN" dirty="0" err="1">
                <a:hlinkClick r:id="rId4"/>
              </a:rPr>
              <a:t>lucene</a:t>
            </a:r>
            <a:r>
              <a:rPr lang="en-US" altLang="zh-CN" dirty="0">
                <a:hlinkClick r:id="rId4"/>
              </a:rPr>
              <a:t> join</a:t>
            </a:r>
            <a:r>
              <a:rPr lang="zh-CN" altLang="en-US" dirty="0">
                <a:hlinkClick r:id="rId4"/>
              </a:rPr>
              <a:t>解决父子关系</a:t>
            </a:r>
            <a:r>
              <a:rPr lang="zh-CN" altLang="en-US" dirty="0" smtClean="0">
                <a:hlinkClick r:id="rId4"/>
              </a:rPr>
              <a:t>索引</a:t>
            </a:r>
            <a:endParaRPr lang="en-US" altLang="zh-CN" dirty="0" smtClean="0"/>
          </a:p>
          <a:p>
            <a:r>
              <a:rPr lang="en-US" altLang="zh-CN" b="1" dirty="0" err="1">
                <a:hlinkClick r:id="rId5"/>
              </a:rPr>
              <a:t>Lucene</a:t>
            </a:r>
            <a:r>
              <a:rPr lang="zh-CN" altLang="en-US" b="1" dirty="0">
                <a:hlinkClick r:id="rId5"/>
              </a:rPr>
              <a:t>学习总结之一：全文检索的</a:t>
            </a:r>
            <a:r>
              <a:rPr lang="zh-CN" altLang="en-US" b="1" dirty="0" smtClean="0">
                <a:hlinkClick r:id="rId5"/>
              </a:rPr>
              <a:t>基本原理</a:t>
            </a:r>
            <a:endParaRPr lang="en-US" altLang="zh-CN" b="1" dirty="0" smtClean="0"/>
          </a:p>
          <a:p>
            <a:r>
              <a:rPr lang="en-US" altLang="zh-CN" dirty="0" err="1">
                <a:hlinkClick r:id="rId6"/>
              </a:rPr>
              <a:t>Lucene</a:t>
            </a:r>
            <a:r>
              <a:rPr lang="zh-CN" altLang="en-US" dirty="0">
                <a:hlinkClick r:id="rId6"/>
              </a:rPr>
              <a:t>学习总结之二：</a:t>
            </a:r>
            <a:r>
              <a:rPr lang="en-US" altLang="zh-CN" dirty="0" err="1">
                <a:hlinkClick r:id="rId6"/>
              </a:rPr>
              <a:t>Lucene</a:t>
            </a:r>
            <a:r>
              <a:rPr lang="zh-CN" altLang="en-US" dirty="0">
                <a:hlinkClick r:id="rId6"/>
              </a:rPr>
              <a:t>的总体架构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82872"/>
              </p:ext>
            </p:extLst>
          </p:nvPr>
        </p:nvGraphicFramePr>
        <p:xfrm>
          <a:off x="838200" y="655093"/>
          <a:ext cx="10515600" cy="552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0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28" y="419717"/>
            <a:ext cx="1959591" cy="1054242"/>
          </a:xfrm>
        </p:spPr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634" y="269589"/>
            <a:ext cx="10263117" cy="1569493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基于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Java </a:t>
            </a:r>
            <a:r>
              <a:rPr lang="zh-CN" altLang="zh-CN" sz="2400" dirty="0"/>
              <a:t>的开源的全文</a:t>
            </a:r>
            <a:r>
              <a:rPr lang="zh-CN" altLang="zh-CN" sz="2400" dirty="0" smtClean="0"/>
              <a:t>信息检索</a:t>
            </a:r>
            <a:r>
              <a:rPr lang="zh-CN" altLang="en-US" sz="2400" dirty="0" smtClean="0"/>
              <a:t>工具包（非分布式）</a:t>
            </a:r>
            <a:endParaRPr lang="en-US" altLang="zh-CN" sz="2400" dirty="0" smtClean="0"/>
          </a:p>
          <a:p>
            <a:r>
              <a:rPr lang="zh-CN" altLang="en-US" sz="2400" dirty="0" smtClean="0"/>
              <a:t>可以处理所有纯文本格式的数据（</a:t>
            </a:r>
            <a:r>
              <a:rPr lang="en-US" altLang="zh-CN" sz="2400" dirty="0" smtClean="0"/>
              <a:t>txt, html, pdf 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基于倒排索引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inverted index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算法，提供文本分析、索引、及检索功能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19" y="1839082"/>
            <a:ext cx="7604078" cy="50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80965" cy="7949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倒排索引</a:t>
            </a:r>
            <a:r>
              <a:rPr lang="en-US" altLang="zh-CN" dirty="0" smtClean="0"/>
              <a:t>(</a:t>
            </a:r>
            <a:r>
              <a:rPr lang="en-US" altLang="zh-CN" dirty="0"/>
              <a:t>inverted index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87606"/>
            <a:ext cx="10515600" cy="4694829"/>
          </a:xfrm>
        </p:spPr>
        <p:txBody>
          <a:bodyPr/>
          <a:lstStyle/>
          <a:p>
            <a:r>
              <a:rPr lang="zh-CN" altLang="en-US" dirty="0" smtClean="0"/>
              <a:t>起源于全文信息检索</a:t>
            </a:r>
            <a:endParaRPr lang="en-US" altLang="zh-CN" dirty="0" smtClean="0"/>
          </a:p>
          <a:p>
            <a:r>
              <a:rPr lang="en-US" altLang="zh-CN" dirty="0" smtClean="0"/>
              <a:t>1950s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3"/>
              </a:rPr>
              <a:t>Hans </a:t>
            </a:r>
            <a:r>
              <a:rPr lang="en-US" altLang="zh-CN" dirty="0">
                <a:hlinkClick r:id="rId3"/>
              </a:rPr>
              <a:t>Peter </a:t>
            </a:r>
            <a:r>
              <a:rPr lang="en-US" altLang="zh-CN" dirty="0" err="1" smtClean="0">
                <a:hlinkClick r:id="rId3"/>
              </a:rPr>
              <a:t>Luhn</a:t>
            </a:r>
            <a:r>
              <a:rPr lang="zh-CN" altLang="en-US" dirty="0" smtClean="0"/>
              <a:t>提出</a:t>
            </a:r>
            <a:endParaRPr lang="en-US" altLang="zh-CN" dirty="0" smtClean="0"/>
          </a:p>
          <a:p>
            <a:r>
              <a:rPr lang="zh-CN" altLang="en-US" dirty="0" smtClean="0"/>
              <a:t>倒排索引简单结构：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96" y="2461800"/>
            <a:ext cx="7174603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597" y="0"/>
            <a:ext cx="10515600" cy="890469"/>
          </a:xfrm>
        </p:spPr>
        <p:txBody>
          <a:bodyPr/>
          <a:lstStyle/>
          <a:p>
            <a:r>
              <a:rPr lang="zh-CN" altLang="en-US" dirty="0" smtClean="0"/>
              <a:t>倒排索引举例：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388" y="890470"/>
            <a:ext cx="11341290" cy="5967530"/>
          </a:xfrm>
        </p:spPr>
        <p:txBody>
          <a:bodyPr>
            <a:normAutofit/>
          </a:bodyPr>
          <a:lstStyle/>
          <a:p>
            <a:r>
              <a:rPr lang="zh-CN" altLang="zh-CN" dirty="0"/>
              <a:t>设有两篇文章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文章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Tom lives in </a:t>
            </a:r>
            <a:r>
              <a:rPr lang="en-US" altLang="zh-CN" dirty="0" err="1"/>
              <a:t>Guangzhou,I</a:t>
            </a:r>
            <a:r>
              <a:rPr lang="en-US" altLang="zh-CN" dirty="0"/>
              <a:t> live in Guangzhou too.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文章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He once lived in Shanghai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文本分析（过滤停词及标点、切词、大小写及词性转换等）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文章</a:t>
            </a:r>
            <a:r>
              <a:rPr lang="en-US" altLang="zh-CN" dirty="0"/>
              <a:t>1</a:t>
            </a:r>
            <a:r>
              <a:rPr lang="zh-CN" altLang="zh-CN" dirty="0"/>
              <a:t>的所有关键词为：</a:t>
            </a:r>
            <a:r>
              <a:rPr lang="en-US" altLang="zh-CN" dirty="0"/>
              <a:t>[tom] [live] [</a:t>
            </a:r>
            <a:r>
              <a:rPr lang="en-US" altLang="zh-CN" dirty="0" err="1"/>
              <a:t>guangzhou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/>
              <a:t>[live] [</a:t>
            </a:r>
            <a:r>
              <a:rPr lang="en-US" altLang="zh-CN" dirty="0" err="1"/>
              <a:t>guangzhou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zh-CN" dirty="0" smtClean="0"/>
              <a:t>文章</a:t>
            </a:r>
            <a:r>
              <a:rPr lang="en-US" altLang="zh-CN" dirty="0"/>
              <a:t>2</a:t>
            </a:r>
            <a:r>
              <a:rPr lang="zh-CN" altLang="zh-CN" dirty="0"/>
              <a:t>的所有关键词为：</a:t>
            </a:r>
            <a:r>
              <a:rPr lang="en-US" altLang="zh-CN" dirty="0"/>
              <a:t>[he] [live] [shanghai]</a:t>
            </a:r>
          </a:p>
          <a:p>
            <a:r>
              <a:rPr lang="zh-CN" altLang="en-US" dirty="0" smtClean="0"/>
              <a:t>基于关键词建立</a:t>
            </a:r>
            <a:r>
              <a:rPr lang="zh-CN" altLang="en-US" dirty="0" smtClean="0">
                <a:solidFill>
                  <a:srgbClr val="FF0000"/>
                </a:solidFill>
              </a:rPr>
              <a:t>倒排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39324"/>
              </p:ext>
            </p:extLst>
          </p:nvPr>
        </p:nvGraphicFramePr>
        <p:xfrm>
          <a:off x="4189863" y="4173858"/>
          <a:ext cx="4244453" cy="2691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552"/>
                <a:gridCol w="1827901"/>
              </a:tblGrid>
              <a:tr h="276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 dirty="0">
                          <a:effectLst/>
                        </a:rPr>
                        <a:t>关键词              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文章号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4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guangzhou</a:t>
                      </a:r>
                      <a:r>
                        <a:rPr lang="en-US" sz="1800" u="none" strike="noStrike" dirty="0">
                          <a:effectLst/>
                        </a:rPr>
                        <a:t>       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he                   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                      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live                  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1,2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shanghai          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tom                 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8748215" y="5336276"/>
            <a:ext cx="1241948" cy="60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/>
              <a:t>倒排表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36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27" y="890469"/>
            <a:ext cx="10515600" cy="5796934"/>
          </a:xfrm>
        </p:spPr>
        <p:txBody>
          <a:bodyPr/>
          <a:lstStyle/>
          <a:p>
            <a:r>
              <a:rPr lang="zh-CN" altLang="en-US" dirty="0" smtClean="0"/>
              <a:t>向倒排表中增加关键词在文章中的出现频次及位置信息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</a:t>
            </a:r>
            <a:r>
              <a:rPr lang="zh-CN" altLang="zh-CN" dirty="0"/>
              <a:t>字符位置，即记录该</a:t>
            </a:r>
            <a:r>
              <a:rPr lang="zh-CN" altLang="zh-CN" dirty="0" smtClean="0"/>
              <a:t>词</a:t>
            </a:r>
            <a:r>
              <a:rPr lang="zh-CN" altLang="en-US" dirty="0" smtClean="0"/>
              <a:t>相对</a:t>
            </a:r>
            <a:r>
              <a:rPr lang="zh-CN" altLang="zh-CN" dirty="0" smtClean="0"/>
              <a:t>文章</a:t>
            </a:r>
            <a:r>
              <a:rPr lang="zh-CN" altLang="en-US" dirty="0" smtClean="0"/>
              <a:t>起始位置的偏移</a:t>
            </a:r>
            <a:r>
              <a:rPr lang="zh-CN" altLang="zh-CN" dirty="0" smtClean="0"/>
              <a:t>（</a:t>
            </a:r>
            <a:r>
              <a:rPr lang="zh-CN" altLang="zh-CN" dirty="0"/>
              <a:t>优点是关键词亮显时定位快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</a:t>
            </a:r>
            <a:r>
              <a:rPr lang="zh-CN" altLang="zh-CN" dirty="0"/>
              <a:t>关键词位置，即记录该词是文章中第几个关键词（优点</a:t>
            </a:r>
            <a:r>
              <a:rPr lang="zh-CN" altLang="zh-CN" dirty="0" smtClean="0"/>
              <a:t>是词组</a:t>
            </a:r>
            <a:r>
              <a:rPr lang="zh-CN" altLang="zh-CN" dirty="0"/>
              <a:t>（</a:t>
            </a:r>
            <a:r>
              <a:rPr lang="en-US" altLang="zh-CN" dirty="0"/>
              <a:t>phase</a:t>
            </a:r>
            <a:r>
              <a:rPr lang="zh-CN" altLang="zh-CN" dirty="0"/>
              <a:t>）查询快）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1597" y="0"/>
            <a:ext cx="10515600" cy="890469"/>
          </a:xfrm>
        </p:spPr>
        <p:txBody>
          <a:bodyPr/>
          <a:lstStyle/>
          <a:p>
            <a:r>
              <a:rPr lang="zh-CN" altLang="en-US" dirty="0" smtClean="0"/>
              <a:t>倒排索引举例（续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70494"/>
              </p:ext>
            </p:extLst>
          </p:nvPr>
        </p:nvGraphicFramePr>
        <p:xfrm>
          <a:off x="2702258" y="3248167"/>
          <a:ext cx="6250673" cy="3449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835"/>
                <a:gridCol w="2803800"/>
                <a:gridCol w="1389038"/>
              </a:tblGrid>
              <a:tr h="30443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u="none" strike="noStrike" dirty="0">
                          <a:effectLst/>
                        </a:rPr>
                        <a:t>关键词</a:t>
                      </a:r>
                      <a:endParaRPr lang="zh-CN" sz="2000" b="1" i="0" u="none" strike="noStrike" dirty="0">
                        <a:solidFill>
                          <a:srgbClr val="33333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u="none" strike="noStrike" dirty="0">
                          <a:effectLst/>
                        </a:rPr>
                        <a:t>文章号[出现频率]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u="none" strike="noStrike" dirty="0">
                          <a:effectLst/>
                        </a:rPr>
                        <a:t>出现位置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199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guangzhou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1[2]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3，6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256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he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2[1]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256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i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1[1]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256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live</a:t>
                      </a:r>
                      <a:endParaRPr 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1[2],2[1]</a:t>
                      </a:r>
                      <a:endParaRPr 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2，5，2</a:t>
                      </a:r>
                      <a:endParaRPr 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256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shanghai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2[1]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3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2561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tom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1[1]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1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073" y="890469"/>
            <a:ext cx="8757941" cy="78575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是如何对索引到的</a:t>
            </a:r>
            <a:r>
              <a:rPr lang="en-US" altLang="zh-CN" sz="2800" dirty="0" smtClean="0"/>
              <a:t>document</a:t>
            </a:r>
            <a:r>
              <a:rPr lang="zh-CN" altLang="en-US" sz="2800" dirty="0" smtClean="0"/>
              <a:t>进行排序的？</a:t>
            </a:r>
            <a:endParaRPr lang="zh-CN" altLang="en-US" sz="2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7948" y="0"/>
            <a:ext cx="10515600" cy="89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倒排索引举例（续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48" y="1676227"/>
            <a:ext cx="6321100" cy="2328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69" y="4374930"/>
            <a:ext cx="9057665" cy="1978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8" y="2369143"/>
            <a:ext cx="4974218" cy="9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72534" cy="64480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Lucene</a:t>
            </a:r>
            <a:r>
              <a:rPr lang="zh-CN" altLang="en-US" dirty="0"/>
              <a:t>软件包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785" y="1132764"/>
            <a:ext cx="11655187" cy="5281684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altLang="zh-CN" b="1" dirty="0"/>
              <a:t>Package: </a:t>
            </a:r>
            <a:r>
              <a:rPr lang="en-US" altLang="zh-CN" b="1" dirty="0" err="1" smtClean="0"/>
              <a:t>org.apache.lucene.document</a:t>
            </a:r>
            <a:endParaRPr lang="en-US" altLang="zh-CN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这个</a:t>
            </a:r>
            <a:r>
              <a:rPr lang="zh-CN" altLang="zh-CN" dirty="0"/>
              <a:t>包提供了一些为封装要索引的文档所需要的类，比如</a:t>
            </a:r>
            <a:r>
              <a:rPr lang="en-US" altLang="zh-CN" dirty="0"/>
              <a:t> Document, Field</a:t>
            </a:r>
            <a:r>
              <a:rPr lang="zh-CN" altLang="zh-CN" dirty="0"/>
              <a:t>。这样，每一个文档最终被封装成了一个</a:t>
            </a:r>
            <a:r>
              <a:rPr lang="en-US" altLang="zh-CN" dirty="0"/>
              <a:t> Document </a:t>
            </a:r>
            <a:r>
              <a:rPr lang="zh-CN" altLang="zh-CN" dirty="0"/>
              <a:t>对象。</a:t>
            </a:r>
          </a:p>
          <a:p>
            <a:pPr fontAlgn="base">
              <a:lnSpc>
                <a:spcPct val="110000"/>
              </a:lnSpc>
            </a:pPr>
            <a:r>
              <a:rPr lang="en-US" altLang="zh-CN" b="1" dirty="0"/>
              <a:t>Package: </a:t>
            </a:r>
            <a:r>
              <a:rPr lang="en-US" altLang="zh-CN" b="1" dirty="0" err="1"/>
              <a:t>org.apache.lucene.analysis</a:t>
            </a:r>
            <a:endParaRPr lang="zh-CN" altLang="zh-CN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主要功能是对文档进行分词，为建立索引做准备工作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fontAlgn="base">
              <a:lnSpc>
                <a:spcPct val="110000"/>
              </a:lnSpc>
            </a:pPr>
            <a:r>
              <a:rPr lang="en-US" altLang="zh-CN" b="1" dirty="0"/>
              <a:t>Package: </a:t>
            </a:r>
            <a:r>
              <a:rPr lang="en-US" altLang="zh-CN" b="1" dirty="0" err="1"/>
              <a:t>org.apache.lucene.index</a:t>
            </a:r>
            <a:endParaRPr lang="zh-CN" altLang="zh-CN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及更新索引</a:t>
            </a:r>
            <a:r>
              <a:rPr lang="zh-CN" altLang="zh-CN" dirty="0" smtClean="0"/>
              <a:t>。</a:t>
            </a:r>
            <a:r>
              <a:rPr lang="zh-CN" altLang="zh-CN" dirty="0"/>
              <a:t>这里面有两个基础的类：</a:t>
            </a:r>
            <a:r>
              <a:rPr lang="en-US" altLang="zh-CN" dirty="0" err="1"/>
              <a:t>IndexWriter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IndexReader</a:t>
            </a:r>
            <a:r>
              <a:rPr lang="zh-CN" altLang="zh-CN" dirty="0"/>
              <a:t>，其中</a:t>
            </a:r>
            <a:r>
              <a:rPr lang="en-US" altLang="zh-CN" dirty="0"/>
              <a:t> </a:t>
            </a:r>
            <a:r>
              <a:rPr lang="en-US" altLang="zh-CN" dirty="0" err="1"/>
              <a:t>IndexWriter</a:t>
            </a:r>
            <a:r>
              <a:rPr lang="en-US" altLang="zh-CN" dirty="0"/>
              <a:t> </a:t>
            </a:r>
            <a:r>
              <a:rPr lang="zh-CN" altLang="zh-CN" dirty="0"/>
              <a:t>是用来创建索引并添加文档到索引中的，</a:t>
            </a:r>
            <a:r>
              <a:rPr lang="en-US" altLang="zh-CN" dirty="0" err="1"/>
              <a:t>IndexReader</a:t>
            </a:r>
            <a:r>
              <a:rPr lang="en-US" altLang="zh-CN" dirty="0"/>
              <a:t> </a:t>
            </a:r>
            <a:r>
              <a:rPr lang="zh-CN" altLang="zh-CN" dirty="0"/>
              <a:t>是</a:t>
            </a:r>
            <a:r>
              <a:rPr lang="zh-CN" altLang="zh-CN" dirty="0" smtClean="0"/>
              <a:t>用来</a:t>
            </a:r>
            <a:r>
              <a:rPr lang="zh-CN" altLang="en-US" dirty="0"/>
              <a:t>删除</a:t>
            </a:r>
            <a:r>
              <a:rPr lang="zh-CN" altLang="zh-CN" dirty="0" smtClean="0"/>
              <a:t>索引</a:t>
            </a:r>
            <a:r>
              <a:rPr lang="zh-CN" altLang="zh-CN" dirty="0"/>
              <a:t>中的文档的。</a:t>
            </a:r>
          </a:p>
          <a:p>
            <a:pPr fontAlgn="base">
              <a:lnSpc>
                <a:spcPct val="110000"/>
              </a:lnSpc>
            </a:pPr>
            <a:r>
              <a:rPr lang="en-US" altLang="zh-CN" b="1" dirty="0"/>
              <a:t>Package: </a:t>
            </a:r>
            <a:r>
              <a:rPr lang="en-US" altLang="zh-CN" b="1" dirty="0" err="1"/>
              <a:t>org.apache.lucene.search</a:t>
            </a:r>
            <a:endParaRPr lang="zh-CN" altLang="zh-CN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这个</a:t>
            </a:r>
            <a:r>
              <a:rPr lang="zh-CN" altLang="zh-CN" dirty="0"/>
              <a:t>包提供了对在建立好的索引上进行搜索所需要的类。比如</a:t>
            </a:r>
            <a:r>
              <a:rPr lang="en-US" altLang="zh-CN" dirty="0"/>
              <a:t> </a:t>
            </a:r>
            <a:r>
              <a:rPr lang="en-US" altLang="zh-CN" dirty="0" err="1"/>
              <a:t>IndexSearcher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Hits, </a:t>
            </a:r>
            <a:r>
              <a:rPr lang="en-US" altLang="zh-CN" dirty="0" err="1"/>
              <a:t>IndexSearcher</a:t>
            </a:r>
            <a:r>
              <a:rPr lang="en-US" altLang="zh-CN" dirty="0"/>
              <a:t> </a:t>
            </a:r>
            <a:r>
              <a:rPr lang="zh-CN" altLang="zh-CN" dirty="0"/>
              <a:t>定义了在指定的索引上进行搜索的方法，</a:t>
            </a:r>
            <a:r>
              <a:rPr lang="en-US" altLang="zh-CN" dirty="0"/>
              <a:t>Hits </a:t>
            </a:r>
            <a:r>
              <a:rPr lang="zh-CN" altLang="zh-CN" dirty="0"/>
              <a:t>用来保存搜索得到的结果。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221" y="339228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建立索引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311" y="1139280"/>
            <a:ext cx="11603420" cy="54411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smtClean="0"/>
              <a:t>Document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用来描述文档，由多个</a:t>
            </a:r>
            <a:r>
              <a:rPr lang="en-US" altLang="zh-CN" sz="2400" dirty="0" smtClean="0"/>
              <a:t>Field</a:t>
            </a:r>
            <a:r>
              <a:rPr lang="zh-CN" altLang="en-US" sz="2400" dirty="0" smtClean="0"/>
              <a:t>对象组成。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smtClean="0"/>
              <a:t>Field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用来描述一个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的某个属性。每个</a:t>
            </a:r>
            <a:r>
              <a:rPr lang="en-US" altLang="zh-CN" sz="2400" dirty="0" smtClean="0"/>
              <a:t>field</a:t>
            </a:r>
            <a:r>
              <a:rPr lang="zh-CN" altLang="en-US" sz="2400" dirty="0" smtClean="0"/>
              <a:t>都有许多可配置属性，如</a:t>
            </a:r>
            <a:r>
              <a:rPr lang="en-US" altLang="zh-CN" sz="2400" dirty="0" smtClean="0"/>
              <a:t>indexed, stored, tokenized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/>
              <a:t>Analyzer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文档分析、分词；抽象类，有多个实现，把分词后的内容交给</a:t>
            </a:r>
            <a:r>
              <a:rPr lang="en-US" altLang="zh-CN" sz="2400" dirty="0" err="1" smtClean="0"/>
              <a:t>IndexWriter</a:t>
            </a:r>
            <a:r>
              <a:rPr lang="zh-CN" altLang="en-US" sz="2400" dirty="0" smtClean="0"/>
              <a:t>进行处理。常用的有</a:t>
            </a:r>
            <a:r>
              <a:rPr lang="en-US" altLang="zh-CN" sz="2400" dirty="0" err="1" smtClean="0"/>
              <a:t>StandardAnalyzer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EnglishAnalyzer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/>
              <a:t>IndexWriter</a:t>
            </a: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创建索引，把一个个的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对象加入到索引中来。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/>
              <a:t>Directory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Lucene</a:t>
            </a:r>
            <a:r>
              <a:rPr lang="zh-CN" altLang="en-US" sz="2400" dirty="0" smtClean="0"/>
              <a:t>索引的存储位置，抽象类，目前有两个实现类：</a:t>
            </a:r>
            <a:r>
              <a:rPr lang="en-US" altLang="zh-CN" sz="2400" dirty="0" err="1" smtClean="0"/>
              <a:t>FSDirectory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RAMDirectory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3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549</Words>
  <Application>Microsoft Office PowerPoint</Application>
  <PresentationFormat>宽屏</PresentationFormat>
  <Paragraphs>147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Lucene：</vt:lpstr>
      <vt:lpstr>倒排索引(inverted index)：</vt:lpstr>
      <vt:lpstr>倒排索引举例：</vt:lpstr>
      <vt:lpstr>倒排索引举例（续1）：</vt:lpstr>
      <vt:lpstr>是如何对索引到的document进行排序的？</vt:lpstr>
      <vt:lpstr>Lucene软件包介绍</vt:lpstr>
      <vt:lpstr>建立索引</vt:lpstr>
      <vt:lpstr>PowerPoint 演示文稿</vt:lpstr>
      <vt:lpstr>搜索文档</vt:lpstr>
      <vt:lpstr>搜索文档主要过程</vt:lpstr>
      <vt:lpstr>其它</vt:lpstr>
      <vt:lpstr>参考链接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Lucene使用分享</dc:title>
  <dc:creator>Huang,Qingwei</dc:creator>
  <cp:lastModifiedBy>Huang,Qingwei</cp:lastModifiedBy>
  <cp:revision>80</cp:revision>
  <dcterms:created xsi:type="dcterms:W3CDTF">2015-06-14T09:48:46Z</dcterms:created>
  <dcterms:modified xsi:type="dcterms:W3CDTF">2015-06-17T11:05:03Z</dcterms:modified>
</cp:coreProperties>
</file>