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054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39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2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WebSocket</a:t>
            </a:r>
            <a:r>
              <a:rPr lang="zh-CN" altLang="en-US" dirty="0"/>
              <a:t>和</a:t>
            </a:r>
            <a:r>
              <a:rPr lang="en-US" altLang="zh-CN" dirty="0"/>
              <a:t>STOMP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陳楚楚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B2FE2-E652-4F30-B56B-43072EEC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128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讲解大纲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FEBC0-B85A-46A0-BF6C-71527876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569"/>
            <a:ext cx="8596668" cy="510932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WebSocket API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config</a:t>
            </a:r>
            <a:r>
              <a:rPr lang="zh-CN" altLang="en-US" sz="2000" dirty="0">
                <a:latin typeface="Consolas" panose="020B0609020204030204" pitchFamily="49" charset="0"/>
              </a:rPr>
              <a:t>和</a:t>
            </a:r>
            <a:r>
              <a:rPr lang="en-US" altLang="zh-CN" sz="2000" dirty="0">
                <a:latin typeface="Consolas" panose="020B0609020204030204" pitchFamily="49" charset="0"/>
              </a:rPr>
              <a:t>handler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应对不支持</a:t>
            </a:r>
            <a:r>
              <a:rPr lang="en-US" altLang="zh-CN" sz="2000" dirty="0">
                <a:latin typeface="Consolas" panose="020B0609020204030204" pitchFamily="49" charset="0"/>
              </a:rPr>
              <a:t>WebSocket</a:t>
            </a:r>
            <a:r>
              <a:rPr lang="zh-CN" altLang="en-US" sz="2000" dirty="0">
                <a:latin typeface="Consolas" panose="020B0609020204030204" pitchFamily="49" charset="0"/>
              </a:rPr>
              <a:t>的场景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使用</a:t>
            </a:r>
            <a:r>
              <a:rPr lang="en-US" altLang="zh-CN" sz="2000" dirty="0">
                <a:latin typeface="Consolas" panose="020B0609020204030204" pitchFamily="49" charset="0"/>
              </a:rPr>
              <a:t>STOMP</a:t>
            </a:r>
            <a:r>
              <a:rPr lang="zh-CN" altLang="en-US" sz="2000" dirty="0">
                <a:latin typeface="Consolas" panose="020B0609020204030204" pitchFamily="49" charset="0"/>
              </a:rPr>
              <a:t>消息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STOMP</a:t>
            </a:r>
            <a:r>
              <a:rPr lang="zh-CN" altLang="en-US" sz="1800" dirty="0">
                <a:latin typeface="Consolas" panose="020B0609020204030204" pitchFamily="49" charset="0"/>
              </a:rPr>
              <a:t>的定义和组成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启用</a:t>
            </a:r>
            <a:r>
              <a:rPr lang="en-US" altLang="zh-CN" sz="2000" dirty="0">
                <a:latin typeface="Consolas" panose="020B0609020204030204" pitchFamily="49" charset="0"/>
              </a:rPr>
              <a:t>STOMP</a:t>
            </a:r>
            <a:r>
              <a:rPr lang="zh-CN" altLang="en-US" sz="2000" dirty="0">
                <a:latin typeface="Consolas" panose="020B0609020204030204" pitchFamily="49" charset="0"/>
              </a:rPr>
              <a:t>消息功能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处理来自客户端的</a:t>
            </a:r>
            <a:r>
              <a:rPr lang="en-US" altLang="zh-CN" sz="2000" dirty="0">
                <a:latin typeface="Consolas" panose="020B0609020204030204" pitchFamily="49" charset="0"/>
              </a:rPr>
              <a:t>STOMP</a:t>
            </a:r>
            <a:r>
              <a:rPr lang="zh-CN" altLang="en-US" sz="2000" dirty="0">
                <a:latin typeface="Consolas" panose="020B0609020204030204" pitchFamily="49" charset="0"/>
              </a:rPr>
              <a:t>消息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发送消息到客户端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为目标用户发送消息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在控制器中处理用户的消息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为指定用户发送消息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79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F257-B47F-4E85-BCB0-6F405C5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2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STOMP</a:t>
            </a:r>
            <a:r>
              <a:rPr lang="zh-CN" altLang="en-US" dirty="0"/>
              <a:t>消息：</a:t>
            </a:r>
            <a:r>
              <a:rPr lang="en-US" altLang="zh-CN" sz="2700" dirty="0">
                <a:latin typeface="Consolas" panose="020B0609020204030204" pitchFamily="49" charset="0"/>
              </a:rPr>
              <a:t>STOMP</a:t>
            </a:r>
            <a:r>
              <a:rPr lang="zh-CN" altLang="en-US" sz="2700" dirty="0">
                <a:latin typeface="Consolas" panose="020B0609020204030204" pitchFamily="49" charset="0"/>
              </a:rPr>
              <a:t>的定义和组成</a:t>
            </a:r>
            <a:br>
              <a:rPr lang="en-US" altLang="zh-CN" sz="2700" dirty="0">
                <a:latin typeface="Consolas" panose="020B0609020204030204" pitchFamily="49" charset="0"/>
              </a:rPr>
            </a:b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F1F55-4656-4C7F-A116-A4619829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03"/>
            <a:ext cx="8596668" cy="4845377"/>
          </a:xfrm>
        </p:spPr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STOMP</a:t>
            </a:r>
          </a:p>
          <a:p>
            <a:pPr marL="0" indent="0">
              <a:buNone/>
            </a:pPr>
            <a:r>
              <a:rPr lang="en-US" altLang="zh-CN" dirty="0"/>
              <a:t>	STOMP(Simple Text Oriented Messaging Protocol),</a:t>
            </a:r>
            <a:r>
              <a:rPr lang="zh-CN" altLang="en-US" dirty="0"/>
              <a:t>为浏览器</a:t>
            </a:r>
            <a:r>
              <a:rPr lang="en-US" altLang="zh-CN" dirty="0"/>
              <a:t>-</a:t>
            </a:r>
            <a:r>
              <a:rPr lang="zh-CN" altLang="en-US" dirty="0"/>
              <a:t>服务器之间的通信增强恰当的消息语义。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STOMP</a:t>
            </a:r>
            <a:r>
              <a:rPr lang="zh-CN" altLang="en-US" dirty="0"/>
              <a:t>在</a:t>
            </a:r>
            <a:r>
              <a:rPr lang="en-US" altLang="zh-CN" dirty="0"/>
              <a:t>WebSocket</a:t>
            </a:r>
            <a:r>
              <a:rPr lang="zh-CN" altLang="en-US" dirty="0"/>
              <a:t>之上提供了一个基于帧的线路格式层，用来定义消息的语义。类是于</a:t>
            </a:r>
            <a:r>
              <a:rPr lang="en-US" altLang="zh-CN" dirty="0"/>
              <a:t>HTTP</a:t>
            </a:r>
            <a:r>
              <a:rPr lang="zh-CN" altLang="en-US" dirty="0"/>
              <a:t>在</a:t>
            </a:r>
            <a:r>
              <a:rPr lang="en-US" altLang="zh-CN" dirty="0"/>
              <a:t>TCP</a:t>
            </a:r>
            <a:r>
              <a:rPr lang="zh-CN" altLang="en-US" dirty="0"/>
              <a:t>套接字之上添加了请求</a:t>
            </a:r>
            <a:r>
              <a:rPr lang="en-US" altLang="zh-CN" dirty="0"/>
              <a:t>-</a:t>
            </a:r>
            <a:r>
              <a:rPr lang="zh-CN" altLang="en-US" dirty="0"/>
              <a:t>相应模型层一样。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组成部分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STOMP</a:t>
            </a:r>
            <a:r>
              <a:rPr lang="zh-CN" altLang="en-US" dirty="0"/>
              <a:t>帧由命令、一个或多个头信息以及负载所组成。例如，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SEND</a:t>
            </a:r>
          </a:p>
          <a:p>
            <a:pPr marL="0" indent="0">
              <a:buNone/>
            </a:pPr>
            <a:r>
              <a:rPr lang="en-US" altLang="zh-CN" dirty="0"/>
              <a:t>	destination:/app/</a:t>
            </a:r>
            <a:r>
              <a:rPr lang="en-US" altLang="zh-CN" dirty="0" err="1"/>
              <a:t>marco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content-length</a:t>
            </a:r>
            <a:r>
              <a:rPr lang="zh-CN" altLang="en-US" dirty="0"/>
              <a:t>：</a:t>
            </a:r>
            <a:r>
              <a:rPr lang="en-US" altLang="zh-CN" dirty="0"/>
              <a:t>20</a:t>
            </a:r>
          </a:p>
          <a:p>
            <a:pPr marL="0" indent="0">
              <a:buNone/>
            </a:pPr>
            <a:r>
              <a:rPr lang="en-US" altLang="zh-CN" dirty="0"/>
              <a:t>	{\”message\”:\”Marco!\”}</a:t>
            </a:r>
          </a:p>
        </p:txBody>
      </p:sp>
    </p:spTree>
    <p:extLst>
      <p:ext uri="{BB962C8B-B14F-4D97-AF65-F5344CB8AC3E}">
        <p14:creationId xmlns:p14="http://schemas.microsoft.com/office/powerpoint/2010/main" val="273265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B92A8-1F20-4B3C-A527-C57B48A2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1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STOMP</a:t>
            </a:r>
            <a:r>
              <a:rPr lang="zh-CN" altLang="en-US" dirty="0"/>
              <a:t>消息：</a:t>
            </a:r>
            <a:r>
              <a:rPr lang="zh-CN" altLang="en-US" sz="2400" dirty="0">
                <a:latin typeface="Consolas" panose="020B0609020204030204" pitchFamily="49" charset="0"/>
              </a:rPr>
              <a:t>启用</a:t>
            </a:r>
            <a:r>
              <a:rPr lang="en-US" altLang="zh-CN" sz="2400" dirty="0">
                <a:latin typeface="Consolas" panose="020B0609020204030204" pitchFamily="49" charset="0"/>
              </a:rPr>
              <a:t>STOMP</a:t>
            </a:r>
            <a:r>
              <a:rPr lang="zh-CN" altLang="en-US" sz="2400" dirty="0">
                <a:latin typeface="Consolas" panose="020B0609020204030204" pitchFamily="49" charset="0"/>
              </a:rPr>
              <a:t>消息功能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DBD61-DFE6-4FFB-BF11-D34493E6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301"/>
            <a:ext cx="8596668" cy="4599061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启用基于代理的</a:t>
            </a:r>
            <a:r>
              <a:rPr lang="en-US" altLang="zh-CN" dirty="0"/>
              <a:t>Web</a:t>
            </a:r>
            <a:r>
              <a:rPr lang="zh-CN" altLang="en-US" dirty="0"/>
              <a:t>消息功能：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代码展示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96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1CFEF-ABAD-43B6-9403-3B3B4EA7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2999"/>
            <a:ext cx="8596668" cy="5268364"/>
          </a:xfrm>
        </p:spPr>
        <p:txBody>
          <a:bodyPr/>
          <a:lstStyle/>
          <a:p>
            <a:r>
              <a:rPr lang="zh-CN" altLang="en-US" dirty="0"/>
              <a:t>解说：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zh-CN" altLang="en-US" dirty="0"/>
              <a:t>通过</a:t>
            </a:r>
            <a:r>
              <a:rPr lang="en-US" altLang="zh-CN" dirty="0"/>
              <a:t>@</a:t>
            </a:r>
            <a:r>
              <a:rPr lang="en-US" altLang="zh-CN" dirty="0" err="1"/>
              <a:t>EnableWebSocketMessageBroker</a:t>
            </a:r>
            <a:r>
              <a:rPr lang="zh-CN" altLang="en-US" dirty="0"/>
              <a:t>注解，配置了</a:t>
            </a:r>
            <a:r>
              <a:rPr lang="en-US" altLang="zh-CN" dirty="0"/>
              <a:t>WebSocket</a:t>
            </a:r>
            <a:r>
              <a:rPr lang="zh-CN" altLang="en-US" dirty="0"/>
              <a:t>和</a:t>
            </a:r>
            <a:r>
              <a:rPr lang="en-US" altLang="zh-CN" dirty="0"/>
              <a:t>STOMP</a:t>
            </a:r>
            <a:r>
              <a:rPr lang="zh-CN" altLang="en-US" dirty="0"/>
              <a:t>消息。标志了</a:t>
            </a:r>
            <a:r>
              <a:rPr lang="en-US" altLang="zh-CN" dirty="0"/>
              <a:t>STOMP</a:t>
            </a:r>
            <a:r>
              <a:rPr lang="zh-CN" altLang="en-US" dirty="0"/>
              <a:t>消息的启用。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重载了</a:t>
            </a:r>
            <a:r>
              <a:rPr lang="en-US" altLang="zh-CN" dirty="0" err="1"/>
              <a:t>registerStompEndpoints</a:t>
            </a:r>
            <a:r>
              <a:rPr lang="en-US" altLang="zh-CN" dirty="0"/>
              <a:t>()</a:t>
            </a:r>
            <a:r>
              <a:rPr lang="zh-CN" altLang="en-US" dirty="0"/>
              <a:t>方法，将“</a:t>
            </a:r>
            <a:r>
              <a:rPr lang="en-US" altLang="zh-CN" dirty="0"/>
              <a:t>/</a:t>
            </a:r>
            <a:r>
              <a:rPr lang="en-US" altLang="zh-CN" dirty="0" err="1"/>
              <a:t>marcopolo</a:t>
            </a:r>
            <a:r>
              <a:rPr lang="zh-CN" altLang="en-US" dirty="0"/>
              <a:t>”注册为</a:t>
            </a:r>
            <a:r>
              <a:rPr lang="en-US" altLang="zh-CN" dirty="0"/>
              <a:t>STOMP</a:t>
            </a:r>
            <a:r>
              <a:rPr lang="zh-CN" altLang="en-US" dirty="0"/>
              <a:t>端点。客户端在订阅或发布消息到目的地路径前，要连接该端点。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通过重载</a:t>
            </a:r>
            <a:r>
              <a:rPr lang="en-US" altLang="zh-CN" dirty="0" err="1"/>
              <a:t>configureMessageBroker</a:t>
            </a:r>
            <a:r>
              <a:rPr lang="en-US" altLang="zh-CN" dirty="0"/>
              <a:t>()</a:t>
            </a:r>
            <a:r>
              <a:rPr lang="zh-CN" altLang="en-US" dirty="0"/>
              <a:t>方法配置了一个简单的消息代理。</a:t>
            </a:r>
            <a:endParaRPr lang="en-US" altLang="zh-CN" dirty="0"/>
          </a:p>
          <a:p>
            <a:r>
              <a:rPr lang="zh-CN" altLang="en-US" dirty="0"/>
              <a:t>流程：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当消息到达时，目的地前缀将会决定消息如何处理。应用程序的目的地以“</a:t>
            </a:r>
            <a:r>
              <a:rPr lang="en-US" altLang="zh-CN" dirty="0"/>
              <a:t>/app</a:t>
            </a:r>
            <a:r>
              <a:rPr lang="zh-CN" altLang="en-US" dirty="0"/>
              <a:t>”作为前缀，而代理的目的地以“</a:t>
            </a:r>
            <a:r>
              <a:rPr lang="en-US" altLang="zh-CN" dirty="0"/>
              <a:t>/topic</a:t>
            </a:r>
            <a:r>
              <a:rPr lang="zh-CN" altLang="en-US" dirty="0"/>
              <a:t>”和“</a:t>
            </a:r>
            <a:r>
              <a:rPr lang="en-US" altLang="zh-CN" dirty="0"/>
              <a:t>/queue</a:t>
            </a:r>
            <a:r>
              <a:rPr lang="zh-CN" altLang="en-US" dirty="0"/>
              <a:t>”作为前缀。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以应用程序为目的地的消息将会直接路由到带有</a:t>
            </a:r>
            <a:r>
              <a:rPr lang="en-US" altLang="zh-CN" dirty="0"/>
              <a:t>@</a:t>
            </a:r>
            <a:r>
              <a:rPr lang="en-US" altLang="zh-CN" dirty="0" err="1"/>
              <a:t>MessageMapping</a:t>
            </a:r>
            <a:r>
              <a:rPr lang="zh-CN" altLang="en-US" dirty="0"/>
              <a:t>注解的控制器方法中。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而发送到代理上的消息，其中也包括</a:t>
            </a:r>
            <a:r>
              <a:rPr lang="en-US" altLang="zh-CN" dirty="0"/>
              <a:t>@</a:t>
            </a:r>
            <a:r>
              <a:rPr lang="en-US" altLang="zh-CN" dirty="0" err="1"/>
              <a:t>MessageMapping</a:t>
            </a:r>
            <a:r>
              <a:rPr lang="zh-CN" altLang="en-US" dirty="0"/>
              <a:t>注解方法的返回值所形成的消息，将会路由到代理上，并最终发送到订阅这些目的地的客户端。</a:t>
            </a:r>
          </a:p>
        </p:txBody>
      </p:sp>
    </p:spTree>
    <p:extLst>
      <p:ext uri="{BB962C8B-B14F-4D97-AF65-F5344CB8AC3E}">
        <p14:creationId xmlns:p14="http://schemas.microsoft.com/office/powerpoint/2010/main" val="179501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736A1-FB07-475D-B2F0-A45ADA71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725865"/>
            <a:ext cx="11708091" cy="5315498"/>
          </a:xfrm>
        </p:spPr>
        <p:txBody>
          <a:bodyPr/>
          <a:lstStyle/>
          <a:p>
            <a:r>
              <a:rPr lang="zh-CN" altLang="en-US" dirty="0"/>
              <a:t>图例：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5135AC4-E221-4BC7-847A-FCC8857530B1}"/>
              </a:ext>
            </a:extLst>
          </p:cNvPr>
          <p:cNvSpPr/>
          <p:nvPr/>
        </p:nvSpPr>
        <p:spPr>
          <a:xfrm>
            <a:off x="980388" y="1225485"/>
            <a:ext cx="2884602" cy="7164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SEND</a:t>
            </a:r>
          </a:p>
          <a:p>
            <a:r>
              <a:rPr lang="en-US" altLang="zh-CN" dirty="0"/>
              <a:t>destination:/app/</a:t>
            </a:r>
            <a:r>
              <a:rPr lang="en-US" altLang="zh-CN" dirty="0" err="1"/>
              <a:t>marco</a:t>
            </a:r>
            <a:endParaRPr lang="en-US" altLang="zh-CN" dirty="0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70C4EE4A-B860-477D-A8B0-B5539339A5BD}"/>
              </a:ext>
            </a:extLst>
          </p:cNvPr>
          <p:cNvSpPr/>
          <p:nvPr/>
        </p:nvSpPr>
        <p:spPr>
          <a:xfrm>
            <a:off x="980388" y="2284429"/>
            <a:ext cx="2884602" cy="7164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SEND</a:t>
            </a:r>
          </a:p>
          <a:p>
            <a:r>
              <a:rPr lang="en-US" altLang="zh-CN" dirty="0"/>
              <a:t>destination:/topic/polo</a:t>
            </a: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9FAA7AB9-84A2-4E70-90CF-7ECA7FEE850D}"/>
              </a:ext>
            </a:extLst>
          </p:cNvPr>
          <p:cNvSpPr/>
          <p:nvPr/>
        </p:nvSpPr>
        <p:spPr>
          <a:xfrm>
            <a:off x="1009473" y="4348898"/>
            <a:ext cx="2884602" cy="7164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destination:/topic/polo</a:t>
            </a:r>
          </a:p>
        </p:txBody>
      </p:sp>
      <p:sp>
        <p:nvSpPr>
          <p:cNvPr id="8" name="流程图: 直接访问存储器 7">
            <a:extLst>
              <a:ext uri="{FF2B5EF4-FFF2-40B4-BE49-F238E27FC236}">
                <a16:creationId xmlns:a16="http://schemas.microsoft.com/office/drawing/2014/main" id="{00EC8120-7FFE-4383-9B15-49CA1E687593}"/>
              </a:ext>
            </a:extLst>
          </p:cNvPr>
          <p:cNvSpPr/>
          <p:nvPr/>
        </p:nvSpPr>
        <p:spPr>
          <a:xfrm>
            <a:off x="4025244" y="1677971"/>
            <a:ext cx="2300142" cy="50119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请求通道</a:t>
            </a:r>
          </a:p>
        </p:txBody>
      </p:sp>
      <p:sp>
        <p:nvSpPr>
          <p:cNvPr id="9" name="流程图: 直接访问存储器 8">
            <a:extLst>
              <a:ext uri="{FF2B5EF4-FFF2-40B4-BE49-F238E27FC236}">
                <a16:creationId xmlns:a16="http://schemas.microsoft.com/office/drawing/2014/main" id="{4F18E4AA-F2E6-468F-90BF-4DF76699F72B}"/>
              </a:ext>
            </a:extLst>
          </p:cNvPr>
          <p:cNvSpPr/>
          <p:nvPr/>
        </p:nvSpPr>
        <p:spPr>
          <a:xfrm>
            <a:off x="4283896" y="4428242"/>
            <a:ext cx="2300142" cy="50119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响应通道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9AB985FB-2334-418F-A10B-BACEE12FF0AE}"/>
              </a:ext>
            </a:extLst>
          </p:cNvPr>
          <p:cNvSpPr/>
          <p:nvPr/>
        </p:nvSpPr>
        <p:spPr>
          <a:xfrm>
            <a:off x="5863472" y="725865"/>
            <a:ext cx="3890127" cy="5938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AnnotationMethodMessageHandler</a:t>
            </a:r>
            <a:endParaRPr lang="zh-CN" altLang="en-US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498D4673-D915-4B95-9169-FA12813DB8DF}"/>
              </a:ext>
            </a:extLst>
          </p:cNvPr>
          <p:cNvSpPr/>
          <p:nvPr/>
        </p:nvSpPr>
        <p:spPr>
          <a:xfrm>
            <a:off x="6031183" y="2438183"/>
            <a:ext cx="3299381" cy="5938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SimpleBrokerMessageHandler</a:t>
            </a:r>
            <a:endParaRPr lang="zh-CN" altLang="en-US" dirty="0"/>
          </a:p>
        </p:txBody>
      </p:sp>
      <p:sp>
        <p:nvSpPr>
          <p:cNvPr id="14" name="流程图: 直接访问存储器 13">
            <a:extLst>
              <a:ext uri="{FF2B5EF4-FFF2-40B4-BE49-F238E27FC236}">
                <a16:creationId xmlns:a16="http://schemas.microsoft.com/office/drawing/2014/main" id="{56AB73ED-F5D1-453D-A184-81B8EB0CEB86}"/>
              </a:ext>
            </a:extLst>
          </p:cNvPr>
          <p:cNvSpPr/>
          <p:nvPr/>
        </p:nvSpPr>
        <p:spPr>
          <a:xfrm>
            <a:off x="9455082" y="1783237"/>
            <a:ext cx="2300142" cy="50119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代理通道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BE1F45-E235-474B-812C-AF6869B0A84A}"/>
              </a:ext>
            </a:extLst>
          </p:cNvPr>
          <p:cNvCxnSpPr>
            <a:stCxn id="5" idx="0"/>
          </p:cNvCxnSpPr>
          <p:nvPr/>
        </p:nvCxnSpPr>
        <p:spPr>
          <a:xfrm>
            <a:off x="3864990" y="1583704"/>
            <a:ext cx="320511" cy="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3D8A14-0038-41A0-86F9-447E1E157D92}"/>
              </a:ext>
            </a:extLst>
          </p:cNvPr>
          <p:cNvCxnSpPr>
            <a:stCxn id="6" idx="0"/>
          </p:cNvCxnSpPr>
          <p:nvPr/>
        </p:nvCxnSpPr>
        <p:spPr>
          <a:xfrm flipV="1">
            <a:off x="3864990" y="2179163"/>
            <a:ext cx="499620" cy="46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DD939C-D966-4D20-8CD1-313E4523912C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5175315" y="1022810"/>
            <a:ext cx="688157" cy="65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9FDB687-C77B-4112-84BF-A725CE6B410F}"/>
              </a:ext>
            </a:extLst>
          </p:cNvPr>
          <p:cNvCxnSpPr>
            <a:stCxn id="8" idx="2"/>
            <a:endCxn id="11" idx="1"/>
          </p:cNvCxnSpPr>
          <p:nvPr/>
        </p:nvCxnSpPr>
        <p:spPr>
          <a:xfrm>
            <a:off x="5175315" y="2179163"/>
            <a:ext cx="855868" cy="55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5F004A-3F9A-4D55-A298-8C931632986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7808536" y="1319754"/>
            <a:ext cx="2796617" cy="46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9ECAE4-EF74-4664-9FE0-554D2113D6A3}"/>
              </a:ext>
            </a:extLst>
          </p:cNvPr>
          <p:cNvCxnSpPr>
            <a:cxnSpLocks/>
            <a:stCxn id="14" idx="2"/>
            <a:endCxn id="11" idx="3"/>
          </p:cNvCxnSpPr>
          <p:nvPr/>
        </p:nvCxnSpPr>
        <p:spPr>
          <a:xfrm flipH="1">
            <a:off x="9330564" y="2284429"/>
            <a:ext cx="1274589" cy="45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DC9DD0F-B45D-4CFB-8125-49C16CA641BC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>
            <a:off x="5859336" y="2606704"/>
            <a:ext cx="1396170" cy="2246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18848F4-AF32-4007-A262-FA6906FDC887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3894075" y="4678838"/>
            <a:ext cx="389821" cy="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51FE5DC-96E5-405F-8DD7-AC79F8F351D0}"/>
              </a:ext>
            </a:extLst>
          </p:cNvPr>
          <p:cNvSpPr txBox="1"/>
          <p:nvPr/>
        </p:nvSpPr>
        <p:spPr>
          <a:xfrm>
            <a:off x="4735397" y="813555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/app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CD26C1-6CEF-41AF-A45B-86F6DF8A45E0}"/>
              </a:ext>
            </a:extLst>
          </p:cNvPr>
          <p:cNvSpPr txBox="1"/>
          <p:nvPr/>
        </p:nvSpPr>
        <p:spPr>
          <a:xfrm>
            <a:off x="4581427" y="2537380"/>
            <a:ext cx="98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/topic</a:t>
            </a:r>
          </a:p>
          <a:p>
            <a:r>
              <a:rPr lang="en-US" altLang="zh-CN" dirty="0"/>
              <a:t>/queue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F809BB2-E283-4C55-9441-DDACC2DE97B4}"/>
              </a:ext>
            </a:extLst>
          </p:cNvPr>
          <p:cNvSpPr txBox="1"/>
          <p:nvPr/>
        </p:nvSpPr>
        <p:spPr>
          <a:xfrm>
            <a:off x="9710593" y="2574278"/>
            <a:ext cx="98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/topic</a:t>
            </a:r>
          </a:p>
          <a:p>
            <a:r>
              <a:rPr lang="en-US" altLang="zh-CN" dirty="0"/>
              <a:t>/queue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65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72E93-EB63-4C37-A2FE-C0295006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STOMP</a:t>
            </a:r>
            <a:r>
              <a:rPr lang="zh-CN" altLang="en-US" dirty="0"/>
              <a:t>消息：</a:t>
            </a:r>
            <a:r>
              <a:rPr lang="zh-CN" altLang="en-US" sz="2700" dirty="0">
                <a:latin typeface="Consolas" panose="020B0609020204030204" pitchFamily="49" charset="0"/>
              </a:rPr>
              <a:t>处理来自客户端的</a:t>
            </a:r>
            <a:r>
              <a:rPr lang="en-US" altLang="zh-CN" sz="2700" dirty="0">
                <a:latin typeface="Consolas" panose="020B0609020204030204" pitchFamily="49" charset="0"/>
              </a:rPr>
              <a:t>STOMP</a:t>
            </a:r>
            <a:r>
              <a:rPr lang="zh-CN" altLang="en-US" sz="2700" dirty="0">
                <a:latin typeface="Consolas" panose="020B0609020204030204" pitchFamily="49" charset="0"/>
              </a:rPr>
              <a:t>消息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167E9-65DF-498D-A171-C88D752D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MessageMapping</a:t>
            </a:r>
            <a:r>
              <a:rPr lang="zh-CN" altLang="en-US" dirty="0"/>
              <a:t>注解，它用于</a:t>
            </a:r>
            <a:r>
              <a:rPr lang="en-US" altLang="zh-CN" dirty="0"/>
              <a:t>STOMP</a:t>
            </a:r>
            <a:r>
              <a:rPr lang="zh-CN" altLang="en-US" dirty="0"/>
              <a:t>消息的处理，类似于</a:t>
            </a:r>
            <a:r>
              <a:rPr lang="en-US" altLang="zh-CN" dirty="0"/>
              <a:t>Spring MVC</a:t>
            </a:r>
            <a:r>
              <a:rPr lang="zh-CN" altLang="en-US" dirty="0"/>
              <a:t>的</a:t>
            </a: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注解。</a:t>
            </a:r>
            <a:endParaRPr lang="en-US" altLang="zh-CN" dirty="0"/>
          </a:p>
          <a:p>
            <a:r>
              <a:rPr lang="zh-CN" altLang="en-US" dirty="0"/>
              <a:t>当消息抵达某个特定的目的地时，带有</a:t>
            </a:r>
            <a:r>
              <a:rPr lang="en-US" altLang="zh-CN" dirty="0"/>
              <a:t>@</a:t>
            </a:r>
            <a:r>
              <a:rPr lang="en-US" altLang="zh-CN" dirty="0" err="1"/>
              <a:t>MessageMapping</a:t>
            </a:r>
            <a:r>
              <a:rPr lang="zh-CN" altLang="en-US" dirty="0"/>
              <a:t>注解的方法能够处理这些消息。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代码展示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69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164E3-D3BC-40FF-AFB5-383F593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STOMP</a:t>
            </a:r>
            <a:r>
              <a:rPr lang="zh-CN" altLang="en-US" dirty="0"/>
              <a:t>消息：</a:t>
            </a:r>
            <a:r>
              <a:rPr lang="zh-CN" altLang="en-US" sz="2400" dirty="0">
                <a:latin typeface="Consolas" panose="020B0609020204030204" pitchFamily="49" charset="0"/>
              </a:rPr>
              <a:t>处理来自客户端的</a:t>
            </a:r>
            <a:r>
              <a:rPr lang="en-US" altLang="zh-CN" sz="2400" dirty="0">
                <a:latin typeface="Consolas" panose="020B0609020204030204" pitchFamily="49" charset="0"/>
              </a:rPr>
              <a:t>STOMP</a:t>
            </a:r>
            <a:r>
              <a:rPr lang="zh-CN" altLang="en-US" sz="2400" dirty="0">
                <a:latin typeface="Consolas" panose="020B0609020204030204" pitchFamily="49" charset="0"/>
              </a:rPr>
              <a:t>消息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98369-A580-4072-86EE-26BB7C38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SubscribeMapping</a:t>
            </a:r>
            <a:r>
              <a:rPr lang="zh-CN" altLang="en-US" dirty="0"/>
              <a:t>注解，与</a:t>
            </a:r>
            <a:r>
              <a:rPr lang="en-US" altLang="zh-CN" dirty="0"/>
              <a:t>@</a:t>
            </a:r>
            <a:r>
              <a:rPr lang="en-US" altLang="zh-CN" dirty="0" err="1"/>
              <a:t>MessagingMapping</a:t>
            </a:r>
            <a:r>
              <a:rPr lang="zh-CN" altLang="en-US" dirty="0"/>
              <a:t>注解类似，当收到</a:t>
            </a:r>
            <a:r>
              <a:rPr lang="en-US" altLang="zh-CN" dirty="0"/>
              <a:t>STOMP</a:t>
            </a:r>
            <a:r>
              <a:rPr lang="zh-CN" altLang="en-US" dirty="0"/>
              <a:t>订阅消息的时候，带有</a:t>
            </a:r>
            <a:r>
              <a:rPr lang="en-US" altLang="zh-CN" dirty="0"/>
              <a:t>@</a:t>
            </a:r>
            <a:r>
              <a:rPr lang="en-US" altLang="zh-CN" dirty="0" err="1"/>
              <a:t>SubscribeMapping</a:t>
            </a:r>
            <a:r>
              <a:rPr lang="zh-CN" altLang="en-US" dirty="0"/>
              <a:t>注解的方法将会触发。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@</a:t>
            </a:r>
            <a:r>
              <a:rPr lang="en-US" altLang="zh-CN" dirty="0" err="1"/>
              <a:t>MessagingMapping</a:t>
            </a:r>
            <a:r>
              <a:rPr lang="zh-CN" altLang="en-US" dirty="0"/>
              <a:t>方法类似，</a:t>
            </a:r>
            <a:r>
              <a:rPr lang="en-US" altLang="zh-CN" dirty="0"/>
              <a:t> @</a:t>
            </a:r>
            <a:r>
              <a:rPr lang="en-US" altLang="zh-CN" dirty="0" err="1"/>
              <a:t>SubscribeMapping</a:t>
            </a:r>
            <a:r>
              <a:rPr lang="zh-CN" altLang="en-US" dirty="0"/>
              <a:t>方法也是通过</a:t>
            </a:r>
            <a:r>
              <a:rPr lang="en-US" altLang="zh-CN" dirty="0" err="1"/>
              <a:t>AnnotationMethodMessageHandler</a:t>
            </a:r>
            <a:r>
              <a:rPr lang="zh-CN" altLang="en-US" dirty="0"/>
              <a:t>接收消息的。意味着</a:t>
            </a:r>
            <a:r>
              <a:rPr lang="en-US" altLang="zh-CN" dirty="0"/>
              <a:t>@</a:t>
            </a:r>
            <a:r>
              <a:rPr lang="en-US" altLang="zh-CN" dirty="0" err="1"/>
              <a:t>SubscribeMapping</a:t>
            </a:r>
            <a:r>
              <a:rPr lang="zh-CN" altLang="en-US" dirty="0"/>
              <a:t>方法只能处理目的地以“</a:t>
            </a:r>
            <a:r>
              <a:rPr lang="en-US" altLang="zh-CN" dirty="0"/>
              <a:t>/app</a:t>
            </a:r>
            <a:r>
              <a:rPr lang="zh-CN" altLang="en-US" dirty="0"/>
              <a:t>”为前缀的消息。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SubscribeMapping</a:t>
            </a:r>
            <a:r>
              <a:rPr lang="zh-CN" altLang="en-US" dirty="0"/>
              <a:t>主要应用场景是实现请求</a:t>
            </a:r>
            <a:r>
              <a:rPr lang="en-US" altLang="zh-CN" dirty="0"/>
              <a:t>-</a:t>
            </a:r>
            <a:r>
              <a:rPr lang="zh-CN" altLang="en-US" dirty="0"/>
              <a:t>回应模式。而该订阅的请求</a:t>
            </a:r>
            <a:r>
              <a:rPr lang="en-US" altLang="zh-CN" dirty="0"/>
              <a:t>-</a:t>
            </a:r>
            <a:r>
              <a:rPr lang="zh-CN" altLang="en-US" dirty="0"/>
              <a:t>回应模式则是异步的，这样客户端能够在回应可用时再去处理，而不必等待。</a:t>
            </a:r>
            <a:endParaRPr lang="en-US" altLang="zh-CN" dirty="0"/>
          </a:p>
          <a:p>
            <a:r>
              <a:rPr lang="zh-CN" altLang="en-US" dirty="0"/>
              <a:t>当处理订阅时，方法的返回值将会进行转换</a:t>
            </a:r>
            <a:r>
              <a:rPr lang="en-US" altLang="zh-CN" dirty="0"/>
              <a:t>(</a:t>
            </a:r>
            <a:r>
              <a:rPr lang="zh-CN" altLang="en-US" dirty="0"/>
              <a:t>通过消息转换器</a:t>
            </a:r>
            <a:r>
              <a:rPr lang="en-US" altLang="zh-CN" dirty="0"/>
              <a:t>)</a:t>
            </a:r>
            <a:r>
              <a:rPr lang="zh-CN" altLang="en-US" dirty="0"/>
              <a:t>，并放到</a:t>
            </a:r>
            <a:r>
              <a:rPr lang="en-US" altLang="zh-CN" dirty="0"/>
              <a:t>STOMP</a:t>
            </a:r>
            <a:r>
              <a:rPr lang="zh-CN" altLang="en-US" dirty="0"/>
              <a:t>帧的负载中，然后发给消息代理。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11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3CB68-2685-45FC-B6F7-3357448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STOMP</a:t>
            </a:r>
            <a:r>
              <a:rPr lang="zh-CN" altLang="en-US" dirty="0"/>
              <a:t>消息：</a:t>
            </a:r>
            <a:r>
              <a:rPr lang="zh-CN" altLang="en-US" sz="2400" dirty="0"/>
              <a:t>发送消息到客户端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DECB8-15D0-44FE-9166-7DA7F788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发送消息到客户端：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SubscribeMapping</a:t>
            </a:r>
            <a:r>
              <a:rPr lang="zh-CN" altLang="en-US" dirty="0"/>
              <a:t>注解与</a:t>
            </a:r>
            <a:r>
              <a:rPr lang="en-US" altLang="zh-CN" dirty="0"/>
              <a:t>@</a:t>
            </a:r>
            <a:r>
              <a:rPr lang="en-US" altLang="zh-CN" dirty="0" err="1"/>
              <a:t>MessagingMapping</a:t>
            </a:r>
            <a:r>
              <a:rPr lang="zh-CN" altLang="en-US" dirty="0"/>
              <a:t>注解的方法有返回值。</a:t>
            </a:r>
            <a:r>
              <a:rPr lang="en-US" altLang="zh-CN" dirty="0"/>
              <a:t>[</a:t>
            </a:r>
            <a:r>
              <a:rPr lang="zh-CN" altLang="en-US" dirty="0"/>
              <a:t>缺点：只能返回给请求该方法的客户端。即单播：</a:t>
            </a:r>
            <a:r>
              <a:rPr lang="en-US" altLang="zh-CN" dirty="0"/>
              <a:t>1</a:t>
            </a:r>
            <a:r>
              <a:rPr lang="zh-CN" altLang="en-US" dirty="0"/>
              <a:t>对</a:t>
            </a:r>
            <a:r>
              <a:rPr lang="en-US" altLang="zh-CN" dirty="0"/>
              <a:t>1]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SendTo</a:t>
            </a:r>
            <a:r>
              <a:rPr lang="en-US" altLang="zh-CN" dirty="0"/>
              <a:t>:</a:t>
            </a:r>
            <a:r>
              <a:rPr lang="zh-CN" altLang="en-US" dirty="0"/>
              <a:t>发给所有订阅该消息的用户</a:t>
            </a:r>
            <a:r>
              <a:rPr lang="en-US" altLang="zh-CN" dirty="0"/>
              <a:t>[</a:t>
            </a:r>
            <a:r>
              <a:rPr lang="zh-CN" altLang="en-US" dirty="0"/>
              <a:t>缺点：不能在任何地方发送消息，只能在处理消息之后，发送消息。经过代理。广播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SimpMessageTeplate</a:t>
            </a:r>
            <a:r>
              <a:rPr lang="en-US" altLang="zh-CN" dirty="0"/>
              <a:t>:</a:t>
            </a:r>
            <a:r>
              <a:rPr lang="zh-CN" altLang="en-US" dirty="0"/>
              <a:t>能够在应用的任何地方发送消息，甚至不必以首先接收一条消息为前提。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92031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602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华文新魏</vt:lpstr>
      <vt:lpstr>Arial</vt:lpstr>
      <vt:lpstr>Consolas</vt:lpstr>
      <vt:lpstr>Trebuchet MS</vt:lpstr>
      <vt:lpstr>Wingdings 3</vt:lpstr>
      <vt:lpstr>平面</vt:lpstr>
      <vt:lpstr>WebSocket和STOMP</vt:lpstr>
      <vt:lpstr>讲解大纲</vt:lpstr>
      <vt:lpstr>使用STOMP消息：STOMP的定义和组成 </vt:lpstr>
      <vt:lpstr>使用STOMP消息：启用STOMP消息功能 </vt:lpstr>
      <vt:lpstr>PowerPoint 演示文稿</vt:lpstr>
      <vt:lpstr>PowerPoint 演示文稿</vt:lpstr>
      <vt:lpstr>使用STOMP消息：处理来自客户端的STOMP消息 </vt:lpstr>
      <vt:lpstr>使用STOMP消息：处理来自客户端的STOMP消息</vt:lpstr>
      <vt:lpstr>使用STOMP消息：发送消息到客户端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黄 庆炜</cp:lastModifiedBy>
  <cp:revision>16</cp:revision>
  <dcterms:created xsi:type="dcterms:W3CDTF">2019-05-21T14:18:30Z</dcterms:created>
  <dcterms:modified xsi:type="dcterms:W3CDTF">2019-05-21T15:53:56Z</dcterms:modified>
</cp:coreProperties>
</file>