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sldIdLst>
    <p:sldId id="256" r:id="rId5"/>
    <p:sldId id="257" r:id="rId6"/>
    <p:sldId id="258" r:id="rId7"/>
    <p:sldId id="259" r:id="rId8"/>
    <p:sldId id="278" r:id="rId9"/>
    <p:sldId id="279" r:id="rId10"/>
    <p:sldId id="261" r:id="rId11"/>
    <p:sldId id="300" r:id="rId12"/>
    <p:sldId id="299" r:id="rId13"/>
    <p:sldId id="298" r:id="rId14"/>
    <p:sldId id="281" r:id="rId15"/>
    <p:sldId id="297" r:id="rId16"/>
    <p:sldId id="282" r:id="rId17"/>
    <p:sldId id="284" r:id="rId18"/>
    <p:sldId id="283" r:id="rId19"/>
    <p:sldId id="285" r:id="rId20"/>
    <p:sldId id="287" r:id="rId21"/>
    <p:sldId id="288" r:id="rId22"/>
    <p:sldId id="286" r:id="rId23"/>
    <p:sldId id="289" r:id="rId24"/>
    <p:sldId id="290" r:id="rId25"/>
    <p:sldId id="291" r:id="rId26"/>
    <p:sldId id="292" r:id="rId27"/>
    <p:sldId id="293" r:id="rId28"/>
    <p:sldId id="295" r:id="rId29"/>
    <p:sldId id="294" r:id="rId30"/>
    <p:sldId id="267"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8"/>
  </p:normalViewPr>
  <p:slideViewPr>
    <p:cSldViewPr snapToGrid="0">
      <p:cViewPr>
        <p:scale>
          <a:sx n="75" d="100"/>
          <a:sy n="75" d="100"/>
        </p:scale>
        <p:origin x="931" y="40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12/4/2022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12/4/2022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12/4/2022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12/4/2022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12/4/2022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4800" dirty="0"/>
              <a:t>Predicting Readmission of Hospital Patients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Hemant Rattey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42894" y="27468"/>
            <a:ext cx="9779183" cy="684405"/>
          </a:xfrm>
        </p:spPr>
        <p:txBody>
          <a:bodyPr/>
          <a:lstStyle/>
          <a:p>
            <a:pPr algn="ctr"/>
            <a:r>
              <a:rPr lang="en-US" sz="4200" dirty="0"/>
              <a:t>Exploring Age Feature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12/4/2022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6" name="TextBox 5">
            <a:extLst>
              <a:ext uri="{FF2B5EF4-FFF2-40B4-BE49-F238E27FC236}">
                <a16:creationId xmlns:a16="http://schemas.microsoft.com/office/drawing/2014/main" id="{925C80A6-4E39-DDC8-7FF9-868963A0B677}"/>
              </a:ext>
            </a:extLst>
          </p:cNvPr>
          <p:cNvSpPr txBox="1"/>
          <p:nvPr/>
        </p:nvSpPr>
        <p:spPr>
          <a:xfrm>
            <a:off x="2145098" y="5156021"/>
            <a:ext cx="9114518" cy="1200329"/>
          </a:xfrm>
          <a:prstGeom prst="rect">
            <a:avLst/>
          </a:prstGeom>
          <a:noFill/>
        </p:spPr>
        <p:txBody>
          <a:bodyPr wrap="square" rtlCol="0">
            <a:spAutoFit/>
          </a:bodyPr>
          <a:lstStyle/>
          <a:p>
            <a:r>
              <a:rPr lang="en-US" dirty="0"/>
              <a:t>While looking at the count plots for `age` column, one insight that can be drawn is that a lot of the patients are of older age. This is in line with the fact that people in old age tend to experience diabetes as compared to people younger than them. This is true for readmission of patients as well. The patients readmitted the most are of older age group.</a:t>
            </a:r>
            <a:endParaRPr lang="en-IN" dirty="0"/>
          </a:p>
        </p:txBody>
      </p:sp>
      <p:pic>
        <p:nvPicPr>
          <p:cNvPr id="8" name="Picture 7">
            <a:extLst>
              <a:ext uri="{FF2B5EF4-FFF2-40B4-BE49-F238E27FC236}">
                <a16:creationId xmlns:a16="http://schemas.microsoft.com/office/drawing/2014/main" id="{EB3F2D93-E0BE-ECBA-B3B2-15E90FF9904E}"/>
              </a:ext>
            </a:extLst>
          </p:cNvPr>
          <p:cNvPicPr>
            <a:picLocks noChangeAspect="1"/>
          </p:cNvPicPr>
          <p:nvPr/>
        </p:nvPicPr>
        <p:blipFill>
          <a:blip r:embed="rId2"/>
          <a:stretch>
            <a:fillRect/>
          </a:stretch>
        </p:blipFill>
        <p:spPr>
          <a:xfrm>
            <a:off x="723222" y="1246659"/>
            <a:ext cx="4597521" cy="3858907"/>
          </a:xfrm>
          <a:prstGeom prst="rect">
            <a:avLst/>
          </a:prstGeom>
        </p:spPr>
      </p:pic>
      <p:pic>
        <p:nvPicPr>
          <p:cNvPr id="11" name="Picture 10">
            <a:extLst>
              <a:ext uri="{FF2B5EF4-FFF2-40B4-BE49-F238E27FC236}">
                <a16:creationId xmlns:a16="http://schemas.microsoft.com/office/drawing/2014/main" id="{DF34651D-E907-B464-907F-9E66EFF91DE2}"/>
              </a:ext>
            </a:extLst>
          </p:cNvPr>
          <p:cNvPicPr>
            <a:picLocks noChangeAspect="1"/>
          </p:cNvPicPr>
          <p:nvPr/>
        </p:nvPicPr>
        <p:blipFill>
          <a:blip r:embed="rId3"/>
          <a:stretch>
            <a:fillRect/>
          </a:stretch>
        </p:blipFill>
        <p:spPr>
          <a:xfrm>
            <a:off x="6702357" y="830658"/>
            <a:ext cx="4143983" cy="4284637"/>
          </a:xfrm>
          <a:prstGeom prst="rect">
            <a:avLst/>
          </a:prstGeom>
        </p:spPr>
      </p:pic>
    </p:spTree>
    <p:extLst>
      <p:ext uri="{BB962C8B-B14F-4D97-AF65-F5344CB8AC3E}">
        <p14:creationId xmlns:p14="http://schemas.microsoft.com/office/powerpoint/2010/main" val="1423356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42894" y="117070"/>
            <a:ext cx="9779183" cy="684405"/>
          </a:xfrm>
        </p:spPr>
        <p:txBody>
          <a:bodyPr/>
          <a:lstStyle/>
          <a:p>
            <a:pPr algn="ctr"/>
            <a:r>
              <a:rPr lang="en-US" sz="4200" dirty="0"/>
              <a:t>Exploring Time in Hospital Feature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12/4/2022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6" name="TextBox 5">
            <a:extLst>
              <a:ext uri="{FF2B5EF4-FFF2-40B4-BE49-F238E27FC236}">
                <a16:creationId xmlns:a16="http://schemas.microsoft.com/office/drawing/2014/main" id="{925C80A6-4E39-DDC8-7FF9-868963A0B677}"/>
              </a:ext>
            </a:extLst>
          </p:cNvPr>
          <p:cNvSpPr txBox="1"/>
          <p:nvPr/>
        </p:nvSpPr>
        <p:spPr>
          <a:xfrm>
            <a:off x="2171335" y="5100315"/>
            <a:ext cx="9114518" cy="1477328"/>
          </a:xfrm>
          <a:prstGeom prst="rect">
            <a:avLst/>
          </a:prstGeom>
          <a:noFill/>
        </p:spPr>
        <p:txBody>
          <a:bodyPr wrap="square" rtlCol="0">
            <a:spAutoFit/>
          </a:bodyPr>
          <a:lstStyle/>
          <a:p>
            <a:r>
              <a:rPr lang="en-US" dirty="0"/>
              <a:t>By looking at the plots for `</a:t>
            </a:r>
            <a:r>
              <a:rPr lang="en-US" dirty="0" err="1"/>
              <a:t>time_in_hospital</a:t>
            </a:r>
            <a:r>
              <a:rPr lang="en-US" dirty="0"/>
              <a:t>` feature, we can conclude that a lot of people spent 1-4 days in the hospital. This is because hospitals need to do primary, secondary and third level of diagnoses and need to perform a lot of lab tests. Thus, patients are admitted in the hospital for multiple days. Also, it is not common for diabetic patients to spend more than 10 days until and unless something is serious.</a:t>
            </a:r>
            <a:endParaRPr lang="en-IN" dirty="0"/>
          </a:p>
        </p:txBody>
      </p:sp>
      <p:pic>
        <p:nvPicPr>
          <p:cNvPr id="4" name="Picture 3">
            <a:extLst>
              <a:ext uri="{FF2B5EF4-FFF2-40B4-BE49-F238E27FC236}">
                <a16:creationId xmlns:a16="http://schemas.microsoft.com/office/drawing/2014/main" id="{FA5E1096-7DE2-C4AE-9525-E1F6024650E2}"/>
              </a:ext>
            </a:extLst>
          </p:cNvPr>
          <p:cNvPicPr>
            <a:picLocks noChangeAspect="1"/>
          </p:cNvPicPr>
          <p:nvPr/>
        </p:nvPicPr>
        <p:blipFill>
          <a:blip r:embed="rId2"/>
          <a:stretch>
            <a:fillRect/>
          </a:stretch>
        </p:blipFill>
        <p:spPr>
          <a:xfrm>
            <a:off x="6896374" y="801475"/>
            <a:ext cx="3707310" cy="4379017"/>
          </a:xfrm>
          <a:prstGeom prst="rect">
            <a:avLst/>
          </a:prstGeom>
        </p:spPr>
      </p:pic>
      <p:pic>
        <p:nvPicPr>
          <p:cNvPr id="9" name="Picture 8">
            <a:extLst>
              <a:ext uri="{FF2B5EF4-FFF2-40B4-BE49-F238E27FC236}">
                <a16:creationId xmlns:a16="http://schemas.microsoft.com/office/drawing/2014/main" id="{4E4E9165-2F51-5586-674A-A52D5DB1EF8D}"/>
              </a:ext>
            </a:extLst>
          </p:cNvPr>
          <p:cNvPicPr>
            <a:picLocks/>
          </p:cNvPicPr>
          <p:nvPr/>
        </p:nvPicPr>
        <p:blipFill>
          <a:blip r:embed="rId3"/>
          <a:stretch>
            <a:fillRect/>
          </a:stretch>
        </p:blipFill>
        <p:spPr>
          <a:xfrm>
            <a:off x="942894" y="899115"/>
            <a:ext cx="3897554" cy="4201200"/>
          </a:xfrm>
          <a:prstGeom prst="rect">
            <a:avLst/>
          </a:prstGeom>
        </p:spPr>
      </p:pic>
    </p:spTree>
    <p:extLst>
      <p:ext uri="{BB962C8B-B14F-4D97-AF65-F5344CB8AC3E}">
        <p14:creationId xmlns:p14="http://schemas.microsoft.com/office/powerpoint/2010/main" val="4037700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001617" y="63620"/>
            <a:ext cx="9779183" cy="1308682"/>
          </a:xfrm>
        </p:spPr>
        <p:txBody>
          <a:bodyPr/>
          <a:lstStyle/>
          <a:p>
            <a:pPr algn="ctr"/>
            <a:r>
              <a:rPr lang="en-US" sz="4400" dirty="0"/>
              <a:t>Histogram for Number of Lab Procedures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12/4/2022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5" name="Picture 4">
            <a:extLst>
              <a:ext uri="{FF2B5EF4-FFF2-40B4-BE49-F238E27FC236}">
                <a16:creationId xmlns:a16="http://schemas.microsoft.com/office/drawing/2014/main" id="{8A204DAC-7015-EA8E-14EB-1D853BEC246A}"/>
              </a:ext>
            </a:extLst>
          </p:cNvPr>
          <p:cNvPicPr>
            <a:picLocks noChangeAspect="1"/>
          </p:cNvPicPr>
          <p:nvPr/>
        </p:nvPicPr>
        <p:blipFill>
          <a:blip r:embed="rId2"/>
          <a:stretch>
            <a:fillRect/>
          </a:stretch>
        </p:blipFill>
        <p:spPr>
          <a:xfrm>
            <a:off x="1231509" y="1669775"/>
            <a:ext cx="5804483" cy="4076959"/>
          </a:xfrm>
          <a:prstGeom prst="rect">
            <a:avLst/>
          </a:prstGeom>
        </p:spPr>
      </p:pic>
      <p:sp>
        <p:nvSpPr>
          <p:cNvPr id="6" name="TextBox 5">
            <a:extLst>
              <a:ext uri="{FF2B5EF4-FFF2-40B4-BE49-F238E27FC236}">
                <a16:creationId xmlns:a16="http://schemas.microsoft.com/office/drawing/2014/main" id="{925C80A6-4E39-DDC8-7FF9-868963A0B677}"/>
              </a:ext>
            </a:extLst>
          </p:cNvPr>
          <p:cNvSpPr txBox="1"/>
          <p:nvPr/>
        </p:nvSpPr>
        <p:spPr>
          <a:xfrm>
            <a:off x="7826928" y="2136338"/>
            <a:ext cx="3338819" cy="2585323"/>
          </a:xfrm>
          <a:prstGeom prst="rect">
            <a:avLst/>
          </a:prstGeom>
          <a:noFill/>
        </p:spPr>
        <p:txBody>
          <a:bodyPr wrap="square" rtlCol="0">
            <a:spAutoFit/>
          </a:bodyPr>
          <a:lstStyle/>
          <a:p>
            <a:r>
              <a:rPr lang="en-US" dirty="0"/>
              <a:t>Looking at the histogram, we can see that on average around 43 lab procedures are conducted during each encounter. Since, there are more than 40 procedures conducted on average, the length of stay in hospital will also be more.</a:t>
            </a:r>
            <a:endParaRPr lang="en-IN" dirty="0"/>
          </a:p>
        </p:txBody>
      </p:sp>
    </p:spTree>
    <p:extLst>
      <p:ext uri="{BB962C8B-B14F-4D97-AF65-F5344CB8AC3E}">
        <p14:creationId xmlns:p14="http://schemas.microsoft.com/office/powerpoint/2010/main" val="284582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001617" y="63620"/>
            <a:ext cx="9779183" cy="1308682"/>
          </a:xfrm>
        </p:spPr>
        <p:txBody>
          <a:bodyPr/>
          <a:lstStyle/>
          <a:p>
            <a:pPr algn="ctr"/>
            <a:r>
              <a:rPr lang="en-US" sz="4400" dirty="0"/>
              <a:t>Histogram for Number of Medications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12/4/2022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6" name="TextBox 5">
            <a:extLst>
              <a:ext uri="{FF2B5EF4-FFF2-40B4-BE49-F238E27FC236}">
                <a16:creationId xmlns:a16="http://schemas.microsoft.com/office/drawing/2014/main" id="{925C80A6-4E39-DDC8-7FF9-868963A0B677}"/>
              </a:ext>
            </a:extLst>
          </p:cNvPr>
          <p:cNvSpPr txBox="1"/>
          <p:nvPr/>
        </p:nvSpPr>
        <p:spPr>
          <a:xfrm>
            <a:off x="7902429" y="2983994"/>
            <a:ext cx="3338819" cy="1477328"/>
          </a:xfrm>
          <a:prstGeom prst="rect">
            <a:avLst/>
          </a:prstGeom>
          <a:noFill/>
        </p:spPr>
        <p:txBody>
          <a:bodyPr wrap="square" rtlCol="0">
            <a:spAutoFit/>
          </a:bodyPr>
          <a:lstStyle/>
          <a:p>
            <a:r>
              <a:rPr lang="en-US" dirty="0"/>
              <a:t>Looking at the histogram, we can see that on average, around 16 medications are given to the patient during each encounter.</a:t>
            </a:r>
            <a:endParaRPr lang="en-IN" dirty="0"/>
          </a:p>
        </p:txBody>
      </p:sp>
      <p:pic>
        <p:nvPicPr>
          <p:cNvPr id="8" name="Picture 7">
            <a:extLst>
              <a:ext uri="{FF2B5EF4-FFF2-40B4-BE49-F238E27FC236}">
                <a16:creationId xmlns:a16="http://schemas.microsoft.com/office/drawing/2014/main" id="{57FE0605-249C-3C39-D124-67723465C822}"/>
              </a:ext>
            </a:extLst>
          </p:cNvPr>
          <p:cNvPicPr>
            <a:picLocks noChangeAspect="1"/>
          </p:cNvPicPr>
          <p:nvPr/>
        </p:nvPicPr>
        <p:blipFill>
          <a:blip r:embed="rId2"/>
          <a:stretch>
            <a:fillRect/>
          </a:stretch>
        </p:blipFill>
        <p:spPr>
          <a:xfrm>
            <a:off x="1026253" y="1740667"/>
            <a:ext cx="5635674" cy="3963982"/>
          </a:xfrm>
          <a:prstGeom prst="rect">
            <a:avLst/>
          </a:prstGeom>
        </p:spPr>
      </p:pic>
    </p:spTree>
    <p:extLst>
      <p:ext uri="{BB962C8B-B14F-4D97-AF65-F5344CB8AC3E}">
        <p14:creationId xmlns:p14="http://schemas.microsoft.com/office/powerpoint/2010/main" val="684701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90085" y="1124125"/>
            <a:ext cx="7290036" cy="1516310"/>
          </a:xfrm>
        </p:spPr>
        <p:txBody>
          <a:bodyPr/>
          <a:lstStyle/>
          <a:p>
            <a:pPr algn="ctr"/>
            <a:r>
              <a:rPr lang="en-US" sz="4800" dirty="0"/>
              <a:t>Data Preprocessing and Feature Engineering</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390085" y="2852258"/>
            <a:ext cx="7290036" cy="3624043"/>
          </a:xfrm>
        </p:spPr>
        <p:txBody>
          <a:bodyPr vert="horz" lIns="91440" tIns="45720" rIns="91440" bIns="45720" rtlCol="0" anchor="t">
            <a:noAutofit/>
          </a:bodyPr>
          <a:lstStyle/>
          <a:p>
            <a:pPr marL="342900" indent="-342900">
              <a:buFont typeface="Arial" panose="020B0604020202020204" pitchFamily="34" charset="0"/>
              <a:buChar char="•"/>
            </a:pPr>
            <a:r>
              <a:rPr lang="en-US" sz="2200" dirty="0"/>
              <a:t>Data Cleaning</a:t>
            </a:r>
          </a:p>
          <a:p>
            <a:pPr marL="342900" indent="-342900">
              <a:buFont typeface="Arial" panose="020B0604020202020204" pitchFamily="34" charset="0"/>
              <a:buChar char="•"/>
            </a:pPr>
            <a:r>
              <a:rPr lang="en-US" sz="2200" dirty="0"/>
              <a:t>Data Mapping</a:t>
            </a:r>
          </a:p>
          <a:p>
            <a:pPr marL="342900" indent="-342900">
              <a:buFont typeface="Arial" panose="020B0604020202020204" pitchFamily="34" charset="0"/>
              <a:buChar char="•"/>
            </a:pPr>
            <a:r>
              <a:rPr lang="en-US" sz="2200" dirty="0"/>
              <a:t>Feature Engineering</a:t>
            </a:r>
          </a:p>
          <a:p>
            <a:pPr marL="342900" indent="-342900">
              <a:buFont typeface="Arial" panose="020B0604020202020204" pitchFamily="34" charset="0"/>
              <a:buChar char="•"/>
            </a:pPr>
            <a:r>
              <a:rPr lang="en-US" sz="2200" dirty="0"/>
              <a:t>Oversampling the minority class using SMOTENC</a:t>
            </a:r>
          </a:p>
          <a:p>
            <a:pPr marL="342900" indent="-342900">
              <a:buFont typeface="Arial" panose="020B0604020202020204" pitchFamily="34" charset="0"/>
              <a:buChar char="•"/>
            </a:pPr>
            <a:r>
              <a:rPr lang="en-US" sz="2200" dirty="0"/>
              <a:t>Encoding categorical columns</a:t>
            </a:r>
          </a:p>
          <a:p>
            <a:pPr marL="342900" indent="-342900">
              <a:buFont typeface="Arial" panose="020B0604020202020204" pitchFamily="34" charset="0"/>
              <a:buChar char="•"/>
            </a:pPr>
            <a:r>
              <a:rPr lang="en-US" sz="2200" dirty="0"/>
              <a:t>Normalizing numerical columns using </a:t>
            </a:r>
            <a:r>
              <a:rPr lang="en-US" sz="2200" dirty="0" err="1"/>
              <a:t>MinMaxScaler</a:t>
            </a:r>
            <a:endParaRPr lang="en-US" sz="2200" dirty="0"/>
          </a:p>
          <a:p>
            <a:endParaRPr lang="en-US" sz="2200" dirty="0"/>
          </a:p>
          <a:p>
            <a:pPr marL="342900" indent="-342900">
              <a:buFont typeface="Arial" panose="020B0604020202020204" pitchFamily="34" charset="0"/>
              <a:buChar char="•"/>
            </a:pPr>
            <a:endParaRPr lang="en-US" sz="2200" dirty="0"/>
          </a:p>
          <a:p>
            <a:endParaRPr lang="en-US" sz="2200" dirty="0"/>
          </a:p>
        </p:txBody>
      </p:sp>
    </p:spTree>
    <p:extLst>
      <p:ext uri="{BB962C8B-B14F-4D97-AF65-F5344CB8AC3E}">
        <p14:creationId xmlns:p14="http://schemas.microsoft.com/office/powerpoint/2010/main" val="2843422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0"/>
            <a:ext cx="9779183" cy="1325563"/>
          </a:xfrm>
        </p:spPr>
        <p:txBody>
          <a:bodyPr anchor="b">
            <a:normAutofit/>
          </a:bodyPr>
          <a:lstStyle/>
          <a:p>
            <a:r>
              <a:rPr lang="en-US" dirty="0"/>
              <a:t>Data Cleaning</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2087563"/>
            <a:ext cx="9779182" cy="3499505"/>
          </a:xfrm>
        </p:spPr>
        <p:txBody>
          <a:bodyPr vert="horz" lIns="91440" tIns="45720" rIns="91440" bIns="45720" rtlCol="0">
            <a:normAutofit/>
          </a:bodyPr>
          <a:lstStyle/>
          <a:p>
            <a:pPr marL="342900" indent="-342900">
              <a:buFont typeface="Arial" panose="020B0604020202020204" pitchFamily="34" charset="0"/>
              <a:buChar char="•"/>
            </a:pPr>
            <a:r>
              <a:rPr lang="en-US" sz="2200" dirty="0"/>
              <a:t>The attributes such as “</a:t>
            </a:r>
            <a:r>
              <a:rPr lang="en-US" sz="2200" dirty="0" err="1"/>
              <a:t>encounter_id</a:t>
            </a:r>
            <a:r>
              <a:rPr lang="en-US" sz="2200" dirty="0"/>
              <a:t>” which represent an identifier or have a lot of unique values have been dropped.</a:t>
            </a:r>
          </a:p>
          <a:p>
            <a:pPr marL="342900" indent="-342900">
              <a:buFont typeface="Arial" panose="020B0604020202020204" pitchFamily="34" charset="0"/>
              <a:buChar char="•"/>
            </a:pPr>
            <a:r>
              <a:rPr lang="en-US" sz="2200" dirty="0"/>
              <a:t>Dirty and garbage values such as ‘?’ have been replaced with </a:t>
            </a:r>
            <a:r>
              <a:rPr lang="en-US" sz="2200" dirty="0" err="1"/>
              <a:t>NaN</a:t>
            </a:r>
            <a:r>
              <a:rPr lang="en-US" sz="2200" dirty="0"/>
              <a:t> values and the columns which have more than 25% missing values have been dropped altogether.</a:t>
            </a:r>
          </a:p>
          <a:p>
            <a:pPr marL="342900" indent="-342900">
              <a:buFont typeface="Arial" panose="020B0604020202020204" pitchFamily="34" charset="0"/>
              <a:buChar char="•"/>
            </a:pPr>
            <a:r>
              <a:rPr lang="en-US" sz="2200" dirty="0"/>
              <a:t>If a column has very small percentage of missing values, then those rows have also been dropped.</a:t>
            </a:r>
          </a:p>
          <a:p>
            <a:pPr marL="342900" indent="-342900">
              <a:buFont typeface="Arial" panose="020B0604020202020204" pitchFamily="34" charset="0"/>
              <a:buChar char="•"/>
            </a:pPr>
            <a:endParaRPr lang="en-US" dirty="0"/>
          </a:p>
          <a:p>
            <a:endParaRPr lang="en-US" dirty="0"/>
          </a:p>
        </p:txBody>
      </p:sp>
      <p:sp>
        <p:nvSpPr>
          <p:cNvPr id="9" name="Date Placeholder 3">
            <a:extLst>
              <a:ext uri="{FF2B5EF4-FFF2-40B4-BE49-F238E27FC236}">
                <a16:creationId xmlns:a16="http://schemas.microsoft.com/office/drawing/2014/main" id="{901869D5-3283-FBD4-BD4B-DB66D1BD4F2B}"/>
              </a:ext>
            </a:extLst>
          </p:cNvPr>
          <p:cNvSpPr>
            <a:spLocks noGrp="1"/>
          </p:cNvSpPr>
          <p:nvPr>
            <p:ph type="dt" sz="half" idx="2"/>
          </p:nvPr>
        </p:nvSpPr>
        <p:spPr>
          <a:xfrm>
            <a:off x="381000" y="6356350"/>
            <a:ext cx="1701018" cy="365125"/>
          </a:xfrm>
        </p:spPr>
        <p:txBody>
          <a:bodyPr/>
          <a:lstStyle/>
          <a:p>
            <a:pPr>
              <a:spcAft>
                <a:spcPts val="600"/>
              </a:spcAft>
            </a:pPr>
            <a:fld id="{8CE9AC2A-20AD-8C48-B5EB-B5322BDBCDEE}" type="datetime1">
              <a:rPr lang="en-US" smtClean="0"/>
              <a:pPr>
                <a:spcAft>
                  <a:spcPts val="600"/>
                </a:spcAft>
              </a:pPr>
              <a:t>12/4/2022</a:t>
            </a:fld>
            <a:endParaRPr lang="en-US"/>
          </a:p>
        </p:txBody>
      </p:sp>
      <p:sp>
        <p:nvSpPr>
          <p:cNvPr id="13" name="Slide Number Placeholder 5">
            <a:extLst>
              <a:ext uri="{FF2B5EF4-FFF2-40B4-BE49-F238E27FC236}">
                <a16:creationId xmlns:a16="http://schemas.microsoft.com/office/drawing/2014/main" id="{00889594-BB06-E8DC-88C8-02B56AC5198A}"/>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15</a:t>
            </a:fld>
            <a:endParaRPr lang="en-US"/>
          </a:p>
        </p:txBody>
      </p:sp>
    </p:spTree>
    <p:extLst>
      <p:ext uri="{BB962C8B-B14F-4D97-AF65-F5344CB8AC3E}">
        <p14:creationId xmlns:p14="http://schemas.microsoft.com/office/powerpoint/2010/main" val="2122940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0"/>
            <a:ext cx="9779183" cy="1325563"/>
          </a:xfrm>
        </p:spPr>
        <p:txBody>
          <a:bodyPr anchor="b">
            <a:normAutofit/>
          </a:bodyPr>
          <a:lstStyle/>
          <a:p>
            <a:r>
              <a:rPr lang="en-US" dirty="0"/>
              <a:t>Data Mapping</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2087563"/>
            <a:ext cx="9779182" cy="4053178"/>
          </a:xfrm>
        </p:spPr>
        <p:txBody>
          <a:bodyPr vert="horz" lIns="91440" tIns="45720" rIns="91440" bIns="45720" rtlCol="0">
            <a:normAutofit/>
          </a:bodyPr>
          <a:lstStyle/>
          <a:p>
            <a:pPr marL="342900" indent="-342900">
              <a:buFont typeface="Arial" panose="020B0604020202020204" pitchFamily="34" charset="0"/>
              <a:buChar char="•"/>
            </a:pPr>
            <a:r>
              <a:rPr lang="en-US" sz="2200" dirty="0"/>
              <a:t>The attributes “</a:t>
            </a:r>
            <a:r>
              <a:rPr lang="en-US" sz="2200" dirty="0" err="1"/>
              <a:t>admission_type_id</a:t>
            </a:r>
            <a:r>
              <a:rPr lang="en-US" sz="2200" dirty="0"/>
              <a:t>”, “</a:t>
            </a:r>
            <a:r>
              <a:rPr lang="en-US" sz="2200" dirty="0" err="1"/>
              <a:t>discharge_disposition_id</a:t>
            </a:r>
            <a:r>
              <a:rPr lang="en-US" sz="2200" dirty="0"/>
              <a:t>” and “</a:t>
            </a:r>
            <a:r>
              <a:rPr lang="en-US" sz="2200" dirty="0" err="1"/>
              <a:t>admission_source_id</a:t>
            </a:r>
            <a:r>
              <a:rPr lang="en-US" sz="2200" dirty="0"/>
              <a:t>” have a lot of unique IDs which correspond to some description. But a lot of the descriptions have the same meaning across different IDs. So, IDs have been grouped together to signify the same meaning and reduce the dimensionality of the data.</a:t>
            </a:r>
          </a:p>
          <a:p>
            <a:pPr marL="342900" indent="-342900">
              <a:buFont typeface="Arial" panose="020B0604020202020204" pitchFamily="34" charset="0"/>
              <a:buChar char="•"/>
            </a:pPr>
            <a:r>
              <a:rPr lang="en-US" sz="2200" dirty="0"/>
              <a:t>For the attributes “diag_1”, “diag_2” and “diag_3”, there are standard ICD-9 codes which represent the official system of assigning codes to diagnoses and procedures associated with hospital utilization in the United States. These have also been clubbed together to represent their corresponding chapters according to the range of their values. This mapping process also leads to a reduction in dimensionality.</a:t>
            </a:r>
          </a:p>
          <a:p>
            <a:pPr marL="342900" indent="-342900">
              <a:buFont typeface="Arial" panose="020B0604020202020204" pitchFamily="34" charset="0"/>
              <a:buChar char="•"/>
            </a:pPr>
            <a:endParaRPr lang="en-US" sz="2000" dirty="0"/>
          </a:p>
          <a:p>
            <a:endParaRPr lang="en-US" sz="2000" dirty="0"/>
          </a:p>
        </p:txBody>
      </p:sp>
      <p:sp>
        <p:nvSpPr>
          <p:cNvPr id="9" name="Date Placeholder 3">
            <a:extLst>
              <a:ext uri="{FF2B5EF4-FFF2-40B4-BE49-F238E27FC236}">
                <a16:creationId xmlns:a16="http://schemas.microsoft.com/office/drawing/2014/main" id="{C798BD75-AE86-80A1-8092-98BB48CAE667}"/>
              </a:ext>
            </a:extLst>
          </p:cNvPr>
          <p:cNvSpPr>
            <a:spLocks noGrp="1"/>
          </p:cNvSpPr>
          <p:nvPr>
            <p:ph type="dt" sz="half" idx="2"/>
          </p:nvPr>
        </p:nvSpPr>
        <p:spPr>
          <a:xfrm>
            <a:off x="381000" y="6356350"/>
            <a:ext cx="1701018" cy="365125"/>
          </a:xfrm>
        </p:spPr>
        <p:txBody>
          <a:bodyPr/>
          <a:lstStyle/>
          <a:p>
            <a:pPr>
              <a:spcAft>
                <a:spcPts val="600"/>
              </a:spcAft>
            </a:pPr>
            <a:fld id="{8CE9AC2A-20AD-8C48-B5EB-B5322BDBCDEE}" type="datetime1">
              <a:rPr lang="en-US" smtClean="0"/>
              <a:pPr>
                <a:spcAft>
                  <a:spcPts val="600"/>
                </a:spcAft>
              </a:pPr>
              <a:t>12/4/2022</a:t>
            </a:fld>
            <a:endParaRPr lang="en-US"/>
          </a:p>
        </p:txBody>
      </p:sp>
      <p:sp>
        <p:nvSpPr>
          <p:cNvPr id="13" name="Slide Number Placeholder 5">
            <a:extLst>
              <a:ext uri="{FF2B5EF4-FFF2-40B4-BE49-F238E27FC236}">
                <a16:creationId xmlns:a16="http://schemas.microsoft.com/office/drawing/2014/main" id="{7EF5362E-D9F6-0909-B6C5-05A93BC18D8C}"/>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16</a:t>
            </a:fld>
            <a:endParaRPr lang="en-US"/>
          </a:p>
        </p:txBody>
      </p:sp>
    </p:spTree>
    <p:extLst>
      <p:ext uri="{BB962C8B-B14F-4D97-AF65-F5344CB8AC3E}">
        <p14:creationId xmlns:p14="http://schemas.microsoft.com/office/powerpoint/2010/main" val="3370385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0"/>
            <a:ext cx="9779183" cy="1325563"/>
          </a:xfrm>
        </p:spPr>
        <p:txBody>
          <a:bodyPr anchor="b">
            <a:normAutofit/>
          </a:bodyPr>
          <a:lstStyle/>
          <a:p>
            <a:r>
              <a:rPr lang="en-US" sz="4800" dirty="0"/>
              <a:t>Feature Engineering</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2087563"/>
            <a:ext cx="9779182" cy="3918954"/>
          </a:xfrm>
        </p:spPr>
        <p:txBody>
          <a:bodyPr vert="horz" lIns="91440" tIns="45720" rIns="91440" bIns="45720" rtlCol="0">
            <a:normAutofit lnSpcReduction="10000"/>
          </a:bodyPr>
          <a:lstStyle/>
          <a:p>
            <a:pPr marL="342900" indent="-342900">
              <a:buFont typeface="Arial" panose="020B0604020202020204" pitchFamily="34" charset="0"/>
              <a:buChar char="•"/>
            </a:pPr>
            <a:r>
              <a:rPr lang="en-US" sz="2200" dirty="0"/>
              <a:t>There are around 23 features in the dataset that measure the dosage changes in diabetes medications. All these 23 features represent diabetes medication. The values are “Down” (dosage was decreased), “Up” (dosage was increased), “Steady” (no change in dosage) and “No” (medication was not prescribed). </a:t>
            </a:r>
          </a:p>
          <a:p>
            <a:pPr marL="342900" indent="-342900">
              <a:buFont typeface="Arial" panose="020B0604020202020204" pitchFamily="34" charset="0"/>
              <a:buChar char="•"/>
            </a:pPr>
            <a:r>
              <a:rPr lang="en-US" sz="2200" dirty="0"/>
              <a:t>I have created a new feature named “</a:t>
            </a:r>
            <a:r>
              <a:rPr lang="en-US" sz="2200" dirty="0" err="1"/>
              <a:t>number_of_dosage_changes</a:t>
            </a:r>
            <a:r>
              <a:rPr lang="en-US" sz="2200" dirty="0"/>
              <a:t>” that tracks the number of dosage changes across these 23 features. This is a numerical feature which will group all the information into one attribute. This will decrease the number of features in the dataset which might help in overcoming overfitting.</a:t>
            </a:r>
          </a:p>
          <a:p>
            <a:pPr marL="342900" indent="-342900">
              <a:buFont typeface="Arial" panose="020B0604020202020204" pitchFamily="34" charset="0"/>
              <a:buChar char="•"/>
            </a:pPr>
            <a:r>
              <a:rPr lang="en-US" sz="2200" dirty="0"/>
              <a:t>Another feature has been created named “Number of Total Visits” which sums up the number of inpatient visits, number of emergency visits and number of outpatient visits for that patient in the previous year.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p:txBody>
      </p:sp>
      <p:sp>
        <p:nvSpPr>
          <p:cNvPr id="9" name="Date Placeholder 3">
            <a:extLst>
              <a:ext uri="{FF2B5EF4-FFF2-40B4-BE49-F238E27FC236}">
                <a16:creationId xmlns:a16="http://schemas.microsoft.com/office/drawing/2014/main" id="{C798BD75-AE86-80A1-8092-98BB48CAE667}"/>
              </a:ext>
            </a:extLst>
          </p:cNvPr>
          <p:cNvSpPr>
            <a:spLocks noGrp="1"/>
          </p:cNvSpPr>
          <p:nvPr>
            <p:ph type="dt" sz="half" idx="2"/>
          </p:nvPr>
        </p:nvSpPr>
        <p:spPr>
          <a:xfrm>
            <a:off x="381000" y="6356350"/>
            <a:ext cx="1701018" cy="365125"/>
          </a:xfrm>
        </p:spPr>
        <p:txBody>
          <a:bodyPr/>
          <a:lstStyle/>
          <a:p>
            <a:pPr>
              <a:spcAft>
                <a:spcPts val="600"/>
              </a:spcAft>
            </a:pPr>
            <a:fld id="{8CE9AC2A-20AD-8C48-B5EB-B5322BDBCDEE}" type="datetime1">
              <a:rPr lang="en-US" smtClean="0"/>
              <a:pPr>
                <a:spcAft>
                  <a:spcPts val="600"/>
                </a:spcAft>
              </a:pPr>
              <a:t>12/4/2022</a:t>
            </a:fld>
            <a:endParaRPr lang="en-US"/>
          </a:p>
        </p:txBody>
      </p:sp>
      <p:sp>
        <p:nvSpPr>
          <p:cNvPr id="13" name="Slide Number Placeholder 5">
            <a:extLst>
              <a:ext uri="{FF2B5EF4-FFF2-40B4-BE49-F238E27FC236}">
                <a16:creationId xmlns:a16="http://schemas.microsoft.com/office/drawing/2014/main" id="{7EF5362E-D9F6-0909-B6C5-05A93BC18D8C}"/>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17</a:t>
            </a:fld>
            <a:endParaRPr lang="en-US"/>
          </a:p>
        </p:txBody>
      </p:sp>
    </p:spTree>
    <p:extLst>
      <p:ext uri="{BB962C8B-B14F-4D97-AF65-F5344CB8AC3E}">
        <p14:creationId xmlns:p14="http://schemas.microsoft.com/office/powerpoint/2010/main" val="903196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0"/>
            <a:ext cx="9779183" cy="1325563"/>
          </a:xfrm>
        </p:spPr>
        <p:txBody>
          <a:bodyPr anchor="b">
            <a:normAutofit fontScale="90000"/>
          </a:bodyPr>
          <a:lstStyle/>
          <a:p>
            <a:r>
              <a:rPr lang="en-US" sz="4800" dirty="0"/>
              <a:t>Oversampling the minority class using SMOTENC</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1912691"/>
            <a:ext cx="9779182" cy="3541686"/>
          </a:xfrm>
        </p:spPr>
        <p:txBody>
          <a:bodyPr vert="horz" lIns="91440" tIns="45720" rIns="91440" bIns="45720" rtlCol="0">
            <a:normAutofit/>
          </a:bodyPr>
          <a:lstStyle/>
          <a:p>
            <a:pPr marL="342900" indent="-342900">
              <a:buFont typeface="Arial" panose="020B0604020202020204" pitchFamily="34" charset="0"/>
              <a:buChar char="•"/>
            </a:pPr>
            <a:r>
              <a:rPr lang="en-US" sz="2000" dirty="0"/>
              <a:t>We saw in EDA that the dataset has imbalanced classes with majority being the negative class and the minority being the positive class. Thus, for the model to perform better, we need to oversample the minority class in the training data. The oversampling should not be done on validation and test data.</a:t>
            </a:r>
          </a:p>
          <a:p>
            <a:pPr marL="342900" indent="-342900">
              <a:buFont typeface="Arial" panose="020B0604020202020204" pitchFamily="34" charset="0"/>
              <a:buChar char="•"/>
            </a:pPr>
            <a:r>
              <a:rPr lang="en-US" sz="2000" dirty="0"/>
              <a:t>The oversampling is done using SMOTENC function which comes from the imbalanced-learn package.</a:t>
            </a:r>
          </a:p>
          <a:p>
            <a:pPr marL="342900" indent="-342900">
              <a:buFont typeface="Arial" panose="020B0604020202020204" pitchFamily="34" charset="0"/>
              <a:buChar char="•"/>
            </a:pPr>
            <a:r>
              <a:rPr lang="en-US" sz="2000" dirty="0"/>
              <a:t>Oversampling leads to a 50-50 split for the “readmitted” class label in training data.</a:t>
            </a:r>
          </a:p>
        </p:txBody>
      </p:sp>
      <p:sp>
        <p:nvSpPr>
          <p:cNvPr id="9" name="Date Placeholder 3">
            <a:extLst>
              <a:ext uri="{FF2B5EF4-FFF2-40B4-BE49-F238E27FC236}">
                <a16:creationId xmlns:a16="http://schemas.microsoft.com/office/drawing/2014/main" id="{C798BD75-AE86-80A1-8092-98BB48CAE667}"/>
              </a:ext>
            </a:extLst>
          </p:cNvPr>
          <p:cNvSpPr>
            <a:spLocks noGrp="1"/>
          </p:cNvSpPr>
          <p:nvPr>
            <p:ph type="dt" sz="half" idx="2"/>
          </p:nvPr>
        </p:nvSpPr>
        <p:spPr>
          <a:xfrm>
            <a:off x="381000" y="6356350"/>
            <a:ext cx="1701018" cy="365125"/>
          </a:xfrm>
        </p:spPr>
        <p:txBody>
          <a:bodyPr/>
          <a:lstStyle/>
          <a:p>
            <a:pPr>
              <a:spcAft>
                <a:spcPts val="600"/>
              </a:spcAft>
            </a:pPr>
            <a:fld id="{8CE9AC2A-20AD-8C48-B5EB-B5322BDBCDEE}" type="datetime1">
              <a:rPr lang="en-US" smtClean="0"/>
              <a:pPr>
                <a:spcAft>
                  <a:spcPts val="600"/>
                </a:spcAft>
              </a:pPr>
              <a:t>12/4/2022</a:t>
            </a:fld>
            <a:endParaRPr lang="en-US"/>
          </a:p>
        </p:txBody>
      </p:sp>
      <p:sp>
        <p:nvSpPr>
          <p:cNvPr id="13" name="Slide Number Placeholder 5">
            <a:extLst>
              <a:ext uri="{FF2B5EF4-FFF2-40B4-BE49-F238E27FC236}">
                <a16:creationId xmlns:a16="http://schemas.microsoft.com/office/drawing/2014/main" id="{7EF5362E-D9F6-0909-B6C5-05A93BC18D8C}"/>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18</a:t>
            </a:fld>
            <a:endParaRPr lang="en-US"/>
          </a:p>
        </p:txBody>
      </p:sp>
    </p:spTree>
    <p:extLst>
      <p:ext uri="{BB962C8B-B14F-4D97-AF65-F5344CB8AC3E}">
        <p14:creationId xmlns:p14="http://schemas.microsoft.com/office/powerpoint/2010/main" val="2770607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0"/>
            <a:ext cx="9779183" cy="1325563"/>
          </a:xfrm>
        </p:spPr>
        <p:txBody>
          <a:bodyPr anchor="b">
            <a:normAutofit/>
          </a:bodyPr>
          <a:lstStyle/>
          <a:p>
            <a:r>
              <a:rPr lang="en-US" sz="4800" dirty="0"/>
              <a:t>Encoding Categorical columns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2288899"/>
            <a:ext cx="9779182" cy="3366813"/>
          </a:xfrm>
        </p:spPr>
        <p:txBody>
          <a:bodyPr vert="horz" lIns="91440" tIns="45720" rIns="91440" bIns="45720" rtlCol="0">
            <a:normAutofit/>
          </a:bodyPr>
          <a:lstStyle/>
          <a:p>
            <a:pPr marL="342900" indent="-342900">
              <a:buFont typeface="Arial" panose="020B0604020202020204" pitchFamily="34" charset="0"/>
              <a:buChar char="•"/>
            </a:pPr>
            <a:r>
              <a:rPr lang="en-US" sz="2200" dirty="0"/>
              <a:t>All the categorical columns are nominal columns which have been encoded using </a:t>
            </a:r>
            <a:r>
              <a:rPr lang="en-US" sz="2200" dirty="0" err="1"/>
              <a:t>OneHotEncoder</a:t>
            </a:r>
            <a:r>
              <a:rPr lang="en-US" sz="2200" dirty="0"/>
              <a:t> function from </a:t>
            </a:r>
            <a:r>
              <a:rPr lang="en-US" sz="2200" dirty="0" err="1"/>
              <a:t>sklearn</a:t>
            </a:r>
            <a:r>
              <a:rPr lang="en-US" sz="2200" dirty="0"/>
              <a:t> library.</a:t>
            </a:r>
          </a:p>
          <a:p>
            <a:pPr marL="342900" indent="-342900">
              <a:buFont typeface="Arial" panose="020B0604020202020204" pitchFamily="34" charset="0"/>
              <a:buChar char="•"/>
            </a:pPr>
            <a:r>
              <a:rPr lang="en-US" sz="2200" dirty="0"/>
              <a:t>The “readmitted” column (class label) has also been encoded using “0” to represent the negative class (no readmission + readmission after 30 days) and “1” to represent the positive class (readmission within 30 days).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p:txBody>
      </p:sp>
      <p:sp>
        <p:nvSpPr>
          <p:cNvPr id="9" name="Date Placeholder 3">
            <a:extLst>
              <a:ext uri="{FF2B5EF4-FFF2-40B4-BE49-F238E27FC236}">
                <a16:creationId xmlns:a16="http://schemas.microsoft.com/office/drawing/2014/main" id="{C798BD75-AE86-80A1-8092-98BB48CAE667}"/>
              </a:ext>
            </a:extLst>
          </p:cNvPr>
          <p:cNvSpPr>
            <a:spLocks noGrp="1"/>
          </p:cNvSpPr>
          <p:nvPr>
            <p:ph type="dt" sz="half" idx="2"/>
          </p:nvPr>
        </p:nvSpPr>
        <p:spPr>
          <a:xfrm>
            <a:off x="381000" y="6356350"/>
            <a:ext cx="1701018" cy="365125"/>
          </a:xfrm>
        </p:spPr>
        <p:txBody>
          <a:bodyPr/>
          <a:lstStyle/>
          <a:p>
            <a:pPr>
              <a:spcAft>
                <a:spcPts val="600"/>
              </a:spcAft>
            </a:pPr>
            <a:fld id="{8CE9AC2A-20AD-8C48-B5EB-B5322BDBCDEE}" type="datetime1">
              <a:rPr lang="en-US" smtClean="0"/>
              <a:pPr>
                <a:spcAft>
                  <a:spcPts val="600"/>
                </a:spcAft>
              </a:pPr>
              <a:t>12/4/2022</a:t>
            </a:fld>
            <a:endParaRPr lang="en-US"/>
          </a:p>
        </p:txBody>
      </p:sp>
      <p:sp>
        <p:nvSpPr>
          <p:cNvPr id="13" name="Slide Number Placeholder 5">
            <a:extLst>
              <a:ext uri="{FF2B5EF4-FFF2-40B4-BE49-F238E27FC236}">
                <a16:creationId xmlns:a16="http://schemas.microsoft.com/office/drawing/2014/main" id="{7EF5362E-D9F6-0909-B6C5-05A93BC18D8C}"/>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19</a:t>
            </a:fld>
            <a:endParaRPr lang="en-US"/>
          </a:p>
        </p:txBody>
      </p:sp>
    </p:spTree>
    <p:extLst>
      <p:ext uri="{BB962C8B-B14F-4D97-AF65-F5344CB8AC3E}">
        <p14:creationId xmlns:p14="http://schemas.microsoft.com/office/powerpoint/2010/main" val="73429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sz="2400" dirty="0"/>
              <a:t>Problem Statement</a:t>
            </a:r>
          </a:p>
          <a:p>
            <a:pPr marL="342900" indent="-342900">
              <a:buFont typeface="Arial" panose="020B0604020202020204" pitchFamily="34" charset="0"/>
              <a:buChar char="•"/>
            </a:pPr>
            <a:r>
              <a:rPr lang="en-US" sz="2400" dirty="0"/>
              <a:t>Splitting data into Training, Validation and Test sets</a:t>
            </a:r>
          </a:p>
          <a:p>
            <a:pPr marL="342900" indent="-342900">
              <a:buFont typeface="Arial" panose="020B0604020202020204" pitchFamily="34" charset="0"/>
              <a:buChar char="•"/>
            </a:pPr>
            <a:r>
              <a:rPr lang="en-US" sz="2400" dirty="0"/>
              <a:t>Exploratory Data Analysis</a:t>
            </a:r>
          </a:p>
          <a:p>
            <a:pPr marL="342900" indent="-342900">
              <a:buFont typeface="Arial" panose="020B0604020202020204" pitchFamily="34" charset="0"/>
              <a:buChar char="•"/>
            </a:pPr>
            <a:r>
              <a:rPr lang="en-US" sz="2400" dirty="0"/>
              <a:t>Data Preprocessing and Feature Engineering</a:t>
            </a:r>
          </a:p>
          <a:p>
            <a:pPr marL="342900" indent="-342900">
              <a:buFont typeface="Arial" panose="020B0604020202020204" pitchFamily="34" charset="0"/>
              <a:buChar char="•"/>
            </a:pPr>
            <a:r>
              <a:rPr lang="en-US" sz="2400" dirty="0"/>
              <a:t>Building Baseline Models</a:t>
            </a:r>
          </a:p>
          <a:p>
            <a:pPr marL="342900" indent="-342900">
              <a:buFont typeface="Arial" panose="020B0604020202020204" pitchFamily="34" charset="0"/>
              <a:buChar char="•"/>
            </a:pPr>
            <a:r>
              <a:rPr lang="en-US" sz="2400" dirty="0"/>
              <a:t>Feature Selection and Model Fitting</a:t>
            </a:r>
          </a:p>
          <a:p>
            <a:pPr marL="342900" indent="-342900">
              <a:buFont typeface="Arial" panose="020B0604020202020204" pitchFamily="34" charset="0"/>
              <a:buChar char="•"/>
            </a:pPr>
            <a:r>
              <a:rPr lang="en-US" sz="2400" dirty="0"/>
              <a:t>Hyperparameter Tuning</a:t>
            </a:r>
          </a:p>
          <a:p>
            <a:pPr marL="342900" indent="-342900">
              <a:buFont typeface="Arial" panose="020B0604020202020204" pitchFamily="34" charset="0"/>
              <a:buChar char="•"/>
            </a:pPr>
            <a:r>
              <a:rPr lang="en-US" sz="2400" dirty="0"/>
              <a:t>Final Evaluations and Conclusions</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12/4/2022</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0"/>
            <a:ext cx="9779183" cy="1325563"/>
          </a:xfrm>
        </p:spPr>
        <p:txBody>
          <a:bodyPr anchor="b">
            <a:normAutofit/>
          </a:bodyPr>
          <a:lstStyle/>
          <a:p>
            <a:r>
              <a:rPr lang="en-US" dirty="0"/>
              <a:t>Normalizing</a:t>
            </a:r>
            <a:r>
              <a:rPr lang="en-US" sz="4800" dirty="0"/>
              <a:t> Numerical </a:t>
            </a:r>
            <a:r>
              <a:rPr lang="en-US" dirty="0"/>
              <a:t>C</a:t>
            </a:r>
            <a:r>
              <a:rPr lang="en-US" sz="4800" dirty="0"/>
              <a:t>olumns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2288899"/>
            <a:ext cx="9779182" cy="3366813"/>
          </a:xfrm>
        </p:spPr>
        <p:txBody>
          <a:bodyPr vert="horz" lIns="91440" tIns="45720" rIns="91440" bIns="45720" rtlCol="0">
            <a:normAutofit/>
          </a:bodyPr>
          <a:lstStyle/>
          <a:p>
            <a:pPr marL="342900" indent="-342900">
              <a:buFont typeface="Arial" panose="020B0604020202020204" pitchFamily="34" charset="0"/>
              <a:buChar char="•"/>
            </a:pPr>
            <a:r>
              <a:rPr lang="en-US" sz="2200" dirty="0"/>
              <a:t>All the numerical columns in the dataset along with the new features created must be normalized to bring them into same range of values.</a:t>
            </a:r>
          </a:p>
          <a:p>
            <a:pPr marL="342900" indent="-342900">
              <a:buFont typeface="Arial" panose="020B0604020202020204" pitchFamily="34" charset="0"/>
              <a:buChar char="•"/>
            </a:pPr>
            <a:r>
              <a:rPr lang="en-US" sz="2200" dirty="0"/>
              <a:t>If features are not normalized, different features with different scales might contribute unequally to model fitting.</a:t>
            </a:r>
          </a:p>
          <a:p>
            <a:pPr marL="342900" indent="-342900">
              <a:buFont typeface="Arial" panose="020B0604020202020204" pitchFamily="34" charset="0"/>
              <a:buChar char="•"/>
            </a:pPr>
            <a:r>
              <a:rPr lang="en-US" sz="2200" dirty="0"/>
              <a:t>The features are normalized using </a:t>
            </a:r>
            <a:r>
              <a:rPr lang="en-US" sz="2200" dirty="0" err="1"/>
              <a:t>MinMaxScaler</a:t>
            </a:r>
            <a:r>
              <a:rPr lang="en-US" sz="2200" dirty="0"/>
              <a:t> function from </a:t>
            </a:r>
            <a:r>
              <a:rPr lang="en-US" sz="2200" dirty="0" err="1"/>
              <a:t>sklearn</a:t>
            </a:r>
            <a:r>
              <a:rPr lang="en-US" sz="2200" dirty="0"/>
              <a:t> library which transforms all the numerical features to a [0, 1] range.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p:txBody>
      </p:sp>
      <p:sp>
        <p:nvSpPr>
          <p:cNvPr id="9" name="Date Placeholder 3">
            <a:extLst>
              <a:ext uri="{FF2B5EF4-FFF2-40B4-BE49-F238E27FC236}">
                <a16:creationId xmlns:a16="http://schemas.microsoft.com/office/drawing/2014/main" id="{C798BD75-AE86-80A1-8092-98BB48CAE667}"/>
              </a:ext>
            </a:extLst>
          </p:cNvPr>
          <p:cNvSpPr>
            <a:spLocks noGrp="1"/>
          </p:cNvSpPr>
          <p:nvPr>
            <p:ph type="dt" sz="half" idx="2"/>
          </p:nvPr>
        </p:nvSpPr>
        <p:spPr>
          <a:xfrm>
            <a:off x="381000" y="6356350"/>
            <a:ext cx="1701018" cy="365125"/>
          </a:xfrm>
        </p:spPr>
        <p:txBody>
          <a:bodyPr/>
          <a:lstStyle/>
          <a:p>
            <a:pPr>
              <a:spcAft>
                <a:spcPts val="600"/>
              </a:spcAft>
            </a:pPr>
            <a:fld id="{8CE9AC2A-20AD-8C48-B5EB-B5322BDBCDEE}" type="datetime1">
              <a:rPr lang="en-US" smtClean="0"/>
              <a:pPr>
                <a:spcAft>
                  <a:spcPts val="600"/>
                </a:spcAft>
              </a:pPr>
              <a:t>12/4/2022</a:t>
            </a:fld>
            <a:endParaRPr lang="en-US"/>
          </a:p>
        </p:txBody>
      </p:sp>
      <p:sp>
        <p:nvSpPr>
          <p:cNvPr id="13" name="Slide Number Placeholder 5">
            <a:extLst>
              <a:ext uri="{FF2B5EF4-FFF2-40B4-BE49-F238E27FC236}">
                <a16:creationId xmlns:a16="http://schemas.microsoft.com/office/drawing/2014/main" id="{7EF5362E-D9F6-0909-B6C5-05A93BC18D8C}"/>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20</a:t>
            </a:fld>
            <a:endParaRPr lang="en-US"/>
          </a:p>
        </p:txBody>
      </p:sp>
    </p:spTree>
    <p:extLst>
      <p:ext uri="{BB962C8B-B14F-4D97-AF65-F5344CB8AC3E}">
        <p14:creationId xmlns:p14="http://schemas.microsoft.com/office/powerpoint/2010/main" val="1270130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90085" y="79695"/>
            <a:ext cx="7290036" cy="1516310"/>
          </a:xfrm>
        </p:spPr>
        <p:txBody>
          <a:bodyPr/>
          <a:lstStyle/>
          <a:p>
            <a:r>
              <a:rPr lang="en-US" sz="4800" dirty="0"/>
              <a:t>Building Baseline Models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390085" y="1596004"/>
            <a:ext cx="7290036" cy="4788017"/>
          </a:xfrm>
        </p:spPr>
        <p:txBody>
          <a:bodyPr vert="horz" lIns="91440" tIns="45720" rIns="91440" bIns="45720" rtlCol="0" anchor="t">
            <a:noAutofit/>
          </a:bodyPr>
          <a:lstStyle/>
          <a:p>
            <a:pPr marL="342900" indent="-342900">
              <a:buFont typeface="Arial" panose="020B0604020202020204" pitchFamily="34" charset="0"/>
              <a:buChar char="•"/>
            </a:pPr>
            <a:r>
              <a:rPr lang="en-US" sz="2200" dirty="0"/>
              <a:t>Split the training, validation and test data to X_{data} and y_{data}.</a:t>
            </a:r>
          </a:p>
          <a:p>
            <a:pPr marL="342900" indent="-342900">
              <a:buFont typeface="Arial" panose="020B0604020202020204" pitchFamily="34" charset="0"/>
              <a:buChar char="•"/>
            </a:pPr>
            <a:r>
              <a:rPr lang="en-US" sz="2200" dirty="0"/>
              <a:t>Fit the baseline Logistic Regression, Random Forest and </a:t>
            </a:r>
            <a:r>
              <a:rPr lang="en-US" sz="2200" dirty="0" err="1"/>
              <a:t>XGBoost</a:t>
            </a:r>
            <a:r>
              <a:rPr lang="en-US" sz="2200" dirty="0"/>
              <a:t> classification models on training data.</a:t>
            </a:r>
          </a:p>
          <a:p>
            <a:pPr marL="342900" indent="-342900">
              <a:buFont typeface="Arial" panose="020B0604020202020204" pitchFamily="34" charset="0"/>
              <a:buChar char="•"/>
            </a:pPr>
            <a:r>
              <a:rPr lang="en-US" sz="2200" dirty="0"/>
              <a:t>The metric used for measuring model performance is “Recall”. This is because we don't want to miss out labelling patients as being readmitted when they will be readmitted, i.e., we want to decrease the “False Negatives” in our prediction.</a:t>
            </a:r>
          </a:p>
          <a:p>
            <a:pPr marL="342900" indent="-342900">
              <a:buFont typeface="Arial" panose="020B0604020202020204" pitchFamily="34" charset="0"/>
              <a:buChar char="•"/>
            </a:pPr>
            <a:r>
              <a:rPr lang="en-US" sz="2200" dirty="0"/>
              <a:t>The models are fit on validation data only and the test data is held out for final evaluations.</a:t>
            </a:r>
          </a:p>
          <a:p>
            <a:pPr marL="342900" indent="-342900">
              <a:buFont typeface="Arial" panose="020B0604020202020204" pitchFamily="34" charset="0"/>
              <a:buChar char="•"/>
            </a:pPr>
            <a:r>
              <a:rPr lang="en-US" sz="2200" b="1" u="sng" dirty="0"/>
              <a:t>Observations</a:t>
            </a:r>
            <a:r>
              <a:rPr lang="en-US" sz="2200" dirty="0"/>
              <a:t> : Logistic Regression performs the best out of the 3 baseline models while Random Forest heavily overfits the data.</a:t>
            </a:r>
          </a:p>
        </p:txBody>
      </p:sp>
    </p:spTree>
    <p:extLst>
      <p:ext uri="{BB962C8B-B14F-4D97-AF65-F5344CB8AC3E}">
        <p14:creationId xmlns:p14="http://schemas.microsoft.com/office/powerpoint/2010/main" val="1300322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90085" y="381699"/>
            <a:ext cx="7290036" cy="1516310"/>
          </a:xfrm>
        </p:spPr>
        <p:txBody>
          <a:bodyPr/>
          <a:lstStyle/>
          <a:p>
            <a:r>
              <a:rPr lang="en-US" sz="4800" dirty="0"/>
              <a:t>Feature Selection and Model Fitting</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390085" y="2122416"/>
            <a:ext cx="7290036" cy="3959602"/>
          </a:xfrm>
        </p:spPr>
        <p:txBody>
          <a:bodyPr vert="horz" lIns="91440" tIns="45720" rIns="91440" bIns="45720" rtlCol="0" anchor="t">
            <a:noAutofit/>
          </a:bodyPr>
          <a:lstStyle/>
          <a:p>
            <a:pPr marL="342900" indent="-342900">
              <a:buFont typeface="Arial" panose="020B0604020202020204" pitchFamily="34" charset="0"/>
              <a:buChar char="•"/>
            </a:pPr>
            <a:r>
              <a:rPr lang="en-US" sz="2200" dirty="0"/>
              <a:t>At this point, there are a lot of features in the dataset which is why the models are overfitting. To decrease overfitting, I performed feature selection and computed the feature importance using Random Forest and picked the top 11 features and fit the models again on training data but with only these 11 features.</a:t>
            </a:r>
          </a:p>
          <a:p>
            <a:pPr marL="342900" indent="-342900">
              <a:buFont typeface="Arial" panose="020B0604020202020204" pitchFamily="34" charset="0"/>
              <a:buChar char="•"/>
            </a:pPr>
            <a:r>
              <a:rPr lang="en-US" sz="2200" b="1" u="sng" dirty="0"/>
              <a:t>Observations:</a:t>
            </a:r>
            <a:r>
              <a:rPr lang="en-US" sz="2200" dirty="0"/>
              <a:t> After performing feature selection, the overall overfitting decreased, and the recall increased for all 3 models. But the best performing model was still Logistic Regression. Additionally, the number of False Negatives decreased after feature selection which improved the performance of the model.</a:t>
            </a:r>
            <a:endParaRPr lang="en-US" sz="2200" b="1" u="sng" dirty="0"/>
          </a:p>
          <a:p>
            <a:pPr marL="342900" indent="-342900">
              <a:buFont typeface="Arial" panose="020B0604020202020204" pitchFamily="34" charset="0"/>
              <a:buChar char="•"/>
            </a:pPr>
            <a:endParaRPr lang="en-US" sz="2200" dirty="0"/>
          </a:p>
        </p:txBody>
      </p:sp>
    </p:spTree>
    <p:extLst>
      <p:ext uri="{BB962C8B-B14F-4D97-AF65-F5344CB8AC3E}">
        <p14:creationId xmlns:p14="http://schemas.microsoft.com/office/powerpoint/2010/main" val="3016989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90085" y="381699"/>
            <a:ext cx="7290036" cy="1516310"/>
          </a:xfrm>
        </p:spPr>
        <p:txBody>
          <a:bodyPr/>
          <a:lstStyle/>
          <a:p>
            <a:r>
              <a:rPr lang="en-US" sz="4800" dirty="0"/>
              <a:t>Hyperparameter Tuning</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390085" y="2122416"/>
            <a:ext cx="7290036" cy="3959602"/>
          </a:xfrm>
        </p:spPr>
        <p:txBody>
          <a:bodyPr vert="horz" lIns="91440" tIns="45720" rIns="91440" bIns="45720" rtlCol="0" anchor="t">
            <a:noAutofit/>
          </a:bodyPr>
          <a:lstStyle/>
          <a:p>
            <a:pPr marL="342900" indent="-342900">
              <a:buFont typeface="Arial" panose="020B0604020202020204" pitchFamily="34" charset="0"/>
              <a:buChar char="•"/>
            </a:pPr>
            <a:r>
              <a:rPr lang="en-US" sz="2200" dirty="0"/>
              <a:t>Hyperparameter tuning for all 3 models done using </a:t>
            </a:r>
            <a:r>
              <a:rPr lang="en-US" sz="2200" dirty="0" err="1"/>
              <a:t>GridSearchCV</a:t>
            </a:r>
            <a:r>
              <a:rPr lang="en-US" sz="2200" dirty="0"/>
              <a:t> function in </a:t>
            </a:r>
            <a:r>
              <a:rPr lang="en-US" sz="2200" dirty="0" err="1"/>
              <a:t>sklearn</a:t>
            </a:r>
            <a:r>
              <a:rPr lang="en-US" sz="2200" dirty="0"/>
              <a:t> library. </a:t>
            </a:r>
          </a:p>
          <a:p>
            <a:pPr marL="342900" indent="-342900">
              <a:buFont typeface="Arial" panose="020B0604020202020204" pitchFamily="34" charset="0"/>
              <a:buChar char="•"/>
            </a:pPr>
            <a:r>
              <a:rPr lang="en-US" sz="2200" b="1" u="sng" dirty="0"/>
              <a:t>Observations:</a:t>
            </a:r>
            <a:r>
              <a:rPr lang="en-US" sz="2200" dirty="0"/>
              <a:t> The recall improved by only a small percentage value for all 3 models. Logistic Regression still performed the best across all 3 models and there was a decrease in False Negatives after hyperparameter tuning.</a:t>
            </a:r>
          </a:p>
          <a:p>
            <a:pPr marL="342900" indent="-342900">
              <a:buFont typeface="Arial" panose="020B0604020202020204" pitchFamily="34" charset="0"/>
              <a:buChar char="•"/>
            </a:pPr>
            <a:r>
              <a:rPr lang="en-US" sz="2200" dirty="0"/>
              <a:t>The best performing model was : </a:t>
            </a:r>
            <a:r>
              <a:rPr lang="en-US" sz="2200" b="1" i="1" dirty="0" err="1"/>
              <a:t>LogisticRegression</a:t>
            </a:r>
            <a:r>
              <a:rPr lang="en-US" sz="2200" b="1" i="1" dirty="0"/>
              <a:t>(C=10, </a:t>
            </a:r>
            <a:r>
              <a:rPr lang="en-US" sz="2200" b="1" i="1" dirty="0" err="1"/>
              <a:t>class_weight</a:t>
            </a:r>
            <a:r>
              <a:rPr lang="en-US" sz="2200" b="1" i="1" dirty="0"/>
              <a:t>='balanced', </a:t>
            </a:r>
            <a:r>
              <a:rPr lang="en-US" sz="2200" b="1" i="1" dirty="0" err="1"/>
              <a:t>max_iter</a:t>
            </a:r>
            <a:r>
              <a:rPr lang="en-US" sz="2200" b="1" i="1" dirty="0"/>
              <a:t>=1000, </a:t>
            </a:r>
            <a:r>
              <a:rPr lang="en-US" sz="2200" b="1" i="1" dirty="0" err="1"/>
              <a:t>random_state</a:t>
            </a:r>
            <a:r>
              <a:rPr lang="en-US" sz="2200" b="1" i="1" dirty="0"/>
              <a:t>=633)</a:t>
            </a:r>
            <a:endParaRPr lang="en-US" sz="1000" b="1" i="1" dirty="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endParaRPr lang="en-US" sz="2200" dirty="0"/>
          </a:p>
        </p:txBody>
      </p:sp>
    </p:spTree>
    <p:extLst>
      <p:ext uri="{BB962C8B-B14F-4D97-AF65-F5344CB8AC3E}">
        <p14:creationId xmlns:p14="http://schemas.microsoft.com/office/powerpoint/2010/main" val="1642150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90085" y="352338"/>
            <a:ext cx="7290036" cy="1516310"/>
          </a:xfrm>
        </p:spPr>
        <p:txBody>
          <a:bodyPr/>
          <a:lstStyle/>
          <a:p>
            <a:r>
              <a:rPr lang="en-US" sz="4800" dirty="0"/>
              <a:t>Final Evaluations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390085" y="2044817"/>
            <a:ext cx="7290036" cy="5152938"/>
          </a:xfrm>
        </p:spPr>
        <p:txBody>
          <a:bodyPr vert="horz" lIns="91440" tIns="45720" rIns="91440" bIns="45720" rtlCol="0" anchor="t">
            <a:noAutofit/>
          </a:bodyPr>
          <a:lstStyle/>
          <a:p>
            <a:pPr marL="342900" indent="-342900">
              <a:buFont typeface="Arial" panose="020B0604020202020204" pitchFamily="34" charset="0"/>
              <a:buChar char="•"/>
            </a:pPr>
            <a:r>
              <a:rPr lang="en-US" sz="2200" dirty="0"/>
              <a:t>The best Logistic Regression model as shown in the previous slide is used to test the model on the held-out test data.</a:t>
            </a:r>
          </a:p>
          <a:p>
            <a:pPr marL="342900" indent="-342900">
              <a:buFont typeface="Arial" panose="020B0604020202020204" pitchFamily="34" charset="0"/>
              <a:buChar char="•"/>
            </a:pPr>
            <a:r>
              <a:rPr lang="en-US" sz="2200" dirty="0"/>
              <a:t>The recall score for this model is 34.2% on test data. </a:t>
            </a:r>
          </a:p>
          <a:p>
            <a:pPr marL="342900" indent="-342900">
              <a:buFont typeface="Arial" panose="020B0604020202020204" pitchFamily="34" charset="0"/>
              <a:buChar char="•"/>
            </a:pPr>
            <a:r>
              <a:rPr lang="en-US" sz="2200" dirty="0"/>
              <a:t>One way to improve the recall is to reduce the threshold. By default, the threshold for probabilistic models in </a:t>
            </a:r>
            <a:r>
              <a:rPr lang="en-US" sz="2200" dirty="0" err="1"/>
              <a:t>sklearn</a:t>
            </a:r>
            <a:r>
              <a:rPr lang="en-US" sz="2200" dirty="0"/>
              <a:t> are set to 0.5.</a:t>
            </a:r>
          </a:p>
          <a:p>
            <a:pPr marL="342900" indent="-342900">
              <a:buFont typeface="Arial" panose="020B0604020202020204" pitchFamily="34" charset="0"/>
              <a:buChar char="•"/>
            </a:pPr>
            <a:r>
              <a:rPr lang="en-US" sz="2200" dirty="0"/>
              <a:t>By decreasing the threshold, we take a conservative approach and classify more people belonging to the positive class.</a:t>
            </a:r>
          </a:p>
        </p:txBody>
      </p:sp>
    </p:spTree>
    <p:extLst>
      <p:ext uri="{BB962C8B-B14F-4D97-AF65-F5344CB8AC3E}">
        <p14:creationId xmlns:p14="http://schemas.microsoft.com/office/powerpoint/2010/main" val="3522193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06408" y="213612"/>
            <a:ext cx="9779183" cy="830613"/>
          </a:xfrm>
        </p:spPr>
        <p:txBody>
          <a:bodyPr anchor="b">
            <a:normAutofit/>
          </a:bodyPr>
          <a:lstStyle/>
          <a:p>
            <a:pPr algn="ctr"/>
            <a:r>
              <a:rPr lang="en-US" sz="4600" dirty="0"/>
              <a:t>Precision-Recall vs Threshold</a:t>
            </a:r>
          </a:p>
        </p:txBody>
      </p:sp>
      <p:sp>
        <p:nvSpPr>
          <p:cNvPr id="9" name="Date Placeholder 3">
            <a:extLst>
              <a:ext uri="{FF2B5EF4-FFF2-40B4-BE49-F238E27FC236}">
                <a16:creationId xmlns:a16="http://schemas.microsoft.com/office/drawing/2014/main" id="{C798BD75-AE86-80A1-8092-98BB48CAE667}"/>
              </a:ext>
            </a:extLst>
          </p:cNvPr>
          <p:cNvSpPr>
            <a:spLocks noGrp="1"/>
          </p:cNvSpPr>
          <p:nvPr>
            <p:ph type="dt" sz="half" idx="2"/>
          </p:nvPr>
        </p:nvSpPr>
        <p:spPr>
          <a:xfrm>
            <a:off x="381000" y="6526246"/>
            <a:ext cx="1701018" cy="365125"/>
          </a:xfrm>
        </p:spPr>
        <p:txBody>
          <a:bodyPr/>
          <a:lstStyle/>
          <a:p>
            <a:pPr>
              <a:spcAft>
                <a:spcPts val="600"/>
              </a:spcAft>
            </a:pPr>
            <a:fld id="{8CE9AC2A-20AD-8C48-B5EB-B5322BDBCDEE}" type="datetime1">
              <a:rPr lang="en-US" smtClean="0"/>
              <a:pPr>
                <a:spcAft>
                  <a:spcPts val="600"/>
                </a:spcAft>
              </a:pPr>
              <a:t>12/4/2022</a:t>
            </a:fld>
            <a:endParaRPr lang="en-US" dirty="0"/>
          </a:p>
        </p:txBody>
      </p:sp>
      <p:sp>
        <p:nvSpPr>
          <p:cNvPr id="13" name="Slide Number Placeholder 5">
            <a:extLst>
              <a:ext uri="{FF2B5EF4-FFF2-40B4-BE49-F238E27FC236}">
                <a16:creationId xmlns:a16="http://schemas.microsoft.com/office/drawing/2014/main" id="{7EF5362E-D9F6-0909-B6C5-05A93BC18D8C}"/>
              </a:ext>
            </a:extLst>
          </p:cNvPr>
          <p:cNvSpPr>
            <a:spLocks noGrp="1"/>
          </p:cNvSpPr>
          <p:nvPr>
            <p:ph type="sldNum" sz="quarter" idx="4"/>
          </p:nvPr>
        </p:nvSpPr>
        <p:spPr>
          <a:xfrm>
            <a:off x="10153277" y="6492875"/>
            <a:ext cx="1657723" cy="365125"/>
          </a:xfrm>
        </p:spPr>
        <p:txBody>
          <a:bodyPr/>
          <a:lstStyle/>
          <a:p>
            <a:pPr>
              <a:spcAft>
                <a:spcPts val="600"/>
              </a:spcAft>
            </a:pPr>
            <a:fld id="{294A09A9-5501-47C1-A89A-A340965A2BE2}" type="slidenum">
              <a:rPr lang="en-US" smtClean="0"/>
              <a:pPr>
                <a:spcAft>
                  <a:spcPts val="600"/>
                </a:spcAft>
              </a:pPr>
              <a:t>25</a:t>
            </a:fld>
            <a:endParaRPr lang="en-US" dirty="0"/>
          </a:p>
        </p:txBody>
      </p:sp>
      <p:pic>
        <p:nvPicPr>
          <p:cNvPr id="7" name="Picture 6">
            <a:extLst>
              <a:ext uri="{FF2B5EF4-FFF2-40B4-BE49-F238E27FC236}">
                <a16:creationId xmlns:a16="http://schemas.microsoft.com/office/drawing/2014/main" id="{37A46456-4F56-4267-9E5D-3EC7F1896CAE}"/>
              </a:ext>
            </a:extLst>
          </p:cNvPr>
          <p:cNvPicPr>
            <a:picLocks noChangeAspect="1"/>
          </p:cNvPicPr>
          <p:nvPr/>
        </p:nvPicPr>
        <p:blipFill>
          <a:blip r:embed="rId2"/>
          <a:stretch>
            <a:fillRect/>
          </a:stretch>
        </p:blipFill>
        <p:spPr>
          <a:xfrm>
            <a:off x="381000" y="1409350"/>
            <a:ext cx="6002860" cy="5116896"/>
          </a:xfrm>
          <a:prstGeom prst="rect">
            <a:avLst/>
          </a:prstGeom>
        </p:spPr>
      </p:pic>
      <p:sp>
        <p:nvSpPr>
          <p:cNvPr id="8" name="TextBox 7">
            <a:extLst>
              <a:ext uri="{FF2B5EF4-FFF2-40B4-BE49-F238E27FC236}">
                <a16:creationId xmlns:a16="http://schemas.microsoft.com/office/drawing/2014/main" id="{59A8F7D7-AB42-5F05-0F0B-24F7206BC85A}"/>
              </a:ext>
            </a:extLst>
          </p:cNvPr>
          <p:cNvSpPr txBox="1"/>
          <p:nvPr/>
        </p:nvSpPr>
        <p:spPr>
          <a:xfrm>
            <a:off x="7191963" y="1997839"/>
            <a:ext cx="4284176" cy="2862322"/>
          </a:xfrm>
          <a:prstGeom prst="rect">
            <a:avLst/>
          </a:prstGeom>
          <a:noFill/>
        </p:spPr>
        <p:txBody>
          <a:bodyPr wrap="square" rtlCol="0">
            <a:spAutoFit/>
          </a:bodyPr>
          <a:lstStyle/>
          <a:p>
            <a:r>
              <a:rPr lang="en-US" dirty="0"/>
              <a:t>From the graph, we can see that a threshold of ~0.2 would increase the recall a lot as compared to the default threshold of 0.5. At threshold = 0.2, the precision is approximately equal to the value at threshold = 0.5. So, we will create new predictions and classify all samples which have probability &gt; 0.2 as being readmitted to hospital within 30 days.</a:t>
            </a:r>
            <a:endParaRPr lang="en-IN" dirty="0"/>
          </a:p>
        </p:txBody>
      </p:sp>
    </p:spTree>
    <p:extLst>
      <p:ext uri="{BB962C8B-B14F-4D97-AF65-F5344CB8AC3E}">
        <p14:creationId xmlns:p14="http://schemas.microsoft.com/office/powerpoint/2010/main" val="1187914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90085" y="360727"/>
            <a:ext cx="7290036" cy="1516310"/>
          </a:xfrm>
        </p:spPr>
        <p:txBody>
          <a:bodyPr/>
          <a:lstStyle/>
          <a:p>
            <a:r>
              <a:rPr lang="en-US" sz="4800" dirty="0"/>
              <a:t>Final Evaluations (contd.)</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390085" y="1952538"/>
            <a:ext cx="7290036" cy="5152938"/>
          </a:xfrm>
        </p:spPr>
        <p:txBody>
          <a:bodyPr vert="horz" lIns="91440" tIns="45720" rIns="91440" bIns="45720" rtlCol="0" anchor="t">
            <a:noAutofit/>
          </a:bodyPr>
          <a:lstStyle/>
          <a:p>
            <a:pPr marL="342900" indent="-342900">
              <a:buFont typeface="Arial" panose="020B0604020202020204" pitchFamily="34" charset="0"/>
              <a:buChar char="•"/>
            </a:pPr>
            <a:r>
              <a:rPr lang="en-US" sz="2200" dirty="0"/>
              <a:t>Since, we are concerned with predicting readmission of a patient, we don’t want to miss out on patients that were readmitted, and our model predicted as not readmitted. Hence, we can handle a lower precision score but to increase recall, I decreased the threshold to 0.2. </a:t>
            </a:r>
          </a:p>
          <a:p>
            <a:pPr marL="342900" indent="-342900">
              <a:buFont typeface="Arial" panose="020B0604020202020204" pitchFamily="34" charset="0"/>
              <a:buChar char="•"/>
            </a:pPr>
            <a:r>
              <a:rPr lang="en-US" sz="2200" dirty="0"/>
              <a:t>Thus, all predictions on test data with probabilities greater than 0.2 will be declared as being readmitted and others will be declared as not being readmitted.</a:t>
            </a:r>
          </a:p>
          <a:p>
            <a:pPr marL="342900" indent="-342900">
              <a:buFont typeface="Arial" panose="020B0604020202020204" pitchFamily="34" charset="0"/>
              <a:buChar char="•"/>
            </a:pPr>
            <a:r>
              <a:rPr lang="en-US" sz="2200" dirty="0"/>
              <a:t>This leads to an increase in recall from 34.2% to 77.5%.</a:t>
            </a:r>
          </a:p>
          <a:p>
            <a:pPr marL="342900" indent="-342900">
              <a:buFont typeface="Arial" panose="020B0604020202020204" pitchFamily="34" charset="0"/>
              <a:buChar char="•"/>
            </a:pPr>
            <a:r>
              <a:rPr lang="en-US" sz="2200" dirty="0"/>
              <a:t>The False Negatives also decrease from 1820 at threshold = 0.5 to 622 at threshold = 0.2.</a:t>
            </a:r>
          </a:p>
          <a:p>
            <a:pPr marL="342900" indent="-342900">
              <a:buFont typeface="Arial" panose="020B0604020202020204" pitchFamily="34" charset="0"/>
              <a:buChar char="•"/>
            </a:pPr>
            <a:endParaRPr lang="en-US" sz="2200" dirty="0"/>
          </a:p>
        </p:txBody>
      </p:sp>
    </p:spTree>
    <p:extLst>
      <p:ext uri="{BB962C8B-B14F-4D97-AF65-F5344CB8AC3E}">
        <p14:creationId xmlns:p14="http://schemas.microsoft.com/office/powerpoint/2010/main" val="2819589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449585"/>
            <a:ext cx="9779183" cy="3640065"/>
          </a:xfrm>
        </p:spPr>
        <p:txBody>
          <a:bodyPr vert="horz" lIns="91440" tIns="45720" rIns="91440" bIns="45720" rtlCol="0" anchor="t">
            <a:normAutofit fontScale="92500"/>
          </a:bodyPr>
          <a:lstStyle/>
          <a:p>
            <a:r>
              <a:rPr lang="en-US" dirty="0"/>
              <a:t>Across all three models, Logistic Regression performed best in terms of recall. Recall is the chose evaluation metric because we want as low False Negatives as possible. The best model performance is at threshold value 0.2. In practice, the decision making for choosing the best evaluation metric and threshold are done by subject matter experts and we would keep updating the model after internal discussions. But, since this is a course project, this would be the final model for the given problem statement.</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12/4/2022</a:t>
            </a:fld>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Hemant Rattey</a:t>
            </a:r>
          </a:p>
          <a:p>
            <a:r>
              <a:rPr lang="en-US" dirty="0"/>
              <a:t>hr5259@g.rit.edu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0" i="0" u="none" strike="noStrike" dirty="0">
                <a:solidFill>
                  <a:srgbClr val="000000"/>
                </a:solidFill>
                <a:effectLst/>
                <a:latin typeface="Tenorite" panose="00000500000000000000" pitchFamily="2" charset="0"/>
                <a:cs typeface="Calibri" panose="020F0502020204030204" pitchFamily="34" charset="0"/>
              </a:rPr>
              <a:t>Readmission of patients following discharge from hospital places an enormous and very expensive burden on the US healthcare system.</a:t>
            </a:r>
            <a:endParaRPr lang="en-US" dirty="0">
              <a:latin typeface="Tenorite" panose="00000500000000000000" pitchFamily="2" charset="0"/>
              <a:cs typeface="Calibri" panose="020F0502020204030204" pitchFamily="34" charset="0"/>
            </a:endParaRPr>
          </a:p>
          <a:p>
            <a:r>
              <a:rPr lang="en-US" dirty="0">
                <a:solidFill>
                  <a:srgbClr val="000000"/>
                </a:solidFill>
                <a:latin typeface="Tenorite" panose="00000500000000000000" pitchFamily="2" charset="0"/>
                <a:cs typeface="Calibri" panose="020F0502020204030204" pitchFamily="34" charset="0"/>
              </a:rPr>
              <a:t>For this course project, we are predicting whether a patient will be readmitted within 30 days of discharge or not given some data about their encounters.</a:t>
            </a:r>
            <a:endParaRPr lang="en-US" b="0" i="0" u="none" strike="noStrike" dirty="0">
              <a:solidFill>
                <a:srgbClr val="000000"/>
              </a:solidFill>
              <a:effectLst/>
              <a:latin typeface="Tenorite" panose="00000500000000000000" pitchFamily="2" charset="0"/>
              <a:cs typeface="Calibri" panose="020F0502020204030204" pitchFamily="34" charset="0"/>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12/4/2022</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90085" y="1041400"/>
            <a:ext cx="7290036" cy="2387600"/>
          </a:xfrm>
        </p:spPr>
        <p:txBody>
          <a:bodyPr/>
          <a:lstStyle/>
          <a:p>
            <a:pPr algn="ctr"/>
            <a:r>
              <a:rPr lang="en-US" sz="4800" dirty="0"/>
              <a:t>Splitting data into Training, Validation and Test sets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912147" y="3560194"/>
            <a:ext cx="6245912" cy="2387600"/>
          </a:xfrm>
        </p:spPr>
        <p:txBody>
          <a:bodyPr vert="horz" lIns="91440" tIns="45720" rIns="91440" bIns="45720" rtlCol="0" anchor="t">
            <a:noAutofit/>
          </a:bodyPr>
          <a:lstStyle/>
          <a:p>
            <a:pPr marL="342900" indent="-342900">
              <a:buFont typeface="Arial" panose="020B0604020202020204" pitchFamily="34" charset="0"/>
              <a:buChar char="•"/>
            </a:pPr>
            <a:r>
              <a:rPr lang="en-US" sz="2200" dirty="0"/>
              <a:t>It is best practice to keep the test data for final evaluation of the model. That is why creating a validation set is important. </a:t>
            </a:r>
          </a:p>
          <a:p>
            <a:pPr marL="342900" indent="-342900">
              <a:buFont typeface="Arial" panose="020B0604020202020204" pitchFamily="34" charset="0"/>
              <a:buChar char="•"/>
            </a:pPr>
            <a:r>
              <a:rPr lang="en-US" sz="2200" dirty="0"/>
              <a:t>Splitting the training data into 15% of random validation data.</a:t>
            </a:r>
          </a:p>
          <a:p>
            <a:pPr marL="342900" indent="-342900">
              <a:buFont typeface="Arial" panose="020B0604020202020204" pitchFamily="34" charset="0"/>
              <a:buChar char="•"/>
            </a:pPr>
            <a:r>
              <a:rPr lang="en-US" sz="2200" dirty="0"/>
              <a:t>Keeping the test data for the final evaluation of the models. </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202954" y="201336"/>
            <a:ext cx="9779183" cy="891637"/>
          </a:xfrm>
        </p:spPr>
        <p:txBody>
          <a:bodyPr/>
          <a:lstStyle/>
          <a:p>
            <a:pPr algn="ctr"/>
            <a:r>
              <a:rPr lang="en-US" sz="4800" dirty="0"/>
              <a:t>Data Description</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12/4/2022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5" name="TextBox 4">
            <a:extLst>
              <a:ext uri="{FF2B5EF4-FFF2-40B4-BE49-F238E27FC236}">
                <a16:creationId xmlns:a16="http://schemas.microsoft.com/office/drawing/2014/main" id="{A141CC80-D5F5-C869-888E-EAB11AAD1C0A}"/>
              </a:ext>
            </a:extLst>
          </p:cNvPr>
          <p:cNvSpPr txBox="1"/>
          <p:nvPr/>
        </p:nvSpPr>
        <p:spPr>
          <a:xfrm>
            <a:off x="1845578" y="1462703"/>
            <a:ext cx="8229600"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Each row in the dataset corresponds to an encounter for a patient.</a:t>
            </a:r>
          </a:p>
          <a:p>
            <a:pPr marL="342900" indent="-342900">
              <a:buFont typeface="Arial" panose="020B0604020202020204" pitchFamily="34" charset="0"/>
              <a:buChar char="•"/>
            </a:pPr>
            <a:r>
              <a:rPr lang="en-US" sz="2400" dirty="0"/>
              <a:t>The dataset has 50 features, some of which are categorical and some of which are numerical.</a:t>
            </a:r>
          </a:p>
          <a:p>
            <a:pPr marL="342900" indent="-342900">
              <a:buFont typeface="Arial" panose="020B0604020202020204" pitchFamily="34" charset="0"/>
              <a:buChar char="•"/>
            </a:pPr>
            <a:r>
              <a:rPr lang="en-US" sz="2400" dirty="0"/>
              <a:t>The “readmitted” column is the class label. Initially, there are 3 classes namely “No” (no readmission), “&gt;30”(readmission after 30 days) and “&lt;30” (readmission within 30 days).</a:t>
            </a:r>
          </a:p>
          <a:p>
            <a:pPr marL="342900" indent="-342900">
              <a:buFont typeface="Arial" panose="020B0604020202020204" pitchFamily="34" charset="0"/>
              <a:buChar char="•"/>
            </a:pPr>
            <a:r>
              <a:rPr lang="en-US" sz="2400" dirty="0"/>
              <a:t>The instances with “&lt;30” in readmitted column will be treated as the positive class and rest will be treated as negative class thus representing a binary classification problem. </a:t>
            </a:r>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71525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90085" y="1224793"/>
            <a:ext cx="7290036" cy="1516310"/>
          </a:xfrm>
        </p:spPr>
        <p:txBody>
          <a:bodyPr/>
          <a:lstStyle/>
          <a:p>
            <a:pPr algn="ctr"/>
            <a:r>
              <a:rPr lang="en-US" sz="4800" dirty="0"/>
              <a:t>Exploratory Data Analysis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390085" y="2944537"/>
            <a:ext cx="7290036" cy="3171037"/>
          </a:xfrm>
        </p:spPr>
        <p:txBody>
          <a:bodyPr vert="horz" lIns="91440" tIns="45720" rIns="91440" bIns="45720" rtlCol="0" anchor="t">
            <a:noAutofit/>
          </a:bodyPr>
          <a:lstStyle/>
          <a:p>
            <a:pPr marL="342900" indent="-342900">
              <a:buFont typeface="Arial" panose="020B0604020202020204" pitchFamily="34" charset="0"/>
              <a:buChar char="•"/>
            </a:pPr>
            <a:r>
              <a:rPr lang="en-US" sz="2200" dirty="0"/>
              <a:t>For categorical columns in the data, a bar plot for the frequency distribution of unique values in the data along with the bar plot against the class label “readmitted” are plotted.</a:t>
            </a:r>
          </a:p>
          <a:p>
            <a:pPr marL="342900" indent="-342900">
              <a:buFont typeface="Arial" panose="020B0604020202020204" pitchFamily="34" charset="0"/>
              <a:buChar char="•"/>
            </a:pPr>
            <a:r>
              <a:rPr lang="en-US" sz="2200" dirty="0"/>
              <a:t>Not all categorical columns are considered for plotting.</a:t>
            </a:r>
          </a:p>
          <a:p>
            <a:pPr marL="342900" indent="-342900">
              <a:buFont typeface="Arial" panose="020B0604020202020204" pitchFamily="34" charset="0"/>
              <a:buChar char="•"/>
            </a:pPr>
            <a:r>
              <a:rPr lang="en-US" sz="2200" dirty="0"/>
              <a:t>For numerical columns “num_lab_procedures” and “num_medications”, a histogram is plotted along with the mean line for that attribute.</a:t>
            </a:r>
          </a:p>
          <a:p>
            <a:endParaRPr lang="en-US" sz="2200" dirty="0"/>
          </a:p>
        </p:txBody>
      </p:sp>
    </p:spTree>
    <p:extLst>
      <p:ext uri="{BB962C8B-B14F-4D97-AF65-F5344CB8AC3E}">
        <p14:creationId xmlns:p14="http://schemas.microsoft.com/office/powerpoint/2010/main" val="340025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202953" y="501650"/>
            <a:ext cx="9779183" cy="734562"/>
          </a:xfrm>
        </p:spPr>
        <p:txBody>
          <a:bodyPr/>
          <a:lstStyle/>
          <a:p>
            <a:pPr algn="ctr"/>
            <a:r>
              <a:rPr lang="en-US" sz="4600" dirty="0"/>
              <a:t>Bar Plot for Readmitted Class Label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12/4/2022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11" name="Picture 10">
            <a:extLst>
              <a:ext uri="{FF2B5EF4-FFF2-40B4-BE49-F238E27FC236}">
                <a16:creationId xmlns:a16="http://schemas.microsoft.com/office/drawing/2014/main" id="{04437AFC-C80A-2E3B-EC7C-018562C26A16}"/>
              </a:ext>
            </a:extLst>
          </p:cNvPr>
          <p:cNvPicPr>
            <a:picLocks noChangeAspect="1"/>
          </p:cNvPicPr>
          <p:nvPr/>
        </p:nvPicPr>
        <p:blipFill>
          <a:blip r:embed="rId2"/>
          <a:stretch>
            <a:fillRect/>
          </a:stretch>
        </p:blipFill>
        <p:spPr>
          <a:xfrm>
            <a:off x="1202953" y="2233427"/>
            <a:ext cx="4339965" cy="3709355"/>
          </a:xfrm>
          <a:prstGeom prst="rect">
            <a:avLst/>
          </a:prstGeom>
        </p:spPr>
      </p:pic>
      <p:pic>
        <p:nvPicPr>
          <p:cNvPr id="13" name="Picture 12">
            <a:extLst>
              <a:ext uri="{FF2B5EF4-FFF2-40B4-BE49-F238E27FC236}">
                <a16:creationId xmlns:a16="http://schemas.microsoft.com/office/drawing/2014/main" id="{DFD1231E-4C2A-A0FA-A00B-A352D5546308}"/>
              </a:ext>
            </a:extLst>
          </p:cNvPr>
          <p:cNvPicPr>
            <a:picLocks noChangeAspect="1"/>
          </p:cNvPicPr>
          <p:nvPr/>
        </p:nvPicPr>
        <p:blipFill>
          <a:blip r:embed="rId3"/>
          <a:stretch>
            <a:fillRect/>
          </a:stretch>
        </p:blipFill>
        <p:spPr>
          <a:xfrm>
            <a:off x="7039932" y="2233427"/>
            <a:ext cx="3949115" cy="3880601"/>
          </a:xfrm>
          <a:prstGeom prst="rect">
            <a:avLst/>
          </a:prstGeom>
        </p:spPr>
      </p:pic>
      <p:sp>
        <p:nvSpPr>
          <p:cNvPr id="14" name="TextBox 13">
            <a:extLst>
              <a:ext uri="{FF2B5EF4-FFF2-40B4-BE49-F238E27FC236}">
                <a16:creationId xmlns:a16="http://schemas.microsoft.com/office/drawing/2014/main" id="{06947551-392B-52F2-FE0B-30F6EA2B0BD7}"/>
              </a:ext>
            </a:extLst>
          </p:cNvPr>
          <p:cNvSpPr txBox="1"/>
          <p:nvPr/>
        </p:nvSpPr>
        <p:spPr>
          <a:xfrm>
            <a:off x="1845578" y="1478534"/>
            <a:ext cx="3103927" cy="369332"/>
          </a:xfrm>
          <a:prstGeom prst="rect">
            <a:avLst/>
          </a:prstGeom>
          <a:noFill/>
        </p:spPr>
        <p:txBody>
          <a:bodyPr wrap="square" rtlCol="0">
            <a:spAutoFit/>
          </a:bodyPr>
          <a:lstStyle/>
          <a:p>
            <a:pPr algn="ctr"/>
            <a:r>
              <a:rPr lang="en-US" dirty="0"/>
              <a:t>Original Class Labels</a:t>
            </a:r>
            <a:endParaRPr lang="en-IN" dirty="0"/>
          </a:p>
        </p:txBody>
      </p:sp>
      <p:sp>
        <p:nvSpPr>
          <p:cNvPr id="15" name="TextBox 14">
            <a:extLst>
              <a:ext uri="{FF2B5EF4-FFF2-40B4-BE49-F238E27FC236}">
                <a16:creationId xmlns:a16="http://schemas.microsoft.com/office/drawing/2014/main" id="{A9BEC039-7BDD-3479-5241-2D9C5FE2A407}"/>
              </a:ext>
            </a:extLst>
          </p:cNvPr>
          <p:cNvSpPr txBox="1"/>
          <p:nvPr/>
        </p:nvSpPr>
        <p:spPr>
          <a:xfrm>
            <a:off x="7399088" y="1480489"/>
            <a:ext cx="3103927" cy="369332"/>
          </a:xfrm>
          <a:prstGeom prst="rect">
            <a:avLst/>
          </a:prstGeom>
          <a:noFill/>
        </p:spPr>
        <p:txBody>
          <a:bodyPr wrap="square" rtlCol="0">
            <a:spAutoFit/>
          </a:bodyPr>
          <a:lstStyle/>
          <a:p>
            <a:pPr algn="ctr"/>
            <a:r>
              <a:rPr lang="en-US" dirty="0"/>
              <a:t>Updated Binary Class Labels</a:t>
            </a:r>
            <a:endParaRPr lang="en-IN" dirty="0"/>
          </a:p>
        </p:txBody>
      </p:sp>
    </p:spTree>
    <p:extLst>
      <p:ext uri="{BB962C8B-B14F-4D97-AF65-F5344CB8AC3E}">
        <p14:creationId xmlns:p14="http://schemas.microsoft.com/office/powerpoint/2010/main" val="15273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42894" y="35857"/>
            <a:ext cx="9779183" cy="684405"/>
          </a:xfrm>
        </p:spPr>
        <p:txBody>
          <a:bodyPr/>
          <a:lstStyle/>
          <a:p>
            <a:pPr algn="ctr"/>
            <a:r>
              <a:rPr lang="en-US" sz="4200" dirty="0"/>
              <a:t>Exploring Gender Feature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12/4/2022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6" name="TextBox 5">
            <a:extLst>
              <a:ext uri="{FF2B5EF4-FFF2-40B4-BE49-F238E27FC236}">
                <a16:creationId xmlns:a16="http://schemas.microsoft.com/office/drawing/2014/main" id="{925C80A6-4E39-DDC8-7FF9-868963A0B677}"/>
              </a:ext>
            </a:extLst>
          </p:cNvPr>
          <p:cNvSpPr txBox="1"/>
          <p:nvPr/>
        </p:nvSpPr>
        <p:spPr>
          <a:xfrm>
            <a:off x="1770077" y="5154535"/>
            <a:ext cx="9540994" cy="1200329"/>
          </a:xfrm>
          <a:prstGeom prst="rect">
            <a:avLst/>
          </a:prstGeom>
          <a:noFill/>
        </p:spPr>
        <p:txBody>
          <a:bodyPr wrap="square" rtlCol="0">
            <a:spAutoFit/>
          </a:bodyPr>
          <a:lstStyle/>
          <a:p>
            <a:r>
              <a:rPr lang="en-US" dirty="0"/>
              <a:t>The genders are approximately equally balanced with only a ~7000 difference between Female and Male patients, respectively. Additionally, the genders grouped by readmission are also more or less equally balanced. There are 3 Unknown/Invalid genders which will be dropped later in the cleaning process.</a:t>
            </a:r>
            <a:endParaRPr lang="en-IN" dirty="0"/>
          </a:p>
        </p:txBody>
      </p:sp>
      <p:pic>
        <p:nvPicPr>
          <p:cNvPr id="8" name="Picture 7">
            <a:extLst>
              <a:ext uri="{FF2B5EF4-FFF2-40B4-BE49-F238E27FC236}">
                <a16:creationId xmlns:a16="http://schemas.microsoft.com/office/drawing/2014/main" id="{DACDA3C9-50B2-C5B3-8D52-0077BC231ABC}"/>
              </a:ext>
            </a:extLst>
          </p:cNvPr>
          <p:cNvPicPr>
            <a:picLocks noChangeAspect="1"/>
          </p:cNvPicPr>
          <p:nvPr/>
        </p:nvPicPr>
        <p:blipFill>
          <a:blip r:embed="rId2"/>
          <a:stretch>
            <a:fillRect/>
          </a:stretch>
        </p:blipFill>
        <p:spPr>
          <a:xfrm>
            <a:off x="942894" y="1103300"/>
            <a:ext cx="4123147" cy="3612391"/>
          </a:xfrm>
          <a:prstGeom prst="rect">
            <a:avLst/>
          </a:prstGeom>
        </p:spPr>
      </p:pic>
      <p:pic>
        <p:nvPicPr>
          <p:cNvPr id="11" name="Picture 10">
            <a:extLst>
              <a:ext uri="{FF2B5EF4-FFF2-40B4-BE49-F238E27FC236}">
                <a16:creationId xmlns:a16="http://schemas.microsoft.com/office/drawing/2014/main" id="{C30FDB1A-DE1B-1E46-632B-93390B10E558}"/>
              </a:ext>
            </a:extLst>
          </p:cNvPr>
          <p:cNvPicPr>
            <a:picLocks noChangeAspect="1"/>
          </p:cNvPicPr>
          <p:nvPr/>
        </p:nvPicPr>
        <p:blipFill>
          <a:blip r:embed="rId3"/>
          <a:stretch>
            <a:fillRect/>
          </a:stretch>
        </p:blipFill>
        <p:spPr>
          <a:xfrm>
            <a:off x="7125961" y="742379"/>
            <a:ext cx="3494502" cy="4123594"/>
          </a:xfrm>
          <a:prstGeom prst="rect">
            <a:avLst/>
          </a:prstGeom>
        </p:spPr>
      </p:pic>
    </p:spTree>
    <p:extLst>
      <p:ext uri="{BB962C8B-B14F-4D97-AF65-F5344CB8AC3E}">
        <p14:creationId xmlns:p14="http://schemas.microsoft.com/office/powerpoint/2010/main" val="306620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42894" y="35857"/>
            <a:ext cx="9779183" cy="684405"/>
          </a:xfrm>
        </p:spPr>
        <p:txBody>
          <a:bodyPr/>
          <a:lstStyle/>
          <a:p>
            <a:pPr algn="ctr"/>
            <a:r>
              <a:rPr lang="en-US" sz="4200" dirty="0"/>
              <a:t>Exploring Race Feature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12/4/2022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6" name="TextBox 5">
            <a:extLst>
              <a:ext uri="{FF2B5EF4-FFF2-40B4-BE49-F238E27FC236}">
                <a16:creationId xmlns:a16="http://schemas.microsoft.com/office/drawing/2014/main" id="{925C80A6-4E39-DDC8-7FF9-868963A0B677}"/>
              </a:ext>
            </a:extLst>
          </p:cNvPr>
          <p:cNvSpPr txBox="1"/>
          <p:nvPr/>
        </p:nvSpPr>
        <p:spPr>
          <a:xfrm>
            <a:off x="1770077" y="5189641"/>
            <a:ext cx="9540994" cy="1200329"/>
          </a:xfrm>
          <a:prstGeom prst="rect">
            <a:avLst/>
          </a:prstGeom>
          <a:noFill/>
        </p:spPr>
        <p:txBody>
          <a:bodyPr wrap="square" rtlCol="0">
            <a:spAutoFit/>
          </a:bodyPr>
          <a:lstStyle/>
          <a:p>
            <a:r>
              <a:rPr lang="en-US" dirty="0"/>
              <a:t>The count plots for “race” clearly represent that most patients are Caucasian which is nearly 75% or three-fourths of all the data. This is because the population of United States is dominated by Caucasians. There are Unknown/Invalid values which will be dropped as they are only a small percentage of all values.</a:t>
            </a:r>
            <a:endParaRPr lang="en-IN" dirty="0"/>
          </a:p>
        </p:txBody>
      </p:sp>
      <p:pic>
        <p:nvPicPr>
          <p:cNvPr id="5" name="Picture 4">
            <a:extLst>
              <a:ext uri="{FF2B5EF4-FFF2-40B4-BE49-F238E27FC236}">
                <a16:creationId xmlns:a16="http://schemas.microsoft.com/office/drawing/2014/main" id="{BD6E7639-12E2-9561-881E-1298001C3CD6}"/>
              </a:ext>
            </a:extLst>
          </p:cNvPr>
          <p:cNvPicPr>
            <a:picLocks noChangeAspect="1"/>
          </p:cNvPicPr>
          <p:nvPr/>
        </p:nvPicPr>
        <p:blipFill>
          <a:blip r:embed="rId2"/>
          <a:stretch>
            <a:fillRect/>
          </a:stretch>
        </p:blipFill>
        <p:spPr>
          <a:xfrm>
            <a:off x="615084" y="1078438"/>
            <a:ext cx="4761084" cy="3915037"/>
          </a:xfrm>
          <a:prstGeom prst="rect">
            <a:avLst/>
          </a:prstGeom>
        </p:spPr>
      </p:pic>
      <p:pic>
        <p:nvPicPr>
          <p:cNvPr id="10" name="Picture 9">
            <a:extLst>
              <a:ext uri="{FF2B5EF4-FFF2-40B4-BE49-F238E27FC236}">
                <a16:creationId xmlns:a16="http://schemas.microsoft.com/office/drawing/2014/main" id="{38548C05-D804-0537-B81D-B1DAF2EB5841}"/>
              </a:ext>
            </a:extLst>
          </p:cNvPr>
          <p:cNvPicPr>
            <a:picLocks noChangeAspect="1"/>
          </p:cNvPicPr>
          <p:nvPr/>
        </p:nvPicPr>
        <p:blipFill>
          <a:blip r:embed="rId3"/>
          <a:stretch>
            <a:fillRect/>
          </a:stretch>
        </p:blipFill>
        <p:spPr>
          <a:xfrm>
            <a:off x="6815833" y="895844"/>
            <a:ext cx="4160560" cy="4280227"/>
          </a:xfrm>
          <a:prstGeom prst="rect">
            <a:avLst/>
          </a:prstGeom>
        </p:spPr>
      </p:pic>
    </p:spTree>
    <p:extLst>
      <p:ext uri="{BB962C8B-B14F-4D97-AF65-F5344CB8AC3E}">
        <p14:creationId xmlns:p14="http://schemas.microsoft.com/office/powerpoint/2010/main" val="293383284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{7E43183E-25EC-43A8-9B8E-4632B832ACFE}tf45331398_win32</Template>
  <TotalTime>278</TotalTime>
  <Words>2093</Words>
  <Application>Microsoft Office PowerPoint</Application>
  <PresentationFormat>Widescreen</PresentationFormat>
  <Paragraphs>141</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Tenorite</vt:lpstr>
      <vt:lpstr>Office Theme</vt:lpstr>
      <vt:lpstr>Predicting Readmission of Hospital Patients</vt:lpstr>
      <vt:lpstr>Agenda</vt:lpstr>
      <vt:lpstr>Problem Statement</vt:lpstr>
      <vt:lpstr>Splitting data into Training, Validation and Test sets</vt:lpstr>
      <vt:lpstr>Data Description</vt:lpstr>
      <vt:lpstr>Exploratory Data Analysis</vt:lpstr>
      <vt:lpstr>Bar Plot for Readmitted Class Label</vt:lpstr>
      <vt:lpstr>Exploring Gender Feature</vt:lpstr>
      <vt:lpstr>Exploring Race Feature</vt:lpstr>
      <vt:lpstr>Exploring Age Feature</vt:lpstr>
      <vt:lpstr>Exploring Time in Hospital Feature</vt:lpstr>
      <vt:lpstr>Histogram for Number of Lab Procedures</vt:lpstr>
      <vt:lpstr>Histogram for Number of Medications</vt:lpstr>
      <vt:lpstr>Data Preprocessing and Feature Engineering</vt:lpstr>
      <vt:lpstr>Data Cleaning</vt:lpstr>
      <vt:lpstr>Data Mapping</vt:lpstr>
      <vt:lpstr>Feature Engineering</vt:lpstr>
      <vt:lpstr>Oversampling the minority class using SMOTENC</vt:lpstr>
      <vt:lpstr>Encoding Categorical columns</vt:lpstr>
      <vt:lpstr>Normalizing Numerical Columns</vt:lpstr>
      <vt:lpstr>Building Baseline Models</vt:lpstr>
      <vt:lpstr>Feature Selection and Model Fitting</vt:lpstr>
      <vt:lpstr>Hyperparameter Tuning</vt:lpstr>
      <vt:lpstr>Final Evaluations</vt:lpstr>
      <vt:lpstr>Precision-Recall vs Threshold</vt:lpstr>
      <vt:lpstr>Final Evaluations (contd.)</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Readmission of Hospital Patients</dc:title>
  <dc:creator>Hemant Rattey (RIT Student)</dc:creator>
  <cp:lastModifiedBy>Hemant Rattey (RIT Student)</cp:lastModifiedBy>
  <cp:revision>3</cp:revision>
  <dcterms:created xsi:type="dcterms:W3CDTF">2022-12-04T16:47:03Z</dcterms:created>
  <dcterms:modified xsi:type="dcterms:W3CDTF">2022-12-05T03:58:36Z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