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5C91-5C97-4451-A9D9-2869276267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E41F0290-6761-450F-BB42-9F6759D7A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4285437A-7107-45CF-AADA-8BD2405889D1}"/>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5" name="Footer Placeholder 4">
            <a:extLst>
              <a:ext uri="{FF2B5EF4-FFF2-40B4-BE49-F238E27FC236}">
                <a16:creationId xmlns:a16="http://schemas.microsoft.com/office/drawing/2014/main" id="{D791EFDE-0D9C-4106-A33E-653EFA9ADFE5}"/>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2F2F465-72C2-44B6-8866-02343146B28F}"/>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292418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CB2-30CF-466E-A7D9-485CE8421A1F}"/>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EAEFF13D-1C6D-4354-8435-B92EA82B8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9067B3B9-AEA8-403C-9214-6CFAAB8E7929}"/>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5" name="Footer Placeholder 4">
            <a:extLst>
              <a:ext uri="{FF2B5EF4-FFF2-40B4-BE49-F238E27FC236}">
                <a16:creationId xmlns:a16="http://schemas.microsoft.com/office/drawing/2014/main" id="{C8532B21-307E-4CD0-A031-4E2AEA3F887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F91C6ACA-2B7A-4941-ABB0-98C825304CC5}"/>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259467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D7BBC-AF7B-4B4F-A01F-6238F39539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02BD4DBE-35C5-47BA-8701-15399E406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E5E24A4E-48D7-48F6-924C-78CBB78FF67A}"/>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5" name="Footer Placeholder 4">
            <a:extLst>
              <a:ext uri="{FF2B5EF4-FFF2-40B4-BE49-F238E27FC236}">
                <a16:creationId xmlns:a16="http://schemas.microsoft.com/office/drawing/2014/main" id="{9BCBD561-CA9C-46D7-AE0D-98ECEE2BD28D}"/>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76B193E-799F-4713-92C3-9DEE67818EE8}"/>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428336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5EFA-2C0A-4D08-990D-5B99CC1522E7}"/>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97F395CF-5389-46D3-99B0-C4BC79BDC9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29561AAB-3301-4C16-A44B-C6977ABB22EC}"/>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5" name="Footer Placeholder 4">
            <a:extLst>
              <a:ext uri="{FF2B5EF4-FFF2-40B4-BE49-F238E27FC236}">
                <a16:creationId xmlns:a16="http://schemas.microsoft.com/office/drawing/2014/main" id="{999074EA-3AD8-40F3-A19A-72C3126A215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1746E72-6F7B-4C6F-9903-E2E7C04E5B12}"/>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89132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D9C6-4B9B-49AF-AEE1-3BD2C26E4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44200828-3885-4064-8591-6D7252DE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8C630-83EF-4B64-B40C-39FC926CDB6A}"/>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5" name="Footer Placeholder 4">
            <a:extLst>
              <a:ext uri="{FF2B5EF4-FFF2-40B4-BE49-F238E27FC236}">
                <a16:creationId xmlns:a16="http://schemas.microsoft.com/office/drawing/2014/main" id="{19F498D2-63BE-4B50-947D-19177489089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8E3F64E1-C750-4895-8124-AEA03B676135}"/>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337673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2DCD-3E08-4380-88E0-037D46672504}"/>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8CFF9045-9715-4FD0-B172-9975826CB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037F8616-2700-4196-AF7D-C0F36C5AF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9AC94874-EF65-4324-A59A-760D33E28FAB}"/>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6" name="Footer Placeholder 5">
            <a:extLst>
              <a:ext uri="{FF2B5EF4-FFF2-40B4-BE49-F238E27FC236}">
                <a16:creationId xmlns:a16="http://schemas.microsoft.com/office/drawing/2014/main" id="{4B3C16A0-74C1-49F2-AB6E-541F0D091BA9}"/>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49BABE5B-0355-4668-9651-F5DC01E65F9A}"/>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413602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11B6-A91E-4098-A116-0B083E483B2A}"/>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E93E84B5-03FE-4CDD-B254-0B993F660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682D57-9023-42F1-B464-A08EB2C34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3399C28B-4D02-4C48-BC7B-3FA2423EE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F3297-A3C1-47F8-86C2-CD3AA28DA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7510592C-3954-4E00-BDFD-1D5BC38ADC3F}"/>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8" name="Footer Placeholder 7">
            <a:extLst>
              <a:ext uri="{FF2B5EF4-FFF2-40B4-BE49-F238E27FC236}">
                <a16:creationId xmlns:a16="http://schemas.microsoft.com/office/drawing/2014/main" id="{AB7A78C2-1EA5-4D8B-9A4E-BF99B4E8D0ED}"/>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DEA7C859-4E5E-4C6D-B331-3EE7AE7BF9D7}"/>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356833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CA05-FF0D-40B7-8E2C-D02D119BD918}"/>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02532136-C28E-4308-B2EB-19CB073131F1}"/>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4" name="Footer Placeholder 3">
            <a:extLst>
              <a:ext uri="{FF2B5EF4-FFF2-40B4-BE49-F238E27FC236}">
                <a16:creationId xmlns:a16="http://schemas.microsoft.com/office/drawing/2014/main" id="{2443A04D-ED62-4E60-8146-A3613E264B08}"/>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C02A17CE-BB7D-4A54-999F-386794A8BBF3}"/>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413047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42565-4B58-490A-B4F6-27ADFCC5BF92}"/>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3" name="Footer Placeholder 2">
            <a:extLst>
              <a:ext uri="{FF2B5EF4-FFF2-40B4-BE49-F238E27FC236}">
                <a16:creationId xmlns:a16="http://schemas.microsoft.com/office/drawing/2014/main" id="{3D7A2BE1-BCD3-4E56-B21C-D393B72F32F4}"/>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86F42182-EA16-4073-99C8-4E7E37E57B83}"/>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111993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329E-8CA8-40C7-AB1B-316AB27A5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37A149E7-719F-4229-801D-59D3B620E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0AC57653-38C6-4E1B-98DD-DA723E398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35347-D81A-48FD-924F-1E12DBEAB779}"/>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6" name="Footer Placeholder 5">
            <a:extLst>
              <a:ext uri="{FF2B5EF4-FFF2-40B4-BE49-F238E27FC236}">
                <a16:creationId xmlns:a16="http://schemas.microsoft.com/office/drawing/2014/main" id="{6CE2DCC0-1828-4A38-82EA-4081270382FD}"/>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29755A2C-4002-45C2-B5D0-84F82F3FB49F}"/>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224470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67C6-D270-4631-9348-F68F9751B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5B9D9D6C-F4BB-4E78-8CAE-5BE771855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FEEAD4A4-EF4C-4806-8849-34391D884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9BF88-19A1-4606-81FC-90E748F1B216}"/>
              </a:ext>
            </a:extLst>
          </p:cNvPr>
          <p:cNvSpPr>
            <a:spLocks noGrp="1"/>
          </p:cNvSpPr>
          <p:nvPr>
            <p:ph type="dt" sz="half" idx="10"/>
          </p:nvPr>
        </p:nvSpPr>
        <p:spPr/>
        <p:txBody>
          <a:bodyPr/>
          <a:lstStyle/>
          <a:p>
            <a:fld id="{F2231F4D-2C42-426C-B0B2-FDE6A9285448}" type="datetimeFigureOut">
              <a:rPr lang="en-SE" smtClean="0"/>
              <a:t>2022-04-25</a:t>
            </a:fld>
            <a:endParaRPr lang="en-SE"/>
          </a:p>
        </p:txBody>
      </p:sp>
      <p:sp>
        <p:nvSpPr>
          <p:cNvPr id="6" name="Footer Placeholder 5">
            <a:extLst>
              <a:ext uri="{FF2B5EF4-FFF2-40B4-BE49-F238E27FC236}">
                <a16:creationId xmlns:a16="http://schemas.microsoft.com/office/drawing/2014/main" id="{EFF07088-79F3-4C63-9DE5-5F436EB677A9}"/>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3E195062-F130-44B2-BF3E-3599BAF93C51}"/>
              </a:ext>
            </a:extLst>
          </p:cNvPr>
          <p:cNvSpPr>
            <a:spLocks noGrp="1"/>
          </p:cNvSpPr>
          <p:nvPr>
            <p:ph type="sldNum" sz="quarter" idx="12"/>
          </p:nvPr>
        </p:nvSpPr>
        <p:spPr/>
        <p:txBody>
          <a:bodyPr/>
          <a:lstStyle/>
          <a:p>
            <a:fld id="{9AED560E-240C-4197-B1CB-071320C9FF92}" type="slidenum">
              <a:rPr lang="en-SE" smtClean="0"/>
              <a:t>‹#›</a:t>
            </a:fld>
            <a:endParaRPr lang="en-SE"/>
          </a:p>
        </p:txBody>
      </p:sp>
    </p:spTree>
    <p:extLst>
      <p:ext uri="{BB962C8B-B14F-4D97-AF65-F5344CB8AC3E}">
        <p14:creationId xmlns:p14="http://schemas.microsoft.com/office/powerpoint/2010/main" val="28696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C3031-5D25-44F9-B3E7-FF993FD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E1767D30-9D78-4535-8704-941C7332C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5D3C9C5-8088-4867-86F3-92C15EA4C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31F4D-2C42-426C-B0B2-FDE6A9285448}" type="datetimeFigureOut">
              <a:rPr lang="en-SE" smtClean="0"/>
              <a:t>2022-04-25</a:t>
            </a:fld>
            <a:endParaRPr lang="en-SE"/>
          </a:p>
        </p:txBody>
      </p:sp>
      <p:sp>
        <p:nvSpPr>
          <p:cNvPr id="5" name="Footer Placeholder 4">
            <a:extLst>
              <a:ext uri="{FF2B5EF4-FFF2-40B4-BE49-F238E27FC236}">
                <a16:creationId xmlns:a16="http://schemas.microsoft.com/office/drawing/2014/main" id="{32B16A95-A51A-4D86-9F79-97E81C5C9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75D0CA65-4192-4D14-B29C-E0A768D01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D560E-240C-4197-B1CB-071320C9FF92}" type="slidenum">
              <a:rPr lang="en-SE" smtClean="0"/>
              <a:t>‹#›</a:t>
            </a:fld>
            <a:endParaRPr lang="en-SE"/>
          </a:p>
        </p:txBody>
      </p:sp>
    </p:spTree>
    <p:extLst>
      <p:ext uri="{BB962C8B-B14F-4D97-AF65-F5344CB8AC3E}">
        <p14:creationId xmlns:p14="http://schemas.microsoft.com/office/powerpoint/2010/main" val="6327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80A0-69D4-41DE-A760-9894589E13D7}"/>
              </a:ext>
            </a:extLst>
          </p:cNvPr>
          <p:cNvSpPr>
            <a:spLocks noGrp="1"/>
          </p:cNvSpPr>
          <p:nvPr>
            <p:ph type="ctrTitle"/>
          </p:nvPr>
        </p:nvSpPr>
        <p:spPr/>
        <p:txBody>
          <a:bodyPr>
            <a:normAutofit/>
          </a:bodyPr>
          <a:lstStyle/>
          <a:p>
            <a:r>
              <a:rPr lang="en-US" dirty="0"/>
              <a:t>Russian Equipment &amp; Personnel Losses </a:t>
            </a:r>
            <a:endParaRPr lang="en-SE" dirty="0"/>
          </a:p>
        </p:txBody>
      </p:sp>
      <p:sp>
        <p:nvSpPr>
          <p:cNvPr id="3" name="Subtitle 2">
            <a:extLst>
              <a:ext uri="{FF2B5EF4-FFF2-40B4-BE49-F238E27FC236}">
                <a16:creationId xmlns:a16="http://schemas.microsoft.com/office/drawing/2014/main" id="{CA03F83F-030D-440B-A457-76D35E76DCDB}"/>
              </a:ext>
            </a:extLst>
          </p:cNvPr>
          <p:cNvSpPr>
            <a:spLocks noGrp="1"/>
          </p:cNvSpPr>
          <p:nvPr>
            <p:ph type="subTitle" idx="1"/>
          </p:nvPr>
        </p:nvSpPr>
        <p:spPr/>
        <p:txBody>
          <a:bodyPr/>
          <a:lstStyle/>
          <a:p>
            <a:r>
              <a:rPr lang="en-US" dirty="0"/>
              <a:t>(24.02.2022 – 22.04.2022)</a:t>
            </a:r>
            <a:endParaRPr lang="en-SE" dirty="0"/>
          </a:p>
        </p:txBody>
      </p:sp>
    </p:spTree>
    <p:extLst>
      <p:ext uri="{BB962C8B-B14F-4D97-AF65-F5344CB8AC3E}">
        <p14:creationId xmlns:p14="http://schemas.microsoft.com/office/powerpoint/2010/main" val="38098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CFFF-FB7A-4F58-B5F6-A06B3D3D3E44}"/>
              </a:ext>
            </a:extLst>
          </p:cNvPr>
          <p:cNvSpPr>
            <a:spLocks noGrp="1"/>
          </p:cNvSpPr>
          <p:nvPr>
            <p:ph type="title"/>
          </p:nvPr>
        </p:nvSpPr>
        <p:spPr>
          <a:xfrm>
            <a:off x="8978962" y="1427357"/>
            <a:ext cx="3082848" cy="3585762"/>
          </a:xfrm>
        </p:spPr>
        <p:txBody>
          <a:bodyPr>
            <a:normAutofit/>
          </a:bodyPr>
          <a:lstStyle/>
          <a:p>
            <a:r>
              <a:rPr lang="en-US" sz="1800" dirty="0"/>
              <a:t>1. The highest daily personnel losses in the first 3 weeks of the invasion.</a:t>
            </a:r>
            <a:br>
              <a:rPr lang="en-US" sz="1800" dirty="0"/>
            </a:br>
            <a:br>
              <a:rPr lang="en-US" sz="1800" dirty="0"/>
            </a:br>
            <a:r>
              <a:rPr lang="en-US" sz="1800" dirty="0"/>
              <a:t>2. Losses stabilized 2 weeks prior to the Russian withdrawal from the Northern direction</a:t>
            </a:r>
            <a:r>
              <a:rPr lang="uk-UA" sz="1800" dirty="0"/>
              <a:t> </a:t>
            </a:r>
            <a:r>
              <a:rPr lang="en-GB" sz="1800" dirty="0"/>
              <a:t>on the 2</a:t>
            </a:r>
            <a:r>
              <a:rPr lang="en-GB" sz="1800" baseline="30000" dirty="0"/>
              <a:t>nd</a:t>
            </a:r>
            <a:r>
              <a:rPr lang="en-GB" sz="1800" dirty="0"/>
              <a:t> of April</a:t>
            </a:r>
            <a:r>
              <a:rPr lang="en-US" sz="1800" dirty="0"/>
              <a:t>.</a:t>
            </a:r>
            <a:br>
              <a:rPr lang="en-US" sz="1800" dirty="0"/>
            </a:br>
            <a:br>
              <a:rPr lang="en-US" sz="1800" dirty="0"/>
            </a:br>
            <a:r>
              <a:rPr lang="en-US" sz="1800" dirty="0"/>
              <a:t>3. POW capture follows the same trend.</a:t>
            </a:r>
            <a:endParaRPr lang="en-SE" sz="1800" dirty="0"/>
          </a:p>
        </p:txBody>
      </p:sp>
      <p:pic>
        <p:nvPicPr>
          <p:cNvPr id="5" name="Content Placeholder 4" descr="Graphical user interface, chart&#10;&#10;Description automatically generated">
            <a:extLst>
              <a:ext uri="{FF2B5EF4-FFF2-40B4-BE49-F238E27FC236}">
                <a16:creationId xmlns:a16="http://schemas.microsoft.com/office/drawing/2014/main" id="{834761B3-1F0B-4C0D-A030-9A4780857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24" y="654417"/>
            <a:ext cx="8138776" cy="5549166"/>
          </a:xfrm>
        </p:spPr>
      </p:pic>
    </p:spTree>
    <p:extLst>
      <p:ext uri="{BB962C8B-B14F-4D97-AF65-F5344CB8AC3E}">
        <p14:creationId xmlns:p14="http://schemas.microsoft.com/office/powerpoint/2010/main" val="18294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3BC-6950-40F2-9B82-98BA4D9CB5C9}"/>
              </a:ext>
            </a:extLst>
          </p:cNvPr>
          <p:cNvSpPr>
            <a:spLocks noGrp="1"/>
          </p:cNvSpPr>
          <p:nvPr>
            <p:ph type="title"/>
          </p:nvPr>
        </p:nvSpPr>
        <p:spPr>
          <a:xfrm>
            <a:off x="9309038" y="1645284"/>
            <a:ext cx="2787805" cy="3800971"/>
          </a:xfrm>
        </p:spPr>
        <p:txBody>
          <a:bodyPr>
            <a:normAutofit fontScale="90000"/>
          </a:bodyPr>
          <a:lstStyle/>
          <a:p>
            <a:r>
              <a:rPr lang="en-GB" sz="2000" dirty="0"/>
              <a:t>1. Similarly to the losses of personnel, losses of aircrafts, helicopters, tanks, military auto, APCs and MRLs stabilized after March 15</a:t>
            </a:r>
            <a:r>
              <a:rPr lang="en-GB" sz="2000" baseline="30000" dirty="0"/>
              <a:t>th</a:t>
            </a:r>
            <a:r>
              <a:rPr lang="en-GB" sz="2000" dirty="0"/>
              <a:t>. </a:t>
            </a:r>
            <a:br>
              <a:rPr lang="en-GB" sz="2000" dirty="0"/>
            </a:br>
            <a:br>
              <a:rPr lang="en-GB" sz="2000" dirty="0"/>
            </a:br>
            <a:r>
              <a:rPr lang="en-GB" sz="2000" dirty="0"/>
              <a:t>2. Losses of drones, fuel tanks and special equipment appeared in the second phase of the invasion.</a:t>
            </a:r>
            <a:br>
              <a:rPr lang="en-GB" sz="2000" dirty="0"/>
            </a:br>
            <a:br>
              <a:rPr lang="en-GB" sz="2000" dirty="0"/>
            </a:br>
            <a:r>
              <a:rPr lang="en-GB" sz="2000" dirty="0"/>
              <a:t>3. Destruction of ships, anti-aircraft and SRBM systems does not follow previous trends.</a:t>
            </a:r>
            <a:br>
              <a:rPr lang="en-GB" sz="1800" dirty="0"/>
            </a:br>
            <a:endParaRPr lang="en-SE" sz="1800" dirty="0"/>
          </a:p>
        </p:txBody>
      </p:sp>
      <p:pic>
        <p:nvPicPr>
          <p:cNvPr id="5" name="Content Placeholder 4" descr="Calendar&#10;&#10;Description automatically generated with low confidence">
            <a:extLst>
              <a:ext uri="{FF2B5EF4-FFF2-40B4-BE49-F238E27FC236}">
                <a16:creationId xmlns:a16="http://schemas.microsoft.com/office/drawing/2014/main" id="{FE4FF61A-CE8F-48DF-AD62-2702F22DA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44" y="392826"/>
            <a:ext cx="8906110" cy="6072348"/>
          </a:xfrm>
        </p:spPr>
      </p:pic>
    </p:spTree>
    <p:extLst>
      <p:ext uri="{BB962C8B-B14F-4D97-AF65-F5344CB8AC3E}">
        <p14:creationId xmlns:p14="http://schemas.microsoft.com/office/powerpoint/2010/main" val="75246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5284B844-F83D-4B0E-8FCA-D3107FBB14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467" y="669073"/>
            <a:ext cx="8405340" cy="5730914"/>
          </a:xfrm>
        </p:spPr>
      </p:pic>
    </p:spTree>
    <p:extLst>
      <p:ext uri="{BB962C8B-B14F-4D97-AF65-F5344CB8AC3E}">
        <p14:creationId xmlns:p14="http://schemas.microsoft.com/office/powerpoint/2010/main" val="321927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C02A-F3E1-4336-9066-D3FC9762D59D}"/>
              </a:ext>
            </a:extLst>
          </p:cNvPr>
          <p:cNvSpPr>
            <a:spLocks noGrp="1"/>
          </p:cNvSpPr>
          <p:nvPr>
            <p:ph type="title"/>
          </p:nvPr>
        </p:nvSpPr>
        <p:spPr/>
        <p:txBody>
          <a:bodyPr/>
          <a:lstStyle/>
          <a:p>
            <a:r>
              <a:rPr lang="en-GB" dirty="0"/>
              <a:t>Conclusions</a:t>
            </a:r>
            <a:endParaRPr lang="en-SE" dirty="0"/>
          </a:p>
        </p:txBody>
      </p:sp>
      <p:sp>
        <p:nvSpPr>
          <p:cNvPr id="3" name="Content Placeholder 2">
            <a:extLst>
              <a:ext uri="{FF2B5EF4-FFF2-40B4-BE49-F238E27FC236}">
                <a16:creationId xmlns:a16="http://schemas.microsoft.com/office/drawing/2014/main" id="{689DDFCE-A095-4CD8-835D-8289C8FAFB47}"/>
              </a:ext>
            </a:extLst>
          </p:cNvPr>
          <p:cNvSpPr>
            <a:spLocks noGrp="1"/>
          </p:cNvSpPr>
          <p:nvPr>
            <p:ph idx="1"/>
          </p:nvPr>
        </p:nvSpPr>
        <p:spPr/>
        <p:txBody>
          <a:bodyPr/>
          <a:lstStyle/>
          <a:p>
            <a:r>
              <a:rPr lang="en-GB" dirty="0"/>
              <a:t>The pattern of losses changed after March 15</a:t>
            </a:r>
            <a:r>
              <a:rPr lang="en-GB" baseline="30000" dirty="0"/>
              <a:t>th</a:t>
            </a:r>
            <a:r>
              <a:rPr lang="en-GB" dirty="0"/>
              <a:t>, which suggests the breaking point for the Northern direction around that time.</a:t>
            </a:r>
          </a:p>
          <a:p>
            <a:r>
              <a:rPr lang="en-GB" dirty="0"/>
              <a:t>Further losses shift to surveillance operations (drones) and logistics (fuel tanks).</a:t>
            </a:r>
          </a:p>
          <a:p>
            <a:r>
              <a:rPr lang="en-GB" dirty="0"/>
              <a:t>More insights can be drawn with information on the geographical distribution of losses, as well as comparing losses with the total forces used in the region.</a:t>
            </a:r>
            <a:endParaRPr lang="en-SE" dirty="0"/>
          </a:p>
        </p:txBody>
      </p:sp>
    </p:spTree>
    <p:extLst>
      <p:ext uri="{BB962C8B-B14F-4D97-AF65-F5344CB8AC3E}">
        <p14:creationId xmlns:p14="http://schemas.microsoft.com/office/powerpoint/2010/main" val="3868636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195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Russian Equipment &amp; Personnel Losses </vt:lpstr>
      <vt:lpstr>1. The highest daily personnel losses in the first 3 weeks of the invasion.  2. Losses stabilized 2 weeks prior to the Russian withdrawal from the Northern direction on the 2nd of April.  3. POW capture follows the same trend.</vt:lpstr>
      <vt:lpstr>1. Similarly to the losses of personnel, losses of aircrafts, helicopters, tanks, military auto, APCs and MRLs stabilized after March 15th.   2. Losses of drones, fuel tanks and special equipment appeared in the second phase of the invasion.  3. Destruction of ships, anti-aircraft and SRBM systems does not follow previous trends. </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Russian Equipment &amp; Personnel Losses </dc:title>
  <dc:creator>Yevheniia Hrabovska</dc:creator>
  <cp:lastModifiedBy>Yevheniia Hrabovska</cp:lastModifiedBy>
  <cp:revision>4</cp:revision>
  <dcterms:created xsi:type="dcterms:W3CDTF">2022-04-24T21:36:47Z</dcterms:created>
  <dcterms:modified xsi:type="dcterms:W3CDTF">2022-04-24T23:19:23Z</dcterms:modified>
</cp:coreProperties>
</file>