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0" r:id="rId6"/>
    <p:sldId id="272" r:id="rId7"/>
    <p:sldId id="261" r:id="rId8"/>
    <p:sldId id="267" r:id="rId9"/>
    <p:sldId id="270" r:id="rId10"/>
    <p:sldId id="269" r:id="rId11"/>
    <p:sldId id="268" r:id="rId12"/>
    <p:sldId id="264" r:id="rId13"/>
    <p:sldId id="265" r:id="rId14"/>
    <p:sldId id="266" r:id="rId15"/>
    <p:sldId id="271" r:id="rId16"/>
    <p:sldId id="274" r:id="rId17"/>
    <p:sldId id="275" r:id="rId18"/>
    <p:sldId id="276" r:id="rId19"/>
    <p:sldId id="273" r:id="rId20"/>
    <p:sldId id="258" r:id="rId21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E7"/>
    <a:srgbClr val="00FF00"/>
    <a:srgbClr val="00EE00"/>
    <a:srgbClr val="007692"/>
    <a:srgbClr val="4FDDFF"/>
    <a:srgbClr val="009CA6"/>
    <a:srgbClr val="3BA890"/>
    <a:srgbClr val="0099C6"/>
    <a:srgbClr val="2D89B1"/>
    <a:srgbClr val="009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87346" autoAdjust="0"/>
  </p:normalViewPr>
  <p:slideViewPr>
    <p:cSldViewPr snapToGrid="0" snapToObjects="1">
      <p:cViewPr varScale="1">
        <p:scale>
          <a:sx n="76" d="100"/>
          <a:sy n="76" d="100"/>
        </p:scale>
        <p:origin x="174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2021-01-29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2021-01-29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6482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5001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5094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5778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301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5449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2213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1270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497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287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256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6560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8276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7442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6939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9434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513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371600" y="1812899"/>
            <a:ext cx="64008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presentation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493962"/>
            <a:ext cx="64008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err="1"/>
              <a:t>Lecturer</a:t>
            </a:r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799" y="5929764"/>
            <a:ext cx="2260149" cy="5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Green">
    <p:bg>
      <p:bgPr>
        <a:solidFill>
          <a:srgbClr val="08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/>
          <p:cNvSpPr>
            <a:spLocks noGrp="1"/>
          </p:cNvSpPr>
          <p:nvPr>
            <p:ph type="ctrTitle" hasCustomPrompt="1"/>
          </p:nvPr>
        </p:nvSpPr>
        <p:spPr>
          <a:xfrm>
            <a:off x="1256096" y="1812899"/>
            <a:ext cx="64008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baseline="0">
                <a:solidFill>
                  <a:srgbClr val="FFFFFF"/>
                </a:solidFill>
              </a:defRPr>
            </a:lvl1pPr>
          </a:lstStyle>
          <a:p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Section</a:t>
            </a:r>
            <a:endParaRPr lang="sv-SE" dirty="0"/>
          </a:p>
        </p:txBody>
      </p:sp>
      <p:sp>
        <p:nvSpPr>
          <p:cNvPr id="8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256096" y="3493962"/>
            <a:ext cx="64008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rgbClr val="FFFFFF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err="1"/>
              <a:t>Contents</a:t>
            </a:r>
            <a:r>
              <a:rPr lang="sv-SE" dirty="0"/>
              <a:t>, </a:t>
            </a:r>
            <a:r>
              <a:rPr lang="sv-SE" dirty="0" err="1"/>
              <a:t>subheads</a:t>
            </a:r>
            <a:r>
              <a:rPr lang="sv-SE" dirty="0"/>
              <a:t> </a:t>
            </a:r>
            <a:r>
              <a:rPr lang="sv-SE" dirty="0" err="1"/>
              <a:t>etc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>
          <a:xfrm>
            <a:off x="678459" y="6120611"/>
            <a:ext cx="7744205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903" y="6255027"/>
            <a:ext cx="1408649" cy="37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1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678459" y="6120611"/>
            <a:ext cx="7744205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 hasCustomPrompt="1"/>
          </p:nvPr>
        </p:nvSpPr>
        <p:spPr>
          <a:xfrm>
            <a:off x="685076" y="999225"/>
            <a:ext cx="773758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/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here</a:t>
            </a:r>
            <a:r>
              <a:rPr lang="sv-SE" dirty="0"/>
              <a:t> to </a:t>
            </a:r>
            <a:r>
              <a:rPr lang="sv-SE" dirty="0" err="1"/>
              <a:t>change</a:t>
            </a:r>
            <a:r>
              <a:rPr lang="sv-SE" dirty="0"/>
              <a:t> format</a:t>
            </a:r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6662093" y="360999"/>
            <a:ext cx="1431193" cy="264685"/>
          </a:xfrm>
          <a:prstGeom prst="rect">
            <a:avLst/>
          </a:prstGeom>
        </p:spPr>
        <p:txBody>
          <a:bodyPr/>
          <a:lstStyle>
            <a:lvl1pPr algn="r">
              <a:defRPr sz="1100" cap="all"/>
            </a:lvl1pPr>
          </a:lstStyle>
          <a:p>
            <a:fld id="{F6C1B002-9338-DE4D-B65D-1E23DE0DA08F}" type="datetime1">
              <a:rPr lang="sv-SE" smtClean="0"/>
              <a:t>2021-01-29</a:t>
            </a:fld>
            <a:endParaRPr lang="sv-SE" dirty="0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7962260" y="361654"/>
            <a:ext cx="553784" cy="264685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593363" y="361000"/>
            <a:ext cx="5836917" cy="265340"/>
          </a:xfrm>
          <a:prstGeom prst="rect">
            <a:avLst/>
          </a:prstGeom>
        </p:spPr>
        <p:txBody>
          <a:bodyPr anchor="b"/>
          <a:lstStyle>
            <a:lvl1pPr>
              <a:defRPr sz="1100"/>
            </a:lvl1pPr>
          </a:lstStyle>
          <a:p>
            <a:r>
              <a:rPr lang="sv-SE" dirty="0" err="1"/>
              <a:t>Title</a:t>
            </a:r>
            <a:r>
              <a:rPr lang="sv-SE" dirty="0"/>
              <a:t>/</a:t>
            </a:r>
            <a:r>
              <a:rPr lang="sv-SE" dirty="0" err="1"/>
              <a:t>Lecturer</a:t>
            </a:r>
            <a:endParaRPr lang="sv-SE" dirty="0"/>
          </a:p>
        </p:txBody>
      </p:sp>
      <p:pic>
        <p:nvPicPr>
          <p:cNvPr id="13" name="Bildobjekt 6">
            <a:extLst>
              <a:ext uri="{FF2B5EF4-FFF2-40B4-BE49-F238E27FC236}">
                <a16:creationId xmlns:a16="http://schemas.microsoft.com/office/drawing/2014/main" id="{77CE193D-AF9E-CB4A-8280-EAB7CF3FB7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8056" y="6141600"/>
            <a:ext cx="1593422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05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678459" y="6120611"/>
            <a:ext cx="7744205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 hasCustomPrompt="1"/>
          </p:nvPr>
        </p:nvSpPr>
        <p:spPr>
          <a:xfrm>
            <a:off x="685076" y="999225"/>
            <a:ext cx="773758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/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here</a:t>
            </a:r>
            <a:r>
              <a:rPr lang="sv-SE" dirty="0"/>
              <a:t> to </a:t>
            </a:r>
            <a:r>
              <a:rPr lang="sv-SE" dirty="0" err="1"/>
              <a:t>change</a:t>
            </a:r>
            <a:r>
              <a:rPr lang="sv-SE" dirty="0"/>
              <a:t> format</a:t>
            </a:r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685076" y="1830357"/>
            <a:ext cx="773758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1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6662093" y="360999"/>
            <a:ext cx="1431193" cy="264685"/>
          </a:xfrm>
          <a:prstGeom prst="rect">
            <a:avLst/>
          </a:prstGeom>
        </p:spPr>
        <p:txBody>
          <a:bodyPr/>
          <a:lstStyle>
            <a:lvl1pPr algn="r">
              <a:defRPr sz="1100" cap="all"/>
            </a:lvl1pPr>
          </a:lstStyle>
          <a:p>
            <a:fld id="{EC4E3B18-1D36-ED46-9A80-170CFB8EDDEE}" type="datetime1">
              <a:rPr lang="sv-SE" smtClean="0"/>
              <a:t>2021-01-29</a:t>
            </a:fld>
            <a:endParaRPr lang="sv-SE" dirty="0"/>
          </a:p>
        </p:txBody>
      </p:sp>
      <p:sp>
        <p:nvSpPr>
          <p:cNvPr id="1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7962260" y="361654"/>
            <a:ext cx="553784" cy="264685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2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593363" y="361000"/>
            <a:ext cx="5836917" cy="265340"/>
          </a:xfrm>
          <a:prstGeom prst="rect">
            <a:avLst/>
          </a:prstGeom>
        </p:spPr>
        <p:txBody>
          <a:bodyPr anchor="b"/>
          <a:lstStyle>
            <a:lvl1pPr>
              <a:defRPr sz="1100"/>
            </a:lvl1pPr>
          </a:lstStyle>
          <a:p>
            <a:r>
              <a:rPr lang="sv-SE" dirty="0" err="1"/>
              <a:t>Title</a:t>
            </a:r>
            <a:r>
              <a:rPr lang="sv-SE" dirty="0"/>
              <a:t>/</a:t>
            </a:r>
            <a:r>
              <a:rPr lang="sv-SE" dirty="0" err="1"/>
              <a:t>Lecturer</a:t>
            </a:r>
            <a:endParaRPr lang="sv-SE" dirty="0"/>
          </a:p>
        </p:txBody>
      </p:sp>
      <p:pic>
        <p:nvPicPr>
          <p:cNvPr id="10" name="Bildobjekt 6">
            <a:extLst>
              <a:ext uri="{FF2B5EF4-FFF2-40B4-BE49-F238E27FC236}">
                <a16:creationId xmlns:a16="http://schemas.microsoft.com/office/drawing/2014/main" id="{ECE76112-249C-8444-B83B-1CBD224910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8056" y="6141600"/>
            <a:ext cx="1593422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678459" y="6120611"/>
            <a:ext cx="7744205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 hasCustomPrompt="1"/>
          </p:nvPr>
        </p:nvSpPr>
        <p:spPr>
          <a:xfrm>
            <a:off x="685076" y="999225"/>
            <a:ext cx="773758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/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here</a:t>
            </a:r>
            <a:r>
              <a:rPr lang="sv-SE" dirty="0"/>
              <a:t> to </a:t>
            </a:r>
            <a:r>
              <a:rPr lang="sv-SE" dirty="0" err="1"/>
              <a:t>change</a:t>
            </a:r>
            <a:r>
              <a:rPr lang="sv-SE" dirty="0"/>
              <a:t> format</a:t>
            </a:r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4137025" y="1844506"/>
            <a:ext cx="4286250" cy="3945398"/>
          </a:xfrm>
          <a:prstGeom prst="rect">
            <a:avLst/>
          </a:prstGeom>
        </p:spPr>
        <p:txBody>
          <a:bodyPr vert="horz"/>
          <a:lstStyle/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685076" y="1830357"/>
            <a:ext cx="3316211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6662093" y="360999"/>
            <a:ext cx="1431193" cy="264685"/>
          </a:xfrm>
          <a:prstGeom prst="rect">
            <a:avLst/>
          </a:prstGeom>
        </p:spPr>
        <p:txBody>
          <a:bodyPr/>
          <a:lstStyle>
            <a:lvl1pPr algn="r">
              <a:defRPr sz="1100" cap="all"/>
            </a:lvl1pPr>
          </a:lstStyle>
          <a:p>
            <a:fld id="{BA9DA373-8BA8-3746-B791-7FDB7F031A46}" type="datetime1">
              <a:rPr lang="sv-SE" smtClean="0"/>
              <a:t>2021-01-29</a:t>
            </a:fld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7962260" y="361654"/>
            <a:ext cx="553784" cy="264685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593363" y="361000"/>
            <a:ext cx="5836917" cy="265340"/>
          </a:xfrm>
          <a:prstGeom prst="rect">
            <a:avLst/>
          </a:prstGeom>
        </p:spPr>
        <p:txBody>
          <a:bodyPr anchor="b"/>
          <a:lstStyle>
            <a:lvl1pPr>
              <a:defRPr sz="1100"/>
            </a:lvl1pPr>
          </a:lstStyle>
          <a:p>
            <a:r>
              <a:rPr lang="sv-SE" dirty="0" err="1"/>
              <a:t>Title</a:t>
            </a:r>
            <a:r>
              <a:rPr lang="sv-SE" dirty="0"/>
              <a:t>/</a:t>
            </a:r>
            <a:r>
              <a:rPr lang="sv-SE" dirty="0" err="1"/>
              <a:t>Lecturer</a:t>
            </a:r>
            <a:endParaRPr lang="sv-SE" dirty="0"/>
          </a:p>
        </p:txBody>
      </p:sp>
      <p:pic>
        <p:nvPicPr>
          <p:cNvPr id="10" name="Bildobjekt 6">
            <a:extLst>
              <a:ext uri="{FF2B5EF4-FFF2-40B4-BE49-F238E27FC236}">
                <a16:creationId xmlns:a16="http://schemas.microsoft.com/office/drawing/2014/main" id="{AF9A9D78-5439-5848-B064-227884580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8056" y="6141600"/>
            <a:ext cx="1593422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678459" y="6120611"/>
            <a:ext cx="7744205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 hasCustomPrompt="1"/>
          </p:nvPr>
        </p:nvSpPr>
        <p:spPr>
          <a:xfrm>
            <a:off x="685076" y="999225"/>
            <a:ext cx="773758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/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here</a:t>
            </a:r>
            <a:r>
              <a:rPr lang="sv-SE" dirty="0"/>
              <a:t> to </a:t>
            </a:r>
            <a:r>
              <a:rPr lang="sv-SE" dirty="0" err="1"/>
              <a:t>change</a:t>
            </a:r>
            <a:r>
              <a:rPr lang="sv-SE" dirty="0"/>
              <a:t> format</a:t>
            </a:r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685800" y="1905000"/>
            <a:ext cx="7737475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/>
            </a:lvl1pPr>
          </a:lstStyle>
          <a:p>
            <a:r>
              <a:rPr lang="sv-SE"/>
              <a:t>Klicka på ikonen för att lägga till ett diagram</a:t>
            </a:r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6662093" y="360999"/>
            <a:ext cx="1431193" cy="264685"/>
          </a:xfrm>
          <a:prstGeom prst="rect">
            <a:avLst/>
          </a:prstGeom>
        </p:spPr>
        <p:txBody>
          <a:bodyPr/>
          <a:lstStyle>
            <a:lvl1pPr algn="r">
              <a:defRPr sz="1100" cap="all"/>
            </a:lvl1pPr>
          </a:lstStyle>
          <a:p>
            <a:fld id="{F5D8C00F-CE0A-3B45-87E3-85C06E68DF4E}" type="datetime1">
              <a:rPr lang="sv-SE" smtClean="0"/>
              <a:t>2021-01-29</a:t>
            </a:fld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7962260" y="361654"/>
            <a:ext cx="553784" cy="264685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593363" y="361000"/>
            <a:ext cx="5836917" cy="265340"/>
          </a:xfrm>
          <a:prstGeom prst="rect">
            <a:avLst/>
          </a:prstGeom>
        </p:spPr>
        <p:txBody>
          <a:bodyPr anchor="b"/>
          <a:lstStyle>
            <a:lvl1pPr>
              <a:defRPr sz="1100"/>
            </a:lvl1pPr>
          </a:lstStyle>
          <a:p>
            <a:r>
              <a:rPr lang="sv-SE" dirty="0" err="1"/>
              <a:t>Title</a:t>
            </a:r>
            <a:r>
              <a:rPr lang="sv-SE" dirty="0"/>
              <a:t>/</a:t>
            </a:r>
            <a:r>
              <a:rPr lang="sv-SE" dirty="0" err="1"/>
              <a:t>Lecturer</a:t>
            </a:r>
            <a:endParaRPr lang="sv-SE" dirty="0"/>
          </a:p>
        </p:txBody>
      </p:sp>
      <p:pic>
        <p:nvPicPr>
          <p:cNvPr id="15" name="Bildobjekt 6">
            <a:extLst>
              <a:ext uri="{FF2B5EF4-FFF2-40B4-BE49-F238E27FC236}">
                <a16:creationId xmlns:a16="http://schemas.microsoft.com/office/drawing/2014/main" id="{0C6B2938-959E-294C-8E16-0C208BF143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8056" y="6141600"/>
            <a:ext cx="1593422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 userDrawn="1"/>
        </p:nvSpPr>
        <p:spPr>
          <a:xfrm>
            <a:off x="1818137" y="3670051"/>
            <a:ext cx="5527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>
                <a:solidFill>
                  <a:schemeClr val="bg1"/>
                </a:solidFill>
              </a:rPr>
              <a:t>www.liu.se</a:t>
            </a:r>
            <a:endParaRPr lang="sv-SE" sz="2800" dirty="0">
              <a:solidFill>
                <a:schemeClr val="bg1"/>
              </a:solidFill>
            </a:endParaRP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799" y="5929764"/>
            <a:ext cx="2260149" cy="595580"/>
          </a:xfrm>
          <a:prstGeom prst="rect">
            <a:avLst/>
          </a:prstGeom>
        </p:spPr>
      </p:pic>
      <p:sp>
        <p:nvSpPr>
          <p:cNvPr id="6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320800" y="1814513"/>
            <a:ext cx="6651538" cy="1230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Text/</a:t>
            </a:r>
            <a:r>
              <a:rPr lang="sv-SE" dirty="0" err="1"/>
              <a:t>name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lecturer</a:t>
            </a:r>
            <a:endParaRPr lang="sv-SE" dirty="0"/>
          </a:p>
          <a:p>
            <a:r>
              <a:rPr lang="sv-SE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Turqoise">
    <p:bg>
      <p:bgPr>
        <a:solidFill>
          <a:srgbClr val="17C7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 userDrawn="1"/>
        </p:nvSpPr>
        <p:spPr>
          <a:xfrm>
            <a:off x="1818137" y="3670051"/>
            <a:ext cx="5527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>
                <a:solidFill>
                  <a:schemeClr val="bg1"/>
                </a:solidFill>
              </a:rPr>
              <a:t>www.liu.se</a:t>
            </a:r>
            <a:endParaRPr lang="sv-SE" sz="2800" dirty="0">
              <a:solidFill>
                <a:schemeClr val="bg1"/>
              </a:solidFill>
            </a:endParaRPr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799" y="5929764"/>
            <a:ext cx="2260149" cy="595580"/>
          </a:xfrm>
          <a:prstGeom prst="rect">
            <a:avLst/>
          </a:prstGeom>
        </p:spPr>
      </p:pic>
      <p:sp>
        <p:nvSpPr>
          <p:cNvPr id="9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320800" y="1814513"/>
            <a:ext cx="6651538" cy="1230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Text/</a:t>
            </a:r>
            <a:r>
              <a:rPr lang="sv-SE" dirty="0" err="1"/>
              <a:t>name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lecturer</a:t>
            </a:r>
            <a:endParaRPr lang="sv-SE" dirty="0"/>
          </a:p>
          <a:p>
            <a:r>
              <a:rPr lang="sv-SE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 userDrawn="1"/>
        </p:nvSpPr>
        <p:spPr>
          <a:xfrm>
            <a:off x="1818137" y="3670051"/>
            <a:ext cx="5527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>
                <a:solidFill>
                  <a:schemeClr val="bg1"/>
                </a:solidFill>
              </a:rPr>
              <a:t>www.liu.se</a:t>
            </a:r>
            <a:endParaRPr lang="sv-SE" sz="2800" dirty="0">
              <a:solidFill>
                <a:schemeClr val="bg1"/>
              </a:solidFill>
            </a:endParaRP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799" y="5929764"/>
            <a:ext cx="2260149" cy="595580"/>
          </a:xfrm>
          <a:prstGeom prst="rect">
            <a:avLst/>
          </a:prstGeom>
        </p:spPr>
      </p:pic>
      <p:sp>
        <p:nvSpPr>
          <p:cNvPr id="6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320800" y="1814513"/>
            <a:ext cx="6651538" cy="1230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Text/</a:t>
            </a:r>
            <a:r>
              <a:rPr lang="sv-SE" dirty="0" err="1"/>
              <a:t>name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lecturer</a:t>
            </a:r>
            <a:endParaRPr lang="sv-SE" dirty="0"/>
          </a:p>
          <a:p>
            <a:r>
              <a:rPr lang="sv-SE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Turqoise">
    <p:bg>
      <p:bgPr>
        <a:solidFill>
          <a:srgbClr val="17C7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1"/>
          <p:cNvSpPr>
            <a:spLocks noGrp="1"/>
          </p:cNvSpPr>
          <p:nvPr>
            <p:ph type="ctrTitle" hasCustomPrompt="1"/>
          </p:nvPr>
        </p:nvSpPr>
        <p:spPr>
          <a:xfrm>
            <a:off x="1371600" y="1812899"/>
            <a:ext cx="64008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presentation</a:t>
            </a:r>
          </a:p>
        </p:txBody>
      </p:sp>
      <p:sp>
        <p:nvSpPr>
          <p:cNvPr id="9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493962"/>
            <a:ext cx="64008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err="1"/>
              <a:t>Lecturer</a:t>
            </a:r>
            <a:endParaRPr lang="sv-SE" dirty="0"/>
          </a:p>
        </p:txBody>
      </p:sp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799" y="5929764"/>
            <a:ext cx="2260149" cy="5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1"/>
          <p:cNvSpPr>
            <a:spLocks noGrp="1"/>
          </p:cNvSpPr>
          <p:nvPr>
            <p:ph type="ctrTitle" hasCustomPrompt="1"/>
          </p:nvPr>
        </p:nvSpPr>
        <p:spPr>
          <a:xfrm>
            <a:off x="1371600" y="1812899"/>
            <a:ext cx="64008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presentation</a:t>
            </a:r>
          </a:p>
        </p:txBody>
      </p:sp>
      <p:sp>
        <p:nvSpPr>
          <p:cNvPr id="9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493962"/>
            <a:ext cx="64008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err="1"/>
              <a:t>Lecturer</a:t>
            </a:r>
            <a:endParaRPr lang="sv-SE" dirty="0"/>
          </a:p>
        </p:txBody>
      </p:sp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799" y="5929764"/>
            <a:ext cx="2260149" cy="5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34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08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 turqoise">
    <p:bg>
      <p:bgPr>
        <a:solidFill>
          <a:srgbClr val="17C7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12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12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ew Section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256096" y="1812899"/>
            <a:ext cx="64008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baseline="0">
                <a:solidFill>
                  <a:srgbClr val="FFFFFF"/>
                </a:solidFill>
              </a:defRPr>
            </a:lvl1pPr>
          </a:lstStyle>
          <a:p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Section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256096" y="3493962"/>
            <a:ext cx="64008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rgbClr val="FFFFFF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err="1"/>
              <a:t>Contents</a:t>
            </a:r>
            <a:r>
              <a:rPr lang="sv-SE" dirty="0"/>
              <a:t>, </a:t>
            </a:r>
            <a:r>
              <a:rPr lang="sv-SE" dirty="0" err="1"/>
              <a:t>subheads</a:t>
            </a:r>
            <a:r>
              <a:rPr lang="sv-SE" dirty="0"/>
              <a:t> </a:t>
            </a:r>
            <a:r>
              <a:rPr lang="sv-SE" dirty="0" err="1"/>
              <a:t>etc</a:t>
            </a:r>
            <a:endParaRPr lang="sv-SE" dirty="0"/>
          </a:p>
        </p:txBody>
      </p:sp>
      <p:cxnSp>
        <p:nvCxnSpPr>
          <p:cNvPr id="6" name="Rak 5"/>
          <p:cNvCxnSpPr/>
          <p:nvPr userDrawn="1"/>
        </p:nvCxnSpPr>
        <p:spPr>
          <a:xfrm>
            <a:off x="678459" y="6120611"/>
            <a:ext cx="7744205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903" y="6255027"/>
            <a:ext cx="1408649" cy="37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Turqoise">
    <p:bg>
      <p:bgPr>
        <a:solidFill>
          <a:srgbClr val="16C7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/>
          <p:cNvSpPr>
            <a:spLocks noGrp="1"/>
          </p:cNvSpPr>
          <p:nvPr>
            <p:ph type="ctrTitle" hasCustomPrompt="1"/>
          </p:nvPr>
        </p:nvSpPr>
        <p:spPr>
          <a:xfrm>
            <a:off x="1256096" y="1812899"/>
            <a:ext cx="64008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baseline="0">
                <a:solidFill>
                  <a:srgbClr val="FFFFFF"/>
                </a:solidFill>
              </a:defRPr>
            </a:lvl1pPr>
          </a:lstStyle>
          <a:p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Section</a:t>
            </a:r>
            <a:endParaRPr lang="sv-SE" dirty="0"/>
          </a:p>
        </p:txBody>
      </p:sp>
      <p:sp>
        <p:nvSpPr>
          <p:cNvPr id="8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256096" y="3493962"/>
            <a:ext cx="64008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rgbClr val="FFFFFF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err="1"/>
              <a:t>Contents</a:t>
            </a:r>
            <a:r>
              <a:rPr lang="sv-SE" dirty="0"/>
              <a:t>, </a:t>
            </a:r>
            <a:r>
              <a:rPr lang="sv-SE" dirty="0" err="1"/>
              <a:t>subheads</a:t>
            </a:r>
            <a:r>
              <a:rPr lang="sv-SE" dirty="0"/>
              <a:t> </a:t>
            </a:r>
            <a:r>
              <a:rPr lang="sv-SE" dirty="0" err="1"/>
              <a:t>etc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>
          <a:xfrm>
            <a:off x="678459" y="6120611"/>
            <a:ext cx="7744205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903" y="6255027"/>
            <a:ext cx="1408649" cy="37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09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668" r:id="rId4"/>
    <p:sldLayoutId id="2147483669" r:id="rId5"/>
    <p:sldLayoutId id="2147483670" r:id="rId6"/>
    <p:sldLayoutId id="2147483671" r:id="rId7"/>
    <p:sldLayoutId id="2147483674" r:id="rId8"/>
    <p:sldLayoutId id="2147483675" r:id="rId9"/>
    <p:sldLayoutId id="2147483676" r:id="rId10"/>
    <p:sldLayoutId id="2147483673" r:id="rId11"/>
    <p:sldLayoutId id="2147483660" r:id="rId12"/>
    <p:sldLayoutId id="2147483661" r:id="rId13"/>
    <p:sldLayoutId id="2147483663" r:id="rId14"/>
    <p:sldLayoutId id="2147483662" r:id="rId15"/>
    <p:sldLayoutId id="2147483666" r:id="rId16"/>
    <p:sldLayoutId id="214748366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gdc.cancer.gov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2"/>
          <p:cNvSpPr>
            <a:spLocks noGrp="1"/>
          </p:cNvSpPr>
          <p:nvPr>
            <p:ph type="ctrTitle"/>
          </p:nvPr>
        </p:nvSpPr>
        <p:spPr>
          <a:xfrm>
            <a:off x="788734" y="771058"/>
            <a:ext cx="7666891" cy="1470025"/>
          </a:xfrm>
          <a:solidFill>
            <a:srgbClr val="00B9E7"/>
          </a:solidFill>
        </p:spPr>
        <p:txBody>
          <a:bodyPr>
            <a:noAutofit/>
          </a:bodyPr>
          <a:lstStyle/>
          <a:p>
            <a:pPr algn="ctr"/>
            <a:r>
              <a:rPr lang="en-US" sz="4000" dirty="0"/>
              <a:t>Pathology diagnosis using machine learning methods, TCGA</a:t>
            </a:r>
            <a:endParaRPr lang="sv-SE" sz="4000" dirty="0"/>
          </a:p>
        </p:txBody>
      </p:sp>
      <p:sp>
        <p:nvSpPr>
          <p:cNvPr id="5" name="Underrubrik 4"/>
          <p:cNvSpPr>
            <a:spLocks noGrp="1"/>
          </p:cNvSpPr>
          <p:nvPr>
            <p:ph type="subTitle" idx="1"/>
          </p:nvPr>
        </p:nvSpPr>
        <p:spPr>
          <a:xfrm>
            <a:off x="3272883" y="4374908"/>
            <a:ext cx="2698595" cy="553931"/>
          </a:xfrm>
        </p:spPr>
        <p:txBody>
          <a:bodyPr/>
          <a:lstStyle/>
          <a:p>
            <a:pPr algn="ctr"/>
            <a:r>
              <a:rPr lang="sv-SE" dirty="0" smtClean="0"/>
              <a:t>Dávid Hrabovszki</a:t>
            </a:r>
            <a:endParaRPr lang="sv-SE" dirty="0"/>
          </a:p>
        </p:txBody>
      </p:sp>
      <p:sp>
        <p:nvSpPr>
          <p:cNvPr id="6" name="Rubrik 2"/>
          <p:cNvSpPr txBox="1">
            <a:spLocks/>
          </p:cNvSpPr>
          <p:nvPr/>
        </p:nvSpPr>
        <p:spPr>
          <a:xfrm>
            <a:off x="-1" y="2979934"/>
            <a:ext cx="9143999" cy="637359"/>
          </a:xfrm>
          <a:prstGeom prst="rect">
            <a:avLst/>
          </a:prstGeom>
          <a:solidFill>
            <a:srgbClr val="00B9E7"/>
          </a:solidFill>
        </p:spPr>
        <p:txBody>
          <a:bodyPr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60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Thesis proposal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8762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075" y="416416"/>
            <a:ext cx="7926361" cy="831131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Proposed method (may not have time for all)</a:t>
            </a:r>
            <a:endParaRPr lang="en-US" sz="3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  <p:sp>
        <p:nvSpPr>
          <p:cNvPr id="5" name="Szövegdoboz 4"/>
          <p:cNvSpPr txBox="1"/>
          <p:nvPr/>
        </p:nvSpPr>
        <p:spPr>
          <a:xfrm>
            <a:off x="685077" y="1147067"/>
            <a:ext cx="8458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Georgia"/>
                <a:cs typeface="Georgia"/>
              </a:rPr>
              <a:t>Use CNN to classify images and experiment with different setups</a:t>
            </a:r>
            <a:endParaRPr lang="en-US" dirty="0">
              <a:latin typeface="Georgia"/>
              <a:cs typeface="Georgia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/>
                <a:cs typeface="Georgia"/>
              </a:rPr>
              <a:t>Preprocessing (</a:t>
            </a:r>
            <a:r>
              <a:rPr lang="en-US" dirty="0" smtClean="0">
                <a:latin typeface="Georgia"/>
                <a:cs typeface="Georgia"/>
              </a:rPr>
              <a:t>patch size, magnification level, </a:t>
            </a:r>
            <a:r>
              <a:rPr lang="en-US" dirty="0">
                <a:latin typeface="Georgia"/>
                <a:cs typeface="Georgia"/>
              </a:rPr>
              <a:t>down sampling, background filtering, color normalization, outlier removal</a:t>
            </a:r>
            <a:r>
              <a:rPr lang="en-US" dirty="0" smtClean="0">
                <a:latin typeface="Georgia"/>
                <a:cs typeface="Georgi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Network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Georgia"/>
                <a:cs typeface="Georgia"/>
              </a:rPr>
              <a:t>Pretrained</a:t>
            </a:r>
            <a:r>
              <a:rPr lang="en-US" dirty="0" smtClean="0">
                <a:latin typeface="Georgia"/>
                <a:cs typeface="Georgia"/>
              </a:rPr>
              <a:t> </a:t>
            </a:r>
            <a:r>
              <a:rPr lang="en-US" dirty="0">
                <a:latin typeface="Georgia"/>
                <a:cs typeface="Georgia"/>
              </a:rPr>
              <a:t>network vs starting from scratch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/>
                <a:cs typeface="Georgia"/>
              </a:rPr>
              <a:t>Data augmentation </a:t>
            </a:r>
            <a:r>
              <a:rPr lang="en-US" dirty="0" smtClean="0">
                <a:latin typeface="Georgia"/>
                <a:cs typeface="Georgia"/>
              </a:rPr>
              <a:t>methods (mirroring, rotation)</a:t>
            </a:r>
            <a:endParaRPr lang="en-US" dirty="0">
              <a:latin typeface="Georgia"/>
              <a:cs typeface="Georgi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Combining patches into slide level prediction: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Uncertainty from Monte </a:t>
            </a:r>
            <a:r>
              <a:rPr lang="en-US" dirty="0">
                <a:latin typeface="Georgia"/>
                <a:cs typeface="Georgia"/>
              </a:rPr>
              <a:t>Carlo dropout </a:t>
            </a:r>
            <a:r>
              <a:rPr lang="en-US" dirty="0" smtClean="0">
                <a:latin typeface="Georgia"/>
                <a:cs typeface="Georgia"/>
              </a:rPr>
              <a:t>are the weights of patches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Simple max pooling (positive, if at least one patch is positive)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Majority voting</a:t>
            </a:r>
            <a:endParaRPr lang="en-US" dirty="0">
              <a:latin typeface="Georgia"/>
              <a:cs typeface="Georgi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Spatial correlation between patches (patches that are closer to each other might have the same class)</a:t>
            </a:r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5846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076" y="436520"/>
            <a:ext cx="7737588" cy="831131"/>
          </a:xfrm>
        </p:spPr>
        <p:txBody>
          <a:bodyPr/>
          <a:lstStyle/>
          <a:p>
            <a:r>
              <a:rPr lang="en-US" dirty="0" smtClean="0"/>
              <a:t>Report outline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234813" y="361654"/>
            <a:ext cx="1281231" cy="492456"/>
          </a:xfrm>
        </p:spPr>
        <p:txBody>
          <a:bodyPr/>
          <a:lstStyle/>
          <a:p>
            <a:r>
              <a:rPr lang="sv-SE" sz="2400" dirty="0" smtClean="0">
                <a:solidFill>
                  <a:srgbClr val="FF0000"/>
                </a:solidFill>
              </a:rPr>
              <a:t>HIDDEN</a:t>
            </a:r>
            <a:endParaRPr lang="sv-SE" sz="2400" dirty="0">
              <a:solidFill>
                <a:srgbClr val="FF0000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85076" y="1342517"/>
            <a:ext cx="8458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Introduction: challenges, medical and statistical background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Data: data description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Methods: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Preprocessing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CNN modelling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Data augmentation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Spatial correlation analysis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Combining patch predictions to WSI level prediction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Results: </a:t>
            </a:r>
            <a:r>
              <a:rPr lang="en-US" dirty="0">
                <a:latin typeface="Georgia"/>
                <a:cs typeface="Georgia"/>
              </a:rPr>
              <a:t>statistically </a:t>
            </a:r>
            <a:r>
              <a:rPr lang="en-US" dirty="0" smtClean="0">
                <a:latin typeface="Georgia"/>
                <a:cs typeface="Georgia"/>
              </a:rPr>
              <a:t>compare approaches using evaluation metrics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Discussion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Conclusion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65027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076" y="436520"/>
            <a:ext cx="7737588" cy="831131"/>
          </a:xfrm>
        </p:spPr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Szövegdoboz 2"/>
          <p:cNvSpPr txBox="1"/>
          <p:nvPr/>
        </p:nvSpPr>
        <p:spPr>
          <a:xfrm>
            <a:off x="685076" y="1342517"/>
            <a:ext cx="845892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Georgia" panose="02040502050405020303" pitchFamily="18" charset="0"/>
                <a:cs typeface="Georgia"/>
              </a:rPr>
              <a:t>DL for histology images (feature extraction, classification or regression for survival years; same dataset or similar; accuracy measures can be compared)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Georgia" panose="02040502050405020303" pitchFamily="18" charset="0"/>
              </a:rPr>
              <a:t>doi</a:t>
            </a:r>
            <a:r>
              <a:rPr lang="en-US" sz="1200" dirty="0">
                <a:latin typeface="Georgia" panose="02040502050405020303" pitchFamily="18" charset="0"/>
              </a:rPr>
              <a:t>: </a:t>
            </a:r>
            <a:r>
              <a:rPr lang="en-US" sz="1200" dirty="0" smtClean="0">
                <a:latin typeface="Georgia" panose="02040502050405020303" pitchFamily="18" charset="0"/>
              </a:rPr>
              <a:t>10.3389/fnins.2020.00027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Georgia" panose="02040502050405020303" pitchFamily="18" charset="0"/>
                <a:cs typeface="Georgia"/>
              </a:rPr>
              <a:t>doi</a:t>
            </a:r>
            <a:r>
              <a:rPr lang="en-US" sz="1200" dirty="0" smtClean="0">
                <a:latin typeface="Georgia" panose="02040502050405020303" pitchFamily="18" charset="0"/>
                <a:cs typeface="Georgia"/>
              </a:rPr>
              <a:t>: 10.1007/978-3-030-11723-8_41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Georgia" panose="02040502050405020303" pitchFamily="18" charset="0"/>
                <a:cs typeface="Georgia"/>
              </a:rPr>
              <a:t>doi</a:t>
            </a:r>
            <a:r>
              <a:rPr lang="en-US" sz="1200" dirty="0" smtClean="0">
                <a:latin typeface="Georgia" panose="02040502050405020303" pitchFamily="18" charset="0"/>
                <a:cs typeface="Georgia"/>
              </a:rPr>
              <a:t>: 10.1007/978-3-030-11723-8_42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Georgia" panose="02040502050405020303" pitchFamily="18" charset="0"/>
                <a:cs typeface="Georgia"/>
              </a:rPr>
              <a:t>doi</a:t>
            </a:r>
            <a:r>
              <a:rPr lang="en-US" sz="1200" dirty="0" smtClean="0">
                <a:latin typeface="Georgia" panose="02040502050405020303" pitchFamily="18" charset="0"/>
                <a:cs typeface="Georgia"/>
              </a:rPr>
              <a:t>: </a:t>
            </a:r>
            <a:r>
              <a:rPr lang="en-SE" sz="1200" dirty="0" smtClean="0">
                <a:latin typeface="Georgia" panose="02040502050405020303" pitchFamily="18" charset="0"/>
                <a:cs typeface="Georgia"/>
              </a:rPr>
              <a:t>10.4103/2153-3539.186902</a:t>
            </a:r>
            <a:endParaRPr lang="en-US" sz="1200" dirty="0" smtClean="0">
              <a:latin typeface="Georgia" panose="02040502050405020303" pitchFamily="18" charset="0"/>
              <a:cs typeface="Georgi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Georgia" panose="02040502050405020303" pitchFamily="18" charset="0"/>
                <a:cs typeface="Georgia"/>
              </a:rPr>
              <a:t>doi</a:t>
            </a:r>
            <a:r>
              <a:rPr lang="en-US" sz="1200" dirty="0" smtClean="0">
                <a:latin typeface="Georgia" panose="02040502050405020303" pitchFamily="18" charset="0"/>
                <a:cs typeface="Georgia"/>
              </a:rPr>
              <a:t>: 10.1186/s12859-017-1685-x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Georgia" panose="02040502050405020303" pitchFamily="18" charset="0"/>
                <a:cs typeface="Georgia"/>
              </a:rPr>
              <a:t>doi</a:t>
            </a:r>
            <a:r>
              <a:rPr lang="en-US" sz="1200" dirty="0" smtClean="0">
                <a:latin typeface="Georgia" panose="02040502050405020303" pitchFamily="18" charset="0"/>
                <a:cs typeface="Georgia"/>
              </a:rPr>
              <a:t>:  10.1109/ICASSP.2015.7178109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Georgia" panose="02040502050405020303" pitchFamily="18" charset="0"/>
                <a:cs typeface="Georgia"/>
              </a:rPr>
              <a:t>doi</a:t>
            </a:r>
            <a:r>
              <a:rPr lang="en-US" sz="1200" dirty="0" smtClean="0">
                <a:latin typeface="Georgia" panose="02040502050405020303" pitchFamily="18" charset="0"/>
                <a:cs typeface="Georgia"/>
              </a:rPr>
              <a:t>: 10.1007/s11517-020-02147-3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Georgia" panose="02040502050405020303" pitchFamily="18" charset="0"/>
                <a:cs typeface="Georgia"/>
              </a:rPr>
              <a:t>arXiv:2011.05410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Georgia" panose="02040502050405020303" pitchFamily="18" charset="0"/>
                <a:cs typeface="Georgia"/>
              </a:rPr>
              <a:t>doi</a:t>
            </a:r>
            <a:r>
              <a:rPr lang="en-US" sz="1200" dirty="0" smtClean="0">
                <a:latin typeface="Georgia" panose="02040502050405020303" pitchFamily="18" charset="0"/>
                <a:cs typeface="Georgia"/>
              </a:rPr>
              <a:t>: </a:t>
            </a:r>
            <a:r>
              <a:rPr lang="en-US" sz="1200" dirty="0">
                <a:latin typeface="Georgia" panose="02040502050405020303" pitchFamily="18" charset="0"/>
                <a:cs typeface="Georgia"/>
              </a:rPr>
              <a:t>10.1016/j.jocn.2019.05.019</a:t>
            </a:r>
            <a:endParaRPr lang="en-US" sz="1200" dirty="0" smtClean="0">
              <a:latin typeface="Georgia" panose="02040502050405020303" pitchFamily="18" charset="0"/>
              <a:cs typeface="Georgi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Georgia" panose="02040502050405020303" pitchFamily="18" charset="0"/>
                <a:cs typeface="Georgia"/>
              </a:rPr>
              <a:t>Other ML methods for histology images (need for hand-crafted features)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Georgia" panose="02040502050405020303" pitchFamily="18" charset="0"/>
              </a:rPr>
              <a:t>doi</a:t>
            </a:r>
            <a:r>
              <a:rPr lang="en-US" sz="1200" dirty="0" smtClean="0">
                <a:latin typeface="Georgia" panose="02040502050405020303" pitchFamily="18" charset="0"/>
              </a:rPr>
              <a:t>: 10.1016/j.media.2015.12.002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doi:10.3390/cancers12030578</a:t>
            </a:r>
            <a:endParaRPr lang="en-US" sz="1200" dirty="0" smtClean="0">
              <a:latin typeface="Georgia" panose="02040502050405020303" pitchFamily="18" charset="0"/>
            </a:endParaRPr>
          </a:p>
        </p:txBody>
      </p:sp>
      <p:sp>
        <p:nvSpPr>
          <p:cNvPr id="5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234813" y="361654"/>
            <a:ext cx="1281231" cy="492456"/>
          </a:xfrm>
        </p:spPr>
        <p:txBody>
          <a:bodyPr/>
          <a:lstStyle/>
          <a:p>
            <a:r>
              <a:rPr lang="sv-SE" sz="2400" dirty="0" smtClean="0">
                <a:solidFill>
                  <a:srgbClr val="FF0000"/>
                </a:solidFill>
              </a:rPr>
              <a:t>HIDDEN</a:t>
            </a:r>
            <a:endParaRPr lang="sv-S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019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076" y="436520"/>
            <a:ext cx="7737588" cy="831131"/>
          </a:xfrm>
        </p:spPr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Szövegdoboz 2"/>
          <p:cNvSpPr txBox="1"/>
          <p:nvPr/>
        </p:nvSpPr>
        <p:spPr>
          <a:xfrm>
            <a:off x="685076" y="1342517"/>
            <a:ext cx="845892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  <a:cs typeface="Georgia"/>
              </a:rPr>
              <a:t>Other ML methods for histology images (need for hand-crafted features)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Georgia" panose="02040502050405020303" pitchFamily="18" charset="0"/>
              </a:rPr>
              <a:t>doi</a:t>
            </a:r>
            <a:r>
              <a:rPr lang="en-US" sz="1200" dirty="0">
                <a:latin typeface="Georgia" panose="02040502050405020303" pitchFamily="18" charset="0"/>
              </a:rPr>
              <a:t>: 10.1016/j.media.2015.12.002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Georgia" panose="02040502050405020303" pitchFamily="18" charset="0"/>
              </a:rPr>
              <a:t>doi:10.3390/cancers12030578</a:t>
            </a:r>
            <a:endParaRPr lang="en-US" dirty="0" smtClean="0">
              <a:latin typeface="Georgia" panose="02040502050405020303" pitchFamily="18" charset="0"/>
              <a:cs typeface="Georgi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dirty="0" smtClean="0">
                <a:latin typeface="Georgia" panose="02040502050405020303" pitchFamily="18" charset="0"/>
                <a:cs typeface="Georgia"/>
              </a:rPr>
              <a:t>Methods </a:t>
            </a:r>
            <a:r>
              <a:rPr lang="en-US" dirty="0" smtClean="0">
                <a:latin typeface="Georgia" panose="02040502050405020303" pitchFamily="18" charset="0"/>
                <a:cs typeface="Georgia"/>
              </a:rPr>
              <a:t>for slide color normalization (for preprocessing)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Georgia" panose="02040502050405020303" pitchFamily="18" charset="0"/>
                <a:cs typeface="Georgia"/>
              </a:rPr>
              <a:t>doi</a:t>
            </a:r>
            <a:r>
              <a:rPr lang="en-US" sz="1200" dirty="0" smtClean="0">
                <a:latin typeface="Georgia" panose="02040502050405020303" pitchFamily="18" charset="0"/>
                <a:cs typeface="Georgia"/>
              </a:rPr>
              <a:t>: 10.1007/978-3-030-46640-4_5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Georgia" panose="02040502050405020303" pitchFamily="18" charset="0"/>
                <a:cs typeface="Georgia"/>
              </a:rPr>
              <a:t>doi</a:t>
            </a:r>
            <a:r>
              <a:rPr lang="en-US" sz="1200" dirty="0" smtClean="0">
                <a:latin typeface="Georgia" panose="02040502050405020303" pitchFamily="18" charset="0"/>
                <a:cs typeface="Georgia"/>
              </a:rPr>
              <a:t>: 10.3389/fmed.2019.00193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dirty="0" smtClean="0">
                <a:latin typeface="Georgia" panose="02040502050405020303" pitchFamily="18" charset="0"/>
                <a:cs typeface="Georgia"/>
              </a:rPr>
              <a:t>AI in pathology (challenges, opportunities)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Georgia" panose="02040502050405020303" pitchFamily="18" charset="0"/>
                <a:cs typeface="Georgia"/>
              </a:rPr>
              <a:t>doi</a:t>
            </a:r>
            <a:r>
              <a:rPr lang="en-US" sz="1200" dirty="0" smtClean="0">
                <a:latin typeface="Georgia" panose="02040502050405020303" pitchFamily="18" charset="0"/>
                <a:cs typeface="Georgia"/>
              </a:rPr>
              <a:t>: 10.4103/jpi.jpi_53_18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Georgia" panose="02040502050405020303" pitchFamily="18" charset="0"/>
                <a:cs typeface="Georgia"/>
              </a:rPr>
              <a:t>doi</a:t>
            </a:r>
            <a:r>
              <a:rPr lang="en-US" sz="1200" dirty="0" smtClean="0">
                <a:latin typeface="Georgia" panose="02040502050405020303" pitchFamily="18" charset="0"/>
                <a:cs typeface="Georgia"/>
              </a:rPr>
              <a:t>: 10.1038/s41571-019-0252-y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Georgia" panose="02040502050405020303" pitchFamily="18" charset="0"/>
                <a:cs typeface="Georgia"/>
              </a:rPr>
              <a:t>doi</a:t>
            </a:r>
            <a:r>
              <a:rPr lang="en-US" sz="1200" dirty="0" smtClean="0">
                <a:latin typeface="Georgia" panose="02040502050405020303" pitchFamily="18" charset="0"/>
                <a:cs typeface="Georgia"/>
              </a:rPr>
              <a:t>: 10.1038/s41698-017-0022-1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  <a:cs typeface="Georgia"/>
              </a:rPr>
              <a:t>5.  </a:t>
            </a:r>
            <a:r>
              <a:rPr lang="en-US" dirty="0" smtClean="0">
                <a:latin typeface="Georgia" panose="02040502050405020303" pitchFamily="18" charset="0"/>
                <a:cs typeface="Georgia"/>
              </a:rPr>
              <a:t> Aggregating </a:t>
            </a:r>
            <a:r>
              <a:rPr lang="en-US" dirty="0">
                <a:latin typeface="Georgia" panose="02040502050405020303" pitchFamily="18" charset="0"/>
                <a:cs typeface="Georgia"/>
              </a:rPr>
              <a:t>patch predictions to slide </a:t>
            </a:r>
            <a:r>
              <a:rPr lang="en-US" dirty="0" smtClean="0">
                <a:latin typeface="Georgia" panose="02040502050405020303" pitchFamily="18" charset="0"/>
                <a:cs typeface="Georgia"/>
              </a:rPr>
              <a:t>level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Georgia" panose="02040502050405020303" pitchFamily="18" charset="0"/>
                <a:cs typeface="Georgia"/>
              </a:rPr>
              <a:t>doi</a:t>
            </a:r>
            <a:r>
              <a:rPr lang="en-US" sz="1200" dirty="0" smtClean="0">
                <a:latin typeface="Georgia" panose="02040502050405020303" pitchFamily="18" charset="0"/>
                <a:cs typeface="Georgia"/>
              </a:rPr>
              <a:t>: 10.1038/s41591-019-0508-1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Georgia" panose="02040502050405020303" pitchFamily="18" charset="0"/>
                <a:cs typeface="Georgia"/>
              </a:rPr>
              <a:t>6.   Brain tumor grading (medical background)</a:t>
            </a:r>
            <a:endParaRPr lang="en-US" dirty="0">
              <a:latin typeface="Georgia" panose="02040502050405020303" pitchFamily="18" charset="0"/>
              <a:cs typeface="Georgi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Georgia" panose="02040502050405020303" pitchFamily="18" charset="0"/>
                <a:cs typeface="Georgia"/>
              </a:rPr>
              <a:t>doi</a:t>
            </a:r>
            <a:r>
              <a:rPr lang="en-US" sz="1200" dirty="0">
                <a:latin typeface="Georgia" panose="02040502050405020303" pitchFamily="18" charset="0"/>
                <a:cs typeface="Georgia"/>
              </a:rPr>
              <a:t>: 10.1007/s00401-016-1545-1</a:t>
            </a:r>
            <a:endParaRPr lang="en-US" sz="1200" dirty="0" smtClean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5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234813" y="361654"/>
            <a:ext cx="1281231" cy="492456"/>
          </a:xfrm>
        </p:spPr>
        <p:txBody>
          <a:bodyPr/>
          <a:lstStyle/>
          <a:p>
            <a:r>
              <a:rPr lang="sv-SE" sz="2400" dirty="0" smtClean="0">
                <a:solidFill>
                  <a:srgbClr val="FF0000"/>
                </a:solidFill>
              </a:rPr>
              <a:t>HIDDEN</a:t>
            </a:r>
            <a:endParaRPr lang="sv-S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076" y="436520"/>
            <a:ext cx="7737588" cy="831131"/>
          </a:xfrm>
        </p:spPr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v-SE" dirty="0" smtClean="0"/>
              <a:t>11</a:t>
            </a:r>
            <a:endParaRPr lang="sv-SE" dirty="0"/>
          </a:p>
        </p:txBody>
      </p:sp>
      <p:sp>
        <p:nvSpPr>
          <p:cNvPr id="3" name="Szövegdoboz 2"/>
          <p:cNvSpPr txBox="1"/>
          <p:nvPr/>
        </p:nvSpPr>
        <p:spPr>
          <a:xfrm>
            <a:off x="685076" y="1342517"/>
            <a:ext cx="8458924" cy="4074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Georgia" panose="02040502050405020303" pitchFamily="18" charset="0"/>
                <a:cs typeface="Georgia"/>
              </a:rPr>
              <a:t>DL for histology images (feature extraction, classification or regression for survival years; same dataset or similar; accuracy measures can be compared)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Georgia" panose="02040502050405020303" pitchFamily="18" charset="0"/>
              </a:rPr>
              <a:t>Segmentation and Classification in Digital Pathology for Glioma Research: Challenges and Deep Learning </a:t>
            </a:r>
            <a:r>
              <a:rPr lang="en-US" sz="1050" dirty="0" smtClean="0">
                <a:latin typeface="Georgia" panose="02040502050405020303" pitchFamily="18" charset="0"/>
              </a:rPr>
              <a:t>Approaches (</a:t>
            </a:r>
            <a:r>
              <a:rPr lang="en-US" sz="1050" dirty="0" err="1" smtClean="0">
                <a:latin typeface="Georgia" panose="02040502050405020303" pitchFamily="18" charset="0"/>
              </a:rPr>
              <a:t>Kurc</a:t>
            </a:r>
            <a:r>
              <a:rPr lang="en-US" sz="1050" dirty="0" smtClean="0">
                <a:latin typeface="Georgia" panose="02040502050405020303" pitchFamily="18" charset="0"/>
              </a:rPr>
              <a:t> et al., 2020)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Georgia" panose="02040502050405020303" pitchFamily="18" charset="0"/>
              </a:rPr>
              <a:t>Dropout-Enabled Ensemble Learning for Multi-scale Biomedical </a:t>
            </a:r>
            <a:r>
              <a:rPr lang="en-US" sz="1050" dirty="0" smtClean="0">
                <a:latin typeface="Georgia" panose="02040502050405020303" pitchFamily="18" charset="0"/>
              </a:rPr>
              <a:t>Data (</a:t>
            </a:r>
            <a:r>
              <a:rPr lang="en-US" sz="1050" dirty="0" err="1" smtClean="0">
                <a:latin typeface="Georgia" panose="02040502050405020303" pitchFamily="18" charset="0"/>
              </a:rPr>
              <a:t>Momeni</a:t>
            </a:r>
            <a:r>
              <a:rPr lang="en-US" sz="1050" dirty="0" smtClean="0">
                <a:latin typeface="Georgia" panose="02040502050405020303" pitchFamily="18" charset="0"/>
              </a:rPr>
              <a:t> et al., 2019)</a:t>
            </a:r>
            <a:endParaRPr lang="en-US" sz="1050" dirty="0">
              <a:latin typeface="Georgia" panose="02040502050405020303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Georgia" panose="02040502050405020303" pitchFamily="18" charset="0"/>
                <a:cs typeface="Georgia"/>
              </a:rPr>
              <a:t>A Combined Radio-Histological Approach for Classification of Low Grade </a:t>
            </a:r>
            <a:r>
              <a:rPr lang="en-US" sz="1050" dirty="0" smtClean="0">
                <a:latin typeface="Georgia" panose="02040502050405020303" pitchFamily="18" charset="0"/>
                <a:cs typeface="Georgia"/>
              </a:rPr>
              <a:t>Gliomas (</a:t>
            </a:r>
            <a:r>
              <a:rPr lang="en-US" sz="1050" dirty="0" err="1" smtClean="0">
                <a:latin typeface="Georgia" panose="02040502050405020303" pitchFamily="18" charset="0"/>
                <a:cs typeface="Georgia"/>
              </a:rPr>
              <a:t>Bagari</a:t>
            </a:r>
            <a:r>
              <a:rPr lang="en-US" sz="1050" dirty="0" smtClean="0">
                <a:latin typeface="Georgia" panose="02040502050405020303" pitchFamily="18" charset="0"/>
                <a:cs typeface="Georgia"/>
              </a:rPr>
              <a:t> et al., 2019)</a:t>
            </a:r>
            <a:endParaRPr lang="en-US" sz="1050" dirty="0">
              <a:latin typeface="Georgia" panose="02040502050405020303" pitchFamily="18" charset="0"/>
              <a:cs typeface="Georgi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Georgia" panose="02040502050405020303" pitchFamily="18" charset="0"/>
                <a:cs typeface="Georgia"/>
              </a:rPr>
              <a:t>Deep learning for digital pathology image analysis: A comprehensive tutorial with selected use </a:t>
            </a:r>
            <a:r>
              <a:rPr lang="en-US" sz="1050" dirty="0" smtClean="0">
                <a:latin typeface="Georgia" panose="02040502050405020303" pitchFamily="18" charset="0"/>
                <a:cs typeface="Georgia"/>
              </a:rPr>
              <a:t>cases (</a:t>
            </a:r>
            <a:r>
              <a:rPr lang="en-US" sz="1050" dirty="0" err="1" smtClean="0">
                <a:latin typeface="Georgia" panose="02040502050405020303" pitchFamily="18" charset="0"/>
                <a:cs typeface="Georgia"/>
              </a:rPr>
              <a:t>Janowczyk</a:t>
            </a:r>
            <a:r>
              <a:rPr lang="en-US" sz="1050" dirty="0" smtClean="0">
                <a:latin typeface="Georgia" panose="02040502050405020303" pitchFamily="18" charset="0"/>
                <a:cs typeface="Georgia"/>
              </a:rPr>
              <a:t> et al., 2016)</a:t>
            </a:r>
            <a:endParaRPr lang="en-US" sz="1050" dirty="0">
              <a:latin typeface="Georgia" panose="02040502050405020303" pitchFamily="18" charset="0"/>
              <a:cs typeface="Georgi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Georgia" panose="02040502050405020303" pitchFamily="18" charset="0"/>
                <a:cs typeface="Georgia"/>
              </a:rPr>
              <a:t>Large scale tissue histopathology image classification, segmentation, and visualization via deep convolutional activation </a:t>
            </a:r>
            <a:r>
              <a:rPr lang="en-US" sz="1050" dirty="0" smtClean="0">
                <a:latin typeface="Georgia" panose="02040502050405020303" pitchFamily="18" charset="0"/>
                <a:cs typeface="Georgia"/>
              </a:rPr>
              <a:t>features (Xu et al., 2017)</a:t>
            </a:r>
            <a:endParaRPr lang="en-US" sz="1050" dirty="0">
              <a:latin typeface="Georgia" panose="02040502050405020303" pitchFamily="18" charset="0"/>
              <a:cs typeface="Georgi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Georgia" panose="02040502050405020303" pitchFamily="18" charset="0"/>
                <a:cs typeface="Georgia"/>
              </a:rPr>
              <a:t>Deep convolutional activation features for large scale Brain Tumor histopathology image classification and </a:t>
            </a:r>
            <a:r>
              <a:rPr lang="en-US" sz="1050" dirty="0" smtClean="0">
                <a:latin typeface="Georgia" panose="02040502050405020303" pitchFamily="18" charset="0"/>
                <a:cs typeface="Georgia"/>
              </a:rPr>
              <a:t>segmentation (Xu et al., 2015)</a:t>
            </a:r>
            <a:endParaRPr lang="en-US" sz="1050" dirty="0">
              <a:latin typeface="Georgia" panose="02040502050405020303" pitchFamily="18" charset="0"/>
              <a:cs typeface="Georgi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 err="1">
                <a:latin typeface="Georgia" panose="02040502050405020303" pitchFamily="18" charset="0"/>
                <a:cs typeface="Georgia"/>
              </a:rPr>
              <a:t>DeepSurvNet</a:t>
            </a:r>
            <a:r>
              <a:rPr lang="en-US" sz="1050" dirty="0">
                <a:latin typeface="Georgia" panose="02040502050405020303" pitchFamily="18" charset="0"/>
                <a:cs typeface="Georgia"/>
              </a:rPr>
              <a:t>: deep survival convolutional network for brain cancer survival rate classification based on histopathological </a:t>
            </a:r>
            <a:r>
              <a:rPr lang="en-US" sz="1050" dirty="0" smtClean="0">
                <a:latin typeface="Georgia" panose="02040502050405020303" pitchFamily="18" charset="0"/>
                <a:cs typeface="Georgia"/>
              </a:rPr>
              <a:t>images (</a:t>
            </a:r>
            <a:r>
              <a:rPr lang="en-US" sz="1050" dirty="0" err="1" smtClean="0">
                <a:latin typeface="Georgia" panose="02040502050405020303" pitchFamily="18" charset="0"/>
                <a:cs typeface="Georgia"/>
              </a:rPr>
              <a:t>Shirazi</a:t>
            </a:r>
            <a:r>
              <a:rPr lang="en-US" sz="1050" dirty="0" smtClean="0">
                <a:latin typeface="Georgia" panose="02040502050405020303" pitchFamily="18" charset="0"/>
                <a:cs typeface="Georgia"/>
              </a:rPr>
              <a:t> et al., 2020)</a:t>
            </a:r>
            <a:endParaRPr lang="en-US" sz="1050" dirty="0">
              <a:latin typeface="Georgia" panose="02040502050405020303" pitchFamily="18" charset="0"/>
              <a:cs typeface="Georgi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Georgia" panose="02040502050405020303" pitchFamily="18" charset="0"/>
                <a:cs typeface="Georgia"/>
              </a:rPr>
              <a:t>Glioma Classification Using Multimodal Radiology and Histology </a:t>
            </a:r>
            <a:r>
              <a:rPr lang="en-US" sz="1050" dirty="0" smtClean="0">
                <a:latin typeface="Georgia" panose="02040502050405020303" pitchFamily="18" charset="0"/>
                <a:cs typeface="Georgia"/>
              </a:rPr>
              <a:t>Data (</a:t>
            </a:r>
            <a:r>
              <a:rPr lang="en-US" sz="1050" dirty="0" err="1" smtClean="0">
                <a:latin typeface="Georgia" panose="02040502050405020303" pitchFamily="18" charset="0"/>
                <a:cs typeface="Georgia"/>
              </a:rPr>
              <a:t>Hamidinekoo</a:t>
            </a:r>
            <a:r>
              <a:rPr lang="en-US" sz="1050" dirty="0" smtClean="0">
                <a:latin typeface="Georgia" panose="02040502050405020303" pitchFamily="18" charset="0"/>
                <a:cs typeface="Georgia"/>
              </a:rPr>
              <a:t> et al., 2020)</a:t>
            </a:r>
            <a:endParaRPr lang="en-US" sz="1050" dirty="0">
              <a:latin typeface="Georgia" panose="02040502050405020303" pitchFamily="18" charset="0"/>
              <a:cs typeface="Georgi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Georgia" panose="02040502050405020303" pitchFamily="18" charset="0"/>
                <a:cs typeface="Georgia"/>
              </a:rPr>
              <a:t>Automated brain histology classification using machine </a:t>
            </a:r>
            <a:r>
              <a:rPr lang="en-US" sz="1050" dirty="0" smtClean="0">
                <a:latin typeface="Georgia" panose="02040502050405020303" pitchFamily="18" charset="0"/>
                <a:cs typeface="Georgia"/>
              </a:rPr>
              <a:t>learning (Ker et al., 2019)</a:t>
            </a:r>
            <a:endParaRPr lang="en-US" sz="1050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447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076" y="436520"/>
            <a:ext cx="7737588" cy="831131"/>
          </a:xfrm>
        </p:spPr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v-SE" dirty="0" smtClean="0"/>
              <a:t>12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685076" y="1342517"/>
            <a:ext cx="8458924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dirty="0">
                <a:latin typeface="Georgia" panose="02040502050405020303" pitchFamily="18" charset="0"/>
                <a:cs typeface="Georgia"/>
              </a:rPr>
              <a:t>Other ML methods for histology images (need for hand-crafted features)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Georgia" panose="02040502050405020303" pitchFamily="18" charset="0"/>
              </a:rPr>
              <a:t>Automated classification of brain tumor type in whole-slide digital pathology images using local representative </a:t>
            </a:r>
            <a:r>
              <a:rPr lang="en-US" sz="1050" dirty="0" smtClean="0">
                <a:latin typeface="Georgia" panose="02040502050405020303" pitchFamily="18" charset="0"/>
              </a:rPr>
              <a:t>tiles (Barker et al., 2016)</a:t>
            </a:r>
            <a:endParaRPr lang="en-US" sz="1050" dirty="0">
              <a:latin typeface="Georgia" panose="02040502050405020303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Georgia" panose="02040502050405020303" pitchFamily="18" charset="0"/>
              </a:rPr>
              <a:t>Glioma </a:t>
            </a:r>
            <a:r>
              <a:rPr lang="en-US" sz="1050" dirty="0">
                <a:latin typeface="Georgia" panose="02040502050405020303" pitchFamily="18" charset="0"/>
              </a:rPr>
              <a:t>Grading via Analysis of Digital Pathology Images Using Machine </a:t>
            </a:r>
            <a:r>
              <a:rPr lang="en-US" sz="1050" dirty="0" smtClean="0">
                <a:latin typeface="Georgia" panose="02040502050405020303" pitchFamily="18" charset="0"/>
              </a:rPr>
              <a:t>Learning (</a:t>
            </a:r>
            <a:r>
              <a:rPr lang="en-US" sz="1050" dirty="0" err="1" smtClean="0">
                <a:latin typeface="Georgia" panose="02040502050405020303" pitchFamily="18" charset="0"/>
              </a:rPr>
              <a:t>Rathore</a:t>
            </a:r>
            <a:r>
              <a:rPr lang="en-US" sz="1050" dirty="0" smtClean="0">
                <a:latin typeface="Georgia" panose="02040502050405020303" pitchFamily="18" charset="0"/>
              </a:rPr>
              <a:t> et al., 2020)</a:t>
            </a:r>
            <a:endParaRPr lang="en-US" sz="1050" dirty="0" smtClean="0">
              <a:latin typeface="Georgia" panose="02040502050405020303" pitchFamily="18" charset="0"/>
              <a:cs typeface="Georgi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dirty="0" smtClean="0">
                <a:latin typeface="Georgia" panose="02040502050405020303" pitchFamily="18" charset="0"/>
                <a:cs typeface="Georgia"/>
              </a:rPr>
              <a:t>Methods </a:t>
            </a:r>
            <a:r>
              <a:rPr lang="en-US" dirty="0" smtClean="0">
                <a:latin typeface="Georgia" panose="02040502050405020303" pitchFamily="18" charset="0"/>
                <a:cs typeface="Georgia"/>
              </a:rPr>
              <a:t>for slide color normalization (for preprocessing)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Georgia" panose="02040502050405020303" pitchFamily="18" charset="0"/>
                <a:cs typeface="Georgia"/>
              </a:rPr>
              <a:t>Towards Population-Based Histologic Stain Normalization of </a:t>
            </a:r>
            <a:r>
              <a:rPr lang="en-US" sz="1050" dirty="0" smtClean="0">
                <a:latin typeface="Georgia" panose="02040502050405020303" pitchFamily="18" charset="0"/>
                <a:cs typeface="Georgia"/>
              </a:rPr>
              <a:t>Glioblastoma (</a:t>
            </a:r>
            <a:r>
              <a:rPr lang="en-US" sz="1050" dirty="0" err="1" smtClean="0">
                <a:latin typeface="Georgia" panose="02040502050405020303" pitchFamily="18" charset="0"/>
                <a:cs typeface="Georgia"/>
              </a:rPr>
              <a:t>Grenko</a:t>
            </a:r>
            <a:r>
              <a:rPr lang="en-US" sz="1050" dirty="0" smtClean="0">
                <a:latin typeface="Georgia" panose="02040502050405020303" pitchFamily="18" charset="0"/>
                <a:cs typeface="Georgia"/>
              </a:rPr>
              <a:t> et al., 2020)</a:t>
            </a:r>
            <a:endParaRPr lang="en-US" sz="1050" dirty="0">
              <a:latin typeface="Georgia" panose="02040502050405020303" pitchFamily="18" charset="0"/>
              <a:cs typeface="Georgi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Georgia" panose="02040502050405020303" pitchFamily="18" charset="0"/>
                <a:cs typeface="Georgia"/>
              </a:rPr>
              <a:t>A High-Performance System for Robust Stain Normalization of Whole-Slide Images in </a:t>
            </a:r>
            <a:r>
              <a:rPr lang="en-US" sz="1050" dirty="0" smtClean="0">
                <a:latin typeface="Georgia" panose="02040502050405020303" pitchFamily="18" charset="0"/>
                <a:cs typeface="Georgia"/>
              </a:rPr>
              <a:t>Histopathology (</a:t>
            </a:r>
            <a:r>
              <a:rPr lang="en-US" sz="1050" dirty="0" err="1" smtClean="0">
                <a:latin typeface="Georgia" panose="02040502050405020303" pitchFamily="18" charset="0"/>
                <a:cs typeface="Georgia"/>
              </a:rPr>
              <a:t>Anghel</a:t>
            </a:r>
            <a:r>
              <a:rPr lang="en-US" sz="1050" dirty="0" smtClean="0">
                <a:latin typeface="Georgia" panose="02040502050405020303" pitchFamily="18" charset="0"/>
                <a:cs typeface="Georgia"/>
              </a:rPr>
              <a:t> et al., 2019)</a:t>
            </a:r>
            <a:endParaRPr lang="en-US" sz="1050" dirty="0">
              <a:latin typeface="Georgia" panose="02040502050405020303" pitchFamily="18" charset="0"/>
              <a:cs typeface="Georgi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dirty="0" smtClean="0">
                <a:latin typeface="Georgia" panose="02040502050405020303" pitchFamily="18" charset="0"/>
                <a:cs typeface="Georgia"/>
              </a:rPr>
              <a:t>AI </a:t>
            </a:r>
            <a:r>
              <a:rPr lang="en-US" dirty="0" smtClean="0">
                <a:latin typeface="Georgia" panose="02040502050405020303" pitchFamily="18" charset="0"/>
                <a:cs typeface="Georgia"/>
              </a:rPr>
              <a:t>in pathology (challenges, opportunities)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Georgia" panose="02040502050405020303" pitchFamily="18" charset="0"/>
                <a:cs typeface="Georgia"/>
              </a:rPr>
              <a:t>Artificial Intelligence and Digital Pathology: Challenges and </a:t>
            </a:r>
            <a:r>
              <a:rPr lang="en-US" sz="1050" dirty="0" smtClean="0">
                <a:latin typeface="Georgia" panose="02040502050405020303" pitchFamily="18" charset="0"/>
                <a:cs typeface="Georgia"/>
              </a:rPr>
              <a:t>Opportunities (</a:t>
            </a:r>
            <a:r>
              <a:rPr lang="en-US" sz="1050" dirty="0" err="1" smtClean="0">
                <a:latin typeface="Georgia" panose="02040502050405020303" pitchFamily="18" charset="0"/>
                <a:cs typeface="Georgia"/>
              </a:rPr>
              <a:t>Tizhoosh</a:t>
            </a:r>
            <a:r>
              <a:rPr lang="en-US" sz="1050" dirty="0" smtClean="0">
                <a:latin typeface="Georgia" panose="02040502050405020303" pitchFamily="18" charset="0"/>
                <a:cs typeface="Georgia"/>
              </a:rPr>
              <a:t> et al., 2018)</a:t>
            </a:r>
            <a:endParaRPr lang="en-US" sz="1050" dirty="0">
              <a:latin typeface="Georgia" panose="02040502050405020303" pitchFamily="18" charset="0"/>
              <a:cs typeface="Georgi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Georgia" panose="02040502050405020303" pitchFamily="18" charset="0"/>
                <a:cs typeface="Georgia"/>
              </a:rPr>
              <a:t>Artificial intelligence in digital pathology — new tools for diagnosis and precision </a:t>
            </a:r>
            <a:r>
              <a:rPr lang="en-US" sz="1050" dirty="0" smtClean="0">
                <a:latin typeface="Georgia" panose="02040502050405020303" pitchFamily="18" charset="0"/>
                <a:cs typeface="Georgia"/>
              </a:rPr>
              <a:t>oncology (</a:t>
            </a:r>
            <a:r>
              <a:rPr lang="en-US" sz="1050" dirty="0" err="1" smtClean="0">
                <a:latin typeface="Georgia" panose="02040502050405020303" pitchFamily="18" charset="0"/>
                <a:cs typeface="Georgia"/>
              </a:rPr>
              <a:t>Bera</a:t>
            </a:r>
            <a:r>
              <a:rPr lang="en-US" sz="1050" dirty="0" smtClean="0">
                <a:latin typeface="Georgia" panose="02040502050405020303" pitchFamily="18" charset="0"/>
                <a:cs typeface="Georgia"/>
              </a:rPr>
              <a:t> et al., 2019)</a:t>
            </a:r>
            <a:endParaRPr lang="en-US" sz="1050" dirty="0" smtClean="0">
              <a:latin typeface="Georgia" panose="02040502050405020303" pitchFamily="18" charset="0"/>
              <a:cs typeface="Georgi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Georgia" panose="02040502050405020303" pitchFamily="18" charset="0"/>
                <a:cs typeface="Georgia"/>
              </a:rPr>
              <a:t>Precision histology: how deep learning is poised to revitalize </a:t>
            </a:r>
            <a:r>
              <a:rPr lang="en-US" sz="1050" dirty="0" err="1">
                <a:latin typeface="Georgia" panose="02040502050405020303" pitchFamily="18" charset="0"/>
                <a:cs typeface="Georgia"/>
              </a:rPr>
              <a:t>histomorphology</a:t>
            </a:r>
            <a:r>
              <a:rPr lang="en-US" sz="1050" dirty="0">
                <a:latin typeface="Georgia" panose="02040502050405020303" pitchFamily="18" charset="0"/>
                <a:cs typeface="Georgia"/>
              </a:rPr>
              <a:t> for personalized cancer care</a:t>
            </a:r>
            <a:r>
              <a:rPr lang="en-US" sz="1050" dirty="0" smtClean="0">
                <a:latin typeface="Georgia" panose="02040502050405020303" pitchFamily="18" charset="0"/>
                <a:cs typeface="Georgia"/>
              </a:rPr>
              <a:t>. (</a:t>
            </a:r>
            <a:r>
              <a:rPr lang="en-US" sz="1050" dirty="0" err="1" smtClean="0">
                <a:latin typeface="Georgia" panose="02040502050405020303" pitchFamily="18" charset="0"/>
                <a:cs typeface="Georgia"/>
              </a:rPr>
              <a:t>Djuric</a:t>
            </a:r>
            <a:r>
              <a:rPr lang="en-US" sz="1050" dirty="0" smtClean="0">
                <a:latin typeface="Georgia" panose="02040502050405020303" pitchFamily="18" charset="0"/>
                <a:cs typeface="Georgia"/>
              </a:rPr>
              <a:t> et al., 2017)</a:t>
            </a:r>
            <a:endParaRPr lang="en-US" sz="1050" dirty="0"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Georgia" panose="02040502050405020303" pitchFamily="18" charset="0"/>
                <a:cs typeface="Georgia"/>
              </a:rPr>
              <a:t>5</a:t>
            </a:r>
            <a:r>
              <a:rPr lang="en-US" dirty="0">
                <a:latin typeface="Georgia" panose="02040502050405020303" pitchFamily="18" charset="0"/>
                <a:cs typeface="Georgia"/>
              </a:rPr>
              <a:t>.  </a:t>
            </a:r>
            <a:r>
              <a:rPr lang="en-US" dirty="0" smtClean="0">
                <a:latin typeface="Georgia" panose="02040502050405020303" pitchFamily="18" charset="0"/>
                <a:cs typeface="Georgia"/>
              </a:rPr>
              <a:t> Aggregating </a:t>
            </a:r>
            <a:r>
              <a:rPr lang="en-US" dirty="0">
                <a:latin typeface="Georgia" panose="02040502050405020303" pitchFamily="18" charset="0"/>
                <a:cs typeface="Georgia"/>
              </a:rPr>
              <a:t>patch predictions to slide </a:t>
            </a:r>
            <a:r>
              <a:rPr lang="en-US" dirty="0" smtClean="0">
                <a:latin typeface="Georgia" panose="02040502050405020303" pitchFamily="18" charset="0"/>
                <a:cs typeface="Georgia"/>
              </a:rPr>
              <a:t>level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Georgia" panose="02040502050405020303" pitchFamily="18" charset="0"/>
                <a:cs typeface="Georgia"/>
              </a:rPr>
              <a:t>Clinical-grade </a:t>
            </a:r>
            <a:r>
              <a:rPr lang="en-US" sz="1050" dirty="0">
                <a:latin typeface="Georgia" panose="02040502050405020303" pitchFamily="18" charset="0"/>
                <a:cs typeface="Georgia"/>
              </a:rPr>
              <a:t>computational pathology using weakly supervised deep learning on whole slide </a:t>
            </a:r>
            <a:r>
              <a:rPr lang="en-US" sz="1050" dirty="0" smtClean="0">
                <a:latin typeface="Georgia" panose="02040502050405020303" pitchFamily="18" charset="0"/>
                <a:cs typeface="Georgia"/>
              </a:rPr>
              <a:t>images (</a:t>
            </a:r>
            <a:r>
              <a:rPr lang="en-US" sz="1050" dirty="0" err="1" smtClean="0">
                <a:latin typeface="Georgia" panose="02040502050405020303" pitchFamily="18" charset="0"/>
                <a:cs typeface="Georgia"/>
              </a:rPr>
              <a:t>Campanella</a:t>
            </a:r>
            <a:r>
              <a:rPr lang="en-US" sz="1050" dirty="0">
                <a:latin typeface="Georgia" panose="02040502050405020303" pitchFamily="18" charset="0"/>
                <a:cs typeface="Georgia"/>
              </a:rPr>
              <a:t> </a:t>
            </a:r>
            <a:r>
              <a:rPr lang="en-US" sz="1050" dirty="0" smtClean="0">
                <a:latin typeface="Georgia" panose="02040502050405020303" pitchFamily="18" charset="0"/>
                <a:cs typeface="Georgia"/>
              </a:rPr>
              <a:t>et al., 2019)</a:t>
            </a:r>
            <a:endParaRPr lang="en-US" sz="1050" dirty="0"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Georgia" panose="02040502050405020303" pitchFamily="18" charset="0"/>
                <a:cs typeface="Georgia"/>
              </a:rPr>
              <a:t>6</a:t>
            </a:r>
            <a:r>
              <a:rPr lang="en-US" dirty="0" smtClean="0">
                <a:latin typeface="Georgia" panose="02040502050405020303" pitchFamily="18" charset="0"/>
                <a:cs typeface="Georgia"/>
              </a:rPr>
              <a:t>.   Brain tumor grading (medical background)</a:t>
            </a:r>
            <a:endParaRPr lang="en-US" dirty="0">
              <a:latin typeface="Georgia" panose="02040502050405020303" pitchFamily="18" charset="0"/>
              <a:cs typeface="Georgi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Georgia" panose="02040502050405020303" pitchFamily="18" charset="0"/>
                <a:cs typeface="Georgia"/>
              </a:rPr>
              <a:t>The </a:t>
            </a:r>
            <a:r>
              <a:rPr lang="en-US" sz="1050" dirty="0">
                <a:latin typeface="Georgia" panose="02040502050405020303" pitchFamily="18" charset="0"/>
                <a:cs typeface="Georgia"/>
              </a:rPr>
              <a:t>2016 World Health Organization Classification of Tumors of the Central Nervous System: a </a:t>
            </a:r>
            <a:r>
              <a:rPr lang="en-US" sz="1050" dirty="0" smtClean="0">
                <a:latin typeface="Georgia" panose="02040502050405020303" pitchFamily="18" charset="0"/>
                <a:cs typeface="Georgia"/>
              </a:rPr>
              <a:t>summary (Louis et al., 2016)</a:t>
            </a:r>
            <a:endParaRPr lang="en-US" sz="1050" dirty="0" smtClean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8435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076" y="436520"/>
            <a:ext cx="7737588" cy="831131"/>
          </a:xfrm>
        </p:spPr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v-SE" dirty="0" smtClean="0"/>
              <a:t>13</a:t>
            </a:r>
            <a:endParaRPr lang="sv-SE" dirty="0"/>
          </a:p>
        </p:txBody>
      </p:sp>
      <p:sp>
        <p:nvSpPr>
          <p:cNvPr id="3" name="Szövegdoboz 2"/>
          <p:cNvSpPr txBox="1"/>
          <p:nvPr/>
        </p:nvSpPr>
        <p:spPr>
          <a:xfrm>
            <a:off x="685076" y="1273737"/>
            <a:ext cx="8458924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Georgia"/>
                <a:cs typeface="Georgia"/>
              </a:rPr>
              <a:t>Lessons learnt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There are many different ways to preprocess the images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Georgia"/>
                <a:cs typeface="Georgia"/>
              </a:rPr>
              <a:t>Pretraining</a:t>
            </a:r>
            <a:r>
              <a:rPr lang="en-US" dirty="0" smtClean="0">
                <a:latin typeface="Georgia"/>
                <a:cs typeface="Georgia"/>
              </a:rPr>
              <a:t> the model might help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Georgia"/>
                <a:cs typeface="Georgia"/>
              </a:rPr>
              <a:t>GoogleNet</a:t>
            </a:r>
            <a:r>
              <a:rPr lang="en-US" dirty="0" smtClean="0">
                <a:latin typeface="Georgia"/>
                <a:cs typeface="Georgia"/>
              </a:rPr>
              <a:t>, </a:t>
            </a:r>
            <a:r>
              <a:rPr lang="en-US" dirty="0" err="1" smtClean="0">
                <a:latin typeface="Georgia"/>
                <a:cs typeface="Georgia"/>
              </a:rPr>
              <a:t>AlexNet</a:t>
            </a:r>
            <a:r>
              <a:rPr lang="en-US" dirty="0" smtClean="0">
                <a:latin typeface="Georgia"/>
                <a:cs typeface="Georgia"/>
              </a:rPr>
              <a:t>, etc. are useful for this task, but perform differently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Different patch sizes result in different performance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Color normalization is important, there are many options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Combining patch predictions is a challenge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 smtClean="0">
                <a:latin typeface="Georgia"/>
                <a:cs typeface="Georgia"/>
              </a:rPr>
              <a:t>New in my study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Spatial correlation analysis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Monte Carlo dropout for uncertainty of patches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Statistical comparison between different setups</a:t>
            </a:r>
          </a:p>
        </p:txBody>
      </p:sp>
    </p:spTree>
    <p:extLst>
      <p:ext uri="{BB962C8B-B14F-4D97-AF65-F5344CB8AC3E}">
        <p14:creationId xmlns:p14="http://schemas.microsoft.com/office/powerpoint/2010/main" val="366928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3646448" y="3490332"/>
            <a:ext cx="2207942" cy="758283"/>
          </a:xfrm>
          <a:prstGeom prst="rect">
            <a:avLst/>
          </a:prstGeom>
          <a:solidFill>
            <a:srgbClr val="00B9E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>
          <a:xfrm>
            <a:off x="1424650" y="2869418"/>
            <a:ext cx="6651538" cy="616453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  <p:sp>
        <p:nvSpPr>
          <p:cNvPr id="3" name="Szövegdoboz 2"/>
          <p:cNvSpPr txBox="1"/>
          <p:nvPr/>
        </p:nvSpPr>
        <p:spPr>
          <a:xfrm>
            <a:off x="815705" y="1460125"/>
            <a:ext cx="7700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Georgia"/>
                <a:cs typeface="Georgia"/>
              </a:rPr>
              <a:t>The aim is to </a:t>
            </a:r>
            <a:r>
              <a:rPr lang="en-US" sz="2400" u="sng" dirty="0" smtClean="0">
                <a:latin typeface="Georgia"/>
                <a:cs typeface="Georgia"/>
              </a:rPr>
              <a:t>classify</a:t>
            </a:r>
            <a:r>
              <a:rPr lang="en-US" sz="2400" dirty="0" smtClean="0">
                <a:latin typeface="Georgia"/>
                <a:cs typeface="Georgia"/>
              </a:rPr>
              <a:t> two different types of </a:t>
            </a:r>
            <a:r>
              <a:rPr lang="en-US" sz="2400" u="sng" dirty="0" smtClean="0">
                <a:latin typeface="Georgia"/>
                <a:cs typeface="Georgia"/>
              </a:rPr>
              <a:t>brain tumor </a:t>
            </a:r>
            <a:r>
              <a:rPr lang="en-US" sz="2400" dirty="0" smtClean="0">
                <a:latin typeface="Georgia"/>
                <a:cs typeface="Georgia"/>
              </a:rPr>
              <a:t>from </a:t>
            </a:r>
            <a:r>
              <a:rPr lang="en-US" sz="2400" dirty="0" smtClean="0">
                <a:latin typeface="Georgia"/>
                <a:cs typeface="Georgia"/>
              </a:rPr>
              <a:t>Whole Slide </a:t>
            </a:r>
            <a:r>
              <a:rPr lang="en-US" sz="2400" u="sng" dirty="0" smtClean="0">
                <a:latin typeface="Georgia"/>
                <a:cs typeface="Georgia"/>
              </a:rPr>
              <a:t>histology images</a:t>
            </a:r>
            <a:r>
              <a:rPr lang="en-US" sz="2400" dirty="0" smtClean="0">
                <a:latin typeface="Georgia"/>
                <a:cs typeface="Georgia"/>
              </a:rPr>
              <a:t> </a:t>
            </a:r>
            <a:r>
              <a:rPr lang="en-US" sz="2400" dirty="0" smtClean="0">
                <a:latin typeface="Georgia"/>
                <a:cs typeface="Georgia"/>
              </a:rPr>
              <a:t>using </a:t>
            </a:r>
            <a:r>
              <a:rPr lang="en-US" sz="2400" u="sng" dirty="0" smtClean="0">
                <a:latin typeface="Georgia"/>
                <a:cs typeface="Georgia"/>
              </a:rPr>
              <a:t>Deep Learning</a:t>
            </a:r>
            <a:r>
              <a:rPr lang="en-US" sz="2400" dirty="0" smtClean="0">
                <a:latin typeface="Georgia"/>
                <a:cs typeface="Georgia"/>
              </a:rPr>
              <a:t>.</a:t>
            </a:r>
            <a:endParaRPr lang="en-US" sz="2400" dirty="0">
              <a:latin typeface="Georgia"/>
              <a:cs typeface="Georgia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815705" y="4144710"/>
            <a:ext cx="770033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Georgia"/>
                <a:cs typeface="Georgia"/>
              </a:rPr>
              <a:t>Supervisor: Anders </a:t>
            </a:r>
            <a:r>
              <a:rPr lang="en-US" dirty="0" err="1" smtClean="0">
                <a:latin typeface="Georgia"/>
                <a:cs typeface="Georgia"/>
              </a:rPr>
              <a:t>Eklund</a:t>
            </a:r>
            <a:endParaRPr lang="en-US" dirty="0" smtClean="0">
              <a:latin typeface="Georgia"/>
              <a:cs typeface="Georgia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eorgia"/>
                <a:cs typeface="Georgia"/>
              </a:rPr>
              <a:t>Additional supervisor / customer: </a:t>
            </a:r>
            <a:r>
              <a:rPr lang="en-US" dirty="0" err="1" smtClean="0">
                <a:latin typeface="Georgia"/>
                <a:cs typeface="Georgia"/>
              </a:rPr>
              <a:t>Neda</a:t>
            </a:r>
            <a:r>
              <a:rPr lang="en-US" dirty="0" smtClean="0">
                <a:latin typeface="Georgia"/>
                <a:cs typeface="Georgia"/>
              </a:rPr>
              <a:t> Haj Hosseini</a:t>
            </a:r>
            <a:endParaRPr lang="en-US" dirty="0">
              <a:latin typeface="Georgia"/>
              <a:cs typeface="Georgia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eorgia"/>
                <a:cs typeface="Georgia"/>
              </a:rPr>
              <a:t>Department: Biomedical Engineering (IMT</a:t>
            </a:r>
            <a:r>
              <a:rPr lang="en-US" dirty="0" smtClean="0">
                <a:latin typeface="Georgia"/>
                <a:cs typeface="Georgia"/>
              </a:rPr>
              <a:t>), </a:t>
            </a:r>
            <a:r>
              <a:rPr lang="en-US" dirty="0">
                <a:latin typeface="Georgia"/>
                <a:cs typeface="Georgia"/>
              </a:rPr>
              <a:t>US Campus</a:t>
            </a:r>
          </a:p>
        </p:txBody>
      </p:sp>
    </p:spTree>
    <p:extLst>
      <p:ext uri="{BB962C8B-B14F-4D97-AF65-F5344CB8AC3E}">
        <p14:creationId xmlns:p14="http://schemas.microsoft.com/office/powerpoint/2010/main" val="12696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076" y="436631"/>
            <a:ext cx="7737588" cy="831131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3" name="Szövegdoboz 2"/>
          <p:cNvSpPr txBox="1"/>
          <p:nvPr/>
        </p:nvSpPr>
        <p:spPr>
          <a:xfrm>
            <a:off x="685076" y="1339546"/>
            <a:ext cx="84589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/>
                <a:cs typeface="Georgia"/>
              </a:rPr>
              <a:t>Pathology: branch of medical science primarily concerning the cause, origin and nature of </a:t>
            </a:r>
            <a:r>
              <a:rPr lang="en-US" dirty="0" smtClean="0">
                <a:latin typeface="Georgia"/>
                <a:cs typeface="Georgia"/>
              </a:rPr>
              <a:t>disease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Histology</a:t>
            </a:r>
            <a:r>
              <a:rPr lang="en-US" dirty="0">
                <a:latin typeface="Georgia"/>
                <a:cs typeface="Georgia"/>
              </a:rPr>
              <a:t>: branch of biology which studies the microscopic anatomy </a:t>
            </a:r>
            <a:r>
              <a:rPr lang="en-US" dirty="0" smtClean="0">
                <a:latin typeface="Georgia"/>
                <a:cs typeface="Georgia"/>
              </a:rPr>
              <a:t>of biological </a:t>
            </a:r>
            <a:r>
              <a:rPr lang="en-US" dirty="0">
                <a:latin typeface="Georgia"/>
                <a:cs typeface="Georgia"/>
              </a:rPr>
              <a:t>tissues</a:t>
            </a:r>
            <a:endParaRPr lang="en-US" dirty="0" smtClean="0">
              <a:latin typeface="Georgia"/>
              <a:cs typeface="Georgi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Whole Slide Images (WSI): digitized tissue slides under a microscope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Brain tumor grades according to WHO increase in malignancy: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II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III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IV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078789" y="4518749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Lower Grade Glioma (</a:t>
            </a:r>
            <a:r>
              <a:rPr lang="en-US" b="1" dirty="0" smtClean="0">
                <a:latin typeface="Georgia"/>
                <a:cs typeface="Georgia"/>
              </a:rPr>
              <a:t>LGG</a:t>
            </a:r>
            <a:r>
              <a:rPr lang="en-US" dirty="0" smtClean="0">
                <a:latin typeface="Georgia"/>
                <a:cs typeface="Georgia"/>
              </a:rPr>
              <a:t>)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2078789" y="5134585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Glioblastoma </a:t>
            </a:r>
            <a:r>
              <a:rPr lang="en-US" dirty="0" err="1" smtClean="0">
                <a:latin typeface="Georgia"/>
                <a:cs typeface="Georgia"/>
              </a:rPr>
              <a:t>Multiforme</a:t>
            </a:r>
            <a:r>
              <a:rPr lang="en-US" dirty="0" smtClean="0">
                <a:latin typeface="Georgia"/>
                <a:cs typeface="Georgia"/>
              </a:rPr>
              <a:t> (</a:t>
            </a:r>
            <a:r>
              <a:rPr lang="en-US" b="1" dirty="0" smtClean="0">
                <a:latin typeface="Georgia"/>
                <a:cs typeface="Georgia"/>
              </a:rPr>
              <a:t>GBM</a:t>
            </a:r>
            <a:r>
              <a:rPr lang="en-US" dirty="0" smtClean="0">
                <a:latin typeface="Georgia"/>
                <a:cs typeface="Georgia"/>
              </a:rPr>
              <a:t>)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6" name="Jobb oldali kapcsos zárójel 5"/>
          <p:cNvSpPr/>
          <p:nvPr/>
        </p:nvSpPr>
        <p:spPr>
          <a:xfrm>
            <a:off x="1880260" y="4393142"/>
            <a:ext cx="198529" cy="620546"/>
          </a:xfrm>
          <a:prstGeom prst="rightBrace">
            <a:avLst/>
          </a:prstGeom>
          <a:ln>
            <a:solidFill>
              <a:srgbClr val="00B9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Jobb oldali kapcsos zárójel 11"/>
          <p:cNvSpPr/>
          <p:nvPr/>
        </p:nvSpPr>
        <p:spPr>
          <a:xfrm>
            <a:off x="5830936" y="4483718"/>
            <a:ext cx="198529" cy="1059940"/>
          </a:xfrm>
          <a:prstGeom prst="rightBrace">
            <a:avLst/>
          </a:prstGeom>
          <a:ln>
            <a:solidFill>
              <a:srgbClr val="00B9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zövegdoboz 12"/>
          <p:cNvSpPr txBox="1"/>
          <p:nvPr/>
        </p:nvSpPr>
        <p:spPr>
          <a:xfrm>
            <a:off x="6044088" y="4304857"/>
            <a:ext cx="2393199" cy="1288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Georgia"/>
                <a:cs typeface="Georgia"/>
              </a:rPr>
              <a:t>Binary classification (expert task, that can be helped with DL)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14" name="Jobb oldali kapcsos zárójel 13"/>
          <p:cNvSpPr/>
          <p:nvPr/>
        </p:nvSpPr>
        <p:spPr>
          <a:xfrm>
            <a:off x="1880259" y="5129006"/>
            <a:ext cx="198529" cy="342539"/>
          </a:xfrm>
          <a:prstGeom prst="rightBrace">
            <a:avLst/>
          </a:prstGeom>
          <a:ln>
            <a:solidFill>
              <a:srgbClr val="00B9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076" y="436631"/>
            <a:ext cx="7737588" cy="831131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p:sp>
        <p:nvSpPr>
          <p:cNvPr id="3" name="Szövegdoboz 2"/>
          <p:cNvSpPr txBox="1"/>
          <p:nvPr/>
        </p:nvSpPr>
        <p:spPr>
          <a:xfrm>
            <a:off x="685076" y="1342739"/>
            <a:ext cx="845892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The Cancer Genome Atlas (TCGA) </a:t>
            </a:r>
            <a:r>
              <a:rPr lang="en-US" dirty="0" smtClean="0">
                <a:latin typeface="Georgia"/>
                <a:cs typeface="Georgia"/>
                <a:hlinkClick r:id="rId3"/>
              </a:rPr>
              <a:t>https</a:t>
            </a:r>
            <a:r>
              <a:rPr lang="en-US" dirty="0">
                <a:latin typeface="Georgia"/>
                <a:cs typeface="Georgia"/>
                <a:hlinkClick r:id="rId3"/>
              </a:rPr>
              <a:t>://</a:t>
            </a:r>
            <a:r>
              <a:rPr lang="en-US" dirty="0" smtClean="0">
                <a:latin typeface="Georgia"/>
                <a:cs typeface="Georgia"/>
                <a:hlinkClick r:id="rId3"/>
              </a:rPr>
              <a:t>portal.gdc.cancer.gov</a:t>
            </a:r>
            <a:endParaRPr lang="en-US" dirty="0" smtClean="0">
              <a:latin typeface="Georgia"/>
              <a:cs typeface="Georgi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1900 Whole Slide Images, on average 200 MB each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e.g. 20,000 x 15,000 </a:t>
            </a:r>
            <a:r>
              <a:rPr lang="en-US" dirty="0" smtClean="0">
                <a:latin typeface="Georgia"/>
                <a:cs typeface="Georgia"/>
              </a:rPr>
              <a:t>pixels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Some WSIs will be excluded (out of focus, marker, low quality, &gt;90% normal cells)</a:t>
            </a:r>
            <a:endParaRPr lang="en-US" dirty="0" smtClean="0">
              <a:latin typeface="Georgia"/>
              <a:cs typeface="Georgi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WSIs can be opened in different resolutions / magnification levels</a:t>
            </a:r>
            <a:endParaRPr lang="en-US" dirty="0">
              <a:latin typeface="Georgia"/>
              <a:cs typeface="Georgi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2 classes: GBM (1193 WSIs) </a:t>
            </a:r>
            <a:r>
              <a:rPr lang="en-SE" dirty="0" smtClean="0">
                <a:latin typeface="Georgia"/>
                <a:cs typeface="Georgia"/>
              </a:rPr>
              <a:t>–</a:t>
            </a:r>
            <a:r>
              <a:rPr lang="en-US" dirty="0" smtClean="0">
                <a:latin typeface="Georgia"/>
                <a:cs typeface="Georgia"/>
              </a:rPr>
              <a:t> LGG (707 WSIs)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Images need to be divided into patches to feed to CNN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/>
                <a:cs typeface="Georgia"/>
              </a:rPr>
              <a:t>WSIs are labeled per image -&gt; no labels at pixel / patch </a:t>
            </a:r>
            <a:r>
              <a:rPr lang="en-US" dirty="0" smtClean="0">
                <a:latin typeface="Georgia"/>
                <a:cs typeface="Georgia"/>
              </a:rPr>
              <a:t>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Patches with white background (no tissue) will be excluded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/>
                <a:cs typeface="Georgia"/>
              </a:rPr>
              <a:t>Might not use all data, if training takes too long</a:t>
            </a:r>
          </a:p>
        </p:txBody>
      </p:sp>
    </p:spTree>
    <p:extLst>
      <p:ext uri="{BB962C8B-B14F-4D97-AF65-F5344CB8AC3E}">
        <p14:creationId xmlns:p14="http://schemas.microsoft.com/office/powerpoint/2010/main" val="42243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Kép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317" y="1192785"/>
            <a:ext cx="4937105" cy="4886468"/>
          </a:xfrm>
          <a:prstGeom prst="rect">
            <a:avLst/>
          </a:prstGeom>
        </p:spPr>
      </p:pic>
      <p:pic>
        <p:nvPicPr>
          <p:cNvPr id="27" name="Kép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14" y="3020895"/>
            <a:ext cx="1203437" cy="1203437"/>
          </a:xfrm>
          <a:prstGeom prst="rect">
            <a:avLst/>
          </a:prstGeom>
          <a:ln>
            <a:solidFill>
              <a:srgbClr val="00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076" y="361654"/>
            <a:ext cx="7737588" cy="8311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SE" dirty="0" smtClean="0"/>
              <a:t>–</a:t>
            </a:r>
            <a:r>
              <a:rPr lang="en-US" dirty="0" smtClean="0"/>
              <a:t> Whole Slide Image (LGG class)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p:cxnSp>
        <p:nvCxnSpPr>
          <p:cNvPr id="20" name="Egyenes összekötő 19"/>
          <p:cNvCxnSpPr/>
          <p:nvPr/>
        </p:nvCxnSpPr>
        <p:spPr>
          <a:xfrm flipV="1">
            <a:off x="5410188" y="3202940"/>
            <a:ext cx="1732292" cy="2543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/>
          <p:cNvSpPr txBox="1"/>
          <p:nvPr/>
        </p:nvSpPr>
        <p:spPr>
          <a:xfrm>
            <a:off x="6622591" y="4224332"/>
            <a:ext cx="2471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400" dirty="0" smtClean="0">
                <a:latin typeface="Georgia"/>
                <a:cs typeface="Georgia"/>
              </a:rPr>
              <a:t>Patch extraction</a:t>
            </a:r>
          </a:p>
        </p:txBody>
      </p:sp>
      <p:cxnSp>
        <p:nvCxnSpPr>
          <p:cNvPr id="29" name="Egyenes összekötő 28"/>
          <p:cNvCxnSpPr/>
          <p:nvPr/>
        </p:nvCxnSpPr>
        <p:spPr>
          <a:xfrm>
            <a:off x="5172425" y="3695657"/>
            <a:ext cx="1970055" cy="5286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/>
          <p:nvPr/>
        </p:nvCxnSpPr>
        <p:spPr>
          <a:xfrm>
            <a:off x="5410188" y="3692857"/>
            <a:ext cx="1732292" cy="31018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/>
          <p:cNvCxnSpPr/>
          <p:nvPr/>
        </p:nvCxnSpPr>
        <p:spPr>
          <a:xfrm flipV="1">
            <a:off x="5172425" y="3020895"/>
            <a:ext cx="1970055" cy="4363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4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076" y="361654"/>
            <a:ext cx="7737588" cy="8311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SE" dirty="0" smtClean="0"/>
              <a:t>–</a:t>
            </a:r>
            <a:r>
              <a:rPr lang="en-US" dirty="0" smtClean="0"/>
              <a:t> One patch with visible cells and structures at 20x magnification (LGG class)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310" y="1627832"/>
            <a:ext cx="43891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076" y="361654"/>
            <a:ext cx="7737588" cy="8311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SE" dirty="0" smtClean="0"/>
              <a:t>–</a:t>
            </a:r>
            <a:r>
              <a:rPr lang="en-US" dirty="0" smtClean="0"/>
              <a:t> Whole Slide Image (GBM class)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  <p:pic>
        <p:nvPicPr>
          <p:cNvPr id="22" name="Kép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939" y="1096825"/>
            <a:ext cx="4755861" cy="4990942"/>
          </a:xfrm>
          <a:prstGeom prst="rect">
            <a:avLst/>
          </a:prstGeom>
          <a:ln w="28575">
            <a:noFill/>
          </a:ln>
        </p:spPr>
      </p:pic>
      <p:pic>
        <p:nvPicPr>
          <p:cNvPr id="16" name="Kép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52" y="1637881"/>
            <a:ext cx="1200778" cy="1200778"/>
          </a:xfrm>
          <a:prstGeom prst="rect">
            <a:avLst/>
          </a:prstGeom>
          <a:ln w="28575">
            <a:solidFill>
              <a:srgbClr val="00FF00"/>
            </a:solidFill>
          </a:ln>
        </p:spPr>
      </p:pic>
      <p:cxnSp>
        <p:nvCxnSpPr>
          <p:cNvPr id="17" name="Egyenes összekötő 16"/>
          <p:cNvCxnSpPr/>
          <p:nvPr/>
        </p:nvCxnSpPr>
        <p:spPr>
          <a:xfrm flipV="1">
            <a:off x="3399536" y="1634490"/>
            <a:ext cx="2812669" cy="2934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 flipV="1">
            <a:off x="3738880" y="1724025"/>
            <a:ext cx="2473325" cy="20393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/>
          <p:cNvCxnSpPr/>
          <p:nvPr/>
        </p:nvCxnSpPr>
        <p:spPr>
          <a:xfrm>
            <a:off x="3738880" y="2258060"/>
            <a:ext cx="2473325" cy="3841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/>
          <p:nvPr/>
        </p:nvCxnSpPr>
        <p:spPr>
          <a:xfrm>
            <a:off x="3399536" y="2258060"/>
            <a:ext cx="2812669" cy="58059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/>
          <p:cNvSpPr txBox="1"/>
          <p:nvPr/>
        </p:nvSpPr>
        <p:spPr>
          <a:xfrm>
            <a:off x="5683502" y="2795962"/>
            <a:ext cx="2471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400" dirty="0" smtClean="0">
                <a:latin typeface="Georgia"/>
                <a:cs typeface="Georgia"/>
              </a:rPr>
              <a:t>Patch extraction</a:t>
            </a:r>
          </a:p>
        </p:txBody>
      </p:sp>
    </p:spTree>
    <p:extLst>
      <p:ext uri="{BB962C8B-B14F-4D97-AF65-F5344CB8AC3E}">
        <p14:creationId xmlns:p14="http://schemas.microsoft.com/office/powerpoint/2010/main" val="62264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076" y="361654"/>
            <a:ext cx="7737588" cy="8311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SE" dirty="0" smtClean="0"/>
              <a:t>–</a:t>
            </a:r>
            <a:r>
              <a:rPr lang="en-US" dirty="0" smtClean="0"/>
              <a:t> One patch with visible cells and structures at 20x magnification (GBM class)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310" y="1612757"/>
            <a:ext cx="43891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9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076" y="416422"/>
            <a:ext cx="7737588" cy="831131"/>
          </a:xfrm>
        </p:spPr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  <p:sp>
        <p:nvSpPr>
          <p:cNvPr id="3" name="Szövegdoboz 2"/>
          <p:cNvSpPr txBox="1"/>
          <p:nvPr/>
        </p:nvSpPr>
        <p:spPr>
          <a:xfrm>
            <a:off x="685076" y="1247553"/>
            <a:ext cx="845892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 smtClean="0">
                <a:latin typeface="Georgia"/>
                <a:cs typeface="Georgia"/>
              </a:rPr>
              <a:t>What is the best approach </a:t>
            </a:r>
            <a:r>
              <a:rPr lang="en-US" u="sng" dirty="0" smtClean="0">
                <a:latin typeface="Georgia"/>
                <a:cs typeface="Georgia"/>
              </a:rPr>
              <a:t>with Deep Learning for </a:t>
            </a:r>
            <a:r>
              <a:rPr lang="en-US" u="sng" dirty="0" smtClean="0">
                <a:latin typeface="Georgia"/>
                <a:cs typeface="Georgia"/>
              </a:rPr>
              <a:t>GBM vs LGG classification using histology images without pixel level annotation</a:t>
            </a:r>
            <a:r>
              <a:rPr lang="en-US" u="sng" dirty="0" smtClean="0">
                <a:latin typeface="Georgia"/>
                <a:cs typeface="Georgia"/>
              </a:rPr>
              <a:t>?</a:t>
            </a:r>
            <a:endParaRPr lang="en-US" dirty="0" smtClean="0">
              <a:latin typeface="Georgia"/>
              <a:cs typeface="Georgia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600" dirty="0" smtClean="0">
                <a:latin typeface="Georgia"/>
                <a:cs typeface="Georgia"/>
              </a:rPr>
              <a:t>Challenges</a:t>
            </a:r>
            <a:r>
              <a:rPr lang="en-US" sz="1600" dirty="0" smtClean="0">
                <a:latin typeface="Georgia"/>
                <a:cs typeface="Georgia"/>
              </a:rPr>
              <a:t>:</a:t>
            </a:r>
            <a:endParaRPr lang="en-US" sz="1600" dirty="0">
              <a:latin typeface="Georgia"/>
              <a:cs typeface="Georgi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"/>
                <a:cs typeface="Georgia"/>
              </a:rPr>
              <a:t>No pixel level labeling (patches in a slide might be cancer-free</a:t>
            </a:r>
            <a:r>
              <a:rPr lang="en-US" sz="1600" dirty="0" smtClean="0">
                <a:latin typeface="Georgia"/>
                <a:cs typeface="Georgia"/>
              </a:rPr>
              <a:t>)</a:t>
            </a:r>
            <a:endParaRPr lang="en-US" sz="1600" dirty="0" smtClean="0">
              <a:latin typeface="Georgia"/>
              <a:cs typeface="Georgi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/>
                <a:cs typeface="Georgia"/>
              </a:rPr>
              <a:t>Large images (need to create patches</a:t>
            </a:r>
            <a:r>
              <a:rPr lang="en-US" sz="1600" dirty="0" smtClean="0">
                <a:latin typeface="Georgia"/>
                <a:cs typeface="Georgia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/>
                <a:cs typeface="Georgia"/>
              </a:rPr>
              <a:t>Slides come from different sources -&gt; need to be normalized</a:t>
            </a:r>
            <a:endParaRPr lang="en-US" sz="1600" dirty="0">
              <a:latin typeface="Georgia"/>
              <a:cs typeface="Georgia"/>
            </a:endParaRPr>
          </a:p>
          <a:p>
            <a:pPr>
              <a:spcBef>
                <a:spcPts val="1200"/>
              </a:spcBef>
            </a:pPr>
            <a:r>
              <a:rPr lang="en-US" sz="1600" dirty="0" smtClean="0">
                <a:latin typeface="Georgia"/>
                <a:cs typeface="Georgia"/>
              </a:rPr>
              <a:t>Possible extensions: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/>
                <a:cs typeface="Georgia"/>
              </a:rPr>
              <a:t>Further classify LGG into grade II and III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/>
                <a:cs typeface="Georgia"/>
              </a:rPr>
              <a:t>Classify no-cancer from cancer (based on limited number of non-cancer WSIs)</a:t>
            </a:r>
            <a:endParaRPr lang="en-US" sz="1600" dirty="0">
              <a:latin typeface="Georgia"/>
              <a:cs typeface="Georgia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600" dirty="0" smtClean="0">
                <a:latin typeface="Georgia"/>
                <a:cs typeface="Georgia"/>
              </a:rPr>
              <a:t>Find the best solution by comparing evaluation metrics statistically: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/>
                <a:cs typeface="Georgia"/>
              </a:rPr>
              <a:t>Accuracy, Precision, </a:t>
            </a:r>
            <a:r>
              <a:rPr lang="en-US" sz="1600" dirty="0" smtClean="0">
                <a:latin typeface="Georgia"/>
                <a:cs typeface="Georgia"/>
              </a:rPr>
              <a:t>Recall, F-score</a:t>
            </a:r>
            <a:endParaRPr lang="en-US" sz="1600" dirty="0" smtClean="0">
              <a:latin typeface="Georgia"/>
              <a:cs typeface="Georgi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/>
                <a:cs typeface="Georgia"/>
              </a:rPr>
              <a:t>AUC, ROC curve</a:t>
            </a:r>
          </a:p>
        </p:txBody>
      </p:sp>
    </p:spTree>
    <p:extLst>
      <p:ext uri="{BB962C8B-B14F-4D97-AF65-F5344CB8AC3E}">
        <p14:creationId xmlns:p14="http://schemas.microsoft.com/office/powerpoint/2010/main" val="313722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LIU Färger 3">
      <a:dk1>
        <a:sysClr val="windowText" lastClr="000000"/>
      </a:dk1>
      <a:lt1>
        <a:sysClr val="window" lastClr="FFFFFF"/>
      </a:lt1>
      <a:dk2>
        <a:srgbClr val="646464"/>
      </a:dk2>
      <a:lt2>
        <a:srgbClr val="C8C8C8"/>
      </a:lt2>
      <a:accent1>
        <a:srgbClr val="1BC8A6"/>
      </a:accent1>
      <a:accent2>
        <a:srgbClr val="43D9C0"/>
      </a:accent2>
      <a:accent3>
        <a:srgbClr val="70E4D2"/>
      </a:accent3>
      <a:accent4>
        <a:srgbClr val="A5F0E4"/>
      </a:accent4>
      <a:accent5>
        <a:srgbClr val="C3F3EC"/>
      </a:accent5>
      <a:accent6>
        <a:srgbClr val="1EBCC8"/>
      </a:accent6>
      <a:hlink>
        <a:srgbClr val="14A3E1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9E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>
            <a:latin typeface="Georgia"/>
            <a:cs typeface="Georgi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BD8CD6AA-5A08-9A47-909B-A4FE96B9E560}" vid="{9D712D5C-9E73-2B4E-A34A-5FDD49A086C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E55F16C3BC0741BECCEF78E59294ED" ma:contentTypeVersion="11" ma:contentTypeDescription="Skapa ett nytt dokument." ma:contentTypeScope="" ma:versionID="6652ff60b13615ce29673bea81dcf0bf">
  <xsd:schema xmlns:xsd="http://www.w3.org/2001/XMLSchema" xmlns:xs="http://www.w3.org/2001/XMLSchema" xmlns:p="http://schemas.microsoft.com/office/2006/metadata/properties" xmlns:ns2="a5aea428-1722-47f0-acbf-e195f738e188" xmlns:ns3="46dee5f5-847e-4394-9fa2-9e589caa8eed" targetNamespace="http://schemas.microsoft.com/office/2006/metadata/properties" ma:root="true" ma:fieldsID="b6f515230ef0abc050148f8e5ff58a68" ns2:_="" ns3:_="">
    <xsd:import namespace="a5aea428-1722-47f0-acbf-e195f738e188"/>
    <xsd:import namespace="46dee5f5-847e-4394-9fa2-9e589caa8e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dee5f5-847e-4394-9fa2-9e589caa8ee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Props1.xml><?xml version="1.0" encoding="utf-8"?>
<ds:datastoreItem xmlns:ds="http://schemas.openxmlformats.org/officeDocument/2006/customXml" ds:itemID="{D04C5716-681F-48BA-A81F-5963BD57C8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46dee5f5-847e-4394-9fa2-9e589caa8e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31BEEE-991B-43E7-87D5-6B31EEA8D2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A17A08-0031-44B6-A316-6E00C61028A3}">
  <ds:schemaRefs>
    <ds:schemaRef ds:uri="http://schemas.microsoft.com/office/2006/metadata/properties"/>
    <ds:schemaRef ds:uri="http://schemas.microsoft.com/office/infopath/2007/PartnerControls"/>
    <ds:schemaRef ds:uri="a5aea428-1722-47f0-acbf-e195f738e18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ppt-template-EN</Template>
  <TotalTime>19171</TotalTime>
  <Words>1226</Words>
  <Application>Microsoft Office PowerPoint</Application>
  <PresentationFormat>Diavetítés a képernyőre (4:3 oldalarány)</PresentationFormat>
  <Paragraphs>171</Paragraphs>
  <Slides>17</Slides>
  <Notes>17</Notes>
  <HiddenSlides>3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1" baseType="lpstr">
      <vt:lpstr>Arial</vt:lpstr>
      <vt:lpstr>Calibri</vt:lpstr>
      <vt:lpstr>Georgia</vt:lpstr>
      <vt:lpstr>Office-tema</vt:lpstr>
      <vt:lpstr>Pathology diagnosis using machine learning methods, TCGA</vt:lpstr>
      <vt:lpstr>PowerPoint-bemutató</vt:lpstr>
      <vt:lpstr>Background</vt:lpstr>
      <vt:lpstr>Data</vt:lpstr>
      <vt:lpstr>Example – Whole Slide Image (LGG class)</vt:lpstr>
      <vt:lpstr>Example – One patch with visible cells and structures at 20x magnification (LGG class)</vt:lpstr>
      <vt:lpstr>Example – Whole Slide Image (GBM class)</vt:lpstr>
      <vt:lpstr>Example – One patch with visible cells and structures at 20x magnification (GBM class)</vt:lpstr>
      <vt:lpstr>Research question</vt:lpstr>
      <vt:lpstr>Proposed method (may not have time for all)</vt:lpstr>
      <vt:lpstr>Report outline</vt:lpstr>
      <vt:lpstr>Literature review</vt:lpstr>
      <vt:lpstr>Literature review</vt:lpstr>
      <vt:lpstr>Literature review</vt:lpstr>
      <vt:lpstr>Literature review</vt:lpstr>
      <vt:lpstr>Literature review</vt:lpstr>
      <vt:lpstr>PowerPoint-bemutató</vt:lpstr>
    </vt:vector>
  </TitlesOfParts>
  <Company>Linköpings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Maria Karlberg</dc:creator>
  <cp:lastModifiedBy>David</cp:lastModifiedBy>
  <cp:revision>252</cp:revision>
  <cp:lastPrinted>2017-09-29T08:51:32Z</cp:lastPrinted>
  <dcterms:created xsi:type="dcterms:W3CDTF">2015-09-24T09:09:17Z</dcterms:created>
  <dcterms:modified xsi:type="dcterms:W3CDTF">2021-01-29T17:39:23Z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  <property fmtid="{D5CDD505-2E9C-101B-9397-08002B2CF9AE}" pid="3" name="AuthorIds_UIVersion_3072">
    <vt:lpwstr>22</vt:lpwstr>
  </property>
  <property fmtid="{D5CDD505-2E9C-101B-9397-08002B2CF9AE}" pid="4" name="AuthorIds_UIVersion_3584">
    <vt:lpwstr>22</vt:lpwstr>
  </property>
</Properties>
</file>