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2" r:id="rId3"/>
    <p:sldId id="263" r:id="rId4"/>
    <p:sldId id="265" r:id="rId5"/>
    <p:sldId id="264" r:id="rId6"/>
    <p:sldId id="258" r:id="rId7"/>
    <p:sldId id="259" r:id="rId8"/>
    <p:sldId id="260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07912-0893-4869-847E-A88A7B2F9B00}" type="datetimeFigureOut">
              <a:rPr lang="fr-FR" smtClean="0"/>
              <a:t>15/02/2021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B3A68-9C8D-4227-A08D-EA5C2397A2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7536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07912-0893-4869-847E-A88A7B2F9B00}" type="datetimeFigureOut">
              <a:rPr lang="fr-FR" smtClean="0"/>
              <a:t>15/02/2021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B3A68-9C8D-4227-A08D-EA5C2397A2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2063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07912-0893-4869-847E-A88A7B2F9B00}" type="datetimeFigureOut">
              <a:rPr lang="fr-FR" smtClean="0"/>
              <a:t>15/02/2021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B3A68-9C8D-4227-A08D-EA5C2397A2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7319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07912-0893-4869-847E-A88A7B2F9B00}" type="datetimeFigureOut">
              <a:rPr lang="fr-FR" smtClean="0"/>
              <a:t>15/02/2021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B3A68-9C8D-4227-A08D-EA5C2397A2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4006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07912-0893-4869-847E-A88A7B2F9B00}" type="datetimeFigureOut">
              <a:rPr lang="fr-FR" smtClean="0"/>
              <a:t>15/02/2021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B3A68-9C8D-4227-A08D-EA5C2397A2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8591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07912-0893-4869-847E-A88A7B2F9B00}" type="datetimeFigureOut">
              <a:rPr lang="fr-FR" smtClean="0"/>
              <a:t>15/02/2021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B3A68-9C8D-4227-A08D-EA5C2397A2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3647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07912-0893-4869-847E-A88A7B2F9B00}" type="datetimeFigureOut">
              <a:rPr lang="fr-FR" smtClean="0"/>
              <a:t>15/02/2021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B3A68-9C8D-4227-A08D-EA5C2397A2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8902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07912-0893-4869-847E-A88A7B2F9B00}" type="datetimeFigureOut">
              <a:rPr lang="fr-FR" smtClean="0"/>
              <a:t>15/02/2021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B3A68-9C8D-4227-A08D-EA5C2397A2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8715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07912-0893-4869-847E-A88A7B2F9B00}" type="datetimeFigureOut">
              <a:rPr lang="fr-FR" smtClean="0"/>
              <a:t>15/02/2021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B3A68-9C8D-4227-A08D-EA5C2397A2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3180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07912-0893-4869-847E-A88A7B2F9B00}" type="datetimeFigureOut">
              <a:rPr lang="fr-FR" smtClean="0"/>
              <a:t>15/02/2021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B3A68-9C8D-4227-A08D-EA5C2397A2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2513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07912-0893-4869-847E-A88A7B2F9B00}" type="datetimeFigureOut">
              <a:rPr lang="fr-FR" smtClean="0"/>
              <a:t>15/02/2021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B3A68-9C8D-4227-A08D-EA5C2397A2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4959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E07912-0893-4869-847E-A88A7B2F9B00}" type="datetimeFigureOut">
              <a:rPr lang="fr-FR" smtClean="0"/>
              <a:t>15/02/2021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1B3A68-9C8D-4227-A08D-EA5C2397A2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3679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4826976" y="2444316"/>
            <a:ext cx="2751993" cy="149469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avec flèche 6"/>
          <p:cNvCxnSpPr/>
          <p:nvPr/>
        </p:nvCxnSpPr>
        <p:spPr>
          <a:xfrm>
            <a:off x="3640013" y="3503577"/>
            <a:ext cx="11869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/>
          <p:cNvSpPr txBox="1"/>
          <p:nvPr/>
        </p:nvSpPr>
        <p:spPr>
          <a:xfrm>
            <a:off x="1828796" y="3294264"/>
            <a:ext cx="2312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student_file.jl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5893772" y="2992368"/>
            <a:ext cx="1356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run</a:t>
            </a:r>
            <a:endParaRPr lang="fr-FR" dirty="0"/>
          </a:p>
        </p:txBody>
      </p:sp>
      <p:cxnSp>
        <p:nvCxnSpPr>
          <p:cNvPr id="12" name="Connecteur droit avec flèche 11"/>
          <p:cNvCxnSpPr/>
          <p:nvPr/>
        </p:nvCxnSpPr>
        <p:spPr>
          <a:xfrm>
            <a:off x="7675685" y="3191661"/>
            <a:ext cx="8880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/>
          <p:cNvSpPr txBox="1"/>
          <p:nvPr/>
        </p:nvSpPr>
        <p:spPr>
          <a:xfrm>
            <a:off x="8005394" y="2807702"/>
            <a:ext cx="2312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results.csv</a:t>
            </a:r>
            <a:endParaRPr lang="fr-FR" dirty="0"/>
          </a:p>
        </p:txBody>
      </p:sp>
      <p:sp>
        <p:nvSpPr>
          <p:cNvPr id="17" name="ZoneTexte 16"/>
          <p:cNvSpPr txBox="1"/>
          <p:nvPr/>
        </p:nvSpPr>
        <p:spPr>
          <a:xfrm>
            <a:off x="1715323" y="2623036"/>
            <a:ext cx="1985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parameters.yaml</a:t>
            </a:r>
            <a:endParaRPr lang="fr-FR" dirty="0"/>
          </a:p>
        </p:txBody>
      </p:sp>
      <p:cxnSp>
        <p:nvCxnSpPr>
          <p:cNvPr id="18" name="Connecteur droit avec flèche 17"/>
          <p:cNvCxnSpPr/>
          <p:nvPr/>
        </p:nvCxnSpPr>
        <p:spPr>
          <a:xfrm>
            <a:off x="3640013" y="2807702"/>
            <a:ext cx="11869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à coins arrondis 18"/>
          <p:cNvSpPr/>
          <p:nvPr/>
        </p:nvSpPr>
        <p:spPr>
          <a:xfrm>
            <a:off x="1614856" y="3283768"/>
            <a:ext cx="2312375" cy="439617"/>
          </a:xfrm>
          <a:prstGeom prst="round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8731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958361" y="562708"/>
            <a:ext cx="7842739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 smtClean="0"/>
              <a:t>parameters.yaml</a:t>
            </a:r>
            <a:endParaRPr lang="fr-FR" b="1" dirty="0" smtClean="0"/>
          </a:p>
          <a:p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Simulation :</a:t>
            </a:r>
          </a:p>
          <a:p>
            <a:r>
              <a:rPr lang="fr-FR" dirty="0"/>
              <a:t>	</a:t>
            </a:r>
            <a:r>
              <a:rPr lang="fr-FR" dirty="0" smtClean="0"/>
              <a:t>- pas de temps</a:t>
            </a:r>
          </a:p>
          <a:p>
            <a:r>
              <a:rPr lang="fr-FR" dirty="0"/>
              <a:t>	</a:t>
            </a:r>
            <a:r>
              <a:rPr lang="fr-FR" dirty="0" smtClean="0"/>
              <a:t>- horizon</a:t>
            </a:r>
          </a:p>
          <a:p>
            <a:r>
              <a:rPr lang="fr-FR" dirty="0"/>
              <a:t>	</a:t>
            </a:r>
            <a:r>
              <a:rPr lang="fr-FR" dirty="0" smtClean="0"/>
              <a:t>- instance : choix séries temporelles</a:t>
            </a:r>
          </a:p>
          <a:p>
            <a:r>
              <a:rPr lang="fr-FR" dirty="0"/>
              <a:t>	</a:t>
            </a:r>
            <a:r>
              <a:rPr lang="fr-FR" dirty="0" smtClean="0"/>
              <a:t>- type outputs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Optimisation :</a:t>
            </a:r>
          </a:p>
          <a:p>
            <a:pPr marL="742950" lvl="1" indent="-285750">
              <a:buFontTx/>
              <a:buChar char="-"/>
            </a:pPr>
            <a:r>
              <a:rPr lang="fr-FR" dirty="0" smtClean="0"/>
              <a:t>mode : offline/online</a:t>
            </a:r>
            <a:endParaRPr lang="fr-FR" dirty="0" smtClean="0"/>
          </a:p>
          <a:p>
            <a:pPr marL="742950" lvl="1" indent="-285750">
              <a:buFontTx/>
              <a:buChar char="-"/>
            </a:pPr>
            <a:r>
              <a:rPr lang="fr-FR" dirty="0" smtClean="0"/>
              <a:t>fonction objectif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Architecture (Matrices ? Quel forme ?) :</a:t>
            </a:r>
          </a:p>
          <a:p>
            <a:pPr marL="742950" lvl="1" indent="-285750">
              <a:buFontTx/>
              <a:buChar char="-"/>
            </a:pPr>
            <a:r>
              <a:rPr lang="fr-FR" dirty="0" smtClean="0"/>
              <a:t>Batterie </a:t>
            </a:r>
          </a:p>
          <a:p>
            <a:pPr marL="1200150" lvl="2" indent="-285750">
              <a:buFontTx/>
              <a:buChar char="-"/>
            </a:pPr>
            <a:r>
              <a:rPr lang="fr-FR" dirty="0" smtClean="0"/>
              <a:t>Type</a:t>
            </a:r>
          </a:p>
          <a:p>
            <a:pPr marL="1200150" lvl="2" indent="-285750">
              <a:buFontTx/>
              <a:buChar char="-"/>
            </a:pPr>
            <a:r>
              <a:rPr lang="fr-FR" dirty="0" smtClean="0"/>
              <a:t>Flag : 0 – 1 (modifiable ou pas)</a:t>
            </a:r>
          </a:p>
          <a:p>
            <a:pPr marL="742950" lvl="1" indent="-285750">
              <a:buFontTx/>
              <a:buChar char="-"/>
            </a:pPr>
            <a:r>
              <a:rPr lang="fr-FR" dirty="0" smtClean="0"/>
              <a:t>PV</a:t>
            </a:r>
          </a:p>
          <a:p>
            <a:pPr marL="1200150" lvl="2" indent="-285750">
              <a:buFontTx/>
              <a:buChar char="-"/>
            </a:pPr>
            <a:r>
              <a:rPr lang="fr-FR" dirty="0" smtClean="0"/>
              <a:t>Type</a:t>
            </a:r>
          </a:p>
          <a:p>
            <a:pPr marL="1200150" lvl="2" indent="-285750">
              <a:buFontTx/>
              <a:buChar char="-"/>
            </a:pPr>
            <a:r>
              <a:rPr lang="fr-FR" dirty="0" smtClean="0"/>
              <a:t>Flag : 0 – 1</a:t>
            </a:r>
          </a:p>
          <a:p>
            <a:pPr lvl="2"/>
            <a:endParaRPr lang="fr-FR" dirty="0" smtClean="0"/>
          </a:p>
          <a:p>
            <a:pPr lvl="2"/>
            <a:r>
              <a:rPr lang="fr-FR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670186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958361" y="562708"/>
            <a:ext cx="784273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 smtClean="0"/>
              <a:t>student_file</a:t>
            </a:r>
            <a:r>
              <a:rPr lang="fr-FR" b="1" dirty="0" err="1" smtClean="0"/>
              <a:t>.jl</a:t>
            </a:r>
            <a:endParaRPr lang="fr-FR" b="1" dirty="0" smtClean="0"/>
          </a:p>
          <a:p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Paramétrage étudiant (taille des équipements, etc.)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Fonction offline -&gt; </a:t>
            </a:r>
            <a:r>
              <a:rPr lang="fr-FR" dirty="0" err="1" smtClean="0">
                <a:solidFill>
                  <a:srgbClr val="FF0000"/>
                </a:solidFill>
              </a:rPr>
              <a:t>offline_decisions</a:t>
            </a:r>
            <a:r>
              <a:rPr lang="fr-FR" dirty="0" smtClean="0">
                <a:solidFill>
                  <a:srgbClr val="FF0000"/>
                </a:solidFill>
              </a:rPr>
              <a:t>!(</a:t>
            </a:r>
            <a:r>
              <a:rPr lang="fr-FR" dirty="0" err="1" smtClean="0">
                <a:solidFill>
                  <a:srgbClr val="FF0000"/>
                </a:solidFill>
              </a:rPr>
              <a:t>microgrid</a:t>
            </a:r>
            <a:r>
              <a:rPr lang="fr-FR" dirty="0" smtClean="0">
                <a:solidFill>
                  <a:srgbClr val="FF0000"/>
                </a:solidFill>
              </a:rPr>
              <a:t>, </a:t>
            </a:r>
            <a:r>
              <a:rPr lang="fr-FR" dirty="0" err="1" smtClean="0">
                <a:solidFill>
                  <a:srgbClr val="FF0000"/>
                </a:solidFill>
              </a:rPr>
              <a:t>controller</a:t>
            </a:r>
            <a:r>
              <a:rPr lang="fr-FR" dirty="0" smtClean="0">
                <a:solidFill>
                  <a:srgbClr val="FF0000"/>
                </a:solidFill>
              </a:rPr>
              <a:t>, scenario)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Fonction online -&gt; </a:t>
            </a:r>
            <a:r>
              <a:rPr lang="fr-FR" dirty="0" err="1" smtClean="0">
                <a:solidFill>
                  <a:srgbClr val="FF0000"/>
                </a:solidFill>
              </a:rPr>
              <a:t>online_decision</a:t>
            </a:r>
            <a:r>
              <a:rPr lang="fr-FR" dirty="0" smtClean="0">
                <a:solidFill>
                  <a:srgbClr val="FF0000"/>
                </a:solidFill>
              </a:rPr>
              <a:t>(h, </a:t>
            </a:r>
            <a:r>
              <a:rPr lang="fr-FR" dirty="0" err="1" smtClean="0">
                <a:solidFill>
                  <a:srgbClr val="FF0000"/>
                </a:solidFill>
              </a:rPr>
              <a:t>microgrid</a:t>
            </a:r>
            <a:r>
              <a:rPr lang="fr-FR" dirty="0" smtClean="0">
                <a:solidFill>
                  <a:srgbClr val="FF0000"/>
                </a:solidFill>
              </a:rPr>
              <a:t>, </a:t>
            </a:r>
            <a:r>
              <a:rPr lang="fr-FR" dirty="0" err="1" smtClean="0">
                <a:solidFill>
                  <a:srgbClr val="FF0000"/>
                </a:solidFill>
              </a:rPr>
              <a:t>controller</a:t>
            </a:r>
            <a:r>
              <a:rPr lang="fr-FR" dirty="0" smtClean="0">
                <a:solidFill>
                  <a:srgbClr val="FF0000"/>
                </a:solidFill>
              </a:rPr>
              <a:t>)</a:t>
            </a:r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305743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958361" y="562708"/>
            <a:ext cx="784273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 smtClean="0"/>
              <a:t>time_series.jld</a:t>
            </a:r>
            <a:endParaRPr lang="fr-FR" b="1" dirty="0" smtClean="0"/>
          </a:p>
          <a:p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Dictionnaire de série temporelles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Chaque type (</a:t>
            </a:r>
            <a:r>
              <a:rPr lang="fr-FR" dirty="0" err="1" smtClean="0"/>
              <a:t>load</a:t>
            </a:r>
            <a:r>
              <a:rPr lang="fr-FR" dirty="0" smtClean="0"/>
              <a:t>, </a:t>
            </a:r>
            <a:r>
              <a:rPr lang="fr-FR" dirty="0" err="1" smtClean="0"/>
              <a:t>pv</a:t>
            </a:r>
            <a:r>
              <a:rPr lang="fr-FR" dirty="0" smtClean="0"/>
              <a:t>, etc.) est un vecteur de séries temporelles.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Dans le fichier « </a:t>
            </a:r>
            <a:r>
              <a:rPr lang="fr-FR" dirty="0" err="1" smtClean="0"/>
              <a:t>parameters.yaml</a:t>
            </a:r>
            <a:r>
              <a:rPr lang="fr-FR" dirty="0" smtClean="0"/>
              <a:t> », un paramètres permet de choisir la série temporelle à utiliser.</a:t>
            </a:r>
            <a:endParaRPr lang="fr-FR" dirty="0"/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149007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958361" y="562708"/>
            <a:ext cx="78427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results.csv</a:t>
            </a:r>
          </a:p>
          <a:p>
            <a:endParaRPr lang="fr-FR" dirty="0" smtClean="0"/>
          </a:p>
          <a:p>
            <a:r>
              <a:rPr lang="fr-FR" dirty="0" smtClean="0"/>
              <a:t>A définir plus tard avec Sandra</a:t>
            </a:r>
          </a:p>
        </p:txBody>
      </p:sp>
    </p:spTree>
    <p:extLst>
      <p:ext uri="{BB962C8B-B14F-4D97-AF65-F5344CB8AC3E}">
        <p14:creationId xmlns:p14="http://schemas.microsoft.com/office/powerpoint/2010/main" val="3459041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à coins arrondis 1"/>
          <p:cNvSpPr/>
          <p:nvPr/>
        </p:nvSpPr>
        <p:spPr>
          <a:xfrm>
            <a:off x="4341677" y="185501"/>
            <a:ext cx="7142112" cy="659475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à coins arrondis 2"/>
          <p:cNvSpPr/>
          <p:nvPr/>
        </p:nvSpPr>
        <p:spPr>
          <a:xfrm>
            <a:off x="6731535" y="1346633"/>
            <a:ext cx="2269811" cy="68152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8" name="Connecteur droit avec flèche 17"/>
          <p:cNvCxnSpPr/>
          <p:nvPr/>
        </p:nvCxnSpPr>
        <p:spPr>
          <a:xfrm>
            <a:off x="7137632" y="630473"/>
            <a:ext cx="0" cy="649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/>
          <p:cNvSpPr txBox="1"/>
          <p:nvPr/>
        </p:nvSpPr>
        <p:spPr>
          <a:xfrm>
            <a:off x="6274606" y="260095"/>
            <a:ext cx="2215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parameters.yaml</a:t>
            </a:r>
            <a:endParaRPr lang="fr-FR" dirty="0"/>
          </a:p>
        </p:txBody>
      </p:sp>
      <p:sp>
        <p:nvSpPr>
          <p:cNvPr id="21" name="ZoneTexte 20"/>
          <p:cNvSpPr txBox="1"/>
          <p:nvPr/>
        </p:nvSpPr>
        <p:spPr>
          <a:xfrm>
            <a:off x="6568511" y="2516754"/>
            <a:ext cx="1111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microgrid</a:t>
            </a:r>
            <a:endParaRPr lang="fr-FR" dirty="0"/>
          </a:p>
        </p:txBody>
      </p:sp>
      <p:cxnSp>
        <p:nvCxnSpPr>
          <p:cNvPr id="23" name="Connecteur droit avec flèche 22"/>
          <p:cNvCxnSpPr/>
          <p:nvPr/>
        </p:nvCxnSpPr>
        <p:spPr>
          <a:xfrm>
            <a:off x="7128842" y="2120232"/>
            <a:ext cx="0" cy="435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ZoneTexte 23"/>
          <p:cNvSpPr txBox="1"/>
          <p:nvPr/>
        </p:nvSpPr>
        <p:spPr>
          <a:xfrm>
            <a:off x="7268138" y="1479650"/>
            <a:ext cx="1423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initialization</a:t>
            </a:r>
            <a:endParaRPr lang="fr-FR" dirty="0"/>
          </a:p>
        </p:txBody>
      </p:sp>
      <p:cxnSp>
        <p:nvCxnSpPr>
          <p:cNvPr id="26" name="Connecteur droit avec flèche 25"/>
          <p:cNvCxnSpPr/>
          <p:nvPr/>
        </p:nvCxnSpPr>
        <p:spPr>
          <a:xfrm>
            <a:off x="8002843" y="5157028"/>
            <a:ext cx="0" cy="242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ZoneTexte 26"/>
          <p:cNvSpPr txBox="1"/>
          <p:nvPr/>
        </p:nvSpPr>
        <p:spPr>
          <a:xfrm>
            <a:off x="7426397" y="6410920"/>
            <a:ext cx="1405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results.csv</a:t>
            </a:r>
            <a:endParaRPr lang="fr-FR" dirty="0"/>
          </a:p>
        </p:txBody>
      </p:sp>
      <p:sp>
        <p:nvSpPr>
          <p:cNvPr id="28" name="ZoneTexte 27"/>
          <p:cNvSpPr txBox="1"/>
          <p:nvPr/>
        </p:nvSpPr>
        <p:spPr>
          <a:xfrm>
            <a:off x="8253438" y="2561735"/>
            <a:ext cx="1053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scenario</a:t>
            </a:r>
            <a:endParaRPr lang="fr-FR" dirty="0"/>
          </a:p>
        </p:txBody>
      </p:sp>
      <p:cxnSp>
        <p:nvCxnSpPr>
          <p:cNvPr id="29" name="Connecteur droit avec flèche 28"/>
          <p:cNvCxnSpPr/>
          <p:nvPr/>
        </p:nvCxnSpPr>
        <p:spPr>
          <a:xfrm>
            <a:off x="8702480" y="2121121"/>
            <a:ext cx="0" cy="435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ZoneTexte 37"/>
          <p:cNvSpPr txBox="1"/>
          <p:nvPr/>
        </p:nvSpPr>
        <p:spPr>
          <a:xfrm>
            <a:off x="8011088" y="513467"/>
            <a:ext cx="2215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student_file.jl</a:t>
            </a:r>
            <a:endParaRPr lang="fr-FR" dirty="0"/>
          </a:p>
        </p:txBody>
      </p:sp>
      <p:cxnSp>
        <p:nvCxnSpPr>
          <p:cNvPr id="39" name="Connecteur droit avec flèche 38"/>
          <p:cNvCxnSpPr/>
          <p:nvPr/>
        </p:nvCxnSpPr>
        <p:spPr>
          <a:xfrm>
            <a:off x="8702480" y="880093"/>
            <a:ext cx="0" cy="407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ZoneTexte 41"/>
          <p:cNvSpPr txBox="1"/>
          <p:nvPr/>
        </p:nvSpPr>
        <p:spPr>
          <a:xfrm>
            <a:off x="7426397" y="2767278"/>
            <a:ext cx="1111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controller</a:t>
            </a:r>
            <a:endParaRPr lang="fr-FR" dirty="0"/>
          </a:p>
        </p:txBody>
      </p:sp>
      <p:cxnSp>
        <p:nvCxnSpPr>
          <p:cNvPr id="43" name="Connecteur droit avec flèche 42"/>
          <p:cNvCxnSpPr/>
          <p:nvPr/>
        </p:nvCxnSpPr>
        <p:spPr>
          <a:xfrm>
            <a:off x="7916299" y="2120232"/>
            <a:ext cx="0" cy="605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à coins arrondis 55"/>
          <p:cNvSpPr/>
          <p:nvPr/>
        </p:nvSpPr>
        <p:spPr>
          <a:xfrm>
            <a:off x="6774680" y="3328612"/>
            <a:ext cx="2269811" cy="68152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ZoneTexte 56"/>
          <p:cNvSpPr txBox="1"/>
          <p:nvPr/>
        </p:nvSpPr>
        <p:spPr>
          <a:xfrm>
            <a:off x="7311283" y="3461629"/>
            <a:ext cx="1423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simulation</a:t>
            </a:r>
            <a:endParaRPr lang="fr-FR" dirty="0"/>
          </a:p>
        </p:txBody>
      </p:sp>
      <p:cxnSp>
        <p:nvCxnSpPr>
          <p:cNvPr id="58" name="Connecteur droit avec flèche 57"/>
          <p:cNvCxnSpPr/>
          <p:nvPr/>
        </p:nvCxnSpPr>
        <p:spPr>
          <a:xfrm>
            <a:off x="7128842" y="2907104"/>
            <a:ext cx="0" cy="407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avec flèche 58"/>
          <p:cNvCxnSpPr/>
          <p:nvPr/>
        </p:nvCxnSpPr>
        <p:spPr>
          <a:xfrm>
            <a:off x="7927025" y="3100274"/>
            <a:ext cx="0" cy="203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avec flèche 60"/>
          <p:cNvCxnSpPr/>
          <p:nvPr/>
        </p:nvCxnSpPr>
        <p:spPr>
          <a:xfrm>
            <a:off x="8702480" y="2886086"/>
            <a:ext cx="0" cy="407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à coins arrondis 61"/>
          <p:cNvSpPr/>
          <p:nvPr/>
        </p:nvSpPr>
        <p:spPr>
          <a:xfrm>
            <a:off x="6774680" y="4360830"/>
            <a:ext cx="2269811" cy="68152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ZoneTexte 62"/>
          <p:cNvSpPr txBox="1"/>
          <p:nvPr/>
        </p:nvSpPr>
        <p:spPr>
          <a:xfrm>
            <a:off x="7510487" y="4493848"/>
            <a:ext cx="1423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metrics</a:t>
            </a:r>
            <a:endParaRPr lang="fr-FR" dirty="0"/>
          </a:p>
        </p:txBody>
      </p:sp>
      <p:sp>
        <p:nvSpPr>
          <p:cNvPr id="64" name="Rectangle à coins arrondis 63"/>
          <p:cNvSpPr/>
          <p:nvPr/>
        </p:nvSpPr>
        <p:spPr>
          <a:xfrm>
            <a:off x="6774680" y="5496997"/>
            <a:ext cx="2269811" cy="68152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ZoneTexte 64"/>
          <p:cNvSpPr txBox="1"/>
          <p:nvPr/>
        </p:nvSpPr>
        <p:spPr>
          <a:xfrm>
            <a:off x="7510487" y="5630015"/>
            <a:ext cx="1423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save_results</a:t>
            </a:r>
            <a:endParaRPr lang="fr-FR" dirty="0"/>
          </a:p>
        </p:txBody>
      </p:sp>
      <p:cxnSp>
        <p:nvCxnSpPr>
          <p:cNvPr id="67" name="Connecteur droit avec flèche 66"/>
          <p:cNvCxnSpPr/>
          <p:nvPr/>
        </p:nvCxnSpPr>
        <p:spPr>
          <a:xfrm>
            <a:off x="7962193" y="4068359"/>
            <a:ext cx="0" cy="242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avec flèche 67"/>
          <p:cNvCxnSpPr/>
          <p:nvPr/>
        </p:nvCxnSpPr>
        <p:spPr>
          <a:xfrm>
            <a:off x="8011087" y="6224296"/>
            <a:ext cx="0" cy="242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ZoneTexte 68"/>
          <p:cNvSpPr txBox="1"/>
          <p:nvPr/>
        </p:nvSpPr>
        <p:spPr>
          <a:xfrm>
            <a:off x="369278" y="213928"/>
            <a:ext cx="397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err="1" smtClean="0">
                <a:solidFill>
                  <a:srgbClr val="FF0000"/>
                </a:solidFill>
              </a:rPr>
              <a:t>run</a:t>
            </a:r>
            <a:r>
              <a:rPr lang="fr-FR" sz="2400" b="1" dirty="0" smtClean="0">
                <a:solidFill>
                  <a:srgbClr val="FF0000"/>
                </a:solidFill>
              </a:rPr>
              <a:t>(</a:t>
            </a:r>
            <a:r>
              <a:rPr lang="fr-FR" sz="2400" b="1" dirty="0" err="1" smtClean="0">
                <a:solidFill>
                  <a:srgbClr val="FF0000"/>
                </a:solidFill>
              </a:rPr>
              <a:t>parameters</a:t>
            </a:r>
            <a:r>
              <a:rPr lang="fr-FR" sz="2400" b="1" dirty="0" smtClean="0">
                <a:solidFill>
                  <a:srgbClr val="FF0000"/>
                </a:solidFill>
              </a:rPr>
              <a:t>, </a:t>
            </a:r>
            <a:r>
              <a:rPr lang="fr-FR" sz="2400" b="1" dirty="0" err="1" smtClean="0">
                <a:solidFill>
                  <a:srgbClr val="FF0000"/>
                </a:solidFill>
              </a:rPr>
              <a:t>sudent_file</a:t>
            </a:r>
            <a:r>
              <a:rPr lang="fr-FR" sz="2400" b="1" dirty="0" smtClean="0">
                <a:solidFill>
                  <a:srgbClr val="FF0000"/>
                </a:solidFill>
              </a:rPr>
              <a:t>)</a:t>
            </a:r>
            <a:endParaRPr lang="fr-FR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995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à coins arrondis 1"/>
          <p:cNvSpPr/>
          <p:nvPr/>
        </p:nvSpPr>
        <p:spPr>
          <a:xfrm>
            <a:off x="764931" y="1169376"/>
            <a:ext cx="9478107" cy="31479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ZoneTexte 21"/>
          <p:cNvSpPr txBox="1"/>
          <p:nvPr/>
        </p:nvSpPr>
        <p:spPr>
          <a:xfrm>
            <a:off x="1046283" y="1455017"/>
            <a:ext cx="972868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 smtClean="0"/>
              <a:t>Charger les paramètres depuis le fichier « </a:t>
            </a:r>
            <a:r>
              <a:rPr lang="fr-FR" dirty="0" err="1" smtClean="0"/>
              <a:t>parameters</a:t>
            </a:r>
            <a:r>
              <a:rPr lang="fr-FR" dirty="0" smtClean="0"/>
              <a:t> »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fr-FR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 err="1" smtClean="0"/>
              <a:t>include</a:t>
            </a:r>
            <a:r>
              <a:rPr lang="fr-FR" dirty="0" smtClean="0"/>
              <a:t>(« </a:t>
            </a:r>
            <a:r>
              <a:rPr lang="fr-FR" dirty="0" err="1" smtClean="0"/>
              <a:t>fichier_etudiant.jl</a:t>
            </a:r>
            <a:r>
              <a:rPr lang="fr-FR" dirty="0" smtClean="0"/>
              <a:t> ») -&gt; </a:t>
            </a:r>
            <a:r>
              <a:rPr lang="fr-FR" dirty="0" err="1" smtClean="0"/>
              <a:t>controller</a:t>
            </a:r>
            <a:endParaRPr lang="fr-FR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fr-FR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 smtClean="0"/>
              <a:t>Choix de la série temporelle à partir de la base de donnée et de l’instance choisie dans « </a:t>
            </a:r>
            <a:r>
              <a:rPr lang="fr-FR" dirty="0" err="1" smtClean="0"/>
              <a:t>parameters</a:t>
            </a:r>
            <a:r>
              <a:rPr lang="fr-FR" dirty="0" smtClean="0"/>
              <a:t> » </a:t>
            </a:r>
            <a:r>
              <a:rPr lang="fr-FR" dirty="0" smtClean="0"/>
              <a:t>-&gt; scenarios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fr-FR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 smtClean="0"/>
              <a:t>Création des équipements et du </a:t>
            </a:r>
            <a:r>
              <a:rPr lang="fr-FR" dirty="0" err="1" smtClean="0"/>
              <a:t>microgrid</a:t>
            </a:r>
            <a:r>
              <a:rPr lang="fr-FR" dirty="0" smtClean="0"/>
              <a:t> à partir de « </a:t>
            </a:r>
            <a:r>
              <a:rPr lang="fr-FR" dirty="0" err="1" smtClean="0"/>
              <a:t>parameters</a:t>
            </a:r>
            <a:r>
              <a:rPr lang="fr-FR" dirty="0" smtClean="0"/>
              <a:t> » et des inputs du fichier « </a:t>
            </a:r>
            <a:r>
              <a:rPr lang="fr-FR" dirty="0" err="1" smtClean="0"/>
              <a:t>student_file.jl</a:t>
            </a:r>
            <a:r>
              <a:rPr lang="fr-FR" dirty="0" smtClean="0"/>
              <a:t> » -&gt; </a:t>
            </a:r>
            <a:r>
              <a:rPr lang="fr-FR" dirty="0" err="1" smtClean="0"/>
              <a:t>microgrid</a:t>
            </a:r>
            <a:endParaRPr lang="fr-FR" dirty="0" smtClean="0"/>
          </a:p>
          <a:p>
            <a:endParaRPr lang="fr-FR" dirty="0" smtClean="0"/>
          </a:p>
        </p:txBody>
      </p:sp>
      <p:sp>
        <p:nvSpPr>
          <p:cNvPr id="32" name="ZoneTexte 31"/>
          <p:cNvSpPr txBox="1"/>
          <p:nvPr/>
        </p:nvSpPr>
        <p:spPr>
          <a:xfrm>
            <a:off x="949569" y="703226"/>
            <a:ext cx="7314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err="1" smtClean="0">
                <a:solidFill>
                  <a:srgbClr val="FF0000"/>
                </a:solidFill>
              </a:rPr>
              <a:t>initialization</a:t>
            </a:r>
            <a:r>
              <a:rPr lang="fr-FR" sz="2400" b="1" dirty="0" smtClean="0">
                <a:solidFill>
                  <a:srgbClr val="FF0000"/>
                </a:solidFill>
              </a:rPr>
              <a:t>(</a:t>
            </a:r>
            <a:r>
              <a:rPr lang="fr-FR" sz="2400" b="1" dirty="0" err="1" smtClean="0">
                <a:solidFill>
                  <a:srgbClr val="FF0000"/>
                </a:solidFill>
              </a:rPr>
              <a:t>parameters</a:t>
            </a:r>
            <a:r>
              <a:rPr lang="fr-FR" sz="2400" b="1" dirty="0" smtClean="0">
                <a:solidFill>
                  <a:srgbClr val="FF0000"/>
                </a:solidFill>
              </a:rPr>
              <a:t>, </a:t>
            </a:r>
            <a:r>
              <a:rPr lang="fr-FR" sz="2400" b="1" dirty="0" err="1" smtClean="0">
                <a:solidFill>
                  <a:srgbClr val="FF0000"/>
                </a:solidFill>
              </a:rPr>
              <a:t>student_file</a:t>
            </a:r>
            <a:r>
              <a:rPr lang="fr-FR" sz="2400" b="1" dirty="0" smtClean="0">
                <a:solidFill>
                  <a:srgbClr val="FF0000"/>
                </a:solidFill>
              </a:rPr>
              <a:t>)</a:t>
            </a:r>
            <a:endParaRPr lang="fr-FR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2743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à coins arrondis 1"/>
          <p:cNvSpPr/>
          <p:nvPr/>
        </p:nvSpPr>
        <p:spPr>
          <a:xfrm>
            <a:off x="949569" y="1169376"/>
            <a:ext cx="10761785" cy="353450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ZoneTexte 21"/>
          <p:cNvSpPr txBox="1"/>
          <p:nvPr/>
        </p:nvSpPr>
        <p:spPr>
          <a:xfrm>
            <a:off x="1191358" y="1481394"/>
            <a:ext cx="10014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for h in 1:horizon 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1820007" y="1956006"/>
            <a:ext cx="973308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Mise à jour des informations disponible -&gt; </a:t>
            </a:r>
            <a:r>
              <a:rPr lang="fr-FR" dirty="0" smtClean="0">
                <a:solidFill>
                  <a:srgbClr val="FF0000"/>
                </a:solidFill>
              </a:rPr>
              <a:t>informations!(h, </a:t>
            </a:r>
            <a:r>
              <a:rPr lang="fr-FR" dirty="0" err="1" smtClean="0">
                <a:solidFill>
                  <a:srgbClr val="FF0000"/>
                </a:solidFill>
              </a:rPr>
              <a:t>microgrid</a:t>
            </a:r>
            <a:r>
              <a:rPr lang="fr-FR" dirty="0" smtClean="0">
                <a:solidFill>
                  <a:srgbClr val="FF0000"/>
                </a:solidFill>
              </a:rPr>
              <a:t>, scenarios)</a:t>
            </a:r>
            <a:endParaRPr lang="fr-FR" dirty="0">
              <a:solidFill>
                <a:srgbClr val="FF0000"/>
              </a:solidFill>
            </a:endParaRPr>
          </a:p>
          <a:p>
            <a:r>
              <a:rPr lang="fr-FR" dirty="0"/>
              <a:t>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Calculer les </a:t>
            </a:r>
            <a:r>
              <a:rPr lang="fr-FR" dirty="0"/>
              <a:t>variables de décision </a:t>
            </a:r>
            <a:r>
              <a:rPr lang="fr-FR" dirty="0" smtClean="0"/>
              <a:t>-&gt; </a:t>
            </a:r>
            <a:r>
              <a:rPr lang="fr-FR" dirty="0" err="1" smtClean="0">
                <a:solidFill>
                  <a:srgbClr val="FF0000"/>
                </a:solidFill>
              </a:rPr>
              <a:t>online_decisions</a:t>
            </a:r>
            <a:r>
              <a:rPr lang="fr-FR" dirty="0" smtClean="0">
                <a:solidFill>
                  <a:srgbClr val="FF0000"/>
                </a:solidFill>
              </a:rPr>
              <a:t>!(h, </a:t>
            </a:r>
            <a:r>
              <a:rPr lang="fr-FR" dirty="0" err="1" smtClean="0">
                <a:solidFill>
                  <a:srgbClr val="FF0000"/>
                </a:solidFill>
              </a:rPr>
              <a:t>microgrid</a:t>
            </a:r>
            <a:r>
              <a:rPr lang="fr-FR" dirty="0" smtClean="0">
                <a:solidFill>
                  <a:srgbClr val="FF0000"/>
                </a:solidFill>
              </a:rPr>
              <a:t>, </a:t>
            </a:r>
            <a:r>
              <a:rPr lang="fr-FR" dirty="0" err="1" smtClean="0">
                <a:solidFill>
                  <a:srgbClr val="FF0000"/>
                </a:solidFill>
              </a:rPr>
              <a:t>controller</a:t>
            </a:r>
            <a:r>
              <a:rPr lang="fr-FR" dirty="0" smtClean="0">
                <a:solidFill>
                  <a:srgbClr val="FF0000"/>
                </a:solidFill>
              </a:rPr>
              <a:t>)</a:t>
            </a:r>
            <a:endParaRPr lang="fr-FR" dirty="0">
              <a:solidFill>
                <a:srgbClr val="FF0000"/>
              </a:solidFill>
            </a:endParaRPr>
          </a:p>
          <a:p>
            <a:r>
              <a:rPr lang="fr-FR" dirty="0"/>
              <a:t>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Calculer les </a:t>
            </a:r>
            <a:r>
              <a:rPr lang="fr-FR" dirty="0"/>
              <a:t>variables d’état et de </a:t>
            </a:r>
            <a:r>
              <a:rPr lang="fr-FR" dirty="0" smtClean="0"/>
              <a:t>couplage + warning pour contraintes non respectées -&gt; </a:t>
            </a:r>
            <a:r>
              <a:rPr lang="fr-FR" dirty="0" err="1" smtClean="0">
                <a:solidFill>
                  <a:srgbClr val="FF0000"/>
                </a:solidFill>
              </a:rPr>
              <a:t>dynamics</a:t>
            </a:r>
            <a:r>
              <a:rPr lang="fr-FR" dirty="0" smtClean="0">
                <a:solidFill>
                  <a:srgbClr val="FF0000"/>
                </a:solidFill>
              </a:rPr>
              <a:t>!(h, </a:t>
            </a:r>
            <a:r>
              <a:rPr lang="fr-FR" dirty="0" err="1" smtClean="0">
                <a:solidFill>
                  <a:srgbClr val="FF0000"/>
                </a:solidFill>
              </a:rPr>
              <a:t>microgrid</a:t>
            </a:r>
            <a:r>
              <a:rPr lang="fr-FR" dirty="0" smtClean="0">
                <a:solidFill>
                  <a:srgbClr val="FF0000"/>
                </a:solidFill>
              </a:rPr>
              <a:t>, </a:t>
            </a:r>
            <a:r>
              <a:rPr lang="fr-FR" dirty="0" err="1" smtClean="0">
                <a:solidFill>
                  <a:srgbClr val="FF0000"/>
                </a:solidFill>
              </a:rPr>
              <a:t>controller</a:t>
            </a:r>
            <a:r>
              <a:rPr lang="fr-FR" dirty="0" smtClean="0">
                <a:solidFill>
                  <a:srgbClr val="FF0000"/>
                </a:solidFill>
              </a:rPr>
              <a:t>)</a:t>
            </a:r>
            <a:endParaRPr lang="fr-FR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« </a:t>
            </a:r>
            <a:r>
              <a:rPr lang="fr-FR" dirty="0" err="1" smtClean="0"/>
              <a:t>Checkeur</a:t>
            </a:r>
            <a:r>
              <a:rPr lang="fr-FR" dirty="0" smtClean="0"/>
              <a:t> » : </a:t>
            </a:r>
            <a:r>
              <a:rPr lang="fr-FR" dirty="0" err="1" smtClean="0"/>
              <a:t>equilibre</a:t>
            </a:r>
            <a:r>
              <a:rPr lang="fr-FR" dirty="0" smtClean="0"/>
              <a:t> offre/demande, si warning -&gt; </a:t>
            </a:r>
            <a:r>
              <a:rPr lang="fr-FR" dirty="0" smtClean="0">
                <a:solidFill>
                  <a:srgbClr val="FF0000"/>
                </a:solidFill>
              </a:rPr>
              <a:t>check!(h, </a:t>
            </a:r>
            <a:r>
              <a:rPr lang="fr-FR" dirty="0" err="1" smtClean="0">
                <a:solidFill>
                  <a:srgbClr val="FF0000"/>
                </a:solidFill>
              </a:rPr>
              <a:t>microgrid</a:t>
            </a:r>
            <a:r>
              <a:rPr lang="fr-FR" dirty="0" smtClean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1257301" y="4125831"/>
            <a:ext cx="9948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end</a:t>
            </a:r>
            <a:endParaRPr lang="fr-FR" dirty="0"/>
          </a:p>
        </p:txBody>
      </p:sp>
      <p:cxnSp>
        <p:nvCxnSpPr>
          <p:cNvPr id="8" name="Connecteur droit 7"/>
          <p:cNvCxnSpPr/>
          <p:nvPr/>
        </p:nvCxnSpPr>
        <p:spPr>
          <a:xfrm>
            <a:off x="1485900" y="1956006"/>
            <a:ext cx="0" cy="20530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1116623" y="696563"/>
            <a:ext cx="7314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err="1" smtClean="0">
                <a:solidFill>
                  <a:srgbClr val="FF0000"/>
                </a:solidFill>
              </a:rPr>
              <a:t>simulate</a:t>
            </a:r>
            <a:r>
              <a:rPr lang="fr-FR" sz="2400" b="1" dirty="0" smtClean="0">
                <a:solidFill>
                  <a:srgbClr val="FF0000"/>
                </a:solidFill>
              </a:rPr>
              <a:t>!(</a:t>
            </a:r>
            <a:r>
              <a:rPr lang="fr-FR" sz="2400" b="1" dirty="0" err="1" smtClean="0">
                <a:solidFill>
                  <a:srgbClr val="FF0000"/>
                </a:solidFill>
              </a:rPr>
              <a:t>microgrid</a:t>
            </a:r>
            <a:r>
              <a:rPr lang="fr-FR" sz="2400" b="1" dirty="0" smtClean="0">
                <a:solidFill>
                  <a:srgbClr val="FF0000"/>
                </a:solidFill>
              </a:rPr>
              <a:t>, </a:t>
            </a:r>
            <a:r>
              <a:rPr lang="fr-FR" sz="2400" b="1" dirty="0" err="1" smtClean="0">
                <a:solidFill>
                  <a:srgbClr val="FF0000"/>
                </a:solidFill>
              </a:rPr>
              <a:t>controller</a:t>
            </a:r>
            <a:r>
              <a:rPr lang="fr-FR" sz="2400" b="1" dirty="0" smtClean="0">
                <a:solidFill>
                  <a:srgbClr val="FF0000"/>
                </a:solidFill>
              </a:rPr>
              <a:t>, scenario)</a:t>
            </a:r>
            <a:endParaRPr lang="fr-FR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913951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1212</TotalTime>
  <Words>122</Words>
  <Application>Microsoft Office PowerPoint</Application>
  <PresentationFormat>Grand écran</PresentationFormat>
  <Paragraphs>69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LAPLACE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Hugo Radet</dc:creator>
  <cp:lastModifiedBy>Hugo Radet</cp:lastModifiedBy>
  <cp:revision>28</cp:revision>
  <dcterms:created xsi:type="dcterms:W3CDTF">2021-02-15T14:47:26Z</dcterms:created>
  <dcterms:modified xsi:type="dcterms:W3CDTF">2021-02-16T10:59:52Z</dcterms:modified>
</cp:coreProperties>
</file>