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5"/>
  </p:notesMasterIdLst>
  <p:sldIdLst>
    <p:sldId id="256" r:id="rId6"/>
    <p:sldId id="270" r:id="rId7"/>
    <p:sldId id="271" r:id="rId8"/>
    <p:sldId id="272" r:id="rId9"/>
    <p:sldId id="273" r:id="rId10"/>
    <p:sldId id="276" r:id="rId11"/>
    <p:sldId id="277" r:id="rId12"/>
    <p:sldId id="275"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ena Misharina" initials="MM" lastIdx="2" clrIdx="0">
    <p:extLst>
      <p:ext uri="{19B8F6BF-5375-455C-9EA6-DF929625EA0E}">
        <p15:presenceInfo xmlns:p15="http://schemas.microsoft.com/office/powerpoint/2012/main" userId="S-1-5-21-1935655697-515967899-682003330-992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2222"/>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7"/>
  </p:normalViewPr>
  <p:slideViewPr>
    <p:cSldViewPr snapToGrid="0">
      <p:cViewPr varScale="1">
        <p:scale>
          <a:sx n="114" d="100"/>
          <a:sy n="114" d="100"/>
        </p:scale>
        <p:origin x="590" y="9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cs typeface="Arial" charset="0"/>
              </a:defRPr>
            </a:lvl1pPr>
          </a:lstStyle>
          <a:p>
            <a:fld id="{4AA9FAFC-2319-504C-A7E6-C27BB7BBEBBC}" type="datetimeFigureOut">
              <a:rPr lang="mr-IN"/>
              <a:pPr/>
              <a:t>16-05-2019</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8E2C8280-5F62-3D48-BBB9-576BF0EE92F4}" type="slidenum">
              <a:rPr lang="uk-UA"/>
              <a:pPr/>
              <a:t>‹#›</a:t>
            </a:fld>
            <a:endParaRPr lang="uk-UA"/>
          </a:p>
        </p:txBody>
      </p:sp>
    </p:spTree>
    <p:extLst>
      <p:ext uri="{BB962C8B-B14F-4D97-AF65-F5344CB8AC3E}">
        <p14:creationId xmlns:p14="http://schemas.microsoft.com/office/powerpoint/2010/main" val="866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9" name="Freeform 28"/>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a:t>Title slide option A: </a:t>
            </a:r>
            <a:br>
              <a:rPr lang="en-US"/>
            </a:br>
            <a:r>
              <a:rPr lang="en-US"/>
              <a:t>Main title can extend over one or two lines</a:t>
            </a:r>
          </a:p>
        </p:txBody>
      </p:sp>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a:t>Presenter Title | @socialmedia</a:t>
            </a:r>
          </a:p>
        </p:txBody>
      </p:sp>
      <p:sp>
        <p:nvSpPr>
          <p:cNvPr id="9" name="TextBox 8"/>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solidFill>
              </a:rPr>
              <a:t>© 2018 Autodesk, Inc.</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Tree>
    <p:extLst>
      <p:ext uri="{BB962C8B-B14F-4D97-AF65-F5344CB8AC3E}">
        <p14:creationId xmlns:p14="http://schemas.microsoft.com/office/powerpoint/2010/main" val="2101905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nchor="ctr"/>
          <a:lstStyle>
            <a:lvl1pPr marL="0" indent="0" algn="ctr">
              <a:buNone/>
              <a:defRPr/>
            </a:lvl1pPr>
          </a:lstStyle>
          <a:p>
            <a:r>
              <a:rPr lang="en-US"/>
              <a:t>Click icon to add picture</a:t>
            </a:r>
          </a:p>
        </p:txBody>
      </p:sp>
      <p:sp>
        <p:nvSpPr>
          <p:cNvPr id="2" name="Title 1"/>
          <p:cNvSpPr>
            <a:spLocks noGrp="1"/>
          </p:cNvSpPr>
          <p:nvPr>
            <p:ph type="title" hasCustomPrompt="1"/>
          </p:nvPr>
        </p:nvSpPr>
        <p:spPr>
          <a:xfrm>
            <a:off x="152400" y="4857750"/>
            <a:ext cx="6400800" cy="152400"/>
          </a:xfrm>
        </p:spPr>
        <p:txBody>
          <a:bodyPr anchor="b"/>
          <a:lstStyle>
            <a:lvl1pPr>
              <a:spcBef>
                <a:spcPts val="0"/>
              </a:spcBef>
              <a:defRPr lang="en-US" sz="900" b="0" i="0" dirty="0">
                <a:solidFill>
                  <a:schemeClr val="tx1"/>
                </a:solidFill>
                <a:latin typeface="Arial" charset="0"/>
                <a:ea typeface="+mn-ea"/>
                <a:cs typeface="Arial" charset="0"/>
              </a:defRPr>
            </a:lvl1pPr>
          </a:lstStyle>
          <a:p>
            <a:pPr marL="0" lvl="0" indent="0">
              <a:spcBef>
                <a:spcPts val="750"/>
              </a:spcBef>
              <a:buFont typeface="Arial" panose="020B0604020202020204" pitchFamily="34" charset="0"/>
            </a:pPr>
            <a:r>
              <a:rPr lang="en-US"/>
              <a:t>Replace this copy with image credit when applicable.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086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828800" y="1504950"/>
            <a:ext cx="5486400" cy="1682480"/>
          </a:xfrm>
          <a:prstGeom prst="rect">
            <a:avLst/>
          </a:prstGeom>
        </p:spPr>
      </p:pic>
      <p:sp>
        <p:nvSpPr>
          <p:cNvPr id="6" name="TextBox 5"/>
          <p:cNvSpPr txBox="1"/>
          <p:nvPr userDrawn="1"/>
        </p:nvSpPr>
        <p:spPr>
          <a:xfrm>
            <a:off x="152400" y="4705350"/>
            <a:ext cx="8839202" cy="304800"/>
          </a:xfrm>
          <a:prstGeom prst="rect">
            <a:avLst/>
          </a:prstGeom>
          <a:noFill/>
        </p:spPr>
        <p:txBody>
          <a:bodyPr wrap="square" lIns="0" tIns="0" rIns="0" bIns="0" rtlCol="0" anchor="b">
            <a:noAutofit/>
          </a:bodyPr>
          <a:lstStyle/>
          <a:p>
            <a:pPr>
              <a:lnSpc>
                <a:spcPct val="90000"/>
              </a:lnSpc>
              <a:spcBef>
                <a:spcPts val="300"/>
              </a:spcBef>
            </a:pPr>
            <a:r>
              <a:rPr lang="en-US" sz="600">
                <a:solidFill>
                  <a:schemeClr val="bg2">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a:solidFill>
                  <a:schemeClr val="bg2">
                    <a:lumMod val="65000"/>
                  </a:schemeClr>
                </a:solidFill>
              </a:rPr>
              <a:t>© 2018 Autodesk. All rights reserved.</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A">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Freeform 9"/>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a:t>Section/chapter title slide option A:</a:t>
            </a:r>
            <a:br>
              <a:rPr lang="en-US"/>
            </a:br>
            <a:r>
              <a:rPr lang="en-US"/>
              <a:t>Title can extend over one or two lines</a:t>
            </a:r>
          </a:p>
        </p:txBody>
      </p:sp>
    </p:spTree>
    <p:extLst>
      <p:ext uri="{BB962C8B-B14F-4D97-AF65-F5344CB8AC3E}">
        <p14:creationId xmlns:p14="http://schemas.microsoft.com/office/powerpoint/2010/main" val="1780675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Freeform 7"/>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a:t>Title slide option B: </a:t>
            </a:r>
            <a:br>
              <a:rPr lang="en-US"/>
            </a:br>
            <a:r>
              <a:rPr lang="en-US"/>
              <a:t>Main title can extend over one or two lines</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a:t>Presenter Title | @socialmedia</a:t>
            </a:r>
          </a:p>
        </p:txBody>
      </p:sp>
      <p:sp>
        <p:nvSpPr>
          <p:cNvPr id="12" name="TextBox 11"/>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lumMod val="65000"/>
                  </a:schemeClr>
                </a:solidFill>
              </a:rPr>
              <a:t>© 2018 Autodesk,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B">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5" name="Freeform 4"/>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a:t>Section/chapter title slide option B:</a:t>
            </a:r>
            <a:br>
              <a:rPr lang="en-US"/>
            </a:br>
            <a:r>
              <a:rPr lang="en-US"/>
              <a:t>Title can extend over one or two lines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78291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187233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dirty="0"/>
              <a:t>Subtitle if needed</a:t>
            </a:r>
          </a:p>
        </p:txBody>
      </p:sp>
      <p:sp>
        <p:nvSpPr>
          <p:cNvPr id="6" name="Picture Placeholder 5"/>
          <p:cNvSpPr>
            <a:spLocks noGrp="1"/>
          </p:cNvSpPr>
          <p:nvPr>
            <p:ph type="pic" sz="quarter" idx="11"/>
          </p:nvPr>
        </p:nvSpPr>
        <p:spPr>
          <a:xfrm>
            <a:off x="4724400" y="1123950"/>
            <a:ext cx="4114800" cy="3657600"/>
          </a:xfrm>
        </p:spPr>
        <p:txBody>
          <a:bodyPr anchor="ctr"/>
          <a:lstStyle>
            <a:lvl1pPr marL="0" indent="0" algn="ctr">
              <a:buFontTx/>
              <a:buNone/>
              <a:defRPr/>
            </a:lvl1pPr>
          </a:lstStyle>
          <a:p>
            <a:r>
              <a:rPr lang="en-US"/>
              <a:t>Click icon to add picture</a:t>
            </a:r>
          </a:p>
        </p:txBody>
      </p:sp>
      <p:sp>
        <p:nvSpPr>
          <p:cNvPr id="9" name="Text Placeholder 8"/>
          <p:cNvSpPr>
            <a:spLocks noGrp="1"/>
          </p:cNvSpPr>
          <p:nvPr>
            <p:ph type="body" sz="quarter" idx="12" hasCustomPrompt="1"/>
          </p:nvPr>
        </p:nvSpPr>
        <p:spPr>
          <a:xfrm>
            <a:off x="4724400" y="4857750"/>
            <a:ext cx="4114800" cy="152400"/>
          </a:xfrm>
        </p:spPr>
        <p:txBody>
          <a:bodyPr/>
          <a:lstStyle>
            <a:lvl1pPr marL="0" indent="0">
              <a:spcBef>
                <a:spcPts val="0"/>
              </a:spcBef>
              <a:buNone/>
              <a:defRPr sz="900">
                <a:solidFill>
                  <a:schemeClr val="tx1"/>
                </a:solidFill>
              </a:defRPr>
            </a:lvl1pPr>
          </a:lstStyle>
          <a:p>
            <a:pPr lvl="0"/>
            <a:r>
              <a:rPr lang="en-US"/>
              <a:t>Photo credit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7"/>
          <p:cNvSpPr>
            <a:spLocks noGrp="1"/>
          </p:cNvSpPr>
          <p:nvPr>
            <p:ph type="body" sz="quarter" idx="10" hasCustomPrompt="1"/>
          </p:nvPr>
        </p:nvSpPr>
        <p:spPr>
          <a:xfrm>
            <a:off x="304800" y="742950"/>
            <a:ext cx="8534400" cy="304800"/>
          </a:xfrm>
        </p:spPr>
        <p:txBody>
          <a:bodyPr/>
          <a:lstStyle>
            <a:lvl1pPr marL="0" indent="0">
              <a:spcBef>
                <a:spcPts val="0"/>
              </a:spcBef>
              <a:buNone/>
              <a:defRPr sz="1600" b="1">
                <a:solidFill>
                  <a:schemeClr val="bg2">
                    <a:lumMod val="50000"/>
                  </a:schemeClr>
                </a:solidFill>
              </a:defRPr>
            </a:lvl1pPr>
          </a:lstStyle>
          <a:p>
            <a:pPr lvl="0"/>
            <a:r>
              <a:rPr lang="en-US" dirty="0"/>
              <a:t>Subtitle if needed</a:t>
            </a:r>
          </a:p>
        </p:txBody>
      </p:sp>
    </p:spTree>
    <p:extLst>
      <p:ext uri="{BB962C8B-B14F-4D97-AF65-F5344CB8AC3E}">
        <p14:creationId xmlns:p14="http://schemas.microsoft.com/office/powerpoint/2010/main" val="2513429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Keywo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5143500"/>
          </a:xfrm>
        </p:spPr>
        <p:txBody>
          <a:bodyPr bIns="182880" anchor="ctr"/>
          <a:lstStyle>
            <a:lvl1pPr marL="0" marR="0" indent="0" algn="ctr" defTabSz="685800" rtl="0" eaLnBrk="1" fontAlgn="auto" latinLnBrk="0" hangingPunct="1">
              <a:lnSpc>
                <a:spcPct val="90000"/>
              </a:lnSpc>
              <a:spcBef>
                <a:spcPct val="0"/>
              </a:spcBef>
              <a:spcAft>
                <a:spcPts val="0"/>
              </a:spcAft>
              <a:buClrTx/>
              <a:buSzTx/>
              <a:buFontTx/>
              <a:buNone/>
              <a:tabLst/>
              <a:defRPr sz="8000"/>
            </a:lvl1pPr>
          </a:lstStyle>
          <a:p>
            <a:r>
              <a:rPr lang="en-US"/>
              <a:t>Keyword slide</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85750"/>
            <a:ext cx="8534400" cy="4572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04800" y="1123950"/>
            <a:ext cx="8534400" cy="38862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08276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0" r:id="rId3"/>
    <p:sldLayoutId id="2147483671" r:id="rId4"/>
    <p:sldLayoutId id="2147483662" r:id="rId5"/>
    <p:sldLayoutId id="2147483664" r:id="rId6"/>
    <p:sldLayoutId id="2147483672" r:id="rId7"/>
    <p:sldLayoutId id="2147483666" r:id="rId8"/>
    <p:sldLayoutId id="2147483673" r:id="rId9"/>
    <p:sldLayoutId id="2147483674" r:id="rId10"/>
    <p:sldLayoutId id="2147483667" r:id="rId11"/>
    <p:sldLayoutId id="2147483675"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s-CZ" dirty="0"/>
              <a:t>Internet věcí</a:t>
            </a:r>
            <a:endParaRPr lang="en-US" dirty="0"/>
          </a:p>
        </p:txBody>
      </p:sp>
      <p:sp>
        <p:nvSpPr>
          <p:cNvPr id="3" name="Subtitle 2"/>
          <p:cNvSpPr>
            <a:spLocks noGrp="1"/>
          </p:cNvSpPr>
          <p:nvPr>
            <p:ph type="subTitle" idx="1"/>
          </p:nvPr>
        </p:nvSpPr>
        <p:spPr/>
        <p:txBody>
          <a:bodyPr/>
          <a:lstStyle/>
          <a:p>
            <a:r>
              <a:rPr lang="cs-CZ" dirty="0"/>
              <a:t>Michal Hradil</a:t>
            </a:r>
            <a:endParaRPr lang="en-US" dirty="0"/>
          </a:p>
        </p:txBody>
      </p:sp>
    </p:spTree>
    <p:extLst>
      <p:ext uri="{BB962C8B-B14F-4D97-AF65-F5344CB8AC3E}">
        <p14:creationId xmlns:p14="http://schemas.microsoft.com/office/powerpoint/2010/main" val="683433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5E5-0810-4D1A-8226-E7A952CBFD84}"/>
              </a:ext>
            </a:extLst>
          </p:cNvPr>
          <p:cNvSpPr>
            <a:spLocks noGrp="1"/>
          </p:cNvSpPr>
          <p:nvPr>
            <p:ph type="title"/>
          </p:nvPr>
        </p:nvSpPr>
        <p:spPr/>
        <p:txBody>
          <a:bodyPr/>
          <a:lstStyle/>
          <a:p>
            <a:r>
              <a:rPr lang="cs-CZ" dirty="0"/>
              <a:t>Co je to </a:t>
            </a:r>
            <a:r>
              <a:rPr lang="cs-CZ" dirty="0" err="1"/>
              <a:t>IoT</a:t>
            </a:r>
            <a:endParaRPr lang="en-US" dirty="0"/>
          </a:p>
        </p:txBody>
      </p:sp>
      <p:sp>
        <p:nvSpPr>
          <p:cNvPr id="3" name="Content Placeholder 2">
            <a:extLst>
              <a:ext uri="{FF2B5EF4-FFF2-40B4-BE49-F238E27FC236}">
                <a16:creationId xmlns:a16="http://schemas.microsoft.com/office/drawing/2014/main" id="{466985DE-00F3-40EE-B7C9-4B75088126C8}"/>
              </a:ext>
            </a:extLst>
          </p:cNvPr>
          <p:cNvSpPr>
            <a:spLocks noGrp="1"/>
          </p:cNvSpPr>
          <p:nvPr>
            <p:ph idx="1"/>
          </p:nvPr>
        </p:nvSpPr>
        <p:spPr/>
        <p:txBody>
          <a:bodyPr/>
          <a:lstStyle/>
          <a:p>
            <a:r>
              <a:rPr lang="en-US" sz="2400" dirty="0"/>
              <a:t>Internet </a:t>
            </a:r>
            <a:r>
              <a:rPr lang="en-US" sz="2400" dirty="0" err="1"/>
              <a:t>věcí</a:t>
            </a:r>
            <a:r>
              <a:rPr lang="en-US" sz="2400" dirty="0"/>
              <a:t> (</a:t>
            </a:r>
            <a:r>
              <a:rPr lang="en-US" sz="2400" dirty="0" err="1"/>
              <a:t>anglicky</a:t>
            </a:r>
            <a:r>
              <a:rPr lang="en-US" sz="2400" dirty="0"/>
              <a:t> Internet of Things, </a:t>
            </a:r>
            <a:r>
              <a:rPr lang="en-US" sz="2400" dirty="0" err="1"/>
              <a:t>zkratka</a:t>
            </a:r>
            <a:r>
              <a:rPr lang="en-US" sz="2400" dirty="0"/>
              <a:t> IoT) je v </a:t>
            </a:r>
            <a:r>
              <a:rPr lang="en-US" sz="2400" dirty="0" err="1"/>
              <a:t>informatice</a:t>
            </a:r>
            <a:endParaRPr lang="cs-CZ" sz="2400" dirty="0"/>
          </a:p>
          <a:p>
            <a:pPr lvl="1"/>
            <a:r>
              <a:rPr lang="en-US" sz="2400" dirty="0" err="1"/>
              <a:t>označení</a:t>
            </a:r>
            <a:r>
              <a:rPr lang="en-US" sz="2400" dirty="0"/>
              <a:t> pro </a:t>
            </a:r>
            <a:r>
              <a:rPr lang="en-US" sz="2400" dirty="0" err="1"/>
              <a:t>síť</a:t>
            </a:r>
            <a:r>
              <a:rPr lang="en-US" sz="2400" dirty="0"/>
              <a:t> </a:t>
            </a:r>
            <a:r>
              <a:rPr lang="en-US" sz="2400" dirty="0" err="1"/>
              <a:t>fyzických</a:t>
            </a:r>
            <a:r>
              <a:rPr lang="en-US" sz="2400" dirty="0"/>
              <a:t> </a:t>
            </a:r>
            <a:r>
              <a:rPr lang="en-US" sz="2400" dirty="0" err="1"/>
              <a:t>zařízení</a:t>
            </a:r>
            <a:r>
              <a:rPr lang="en-US" sz="2400" dirty="0"/>
              <a:t>, </a:t>
            </a:r>
            <a:r>
              <a:rPr lang="en-US" sz="2400" dirty="0" err="1"/>
              <a:t>vozidel</a:t>
            </a:r>
            <a:r>
              <a:rPr lang="en-US" sz="2400" dirty="0"/>
              <a:t>, </a:t>
            </a:r>
            <a:r>
              <a:rPr lang="en-US" sz="2400" dirty="0" err="1"/>
              <a:t>domácích</a:t>
            </a:r>
            <a:r>
              <a:rPr lang="en-US" sz="2400" dirty="0"/>
              <a:t> </a:t>
            </a:r>
            <a:r>
              <a:rPr lang="en-US" sz="2400" dirty="0" err="1"/>
              <a:t>spotřebičů</a:t>
            </a:r>
            <a:r>
              <a:rPr lang="en-US" sz="2400" dirty="0"/>
              <a:t> a </a:t>
            </a:r>
            <a:r>
              <a:rPr lang="en-US" sz="2400" dirty="0" err="1"/>
              <a:t>dalších</a:t>
            </a:r>
            <a:r>
              <a:rPr lang="en-US" sz="2400" dirty="0"/>
              <a:t> </a:t>
            </a:r>
            <a:r>
              <a:rPr lang="en-US" sz="2400" dirty="0" err="1"/>
              <a:t>zařízení</a:t>
            </a:r>
            <a:r>
              <a:rPr lang="en-US" sz="2400" dirty="0"/>
              <a:t>, </a:t>
            </a:r>
            <a:r>
              <a:rPr lang="en-US" sz="2400" dirty="0" err="1"/>
              <a:t>která</a:t>
            </a:r>
            <a:r>
              <a:rPr lang="en-US" sz="2400" dirty="0"/>
              <a:t> </a:t>
            </a:r>
            <a:r>
              <a:rPr lang="en-US" sz="2400" dirty="0" err="1"/>
              <a:t>jsou</a:t>
            </a:r>
            <a:r>
              <a:rPr lang="en-US" sz="2400" dirty="0"/>
              <a:t> </a:t>
            </a:r>
            <a:r>
              <a:rPr lang="en-US" sz="2400" dirty="0" err="1"/>
              <a:t>vybavena</a:t>
            </a:r>
            <a:r>
              <a:rPr lang="en-US" sz="2400" dirty="0"/>
              <a:t> </a:t>
            </a:r>
            <a:r>
              <a:rPr lang="en-US" sz="2400" dirty="0" err="1"/>
              <a:t>elektronikou</a:t>
            </a:r>
            <a:r>
              <a:rPr lang="en-US" sz="2400" dirty="0"/>
              <a:t>, </a:t>
            </a:r>
            <a:r>
              <a:rPr lang="en-US" sz="2400" dirty="0" err="1"/>
              <a:t>softwarem</a:t>
            </a:r>
            <a:r>
              <a:rPr lang="en-US" sz="2400" dirty="0"/>
              <a:t>, </a:t>
            </a:r>
            <a:r>
              <a:rPr lang="en-US" sz="2400" dirty="0" err="1"/>
              <a:t>senzory</a:t>
            </a:r>
            <a:r>
              <a:rPr lang="en-US" sz="2400" dirty="0"/>
              <a:t>, </a:t>
            </a:r>
            <a:r>
              <a:rPr lang="en-US" sz="2400" dirty="0" err="1"/>
              <a:t>pohyblivými</a:t>
            </a:r>
            <a:r>
              <a:rPr lang="en-US" sz="2400" dirty="0"/>
              <a:t> </a:t>
            </a:r>
            <a:r>
              <a:rPr lang="en-US" sz="2400" dirty="0" err="1"/>
              <a:t>částmi</a:t>
            </a:r>
            <a:r>
              <a:rPr lang="en-US" sz="2400" dirty="0"/>
              <a:t> a </a:t>
            </a:r>
            <a:r>
              <a:rPr lang="en-US" sz="2400" dirty="0" err="1"/>
              <a:t>síťovou</a:t>
            </a:r>
            <a:r>
              <a:rPr lang="en-US" sz="2400" dirty="0"/>
              <a:t> </a:t>
            </a:r>
            <a:r>
              <a:rPr lang="en-US" sz="2400" dirty="0" err="1"/>
              <a:t>konektivitou</a:t>
            </a:r>
            <a:r>
              <a:rPr lang="en-US" sz="2400" dirty="0"/>
              <a:t>, </a:t>
            </a:r>
            <a:r>
              <a:rPr lang="en-US" sz="2400" dirty="0" err="1"/>
              <a:t>která</a:t>
            </a:r>
            <a:r>
              <a:rPr lang="en-US" sz="2400" dirty="0"/>
              <a:t> </a:t>
            </a:r>
            <a:r>
              <a:rPr lang="en-US" sz="2400" dirty="0" err="1"/>
              <a:t>umožňuje</a:t>
            </a:r>
            <a:r>
              <a:rPr lang="en-US" sz="2400" dirty="0"/>
              <a:t> </a:t>
            </a:r>
            <a:r>
              <a:rPr lang="en-US" sz="2400" dirty="0" err="1"/>
              <a:t>těmto</a:t>
            </a:r>
            <a:r>
              <a:rPr lang="en-US" sz="2400" dirty="0"/>
              <a:t> </a:t>
            </a:r>
            <a:r>
              <a:rPr lang="en-US" sz="2400" dirty="0" err="1"/>
              <a:t>zařízením</a:t>
            </a:r>
            <a:r>
              <a:rPr lang="en-US" sz="2400" dirty="0"/>
              <a:t> se </a:t>
            </a:r>
            <a:r>
              <a:rPr lang="en-US" sz="2400" dirty="0" err="1"/>
              <a:t>propojit</a:t>
            </a:r>
            <a:r>
              <a:rPr lang="en-US" sz="2400" dirty="0"/>
              <a:t> a </a:t>
            </a:r>
            <a:r>
              <a:rPr lang="en-US" sz="2400" dirty="0" err="1"/>
              <a:t>vyměňovat</a:t>
            </a:r>
            <a:r>
              <a:rPr lang="en-US" sz="2400" dirty="0"/>
              <a:t> </a:t>
            </a:r>
            <a:r>
              <a:rPr lang="en-US" sz="2400" dirty="0" err="1"/>
              <a:t>si</a:t>
            </a:r>
            <a:r>
              <a:rPr lang="en-US" sz="2400" dirty="0"/>
              <a:t> data. </a:t>
            </a:r>
            <a:r>
              <a:rPr lang="en-US" sz="2400" dirty="0" err="1"/>
              <a:t>Každé</a:t>
            </a:r>
            <a:r>
              <a:rPr lang="en-US" sz="2400" dirty="0"/>
              <a:t> z </a:t>
            </a:r>
            <a:r>
              <a:rPr lang="en-US" sz="2400" dirty="0" err="1"/>
              <a:t>těchto</a:t>
            </a:r>
            <a:r>
              <a:rPr lang="en-US" sz="2400" dirty="0"/>
              <a:t> </a:t>
            </a:r>
            <a:r>
              <a:rPr lang="en-US" sz="2400" dirty="0" err="1"/>
              <a:t>zařízení</a:t>
            </a:r>
            <a:r>
              <a:rPr lang="en-US" sz="2400" dirty="0"/>
              <a:t> je </a:t>
            </a:r>
            <a:r>
              <a:rPr lang="en-US" sz="2400" dirty="0" err="1"/>
              <a:t>jasně</a:t>
            </a:r>
            <a:r>
              <a:rPr lang="en-US" sz="2400" dirty="0"/>
              <a:t> </a:t>
            </a:r>
            <a:r>
              <a:rPr lang="en-US" sz="2400" dirty="0" err="1"/>
              <a:t>identifikovatelné</a:t>
            </a:r>
            <a:r>
              <a:rPr lang="en-US" sz="2400" dirty="0"/>
              <a:t> </a:t>
            </a:r>
            <a:r>
              <a:rPr lang="en-US" sz="2400" dirty="0" err="1"/>
              <a:t>díky</a:t>
            </a:r>
            <a:r>
              <a:rPr lang="en-US" sz="2400" dirty="0"/>
              <a:t> </a:t>
            </a:r>
            <a:r>
              <a:rPr lang="en-US" sz="2400" dirty="0" err="1"/>
              <a:t>implementovanému</a:t>
            </a:r>
            <a:r>
              <a:rPr lang="en-US" sz="2400" dirty="0"/>
              <a:t> </a:t>
            </a:r>
            <a:r>
              <a:rPr lang="en-US" sz="2400" dirty="0" err="1"/>
              <a:t>výpočetnímu</a:t>
            </a:r>
            <a:r>
              <a:rPr lang="en-US" sz="2400" dirty="0"/>
              <a:t> </a:t>
            </a:r>
            <a:r>
              <a:rPr lang="en-US" sz="2400" dirty="0" err="1"/>
              <a:t>systému</a:t>
            </a:r>
            <a:r>
              <a:rPr lang="en-US" sz="2400" dirty="0"/>
              <a:t>, ale </a:t>
            </a:r>
            <a:r>
              <a:rPr lang="en-US" sz="2400" dirty="0" err="1"/>
              <a:t>přesto</a:t>
            </a:r>
            <a:r>
              <a:rPr lang="en-US" sz="2400" dirty="0"/>
              <a:t> je </a:t>
            </a:r>
            <a:r>
              <a:rPr lang="en-US" sz="2400" dirty="0" err="1"/>
              <a:t>schopno</a:t>
            </a:r>
            <a:r>
              <a:rPr lang="en-US" sz="2400" dirty="0"/>
              <a:t> </a:t>
            </a:r>
            <a:r>
              <a:rPr lang="en-US" sz="2400" dirty="0" err="1"/>
              <a:t>pracovat</a:t>
            </a:r>
            <a:r>
              <a:rPr lang="en-US" sz="2400" dirty="0"/>
              <a:t> </a:t>
            </a:r>
            <a:r>
              <a:rPr lang="en-US" sz="2400" dirty="0" err="1"/>
              <a:t>samostatně</a:t>
            </a:r>
            <a:r>
              <a:rPr lang="en-US" sz="2400" dirty="0"/>
              <a:t> v </a:t>
            </a:r>
            <a:r>
              <a:rPr lang="en-US" sz="2400" dirty="0" err="1"/>
              <a:t>existující</a:t>
            </a:r>
            <a:r>
              <a:rPr lang="en-US" sz="2400" dirty="0"/>
              <a:t> </a:t>
            </a:r>
            <a:r>
              <a:rPr lang="en-US" sz="2400" dirty="0" err="1"/>
              <a:t>infrastruktuře</a:t>
            </a:r>
            <a:r>
              <a:rPr lang="en-US" sz="2400" dirty="0"/>
              <a:t> </a:t>
            </a:r>
            <a:r>
              <a:rPr lang="en-US" sz="2400" dirty="0" err="1"/>
              <a:t>internetu</a:t>
            </a:r>
            <a:r>
              <a:rPr lang="en-US" sz="2400" dirty="0"/>
              <a:t>.</a:t>
            </a:r>
          </a:p>
        </p:txBody>
      </p:sp>
      <p:sp>
        <p:nvSpPr>
          <p:cNvPr id="4" name="Text Placeholder 3">
            <a:extLst>
              <a:ext uri="{FF2B5EF4-FFF2-40B4-BE49-F238E27FC236}">
                <a16:creationId xmlns:a16="http://schemas.microsoft.com/office/drawing/2014/main" id="{97E1DA1E-2AC5-4ADE-AC1B-E6F661A57444}"/>
              </a:ext>
            </a:extLst>
          </p:cNvPr>
          <p:cNvSpPr>
            <a:spLocks noGrp="1"/>
          </p:cNvSpPr>
          <p:nvPr>
            <p:ph type="body" sz="quarter" idx="10"/>
          </p:nvPr>
        </p:nvSpPr>
        <p:spPr/>
        <p:txBody>
          <a:bodyPr/>
          <a:lstStyle/>
          <a:p>
            <a:r>
              <a:rPr lang="cs-CZ" dirty="0"/>
              <a:t>Co na to </a:t>
            </a:r>
            <a:r>
              <a:rPr lang="cs-CZ" dirty="0" err="1"/>
              <a:t>Wikipedia</a:t>
            </a:r>
            <a:endParaRPr lang="en-US" dirty="0"/>
          </a:p>
        </p:txBody>
      </p:sp>
    </p:spTree>
    <p:extLst>
      <p:ext uri="{BB962C8B-B14F-4D97-AF65-F5344CB8AC3E}">
        <p14:creationId xmlns:p14="http://schemas.microsoft.com/office/powerpoint/2010/main" val="394172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B58D-9F5C-4FFE-8D62-79824D89CFAD}"/>
              </a:ext>
            </a:extLst>
          </p:cNvPr>
          <p:cNvSpPr>
            <a:spLocks noGrp="1"/>
          </p:cNvSpPr>
          <p:nvPr>
            <p:ph type="title"/>
          </p:nvPr>
        </p:nvSpPr>
        <p:spPr/>
        <p:txBody>
          <a:bodyPr/>
          <a:lstStyle/>
          <a:p>
            <a:r>
              <a:rPr lang="cs-CZ" dirty="0"/>
              <a:t>Nejběžnější platformy</a:t>
            </a:r>
            <a:endParaRPr lang="en-US" dirty="0"/>
          </a:p>
        </p:txBody>
      </p:sp>
      <p:sp>
        <p:nvSpPr>
          <p:cNvPr id="3" name="Content Placeholder 2">
            <a:extLst>
              <a:ext uri="{FF2B5EF4-FFF2-40B4-BE49-F238E27FC236}">
                <a16:creationId xmlns:a16="http://schemas.microsoft.com/office/drawing/2014/main" id="{C9676E23-2569-4E77-88B4-B6D41D9633E0}"/>
              </a:ext>
            </a:extLst>
          </p:cNvPr>
          <p:cNvSpPr>
            <a:spLocks noGrp="1"/>
          </p:cNvSpPr>
          <p:nvPr>
            <p:ph idx="1"/>
          </p:nvPr>
        </p:nvSpPr>
        <p:spPr>
          <a:xfrm>
            <a:off x="304800" y="1123950"/>
            <a:ext cx="8534400" cy="3886200"/>
          </a:xfrm>
        </p:spPr>
        <p:txBody>
          <a:bodyPr/>
          <a:lstStyle/>
          <a:p>
            <a:r>
              <a:rPr lang="cs-CZ" dirty="0" err="1"/>
              <a:t>Raspberry</a:t>
            </a:r>
            <a:r>
              <a:rPr lang="cs-CZ" dirty="0"/>
              <a:t> </a:t>
            </a:r>
            <a:r>
              <a:rPr lang="cs-CZ" dirty="0" err="1"/>
              <a:t>Pi</a:t>
            </a:r>
            <a:endParaRPr lang="cs-CZ" dirty="0"/>
          </a:p>
          <a:p>
            <a:pPr lvl="1"/>
            <a:r>
              <a:rPr lang="cs-CZ" dirty="0"/>
              <a:t>Opravdový počítač</a:t>
            </a:r>
          </a:p>
          <a:p>
            <a:pPr lvl="1"/>
            <a:endParaRPr lang="cs-CZ" dirty="0"/>
          </a:p>
          <a:p>
            <a:endParaRPr lang="cs-CZ" dirty="0"/>
          </a:p>
          <a:p>
            <a:r>
              <a:rPr lang="cs-CZ" dirty="0" err="1"/>
              <a:t>Arduino</a:t>
            </a:r>
            <a:endParaRPr lang="cs-CZ" dirty="0"/>
          </a:p>
          <a:p>
            <a:pPr lvl="1"/>
            <a:r>
              <a:rPr lang="cs-CZ" dirty="0"/>
              <a:t>Jednoúčelové zařízení</a:t>
            </a:r>
          </a:p>
          <a:p>
            <a:endParaRPr lang="cs-CZ" dirty="0"/>
          </a:p>
          <a:p>
            <a:r>
              <a:rPr lang="cs-CZ" dirty="0" err="1"/>
              <a:t>Wemos</a:t>
            </a:r>
            <a:r>
              <a:rPr lang="cs-CZ" dirty="0"/>
              <a:t> (ESP8266 </a:t>
            </a:r>
            <a:r>
              <a:rPr lang="cs-CZ"/>
              <a:t>chip)</a:t>
            </a:r>
            <a:endParaRPr lang="cs-CZ" dirty="0"/>
          </a:p>
          <a:p>
            <a:pPr lvl="1"/>
            <a:r>
              <a:rPr lang="cs-CZ" dirty="0"/>
              <a:t>Slabá, ale stále dostačující odnož </a:t>
            </a:r>
            <a:r>
              <a:rPr lang="cs-CZ" dirty="0" err="1"/>
              <a:t>Arduina</a:t>
            </a:r>
            <a:endParaRPr lang="en-US" dirty="0"/>
          </a:p>
        </p:txBody>
      </p:sp>
      <p:sp>
        <p:nvSpPr>
          <p:cNvPr id="4" name="Text Placeholder 3">
            <a:extLst>
              <a:ext uri="{FF2B5EF4-FFF2-40B4-BE49-F238E27FC236}">
                <a16:creationId xmlns:a16="http://schemas.microsoft.com/office/drawing/2014/main" id="{85DA1DE5-BE06-4919-8CB9-E9AD834ACC35}"/>
              </a:ext>
            </a:extLst>
          </p:cNvPr>
          <p:cNvSpPr>
            <a:spLocks noGrp="1"/>
          </p:cNvSpPr>
          <p:nvPr>
            <p:ph type="body" sz="quarter" idx="10"/>
          </p:nvPr>
        </p:nvSpPr>
        <p:spPr/>
        <p:txBody>
          <a:bodyPr/>
          <a:lstStyle/>
          <a:p>
            <a:endParaRPr lang="en-US"/>
          </a:p>
        </p:txBody>
      </p:sp>
      <p:pic>
        <p:nvPicPr>
          <p:cNvPr id="1026" name="Picture 2" descr="Raspberry Pi 3 - Model B - RASPBERRY PI ACCESSORIES - The Pi Hut">
            <a:extLst>
              <a:ext uri="{FF2B5EF4-FFF2-40B4-BE49-F238E27FC236}">
                <a16:creationId xmlns:a16="http://schemas.microsoft.com/office/drawing/2014/main" id="{E4CE3145-49AC-48D6-B43B-1827779B0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595" y="1146980"/>
            <a:ext cx="1347528" cy="1139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mouser.co.uk/images/arduino/lrg/A000066_SPL.jpg">
            <a:extLst>
              <a:ext uri="{FF2B5EF4-FFF2-40B4-BE49-F238E27FC236}">
                <a16:creationId xmlns:a16="http://schemas.microsoft.com/office/drawing/2014/main" id="{B0475ED9-8650-4509-9D3E-FD8B7CC0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328" y="2973581"/>
            <a:ext cx="1106672" cy="7636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iki.wemos.cc/_media/products:d1:pro_v1.0.0_1.jpg">
            <a:extLst>
              <a:ext uri="{FF2B5EF4-FFF2-40B4-BE49-F238E27FC236}">
                <a16:creationId xmlns:a16="http://schemas.microsoft.com/office/drawing/2014/main" id="{45732B24-AB60-40EC-AFC3-874AFD502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985" y="4019550"/>
            <a:ext cx="1648343" cy="92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6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E333-5036-456F-BBE9-938476C7FC24}"/>
              </a:ext>
            </a:extLst>
          </p:cNvPr>
          <p:cNvSpPr>
            <a:spLocks noGrp="1"/>
          </p:cNvSpPr>
          <p:nvPr>
            <p:ph type="title"/>
          </p:nvPr>
        </p:nvSpPr>
        <p:spPr/>
        <p:txBody>
          <a:bodyPr/>
          <a:lstStyle/>
          <a:p>
            <a:r>
              <a:rPr lang="cs-CZ" dirty="0" err="1"/>
              <a:t>Shields</a:t>
            </a:r>
            <a:endParaRPr lang="en-US" dirty="0"/>
          </a:p>
        </p:txBody>
      </p:sp>
      <p:sp>
        <p:nvSpPr>
          <p:cNvPr id="3" name="Content Placeholder 2">
            <a:extLst>
              <a:ext uri="{FF2B5EF4-FFF2-40B4-BE49-F238E27FC236}">
                <a16:creationId xmlns:a16="http://schemas.microsoft.com/office/drawing/2014/main" id="{E70E807B-C5DE-402D-9150-3CB6778FB39C}"/>
              </a:ext>
            </a:extLst>
          </p:cNvPr>
          <p:cNvSpPr>
            <a:spLocks noGrp="1"/>
          </p:cNvSpPr>
          <p:nvPr>
            <p:ph idx="1"/>
          </p:nvPr>
        </p:nvSpPr>
        <p:spPr/>
        <p:txBody>
          <a:bodyPr/>
          <a:lstStyle/>
          <a:p>
            <a:r>
              <a:rPr lang="cs-CZ" sz="1400" dirty="0"/>
              <a:t>Vstupní periferie</a:t>
            </a:r>
          </a:p>
          <a:p>
            <a:pPr lvl="1"/>
            <a:r>
              <a:rPr lang="cs-CZ" sz="1400" dirty="0"/>
              <a:t>Tlačítko</a:t>
            </a:r>
          </a:p>
          <a:p>
            <a:pPr lvl="1"/>
            <a:r>
              <a:rPr lang="cs-CZ" sz="1400" dirty="0"/>
              <a:t>Teploměr</a:t>
            </a:r>
          </a:p>
          <a:p>
            <a:pPr lvl="1"/>
            <a:r>
              <a:rPr lang="cs-CZ" sz="1400" dirty="0"/>
              <a:t>Senzor barometrického tlaku</a:t>
            </a:r>
          </a:p>
          <a:p>
            <a:r>
              <a:rPr lang="cs-CZ" sz="1400" dirty="0"/>
              <a:t>Výstupní periferie</a:t>
            </a:r>
          </a:p>
          <a:p>
            <a:pPr lvl="1"/>
            <a:r>
              <a:rPr lang="cs-CZ" sz="1400" dirty="0"/>
              <a:t>Display</a:t>
            </a:r>
          </a:p>
          <a:p>
            <a:pPr lvl="1"/>
            <a:r>
              <a:rPr lang="cs-CZ" sz="1400" dirty="0"/>
              <a:t>LED dioda</a:t>
            </a:r>
          </a:p>
          <a:p>
            <a:pPr lvl="1"/>
            <a:r>
              <a:rPr lang="cs-CZ" sz="1400" dirty="0"/>
              <a:t>Relé</a:t>
            </a:r>
          </a:p>
          <a:p>
            <a:pPr lvl="1"/>
            <a:r>
              <a:rPr lang="cs-CZ" sz="1400" dirty="0"/>
              <a:t>Motor </a:t>
            </a:r>
            <a:r>
              <a:rPr lang="cs-CZ" sz="1400" dirty="0" err="1"/>
              <a:t>shield</a:t>
            </a:r>
            <a:endParaRPr lang="cs-CZ" sz="1400" dirty="0"/>
          </a:p>
          <a:p>
            <a:pPr lvl="1"/>
            <a:r>
              <a:rPr lang="cs-CZ" sz="1400" dirty="0"/>
              <a:t>Zvonek</a:t>
            </a:r>
          </a:p>
          <a:p>
            <a:r>
              <a:rPr lang="cs-CZ" sz="1400" dirty="0"/>
              <a:t>Další</a:t>
            </a:r>
          </a:p>
          <a:p>
            <a:pPr lvl="1"/>
            <a:r>
              <a:rPr lang="cs-CZ" sz="1400" dirty="0" err="1"/>
              <a:t>Batery</a:t>
            </a:r>
            <a:r>
              <a:rPr lang="cs-CZ" sz="1400" dirty="0"/>
              <a:t> </a:t>
            </a:r>
            <a:r>
              <a:rPr lang="cs-CZ" sz="1400" dirty="0" err="1"/>
              <a:t>Shield</a:t>
            </a:r>
            <a:endParaRPr lang="cs-CZ" sz="1400" dirty="0"/>
          </a:p>
          <a:p>
            <a:pPr lvl="1"/>
            <a:r>
              <a:rPr lang="cs-CZ" sz="1400" dirty="0" err="1"/>
              <a:t>Memory</a:t>
            </a:r>
            <a:r>
              <a:rPr lang="cs-CZ" sz="1400" dirty="0"/>
              <a:t> </a:t>
            </a:r>
            <a:r>
              <a:rPr lang="cs-CZ" sz="1400" dirty="0" err="1"/>
              <a:t>card</a:t>
            </a:r>
            <a:r>
              <a:rPr lang="cs-CZ" sz="1400" dirty="0"/>
              <a:t> </a:t>
            </a:r>
            <a:r>
              <a:rPr lang="cs-CZ" sz="1400" dirty="0" err="1"/>
              <a:t>shield</a:t>
            </a:r>
            <a:endParaRPr lang="cs-CZ" sz="1400" dirty="0"/>
          </a:p>
        </p:txBody>
      </p:sp>
      <p:sp>
        <p:nvSpPr>
          <p:cNvPr id="4" name="Text Placeholder 3">
            <a:extLst>
              <a:ext uri="{FF2B5EF4-FFF2-40B4-BE49-F238E27FC236}">
                <a16:creationId xmlns:a16="http://schemas.microsoft.com/office/drawing/2014/main" id="{4A2AC827-CA24-4AC5-A70E-32126BBCF0D7}"/>
              </a:ext>
            </a:extLst>
          </p:cNvPr>
          <p:cNvSpPr>
            <a:spLocks noGrp="1"/>
          </p:cNvSpPr>
          <p:nvPr>
            <p:ph type="body" sz="quarter" idx="10"/>
          </p:nvPr>
        </p:nvSpPr>
        <p:spPr/>
        <p:txBody>
          <a:bodyPr/>
          <a:lstStyle/>
          <a:p>
            <a:r>
              <a:rPr lang="cs-CZ" dirty="0"/>
              <a:t>Mozek je fajn, ale bez smyslů a končetin je život nuda</a:t>
            </a:r>
            <a:endParaRPr lang="en-US" dirty="0"/>
          </a:p>
        </p:txBody>
      </p:sp>
    </p:spTree>
    <p:extLst>
      <p:ext uri="{BB962C8B-B14F-4D97-AF65-F5344CB8AC3E}">
        <p14:creationId xmlns:p14="http://schemas.microsoft.com/office/powerpoint/2010/main" val="2353133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77F6-4F09-4F74-8A75-FD8BC0AC565A}"/>
              </a:ext>
            </a:extLst>
          </p:cNvPr>
          <p:cNvSpPr>
            <a:spLocks noGrp="1"/>
          </p:cNvSpPr>
          <p:nvPr>
            <p:ph type="title"/>
          </p:nvPr>
        </p:nvSpPr>
        <p:spPr/>
        <p:txBody>
          <a:bodyPr/>
          <a:lstStyle/>
          <a:p>
            <a:r>
              <a:rPr lang="cs-CZ" dirty="0" err="1"/>
              <a:t>Arduino</a:t>
            </a:r>
            <a:r>
              <a:rPr lang="cs-CZ" dirty="0"/>
              <a:t> IDE</a:t>
            </a:r>
            <a:endParaRPr lang="en-US" dirty="0"/>
          </a:p>
        </p:txBody>
      </p:sp>
      <p:pic>
        <p:nvPicPr>
          <p:cNvPr id="5" name="Content Placeholder 4">
            <a:extLst>
              <a:ext uri="{FF2B5EF4-FFF2-40B4-BE49-F238E27FC236}">
                <a16:creationId xmlns:a16="http://schemas.microsoft.com/office/drawing/2014/main" id="{D030FAAD-F8FB-4DB6-B547-F1ED8FCDE542}"/>
              </a:ext>
            </a:extLst>
          </p:cNvPr>
          <p:cNvPicPr>
            <a:picLocks noGrp="1" noChangeAspect="1"/>
          </p:cNvPicPr>
          <p:nvPr>
            <p:ph idx="1"/>
          </p:nvPr>
        </p:nvPicPr>
        <p:blipFill>
          <a:blip r:embed="rId2"/>
          <a:stretch>
            <a:fillRect/>
          </a:stretch>
        </p:blipFill>
        <p:spPr>
          <a:xfrm>
            <a:off x="2805545" y="1123950"/>
            <a:ext cx="3532909" cy="3886200"/>
          </a:xfrm>
          <a:prstGeom prst="rect">
            <a:avLst/>
          </a:prstGeom>
        </p:spPr>
      </p:pic>
      <p:sp>
        <p:nvSpPr>
          <p:cNvPr id="4" name="Text Placeholder 3">
            <a:extLst>
              <a:ext uri="{FF2B5EF4-FFF2-40B4-BE49-F238E27FC236}">
                <a16:creationId xmlns:a16="http://schemas.microsoft.com/office/drawing/2014/main" id="{D5227FF9-34D6-4811-9674-802C55FD5BCA}"/>
              </a:ext>
            </a:extLst>
          </p:cNvPr>
          <p:cNvSpPr>
            <a:spLocks noGrp="1"/>
          </p:cNvSpPr>
          <p:nvPr>
            <p:ph type="body" sz="quarter" idx="10"/>
          </p:nvPr>
        </p:nvSpPr>
        <p:spPr/>
        <p:txBody>
          <a:bodyPr/>
          <a:lstStyle/>
          <a:p>
            <a:r>
              <a:rPr lang="cs-CZ" dirty="0"/>
              <a:t>Není céčko jako céčko</a:t>
            </a:r>
            <a:endParaRPr lang="en-US" dirty="0"/>
          </a:p>
        </p:txBody>
      </p:sp>
    </p:spTree>
    <p:extLst>
      <p:ext uri="{BB962C8B-B14F-4D97-AF65-F5344CB8AC3E}">
        <p14:creationId xmlns:p14="http://schemas.microsoft.com/office/powerpoint/2010/main" val="3234629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D7EB-EDC5-4542-9842-8FF6E62C5402}"/>
              </a:ext>
            </a:extLst>
          </p:cNvPr>
          <p:cNvSpPr>
            <a:spLocks noGrp="1"/>
          </p:cNvSpPr>
          <p:nvPr>
            <p:ph type="title"/>
          </p:nvPr>
        </p:nvSpPr>
        <p:spPr/>
        <p:txBody>
          <a:bodyPr/>
          <a:lstStyle/>
          <a:p>
            <a:r>
              <a:rPr lang="cs-CZ" dirty="0"/>
              <a:t>Dvě funkce stačí</a:t>
            </a:r>
            <a:endParaRPr lang="en-US" dirty="0"/>
          </a:p>
        </p:txBody>
      </p:sp>
      <p:sp>
        <p:nvSpPr>
          <p:cNvPr id="3" name="Content Placeholder 2">
            <a:extLst>
              <a:ext uri="{FF2B5EF4-FFF2-40B4-BE49-F238E27FC236}">
                <a16:creationId xmlns:a16="http://schemas.microsoft.com/office/drawing/2014/main" id="{31EA6EA8-E228-41F0-996D-5D7F88EB0104}"/>
              </a:ext>
            </a:extLst>
          </p:cNvPr>
          <p:cNvSpPr>
            <a:spLocks noGrp="1"/>
          </p:cNvSpPr>
          <p:nvPr>
            <p:ph idx="1"/>
          </p:nvPr>
        </p:nvSpPr>
        <p:spPr/>
        <p:txBody>
          <a:bodyPr/>
          <a:lstStyle/>
          <a:p>
            <a:r>
              <a:rPr lang="cs-CZ" dirty="0" err="1"/>
              <a:t>void</a:t>
            </a:r>
            <a:r>
              <a:rPr lang="cs-CZ" dirty="0"/>
              <a:t> </a:t>
            </a:r>
            <a:r>
              <a:rPr lang="cs-CZ" dirty="0" err="1"/>
              <a:t>setup</a:t>
            </a:r>
            <a:r>
              <a:rPr lang="cs-CZ" dirty="0"/>
              <a:t>();</a:t>
            </a:r>
          </a:p>
          <a:p>
            <a:pPr lvl="1"/>
            <a:r>
              <a:rPr lang="cs-CZ" dirty="0"/>
              <a:t>Volána pouze jednou při inicializaci systému (připojení napájení)</a:t>
            </a:r>
          </a:p>
          <a:p>
            <a:pPr lvl="1"/>
            <a:r>
              <a:rPr lang="cs-CZ" dirty="0"/>
              <a:t>Slouží k provedení inicializací programu, navázání síťové konektivity atd.</a:t>
            </a:r>
          </a:p>
          <a:p>
            <a:r>
              <a:rPr lang="cs-CZ" dirty="0" err="1"/>
              <a:t>void</a:t>
            </a:r>
            <a:r>
              <a:rPr lang="cs-CZ" dirty="0"/>
              <a:t> </a:t>
            </a:r>
            <a:r>
              <a:rPr lang="cs-CZ" dirty="0" err="1"/>
              <a:t>loop</a:t>
            </a:r>
            <a:r>
              <a:rPr lang="cs-CZ" dirty="0"/>
              <a:t>();</a:t>
            </a:r>
          </a:p>
          <a:p>
            <a:pPr lvl="1"/>
            <a:r>
              <a:rPr lang="cs-CZ" dirty="0"/>
              <a:t>Volána stále dokola po inicializaci</a:t>
            </a:r>
          </a:p>
          <a:p>
            <a:pPr lvl="1"/>
            <a:r>
              <a:rPr lang="cs-CZ" dirty="0"/>
              <a:t>Je třeba v ní ošetřit všechny vstupy a výstupy</a:t>
            </a:r>
          </a:p>
          <a:p>
            <a:pPr lvl="1"/>
            <a:r>
              <a:rPr lang="cs-CZ" dirty="0"/>
              <a:t>Pozor na single-</a:t>
            </a:r>
            <a:r>
              <a:rPr lang="cs-CZ" dirty="0" err="1"/>
              <a:t>threaded</a:t>
            </a:r>
            <a:r>
              <a:rPr lang="cs-CZ" dirty="0"/>
              <a:t> přístup</a:t>
            </a:r>
          </a:p>
          <a:p>
            <a:pPr lvl="2"/>
            <a:r>
              <a:rPr lang="cs-CZ" dirty="0"/>
              <a:t>Pokud se Váš program zastaví, stojí celý systém</a:t>
            </a:r>
            <a:endParaRPr lang="en-US" dirty="0"/>
          </a:p>
        </p:txBody>
      </p:sp>
      <p:sp>
        <p:nvSpPr>
          <p:cNvPr id="4" name="Text Placeholder 3">
            <a:extLst>
              <a:ext uri="{FF2B5EF4-FFF2-40B4-BE49-F238E27FC236}">
                <a16:creationId xmlns:a16="http://schemas.microsoft.com/office/drawing/2014/main" id="{48CF6D4E-5AF2-492B-BF0E-9D9F0BE716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0097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DE5D-5AA1-4C22-BF8C-4FB5456C1386}"/>
              </a:ext>
            </a:extLst>
          </p:cNvPr>
          <p:cNvSpPr>
            <a:spLocks noGrp="1"/>
          </p:cNvSpPr>
          <p:nvPr>
            <p:ph type="title"/>
          </p:nvPr>
        </p:nvSpPr>
        <p:spPr>
          <a:xfrm>
            <a:off x="304800" y="252132"/>
            <a:ext cx="8534400" cy="457200"/>
          </a:xfrm>
        </p:spPr>
        <p:txBody>
          <a:bodyPr/>
          <a:lstStyle/>
          <a:p>
            <a:r>
              <a:rPr lang="cs-CZ" dirty="0"/>
              <a:t>Prkýnko na krájení chleba ?</a:t>
            </a:r>
            <a:endParaRPr lang="en-US" dirty="0"/>
          </a:p>
        </p:txBody>
      </p:sp>
      <p:sp>
        <p:nvSpPr>
          <p:cNvPr id="4" name="Text Placeholder 3">
            <a:extLst>
              <a:ext uri="{FF2B5EF4-FFF2-40B4-BE49-F238E27FC236}">
                <a16:creationId xmlns:a16="http://schemas.microsoft.com/office/drawing/2014/main" id="{EEC17A0A-5791-4B72-822F-D7BBA25C5D12}"/>
              </a:ext>
            </a:extLst>
          </p:cNvPr>
          <p:cNvSpPr>
            <a:spLocks noGrp="1"/>
          </p:cNvSpPr>
          <p:nvPr>
            <p:ph type="body" sz="quarter" idx="10"/>
          </p:nvPr>
        </p:nvSpPr>
        <p:spPr/>
        <p:txBody>
          <a:bodyPr/>
          <a:lstStyle/>
          <a:p>
            <a:r>
              <a:rPr lang="cs-CZ" dirty="0" err="1"/>
              <a:t>Breadboard</a:t>
            </a:r>
            <a:r>
              <a:rPr lang="cs-CZ" dirty="0"/>
              <a:t> se hodí</a:t>
            </a:r>
            <a:endParaRPr lang="en-US" dirty="0"/>
          </a:p>
        </p:txBody>
      </p:sp>
      <p:sp>
        <p:nvSpPr>
          <p:cNvPr id="6" name="Content Placeholder 5">
            <a:extLst>
              <a:ext uri="{FF2B5EF4-FFF2-40B4-BE49-F238E27FC236}">
                <a16:creationId xmlns:a16="http://schemas.microsoft.com/office/drawing/2014/main" id="{56C2CD41-53EE-4A2D-8717-E75D22468FDD}"/>
              </a:ext>
            </a:extLst>
          </p:cNvPr>
          <p:cNvSpPr>
            <a:spLocks noGrp="1"/>
          </p:cNvSpPr>
          <p:nvPr>
            <p:ph idx="1"/>
          </p:nvPr>
        </p:nvSpPr>
        <p:spPr>
          <a:xfrm>
            <a:off x="304800" y="1123950"/>
            <a:ext cx="8534400" cy="3886200"/>
          </a:xfrm>
        </p:spPr>
        <p:txBody>
          <a:bodyPr/>
          <a:lstStyle/>
          <a:p>
            <a:endParaRPr lang="en-US" dirty="0"/>
          </a:p>
        </p:txBody>
      </p:sp>
      <p:pic>
        <p:nvPicPr>
          <p:cNvPr id="1028" name="Picture 4" descr="VÃ½sledek obrÃ¡zku pro breadboard">
            <a:extLst>
              <a:ext uri="{FF2B5EF4-FFF2-40B4-BE49-F238E27FC236}">
                <a16:creationId xmlns:a16="http://schemas.microsoft.com/office/drawing/2014/main" id="{92B9C007-E73F-4FB5-BEA7-D922DE6B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042" y="1047750"/>
            <a:ext cx="3960158" cy="39601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Ã½sledek obrÃ¡zku pro breadboard old">
            <a:extLst>
              <a:ext uri="{FF2B5EF4-FFF2-40B4-BE49-F238E27FC236}">
                <a16:creationId xmlns:a16="http://schemas.microsoft.com/office/drawing/2014/main" id="{7A31A3CC-3EE2-4337-91FD-34E17DDCD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29" y="1867530"/>
            <a:ext cx="4264959" cy="23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254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D9D5-8D84-4975-A519-FC10803CBEC4}"/>
              </a:ext>
            </a:extLst>
          </p:cNvPr>
          <p:cNvSpPr>
            <a:spLocks noGrp="1"/>
          </p:cNvSpPr>
          <p:nvPr>
            <p:ph type="title"/>
          </p:nvPr>
        </p:nvSpPr>
        <p:spPr/>
        <p:txBody>
          <a:bodyPr/>
          <a:lstStyle/>
          <a:p>
            <a:r>
              <a:rPr lang="cs-CZ" dirty="0"/>
              <a:t>Pojďme na to…</a:t>
            </a:r>
            <a:endParaRPr lang="en-US" dirty="0"/>
          </a:p>
        </p:txBody>
      </p:sp>
    </p:spTree>
    <p:extLst>
      <p:ext uri="{BB962C8B-B14F-4D97-AF65-F5344CB8AC3E}">
        <p14:creationId xmlns:p14="http://schemas.microsoft.com/office/powerpoint/2010/main" val="3240868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902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89">
      <a:dk1>
        <a:srgbClr val="3C3C3C"/>
      </a:dk1>
      <a:lt1>
        <a:srgbClr val="FFFFFF"/>
      </a:lt1>
      <a:dk2>
        <a:srgbClr val="0696D7"/>
      </a:dk2>
      <a:lt2>
        <a:srgbClr val="FFFFFF"/>
      </a:lt2>
      <a:accent1>
        <a:srgbClr val="0595D6"/>
      </a:accent1>
      <a:accent2>
        <a:srgbClr val="87BC40"/>
      </a:accent2>
      <a:accent3>
        <a:srgbClr val="32BCAD"/>
      </a:accent3>
      <a:accent4>
        <a:srgbClr val="1858A8"/>
      </a:accent4>
      <a:accent5>
        <a:srgbClr val="FAA21B"/>
      </a:accent5>
      <a:accent6>
        <a:srgbClr val="DD2222"/>
      </a:accent6>
      <a:hlink>
        <a:srgbClr val="0595D6"/>
      </a:hlink>
      <a:folHlink>
        <a:srgbClr val="666666"/>
      </a:folHlink>
    </a:clrScheme>
    <a:fontScheme name="Autodesk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1600"/>
        </a:defPPr>
      </a:lstStyle>
    </a:txDef>
  </a:objectDefaults>
  <a:extraClrSchemeLst/>
  <a:extLst>
    <a:ext uri="{05A4C25C-085E-4340-85A3-A5531E510DB2}">
      <thm15:themeFamily xmlns:thm15="http://schemas.microsoft.com/office/thememl/2012/main" name="CVUTClass.potx" id="{E3C82D92-8F94-42EE-A65E-D43921EF1E5F}" vid="{D49E28BF-D78B-410B-9A46-537EA9191F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E65209B949444EB4D4117B818B5F08" ma:contentTypeVersion="14" ma:contentTypeDescription="Create a new document." ma:contentTypeScope="" ma:versionID="2853e12a84af2acb06481ac02832e32d">
  <xsd:schema xmlns:xsd="http://www.w3.org/2001/XMLSchema" xmlns:xs="http://www.w3.org/2001/XMLSchema" xmlns:p="http://schemas.microsoft.com/office/2006/metadata/properties" xmlns:ns2="94ff1563-3148-4080-bbff-64225eadd769" xmlns:ns3="3bccbe53-e35c-40dc-b692-5b742d3c1fc8" targetNamespace="http://schemas.microsoft.com/office/2006/metadata/properties" ma:root="true" ma:fieldsID="dff81948ad1f688161f2990dd89bafa5" ns2:_="" ns3:_="">
    <xsd:import namespace="94ff1563-3148-4080-bbff-64225eadd769"/>
    <xsd:import namespace="3bccbe53-e35c-40dc-b692-5b742d3c1f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3:_dlc_DocId" minOccurs="0"/>
                <xsd:element ref="ns3:_dlc_DocIdUrl" minOccurs="0"/>
                <xsd:element ref="ns3:_dlc_DocIdPersistId" minOccurs="0"/>
                <xsd:element ref="ns2:Customer_x0020_Name" minOccurs="0"/>
                <xsd:element ref="ns2:Customer_x0020_Name_x003a_Company_x0020__x0028_linked_x0020_to_x0020_item_x0029_"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ff1563-3148-4080-bbff-64225eadd7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ustomer_x0020_Name" ma:index="21" nillable="true" ma:displayName="Customer Name" ma:list="{366ad9a9-3525-4460-bdfd-e5f30960367c}" ma:internalName="Customer_x0020_Name" ma:showField="Title">
      <xsd:simpleType>
        <xsd:restriction base="dms:Lookup"/>
      </xsd:simpleType>
    </xsd:element>
    <xsd:element name="Customer_x0020_Name_x003a_Company_x0020__x0028_linked_x0020_to_x0020_item_x0029_" ma:index="22" nillable="true" ma:displayName="Customer Name:Company (linked to item)" ma:list="{366ad9a9-3525-4460-bdfd-e5f30960367c}" ma:internalName="Customer_x0020_Name_x003a_Company_x0020__x0028_linked_x0020_to_x0020_item_x0029_" ma:readOnly="true" ma:showField="LinkTitleNoMenu" ma:web="3bccbe53-e35c-40dc-b692-5b742d3c1fc8">
      <xsd:simpleType>
        <xsd:restriction base="dms:Lookup"/>
      </xsd:simpleType>
    </xsd:element>
    <xsd:element name="Date" ma:index="23"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ccbe53-e35c-40dc-b692-5b742d3c1fc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3bccbe53-e35c-40dc-b692-5b742d3c1fc8">ZNQ3SMKZ64AM-1400628887-84842</_dlc_DocId>
    <_dlc_DocIdUrl xmlns="3bccbe53-e35c-40dc-b692-5b742d3c1fc8">
      <Url>https://share.autodesk.com/sites/PSS/_layouts/15/DocIdRedir.aspx?ID=ZNQ3SMKZ64AM-1400628887-84842</Url>
      <Description>ZNQ3SMKZ64AM-1400628887-84842</Description>
    </_dlc_DocIdUrl>
    <Customer_x0020_Name xmlns="94ff1563-3148-4080-bbff-64225eadd769" xsi:nil="true"/>
    <Date xmlns="94ff1563-3148-4080-bbff-64225eadd769"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5567409-1BB1-4FF4-A1BF-EBB2307DDE4C}">
  <ds:schemaRefs>
    <ds:schemaRef ds:uri="http://schemas.microsoft.com/sharepoint/v3/contenttype/forms"/>
  </ds:schemaRefs>
</ds:datastoreItem>
</file>

<file path=customXml/itemProps2.xml><?xml version="1.0" encoding="utf-8"?>
<ds:datastoreItem xmlns:ds="http://schemas.openxmlformats.org/officeDocument/2006/customXml" ds:itemID="{702A6121-76F5-46C5-A3EE-7C835DB49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ff1563-3148-4080-bbff-64225eadd769"/>
    <ds:schemaRef ds:uri="3bccbe53-e35c-40dc-b692-5b742d3c1f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8458DD-B1F1-4E78-8526-814842D0042C}">
  <ds:schemaRefs>
    <ds:schemaRef ds:uri="http://purl.org/dc/terms/"/>
    <ds:schemaRef ds:uri="http://schemas.microsoft.com/office/2006/documentManagement/types"/>
    <ds:schemaRef ds:uri="http://schemas.openxmlformats.org/package/2006/metadata/core-properties"/>
    <ds:schemaRef ds:uri="http://purl.org/dc/elements/1.1/"/>
    <ds:schemaRef ds:uri="94ff1563-3148-4080-bbff-64225eadd769"/>
    <ds:schemaRef ds:uri="http://schemas.microsoft.com/office/infopath/2007/PartnerControls"/>
    <ds:schemaRef ds:uri="3bccbe53-e35c-40dc-b692-5b742d3c1fc8"/>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A936E3F2-77E2-45C7-9CBC-A042D0AADBF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CVUTClass</Template>
  <TotalTime>9</TotalTime>
  <Words>220</Words>
  <Application>Microsoft Office PowerPoint</Application>
  <PresentationFormat>On-screen Show (16:9)</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Office Theme</vt:lpstr>
      <vt:lpstr>Internet věcí</vt:lpstr>
      <vt:lpstr>Co je to IoT</vt:lpstr>
      <vt:lpstr>Nejběžnější platformy</vt:lpstr>
      <vt:lpstr>Shields</vt:lpstr>
      <vt:lpstr>Arduino IDE</vt:lpstr>
      <vt:lpstr>Dvě funkce stačí</vt:lpstr>
      <vt:lpstr>Prkýnko na krájení chleba ?</vt:lpstr>
      <vt:lpstr>Pojďme na 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věcí</dc:title>
  <dc:creator>Michal Hradil</dc:creator>
  <cp:lastModifiedBy>Michal Hradil</cp:lastModifiedBy>
  <cp:revision>3</cp:revision>
  <cp:lastPrinted>2018-09-01T01:22:43Z</cp:lastPrinted>
  <dcterms:created xsi:type="dcterms:W3CDTF">2019-05-16T06:32:33Z</dcterms:created>
  <dcterms:modified xsi:type="dcterms:W3CDTF">2019-05-16T06:42:57Z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0x010100E2E65209B949444EB4D4117B818B5F08</vt:lpwstr>
  </property>
  <property fmtid="{D5CDD505-2E9C-101B-9397-08002B2CF9AE}" pid="3" name="_dlc_DocIdItemGuid">
    <vt:lpwstr>6be58d5b-4d22-4c81-8dc6-4fb7da7488f9</vt:lpwstr>
  </property>
</Properties>
</file>