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4" r:id="rId1"/>
  </p:sldMasterIdLst>
  <p:sldIdLst>
    <p:sldId id="256" r:id="rId2"/>
    <p:sldId id="257" r:id="rId3"/>
    <p:sldId id="258" r:id="rId4"/>
    <p:sldId id="271" r:id="rId5"/>
    <p:sldId id="272" r:id="rId6"/>
    <p:sldId id="261" r:id="rId7"/>
    <p:sldId id="266" r:id="rId8"/>
    <p:sldId id="273" r:id="rId9"/>
    <p:sldId id="274" r:id="rId10"/>
    <p:sldId id="269" r:id="rId11"/>
    <p:sldId id="275" r:id="rId12"/>
    <p:sldId id="270" r:id="rId13"/>
    <p:sldId id="276" r:id="rId14"/>
    <p:sldId id="277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53CFB-7679-042D-0C8F-32310B93A635}" v="55" dt="2024-03-23T12:43:47.690"/>
    <p1510:client id="{40D7DB94-08AB-3C31-30DD-CE290A33AB73}" v="87" dt="2024-03-22T08:22:25.462"/>
    <p1510:client id="{6CC1623F-BD72-24A6-360D-01257293B722}" v="531" dt="2024-03-23T16:34:51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2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9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4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5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7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6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0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285643FF-0A95-B1DF-16FF-06DC22DF0F43}"/>
              </a:ext>
            </a:extLst>
          </p:cNvPr>
          <p:cNvSpPr txBox="1"/>
          <p:nvPr/>
        </p:nvSpPr>
        <p:spPr>
          <a:xfrm>
            <a:off x="3395597" y="3009706"/>
            <a:ext cx="6161219" cy="9213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ea typeface="Calibri"/>
                <a:cs typeface="Calibri"/>
              </a:rPr>
              <a:t>Vedoucí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práce</a:t>
            </a:r>
            <a:r>
              <a:rPr lang="en-US" sz="2800" dirty="0">
                <a:ea typeface="Calibri"/>
                <a:cs typeface="Calibri"/>
              </a:rPr>
              <a:t>: </a:t>
            </a:r>
            <a:r>
              <a:rPr lang="en-US" sz="2800" dirty="0" err="1"/>
              <a:t>RNDr</a:t>
            </a:r>
            <a:r>
              <a:rPr lang="en-US" sz="2800" dirty="0"/>
              <a:t>. Arnošt </a:t>
            </a:r>
            <a:r>
              <a:rPr lang="en-US" sz="2800" dirty="0" err="1"/>
              <a:t>Večerka</a:t>
            </a:r>
            <a:endParaRPr lang="cs-CZ" sz="2800" dirty="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Diagramy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datových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toků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199" y="2067728"/>
            <a:ext cx="10515599" cy="728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latin typeface="+mn-lt"/>
                <a:ea typeface="+mn-ea"/>
                <a:cs typeface="+mn-cs"/>
              </a:rPr>
              <a:t>Martin </a:t>
            </a:r>
            <a:r>
              <a:rPr lang="en-US" sz="3000" kern="1200" dirty="0" err="1">
                <a:latin typeface="+mn-lt"/>
                <a:ea typeface="+mn-ea"/>
                <a:cs typeface="+mn-cs"/>
              </a:rPr>
              <a:t>Hradílek</a:t>
            </a:r>
            <a:endParaRPr lang="en-US" sz="3000" kern="1200" dirty="0" err="1">
              <a:latin typeface="+mn-lt"/>
              <a:cs typeface="Calibri"/>
            </a:endParaRP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nímek obrazovky, diagram, řada/pruh, Obdélník&#10;&#10;Popis se vygeneroval automaticky.">
            <a:extLst>
              <a:ext uri="{FF2B5EF4-FFF2-40B4-BE49-F238E27FC236}">
                <a16:creationId xmlns:a16="http://schemas.microsoft.com/office/drawing/2014/main" id="{CAB63858-BDDE-1708-3749-F2D69BEC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7" y="358627"/>
            <a:ext cx="11002026" cy="61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6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C0CE077C-2962-292A-1389-015AA8883CA4}"/>
              </a:ext>
            </a:extLst>
          </p:cNvPr>
          <p:cNvSpPr txBox="1">
            <a:spLocks/>
          </p:cNvSpPr>
          <p:nvPr/>
        </p:nvSpPr>
        <p:spPr>
          <a:xfrm>
            <a:off x="326721" y="448631"/>
            <a:ext cx="7206641" cy="699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cs typeface="Calibri Light"/>
              </a:rPr>
              <a:t>Implementační aspekty  - příkazy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001DE7-A98B-210F-E5D3-4D82A10EB09C}"/>
              </a:ext>
            </a:extLst>
          </p:cNvPr>
          <p:cNvSpPr txBox="1">
            <a:spLocks/>
          </p:cNvSpPr>
          <p:nvPr/>
        </p:nvSpPr>
        <p:spPr>
          <a:xfrm>
            <a:off x="326721" y="15542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B0604020202020204" pitchFamily="34" charset="0"/>
              <a:buChar char="-"/>
            </a:pPr>
            <a:r>
              <a:rPr lang="cs-CZ" sz="2400" dirty="0">
                <a:cs typeface="Calibri"/>
              </a:rPr>
              <a:t>veškerá funkcionalita je realizována příkazy</a:t>
            </a:r>
            <a:endParaRPr lang="en-US" sz="240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400" dirty="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400" dirty="0">
                <a:ea typeface="Calibri"/>
                <a:cs typeface="Calibri"/>
              </a:rPr>
              <a:t>tyto příkazy ukládají stav, který je aplikován</a:t>
            </a:r>
          </a:p>
          <a:p>
            <a:pPr>
              <a:buFont typeface="Calibri" panose="020B0604020202020204" pitchFamily="34" charset="0"/>
              <a:buChar char="-"/>
            </a:pPr>
            <a:endParaRPr lang="cs-CZ" sz="2400" dirty="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400" dirty="0">
                <a:cs typeface="Calibri"/>
              </a:rPr>
              <a:t>umožňuje také operace vrátit zpět</a:t>
            </a:r>
          </a:p>
        </p:txBody>
      </p:sp>
    </p:spTree>
    <p:extLst>
      <p:ext uri="{BB962C8B-B14F-4D97-AF65-F5344CB8AC3E}">
        <p14:creationId xmlns:p14="http://schemas.microsoft.com/office/powerpoint/2010/main" val="27592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snímek obrazovky, Písmo, číslo&#10;&#10;Popis se vygeneroval automaticky.">
            <a:extLst>
              <a:ext uri="{FF2B5EF4-FFF2-40B4-BE49-F238E27FC236}">
                <a16:creationId xmlns:a16="http://schemas.microsoft.com/office/drawing/2014/main" id="{B5F94485-272B-A0F7-A853-85FB56F7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80" y="489559"/>
            <a:ext cx="7975238" cy="58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8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C0CE077C-2962-292A-1389-015AA8883CA4}"/>
              </a:ext>
            </a:extLst>
          </p:cNvPr>
          <p:cNvSpPr txBox="1">
            <a:spLocks/>
          </p:cNvSpPr>
          <p:nvPr/>
        </p:nvSpPr>
        <p:spPr>
          <a:xfrm>
            <a:off x="326721" y="448631"/>
            <a:ext cx="7206641" cy="699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cs typeface="Calibri Light"/>
              </a:rPr>
              <a:t>Implementační aspekty  - ukládání a export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001DE7-A98B-210F-E5D3-4D82A10EB09C}"/>
              </a:ext>
            </a:extLst>
          </p:cNvPr>
          <p:cNvSpPr txBox="1">
            <a:spLocks/>
          </p:cNvSpPr>
          <p:nvPr/>
        </p:nvSpPr>
        <p:spPr>
          <a:xfrm>
            <a:off x="326721" y="15542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B0604020202020204" pitchFamily="34" charset="0"/>
              <a:buChar char="-"/>
            </a:pPr>
            <a:r>
              <a:rPr lang="cs-CZ" sz="2400" dirty="0">
                <a:cs typeface="Calibri"/>
              </a:rPr>
              <a:t>data jsou ukládána do XML </a:t>
            </a:r>
          </a:p>
          <a:p>
            <a:pPr>
              <a:buFont typeface="Calibri" panose="020B0604020202020204" pitchFamily="34" charset="0"/>
              <a:buChar char="-"/>
            </a:pPr>
            <a:endParaRPr lang="cs-CZ" sz="2400" dirty="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400" dirty="0">
                <a:cs typeface="Calibri"/>
              </a:rPr>
              <a:t>diagram lze exportovat do formátů PNG, JPG a BMP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cs-CZ" dirty="0">
                <a:cs typeface="Calibri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43515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285643FF-0A95-B1DF-16FF-06DC22DF0F43}"/>
              </a:ext>
            </a:extLst>
          </p:cNvPr>
          <p:cNvSpPr txBox="1"/>
          <p:nvPr/>
        </p:nvSpPr>
        <p:spPr>
          <a:xfrm>
            <a:off x="3395597" y="3009706"/>
            <a:ext cx="6161219" cy="9213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ea typeface="Calibri"/>
                <a:cs typeface="Calibri"/>
              </a:rPr>
              <a:t>Vedoucí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práce</a:t>
            </a:r>
            <a:r>
              <a:rPr lang="en-US" sz="2800" dirty="0">
                <a:ea typeface="Calibri"/>
                <a:cs typeface="Calibri"/>
              </a:rPr>
              <a:t>: </a:t>
            </a:r>
            <a:r>
              <a:rPr lang="en-US" sz="2800" dirty="0" err="1"/>
              <a:t>RNDr</a:t>
            </a:r>
            <a:r>
              <a:rPr lang="en-US" sz="2800" dirty="0"/>
              <a:t>. Arnošt </a:t>
            </a:r>
            <a:r>
              <a:rPr lang="en-US" sz="2800" dirty="0" err="1"/>
              <a:t>Večerka</a:t>
            </a:r>
            <a:endParaRPr lang="cs-CZ" sz="2800" dirty="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Diagramy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datových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toků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199" y="2067728"/>
            <a:ext cx="10515599" cy="728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latin typeface="+mn-lt"/>
                <a:ea typeface="+mn-ea"/>
                <a:cs typeface="+mn-cs"/>
              </a:rPr>
              <a:t>Martin </a:t>
            </a:r>
            <a:r>
              <a:rPr lang="en-US" sz="3000" kern="1200" dirty="0" err="1">
                <a:latin typeface="+mn-lt"/>
                <a:ea typeface="+mn-ea"/>
                <a:cs typeface="+mn-cs"/>
              </a:rPr>
              <a:t>Hradílek</a:t>
            </a:r>
            <a:endParaRPr lang="en-US" sz="3000" kern="1200" dirty="0" err="1">
              <a:latin typeface="+mn-lt"/>
              <a:cs typeface="Calibri"/>
            </a:endParaRP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74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FB265-CAA7-043E-B974-699D4DCF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1" y="622271"/>
            <a:ext cx="3411071" cy="896934"/>
          </a:xfrm>
        </p:spPr>
        <p:txBody>
          <a:bodyPr anchor="t">
            <a:normAutofit/>
          </a:bodyPr>
          <a:lstStyle/>
          <a:p>
            <a:r>
              <a:rPr lang="cs-CZ" sz="3200" dirty="0">
                <a:latin typeface="Calibri Light"/>
                <a:ea typeface="Calibri Light"/>
                <a:cs typeface="Calibri Light"/>
              </a:rPr>
              <a:t>Obsah prezentace</a:t>
            </a:r>
            <a:endParaRPr lang="cs-CZ" sz="32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4BEA1-9A56-4FF8-3CB8-BF023DC4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12" y="1672583"/>
            <a:ext cx="3580204" cy="3327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  Diagramy datových toků</a:t>
            </a:r>
          </a:p>
          <a:p>
            <a:pPr>
              <a:buFont typeface="Calibri" panose="020B0604020202020204" pitchFamily="34" charset="0"/>
              <a:buChar char="-"/>
            </a:pPr>
            <a:endParaRPr lang="cs-CZ" sz="2000" dirty="0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  Funkcionalita aplikace</a:t>
            </a:r>
            <a:endParaRPr lang="cs-CZ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cs-CZ" sz="20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Implementační aspekty</a:t>
            </a:r>
            <a:endParaRPr lang="cs-CZ" dirty="0">
              <a:ea typeface="Calibri"/>
              <a:cs typeface="Calibri"/>
            </a:endParaRPr>
          </a:p>
          <a:p>
            <a:pPr marL="0" indent="0">
              <a:buNone/>
            </a:pPr>
            <a:endParaRPr lang="cs-CZ" sz="20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59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06457-DFB9-65DA-1C2B-40736008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9" y="399659"/>
            <a:ext cx="4597747" cy="645436"/>
          </a:xfrm>
        </p:spPr>
        <p:txBody>
          <a:bodyPr anchor="b">
            <a:normAutofit/>
          </a:bodyPr>
          <a:lstStyle/>
          <a:p>
            <a:r>
              <a:rPr lang="cs-CZ" sz="3200">
                <a:ea typeface="Calibri Light"/>
                <a:cs typeface="Calibri Light"/>
              </a:rPr>
              <a:t>Diagramy datových toků</a:t>
            </a:r>
            <a:endParaRPr lang="cs-CZ" sz="32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593AB5-4922-13E7-C957-D9FFFF76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68" y="1489640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vizuálně reprezentují tok informací skrz systém a jeho procesy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slouží k jednoduššímu pochopení systému</a:t>
            </a:r>
          </a:p>
        </p:txBody>
      </p:sp>
      <p:pic>
        <p:nvPicPr>
          <p:cNvPr id="5" name="Obrázek 4" descr="Obsah obrázku text, diagram, Písmo, Plán&#10;&#10;Popis se vygeneroval automaticky.">
            <a:extLst>
              <a:ext uri="{FF2B5EF4-FFF2-40B4-BE49-F238E27FC236}">
                <a16:creationId xmlns:a16="http://schemas.microsoft.com/office/drawing/2014/main" id="{A2FC47A7-70A0-8E93-F65A-974CBE9B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68" y="1124689"/>
            <a:ext cx="6999635" cy="461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06457-DFB9-65DA-1C2B-40736008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9" y="399659"/>
            <a:ext cx="4597747" cy="645436"/>
          </a:xfrm>
        </p:spPr>
        <p:txBody>
          <a:bodyPr anchor="b">
            <a:normAutofit/>
          </a:bodyPr>
          <a:lstStyle/>
          <a:p>
            <a:r>
              <a:rPr lang="cs-CZ" sz="3200">
                <a:ea typeface="Calibri Light"/>
                <a:cs typeface="Calibri Light"/>
              </a:rPr>
              <a:t>Diagramy datových toků</a:t>
            </a:r>
            <a:endParaRPr lang="cs-CZ" sz="320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600F8733-54F9-9A39-9F37-EE4B51FF11AC}"/>
              </a:ext>
            </a:extLst>
          </p:cNvPr>
          <p:cNvSpPr>
            <a:spLocks noGrp="1"/>
          </p:cNvSpPr>
          <p:nvPr/>
        </p:nvSpPr>
        <p:spPr>
          <a:xfrm>
            <a:off x="392785" y="1260285"/>
            <a:ext cx="9982727" cy="5180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b="1" dirty="0">
                <a:ea typeface="Calibri"/>
                <a:cs typeface="Calibri"/>
              </a:rPr>
              <a:t>Externí entita</a:t>
            </a:r>
          </a:p>
          <a:p>
            <a:pPr marL="0" indent="0">
              <a:buNone/>
            </a:pPr>
            <a:r>
              <a:rPr lang="cs-CZ" sz="2000" dirty="0">
                <a:ea typeface="Calibri"/>
                <a:cs typeface="Calibri"/>
              </a:rPr>
              <a:t>-  reprezentují externí systémy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0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0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sz="2000" b="1" dirty="0">
                <a:ea typeface="Calibri"/>
                <a:cs typeface="Calibri"/>
              </a:rPr>
              <a:t>Proces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popisují procedury, které získají data z datových toků a tyto data zpracovávají</a:t>
            </a:r>
          </a:p>
          <a:p>
            <a:pPr marL="0" indent="0">
              <a:buNone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sz="2000" b="1" dirty="0">
                <a:ea typeface="Calibri"/>
                <a:cs typeface="Calibri"/>
              </a:rPr>
              <a:t>Datové uložiště</a:t>
            </a:r>
            <a:endParaRPr lang="cs-CZ" sz="2000" b="1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reprezentují místa, kde jsou data v systému uložena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1600">
              <a:ea typeface="Calibri"/>
              <a:cs typeface="Calibri"/>
            </a:endParaRPr>
          </a:p>
        </p:txBody>
      </p:sp>
      <p:pic>
        <p:nvPicPr>
          <p:cNvPr id="13" name="Obrázek 12" descr="Obsah obrázku text, Písmo, snímek obrazovky, logo&#10;&#10;Popis se vygeneroval automaticky.">
            <a:extLst>
              <a:ext uri="{FF2B5EF4-FFF2-40B4-BE49-F238E27FC236}">
                <a16:creationId xmlns:a16="http://schemas.microsoft.com/office/drawing/2014/main" id="{172D453E-C5B1-0D60-C7F7-3CBAAA81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738" y="5514975"/>
            <a:ext cx="2105025" cy="628650"/>
          </a:xfrm>
          <a:prstGeom prst="rect">
            <a:avLst/>
          </a:prstGeom>
        </p:spPr>
      </p:pic>
      <p:pic>
        <p:nvPicPr>
          <p:cNvPr id="14" name="Obrázek 13" descr="Obsah obrázku text, Písmo, bílé, snímek obrazovky&#10;&#10;Popis se vygeneroval automaticky.">
            <a:extLst>
              <a:ext uri="{FF2B5EF4-FFF2-40B4-BE49-F238E27FC236}">
                <a16:creationId xmlns:a16="http://schemas.microsoft.com/office/drawing/2014/main" id="{72A81B6C-D369-2E04-5281-720ABC31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380" y="1381777"/>
            <a:ext cx="1666875" cy="1066800"/>
          </a:xfrm>
          <a:prstGeom prst="rect">
            <a:avLst/>
          </a:prstGeom>
        </p:spPr>
      </p:pic>
      <p:pic>
        <p:nvPicPr>
          <p:cNvPr id="4" name="Obrázek 3" descr="Obsah obrázku text, kruh, Písmo, symbol&#10;&#10;Popis se vygeneroval automaticky.">
            <a:extLst>
              <a:ext uri="{FF2B5EF4-FFF2-40B4-BE49-F238E27FC236}">
                <a16:creationId xmlns:a16="http://schemas.microsoft.com/office/drawing/2014/main" id="{9C6DB03D-83F8-68B8-C012-D3D3B683F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733" y="2925806"/>
            <a:ext cx="1876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06457-DFB9-65DA-1C2B-40736008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9" y="399659"/>
            <a:ext cx="4597747" cy="645436"/>
          </a:xfrm>
        </p:spPr>
        <p:txBody>
          <a:bodyPr anchor="b">
            <a:normAutofit/>
          </a:bodyPr>
          <a:lstStyle/>
          <a:p>
            <a:r>
              <a:rPr lang="cs-CZ" sz="3200" dirty="0">
                <a:ea typeface="Calibri Light"/>
                <a:cs typeface="Calibri Light"/>
              </a:rPr>
              <a:t>Diagramy datových toků</a:t>
            </a:r>
            <a:endParaRPr lang="cs-CZ" sz="3200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5F039110-AF39-BD9D-CDEA-2C56D58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77" y="1336955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000" b="1" dirty="0">
                <a:ea typeface="Calibri" panose="020F0502020204030204"/>
                <a:cs typeface="Calibri" panose="020F0502020204030204"/>
              </a:rPr>
              <a:t>Datové toky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popisují toky dat v systému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směr toku dat je reprezentován orientací šipky</a:t>
            </a:r>
            <a:endParaRPr lang="cs-CZ" dirty="0"/>
          </a:p>
        </p:txBody>
      </p:sp>
      <p:pic>
        <p:nvPicPr>
          <p:cNvPr id="6" name="Obrázek 5" descr="Obsah obrázku text, Písmo, diagram, bílé&#10;&#10;Popis se vygeneroval automaticky.">
            <a:extLst>
              <a:ext uri="{FF2B5EF4-FFF2-40B4-BE49-F238E27FC236}">
                <a16:creationId xmlns:a16="http://schemas.microsoft.com/office/drawing/2014/main" id="{2C6E68FB-129D-B7E6-3401-DEFD9264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29" y="1341022"/>
            <a:ext cx="4866017" cy="38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96F2E0-3B71-7B63-CEAF-36BD860A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13" y="386001"/>
            <a:ext cx="3803737" cy="699262"/>
          </a:xfrm>
        </p:spPr>
        <p:txBody>
          <a:bodyPr>
            <a:normAutofit/>
          </a:bodyPr>
          <a:lstStyle/>
          <a:p>
            <a:r>
              <a:rPr lang="cs-CZ" sz="3200" dirty="0">
                <a:cs typeface="Calibri Light"/>
              </a:rPr>
              <a:t>Funkcionalita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99635A-D9C6-0385-3FF0-CC6DB3A5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980" y="1261954"/>
            <a:ext cx="39811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Manipulace prvků: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přidání prvku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smazání prvku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úprava vlastností</a:t>
            </a:r>
            <a:endParaRPr lang="cs-CZ" sz="2100" dirty="0"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pohyb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propojení prvků šipkami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pohyb šipek</a:t>
            </a:r>
            <a:endParaRPr lang="cs-CZ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100">
              <a:ea typeface="Calibri"/>
              <a:cs typeface="Calibri"/>
            </a:endParaRP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DEEF226E-5A26-F642-45CD-F835D762D415}"/>
              </a:ext>
            </a:extLst>
          </p:cNvPr>
          <p:cNvSpPr txBox="1">
            <a:spLocks/>
          </p:cNvSpPr>
          <p:nvPr/>
        </p:nvSpPr>
        <p:spPr>
          <a:xfrm>
            <a:off x="374739" y="1257780"/>
            <a:ext cx="429433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Žádaná funkcionalita: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manipulace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 err="1">
                <a:ea typeface="Calibri"/>
                <a:cs typeface="Calibri"/>
              </a:rPr>
              <a:t>undo</a:t>
            </a:r>
            <a:r>
              <a:rPr lang="cs-CZ" sz="2100" dirty="0">
                <a:ea typeface="Calibri"/>
                <a:cs typeface="Calibri"/>
              </a:rPr>
              <a:t>/</a:t>
            </a:r>
            <a:r>
              <a:rPr lang="cs-CZ" sz="2100" dirty="0" err="1">
                <a:ea typeface="Calibri"/>
                <a:cs typeface="Calibri"/>
              </a:rPr>
              <a:t>redo</a:t>
            </a:r>
            <a:r>
              <a:rPr lang="cs-CZ" sz="2100" dirty="0">
                <a:ea typeface="Calibri"/>
                <a:cs typeface="Calibri"/>
              </a:rPr>
              <a:t> funkcionalita</a:t>
            </a:r>
            <a:endParaRPr lang="en-US" sz="21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export do obrázkového formátu</a:t>
            </a:r>
            <a:endParaRPr lang="en-US" sz="21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uložení do XML</a:t>
            </a:r>
            <a:endParaRPr lang="cs-CZ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37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F99004-D89F-4614-6594-5C8BF4B1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78" y="146171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>
                <a:cs typeface="Calibri"/>
              </a:rPr>
              <a:t>Java 17</a:t>
            </a:r>
          </a:p>
          <a:p>
            <a:pPr marL="0" indent="0">
              <a:buNone/>
            </a:pPr>
            <a:endParaRPr lang="cs-CZ">
              <a:cs typeface="Calibri"/>
            </a:endParaRPr>
          </a:p>
          <a:p>
            <a:pPr marL="0" indent="0">
              <a:buNone/>
            </a:pPr>
            <a:r>
              <a:rPr lang="cs-CZ" err="1">
                <a:cs typeface="Calibri"/>
              </a:rPr>
              <a:t>JavaFX</a:t>
            </a:r>
            <a:r>
              <a:rPr lang="cs-CZ">
                <a:cs typeface="Calibri"/>
              </a:rPr>
              <a:t> – framework pro vytváření grafických aplikací</a:t>
            </a:r>
            <a:endParaRPr lang="cs-CZ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err="1">
                <a:ea typeface="Calibri"/>
                <a:cs typeface="Calibri"/>
              </a:rPr>
              <a:t>Canvas</a:t>
            </a:r>
            <a:endParaRPr lang="cs-CZ">
              <a:ea typeface="Calibri"/>
              <a:cs typeface="Calibri"/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C0CE077C-2962-292A-1389-015AA8883CA4}"/>
              </a:ext>
            </a:extLst>
          </p:cNvPr>
          <p:cNvSpPr txBox="1">
            <a:spLocks/>
          </p:cNvSpPr>
          <p:nvPr/>
        </p:nvSpPr>
        <p:spPr>
          <a:xfrm>
            <a:off x="326721" y="448631"/>
            <a:ext cx="9304749" cy="699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cs typeface="Calibri Light"/>
              </a:rPr>
              <a:t>Implementační aspekty  - použité technologie</a:t>
            </a:r>
            <a:endParaRPr lang="cs-CZ" sz="32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558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C0CE077C-2962-292A-1389-015AA8883CA4}"/>
              </a:ext>
            </a:extLst>
          </p:cNvPr>
          <p:cNvSpPr txBox="1">
            <a:spLocks/>
          </p:cNvSpPr>
          <p:nvPr/>
        </p:nvSpPr>
        <p:spPr>
          <a:xfrm>
            <a:off x="326721" y="448631"/>
            <a:ext cx="7206641" cy="699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cs typeface="Calibri Light"/>
              </a:rPr>
              <a:t>Implementační aspekty  - architektura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34F3C22C-1438-E125-4E71-EEC0FAC6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21" y="15437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>
                <a:cs typeface="Calibri"/>
              </a:rPr>
              <a:t>MVC architektura</a:t>
            </a:r>
            <a:endParaRPr lang="cs-CZ">
              <a:ea typeface="Calibri" panose="020F0502020204030204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400" dirty="0">
                <a:cs typeface="Calibri"/>
              </a:rPr>
              <a:t>Model – </a:t>
            </a:r>
            <a:r>
              <a:rPr lang="cs-CZ" sz="2400" dirty="0" err="1">
                <a:cs typeface="Calibri"/>
              </a:rPr>
              <a:t>CanvasModel</a:t>
            </a:r>
            <a:endParaRPr lang="cs-CZ" sz="2400" dirty="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4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400" dirty="0" err="1">
                <a:cs typeface="Calibri"/>
              </a:rPr>
              <a:t>Controller</a:t>
            </a:r>
            <a:r>
              <a:rPr lang="cs-CZ" sz="2400" dirty="0">
                <a:cs typeface="Calibri"/>
              </a:rPr>
              <a:t> – </a:t>
            </a:r>
            <a:r>
              <a:rPr lang="cs-CZ" sz="2400" dirty="0" err="1">
                <a:cs typeface="Calibri"/>
              </a:rPr>
              <a:t>MainScreenController</a:t>
            </a:r>
            <a:endParaRPr lang="cs-CZ" sz="24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4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400" dirty="0" err="1">
                <a:cs typeface="Calibri"/>
              </a:rPr>
              <a:t>View</a:t>
            </a:r>
            <a:r>
              <a:rPr lang="cs-CZ" sz="2400" dirty="0">
                <a:cs typeface="Calibri"/>
              </a:rPr>
              <a:t> - </a:t>
            </a:r>
            <a:r>
              <a:rPr lang="cs-CZ" sz="2400" dirty="0" err="1">
                <a:cs typeface="Calibri"/>
              </a:rPr>
              <a:t>Canvas</a:t>
            </a:r>
            <a:endParaRPr lang="cs-CZ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10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C0CE077C-2962-292A-1389-015AA8883CA4}"/>
              </a:ext>
            </a:extLst>
          </p:cNvPr>
          <p:cNvSpPr txBox="1">
            <a:spLocks/>
          </p:cNvSpPr>
          <p:nvPr/>
        </p:nvSpPr>
        <p:spPr>
          <a:xfrm>
            <a:off x="326721" y="448631"/>
            <a:ext cx="8427928" cy="699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cs typeface="Calibri Light"/>
              </a:rPr>
              <a:t>Implementační aspekty  - </a:t>
            </a:r>
            <a:r>
              <a:rPr lang="cs-CZ" sz="3200" dirty="0" err="1">
                <a:cs typeface="Calibri Light"/>
              </a:rPr>
              <a:t>quad</a:t>
            </a:r>
            <a:r>
              <a:rPr lang="cs-CZ" sz="3200" dirty="0">
                <a:cs typeface="Calibri Light"/>
              </a:rPr>
              <a:t> </a:t>
            </a:r>
            <a:r>
              <a:rPr lang="cs-CZ" sz="3200" dirty="0" err="1">
                <a:cs typeface="Calibri Light"/>
              </a:rPr>
              <a:t>tree</a:t>
            </a:r>
            <a:r>
              <a:rPr lang="cs-CZ" sz="3200" dirty="0">
                <a:cs typeface="Calibri Light"/>
              </a:rPr>
              <a:t> (čtyř-strom)</a:t>
            </a:r>
            <a:endParaRPr lang="cs-CZ" sz="3200"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001DE7-A98B-210F-E5D3-4D82A10EB09C}"/>
              </a:ext>
            </a:extLst>
          </p:cNvPr>
          <p:cNvSpPr txBox="1">
            <a:spLocks/>
          </p:cNvSpPr>
          <p:nvPr/>
        </p:nvSpPr>
        <p:spPr>
          <a:xfrm>
            <a:off x="326721" y="15542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400" dirty="0">
                <a:ea typeface="Calibri"/>
                <a:cs typeface="Calibri"/>
              </a:rPr>
              <a:t>datová struktura pro efektivní ukládání a vyhledávání prvků v rovině</a:t>
            </a:r>
            <a:endParaRPr lang="cs-CZ" sz="240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400" dirty="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400" dirty="0">
                <a:ea typeface="Calibri"/>
                <a:cs typeface="Calibri"/>
              </a:rPr>
              <a:t>   funguje na principu rozdělení roviny na čtyři stejně velké části - kvadranty</a:t>
            </a:r>
          </a:p>
          <a:p>
            <a:pPr>
              <a:buFont typeface="Calibri" panose="020B0604020202020204" pitchFamily="34" charset="0"/>
              <a:buChar char="-"/>
            </a:pPr>
            <a:endParaRPr lang="cs-CZ" sz="2400" dirty="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400" dirty="0">
                <a:ea typeface="Calibri"/>
                <a:cs typeface="Calibri"/>
              </a:rPr>
              <a:t>   tyto části se dále rozdělují podle počtu prvků v daných kvadrantech</a:t>
            </a:r>
          </a:p>
        </p:txBody>
      </p:sp>
    </p:spTree>
    <p:extLst>
      <p:ext uri="{BB962C8B-B14F-4D97-AF65-F5344CB8AC3E}">
        <p14:creationId xmlns:p14="http://schemas.microsoft.com/office/powerpoint/2010/main" val="179889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14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Office Theme</vt:lpstr>
      <vt:lpstr>Diagramy datových toků</vt:lpstr>
      <vt:lpstr>Obsah prezentace</vt:lpstr>
      <vt:lpstr>Diagramy datových toků</vt:lpstr>
      <vt:lpstr>Diagramy datových toků</vt:lpstr>
      <vt:lpstr>Diagramy datových toků</vt:lpstr>
      <vt:lpstr>Funkcionalita aplikace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Diagramy datových toků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303</cp:revision>
  <dcterms:created xsi:type="dcterms:W3CDTF">2024-03-17T09:33:16Z</dcterms:created>
  <dcterms:modified xsi:type="dcterms:W3CDTF">2024-03-23T16:40:39Z</dcterms:modified>
</cp:coreProperties>
</file>