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90" r:id="rId2"/>
    <p:sldId id="292" r:id="rId3"/>
    <p:sldId id="291" r:id="rId4"/>
    <p:sldId id="257" r:id="rId5"/>
    <p:sldId id="258" r:id="rId6"/>
    <p:sldId id="259" r:id="rId7"/>
    <p:sldId id="273" r:id="rId8"/>
    <p:sldId id="260" r:id="rId9"/>
    <p:sldId id="293" r:id="rId10"/>
    <p:sldId id="261" r:id="rId11"/>
    <p:sldId id="262" r:id="rId12"/>
    <p:sldId id="263" r:id="rId13"/>
    <p:sldId id="274" r:id="rId14"/>
    <p:sldId id="264" r:id="rId15"/>
    <p:sldId id="265" r:id="rId16"/>
    <p:sldId id="275" r:id="rId17"/>
    <p:sldId id="268" r:id="rId18"/>
    <p:sldId id="276" r:id="rId19"/>
    <p:sldId id="277" r:id="rId20"/>
    <p:sldId id="272" r:id="rId21"/>
    <p:sldId id="287" r:id="rId22"/>
    <p:sldId id="278" r:id="rId23"/>
    <p:sldId id="285" r:id="rId24"/>
    <p:sldId id="279" r:id="rId25"/>
    <p:sldId id="281" r:id="rId26"/>
    <p:sldId id="282" r:id="rId27"/>
    <p:sldId id="288"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9" name="Hrafnkell Tryggvason" initials="HT" lastIdx="1" clrIdx="28">
    <p:extLst>
      <p:ext uri="{19B8F6BF-5375-455C-9EA6-DF929625EA0E}">
        <p15:presenceInfo xmlns:p15="http://schemas.microsoft.com/office/powerpoint/2012/main" userId="f42ed0a2abe9a108" providerId="Windows Live"/>
      </p:ext>
    </p:extLst>
  </p:cmAuthor>
  <p:cmAuthor id="1" name="Katrin M. Elinborgardottir" initials="KME" lastIdx="1" clrIdx="0">
    <p:extLst/>
  </p:cmAuthor>
  <p:cmAuthor id="30" name="Guest" initials="Gu" lastIdx="26" clrIdx="29"/>
  <p:cmAuthor id="2" name="Katrin M. Elinborgardottir" initials="KME [2]" lastIdx="1" clrIdx="1">
    <p:extLst/>
  </p:cmAuthor>
  <p:cmAuthor id="3" name="Katrin M. Elinborgardottir" initials="KME [3]" lastIdx="1" clrIdx="2">
    <p:extLst/>
  </p:cmAuthor>
  <p:cmAuthor id="4" name="Katrin M. Elinborgardottir" initials="KME [4]" lastIdx="1" clrIdx="3">
    <p:extLst/>
  </p:cmAuthor>
  <p:cmAuthor id="5" name="Katrin M. Elinborgardottir" initials="KME [5]" lastIdx="1" clrIdx="4">
    <p:extLst/>
  </p:cmAuthor>
  <p:cmAuthor id="6" name="Katrin M. Elinborgardottir" initials="KME [6]" lastIdx="1" clrIdx="5">
    <p:extLst/>
  </p:cmAuthor>
  <p:cmAuthor id="7" name="Katrin M. Elinborgardottir" initials="KME [7]" lastIdx="1" clrIdx="6">
    <p:extLst/>
  </p:cmAuthor>
  <p:cmAuthor id="8" name="Katrin M. Elinborgardottir" initials="KME [8]" lastIdx="1" clrIdx="7">
    <p:extLst/>
  </p:cmAuthor>
  <p:cmAuthor id="9" name="Katrin M. Elinborgardottir" initials="KME [9]" lastIdx="1" clrIdx="8">
    <p:extLst/>
  </p:cmAuthor>
  <p:cmAuthor id="10" name="Katrin M. Elinborgardottir" initials="KME [10]" lastIdx="1" clrIdx="9">
    <p:extLst/>
  </p:cmAuthor>
  <p:cmAuthor id="11" name="Katrin M. Elinborgardottir" initials="KME [11]" lastIdx="1" clrIdx="10">
    <p:extLst/>
  </p:cmAuthor>
  <p:cmAuthor id="12" name="Katrin M. Elinborgardottir" initials="KME [12]" lastIdx="1" clrIdx="11">
    <p:extLst/>
  </p:cmAuthor>
  <p:cmAuthor id="13" name="Katrin M. Elinborgardottir" initials="KME [13]" lastIdx="1" clrIdx="12">
    <p:extLst/>
  </p:cmAuthor>
  <p:cmAuthor id="14" name="Katrin M. Elinborgardottir" initials="KME [14]" lastIdx="1" clrIdx="13">
    <p:extLst/>
  </p:cmAuthor>
  <p:cmAuthor id="15" name="Katrin M. Elinborgardottir" initials="KME [15]" lastIdx="1" clrIdx="14">
    <p:extLst/>
  </p:cmAuthor>
  <p:cmAuthor id="16" name="Katrin M. Elinborgardottir" initials="KME [16]" lastIdx="1" clrIdx="15">
    <p:extLst/>
  </p:cmAuthor>
  <p:cmAuthor id="17" name="Katrin M. Elinborgardottir" initials="KME [17]" lastIdx="1" clrIdx="16">
    <p:extLst/>
  </p:cmAuthor>
  <p:cmAuthor id="18" name="Katrin M. Elinborgardottir" initials="KME [18]" lastIdx="1" clrIdx="17">
    <p:extLst/>
  </p:cmAuthor>
  <p:cmAuthor id="19" name="Katrin M. Elinborgardottir" initials="KME [19]" lastIdx="1" clrIdx="18">
    <p:extLst/>
  </p:cmAuthor>
  <p:cmAuthor id="20" name="Katrin M. Elinborgardottir" initials="KME [20]" lastIdx="1" clrIdx="19">
    <p:extLst/>
  </p:cmAuthor>
  <p:cmAuthor id="21" name="Katrin M. Elinborgardottir" initials="KME [21]" lastIdx="1" clrIdx="20">
    <p:extLst/>
  </p:cmAuthor>
  <p:cmAuthor id="22" name="Katrin M. Elinborgardottir" initials="KME [22]" lastIdx="1" clrIdx="21">
    <p:extLst/>
  </p:cmAuthor>
  <p:cmAuthor id="23" name="Katrin M. Elinborgardottir" initials="KME [23]" lastIdx="1" clrIdx="22">
    <p:extLst/>
  </p:cmAuthor>
  <p:cmAuthor id="24" name="Katrin M. Elinborgardottir" initials="KME [24]" lastIdx="1" clrIdx="23">
    <p:extLst/>
  </p:cmAuthor>
  <p:cmAuthor id="25" name="Katrin M. Elinborgardottir" initials="KME [25]" lastIdx="1" clrIdx="24">
    <p:extLst/>
  </p:cmAuthor>
  <p:cmAuthor id="26" name="Katrin M. Elinborgardottir" initials="KME [26]" lastIdx="1" clrIdx="25">
    <p:extLst/>
  </p:cmAuthor>
  <p:cmAuthor id="27" name="Katrin M. Elinborgardottir" initials="KME [27]" lastIdx="1" clrIdx="26">
    <p:extLst/>
  </p:cmAuthor>
  <p:cmAuthor id="28" name="Katrin M. Elinborgardottir" initials="KME [28]" lastIdx="1" clrIdx="27">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2" autoAdjust="0"/>
    <p:restoredTop sz="94848" autoAdjust="0"/>
  </p:normalViewPr>
  <p:slideViewPr>
    <p:cSldViewPr snapToGrid="0">
      <p:cViewPr varScale="1">
        <p:scale>
          <a:sx n="68" d="100"/>
          <a:sy n="68" d="100"/>
        </p:scale>
        <p:origin x="252" y="72"/>
      </p:cViewPr>
      <p:guideLst/>
    </p:cSldViewPr>
  </p:slideViewPr>
  <p:outlineViewPr>
    <p:cViewPr>
      <p:scale>
        <a:sx n="33" d="100"/>
        <a:sy n="33" d="100"/>
      </p:scale>
      <p:origin x="0" y="-2880"/>
    </p:cViewPr>
  </p:outlineViewPr>
  <p:notesTextViewPr>
    <p:cViewPr>
      <p:scale>
        <a:sx n="1" d="1"/>
        <a:sy n="1" d="1"/>
      </p:scale>
      <p:origin x="0" y="0"/>
    </p:cViewPr>
  </p:notesTextViewPr>
  <p:notesViewPr>
    <p:cSldViewPr snapToGrid="0">
      <p:cViewPr varScale="1">
        <p:scale>
          <a:sx n="85" d="100"/>
          <a:sy n="85" d="100"/>
        </p:scale>
        <p:origin x="196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0F6942-4826-484E-994C-69264B743A85}" type="datetimeFigureOut">
              <a:rPr lang="en-US" smtClean="0"/>
              <a:t>8/8/2017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FE6B-7D4D-4CDD-92E2-153836DC3369}" type="slidenum">
              <a:rPr lang="en-US" smtClean="0"/>
              <a:t>‹#›</a:t>
            </a:fld>
            <a:endParaRPr lang="en-US"/>
          </a:p>
        </p:txBody>
      </p:sp>
    </p:spTree>
    <p:extLst>
      <p:ext uri="{BB962C8B-B14F-4D97-AF65-F5344CB8AC3E}">
        <p14:creationId xmlns:p14="http://schemas.microsoft.com/office/powerpoint/2010/main" val="2774954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6AEB3-A31A-41E8-AF86-0CAA97A60AAE}" type="datetimeFigureOut">
              <a:rPr lang="en-US"/>
              <a:t>8/8/2017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CC19C-8506-4AE6-8BBE-B8C222971D4B}" type="slidenum">
              <a:rPr lang="en-US"/>
              <a:t>‹#›</a:t>
            </a:fld>
            <a:endParaRPr lang="en-US"/>
          </a:p>
        </p:txBody>
      </p:sp>
    </p:spTree>
    <p:extLst>
      <p:ext uri="{BB962C8B-B14F-4D97-AF65-F5344CB8AC3E}">
        <p14:creationId xmlns:p14="http://schemas.microsoft.com/office/powerpoint/2010/main" val="296417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Á </a:t>
            </a:r>
            <a:r>
              <a:rPr lang="EN-US" dirty="0" err="1"/>
              <a:t>heildina</a:t>
            </a:r>
            <a:r>
              <a:rPr lang="EN-US" dirty="0"/>
              <a:t> </a:t>
            </a:r>
            <a:r>
              <a:rPr lang="EN-US" dirty="0" err="1"/>
              <a:t>finnst</a:t>
            </a:r>
            <a:r>
              <a:rPr lang="EN-US" dirty="0"/>
              <a:t> </a:t>
            </a:r>
            <a:r>
              <a:rPr lang="EN-US" dirty="0" err="1"/>
              <a:t>mér</a:t>
            </a:r>
            <a:r>
              <a:rPr lang="EN-US" dirty="0"/>
              <a:t> </a:t>
            </a:r>
            <a:r>
              <a:rPr lang="EN-US" dirty="0" err="1"/>
              <a:t>flest</a:t>
            </a:r>
            <a:r>
              <a:rPr lang="EN-US" dirty="0"/>
              <a:t> </a:t>
            </a:r>
            <a:r>
              <a:rPr lang="EN-US" dirty="0" err="1"/>
              <a:t>skýrt</a:t>
            </a:r>
            <a:r>
              <a:rPr lang="EN-US" dirty="0"/>
              <a:t> </a:t>
            </a:r>
            <a:r>
              <a:rPr lang="EN-US" dirty="0" err="1"/>
              <a:t>og</a:t>
            </a:r>
            <a:r>
              <a:rPr lang="EN-US" dirty="0"/>
              <a:t> </a:t>
            </a:r>
            <a:r>
              <a:rPr lang="EN-US" dirty="0" err="1"/>
              <a:t>aðgengilegt</a:t>
            </a:r>
            <a:r>
              <a:rPr lang="EN-US" dirty="0"/>
              <a:t> </a:t>
            </a:r>
            <a:r>
              <a:rPr lang="EN-US" dirty="0" err="1"/>
              <a:t>fyrir</a:t>
            </a:r>
            <a:r>
              <a:rPr lang="EN-US" dirty="0"/>
              <a:t> </a:t>
            </a:r>
            <a:r>
              <a:rPr lang="EN-US" dirty="0" err="1"/>
              <a:t>byrjanda</a:t>
            </a:r>
            <a:r>
              <a:rPr lang="EN-US" dirty="0"/>
              <a:t> í </a:t>
            </a:r>
            <a:r>
              <a:rPr lang="EN-US" dirty="0" err="1"/>
              <a:t>fjármálalæsi</a:t>
            </a:r>
            <a:r>
              <a:rPr lang="EN-US" dirty="0"/>
              <a:t>.  </a:t>
            </a:r>
            <a:r>
              <a:rPr lang="EN-US" dirty="0" err="1"/>
              <a:t>Það</a:t>
            </a:r>
            <a:r>
              <a:rPr lang="EN-US" dirty="0"/>
              <a:t> </a:t>
            </a:r>
            <a:r>
              <a:rPr lang="EN-US" dirty="0" err="1"/>
              <a:t>eru</a:t>
            </a:r>
            <a:r>
              <a:rPr lang="EN-US" dirty="0"/>
              <a:t> </a:t>
            </a:r>
            <a:r>
              <a:rPr lang="EN-US" dirty="0" err="1"/>
              <a:t>örfá</a:t>
            </a:r>
            <a:r>
              <a:rPr lang="EN-US" dirty="0"/>
              <a:t> </a:t>
            </a:r>
            <a:r>
              <a:rPr lang="EN-US" dirty="0" err="1"/>
              <a:t>óskýr</a:t>
            </a:r>
            <a:r>
              <a:rPr lang="EN-US" dirty="0"/>
              <a:t> </a:t>
            </a:r>
            <a:r>
              <a:rPr lang="EN-US" dirty="0" err="1"/>
              <a:t>atriði,en</a:t>
            </a:r>
            <a:r>
              <a:rPr lang="EN-US" dirty="0"/>
              <a:t> </a:t>
            </a:r>
            <a:r>
              <a:rPr lang="EN-US" dirty="0" err="1"/>
              <a:t>þau</a:t>
            </a:r>
            <a:r>
              <a:rPr lang="EN-US" dirty="0"/>
              <a:t> </a:t>
            </a:r>
            <a:r>
              <a:rPr lang="EN-US" dirty="0" err="1"/>
              <a:t>eru</a:t>
            </a:r>
            <a:r>
              <a:rPr lang="EN-US" dirty="0"/>
              <a:t> í </a:t>
            </a:r>
            <a:r>
              <a:rPr lang="EN-US" dirty="0" err="1"/>
              <a:t>athugasemdum</a:t>
            </a:r>
            <a:r>
              <a:rPr lang="EN-US" dirty="0"/>
              <a:t>.  </a:t>
            </a:r>
            <a:r>
              <a:rPr lang="EN-US" dirty="0" err="1"/>
              <a:t>Vantar</a:t>
            </a:r>
            <a:r>
              <a:rPr lang="EN-US" dirty="0"/>
              <a:t> upp á að </a:t>
            </a:r>
            <a:r>
              <a:rPr lang="EN-US" dirty="0" err="1"/>
              <a:t>þetta</a:t>
            </a:r>
            <a:r>
              <a:rPr lang="EN-US" dirty="0"/>
              <a:t> sé </a:t>
            </a:r>
            <a:r>
              <a:rPr lang="EN-US" dirty="0" err="1"/>
              <a:t>meira</a:t>
            </a:r>
            <a:r>
              <a:rPr lang="EN-US" dirty="0"/>
              <a:t> fyrir </a:t>
            </a:r>
            <a:r>
              <a:rPr lang="EN-US" dirty="0" err="1"/>
              <a:t>augað</a:t>
            </a:r>
            <a:r>
              <a:rPr lang="EN-US" dirty="0"/>
              <a:t> fyrir þá sem hafa </a:t>
            </a:r>
            <a:r>
              <a:rPr lang="EN-US" dirty="0" err="1"/>
              <a:t>myndrænt</a:t>
            </a:r>
            <a:r>
              <a:rPr lang="EN-US" dirty="0"/>
              <a:t> </a:t>
            </a:r>
            <a:r>
              <a:rPr lang="EN-US" dirty="0" err="1"/>
              <a:t>minni</a:t>
            </a:r>
            <a:r>
              <a:rPr lang="EN-US" dirty="0"/>
              <a:t>.  </a:t>
            </a:r>
            <a:endParaRPr lang="EN-US" dirty="0">
              <a:solidFill>
                <a:srgbClr val="000000"/>
              </a:solidFill>
              <a:latin typeface="Calibri"/>
            </a:endParaRPr>
          </a:p>
          <a:p>
            <a:r>
              <a:rPr lang="EN-US" dirty="0">
                <a:solidFill>
                  <a:srgbClr val="000000"/>
                </a:solidFill>
                <a:latin typeface="Calibri"/>
              </a:rPr>
              <a:t>Svo virðist vera ósamræmi í undirtitlum á </a:t>
            </a:r>
            <a:r>
              <a:rPr lang="EN-US" dirty="0" err="1">
                <a:solidFill>
                  <a:srgbClr val="000000"/>
                </a:solidFill>
                <a:latin typeface="Calibri"/>
              </a:rPr>
              <a:t>glærum</a:t>
            </a:r>
            <a:r>
              <a:rPr lang="EN-US" dirty="0">
                <a:solidFill>
                  <a:srgbClr val="000000"/>
                </a:solidFill>
                <a:latin typeface="Calibri"/>
              </a:rPr>
              <a:t>, </a:t>
            </a:r>
            <a:r>
              <a:rPr lang="EN-US" dirty="0" err="1">
                <a:solidFill>
                  <a:srgbClr val="000000"/>
                </a:solidFill>
                <a:latin typeface="Calibri"/>
              </a:rPr>
              <a:t>stundum</a:t>
            </a:r>
            <a:r>
              <a:rPr lang="EN-US" dirty="0">
                <a:solidFill>
                  <a:srgbClr val="000000"/>
                </a:solidFill>
                <a:latin typeface="Calibri"/>
              </a:rPr>
              <a:t> </a:t>
            </a:r>
            <a:r>
              <a:rPr lang="EN-US" dirty="0" err="1">
                <a:solidFill>
                  <a:srgbClr val="000000"/>
                </a:solidFill>
                <a:latin typeface="Calibri"/>
              </a:rPr>
              <a:t>eru</a:t>
            </a:r>
            <a:r>
              <a:rPr lang="EN-US" dirty="0">
                <a:solidFill>
                  <a:srgbClr val="000000"/>
                </a:solidFill>
                <a:latin typeface="Calibri"/>
              </a:rPr>
              <a:t> </a:t>
            </a:r>
            <a:r>
              <a:rPr lang="EN-US" dirty="0" err="1">
                <a:solidFill>
                  <a:srgbClr val="000000"/>
                </a:solidFill>
                <a:latin typeface="Calibri"/>
              </a:rPr>
              <a:t>þeir</a:t>
            </a:r>
            <a:r>
              <a:rPr lang="EN-US" dirty="0">
                <a:solidFill>
                  <a:srgbClr val="000000"/>
                </a:solidFill>
                <a:latin typeface="Calibri"/>
              </a:rPr>
              <a:t> </a:t>
            </a:r>
            <a:r>
              <a:rPr lang="EN-US" dirty="0" err="1">
                <a:solidFill>
                  <a:srgbClr val="000000"/>
                </a:solidFill>
                <a:latin typeface="Calibri"/>
              </a:rPr>
              <a:t>undirstrikaðir</a:t>
            </a:r>
            <a:r>
              <a:rPr lang="EN-US" dirty="0">
                <a:solidFill>
                  <a:srgbClr val="000000"/>
                </a:solidFill>
                <a:latin typeface="Calibri"/>
              </a:rPr>
              <a:t>, </a:t>
            </a:r>
            <a:r>
              <a:rPr lang="EN-US" dirty="0" err="1">
                <a:solidFill>
                  <a:srgbClr val="000000"/>
                </a:solidFill>
                <a:latin typeface="Calibri"/>
              </a:rPr>
              <a:t>stundum</a:t>
            </a:r>
            <a:r>
              <a:rPr lang="EN-US" dirty="0">
                <a:solidFill>
                  <a:srgbClr val="000000"/>
                </a:solidFill>
                <a:latin typeface="Calibri"/>
              </a:rPr>
              <a:t> </a:t>
            </a:r>
            <a:r>
              <a:rPr lang="EN-US" dirty="0" err="1">
                <a:solidFill>
                  <a:srgbClr val="000000"/>
                </a:solidFill>
                <a:latin typeface="Calibri"/>
              </a:rPr>
              <a:t>ekki</a:t>
            </a:r>
            <a:r>
              <a:rPr lang="EN-US" dirty="0">
                <a:solidFill>
                  <a:srgbClr val="000000"/>
                </a:solidFill>
                <a:latin typeface="Calibri"/>
              </a:rPr>
              <a:t>. </a:t>
            </a:r>
            <a:r>
              <a:rPr lang="EN-US" dirty="0" err="1">
                <a:solidFill>
                  <a:srgbClr val="000000"/>
                </a:solidFill>
                <a:latin typeface="Calibri"/>
              </a:rPr>
              <a:t>Stundum</a:t>
            </a:r>
            <a:r>
              <a:rPr lang="EN-US" dirty="0">
                <a:solidFill>
                  <a:srgbClr val="000000"/>
                </a:solidFill>
                <a:latin typeface="Calibri"/>
              </a:rPr>
              <a:t> </a:t>
            </a:r>
            <a:r>
              <a:rPr lang="EN-US" dirty="0" err="1">
                <a:solidFill>
                  <a:srgbClr val="000000"/>
                </a:solidFill>
                <a:latin typeface="Calibri"/>
              </a:rPr>
              <a:t>eru</a:t>
            </a:r>
            <a:r>
              <a:rPr lang="EN-US" dirty="0">
                <a:solidFill>
                  <a:srgbClr val="000000"/>
                </a:solidFill>
                <a:latin typeface="Calibri"/>
              </a:rPr>
              <a:t> </a:t>
            </a:r>
            <a:r>
              <a:rPr lang="EN-US" dirty="0" err="1">
                <a:solidFill>
                  <a:srgbClr val="000000"/>
                </a:solidFill>
                <a:latin typeface="Calibri"/>
              </a:rPr>
              <a:t>þeir</a:t>
            </a:r>
            <a:r>
              <a:rPr lang="EN-US" dirty="0">
                <a:solidFill>
                  <a:srgbClr val="000000"/>
                </a:solidFill>
                <a:latin typeface="Calibri"/>
              </a:rPr>
              <a:t> </a:t>
            </a:r>
            <a:r>
              <a:rPr lang="EN-US" dirty="0" err="1">
                <a:solidFill>
                  <a:srgbClr val="000000"/>
                </a:solidFill>
                <a:latin typeface="Calibri"/>
              </a:rPr>
              <a:t>skáletraðir</a:t>
            </a:r>
            <a:r>
              <a:rPr lang="EN-US" dirty="0">
                <a:solidFill>
                  <a:srgbClr val="000000"/>
                </a:solidFill>
                <a:latin typeface="Calibri"/>
              </a:rPr>
              <a:t>, </a:t>
            </a:r>
            <a:r>
              <a:rPr lang="EN-US" dirty="0" err="1">
                <a:solidFill>
                  <a:srgbClr val="000000"/>
                </a:solidFill>
                <a:latin typeface="Calibri"/>
              </a:rPr>
              <a:t>stundum</a:t>
            </a:r>
            <a:r>
              <a:rPr lang="EN-US" dirty="0">
                <a:solidFill>
                  <a:srgbClr val="000000"/>
                </a:solidFill>
                <a:latin typeface="Calibri"/>
              </a:rPr>
              <a:t> ekki.  </a:t>
            </a:r>
            <a:r>
              <a:rPr lang="EN-US" dirty="0" err="1">
                <a:solidFill>
                  <a:srgbClr val="000000"/>
                </a:solidFill>
                <a:latin typeface="Calibri"/>
              </a:rPr>
              <a:t>Hafa</a:t>
            </a:r>
            <a:r>
              <a:rPr lang="EN-US" dirty="0">
                <a:solidFill>
                  <a:srgbClr val="000000"/>
                </a:solidFill>
                <a:latin typeface="Calibri"/>
              </a:rPr>
              <a:t> </a:t>
            </a:r>
            <a:r>
              <a:rPr lang="EN-US" dirty="0" err="1">
                <a:solidFill>
                  <a:srgbClr val="000000"/>
                </a:solidFill>
                <a:latin typeface="Calibri"/>
              </a:rPr>
              <a:t>samræmi</a:t>
            </a:r>
            <a:r>
              <a:rPr lang="EN-US" dirty="0">
                <a:solidFill>
                  <a:srgbClr val="000000"/>
                </a:solidFill>
                <a:latin typeface="Calibri"/>
              </a:rPr>
              <a:t>. </a:t>
            </a:r>
          </a:p>
          <a:p>
            <a:endParaRPr lang="en-US" dirty="0">
              <a:solidFill>
                <a:srgbClr val="000000"/>
              </a:solidFill>
              <a:latin typeface="Calibri"/>
            </a:endParaRPr>
          </a:p>
          <a:p>
            <a:r>
              <a:rPr lang="EN-US" dirty="0" err="1">
                <a:solidFill>
                  <a:srgbClr val="000000"/>
                </a:solidFill>
                <a:latin typeface="Calibri"/>
              </a:rPr>
              <a:t>Vantar</a:t>
            </a:r>
            <a:r>
              <a:rPr lang="EN-US" dirty="0">
                <a:solidFill>
                  <a:srgbClr val="000000"/>
                </a:solidFill>
                <a:latin typeface="Calibri"/>
              </a:rPr>
              <a:t> </a:t>
            </a:r>
            <a:r>
              <a:rPr lang="EN-US" dirty="0" err="1">
                <a:solidFill>
                  <a:srgbClr val="000000"/>
                </a:solidFill>
                <a:latin typeface="Calibri"/>
              </a:rPr>
              <a:t>líka</a:t>
            </a:r>
            <a:r>
              <a:rPr lang="EN-US" dirty="0">
                <a:solidFill>
                  <a:srgbClr val="000000"/>
                </a:solidFill>
                <a:latin typeface="Calibri"/>
              </a:rPr>
              <a:t> </a:t>
            </a:r>
            <a:r>
              <a:rPr lang="EN-US" dirty="0" err="1">
                <a:solidFill>
                  <a:srgbClr val="000000"/>
                </a:solidFill>
                <a:latin typeface="Calibri"/>
              </a:rPr>
              <a:t>samræmi</a:t>
            </a:r>
            <a:r>
              <a:rPr lang="EN-US" dirty="0">
                <a:solidFill>
                  <a:srgbClr val="000000"/>
                </a:solidFill>
                <a:latin typeface="Calibri"/>
              </a:rPr>
              <a:t> </a:t>
            </a:r>
            <a:r>
              <a:rPr lang="EN-US" dirty="0" err="1">
                <a:solidFill>
                  <a:srgbClr val="000000"/>
                </a:solidFill>
                <a:latin typeface="Calibri"/>
              </a:rPr>
              <a:t>með</a:t>
            </a:r>
            <a:r>
              <a:rPr lang="EN-US" dirty="0">
                <a:solidFill>
                  <a:srgbClr val="000000"/>
                </a:solidFill>
                <a:latin typeface="Calibri"/>
              </a:rPr>
              <a:t> </a:t>
            </a:r>
            <a:r>
              <a:rPr lang="EN-US" dirty="0" err="1">
                <a:solidFill>
                  <a:srgbClr val="000000"/>
                </a:solidFill>
                <a:latin typeface="Calibri"/>
              </a:rPr>
              <a:t>punkta</a:t>
            </a:r>
            <a:r>
              <a:rPr lang="EN-US" dirty="0">
                <a:solidFill>
                  <a:srgbClr val="000000"/>
                </a:solidFill>
                <a:latin typeface="Calibri"/>
              </a:rPr>
              <a:t> á </a:t>
            </a:r>
            <a:r>
              <a:rPr lang="EN-US" dirty="0" err="1">
                <a:solidFill>
                  <a:srgbClr val="000000"/>
                </a:solidFill>
                <a:latin typeface="Calibri"/>
              </a:rPr>
              <a:t>eftir</a:t>
            </a:r>
            <a:r>
              <a:rPr lang="EN-US" dirty="0">
                <a:solidFill>
                  <a:srgbClr val="000000"/>
                </a:solidFill>
                <a:latin typeface="Calibri"/>
              </a:rPr>
              <a:t> </a:t>
            </a:r>
            <a:r>
              <a:rPr lang="EN-US" dirty="0" err="1">
                <a:solidFill>
                  <a:srgbClr val="000000"/>
                </a:solidFill>
                <a:latin typeface="Calibri"/>
              </a:rPr>
              <a:t>atriðum</a:t>
            </a:r>
            <a:r>
              <a:rPr lang="EN-US" dirty="0">
                <a:solidFill>
                  <a:srgbClr val="000000"/>
                </a:solidFill>
                <a:latin typeface="Calibri"/>
              </a:rPr>
              <a:t> sem </a:t>
            </a:r>
            <a:r>
              <a:rPr lang="EN-US" dirty="0" err="1">
                <a:solidFill>
                  <a:srgbClr val="000000"/>
                </a:solidFill>
                <a:latin typeface="Calibri"/>
              </a:rPr>
              <a:t>nefnd</a:t>
            </a:r>
            <a:r>
              <a:rPr lang="EN-US" dirty="0">
                <a:solidFill>
                  <a:srgbClr val="000000"/>
                </a:solidFill>
                <a:latin typeface="Calibri"/>
              </a:rPr>
              <a:t> </a:t>
            </a:r>
            <a:r>
              <a:rPr lang="EN-US" dirty="0" err="1">
                <a:solidFill>
                  <a:srgbClr val="000000"/>
                </a:solidFill>
                <a:latin typeface="Calibri"/>
              </a:rPr>
              <a:t>eru</a:t>
            </a:r>
            <a:r>
              <a:rPr lang="EN-US" dirty="0">
                <a:solidFill>
                  <a:srgbClr val="000000"/>
                </a:solidFill>
                <a:latin typeface="Calibri"/>
              </a:rPr>
              <a:t> á </a:t>
            </a:r>
            <a:r>
              <a:rPr lang="EN-US" dirty="0" err="1">
                <a:solidFill>
                  <a:srgbClr val="000000"/>
                </a:solidFill>
                <a:latin typeface="Calibri"/>
              </a:rPr>
              <a:t>glærum</a:t>
            </a:r>
            <a:r>
              <a:rPr lang="EN-US" dirty="0">
                <a:solidFill>
                  <a:srgbClr val="000000"/>
                </a:solidFill>
                <a:latin typeface="Calibri"/>
              </a:rPr>
              <a:t> - </a:t>
            </a:r>
            <a:r>
              <a:rPr lang="EN-US" dirty="0" err="1">
                <a:solidFill>
                  <a:srgbClr val="000000"/>
                </a:solidFill>
                <a:latin typeface="Calibri"/>
              </a:rPr>
              <a:t>hafa</a:t>
            </a:r>
            <a:r>
              <a:rPr lang="EN-US" dirty="0">
                <a:solidFill>
                  <a:srgbClr val="000000"/>
                </a:solidFill>
                <a:latin typeface="Calibri"/>
              </a:rPr>
              <a:t> </a:t>
            </a:r>
            <a:r>
              <a:rPr lang="EN-US" dirty="0" err="1">
                <a:solidFill>
                  <a:srgbClr val="000000"/>
                </a:solidFill>
                <a:latin typeface="Calibri"/>
              </a:rPr>
              <a:t>samræmi</a:t>
            </a:r>
            <a:r>
              <a:rPr lang="EN-US" dirty="0">
                <a:solidFill>
                  <a:srgbClr val="000000"/>
                </a:solidFill>
                <a:latin typeface="Calibri"/>
              </a:rPr>
              <a:t>.</a:t>
            </a:r>
          </a:p>
          <a:p>
            <a:endParaRPr lang="en-US" dirty="0">
              <a:solidFill>
                <a:srgbClr val="000000"/>
              </a:solidFill>
              <a:latin typeface="Calibri"/>
            </a:endParaRPr>
          </a:p>
          <a:p>
            <a:endParaRPr lang="en-US" dirty="0">
              <a:solidFill>
                <a:srgbClr val="000000"/>
              </a:solidFill>
              <a:latin typeface="Calibri"/>
            </a:endParaRPr>
          </a:p>
          <a:p>
            <a:endParaRPr lang="en-US" dirty="0">
              <a:solidFill>
                <a:srgbClr val="000000"/>
              </a:solidFill>
              <a:latin typeface="Calibri"/>
            </a:endParaRPr>
          </a:p>
        </p:txBody>
      </p:sp>
      <p:sp>
        <p:nvSpPr>
          <p:cNvPr id="4" name="Slide Number Placeholder 3"/>
          <p:cNvSpPr>
            <a:spLocks noGrp="1"/>
          </p:cNvSpPr>
          <p:nvPr>
            <p:ph type="sldNum" sz="quarter" idx="10"/>
          </p:nvPr>
        </p:nvSpPr>
        <p:spPr/>
        <p:txBody>
          <a:bodyPr/>
          <a:lstStyle/>
          <a:p>
            <a:fld id="{1E9CC19C-8506-4AE6-8BBE-B8C222971D4B}" type="slidenum">
              <a:rPr lang="en-US"/>
              <a:t>28</a:t>
            </a:fld>
            <a:endParaRPr lang="en-US"/>
          </a:p>
        </p:txBody>
      </p:sp>
    </p:spTree>
    <p:extLst>
      <p:ext uri="{BB962C8B-B14F-4D97-AF65-F5344CB8AC3E}">
        <p14:creationId xmlns:p14="http://schemas.microsoft.com/office/powerpoint/2010/main" val="18505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suss.is/" TargetMode="External"/><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fn_Vinnustofa">
    <p:spTree>
      <p:nvGrpSpPr>
        <p:cNvPr id="1" name=""/>
        <p:cNvGrpSpPr/>
        <p:nvPr/>
      </p:nvGrpSpPr>
      <p:grpSpPr>
        <a:xfrm>
          <a:off x="0" y="0"/>
          <a:ext cx="0" cy="0"/>
          <a:chOff x="0" y="0"/>
          <a:chExt cx="0" cy="0"/>
        </a:xfrm>
      </p:grpSpPr>
      <p:sp>
        <p:nvSpPr>
          <p:cNvPr id="6" name="Titill 1"/>
          <p:cNvSpPr txBox="1">
            <a:spLocks/>
          </p:cNvSpPr>
          <p:nvPr userDrawn="1"/>
        </p:nvSpPr>
        <p:spPr>
          <a:xfrm>
            <a:off x="1524000" y="1329056"/>
            <a:ext cx="9144000" cy="11833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lang="en-US" dirty="0"/>
          </a:p>
        </p:txBody>
      </p:sp>
      <p:sp>
        <p:nvSpPr>
          <p:cNvPr id="7" name="Undirtitill 2"/>
          <p:cNvSpPr>
            <a:spLocks noGrp="1"/>
          </p:cNvSpPr>
          <p:nvPr>
            <p:ph type="subTitle" idx="1" hasCustomPrompt="1"/>
          </p:nvPr>
        </p:nvSpPr>
        <p:spPr>
          <a:xfrm>
            <a:off x="2717801" y="3912725"/>
            <a:ext cx="6507479" cy="514095"/>
          </a:xfrm>
        </p:spPr>
        <p:txBody>
          <a:bodyPr vert="horz" lIns="91440" tIns="45720" rIns="91440" bIns="45720" rtlCol="0" anchor="t">
            <a:normAutofit/>
          </a:bodyPr>
          <a:lstStyle>
            <a:lvl1pPr marL="0" indent="0" algn="ctr">
              <a:buNone/>
              <a:defRPr sz="2800" baseline="0"/>
            </a:lvl1pPr>
          </a:lstStyle>
          <a:p>
            <a:r>
              <a:rPr lang="IS-IS" sz="2400" dirty="0">
                <a:solidFill>
                  <a:schemeClr val="tx1">
                    <a:lumMod val="95000"/>
                    <a:lumOff val="5000"/>
                  </a:schemeClr>
                </a:solidFill>
                <a:latin typeface="Times New Roman" panose="02020603050405020304" pitchFamily="18" charset="0"/>
                <a:cs typeface="Times New Roman" panose="02020603050405020304" pitchFamily="18" charset="0"/>
              </a:rPr>
              <a:t>Slagorð</a:t>
            </a:r>
            <a:endParaRPr lang="IS-I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31" y="1245325"/>
            <a:ext cx="2611269" cy="5111023"/>
          </a:xfrm>
          <a:prstGeom prst="rect">
            <a:avLst/>
          </a:prstGeom>
          <a:solidFill>
            <a:schemeClr val="bg1">
              <a:lumMod val="95000"/>
              <a:alpha val="0"/>
            </a:schemeClr>
          </a:solidFill>
          <a:effectLst>
            <a:reflection stA="0" endPos="65000" dist="50800" dir="5400000" sy="-100000" algn="bl" rotWithShape="0"/>
          </a:effectLst>
        </p:spPr>
      </p:pic>
      <p:sp>
        <p:nvSpPr>
          <p:cNvPr id="13" name="Title 12"/>
          <p:cNvSpPr>
            <a:spLocks noGrp="1"/>
          </p:cNvSpPr>
          <p:nvPr>
            <p:ph type="title" hasCustomPrompt="1"/>
          </p:nvPr>
        </p:nvSpPr>
        <p:spPr>
          <a:xfrm>
            <a:off x="1772920" y="2614987"/>
            <a:ext cx="9008292" cy="1262278"/>
          </a:xfrm>
        </p:spPr>
        <p:txBody>
          <a:bodyPr>
            <a:noAutofit/>
          </a:bodyPr>
          <a:lstStyle>
            <a:lvl1pPr marL="0" indent="0" algn="ctr">
              <a:buFont typeface="Arial" panose="020B0604020202020204" pitchFamily="34" charset="0"/>
              <a:buNone/>
              <a:defRPr sz="7200"/>
            </a:lvl1pPr>
          </a:lstStyle>
          <a:p>
            <a:pPr marL="0" indent="0">
              <a:buFont typeface="Arial" panose="020B0604020202020204" pitchFamily="34" charset="0"/>
              <a:buNone/>
            </a:pPr>
            <a:r>
              <a:rPr lang="is-IS" b="1" dirty="0">
                <a:effectLst>
                  <a:reflection blurRad="6350" stA="12000" endPos="45500" dir="5400000" sy="-100000" algn="bl" rotWithShape="0"/>
                </a:effectLst>
              </a:rPr>
              <a:t>Vinnustofa</a:t>
            </a:r>
            <a:r>
              <a:rPr lang="is-IS" b="1" dirty="0"/>
              <a:t> X</a:t>
            </a:r>
            <a:endParaRPr lang="en-US" b="1" dirty="0"/>
          </a:p>
        </p:txBody>
      </p:sp>
      <p:sp>
        <p:nvSpPr>
          <p:cNvPr id="18" name="Titill 1"/>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s-IS" dirty="0"/>
              <a:t>Fjármálalæsi á mannamáli.</a:t>
            </a:r>
            <a:endParaRPr lang="en-US" dirty="0"/>
          </a:p>
        </p:txBody>
      </p:sp>
      <p:sp>
        <p:nvSpPr>
          <p:cNvPr id="3" name="Date Placeholder 2"/>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266177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Efni með skýringartexta">
    <p:spTree>
      <p:nvGrpSpPr>
        <p:cNvPr id="1" name=""/>
        <p:cNvGrpSpPr/>
        <p:nvPr/>
      </p:nvGrpSpPr>
      <p:grpSpPr>
        <a:xfrm>
          <a:off x="0" y="0"/>
          <a:ext cx="0" cy="0"/>
          <a:chOff x="0" y="0"/>
          <a:chExt cx="0" cy="0"/>
        </a:xfrm>
      </p:grpSpPr>
      <p:sp>
        <p:nvSpPr>
          <p:cNvPr id="2" name="Titill 1"/>
          <p:cNvSpPr>
            <a:spLocks noGrp="1"/>
          </p:cNvSpPr>
          <p:nvPr>
            <p:ph type="title"/>
          </p:nvPr>
        </p:nvSpPr>
        <p:spPr>
          <a:xfrm>
            <a:off x="839788" y="457200"/>
            <a:ext cx="3932237" cy="1600200"/>
          </a:xfrm>
        </p:spPr>
        <p:txBody>
          <a:bodyPr anchor="b"/>
          <a:lstStyle>
            <a:lvl1pPr>
              <a:defRPr sz="3200"/>
            </a:lvl1pPr>
          </a:lstStyle>
          <a:p>
            <a:r>
              <a:rPr lang="is-IS"/>
              <a:t>Smelltu til að breyta stíl aðaltitils</a:t>
            </a:r>
            <a:endParaRPr lang="en-US"/>
          </a:p>
        </p:txBody>
      </p:sp>
      <p:sp>
        <p:nvSpPr>
          <p:cNvPr id="3" name="Staðgengill efnis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Textastaðgengill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s-IS"/>
              <a:t>Smelltu til að breyta stílum aðaltexta</a:t>
            </a:r>
          </a:p>
        </p:txBody>
      </p:sp>
      <p:sp>
        <p:nvSpPr>
          <p:cNvPr id="5" name="Dagsetningarstaðgengill 4"/>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6" name="Síðufótarstaðgengill 5"/>
          <p:cNvSpPr>
            <a:spLocks noGrp="1"/>
          </p:cNvSpPr>
          <p:nvPr>
            <p:ph type="ftr" sz="quarter" idx="11"/>
          </p:nvPr>
        </p:nvSpPr>
        <p:spPr/>
        <p:txBody>
          <a:bodyPr/>
          <a:lstStyle/>
          <a:p>
            <a:endParaRPr lang="en-US" dirty="0"/>
          </a:p>
        </p:txBody>
      </p:sp>
      <p:sp>
        <p:nvSpPr>
          <p:cNvPr id="7" name="Skyggnunúmersstaðgengill 6"/>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79693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Mynd með skýringartexta">
    <p:spTree>
      <p:nvGrpSpPr>
        <p:cNvPr id="1" name=""/>
        <p:cNvGrpSpPr/>
        <p:nvPr/>
      </p:nvGrpSpPr>
      <p:grpSpPr>
        <a:xfrm>
          <a:off x="0" y="0"/>
          <a:ext cx="0" cy="0"/>
          <a:chOff x="0" y="0"/>
          <a:chExt cx="0" cy="0"/>
        </a:xfrm>
      </p:grpSpPr>
      <p:sp>
        <p:nvSpPr>
          <p:cNvPr id="2" name="Titill 1"/>
          <p:cNvSpPr>
            <a:spLocks noGrp="1"/>
          </p:cNvSpPr>
          <p:nvPr>
            <p:ph type="title"/>
          </p:nvPr>
        </p:nvSpPr>
        <p:spPr>
          <a:xfrm>
            <a:off x="839788" y="457200"/>
            <a:ext cx="3932237" cy="1600200"/>
          </a:xfrm>
        </p:spPr>
        <p:txBody>
          <a:bodyPr anchor="b"/>
          <a:lstStyle>
            <a:lvl1pPr>
              <a:defRPr sz="3200"/>
            </a:lvl1pPr>
          </a:lstStyle>
          <a:p>
            <a:r>
              <a:rPr lang="is-IS"/>
              <a:t>Smelltu til að breyta stíl aðaltitils</a:t>
            </a:r>
            <a:endParaRPr lang="en-US"/>
          </a:p>
        </p:txBody>
      </p:sp>
      <p:sp>
        <p:nvSpPr>
          <p:cNvPr id="3" name="Staðgengill mynda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astaðgengill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s-IS"/>
              <a:t>Smelltu til að breyta stílum aðaltexta</a:t>
            </a:r>
          </a:p>
        </p:txBody>
      </p:sp>
      <p:sp>
        <p:nvSpPr>
          <p:cNvPr id="5" name="Dagsetningarstaðgengill 4"/>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6" name="Síðufótarstaðgengill 5"/>
          <p:cNvSpPr>
            <a:spLocks noGrp="1"/>
          </p:cNvSpPr>
          <p:nvPr>
            <p:ph type="ftr" sz="quarter" idx="11"/>
          </p:nvPr>
        </p:nvSpPr>
        <p:spPr/>
        <p:txBody>
          <a:bodyPr/>
          <a:lstStyle/>
          <a:p>
            <a:endParaRPr lang="en-US" dirty="0"/>
          </a:p>
        </p:txBody>
      </p:sp>
      <p:sp>
        <p:nvSpPr>
          <p:cNvPr id="7" name="Skyggnunúmersstaðgengill 6"/>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119642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ill og lóðréttur texti">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a:t>Smelltu til að breyta stíl aðaltitils</a:t>
            </a:r>
            <a:endParaRPr lang="en-US"/>
          </a:p>
        </p:txBody>
      </p:sp>
      <p:sp>
        <p:nvSpPr>
          <p:cNvPr id="3" name="Staðgengill lárétts texta 2"/>
          <p:cNvSpPr>
            <a:spLocks noGrp="1"/>
          </p:cNvSpPr>
          <p:nvPr>
            <p:ph type="body" orient="vert" idx="1"/>
          </p:nvPr>
        </p:nvSpPr>
        <p:spPr/>
        <p:txBody>
          <a:bodyPr vert="eaVert"/>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Dagsetningarstaðgengill 3"/>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5" name="Síðufótarstaðgengill 4"/>
          <p:cNvSpPr>
            <a:spLocks noGrp="1"/>
          </p:cNvSpPr>
          <p:nvPr>
            <p:ph type="ftr" sz="quarter" idx="11"/>
          </p:nvPr>
        </p:nvSpPr>
        <p:spPr/>
        <p:txBody>
          <a:bodyPr/>
          <a:lstStyle/>
          <a:p>
            <a:endParaRPr lang="en-US" dirty="0"/>
          </a:p>
        </p:txBody>
      </p:sp>
      <p:sp>
        <p:nvSpPr>
          <p:cNvPr id="6" name="Skyggnunúmersstaðgengill 5"/>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160003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Lóðréttur titill og texti">
    <p:spTree>
      <p:nvGrpSpPr>
        <p:cNvPr id="1" name=""/>
        <p:cNvGrpSpPr/>
        <p:nvPr/>
      </p:nvGrpSpPr>
      <p:grpSpPr>
        <a:xfrm>
          <a:off x="0" y="0"/>
          <a:ext cx="0" cy="0"/>
          <a:chOff x="0" y="0"/>
          <a:chExt cx="0" cy="0"/>
        </a:xfrm>
      </p:grpSpPr>
      <p:sp>
        <p:nvSpPr>
          <p:cNvPr id="2" name="Lóðréttur titill 1"/>
          <p:cNvSpPr>
            <a:spLocks noGrp="1"/>
          </p:cNvSpPr>
          <p:nvPr>
            <p:ph type="title" orient="vert"/>
          </p:nvPr>
        </p:nvSpPr>
        <p:spPr>
          <a:xfrm>
            <a:off x="8724900" y="365125"/>
            <a:ext cx="2628900" cy="5811838"/>
          </a:xfrm>
        </p:spPr>
        <p:txBody>
          <a:bodyPr vert="eaVert"/>
          <a:lstStyle/>
          <a:p>
            <a:r>
              <a:rPr lang="is-IS"/>
              <a:t>Smelltu til að breyta stíl aðaltitils</a:t>
            </a:r>
            <a:endParaRPr lang="en-US"/>
          </a:p>
        </p:txBody>
      </p:sp>
      <p:sp>
        <p:nvSpPr>
          <p:cNvPr id="3" name="Staðgengill lárétts texta 2"/>
          <p:cNvSpPr>
            <a:spLocks noGrp="1"/>
          </p:cNvSpPr>
          <p:nvPr>
            <p:ph type="body" orient="vert" idx="1"/>
          </p:nvPr>
        </p:nvSpPr>
        <p:spPr>
          <a:xfrm>
            <a:off x="838200" y="365125"/>
            <a:ext cx="7734300" cy="5811838"/>
          </a:xfrm>
        </p:spPr>
        <p:txBody>
          <a:bodyPr vert="eaVert"/>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Dagsetningarstaðgengill 3"/>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5" name="Síðufótarstaðgengill 4"/>
          <p:cNvSpPr>
            <a:spLocks noGrp="1"/>
          </p:cNvSpPr>
          <p:nvPr>
            <p:ph type="ftr" sz="quarter" idx="11"/>
          </p:nvPr>
        </p:nvSpPr>
        <p:spPr/>
        <p:txBody>
          <a:bodyPr/>
          <a:lstStyle/>
          <a:p>
            <a:endParaRPr lang="en-US" dirty="0"/>
          </a:p>
        </p:txBody>
      </p:sp>
      <p:sp>
        <p:nvSpPr>
          <p:cNvPr id="6" name="Skyggnunúmersstaðgengill 5"/>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19627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ennslu_sida">
    <p:spTree>
      <p:nvGrpSpPr>
        <p:cNvPr id="1" name=""/>
        <p:cNvGrpSpPr/>
        <p:nvPr/>
      </p:nvGrpSpPr>
      <p:grpSpPr>
        <a:xfrm>
          <a:off x="0" y="0"/>
          <a:ext cx="0" cy="0"/>
          <a:chOff x="0" y="0"/>
          <a:chExt cx="0" cy="0"/>
        </a:xfrm>
      </p:grpSpPr>
      <p:sp>
        <p:nvSpPr>
          <p:cNvPr id="7" name="Dagsetningarstaðgengill 6"/>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8" name="Síðufótarstaðgengill 7"/>
          <p:cNvSpPr>
            <a:spLocks noGrp="1"/>
          </p:cNvSpPr>
          <p:nvPr>
            <p:ph type="ftr" sz="quarter" idx="11"/>
          </p:nvPr>
        </p:nvSpPr>
        <p:spPr/>
        <p:txBody>
          <a:bodyPr/>
          <a:lstStyle/>
          <a:p>
            <a:endParaRPr lang="en-US" dirty="0"/>
          </a:p>
        </p:txBody>
      </p:sp>
      <p:sp>
        <p:nvSpPr>
          <p:cNvPr id="9" name="Skyggnunúmersstaðgengill 8"/>
          <p:cNvSpPr>
            <a:spLocks noGrp="1"/>
          </p:cNvSpPr>
          <p:nvPr>
            <p:ph type="sldNum" sz="quarter" idx="12"/>
          </p:nvPr>
        </p:nvSpPr>
        <p:spPr/>
        <p:txBody>
          <a:bodyPr/>
          <a:lstStyle/>
          <a:p>
            <a:fld id="{F552C9A1-5FD5-4859-986E-F6847644D006}" type="slidenum">
              <a:rPr lang="en-US" smtClean="0"/>
              <a:t>‹#›</a:t>
            </a:fld>
            <a:endParaRPr lang="en-US" dirty="0"/>
          </a:p>
        </p:txBody>
      </p:sp>
      <p:sp>
        <p:nvSpPr>
          <p:cNvPr id="10" name="Title 5"/>
          <p:cNvSpPr>
            <a:spLocks noGrp="1"/>
          </p:cNvSpPr>
          <p:nvPr>
            <p:ph type="title" hasCustomPrompt="1"/>
          </p:nvPr>
        </p:nvSpPr>
        <p:spPr>
          <a:xfrm>
            <a:off x="838200" y="365125"/>
            <a:ext cx="10515600" cy="1325563"/>
          </a:xfrm>
        </p:spPr>
        <p:txBody>
          <a:bodyPr/>
          <a:lstStyle>
            <a:lvl1pPr algn="ctr">
              <a:defRPr/>
            </a:lvl1pPr>
          </a:lstStyle>
          <a:p>
            <a:r>
              <a:rPr lang="is-IS" dirty="0"/>
              <a:t>Efni</a:t>
            </a:r>
            <a:endParaRPr lang="en-US" dirty="0"/>
          </a:p>
        </p:txBody>
      </p:sp>
      <p:sp>
        <p:nvSpPr>
          <p:cNvPr id="11" name="Content Placeholder 6"/>
          <p:cNvSpPr>
            <a:spLocks noGrp="1"/>
          </p:cNvSpPr>
          <p:nvPr>
            <p:ph sz="half" idx="1" hasCustomPrompt="1"/>
          </p:nvPr>
        </p:nvSpPr>
        <p:spPr>
          <a:xfrm>
            <a:off x="838200" y="2428240"/>
            <a:ext cx="8671560" cy="3928109"/>
          </a:xfrm>
        </p:spPr>
        <p:txBody>
          <a:bodyPr>
            <a:noAutofit/>
          </a:bodyPr>
          <a:lstStyle>
            <a:lvl1pPr marL="342900" indent="-342900">
              <a:buFontTx/>
              <a:buBlip>
                <a:blip r:embed="rId2"/>
              </a:buBlip>
              <a:defRPr sz="2000">
                <a:latin typeface="Times New Roman" panose="02020603050405020304" pitchFamily="18" charset="0"/>
                <a:cs typeface="Times New Roman" panose="02020603050405020304" pitchFamily="18" charset="0"/>
              </a:defRPr>
            </a:lvl1pPr>
            <a:lvl2pPr marL="457200" indent="0">
              <a:buFont typeface="+mj-lt"/>
              <a:buNone/>
              <a:defRPr sz="2000"/>
            </a:lvl2pPr>
          </a:lstStyle>
          <a:p>
            <a:r>
              <a:rPr lang="is-IS" sz="2400" dirty="0"/>
              <a:t>Punktar</a:t>
            </a:r>
            <a:br>
              <a:rPr lang="is-IS" sz="2400" dirty="0"/>
            </a:br>
            <a:r>
              <a:rPr lang="is-IS" sz="2400" dirty="0"/>
              <a:t>	</a:t>
            </a:r>
          </a:p>
          <a:p>
            <a:pPr lvl="1"/>
            <a:endParaRPr lang="is-IS" sz="2400" dirty="0"/>
          </a:p>
          <a:p>
            <a:endParaRPr lang="is-IS" sz="2400" dirty="0"/>
          </a:p>
          <a:p>
            <a:endParaRPr lang="is-IS" sz="2400" dirty="0"/>
          </a:p>
          <a:p>
            <a:endParaRPr lang="is-IS" sz="2400" dirty="0"/>
          </a:p>
          <a:p>
            <a:endParaRPr lang="is-IS" sz="2400"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80731" y="1245325"/>
            <a:ext cx="2611269" cy="5111023"/>
          </a:xfrm>
          <a:prstGeom prst="rect">
            <a:avLst/>
          </a:prstGeom>
          <a:solidFill>
            <a:schemeClr val="bg1">
              <a:lumMod val="95000"/>
              <a:alpha val="0"/>
            </a:schemeClr>
          </a:solidFill>
          <a:effectLst>
            <a:reflection stA="0" endPos="65000" dist="50800" dir="5400000" sy="-100000" algn="bl" rotWithShape="0"/>
          </a:effectLst>
        </p:spPr>
      </p:pic>
      <p:sp>
        <p:nvSpPr>
          <p:cNvPr id="12" name="Content Placeholder 7"/>
          <p:cNvSpPr>
            <a:spLocks noGrp="1"/>
          </p:cNvSpPr>
          <p:nvPr>
            <p:ph sz="half" idx="2" hasCustomPrompt="1"/>
          </p:nvPr>
        </p:nvSpPr>
        <p:spPr>
          <a:xfrm>
            <a:off x="838200" y="1690688"/>
            <a:ext cx="10515600" cy="737553"/>
          </a:xfrm>
        </p:spPr>
        <p:txBody>
          <a:bodyPr>
            <a:normAutofit/>
          </a:bodyPr>
          <a:lstStyle>
            <a:lvl1pPr marL="0" indent="0" algn="ctr">
              <a:buNone/>
              <a:defRPr sz="2400" b="1">
                <a:solidFill>
                  <a:schemeClr val="tx1"/>
                </a:solidFill>
                <a:latin typeface="Times New Roman" panose="02020603050405020304" pitchFamily="18" charset="0"/>
                <a:cs typeface="Times New Roman" panose="02020603050405020304" pitchFamily="18" charset="0"/>
              </a:defRPr>
            </a:lvl1pPr>
          </a:lstStyle>
          <a:p>
            <a:r>
              <a:rPr lang="is-IS" dirty="0"/>
              <a:t>Fyrirsögn</a:t>
            </a:r>
            <a:endParaRPr lang="en-US" dirty="0"/>
          </a:p>
        </p:txBody>
      </p:sp>
    </p:spTree>
    <p:extLst>
      <p:ext uri="{BB962C8B-B14F-4D97-AF65-F5344CB8AC3E}">
        <p14:creationId xmlns:p14="http://schemas.microsoft.com/office/powerpoint/2010/main" val="73384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52C9A1-5FD5-4859-986E-F6847644D006}" type="slidenum">
              <a:rPr lang="en-US" smtClean="0"/>
              <a:t>‹#›</a:t>
            </a:fld>
            <a:endParaRPr lang="en-US" dirty="0"/>
          </a:p>
        </p:txBody>
      </p:sp>
      <p:sp>
        <p:nvSpPr>
          <p:cNvPr id="6" name="Title 1"/>
          <p:cNvSpPr txBox="1">
            <a:spLocks/>
          </p:cNvSpPr>
          <p:nvPr userDrawn="1"/>
        </p:nvSpPr>
        <p:spPr>
          <a:xfrm>
            <a:off x="838200" y="365125"/>
            <a:ext cx="1823720" cy="2134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Mynd</a:t>
            </a:r>
            <a:endParaRPr lang="en-US" dirty="0"/>
          </a:p>
        </p:txBody>
      </p:sp>
      <p:sp>
        <p:nvSpPr>
          <p:cNvPr id="7" name="Content Placeholder 2"/>
          <p:cNvSpPr>
            <a:spLocks noGrp="1"/>
          </p:cNvSpPr>
          <p:nvPr>
            <p:ph idx="1" hasCustomPrompt="1"/>
          </p:nvPr>
        </p:nvSpPr>
        <p:spPr>
          <a:xfrm>
            <a:off x="2661921" y="1158240"/>
            <a:ext cx="6473370" cy="5018723"/>
          </a:xfrm>
        </p:spPr>
        <p:txBody>
          <a:bodyPr>
            <a:normAutofit lnSpcReduction="10000"/>
          </a:bodyPr>
          <a:lstStyle>
            <a:lvl1pPr marL="228600" indent="-228600">
              <a:buSzPct val="150000"/>
              <a:buFontTx/>
              <a:buBlip>
                <a:blip r:embed="rId2"/>
              </a:buBlip>
              <a:defRPr baseline="0"/>
            </a:lvl1pPr>
          </a:lstStyle>
          <a:p>
            <a:r>
              <a:rPr lang="IS-IS" dirty="0">
                <a:solidFill>
                  <a:srgbClr val="000000"/>
                </a:solidFill>
              </a:rPr>
              <a:t> Nafn</a:t>
            </a:r>
          </a:p>
          <a:p>
            <a:r>
              <a:rPr lang="IS-IS" dirty="0">
                <a:solidFill>
                  <a:srgbClr val="000000"/>
                </a:solidFill>
              </a:rPr>
              <a:t> Menntun</a:t>
            </a:r>
          </a:p>
          <a:p>
            <a:r>
              <a:rPr lang="is-IS" dirty="0">
                <a:solidFill>
                  <a:srgbClr val="000000"/>
                </a:solidFill>
              </a:rPr>
              <a:t> Símanúmer</a:t>
            </a:r>
          </a:p>
          <a:p>
            <a:r>
              <a:rPr lang="is-IS" dirty="0">
                <a:solidFill>
                  <a:srgbClr val="000000"/>
                </a:solidFill>
              </a:rPr>
              <a:t> Póstur</a:t>
            </a:r>
          </a:p>
          <a:p>
            <a:r>
              <a:rPr lang="IS-IS" dirty="0">
                <a:solidFill>
                  <a:srgbClr val="000000"/>
                </a:solidFill>
              </a:rPr>
              <a:t> </a:t>
            </a:r>
            <a:r>
              <a:rPr lang="IS-IS" dirty="0">
                <a:solidFill>
                  <a:srgbClr val="000000"/>
                </a:solidFill>
                <a:hlinkClick r:id="rId3"/>
              </a:rPr>
              <a:t>www.suss.is</a:t>
            </a:r>
            <a:br>
              <a:rPr lang="IS-IS" dirty="0">
                <a:solidFill>
                  <a:srgbClr val="000000"/>
                </a:solidFill>
              </a:rPr>
            </a:br>
            <a:br>
              <a:rPr lang="IS-IS" dirty="0">
                <a:solidFill>
                  <a:srgbClr val="000000"/>
                </a:solidFill>
              </a:rPr>
            </a:br>
            <a:br>
              <a:rPr lang="IS-IS" dirty="0">
                <a:solidFill>
                  <a:srgbClr val="000000"/>
                </a:solidFill>
              </a:rPr>
            </a:br>
            <a:br>
              <a:rPr lang="IS-IS" dirty="0">
                <a:solidFill>
                  <a:srgbClr val="000000"/>
                </a:solidFill>
              </a:rPr>
            </a:br>
            <a:br>
              <a:rPr lang="IS-IS" dirty="0">
                <a:solidFill>
                  <a:srgbClr val="000000"/>
                </a:solidFill>
              </a:rPr>
            </a:br>
            <a:endParaRPr lang="IS-IS" dirty="0">
              <a:solidFill>
                <a:srgbClr val="000000"/>
              </a:solidFill>
            </a:endParaRPr>
          </a:p>
          <a:p>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80731" y="1245325"/>
            <a:ext cx="2611269" cy="5111023"/>
          </a:xfrm>
          <a:prstGeom prst="rect">
            <a:avLst/>
          </a:prstGeom>
          <a:solidFill>
            <a:schemeClr val="bg1">
              <a:lumMod val="95000"/>
              <a:alpha val="0"/>
            </a:schemeClr>
          </a:solidFill>
          <a:effectLst>
            <a:reflection stA="0" endPos="65000" dist="50800" dir="5400000" sy="-100000" algn="bl" rotWithShape="0"/>
          </a:effectLst>
        </p:spPr>
      </p:pic>
    </p:spTree>
    <p:extLst>
      <p:ext uri="{BB962C8B-B14F-4D97-AF65-F5344CB8AC3E}">
        <p14:creationId xmlns:p14="http://schemas.microsoft.com/office/powerpoint/2010/main" val="361845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ilskyggna">
    <p:spTree>
      <p:nvGrpSpPr>
        <p:cNvPr id="1" name=""/>
        <p:cNvGrpSpPr/>
        <p:nvPr/>
      </p:nvGrpSpPr>
      <p:grpSpPr>
        <a:xfrm>
          <a:off x="0" y="0"/>
          <a:ext cx="0" cy="0"/>
          <a:chOff x="0" y="0"/>
          <a:chExt cx="0" cy="0"/>
        </a:xfrm>
      </p:grpSpPr>
      <p:sp>
        <p:nvSpPr>
          <p:cNvPr id="2" name="Titill 1"/>
          <p:cNvSpPr>
            <a:spLocks noGrp="1"/>
          </p:cNvSpPr>
          <p:nvPr>
            <p:ph type="ctrTitle"/>
          </p:nvPr>
        </p:nvSpPr>
        <p:spPr>
          <a:xfrm>
            <a:off x="1524000" y="1122363"/>
            <a:ext cx="9144000" cy="2387600"/>
          </a:xfrm>
        </p:spPr>
        <p:txBody>
          <a:bodyPr anchor="b"/>
          <a:lstStyle>
            <a:lvl1pPr algn="ctr">
              <a:defRPr sz="6000"/>
            </a:lvl1pPr>
          </a:lstStyle>
          <a:p>
            <a:r>
              <a:rPr lang="is-IS"/>
              <a:t>Smelltu til að breyta stíl aðaltitils</a:t>
            </a:r>
            <a:endParaRPr lang="en-US"/>
          </a:p>
        </p:txBody>
      </p:sp>
      <p:sp>
        <p:nvSpPr>
          <p:cNvPr id="3" name="Undirtitil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s-IS"/>
              <a:t>Smelltu til að breyta stíl aðalundirtitla</a:t>
            </a:r>
            <a:endParaRPr lang="en-US"/>
          </a:p>
        </p:txBody>
      </p:sp>
      <p:sp>
        <p:nvSpPr>
          <p:cNvPr id="4" name="Dagsetningarstaðgengill 3"/>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5" name="Síðufótarstaðgengill 4"/>
          <p:cNvSpPr>
            <a:spLocks noGrp="1"/>
          </p:cNvSpPr>
          <p:nvPr>
            <p:ph type="ftr" sz="quarter" idx="11"/>
          </p:nvPr>
        </p:nvSpPr>
        <p:spPr/>
        <p:txBody>
          <a:bodyPr/>
          <a:lstStyle/>
          <a:p>
            <a:endParaRPr lang="en-US" dirty="0"/>
          </a:p>
        </p:txBody>
      </p:sp>
      <p:sp>
        <p:nvSpPr>
          <p:cNvPr id="6" name="Skyggnunúmersstaðgengill 5"/>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248143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ill og efni">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dirty="0"/>
              <a:t>Smelltu til að breyta stíl aðaltitils</a:t>
            </a:r>
            <a:endParaRPr lang="en-US" dirty="0"/>
          </a:p>
        </p:txBody>
      </p:sp>
      <p:sp>
        <p:nvSpPr>
          <p:cNvPr id="3" name="Staðgengill efnis 2"/>
          <p:cNvSpPr>
            <a:spLocks noGrp="1"/>
          </p:cNvSpPr>
          <p:nvPr>
            <p:ph idx="1"/>
          </p:nvPr>
        </p:nvSpPr>
        <p:spPr/>
        <p:txBody>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Dagsetningarstaðgengill 3"/>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5" name="Síðufótarstaðgengill 4"/>
          <p:cNvSpPr>
            <a:spLocks noGrp="1"/>
          </p:cNvSpPr>
          <p:nvPr>
            <p:ph type="ftr" sz="quarter" idx="11"/>
          </p:nvPr>
        </p:nvSpPr>
        <p:spPr/>
        <p:txBody>
          <a:bodyPr/>
          <a:lstStyle/>
          <a:p>
            <a:endParaRPr lang="en-US" dirty="0"/>
          </a:p>
        </p:txBody>
      </p:sp>
      <p:sp>
        <p:nvSpPr>
          <p:cNvPr id="6" name="Skyggnunúmersstaðgengill 5"/>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160263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Kaflafyrirsögn">
    <p:spTree>
      <p:nvGrpSpPr>
        <p:cNvPr id="1" name=""/>
        <p:cNvGrpSpPr/>
        <p:nvPr/>
      </p:nvGrpSpPr>
      <p:grpSpPr>
        <a:xfrm>
          <a:off x="0" y="0"/>
          <a:ext cx="0" cy="0"/>
          <a:chOff x="0" y="0"/>
          <a:chExt cx="0" cy="0"/>
        </a:xfrm>
      </p:grpSpPr>
      <p:sp>
        <p:nvSpPr>
          <p:cNvPr id="2" name="Titill 1"/>
          <p:cNvSpPr>
            <a:spLocks noGrp="1"/>
          </p:cNvSpPr>
          <p:nvPr>
            <p:ph type="title"/>
          </p:nvPr>
        </p:nvSpPr>
        <p:spPr>
          <a:xfrm>
            <a:off x="831850" y="1709738"/>
            <a:ext cx="10515600" cy="2852737"/>
          </a:xfrm>
        </p:spPr>
        <p:txBody>
          <a:bodyPr anchor="b"/>
          <a:lstStyle>
            <a:lvl1pPr>
              <a:defRPr sz="6000"/>
            </a:lvl1pPr>
          </a:lstStyle>
          <a:p>
            <a:r>
              <a:rPr lang="is-IS"/>
              <a:t>Smelltu til að breyta stíl aðaltitils</a:t>
            </a:r>
            <a:endParaRPr lang="en-US"/>
          </a:p>
        </p:txBody>
      </p:sp>
      <p:sp>
        <p:nvSpPr>
          <p:cNvPr id="3" name="Textastaðgengill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s-IS"/>
              <a:t>Smelltu til að breyta stílum aðaltexta</a:t>
            </a:r>
          </a:p>
        </p:txBody>
      </p:sp>
      <p:sp>
        <p:nvSpPr>
          <p:cNvPr id="4" name="Dagsetningarstaðgengill 3"/>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5" name="Síðufótarstaðgengill 4"/>
          <p:cNvSpPr>
            <a:spLocks noGrp="1"/>
          </p:cNvSpPr>
          <p:nvPr>
            <p:ph type="ftr" sz="quarter" idx="11"/>
          </p:nvPr>
        </p:nvSpPr>
        <p:spPr/>
        <p:txBody>
          <a:bodyPr/>
          <a:lstStyle/>
          <a:p>
            <a:endParaRPr lang="en-US" dirty="0"/>
          </a:p>
        </p:txBody>
      </p:sp>
      <p:sp>
        <p:nvSpPr>
          <p:cNvPr id="6" name="Skyggnunúmersstaðgengill 5"/>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125099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vö efnisatriði">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a:t>Smelltu til að breyta stíl aðaltitils</a:t>
            </a:r>
            <a:endParaRPr lang="en-US"/>
          </a:p>
        </p:txBody>
      </p:sp>
      <p:sp>
        <p:nvSpPr>
          <p:cNvPr id="3" name="Staðgengill efnis 2"/>
          <p:cNvSpPr>
            <a:spLocks noGrp="1"/>
          </p:cNvSpPr>
          <p:nvPr>
            <p:ph sz="half" idx="1"/>
          </p:nvPr>
        </p:nvSpPr>
        <p:spPr>
          <a:xfrm>
            <a:off x="838200" y="1825625"/>
            <a:ext cx="5181600" cy="4351338"/>
          </a:xfrm>
        </p:spPr>
        <p:txBody>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Staðgengill efnis 3"/>
          <p:cNvSpPr>
            <a:spLocks noGrp="1"/>
          </p:cNvSpPr>
          <p:nvPr>
            <p:ph sz="half" idx="2"/>
          </p:nvPr>
        </p:nvSpPr>
        <p:spPr>
          <a:xfrm>
            <a:off x="6172200" y="1825625"/>
            <a:ext cx="5181600" cy="4351338"/>
          </a:xfrm>
        </p:spPr>
        <p:txBody>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5" name="Dagsetningarstaðgengill 4"/>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6" name="Síðufótarstaðgengill 5"/>
          <p:cNvSpPr>
            <a:spLocks noGrp="1"/>
          </p:cNvSpPr>
          <p:nvPr>
            <p:ph type="ftr" sz="quarter" idx="11"/>
          </p:nvPr>
        </p:nvSpPr>
        <p:spPr/>
        <p:txBody>
          <a:bodyPr/>
          <a:lstStyle/>
          <a:p>
            <a:endParaRPr lang="en-US" dirty="0"/>
          </a:p>
        </p:txBody>
      </p:sp>
      <p:sp>
        <p:nvSpPr>
          <p:cNvPr id="7" name="Skyggnunúmersstaðgengill 6"/>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46729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ðeins titill">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a:t>Smelltu til að breyta stíl aðaltitils</a:t>
            </a:r>
            <a:endParaRPr lang="en-US"/>
          </a:p>
        </p:txBody>
      </p:sp>
      <p:sp>
        <p:nvSpPr>
          <p:cNvPr id="3" name="Dagsetningarstaðgengill 2"/>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4" name="Síðufótarstaðgengill 3"/>
          <p:cNvSpPr>
            <a:spLocks noGrp="1"/>
          </p:cNvSpPr>
          <p:nvPr>
            <p:ph type="ftr" sz="quarter" idx="11"/>
          </p:nvPr>
        </p:nvSpPr>
        <p:spPr/>
        <p:txBody>
          <a:bodyPr/>
          <a:lstStyle/>
          <a:p>
            <a:endParaRPr lang="en-US" dirty="0"/>
          </a:p>
        </p:txBody>
      </p:sp>
      <p:sp>
        <p:nvSpPr>
          <p:cNvPr id="5" name="Skyggnunúmersstaðgengill 4"/>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234488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Autt">
    <p:spTree>
      <p:nvGrpSpPr>
        <p:cNvPr id="1" name=""/>
        <p:cNvGrpSpPr/>
        <p:nvPr/>
      </p:nvGrpSpPr>
      <p:grpSpPr>
        <a:xfrm>
          <a:off x="0" y="0"/>
          <a:ext cx="0" cy="0"/>
          <a:chOff x="0" y="0"/>
          <a:chExt cx="0" cy="0"/>
        </a:xfrm>
      </p:grpSpPr>
      <p:sp>
        <p:nvSpPr>
          <p:cNvPr id="2" name="Dagsetningarstaðgengill 1"/>
          <p:cNvSpPr>
            <a:spLocks noGrp="1"/>
          </p:cNvSpPr>
          <p:nvPr>
            <p:ph type="dt" sz="half" idx="10"/>
          </p:nvPr>
        </p:nvSpPr>
        <p:spPr/>
        <p:txBody>
          <a:bodyPr/>
          <a:lstStyle/>
          <a:p>
            <a:fld id="{1483F5AD-9942-4AA4-8029-659FA43298A7}" type="datetimeFigureOut">
              <a:rPr lang="en-US" smtClean="0"/>
              <a:t>8/8/2017</a:t>
            </a:fld>
            <a:endParaRPr lang="en-US" dirty="0"/>
          </a:p>
        </p:txBody>
      </p:sp>
      <p:sp>
        <p:nvSpPr>
          <p:cNvPr id="3" name="Síðufótarstaðgengill 2"/>
          <p:cNvSpPr>
            <a:spLocks noGrp="1"/>
          </p:cNvSpPr>
          <p:nvPr>
            <p:ph type="ftr" sz="quarter" idx="11"/>
          </p:nvPr>
        </p:nvSpPr>
        <p:spPr/>
        <p:txBody>
          <a:bodyPr/>
          <a:lstStyle/>
          <a:p>
            <a:endParaRPr lang="en-US" dirty="0"/>
          </a:p>
        </p:txBody>
      </p:sp>
      <p:sp>
        <p:nvSpPr>
          <p:cNvPr id="4" name="Skyggnunúmersstaðgengill 3"/>
          <p:cNvSpPr>
            <a:spLocks noGrp="1"/>
          </p:cNvSpPr>
          <p:nvPr>
            <p:ph type="sldNum" sz="quarter" idx="12"/>
          </p:nvPr>
        </p:nvSpPr>
        <p:spPr/>
        <p:txBody>
          <a:bodyPr/>
          <a:lstStyle/>
          <a:p>
            <a:fld id="{F552C9A1-5FD5-4859-986E-F6847644D006}" type="slidenum">
              <a:rPr lang="en-US" smtClean="0"/>
              <a:t>‹#›</a:t>
            </a:fld>
            <a:endParaRPr lang="en-US" dirty="0"/>
          </a:p>
        </p:txBody>
      </p:sp>
    </p:spTree>
    <p:extLst>
      <p:ext uri="{BB962C8B-B14F-4D97-AF65-F5344CB8AC3E}">
        <p14:creationId xmlns:p14="http://schemas.microsoft.com/office/powerpoint/2010/main" val="218465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ilsstaðgengil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s-IS"/>
              <a:t>Smelltu til að breyta stíl aðaltitils</a:t>
            </a:r>
            <a:endParaRPr lang="en-US"/>
          </a:p>
        </p:txBody>
      </p:sp>
      <p:sp>
        <p:nvSpPr>
          <p:cNvPr id="3" name="Textastaðgengill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s-IS"/>
              <a:t>Smelltu til að breyta stílum aðaltexta</a:t>
            </a:r>
          </a:p>
          <a:p>
            <a:pPr lvl="1"/>
            <a:r>
              <a:rPr lang="is-IS"/>
              <a:t>Annað stig</a:t>
            </a:r>
          </a:p>
          <a:p>
            <a:pPr lvl="2"/>
            <a:r>
              <a:rPr lang="is-IS"/>
              <a:t>Þriðja stig</a:t>
            </a:r>
          </a:p>
          <a:p>
            <a:pPr lvl="3"/>
            <a:r>
              <a:rPr lang="is-IS"/>
              <a:t>Fjórða stig</a:t>
            </a:r>
          </a:p>
          <a:p>
            <a:pPr lvl="4"/>
            <a:r>
              <a:rPr lang="is-IS"/>
              <a:t>Fimmta stig</a:t>
            </a:r>
            <a:endParaRPr lang="en-US"/>
          </a:p>
        </p:txBody>
      </p:sp>
      <p:sp>
        <p:nvSpPr>
          <p:cNvPr id="4" name="Dagsetningarstaðgengill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3F5AD-9942-4AA4-8029-659FA43298A7}" type="datetimeFigureOut">
              <a:rPr lang="en-US" smtClean="0"/>
              <a:t>8/8/2017</a:t>
            </a:fld>
            <a:endParaRPr lang="en-US" dirty="0"/>
          </a:p>
        </p:txBody>
      </p:sp>
      <p:sp>
        <p:nvSpPr>
          <p:cNvPr id="5" name="Síðufótarstaðgengill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kyggnunúmersstaðgengill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2C9A1-5FD5-4859-986E-F6847644D006}" type="slidenum">
              <a:rPr lang="en-US" smtClean="0"/>
              <a:t>‹#›</a:t>
            </a:fld>
            <a:endParaRPr lang="en-US" dirty="0"/>
          </a:p>
        </p:txBody>
      </p:sp>
    </p:spTree>
    <p:extLst>
      <p:ext uri="{BB962C8B-B14F-4D97-AF65-F5344CB8AC3E}">
        <p14:creationId xmlns:p14="http://schemas.microsoft.com/office/powerpoint/2010/main" val="1738616075"/>
      </p:ext>
    </p:extLst>
  </p:cSld>
  <p:clrMap bg1="lt1" tx1="dk1" bg2="lt2" tx2="dk2" accent1="accent1" accent2="accent2" accent3="accent3" accent4="accent4" accent5="accent5" accent6="accent6" hlink="hlink" folHlink="folHlink"/>
  <p:sldLayoutIdLst>
    <p:sldLayoutId id="2147483663" r:id="rId1"/>
    <p:sldLayoutId id="2147483660" r:id="rId2"/>
    <p:sldLayoutId id="2147483662" r:id="rId3"/>
    <p:sldLayoutId id="2147483649" r:id="rId4"/>
    <p:sldLayoutId id="2147483650" r:id="rId5"/>
    <p:sldLayoutId id="2147483651" r:id="rId6"/>
    <p:sldLayoutId id="2147483652"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rsk.is/atvinnurekstur/virdisaukaskattur/vsk-fyrir-byrjendu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visindavefur.is/svarphp?id=412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uss.is/" TargetMode="External"/><Relationship Id="rId2" Type="http://schemas.openxmlformats.org/officeDocument/2006/relationships/hyperlink" Target="mailto:suss@simnet.is" TargetMode="Externa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180" y="1306286"/>
            <a:ext cx="11225640" cy="4432150"/>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22190"/>
            <a:ext cx="12192000" cy="4813619"/>
          </a:xfrm>
          <a:prstGeom prst="rect">
            <a:avLst/>
          </a:prstGeom>
        </p:spPr>
      </p:pic>
    </p:spTree>
    <p:extLst>
      <p:ext uri="{BB962C8B-B14F-4D97-AF65-F5344CB8AC3E}">
        <p14:creationId xmlns:p14="http://schemas.microsoft.com/office/powerpoint/2010/main" val="235900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IS-IS" dirty="0">
                <a:latin typeface="Times New Roman" panose="02020603050405020304" pitchFamily="18" charset="0"/>
                <a:cs typeface="Times New Roman" panose="02020603050405020304" pitchFamily="18" charset="0"/>
              </a:rPr>
              <a:t>Hagsæld eða gildi einhvers sem við verðum að sleppa til að ná eða til að nálgast eitthvað annað. Öllum gæðum er hægt að breyta í önnur gæði.  Þá er verk, val og ákvörðun tengd fórnarkostnaði.</a:t>
            </a:r>
          </a:p>
          <a:p>
            <a:r>
              <a:rPr lang="IS-IS" dirty="0">
                <a:latin typeface="Times New Roman" panose="02020603050405020304" pitchFamily="18" charset="0"/>
                <a:cs typeface="Times New Roman" panose="02020603050405020304" pitchFamily="18" charset="0"/>
              </a:rPr>
              <a:t>Fórnarkostnaður er grundvallarkostnaðarhugtak í efnahag þínum.</a:t>
            </a:r>
          </a:p>
          <a:p>
            <a:r>
              <a:rPr lang="IS-IS" dirty="0">
                <a:latin typeface="Times New Roman" panose="02020603050405020304" pitchFamily="18" charset="0"/>
                <a:cs typeface="Times New Roman" panose="02020603050405020304" pitchFamily="18" charset="0"/>
              </a:rPr>
              <a:t>Fórn</a:t>
            </a:r>
            <a:r>
              <a:rPr lang="IS-IS" strike="sngStrike" dirty="0">
                <a:latin typeface="Times New Roman" panose="02020603050405020304" pitchFamily="18" charset="0"/>
                <a:cs typeface="Times New Roman" panose="02020603050405020304" pitchFamily="18" charset="0"/>
              </a:rPr>
              <a:t>að</a:t>
            </a:r>
            <a:r>
              <a:rPr lang="IS-IS" dirty="0">
                <a:latin typeface="Times New Roman" panose="02020603050405020304" pitchFamily="18" charset="0"/>
                <a:cs typeface="Times New Roman" panose="02020603050405020304" pitchFamily="18" charset="0"/>
              </a:rPr>
              <a:t>arkostnaðurinn er ekki reiknaður með í efnahag þínum. Hann er verk, val eða ákvörðun sem liggur fyrir.</a:t>
            </a: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Hvað er fórnarkostnaður?</a:t>
            </a:r>
            <a:endParaRPr lang="en-US" dirty="0"/>
          </a:p>
        </p:txBody>
      </p:sp>
    </p:spTree>
    <p:extLst>
      <p:ext uri="{BB962C8B-B14F-4D97-AF65-F5344CB8AC3E}">
        <p14:creationId xmlns:p14="http://schemas.microsoft.com/office/powerpoint/2010/main" val="402154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p>
        </p:txBody>
      </p:sp>
      <p:sp>
        <p:nvSpPr>
          <p:cNvPr id="3" name="Staðgengill efnis 2"/>
          <p:cNvSpPr>
            <a:spLocks noGrp="1"/>
          </p:cNvSpPr>
          <p:nvPr>
            <p:ph sz="half" idx="1"/>
          </p:nvPr>
        </p:nvSpPr>
        <p:spPr/>
        <p:txBody>
          <a:bodyPr vert="horz" lIns="91440" tIns="45720" rIns="91440" bIns="45720" rtlCol="0" anchor="t">
            <a:normAutofit/>
          </a:bodyPr>
          <a:lstStyle/>
          <a:p>
            <a:r>
              <a:rPr lang="IS-IS" dirty="0">
                <a:latin typeface="Times New Roman" panose="02020603050405020304" pitchFamily="18" charset="0"/>
                <a:cs typeface="Times New Roman" panose="02020603050405020304" pitchFamily="18" charset="0"/>
              </a:rPr>
              <a:t>Varkárni í notkun fjár og hluta þegar þú þarft ekki að nýta þá</a:t>
            </a:r>
          </a:p>
          <a:p>
            <a:r>
              <a:rPr lang="IS-IS" dirty="0">
                <a:latin typeface="Times New Roman" panose="02020603050405020304" pitchFamily="18" charset="0"/>
                <a:cs typeface="Times New Roman" panose="02020603050405020304" pitchFamily="18" charset="0"/>
              </a:rPr>
              <a:t>Lífstíllinn er einfaldur og fábrotinn</a:t>
            </a:r>
          </a:p>
          <a:p>
            <a:r>
              <a:rPr lang="IS-IS" dirty="0">
                <a:latin typeface="Times New Roman" panose="02020603050405020304" pitchFamily="18" charset="0"/>
                <a:cs typeface="Times New Roman" panose="02020603050405020304" pitchFamily="18" charset="0"/>
              </a:rPr>
              <a:t>Hann einkennir og  endurspeglar stöðu og efnahag </a:t>
            </a:r>
          </a:p>
          <a:p>
            <a:r>
              <a:rPr lang="IS-IS" dirty="0">
                <a:latin typeface="Times New Roman" panose="02020603050405020304" pitchFamily="18" charset="0"/>
                <a:cs typeface="Times New Roman" panose="02020603050405020304" pitchFamily="18" charset="0"/>
              </a:rPr>
              <a:t>Nægjusemi gerir fjölskylduna hæfari til að ná endum saman yfir mánuðinn</a:t>
            </a:r>
          </a:p>
          <a:p>
            <a:r>
              <a:rPr lang="IS-IS" dirty="0">
                <a:latin typeface="Times New Roman" panose="02020603050405020304" pitchFamily="18" charset="0"/>
                <a:cs typeface="Times New Roman" panose="02020603050405020304" pitchFamily="18" charset="0"/>
              </a:rPr>
              <a:t>Sjálfsþurftarbúskapur eins og nýtingin á lambakjöti áður fyrr</a:t>
            </a:r>
          </a:p>
          <a:p>
            <a:r>
              <a:rPr lang="IS-IS" dirty="0">
                <a:latin typeface="Times New Roman" panose="02020603050405020304" pitchFamily="18" charset="0"/>
                <a:cs typeface="Times New Roman" panose="02020603050405020304" pitchFamily="18" charset="0"/>
              </a:rPr>
              <a:t>Gefur til kynna einföldan lífstíl án íburðar</a:t>
            </a:r>
          </a:p>
          <a:p>
            <a:r>
              <a:rPr lang="IS-IS" dirty="0">
                <a:latin typeface="Times New Roman" panose="02020603050405020304" pitchFamily="18" charset="0"/>
                <a:cs typeface="Times New Roman" panose="02020603050405020304" pitchFamily="18" charset="0"/>
              </a:rPr>
              <a:t>Svipuð orð: Efnahagslegt, spara, sparsemi, hagsýnn, fyrirhyggjusamur,forsjáll, framsýnn, fara sparlega með, sparneytinn</a:t>
            </a:r>
          </a:p>
          <a:p>
            <a:r>
              <a:rPr lang="IS-IS" dirty="0">
                <a:latin typeface="Times New Roman" panose="02020603050405020304" pitchFamily="18" charset="0"/>
                <a:cs typeface="Times New Roman" panose="02020603050405020304" pitchFamily="18" charset="0"/>
              </a:rPr>
              <a:t>Hófsamur: Eiginleikinn að vera hófsamur og forðast öfgar. Sjálfsagi – sjálfsstjórn</a:t>
            </a:r>
          </a:p>
        </p:txBody>
      </p:sp>
      <p:sp>
        <p:nvSpPr>
          <p:cNvPr id="4" name="Content Placeholder 3"/>
          <p:cNvSpPr>
            <a:spLocks noGrp="1"/>
          </p:cNvSpPr>
          <p:nvPr>
            <p:ph sz="half" idx="2"/>
          </p:nvPr>
        </p:nvSpPr>
        <p:spPr/>
        <p:txBody>
          <a:bodyPr/>
          <a:lstStyle/>
          <a:p>
            <a:r>
              <a:rPr lang="is-IS" dirty="0"/>
              <a:t>Hvað er nægjusemi?</a:t>
            </a:r>
            <a:endParaRPr lang="en-US" dirty="0"/>
          </a:p>
        </p:txBody>
      </p:sp>
    </p:spTree>
    <p:extLst>
      <p:ext uri="{BB962C8B-B14F-4D97-AF65-F5344CB8AC3E}">
        <p14:creationId xmlns:p14="http://schemas.microsoft.com/office/powerpoint/2010/main" val="173421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a:normAutofit/>
          </a:bodyPr>
          <a:lstStyle/>
          <a:p>
            <a:r>
              <a:rPr lang="is-IS" dirty="0">
                <a:latin typeface="Times New Roman" panose="02020603050405020304" pitchFamily="18" charset="0"/>
                <a:cs typeface="Times New Roman" panose="02020603050405020304" pitchFamily="18" charset="0"/>
              </a:rPr>
              <a:t>Hvað er sjálfbærni?  Það er samspil eftirfarandi atriða:</a:t>
            </a:r>
          </a:p>
          <a:p>
            <a:pPr marL="0" indent="0">
              <a:buNone/>
            </a:pPr>
            <a:endParaRPr lang="is-IS" dirty="0">
              <a:latin typeface="Times New Roman" panose="02020603050405020304" pitchFamily="18" charset="0"/>
              <a:cs typeface="Times New Roman" panose="02020603050405020304" pitchFamily="18" charset="0"/>
            </a:endParaRPr>
          </a:p>
          <a:p>
            <a:r>
              <a:rPr lang="is-IS" dirty="0">
                <a:latin typeface="Times New Roman" panose="02020603050405020304" pitchFamily="18" charset="0"/>
                <a:cs typeface="Times New Roman" panose="02020603050405020304" pitchFamily="18" charset="0"/>
              </a:rPr>
              <a:t>A) Félagslegir þættir</a:t>
            </a:r>
          </a:p>
          <a:p>
            <a:r>
              <a:rPr lang="is-IS" dirty="0">
                <a:latin typeface="Times New Roman" panose="02020603050405020304" pitchFamily="18" charset="0"/>
                <a:cs typeface="Times New Roman" panose="02020603050405020304" pitchFamily="18" charset="0"/>
              </a:rPr>
              <a:t>B) Umhverfisvænir þættir</a:t>
            </a:r>
          </a:p>
          <a:p>
            <a:r>
              <a:rPr lang="is-IS" dirty="0">
                <a:latin typeface="Times New Roman" panose="02020603050405020304" pitchFamily="18" charset="0"/>
                <a:cs typeface="Times New Roman" panose="02020603050405020304" pitchFamily="18" charset="0"/>
              </a:rPr>
              <a:t>C) Efnahagslegir þættir</a:t>
            </a:r>
          </a:p>
          <a:p>
            <a:endParaRPr lang="is-I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Hvað eru sjálfbær fjármál</a:t>
            </a:r>
            <a:endParaRPr lang="en-US" dirty="0"/>
          </a:p>
        </p:txBody>
      </p:sp>
    </p:spTree>
    <p:extLst>
      <p:ext uri="{BB962C8B-B14F-4D97-AF65-F5344CB8AC3E}">
        <p14:creationId xmlns:p14="http://schemas.microsoft.com/office/powerpoint/2010/main" val="363719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dirty="0"/>
              <a:t>Fjármálalæsi á mannamáli.</a:t>
            </a:r>
            <a:endParaRPr lang="en-US" dirty="0"/>
          </a:p>
        </p:txBody>
      </p:sp>
      <p:sp>
        <p:nvSpPr>
          <p:cNvPr id="3" name="Staðgengill efnis 2"/>
          <p:cNvSpPr>
            <a:spLocks noGrp="1"/>
          </p:cNvSpPr>
          <p:nvPr>
            <p:ph sz="half" idx="1"/>
          </p:nvPr>
        </p:nvSpPr>
        <p:spPr>
          <a:xfrm>
            <a:off x="838200" y="2428240"/>
            <a:ext cx="8702040" cy="3928109"/>
          </a:xfrm>
        </p:spPr>
        <p:txBody>
          <a:bodyPr>
            <a:normAutofit/>
          </a:bodyPr>
          <a:lstStyle/>
          <a:p>
            <a:r>
              <a:rPr lang="is-IS" dirty="0">
                <a:latin typeface="Times New Roman" panose="02020603050405020304" pitchFamily="18" charset="0"/>
                <a:cs typeface="Times New Roman" panose="02020603050405020304" pitchFamily="18" charset="0"/>
              </a:rPr>
              <a:t>Sjálfbær fjármál vísa til hverrar þeirrar gerðar af fjármálaþjónustu sem samanstendur af umhverfisvænum, félagslegum og stjórnunarlegum forsendum sem vísa til viðskipta og fjárfestingaákvarðana til hagsældar til lengri tíma bæði fyrir viðskiptavininn og þjóðfélagið í heild.</a:t>
            </a:r>
          </a:p>
          <a:p>
            <a:endParaRPr lang="is-IS" dirty="0">
              <a:latin typeface="Times New Roman" panose="02020603050405020304" pitchFamily="18" charset="0"/>
              <a:cs typeface="Times New Roman" panose="02020603050405020304" pitchFamily="18" charset="0"/>
            </a:endParaRPr>
          </a:p>
          <a:p>
            <a:r>
              <a:rPr lang="is-IS" dirty="0">
                <a:latin typeface="Times New Roman" panose="02020603050405020304" pitchFamily="18" charset="0"/>
                <a:cs typeface="Times New Roman" panose="02020603050405020304" pitchFamily="18" charset="0"/>
              </a:rPr>
              <a:t>Sjálfbær fjármál stuðla að og bæta efnahagslega nýtingu, velmegun og samkeppnishæfan efnhagsbúskap. </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Hvað eru sjálfbær fjármál</a:t>
            </a:r>
            <a:endParaRPr lang="en-US" dirty="0"/>
          </a:p>
          <a:p>
            <a:endParaRPr lang="en-US" dirty="0"/>
          </a:p>
        </p:txBody>
      </p:sp>
    </p:spTree>
    <p:extLst>
      <p:ext uri="{BB962C8B-B14F-4D97-AF65-F5344CB8AC3E}">
        <p14:creationId xmlns:p14="http://schemas.microsoft.com/office/powerpoint/2010/main" val="117673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taðgengill efnis 2"/>
          <p:cNvSpPr>
            <a:spLocks noGrp="1"/>
          </p:cNvSpPr>
          <p:nvPr>
            <p:ph sz="half" idx="1"/>
          </p:nvPr>
        </p:nvSpPr>
        <p:spPr>
          <a:xfrm>
            <a:off x="838200" y="2428240"/>
            <a:ext cx="8712200" cy="3928109"/>
          </a:xfrm>
        </p:spPr>
        <p:txBody>
          <a:bodyPr>
            <a:normAutofit/>
          </a:bodyPr>
          <a:lstStyle/>
          <a:p>
            <a:r>
              <a:rPr lang="is-IS" dirty="0">
                <a:latin typeface="Times New Roman" panose="02020603050405020304" pitchFamily="18" charset="0"/>
                <a:cs typeface="Times New Roman" panose="02020603050405020304" pitchFamily="18" charset="0"/>
              </a:rPr>
              <a:t>Aukin tilfinning fyrir því í hvað þú leggur fjármuni þína</a:t>
            </a:r>
          </a:p>
          <a:p>
            <a:r>
              <a:rPr lang="is-IS" dirty="0">
                <a:latin typeface="Times New Roman" panose="02020603050405020304" pitchFamily="18" charset="0"/>
                <a:cs typeface="Times New Roman" panose="02020603050405020304" pitchFamily="18" charset="0"/>
              </a:rPr>
              <a:t>Gerir </a:t>
            </a:r>
            <a:r>
              <a:rPr lang="is-IS" dirty="0"/>
              <a:t>þér </a:t>
            </a:r>
            <a:r>
              <a:rPr lang="is-IS" dirty="0">
                <a:latin typeface="Times New Roman" panose="02020603050405020304" pitchFamily="18" charset="0"/>
                <a:cs typeface="Times New Roman" panose="02020603050405020304" pitchFamily="18" charset="0"/>
              </a:rPr>
              <a:t>betur grein fyrir hverju þú hefur efni á eða ekki</a:t>
            </a:r>
          </a:p>
          <a:p>
            <a:r>
              <a:rPr lang="is-IS" dirty="0">
                <a:latin typeface="Times New Roman" panose="02020603050405020304" pitchFamily="18" charset="0"/>
                <a:cs typeface="Times New Roman" panose="02020603050405020304" pitchFamily="18" charset="0"/>
              </a:rPr>
              <a:t>Getur betur valið vöru og þjónustu sem þú kaupir</a:t>
            </a:r>
          </a:p>
          <a:p>
            <a:r>
              <a:rPr lang="is-IS" dirty="0">
                <a:latin typeface="Times New Roman" panose="02020603050405020304" pitchFamily="18" charset="0"/>
                <a:cs typeface="Times New Roman" panose="02020603050405020304" pitchFamily="18" charset="0"/>
              </a:rPr>
              <a:t>Getur </a:t>
            </a:r>
            <a:r>
              <a:rPr lang="is-IS">
                <a:latin typeface="Times New Roman" panose="02020603050405020304" pitchFamily="18" charset="0"/>
                <a:cs typeface="Times New Roman" panose="02020603050405020304" pitchFamily="18" charset="0"/>
              </a:rPr>
              <a:t>tekið </a:t>
            </a:r>
            <a:r>
              <a:rPr lang="is-IS"/>
              <a:t>ábyrgari</a:t>
            </a:r>
            <a:r>
              <a:rPr lang="is-IS">
                <a:latin typeface="Times New Roman" panose="02020603050405020304" pitchFamily="18" charset="0"/>
                <a:cs typeface="Times New Roman" panose="02020603050405020304" pitchFamily="18" charset="0"/>
              </a:rPr>
              <a:t> </a:t>
            </a:r>
            <a:r>
              <a:rPr lang="is-IS" dirty="0">
                <a:latin typeface="Times New Roman" panose="02020603050405020304" pitchFamily="18" charset="0"/>
                <a:cs typeface="Times New Roman" panose="02020603050405020304" pitchFamily="18" charset="0"/>
              </a:rPr>
              <a:t>og upplýstari ákvarðanir um kaup</a:t>
            </a:r>
          </a:p>
          <a:p>
            <a:r>
              <a:rPr lang="is-IS" dirty="0">
                <a:latin typeface="Times New Roman" panose="02020603050405020304" pitchFamily="18" charset="0"/>
                <a:cs typeface="Times New Roman" panose="02020603050405020304" pitchFamily="18" charset="0"/>
              </a:rPr>
              <a:t>Lausn fjárhagslegs verkefnis verður auðveldari</a:t>
            </a:r>
          </a:p>
          <a:p>
            <a:r>
              <a:rPr lang="is-IS" dirty="0">
                <a:latin typeface="Times New Roman" panose="02020603050405020304" pitchFamily="18" charset="0"/>
                <a:cs typeface="Times New Roman" panose="02020603050405020304" pitchFamily="18" charset="0"/>
              </a:rPr>
              <a:t>Möguleikinn að yfirstíga fjárhagslega örðugleika eykst</a:t>
            </a:r>
          </a:p>
          <a:p>
            <a:r>
              <a:rPr lang="is-IS" dirty="0">
                <a:latin typeface="Times New Roman" panose="02020603050405020304" pitchFamily="18" charset="0"/>
                <a:cs typeface="Times New Roman" panose="02020603050405020304" pitchFamily="18" charset="0"/>
              </a:rPr>
              <a:t>Aðhald í fjármálum verður meira</a:t>
            </a: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lnSpcReduction="10000"/>
          </a:bodyPr>
          <a:lstStyle/>
          <a:p>
            <a:r>
              <a:rPr lang="is-IS" sz="2400" dirty="0"/>
              <a:t>Hvernig vinna fórnakostnaðurinn, nægjusemin og sjálfbær fjármál saman? </a:t>
            </a:r>
            <a:r>
              <a:rPr lang="is-IS" sz="2400"/>
              <a:t>– Neyslukenningin.</a:t>
            </a:r>
            <a:endParaRPr lang="en-US" sz="2400" dirty="0"/>
          </a:p>
        </p:txBody>
      </p:sp>
      <p:sp>
        <p:nvSpPr>
          <p:cNvPr id="5" name="Title 4"/>
          <p:cNvSpPr>
            <a:spLocks noGrp="1"/>
          </p:cNvSpPr>
          <p:nvPr>
            <p:ph type="title"/>
          </p:nvPr>
        </p:nvSpPr>
        <p:spPr/>
        <p:txBody>
          <a:bodyPr/>
          <a:lstStyle/>
          <a:p>
            <a:r>
              <a:rPr lang="is-IS" dirty="0"/>
              <a:t>Fjármálalæsi á mannamáli.</a:t>
            </a:r>
            <a:endParaRPr lang="en-US" dirty="0"/>
          </a:p>
        </p:txBody>
      </p:sp>
    </p:spTree>
    <p:extLst>
      <p:ext uri="{BB962C8B-B14F-4D97-AF65-F5344CB8AC3E}">
        <p14:creationId xmlns:p14="http://schemas.microsoft.com/office/powerpoint/2010/main" val="215603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a:normAutofit/>
          </a:bodyPr>
          <a:lstStyle/>
          <a:p>
            <a:r>
              <a:rPr lang="is-IS" dirty="0">
                <a:latin typeface="Times New Roman" panose="02020603050405020304" pitchFamily="18" charset="0"/>
                <a:cs typeface="Times New Roman" panose="02020603050405020304" pitchFamily="18" charset="0"/>
              </a:rPr>
              <a:t>Mikilvægt að biðja þriðja aðila um greiða</a:t>
            </a:r>
          </a:p>
          <a:p>
            <a:r>
              <a:rPr lang="is-IS" dirty="0">
                <a:latin typeface="Times New Roman" panose="02020603050405020304" pitchFamily="18" charset="0"/>
                <a:cs typeface="Times New Roman" panose="02020603050405020304" pitchFamily="18" charset="0"/>
              </a:rPr>
              <a:t>Tala rólega og ákveðið</a:t>
            </a:r>
          </a:p>
          <a:p>
            <a:r>
              <a:rPr lang="is-IS" dirty="0">
                <a:latin typeface="Times New Roman" panose="02020603050405020304" pitchFamily="18" charset="0"/>
                <a:cs typeface="Times New Roman" panose="02020603050405020304" pitchFamily="18" charset="0"/>
              </a:rPr>
              <a:t>Æðruleysi og auðmýkt</a:t>
            </a:r>
          </a:p>
          <a:p>
            <a:r>
              <a:rPr lang="is-IS" dirty="0">
                <a:latin typeface="Times New Roman" panose="02020603050405020304" pitchFamily="18" charset="0"/>
                <a:cs typeface="Times New Roman" panose="02020603050405020304" pitchFamily="18" charset="0"/>
              </a:rPr>
              <a:t>Setja sér skýrt markmið hvað skuli fá út úr viðtalinu</a:t>
            </a:r>
          </a:p>
          <a:p>
            <a:r>
              <a:rPr lang="is-IS" dirty="0">
                <a:latin typeface="Times New Roman" panose="02020603050405020304" pitchFamily="18" charset="0"/>
                <a:cs typeface="Times New Roman" panose="02020603050405020304" pitchFamily="18" charset="0"/>
              </a:rPr>
              <a:t>Koma vel fyrir gagnvart samningsaðila</a:t>
            </a:r>
          </a:p>
          <a:p>
            <a:r>
              <a:rPr lang="is-IS" dirty="0">
                <a:latin typeface="Times New Roman" panose="02020603050405020304" pitchFamily="18" charset="0"/>
                <a:cs typeface="Times New Roman" panose="02020603050405020304" pitchFamily="18" charset="0"/>
              </a:rPr>
              <a:t>Snyrtimennska</a:t>
            </a:r>
          </a:p>
          <a:p>
            <a:pPr marL="0" indent="0">
              <a:buNone/>
            </a:pPr>
            <a:endParaRPr lang="is-I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b="1" dirty="0"/>
              <a:t>Samskipti og samningatækni við þriðja aðila.</a:t>
            </a:r>
          </a:p>
          <a:p>
            <a:endParaRPr lang="en-US" dirty="0"/>
          </a:p>
        </p:txBody>
      </p:sp>
    </p:spTree>
    <p:extLst>
      <p:ext uri="{BB962C8B-B14F-4D97-AF65-F5344CB8AC3E}">
        <p14:creationId xmlns:p14="http://schemas.microsoft.com/office/powerpoint/2010/main" val="235534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dirty="0"/>
              <a:t>Fjármálalæsi á mannamáli.</a:t>
            </a:r>
            <a:endParaRPr lang="en-US" dirty="0"/>
          </a:p>
        </p:txBody>
      </p:sp>
      <p:sp>
        <p:nvSpPr>
          <p:cNvPr id="3" name="Staðgengill efnis 2"/>
          <p:cNvSpPr>
            <a:spLocks noGrp="1"/>
          </p:cNvSpPr>
          <p:nvPr>
            <p:ph sz="half" idx="1"/>
          </p:nvPr>
        </p:nvSpPr>
        <p:spPr/>
        <p:txBody>
          <a:bodyPr>
            <a:normAutofit/>
          </a:bodyPr>
          <a:lstStyle/>
          <a:p>
            <a:r>
              <a:rPr lang="is-IS" dirty="0">
                <a:latin typeface="Times New Roman" panose="02020603050405020304" pitchFamily="18" charset="0"/>
                <a:cs typeface="Times New Roman" panose="02020603050405020304" pitchFamily="18" charset="0"/>
              </a:rPr>
              <a:t>Að segja „Ég vil“ í stað „Þú átt.“</a:t>
            </a:r>
          </a:p>
          <a:p>
            <a:r>
              <a:rPr lang="is-IS" dirty="0">
                <a:latin typeface="Times New Roman" panose="02020603050405020304" pitchFamily="18" charset="0"/>
                <a:cs typeface="Times New Roman" panose="02020603050405020304" pitchFamily="18" charset="0"/>
              </a:rPr>
              <a:t>Að muna eftir að hlusta</a:t>
            </a:r>
          </a:p>
          <a:p>
            <a:r>
              <a:rPr lang="is-IS" dirty="0">
                <a:latin typeface="Times New Roman" panose="02020603050405020304" pitchFamily="18" charset="0"/>
                <a:cs typeface="Times New Roman" panose="02020603050405020304" pitchFamily="18" charset="0"/>
              </a:rPr>
              <a:t>Að anda 5x að sér ef eitthvað er að fara úrskeiðis</a:t>
            </a:r>
          </a:p>
          <a:p>
            <a:r>
              <a:rPr lang="is-IS" dirty="0">
                <a:latin typeface="Times New Roman" panose="02020603050405020304" pitchFamily="18" charset="0"/>
                <a:cs typeface="Times New Roman" panose="02020603050405020304" pitchFamily="18" charset="0"/>
              </a:rPr>
              <a:t>Að telja upp að 10</a:t>
            </a:r>
          </a:p>
          <a:p>
            <a:r>
              <a:rPr lang="is-IS" dirty="0">
                <a:latin typeface="Times New Roman" panose="02020603050405020304" pitchFamily="18" charset="0"/>
                <a:cs typeface="Times New Roman" panose="02020603050405020304" pitchFamily="18" charset="0"/>
              </a:rPr>
              <a:t>Að vera heiðarlegur og hreinskiptinn</a:t>
            </a:r>
          </a:p>
          <a:p>
            <a:r>
              <a:rPr lang="is-IS" dirty="0">
                <a:latin typeface="Times New Roman" panose="02020603050405020304" pitchFamily="18" charset="0"/>
                <a:cs typeface="Times New Roman" panose="02020603050405020304" pitchFamily="18" charset="0"/>
              </a:rPr>
              <a:t>Að svara ekki spurningu rangt sé ekki næg þekking fyrir hendi</a:t>
            </a:r>
          </a:p>
          <a:p>
            <a:r>
              <a:rPr lang="is-IS" dirty="0">
                <a:latin typeface="Times New Roman" panose="02020603050405020304" pitchFamily="18" charset="0"/>
                <a:cs typeface="Times New Roman" panose="02020603050405020304" pitchFamily="18" charset="0"/>
              </a:rPr>
              <a:t>Ég kanna málið</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Samskipti og samningatækni við þriðja aðila, framhald:</a:t>
            </a:r>
          </a:p>
          <a:p>
            <a:endParaRPr lang="is-IS" dirty="0"/>
          </a:p>
          <a:p>
            <a:endParaRPr lang="en-US" dirty="0"/>
          </a:p>
        </p:txBody>
      </p:sp>
    </p:spTree>
    <p:extLst>
      <p:ext uri="{BB962C8B-B14F-4D97-AF65-F5344CB8AC3E}">
        <p14:creationId xmlns:p14="http://schemas.microsoft.com/office/powerpoint/2010/main" val="360902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IS-IS" dirty="0"/>
              <a:t>Vextir:  Að fá 10 epli að láni, greiða 1 epli eftir eitt ár = 10% vextir.</a:t>
            </a:r>
          </a:p>
          <a:p>
            <a:endParaRPr lang="is-IS" dirty="0">
              <a:latin typeface="Times New Roman" panose="02020603050405020304" pitchFamily="18" charset="0"/>
              <a:cs typeface="Times New Roman" panose="02020603050405020304" pitchFamily="18" charset="0"/>
            </a:endParaRPr>
          </a:p>
          <a:p>
            <a:r>
              <a:rPr lang="IS-IS" dirty="0"/>
              <a:t>Verðbólga: Greiðsla samsvarar 11 eplum en færð ekki nema 10 epli. Þá er verðbólgan 10%.</a:t>
            </a:r>
          </a:p>
          <a:p>
            <a:endParaRPr lang="is-IS" dirty="0"/>
          </a:p>
          <a:p>
            <a:r>
              <a:rPr lang="IS-IS" dirty="0"/>
              <a:t>Verðtrygging: Þú leggur inn 10 epli á banka og verðbólgan er 1 epli. Þá áttu 11 epli eftir eitt ár.</a:t>
            </a:r>
          </a:p>
        </p:txBody>
      </p:sp>
      <p:sp>
        <p:nvSpPr>
          <p:cNvPr id="4" name="Content Placeholder 3"/>
          <p:cNvSpPr>
            <a:spLocks noGrp="1"/>
          </p:cNvSpPr>
          <p:nvPr>
            <p:ph sz="half" idx="2"/>
          </p:nvPr>
        </p:nvSpPr>
        <p:spPr/>
        <p:txBody>
          <a:bodyPr/>
          <a:lstStyle/>
          <a:p>
            <a:r>
              <a:rPr lang="IS-IS" dirty="0"/>
              <a:t>VVV Þrjú</a:t>
            </a:r>
          </a:p>
          <a:p>
            <a:endParaRPr lang="en-US" dirty="0"/>
          </a:p>
        </p:txBody>
      </p:sp>
    </p:spTree>
    <p:extLst>
      <p:ext uri="{BB962C8B-B14F-4D97-AF65-F5344CB8AC3E}">
        <p14:creationId xmlns:p14="http://schemas.microsoft.com/office/powerpoint/2010/main" val="198853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dirty="0"/>
              <a:t>Fjármálalæsi á mannamáli.</a:t>
            </a:r>
            <a:endParaRPr lang="en-US" dirty="0"/>
          </a:p>
        </p:txBody>
      </p:sp>
      <p:sp>
        <p:nvSpPr>
          <p:cNvPr id="3" name="Staðgengill efnis 2"/>
          <p:cNvSpPr>
            <a:spLocks noGrp="1"/>
          </p:cNvSpPr>
          <p:nvPr>
            <p:ph sz="half" idx="1"/>
          </p:nvPr>
        </p:nvSpPr>
        <p:spPr/>
        <p:txBody>
          <a:bodyPr/>
          <a:lstStyle/>
          <a:p>
            <a:r>
              <a:rPr lang="is-IS" dirty="0"/>
              <a:t>Vextir eru oft útskýrðir sem árleg prósenta af höfuðstól.  Þeir eru </a:t>
            </a:r>
            <a:r>
              <a:rPr lang="is-IS" dirty="0">
                <a:latin typeface="Times New Roman" panose="02020603050405020304" pitchFamily="18" charset="0"/>
                <a:cs typeface="Times New Roman" panose="02020603050405020304" pitchFamily="18" charset="0"/>
              </a:rPr>
              <a:t>reiknaðir</a:t>
            </a:r>
            <a:r>
              <a:rPr lang="is-IS" dirty="0"/>
              <a:t> með því að deila vaxtatölunni með höfuðstólnum sem getur breyst með verðbólguprósentunni og stefnu Seðlabankans í vaxtamálum.</a:t>
            </a:r>
          </a:p>
          <a:p>
            <a:r>
              <a:rPr lang="is-IS" dirty="0"/>
              <a:t>Vaxtatala/Höfuðstól = Vextir</a:t>
            </a:r>
          </a:p>
          <a:p>
            <a:r>
              <a:rPr lang="is-IS" dirty="0"/>
              <a:t>10/100 = 10%</a:t>
            </a:r>
          </a:p>
          <a:p>
            <a:pPr algn="ctr"/>
            <a:endParaRPr lang="is-IS" dirty="0">
              <a:solidFill>
                <a:srgbClr val="FF0000"/>
              </a:solidFill>
            </a:endParaRPr>
          </a:p>
          <a:p>
            <a:endParaRPr lang="is-IS" dirty="0"/>
          </a:p>
          <a:p>
            <a:pPr algn="ctr"/>
            <a:endParaRPr lang="is-IS" dirty="0">
              <a:solidFill>
                <a:srgbClr val="FF0000"/>
              </a:solidFill>
            </a:endParaRPr>
          </a:p>
          <a:p>
            <a:pPr marL="0" indent="0">
              <a:buNone/>
            </a:pPr>
            <a:endParaRPr lang="en-US" dirty="0"/>
          </a:p>
        </p:txBody>
      </p:sp>
      <p:sp>
        <p:nvSpPr>
          <p:cNvPr id="4" name="Content Placeholder 3"/>
          <p:cNvSpPr>
            <a:spLocks noGrp="1"/>
          </p:cNvSpPr>
          <p:nvPr>
            <p:ph sz="half" idx="2"/>
          </p:nvPr>
        </p:nvSpPr>
        <p:spPr/>
        <p:txBody>
          <a:bodyPr/>
          <a:lstStyle/>
          <a:p>
            <a:r>
              <a:rPr lang="is-IS" dirty="0"/>
              <a:t>Hvað eru vextir</a:t>
            </a:r>
            <a:endParaRPr lang="en-US" dirty="0"/>
          </a:p>
        </p:txBody>
      </p:sp>
    </p:spTree>
    <p:extLst>
      <p:ext uri="{BB962C8B-B14F-4D97-AF65-F5344CB8AC3E}">
        <p14:creationId xmlns:p14="http://schemas.microsoft.com/office/powerpoint/2010/main" val="290284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IS-IS" dirty="0">
                <a:latin typeface="Times New Roman" panose="02020603050405020304" pitchFamily="18" charset="0"/>
                <a:cs typeface="Times New Roman" panose="02020603050405020304" pitchFamily="18" charset="0"/>
              </a:rPr>
              <a:t>Breytingar</a:t>
            </a:r>
            <a:r>
              <a:rPr lang="IS-IS" dirty="0"/>
              <a:t> á kjörvöxtum taka meðal annars mið af breytingum  á </a:t>
            </a:r>
            <a:r>
              <a:rPr lang="IS-IS" dirty="0">
                <a:latin typeface="Times New Roman" panose="02020603050405020304" pitchFamily="18" charset="0"/>
                <a:cs typeface="Times New Roman" panose="02020603050405020304" pitchFamily="18" charset="0"/>
              </a:rPr>
              <a:t>fjármögnunarkostnaði</a:t>
            </a:r>
            <a:r>
              <a:rPr lang="IS-IS" dirty="0"/>
              <a:t>(lánskjörum) bankans, rekstrarkostnaði, opinberum álögum og/eða öðrum ófyrirséðum kostnaði, stýrivöxtum Seðlabanka Íslands og breytingum á vísitölu neysluverðs. </a:t>
            </a:r>
          </a:p>
        </p:txBody>
      </p:sp>
      <p:sp>
        <p:nvSpPr>
          <p:cNvPr id="4" name="Content Placeholder 3"/>
          <p:cNvSpPr>
            <a:spLocks noGrp="1"/>
          </p:cNvSpPr>
          <p:nvPr>
            <p:ph sz="half" idx="2"/>
          </p:nvPr>
        </p:nvSpPr>
        <p:spPr/>
        <p:txBody>
          <a:bodyPr/>
          <a:lstStyle/>
          <a:p>
            <a:r>
              <a:rPr lang="IS-IS" dirty="0"/>
              <a:t>Hvað eru kjörvextir?</a:t>
            </a:r>
          </a:p>
          <a:p>
            <a:endParaRPr lang="en-US" dirty="0"/>
          </a:p>
        </p:txBody>
      </p:sp>
    </p:spTree>
    <p:extLst>
      <p:ext uri="{BB962C8B-B14F-4D97-AF65-F5344CB8AC3E}">
        <p14:creationId xmlns:p14="http://schemas.microsoft.com/office/powerpoint/2010/main" val="235750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85000" lnSpcReduction="10000"/>
          </a:bodyPr>
          <a:lstStyle/>
          <a:p>
            <a:pPr algn="ctr"/>
            <a:r>
              <a:rPr lang="is-IS" dirty="0"/>
              <a:t>Hugsað til hagsældar mannkyns og móður jarðar!</a:t>
            </a:r>
            <a:endParaRPr lang="en-US" dirty="0"/>
          </a:p>
        </p:txBody>
      </p:sp>
      <p:sp>
        <p:nvSpPr>
          <p:cNvPr id="4" name="Title 3"/>
          <p:cNvSpPr>
            <a:spLocks noGrp="1"/>
          </p:cNvSpPr>
          <p:nvPr>
            <p:ph type="title"/>
          </p:nvPr>
        </p:nvSpPr>
        <p:spPr/>
        <p:txBody>
          <a:bodyPr/>
          <a:lstStyle/>
          <a:p>
            <a:r>
              <a:rPr lang="is-IS" dirty="0"/>
              <a:t>Vinnustofa I</a:t>
            </a:r>
            <a:endParaRPr lang="en-US" dirty="0"/>
          </a:p>
        </p:txBody>
      </p:sp>
    </p:spTree>
    <p:extLst>
      <p:ext uri="{BB962C8B-B14F-4D97-AF65-F5344CB8AC3E}">
        <p14:creationId xmlns:p14="http://schemas.microsoft.com/office/powerpoint/2010/main" val="48383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a:t>
            </a:r>
            <a:r>
              <a:rPr lang="is-IS" dirty="0">
                <a:solidFill>
                  <a:srgbClr val="FF0000"/>
                </a:solidFill>
              </a:rPr>
              <a:t> </a:t>
            </a:r>
            <a:r>
              <a:rPr lang="is-IS" dirty="0"/>
              <a:t>á mannamáli.</a:t>
            </a:r>
            <a:endParaRPr lang="en-US" dirty="0"/>
          </a:p>
        </p:txBody>
      </p:sp>
      <p:sp>
        <p:nvSpPr>
          <p:cNvPr id="3" name="Staðgengill efnis 2"/>
          <p:cNvSpPr>
            <a:spLocks noGrp="1"/>
          </p:cNvSpPr>
          <p:nvPr>
            <p:ph sz="half" idx="1"/>
          </p:nvPr>
        </p:nvSpPr>
        <p:spPr/>
        <p:txBody>
          <a:bodyPr/>
          <a:lstStyle/>
          <a:p>
            <a:r>
              <a:rPr lang="is-IS" dirty="0">
                <a:latin typeface="Times New Roman" panose="02020603050405020304" pitchFamily="18" charset="0"/>
                <a:cs typeface="Times New Roman" panose="02020603050405020304" pitchFamily="18" charset="0"/>
              </a:rPr>
              <a:t>Nafnvextir: 5%</a:t>
            </a:r>
          </a:p>
          <a:p>
            <a:r>
              <a:rPr lang="is-IS" dirty="0">
                <a:latin typeface="Times New Roman" panose="02020603050405020304" pitchFamily="18" charset="0"/>
                <a:cs typeface="Times New Roman" panose="02020603050405020304" pitchFamily="18" charset="0"/>
              </a:rPr>
              <a:t>Verðbólga: 3%</a:t>
            </a:r>
          </a:p>
          <a:p>
            <a:r>
              <a:rPr lang="is-IS" dirty="0">
                <a:latin typeface="Times New Roman" panose="02020603050405020304" pitchFamily="18" charset="0"/>
                <a:cs typeface="Times New Roman" panose="02020603050405020304" pitchFamily="18" charset="0"/>
              </a:rPr>
              <a:t>Raunvextir: 2%</a:t>
            </a:r>
          </a:p>
          <a:p>
            <a:endParaRPr lang="is-IS" dirty="0">
              <a:latin typeface="Times New Roman" panose="02020603050405020304" pitchFamily="18" charset="0"/>
              <a:cs typeface="Times New Roman" panose="02020603050405020304" pitchFamily="18" charset="0"/>
            </a:endParaRPr>
          </a:p>
          <a:p>
            <a:r>
              <a:rPr lang="is-IS" dirty="0">
                <a:latin typeface="Times New Roman" panose="02020603050405020304" pitchFamily="18" charset="0"/>
                <a:cs typeface="Times New Roman" panose="02020603050405020304" pitchFamily="18" charset="0"/>
              </a:rPr>
              <a:t>Raunvextir = Nafnvextir – Verðbólga  eða</a:t>
            </a:r>
          </a:p>
          <a:p>
            <a:endParaRPr lang="is-IS" dirty="0">
              <a:latin typeface="Times New Roman" panose="02020603050405020304" pitchFamily="18" charset="0"/>
              <a:cs typeface="Times New Roman" panose="02020603050405020304" pitchFamily="18" charset="0"/>
            </a:endParaRPr>
          </a:p>
          <a:p>
            <a:r>
              <a:rPr lang="is-IS" dirty="0">
                <a:latin typeface="Times New Roman" panose="02020603050405020304" pitchFamily="18" charset="0"/>
                <a:cs typeface="Times New Roman" panose="02020603050405020304" pitchFamily="18" charset="0"/>
              </a:rPr>
              <a:t>2% = 5% - 3%</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Um raunvexti.</a:t>
            </a:r>
          </a:p>
          <a:p>
            <a:endParaRPr lang="en-US" dirty="0"/>
          </a:p>
        </p:txBody>
      </p:sp>
    </p:spTree>
    <p:extLst>
      <p:ext uri="{BB962C8B-B14F-4D97-AF65-F5344CB8AC3E}">
        <p14:creationId xmlns:p14="http://schemas.microsoft.com/office/powerpoint/2010/main" val="142456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a:normAutofit/>
          </a:bodyPr>
          <a:lstStyle/>
          <a:p>
            <a:r>
              <a:rPr lang="is-IS" dirty="0">
                <a:latin typeface="Times New Roman" panose="02020603050405020304" pitchFamily="18" charset="0"/>
                <a:cs typeface="Times New Roman" panose="02020603050405020304" pitchFamily="18" charset="0"/>
              </a:rPr>
              <a:t>Aðfararréttur.</a:t>
            </a:r>
          </a:p>
          <a:p>
            <a:r>
              <a:rPr lang="is-IS" dirty="0">
                <a:latin typeface="Times New Roman" panose="02020603050405020304" pitchFamily="18" charset="0"/>
                <a:cs typeface="Times New Roman" panose="02020603050405020304" pitchFamily="18" charset="0"/>
              </a:rPr>
              <a:t>Innheimtuaðgerðir.</a:t>
            </a:r>
          </a:p>
          <a:p>
            <a:r>
              <a:rPr lang="is-IS" dirty="0">
                <a:latin typeface="Times New Roman" panose="02020603050405020304" pitchFamily="18" charset="0"/>
                <a:cs typeface="Times New Roman" panose="02020603050405020304" pitchFamily="18" charset="0"/>
              </a:rPr>
              <a:t>Árangurlaust fjárnám.</a:t>
            </a:r>
          </a:p>
          <a:p>
            <a:r>
              <a:rPr lang="is-IS" dirty="0">
                <a:latin typeface="Times New Roman" panose="02020603050405020304" pitchFamily="18" charset="0"/>
                <a:cs typeface="Times New Roman" panose="02020603050405020304" pitchFamily="18" charset="0"/>
              </a:rPr>
              <a:t>„Gjaldþrot er yfirleitt skilgreint sem sameiginleg fullnustuaðgerð allra kröfuhafa.  Í grundvallaratriðum felur gjaldþrot í sér að andvirði eigna skuldara er ráðstafað til greiðslu skulda.“</a:t>
            </a:r>
          </a:p>
          <a:p>
            <a:r>
              <a:rPr lang="is-IS" dirty="0">
                <a:latin typeface="Times New Roman" panose="02020603050405020304" pitchFamily="18" charset="0"/>
                <a:cs typeface="Times New Roman" panose="02020603050405020304" pitchFamily="18" charset="0"/>
              </a:rPr>
              <a:t>Gjaldþrotbeiðni.</a:t>
            </a:r>
          </a:p>
          <a:p>
            <a:r>
              <a:rPr lang="is-IS" dirty="0">
                <a:latin typeface="Times New Roman" panose="02020603050405020304" pitchFamily="18" charset="0"/>
                <a:cs typeface="Times New Roman" panose="02020603050405020304" pitchFamily="18" charset="0"/>
              </a:rPr>
              <a:t>Úrskurður um gjaldþrot.</a:t>
            </a:r>
          </a:p>
          <a:p>
            <a:r>
              <a:rPr lang="is-IS" dirty="0">
                <a:latin typeface="Times New Roman" panose="02020603050405020304" pitchFamily="18" charset="0"/>
                <a:cs typeface="Times New Roman" panose="02020603050405020304" pitchFamily="18" charset="0"/>
              </a:rPr>
              <a:t>Skipaður skiptastjóri.</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b="1" dirty="0"/>
              <a:t>Ýmis hugtök framhald:</a:t>
            </a:r>
          </a:p>
        </p:txBody>
      </p:sp>
    </p:spTree>
    <p:extLst>
      <p:ext uri="{BB962C8B-B14F-4D97-AF65-F5344CB8AC3E}">
        <p14:creationId xmlns:p14="http://schemas.microsoft.com/office/powerpoint/2010/main" val="425733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VSK fyrir byrjendur</a:t>
            </a:r>
          </a:p>
          <a:p>
            <a:r>
              <a:rPr lang="EN-US" dirty="0">
                <a:latin typeface="Times New Roman" panose="02020603050405020304" pitchFamily="18" charset="0"/>
                <a:cs typeface="Times New Roman" panose="02020603050405020304" pitchFamily="18" charset="0"/>
              </a:rPr>
              <a:t>Virðisaukaskattur var tekinn upp með lögum nr. 50/1988, um virðisaukaskatt, sem tóku gildi 1. janúar 1990 og leystu af hólmi áðurgildandi söluskattslög. </a:t>
            </a:r>
            <a:br>
              <a:rPr lang="EN-US" dirty="0"/>
            </a:br>
            <a:r>
              <a:rPr lang="EN-US" dirty="0">
                <a:latin typeface="Times New Roman" panose="02020603050405020304" pitchFamily="18" charset="0"/>
                <a:cs typeface="Times New Roman" panose="02020603050405020304" pitchFamily="18" charset="0"/>
              </a:rPr>
              <a:t>Skatturinn er vörsluskattur og almennur neysluskattur sem innheimtur er af innlendum viðskiptum á öllum stigum. Hann er einnig innheimtur við innflutning vöru og þjónustu.</a:t>
            </a:r>
          </a:p>
          <a:p>
            <a:r>
              <a:rPr lang="EN-US" dirty="0">
                <a:latin typeface="Times New Roman" panose="02020603050405020304" pitchFamily="18" charset="0"/>
                <a:cs typeface="Times New Roman" panose="02020603050405020304" pitchFamily="18" charset="0"/>
              </a:rPr>
              <a:t>Virðisaukaskattur af viðskiptum innanlands fellur undir almenna skattkerfið, þ.e.a.s. Ríkisskattstjóra og yfirskattanefnd.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Virðisaukaskattur af innflutningi fellur hins vegar undir tollakerfið, þ. e. tollstjóra og ríkistollanefnd.</a:t>
            </a: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Hvað er virðisaukaskattur?</a:t>
            </a:r>
          </a:p>
          <a:p>
            <a:endParaRPr lang="en-US" dirty="0"/>
          </a:p>
        </p:txBody>
      </p:sp>
    </p:spTree>
    <p:extLst>
      <p:ext uri="{BB962C8B-B14F-4D97-AF65-F5344CB8AC3E}">
        <p14:creationId xmlns:p14="http://schemas.microsoft.com/office/powerpoint/2010/main" val="3923380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s-IS" dirty="0"/>
              <a:t>Fjármálalæsi á mannamáli.</a:t>
            </a:r>
            <a:endParaRPr lang="en-US" dirty="0"/>
          </a:p>
        </p:txBody>
      </p:sp>
      <p:sp>
        <p:nvSpPr>
          <p:cNvPr id="3" name="Content Placeholder 2"/>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Allar vörur og öll sú þjónusta, sem ekki er sérstaklega undanþegin skattinum, er skattskyld. Allir rekstraraðilar, sem hafa með höndum sölu eða afhendingu á vöru eða skattskyldri þjónustu, eiga að innheimta og skila virðisaukaskatti.</a:t>
            </a:r>
          </a:p>
          <a:p>
            <a:r>
              <a:rPr lang="en-US" dirty="0">
                <a:latin typeface="Times New Roman" panose="02020603050405020304" pitchFamily="18" charset="0"/>
                <a:cs typeface="Times New Roman" panose="02020603050405020304" pitchFamily="18" charset="0"/>
              </a:rPr>
              <a:t>Sama vara eða þjónusta er ekki margsköttuð því að hvert einstakt fyrirtæki (skattaðili) skilar aðeins skatti af verðmætisaukningunni í því fyrirtæki, þ. e. af þeim virðisauka sem myndast í fyrirtækinu.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Þetta er gert þannig að hver skattaðili innheimtir virðisaukaskatt af sölu sinni (útskatt) en við skil á skattinum í ríkissjóð dregur hann frá þann skatt sem hann hefur greitt öðrum skattaðilum eða tollstjóra við kaup eða eigin innflutning á vörum og öðrum aðföngum til nota í rekstrinum (innskatt).</a:t>
            </a:r>
          </a:p>
          <a:p>
            <a:r>
              <a:rPr lang="en-US" dirty="0">
                <a:latin typeface="Times New Roman" panose="02020603050405020304" pitchFamily="18" charset="0"/>
                <a:cs typeface="Times New Roman" panose="02020603050405020304" pitchFamily="18" charset="0"/>
                <a:hlinkClick r:id="rId2"/>
              </a:rPr>
              <a:t>https://www.rsk.is/atvinnurekstur/virdisaukaskattur/vsk-fyrir-byrjendur/</a:t>
            </a:r>
            <a:endParaRPr lang="en-US" dirty="0">
              <a:latin typeface="Times New Roman" panose="02020603050405020304" pitchFamily="18" charset="0"/>
              <a:cs typeface="Times New Roman" panose="02020603050405020304" pitchFamily="18" charset="0"/>
            </a:endParaRPr>
          </a:p>
          <a:p>
            <a:r>
              <a:rPr lang="is-IS" dirty="0">
                <a:latin typeface="Times New Roman" panose="02020603050405020304" pitchFamily="18" charset="0"/>
                <a:cs typeface="Times New Roman" panose="02020603050405020304" pitchFamily="18" charset="0"/>
              </a:rPr>
              <a:t>Sótt 12.12.2016 kl. 11:30.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Virðisaukaskattur</a:t>
            </a:r>
            <a:endParaRPr lang="en-US" dirty="0"/>
          </a:p>
        </p:txBody>
      </p:sp>
    </p:spTree>
    <p:extLst>
      <p:ext uri="{BB962C8B-B14F-4D97-AF65-F5344CB8AC3E}">
        <p14:creationId xmlns:p14="http://schemas.microsoft.com/office/powerpoint/2010/main" val="2157503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a:normAutofit/>
          </a:bodyPr>
          <a:lstStyle/>
          <a:p>
            <a:r>
              <a:rPr lang="is-IS" dirty="0">
                <a:latin typeface="Times New Roman" panose="02020603050405020304" pitchFamily="18" charset="0"/>
                <a:cs typeface="Times New Roman" panose="02020603050405020304" pitchFamily="18" charset="0"/>
              </a:rPr>
              <a:t>„Með </a:t>
            </a:r>
            <a:r>
              <a:rPr lang="is-IS" i="1" dirty="0">
                <a:latin typeface="Times New Roman" panose="02020603050405020304" pitchFamily="18" charset="0"/>
                <a:cs typeface="Times New Roman" panose="02020603050405020304" pitchFamily="18" charset="0"/>
              </a:rPr>
              <a:t>vergum þjóðartekjum </a:t>
            </a:r>
            <a:r>
              <a:rPr lang="is-IS" dirty="0">
                <a:latin typeface="Times New Roman" panose="02020603050405020304" pitchFamily="18" charset="0"/>
                <a:cs typeface="Times New Roman" panose="02020603050405020304" pitchFamily="18" charset="0"/>
              </a:rPr>
              <a:t>er einfaldlega átt við allar tekjur þjóðarinnar á tilteknu tímabili, oftast einu almanaksári.  Með tekjum er einkum átt við laun, hagnað fyrirtækja og vaxtatekjur.</a:t>
            </a:r>
            <a:br>
              <a:rPr lang="is-IS" dirty="0">
                <a:latin typeface="Times New Roman" panose="02020603050405020304" pitchFamily="18" charset="0"/>
                <a:cs typeface="Times New Roman" panose="02020603050405020304" pitchFamily="18" charset="0"/>
              </a:rPr>
            </a:br>
            <a:r>
              <a:rPr lang="is-IS" dirty="0">
                <a:latin typeface="Times New Roman" panose="02020603050405020304" pitchFamily="18" charset="0"/>
                <a:cs typeface="Times New Roman" panose="02020603050405020304" pitchFamily="18" charset="0"/>
              </a:rPr>
              <a:t>	Önnur hugtök sem oft eru notuð til að lýsa svipuðum stærðum eru </a:t>
            </a:r>
            <a:r>
              <a:rPr lang="is-IS" i="1" dirty="0">
                <a:latin typeface="Times New Roman" panose="02020603050405020304" pitchFamily="18" charset="0"/>
                <a:cs typeface="Times New Roman" panose="02020603050405020304" pitchFamily="18" charset="0"/>
              </a:rPr>
              <a:t>verg</a:t>
            </a:r>
            <a:r>
              <a:rPr lang="is-IS" dirty="0">
                <a:latin typeface="Times New Roman" panose="02020603050405020304" pitchFamily="18" charset="0"/>
                <a:cs typeface="Times New Roman" panose="02020603050405020304" pitchFamily="18" charset="0"/>
              </a:rPr>
              <a:t> </a:t>
            </a:r>
            <a:r>
              <a:rPr lang="is-IS" i="1" dirty="0">
                <a:latin typeface="Times New Roman" panose="02020603050405020304" pitchFamily="18" charset="0"/>
                <a:cs typeface="Times New Roman" panose="02020603050405020304" pitchFamily="18" charset="0"/>
              </a:rPr>
              <a:t>landsframleiðsla </a:t>
            </a:r>
            <a:r>
              <a:rPr lang="is-IS" dirty="0">
                <a:latin typeface="Times New Roman" panose="02020603050405020304" pitchFamily="18" charset="0"/>
                <a:cs typeface="Times New Roman" panose="02020603050405020304" pitchFamily="18" charset="0"/>
              </a:rPr>
              <a:t>og </a:t>
            </a:r>
            <a:r>
              <a:rPr lang="is-IS" i="1" dirty="0">
                <a:latin typeface="Times New Roman" panose="02020603050405020304" pitchFamily="18" charset="0"/>
                <a:cs typeface="Times New Roman" panose="02020603050405020304" pitchFamily="18" charset="0"/>
              </a:rPr>
              <a:t>verg þjóðarframleiðsla.  </a:t>
            </a:r>
            <a:r>
              <a:rPr lang="is-IS" dirty="0">
                <a:latin typeface="Times New Roman" panose="02020603050405020304" pitchFamily="18" charset="0"/>
                <a:cs typeface="Times New Roman" panose="02020603050405020304" pitchFamily="18" charset="0"/>
              </a:rPr>
              <a:t>Verg landsframleiðsla er þannig verðmæti allra vara og þjónustu sem framleidd er í landinu á ári en verg þjóðarframleiðsla er verðmæti allra vara og þjónustu sem Íslandingar (eða almennt, sú þjóð sem er til skoðunar er hverju sinni) framleiðir á einu ári.“</a:t>
            </a:r>
          </a:p>
          <a:p>
            <a:r>
              <a:rPr lang="is-IS" i="1" dirty="0">
                <a:latin typeface="Times New Roman" panose="02020603050405020304" pitchFamily="18" charset="0"/>
                <a:cs typeface="Times New Roman" panose="02020603050405020304" pitchFamily="18" charset="0"/>
              </a:rPr>
              <a:t>Vísindavefurinn, </a:t>
            </a:r>
            <a:r>
              <a:rPr lang="is-IS" dirty="0">
                <a:latin typeface="Times New Roman" panose="02020603050405020304" pitchFamily="18" charset="0"/>
                <a:cs typeface="Times New Roman" panose="02020603050405020304" pitchFamily="18" charset="0"/>
              </a:rPr>
              <a:t>1. apríl 2004. Sótt 21. maí 2016: </a:t>
            </a:r>
            <a:r>
              <a:rPr lang="is-IS" dirty="0">
                <a:latin typeface="Times New Roman" panose="02020603050405020304" pitchFamily="18" charset="0"/>
                <a:cs typeface="Times New Roman" panose="02020603050405020304" pitchFamily="18" charset="0"/>
                <a:hlinkClick r:id="rId2"/>
              </a:rPr>
              <a:t>http://visindavefur.is/svarphp?id=4122</a:t>
            </a:r>
            <a:endParaRPr lang="en-US" i="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Hvað er átt við þegar talað er um vergar þjóðartekjur?</a:t>
            </a:r>
          </a:p>
          <a:p>
            <a:endParaRPr lang="en-US" dirty="0"/>
          </a:p>
        </p:txBody>
      </p:sp>
    </p:spTree>
    <p:extLst>
      <p:ext uri="{BB962C8B-B14F-4D97-AF65-F5344CB8AC3E}">
        <p14:creationId xmlns:p14="http://schemas.microsoft.com/office/powerpoint/2010/main" val="140150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vert="horz" lIns="91440" tIns="45720" rIns="91440" bIns="45720" rtlCol="0" anchor="t">
            <a:normAutofit/>
          </a:bodyPr>
          <a:lstStyle/>
          <a:p>
            <a:pPr marL="0" indent="0">
              <a:buNone/>
            </a:pPr>
            <a:r>
              <a:rPr lang="IS-IS" b="1" dirty="0">
                <a:latin typeface="Times New Roman" panose="02020603050405020304" pitchFamily="18" charset="0"/>
                <a:cs typeface="Times New Roman" panose="02020603050405020304" pitchFamily="18" charset="0"/>
              </a:rPr>
              <a:t>Hagvöxtur: </a:t>
            </a:r>
            <a:r>
              <a:rPr lang="IS-IS" dirty="0">
                <a:latin typeface="Times New Roman" panose="02020603050405020304" pitchFamily="18" charset="0"/>
                <a:cs typeface="Times New Roman" panose="02020603050405020304" pitchFamily="18" charset="0"/>
              </a:rPr>
              <a:t>Það er aukning </a:t>
            </a:r>
            <a:r>
              <a:rPr lang="IS-IS" b="1" dirty="0">
                <a:latin typeface="Times New Roman" panose="02020603050405020304" pitchFamily="18" charset="0"/>
                <a:cs typeface="Times New Roman" panose="02020603050405020304" pitchFamily="18" charset="0"/>
              </a:rPr>
              <a:t>vergrar þjóðar- eða landsframleiðslu </a:t>
            </a:r>
            <a:r>
              <a:rPr lang="IS-IS" dirty="0">
                <a:latin typeface="Times New Roman" panose="02020603050405020304" pitchFamily="18" charset="0"/>
                <a:cs typeface="Times New Roman" panose="02020603050405020304" pitchFamily="18" charset="0"/>
              </a:rPr>
              <a:t>á ákveðnu tímabili venjulega á einu ári.</a:t>
            </a:r>
          </a:p>
          <a:p>
            <a:pPr marL="0" indent="0">
              <a:buNone/>
            </a:pPr>
            <a:r>
              <a:rPr lang="IS-IS" b="1" dirty="0">
                <a:latin typeface="Times New Roman" panose="02020603050405020304" pitchFamily="18" charset="0"/>
                <a:cs typeface="Times New Roman" panose="02020603050405020304" pitchFamily="18" charset="0"/>
              </a:rPr>
              <a:t>Afskriftir:</a:t>
            </a:r>
            <a:r>
              <a:rPr lang="IS-IS" dirty="0">
                <a:latin typeface="Times New Roman" panose="02020603050405020304" pitchFamily="18" charset="0"/>
                <a:cs typeface="Times New Roman" panose="02020603050405020304" pitchFamily="18" charset="0"/>
              </a:rPr>
              <a:t>  Viðhald, rýrnun og verðbólgan sem rýrir gildi peninga.</a:t>
            </a:r>
          </a:p>
          <a:p>
            <a:pPr marL="0" indent="0">
              <a:buNone/>
            </a:pPr>
            <a:r>
              <a:rPr lang="IS-IS" b="1" dirty="0">
                <a:latin typeface="Times New Roman" panose="02020603050405020304" pitchFamily="18" charset="0"/>
                <a:cs typeface="Times New Roman" panose="02020603050405020304" pitchFamily="18" charset="0"/>
              </a:rPr>
              <a:t>Mannauður:  </a:t>
            </a:r>
            <a:r>
              <a:rPr lang="IS-IS" dirty="0">
                <a:latin typeface="Times New Roman" panose="02020603050405020304" pitchFamily="18" charset="0"/>
                <a:cs typeface="Times New Roman" panose="02020603050405020304" pitchFamily="18" charset="0"/>
              </a:rPr>
              <a:t>Þegar lögð er áhersla á t.d. aukna menntun og starfsreynslu.</a:t>
            </a:r>
          </a:p>
          <a:p>
            <a:pPr marL="0" indent="0">
              <a:buNone/>
            </a:pPr>
            <a:r>
              <a:rPr lang="IS-IS" b="1" dirty="0">
                <a:latin typeface="Times New Roman" panose="02020603050405020304" pitchFamily="18" charset="0"/>
                <a:cs typeface="Times New Roman" panose="02020603050405020304" pitchFamily="18" charset="0"/>
              </a:rPr>
              <a:t>Hið opinbera: </a:t>
            </a:r>
            <a:r>
              <a:rPr lang="IS-IS" dirty="0">
                <a:latin typeface="Times New Roman" panose="02020603050405020304" pitchFamily="18" charset="0"/>
                <a:cs typeface="Times New Roman" panose="02020603050405020304" pitchFamily="18" charset="0"/>
              </a:rPr>
              <a:t>Skattar, útsvar og ýmis gjöld (læknisþjónusta).</a:t>
            </a:r>
          </a:p>
          <a:p>
            <a:pPr marL="0" indent="0">
              <a:buNone/>
            </a:pPr>
            <a:r>
              <a:rPr lang="IS-IS" dirty="0">
                <a:latin typeface="Times New Roman" panose="02020603050405020304" pitchFamily="18" charset="0"/>
                <a:cs typeface="Times New Roman" panose="02020603050405020304" pitchFamily="18" charset="0"/>
              </a:rPr>
              <a:t>Efnahagsstefna hins opinbera eins og skattahækkun eða lækkun.</a:t>
            </a:r>
          </a:p>
          <a:p>
            <a:pPr marL="0" indent="0">
              <a:buNone/>
            </a:pPr>
            <a:r>
              <a:rPr lang="IS-IS" dirty="0">
                <a:latin typeface="Times New Roman" panose="02020603050405020304" pitchFamily="18" charset="0"/>
                <a:cs typeface="Times New Roman" panose="02020603050405020304" pitchFamily="18" charset="0"/>
              </a:rPr>
              <a:t>Peningamálastefna Seðlabanka Íslands sem notar stýrivexti til að hafa áhrif á markaðsvexti (yfirdráttarvexti eða húsnæðislán) og lánastofnanir.</a:t>
            </a:r>
          </a:p>
        </p:txBody>
      </p:sp>
      <p:sp>
        <p:nvSpPr>
          <p:cNvPr id="4" name="Content Placeholder 3"/>
          <p:cNvSpPr>
            <a:spLocks noGrp="1"/>
          </p:cNvSpPr>
          <p:nvPr>
            <p:ph sz="half" idx="2"/>
          </p:nvPr>
        </p:nvSpPr>
        <p:spPr/>
        <p:txBody>
          <a:bodyPr/>
          <a:lstStyle/>
          <a:p>
            <a:r>
              <a:rPr lang="IS-IS" dirty="0"/>
              <a:t>Ýmis hugtök framhald:</a:t>
            </a:r>
          </a:p>
          <a:p>
            <a:endParaRPr lang="en-US" dirty="0"/>
          </a:p>
        </p:txBody>
      </p:sp>
    </p:spTree>
    <p:extLst>
      <p:ext uri="{BB962C8B-B14F-4D97-AF65-F5344CB8AC3E}">
        <p14:creationId xmlns:p14="http://schemas.microsoft.com/office/powerpoint/2010/main" val="1691206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a:lstStyle/>
          <a:p>
            <a:r>
              <a:rPr lang="is-IS" dirty="0">
                <a:latin typeface="Times New Roman" panose="02020603050405020304" pitchFamily="18" charset="0"/>
                <a:cs typeface="Times New Roman" panose="02020603050405020304" pitchFamily="18" charset="0"/>
              </a:rPr>
              <a:t>Gjaldeyrisvarasjóður er til að greiða skuldir sem eru í erlendri mynt.</a:t>
            </a:r>
          </a:p>
          <a:p>
            <a:r>
              <a:rPr lang="is-IS" dirty="0">
                <a:latin typeface="Times New Roman" panose="02020603050405020304" pitchFamily="18" charset="0"/>
                <a:cs typeface="Times New Roman" panose="02020603050405020304" pitchFamily="18" charset="0"/>
              </a:rPr>
              <a:t>Viðskiptajöfnuður annars vegar viðskiptaafgangur eða viðskiptahalli.</a:t>
            </a:r>
          </a:p>
          <a:p>
            <a:r>
              <a:rPr lang="is-IS" dirty="0">
                <a:latin typeface="Times New Roman" panose="02020603050405020304" pitchFamily="18" charset="0"/>
                <a:cs typeface="Times New Roman" panose="02020603050405020304" pitchFamily="18" charset="0"/>
              </a:rPr>
              <a:t>Nafngengi er það verð sem við notum til að skipta einum gjaldmiðli yfir í annan.</a:t>
            </a: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Ýmis hugtök framhald</a:t>
            </a:r>
            <a:endParaRPr lang="en-US" dirty="0"/>
          </a:p>
        </p:txBody>
      </p:sp>
    </p:spTree>
    <p:extLst>
      <p:ext uri="{BB962C8B-B14F-4D97-AF65-F5344CB8AC3E}">
        <p14:creationId xmlns:p14="http://schemas.microsoft.com/office/powerpoint/2010/main" val="2856238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s-IS" dirty="0"/>
              <a:t>Fjármálalæsi á mannamáli.</a:t>
            </a:r>
            <a:endParaRPr lang="en-US" dirty="0"/>
          </a:p>
        </p:txBody>
      </p:sp>
      <p:sp>
        <p:nvSpPr>
          <p:cNvPr id="3" name="Content Placeholder 2"/>
          <p:cNvSpPr>
            <a:spLocks noGrp="1"/>
          </p:cNvSpPr>
          <p:nvPr>
            <p:ph sz="half" idx="1"/>
          </p:nvPr>
        </p:nvSpPr>
        <p:spPr/>
        <p:txBody>
          <a:bodyPr>
            <a:normAutofit/>
          </a:bodyPr>
          <a:lstStyle/>
          <a:p>
            <a:r>
              <a:rPr lang="is-IS" dirty="0"/>
              <a:t>Við erum búin að fara hratt yfir efnið.</a:t>
            </a:r>
          </a:p>
          <a:p>
            <a:r>
              <a:rPr lang="is-IS" dirty="0"/>
              <a:t>Megum ekki gefast upp</a:t>
            </a:r>
          </a:p>
          <a:p>
            <a:r>
              <a:rPr lang="is-IS" dirty="0"/>
              <a:t>Við skoðum efnið sem við höfum farið yfir í samhengi við okkar eigin fjárhag og þekkingu á honum.</a:t>
            </a:r>
          </a:p>
          <a:p>
            <a:r>
              <a:rPr lang="is-IS" dirty="0"/>
              <a:t>Hefur þekking okkar á fjármálum vaxið við þessa yfirferð.</a:t>
            </a:r>
          </a:p>
          <a:p>
            <a:r>
              <a:rPr lang="is-IS" dirty="0"/>
              <a:t>Megum ekki missa vonina um betri efnahag!</a:t>
            </a:r>
            <a:endParaRPr lang="en-US" dirty="0"/>
          </a:p>
        </p:txBody>
      </p:sp>
      <p:sp>
        <p:nvSpPr>
          <p:cNvPr id="4" name="Content Placeholder 3"/>
          <p:cNvSpPr>
            <a:spLocks noGrp="1"/>
          </p:cNvSpPr>
          <p:nvPr>
            <p:ph sz="half" idx="2"/>
          </p:nvPr>
        </p:nvSpPr>
        <p:spPr/>
        <p:txBody>
          <a:bodyPr/>
          <a:lstStyle/>
          <a:p>
            <a:r>
              <a:rPr lang="is-IS" dirty="0"/>
              <a:t>Í lokin.</a:t>
            </a:r>
            <a:endParaRPr lang="en-US" dirty="0"/>
          </a:p>
        </p:txBody>
      </p:sp>
    </p:spTree>
    <p:extLst>
      <p:ext uri="{BB962C8B-B14F-4D97-AF65-F5344CB8AC3E}">
        <p14:creationId xmlns:p14="http://schemas.microsoft.com/office/powerpoint/2010/main" val="2271759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normAutofit/>
          </a:bodyPr>
          <a:lstStyle/>
          <a:p>
            <a:pPr algn="ctr"/>
            <a:r>
              <a:rPr lang="is-IS" dirty="0"/>
              <a:t>Fjármálalæsi á mannamáli.</a:t>
            </a:r>
            <a:endParaRPr lang="en-US" dirty="0"/>
          </a:p>
        </p:txBody>
      </p:sp>
      <p:sp>
        <p:nvSpPr>
          <p:cNvPr id="3" name="Staðgengill efnis 2"/>
          <p:cNvSpPr>
            <a:spLocks noGrp="1"/>
          </p:cNvSpPr>
          <p:nvPr>
            <p:ph sz="half" idx="1"/>
          </p:nvPr>
        </p:nvSpPr>
        <p:spPr>
          <a:xfrm>
            <a:off x="838200" y="5212080"/>
            <a:ext cx="10515600" cy="1144269"/>
          </a:xfrm>
        </p:spPr>
        <p:txBody>
          <a:bodyPr vert="horz" lIns="91440" tIns="45720" rIns="91440" bIns="45720" rtlCol="0" anchor="t">
            <a:normAutofit/>
          </a:bodyPr>
          <a:lstStyle/>
          <a:p>
            <a:pPr marL="0" indent="0" algn="ctr">
              <a:buNone/>
            </a:pPr>
            <a:r>
              <a:rPr lang="IS-IS" sz="3600" dirty="0">
                <a:latin typeface="Times New Roman" panose="02020603050405020304" pitchFamily="18" charset="0"/>
                <a:cs typeface="Times New Roman" panose="02020603050405020304" pitchFamily="18" charset="0"/>
              </a:rPr>
              <a:t>Næst</a:t>
            </a:r>
            <a:r>
              <a:rPr lang="IS-IS" sz="3600" dirty="0"/>
              <a:t> förum við í Vinnustofu II – Einfaldar fjárhagsáætlanir.</a:t>
            </a:r>
          </a:p>
        </p:txBody>
      </p:sp>
      <p:sp>
        <p:nvSpPr>
          <p:cNvPr id="4" name="Content Placeholder 3"/>
          <p:cNvSpPr>
            <a:spLocks noGrp="1"/>
          </p:cNvSpPr>
          <p:nvPr>
            <p:ph sz="half" idx="2"/>
          </p:nvPr>
        </p:nvSpPr>
        <p:spPr>
          <a:xfrm>
            <a:off x="838200" y="2836704"/>
            <a:ext cx="10515600" cy="1026160"/>
          </a:xfrm>
        </p:spPr>
        <p:txBody>
          <a:bodyPr>
            <a:noAutofit/>
          </a:bodyPr>
          <a:lstStyle/>
          <a:p>
            <a:r>
              <a:rPr lang="IS-IS" sz="8000" b="0" dirty="0"/>
              <a:t>Stutt hlé</a:t>
            </a:r>
          </a:p>
        </p:txBody>
      </p:sp>
      <p:sp>
        <p:nvSpPr>
          <p:cNvPr id="5" name="TextBox 4"/>
          <p:cNvSpPr txBox="1"/>
          <p:nvPr/>
        </p:nvSpPr>
        <p:spPr>
          <a:xfrm>
            <a:off x="7367954" y="3938954"/>
            <a:ext cx="184731" cy="1200329"/>
          </a:xfrm>
          <a:prstGeom prst="rect">
            <a:avLst/>
          </a:prstGeom>
          <a:noFill/>
        </p:spPr>
        <p:txBody>
          <a:bodyPr wrap="none" rtlCol="0">
            <a:sp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3335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61921" y="1158240"/>
            <a:ext cx="7566296" cy="5018723"/>
          </a:xfrm>
        </p:spPr>
        <p:txBody>
          <a:bodyPr>
            <a:normAutofit/>
          </a:bodyPr>
          <a:lstStyle/>
          <a:p>
            <a:r>
              <a:rPr lang="is-IS" dirty="0"/>
              <a:t> Hrafnkell Tryggvason</a:t>
            </a:r>
          </a:p>
          <a:p>
            <a:r>
              <a:rPr lang="is-IS" dirty="0"/>
              <a:t> framkvæmdastjóri og eignandi</a:t>
            </a:r>
          </a:p>
          <a:p>
            <a:r>
              <a:rPr lang="is-IS" dirty="0"/>
              <a:t> viðskiptafræði, bók-og kvikmyndafræðingur</a:t>
            </a:r>
          </a:p>
          <a:p>
            <a:r>
              <a:rPr lang="is-IS" dirty="0"/>
              <a:t> 858 9452</a:t>
            </a:r>
          </a:p>
          <a:p>
            <a:r>
              <a:rPr lang="is-IS" dirty="0"/>
              <a:t> </a:t>
            </a:r>
            <a:r>
              <a:rPr lang="is-IS" dirty="0">
                <a:hlinkClick r:id="rId2"/>
              </a:rPr>
              <a:t>suss@simnet.is</a:t>
            </a:r>
            <a:r>
              <a:rPr lang="is-IS" dirty="0"/>
              <a:t> </a:t>
            </a:r>
          </a:p>
          <a:p>
            <a:r>
              <a:rPr lang="is-IS" dirty="0"/>
              <a:t> </a:t>
            </a:r>
            <a:r>
              <a:rPr lang="is-IS" dirty="0">
                <a:hlinkClick r:id="rId3"/>
              </a:rPr>
              <a:t>www.suss.is</a:t>
            </a:r>
            <a:r>
              <a:rPr lang="is-IS" dirty="0"/>
              <a:t> </a:t>
            </a:r>
            <a:endParaRPr lang="en-US"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89512" y="1871880"/>
            <a:ext cx="3262353" cy="1835074"/>
          </a:xfrm>
          <a:prstGeom prst="rect">
            <a:avLst/>
          </a:prstGeom>
        </p:spPr>
      </p:pic>
    </p:spTree>
    <p:extLst>
      <p:ext uri="{BB962C8B-B14F-4D97-AF65-F5344CB8AC3E}">
        <p14:creationId xmlns:p14="http://schemas.microsoft.com/office/powerpoint/2010/main" val="70161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a:normAutofit lnSpcReduction="10000"/>
          </a:bodyPr>
          <a:lstStyle/>
          <a:p>
            <a:r>
              <a:rPr lang="is-IS" dirty="0">
                <a:latin typeface="Times New Roman" panose="02020603050405020304" pitchFamily="18" charset="0"/>
                <a:cs typeface="Times New Roman" panose="02020603050405020304" pitchFamily="18" charset="0"/>
              </a:rPr>
              <a:t>Trúnaður og traust</a:t>
            </a:r>
          </a:p>
          <a:p>
            <a:r>
              <a:rPr lang="is-IS" dirty="0">
                <a:latin typeface="Times New Roman" panose="02020603050405020304" pitchFamily="18" charset="0"/>
                <a:cs typeface="Times New Roman" panose="02020603050405020304" pitchFamily="18" charset="0"/>
              </a:rPr>
              <a:t>Þátttakendur kynni sig stuttlega </a:t>
            </a:r>
          </a:p>
          <a:p>
            <a:r>
              <a:rPr lang="is-IS" dirty="0">
                <a:latin typeface="Times New Roman" panose="02020603050405020304" pitchFamily="18" charset="0"/>
                <a:cs typeface="Times New Roman" panose="02020603050405020304" pitchFamily="18" charset="0"/>
              </a:rPr>
              <a:t>Inngangur:</a:t>
            </a:r>
          </a:p>
          <a:p>
            <a:r>
              <a:rPr lang="is-IS" dirty="0">
                <a:latin typeface="Times New Roman" panose="02020603050405020304" pitchFamily="18" charset="0"/>
                <a:cs typeface="Times New Roman" panose="02020603050405020304" pitchFamily="18" charset="0"/>
              </a:rPr>
              <a:t>Heimilið er fyrirtæki!</a:t>
            </a:r>
          </a:p>
          <a:p>
            <a:pPr marL="0" indent="0">
              <a:buNone/>
            </a:pPr>
            <a:r>
              <a:rPr lang="is-IS" dirty="0">
                <a:latin typeface="Times New Roman" panose="02020603050405020304" pitchFamily="18" charset="0"/>
                <a:cs typeface="Times New Roman" panose="02020603050405020304" pitchFamily="18" charset="0"/>
              </a:rPr>
              <a:t>   a) læsi á fjármál</a:t>
            </a:r>
          </a:p>
          <a:p>
            <a:pPr marL="0" indent="0">
              <a:buNone/>
            </a:pPr>
            <a:r>
              <a:rPr lang="is-IS" dirty="0">
                <a:latin typeface="Times New Roman" panose="02020603050405020304" pitchFamily="18" charset="0"/>
                <a:cs typeface="Times New Roman" panose="02020603050405020304" pitchFamily="18" charset="0"/>
              </a:rPr>
              <a:t>   b) nægjusemi</a:t>
            </a:r>
          </a:p>
          <a:p>
            <a:pPr marL="0" indent="0">
              <a:buNone/>
            </a:pPr>
            <a:r>
              <a:rPr lang="is-IS" dirty="0">
                <a:latin typeface="Times New Roman" panose="02020603050405020304" pitchFamily="18" charset="0"/>
                <a:cs typeface="Times New Roman" panose="02020603050405020304" pitchFamily="18" charset="0"/>
              </a:rPr>
              <a:t>   c) fórnarkostnaður </a:t>
            </a:r>
          </a:p>
          <a:p>
            <a:pPr marL="0" indent="0">
              <a:buNone/>
            </a:pPr>
            <a:r>
              <a:rPr lang="is-IS" dirty="0">
                <a:latin typeface="Times New Roman" panose="02020603050405020304" pitchFamily="18" charset="0"/>
                <a:cs typeface="Times New Roman" panose="02020603050405020304" pitchFamily="18" charset="0"/>
              </a:rPr>
              <a:t>   d) sjálfbær fjármál</a:t>
            </a:r>
          </a:p>
          <a:p>
            <a:pPr marL="0" indent="0">
              <a:buNone/>
            </a:pPr>
            <a:r>
              <a:rPr lang="is-IS" dirty="0">
                <a:latin typeface="Times New Roman" panose="02020603050405020304" pitchFamily="18" charset="0"/>
                <a:cs typeface="Times New Roman" panose="02020603050405020304" pitchFamily="18" charset="0"/>
              </a:rPr>
              <a:t>   e) fjármálahugtök</a:t>
            </a:r>
          </a:p>
          <a:p>
            <a:pPr marL="0" indent="0">
              <a:buNone/>
            </a:pPr>
            <a:r>
              <a:rPr lang="is-I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Kynning</a:t>
            </a:r>
            <a:endParaRPr lang="en-US" dirty="0"/>
          </a:p>
        </p:txBody>
      </p:sp>
    </p:spTree>
    <p:extLst>
      <p:ext uri="{BB962C8B-B14F-4D97-AF65-F5344CB8AC3E}">
        <p14:creationId xmlns:p14="http://schemas.microsoft.com/office/powerpoint/2010/main" val="72259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a:normAutofit/>
          </a:bodyPr>
          <a:lstStyle/>
          <a:p>
            <a:r>
              <a:rPr lang="is-IS" dirty="0">
                <a:latin typeface="Times New Roman" panose="02020603050405020304" pitchFamily="18" charset="0"/>
                <a:cs typeface="Times New Roman" panose="02020603050405020304" pitchFamily="18" charset="0"/>
              </a:rPr>
              <a:t>Næring</a:t>
            </a:r>
          </a:p>
          <a:p>
            <a:r>
              <a:rPr lang="is-IS" dirty="0">
                <a:latin typeface="Times New Roman" panose="02020603050405020304" pitchFamily="18" charset="0"/>
                <a:cs typeface="Times New Roman" panose="02020603050405020304" pitchFamily="18" charset="0"/>
              </a:rPr>
              <a:t>Klæðnaður</a:t>
            </a:r>
          </a:p>
          <a:p>
            <a:r>
              <a:rPr lang="is-IS" dirty="0">
                <a:latin typeface="Times New Roman" panose="02020603050405020304" pitchFamily="18" charset="0"/>
                <a:cs typeface="Times New Roman" panose="02020603050405020304" pitchFamily="18" charset="0"/>
              </a:rPr>
              <a:t>Menntun</a:t>
            </a:r>
          </a:p>
          <a:p>
            <a:r>
              <a:rPr lang="is-IS" dirty="0">
                <a:latin typeface="Times New Roman" panose="02020603050405020304" pitchFamily="18" charset="0"/>
                <a:cs typeface="Times New Roman" panose="02020603050405020304" pitchFamily="18" charset="0"/>
              </a:rPr>
              <a:t>Upplýsingar</a:t>
            </a:r>
          </a:p>
          <a:p>
            <a:r>
              <a:rPr lang="is-IS" dirty="0">
                <a:latin typeface="Times New Roman" panose="02020603050405020304" pitchFamily="18" charset="0"/>
                <a:cs typeface="Times New Roman" panose="02020603050405020304" pitchFamily="18" charset="0"/>
              </a:rPr>
              <a:t>Húsnæði</a:t>
            </a:r>
          </a:p>
          <a:p>
            <a:r>
              <a:rPr lang="is-IS" dirty="0">
                <a:latin typeface="Times New Roman" panose="02020603050405020304" pitchFamily="18" charset="0"/>
                <a:cs typeface="Times New Roman" panose="02020603050405020304" pitchFamily="18" charset="0"/>
              </a:rPr>
              <a:t>Afþreying</a:t>
            </a:r>
          </a:p>
          <a:p>
            <a:r>
              <a:rPr lang="is-IS" dirty="0">
                <a:latin typeface="Times New Roman" panose="02020603050405020304" pitchFamily="18" charset="0"/>
                <a:cs typeface="Times New Roman" panose="02020603050405020304" pitchFamily="18" charset="0"/>
              </a:rPr>
              <a:t>Félagslíf</a:t>
            </a:r>
          </a:p>
          <a:p>
            <a:r>
              <a:rPr lang="is-IS" dirty="0">
                <a:latin typeface="Times New Roman" panose="02020603050405020304" pitchFamily="18" charset="0"/>
                <a:cs typeface="Times New Roman" panose="02020603050405020304" pitchFamily="18" charset="0"/>
              </a:rPr>
              <a:t>Lyfja- og læknisþjónusta</a:t>
            </a: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b="1" dirty="0">
                <a:latin typeface="Times New Roman" panose="02020603050405020304" pitchFamily="18" charset="0"/>
                <a:cs typeface="Times New Roman" panose="02020603050405020304" pitchFamily="18" charset="0"/>
              </a:rPr>
              <a:t>Hvað er að búa við efnalegan skort og/eða sáran skort?</a:t>
            </a:r>
          </a:p>
          <a:p>
            <a:endParaRPr lang="en-US" dirty="0"/>
          </a:p>
        </p:txBody>
      </p:sp>
    </p:spTree>
    <p:extLst>
      <p:ext uri="{BB962C8B-B14F-4D97-AF65-F5344CB8AC3E}">
        <p14:creationId xmlns:p14="http://schemas.microsoft.com/office/powerpoint/2010/main" val="157054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pPr algn="ctr"/>
            <a:r>
              <a:rPr lang="is-IS" dirty="0"/>
              <a:t>Fjármálalæsi á mannamáli.</a:t>
            </a:r>
            <a:endParaRPr lang="en-US" dirty="0"/>
          </a:p>
        </p:txBody>
      </p:sp>
      <p:sp>
        <p:nvSpPr>
          <p:cNvPr id="3" name="Staðgengill efnis 2"/>
          <p:cNvSpPr>
            <a:spLocks noGrp="1"/>
          </p:cNvSpPr>
          <p:nvPr>
            <p:ph sz="half" idx="1"/>
          </p:nvPr>
        </p:nvSpPr>
        <p:spPr/>
        <p:txBody>
          <a:bodyPr>
            <a:normAutofit/>
          </a:bodyPr>
          <a:lstStyle/>
          <a:p>
            <a:r>
              <a:rPr lang="is-IS" dirty="0">
                <a:latin typeface="Times New Roman" panose="02020603050405020304" pitchFamily="18" charset="0"/>
                <a:cs typeface="Times New Roman" panose="02020603050405020304" pitchFamily="18" charset="0"/>
              </a:rPr>
              <a:t>Börn sem búa við verulegan skort – 2,5% eða u.þ.bþ  8.000 börn</a:t>
            </a:r>
          </a:p>
          <a:p>
            <a:r>
              <a:rPr lang="is-IS" dirty="0">
                <a:latin typeface="Times New Roman" panose="02020603050405020304" pitchFamily="18" charset="0"/>
                <a:cs typeface="Times New Roman" panose="02020603050405020304" pitchFamily="18" charset="0"/>
              </a:rPr>
              <a:t>Börn sem búa við efnalegan skort – 9,0% eða u.þ.b. 30.000 börn</a:t>
            </a:r>
          </a:p>
          <a:p>
            <a:r>
              <a:rPr lang="is-IS" dirty="0">
                <a:latin typeface="Times New Roman" panose="02020603050405020304" pitchFamily="18" charset="0"/>
                <a:cs typeface="Times New Roman" panose="02020603050405020304" pitchFamily="18" charset="0"/>
              </a:rPr>
              <a:t>Skortur á efnislegum gæðum hjá fólki – 8,0% eða u.þ.b. 26.000 manns</a:t>
            </a:r>
          </a:p>
          <a:p>
            <a:r>
              <a:rPr lang="is-IS" dirty="0">
                <a:latin typeface="Times New Roman" panose="02020603050405020304" pitchFamily="18" charset="0"/>
                <a:cs typeface="Times New Roman" panose="02020603050405020304" pitchFamily="18" charset="0"/>
              </a:rPr>
              <a:t>Fólk sem á erfitt með að ná endum saman – 11,9% eða u.þ.b. 40.000 manns.</a:t>
            </a:r>
          </a:p>
          <a:p>
            <a:r>
              <a:rPr lang="is-IS" dirty="0">
                <a:latin typeface="Times New Roman" panose="02020603050405020304" pitchFamily="18" charset="0"/>
                <a:cs typeface="Times New Roman" panose="02020603050405020304" pitchFamily="18" charset="0"/>
              </a:rPr>
              <a:t>Fólk undir lágtekjumörkum – 10% eða u.þ.b. 33.000</a:t>
            </a:r>
          </a:p>
        </p:txBody>
      </p:sp>
      <p:sp>
        <p:nvSpPr>
          <p:cNvPr id="4" name="Content Placeholder 3"/>
          <p:cNvSpPr>
            <a:spLocks noGrp="1"/>
          </p:cNvSpPr>
          <p:nvPr>
            <p:ph sz="half" idx="2"/>
          </p:nvPr>
        </p:nvSpPr>
        <p:spPr/>
        <p:txBody>
          <a:bodyPr/>
          <a:lstStyle/>
          <a:p>
            <a:r>
              <a:rPr lang="is-IS" b="1" dirty="0">
                <a:latin typeface="Times New Roman" panose="02020603050405020304" pitchFamily="18" charset="0"/>
                <a:cs typeface="Times New Roman" panose="02020603050405020304" pitchFamily="18" charset="0"/>
              </a:rPr>
              <a:t>Tölulegar upplýsingar.</a:t>
            </a:r>
          </a:p>
          <a:p>
            <a:endParaRPr lang="en-US" dirty="0"/>
          </a:p>
        </p:txBody>
      </p:sp>
    </p:spTree>
    <p:extLst>
      <p:ext uri="{BB962C8B-B14F-4D97-AF65-F5344CB8AC3E}">
        <p14:creationId xmlns:p14="http://schemas.microsoft.com/office/powerpoint/2010/main" val="127427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dirty="0"/>
              <a:t>Fjármálalæsi á mannamáli.</a:t>
            </a:r>
            <a:endParaRPr lang="en-US" dirty="0"/>
          </a:p>
        </p:txBody>
      </p:sp>
      <p:sp>
        <p:nvSpPr>
          <p:cNvPr id="3" name="Staðgengill efnis 2"/>
          <p:cNvSpPr>
            <a:spLocks noGrp="1"/>
          </p:cNvSpPr>
          <p:nvPr>
            <p:ph sz="half" idx="1"/>
          </p:nvPr>
        </p:nvSpPr>
        <p:spPr/>
        <p:txBody>
          <a:bodyPr/>
          <a:lstStyle/>
          <a:p>
            <a:r>
              <a:rPr lang="is-IS" u="sng" dirty="0">
                <a:latin typeface="Times New Roman" panose="02020603050405020304" pitchFamily="18" charset="0"/>
                <a:cs typeface="Times New Roman" panose="02020603050405020304" pitchFamily="18" charset="0"/>
              </a:rPr>
              <a:t>Fólk sem býr við sáran efnalegan skort – 3% eða 9.900 manns</a:t>
            </a:r>
          </a:p>
          <a:p>
            <a:r>
              <a:rPr lang="is-IS" dirty="0">
                <a:latin typeface="Times New Roman" panose="02020603050405020304" pitchFamily="18" charset="0"/>
                <a:cs typeface="Times New Roman" panose="02020603050405020304" pitchFamily="18" charset="0"/>
              </a:rPr>
              <a:t>Fólk sem leitar ekki heilbrigðisþjónustu – 3% eða 9.900 manns</a:t>
            </a:r>
          </a:p>
          <a:p>
            <a:r>
              <a:rPr lang="is-IS" dirty="0">
                <a:latin typeface="Times New Roman" panose="02020603050405020304" pitchFamily="18" charset="0"/>
                <a:cs typeface="Times New Roman" panose="02020603050405020304" pitchFamily="18" charset="0"/>
              </a:rPr>
              <a:t>18.7% kostnaðarþátttaka í heilbrigðiskerfi fyrirþegnana</a:t>
            </a:r>
          </a:p>
          <a:p>
            <a:r>
              <a:rPr lang="is-IS" dirty="0">
                <a:latin typeface="Times New Roman" panose="02020603050405020304" pitchFamily="18" charset="0"/>
                <a:cs typeface="Times New Roman" panose="02020603050405020304" pitchFamily="18" charset="0"/>
              </a:rPr>
              <a:t>6% þeirra tekjulægstu nýtist ekki læknisþjónusta</a:t>
            </a:r>
          </a:p>
          <a:p>
            <a:r>
              <a:rPr lang="is-IS" dirty="0">
                <a:latin typeface="Times New Roman" panose="02020603050405020304" pitchFamily="18" charset="0"/>
                <a:cs typeface="Times New Roman" panose="02020603050405020304" pitchFamily="18" charset="0"/>
              </a:rPr>
              <a:t>20% þeirra tekjulægstu nýta sér ekki tannlæknaþjónustu</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b="1" dirty="0">
                <a:latin typeface="Times New Roman" panose="02020603050405020304" pitchFamily="18" charset="0"/>
                <a:cs typeface="Times New Roman" panose="02020603050405020304" pitchFamily="18" charset="0"/>
              </a:rPr>
              <a:t>Tölulegar upplýsingar framhald.</a:t>
            </a:r>
          </a:p>
          <a:p>
            <a:endParaRPr lang="en-US" dirty="0"/>
          </a:p>
          <a:p>
            <a:endParaRPr lang="en-US" dirty="0"/>
          </a:p>
        </p:txBody>
      </p:sp>
    </p:spTree>
    <p:extLst>
      <p:ext uri="{BB962C8B-B14F-4D97-AF65-F5344CB8AC3E}">
        <p14:creationId xmlns:p14="http://schemas.microsoft.com/office/powerpoint/2010/main" val="223345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ill 1"/>
          <p:cNvSpPr>
            <a:spLocks noGrp="1"/>
          </p:cNvSpPr>
          <p:nvPr>
            <p:ph type="title"/>
          </p:nvPr>
        </p:nvSpPr>
        <p:spPr/>
        <p:txBody>
          <a:bodyPr/>
          <a:lstStyle/>
          <a:p>
            <a:r>
              <a:rPr lang="is-IS" dirty="0"/>
              <a:t>Fjármálalæsi á mannamáli.</a:t>
            </a:r>
            <a:endParaRPr lang="en-US" dirty="0"/>
          </a:p>
        </p:txBody>
      </p:sp>
      <p:sp>
        <p:nvSpPr>
          <p:cNvPr id="3" name="Staðgengill efnis 2"/>
          <p:cNvSpPr>
            <a:spLocks noGrp="1"/>
          </p:cNvSpPr>
          <p:nvPr>
            <p:ph sz="half" idx="1"/>
          </p:nvPr>
        </p:nvSpPr>
        <p:spPr/>
        <p:txBody>
          <a:bodyPr>
            <a:normAutofit/>
          </a:bodyPr>
          <a:lstStyle/>
          <a:p>
            <a:r>
              <a:rPr lang="is-IS" dirty="0">
                <a:latin typeface="Times New Roman" panose="02020603050405020304" pitchFamily="18" charset="0"/>
                <a:cs typeface="Times New Roman" panose="02020603050405020304" pitchFamily="18" charset="0"/>
              </a:rPr>
              <a:t>Geta til að vera sjálfbær í meðhöndlun eigin fjármuna í daglegu lífi</a:t>
            </a:r>
          </a:p>
          <a:p>
            <a:r>
              <a:rPr lang="is-IS" dirty="0">
                <a:latin typeface="Times New Roman" panose="02020603050405020304" pitchFamily="18" charset="0"/>
                <a:cs typeface="Times New Roman" panose="02020603050405020304" pitchFamily="18" charset="0"/>
              </a:rPr>
              <a:t>Hafa yfirsýn yfir fjármál sín og stefna að því að ná endum saman milli tímabila</a:t>
            </a:r>
          </a:p>
          <a:p>
            <a:r>
              <a:rPr lang="is-IS" dirty="0">
                <a:latin typeface="Times New Roman" panose="02020603050405020304" pitchFamily="18" charset="0"/>
                <a:cs typeface="Times New Roman" panose="02020603050405020304" pitchFamily="18" charset="0"/>
              </a:rPr>
              <a:t>Geta gert einfaldar fjárhagsáætlanir um innkomu og útgjöld</a:t>
            </a:r>
          </a:p>
          <a:p>
            <a:r>
              <a:rPr lang="is-IS" dirty="0">
                <a:latin typeface="Times New Roman" panose="02020603050405020304" pitchFamily="18" charset="0"/>
                <a:cs typeface="Times New Roman" panose="02020603050405020304" pitchFamily="18" charset="0"/>
              </a:rPr>
              <a:t>Skoða fjárhagshegðun sína í tengslum við útgjöld heimilisins</a:t>
            </a:r>
          </a:p>
          <a:p>
            <a:r>
              <a:rPr lang="is-IS" dirty="0">
                <a:latin typeface="Times New Roman" panose="02020603050405020304" pitchFamily="18" charset="0"/>
                <a:cs typeface="Times New Roman" panose="02020603050405020304" pitchFamily="18" charset="0"/>
              </a:rPr>
              <a:t>Stefna að því að ná betri árangri í sínum fjármálum</a:t>
            </a:r>
          </a:p>
          <a:p>
            <a:r>
              <a:rPr lang="is-IS" dirty="0">
                <a:latin typeface="Times New Roman" panose="02020603050405020304" pitchFamily="18" charset="0"/>
                <a:cs typeface="Times New Roman" panose="02020603050405020304" pitchFamily="18" charset="0"/>
              </a:rPr>
              <a:t>Læra að nota fórnarkostnaðar- og nægjusemishugtökin ásamt sjálfbærum fjármálum til að ná tökum á daglegri neyslu til lengri tíma</a:t>
            </a: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is-IS" dirty="0"/>
              <a:t>Hvað er fjármálalæsi?</a:t>
            </a:r>
          </a:p>
          <a:p>
            <a:endParaRPr lang="en-US" dirty="0"/>
          </a:p>
        </p:txBody>
      </p:sp>
    </p:spTree>
    <p:extLst>
      <p:ext uri="{BB962C8B-B14F-4D97-AF65-F5344CB8AC3E}">
        <p14:creationId xmlns:p14="http://schemas.microsoft.com/office/powerpoint/2010/main" val="319014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Fjármálalæsi á mannamáli</a:t>
            </a:r>
            <a:endParaRPr lang="en-US" dirty="0"/>
          </a:p>
        </p:txBody>
      </p:sp>
      <p:sp>
        <p:nvSpPr>
          <p:cNvPr id="3" name="Content Placeholder 2"/>
          <p:cNvSpPr>
            <a:spLocks noGrp="1"/>
          </p:cNvSpPr>
          <p:nvPr>
            <p:ph sz="half" idx="1"/>
          </p:nvPr>
        </p:nvSpPr>
        <p:spPr/>
        <p:txBody>
          <a:bodyPr/>
          <a:lstStyle/>
          <a:p>
            <a:r>
              <a:rPr lang="is-IS" dirty="0"/>
              <a:t>Að spara og ná endum saman í fjármálunum yfir eitt tímabil til dæmis einn mánuð </a:t>
            </a:r>
          </a:p>
          <a:p>
            <a:r>
              <a:rPr lang="is-IS" dirty="0"/>
              <a:t>Reynist oft vera þrautin þyngri að uppfylla </a:t>
            </a:r>
          </a:p>
          <a:p>
            <a:r>
              <a:rPr lang="is-IS" dirty="0"/>
              <a:t>En raunin er sú að við þurfum að geta sparað til að geta lagt fyrir </a:t>
            </a:r>
          </a:p>
          <a:p>
            <a:r>
              <a:rPr lang="is-IS" dirty="0"/>
              <a:t>Sparnaðarleiðir geta verið margar, eins og við förum yfir í þessari vinnustofu</a:t>
            </a:r>
          </a:p>
          <a:p>
            <a:r>
              <a:rPr lang="is-IS" dirty="0"/>
              <a:t>Með þeirri leið getum við sparað með aðferðum sem miða að því að vera sífellt að skoða þá vöru- og þjónustu sem við erum að kaupa</a:t>
            </a:r>
          </a:p>
          <a:p>
            <a:r>
              <a:rPr lang="is-IS" dirty="0"/>
              <a:t>Við getum sem sagt sífellt að „sparað.“ Hvar sem við ferðumst í lífinu </a:t>
            </a:r>
            <a:endParaRPr lang="en-US" dirty="0"/>
          </a:p>
        </p:txBody>
      </p:sp>
      <p:sp>
        <p:nvSpPr>
          <p:cNvPr id="4" name="Content Placeholder 3"/>
          <p:cNvSpPr>
            <a:spLocks noGrp="1"/>
          </p:cNvSpPr>
          <p:nvPr>
            <p:ph sz="half" idx="2"/>
          </p:nvPr>
        </p:nvSpPr>
        <p:spPr/>
        <p:txBody>
          <a:bodyPr/>
          <a:lstStyle/>
          <a:p>
            <a:r>
              <a:rPr lang="is-IS" dirty="0"/>
              <a:t>Um sparnaðarhugtakið?</a:t>
            </a:r>
            <a:endParaRPr lang="en-US" dirty="0"/>
          </a:p>
        </p:txBody>
      </p:sp>
    </p:spTree>
    <p:extLst>
      <p:ext uri="{BB962C8B-B14F-4D97-AF65-F5344CB8AC3E}">
        <p14:creationId xmlns:p14="http://schemas.microsoft.com/office/powerpoint/2010/main" val="4119960447"/>
      </p:ext>
    </p:extLst>
  </p:cSld>
  <p:clrMapOvr>
    <a:masterClrMapping/>
  </p:clrMapOvr>
</p:sld>
</file>

<file path=ppt/theme/theme1.xml><?xml version="1.0" encoding="utf-8"?>
<a:theme xmlns:a="http://schemas.openxmlformats.org/drawingml/2006/main" name="Office þema">
  <a:themeElements>
    <a:clrScheme name="Custom 5">
      <a:dk1>
        <a:sysClr val="windowText" lastClr="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lgn="ct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12545</TotalTime>
  <Words>1365</Words>
  <Application>Microsoft Office PowerPoint</Application>
  <PresentationFormat>Widescreen</PresentationFormat>
  <Paragraphs>194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þema</vt:lpstr>
      <vt:lpstr>PowerPoint Presentation</vt:lpstr>
      <vt:lpstr>Vinnustofa I</vt:lpstr>
      <vt:lpstr>PowerPoint Presentation</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lpstr>Fjármálalæsi á mannamáli.</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Fjármálalæsi á mannamáli.</dc:title>
  <dc:creator>Hrafnkell Tryggvason</dc:creator>
  <cp:lastModifiedBy>Hallur</cp:lastModifiedBy>
  <cp:revision>674</cp:revision>
  <cp:lastPrinted>2016-05-11T19:26:22Z</cp:lastPrinted>
  <dcterms:created xsi:type="dcterms:W3CDTF">2016-03-29T11:03:52Z</dcterms:created>
  <dcterms:modified xsi:type="dcterms:W3CDTF">2017-08-08T20:22:57Z</dcterms:modified>
</cp:coreProperties>
</file>