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8" r:id="rId3"/>
    <p:sldId id="276" r:id="rId4"/>
    <p:sldId id="257" r:id="rId5"/>
    <p:sldId id="262" r:id="rId6"/>
    <p:sldId id="263" r:id="rId7"/>
    <p:sldId id="264" r:id="rId8"/>
    <p:sldId id="277" r:id="rId9"/>
    <p:sldId id="258" r:id="rId10"/>
    <p:sldId id="260" r:id="rId11"/>
    <p:sldId id="265" r:id="rId12"/>
    <p:sldId id="275" r:id="rId13"/>
    <p:sldId id="268" r:id="rId14"/>
    <p:sldId id="271" r:id="rId15"/>
    <p:sldId id="272" r:id="rId16"/>
    <p:sldId id="273" r:id="rId17"/>
    <p:sldId id="274"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atrin M. Elinborgardottir" initials="KME [7]" lastIdx="1" clrIdx="6">
    <p:extLst/>
  </p:cmAuthor>
  <p:cmAuthor id="1" name="Katrin M. Elinborgardottir" initials="KME" lastIdx="56" clrIdx="0">
    <p:extLst/>
  </p:cmAuthor>
  <p:cmAuthor id="8" name="Katrin M. Elinborgardottir" initials="KME [8]" lastIdx="1" clrIdx="7">
    <p:extLst/>
  </p:cmAuthor>
  <p:cmAuthor id="2" name="Katrin M. Elinborgardottir" initials="KME [2]" lastIdx="1" clrIdx="1">
    <p:extLst/>
  </p:cmAuthor>
  <p:cmAuthor id="9" name="Hrafnkell Tryggvason" initials="HT" lastIdx="7" clrIdx="8">
    <p:extLst/>
  </p:cmAuthor>
  <p:cmAuthor id="3" name="Katrin M. Elinborgardottir" initials="KME [3]" lastIdx="1" clrIdx="2">
    <p:extLst/>
  </p:cmAuthor>
  <p:cmAuthor id="10" name="Guest" initials="Gu" lastIdx="3" clrIdx="9"/>
  <p:cmAuthor id="4" name="Katrin M. Elinborgardottir" initials="KME [4]" lastIdx="1" clrIdx="3">
    <p:extLst/>
  </p:cmAuthor>
  <p:cmAuthor id="5" name="Katrin M. Elinborgardottir" initials="KME [5]" lastIdx="1" clrIdx="4">
    <p:extLst/>
  </p:cmAuthor>
  <p:cmAuthor id="6" name="Katrin M. Elinborgardottir" initials="KME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ðal stíll 2 - Áhersla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65" autoAdjust="0"/>
    <p:restoredTop sz="94910" autoAdjust="0"/>
  </p:normalViewPr>
  <p:slideViewPr>
    <p:cSldViewPr snapToGrid="0">
      <p:cViewPr varScale="1">
        <p:scale>
          <a:sx n="69" d="100"/>
          <a:sy n="69" d="100"/>
        </p:scale>
        <p:origin x="90" y="4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2-10T19:25:37.647" idx="19">
    <p:pos x="10" y="10"/>
    <p:text>Er Auður hluti af bókatitlinum? Þá á það orð líka að vera skáletrað. </p:text>
    <p:extLst>
      <p:ext uri="{C676402C-5697-4E1C-873F-D02D1690AC5C}">
        <p15:threadingInfo xmlns:p15="http://schemas.microsoft.com/office/powerpoint/2012/main" timeZoneBias="0"/>
      </p:ext>
    </p:extLst>
  </p:cm>
  <p:cm authorId="1" dt="2016-12-15T22:34:01.676" idx="49">
    <p:pos x="10" y="146"/>
    <p:text>Athuga þetta, sjá fyrri athugasemd.</p:text>
    <p:extLst>
      <p:ext uri="{C676402C-5697-4E1C-873F-D02D1690AC5C}">
        <p15:threadingInfo xmlns:p15="http://schemas.microsoft.com/office/powerpoint/2012/main" timeZoneBias="0">
          <p15:parentCm authorId="1" idx="19"/>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5B1A8-F609-457B-AC8E-A9BF17110744}"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6C3B71-6F22-4DD0-A942-10F94238220E}" type="slidenum">
              <a:rPr lang="en-US" smtClean="0"/>
              <a:t>‹#›</a:t>
            </a:fld>
            <a:endParaRPr lang="en-US"/>
          </a:p>
        </p:txBody>
      </p:sp>
    </p:spTree>
    <p:extLst>
      <p:ext uri="{BB962C8B-B14F-4D97-AF65-F5344CB8AC3E}">
        <p14:creationId xmlns:p14="http://schemas.microsoft.com/office/powerpoint/2010/main" val="2604503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4AF09-02C1-4A55-9E4B-F1146C59F778}" type="datetimeFigureOut">
              <a:rPr lang="en-US"/>
              <a:t>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B04CF-7576-49B5-9568-A9CCBEA71CB8}" type="slidenum">
              <a:rPr lang="en-US"/>
              <a:t>‹#›</a:t>
            </a:fld>
            <a:endParaRPr lang="en-US"/>
          </a:p>
        </p:txBody>
      </p:sp>
    </p:spTree>
    <p:extLst>
      <p:ext uri="{BB962C8B-B14F-4D97-AF65-F5344CB8AC3E}">
        <p14:creationId xmlns:p14="http://schemas.microsoft.com/office/powerpoint/2010/main" val="162091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2B04CF-7576-49B5-9568-A9CCBEA71CB8}" type="slidenum">
              <a:rPr lang="en-US"/>
              <a:t>8</a:t>
            </a:fld>
            <a:endParaRPr lang="en-US"/>
          </a:p>
        </p:txBody>
      </p:sp>
    </p:spTree>
    <p:extLst>
      <p:ext uri="{BB962C8B-B14F-4D97-AF65-F5344CB8AC3E}">
        <p14:creationId xmlns:p14="http://schemas.microsoft.com/office/powerpoint/2010/main" val="2829387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www.suss.is/" TargetMode="External"/><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ilskyggna">
    <p:spTree>
      <p:nvGrpSpPr>
        <p:cNvPr id="1" name=""/>
        <p:cNvGrpSpPr/>
        <p:nvPr/>
      </p:nvGrpSpPr>
      <p:grpSpPr>
        <a:xfrm>
          <a:off x="0" y="0"/>
          <a:ext cx="0" cy="0"/>
          <a:chOff x="0" y="0"/>
          <a:chExt cx="0" cy="0"/>
        </a:xfrm>
      </p:grpSpPr>
      <p:sp>
        <p:nvSpPr>
          <p:cNvPr id="2" name="Titill 1"/>
          <p:cNvSpPr>
            <a:spLocks noGrp="1"/>
          </p:cNvSpPr>
          <p:nvPr>
            <p:ph type="ctrTitle"/>
          </p:nvPr>
        </p:nvSpPr>
        <p:spPr>
          <a:xfrm>
            <a:off x="1524000" y="1122363"/>
            <a:ext cx="9144000" cy="2387600"/>
          </a:xfrm>
        </p:spPr>
        <p:txBody>
          <a:bodyPr anchor="b"/>
          <a:lstStyle>
            <a:lvl1pPr algn="ctr">
              <a:defRPr sz="6000"/>
            </a:lvl1pPr>
          </a:lstStyle>
          <a:p>
            <a:r>
              <a:rPr lang="is-IS"/>
              <a:t>Smelltu til að breyta stíl aðaltitils</a:t>
            </a:r>
            <a:endParaRPr lang="en-US"/>
          </a:p>
        </p:txBody>
      </p:sp>
      <p:sp>
        <p:nvSpPr>
          <p:cNvPr id="3" name="Undirtitil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s-IS"/>
              <a:t>Smelltu til að breyta stíl aðalundirtitla</a:t>
            </a:r>
            <a:endParaRPr lang="en-US"/>
          </a:p>
        </p:txBody>
      </p:sp>
      <p:sp>
        <p:nvSpPr>
          <p:cNvPr id="4" name="Dagsetningarstaðgengill 3"/>
          <p:cNvSpPr>
            <a:spLocks noGrp="1"/>
          </p:cNvSpPr>
          <p:nvPr>
            <p:ph type="dt" sz="half" idx="10"/>
          </p:nvPr>
        </p:nvSpPr>
        <p:spPr/>
        <p:txBody>
          <a:bodyPr/>
          <a:lstStyle/>
          <a:p>
            <a:fld id="{FDC391C2-B2E3-44B0-B024-5863F01A17D9}" type="datetimeFigureOut">
              <a:rPr lang="en-US" smtClean="0"/>
              <a:t>1/4/2017</a:t>
            </a:fld>
            <a:endParaRPr lang="en-US"/>
          </a:p>
        </p:txBody>
      </p:sp>
      <p:sp>
        <p:nvSpPr>
          <p:cNvPr id="5" name="Síðufótarstaðgengill 4"/>
          <p:cNvSpPr>
            <a:spLocks noGrp="1"/>
          </p:cNvSpPr>
          <p:nvPr>
            <p:ph type="ftr" sz="quarter" idx="11"/>
          </p:nvPr>
        </p:nvSpPr>
        <p:spPr/>
        <p:txBody>
          <a:bodyPr/>
          <a:lstStyle/>
          <a:p>
            <a:endParaRPr lang="en-US"/>
          </a:p>
        </p:txBody>
      </p:sp>
      <p:sp>
        <p:nvSpPr>
          <p:cNvPr id="6" name="Skyggnunúmersstaðgengill 5"/>
          <p:cNvSpPr>
            <a:spLocks noGrp="1"/>
          </p:cNvSpPr>
          <p:nvPr>
            <p:ph type="sldNum" sz="quarter" idx="12"/>
          </p:nvPr>
        </p:nvSpPr>
        <p:spPr/>
        <p:txBody>
          <a:bodyPr/>
          <a:lstStyle/>
          <a:p>
            <a:fld id="{C2AC9F74-964E-4133-AFB3-5D844C157F81}" type="slidenum">
              <a:rPr lang="en-US" smtClean="0"/>
              <a:t>‹#›</a:t>
            </a:fld>
            <a:endParaRPr lang="en-US"/>
          </a:p>
        </p:txBody>
      </p:sp>
      <p:pic>
        <p:nvPicPr>
          <p:cNvPr id="7" name="Content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180" y="1023898"/>
            <a:ext cx="11225640" cy="4432150"/>
          </a:xfrm>
          <a:prstGeom prst="rect">
            <a:avLst/>
          </a:prstGeom>
        </p:spPr>
      </p:pic>
    </p:spTree>
    <p:extLst>
      <p:ext uri="{BB962C8B-B14F-4D97-AF65-F5344CB8AC3E}">
        <p14:creationId xmlns:p14="http://schemas.microsoft.com/office/powerpoint/2010/main" val="330413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Autt">
    <p:spTree>
      <p:nvGrpSpPr>
        <p:cNvPr id="1" name=""/>
        <p:cNvGrpSpPr/>
        <p:nvPr/>
      </p:nvGrpSpPr>
      <p:grpSpPr>
        <a:xfrm>
          <a:off x="0" y="0"/>
          <a:ext cx="0" cy="0"/>
          <a:chOff x="0" y="0"/>
          <a:chExt cx="0" cy="0"/>
        </a:xfrm>
      </p:grpSpPr>
      <p:sp>
        <p:nvSpPr>
          <p:cNvPr id="2" name="Dagsetningarstaðgengill 1"/>
          <p:cNvSpPr>
            <a:spLocks noGrp="1"/>
          </p:cNvSpPr>
          <p:nvPr>
            <p:ph type="dt" sz="half" idx="10"/>
          </p:nvPr>
        </p:nvSpPr>
        <p:spPr/>
        <p:txBody>
          <a:bodyPr/>
          <a:lstStyle/>
          <a:p>
            <a:fld id="{FDC391C2-B2E3-44B0-B024-5863F01A17D9}" type="datetimeFigureOut">
              <a:rPr lang="en-US" smtClean="0"/>
              <a:t>1/4/2017</a:t>
            </a:fld>
            <a:endParaRPr lang="en-US"/>
          </a:p>
        </p:txBody>
      </p:sp>
      <p:sp>
        <p:nvSpPr>
          <p:cNvPr id="3" name="Síðufótarstaðgengill 2"/>
          <p:cNvSpPr>
            <a:spLocks noGrp="1"/>
          </p:cNvSpPr>
          <p:nvPr>
            <p:ph type="ftr" sz="quarter" idx="11"/>
          </p:nvPr>
        </p:nvSpPr>
        <p:spPr/>
        <p:txBody>
          <a:bodyPr/>
          <a:lstStyle/>
          <a:p>
            <a:endParaRPr lang="en-US"/>
          </a:p>
        </p:txBody>
      </p:sp>
      <p:sp>
        <p:nvSpPr>
          <p:cNvPr id="4" name="Skyggnunúmersstaðgengill 3"/>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364943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Efni með skýringartexta">
    <p:spTree>
      <p:nvGrpSpPr>
        <p:cNvPr id="1" name=""/>
        <p:cNvGrpSpPr/>
        <p:nvPr/>
      </p:nvGrpSpPr>
      <p:grpSpPr>
        <a:xfrm>
          <a:off x="0" y="0"/>
          <a:ext cx="0" cy="0"/>
          <a:chOff x="0" y="0"/>
          <a:chExt cx="0" cy="0"/>
        </a:xfrm>
      </p:grpSpPr>
      <p:sp>
        <p:nvSpPr>
          <p:cNvPr id="2" name="Titill 1"/>
          <p:cNvSpPr>
            <a:spLocks noGrp="1"/>
          </p:cNvSpPr>
          <p:nvPr>
            <p:ph type="title"/>
          </p:nvPr>
        </p:nvSpPr>
        <p:spPr>
          <a:xfrm>
            <a:off x="839788" y="457200"/>
            <a:ext cx="3932237" cy="1600200"/>
          </a:xfrm>
        </p:spPr>
        <p:txBody>
          <a:bodyPr anchor="b"/>
          <a:lstStyle>
            <a:lvl1pPr>
              <a:defRPr sz="3200"/>
            </a:lvl1pPr>
          </a:lstStyle>
          <a:p>
            <a:r>
              <a:rPr lang="is-IS"/>
              <a:t>Smelltu til að breyta stíl aðaltitils</a:t>
            </a:r>
            <a:endParaRPr lang="en-US"/>
          </a:p>
        </p:txBody>
      </p:sp>
      <p:sp>
        <p:nvSpPr>
          <p:cNvPr id="3" name="Staðgengill efnis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Textastaðgengill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s-IS"/>
              <a:t>Smelltu til að breyta stílum aðaltexta</a:t>
            </a:r>
          </a:p>
        </p:txBody>
      </p:sp>
      <p:sp>
        <p:nvSpPr>
          <p:cNvPr id="5" name="Dagsetningarstaðgengill 4"/>
          <p:cNvSpPr>
            <a:spLocks noGrp="1"/>
          </p:cNvSpPr>
          <p:nvPr>
            <p:ph type="dt" sz="half" idx="10"/>
          </p:nvPr>
        </p:nvSpPr>
        <p:spPr/>
        <p:txBody>
          <a:bodyPr/>
          <a:lstStyle/>
          <a:p>
            <a:fld id="{FDC391C2-B2E3-44B0-B024-5863F01A17D9}" type="datetimeFigureOut">
              <a:rPr lang="en-US" smtClean="0"/>
              <a:t>1/4/2017</a:t>
            </a:fld>
            <a:endParaRPr lang="en-US"/>
          </a:p>
        </p:txBody>
      </p:sp>
      <p:sp>
        <p:nvSpPr>
          <p:cNvPr id="6" name="Síðufótarstaðgengill 5"/>
          <p:cNvSpPr>
            <a:spLocks noGrp="1"/>
          </p:cNvSpPr>
          <p:nvPr>
            <p:ph type="ftr" sz="quarter" idx="11"/>
          </p:nvPr>
        </p:nvSpPr>
        <p:spPr/>
        <p:txBody>
          <a:bodyPr/>
          <a:lstStyle/>
          <a:p>
            <a:endParaRPr lang="en-US"/>
          </a:p>
        </p:txBody>
      </p:sp>
      <p:sp>
        <p:nvSpPr>
          <p:cNvPr id="7" name="Skyggnunúmersstaðgengill 6"/>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335983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Mynd með skýringartexta">
    <p:spTree>
      <p:nvGrpSpPr>
        <p:cNvPr id="1" name=""/>
        <p:cNvGrpSpPr/>
        <p:nvPr/>
      </p:nvGrpSpPr>
      <p:grpSpPr>
        <a:xfrm>
          <a:off x="0" y="0"/>
          <a:ext cx="0" cy="0"/>
          <a:chOff x="0" y="0"/>
          <a:chExt cx="0" cy="0"/>
        </a:xfrm>
      </p:grpSpPr>
      <p:sp>
        <p:nvSpPr>
          <p:cNvPr id="2" name="Titill 1"/>
          <p:cNvSpPr>
            <a:spLocks noGrp="1"/>
          </p:cNvSpPr>
          <p:nvPr>
            <p:ph type="title"/>
          </p:nvPr>
        </p:nvSpPr>
        <p:spPr>
          <a:xfrm>
            <a:off x="839788" y="457200"/>
            <a:ext cx="3932237" cy="1600200"/>
          </a:xfrm>
        </p:spPr>
        <p:txBody>
          <a:bodyPr anchor="b"/>
          <a:lstStyle>
            <a:lvl1pPr>
              <a:defRPr sz="3200"/>
            </a:lvl1pPr>
          </a:lstStyle>
          <a:p>
            <a:r>
              <a:rPr lang="is-IS"/>
              <a:t>Smelltu til að breyta stíl aðaltitils</a:t>
            </a:r>
            <a:endParaRPr lang="en-US"/>
          </a:p>
        </p:txBody>
      </p:sp>
      <p:sp>
        <p:nvSpPr>
          <p:cNvPr id="3" name="Staðgengill mynda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astaðgengill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s-IS"/>
              <a:t>Smelltu til að breyta stílum aðaltexta</a:t>
            </a:r>
          </a:p>
        </p:txBody>
      </p:sp>
      <p:sp>
        <p:nvSpPr>
          <p:cNvPr id="5" name="Dagsetningarstaðgengill 4"/>
          <p:cNvSpPr>
            <a:spLocks noGrp="1"/>
          </p:cNvSpPr>
          <p:nvPr>
            <p:ph type="dt" sz="half" idx="10"/>
          </p:nvPr>
        </p:nvSpPr>
        <p:spPr/>
        <p:txBody>
          <a:bodyPr/>
          <a:lstStyle/>
          <a:p>
            <a:fld id="{FDC391C2-B2E3-44B0-B024-5863F01A17D9}" type="datetimeFigureOut">
              <a:rPr lang="en-US" smtClean="0"/>
              <a:t>1/4/2017</a:t>
            </a:fld>
            <a:endParaRPr lang="en-US"/>
          </a:p>
        </p:txBody>
      </p:sp>
      <p:sp>
        <p:nvSpPr>
          <p:cNvPr id="6" name="Síðufótarstaðgengill 5"/>
          <p:cNvSpPr>
            <a:spLocks noGrp="1"/>
          </p:cNvSpPr>
          <p:nvPr>
            <p:ph type="ftr" sz="quarter" idx="11"/>
          </p:nvPr>
        </p:nvSpPr>
        <p:spPr/>
        <p:txBody>
          <a:bodyPr/>
          <a:lstStyle/>
          <a:p>
            <a:endParaRPr lang="en-US"/>
          </a:p>
        </p:txBody>
      </p:sp>
      <p:sp>
        <p:nvSpPr>
          <p:cNvPr id="7" name="Skyggnunúmersstaðgengill 6"/>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350063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ill og lóðréttur texti">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a:t>Smelltu til að breyta stíl aðaltitils</a:t>
            </a:r>
            <a:endParaRPr lang="en-US"/>
          </a:p>
        </p:txBody>
      </p:sp>
      <p:sp>
        <p:nvSpPr>
          <p:cNvPr id="3" name="Staðgengill lárétts texta 2"/>
          <p:cNvSpPr>
            <a:spLocks noGrp="1"/>
          </p:cNvSpPr>
          <p:nvPr>
            <p:ph type="body" orient="vert" idx="1"/>
          </p:nvPr>
        </p:nvSpPr>
        <p:spPr/>
        <p:txBody>
          <a:bodyPr vert="eaVert"/>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Dagsetningarstaðgengill 3"/>
          <p:cNvSpPr>
            <a:spLocks noGrp="1"/>
          </p:cNvSpPr>
          <p:nvPr>
            <p:ph type="dt" sz="half" idx="10"/>
          </p:nvPr>
        </p:nvSpPr>
        <p:spPr/>
        <p:txBody>
          <a:bodyPr/>
          <a:lstStyle/>
          <a:p>
            <a:fld id="{FDC391C2-B2E3-44B0-B024-5863F01A17D9}" type="datetimeFigureOut">
              <a:rPr lang="en-US" smtClean="0"/>
              <a:t>1/4/2017</a:t>
            </a:fld>
            <a:endParaRPr lang="en-US"/>
          </a:p>
        </p:txBody>
      </p:sp>
      <p:sp>
        <p:nvSpPr>
          <p:cNvPr id="5" name="Síðufótarstaðgengill 4"/>
          <p:cNvSpPr>
            <a:spLocks noGrp="1"/>
          </p:cNvSpPr>
          <p:nvPr>
            <p:ph type="ftr" sz="quarter" idx="11"/>
          </p:nvPr>
        </p:nvSpPr>
        <p:spPr/>
        <p:txBody>
          <a:bodyPr/>
          <a:lstStyle/>
          <a:p>
            <a:endParaRPr lang="en-US"/>
          </a:p>
        </p:txBody>
      </p:sp>
      <p:sp>
        <p:nvSpPr>
          <p:cNvPr id="6" name="Skyggnunúmersstaðgengill 5"/>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233056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Lóðréttur titill og texti">
    <p:spTree>
      <p:nvGrpSpPr>
        <p:cNvPr id="1" name=""/>
        <p:cNvGrpSpPr/>
        <p:nvPr/>
      </p:nvGrpSpPr>
      <p:grpSpPr>
        <a:xfrm>
          <a:off x="0" y="0"/>
          <a:ext cx="0" cy="0"/>
          <a:chOff x="0" y="0"/>
          <a:chExt cx="0" cy="0"/>
        </a:xfrm>
      </p:grpSpPr>
      <p:sp>
        <p:nvSpPr>
          <p:cNvPr id="2" name="Lóðréttur titill 1"/>
          <p:cNvSpPr>
            <a:spLocks noGrp="1"/>
          </p:cNvSpPr>
          <p:nvPr>
            <p:ph type="title" orient="vert"/>
          </p:nvPr>
        </p:nvSpPr>
        <p:spPr>
          <a:xfrm>
            <a:off x="8724900" y="365125"/>
            <a:ext cx="2628900" cy="5811838"/>
          </a:xfrm>
        </p:spPr>
        <p:txBody>
          <a:bodyPr vert="eaVert"/>
          <a:lstStyle/>
          <a:p>
            <a:r>
              <a:rPr lang="is-IS"/>
              <a:t>Smelltu til að breyta stíl aðaltitils</a:t>
            </a:r>
            <a:endParaRPr lang="en-US"/>
          </a:p>
        </p:txBody>
      </p:sp>
      <p:sp>
        <p:nvSpPr>
          <p:cNvPr id="3" name="Staðgengill lárétts texta 2"/>
          <p:cNvSpPr>
            <a:spLocks noGrp="1"/>
          </p:cNvSpPr>
          <p:nvPr>
            <p:ph type="body" orient="vert" idx="1"/>
          </p:nvPr>
        </p:nvSpPr>
        <p:spPr>
          <a:xfrm>
            <a:off x="838200" y="365125"/>
            <a:ext cx="7734300" cy="5811838"/>
          </a:xfrm>
        </p:spPr>
        <p:txBody>
          <a:bodyPr vert="eaVert"/>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Dagsetningarstaðgengill 3"/>
          <p:cNvSpPr>
            <a:spLocks noGrp="1"/>
          </p:cNvSpPr>
          <p:nvPr>
            <p:ph type="dt" sz="half" idx="10"/>
          </p:nvPr>
        </p:nvSpPr>
        <p:spPr/>
        <p:txBody>
          <a:bodyPr/>
          <a:lstStyle/>
          <a:p>
            <a:fld id="{FDC391C2-B2E3-44B0-B024-5863F01A17D9}" type="datetimeFigureOut">
              <a:rPr lang="en-US" smtClean="0"/>
              <a:t>1/4/2017</a:t>
            </a:fld>
            <a:endParaRPr lang="en-US"/>
          </a:p>
        </p:txBody>
      </p:sp>
      <p:sp>
        <p:nvSpPr>
          <p:cNvPr id="5" name="Síðufótarstaðgengill 4"/>
          <p:cNvSpPr>
            <a:spLocks noGrp="1"/>
          </p:cNvSpPr>
          <p:nvPr>
            <p:ph type="ftr" sz="quarter" idx="11"/>
          </p:nvPr>
        </p:nvSpPr>
        <p:spPr/>
        <p:txBody>
          <a:bodyPr/>
          <a:lstStyle/>
          <a:p>
            <a:endParaRPr lang="en-US"/>
          </a:p>
        </p:txBody>
      </p:sp>
      <p:sp>
        <p:nvSpPr>
          <p:cNvPr id="6" name="Skyggnunúmersstaðgengill 5"/>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128433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fn_Vinnustofa">
    <p:spTree>
      <p:nvGrpSpPr>
        <p:cNvPr id="1" name=""/>
        <p:cNvGrpSpPr/>
        <p:nvPr/>
      </p:nvGrpSpPr>
      <p:grpSpPr>
        <a:xfrm>
          <a:off x="0" y="0"/>
          <a:ext cx="0" cy="0"/>
          <a:chOff x="0" y="0"/>
          <a:chExt cx="0" cy="0"/>
        </a:xfrm>
      </p:grpSpPr>
      <p:sp>
        <p:nvSpPr>
          <p:cNvPr id="6" name="Titill 1"/>
          <p:cNvSpPr txBox="1">
            <a:spLocks/>
          </p:cNvSpPr>
          <p:nvPr userDrawn="1"/>
        </p:nvSpPr>
        <p:spPr>
          <a:xfrm>
            <a:off x="1524000" y="1329056"/>
            <a:ext cx="9144000" cy="11833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lang="en-US" dirty="0"/>
          </a:p>
        </p:txBody>
      </p:sp>
      <p:sp>
        <p:nvSpPr>
          <p:cNvPr id="7" name="Undirtitill 2"/>
          <p:cNvSpPr>
            <a:spLocks noGrp="1"/>
          </p:cNvSpPr>
          <p:nvPr>
            <p:ph type="subTitle" idx="1" hasCustomPrompt="1"/>
          </p:nvPr>
        </p:nvSpPr>
        <p:spPr>
          <a:xfrm>
            <a:off x="2842260" y="3912725"/>
            <a:ext cx="6507479" cy="514095"/>
          </a:xfrm>
        </p:spPr>
        <p:txBody>
          <a:bodyPr vert="horz" lIns="91440" tIns="45720" rIns="91440" bIns="45720" rtlCol="0" anchor="t">
            <a:normAutofit/>
          </a:bodyPr>
          <a:lstStyle>
            <a:lvl1pPr marL="0" indent="0">
              <a:buNone/>
              <a:defRPr sz="2800" baseline="0"/>
            </a:lvl1pPr>
          </a:lstStyle>
          <a:p>
            <a:r>
              <a:rPr lang="IS-IS" sz="2400" dirty="0">
                <a:solidFill>
                  <a:schemeClr val="tx1">
                    <a:lumMod val="95000"/>
                    <a:lumOff val="5000"/>
                  </a:schemeClr>
                </a:solidFill>
                <a:latin typeface="Times New Roman" panose="02020603050405020304" pitchFamily="18" charset="0"/>
                <a:cs typeface="Times New Roman" panose="02020603050405020304" pitchFamily="18" charset="0"/>
              </a:rPr>
              <a:t>Slagorð</a:t>
            </a:r>
            <a:endParaRPr lang="IS-I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31" y="1245325"/>
            <a:ext cx="2611269" cy="5111023"/>
          </a:xfrm>
          <a:prstGeom prst="rect">
            <a:avLst/>
          </a:prstGeom>
          <a:solidFill>
            <a:schemeClr val="bg1">
              <a:lumMod val="95000"/>
              <a:alpha val="0"/>
            </a:schemeClr>
          </a:solidFill>
          <a:effectLst>
            <a:reflection stA="0" endPos="65000" dist="50800" dir="5400000" sy="-100000" algn="bl" rotWithShape="0"/>
          </a:effectLst>
        </p:spPr>
      </p:pic>
      <p:sp>
        <p:nvSpPr>
          <p:cNvPr id="13" name="Title 12"/>
          <p:cNvSpPr>
            <a:spLocks noGrp="1"/>
          </p:cNvSpPr>
          <p:nvPr>
            <p:ph type="title" hasCustomPrompt="1"/>
          </p:nvPr>
        </p:nvSpPr>
        <p:spPr>
          <a:xfrm>
            <a:off x="1772920" y="2614987"/>
            <a:ext cx="9008292" cy="1262278"/>
          </a:xfrm>
        </p:spPr>
        <p:txBody>
          <a:bodyPr>
            <a:noAutofit/>
          </a:bodyPr>
          <a:lstStyle>
            <a:lvl1pPr marL="0" indent="0" algn="ctr">
              <a:buFont typeface="Arial" panose="020B0604020202020204" pitchFamily="34" charset="0"/>
              <a:buNone/>
              <a:defRPr sz="7200"/>
            </a:lvl1pPr>
          </a:lstStyle>
          <a:p>
            <a:pPr marL="0" indent="0">
              <a:buFont typeface="Arial" panose="020B0604020202020204" pitchFamily="34" charset="0"/>
              <a:buNone/>
            </a:pPr>
            <a:r>
              <a:rPr lang="is-IS" b="1" dirty="0">
                <a:effectLst>
                  <a:reflection blurRad="6350" stA="12000" endPos="45500" dir="5400000" sy="-100000" algn="bl" rotWithShape="0"/>
                </a:effectLst>
              </a:rPr>
              <a:t>Vinnustofa</a:t>
            </a:r>
            <a:r>
              <a:rPr lang="is-IS" b="1" dirty="0"/>
              <a:t> X</a:t>
            </a:r>
            <a:endParaRPr lang="en-US" b="1" dirty="0"/>
          </a:p>
        </p:txBody>
      </p:sp>
      <p:sp>
        <p:nvSpPr>
          <p:cNvPr id="18" name="Titill 1"/>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s-IS" dirty="0"/>
              <a:t>Fjármálalæsi á mannamáli.</a:t>
            </a:r>
            <a:endParaRPr lang="en-US" dirty="0"/>
          </a:p>
        </p:txBody>
      </p:sp>
      <p:sp>
        <p:nvSpPr>
          <p:cNvPr id="3" name="Date Placeholder 2"/>
          <p:cNvSpPr>
            <a:spLocks noGrp="1"/>
          </p:cNvSpPr>
          <p:nvPr>
            <p:ph type="dt" sz="half" idx="10"/>
          </p:nvPr>
        </p:nvSpPr>
        <p:spPr/>
        <p:txBody>
          <a:bodyPr/>
          <a:lstStyle/>
          <a:p>
            <a:fld id="{1483F5AD-9942-4AA4-8029-659FA43298A7}" type="datetimeFigureOut">
              <a:rPr lang="en-US" smtClean="0"/>
              <a:t>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97365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nnslu_sida">
    <p:spTree>
      <p:nvGrpSpPr>
        <p:cNvPr id="1" name=""/>
        <p:cNvGrpSpPr/>
        <p:nvPr/>
      </p:nvGrpSpPr>
      <p:grpSpPr>
        <a:xfrm>
          <a:off x="0" y="0"/>
          <a:ext cx="0" cy="0"/>
          <a:chOff x="0" y="0"/>
          <a:chExt cx="0" cy="0"/>
        </a:xfrm>
      </p:grpSpPr>
      <p:sp>
        <p:nvSpPr>
          <p:cNvPr id="7" name="Dagsetningarstaðgengill 6"/>
          <p:cNvSpPr>
            <a:spLocks noGrp="1"/>
          </p:cNvSpPr>
          <p:nvPr>
            <p:ph type="dt" sz="half" idx="10"/>
          </p:nvPr>
        </p:nvSpPr>
        <p:spPr/>
        <p:txBody>
          <a:bodyPr/>
          <a:lstStyle/>
          <a:p>
            <a:fld id="{1483F5AD-9942-4AA4-8029-659FA43298A7}" type="datetimeFigureOut">
              <a:rPr lang="en-US" smtClean="0"/>
              <a:t>1/4/2017</a:t>
            </a:fld>
            <a:endParaRPr lang="en-US" dirty="0"/>
          </a:p>
        </p:txBody>
      </p:sp>
      <p:sp>
        <p:nvSpPr>
          <p:cNvPr id="8" name="Síðufótarstaðgengill 7"/>
          <p:cNvSpPr>
            <a:spLocks noGrp="1"/>
          </p:cNvSpPr>
          <p:nvPr>
            <p:ph type="ftr" sz="quarter" idx="11"/>
          </p:nvPr>
        </p:nvSpPr>
        <p:spPr/>
        <p:txBody>
          <a:bodyPr/>
          <a:lstStyle/>
          <a:p>
            <a:endParaRPr lang="en-US" dirty="0"/>
          </a:p>
        </p:txBody>
      </p:sp>
      <p:sp>
        <p:nvSpPr>
          <p:cNvPr id="9" name="Skyggnunúmersstaðgengill 8"/>
          <p:cNvSpPr>
            <a:spLocks noGrp="1"/>
          </p:cNvSpPr>
          <p:nvPr>
            <p:ph type="sldNum" sz="quarter" idx="12"/>
          </p:nvPr>
        </p:nvSpPr>
        <p:spPr/>
        <p:txBody>
          <a:bodyPr/>
          <a:lstStyle/>
          <a:p>
            <a:fld id="{F552C9A1-5FD5-4859-986E-F6847644D006}" type="slidenum">
              <a:rPr lang="en-US" smtClean="0"/>
              <a:t>‹#›</a:t>
            </a:fld>
            <a:endParaRPr lang="en-US" dirty="0"/>
          </a:p>
        </p:txBody>
      </p:sp>
      <p:sp>
        <p:nvSpPr>
          <p:cNvPr id="10" name="Title 5"/>
          <p:cNvSpPr>
            <a:spLocks noGrp="1"/>
          </p:cNvSpPr>
          <p:nvPr>
            <p:ph type="title" hasCustomPrompt="1"/>
          </p:nvPr>
        </p:nvSpPr>
        <p:spPr>
          <a:xfrm>
            <a:off x="838200" y="365125"/>
            <a:ext cx="10515600" cy="1325563"/>
          </a:xfrm>
        </p:spPr>
        <p:txBody>
          <a:bodyPr/>
          <a:lstStyle>
            <a:lvl1pPr algn="ctr">
              <a:defRPr/>
            </a:lvl1pPr>
          </a:lstStyle>
          <a:p>
            <a:r>
              <a:rPr lang="is-IS" dirty="0"/>
              <a:t>Efni</a:t>
            </a:r>
            <a:endParaRPr lang="en-US" dirty="0"/>
          </a:p>
        </p:txBody>
      </p:sp>
      <p:sp>
        <p:nvSpPr>
          <p:cNvPr id="11" name="Content Placeholder 6"/>
          <p:cNvSpPr>
            <a:spLocks noGrp="1"/>
          </p:cNvSpPr>
          <p:nvPr>
            <p:ph sz="half" idx="1" hasCustomPrompt="1"/>
          </p:nvPr>
        </p:nvSpPr>
        <p:spPr>
          <a:xfrm>
            <a:off x="838200" y="2428240"/>
            <a:ext cx="8742531" cy="3928109"/>
          </a:xfrm>
        </p:spPr>
        <p:txBody>
          <a:bodyPr>
            <a:noAutofit/>
          </a:bodyPr>
          <a:lstStyle>
            <a:lvl1pPr marL="342900" indent="-342900">
              <a:buFontTx/>
              <a:buBlip>
                <a:blip r:embed="rId2"/>
              </a:buBlip>
              <a:defRPr sz="2000">
                <a:latin typeface="Times New Roman" panose="02020603050405020304" pitchFamily="18" charset="0"/>
                <a:cs typeface="Times New Roman" panose="02020603050405020304" pitchFamily="18" charset="0"/>
              </a:defRPr>
            </a:lvl1pPr>
            <a:lvl2pPr marL="457200" indent="0">
              <a:buFont typeface="+mj-lt"/>
              <a:buNone/>
              <a:defRPr sz="2000"/>
            </a:lvl2pPr>
          </a:lstStyle>
          <a:p>
            <a:r>
              <a:rPr lang="is-IS" sz="2400" dirty="0"/>
              <a:t>Punktar</a:t>
            </a:r>
            <a:br>
              <a:rPr lang="is-IS" sz="2400" dirty="0"/>
            </a:br>
            <a:r>
              <a:rPr lang="is-IS" sz="2400" dirty="0"/>
              <a:t>	</a:t>
            </a:r>
          </a:p>
          <a:p>
            <a:pPr lvl="1"/>
            <a:endParaRPr lang="is-IS" sz="2400" dirty="0"/>
          </a:p>
          <a:p>
            <a:endParaRPr lang="is-IS" sz="2400" dirty="0"/>
          </a:p>
          <a:p>
            <a:endParaRPr lang="is-IS" sz="2400" dirty="0"/>
          </a:p>
          <a:p>
            <a:endParaRPr lang="is-IS" sz="2400" dirty="0"/>
          </a:p>
          <a:p>
            <a:endParaRPr lang="is-IS" sz="2400"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80731" y="1245325"/>
            <a:ext cx="2611269" cy="5111023"/>
          </a:xfrm>
          <a:prstGeom prst="rect">
            <a:avLst/>
          </a:prstGeom>
          <a:solidFill>
            <a:schemeClr val="bg1">
              <a:lumMod val="95000"/>
              <a:alpha val="0"/>
            </a:schemeClr>
          </a:solidFill>
          <a:effectLst>
            <a:reflection stA="0" endPos="65000" dist="50800" dir="5400000" sy="-100000" algn="bl" rotWithShape="0"/>
          </a:effectLst>
        </p:spPr>
      </p:pic>
      <p:sp>
        <p:nvSpPr>
          <p:cNvPr id="12" name="Content Placeholder 7"/>
          <p:cNvSpPr>
            <a:spLocks noGrp="1"/>
          </p:cNvSpPr>
          <p:nvPr>
            <p:ph sz="half" idx="2" hasCustomPrompt="1"/>
          </p:nvPr>
        </p:nvSpPr>
        <p:spPr>
          <a:xfrm>
            <a:off x="838200" y="1690688"/>
            <a:ext cx="10515600" cy="737553"/>
          </a:xfrm>
        </p:spPr>
        <p:txBody>
          <a:bodyPr>
            <a:normAutofit/>
          </a:bodyPr>
          <a:lstStyle>
            <a:lvl1pPr marL="0" indent="0" algn="ctr">
              <a:buNone/>
              <a:defRPr sz="2400" b="1">
                <a:latin typeface="Times New Roman" panose="02020603050405020304" pitchFamily="18" charset="0"/>
                <a:cs typeface="Times New Roman" panose="02020603050405020304" pitchFamily="18" charset="0"/>
              </a:defRPr>
            </a:lvl1pPr>
          </a:lstStyle>
          <a:p>
            <a:r>
              <a:rPr lang="is-IS" dirty="0"/>
              <a:t>Fyrirsögn</a:t>
            </a:r>
            <a:endParaRPr lang="en-US" dirty="0"/>
          </a:p>
        </p:txBody>
      </p:sp>
    </p:spTree>
    <p:extLst>
      <p:ext uri="{BB962C8B-B14F-4D97-AF65-F5344CB8AC3E}">
        <p14:creationId xmlns:p14="http://schemas.microsoft.com/office/powerpoint/2010/main" val="279911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483F5AD-9942-4AA4-8029-659FA43298A7}" type="datetimeFigureOut">
              <a:rPr lang="en-US" smtClean="0"/>
              <a:t>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52C9A1-5FD5-4859-986E-F6847644D006}" type="slidenum">
              <a:rPr lang="en-US" smtClean="0"/>
              <a:t>‹#›</a:t>
            </a:fld>
            <a:endParaRPr lang="en-US" dirty="0"/>
          </a:p>
        </p:txBody>
      </p:sp>
      <p:sp>
        <p:nvSpPr>
          <p:cNvPr id="6" name="Title 1"/>
          <p:cNvSpPr txBox="1">
            <a:spLocks/>
          </p:cNvSpPr>
          <p:nvPr userDrawn="1"/>
        </p:nvSpPr>
        <p:spPr>
          <a:xfrm>
            <a:off x="838200" y="365125"/>
            <a:ext cx="1823720" cy="2134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Mynd</a:t>
            </a:r>
            <a:endParaRPr lang="en-US" dirty="0"/>
          </a:p>
        </p:txBody>
      </p:sp>
      <p:sp>
        <p:nvSpPr>
          <p:cNvPr id="7" name="Content Placeholder 2"/>
          <p:cNvSpPr>
            <a:spLocks noGrp="1"/>
          </p:cNvSpPr>
          <p:nvPr>
            <p:ph idx="1" hasCustomPrompt="1"/>
          </p:nvPr>
        </p:nvSpPr>
        <p:spPr>
          <a:xfrm>
            <a:off x="2661921" y="1158240"/>
            <a:ext cx="6473370" cy="5018723"/>
          </a:xfrm>
        </p:spPr>
        <p:txBody>
          <a:bodyPr>
            <a:normAutofit lnSpcReduction="10000"/>
          </a:bodyPr>
          <a:lstStyle>
            <a:lvl1pPr marL="228600" indent="-228600">
              <a:buSzPct val="150000"/>
              <a:buFontTx/>
              <a:buBlip>
                <a:blip r:embed="rId2"/>
              </a:buBlip>
              <a:defRPr baseline="0"/>
            </a:lvl1pPr>
          </a:lstStyle>
          <a:p>
            <a:r>
              <a:rPr lang="IS-IS" dirty="0">
                <a:solidFill>
                  <a:srgbClr val="000000"/>
                </a:solidFill>
              </a:rPr>
              <a:t> Nafn</a:t>
            </a:r>
          </a:p>
          <a:p>
            <a:r>
              <a:rPr lang="IS-IS" dirty="0">
                <a:solidFill>
                  <a:srgbClr val="000000"/>
                </a:solidFill>
              </a:rPr>
              <a:t> Menntun</a:t>
            </a:r>
          </a:p>
          <a:p>
            <a:r>
              <a:rPr lang="is-IS" dirty="0">
                <a:solidFill>
                  <a:srgbClr val="000000"/>
                </a:solidFill>
              </a:rPr>
              <a:t> Símanúmer</a:t>
            </a:r>
          </a:p>
          <a:p>
            <a:r>
              <a:rPr lang="is-IS" dirty="0">
                <a:solidFill>
                  <a:srgbClr val="000000"/>
                </a:solidFill>
              </a:rPr>
              <a:t> Póstur</a:t>
            </a:r>
          </a:p>
          <a:p>
            <a:r>
              <a:rPr lang="IS-IS" dirty="0">
                <a:solidFill>
                  <a:srgbClr val="000000"/>
                </a:solidFill>
              </a:rPr>
              <a:t> </a:t>
            </a:r>
            <a:r>
              <a:rPr lang="IS-IS" dirty="0">
                <a:solidFill>
                  <a:srgbClr val="000000"/>
                </a:solidFill>
                <a:hlinkClick r:id="rId3"/>
              </a:rPr>
              <a:t>www.suss.is</a:t>
            </a:r>
            <a:br>
              <a:rPr lang="IS-IS" dirty="0">
                <a:solidFill>
                  <a:srgbClr val="000000"/>
                </a:solidFill>
              </a:rPr>
            </a:br>
            <a:br>
              <a:rPr lang="IS-IS" dirty="0">
                <a:solidFill>
                  <a:srgbClr val="000000"/>
                </a:solidFill>
              </a:rPr>
            </a:br>
            <a:br>
              <a:rPr lang="IS-IS" dirty="0">
                <a:solidFill>
                  <a:srgbClr val="000000"/>
                </a:solidFill>
              </a:rPr>
            </a:br>
            <a:br>
              <a:rPr lang="IS-IS" dirty="0">
                <a:solidFill>
                  <a:srgbClr val="000000"/>
                </a:solidFill>
              </a:rPr>
            </a:br>
            <a:br>
              <a:rPr lang="IS-IS" dirty="0">
                <a:solidFill>
                  <a:srgbClr val="000000"/>
                </a:solidFill>
              </a:rPr>
            </a:br>
            <a:endParaRPr lang="IS-IS" dirty="0">
              <a:solidFill>
                <a:srgbClr val="000000"/>
              </a:solidFill>
            </a:endParaRPr>
          </a:p>
          <a:p>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80731" y="1245325"/>
            <a:ext cx="2611269" cy="5111023"/>
          </a:xfrm>
          <a:prstGeom prst="rect">
            <a:avLst/>
          </a:prstGeom>
          <a:solidFill>
            <a:schemeClr val="bg1">
              <a:lumMod val="95000"/>
              <a:alpha val="0"/>
            </a:schemeClr>
          </a:solidFill>
          <a:effectLst>
            <a:reflection stA="0" endPos="65000" dist="50800" dir="5400000" sy="-100000" algn="bl" rotWithShape="0"/>
          </a:effectLst>
        </p:spPr>
      </p:pic>
    </p:spTree>
    <p:extLst>
      <p:ext uri="{BB962C8B-B14F-4D97-AF65-F5344CB8AC3E}">
        <p14:creationId xmlns:p14="http://schemas.microsoft.com/office/powerpoint/2010/main" val="237295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ill og efni">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a:t>Smelltu til að breyta stíl aðaltitils</a:t>
            </a:r>
            <a:endParaRPr lang="en-US"/>
          </a:p>
        </p:txBody>
      </p:sp>
      <p:sp>
        <p:nvSpPr>
          <p:cNvPr id="3" name="Staðgengill efnis 2"/>
          <p:cNvSpPr>
            <a:spLocks noGrp="1"/>
          </p:cNvSpPr>
          <p:nvPr>
            <p:ph idx="1"/>
          </p:nvPr>
        </p:nvSpPr>
        <p:spPr/>
        <p:txBody>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Dagsetningarstaðgengill 3"/>
          <p:cNvSpPr>
            <a:spLocks noGrp="1"/>
          </p:cNvSpPr>
          <p:nvPr>
            <p:ph type="dt" sz="half" idx="10"/>
          </p:nvPr>
        </p:nvSpPr>
        <p:spPr/>
        <p:txBody>
          <a:bodyPr/>
          <a:lstStyle/>
          <a:p>
            <a:fld id="{FDC391C2-B2E3-44B0-B024-5863F01A17D9}" type="datetimeFigureOut">
              <a:rPr lang="en-US" smtClean="0"/>
              <a:t>1/4/2017</a:t>
            </a:fld>
            <a:endParaRPr lang="en-US"/>
          </a:p>
        </p:txBody>
      </p:sp>
      <p:sp>
        <p:nvSpPr>
          <p:cNvPr id="5" name="Síðufótarstaðgengill 4"/>
          <p:cNvSpPr>
            <a:spLocks noGrp="1"/>
          </p:cNvSpPr>
          <p:nvPr>
            <p:ph type="ftr" sz="quarter" idx="11"/>
          </p:nvPr>
        </p:nvSpPr>
        <p:spPr/>
        <p:txBody>
          <a:bodyPr/>
          <a:lstStyle/>
          <a:p>
            <a:endParaRPr lang="en-US"/>
          </a:p>
        </p:txBody>
      </p:sp>
      <p:sp>
        <p:nvSpPr>
          <p:cNvPr id="6" name="Skyggnunúmersstaðgengill 5"/>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132911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Kaflafyrirsögn">
    <p:spTree>
      <p:nvGrpSpPr>
        <p:cNvPr id="1" name=""/>
        <p:cNvGrpSpPr/>
        <p:nvPr/>
      </p:nvGrpSpPr>
      <p:grpSpPr>
        <a:xfrm>
          <a:off x="0" y="0"/>
          <a:ext cx="0" cy="0"/>
          <a:chOff x="0" y="0"/>
          <a:chExt cx="0" cy="0"/>
        </a:xfrm>
      </p:grpSpPr>
      <p:sp>
        <p:nvSpPr>
          <p:cNvPr id="2" name="Titill 1"/>
          <p:cNvSpPr>
            <a:spLocks noGrp="1"/>
          </p:cNvSpPr>
          <p:nvPr>
            <p:ph type="title"/>
          </p:nvPr>
        </p:nvSpPr>
        <p:spPr>
          <a:xfrm>
            <a:off x="831850" y="1709738"/>
            <a:ext cx="10515600" cy="2852737"/>
          </a:xfrm>
        </p:spPr>
        <p:txBody>
          <a:bodyPr anchor="b"/>
          <a:lstStyle>
            <a:lvl1pPr>
              <a:defRPr sz="6000"/>
            </a:lvl1pPr>
          </a:lstStyle>
          <a:p>
            <a:r>
              <a:rPr lang="is-IS"/>
              <a:t>Smelltu til að breyta stíl aðaltitils</a:t>
            </a:r>
            <a:endParaRPr lang="en-US"/>
          </a:p>
        </p:txBody>
      </p:sp>
      <p:sp>
        <p:nvSpPr>
          <p:cNvPr id="3" name="Textastaðgengill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s-IS"/>
              <a:t>Smelltu til að breyta stílum aðaltexta</a:t>
            </a:r>
          </a:p>
        </p:txBody>
      </p:sp>
      <p:sp>
        <p:nvSpPr>
          <p:cNvPr id="4" name="Dagsetningarstaðgengill 3"/>
          <p:cNvSpPr>
            <a:spLocks noGrp="1"/>
          </p:cNvSpPr>
          <p:nvPr>
            <p:ph type="dt" sz="half" idx="10"/>
          </p:nvPr>
        </p:nvSpPr>
        <p:spPr/>
        <p:txBody>
          <a:bodyPr/>
          <a:lstStyle/>
          <a:p>
            <a:fld id="{FDC391C2-B2E3-44B0-B024-5863F01A17D9}" type="datetimeFigureOut">
              <a:rPr lang="en-US" smtClean="0"/>
              <a:t>1/4/2017</a:t>
            </a:fld>
            <a:endParaRPr lang="en-US"/>
          </a:p>
        </p:txBody>
      </p:sp>
      <p:sp>
        <p:nvSpPr>
          <p:cNvPr id="5" name="Síðufótarstaðgengill 4"/>
          <p:cNvSpPr>
            <a:spLocks noGrp="1"/>
          </p:cNvSpPr>
          <p:nvPr>
            <p:ph type="ftr" sz="quarter" idx="11"/>
          </p:nvPr>
        </p:nvSpPr>
        <p:spPr/>
        <p:txBody>
          <a:bodyPr/>
          <a:lstStyle/>
          <a:p>
            <a:endParaRPr lang="en-US"/>
          </a:p>
        </p:txBody>
      </p:sp>
      <p:sp>
        <p:nvSpPr>
          <p:cNvPr id="6" name="Skyggnunúmersstaðgengill 5"/>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370446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vö efnisatriði">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a:t>Smelltu til að breyta stíl aðaltitils</a:t>
            </a:r>
            <a:endParaRPr lang="en-US"/>
          </a:p>
        </p:txBody>
      </p:sp>
      <p:sp>
        <p:nvSpPr>
          <p:cNvPr id="3" name="Staðgengill efnis 2"/>
          <p:cNvSpPr>
            <a:spLocks noGrp="1"/>
          </p:cNvSpPr>
          <p:nvPr>
            <p:ph sz="half" idx="1"/>
          </p:nvPr>
        </p:nvSpPr>
        <p:spPr>
          <a:xfrm>
            <a:off x="838200" y="1825625"/>
            <a:ext cx="5181600" cy="4351338"/>
          </a:xfrm>
        </p:spPr>
        <p:txBody>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Staðgengill efnis 3"/>
          <p:cNvSpPr>
            <a:spLocks noGrp="1"/>
          </p:cNvSpPr>
          <p:nvPr>
            <p:ph sz="half" idx="2"/>
          </p:nvPr>
        </p:nvSpPr>
        <p:spPr>
          <a:xfrm>
            <a:off x="6172200" y="1825625"/>
            <a:ext cx="5181600" cy="4351338"/>
          </a:xfrm>
        </p:spPr>
        <p:txBody>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5" name="Dagsetningarstaðgengill 4"/>
          <p:cNvSpPr>
            <a:spLocks noGrp="1"/>
          </p:cNvSpPr>
          <p:nvPr>
            <p:ph type="dt" sz="half" idx="10"/>
          </p:nvPr>
        </p:nvSpPr>
        <p:spPr/>
        <p:txBody>
          <a:bodyPr/>
          <a:lstStyle/>
          <a:p>
            <a:fld id="{FDC391C2-B2E3-44B0-B024-5863F01A17D9}" type="datetimeFigureOut">
              <a:rPr lang="en-US" smtClean="0"/>
              <a:t>1/4/2017</a:t>
            </a:fld>
            <a:endParaRPr lang="en-US"/>
          </a:p>
        </p:txBody>
      </p:sp>
      <p:sp>
        <p:nvSpPr>
          <p:cNvPr id="6" name="Síðufótarstaðgengill 5"/>
          <p:cNvSpPr>
            <a:spLocks noGrp="1"/>
          </p:cNvSpPr>
          <p:nvPr>
            <p:ph type="ftr" sz="quarter" idx="11"/>
          </p:nvPr>
        </p:nvSpPr>
        <p:spPr/>
        <p:txBody>
          <a:bodyPr/>
          <a:lstStyle/>
          <a:p>
            <a:endParaRPr lang="en-US"/>
          </a:p>
        </p:txBody>
      </p:sp>
      <p:sp>
        <p:nvSpPr>
          <p:cNvPr id="7" name="Skyggnunúmersstaðgengill 6"/>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8051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Samanburður">
    <p:spTree>
      <p:nvGrpSpPr>
        <p:cNvPr id="1" name=""/>
        <p:cNvGrpSpPr/>
        <p:nvPr/>
      </p:nvGrpSpPr>
      <p:grpSpPr>
        <a:xfrm>
          <a:off x="0" y="0"/>
          <a:ext cx="0" cy="0"/>
          <a:chOff x="0" y="0"/>
          <a:chExt cx="0" cy="0"/>
        </a:xfrm>
      </p:grpSpPr>
      <p:sp>
        <p:nvSpPr>
          <p:cNvPr id="2" name="Titill 1"/>
          <p:cNvSpPr>
            <a:spLocks noGrp="1"/>
          </p:cNvSpPr>
          <p:nvPr>
            <p:ph type="title"/>
          </p:nvPr>
        </p:nvSpPr>
        <p:spPr>
          <a:xfrm>
            <a:off x="839788" y="365125"/>
            <a:ext cx="10515600" cy="1325563"/>
          </a:xfrm>
        </p:spPr>
        <p:txBody>
          <a:bodyPr/>
          <a:lstStyle/>
          <a:p>
            <a:r>
              <a:rPr lang="is-IS"/>
              <a:t>Smelltu til að breyta stíl aðaltitils</a:t>
            </a:r>
            <a:endParaRPr lang="en-US"/>
          </a:p>
        </p:txBody>
      </p:sp>
      <p:sp>
        <p:nvSpPr>
          <p:cNvPr id="3" name="Textastaðgengill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s-IS"/>
              <a:t>Smelltu til að breyta stílum aðaltexta</a:t>
            </a:r>
          </a:p>
        </p:txBody>
      </p:sp>
      <p:sp>
        <p:nvSpPr>
          <p:cNvPr id="4" name="Staðgengill efnis 3"/>
          <p:cNvSpPr>
            <a:spLocks noGrp="1"/>
          </p:cNvSpPr>
          <p:nvPr>
            <p:ph sz="half" idx="2"/>
          </p:nvPr>
        </p:nvSpPr>
        <p:spPr>
          <a:xfrm>
            <a:off x="839788" y="2505075"/>
            <a:ext cx="5157787" cy="3684588"/>
          </a:xfrm>
        </p:spPr>
        <p:txBody>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5" name="Textastaðgengill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s-IS"/>
              <a:t>Smelltu til að breyta stílum aðaltexta</a:t>
            </a:r>
          </a:p>
        </p:txBody>
      </p:sp>
      <p:sp>
        <p:nvSpPr>
          <p:cNvPr id="6" name="Staðgengill efnis 5"/>
          <p:cNvSpPr>
            <a:spLocks noGrp="1"/>
          </p:cNvSpPr>
          <p:nvPr>
            <p:ph sz="quarter" idx="4"/>
          </p:nvPr>
        </p:nvSpPr>
        <p:spPr>
          <a:xfrm>
            <a:off x="6172200" y="2505075"/>
            <a:ext cx="5183188" cy="3684588"/>
          </a:xfrm>
        </p:spPr>
        <p:txBody>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7" name="Dagsetningarstaðgengill 6"/>
          <p:cNvSpPr>
            <a:spLocks noGrp="1"/>
          </p:cNvSpPr>
          <p:nvPr>
            <p:ph type="dt" sz="half" idx="10"/>
          </p:nvPr>
        </p:nvSpPr>
        <p:spPr/>
        <p:txBody>
          <a:bodyPr/>
          <a:lstStyle/>
          <a:p>
            <a:fld id="{FDC391C2-B2E3-44B0-B024-5863F01A17D9}" type="datetimeFigureOut">
              <a:rPr lang="en-US" smtClean="0"/>
              <a:t>1/4/2017</a:t>
            </a:fld>
            <a:endParaRPr lang="en-US"/>
          </a:p>
        </p:txBody>
      </p:sp>
      <p:sp>
        <p:nvSpPr>
          <p:cNvPr id="8" name="Síðufótarstaðgengill 7"/>
          <p:cNvSpPr>
            <a:spLocks noGrp="1"/>
          </p:cNvSpPr>
          <p:nvPr>
            <p:ph type="ftr" sz="quarter" idx="11"/>
          </p:nvPr>
        </p:nvSpPr>
        <p:spPr/>
        <p:txBody>
          <a:bodyPr/>
          <a:lstStyle/>
          <a:p>
            <a:endParaRPr lang="en-US"/>
          </a:p>
        </p:txBody>
      </p:sp>
      <p:sp>
        <p:nvSpPr>
          <p:cNvPr id="9" name="Skyggnunúmersstaðgengill 8"/>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61008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Aðeins titill">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a:t>Smelltu til að breyta stíl aðaltitils</a:t>
            </a:r>
            <a:endParaRPr lang="en-US"/>
          </a:p>
        </p:txBody>
      </p:sp>
      <p:sp>
        <p:nvSpPr>
          <p:cNvPr id="3" name="Dagsetningarstaðgengill 2"/>
          <p:cNvSpPr>
            <a:spLocks noGrp="1"/>
          </p:cNvSpPr>
          <p:nvPr>
            <p:ph type="dt" sz="half" idx="10"/>
          </p:nvPr>
        </p:nvSpPr>
        <p:spPr/>
        <p:txBody>
          <a:bodyPr/>
          <a:lstStyle/>
          <a:p>
            <a:fld id="{FDC391C2-B2E3-44B0-B024-5863F01A17D9}" type="datetimeFigureOut">
              <a:rPr lang="en-US" smtClean="0"/>
              <a:t>1/4/2017</a:t>
            </a:fld>
            <a:endParaRPr lang="en-US"/>
          </a:p>
        </p:txBody>
      </p:sp>
      <p:sp>
        <p:nvSpPr>
          <p:cNvPr id="4" name="Síðufótarstaðgengill 3"/>
          <p:cNvSpPr>
            <a:spLocks noGrp="1"/>
          </p:cNvSpPr>
          <p:nvPr>
            <p:ph type="ftr" sz="quarter" idx="11"/>
          </p:nvPr>
        </p:nvSpPr>
        <p:spPr/>
        <p:txBody>
          <a:bodyPr/>
          <a:lstStyle/>
          <a:p>
            <a:endParaRPr lang="en-US"/>
          </a:p>
        </p:txBody>
      </p:sp>
      <p:sp>
        <p:nvSpPr>
          <p:cNvPr id="5" name="Skyggnunúmersstaðgengill 4"/>
          <p:cNvSpPr>
            <a:spLocks noGrp="1"/>
          </p:cNvSpPr>
          <p:nvPr>
            <p:ph type="sldNum" sz="quarter" idx="12"/>
          </p:nvPr>
        </p:nvSpPr>
        <p:spPr/>
        <p:txBody>
          <a:bodyPr/>
          <a:lstStyle/>
          <a:p>
            <a:fld id="{C2AC9F74-964E-4133-AFB3-5D844C157F81}" type="slidenum">
              <a:rPr lang="en-US" smtClean="0"/>
              <a:t>‹#›</a:t>
            </a:fld>
            <a:endParaRPr lang="en-US"/>
          </a:p>
        </p:txBody>
      </p:sp>
    </p:spTree>
    <p:extLst>
      <p:ext uri="{BB962C8B-B14F-4D97-AF65-F5344CB8AC3E}">
        <p14:creationId xmlns:p14="http://schemas.microsoft.com/office/powerpoint/2010/main" val="65129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ilsstaðgengil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s-IS"/>
              <a:t>Smelltu til að breyta stíl aðaltitils</a:t>
            </a:r>
            <a:endParaRPr lang="en-US"/>
          </a:p>
        </p:txBody>
      </p:sp>
      <p:sp>
        <p:nvSpPr>
          <p:cNvPr id="3" name="Textastaðgengill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Dagsetningarstaðgengill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391C2-B2E3-44B0-B024-5863F01A17D9}" type="datetimeFigureOut">
              <a:rPr lang="en-US" smtClean="0"/>
              <a:t>1/4/2017</a:t>
            </a:fld>
            <a:endParaRPr lang="en-US"/>
          </a:p>
        </p:txBody>
      </p:sp>
      <p:sp>
        <p:nvSpPr>
          <p:cNvPr id="5" name="Síðufótarstaðgengill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kyggnunúmersstaðgengill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C9F74-964E-4133-AFB3-5D844C157F81}" type="slidenum">
              <a:rPr lang="en-US" smtClean="0"/>
              <a:t>‹#›</a:t>
            </a:fld>
            <a:endParaRPr lang="en-US"/>
          </a:p>
        </p:txBody>
      </p:sp>
    </p:spTree>
    <p:extLst>
      <p:ext uri="{BB962C8B-B14F-4D97-AF65-F5344CB8AC3E}">
        <p14:creationId xmlns:p14="http://schemas.microsoft.com/office/powerpoint/2010/main" val="1655385088"/>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1" r:id="rId3"/>
    <p:sldLayoutId id="2147483665"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suss.is/" TargetMode="External"/><Relationship Id="rId2" Type="http://schemas.openxmlformats.org/officeDocument/2006/relationships/hyperlink" Target="mailto:suss@simnet.i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85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x-none" dirty="0"/>
              <a:t>Að nota = merkið til að virkja reitinn til að reikna.</a:t>
            </a:r>
          </a:p>
          <a:p>
            <a:r>
              <a:rPr lang="x-none" dirty="0"/>
              <a:t>Að nota =sum() til reikniaðgerða.</a:t>
            </a:r>
          </a:p>
          <a:p>
            <a:r>
              <a:rPr lang="x-none" dirty="0"/>
              <a:t>Að nota AutoSum merkið til að leggja saman.</a:t>
            </a:r>
          </a:p>
          <a:p>
            <a:r>
              <a:rPr lang="x-none" dirty="0"/>
              <a:t>Að nota + merkið til að leggja saman.</a:t>
            </a:r>
          </a:p>
          <a:p>
            <a:r>
              <a:rPr lang="x-none" dirty="0"/>
              <a:t>Að nota – merkið til að draga frá.</a:t>
            </a:r>
          </a:p>
          <a:p>
            <a:r>
              <a:rPr lang="x-none" dirty="0"/>
              <a:t>Að nota * merkið til að margfalda.</a:t>
            </a:r>
          </a:p>
          <a:p>
            <a:r>
              <a:rPr lang="x-none" dirty="0"/>
              <a:t>Að nota / merkið til að deila með.</a:t>
            </a:r>
          </a:p>
          <a:p>
            <a:endParaRPr lang="en-US" dirty="0"/>
          </a:p>
        </p:txBody>
      </p:sp>
      <p:sp>
        <p:nvSpPr>
          <p:cNvPr id="4" name="Content Placeholder 3"/>
          <p:cNvSpPr>
            <a:spLocks noGrp="1"/>
          </p:cNvSpPr>
          <p:nvPr>
            <p:ph sz="half" idx="2"/>
          </p:nvPr>
        </p:nvSpPr>
        <p:spPr/>
        <p:txBody>
          <a:bodyPr/>
          <a:lstStyle/>
          <a:p>
            <a:r>
              <a:rPr lang="x-none" dirty="0"/>
              <a:t>Reikniaðferðir</a:t>
            </a:r>
          </a:p>
          <a:p>
            <a:endParaRPr lang="en-US" dirty="0"/>
          </a:p>
        </p:txBody>
      </p:sp>
    </p:spTree>
    <p:extLst>
      <p:ext uri="{BB962C8B-B14F-4D97-AF65-F5344CB8AC3E}">
        <p14:creationId xmlns:p14="http://schemas.microsoft.com/office/powerpoint/2010/main" val="75727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x-none" dirty="0"/>
              <a:t>Setja inn dálka og raðir.</a:t>
            </a:r>
          </a:p>
          <a:p>
            <a:r>
              <a:rPr lang="x-none" dirty="0"/>
              <a:t>Vista </a:t>
            </a:r>
          </a:p>
          <a:p>
            <a:r>
              <a:rPr lang="x-none" dirty="0"/>
              <a:t>Vista sem</a:t>
            </a:r>
          </a:p>
          <a:p>
            <a:endParaRPr lang="en-US" dirty="0"/>
          </a:p>
        </p:txBody>
      </p:sp>
      <p:sp>
        <p:nvSpPr>
          <p:cNvPr id="4" name="Content Placeholder 3"/>
          <p:cNvSpPr>
            <a:spLocks noGrp="1"/>
          </p:cNvSpPr>
          <p:nvPr>
            <p:ph sz="half" idx="2"/>
          </p:nvPr>
        </p:nvSpPr>
        <p:spPr/>
        <p:txBody>
          <a:bodyPr/>
          <a:lstStyle/>
          <a:p>
            <a:r>
              <a:rPr lang="x-none" dirty="0"/>
              <a:t>Framhald</a:t>
            </a:r>
            <a:endParaRPr lang="en-US" dirty="0"/>
          </a:p>
        </p:txBody>
      </p:sp>
    </p:spTree>
    <p:extLst>
      <p:ext uri="{BB962C8B-B14F-4D97-AF65-F5344CB8AC3E}">
        <p14:creationId xmlns:p14="http://schemas.microsoft.com/office/powerpoint/2010/main" val="254442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endParaRPr lang="is-IS" dirty="0"/>
          </a:p>
          <a:p>
            <a:endParaRPr lang="is-IS" dirty="0"/>
          </a:p>
          <a:p>
            <a:r>
              <a:rPr lang="x-none" dirty="0"/>
              <a:t>...</a:t>
            </a:r>
          </a:p>
        </p:txBody>
      </p:sp>
      <p:sp>
        <p:nvSpPr>
          <p:cNvPr id="4" name="Content Placeholder 3"/>
          <p:cNvSpPr>
            <a:spLocks noGrp="1"/>
          </p:cNvSpPr>
          <p:nvPr>
            <p:ph sz="half" idx="2"/>
          </p:nvPr>
        </p:nvSpPr>
        <p:spPr/>
        <p:txBody>
          <a:bodyPr/>
          <a:lstStyle/>
          <a:p>
            <a:r>
              <a:rPr lang="x-none" dirty="0"/>
              <a:t>Reikniaðferðir dæmi um helstu reikniaðgerðir í Excel</a:t>
            </a:r>
          </a:p>
          <a:p>
            <a:endParaRPr lang="en-US" dirty="0"/>
          </a:p>
        </p:txBody>
      </p:sp>
    </p:spTree>
    <p:extLst>
      <p:ext uri="{BB962C8B-B14F-4D97-AF65-F5344CB8AC3E}">
        <p14:creationId xmlns:p14="http://schemas.microsoft.com/office/powerpoint/2010/main" val="305750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normAutofit/>
          </a:bodyPr>
          <a:lstStyle/>
          <a:p>
            <a:pPr algn="ctr"/>
            <a:r>
              <a:rPr lang="x-none" dirty="0"/>
              <a:t>Fjármálalæsi á mannamáli</a:t>
            </a:r>
            <a:endParaRPr lang="is-IS" dirty="0"/>
          </a:p>
        </p:txBody>
      </p:sp>
      <p:graphicFrame>
        <p:nvGraphicFramePr>
          <p:cNvPr id="4" name="Staðgengill efnis 3"/>
          <p:cNvGraphicFramePr>
            <a:graphicFrameLocks noGrp="1" noChangeAspect="1"/>
          </p:cNvGraphicFramePr>
          <p:nvPr>
            <p:ph sz="half" idx="1"/>
            <p:extLst>
              <p:ext uri="{D42A27DB-BD31-4B8C-83A1-F6EECF244321}">
                <p14:modId xmlns:p14="http://schemas.microsoft.com/office/powerpoint/2010/main" val="1859020092"/>
              </p:ext>
            </p:extLst>
          </p:nvPr>
        </p:nvGraphicFramePr>
        <p:xfrm>
          <a:off x="838201" y="2576946"/>
          <a:ext cx="8638308" cy="3299114"/>
        </p:xfrm>
        <a:graphic>
          <a:graphicData uri="http://schemas.openxmlformats.org/presentationml/2006/ole">
            <mc:AlternateContent xmlns:mc="http://schemas.openxmlformats.org/markup-compatibility/2006">
              <mc:Choice xmlns:v="urn:schemas-microsoft-com:vml" Requires="v">
                <p:oleObj spid="_x0000_s23757" name="Worksheet" r:id="rId3" imgW="10617200" imgH="3822700" progId="Excel.Sheet.12">
                  <p:embed/>
                </p:oleObj>
              </mc:Choice>
              <mc:Fallback>
                <p:oleObj name="Worksheet" r:id="rId3" imgW="10617200" imgH="3822700" progId="Excel.Sheet.12">
                  <p:embed/>
                  <p:pic>
                    <p:nvPicPr>
                      <p:cNvPr id="4" name="Staðgengill efnis 3"/>
                      <p:cNvPicPr/>
                      <p:nvPr/>
                    </p:nvPicPr>
                    <p:blipFill>
                      <a:blip r:embed="rId4"/>
                      <a:stretch>
                        <a:fillRect/>
                      </a:stretch>
                    </p:blipFill>
                    <p:spPr>
                      <a:xfrm>
                        <a:off x="838201" y="2576946"/>
                        <a:ext cx="8638308" cy="3299114"/>
                      </a:xfrm>
                      <a:prstGeom prst="rect">
                        <a:avLst/>
                      </a:prstGeom>
                    </p:spPr>
                  </p:pic>
                </p:oleObj>
              </mc:Fallback>
            </mc:AlternateContent>
          </a:graphicData>
        </a:graphic>
      </p:graphicFrame>
      <p:sp>
        <p:nvSpPr>
          <p:cNvPr id="6" name="Content Placeholder 5"/>
          <p:cNvSpPr>
            <a:spLocks noGrp="1"/>
          </p:cNvSpPr>
          <p:nvPr>
            <p:ph sz="half" idx="2"/>
          </p:nvPr>
        </p:nvSpPr>
        <p:spPr/>
        <p:txBody>
          <a:bodyPr/>
          <a:lstStyle/>
          <a:p>
            <a:r>
              <a:rPr lang="is-IS" dirty="0"/>
              <a:t>Mánaðardagbók</a:t>
            </a:r>
            <a:endParaRPr lang="en-US" dirty="0"/>
          </a:p>
        </p:txBody>
      </p:sp>
    </p:spTree>
    <p:extLst>
      <p:ext uri="{BB962C8B-B14F-4D97-AF65-F5344CB8AC3E}">
        <p14:creationId xmlns:p14="http://schemas.microsoft.com/office/powerpoint/2010/main" val="425416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x-none" dirty="0"/>
              <a:t>…..</a:t>
            </a:r>
          </a:p>
        </p:txBody>
      </p:sp>
      <p:sp>
        <p:nvSpPr>
          <p:cNvPr id="4" name="Content Placeholder 3"/>
          <p:cNvSpPr>
            <a:spLocks noGrp="1"/>
          </p:cNvSpPr>
          <p:nvPr>
            <p:ph sz="half" idx="2"/>
          </p:nvPr>
        </p:nvSpPr>
        <p:spPr/>
        <p:txBody>
          <a:bodyPr/>
          <a:lstStyle/>
          <a:p>
            <a:r>
              <a:rPr lang="x-none" dirty="0"/>
              <a:t>Fjárhagsáætlun án eigin húsnæði</a:t>
            </a:r>
            <a:r>
              <a:rPr lang="is-IS" dirty="0"/>
              <a:t>s</a:t>
            </a:r>
            <a:endParaRPr lang="x-none" dirty="0"/>
          </a:p>
        </p:txBody>
      </p:sp>
    </p:spTree>
    <p:extLst>
      <p:ext uri="{BB962C8B-B14F-4D97-AF65-F5344CB8AC3E}">
        <p14:creationId xmlns:p14="http://schemas.microsoft.com/office/powerpoint/2010/main" val="329439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4" name="Content Placeholder 3"/>
          <p:cNvSpPr>
            <a:spLocks noGrp="1"/>
          </p:cNvSpPr>
          <p:nvPr>
            <p:ph sz="half" idx="1"/>
          </p:nvPr>
        </p:nvSpPr>
        <p:spPr/>
        <p:txBody>
          <a:bodyPr/>
          <a:lstStyle/>
          <a:p>
            <a:r>
              <a:rPr lang="is-IS" dirty="0"/>
              <a:t>Efni</a:t>
            </a:r>
            <a:endParaRPr lang="x-none" dirty="0"/>
          </a:p>
          <a:p>
            <a:endParaRPr lang="en-US" dirty="0"/>
          </a:p>
        </p:txBody>
      </p:sp>
      <p:sp>
        <p:nvSpPr>
          <p:cNvPr id="6" name="Content Placeholder 5"/>
          <p:cNvSpPr>
            <a:spLocks noGrp="1"/>
          </p:cNvSpPr>
          <p:nvPr>
            <p:ph sz="half" idx="2"/>
          </p:nvPr>
        </p:nvSpPr>
        <p:spPr/>
        <p:txBody>
          <a:bodyPr/>
          <a:lstStyle/>
          <a:p>
            <a:r>
              <a:rPr lang="x-none" dirty="0"/>
              <a:t>Fjárhagsáætlun með eigin húsnæði</a:t>
            </a:r>
          </a:p>
          <a:p>
            <a:endParaRPr lang="en-US" dirty="0"/>
          </a:p>
        </p:txBody>
      </p:sp>
    </p:spTree>
    <p:extLst>
      <p:ext uri="{BB962C8B-B14F-4D97-AF65-F5344CB8AC3E}">
        <p14:creationId xmlns:p14="http://schemas.microsoft.com/office/powerpoint/2010/main" val="21262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is-IS" dirty="0"/>
              <a:t>Efni</a:t>
            </a:r>
            <a:endParaRPr lang="x-none" dirty="0"/>
          </a:p>
          <a:p>
            <a:endParaRPr lang="en-US" dirty="0"/>
          </a:p>
          <a:p>
            <a:pPr marL="0" indent="0" algn="ctr">
              <a:buNone/>
            </a:pPr>
            <a:endParaRPr lang="x-none" dirty="0"/>
          </a:p>
        </p:txBody>
      </p:sp>
      <p:sp>
        <p:nvSpPr>
          <p:cNvPr id="4" name="Content Placeholder 3"/>
          <p:cNvSpPr>
            <a:spLocks noGrp="1"/>
          </p:cNvSpPr>
          <p:nvPr>
            <p:ph sz="half" idx="2"/>
          </p:nvPr>
        </p:nvSpPr>
        <p:spPr/>
        <p:txBody>
          <a:bodyPr/>
          <a:lstStyle/>
          <a:p>
            <a:r>
              <a:rPr lang="x-none" dirty="0"/>
              <a:t>Fjármálalæsi án talna</a:t>
            </a:r>
          </a:p>
          <a:p>
            <a:endParaRPr lang="en-US" dirty="0"/>
          </a:p>
        </p:txBody>
      </p:sp>
    </p:spTree>
    <p:extLst>
      <p:ext uri="{BB962C8B-B14F-4D97-AF65-F5344CB8AC3E}">
        <p14:creationId xmlns:p14="http://schemas.microsoft.com/office/powerpoint/2010/main" val="1043075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is-IS" dirty="0"/>
              <a:t>Efni</a:t>
            </a:r>
            <a:endParaRPr lang="x-none" dirty="0"/>
          </a:p>
          <a:p>
            <a:endParaRPr lang="en-US" dirty="0"/>
          </a:p>
          <a:p>
            <a:pPr marL="0" indent="0" algn="ctr">
              <a:buNone/>
            </a:pPr>
            <a:endParaRPr lang="x-none" dirty="0"/>
          </a:p>
        </p:txBody>
      </p:sp>
      <p:sp>
        <p:nvSpPr>
          <p:cNvPr id="4" name="Content Placeholder 3"/>
          <p:cNvSpPr>
            <a:spLocks noGrp="1"/>
          </p:cNvSpPr>
          <p:nvPr>
            <p:ph sz="half" idx="2"/>
          </p:nvPr>
        </p:nvSpPr>
        <p:spPr/>
        <p:txBody>
          <a:bodyPr/>
          <a:lstStyle/>
          <a:p>
            <a:r>
              <a:rPr lang="x-none" dirty="0"/>
              <a:t>Fjárhagsyfirlit </a:t>
            </a:r>
          </a:p>
          <a:p>
            <a:endParaRPr lang="en-US" dirty="0"/>
          </a:p>
        </p:txBody>
      </p:sp>
    </p:spTree>
    <p:extLst>
      <p:ext uri="{BB962C8B-B14F-4D97-AF65-F5344CB8AC3E}">
        <p14:creationId xmlns:p14="http://schemas.microsoft.com/office/powerpoint/2010/main" val="1485297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3" name="Staðgengill efnis 2"/>
          <p:cNvSpPr>
            <a:spLocks noGrp="1"/>
          </p:cNvSpPr>
          <p:nvPr>
            <p:ph sz="half" idx="1"/>
          </p:nvPr>
        </p:nvSpPr>
        <p:spPr>
          <a:xfrm>
            <a:off x="838200" y="2428240"/>
            <a:ext cx="8742218" cy="3928109"/>
          </a:xfrm>
        </p:spPr>
        <p:txBody>
          <a:bodyPr vert="horz" lIns="91440" tIns="45720" rIns="91440" bIns="45720" rtlCol="0" anchor="t">
            <a:normAutofit/>
          </a:bodyPr>
          <a:lstStyle/>
          <a:p>
            <a:r>
              <a:rPr lang="x-none" i="1" dirty="0"/>
              <a:t>Fjármálalæsi á mannamáli.  </a:t>
            </a:r>
            <a:r>
              <a:rPr lang="x-none" dirty="0"/>
              <a:t>Hrafnkell Tryggvason. 2016. Suss ehf. </a:t>
            </a:r>
            <a:endParaRPr lang="is-IS" dirty="0"/>
          </a:p>
          <a:p>
            <a:r>
              <a:rPr lang="x-none" i="1" dirty="0"/>
              <a:t>Ferð til fjár Leiðavísir um fjármál fyrir ungt fólk.  </a:t>
            </a:r>
            <a:r>
              <a:rPr lang="x-none" dirty="0"/>
              <a:t>Eftir Breka Karlsson, 2. prentun 2012. ABCD ehf.</a:t>
            </a:r>
          </a:p>
          <a:p>
            <a:r>
              <a:rPr lang="x-none" i="1" dirty="0"/>
              <a:t>Auður hagfræði fyrir íslenska þjóð. </a:t>
            </a:r>
            <a:r>
              <a:rPr lang="x-none" dirty="0"/>
              <a:t>Eftir Ingu Láru Gylfadóttur, Reykjavík 2013. Útgáfufélagið Guðrún.</a:t>
            </a:r>
          </a:p>
          <a:p>
            <a:r>
              <a:rPr lang="x-none" i="1" dirty="0"/>
              <a:t>Betri fjármál – Verkefnabók í fjármálameðferð</a:t>
            </a:r>
            <a:r>
              <a:rPr lang="x-none" dirty="0"/>
              <a:t>. Eftir Hauk Hilmarsson, 2014. Háskólaprent. </a:t>
            </a:r>
          </a:p>
          <a:p>
            <a:endParaRPr lang="en-US" dirty="0"/>
          </a:p>
        </p:txBody>
      </p:sp>
      <p:sp>
        <p:nvSpPr>
          <p:cNvPr id="4" name="Content Placeholder 3"/>
          <p:cNvSpPr>
            <a:spLocks noGrp="1"/>
          </p:cNvSpPr>
          <p:nvPr>
            <p:ph sz="half" idx="2"/>
          </p:nvPr>
        </p:nvSpPr>
        <p:spPr/>
        <p:txBody>
          <a:bodyPr/>
          <a:lstStyle/>
          <a:p>
            <a:r>
              <a:rPr lang="x-none" dirty="0"/>
              <a:t>Bækur um fjármál</a:t>
            </a:r>
            <a:endParaRPr lang="en-US" dirty="0"/>
          </a:p>
        </p:txBody>
      </p:sp>
    </p:spTree>
    <p:extLst>
      <p:ext uri="{BB962C8B-B14F-4D97-AF65-F5344CB8AC3E}">
        <p14:creationId xmlns:p14="http://schemas.microsoft.com/office/powerpoint/2010/main" val="214178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3" name="Staðgengill efnis 2"/>
          <p:cNvSpPr>
            <a:spLocks noGrp="1"/>
          </p:cNvSpPr>
          <p:nvPr>
            <p:ph sz="half" idx="1"/>
          </p:nvPr>
        </p:nvSpPr>
        <p:spPr>
          <a:xfrm>
            <a:off x="838200" y="2428240"/>
            <a:ext cx="10515600" cy="3928109"/>
          </a:xfrm>
        </p:spPr>
        <p:txBody>
          <a:bodyPr vert="horz" lIns="91440" tIns="45720" rIns="91440" bIns="45720" rtlCol="0" anchor="t">
            <a:normAutofit fontScale="92500" lnSpcReduction="10000"/>
          </a:bodyPr>
          <a:lstStyle/>
          <a:p>
            <a:pPr marL="0" indent="0" algn="ctr">
              <a:buNone/>
            </a:pPr>
            <a:r>
              <a:rPr lang="x-none" sz="3200" dirty="0"/>
              <a:t>Suss ehf. býður upp á fjármálaráðgjöf </a:t>
            </a:r>
          </a:p>
          <a:p>
            <a:endParaRPr lang="is-IS" sz="3200" dirty="0"/>
          </a:p>
          <a:p>
            <a:pPr marL="0" indent="0" algn="ctr">
              <a:buNone/>
            </a:pPr>
            <a:r>
              <a:rPr lang="x-none" sz="7800" dirty="0"/>
              <a:t>Takk fyrir</a:t>
            </a:r>
          </a:p>
          <a:p>
            <a:pPr algn="ctr"/>
            <a:endParaRPr lang="is-IS" sz="3200" dirty="0"/>
          </a:p>
          <a:p>
            <a:pPr marL="0" indent="0" algn="ctr">
              <a:buNone/>
            </a:pPr>
            <a:r>
              <a:rPr lang="x-none" sz="3200" dirty="0"/>
              <a:t>Suss ehf.</a:t>
            </a:r>
          </a:p>
          <a:p>
            <a:pPr marL="0" indent="0" algn="ctr">
              <a:buNone/>
            </a:pPr>
            <a:r>
              <a:rPr lang="x-none" sz="3200" dirty="0">
                <a:hlinkClick r:id="rId2"/>
              </a:rPr>
              <a:t>suss@simnet.is</a:t>
            </a:r>
            <a:r>
              <a:rPr lang="x-none" sz="3200" dirty="0"/>
              <a:t> </a:t>
            </a:r>
            <a:endParaRPr lang="is-IS" sz="3200" dirty="0"/>
          </a:p>
          <a:p>
            <a:pPr marL="0" indent="0" algn="ctr">
              <a:buNone/>
            </a:pPr>
            <a:r>
              <a:rPr lang="x-none" sz="3200" dirty="0">
                <a:hlinkClick r:id="rId3"/>
              </a:rPr>
              <a:t>www.suss.is</a:t>
            </a:r>
            <a:r>
              <a:rPr lang="x-none" sz="3200" dirty="0"/>
              <a:t> </a:t>
            </a:r>
          </a:p>
        </p:txBody>
      </p:sp>
      <p:sp>
        <p:nvSpPr>
          <p:cNvPr id="4" name="Content Placeholder 3"/>
          <p:cNvSpPr>
            <a:spLocks noGrp="1"/>
          </p:cNvSpPr>
          <p:nvPr>
            <p:ph sz="half" idx="2"/>
          </p:nvPr>
        </p:nvSpPr>
        <p:spPr/>
        <p:txBody>
          <a:bodyPr/>
          <a:lstStyle/>
          <a:p>
            <a:r>
              <a:rPr lang="x-none" dirty="0"/>
              <a:t>Einhverjar spurningar?</a:t>
            </a:r>
          </a:p>
        </p:txBody>
      </p:sp>
    </p:spTree>
    <p:extLst>
      <p:ext uri="{BB962C8B-B14F-4D97-AF65-F5344CB8AC3E}">
        <p14:creationId xmlns:p14="http://schemas.microsoft.com/office/powerpoint/2010/main" val="43149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023326" y="3877265"/>
            <a:ext cx="6507479" cy="514095"/>
          </a:xfrm>
        </p:spPr>
        <p:txBody>
          <a:bodyPr>
            <a:normAutofit fontScale="85000" lnSpcReduction="10000"/>
          </a:bodyPr>
          <a:lstStyle/>
          <a:p>
            <a:r>
              <a:rPr lang="is-IS" dirty="0"/>
              <a:t>„Hugsað til hagsældar mannkyns og móður jarðar</a:t>
            </a:r>
            <a:endParaRPr lang="en-US" dirty="0"/>
          </a:p>
        </p:txBody>
      </p:sp>
      <p:sp>
        <p:nvSpPr>
          <p:cNvPr id="6" name="Title 5"/>
          <p:cNvSpPr>
            <a:spLocks noGrp="1"/>
          </p:cNvSpPr>
          <p:nvPr>
            <p:ph type="title"/>
          </p:nvPr>
        </p:nvSpPr>
        <p:spPr/>
        <p:txBody>
          <a:bodyPr/>
          <a:lstStyle/>
          <a:p>
            <a:r>
              <a:rPr lang="is-IS" dirty="0"/>
              <a:t>Vinnustofa II</a:t>
            </a:r>
            <a:endParaRPr lang="en-US" dirty="0"/>
          </a:p>
        </p:txBody>
      </p:sp>
    </p:spTree>
    <p:extLst>
      <p:ext uri="{BB962C8B-B14F-4D97-AF65-F5344CB8AC3E}">
        <p14:creationId xmlns:p14="http://schemas.microsoft.com/office/powerpoint/2010/main" val="334454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dirty="0"/>
            </a:br>
            <a:r>
              <a:rPr lang="x-none" dirty="0"/>
              <a:t>Fjármálalæs</a:t>
            </a:r>
            <a:r>
              <a:rPr lang="is-IS" dirty="0"/>
              <a:t>i á mannamáli.</a:t>
            </a:r>
            <a:br>
              <a:rPr lang="en-US" dirty="0"/>
            </a:br>
            <a:endParaRPr lang="x-none" sz="2800" dirty="0">
              <a:solidFill>
                <a:srgbClr val="0070C0"/>
              </a:solidFill>
              <a:latin typeface="Calibri"/>
            </a:endParaRPr>
          </a:p>
        </p:txBody>
      </p:sp>
      <p:sp>
        <p:nvSpPr>
          <p:cNvPr id="3" name="Content Placeholder 2"/>
          <p:cNvSpPr>
            <a:spLocks noGrp="1"/>
          </p:cNvSpPr>
          <p:nvPr>
            <p:ph sz="half" idx="1"/>
          </p:nvPr>
        </p:nvSpPr>
        <p:spPr/>
        <p:txBody>
          <a:bodyPr vert="horz" lIns="91440" tIns="45720" rIns="91440" bIns="45720" rtlCol="0" anchor="t">
            <a:normAutofit/>
          </a:bodyPr>
          <a:lstStyle/>
          <a:p>
            <a:pPr marL="0" indent="0">
              <a:buNone/>
            </a:pPr>
            <a:endParaRPr lang="en-US" dirty="0"/>
          </a:p>
          <a:p>
            <a:r>
              <a:rPr lang="x-none" dirty="0"/>
              <a:t>Einf</a:t>
            </a:r>
            <a:r>
              <a:rPr lang="is-IS" dirty="0"/>
              <a:t>öld fjárhagsáætlun</a:t>
            </a:r>
            <a:endParaRPr lang="x-none" dirty="0" err="1"/>
          </a:p>
          <a:p>
            <a:r>
              <a:rPr lang="x-none" dirty="0"/>
              <a:t>Ýmis gagnleg ráð</a:t>
            </a:r>
          </a:p>
          <a:p>
            <a:r>
              <a:rPr lang="x-none" dirty="0"/>
              <a:t>Reikniaðferðir</a:t>
            </a:r>
          </a:p>
          <a:p>
            <a:r>
              <a:rPr lang="x-none" dirty="0"/>
              <a:t>Reiknilíkön</a:t>
            </a:r>
          </a:p>
          <a:p>
            <a:pPr marL="0" indent="0">
              <a:buNone/>
            </a:pPr>
            <a:endParaRPr lang="x-none" dirty="0"/>
          </a:p>
        </p:txBody>
      </p:sp>
      <p:sp>
        <p:nvSpPr>
          <p:cNvPr id="5" name="Content Placeholder 4"/>
          <p:cNvSpPr>
            <a:spLocks noGrp="1"/>
          </p:cNvSpPr>
          <p:nvPr>
            <p:ph sz="half" idx="2"/>
          </p:nvPr>
        </p:nvSpPr>
        <p:spPr/>
        <p:txBody>
          <a:bodyPr/>
          <a:lstStyle/>
          <a:p>
            <a:r>
              <a:rPr lang="x-none" dirty="0"/>
              <a:t>Yfirlit yfir það sem er í Vinnustofu II</a:t>
            </a:r>
            <a:endParaRPr lang="en-US" dirty="0"/>
          </a:p>
        </p:txBody>
      </p:sp>
    </p:spTree>
    <p:extLst>
      <p:ext uri="{BB962C8B-B14F-4D97-AF65-F5344CB8AC3E}">
        <p14:creationId xmlns:p14="http://schemas.microsoft.com/office/powerpoint/2010/main" val="17309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x-none" dirty="0"/>
              <a:t>Að nota nettótekjur, það eru heildartekjur að frádregnum sköttum.</a:t>
            </a:r>
          </a:p>
          <a:p>
            <a:r>
              <a:rPr lang="x-none" dirty="0"/>
              <a:t>Að nota kostnaðarliði sem eru greiddir í raun og veru.</a:t>
            </a:r>
          </a:p>
          <a:p>
            <a:r>
              <a:rPr lang="x-none" dirty="0"/>
              <a:t>Að skipta fjárhagsáætlunni upp í tvennt: Annars vegar tekjur og hins vegar kostnaðarliði, það er heimilikostnaður, lán og tilfallandi útgjöld.</a:t>
            </a:r>
          </a:p>
          <a:p>
            <a:r>
              <a:rPr lang="x-none" dirty="0"/>
              <a:t>Að hafa líðandi mánuð og síðan næstu sex mánuði sem tímabil fjárhagsáætlunar.</a:t>
            </a:r>
          </a:p>
          <a:p>
            <a:r>
              <a:rPr lang="x-none" dirty="0"/>
              <a:t>Að nota Microsoft Excel reiknilíkanið.</a:t>
            </a:r>
          </a:p>
        </p:txBody>
      </p:sp>
      <p:sp>
        <p:nvSpPr>
          <p:cNvPr id="4" name="Content Placeholder 3"/>
          <p:cNvSpPr>
            <a:spLocks noGrp="1"/>
          </p:cNvSpPr>
          <p:nvPr>
            <p:ph sz="half" idx="2"/>
          </p:nvPr>
        </p:nvSpPr>
        <p:spPr/>
        <p:txBody>
          <a:bodyPr/>
          <a:lstStyle/>
          <a:p>
            <a:r>
              <a:rPr lang="x-none" dirty="0"/>
              <a:t>Einföld fjárhagsáætlun</a:t>
            </a:r>
          </a:p>
          <a:p>
            <a:endParaRPr lang="en-US" dirty="0"/>
          </a:p>
        </p:txBody>
      </p:sp>
    </p:spTree>
    <p:extLst>
      <p:ext uri="{BB962C8B-B14F-4D97-AF65-F5344CB8AC3E}">
        <p14:creationId xmlns:p14="http://schemas.microsoft.com/office/powerpoint/2010/main" val="35971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x-none" dirty="0"/>
              <a:t>Fjármálalæsi á mannamáli</a:t>
            </a:r>
            <a:endParaRPr lang="en-US" dirty="0"/>
          </a:p>
        </p:txBody>
      </p:sp>
      <p:sp>
        <p:nvSpPr>
          <p:cNvPr id="3" name="Content Placeholder 2"/>
          <p:cNvSpPr>
            <a:spLocks noGrp="1"/>
          </p:cNvSpPr>
          <p:nvPr>
            <p:ph sz="half" idx="1"/>
          </p:nvPr>
        </p:nvSpPr>
        <p:spPr/>
        <p:txBody>
          <a:bodyPr vert="horz" lIns="91440" tIns="45720" rIns="91440" bIns="45720" rtlCol="0" anchor="t">
            <a:normAutofit/>
          </a:bodyPr>
          <a:lstStyle/>
          <a:p>
            <a:r>
              <a:rPr lang="x-none" dirty="0"/>
              <a:t>Reikna út daglega neyslu að meðaltali og draga ekkert undan.</a:t>
            </a:r>
          </a:p>
          <a:p>
            <a:r>
              <a:rPr lang="x-none" dirty="0"/>
              <a:t>Hvers getum við verið án í okkar daglegu neyslu en ekki svelta og/eða vera naumur við sig.</a:t>
            </a:r>
          </a:p>
          <a:p>
            <a:r>
              <a:rPr lang="x-none" dirty="0"/>
              <a:t>Ekki byrja með of miklum krafti.  Þá er meiri hætta á maður falli á stuttum tíma.</a:t>
            </a:r>
          </a:p>
          <a:p>
            <a:r>
              <a:rPr lang="x-none" dirty="0"/>
              <a:t>Gefa sér góðan tíma og athuga kauphegðun, neyslumynstur og í samhengi: Nægjusemi, fórnarkostnað og sjálfbæru fjármálin.</a:t>
            </a:r>
          </a:p>
        </p:txBody>
      </p:sp>
      <p:sp>
        <p:nvSpPr>
          <p:cNvPr id="4" name="Content Placeholder 3"/>
          <p:cNvSpPr>
            <a:spLocks noGrp="1"/>
          </p:cNvSpPr>
          <p:nvPr>
            <p:ph sz="half" idx="2"/>
          </p:nvPr>
        </p:nvSpPr>
        <p:spPr/>
        <p:txBody>
          <a:bodyPr/>
          <a:lstStyle/>
          <a:p>
            <a:r>
              <a:rPr lang="x-none" dirty="0"/>
              <a:t>Ýmis gagnleg ráð</a:t>
            </a:r>
          </a:p>
        </p:txBody>
      </p:sp>
    </p:spTree>
    <p:extLst>
      <p:ext uri="{BB962C8B-B14F-4D97-AF65-F5344CB8AC3E}">
        <p14:creationId xmlns:p14="http://schemas.microsoft.com/office/powerpoint/2010/main" val="398394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x-none" dirty="0"/>
              <a:t>Fjármálalæsi á mannamáli</a:t>
            </a:r>
            <a:endParaRPr lang="en-US" dirty="0"/>
          </a:p>
        </p:txBody>
      </p:sp>
      <p:sp>
        <p:nvSpPr>
          <p:cNvPr id="3" name="Content Placeholder 2"/>
          <p:cNvSpPr>
            <a:spLocks noGrp="1"/>
          </p:cNvSpPr>
          <p:nvPr>
            <p:ph sz="half" idx="1"/>
          </p:nvPr>
        </p:nvSpPr>
        <p:spPr/>
        <p:txBody>
          <a:bodyPr vert="horz" lIns="91440" tIns="45720" rIns="91440" bIns="45720" rtlCol="0" anchor="t">
            <a:normAutofit/>
          </a:bodyPr>
          <a:lstStyle/>
          <a:p>
            <a:r>
              <a:rPr lang="x-none" dirty="0"/>
              <a:t>Til dæmis að fá sér kaffibolla á kaffihúsi en ekki á hverjum degi. </a:t>
            </a:r>
          </a:p>
          <a:p>
            <a:r>
              <a:rPr lang="x-none" dirty="0"/>
              <a:t>Nýta betur mat.  Það má nota afganga daginn eftir og bæta við máltíðina úr ískápnum og eldhúsinu.</a:t>
            </a:r>
          </a:p>
          <a:p>
            <a:r>
              <a:rPr lang="x-none" dirty="0"/>
              <a:t>Að hætta að reykja reynist erfitt.  Og hætta þegar ákveðin hugarró er til staðar.</a:t>
            </a:r>
          </a:p>
          <a:p>
            <a:r>
              <a:rPr lang="x-none" dirty="0"/>
              <a:t>Sumir verða að hætta að reykja vegna fjárskorts.  Það er hægt en krefst mikils sjálfsaga.</a:t>
            </a:r>
          </a:p>
          <a:p>
            <a:r>
              <a:rPr lang="x-none" dirty="0"/>
              <a:t>Að versla frosinn mat í plastpokum í lágvörubúðum.</a:t>
            </a:r>
          </a:p>
          <a:p>
            <a:endParaRPr lang="en-US" dirty="0"/>
          </a:p>
        </p:txBody>
      </p:sp>
      <p:sp>
        <p:nvSpPr>
          <p:cNvPr id="4" name="Content Placeholder 3"/>
          <p:cNvSpPr>
            <a:spLocks noGrp="1"/>
          </p:cNvSpPr>
          <p:nvPr>
            <p:ph sz="half" idx="2"/>
          </p:nvPr>
        </p:nvSpPr>
        <p:spPr/>
        <p:txBody>
          <a:bodyPr/>
          <a:lstStyle/>
          <a:p>
            <a:r>
              <a:rPr lang="x-none" dirty="0"/>
              <a:t>Ýmis ráð framhald</a:t>
            </a:r>
            <a:endParaRPr lang="en-US" dirty="0"/>
          </a:p>
        </p:txBody>
      </p:sp>
    </p:spTree>
    <p:extLst>
      <p:ext uri="{BB962C8B-B14F-4D97-AF65-F5344CB8AC3E}">
        <p14:creationId xmlns:p14="http://schemas.microsoft.com/office/powerpoint/2010/main" val="295921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x-none" dirty="0"/>
              <a:t>Fjármálalæsi á mannamáli</a:t>
            </a:r>
            <a:endParaRPr lang="en-US" dirty="0"/>
          </a:p>
        </p:txBody>
      </p:sp>
      <p:sp>
        <p:nvSpPr>
          <p:cNvPr id="3" name="Content Placeholder 2"/>
          <p:cNvSpPr>
            <a:spLocks noGrp="1"/>
          </p:cNvSpPr>
          <p:nvPr>
            <p:ph sz="half" idx="1"/>
          </p:nvPr>
        </p:nvSpPr>
        <p:spPr/>
        <p:txBody>
          <a:bodyPr vert="horz" lIns="91440" tIns="45720" rIns="91440" bIns="45720" rtlCol="0" anchor="t">
            <a:normAutofit/>
          </a:bodyPr>
          <a:lstStyle/>
          <a:p>
            <a:r>
              <a:rPr lang="x-none" dirty="0"/>
              <a:t>Stundum er hægt nýta gamla hluti áfram tímabundið og fresta fjárfestingum.Til dæmis ef maður er með lélegan farsíma (með ónothæfa rafhlöðu og brotið gler). Það getur borgað sig að fá nýja rafhlöðuá kr. 3.000. Það getur kostað helminginn af verði símans að fá nýtt gler.   Nýr sambærilegur farsími kostar kr. 125.000.  Með því að skipta um rafhlöðu fresta  ég kr. 122.000. Með því að fresta kaupum á nýjum farsíma og nýta þann gamla aðeins áfram væri hægt  að nýta 122.000 kr. í aðra hluti. Þá er fórnarkostnaðurinn 3.000 kr. </a:t>
            </a:r>
          </a:p>
          <a:p>
            <a:r>
              <a:rPr lang="x-none" dirty="0"/>
              <a:t>Að reka bifreið: Lánagreiðslur, viðhald, afskriftir, bensín, dekk og þvottur. Það kostar sem sagt meira en bensín að reka bíl.</a:t>
            </a:r>
          </a:p>
          <a:p>
            <a:endParaRPr lang="is-IS" dirty="0"/>
          </a:p>
          <a:p>
            <a:endParaRPr lang="is-IS" dirty="0"/>
          </a:p>
          <a:p>
            <a:pPr marL="0" indent="0">
              <a:buNone/>
            </a:pPr>
            <a:endParaRPr lang="is-IS" dirty="0"/>
          </a:p>
          <a:p>
            <a:endParaRPr lang="en-US" dirty="0"/>
          </a:p>
        </p:txBody>
      </p:sp>
      <p:sp>
        <p:nvSpPr>
          <p:cNvPr id="4" name="Content Placeholder 3"/>
          <p:cNvSpPr>
            <a:spLocks noGrp="1"/>
          </p:cNvSpPr>
          <p:nvPr>
            <p:ph sz="half" idx="2"/>
          </p:nvPr>
        </p:nvSpPr>
        <p:spPr/>
        <p:txBody>
          <a:bodyPr/>
          <a:lstStyle/>
          <a:p>
            <a:r>
              <a:rPr lang="x-none" dirty="0"/>
              <a:t>Ýmis ráð framhald</a:t>
            </a:r>
          </a:p>
          <a:p>
            <a:endParaRPr lang="en-US" dirty="0"/>
          </a:p>
        </p:txBody>
      </p:sp>
    </p:spTree>
    <p:extLst>
      <p:ext uri="{BB962C8B-B14F-4D97-AF65-F5344CB8AC3E}">
        <p14:creationId xmlns:p14="http://schemas.microsoft.com/office/powerpoint/2010/main" val="210324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x-none" dirty="0"/>
              <a:t>Fjármál</a:t>
            </a:r>
            <a:r>
              <a:rPr lang="is-IS" dirty="0"/>
              <a:t>alæsi á mannamáli.</a:t>
            </a:r>
            <a:endParaRPr lang="x-none" dirty="0" err="1"/>
          </a:p>
        </p:txBody>
      </p:sp>
      <p:sp>
        <p:nvSpPr>
          <p:cNvPr id="3" name="Content Placeholder 2"/>
          <p:cNvSpPr>
            <a:spLocks noGrp="1"/>
          </p:cNvSpPr>
          <p:nvPr>
            <p:ph sz="half" idx="1"/>
          </p:nvPr>
        </p:nvSpPr>
        <p:spPr/>
        <p:txBody>
          <a:bodyPr vert="horz" lIns="91440" tIns="45720" rIns="91440" bIns="45720" rtlCol="0" anchor="t">
            <a:normAutofit/>
          </a:bodyPr>
          <a:lstStyle/>
          <a:p>
            <a:r>
              <a:rPr lang="x-none" dirty="0">
                <a:latin typeface="Arial"/>
              </a:rPr>
              <a:t>Að nota tvær útgjaldalínur: Annars vegar til að ná endum saman og hins vegar þar sem eru erfiðar skuldir og lán sem má semja um. Það að lifa gengur að sjálfsögðu fyrir. </a:t>
            </a:r>
          </a:p>
          <a:p>
            <a:r>
              <a:rPr lang="x-none" dirty="0">
                <a:latin typeface="Arial"/>
              </a:rPr>
              <a:t>Sígandi lukka er best. Það er æfing að verða sjálfbær í fjármálum.  </a:t>
            </a:r>
          </a:p>
          <a:p>
            <a:r>
              <a:rPr lang="x-none" dirty="0">
                <a:latin typeface="Arial"/>
              </a:rPr>
              <a:t>Aldrei að versla í matinn svangur/svöng – þá eyðir maður meiri peningum.</a:t>
            </a:r>
          </a:p>
          <a:p>
            <a:pPr marL="0" indent="0">
              <a:buNone/>
            </a:pPr>
            <a:endParaRPr lang="en-US" dirty="0"/>
          </a:p>
          <a:p>
            <a:pPr marL="0" indent="0" algn="ctr">
              <a:buNone/>
            </a:pPr>
            <a:endParaRPr lang="en-US" dirty="0"/>
          </a:p>
          <a:p>
            <a:endParaRPr lang="en-US" dirty="0"/>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x-none" dirty="0"/>
              <a:t>Ýmis ráð framhald</a:t>
            </a:r>
          </a:p>
          <a:p>
            <a:endParaRPr lang="en-US" dirty="0"/>
          </a:p>
        </p:txBody>
      </p:sp>
    </p:spTree>
    <p:extLst>
      <p:ext uri="{BB962C8B-B14F-4D97-AF65-F5344CB8AC3E}">
        <p14:creationId xmlns:p14="http://schemas.microsoft.com/office/powerpoint/2010/main" val="4913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x-none" dirty="0"/>
              <a:t>Fjármálalæsi á mannamáli</a:t>
            </a:r>
            <a:endParaRPr lang="en-US" dirty="0"/>
          </a:p>
        </p:txBody>
      </p:sp>
      <p:sp>
        <p:nvSpPr>
          <p:cNvPr id="4" name="Content Placeholder 3"/>
          <p:cNvSpPr>
            <a:spLocks noGrp="1"/>
          </p:cNvSpPr>
          <p:nvPr>
            <p:ph sz="half" idx="2"/>
          </p:nvPr>
        </p:nvSpPr>
        <p:spPr/>
        <p:txBody>
          <a:bodyPr/>
          <a:lstStyle/>
          <a:p>
            <a:r>
              <a:rPr lang="x-none" dirty="0">
                <a:solidFill>
                  <a:srgbClr val="0070C0"/>
                </a:solidFill>
              </a:rPr>
              <a:t>      </a:t>
            </a:r>
            <a:r>
              <a:rPr lang="x-none" dirty="0"/>
              <a:t>Dæmi um autt reiknilíkan – Excel skjal</a:t>
            </a:r>
            <a:endParaRPr lang="en-US" dirty="0"/>
          </a:p>
        </p:txBody>
      </p:sp>
      <p:graphicFrame>
        <p:nvGraphicFramePr>
          <p:cNvPr id="5" name="Tafla 4"/>
          <p:cNvGraphicFramePr>
            <a:graphicFrameLocks noGrp="1"/>
          </p:cNvGraphicFramePr>
          <p:nvPr>
            <p:extLst>
              <p:ext uri="{D42A27DB-BD31-4B8C-83A1-F6EECF244321}">
                <p14:modId xmlns:p14="http://schemas.microsoft.com/office/powerpoint/2010/main" val="500491791"/>
              </p:ext>
            </p:extLst>
          </p:nvPr>
        </p:nvGraphicFramePr>
        <p:xfrm>
          <a:off x="3105015" y="2428241"/>
          <a:ext cx="6191640" cy="4043941"/>
        </p:xfrm>
        <a:graphic>
          <a:graphicData uri="http://schemas.openxmlformats.org/drawingml/2006/table">
            <a:tbl>
              <a:tblPr>
                <a:tableStyleId>{5C22544A-7EE6-4342-B048-85BDC9FD1C3A}</a:tableStyleId>
              </a:tblPr>
              <a:tblGrid>
                <a:gridCol w="515970">
                  <a:extLst>
                    <a:ext uri="{9D8B030D-6E8A-4147-A177-3AD203B41FA5}">
                      <a16:colId xmlns:a16="http://schemas.microsoft.com/office/drawing/2014/main" val="20000"/>
                    </a:ext>
                  </a:extLst>
                </a:gridCol>
                <a:gridCol w="515970">
                  <a:extLst>
                    <a:ext uri="{9D8B030D-6E8A-4147-A177-3AD203B41FA5}">
                      <a16:colId xmlns:a16="http://schemas.microsoft.com/office/drawing/2014/main" val="20001"/>
                    </a:ext>
                  </a:extLst>
                </a:gridCol>
                <a:gridCol w="515970">
                  <a:extLst>
                    <a:ext uri="{9D8B030D-6E8A-4147-A177-3AD203B41FA5}">
                      <a16:colId xmlns:a16="http://schemas.microsoft.com/office/drawing/2014/main" val="20002"/>
                    </a:ext>
                  </a:extLst>
                </a:gridCol>
                <a:gridCol w="515970">
                  <a:extLst>
                    <a:ext uri="{9D8B030D-6E8A-4147-A177-3AD203B41FA5}">
                      <a16:colId xmlns:a16="http://schemas.microsoft.com/office/drawing/2014/main" val="20003"/>
                    </a:ext>
                  </a:extLst>
                </a:gridCol>
                <a:gridCol w="515970">
                  <a:extLst>
                    <a:ext uri="{9D8B030D-6E8A-4147-A177-3AD203B41FA5}">
                      <a16:colId xmlns:a16="http://schemas.microsoft.com/office/drawing/2014/main" val="20004"/>
                    </a:ext>
                  </a:extLst>
                </a:gridCol>
                <a:gridCol w="515970">
                  <a:extLst>
                    <a:ext uri="{9D8B030D-6E8A-4147-A177-3AD203B41FA5}">
                      <a16:colId xmlns:a16="http://schemas.microsoft.com/office/drawing/2014/main" val="20005"/>
                    </a:ext>
                  </a:extLst>
                </a:gridCol>
                <a:gridCol w="515970">
                  <a:extLst>
                    <a:ext uri="{9D8B030D-6E8A-4147-A177-3AD203B41FA5}">
                      <a16:colId xmlns:a16="http://schemas.microsoft.com/office/drawing/2014/main" val="20006"/>
                    </a:ext>
                  </a:extLst>
                </a:gridCol>
                <a:gridCol w="515970">
                  <a:extLst>
                    <a:ext uri="{9D8B030D-6E8A-4147-A177-3AD203B41FA5}">
                      <a16:colId xmlns:a16="http://schemas.microsoft.com/office/drawing/2014/main" val="20007"/>
                    </a:ext>
                  </a:extLst>
                </a:gridCol>
                <a:gridCol w="515970">
                  <a:extLst>
                    <a:ext uri="{9D8B030D-6E8A-4147-A177-3AD203B41FA5}">
                      <a16:colId xmlns:a16="http://schemas.microsoft.com/office/drawing/2014/main" val="20008"/>
                    </a:ext>
                  </a:extLst>
                </a:gridCol>
                <a:gridCol w="515970">
                  <a:extLst>
                    <a:ext uri="{9D8B030D-6E8A-4147-A177-3AD203B41FA5}">
                      <a16:colId xmlns:a16="http://schemas.microsoft.com/office/drawing/2014/main" val="20009"/>
                    </a:ext>
                  </a:extLst>
                </a:gridCol>
                <a:gridCol w="515970">
                  <a:extLst>
                    <a:ext uri="{9D8B030D-6E8A-4147-A177-3AD203B41FA5}">
                      <a16:colId xmlns:a16="http://schemas.microsoft.com/office/drawing/2014/main" val="20010"/>
                    </a:ext>
                  </a:extLst>
                </a:gridCol>
                <a:gridCol w="515970">
                  <a:extLst>
                    <a:ext uri="{9D8B030D-6E8A-4147-A177-3AD203B41FA5}">
                      <a16:colId xmlns:a16="http://schemas.microsoft.com/office/drawing/2014/main" val="20011"/>
                    </a:ext>
                  </a:extLst>
                </a:gridCol>
              </a:tblGrid>
              <a:tr h="21283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1283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1283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1283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6"/>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7"/>
                  </a:ext>
                </a:extLst>
              </a:tr>
              <a:tr h="21283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8"/>
                  </a:ext>
                </a:extLst>
              </a:tr>
            </a:tbl>
          </a:graphicData>
        </a:graphic>
      </p:graphicFrame>
      <p:sp>
        <p:nvSpPr>
          <p:cNvPr id="6" name="Content Placeholder 5"/>
          <p:cNvSpPr>
            <a:spLocks noGrp="1"/>
          </p:cNvSpPr>
          <p:nvPr>
            <p:ph sz="half" idx="1"/>
          </p:nvPr>
        </p:nvSpPr>
        <p:spPr>
          <a:xfrm>
            <a:off x="999564" y="2428241"/>
            <a:ext cx="8297091" cy="3928109"/>
          </a:xfrm>
        </p:spPr>
        <p:txBody>
          <a:bodyPr/>
          <a:lstStyle/>
          <a:p>
            <a:endParaRPr lang="en-US" dirty="0"/>
          </a:p>
        </p:txBody>
      </p:sp>
    </p:spTree>
    <p:extLst>
      <p:ext uri="{BB962C8B-B14F-4D97-AF65-F5344CB8AC3E}">
        <p14:creationId xmlns:p14="http://schemas.microsoft.com/office/powerpoint/2010/main" val="1318891252"/>
      </p:ext>
    </p:extLst>
  </p:cSld>
  <p:clrMapOvr>
    <a:masterClrMapping/>
  </p:clrMapOvr>
</p:sld>
</file>

<file path=ppt/theme/theme1.xml><?xml version="1.0" encoding="utf-8"?>
<a:theme xmlns:a="http://schemas.openxmlformats.org/drawingml/2006/main" name="Office þ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399</Words>
  <Application>Microsoft Office PowerPoint</Application>
  <PresentationFormat>Widescreen</PresentationFormat>
  <Paragraphs>95</Paragraphs>
  <Slides>19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Office þema</vt:lpstr>
      <vt:lpstr>Worksheet</vt:lpstr>
      <vt:lpstr>PowerPoint Presentation</vt:lpstr>
      <vt:lpstr>Vinnustofa II</vt:lpstr>
      <vt:lpstr> Fjármálalæsi á mannamáli. </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Fjármálalæsi á mannamáli Vinnustofa II</dc:title>
  <dc:creator>Hrafnkell Tryggvason</dc:creator>
  <cp:lastModifiedBy>Hrafnkell Tryggvason</cp:lastModifiedBy>
  <cp:revision>254</cp:revision>
  <dcterms:created xsi:type="dcterms:W3CDTF">2016-05-16T16:31:28Z</dcterms:created>
  <dcterms:modified xsi:type="dcterms:W3CDTF">2017-01-04T15:35:43Z</dcterms:modified>
</cp:coreProperties>
</file>