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59" r:id="rId6"/>
    <p:sldId id="264"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5" d="100"/>
          <a:sy n="45"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473B8-B057-49DC-BC5C-2AB0191DC2D9}" type="datetimeFigureOut">
              <a:rPr lang="en-GB" smtClean="0"/>
              <a:t>17/04/2019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197616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473B8-B057-49DC-BC5C-2AB0191DC2D9}" type="datetimeFigureOut">
              <a:rPr lang="en-GB" smtClean="0"/>
              <a:t>17/04/2019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135030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7B473B8-B057-49DC-BC5C-2AB0191DC2D9}" type="datetimeFigureOut">
              <a:rPr lang="en-GB" smtClean="0"/>
              <a:t>17/04/2019</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160798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473B8-B057-49DC-BC5C-2AB0191DC2D9}" type="datetimeFigureOut">
              <a:rPr lang="en-GB" smtClean="0"/>
              <a:t>17/04/2019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320403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7B473B8-B057-49DC-BC5C-2AB0191DC2D9}" type="datetimeFigureOut">
              <a:rPr lang="en-GB" smtClean="0"/>
              <a:t>17/04/2019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B38665C-15D2-4240-BA0B-CA6D03154DE4}" type="slidenum">
              <a:rPr lang="en-GB" smtClean="0"/>
              <a:t>‹#›</a:t>
            </a:fld>
            <a:endParaRPr lang="en-GB"/>
          </a:p>
        </p:txBody>
      </p:sp>
    </p:spTree>
    <p:extLst>
      <p:ext uri="{BB962C8B-B14F-4D97-AF65-F5344CB8AC3E}">
        <p14:creationId xmlns:p14="http://schemas.microsoft.com/office/powerpoint/2010/main" val="5706297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473B8-B057-49DC-BC5C-2AB0191DC2D9}" type="datetimeFigureOut">
              <a:rPr lang="en-GB" smtClean="0"/>
              <a:t>17/04/2019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310604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473B8-B057-49DC-BC5C-2AB0191DC2D9}" type="datetimeFigureOut">
              <a:rPr lang="en-GB" smtClean="0"/>
              <a:t>17/04/2019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234997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473B8-B057-49DC-BC5C-2AB0191DC2D9}" type="datetimeFigureOut">
              <a:rPr lang="en-GB" smtClean="0"/>
              <a:t>17/04/2019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144059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473B8-B057-49DC-BC5C-2AB0191DC2D9}" type="datetimeFigureOut">
              <a:rPr lang="en-GB" smtClean="0"/>
              <a:t>17/04/2019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332659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B473B8-B057-49DC-BC5C-2AB0191DC2D9}" type="datetimeFigureOut">
              <a:rPr lang="en-GB" smtClean="0"/>
              <a:t>17/04/2019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207576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B473B8-B057-49DC-BC5C-2AB0191DC2D9}" type="datetimeFigureOut">
              <a:rPr lang="en-GB" smtClean="0"/>
              <a:t>17/04/2019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8665C-15D2-4240-BA0B-CA6D03154DE4}" type="slidenum">
              <a:rPr lang="en-GB" smtClean="0"/>
              <a:t>‹#›</a:t>
            </a:fld>
            <a:endParaRPr lang="en-GB"/>
          </a:p>
        </p:txBody>
      </p:sp>
    </p:spTree>
    <p:extLst>
      <p:ext uri="{BB962C8B-B14F-4D97-AF65-F5344CB8AC3E}">
        <p14:creationId xmlns:p14="http://schemas.microsoft.com/office/powerpoint/2010/main" val="404685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7B473B8-B057-49DC-BC5C-2AB0191DC2D9}" type="datetimeFigureOut">
              <a:rPr lang="en-GB" smtClean="0"/>
              <a:t>17/04/2019</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B38665C-15D2-4240-BA0B-CA6D03154DE4}" type="slidenum">
              <a:rPr lang="en-GB" smtClean="0"/>
              <a:t>‹#›</a:t>
            </a:fld>
            <a:endParaRPr lang="en-GB"/>
          </a:p>
        </p:txBody>
      </p:sp>
    </p:spTree>
    <p:extLst>
      <p:ext uri="{BB962C8B-B14F-4D97-AF65-F5344CB8AC3E}">
        <p14:creationId xmlns:p14="http://schemas.microsoft.com/office/powerpoint/2010/main" val="23643557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045-1802-4B8F-B86A-7C54C152D014}"/>
              </a:ext>
            </a:extLst>
          </p:cNvPr>
          <p:cNvSpPr>
            <a:spLocks noGrp="1"/>
          </p:cNvSpPr>
          <p:nvPr>
            <p:ph type="ctrTitle"/>
          </p:nvPr>
        </p:nvSpPr>
        <p:spPr/>
        <p:txBody>
          <a:bodyPr/>
          <a:lstStyle/>
          <a:p>
            <a:r>
              <a:rPr lang="en-GB" dirty="0"/>
              <a:t>Advanced data science IBM Capstone project	</a:t>
            </a:r>
          </a:p>
        </p:txBody>
      </p:sp>
      <p:sp>
        <p:nvSpPr>
          <p:cNvPr id="3" name="Subtitle 2">
            <a:extLst>
              <a:ext uri="{FF2B5EF4-FFF2-40B4-BE49-F238E27FC236}">
                <a16:creationId xmlns:a16="http://schemas.microsoft.com/office/drawing/2014/main" id="{C95C5EF0-1046-4755-8E77-50D7CFFC9268}"/>
              </a:ext>
            </a:extLst>
          </p:cNvPr>
          <p:cNvSpPr>
            <a:spLocks noGrp="1"/>
          </p:cNvSpPr>
          <p:nvPr>
            <p:ph type="subTitle" idx="1"/>
          </p:nvPr>
        </p:nvSpPr>
        <p:spPr/>
        <p:txBody>
          <a:bodyPr/>
          <a:lstStyle/>
          <a:p>
            <a:r>
              <a:rPr lang="en-GB" dirty="0"/>
              <a:t>Muhammad Abdur Rehman Khan</a:t>
            </a:r>
          </a:p>
        </p:txBody>
      </p:sp>
    </p:spTree>
    <p:extLst>
      <p:ext uri="{BB962C8B-B14F-4D97-AF65-F5344CB8AC3E}">
        <p14:creationId xmlns:p14="http://schemas.microsoft.com/office/powerpoint/2010/main" val="355837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A39-194C-44DD-B37A-E54B5640B7C3}"/>
              </a:ext>
            </a:extLst>
          </p:cNvPr>
          <p:cNvSpPr>
            <a:spLocks noGrp="1"/>
          </p:cNvSpPr>
          <p:nvPr>
            <p:ph type="title"/>
          </p:nvPr>
        </p:nvSpPr>
        <p:spPr>
          <a:xfrm>
            <a:off x="302004" y="284176"/>
            <a:ext cx="10684995" cy="1508760"/>
          </a:xfrm>
        </p:spPr>
        <p:txBody>
          <a:bodyPr/>
          <a:lstStyle/>
          <a:p>
            <a:pPr algn="ctr"/>
            <a:r>
              <a:rPr lang="en-GB" dirty="0"/>
              <a:t>Business Problem</a:t>
            </a:r>
          </a:p>
        </p:txBody>
      </p:sp>
      <p:sp>
        <p:nvSpPr>
          <p:cNvPr id="3" name="Content Placeholder 2">
            <a:extLst>
              <a:ext uri="{FF2B5EF4-FFF2-40B4-BE49-F238E27FC236}">
                <a16:creationId xmlns:a16="http://schemas.microsoft.com/office/drawing/2014/main" id="{6EC58A1F-6390-4F15-AAE4-FDAD6E6C38C5}"/>
              </a:ext>
            </a:extLst>
          </p:cNvPr>
          <p:cNvSpPr>
            <a:spLocks noGrp="1"/>
          </p:cNvSpPr>
          <p:nvPr>
            <p:ph idx="1"/>
          </p:nvPr>
        </p:nvSpPr>
        <p:spPr>
          <a:xfrm>
            <a:off x="0" y="1792936"/>
            <a:ext cx="12192001" cy="5065064"/>
          </a:xfrm>
        </p:spPr>
        <p:txBody>
          <a:bodyPr>
            <a:noAutofit/>
          </a:bodyPr>
          <a:lstStyle/>
          <a:p>
            <a:pPr marL="0" indent="0" algn="just">
              <a:buNone/>
            </a:pPr>
            <a:r>
              <a:rPr lang="en-US" sz="4000" b="1" dirty="0">
                <a:solidFill>
                  <a:schemeClr val="bg1"/>
                </a:solidFill>
                <a:latin typeface="Cambria" panose="02040503050406030204" pitchFamily="18" charset="0"/>
              </a:rPr>
              <a:t>Case</a:t>
            </a:r>
          </a:p>
          <a:p>
            <a:pPr marL="0" indent="0" algn="just">
              <a:buNone/>
            </a:pPr>
            <a:r>
              <a:rPr lang="en-US" sz="2000" dirty="0">
                <a:latin typeface="Cambria" panose="02040503050406030204" pitchFamily="18" charset="0"/>
              </a:rPr>
              <a:t>Energy Consumption in Netherland, an open case</a:t>
            </a:r>
            <a:endParaRPr lang="en-US" sz="2000" dirty="0">
              <a:solidFill>
                <a:schemeClr val="bg1"/>
              </a:solidFill>
              <a:latin typeface="Cambria" panose="02040503050406030204" pitchFamily="18" charset="0"/>
            </a:endParaRPr>
          </a:p>
          <a:p>
            <a:pPr marL="0" indent="0" algn="just">
              <a:buNone/>
            </a:pPr>
            <a:r>
              <a:rPr lang="en-US" sz="4000" b="1" dirty="0">
                <a:solidFill>
                  <a:schemeClr val="bg1"/>
                </a:solidFill>
                <a:latin typeface="Cambria" panose="02040503050406030204" pitchFamily="18" charset="0"/>
              </a:rPr>
              <a:t>Context</a:t>
            </a:r>
            <a:endParaRPr lang="en-US" sz="4000" b="1" dirty="0">
              <a:solidFill>
                <a:schemeClr val="bg2"/>
              </a:solidFill>
              <a:latin typeface="Cambria" panose="02040503050406030204" pitchFamily="18" charset="0"/>
            </a:endParaRPr>
          </a:p>
          <a:p>
            <a:pPr marL="0" indent="0" algn="just">
              <a:buNone/>
            </a:pPr>
            <a:r>
              <a:rPr lang="en-US" sz="2000" dirty="0">
                <a:latin typeface="Cambria" panose="02040503050406030204" pitchFamily="18" charset="0"/>
              </a:rPr>
              <a:t>In Netherland, the three companies are responsible for providing energy in terms of electricity and gas to the whole country. The three companies are Enexis, Liander and Stedin. Every company has shared data of ten years from 2009 to 2018. The data is splitted into two categories, Electricity and Gas. Each year data is comprised of twelve features. Among features, five are providing statistical information.</a:t>
            </a:r>
          </a:p>
          <a:p>
            <a:pPr marL="0" indent="0" algn="just" eaLnBrk="0" fontAlgn="base" hangingPunct="0">
              <a:lnSpc>
                <a:spcPct val="100000"/>
              </a:lnSpc>
              <a:spcBef>
                <a:spcPct val="0"/>
              </a:spcBef>
              <a:spcAft>
                <a:spcPct val="0"/>
              </a:spcAft>
              <a:buClrTx/>
              <a:buNone/>
            </a:pPr>
            <a:endParaRPr lang="en-US" altLang="en-US" sz="2000" b="1" dirty="0">
              <a:solidFill>
                <a:schemeClr val="bg1"/>
              </a:solidFill>
              <a:latin typeface="Cambria" panose="02040503050406030204" pitchFamily="18" charset="0"/>
            </a:endParaRPr>
          </a:p>
          <a:p>
            <a:pPr marL="0" indent="0" algn="just" eaLnBrk="0" fontAlgn="base" hangingPunct="0">
              <a:lnSpc>
                <a:spcPct val="100000"/>
              </a:lnSpc>
              <a:spcBef>
                <a:spcPct val="0"/>
              </a:spcBef>
              <a:spcAft>
                <a:spcPct val="0"/>
              </a:spcAft>
              <a:buClrTx/>
              <a:buNone/>
            </a:pPr>
            <a:r>
              <a:rPr lang="en-US" altLang="en-US" sz="4000" b="1" dirty="0">
                <a:solidFill>
                  <a:schemeClr val="bg1"/>
                </a:solidFill>
                <a:latin typeface="Cambria" panose="02040503050406030204" pitchFamily="18" charset="0"/>
              </a:rPr>
              <a:t>Objective</a:t>
            </a:r>
          </a:p>
          <a:p>
            <a:pPr marL="0" indent="0" algn="just" eaLnBrk="0" fontAlgn="base" hangingPunct="0">
              <a:lnSpc>
                <a:spcPct val="100000"/>
              </a:lnSpc>
              <a:spcBef>
                <a:spcPct val="0"/>
              </a:spcBef>
              <a:spcAft>
                <a:spcPct val="0"/>
              </a:spcAft>
              <a:buClrTx/>
              <a:buNone/>
            </a:pPr>
            <a:r>
              <a:rPr lang="en-US" altLang="en-US" sz="2000" dirty="0">
                <a:latin typeface="Cambria" panose="02040503050406030204" pitchFamily="18" charset="0"/>
              </a:rPr>
              <a:t>Total Energy consumption in 2019</a:t>
            </a:r>
          </a:p>
        </p:txBody>
      </p:sp>
    </p:spTree>
    <p:extLst>
      <p:ext uri="{BB962C8B-B14F-4D97-AF65-F5344CB8AC3E}">
        <p14:creationId xmlns:p14="http://schemas.microsoft.com/office/powerpoint/2010/main" val="386152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A39-194C-44DD-B37A-E54B5640B7C3}"/>
              </a:ext>
            </a:extLst>
          </p:cNvPr>
          <p:cNvSpPr>
            <a:spLocks noGrp="1"/>
          </p:cNvSpPr>
          <p:nvPr>
            <p:ph type="title"/>
          </p:nvPr>
        </p:nvSpPr>
        <p:spPr>
          <a:xfrm>
            <a:off x="302004" y="284176"/>
            <a:ext cx="10684995" cy="1508760"/>
          </a:xfrm>
        </p:spPr>
        <p:txBody>
          <a:bodyPr/>
          <a:lstStyle/>
          <a:p>
            <a:pPr algn="ctr"/>
            <a:r>
              <a:rPr lang="en-GB" dirty="0"/>
              <a:t>Architectural Decision</a:t>
            </a:r>
          </a:p>
        </p:txBody>
      </p:sp>
      <p:sp>
        <p:nvSpPr>
          <p:cNvPr id="3" name="Content Placeholder 2">
            <a:extLst>
              <a:ext uri="{FF2B5EF4-FFF2-40B4-BE49-F238E27FC236}">
                <a16:creationId xmlns:a16="http://schemas.microsoft.com/office/drawing/2014/main" id="{6EC58A1F-6390-4F15-AAE4-FDAD6E6C38C5}"/>
              </a:ext>
            </a:extLst>
          </p:cNvPr>
          <p:cNvSpPr>
            <a:spLocks noGrp="1"/>
          </p:cNvSpPr>
          <p:nvPr>
            <p:ph idx="1"/>
          </p:nvPr>
        </p:nvSpPr>
        <p:spPr>
          <a:xfrm>
            <a:off x="0" y="1866652"/>
            <a:ext cx="12192000" cy="4991348"/>
          </a:xfrm>
        </p:spPr>
        <p:txBody>
          <a:bodyPr>
            <a:normAutofit/>
          </a:bodyPr>
          <a:lstStyle/>
          <a:p>
            <a:pPr marL="0" indent="0" algn="just">
              <a:buNone/>
            </a:pPr>
            <a:r>
              <a:rPr lang="en-US" sz="4000" b="1" dirty="0">
                <a:solidFill>
                  <a:schemeClr val="bg1"/>
                </a:solidFill>
                <a:latin typeface="Cambria" panose="02040503050406030204" pitchFamily="18" charset="0"/>
              </a:rPr>
              <a:t>Architectural Choices</a:t>
            </a:r>
          </a:p>
          <a:p>
            <a:pPr marL="0" indent="0" algn="just">
              <a:buNone/>
            </a:pPr>
            <a:r>
              <a:rPr lang="en-US" sz="2000" dirty="0">
                <a:latin typeface="Cambria" panose="02040503050406030204" pitchFamily="18" charset="0"/>
              </a:rPr>
              <a:t>IBM &amp; Kaggle Cloud</a:t>
            </a:r>
          </a:p>
          <a:p>
            <a:pPr marL="0" indent="0" algn="just">
              <a:buNone/>
            </a:pPr>
            <a:r>
              <a:rPr lang="en-US" sz="4000" b="1" dirty="0">
                <a:solidFill>
                  <a:schemeClr val="bg1"/>
                </a:solidFill>
                <a:latin typeface="Cambria" panose="02040503050406030204" pitchFamily="18" charset="0"/>
              </a:rPr>
              <a:t>Data Source &amp; Initial Data Exploration</a:t>
            </a:r>
          </a:p>
          <a:p>
            <a:pPr marL="0" indent="0" algn="just">
              <a:buNone/>
            </a:pPr>
            <a:r>
              <a:rPr lang="en-US" sz="2000" dirty="0">
                <a:latin typeface="Cambria" panose="02040503050406030204" pitchFamily="18" charset="0"/>
              </a:rPr>
              <a:t>The three companies data are available in csv format. There are almost twenty csv files of each company, showing electricity and gas data.</a:t>
            </a:r>
          </a:p>
          <a:p>
            <a:pPr marL="0" indent="0" algn="just">
              <a:buNone/>
            </a:pPr>
            <a:r>
              <a:rPr lang="en-GB" sz="4000" b="1" dirty="0">
                <a:solidFill>
                  <a:schemeClr val="bg1"/>
                </a:solidFill>
                <a:latin typeface="Cambria" panose="02040503050406030204" pitchFamily="18" charset="0"/>
                <a:cs typeface="Arial" panose="020B0604020202020204" pitchFamily="34" charset="0"/>
              </a:rPr>
              <a:t>Extract Transform and Load, ETL</a:t>
            </a:r>
          </a:p>
          <a:p>
            <a:pPr algn="just"/>
            <a:r>
              <a:rPr lang="en-US" sz="2000" dirty="0">
                <a:latin typeface="Cambria" panose="02040503050406030204" pitchFamily="18" charset="0"/>
              </a:rPr>
              <a:t>ETL is an import tool to convert data into readable format. There are three phases. In first phase, we will extract each company's data. In other two phases, we will first merge the data according to our requirements and then load the data frame. We will make three data frames, one for electricity data, the other for gas data and the last one consisting of all the data.</a:t>
            </a:r>
          </a:p>
          <a:p>
            <a:endParaRPr lang="en-US" dirty="0">
              <a:latin typeface="Cambria" panose="02040503050406030204" pitchFamily="18" charset="0"/>
            </a:endParaRPr>
          </a:p>
        </p:txBody>
      </p:sp>
    </p:spTree>
    <p:extLst>
      <p:ext uri="{BB962C8B-B14F-4D97-AF65-F5344CB8AC3E}">
        <p14:creationId xmlns:p14="http://schemas.microsoft.com/office/powerpoint/2010/main" val="327196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F3C5-06D1-49F5-BAC0-EE420A668453}"/>
              </a:ext>
            </a:extLst>
          </p:cNvPr>
          <p:cNvSpPr>
            <a:spLocks noGrp="1"/>
          </p:cNvSpPr>
          <p:nvPr>
            <p:ph type="title"/>
          </p:nvPr>
        </p:nvSpPr>
        <p:spPr/>
        <p:txBody>
          <a:bodyPr/>
          <a:lstStyle/>
          <a:p>
            <a:pPr algn="ctr"/>
            <a:r>
              <a:rPr lang="en-GB" dirty="0"/>
              <a:t>Architectural Decision</a:t>
            </a:r>
            <a:endParaRPr lang="en-US" dirty="0"/>
          </a:p>
        </p:txBody>
      </p:sp>
      <p:sp>
        <p:nvSpPr>
          <p:cNvPr id="3" name="Content Placeholder 2">
            <a:extLst>
              <a:ext uri="{FF2B5EF4-FFF2-40B4-BE49-F238E27FC236}">
                <a16:creationId xmlns:a16="http://schemas.microsoft.com/office/drawing/2014/main" id="{304F38E7-D6EA-42A9-8976-EDAC31A6A2FA}"/>
              </a:ext>
            </a:extLst>
          </p:cNvPr>
          <p:cNvSpPr>
            <a:spLocks noGrp="1"/>
          </p:cNvSpPr>
          <p:nvPr>
            <p:ph idx="1"/>
          </p:nvPr>
        </p:nvSpPr>
        <p:spPr>
          <a:xfrm>
            <a:off x="0" y="1792936"/>
            <a:ext cx="12192000" cy="5065064"/>
          </a:xfrm>
        </p:spPr>
        <p:txBody>
          <a:bodyPr>
            <a:normAutofit/>
          </a:bodyPr>
          <a:lstStyle/>
          <a:p>
            <a:pPr marL="0" indent="0" algn="just">
              <a:buNone/>
            </a:pPr>
            <a:r>
              <a:rPr lang="en-US" sz="4000" b="1" dirty="0">
                <a:solidFill>
                  <a:schemeClr val="bg1"/>
                </a:solidFill>
                <a:latin typeface="Cambria" panose="02040503050406030204" pitchFamily="18" charset="0"/>
              </a:rPr>
              <a:t>Feature Creation</a:t>
            </a:r>
          </a:p>
          <a:p>
            <a:pPr marL="0" indent="0" algn="just">
              <a:buNone/>
            </a:pPr>
            <a:r>
              <a:rPr lang="en-US" sz="2000" dirty="0">
                <a:latin typeface="Cambria" panose="02040503050406030204" pitchFamily="18" charset="0"/>
              </a:rPr>
              <a:t>We have tried two different methods to design our model to predict Annual Consumption, the target variable. First, we have selected our features, ‘delivery_perc’, ‘annual_consume_lowtarif_perc’, smartmeter_perc’ and ‘type_connn_perc’, and correlated with the target variable ‘annual_consume’. </a:t>
            </a:r>
          </a:p>
          <a:p>
            <a:pPr marL="0" indent="0" algn="just">
              <a:buNone/>
            </a:pPr>
            <a:r>
              <a:rPr lang="en-US" sz="4000" b="1" dirty="0">
                <a:solidFill>
                  <a:schemeClr val="bg1"/>
                </a:solidFill>
                <a:latin typeface="Cambria" panose="02040503050406030204" pitchFamily="18" charset="0"/>
              </a:rPr>
              <a:t>Correlation Information</a:t>
            </a:r>
          </a:p>
          <a:p>
            <a:pPr marL="0" indent="0" algn="just">
              <a:buNone/>
            </a:pPr>
            <a:r>
              <a:rPr lang="en-US" sz="2000" dirty="0">
                <a:latin typeface="Cambria" panose="02040503050406030204" pitchFamily="18" charset="0"/>
              </a:rPr>
              <a:t>The correlation is very weak among the features, so it won't work to train the model. </a:t>
            </a:r>
          </a:p>
          <a:p>
            <a:pPr marL="0" indent="0" algn="just">
              <a:buNone/>
            </a:pPr>
            <a:r>
              <a:rPr lang="en-US" sz="4000" b="1" dirty="0">
                <a:solidFill>
                  <a:schemeClr val="bg1"/>
                </a:solidFill>
                <a:latin typeface="Cambria" panose="02040503050406030204" pitchFamily="18" charset="0"/>
              </a:rPr>
              <a:t>Feature Engineering</a:t>
            </a:r>
          </a:p>
          <a:p>
            <a:pPr marL="0" indent="0" algn="just">
              <a:buNone/>
            </a:pPr>
            <a:r>
              <a:rPr lang="en-US" sz="2000" dirty="0">
                <a:latin typeface="Cambria" panose="02040503050406030204" pitchFamily="18" charset="0"/>
              </a:rPr>
              <a:t>Now its time for feature engineering. We have created a new feature  called ‘year’ against the  ‘annual_consume’ This created variable will give every year information which will be suitable for model designing. Now we  will design our model against this feature.</a:t>
            </a:r>
          </a:p>
          <a:p>
            <a:pPr marL="0" indent="0" algn="just">
              <a:buNone/>
            </a:pPr>
            <a:endParaRPr lang="en-US" sz="2000" dirty="0"/>
          </a:p>
          <a:p>
            <a:pPr marL="0" indent="0" algn="just">
              <a:buNone/>
            </a:pPr>
            <a:endParaRPr lang="en-US" dirty="0"/>
          </a:p>
        </p:txBody>
      </p:sp>
    </p:spTree>
    <p:extLst>
      <p:ext uri="{BB962C8B-B14F-4D97-AF65-F5344CB8AC3E}">
        <p14:creationId xmlns:p14="http://schemas.microsoft.com/office/powerpoint/2010/main" val="35288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1E9E-3D70-4A91-8905-1B5111BEA403}"/>
              </a:ext>
            </a:extLst>
          </p:cNvPr>
          <p:cNvSpPr>
            <a:spLocks noGrp="1"/>
          </p:cNvSpPr>
          <p:nvPr>
            <p:ph type="title"/>
          </p:nvPr>
        </p:nvSpPr>
        <p:spPr/>
        <p:txBody>
          <a:bodyPr/>
          <a:lstStyle/>
          <a:p>
            <a:pPr algn="ctr"/>
            <a:r>
              <a:rPr lang="en-GB" dirty="0"/>
              <a:t>MOdel</a:t>
            </a:r>
          </a:p>
        </p:txBody>
      </p:sp>
      <p:sp>
        <p:nvSpPr>
          <p:cNvPr id="3" name="Content Placeholder 2">
            <a:extLst>
              <a:ext uri="{FF2B5EF4-FFF2-40B4-BE49-F238E27FC236}">
                <a16:creationId xmlns:a16="http://schemas.microsoft.com/office/drawing/2014/main" id="{A9CCFB68-1955-4E45-B5BF-97C95363AA0D}"/>
              </a:ext>
            </a:extLst>
          </p:cNvPr>
          <p:cNvSpPr>
            <a:spLocks noGrp="1"/>
          </p:cNvSpPr>
          <p:nvPr>
            <p:ph sz="half" idx="2"/>
          </p:nvPr>
        </p:nvSpPr>
        <p:spPr/>
        <p:txBody>
          <a:bodyPr>
            <a:normAutofit/>
          </a:bodyPr>
          <a:lstStyle/>
          <a:p>
            <a:pPr marL="0" indent="0" algn="just">
              <a:buNone/>
            </a:pPr>
            <a:r>
              <a:rPr lang="en-US" sz="4000" dirty="0">
                <a:solidFill>
                  <a:schemeClr val="bg1"/>
                </a:solidFill>
                <a:latin typeface="Cambria" panose="02040503050406030204" pitchFamily="18" charset="0"/>
              </a:rPr>
              <a:t>Model Definition</a:t>
            </a:r>
          </a:p>
          <a:p>
            <a:pPr marL="0" indent="0" algn="just">
              <a:buNone/>
            </a:pPr>
            <a:r>
              <a:rPr lang="en-US" sz="2000" dirty="0">
                <a:latin typeface="Cambria" panose="02040503050406030204" pitchFamily="18" charset="0"/>
              </a:rPr>
              <a:t>After visualizing the feature ‘year’ against the predicting variable. It is obvious that the trend is non linear and the shape is Logarithmic. We have to go for machine learning nonlinear regression algorithm.  </a:t>
            </a:r>
          </a:p>
          <a:p>
            <a:pPr marL="0" indent="0">
              <a:buNone/>
            </a:pPr>
            <a:endParaRPr lang="en-GB" dirty="0"/>
          </a:p>
        </p:txBody>
      </p:sp>
      <p:pic>
        <p:nvPicPr>
          <p:cNvPr id="9" name="Content Placeholder 8">
            <a:extLst>
              <a:ext uri="{FF2B5EF4-FFF2-40B4-BE49-F238E27FC236}">
                <a16:creationId xmlns:a16="http://schemas.microsoft.com/office/drawing/2014/main" id="{D90138DE-8C9C-4ED8-98C5-F715AB556F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30938" y="2883061"/>
            <a:ext cx="4754562" cy="3112766"/>
          </a:xfrm>
        </p:spPr>
      </p:pic>
    </p:spTree>
    <p:extLst>
      <p:ext uri="{BB962C8B-B14F-4D97-AF65-F5344CB8AC3E}">
        <p14:creationId xmlns:p14="http://schemas.microsoft.com/office/powerpoint/2010/main" val="207940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5CC3-9ADD-47AB-B64E-8ED3FB166507}"/>
              </a:ext>
            </a:extLst>
          </p:cNvPr>
          <p:cNvSpPr>
            <a:spLocks noGrp="1"/>
          </p:cNvSpPr>
          <p:nvPr>
            <p:ph type="title"/>
          </p:nvPr>
        </p:nvSpPr>
        <p:spPr/>
        <p:txBody>
          <a:bodyPr/>
          <a:lstStyle/>
          <a:p>
            <a:pPr algn="ctr"/>
            <a:r>
              <a:rPr lang="en-US" dirty="0"/>
              <a:t>MODEL</a:t>
            </a:r>
          </a:p>
        </p:txBody>
      </p:sp>
      <p:sp>
        <p:nvSpPr>
          <p:cNvPr id="3" name="Content Placeholder 2">
            <a:extLst>
              <a:ext uri="{FF2B5EF4-FFF2-40B4-BE49-F238E27FC236}">
                <a16:creationId xmlns:a16="http://schemas.microsoft.com/office/drawing/2014/main" id="{7952B90B-BB37-4994-9B3C-FD36FA8FEF0D}"/>
              </a:ext>
            </a:extLst>
          </p:cNvPr>
          <p:cNvSpPr>
            <a:spLocks noGrp="1"/>
          </p:cNvSpPr>
          <p:nvPr>
            <p:ph idx="1"/>
          </p:nvPr>
        </p:nvSpPr>
        <p:spPr>
          <a:xfrm>
            <a:off x="0" y="1792936"/>
            <a:ext cx="6612835" cy="5065064"/>
          </a:xfrm>
        </p:spPr>
        <p:txBody>
          <a:bodyPr>
            <a:normAutofit/>
          </a:bodyPr>
          <a:lstStyle/>
          <a:p>
            <a:pPr marL="0" indent="0" algn="just">
              <a:buNone/>
            </a:pPr>
            <a:r>
              <a:rPr lang="en-US" sz="4000" b="1" dirty="0">
                <a:solidFill>
                  <a:schemeClr val="bg1"/>
                </a:solidFill>
                <a:latin typeface="Cambria" panose="02040503050406030204" pitchFamily="18" charset="0"/>
              </a:rPr>
              <a:t>Model  Algorithm </a:t>
            </a:r>
          </a:p>
          <a:p>
            <a:pPr marL="0" indent="0" algn="just">
              <a:buNone/>
            </a:pPr>
            <a:r>
              <a:rPr lang="en-US" sz="2000" dirty="0">
                <a:latin typeface="Cambria" panose="02040503050406030204" pitchFamily="18" charset="0"/>
              </a:rPr>
              <a:t>As the data shape is nonlinear and the trend is showing Logarithmic. We have created a function  with two parameters for controlling the curve steepness and  slides the curve on the x-axis. Through SciPy optimize function curve fit, we found the value of the parameters. From the  image , the fitted curve response is excellent.</a:t>
            </a:r>
          </a:p>
        </p:txBody>
      </p:sp>
      <p:pic>
        <p:nvPicPr>
          <p:cNvPr id="5" name="Picture 4">
            <a:extLst>
              <a:ext uri="{FF2B5EF4-FFF2-40B4-BE49-F238E27FC236}">
                <a16:creationId xmlns:a16="http://schemas.microsoft.com/office/drawing/2014/main" id="{F7BD43A6-C123-4701-9F2F-F231847D5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616" y="1792936"/>
            <a:ext cx="5378301" cy="4594612"/>
          </a:xfrm>
          <a:prstGeom prst="rect">
            <a:avLst/>
          </a:prstGeom>
        </p:spPr>
      </p:pic>
    </p:spTree>
    <p:extLst>
      <p:ext uri="{BB962C8B-B14F-4D97-AF65-F5344CB8AC3E}">
        <p14:creationId xmlns:p14="http://schemas.microsoft.com/office/powerpoint/2010/main" val="425844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BA39-194C-44DD-B37A-E54B5640B7C3}"/>
              </a:ext>
            </a:extLst>
          </p:cNvPr>
          <p:cNvSpPr>
            <a:spLocks noGrp="1"/>
          </p:cNvSpPr>
          <p:nvPr>
            <p:ph type="title"/>
          </p:nvPr>
        </p:nvSpPr>
        <p:spPr>
          <a:xfrm>
            <a:off x="302004" y="284176"/>
            <a:ext cx="10684995" cy="1508760"/>
          </a:xfrm>
        </p:spPr>
        <p:txBody>
          <a:bodyPr/>
          <a:lstStyle/>
          <a:p>
            <a:pPr algn="ctr"/>
            <a:r>
              <a:rPr lang="en-GB" dirty="0"/>
              <a:t>MODEL</a:t>
            </a:r>
          </a:p>
        </p:txBody>
      </p:sp>
      <p:sp>
        <p:nvSpPr>
          <p:cNvPr id="3" name="Content Placeholder 2">
            <a:extLst>
              <a:ext uri="{FF2B5EF4-FFF2-40B4-BE49-F238E27FC236}">
                <a16:creationId xmlns:a16="http://schemas.microsoft.com/office/drawing/2014/main" id="{6EC58A1F-6390-4F15-AAE4-FDAD6E6C38C5}"/>
              </a:ext>
            </a:extLst>
          </p:cNvPr>
          <p:cNvSpPr>
            <a:spLocks noGrp="1"/>
          </p:cNvSpPr>
          <p:nvPr>
            <p:ph idx="1"/>
          </p:nvPr>
        </p:nvSpPr>
        <p:spPr>
          <a:xfrm>
            <a:off x="0" y="1792936"/>
            <a:ext cx="12191999" cy="5065064"/>
          </a:xfrm>
        </p:spPr>
        <p:txBody>
          <a:bodyPr>
            <a:normAutofit/>
          </a:bodyPr>
          <a:lstStyle/>
          <a:p>
            <a:pPr marL="0" indent="0" algn="just">
              <a:buNone/>
            </a:pPr>
            <a:r>
              <a:rPr lang="en-US" sz="4000" b="1" dirty="0">
                <a:solidFill>
                  <a:schemeClr val="bg1"/>
                </a:solidFill>
                <a:latin typeface="Cambria" panose="02040503050406030204" pitchFamily="18" charset="0"/>
              </a:rPr>
              <a:t>Model Training</a:t>
            </a:r>
          </a:p>
          <a:p>
            <a:pPr marL="0" indent="0" algn="just">
              <a:buNone/>
            </a:pPr>
            <a:r>
              <a:rPr lang="en-US" sz="2000" dirty="0">
                <a:solidFill>
                  <a:schemeClr val="bg1"/>
                </a:solidFill>
                <a:latin typeface="Cambria" panose="02040503050406030204" pitchFamily="18" charset="0"/>
              </a:rPr>
              <a:t>After building the algorithm , we train the model with the training set and the testing is done with the test set. Normalization is must before training the data, otherwise the evaluation will be not be appropriate. </a:t>
            </a:r>
            <a:endParaRPr lang="en-GB" sz="2000" b="1" dirty="0">
              <a:solidFill>
                <a:schemeClr val="bg1"/>
              </a:solidFill>
              <a:latin typeface="Cambria" panose="02040503050406030204" pitchFamily="18" charset="0"/>
            </a:endParaRPr>
          </a:p>
          <a:p>
            <a:pPr marL="0" indent="0" algn="just">
              <a:lnSpc>
                <a:spcPct val="150000"/>
              </a:lnSpc>
              <a:spcBef>
                <a:spcPts val="0"/>
              </a:spcBef>
              <a:spcAft>
                <a:spcPts val="0"/>
              </a:spcAft>
              <a:buNone/>
            </a:pPr>
            <a:r>
              <a:rPr lang="en-GB" sz="4000" b="1" dirty="0">
                <a:solidFill>
                  <a:schemeClr val="bg1"/>
                </a:solidFill>
                <a:latin typeface="Cambria" panose="02040503050406030204" pitchFamily="18" charset="0"/>
              </a:rPr>
              <a:t>MODEL EVALUATION </a:t>
            </a:r>
          </a:p>
          <a:p>
            <a:pPr marL="0" indent="0" algn="just">
              <a:lnSpc>
                <a:spcPct val="150000"/>
              </a:lnSpc>
              <a:spcBef>
                <a:spcPts val="0"/>
              </a:spcBef>
              <a:spcAft>
                <a:spcPts val="0"/>
              </a:spcAft>
              <a:buNone/>
            </a:pPr>
            <a:r>
              <a:rPr lang="en-GB" sz="2000" b="1" dirty="0">
                <a:solidFill>
                  <a:schemeClr val="bg1"/>
                </a:solidFill>
                <a:latin typeface="Cambria" panose="02040503050406030204" pitchFamily="18" charset="0"/>
              </a:rPr>
              <a:t>We have applied different tests to calculate Mean Absolute Error (MAE) and Mean Squared Error for error  (MSE).  For accuracy, we have applied coefficient of determination, R2-score.</a:t>
            </a:r>
          </a:p>
          <a:p>
            <a:pPr marL="0" indent="0" algn="just">
              <a:lnSpc>
                <a:spcPct val="150000"/>
              </a:lnSpc>
              <a:spcBef>
                <a:spcPts val="0"/>
              </a:spcBef>
              <a:spcAft>
                <a:spcPts val="0"/>
              </a:spcAft>
              <a:buNone/>
            </a:pPr>
            <a:r>
              <a:rPr lang="en-GB" sz="2000" b="1" dirty="0">
                <a:solidFill>
                  <a:schemeClr val="bg1"/>
                </a:solidFill>
                <a:latin typeface="Cambria" panose="02040503050406030204" pitchFamily="18" charset="0"/>
              </a:rPr>
              <a:t>The results are amazing.  R2 score is 1, while MAE and MSE is zero.</a:t>
            </a:r>
          </a:p>
          <a:p>
            <a:pPr marL="0" indent="0" algn="just">
              <a:lnSpc>
                <a:spcPct val="150000"/>
              </a:lnSpc>
              <a:buNone/>
            </a:pPr>
            <a:endParaRPr lang="en-GB" sz="2000" b="1" dirty="0">
              <a:solidFill>
                <a:schemeClr val="bg1"/>
              </a:solidFill>
              <a:latin typeface="Cambria" panose="02040503050406030204" pitchFamily="18" charset="0"/>
            </a:endParaRPr>
          </a:p>
          <a:p>
            <a:pPr marL="0" indent="0" algn="just">
              <a:lnSpc>
                <a:spcPct val="150000"/>
              </a:lnSpc>
              <a:buNone/>
            </a:pPr>
            <a:endParaRPr lang="en-GB" sz="2000" dirty="0">
              <a:latin typeface="Cambria" panose="02040503050406030204" pitchFamily="18" charset="0"/>
            </a:endParaRPr>
          </a:p>
        </p:txBody>
      </p:sp>
    </p:spTree>
    <p:extLst>
      <p:ext uri="{BB962C8B-B14F-4D97-AF65-F5344CB8AC3E}">
        <p14:creationId xmlns:p14="http://schemas.microsoft.com/office/powerpoint/2010/main" val="42602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156</TotalTime>
  <Words>566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Cambria</vt:lpstr>
      <vt:lpstr>Corbel</vt:lpstr>
      <vt:lpstr>Wingdings</vt:lpstr>
      <vt:lpstr>Banded</vt:lpstr>
      <vt:lpstr>Advanced data science IBM Capstone project </vt:lpstr>
      <vt:lpstr>Business Problem</vt:lpstr>
      <vt:lpstr>Architectural Decision</vt:lpstr>
      <vt:lpstr>Architectural Decision</vt:lpstr>
      <vt:lpstr>MOdel</vt:lpstr>
      <vt:lpstr>MODEL</vt:lpstr>
      <vt:lpstr>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 </dc:title>
  <dc:creator>Mondlicht</dc:creator>
  <cp:lastModifiedBy>Ali</cp:lastModifiedBy>
  <cp:revision>18</cp:revision>
  <dcterms:created xsi:type="dcterms:W3CDTF">2019-01-06T13:30:32Z</dcterms:created>
  <dcterms:modified xsi:type="dcterms:W3CDTF">2019-04-17T02:08:39Z</dcterms:modified>
</cp:coreProperties>
</file>