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Fira Sans Condensed ExtraBold"/>
      <p:bold r:id="rId16"/>
      <p:boldItalic r:id="rId17"/>
    </p:embeddedFont>
    <p:embeddedFont>
      <p:font typeface="Fira Sans Condensed Black"/>
      <p:bold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gEMKBmU6FozZY6ve91uqHMsu0u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FiraSansCondensedExtraBold-boldItalic.fntdata"/><Relationship Id="rId16" Type="http://schemas.openxmlformats.org/officeDocument/2006/relationships/font" Target="fonts/FiraSansCondensedExtraBold-bold.fntdata"/><Relationship Id="rId5" Type="http://schemas.openxmlformats.org/officeDocument/2006/relationships/notesMaster" Target="notesMasters/notesMaster1.xml"/><Relationship Id="rId19" Type="http://schemas.openxmlformats.org/officeDocument/2006/relationships/font" Target="fonts/FiraSansCondensedBlack-boldItalic.fntdata"/><Relationship Id="rId6" Type="http://schemas.openxmlformats.org/officeDocument/2006/relationships/slide" Target="slides/slide1.xml"/><Relationship Id="rId18" Type="http://schemas.openxmlformats.org/officeDocument/2006/relationships/font" Target="fonts/FiraSansCondensedBlack-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a486b1e62d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1a486b1e62d_1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a7be19964d_19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1a7be19964d_19_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a691f91ae4_7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IN">
                <a:solidFill>
                  <a:schemeClr val="dk1"/>
                </a:solidFill>
                <a:latin typeface="Calibri"/>
                <a:ea typeface="Calibri"/>
                <a:cs typeface="Calibri"/>
                <a:sym typeface="Calibri"/>
              </a:rPr>
              <a:t>It is a web based online system which helps to build and maintain a strong alumni network, by facilitating engagement, community-building and networking.</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Our system consists of two parts: Webform and the Login.</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IN">
                <a:solidFill>
                  <a:schemeClr val="dk1"/>
                </a:solidFill>
                <a:latin typeface="Calibri"/>
                <a:ea typeface="Calibri"/>
                <a:cs typeface="Calibri"/>
                <a:sym typeface="Calibri"/>
              </a:rPr>
              <a:t>The Master of Information Management (MIM) program needs a system to collect contact information, employer information from alumni along with their areas of interest for volunteering. This is facilitated by the webform, and this would be filled by the alumni.</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IN">
                <a:solidFill>
                  <a:schemeClr val="dk1"/>
                </a:solidFill>
                <a:latin typeface="Calibri"/>
                <a:ea typeface="Calibri"/>
                <a:cs typeface="Calibri"/>
                <a:sym typeface="Calibri"/>
              </a:rPr>
              <a:t>The login part of the system will be used by the staff and the faculty of the iSchool. This provides a web front-end for the faculty to fetch the information on the alumni engagement.</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The entered webform information will be fetched and displayed where the faculty can experiment with sorting, searching and filtering functionality as per the details required.</a:t>
            </a:r>
            <a:endParaRPr b="1">
              <a:solidFill>
                <a:schemeClr val="dk1"/>
              </a:solidFill>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p:txBody>
      </p:sp>
      <p:sp>
        <p:nvSpPr>
          <p:cNvPr id="163" name="Google Shape;163;g1a691f91ae4_7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a486b1e62d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Our primary stakeholder is Professor David Loshin (Senior Lecturer and Faculty Lead for Careers &amp; External Relations (iSchool, UMD)).</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IN">
                <a:solidFill>
                  <a:schemeClr val="dk1"/>
                </a:solidFill>
                <a:latin typeface="Calibri"/>
                <a:ea typeface="Calibri"/>
                <a:cs typeface="Calibri"/>
                <a:sym typeface="Calibri"/>
              </a:rPr>
              <a:t>At present, the iSchool – MIM program does not have a mechanism to collect alumni data and they foresee to have the areas of interest of all the Alumni’s engaging with the school captured. These areas are activities include mock interviews, alumni panel discussion, mentoring and resume reviews.</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IN">
                <a:solidFill>
                  <a:schemeClr val="dk1"/>
                </a:solidFill>
                <a:latin typeface="Calibri"/>
                <a:ea typeface="Calibri"/>
                <a:cs typeface="Calibri"/>
                <a:sym typeface="Calibri"/>
              </a:rPr>
              <a:t>Current MIM students who would  be benefited indirectly will be our secondary stakeholder, as the useful alumni information being tracked all relate to ways to assist students with their career search and academic help.</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Requirements and flow of the project:</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A webform for the alumni to enter their information.</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an easy-to-use web form for the alumni to complete, which will capture contact information, employer information, availability and areas of interest in volunteering.</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Entered information to be stored in a database.</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This is our backend which performs most administration tasks, including creating a database, running SQL queries, and adding user accounts.</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Website for the stakeholder to fetch the stored information with search, sort and filter functionality.</a:t>
            </a:r>
            <a:endParaRPr b="1">
              <a:solidFill>
                <a:schemeClr val="dk1"/>
              </a:solidFill>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p:txBody>
      </p:sp>
      <p:sp>
        <p:nvSpPr>
          <p:cNvPr id="180" name="Google Shape;180;g1a486b1e62d_1_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a7be19964d_19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1a7be19964d_19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a7be19964d_6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1a7be19964d_6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a7be19964d_19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g1a7be19964d_19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a8c2a69388_9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1a8c2a69388_9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Ddos attack - </a:t>
            </a:r>
            <a:r>
              <a:rPr b="1" lang="en-IN">
                <a:solidFill>
                  <a:srgbClr val="444444"/>
                </a:solidFill>
                <a:highlight>
                  <a:schemeClr val="lt1"/>
                </a:highlight>
                <a:latin typeface="Calibri"/>
                <a:ea typeface="Calibri"/>
                <a:cs typeface="Calibri"/>
                <a:sym typeface="Calibri"/>
              </a:rPr>
              <a:t>program thousands of malicious bots and devices to send a flood of traffic to a website. </a:t>
            </a:r>
            <a:br>
              <a:rPr b="1" lang="en-IN">
                <a:solidFill>
                  <a:srgbClr val="444444"/>
                </a:solidFill>
                <a:highlight>
                  <a:schemeClr val="lt1"/>
                </a:highlight>
                <a:latin typeface="Calibri"/>
                <a:ea typeface="Calibri"/>
                <a:cs typeface="Calibri"/>
                <a:sym typeface="Calibri"/>
              </a:rPr>
            </a:br>
            <a:r>
              <a:rPr b="1" lang="en-IN">
                <a:solidFill>
                  <a:srgbClr val="444444"/>
                </a:solidFill>
                <a:highlight>
                  <a:schemeClr val="lt1"/>
                </a:highlight>
                <a:latin typeface="Calibri"/>
                <a:ea typeface="Calibri"/>
                <a:cs typeface="Calibri"/>
                <a:sym typeface="Calibri"/>
              </a:rPr>
              <a:t>No option to change file permissions, who can see what.</a:t>
            </a:r>
            <a:br>
              <a:rPr b="1" lang="en-IN">
                <a:solidFill>
                  <a:srgbClr val="444444"/>
                </a:solidFill>
                <a:highlight>
                  <a:schemeClr val="lt1"/>
                </a:highlight>
                <a:latin typeface="Calibri"/>
                <a:ea typeface="Calibri"/>
                <a:cs typeface="Calibri"/>
                <a:sym typeface="Calibri"/>
              </a:rPr>
            </a:br>
            <a:r>
              <a:rPr b="1" lang="en-IN">
                <a:solidFill>
                  <a:srgbClr val="444444"/>
                </a:solidFill>
                <a:highlight>
                  <a:schemeClr val="lt1"/>
                </a:highlight>
                <a:latin typeface="Calibri"/>
                <a:ea typeface="Calibri"/>
                <a:cs typeface="Calibri"/>
                <a:sym typeface="Calibri"/>
              </a:rPr>
              <a:t>Vulnerability that allows attacker to view/manipulate data stored in db by inserting their own sql query:UNION  DROP TABLE alumni </a:t>
            </a:r>
            <a:br>
              <a:rPr b="1" lang="en-IN">
                <a:solidFill>
                  <a:srgbClr val="444444"/>
                </a:solidFill>
                <a:highlight>
                  <a:schemeClr val="lt1"/>
                </a:highlight>
                <a:latin typeface="Calibri"/>
                <a:ea typeface="Calibri"/>
                <a:cs typeface="Calibri"/>
                <a:sym typeface="Calibri"/>
              </a:rPr>
            </a:br>
            <a:r>
              <a:rPr b="1" lang="en-IN">
                <a:solidFill>
                  <a:srgbClr val="444444"/>
                </a:solidFill>
                <a:highlight>
                  <a:schemeClr val="lt1"/>
                </a:highlight>
                <a:latin typeface="Calibri"/>
                <a:ea typeface="Calibri"/>
                <a:cs typeface="Calibri"/>
                <a:sym typeface="Calibri"/>
              </a:rPr>
              <a:t>300 MB disc space and 3gb BW.</a:t>
            </a:r>
            <a:endParaRPr b="1">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b="1">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a8c2a69388_9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1a8c2a69388_9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As opposed to using a platform like wordpress which does all of it for us.</a:t>
            </a:r>
            <a:br>
              <a:rPr b="1" lang="en-IN">
                <a:solidFill>
                  <a:schemeClr val="dk1"/>
                </a:solidFill>
                <a:latin typeface="Calibri"/>
                <a:ea typeface="Calibri"/>
                <a:cs typeface="Calibri"/>
                <a:sym typeface="Calibri"/>
              </a:rPr>
            </a:br>
            <a:r>
              <a:rPr b="1" lang="en-IN">
                <a:solidFill>
                  <a:schemeClr val="dk1"/>
                </a:solidFill>
                <a:latin typeface="Calibri"/>
                <a:ea typeface="Calibri"/>
                <a:cs typeface="Calibri"/>
                <a:sym typeface="Calibri"/>
              </a:rPr>
              <a:t>Php is strictly backend, server side.. JS allows for interactivity</a:t>
            </a:r>
            <a:endParaRPr b="1">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b="1">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a7be19964d_19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g1a7be19964d_19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 name="Google Shape;13;p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4" name="Google Shape;14;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 name="Google Shape;15;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 name="Google Shape;16;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p15"/>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1" name="Google Shape;71;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6"/>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6"/>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7" name="Google Shape;77;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6" name="Shape 86"/>
        <p:cNvGrpSpPr/>
        <p:nvPr/>
      </p:nvGrpSpPr>
      <p:grpSpPr>
        <a:xfrm>
          <a:off x="0" y="0"/>
          <a:ext cx="0" cy="0"/>
          <a:chOff x="0" y="0"/>
          <a:chExt cx="0" cy="0"/>
        </a:xfrm>
      </p:grpSpPr>
      <p:sp>
        <p:nvSpPr>
          <p:cNvPr id="87" name="Google Shape;87;g1a691f91ae4_7_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g1a691f91ae4_7_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9" name="Google Shape;89;g1a691f91ae4_7_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g1a691f91ae4_7_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g1a691f91ae4_7_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2" name="Shape 92"/>
        <p:cNvGrpSpPr/>
        <p:nvPr/>
      </p:nvGrpSpPr>
      <p:grpSpPr>
        <a:xfrm>
          <a:off x="0" y="0"/>
          <a:ext cx="0" cy="0"/>
          <a:chOff x="0" y="0"/>
          <a:chExt cx="0" cy="0"/>
        </a:xfrm>
      </p:grpSpPr>
      <p:sp>
        <p:nvSpPr>
          <p:cNvPr id="93" name="Google Shape;93;g1a691f91ae4_7_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g1a691f91ae4_7_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g1a691f91ae4_7_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g1a691f91ae4_7_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g1a691f91ae4_7_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g1a691f91ae4_7_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g1a691f91ae4_7_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1" name="Google Shape;101;g1a691f91ae4_7_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g1a691f91ae4_7_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g1a691f91ae4_7_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4" name="Shape 104"/>
        <p:cNvGrpSpPr/>
        <p:nvPr/>
      </p:nvGrpSpPr>
      <p:grpSpPr>
        <a:xfrm>
          <a:off x="0" y="0"/>
          <a:ext cx="0" cy="0"/>
          <a:chOff x="0" y="0"/>
          <a:chExt cx="0" cy="0"/>
        </a:xfrm>
      </p:grpSpPr>
      <p:sp>
        <p:nvSpPr>
          <p:cNvPr id="105" name="Google Shape;105;g1a691f91ae4_7_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g1a691f91ae4_7_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g1a691f91ae4_7_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g1a691f91ae4_7_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g1a691f91ae4_7_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g1a691f91ae4_7_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1" name="Shape 111"/>
        <p:cNvGrpSpPr/>
        <p:nvPr/>
      </p:nvGrpSpPr>
      <p:grpSpPr>
        <a:xfrm>
          <a:off x="0" y="0"/>
          <a:ext cx="0" cy="0"/>
          <a:chOff x="0" y="0"/>
          <a:chExt cx="0" cy="0"/>
        </a:xfrm>
      </p:grpSpPr>
      <p:sp>
        <p:nvSpPr>
          <p:cNvPr id="112" name="Google Shape;112;g1a691f91ae4_7_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g1a691f91ae4_7_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4" name="Google Shape;114;g1a691f91ae4_7_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g1a691f91ae4_7_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6" name="Google Shape;116;g1a691f91ae4_7_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g1a691f91ae4_7_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g1a691f91ae4_7_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g1a691f91ae4_7_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g1a691f91ae4_7_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g1a691f91ae4_7_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g1a691f91ae4_7_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g1a691f91ae4_7_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g1a691f91ae4_7_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g1a691f91ae4_7_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g1a691f91ae4_7_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g1a691f91ae4_7_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g1a691f91ae4_7_4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2" name="Google Shape;132;g1a691f91ae4_7_4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3" name="Google Shape;133;g1a691f91ae4_7_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g1a691f91ae4_7_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g1a691f91ae4_7_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 name="Google Shape;19;p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0" name="Google Shape;20;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 name="Google Shape;21;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 name="Google Shape;22;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g1a691f91ae4_7_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g1a691f91ae4_7_56"/>
          <p:cNvSpPr/>
          <p:nvPr>
            <p:ph idx="2" type="pic"/>
          </p:nvPr>
        </p:nvSpPr>
        <p:spPr>
          <a:xfrm>
            <a:off x="5183188" y="987425"/>
            <a:ext cx="6172200" cy="4873625"/>
          </a:xfrm>
          <a:prstGeom prst="rect">
            <a:avLst/>
          </a:prstGeom>
          <a:noFill/>
          <a:ln>
            <a:noFill/>
          </a:ln>
        </p:spPr>
      </p:sp>
      <p:sp>
        <p:nvSpPr>
          <p:cNvPr id="139" name="Google Shape;139;g1a691f91ae4_7_5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0" name="Google Shape;140;g1a691f91ae4_7_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g1a691f91ae4_7_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g1a691f91ae4_7_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g1a691f91ae4_7_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g1a691f91ae4_7_6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g1a691f91ae4_7_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g1a691f91ae4_7_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g1a691f91ae4_7_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g1a691f91ae4_7_6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g1a691f91ae4_7_6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g1a691f91ae4_7_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g1a691f91ae4_7_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g1a691f91ae4_7_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8"/>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 name="Google Shape;25;p8"/>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 name="Google Shape;27;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 name="Google Shape;31;p9"/>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2" name="Google Shape;32;p9"/>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3" name="Google Shape;33;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0"/>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 name="Google Shape;38;p10"/>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39" name="Google Shape;39;p10"/>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0" name="Google Shape;40;p10"/>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1" name="Google Shape;41;p10"/>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2" name="Google Shape;42;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7" name="Google Shape;47;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3"/>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 name="Google Shape;56;p13"/>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57" name="Google Shape;57;p13"/>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58" name="Google Shape;58;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 name="Google Shape;63;p14"/>
          <p:cNvSpPr/>
          <p:nvPr>
            <p:ph idx="2" type="pic"/>
          </p:nvPr>
        </p:nvSpPr>
        <p:spPr>
          <a:xfrm>
            <a:off x="5183188" y="987425"/>
            <a:ext cx="6172200" cy="4873500"/>
          </a:xfrm>
          <a:prstGeom prst="rect">
            <a:avLst/>
          </a:prstGeom>
          <a:noFill/>
          <a:ln>
            <a:noFill/>
          </a:ln>
        </p:spPr>
      </p:sp>
      <p:sp>
        <p:nvSpPr>
          <p:cNvPr id="64" name="Google Shape;64;p14"/>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5" name="Google Shape;65;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g1a691f91ae4_7_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2" name="Google Shape;82;g1a691f91ae4_7_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Google Shape;83;g1a691f91ae4_7_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4" name="Google Shape;84;g1a691f91ae4_7_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5" name="Google Shape;85;g1a691f91ae4_7_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3.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6.jpg"/><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1" Type="http://schemas.openxmlformats.org/officeDocument/2006/relationships/hyperlink" Target="https://docs.google.com/spreadsheets/d/1mdrdw9umzRWzZwGw3KWmKJIgkCiFhnmbayFY0VZiYUw/edit#gid=0" TargetMode="External"/><Relationship Id="rId10" Type="http://schemas.openxmlformats.org/officeDocument/2006/relationships/hyperlink" Target="https://www.geeksforgeeks.org/7-best-sites-for-free-web-hosting/" TargetMode="External"/><Relationship Id="rId13" Type="http://schemas.openxmlformats.org/officeDocument/2006/relationships/hyperlink" Target="https://ischool.umd.edu/" TargetMode="External"/><Relationship Id="rId12" Type="http://schemas.openxmlformats.org/officeDocument/2006/relationships/hyperlink" Target="https://www.000webhost.com/" TargetMode="External"/><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5.jpg"/><Relationship Id="rId4" Type="http://schemas.openxmlformats.org/officeDocument/2006/relationships/hyperlink" Target="https://www.canva.com/" TargetMode="External"/><Relationship Id="rId9" Type="http://schemas.openxmlformats.org/officeDocument/2006/relationships/hyperlink" Target="https://www.tutorialspoint.com/" TargetMode="External"/><Relationship Id="rId5" Type="http://schemas.openxmlformats.org/officeDocument/2006/relationships/hyperlink" Target="https://html.com/" TargetMode="External"/><Relationship Id="rId6" Type="http://schemas.openxmlformats.org/officeDocument/2006/relationships/hyperlink" Target="https://www.mindspun.com/blog/websiterequirements-document-a-complete-guide" TargetMode="External"/><Relationship Id="rId7" Type="http://schemas.openxmlformats.org/officeDocument/2006/relationships/hyperlink" Target="https://youtu.be/BUCiSSyIGGU" TargetMode="External"/><Relationship Id="rId8" Type="http://schemas.openxmlformats.org/officeDocument/2006/relationships/hyperlink" Target="https://www.w3schools.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20000"/>
          </a:blip>
          <a:stretch>
            <a:fillRect/>
          </a:stretch>
        </a:blipFill>
      </p:bgPr>
    </p:bg>
    <p:spTree>
      <p:nvGrpSpPr>
        <p:cNvPr id="158" name="Shape 158"/>
        <p:cNvGrpSpPr/>
        <p:nvPr/>
      </p:nvGrpSpPr>
      <p:grpSpPr>
        <a:xfrm>
          <a:off x="0" y="0"/>
          <a:ext cx="0" cy="0"/>
          <a:chOff x="0" y="0"/>
          <a:chExt cx="0" cy="0"/>
        </a:xfrm>
      </p:grpSpPr>
      <p:sp>
        <p:nvSpPr>
          <p:cNvPr id="159" name="Google Shape;159;g1a486b1e62d_1_0"/>
          <p:cNvSpPr txBox="1"/>
          <p:nvPr>
            <p:ph idx="1" type="subTitle"/>
          </p:nvPr>
        </p:nvSpPr>
        <p:spPr>
          <a:xfrm>
            <a:off x="4658338" y="3917650"/>
            <a:ext cx="3073800" cy="1794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500"/>
              <a:buNone/>
            </a:pPr>
            <a:r>
              <a:rPr lang="en-IN" sz="1800">
                <a:latin typeface="Fira Sans Condensed Black"/>
                <a:ea typeface="Fira Sans Condensed Black"/>
                <a:cs typeface="Fira Sans Condensed Black"/>
                <a:sym typeface="Fira Sans Condensed Black"/>
              </a:rPr>
              <a:t>TEAM 7</a:t>
            </a:r>
            <a:endParaRPr sz="1800">
              <a:latin typeface="Fira Sans Condensed Black"/>
              <a:ea typeface="Fira Sans Condensed Black"/>
              <a:cs typeface="Fira Sans Condensed Black"/>
              <a:sym typeface="Fira Sans Condensed Black"/>
            </a:endParaRPr>
          </a:p>
          <a:p>
            <a:pPr indent="0" lvl="0" marL="0" rtl="0" algn="ctr">
              <a:lnSpc>
                <a:spcPct val="107000"/>
              </a:lnSpc>
              <a:spcBef>
                <a:spcPts val="1000"/>
              </a:spcBef>
              <a:spcAft>
                <a:spcPts val="0"/>
              </a:spcAft>
              <a:buClr>
                <a:schemeClr val="dk1"/>
              </a:buClr>
              <a:buSzPts val="1500"/>
              <a:buNone/>
            </a:pPr>
            <a:r>
              <a:rPr lang="en-IN" sz="1800">
                <a:latin typeface="Fira Sans Condensed Black"/>
                <a:ea typeface="Fira Sans Condensed Black"/>
                <a:cs typeface="Fira Sans Condensed Black"/>
                <a:sym typeface="Fira Sans Condensed Black"/>
              </a:rPr>
              <a:t>Harshitha Ramachandra                                                                                                                                               Sandra Staub                                                                                                                                                          Sharvil Shastri                                                                                                                                                      Shashank Ramprasad</a:t>
            </a:r>
            <a:endParaRPr sz="1800">
              <a:latin typeface="Fira Sans Condensed Black"/>
              <a:ea typeface="Fira Sans Condensed Black"/>
              <a:cs typeface="Fira Sans Condensed Black"/>
              <a:sym typeface="Fira Sans Condensed Black"/>
            </a:endParaRPr>
          </a:p>
        </p:txBody>
      </p:sp>
      <p:sp>
        <p:nvSpPr>
          <p:cNvPr id="160" name="Google Shape;160;g1a486b1e62d_1_0"/>
          <p:cNvSpPr/>
          <p:nvPr/>
        </p:nvSpPr>
        <p:spPr>
          <a:xfrm>
            <a:off x="1524000" y="748630"/>
            <a:ext cx="9342473" cy="230832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i="0" lang="en-IN" sz="3600" u="none" cap="none" strike="noStrike">
                <a:solidFill>
                  <a:schemeClr val="dk1"/>
                </a:solidFill>
                <a:latin typeface="Fira Sans Condensed ExtraBold"/>
                <a:ea typeface="Fira Sans Condensed ExtraBold"/>
                <a:cs typeface="Fira Sans Condensed ExtraBold"/>
                <a:sym typeface="Fira Sans Condensed ExtraBold"/>
              </a:rPr>
              <a:t>INFM 603 </a:t>
            </a:r>
            <a:br>
              <a:rPr i="0" lang="en-IN" sz="3600" u="none" cap="none" strike="noStrike">
                <a:solidFill>
                  <a:schemeClr val="dk1"/>
                </a:solidFill>
                <a:latin typeface="Fira Sans Condensed ExtraBold"/>
                <a:ea typeface="Fira Sans Condensed ExtraBold"/>
                <a:cs typeface="Fira Sans Condensed ExtraBold"/>
                <a:sym typeface="Fira Sans Condensed ExtraBold"/>
              </a:rPr>
            </a:br>
            <a:r>
              <a:rPr i="0" lang="en-IN" sz="3600" u="none" cap="none" strike="noStrike">
                <a:solidFill>
                  <a:schemeClr val="dk1"/>
                </a:solidFill>
                <a:latin typeface="Fira Sans Condensed ExtraBold"/>
                <a:ea typeface="Fira Sans Condensed ExtraBold"/>
                <a:cs typeface="Fira Sans Condensed ExtraBold"/>
                <a:sym typeface="Fira Sans Condensed ExtraBold"/>
              </a:rPr>
              <a:t>ALUMNI DATA </a:t>
            </a:r>
            <a:br>
              <a:rPr i="0" lang="en-IN" sz="3600" u="none" cap="none" strike="noStrike">
                <a:solidFill>
                  <a:schemeClr val="dk1"/>
                </a:solidFill>
                <a:latin typeface="Fira Sans Condensed ExtraBold"/>
                <a:ea typeface="Fira Sans Condensed ExtraBold"/>
                <a:cs typeface="Fira Sans Condensed ExtraBold"/>
                <a:sym typeface="Fira Sans Condensed ExtraBold"/>
              </a:rPr>
            </a:br>
            <a:r>
              <a:rPr i="0" lang="en-IN" sz="3600" u="none" cap="none" strike="noStrike">
                <a:solidFill>
                  <a:schemeClr val="dk1"/>
                </a:solidFill>
                <a:latin typeface="Fira Sans Condensed ExtraBold"/>
                <a:ea typeface="Fira Sans Condensed ExtraBold"/>
                <a:cs typeface="Fira Sans Condensed ExtraBold"/>
                <a:sym typeface="Fira Sans Condensed ExtraBold"/>
              </a:rPr>
              <a:t>AND </a:t>
            </a:r>
            <a:br>
              <a:rPr i="0" lang="en-IN" sz="3600" u="none" cap="none" strike="noStrike">
                <a:solidFill>
                  <a:schemeClr val="dk1"/>
                </a:solidFill>
                <a:latin typeface="Fira Sans Condensed ExtraBold"/>
                <a:ea typeface="Fira Sans Condensed ExtraBold"/>
                <a:cs typeface="Fira Sans Condensed ExtraBold"/>
                <a:sym typeface="Fira Sans Condensed ExtraBold"/>
              </a:rPr>
            </a:br>
            <a:r>
              <a:rPr i="0" lang="en-IN" sz="3600" u="none" cap="none" strike="noStrike">
                <a:solidFill>
                  <a:schemeClr val="dk1"/>
                </a:solidFill>
                <a:latin typeface="Fira Sans Condensed ExtraBold"/>
                <a:ea typeface="Fira Sans Condensed ExtraBold"/>
                <a:cs typeface="Fira Sans Condensed ExtraBold"/>
                <a:sym typeface="Fira Sans Condensed ExtraBold"/>
              </a:rPr>
              <a:t>ENGAGEMENT TRACKING SYSTEM</a:t>
            </a:r>
            <a:endParaRPr i="0" sz="1400" u="none" cap="none" strike="noStrike">
              <a:solidFill>
                <a:srgbClr val="000000"/>
              </a:solidFill>
              <a:latin typeface="Fira Sans Condensed ExtraBold"/>
              <a:ea typeface="Fira Sans Condensed ExtraBold"/>
              <a:cs typeface="Fira Sans Condensed ExtraBold"/>
              <a:sym typeface="Fira Sans Condensed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5000"/>
          </a:blip>
          <a:stretch>
            <a:fillRect/>
          </a:stretch>
        </a:blipFill>
      </p:bgPr>
    </p:bg>
    <p:spTree>
      <p:nvGrpSpPr>
        <p:cNvPr id="276" name="Shape 276"/>
        <p:cNvGrpSpPr/>
        <p:nvPr/>
      </p:nvGrpSpPr>
      <p:grpSpPr>
        <a:xfrm>
          <a:off x="0" y="0"/>
          <a:ext cx="0" cy="0"/>
          <a:chOff x="0" y="0"/>
          <a:chExt cx="0" cy="0"/>
        </a:xfrm>
      </p:grpSpPr>
      <p:sp>
        <p:nvSpPr>
          <p:cNvPr id="277" name="Google Shape;277;g1a7be19964d_19_42"/>
          <p:cNvSpPr txBox="1"/>
          <p:nvPr>
            <p:ph idx="1" type="body"/>
          </p:nvPr>
        </p:nvSpPr>
        <p:spPr>
          <a:xfrm>
            <a:off x="4740728" y="3084540"/>
            <a:ext cx="2710543" cy="688919"/>
          </a:xfrm>
          <a:prstGeom prst="rect">
            <a:avLst/>
          </a:prstGeom>
          <a:noFill/>
          <a:ln>
            <a:noFill/>
          </a:ln>
        </p:spPr>
        <p:txBody>
          <a:bodyPr anchorCtr="0" anchor="t" bIns="45700" lIns="91425" spcFirstLastPara="1" rIns="91425" wrap="square" tIns="45700">
            <a:normAutofit fontScale="92500" lnSpcReduction="10000"/>
          </a:bodyPr>
          <a:lstStyle/>
          <a:p>
            <a:pPr indent="0" lvl="0" marL="114300" rtl="0" algn="ctr">
              <a:lnSpc>
                <a:spcPct val="90000"/>
              </a:lnSpc>
              <a:spcBef>
                <a:spcPts val="1000"/>
              </a:spcBef>
              <a:spcAft>
                <a:spcPts val="0"/>
              </a:spcAft>
              <a:buSzPct val="48648"/>
              <a:buNone/>
            </a:pPr>
            <a:r>
              <a:rPr lang="en-IN" sz="4000">
                <a:latin typeface="Fira Sans Condensed ExtraBold"/>
                <a:ea typeface="Fira Sans Condensed ExtraBold"/>
                <a:cs typeface="Fira Sans Condensed ExtraBold"/>
                <a:sym typeface="Fira Sans Condensed ExtraBold"/>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g1a691f91ae4_7_7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6" name="Google Shape;166;g1a691f91ae4_7_75"/>
          <p:cNvSpPr txBox="1"/>
          <p:nvPr>
            <p:ph type="title"/>
          </p:nvPr>
        </p:nvSpPr>
        <p:spPr>
          <a:xfrm>
            <a:off x="640075" y="325375"/>
            <a:ext cx="4671600" cy="1612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i="0" lang="en-IN" sz="3400" u="none" cap="none" strike="noStrike">
                <a:latin typeface="Fira Sans Condensed ExtraBold"/>
                <a:ea typeface="Fira Sans Condensed ExtraBold"/>
                <a:cs typeface="Fira Sans Condensed ExtraBold"/>
                <a:sym typeface="Fira Sans Condensed ExtraBold"/>
              </a:rPr>
              <a:t>What is Alumni Data and </a:t>
            </a:r>
            <a:endParaRPr i="0" sz="3400" u="none" cap="none" strike="noStrike">
              <a:latin typeface="Fira Sans Condensed ExtraBold"/>
              <a:ea typeface="Fira Sans Condensed ExtraBold"/>
              <a:cs typeface="Fira Sans Condensed ExtraBold"/>
              <a:sym typeface="Fira Sans Condensed ExtraBold"/>
            </a:endParaRPr>
          </a:p>
          <a:p>
            <a:pPr indent="0" lvl="0" marL="0" rtl="0" algn="l">
              <a:lnSpc>
                <a:spcPct val="90000"/>
              </a:lnSpc>
              <a:spcBef>
                <a:spcPts val="0"/>
              </a:spcBef>
              <a:spcAft>
                <a:spcPts val="0"/>
              </a:spcAft>
              <a:buClr>
                <a:schemeClr val="dk1"/>
              </a:buClr>
              <a:buSzPts val="1800"/>
              <a:buNone/>
            </a:pPr>
            <a:r>
              <a:rPr i="0" lang="en-IN" sz="3400" u="none" cap="none" strike="noStrike">
                <a:latin typeface="Fira Sans Condensed ExtraBold"/>
                <a:ea typeface="Fira Sans Condensed ExtraBold"/>
                <a:cs typeface="Fira Sans Condensed ExtraBold"/>
                <a:sym typeface="Fira Sans Condensed ExtraBold"/>
              </a:rPr>
              <a:t>Engagement Tracking System?</a:t>
            </a:r>
            <a:endParaRPr sz="3400">
              <a:latin typeface="Fira Sans Condensed ExtraBold"/>
              <a:ea typeface="Fira Sans Condensed ExtraBold"/>
              <a:cs typeface="Fira Sans Condensed ExtraBold"/>
              <a:sym typeface="Fira Sans Condensed ExtraBold"/>
            </a:endParaRPr>
          </a:p>
        </p:txBody>
      </p:sp>
      <p:sp>
        <p:nvSpPr>
          <p:cNvPr id="167" name="Google Shape;167;g1a691f91ae4_7_75"/>
          <p:cNvSpPr txBox="1"/>
          <p:nvPr>
            <p:ph idx="1" type="body"/>
          </p:nvPr>
        </p:nvSpPr>
        <p:spPr>
          <a:xfrm>
            <a:off x="534050" y="3519673"/>
            <a:ext cx="4243500" cy="2392500"/>
          </a:xfrm>
          <a:prstGeom prst="rect">
            <a:avLst/>
          </a:prstGeom>
          <a:noFill/>
          <a:ln>
            <a:noFill/>
          </a:ln>
        </p:spPr>
        <p:txBody>
          <a:bodyPr anchorCtr="0" anchor="t" bIns="45700" lIns="91425" spcFirstLastPara="1" rIns="91425" wrap="square" tIns="45700">
            <a:normAutofit lnSpcReduction="10000"/>
          </a:bodyPr>
          <a:lstStyle/>
          <a:p>
            <a:pPr indent="0" lvl="3" marL="1485900" rtl="0" algn="l">
              <a:lnSpc>
                <a:spcPct val="90000"/>
              </a:lnSpc>
              <a:spcBef>
                <a:spcPts val="500"/>
              </a:spcBef>
              <a:spcAft>
                <a:spcPts val="0"/>
              </a:spcAft>
              <a:buSzPts val="1800"/>
              <a:buNone/>
            </a:pPr>
            <a:r>
              <a:t/>
            </a:r>
            <a:endParaRPr b="1" i="0" sz="800" u="none" cap="none" strike="noStrike">
              <a:latin typeface="Calibri"/>
              <a:ea typeface="Calibri"/>
              <a:cs typeface="Calibri"/>
              <a:sym typeface="Calibri"/>
            </a:endParaRPr>
          </a:p>
          <a:p>
            <a:pPr indent="-228600" lvl="3" marL="1828800" rtl="0" algn="l">
              <a:lnSpc>
                <a:spcPct val="90000"/>
              </a:lnSpc>
              <a:spcBef>
                <a:spcPts val="500"/>
              </a:spcBef>
              <a:spcAft>
                <a:spcPts val="0"/>
              </a:spcAft>
              <a:buSzPts val="1800"/>
              <a:buNone/>
            </a:pPr>
            <a:r>
              <a:t/>
            </a:r>
            <a:endParaRPr b="1" sz="700">
              <a:latin typeface="Calibri"/>
              <a:ea typeface="Calibri"/>
              <a:cs typeface="Calibri"/>
              <a:sym typeface="Calibri"/>
            </a:endParaRPr>
          </a:p>
          <a:p>
            <a:pPr indent="-228600" lvl="0" marL="457200" rtl="0" algn="l">
              <a:lnSpc>
                <a:spcPct val="90000"/>
              </a:lnSpc>
              <a:spcBef>
                <a:spcPts val="1000"/>
              </a:spcBef>
              <a:spcAft>
                <a:spcPts val="0"/>
              </a:spcAft>
              <a:buClr>
                <a:schemeClr val="dk1"/>
              </a:buClr>
              <a:buSzPts val="1800"/>
              <a:buNone/>
            </a:pPr>
            <a:r>
              <a:t/>
            </a:r>
            <a:endParaRPr b="1" sz="1700">
              <a:latin typeface="Calibri"/>
              <a:ea typeface="Calibri"/>
              <a:cs typeface="Calibri"/>
              <a:sym typeface="Calibri"/>
            </a:endParaRPr>
          </a:p>
          <a:p>
            <a:pPr indent="0" lvl="0" marL="114300" rtl="0" algn="l">
              <a:lnSpc>
                <a:spcPct val="90000"/>
              </a:lnSpc>
              <a:spcBef>
                <a:spcPts val="1000"/>
              </a:spcBef>
              <a:spcAft>
                <a:spcPts val="0"/>
              </a:spcAft>
              <a:buSzPts val="1800"/>
              <a:buNone/>
            </a:pPr>
            <a:r>
              <a:t/>
            </a:r>
            <a:endParaRPr b="1" sz="1700">
              <a:latin typeface="Calibri"/>
              <a:ea typeface="Calibri"/>
              <a:cs typeface="Calibri"/>
              <a:sym typeface="Calibri"/>
            </a:endParaRPr>
          </a:p>
          <a:p>
            <a:pPr indent="0" lvl="0" marL="114300" rtl="0" algn="l">
              <a:lnSpc>
                <a:spcPct val="90000"/>
              </a:lnSpc>
              <a:spcBef>
                <a:spcPts val="1000"/>
              </a:spcBef>
              <a:spcAft>
                <a:spcPts val="0"/>
              </a:spcAft>
              <a:buSzPts val="1800"/>
              <a:buNone/>
            </a:pPr>
            <a:r>
              <a:t/>
            </a:r>
            <a:endParaRPr b="1" sz="1700"/>
          </a:p>
          <a:p>
            <a:pPr indent="0" lvl="0" marL="114300" rtl="0" algn="l">
              <a:lnSpc>
                <a:spcPct val="90000"/>
              </a:lnSpc>
              <a:spcBef>
                <a:spcPts val="1000"/>
              </a:spcBef>
              <a:spcAft>
                <a:spcPts val="0"/>
              </a:spcAft>
              <a:buSzPts val="1800"/>
              <a:buNone/>
            </a:pPr>
            <a:r>
              <a:t/>
            </a:r>
            <a:endParaRPr b="1" i="0" sz="1700" u="none" cap="none" strike="noStrike">
              <a:latin typeface="Calibri"/>
              <a:ea typeface="Calibri"/>
              <a:cs typeface="Calibri"/>
              <a:sym typeface="Calibri"/>
            </a:endParaRPr>
          </a:p>
          <a:p>
            <a:pPr indent="-228600" lvl="0" marL="457200" rtl="0" algn="l">
              <a:lnSpc>
                <a:spcPct val="90000"/>
              </a:lnSpc>
              <a:spcBef>
                <a:spcPts val="1000"/>
              </a:spcBef>
              <a:spcAft>
                <a:spcPts val="0"/>
              </a:spcAft>
              <a:buClr>
                <a:schemeClr val="dk1"/>
              </a:buClr>
              <a:buSzPts val="1800"/>
              <a:buNone/>
            </a:pPr>
            <a:r>
              <a:t/>
            </a:r>
            <a:endParaRPr b="1" i="0" sz="1700" u="none" cap="none" strike="noStrike">
              <a:latin typeface="Calibri"/>
              <a:ea typeface="Calibri"/>
              <a:cs typeface="Calibri"/>
              <a:sym typeface="Calibri"/>
            </a:endParaRPr>
          </a:p>
          <a:p>
            <a:pPr indent="-228600" lvl="0" marL="457200" rtl="0" algn="l">
              <a:lnSpc>
                <a:spcPct val="90000"/>
              </a:lnSpc>
              <a:spcBef>
                <a:spcPts val="1000"/>
              </a:spcBef>
              <a:spcAft>
                <a:spcPts val="0"/>
              </a:spcAft>
              <a:buClr>
                <a:schemeClr val="dk1"/>
              </a:buClr>
              <a:buSzPts val="1800"/>
              <a:buNone/>
            </a:pPr>
            <a:r>
              <a:t/>
            </a:r>
            <a:endParaRPr sz="1700"/>
          </a:p>
        </p:txBody>
      </p:sp>
      <p:pic>
        <p:nvPicPr>
          <p:cNvPr id="168" name="Google Shape;168;g1a691f91ae4_7_75"/>
          <p:cNvPicPr preferRelativeResize="0"/>
          <p:nvPr/>
        </p:nvPicPr>
        <p:blipFill rotWithShape="1">
          <a:blip r:embed="rId3">
            <a:alphaModFix/>
          </a:blip>
          <a:srcRect b="0" l="19310" r="18000" t="0"/>
          <a:stretch/>
        </p:blipFill>
        <p:spPr>
          <a:xfrm>
            <a:off x="5311702" y="10"/>
            <a:ext cx="6878775" cy="6857990"/>
          </a:xfrm>
          <a:custGeom>
            <a:rect b="b" l="l" r="r" t="t"/>
            <a:pathLst>
              <a:path extrusionOk="0" h="6858000" w="6878775">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pic>
        <p:nvPicPr>
          <p:cNvPr descr="Social network with solid fill" id="169" name="Google Shape;169;g1a691f91ae4_7_75"/>
          <p:cNvPicPr preferRelativeResize="0"/>
          <p:nvPr/>
        </p:nvPicPr>
        <p:blipFill rotWithShape="1">
          <a:blip r:embed="rId4">
            <a:alphaModFix/>
          </a:blip>
          <a:srcRect b="0" l="0" r="0" t="0"/>
          <a:stretch/>
        </p:blipFill>
        <p:spPr>
          <a:xfrm>
            <a:off x="992575" y="2434001"/>
            <a:ext cx="762600" cy="762600"/>
          </a:xfrm>
          <a:prstGeom prst="rect">
            <a:avLst/>
          </a:prstGeom>
          <a:noFill/>
          <a:ln>
            <a:noFill/>
          </a:ln>
        </p:spPr>
      </p:pic>
      <p:sp>
        <p:nvSpPr>
          <p:cNvPr id="170" name="Google Shape;170;g1a691f91ae4_7_75"/>
          <p:cNvSpPr txBox="1"/>
          <p:nvPr/>
        </p:nvSpPr>
        <p:spPr>
          <a:xfrm>
            <a:off x="464725" y="3235538"/>
            <a:ext cx="1818300" cy="785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1500" u="none" cap="none" strike="noStrike">
                <a:solidFill>
                  <a:srgbClr val="000000"/>
                </a:solidFill>
                <a:latin typeface="Calibri"/>
                <a:ea typeface="Calibri"/>
                <a:cs typeface="Calibri"/>
                <a:sym typeface="Calibri"/>
              </a:rPr>
              <a:t>Build a strong alumni network.</a:t>
            </a:r>
            <a:endParaRPr b="1" sz="1500"/>
          </a:p>
          <a:p>
            <a:pPr indent="0" lvl="0" marL="0" marR="0" rtl="0" algn="ctr">
              <a:lnSpc>
                <a:spcPct val="100000"/>
              </a:lnSpc>
              <a:spcBef>
                <a:spcPts val="0"/>
              </a:spcBef>
              <a:spcAft>
                <a:spcPts val="0"/>
              </a:spcAft>
              <a:buNone/>
            </a:pPr>
            <a:r>
              <a:t/>
            </a:r>
            <a:endParaRPr b="1" i="0" sz="1500" u="none" cap="none" strike="noStrike">
              <a:solidFill>
                <a:srgbClr val="000000"/>
              </a:solidFill>
            </a:endParaRPr>
          </a:p>
        </p:txBody>
      </p:sp>
      <p:sp>
        <p:nvSpPr>
          <p:cNvPr id="171" name="Google Shape;171;g1a691f91ae4_7_75"/>
          <p:cNvSpPr/>
          <p:nvPr/>
        </p:nvSpPr>
        <p:spPr>
          <a:xfrm>
            <a:off x="3099362" y="2402879"/>
            <a:ext cx="677100" cy="762600"/>
          </a:xfrm>
          <a:prstGeom prst="rect">
            <a:avLst/>
          </a:prstGeom>
          <a:blipFill rotWithShape="1">
            <a:blip r:embed="rId5">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1a691f91ae4_7_75"/>
          <p:cNvSpPr txBox="1"/>
          <p:nvPr/>
        </p:nvSpPr>
        <p:spPr>
          <a:xfrm>
            <a:off x="2662561" y="3178481"/>
            <a:ext cx="1550700" cy="1015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1500" u="none" cap="none" strike="noStrike">
                <a:solidFill>
                  <a:srgbClr val="000000"/>
                </a:solidFill>
                <a:latin typeface="Calibri"/>
                <a:ea typeface="Calibri"/>
                <a:cs typeface="Calibri"/>
                <a:sym typeface="Calibri"/>
              </a:rPr>
              <a:t>Collect personal and volunteering information.</a:t>
            </a:r>
            <a:endParaRPr sz="1500"/>
          </a:p>
          <a:p>
            <a:pPr indent="0" lvl="0" marL="0" marR="0" rtl="0" algn="ctr">
              <a:lnSpc>
                <a:spcPct val="100000"/>
              </a:lnSpc>
              <a:spcBef>
                <a:spcPts val="0"/>
              </a:spcBef>
              <a:spcAft>
                <a:spcPts val="0"/>
              </a:spcAft>
              <a:buNone/>
            </a:pPr>
            <a:r>
              <a:t/>
            </a:r>
            <a:endParaRPr b="0" i="0" sz="1500" u="none" cap="none" strike="noStrike">
              <a:solidFill>
                <a:srgbClr val="000000"/>
              </a:solidFill>
              <a:latin typeface="Arial"/>
              <a:ea typeface="Arial"/>
              <a:cs typeface="Arial"/>
              <a:sym typeface="Arial"/>
            </a:endParaRPr>
          </a:p>
        </p:txBody>
      </p:sp>
      <p:sp>
        <p:nvSpPr>
          <p:cNvPr id="173" name="Google Shape;173;g1a691f91ae4_7_75"/>
          <p:cNvSpPr/>
          <p:nvPr/>
        </p:nvSpPr>
        <p:spPr>
          <a:xfrm>
            <a:off x="1002472" y="4574681"/>
            <a:ext cx="591000" cy="762600"/>
          </a:xfrm>
          <a:prstGeom prst="rect">
            <a:avLst/>
          </a:prstGeom>
          <a:blipFill rotWithShape="1">
            <a:blip r:embed="rId6">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1a691f91ae4_7_75"/>
          <p:cNvSpPr txBox="1"/>
          <p:nvPr/>
        </p:nvSpPr>
        <p:spPr>
          <a:xfrm>
            <a:off x="537587" y="5318592"/>
            <a:ext cx="1617900" cy="785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1500" u="none" cap="none" strike="noStrike">
                <a:solidFill>
                  <a:srgbClr val="000000"/>
                </a:solidFill>
                <a:latin typeface="Calibri"/>
                <a:ea typeface="Calibri"/>
                <a:cs typeface="Calibri"/>
                <a:sym typeface="Calibri"/>
              </a:rPr>
              <a:t>Web front-end in link with the database.</a:t>
            </a:r>
            <a:endParaRPr b="1" sz="1500"/>
          </a:p>
        </p:txBody>
      </p:sp>
      <p:pic>
        <p:nvPicPr>
          <p:cNvPr descr="Folder Search with solid fill" id="175" name="Google Shape;175;g1a691f91ae4_7_75"/>
          <p:cNvPicPr preferRelativeResize="0"/>
          <p:nvPr/>
        </p:nvPicPr>
        <p:blipFill rotWithShape="1">
          <a:blip r:embed="rId7">
            <a:alphaModFix/>
          </a:blip>
          <a:srcRect b="0" l="0" r="0" t="0"/>
          <a:stretch/>
        </p:blipFill>
        <p:spPr>
          <a:xfrm>
            <a:off x="3099350" y="4538350"/>
            <a:ext cx="835275" cy="835275"/>
          </a:xfrm>
          <a:prstGeom prst="rect">
            <a:avLst/>
          </a:prstGeom>
          <a:noFill/>
          <a:ln>
            <a:noFill/>
          </a:ln>
        </p:spPr>
      </p:pic>
      <p:sp>
        <p:nvSpPr>
          <p:cNvPr id="176" name="Google Shape;176;g1a691f91ae4_7_75"/>
          <p:cNvSpPr txBox="1"/>
          <p:nvPr/>
        </p:nvSpPr>
        <p:spPr>
          <a:xfrm>
            <a:off x="2607843" y="5349713"/>
            <a:ext cx="1818300" cy="785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1500" u="none" cap="none" strike="noStrike">
                <a:solidFill>
                  <a:srgbClr val="000000"/>
                </a:solidFill>
                <a:latin typeface="Calibri"/>
                <a:ea typeface="Calibri"/>
                <a:cs typeface="Calibri"/>
                <a:sym typeface="Calibri"/>
              </a:rPr>
              <a:t>Faculty to fetch information on alumni engagement.</a:t>
            </a:r>
            <a:endParaRPr b="1" sz="1500"/>
          </a:p>
        </p:txBody>
      </p:sp>
      <p:cxnSp>
        <p:nvCxnSpPr>
          <p:cNvPr id="177" name="Google Shape;177;g1a691f91ae4_7_75"/>
          <p:cNvCxnSpPr/>
          <p:nvPr/>
        </p:nvCxnSpPr>
        <p:spPr>
          <a:xfrm>
            <a:off x="636300" y="4257588"/>
            <a:ext cx="3591300" cy="0"/>
          </a:xfrm>
          <a:prstGeom prst="straightConnector1">
            <a:avLst/>
          </a:prstGeom>
          <a:noFill/>
          <a:ln cap="flat" cmpd="sng" w="28575">
            <a:solidFill>
              <a:srgbClr val="FF9900"/>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g1a486b1e62d_1_27"/>
          <p:cNvSpPr txBox="1"/>
          <p:nvPr>
            <p:ph type="title"/>
          </p:nvPr>
        </p:nvSpPr>
        <p:spPr>
          <a:xfrm>
            <a:off x="3254802" y="250500"/>
            <a:ext cx="84165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Arial"/>
              <a:buNone/>
            </a:pPr>
            <a:r>
              <a:rPr lang="en-IN" sz="4800">
                <a:latin typeface="Fira Sans Condensed ExtraBold"/>
                <a:ea typeface="Fira Sans Condensed ExtraBold"/>
                <a:cs typeface="Fira Sans Condensed ExtraBold"/>
                <a:sym typeface="Fira Sans Condensed ExtraBold"/>
              </a:rPr>
              <a:t>Stakeholders</a:t>
            </a:r>
            <a:r>
              <a:rPr lang="en-IN" sz="4800">
                <a:latin typeface="Fira Sans Condensed ExtraBold"/>
                <a:ea typeface="Fira Sans Condensed ExtraBold"/>
                <a:cs typeface="Fira Sans Condensed ExtraBold"/>
                <a:sym typeface="Fira Sans Condensed ExtraBold"/>
              </a:rPr>
              <a:t> and requirements</a:t>
            </a:r>
            <a:endParaRPr sz="4800">
              <a:latin typeface="Fira Sans Condensed ExtraBold"/>
              <a:ea typeface="Fira Sans Condensed ExtraBold"/>
              <a:cs typeface="Fira Sans Condensed ExtraBold"/>
              <a:sym typeface="Fira Sans Condensed ExtraBold"/>
            </a:endParaRPr>
          </a:p>
        </p:txBody>
      </p:sp>
      <p:grpSp>
        <p:nvGrpSpPr>
          <p:cNvPr id="183" name="Google Shape;183;g1a486b1e62d_1_27"/>
          <p:cNvGrpSpPr/>
          <p:nvPr/>
        </p:nvGrpSpPr>
        <p:grpSpPr>
          <a:xfrm>
            <a:off x="7043058" y="1907496"/>
            <a:ext cx="4419600" cy="4165825"/>
            <a:chOff x="0" y="0"/>
            <a:chExt cx="4419600" cy="4165825"/>
          </a:xfrm>
        </p:grpSpPr>
        <p:sp>
          <p:nvSpPr>
            <p:cNvPr id="184" name="Google Shape;184;g1a486b1e62d_1_27"/>
            <p:cNvSpPr/>
            <p:nvPr/>
          </p:nvSpPr>
          <p:spPr>
            <a:xfrm>
              <a:off x="0" y="0"/>
              <a:ext cx="3756660" cy="1249747"/>
            </a:xfrm>
            <a:prstGeom prst="roundRect">
              <a:avLst>
                <a:gd fmla="val 10000" name="adj"/>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1a486b1e62d_1_27"/>
            <p:cNvSpPr txBox="1"/>
            <p:nvPr/>
          </p:nvSpPr>
          <p:spPr>
            <a:xfrm>
              <a:off x="36604" y="36604"/>
              <a:ext cx="2408085" cy="1176539"/>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rgbClr val="000000"/>
                </a:buClr>
                <a:buSzPts val="1600"/>
                <a:buFont typeface="Arial"/>
                <a:buNone/>
              </a:pPr>
              <a:r>
                <a:rPr b="1" i="0" lang="en-IN" sz="1600" u="none" cap="none" strike="noStrike">
                  <a:solidFill>
                    <a:schemeClr val="lt1"/>
                  </a:solidFill>
                  <a:latin typeface="Calibri"/>
                  <a:ea typeface="Calibri"/>
                  <a:cs typeface="Calibri"/>
                  <a:sym typeface="Calibri"/>
                </a:rPr>
                <a:t>A webform for the alumni to enter their information.</a:t>
              </a:r>
              <a:endParaRPr b="1" i="0" sz="1600" u="none" cap="none" strike="noStrike">
                <a:solidFill>
                  <a:schemeClr val="lt1"/>
                </a:solidFill>
                <a:latin typeface="Arial"/>
                <a:ea typeface="Arial"/>
                <a:cs typeface="Arial"/>
                <a:sym typeface="Arial"/>
              </a:endParaRPr>
            </a:p>
          </p:txBody>
        </p:sp>
        <p:sp>
          <p:nvSpPr>
            <p:cNvPr id="186" name="Google Shape;186;g1a486b1e62d_1_27"/>
            <p:cNvSpPr/>
            <p:nvPr/>
          </p:nvSpPr>
          <p:spPr>
            <a:xfrm>
              <a:off x="331470" y="1458039"/>
              <a:ext cx="3756660" cy="1249747"/>
            </a:xfrm>
            <a:prstGeom prst="roundRect">
              <a:avLst>
                <a:gd fmla="val 10000"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1a486b1e62d_1_27"/>
            <p:cNvSpPr txBox="1"/>
            <p:nvPr/>
          </p:nvSpPr>
          <p:spPr>
            <a:xfrm>
              <a:off x="368074" y="1494643"/>
              <a:ext cx="2539646" cy="1176539"/>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rgbClr val="000000"/>
                </a:buClr>
                <a:buSzPts val="1600"/>
                <a:buFont typeface="Arial"/>
                <a:buNone/>
              </a:pPr>
              <a:r>
                <a:rPr b="1" i="0" lang="en-IN" sz="1600" u="none" cap="none" strike="noStrike">
                  <a:solidFill>
                    <a:schemeClr val="lt1"/>
                  </a:solidFill>
                  <a:latin typeface="Calibri"/>
                  <a:ea typeface="Calibri"/>
                  <a:cs typeface="Calibri"/>
                  <a:sym typeface="Calibri"/>
                </a:rPr>
                <a:t>Entered information to be stored in a database.</a:t>
              </a:r>
              <a:endParaRPr b="1" i="0" sz="1600" u="none" cap="none" strike="noStrike">
                <a:solidFill>
                  <a:schemeClr val="lt1"/>
                </a:solidFill>
                <a:latin typeface="Arial"/>
                <a:ea typeface="Arial"/>
                <a:cs typeface="Arial"/>
                <a:sym typeface="Arial"/>
              </a:endParaRPr>
            </a:p>
          </p:txBody>
        </p:sp>
        <p:sp>
          <p:nvSpPr>
            <p:cNvPr id="188" name="Google Shape;188;g1a486b1e62d_1_27"/>
            <p:cNvSpPr/>
            <p:nvPr/>
          </p:nvSpPr>
          <p:spPr>
            <a:xfrm>
              <a:off x="662940" y="2916078"/>
              <a:ext cx="3756660" cy="1249747"/>
            </a:xfrm>
            <a:prstGeom prst="roundRect">
              <a:avLst>
                <a:gd fmla="val 10000" name="adj"/>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1a486b1e62d_1_27"/>
            <p:cNvSpPr txBox="1"/>
            <p:nvPr/>
          </p:nvSpPr>
          <p:spPr>
            <a:xfrm>
              <a:off x="699544" y="2952682"/>
              <a:ext cx="2539646" cy="1176539"/>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rgbClr val="000000"/>
                </a:buClr>
                <a:buSzPts val="1600"/>
                <a:buFont typeface="Arial"/>
                <a:buNone/>
              </a:pPr>
              <a:r>
                <a:rPr b="1" i="0" lang="en-IN" sz="1600" u="none" cap="none" strike="noStrike">
                  <a:solidFill>
                    <a:schemeClr val="lt1"/>
                  </a:solidFill>
                  <a:latin typeface="Calibri"/>
                  <a:ea typeface="Calibri"/>
                  <a:cs typeface="Calibri"/>
                  <a:sym typeface="Calibri"/>
                </a:rPr>
                <a:t>Website for the stakeholder to fetch the stored information with search, sort and filter functionality.</a:t>
              </a:r>
              <a:endParaRPr b="1" i="0" sz="1600" u="none" cap="none" strike="noStrike">
                <a:solidFill>
                  <a:schemeClr val="lt1"/>
                </a:solidFill>
                <a:latin typeface="Arial"/>
                <a:ea typeface="Arial"/>
                <a:cs typeface="Arial"/>
                <a:sym typeface="Arial"/>
              </a:endParaRPr>
            </a:p>
          </p:txBody>
        </p:sp>
        <p:sp>
          <p:nvSpPr>
            <p:cNvPr id="190" name="Google Shape;190;g1a486b1e62d_1_27"/>
            <p:cNvSpPr/>
            <p:nvPr/>
          </p:nvSpPr>
          <p:spPr>
            <a:xfrm>
              <a:off x="2944324" y="947725"/>
              <a:ext cx="812336" cy="812336"/>
            </a:xfrm>
            <a:prstGeom prst="downArrow">
              <a:avLst>
                <a:gd fmla="val 55000" name="adj1"/>
                <a:gd fmla="val 45000" name="adj2"/>
              </a:avLst>
            </a:prstGeom>
            <a:solidFill>
              <a:srgbClr val="F7D5CB">
                <a:alpha val="89803"/>
              </a:srgbClr>
            </a:solidFill>
            <a:ln cap="flat" cmpd="sng" w="25400">
              <a:solidFill>
                <a:srgbClr val="F7D5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1a486b1e62d_1_27"/>
            <p:cNvSpPr txBox="1"/>
            <p:nvPr/>
          </p:nvSpPr>
          <p:spPr>
            <a:xfrm>
              <a:off x="3127100" y="947725"/>
              <a:ext cx="446784" cy="611283"/>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p:txBody>
        </p:sp>
        <p:sp>
          <p:nvSpPr>
            <p:cNvPr id="192" name="Google Shape;192;g1a486b1e62d_1_27"/>
            <p:cNvSpPr/>
            <p:nvPr/>
          </p:nvSpPr>
          <p:spPr>
            <a:xfrm>
              <a:off x="3275794" y="2397432"/>
              <a:ext cx="812336" cy="812336"/>
            </a:xfrm>
            <a:prstGeom prst="downArrow">
              <a:avLst>
                <a:gd fmla="val 55000" name="adj1"/>
                <a:gd fmla="val 45000" name="adj2"/>
              </a:avLst>
            </a:prstGeom>
            <a:solidFill>
              <a:srgbClr val="E0E0E0">
                <a:alpha val="89803"/>
              </a:srgbClr>
            </a:solidFill>
            <a:ln cap="flat" cmpd="sng" w="25400">
              <a:solidFill>
                <a:srgbClr val="E0E0E0">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1a486b1e62d_1_27"/>
            <p:cNvSpPr txBox="1"/>
            <p:nvPr/>
          </p:nvSpPr>
          <p:spPr>
            <a:xfrm>
              <a:off x="3458570" y="2397432"/>
              <a:ext cx="446784" cy="611283"/>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p:txBody>
        </p:sp>
      </p:grpSp>
      <p:grpSp>
        <p:nvGrpSpPr>
          <p:cNvPr id="194" name="Google Shape;194;g1a486b1e62d_1_27"/>
          <p:cNvGrpSpPr/>
          <p:nvPr/>
        </p:nvGrpSpPr>
        <p:grpSpPr>
          <a:xfrm>
            <a:off x="3532156" y="2071943"/>
            <a:ext cx="2370346" cy="3760593"/>
            <a:chOff x="984908" y="381255"/>
            <a:chExt cx="2370346" cy="3760593"/>
          </a:xfrm>
        </p:grpSpPr>
        <p:sp>
          <p:nvSpPr>
            <p:cNvPr id="195" name="Google Shape;195;g1a486b1e62d_1_27"/>
            <p:cNvSpPr/>
            <p:nvPr/>
          </p:nvSpPr>
          <p:spPr>
            <a:xfrm>
              <a:off x="1052578" y="381255"/>
              <a:ext cx="2209680" cy="1802556"/>
            </a:xfrm>
            <a:prstGeom prst="roundRect">
              <a:avLst>
                <a:gd fmla="val 10000" name="adj"/>
              </a:avLst>
            </a:prstGeom>
            <a:solidFill>
              <a:schemeClr val="accent2">
                <a:alpha val="80000"/>
              </a:scheme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1a486b1e62d_1_27"/>
            <p:cNvSpPr/>
            <p:nvPr/>
          </p:nvSpPr>
          <p:spPr>
            <a:xfrm>
              <a:off x="1139334" y="463673"/>
              <a:ext cx="2209680" cy="1802556"/>
            </a:xfrm>
            <a:prstGeom prst="roundRect">
              <a:avLst>
                <a:gd fmla="val 10000" name="adj"/>
              </a:avLst>
            </a:prstGeom>
            <a:solidFill>
              <a:schemeClr val="lt1">
                <a:alpha val="89803"/>
              </a:schemeClr>
            </a:solidFill>
            <a:ln cap="flat" cmpd="sng" w="25400">
              <a:solidFill>
                <a:srgbClr val="D66E2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1a486b1e62d_1_27"/>
            <p:cNvSpPr txBox="1"/>
            <p:nvPr/>
          </p:nvSpPr>
          <p:spPr>
            <a:xfrm>
              <a:off x="1192129" y="516468"/>
              <a:ext cx="2104090" cy="1696966"/>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rgbClr val="000000"/>
                </a:buClr>
                <a:buSzPts val="1600"/>
                <a:buFont typeface="Arial"/>
                <a:buNone/>
              </a:pPr>
              <a:r>
                <a:rPr b="1" i="0" lang="en-IN" sz="1600" u="sng" cap="none" strike="noStrike">
                  <a:solidFill>
                    <a:srgbClr val="000000"/>
                  </a:solidFill>
                  <a:latin typeface="Calibri"/>
                  <a:ea typeface="Calibri"/>
                  <a:cs typeface="Calibri"/>
                  <a:sym typeface="Calibri"/>
                </a:rPr>
                <a:t>Primary Stakeholder: </a:t>
              </a:r>
              <a:r>
                <a:rPr b="1" i="0" lang="en-IN" sz="1600" u="none" cap="none" strike="noStrike">
                  <a:solidFill>
                    <a:srgbClr val="000000"/>
                  </a:solidFill>
                  <a:latin typeface="Calibri"/>
                  <a:ea typeface="Calibri"/>
                  <a:cs typeface="Calibri"/>
                  <a:sym typeface="Calibri"/>
                </a:rPr>
                <a:t>Professor David Loshin (Senior Lecturer and Faculty Lead for Careers &amp; External Relations (iSchool, UMD))</a:t>
              </a:r>
              <a:endParaRPr/>
            </a:p>
          </p:txBody>
        </p:sp>
        <p:sp>
          <p:nvSpPr>
            <p:cNvPr id="198" name="Google Shape;198;g1a486b1e62d_1_27"/>
            <p:cNvSpPr/>
            <p:nvPr/>
          </p:nvSpPr>
          <p:spPr>
            <a:xfrm>
              <a:off x="984908" y="2876180"/>
              <a:ext cx="2283590" cy="1183250"/>
            </a:xfrm>
            <a:prstGeom prst="roundRect">
              <a:avLst>
                <a:gd fmla="val 10000" name="adj"/>
              </a:avLst>
            </a:prstGeom>
            <a:solidFill>
              <a:schemeClr val="accent2">
                <a:alpha val="80000"/>
              </a:scheme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1a486b1e62d_1_27"/>
            <p:cNvSpPr/>
            <p:nvPr/>
          </p:nvSpPr>
          <p:spPr>
            <a:xfrm>
              <a:off x="1071664" y="2958598"/>
              <a:ext cx="2283590" cy="1183250"/>
            </a:xfrm>
            <a:prstGeom prst="roundRect">
              <a:avLst>
                <a:gd fmla="val 10000" name="adj"/>
              </a:avLst>
            </a:prstGeom>
            <a:solidFill>
              <a:schemeClr val="lt1">
                <a:alpha val="89803"/>
              </a:schemeClr>
            </a:solidFill>
            <a:ln cap="flat" cmpd="sng" w="25400">
              <a:solidFill>
                <a:srgbClr val="D66E2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a486b1e62d_1_27"/>
            <p:cNvSpPr txBox="1"/>
            <p:nvPr/>
          </p:nvSpPr>
          <p:spPr>
            <a:xfrm>
              <a:off x="1106320" y="2993254"/>
              <a:ext cx="2214278" cy="1113938"/>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rgbClr val="000000"/>
                </a:buClr>
                <a:buSzPts val="1600"/>
                <a:buFont typeface="Arial"/>
                <a:buNone/>
              </a:pPr>
              <a:r>
                <a:rPr b="1" i="0" lang="en-IN" sz="1600" u="sng" cap="none" strike="noStrike">
                  <a:solidFill>
                    <a:srgbClr val="000000"/>
                  </a:solidFill>
                  <a:latin typeface="Calibri"/>
                  <a:ea typeface="Calibri"/>
                  <a:cs typeface="Calibri"/>
                  <a:sym typeface="Calibri"/>
                </a:rPr>
                <a:t>Secondary stakeholder: </a:t>
              </a:r>
              <a:r>
                <a:rPr b="1" i="0" lang="en-IN" sz="1600" cap="none" strike="noStrike">
                  <a:solidFill>
                    <a:srgbClr val="000000"/>
                  </a:solidFill>
                  <a:latin typeface="Calibri"/>
                  <a:ea typeface="Calibri"/>
                  <a:cs typeface="Calibri"/>
                  <a:sym typeface="Calibri"/>
                </a:rPr>
                <a:t>Current </a:t>
              </a:r>
              <a:r>
                <a:rPr b="1" i="0" lang="en-IN" sz="1600" u="none" cap="none" strike="noStrike">
                  <a:solidFill>
                    <a:srgbClr val="000000"/>
                  </a:solidFill>
                  <a:latin typeface="Calibri"/>
                  <a:ea typeface="Calibri"/>
                  <a:cs typeface="Calibri"/>
                  <a:sym typeface="Calibri"/>
                </a:rPr>
                <a:t>MIM students</a:t>
              </a:r>
              <a:endParaRPr/>
            </a:p>
          </p:txBody>
        </p:sp>
      </p:grpSp>
      <p:pic>
        <p:nvPicPr>
          <p:cNvPr descr="A picture containing logo&#10;&#10;Description automatically generated" id="201" name="Google Shape;201;g1a486b1e62d_1_27"/>
          <p:cNvPicPr preferRelativeResize="0"/>
          <p:nvPr/>
        </p:nvPicPr>
        <p:blipFill rotWithShape="1">
          <a:blip r:embed="rId3">
            <a:alphaModFix/>
          </a:blip>
          <a:srcRect b="0" l="40125" r="21650" t="0"/>
          <a:stretch/>
        </p:blipFill>
        <p:spPr>
          <a:xfrm>
            <a:off x="0" y="4659"/>
            <a:ext cx="3257073" cy="6862123"/>
          </a:xfrm>
          <a:custGeom>
            <a:rect b="b" l="l" r="r" t="t"/>
            <a:pathLst>
              <a:path extrusionOk="0" h="6879321" w="6116569">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0000"/>
          </a:blip>
          <a:stretch>
            <a:fillRect/>
          </a:stretch>
        </a:blipFill>
      </p:bgPr>
    </p:bg>
    <p:spTree>
      <p:nvGrpSpPr>
        <p:cNvPr id="205" name="Shape 205"/>
        <p:cNvGrpSpPr/>
        <p:nvPr/>
      </p:nvGrpSpPr>
      <p:grpSpPr>
        <a:xfrm>
          <a:off x="0" y="0"/>
          <a:ext cx="0" cy="0"/>
          <a:chOff x="0" y="0"/>
          <a:chExt cx="0" cy="0"/>
        </a:xfrm>
      </p:grpSpPr>
      <p:sp>
        <p:nvSpPr>
          <p:cNvPr id="206" name="Google Shape;206;g1a7be19964d_19_0"/>
          <p:cNvSpPr txBox="1"/>
          <p:nvPr>
            <p:ph idx="1" type="body"/>
          </p:nvPr>
        </p:nvSpPr>
        <p:spPr>
          <a:xfrm>
            <a:off x="968825" y="1164775"/>
            <a:ext cx="10515600" cy="5578500"/>
          </a:xfrm>
          <a:prstGeom prst="rect">
            <a:avLst/>
          </a:prstGeom>
          <a:noFill/>
          <a:ln>
            <a:noFill/>
          </a:ln>
        </p:spPr>
        <p:txBody>
          <a:bodyPr anchorCtr="0" anchor="t" bIns="0" lIns="90000" spcFirstLastPara="1" rIns="91425" wrap="square" tIns="0">
            <a:noAutofit/>
          </a:bodyPr>
          <a:lstStyle/>
          <a:p>
            <a:pPr indent="-336550" lvl="0" marL="457200" marR="0" rtl="0" algn="l">
              <a:lnSpc>
                <a:spcPct val="100000"/>
              </a:lnSpc>
              <a:spcBef>
                <a:spcPts val="0"/>
              </a:spcBef>
              <a:spcAft>
                <a:spcPts val="0"/>
              </a:spcAft>
              <a:buSzPts val="1700"/>
              <a:buChar char="●"/>
            </a:pPr>
            <a:r>
              <a:rPr b="1" lang="en-IN" sz="1700"/>
              <a:t> </a:t>
            </a:r>
            <a:r>
              <a:rPr b="1" lang="en-IN" sz="1700">
                <a:solidFill>
                  <a:schemeClr val="dk1"/>
                </a:solidFill>
                <a:latin typeface="Calibri"/>
                <a:ea typeface="Calibri"/>
                <a:cs typeface="Calibri"/>
                <a:sym typeface="Calibri"/>
              </a:rPr>
              <a:t>Webform page is inspired by and follows a similar layout to the current iSchool website.</a:t>
            </a:r>
            <a:endParaRPr sz="2900"/>
          </a:p>
          <a:p>
            <a:pPr indent="0" lvl="0" marL="457200" marR="0" rtl="0" algn="l">
              <a:lnSpc>
                <a:spcPct val="100000"/>
              </a:lnSpc>
              <a:spcBef>
                <a:spcPts val="0"/>
              </a:spcBef>
              <a:spcAft>
                <a:spcPts val="0"/>
              </a:spcAft>
              <a:buNone/>
            </a:pPr>
            <a:r>
              <a:t/>
            </a:r>
            <a:endParaRPr b="1"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SzPts val="1700"/>
              <a:buChar char="●"/>
            </a:pPr>
            <a:r>
              <a:rPr b="1" lang="en-IN" sz="1700"/>
              <a:t> </a:t>
            </a:r>
            <a:r>
              <a:rPr b="1" lang="en-IN" sz="1700">
                <a:solidFill>
                  <a:schemeClr val="dk1"/>
                </a:solidFill>
                <a:latin typeface="Calibri"/>
                <a:ea typeface="Calibri"/>
                <a:cs typeface="Calibri"/>
                <a:sym typeface="Calibri"/>
              </a:rPr>
              <a:t>The webform asks for all the personal information that includes the First Name, Last Name, Program, Graduation Year, Contact Number, Email ID and the Focus Area. The Employer Information section asks for the alumni’s organization name and their job title, their employer’s information and the way in which they want to volunteer</a:t>
            </a:r>
            <a:endParaRPr sz="2900"/>
          </a:p>
          <a:p>
            <a:pPr indent="0" lvl="0" marL="457200" marR="0" rtl="0" algn="l">
              <a:lnSpc>
                <a:spcPct val="100000"/>
              </a:lnSpc>
              <a:spcBef>
                <a:spcPts val="0"/>
              </a:spcBef>
              <a:spcAft>
                <a:spcPts val="0"/>
              </a:spcAft>
              <a:buNone/>
            </a:pPr>
            <a:r>
              <a:t/>
            </a:r>
            <a:endParaRPr b="1"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SzPts val="1700"/>
              <a:buChar char="●"/>
            </a:pPr>
            <a:r>
              <a:rPr b="1" lang="en-IN" sz="1700"/>
              <a:t> </a:t>
            </a:r>
            <a:r>
              <a:rPr b="1" lang="en-IN" sz="1700">
                <a:solidFill>
                  <a:schemeClr val="dk1"/>
                </a:solidFill>
                <a:latin typeface="Calibri"/>
                <a:ea typeface="Calibri"/>
                <a:cs typeface="Calibri"/>
                <a:sym typeface="Calibri"/>
              </a:rPr>
              <a:t>The input fields take the correspondingly appropriate values.</a:t>
            </a:r>
            <a:endParaRPr sz="2900"/>
          </a:p>
          <a:p>
            <a:pPr indent="0" lvl="0" marL="457200" marR="0" rtl="0" algn="l">
              <a:lnSpc>
                <a:spcPct val="100000"/>
              </a:lnSpc>
              <a:spcBef>
                <a:spcPts val="0"/>
              </a:spcBef>
              <a:spcAft>
                <a:spcPts val="0"/>
              </a:spcAft>
              <a:buNone/>
            </a:pPr>
            <a:r>
              <a:t/>
            </a:r>
            <a:endParaRPr b="1"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SzPts val="1700"/>
              <a:buChar char="●"/>
            </a:pPr>
            <a:r>
              <a:rPr b="1" lang="en-IN" sz="1700"/>
              <a:t> </a:t>
            </a:r>
            <a:r>
              <a:rPr b="1" lang="en-IN" sz="1700">
                <a:solidFill>
                  <a:schemeClr val="dk1"/>
                </a:solidFill>
                <a:latin typeface="Calibri"/>
                <a:ea typeface="Calibri"/>
                <a:cs typeface="Calibri"/>
                <a:sym typeface="Calibri"/>
              </a:rPr>
              <a:t>For the volunteering information, the volunteer can select multiple areas of interest but must select at least one.</a:t>
            </a:r>
            <a:endParaRPr sz="2900"/>
          </a:p>
          <a:p>
            <a:pPr indent="0" lvl="0" marL="457200" marR="0" rtl="0" algn="l">
              <a:lnSpc>
                <a:spcPct val="100000"/>
              </a:lnSpc>
              <a:spcBef>
                <a:spcPts val="0"/>
              </a:spcBef>
              <a:spcAft>
                <a:spcPts val="0"/>
              </a:spcAft>
              <a:buNone/>
            </a:pPr>
            <a:r>
              <a:t/>
            </a:r>
            <a:endParaRPr b="1"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SzPts val="1700"/>
              <a:buChar char="●"/>
            </a:pPr>
            <a:r>
              <a:rPr b="1" lang="en-IN" sz="1700"/>
              <a:t> </a:t>
            </a:r>
            <a:r>
              <a:rPr b="1" lang="en-IN" sz="1700">
                <a:solidFill>
                  <a:schemeClr val="dk1"/>
                </a:solidFill>
                <a:latin typeface="Calibri"/>
                <a:ea typeface="Calibri"/>
                <a:cs typeface="Calibri"/>
                <a:sym typeface="Calibri"/>
              </a:rPr>
              <a:t>For the volunteer’s availability, they can select a period of the day from any particular days of the week.</a:t>
            </a:r>
            <a:endParaRPr sz="2900"/>
          </a:p>
          <a:p>
            <a:pPr indent="0" lvl="0" marL="457200" marR="0" rtl="0" algn="l">
              <a:lnSpc>
                <a:spcPct val="100000"/>
              </a:lnSpc>
              <a:spcBef>
                <a:spcPts val="0"/>
              </a:spcBef>
              <a:spcAft>
                <a:spcPts val="0"/>
              </a:spcAft>
              <a:buNone/>
            </a:pPr>
            <a:r>
              <a:t/>
            </a:r>
            <a:endParaRPr b="1"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SzPts val="1700"/>
              <a:buChar char="●"/>
            </a:pPr>
            <a:r>
              <a:rPr b="1" lang="en-IN" sz="1700"/>
              <a:t> </a:t>
            </a:r>
            <a:r>
              <a:rPr b="1" lang="en-IN" sz="1700">
                <a:solidFill>
                  <a:schemeClr val="dk1"/>
                </a:solidFill>
                <a:latin typeface="Calibri"/>
                <a:ea typeface="Calibri"/>
                <a:cs typeface="Calibri"/>
                <a:sym typeface="Calibri"/>
              </a:rPr>
              <a:t>A validation check is provided for each input field:</a:t>
            </a:r>
            <a:endParaRPr sz="2900"/>
          </a:p>
          <a:p>
            <a:pPr indent="-336550" lvl="0" marL="914400" marR="0" rtl="0" algn="l">
              <a:lnSpc>
                <a:spcPct val="100000"/>
              </a:lnSpc>
              <a:spcBef>
                <a:spcPts val="0"/>
              </a:spcBef>
              <a:spcAft>
                <a:spcPts val="0"/>
              </a:spcAft>
              <a:buClr>
                <a:schemeClr val="dk1"/>
              </a:buClr>
              <a:buSzPts val="1700"/>
              <a:buFont typeface="Calibri"/>
              <a:buChar char="➔"/>
            </a:pPr>
            <a:r>
              <a:rPr b="1" lang="en-IN" sz="1700">
                <a:solidFill>
                  <a:schemeClr val="dk1"/>
                </a:solidFill>
                <a:latin typeface="Calibri"/>
                <a:ea typeface="Calibri"/>
                <a:cs typeface="Calibri"/>
                <a:sym typeface="Calibri"/>
              </a:rPr>
              <a:t>In case any field is missing, an error alert message pops up indicating the corresponding field that needs to be filled out</a:t>
            </a:r>
            <a:endParaRPr sz="2500"/>
          </a:p>
          <a:p>
            <a:pPr indent="-336550" lvl="0" marL="914400" marR="0" rtl="0" algn="l">
              <a:lnSpc>
                <a:spcPct val="100000"/>
              </a:lnSpc>
              <a:spcBef>
                <a:spcPts val="0"/>
              </a:spcBef>
              <a:spcAft>
                <a:spcPts val="0"/>
              </a:spcAft>
              <a:buClr>
                <a:schemeClr val="dk1"/>
              </a:buClr>
              <a:buSzPts val="1700"/>
              <a:buFont typeface="Calibri"/>
              <a:buChar char="➔"/>
            </a:pPr>
            <a:r>
              <a:rPr b="1" lang="en-IN" sz="1700">
                <a:solidFill>
                  <a:schemeClr val="dk1"/>
                </a:solidFill>
                <a:latin typeface="Calibri"/>
                <a:ea typeface="Calibri"/>
                <a:cs typeface="Calibri"/>
                <a:sym typeface="Calibri"/>
              </a:rPr>
              <a:t>In case any field input format is incorrect, the corresponding error message is displayed that indicates to match the proper requested format.</a:t>
            </a:r>
            <a:endParaRPr sz="2500"/>
          </a:p>
          <a:p>
            <a:pPr indent="0" lvl="0" marL="457200" rtl="0" algn="l">
              <a:lnSpc>
                <a:spcPct val="90000"/>
              </a:lnSpc>
              <a:spcBef>
                <a:spcPts val="1200"/>
              </a:spcBef>
              <a:spcAft>
                <a:spcPts val="0"/>
              </a:spcAft>
              <a:buClr>
                <a:schemeClr val="dk1"/>
              </a:buClr>
              <a:buSzPts val="1100"/>
              <a:buFont typeface="Arial"/>
              <a:buNone/>
            </a:pPr>
            <a:r>
              <a:t/>
            </a:r>
            <a:endParaRPr b="1" sz="1600">
              <a:solidFill>
                <a:schemeClr val="dk1"/>
              </a:solidFill>
              <a:latin typeface="Calibri"/>
              <a:ea typeface="Calibri"/>
              <a:cs typeface="Calibri"/>
              <a:sym typeface="Calibri"/>
            </a:endParaRPr>
          </a:p>
          <a:p>
            <a:pPr indent="0" lvl="0" marL="0" rtl="0" algn="l">
              <a:lnSpc>
                <a:spcPct val="90000"/>
              </a:lnSpc>
              <a:spcBef>
                <a:spcPts val="1200"/>
              </a:spcBef>
              <a:spcAft>
                <a:spcPts val="0"/>
              </a:spcAft>
              <a:buClr>
                <a:schemeClr val="dk1"/>
              </a:buClr>
              <a:buSzPts val="1100"/>
              <a:buFont typeface="Arial"/>
              <a:buNone/>
            </a:pPr>
            <a:r>
              <a:t/>
            </a:r>
            <a:endParaRPr b="1" sz="2000">
              <a:solidFill>
                <a:schemeClr val="dk1"/>
              </a:solidFill>
              <a:latin typeface="Calibri"/>
              <a:ea typeface="Calibri"/>
              <a:cs typeface="Calibri"/>
              <a:sym typeface="Calibri"/>
            </a:endParaRPr>
          </a:p>
          <a:p>
            <a:pPr indent="0" lvl="0" marL="457200" rtl="0" algn="l">
              <a:lnSpc>
                <a:spcPct val="90000"/>
              </a:lnSpc>
              <a:spcBef>
                <a:spcPts val="1200"/>
              </a:spcBef>
              <a:spcAft>
                <a:spcPts val="0"/>
              </a:spcAft>
              <a:buSzPts val="1800"/>
              <a:buNone/>
            </a:pPr>
            <a:r>
              <a:t/>
            </a:r>
            <a:endParaRPr b="1" sz="1600">
              <a:solidFill>
                <a:schemeClr val="dk1"/>
              </a:solidFill>
              <a:latin typeface="Calibri"/>
              <a:ea typeface="Calibri"/>
              <a:cs typeface="Calibri"/>
              <a:sym typeface="Calibri"/>
            </a:endParaRPr>
          </a:p>
        </p:txBody>
      </p:sp>
      <p:sp>
        <p:nvSpPr>
          <p:cNvPr id="207" name="Google Shape;207;g1a7be19964d_19_0"/>
          <p:cNvSpPr txBox="1"/>
          <p:nvPr/>
        </p:nvSpPr>
        <p:spPr>
          <a:xfrm>
            <a:off x="4103914" y="140026"/>
            <a:ext cx="3973286"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IN" sz="4800" u="none" cap="none" strike="noStrike">
                <a:solidFill>
                  <a:schemeClr val="dk1"/>
                </a:solidFill>
                <a:latin typeface="Fira Sans Condensed ExtraBold"/>
                <a:ea typeface="Fira Sans Condensed ExtraBold"/>
                <a:cs typeface="Fira Sans Condensed ExtraBold"/>
                <a:sym typeface="Fira Sans Condensed ExtraBold"/>
              </a:rPr>
              <a:t>Project Design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sp>
        <p:nvSpPr>
          <p:cNvPr id="212" name="Google Shape;212;g1a7be19964d_6_6"/>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3" name="Google Shape;213;g1a7be19964d_6_6"/>
          <p:cNvSpPr txBox="1"/>
          <p:nvPr/>
        </p:nvSpPr>
        <p:spPr>
          <a:xfrm>
            <a:off x="7321987" y="115786"/>
            <a:ext cx="4589493" cy="157830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600"/>
              </a:spcAft>
              <a:buNone/>
            </a:pPr>
            <a:r>
              <a:rPr b="0" i="0" lang="en-IN" sz="3600" u="none" cap="none" strike="noStrike">
                <a:solidFill>
                  <a:schemeClr val="dk1"/>
                </a:solidFill>
                <a:latin typeface="Fira Sans Condensed ExtraBold"/>
                <a:ea typeface="Fira Sans Condensed ExtraBold"/>
                <a:cs typeface="Fira Sans Condensed ExtraBold"/>
                <a:sym typeface="Fira Sans Condensed ExtraBold"/>
              </a:rPr>
              <a:t>Technologies used for the Project Design</a:t>
            </a:r>
            <a:endParaRPr b="0" i="0" sz="3600" u="none" cap="none" strike="noStrike">
              <a:solidFill>
                <a:schemeClr val="dk1"/>
              </a:solidFill>
              <a:latin typeface="Fira Sans Condensed ExtraBold"/>
              <a:ea typeface="Fira Sans Condensed ExtraBold"/>
              <a:cs typeface="Fira Sans Condensed ExtraBold"/>
              <a:sym typeface="Fira Sans Condensed ExtraBold"/>
            </a:endParaRPr>
          </a:p>
        </p:txBody>
      </p:sp>
      <p:pic>
        <p:nvPicPr>
          <p:cNvPr descr="Computer script on a screen" id="214" name="Google Shape;214;g1a7be19964d_6_6"/>
          <p:cNvPicPr preferRelativeResize="0"/>
          <p:nvPr/>
        </p:nvPicPr>
        <p:blipFill rotWithShape="1">
          <a:blip r:embed="rId3">
            <a:alphaModFix/>
          </a:blip>
          <a:srcRect b="-1" l="0" r="33494" t="0"/>
          <a:stretch/>
        </p:blipFill>
        <p:spPr>
          <a:xfrm>
            <a:off x="1" y="10"/>
            <a:ext cx="6832674" cy="6857990"/>
          </a:xfrm>
          <a:custGeom>
            <a:rect b="b" l="l" r="r" t="t"/>
            <a:pathLst>
              <a:path extrusionOk="0" h="6858000" w="6832674">
                <a:moveTo>
                  <a:pt x="0" y="0"/>
                </a:moveTo>
                <a:lnTo>
                  <a:pt x="6832674" y="0"/>
                </a:lnTo>
                <a:lnTo>
                  <a:pt x="6749707" y="183520"/>
                </a:lnTo>
                <a:cubicBezTo>
                  <a:pt x="6327787" y="1181050"/>
                  <a:pt x="6094475" y="2277779"/>
                  <a:pt x="6094475" y="3429000"/>
                </a:cubicBezTo>
                <a:cubicBezTo>
                  <a:pt x="6094475" y="4580222"/>
                  <a:pt x="6327787" y="5676950"/>
                  <a:pt x="6749707" y="6674481"/>
                </a:cubicBezTo>
                <a:lnTo>
                  <a:pt x="6832674" y="6858000"/>
                </a:lnTo>
                <a:lnTo>
                  <a:pt x="0" y="6858000"/>
                </a:lnTo>
                <a:close/>
              </a:path>
            </a:pathLst>
          </a:custGeom>
          <a:noFill/>
          <a:ln>
            <a:noFill/>
          </a:ln>
        </p:spPr>
      </p:pic>
      <p:sp>
        <p:nvSpPr>
          <p:cNvPr id="215" name="Google Shape;215;g1a7be19964d_6_6"/>
          <p:cNvSpPr txBox="1"/>
          <p:nvPr/>
        </p:nvSpPr>
        <p:spPr>
          <a:xfrm>
            <a:off x="7321989" y="1502004"/>
            <a:ext cx="4589491" cy="5240210"/>
          </a:xfrm>
          <a:prstGeom prst="rect">
            <a:avLst/>
          </a:prstGeom>
          <a:noFill/>
          <a:ln>
            <a:noFill/>
          </a:ln>
        </p:spPr>
        <p:txBody>
          <a:bodyPr anchorCtr="0" anchor="t" bIns="45700" lIns="91425" spcFirstLastPara="1" rIns="91425" wrap="square" tIns="45700">
            <a:noAutofit/>
          </a:bodyPr>
          <a:lstStyle/>
          <a:p>
            <a:pPr indent="-228600" lvl="0" marL="342900" marR="0" rtl="0" algn="l">
              <a:lnSpc>
                <a:spcPct val="90000"/>
              </a:lnSpc>
              <a:spcBef>
                <a:spcPts val="800"/>
              </a:spcBef>
              <a:spcAft>
                <a:spcPts val="0"/>
              </a:spcAft>
              <a:buClr>
                <a:schemeClr val="dk1"/>
              </a:buClr>
              <a:buSzPts val="1652"/>
              <a:buFont typeface="Arial"/>
              <a:buChar char="●"/>
            </a:pPr>
            <a:r>
              <a:rPr b="1" i="0" lang="en-IN" sz="1400" u="none" cap="none" strike="noStrike">
                <a:solidFill>
                  <a:schemeClr val="dk1"/>
                </a:solidFill>
                <a:latin typeface="Calibri"/>
                <a:ea typeface="Calibri"/>
                <a:cs typeface="Calibri"/>
                <a:sym typeface="Calibri"/>
              </a:rPr>
              <a:t>Front-end: HTML, CSS and JavaScript</a:t>
            </a:r>
            <a:endParaRPr/>
          </a:p>
          <a:p>
            <a:pPr indent="-228600" lvl="0" marL="342900" marR="0" rtl="0" algn="l">
              <a:lnSpc>
                <a:spcPct val="90000"/>
              </a:lnSpc>
              <a:spcBef>
                <a:spcPts val="1200"/>
              </a:spcBef>
              <a:spcAft>
                <a:spcPts val="0"/>
              </a:spcAft>
              <a:buClr>
                <a:schemeClr val="dk1"/>
              </a:buClr>
              <a:buSzPts val="1652"/>
              <a:buFont typeface="Arial"/>
              <a:buChar char="●"/>
            </a:pPr>
            <a:r>
              <a:rPr b="1" i="0" lang="en-IN" sz="1400" u="none" cap="none" strike="noStrike">
                <a:solidFill>
                  <a:schemeClr val="dk1"/>
                </a:solidFill>
                <a:latin typeface="Calibri"/>
                <a:ea typeface="Calibri"/>
                <a:cs typeface="Calibri"/>
                <a:sym typeface="Calibri"/>
              </a:rPr>
              <a:t>The structure of the website is described using HTML</a:t>
            </a:r>
            <a:endParaRPr/>
          </a:p>
          <a:p>
            <a:pPr indent="-228600" lvl="0" marL="342900" marR="0" rtl="0" algn="l">
              <a:lnSpc>
                <a:spcPct val="90000"/>
              </a:lnSpc>
              <a:spcBef>
                <a:spcPts val="1200"/>
              </a:spcBef>
              <a:spcAft>
                <a:spcPts val="0"/>
              </a:spcAft>
              <a:buClr>
                <a:schemeClr val="dk1"/>
              </a:buClr>
              <a:buSzPts val="1652"/>
              <a:buFont typeface="Arial"/>
              <a:buChar char="●"/>
            </a:pPr>
            <a:r>
              <a:rPr b="1" i="0" lang="en-IN" sz="1400" u="none" cap="none" strike="noStrike">
                <a:solidFill>
                  <a:schemeClr val="dk1"/>
                </a:solidFill>
                <a:latin typeface="Calibri"/>
                <a:ea typeface="Calibri"/>
                <a:cs typeface="Calibri"/>
                <a:sym typeface="Calibri"/>
              </a:rPr>
              <a:t>All the design, different colors, input bars, navigation menu, social media icons are implemented using Cascading Style Sheets.</a:t>
            </a:r>
            <a:endParaRPr/>
          </a:p>
          <a:p>
            <a:pPr indent="-228600" lvl="0" marL="342900" marR="0" rtl="0" algn="l">
              <a:lnSpc>
                <a:spcPct val="90000"/>
              </a:lnSpc>
              <a:spcBef>
                <a:spcPts val="1200"/>
              </a:spcBef>
              <a:spcAft>
                <a:spcPts val="0"/>
              </a:spcAft>
              <a:buClr>
                <a:schemeClr val="dk1"/>
              </a:buClr>
              <a:buSzPts val="1652"/>
              <a:buFont typeface="Arial"/>
              <a:buChar char="●"/>
            </a:pPr>
            <a:r>
              <a:rPr b="1" i="0" lang="en-IN" sz="1400" u="none" cap="none" strike="noStrike">
                <a:solidFill>
                  <a:schemeClr val="dk1"/>
                </a:solidFill>
                <a:latin typeface="Calibri"/>
                <a:ea typeface="Calibri"/>
                <a:cs typeface="Calibri"/>
                <a:sym typeface="Calibri"/>
              </a:rPr>
              <a:t>The form validation error alert is implemented using JavaScript.</a:t>
            </a:r>
            <a:endParaRPr/>
          </a:p>
          <a:p>
            <a:pPr indent="-228600" lvl="0" marL="342900" marR="0" rtl="0" algn="l">
              <a:lnSpc>
                <a:spcPct val="90000"/>
              </a:lnSpc>
              <a:spcBef>
                <a:spcPts val="1200"/>
              </a:spcBef>
              <a:spcAft>
                <a:spcPts val="0"/>
              </a:spcAft>
              <a:buClr>
                <a:schemeClr val="dk1"/>
              </a:buClr>
              <a:buSzPts val="1652"/>
              <a:buFont typeface="Arial"/>
              <a:buChar char="●"/>
            </a:pPr>
            <a:r>
              <a:rPr b="1" i="0" lang="en-IN" sz="1400" u="none" cap="none" strike="noStrike">
                <a:solidFill>
                  <a:schemeClr val="dk1"/>
                </a:solidFill>
                <a:latin typeface="Calibri"/>
                <a:ea typeface="Calibri"/>
                <a:cs typeface="Calibri"/>
                <a:sym typeface="Calibri"/>
              </a:rPr>
              <a:t>Back-end: XAMPP Software package suite was employed initially for the webserver, PHP and MySQL </a:t>
            </a:r>
            <a:endParaRPr/>
          </a:p>
          <a:p>
            <a:pPr indent="-228600" lvl="0" marL="342900" marR="0" rtl="0" algn="l">
              <a:lnSpc>
                <a:spcPct val="90000"/>
              </a:lnSpc>
              <a:spcBef>
                <a:spcPts val="1200"/>
              </a:spcBef>
              <a:spcAft>
                <a:spcPts val="0"/>
              </a:spcAft>
              <a:buClr>
                <a:schemeClr val="dk1"/>
              </a:buClr>
              <a:buSzPts val="1652"/>
              <a:buFont typeface="Arial"/>
              <a:buChar char="●"/>
            </a:pPr>
            <a:r>
              <a:rPr b="1" i="0" lang="en-IN" sz="1400" u="none" cap="none" strike="noStrike">
                <a:solidFill>
                  <a:schemeClr val="dk1"/>
                </a:solidFill>
                <a:latin typeface="Calibri"/>
                <a:ea typeface="Calibri"/>
                <a:cs typeface="Calibri"/>
                <a:sym typeface="Calibri"/>
              </a:rPr>
              <a:t>Administrator login and logout functionality is created using PHP.</a:t>
            </a:r>
            <a:endParaRPr/>
          </a:p>
          <a:p>
            <a:pPr indent="-228600" lvl="0" marL="342900" marR="0" rtl="0" algn="l">
              <a:lnSpc>
                <a:spcPct val="90000"/>
              </a:lnSpc>
              <a:spcBef>
                <a:spcPts val="1200"/>
              </a:spcBef>
              <a:spcAft>
                <a:spcPts val="0"/>
              </a:spcAft>
              <a:buClr>
                <a:schemeClr val="dk1"/>
              </a:buClr>
              <a:buSzPts val="1652"/>
              <a:buFont typeface="Arial"/>
              <a:buChar char="●"/>
            </a:pPr>
            <a:r>
              <a:rPr b="1" i="0" lang="en-IN" sz="1400" u="none" cap="none" strike="noStrike">
                <a:solidFill>
                  <a:schemeClr val="dk1"/>
                </a:solidFill>
                <a:latin typeface="Calibri"/>
                <a:ea typeface="Calibri"/>
                <a:cs typeface="Calibri"/>
                <a:sym typeface="Calibri"/>
              </a:rPr>
              <a:t>PHP combined with MySQL is used to collect the data entries into the server and query the respective entries to be viewed into a table</a:t>
            </a:r>
            <a:endParaRPr/>
          </a:p>
          <a:p>
            <a:pPr indent="-228600" lvl="0" marL="342900" marR="0" rtl="0" algn="l">
              <a:lnSpc>
                <a:spcPct val="90000"/>
              </a:lnSpc>
              <a:spcBef>
                <a:spcPts val="1200"/>
              </a:spcBef>
              <a:spcAft>
                <a:spcPts val="0"/>
              </a:spcAft>
              <a:buClr>
                <a:schemeClr val="dk1"/>
              </a:buClr>
              <a:buSzPts val="1652"/>
              <a:buFont typeface="Arial"/>
              <a:buChar char="●"/>
            </a:pPr>
            <a:r>
              <a:rPr b="1" i="0" lang="en-IN" sz="1400" u="none" cap="none" strike="noStrike">
                <a:solidFill>
                  <a:schemeClr val="dk1"/>
                </a:solidFill>
                <a:latin typeface="Calibri"/>
                <a:ea typeface="Calibri"/>
                <a:cs typeface="Calibri"/>
                <a:sym typeface="Calibri"/>
              </a:rPr>
              <a:t>GitHub is used to store, manage, track and control changes to the code on a repository</a:t>
            </a:r>
            <a:endParaRPr/>
          </a:p>
          <a:p>
            <a:pPr indent="-228600" lvl="0" marL="342900" marR="0" rtl="0" algn="l">
              <a:lnSpc>
                <a:spcPct val="90000"/>
              </a:lnSpc>
              <a:spcBef>
                <a:spcPts val="1200"/>
              </a:spcBef>
              <a:spcAft>
                <a:spcPts val="0"/>
              </a:spcAft>
              <a:buClr>
                <a:schemeClr val="dk1"/>
              </a:buClr>
              <a:buSzPts val="1652"/>
              <a:buFont typeface="Arial"/>
              <a:buChar char="●"/>
            </a:pPr>
            <a:r>
              <a:rPr b="1" i="0" lang="en-IN" sz="1400" u="none" cap="none" strike="noStrike">
                <a:solidFill>
                  <a:schemeClr val="dk1"/>
                </a:solidFill>
                <a:latin typeface="Calibri"/>
                <a:ea typeface="Calibri"/>
                <a:cs typeface="Calibri"/>
                <a:sym typeface="Calibri"/>
              </a:rPr>
              <a:t>000webhost is used for the online hosting of the webform</a:t>
            </a:r>
            <a:endParaRPr b="1" i="0" sz="14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a7be19964d_19_6"/>
          <p:cNvSpPr txBox="1"/>
          <p:nvPr>
            <p:ph type="title"/>
          </p:nvPr>
        </p:nvSpPr>
        <p:spPr>
          <a:xfrm>
            <a:off x="3897086" y="368224"/>
            <a:ext cx="4963886" cy="354541"/>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SzPct val="45454"/>
              <a:buNone/>
            </a:pPr>
            <a:r>
              <a:rPr lang="en-IN"/>
              <a:t>Our Team</a:t>
            </a:r>
            <a:endParaRPr/>
          </a:p>
        </p:txBody>
      </p:sp>
      <p:grpSp>
        <p:nvGrpSpPr>
          <p:cNvPr id="221" name="Google Shape;221;g1a7be19964d_19_6"/>
          <p:cNvGrpSpPr/>
          <p:nvPr/>
        </p:nvGrpSpPr>
        <p:grpSpPr>
          <a:xfrm>
            <a:off x="748329" y="1112174"/>
            <a:ext cx="7932319" cy="5121857"/>
            <a:chOff x="15357" y="174793"/>
            <a:chExt cx="7932319" cy="5121857"/>
          </a:xfrm>
        </p:grpSpPr>
        <p:sp>
          <p:nvSpPr>
            <p:cNvPr id="222" name="Google Shape;222;g1a7be19964d_19_6"/>
            <p:cNvSpPr/>
            <p:nvPr/>
          </p:nvSpPr>
          <p:spPr>
            <a:xfrm rot="-5400000">
              <a:off x="123651" y="3192556"/>
              <a:ext cx="2691811" cy="4202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1a7be19964d_19_6"/>
            <p:cNvSpPr txBox="1"/>
            <p:nvPr/>
          </p:nvSpPr>
          <p:spPr>
            <a:xfrm rot="-5400000">
              <a:off x="123651" y="3192556"/>
              <a:ext cx="2691811" cy="42026"/>
            </a:xfrm>
            <a:prstGeom prst="rect">
              <a:avLst/>
            </a:prstGeom>
            <a:noFill/>
            <a:ln>
              <a:noFill/>
            </a:ln>
          </p:spPr>
          <p:txBody>
            <a:bodyPr anchorCtr="0" anchor="t" bIns="0" lIns="0" spcFirstLastPara="1" rIns="302700" wrap="square" tIns="0">
              <a:noAutofit/>
            </a:bodyPr>
            <a:lstStyle/>
            <a:p>
              <a:pPr indent="0" lvl="0" marL="0" marR="0" rtl="0" algn="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24" name="Google Shape;224;g1a7be19964d_19_6"/>
            <p:cNvSpPr/>
            <p:nvPr/>
          </p:nvSpPr>
          <p:spPr>
            <a:xfrm>
              <a:off x="289275" y="656944"/>
              <a:ext cx="2107034" cy="4639706"/>
            </a:xfrm>
            <a:prstGeom prst="rect">
              <a:avLst/>
            </a:prstGeom>
            <a:gradFill>
              <a:gsLst>
                <a:gs pos="0">
                  <a:srgbClr val="FFAF82"/>
                </a:gs>
                <a:gs pos="35000">
                  <a:srgbClr val="FFC5A7"/>
                </a:gs>
                <a:gs pos="100000">
                  <a:srgbClr val="FFE8DA"/>
                </a:gs>
              </a:gsLst>
              <a:lin ang="16200000" scaled="0"/>
            </a:gradFill>
            <a:ln>
              <a:noFill/>
            </a:ln>
            <a:effectLst>
              <a:outerShdw blurRad="40000" rotWithShape="0" dir="5400000" dist="20000">
                <a:srgbClr val="000000">
                  <a:alpha val="3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1a7be19964d_19_6"/>
            <p:cNvSpPr txBox="1"/>
            <p:nvPr/>
          </p:nvSpPr>
          <p:spPr>
            <a:xfrm>
              <a:off x="289274" y="656944"/>
              <a:ext cx="2186135" cy="4639706"/>
            </a:xfrm>
            <a:prstGeom prst="rect">
              <a:avLst/>
            </a:prstGeom>
            <a:noFill/>
            <a:ln>
              <a:noFill/>
            </a:ln>
          </p:spPr>
          <p:txBody>
            <a:bodyPr anchorCtr="0" anchor="t" bIns="142225" lIns="142225" spcFirstLastPara="1" rIns="142225" wrap="square" tIns="302700">
              <a:noAutofit/>
            </a:bodyPr>
            <a:lstStyle/>
            <a:p>
              <a:pPr indent="-228600" lvl="1" marL="228600" marR="0" rtl="0" algn="ctr">
                <a:lnSpc>
                  <a:spcPct val="90000"/>
                </a:lnSpc>
                <a:spcBef>
                  <a:spcPts val="0"/>
                </a:spcBef>
                <a:spcAft>
                  <a:spcPts val="0"/>
                </a:spcAft>
                <a:buClr>
                  <a:srgbClr val="000000"/>
                </a:buClr>
                <a:buSzPts val="2000"/>
                <a:buFont typeface="Arial"/>
                <a:buNone/>
              </a:pPr>
              <a:r>
                <a:rPr b="1" i="0" lang="en-IN" sz="2000" u="none" cap="none" strike="noStrike">
                  <a:solidFill>
                    <a:schemeClr val="dk1"/>
                  </a:solidFill>
                  <a:latin typeface="Calibri"/>
                  <a:ea typeface="Calibri"/>
                  <a:cs typeface="Calibri"/>
                  <a:sym typeface="Calibri"/>
                </a:rPr>
                <a:t>Harshitha</a:t>
              </a:r>
              <a:endParaRPr b="1" i="0" sz="2000" u="none" cap="none" strike="noStrike">
                <a:solidFill>
                  <a:schemeClr val="dk1"/>
                </a:solidFill>
                <a:latin typeface="Calibri"/>
                <a:ea typeface="Calibri"/>
                <a:cs typeface="Calibri"/>
                <a:sym typeface="Calibri"/>
              </a:endParaRPr>
            </a:p>
            <a:p>
              <a:pPr indent="-228600" lvl="1" marL="228600" marR="0" rtl="0" algn="ctr">
                <a:lnSpc>
                  <a:spcPct val="90000"/>
                </a:lnSpc>
                <a:spcBef>
                  <a:spcPts val="300"/>
                </a:spcBef>
                <a:spcAft>
                  <a:spcPts val="0"/>
                </a:spcAft>
                <a:buClr>
                  <a:srgbClr val="000000"/>
                </a:buClr>
                <a:buSzPts val="2000"/>
                <a:buFont typeface="Arial"/>
                <a:buNone/>
              </a:pPr>
              <a:r>
                <a:rPr b="1" i="0" lang="en-IN" sz="2000" u="none" cap="none" strike="noStrike">
                  <a:solidFill>
                    <a:schemeClr val="dk1"/>
                  </a:solidFill>
                  <a:latin typeface="Calibri"/>
                  <a:ea typeface="Calibri"/>
                  <a:cs typeface="Calibri"/>
                  <a:sym typeface="Calibri"/>
                </a:rPr>
                <a:t>Ramachandra</a:t>
              </a:r>
              <a:endParaRPr b="1" i="0" sz="2000" u="none" cap="none" strike="noStrike">
                <a:solidFill>
                  <a:schemeClr val="dk1"/>
                </a:solidFill>
                <a:latin typeface="Calibri"/>
                <a:ea typeface="Calibri"/>
                <a:cs typeface="Calibri"/>
                <a:sym typeface="Calibri"/>
              </a:endParaRPr>
            </a:p>
            <a:p>
              <a:pPr indent="-171450" lvl="1" marL="171450" marR="0" rtl="0" algn="ctr">
                <a:lnSpc>
                  <a:spcPct val="90000"/>
                </a:lnSpc>
                <a:spcBef>
                  <a:spcPts val="300"/>
                </a:spcBef>
                <a:spcAft>
                  <a:spcPts val="0"/>
                </a:spcAft>
                <a:buClr>
                  <a:srgbClr val="000000"/>
                </a:buClr>
                <a:buSzPts val="1600"/>
                <a:buFont typeface="Arial"/>
                <a:buNone/>
              </a:pPr>
              <a:r>
                <a:rPr b="1" i="0" lang="en-IN" sz="1600" u="none" cap="none" strike="noStrike">
                  <a:solidFill>
                    <a:schemeClr val="dk1"/>
                  </a:solidFill>
                  <a:latin typeface="Calibri"/>
                  <a:ea typeface="Calibri"/>
                  <a:cs typeface="Calibri"/>
                  <a:sym typeface="Calibri"/>
                </a:rPr>
                <a:t>(Project</a:t>
              </a:r>
              <a:endParaRPr b="1" i="0" sz="1600" u="none" cap="none" strike="noStrike">
                <a:solidFill>
                  <a:schemeClr val="dk1"/>
                </a:solidFill>
                <a:latin typeface="Calibri"/>
                <a:ea typeface="Calibri"/>
                <a:cs typeface="Calibri"/>
                <a:sym typeface="Calibri"/>
              </a:endParaRPr>
            </a:p>
            <a:p>
              <a:pPr indent="-171450" lvl="1" marL="171450" marR="0" rtl="0" algn="ctr">
                <a:lnSpc>
                  <a:spcPct val="90000"/>
                </a:lnSpc>
                <a:spcBef>
                  <a:spcPts val="240"/>
                </a:spcBef>
                <a:spcAft>
                  <a:spcPts val="0"/>
                </a:spcAft>
                <a:buClr>
                  <a:srgbClr val="000000"/>
                </a:buClr>
                <a:buSzPts val="1600"/>
                <a:buFont typeface="Arial"/>
                <a:buNone/>
              </a:pPr>
              <a:r>
                <a:rPr b="1" i="0" lang="en-IN" sz="1600" u="none" cap="none" strike="noStrike">
                  <a:solidFill>
                    <a:schemeClr val="dk1"/>
                  </a:solidFill>
                  <a:latin typeface="Calibri"/>
                  <a:ea typeface="Calibri"/>
                  <a:cs typeface="Calibri"/>
                  <a:sym typeface="Calibri"/>
                </a:rPr>
                <a:t> Manager)</a:t>
              </a:r>
              <a:endParaRPr b="1" i="0" sz="1600" u="none" cap="none" strike="noStrike">
                <a:solidFill>
                  <a:schemeClr val="dk1"/>
                </a:solidFill>
                <a:latin typeface="Calibri"/>
                <a:ea typeface="Calibri"/>
                <a:cs typeface="Calibri"/>
                <a:sym typeface="Calibri"/>
              </a:endParaRPr>
            </a:p>
            <a:p>
              <a:pPr indent="-114300" lvl="1" marL="114300" marR="0" rtl="0" algn="l">
                <a:lnSpc>
                  <a:spcPct val="100000"/>
                </a:lnSpc>
                <a:spcBef>
                  <a:spcPts val="240"/>
                </a:spcBef>
                <a:spcAft>
                  <a:spcPts val="0"/>
                </a:spcAft>
                <a:buClr>
                  <a:srgbClr val="000000"/>
                </a:buClr>
                <a:buSzPts val="1400"/>
                <a:buFont typeface="Calibri"/>
                <a:buChar char="•"/>
              </a:pPr>
              <a:r>
                <a:rPr b="0" i="0" lang="en-IN" sz="1400" u="none" cap="none" strike="noStrike">
                  <a:solidFill>
                    <a:srgbClr val="000000"/>
                  </a:solidFill>
                  <a:latin typeface="Calibri"/>
                  <a:ea typeface="Calibri"/>
                  <a:cs typeface="Calibri"/>
                  <a:sym typeface="Calibri"/>
                </a:rPr>
                <a:t>Directed the team, delegated work and monitored progress</a:t>
              </a:r>
              <a:endParaRPr b="0" i="0" sz="1400" u="none" cap="none" strike="noStrike">
                <a:solidFill>
                  <a:srgbClr val="000000"/>
                </a:solidFill>
                <a:latin typeface="Calibri"/>
                <a:ea typeface="Calibri"/>
                <a:cs typeface="Calibri"/>
                <a:sym typeface="Calibri"/>
              </a:endParaRPr>
            </a:p>
            <a:p>
              <a:pPr indent="-114300" lvl="1" marL="114300" marR="0" rtl="0" algn="l">
                <a:lnSpc>
                  <a:spcPct val="100000"/>
                </a:lnSpc>
                <a:spcBef>
                  <a:spcPts val="21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114300" lvl="1" marL="114300" marR="0" rtl="0" algn="l">
                <a:lnSpc>
                  <a:spcPct val="90000"/>
                </a:lnSpc>
                <a:spcBef>
                  <a:spcPts val="210"/>
                </a:spcBef>
                <a:spcAft>
                  <a:spcPts val="0"/>
                </a:spcAft>
                <a:buClr>
                  <a:srgbClr val="000000"/>
                </a:buClr>
                <a:buSzPts val="1400"/>
                <a:buFont typeface="Calibri"/>
                <a:buChar char="•"/>
              </a:pPr>
              <a:r>
                <a:rPr b="0" i="0" lang="en-IN" sz="1400" u="none" cap="none" strike="noStrike">
                  <a:solidFill>
                    <a:srgbClr val="000000"/>
                  </a:solidFill>
                  <a:latin typeface="Calibri"/>
                  <a:ea typeface="Calibri"/>
                  <a:cs typeface="Calibri"/>
                  <a:sym typeface="Calibri"/>
                </a:rPr>
                <a:t>Assisted in creating the webform and the logout functionality</a:t>
              </a:r>
              <a:endParaRPr b="0" i="0" sz="1400" u="none" cap="none" strike="noStrike">
                <a:solidFill>
                  <a:srgbClr val="000000"/>
                </a:solidFill>
                <a:latin typeface="Calibri"/>
                <a:ea typeface="Calibri"/>
                <a:cs typeface="Calibri"/>
                <a:sym typeface="Calibri"/>
              </a:endParaRPr>
            </a:p>
            <a:p>
              <a:pPr indent="-114300" lvl="1" marL="114300" marR="0" rtl="0" algn="l">
                <a:lnSpc>
                  <a:spcPct val="90000"/>
                </a:lnSpc>
                <a:spcBef>
                  <a:spcPts val="21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114300" lvl="1" marL="114300" marR="0" rtl="0" algn="l">
                <a:lnSpc>
                  <a:spcPct val="90000"/>
                </a:lnSpc>
                <a:spcBef>
                  <a:spcPts val="210"/>
                </a:spcBef>
                <a:spcAft>
                  <a:spcPts val="0"/>
                </a:spcAft>
                <a:buClr>
                  <a:srgbClr val="000000"/>
                </a:buClr>
                <a:buSzPts val="1400"/>
                <a:buFont typeface="Calibri"/>
                <a:buChar char="•"/>
              </a:pPr>
              <a:r>
                <a:rPr b="0" i="0" lang="en-IN" sz="1400" u="none" cap="none" strike="noStrike">
                  <a:solidFill>
                    <a:srgbClr val="000000"/>
                  </a:solidFill>
                  <a:latin typeface="Calibri"/>
                  <a:ea typeface="Calibri"/>
                  <a:cs typeface="Calibri"/>
                  <a:sym typeface="Calibri"/>
                </a:rPr>
                <a:t>Successfully hosted the website.</a:t>
              </a:r>
              <a:endParaRPr b="0" i="0" sz="1400" u="none" cap="none" strike="noStrike">
                <a:solidFill>
                  <a:srgbClr val="000000"/>
                </a:solidFill>
                <a:latin typeface="Calibri"/>
                <a:ea typeface="Calibri"/>
                <a:cs typeface="Calibri"/>
                <a:sym typeface="Calibri"/>
              </a:endParaRPr>
            </a:p>
            <a:p>
              <a:pPr indent="-114300" lvl="1" marL="114300" marR="0" rtl="0" algn="l">
                <a:lnSpc>
                  <a:spcPct val="90000"/>
                </a:lnSpc>
                <a:spcBef>
                  <a:spcPts val="21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114300" lvl="1" marL="114300" marR="0" rtl="0" algn="l">
                <a:lnSpc>
                  <a:spcPct val="90000"/>
                </a:lnSpc>
                <a:spcBef>
                  <a:spcPts val="210"/>
                </a:spcBef>
                <a:spcAft>
                  <a:spcPts val="0"/>
                </a:spcAft>
                <a:buClr>
                  <a:srgbClr val="000000"/>
                </a:buClr>
                <a:buSzPts val="1400"/>
                <a:buFont typeface="Calibri"/>
                <a:buChar char="•"/>
              </a:pPr>
              <a:r>
                <a:rPr b="0" i="0" lang="en-IN" sz="1400" u="none" cap="none" strike="noStrike">
                  <a:solidFill>
                    <a:srgbClr val="000000"/>
                  </a:solidFill>
                  <a:latin typeface="Calibri"/>
                  <a:ea typeface="Calibri"/>
                  <a:cs typeface="Calibri"/>
                  <a:sym typeface="Calibri"/>
                </a:rPr>
                <a:t>Managed documentation, reports and submission.</a:t>
              </a:r>
              <a:endParaRPr b="0" i="0" sz="1400" u="none" cap="none" strike="noStrike">
                <a:solidFill>
                  <a:srgbClr val="000000"/>
                </a:solidFill>
                <a:latin typeface="Calibri"/>
                <a:ea typeface="Calibri"/>
                <a:cs typeface="Calibri"/>
                <a:sym typeface="Calibri"/>
              </a:endParaRPr>
            </a:p>
            <a:p>
              <a:pPr indent="-57150" lvl="1" marL="285750" marR="0" rtl="0" algn="l">
                <a:lnSpc>
                  <a:spcPct val="90000"/>
                </a:lnSpc>
                <a:spcBef>
                  <a:spcPts val="210"/>
                </a:spcBef>
                <a:spcAft>
                  <a:spcPts val="0"/>
                </a:spcAft>
                <a:buClr>
                  <a:srgbClr val="000000"/>
                </a:buClr>
                <a:buSzPts val="3600"/>
                <a:buFont typeface="Arial"/>
                <a:buNone/>
              </a:pPr>
              <a:r>
                <a:t/>
              </a:r>
              <a:endParaRPr b="0" i="0" sz="3600" u="none" cap="none" strike="noStrike">
                <a:solidFill>
                  <a:schemeClr val="dk1"/>
                </a:solidFill>
                <a:latin typeface="Arial"/>
                <a:ea typeface="Arial"/>
                <a:cs typeface="Arial"/>
                <a:sym typeface="Arial"/>
              </a:endParaRPr>
            </a:p>
          </p:txBody>
        </p:sp>
        <p:sp>
          <p:nvSpPr>
            <p:cNvPr id="226" name="Google Shape;226;g1a7be19964d_19_6"/>
            <p:cNvSpPr/>
            <p:nvPr/>
          </p:nvSpPr>
          <p:spPr>
            <a:xfrm>
              <a:off x="15357" y="234016"/>
              <a:ext cx="686485" cy="686485"/>
            </a:xfrm>
            <a:prstGeom prst="rect">
              <a:avLst/>
            </a:prstGeom>
            <a:blipFill rotWithShape="1">
              <a:blip r:embed="rId3">
                <a:alphaModFix/>
              </a:blip>
              <a:stretch>
                <a:fillRect b="0" l="0" r="0" t="0"/>
              </a:stretch>
            </a:blipFill>
            <a:ln cap="flat" cmpd="sng" w="9525">
              <a:solidFill>
                <a:schemeClr val="lt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1a7be19964d_19_6"/>
            <p:cNvSpPr/>
            <p:nvPr/>
          </p:nvSpPr>
          <p:spPr>
            <a:xfrm rot="-5400000">
              <a:off x="3694212" y="2481132"/>
              <a:ext cx="1354443" cy="87704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1a7be19964d_19_6"/>
            <p:cNvSpPr txBox="1"/>
            <p:nvPr/>
          </p:nvSpPr>
          <p:spPr>
            <a:xfrm rot="-5400000">
              <a:off x="3694212" y="2481132"/>
              <a:ext cx="1354443" cy="877043"/>
            </a:xfrm>
            <a:prstGeom prst="rect">
              <a:avLst/>
            </a:prstGeom>
            <a:noFill/>
            <a:ln>
              <a:noFill/>
            </a:ln>
          </p:spPr>
          <p:txBody>
            <a:bodyPr anchorCtr="0" anchor="t" bIns="0" lIns="0" spcFirstLastPara="1" rIns="302700" wrap="square" tIns="0">
              <a:noAutofit/>
            </a:bodyPr>
            <a:lstStyle/>
            <a:p>
              <a:pPr indent="0" lvl="0" marL="0" marR="0" rtl="0" algn="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9" name="Google Shape;229;g1a7be19964d_19_6"/>
            <p:cNvSpPr/>
            <p:nvPr/>
          </p:nvSpPr>
          <p:spPr>
            <a:xfrm>
              <a:off x="3164114" y="723660"/>
              <a:ext cx="2126644" cy="4501793"/>
            </a:xfrm>
            <a:prstGeom prst="rect">
              <a:avLst/>
            </a:prstGeom>
            <a:gradFill>
              <a:gsLst>
                <a:gs pos="0">
                  <a:srgbClr val="D8D8D8"/>
                </a:gs>
                <a:gs pos="35000">
                  <a:srgbClr val="E3E3E3"/>
                </a:gs>
                <a:gs pos="100000">
                  <a:srgbClr val="F4F4F4"/>
                </a:gs>
              </a:gsLst>
              <a:lin ang="16200000" scaled="0"/>
            </a:gradFill>
            <a:ln>
              <a:noFill/>
            </a:ln>
            <a:effectLst>
              <a:outerShdw blurRad="40000" rotWithShape="0" dir="5400000" dist="20000">
                <a:srgbClr val="000000">
                  <a:alpha val="3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g1a7be19964d_19_6"/>
            <p:cNvSpPr txBox="1"/>
            <p:nvPr/>
          </p:nvSpPr>
          <p:spPr>
            <a:xfrm>
              <a:off x="3164114" y="723660"/>
              <a:ext cx="2126644" cy="4572990"/>
            </a:xfrm>
            <a:prstGeom prst="rect">
              <a:avLst/>
            </a:prstGeom>
            <a:solidFill>
              <a:srgbClr val="008080"/>
            </a:solidFill>
            <a:ln>
              <a:noFill/>
            </a:ln>
          </p:spPr>
          <p:txBody>
            <a:bodyPr anchorCtr="0" anchor="t" bIns="142225" lIns="142225" spcFirstLastPara="1" rIns="142225" wrap="square" tIns="302700">
              <a:noAutofit/>
            </a:bodyPr>
            <a:lstStyle/>
            <a:p>
              <a:pPr indent="-228600" lvl="1" marL="228600" marR="0" rtl="0" algn="ctr">
                <a:lnSpc>
                  <a:spcPct val="90000"/>
                </a:lnSpc>
                <a:spcBef>
                  <a:spcPts val="0"/>
                </a:spcBef>
                <a:spcAft>
                  <a:spcPts val="0"/>
                </a:spcAft>
                <a:buClr>
                  <a:srgbClr val="000000"/>
                </a:buClr>
                <a:buSzPts val="2000"/>
                <a:buFont typeface="Arial"/>
                <a:buNone/>
              </a:pPr>
              <a:r>
                <a:rPr b="1" i="0" lang="en-IN" sz="2000" u="none" cap="none" strike="noStrike">
                  <a:solidFill>
                    <a:srgbClr val="F2F2F2"/>
                  </a:solidFill>
                  <a:latin typeface="Calibri"/>
                  <a:ea typeface="Calibri"/>
                  <a:cs typeface="Calibri"/>
                  <a:sym typeface="Calibri"/>
                </a:rPr>
                <a:t>Sharvil Shastri</a:t>
              </a:r>
              <a:endParaRPr b="1" i="0" sz="2800" u="none" cap="none" strike="noStrike">
                <a:solidFill>
                  <a:srgbClr val="F2F2F2"/>
                </a:solidFill>
                <a:latin typeface="Calibri"/>
                <a:ea typeface="Calibri"/>
                <a:cs typeface="Calibri"/>
                <a:sym typeface="Calibri"/>
              </a:endParaRPr>
            </a:p>
            <a:p>
              <a:pPr indent="-171450" lvl="1" marL="171450" marR="0" rtl="0" algn="ctr">
                <a:lnSpc>
                  <a:spcPct val="90000"/>
                </a:lnSpc>
                <a:spcBef>
                  <a:spcPts val="300"/>
                </a:spcBef>
                <a:spcAft>
                  <a:spcPts val="0"/>
                </a:spcAft>
                <a:buClr>
                  <a:srgbClr val="000000"/>
                </a:buClr>
                <a:buSzPts val="1600"/>
                <a:buFont typeface="Arial"/>
                <a:buNone/>
              </a:pPr>
              <a:r>
                <a:rPr b="1" i="0" lang="en-IN" sz="1600" u="none" cap="none" strike="noStrike">
                  <a:solidFill>
                    <a:srgbClr val="F2F2F2"/>
                  </a:solidFill>
                  <a:latin typeface="Calibri"/>
                  <a:ea typeface="Calibri"/>
                  <a:cs typeface="Calibri"/>
                  <a:sym typeface="Calibri"/>
                </a:rPr>
                <a:t>(Designer)</a:t>
              </a:r>
              <a:endParaRPr b="0" i="0" sz="1400" u="none" cap="none" strike="noStrike">
                <a:solidFill>
                  <a:srgbClr val="F2F2F2"/>
                </a:solidFill>
                <a:latin typeface="Arial"/>
                <a:ea typeface="Arial"/>
                <a:cs typeface="Arial"/>
                <a:sym typeface="Arial"/>
              </a:endParaRPr>
            </a:p>
            <a:p>
              <a:pPr indent="-114300" lvl="1" marL="114300" marR="0" rtl="0" algn="l">
                <a:lnSpc>
                  <a:spcPct val="90000"/>
                </a:lnSpc>
                <a:spcBef>
                  <a:spcPts val="24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a:p>
              <a:pPr indent="-114300" lvl="1" marL="114300" marR="0" rtl="0" algn="l">
                <a:lnSpc>
                  <a:spcPct val="90000"/>
                </a:lnSpc>
                <a:spcBef>
                  <a:spcPts val="210"/>
                </a:spcBef>
                <a:spcAft>
                  <a:spcPts val="0"/>
                </a:spcAft>
                <a:buClr>
                  <a:srgbClr val="F2F2F2"/>
                </a:buClr>
                <a:buSzPts val="1400"/>
                <a:buFont typeface="Arial"/>
                <a:buChar char="•"/>
              </a:pPr>
              <a:r>
                <a:rPr b="0" i="0" lang="en-IN" sz="1400" u="none" cap="none" strike="noStrike">
                  <a:solidFill>
                    <a:srgbClr val="F2F2F2"/>
                  </a:solidFill>
                  <a:latin typeface="Arial"/>
                  <a:ea typeface="Arial"/>
                  <a:cs typeface="Arial"/>
                  <a:sym typeface="Arial"/>
                </a:rPr>
                <a:t> </a:t>
              </a:r>
              <a:r>
                <a:rPr b="0" i="0" lang="en-IN" sz="1400" u="none" cap="none" strike="noStrike">
                  <a:solidFill>
                    <a:srgbClr val="F2F2F2"/>
                  </a:solidFill>
                  <a:latin typeface="Calibri"/>
                  <a:ea typeface="Calibri"/>
                  <a:cs typeface="Calibri"/>
                  <a:sym typeface="Calibri"/>
                </a:rPr>
                <a:t>Worked on designing the front-end layout of the project website</a:t>
              </a:r>
              <a:endParaRPr b="0" i="0" sz="1400" u="none" cap="none" strike="noStrike">
                <a:solidFill>
                  <a:srgbClr val="F2F2F2"/>
                </a:solidFill>
                <a:latin typeface="Calibri"/>
                <a:ea typeface="Calibri"/>
                <a:cs typeface="Calibri"/>
                <a:sym typeface="Calibri"/>
              </a:endParaRPr>
            </a:p>
            <a:p>
              <a:pPr indent="-114300" lvl="1" marL="114300" marR="0" rtl="0" algn="l">
                <a:lnSpc>
                  <a:spcPct val="90000"/>
                </a:lnSpc>
                <a:spcBef>
                  <a:spcPts val="210"/>
                </a:spcBef>
                <a:spcAft>
                  <a:spcPts val="0"/>
                </a:spcAft>
                <a:buClr>
                  <a:srgbClr val="000000"/>
                </a:buClr>
                <a:buSzPts val="1400"/>
                <a:buFont typeface="Arial"/>
                <a:buNone/>
              </a:pPr>
              <a:r>
                <a:t/>
              </a:r>
              <a:endParaRPr b="0" i="0" sz="1400" u="none" cap="none" strike="noStrike">
                <a:solidFill>
                  <a:srgbClr val="F2F2F2"/>
                </a:solidFill>
                <a:latin typeface="Calibri"/>
                <a:ea typeface="Calibri"/>
                <a:cs typeface="Calibri"/>
                <a:sym typeface="Calibri"/>
              </a:endParaRPr>
            </a:p>
            <a:p>
              <a:pPr indent="-114300" lvl="1" marL="114300" marR="0" rtl="0" algn="l">
                <a:lnSpc>
                  <a:spcPct val="90000"/>
                </a:lnSpc>
                <a:spcBef>
                  <a:spcPts val="210"/>
                </a:spcBef>
                <a:spcAft>
                  <a:spcPts val="0"/>
                </a:spcAft>
                <a:buClr>
                  <a:srgbClr val="F2F2F2"/>
                </a:buClr>
                <a:buSzPts val="1400"/>
                <a:buFont typeface="Calibri"/>
                <a:buChar char="•"/>
              </a:pPr>
              <a:r>
                <a:rPr b="0" i="0" lang="en-IN" sz="1400" u="none" cap="none" strike="noStrike">
                  <a:solidFill>
                    <a:srgbClr val="F2F2F2"/>
                  </a:solidFill>
                  <a:latin typeface="Calibri"/>
                  <a:ea typeface="Calibri"/>
                  <a:cs typeface="Calibri"/>
                  <a:sym typeface="Calibri"/>
                </a:rPr>
                <a:t> Assisted in developing the webform and the User Interface</a:t>
              </a:r>
              <a:endParaRPr b="0" i="0" sz="1400" u="none" cap="none" strike="noStrike">
                <a:solidFill>
                  <a:srgbClr val="F2F2F2"/>
                </a:solidFill>
                <a:latin typeface="Calibri"/>
                <a:ea typeface="Calibri"/>
                <a:cs typeface="Calibri"/>
                <a:sym typeface="Calibri"/>
              </a:endParaRPr>
            </a:p>
            <a:p>
              <a:pPr indent="0" lvl="0" marL="457200" marR="0" rtl="0" algn="l">
                <a:lnSpc>
                  <a:spcPct val="90000"/>
                </a:lnSpc>
                <a:spcBef>
                  <a:spcPts val="210"/>
                </a:spcBef>
                <a:spcAft>
                  <a:spcPts val="0"/>
                </a:spcAft>
                <a:buClr>
                  <a:srgbClr val="000000"/>
                </a:buClr>
                <a:buSzPts val="1400"/>
                <a:buFont typeface="Arial"/>
                <a:buNone/>
              </a:pPr>
              <a:r>
                <a:t/>
              </a:r>
              <a:endParaRPr b="0" i="0" sz="1400" u="none" cap="none" strike="noStrike">
                <a:solidFill>
                  <a:srgbClr val="F2F2F2"/>
                </a:solidFill>
                <a:latin typeface="Calibri"/>
                <a:ea typeface="Calibri"/>
                <a:cs typeface="Calibri"/>
                <a:sym typeface="Calibri"/>
              </a:endParaRPr>
            </a:p>
            <a:p>
              <a:pPr indent="-114300" lvl="1" marL="114300" marR="0" rtl="0" algn="l">
                <a:lnSpc>
                  <a:spcPct val="90000"/>
                </a:lnSpc>
                <a:spcBef>
                  <a:spcPts val="210"/>
                </a:spcBef>
                <a:spcAft>
                  <a:spcPts val="0"/>
                </a:spcAft>
                <a:buClr>
                  <a:srgbClr val="F2F2F2"/>
                </a:buClr>
                <a:buSzPts val="1400"/>
                <a:buFont typeface="Calibri"/>
                <a:buChar char="•"/>
              </a:pPr>
              <a:r>
                <a:rPr b="0" i="0" lang="en-IN" sz="1400" u="none" cap="none" strike="noStrike">
                  <a:solidFill>
                    <a:srgbClr val="F2F2F2"/>
                  </a:solidFill>
                  <a:latin typeface="Calibri"/>
                  <a:ea typeface="Calibri"/>
                  <a:cs typeface="Calibri"/>
                  <a:sym typeface="Calibri"/>
                </a:rPr>
                <a:t> Implemented the validation error popup in the webform when any particular field entry is missing</a:t>
              </a:r>
              <a:endParaRPr b="0" i="0" sz="1400" u="none" cap="none" strike="noStrike">
                <a:solidFill>
                  <a:srgbClr val="F2F2F2"/>
                </a:solidFill>
                <a:latin typeface="Calibri"/>
                <a:ea typeface="Calibri"/>
                <a:cs typeface="Calibri"/>
                <a:sym typeface="Calibri"/>
              </a:endParaRPr>
            </a:p>
            <a:p>
              <a:pPr indent="-57150" lvl="1" marL="285750" marR="0" rtl="0" algn="l">
                <a:lnSpc>
                  <a:spcPct val="90000"/>
                </a:lnSpc>
                <a:spcBef>
                  <a:spcPts val="210"/>
                </a:spcBef>
                <a:spcAft>
                  <a:spcPts val="0"/>
                </a:spcAft>
                <a:buClr>
                  <a:srgbClr val="000000"/>
                </a:buClr>
                <a:buSzPts val="3600"/>
                <a:buFont typeface="Arial"/>
                <a:buNone/>
              </a:pPr>
              <a:r>
                <a:t/>
              </a:r>
              <a:endParaRPr b="0" i="0" sz="3600" u="none" cap="none" strike="noStrike">
                <a:solidFill>
                  <a:schemeClr val="dk1"/>
                </a:solidFill>
                <a:latin typeface="Arial"/>
                <a:ea typeface="Arial"/>
                <a:cs typeface="Arial"/>
                <a:sym typeface="Arial"/>
              </a:endParaRPr>
            </a:p>
          </p:txBody>
        </p:sp>
        <p:sp>
          <p:nvSpPr>
            <p:cNvPr id="231" name="Google Shape;231;g1a7be19964d_19_6"/>
            <p:cNvSpPr/>
            <p:nvPr/>
          </p:nvSpPr>
          <p:spPr>
            <a:xfrm>
              <a:off x="2572546" y="174793"/>
              <a:ext cx="686485" cy="686485"/>
            </a:xfrm>
            <a:prstGeom prst="rect">
              <a:avLst/>
            </a:prstGeom>
            <a:solidFill>
              <a:srgbClr val="D8D8D8"/>
            </a:solidFill>
            <a:ln cap="flat" cmpd="sng" w="9525">
              <a:solidFill>
                <a:schemeClr val="lt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1a7be19964d_19_6"/>
            <p:cNvSpPr/>
            <p:nvPr/>
          </p:nvSpPr>
          <p:spPr>
            <a:xfrm rot="-5400000">
              <a:off x="5683379" y="2404427"/>
              <a:ext cx="757272" cy="85631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1a7be19964d_19_6"/>
            <p:cNvSpPr txBox="1"/>
            <p:nvPr/>
          </p:nvSpPr>
          <p:spPr>
            <a:xfrm rot="-5400000">
              <a:off x="5683379" y="2404427"/>
              <a:ext cx="757272" cy="856318"/>
            </a:xfrm>
            <a:prstGeom prst="rect">
              <a:avLst/>
            </a:prstGeom>
            <a:noFill/>
            <a:ln>
              <a:noFill/>
            </a:ln>
          </p:spPr>
          <p:txBody>
            <a:bodyPr anchorCtr="0" anchor="t" bIns="0" lIns="0" spcFirstLastPara="1" rIns="302700" wrap="square" tIns="0">
              <a:noAutofit/>
            </a:bodyPr>
            <a:lstStyle/>
            <a:p>
              <a:pPr indent="0" lvl="0" marL="0" marR="0" rtl="0" algn="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34" name="Google Shape;234;g1a7be19964d_19_6"/>
            <p:cNvSpPr/>
            <p:nvPr/>
          </p:nvSpPr>
          <p:spPr>
            <a:xfrm>
              <a:off x="5842951" y="703436"/>
              <a:ext cx="2104725" cy="4559148"/>
            </a:xfrm>
            <a:prstGeom prst="rect">
              <a:avLst/>
            </a:prstGeom>
            <a:gradFill>
              <a:gsLst>
                <a:gs pos="0">
                  <a:srgbClr val="FFED74"/>
                </a:gs>
                <a:gs pos="35000">
                  <a:srgbClr val="FFF09F"/>
                </a:gs>
                <a:gs pos="100000">
                  <a:srgbClr val="FFF9D6"/>
                </a:gs>
              </a:gsLst>
              <a:lin ang="16200000" scaled="0"/>
            </a:gradFill>
            <a:ln>
              <a:noFill/>
            </a:ln>
            <a:effectLst>
              <a:outerShdw blurRad="40000" rotWithShape="0" dir="5400000" dist="20000">
                <a:srgbClr val="000000">
                  <a:alpha val="3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1a7be19964d_19_6"/>
            <p:cNvSpPr txBox="1"/>
            <p:nvPr/>
          </p:nvSpPr>
          <p:spPr>
            <a:xfrm>
              <a:off x="5842951" y="703436"/>
              <a:ext cx="2104725" cy="4559148"/>
            </a:xfrm>
            <a:prstGeom prst="rect">
              <a:avLst/>
            </a:prstGeom>
            <a:noFill/>
            <a:ln>
              <a:noFill/>
            </a:ln>
          </p:spPr>
          <p:txBody>
            <a:bodyPr anchorCtr="0" anchor="t" bIns="142225" lIns="142225" spcFirstLastPara="1" rIns="142225" wrap="square" tIns="302700">
              <a:noAutofit/>
            </a:bodyPr>
            <a:lstStyle/>
            <a:p>
              <a:pPr indent="-228600" lvl="1" marL="228600" marR="0" rtl="0" algn="ctr">
                <a:lnSpc>
                  <a:spcPct val="9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Shashank</a:t>
              </a:r>
              <a:endParaRPr b="0" i="0" sz="1400" u="none" cap="none" strike="noStrike">
                <a:solidFill>
                  <a:srgbClr val="000000"/>
                </a:solidFill>
                <a:latin typeface="Arial"/>
                <a:ea typeface="Arial"/>
                <a:cs typeface="Arial"/>
                <a:sym typeface="Arial"/>
              </a:endParaRPr>
            </a:p>
            <a:p>
              <a:pPr indent="-228600" lvl="1" marL="228600" marR="0" rtl="0" algn="ctr">
                <a:lnSpc>
                  <a:spcPct val="90000"/>
                </a:lnSpc>
                <a:spcBef>
                  <a:spcPts val="30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Ramprasad </a:t>
              </a:r>
              <a:endParaRPr b="0" i="0" sz="1400" u="none" cap="none" strike="noStrike">
                <a:solidFill>
                  <a:srgbClr val="000000"/>
                </a:solidFill>
                <a:latin typeface="Arial"/>
                <a:ea typeface="Arial"/>
                <a:cs typeface="Arial"/>
                <a:sym typeface="Arial"/>
              </a:endParaRPr>
            </a:p>
            <a:p>
              <a:pPr indent="-171450" lvl="1" marL="171450" marR="0" rtl="0" algn="ctr">
                <a:lnSpc>
                  <a:spcPct val="90000"/>
                </a:lnSpc>
                <a:spcBef>
                  <a:spcPts val="300"/>
                </a:spcBef>
                <a:spcAft>
                  <a:spcPts val="0"/>
                </a:spcAft>
                <a:buClr>
                  <a:srgbClr val="000000"/>
                </a:buClr>
                <a:buSzPts val="1600"/>
                <a:buFont typeface="Arial"/>
                <a:buNone/>
              </a:pPr>
              <a:r>
                <a:rPr b="1" i="0" lang="en-IN" sz="1600" u="none" cap="none" strike="noStrike">
                  <a:solidFill>
                    <a:srgbClr val="000000"/>
                  </a:solidFill>
                  <a:latin typeface="Calibri"/>
                  <a:ea typeface="Calibri"/>
                  <a:cs typeface="Calibri"/>
                  <a:sym typeface="Calibri"/>
                </a:rPr>
                <a:t>(Programming</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rgbClr val="000000"/>
                </a:buClr>
                <a:buSzPts val="1600"/>
                <a:buFont typeface="Arial"/>
                <a:buNone/>
              </a:pPr>
              <a:r>
                <a:rPr b="1" i="0" lang="en-IN" sz="1600" u="none" cap="none" strike="noStrike">
                  <a:solidFill>
                    <a:srgbClr val="000000"/>
                  </a:solidFill>
                  <a:latin typeface="Calibri"/>
                  <a:ea typeface="Calibri"/>
                  <a:cs typeface="Calibri"/>
                  <a:sym typeface="Calibri"/>
                </a:rPr>
                <a:t>             Mentor)</a:t>
              </a:r>
              <a:br>
                <a:rPr b="1" i="0" lang="en-IN" sz="1600" u="none" cap="none" strike="noStrike">
                  <a:solidFill>
                    <a:srgbClr val="000000"/>
                  </a:solidFill>
                  <a:latin typeface="Calibri"/>
                  <a:ea typeface="Calibri"/>
                  <a:cs typeface="Calibri"/>
                  <a:sym typeface="Calibri"/>
                </a:rPr>
              </a:br>
              <a:endParaRPr b="1" i="0" sz="1600" u="none" cap="none" strike="noStrike">
                <a:solidFill>
                  <a:srgbClr val="000000"/>
                </a:solidFill>
                <a:latin typeface="Calibri"/>
                <a:ea typeface="Calibri"/>
                <a:cs typeface="Calibri"/>
                <a:sym typeface="Calibri"/>
              </a:endParaRPr>
            </a:p>
            <a:p>
              <a:pPr indent="-285750" lvl="1" marL="285750" marR="0" rtl="0" algn="l">
                <a:lnSpc>
                  <a:spcPct val="90000"/>
                </a:lnSpc>
                <a:spcBef>
                  <a:spcPts val="240"/>
                </a:spcBef>
                <a:spcAft>
                  <a:spcPts val="0"/>
                </a:spcAft>
                <a:buClr>
                  <a:srgbClr val="000000"/>
                </a:buClr>
                <a:buSzPts val="1600"/>
                <a:buFont typeface="Arial"/>
                <a:buChar char="•"/>
              </a:pPr>
              <a:r>
                <a:rPr b="0" i="0" lang="en-IN" sz="1400" u="none" cap="none" strike="noStrike">
                  <a:solidFill>
                    <a:srgbClr val="000000"/>
                  </a:solidFill>
                  <a:latin typeface="Calibri"/>
                  <a:ea typeface="Calibri"/>
                  <a:cs typeface="Calibri"/>
                  <a:sym typeface="Calibri"/>
                </a:rPr>
                <a:t>Worked </a:t>
              </a:r>
              <a:r>
                <a:rPr lang="en-IN">
                  <a:latin typeface="Calibri"/>
                  <a:ea typeface="Calibri"/>
                  <a:cs typeface="Calibri"/>
                  <a:sym typeface="Calibri"/>
                </a:rPr>
                <a:t>on </a:t>
              </a:r>
              <a:r>
                <a:rPr b="0" i="0" lang="en-IN" sz="1400" u="none" cap="none" strike="noStrike">
                  <a:solidFill>
                    <a:srgbClr val="000000"/>
                  </a:solidFill>
                  <a:latin typeface="Calibri"/>
                  <a:ea typeface="Calibri"/>
                  <a:cs typeface="Calibri"/>
                  <a:sym typeface="Calibri"/>
                </a:rPr>
                <a:t>PHP to design the backend.</a:t>
              </a:r>
              <a:endParaRPr/>
            </a:p>
            <a:p>
              <a:pPr indent="0" lvl="1" marL="0" marR="0" rtl="0" algn="l">
                <a:lnSpc>
                  <a:spcPct val="90000"/>
                </a:lnSpc>
                <a:spcBef>
                  <a:spcPts val="240"/>
                </a:spcBef>
                <a:spcAft>
                  <a:spcPts val="0"/>
                </a:spcAft>
                <a:buNone/>
              </a:pPr>
              <a:r>
                <a:t/>
              </a:r>
              <a:endParaRPr b="0" i="0" sz="1400" u="none" cap="none" strike="noStrike">
                <a:solidFill>
                  <a:srgbClr val="000000"/>
                </a:solidFill>
                <a:latin typeface="Calibri"/>
                <a:ea typeface="Calibri"/>
                <a:cs typeface="Calibri"/>
                <a:sym typeface="Calibri"/>
              </a:endParaRPr>
            </a:p>
            <a:p>
              <a:pPr indent="-285750" lvl="1" marL="285750" marR="0" rtl="0" algn="l">
                <a:lnSpc>
                  <a:spcPct val="90000"/>
                </a:lnSpc>
                <a:spcBef>
                  <a:spcPts val="240"/>
                </a:spcBef>
                <a:spcAft>
                  <a:spcPts val="0"/>
                </a:spcAft>
                <a:buClr>
                  <a:srgbClr val="000000"/>
                </a:buClr>
                <a:buSzPts val="1600"/>
                <a:buFont typeface="Arial"/>
                <a:buChar char="•"/>
              </a:pPr>
              <a:r>
                <a:rPr b="0" i="0" lang="en-IN" sz="1400" u="none" cap="none" strike="noStrike">
                  <a:solidFill>
                    <a:srgbClr val="000000"/>
                  </a:solidFill>
                  <a:latin typeface="Calibri"/>
                  <a:ea typeface="Calibri"/>
                  <a:cs typeface="Calibri"/>
                  <a:sym typeface="Calibri"/>
                </a:rPr>
                <a:t>Connecting and managing MySQL DB, designed the login page, output data table. </a:t>
              </a:r>
              <a:endParaRPr/>
            </a:p>
            <a:p>
              <a:pPr indent="0" lvl="1" marL="0" marR="0" rtl="0" algn="l">
                <a:lnSpc>
                  <a:spcPct val="90000"/>
                </a:lnSpc>
                <a:spcBef>
                  <a:spcPts val="240"/>
                </a:spcBef>
                <a:spcAft>
                  <a:spcPts val="0"/>
                </a:spcAft>
                <a:buNone/>
              </a:pPr>
              <a:r>
                <a:t/>
              </a:r>
              <a:endParaRPr b="0" i="0" sz="1400" u="none" cap="none" strike="noStrike">
                <a:solidFill>
                  <a:srgbClr val="000000"/>
                </a:solidFill>
                <a:latin typeface="Calibri"/>
                <a:ea typeface="Calibri"/>
                <a:cs typeface="Calibri"/>
                <a:sym typeface="Calibri"/>
              </a:endParaRPr>
            </a:p>
            <a:p>
              <a:pPr indent="-285750" lvl="1" marL="285750" marR="0" rtl="0" algn="l">
                <a:lnSpc>
                  <a:spcPct val="90000"/>
                </a:lnSpc>
                <a:spcBef>
                  <a:spcPts val="240"/>
                </a:spcBef>
                <a:spcAft>
                  <a:spcPts val="0"/>
                </a:spcAft>
                <a:buClr>
                  <a:srgbClr val="000000"/>
                </a:buClr>
                <a:buSzPts val="1600"/>
                <a:buFont typeface="Arial"/>
                <a:buChar char="•"/>
              </a:pPr>
              <a:r>
                <a:rPr b="0" i="0" lang="en-IN" sz="1400" u="none" cap="none" strike="noStrike">
                  <a:solidFill>
                    <a:srgbClr val="000000"/>
                  </a:solidFill>
                  <a:latin typeface="Calibri"/>
                  <a:ea typeface="Calibri"/>
                  <a:cs typeface="Calibri"/>
                  <a:sym typeface="Calibri"/>
                </a:rPr>
                <a:t>Contributed to the project write ups</a:t>
              </a:r>
              <a:endParaRPr b="0" i="0" sz="1400" u="none" cap="none" strike="noStrike">
                <a:solidFill>
                  <a:srgbClr val="000000"/>
                </a:solidFill>
                <a:latin typeface="Calibri"/>
                <a:ea typeface="Calibri"/>
                <a:cs typeface="Calibri"/>
                <a:sym typeface="Calibri"/>
              </a:endParaRPr>
            </a:p>
            <a:p>
              <a:pPr indent="-82550" lvl="1" marL="228600" marR="0" rtl="0" algn="l">
                <a:lnSpc>
                  <a:spcPct val="90000"/>
                </a:lnSpc>
                <a:spcBef>
                  <a:spcPts val="240"/>
                </a:spcBef>
                <a:spcAft>
                  <a:spcPts val="0"/>
                </a:spcAft>
                <a:buClr>
                  <a:srgbClr val="000000"/>
                </a:buClr>
                <a:buSzPts val="2300"/>
                <a:buFont typeface="Arial"/>
                <a:buNone/>
              </a:pPr>
              <a:r>
                <a:t/>
              </a:r>
              <a:endParaRPr b="0" i="0" sz="1900" u="none" cap="none" strike="noStrike">
                <a:solidFill>
                  <a:schemeClr val="dk1"/>
                </a:solidFill>
                <a:latin typeface="Arial"/>
                <a:ea typeface="Arial"/>
                <a:cs typeface="Arial"/>
                <a:sym typeface="Arial"/>
              </a:endParaRPr>
            </a:p>
          </p:txBody>
        </p:sp>
        <p:sp>
          <p:nvSpPr>
            <p:cNvPr id="236" name="Google Shape;236;g1a7be19964d_19_6"/>
            <p:cNvSpPr/>
            <p:nvPr/>
          </p:nvSpPr>
          <p:spPr>
            <a:xfrm>
              <a:off x="5506203" y="219840"/>
              <a:ext cx="686485" cy="686485"/>
            </a:xfrm>
            <a:prstGeom prst="rect">
              <a:avLst/>
            </a:prstGeom>
            <a:solidFill>
              <a:srgbClr val="FFE2BA"/>
            </a:solidFill>
            <a:ln cap="flat" cmpd="sng" w="9525">
              <a:solidFill>
                <a:schemeClr val="lt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7" name="Google Shape;237;g1a7be19964d_19_6"/>
          <p:cNvGrpSpPr/>
          <p:nvPr/>
        </p:nvGrpSpPr>
        <p:grpSpPr>
          <a:xfrm>
            <a:off x="9244314" y="1665514"/>
            <a:ext cx="2199358" cy="4497328"/>
            <a:chOff x="6124695" y="854956"/>
            <a:chExt cx="1953958" cy="4226560"/>
          </a:xfrm>
        </p:grpSpPr>
        <p:sp>
          <p:nvSpPr>
            <p:cNvPr id="238" name="Google Shape;238;g1a7be19964d_19_6"/>
            <p:cNvSpPr/>
            <p:nvPr/>
          </p:nvSpPr>
          <p:spPr>
            <a:xfrm>
              <a:off x="6124695" y="854956"/>
              <a:ext cx="1953958" cy="4226560"/>
            </a:xfrm>
            <a:prstGeom prst="rect">
              <a:avLst/>
            </a:prstGeom>
            <a:solidFill>
              <a:srgbClr val="B3C6E7"/>
            </a:solidFill>
            <a:ln>
              <a:noFill/>
            </a:ln>
            <a:effectLst>
              <a:outerShdw blurRad="40000" rotWithShape="0" dir="5400000" dist="20000">
                <a:srgbClr val="000000">
                  <a:alpha val="3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1a7be19964d_19_6"/>
            <p:cNvSpPr txBox="1"/>
            <p:nvPr/>
          </p:nvSpPr>
          <p:spPr>
            <a:xfrm>
              <a:off x="6124695" y="854956"/>
              <a:ext cx="1953958" cy="4226560"/>
            </a:xfrm>
            <a:prstGeom prst="rect">
              <a:avLst/>
            </a:prstGeom>
            <a:solidFill>
              <a:srgbClr val="B3C6E7"/>
            </a:solidFill>
            <a:ln>
              <a:noFill/>
            </a:ln>
          </p:spPr>
          <p:txBody>
            <a:bodyPr anchorCtr="0" anchor="t" bIns="312925" lIns="312925" spcFirstLastPara="1" rIns="312925" wrap="square" tIns="345950">
              <a:noAutofit/>
            </a:bodyPr>
            <a:lstStyle/>
            <a:p>
              <a:pPr indent="-69850" lvl="1" marL="285750" marR="0" rtl="0" algn="l">
                <a:lnSpc>
                  <a:spcPct val="90000"/>
                </a:lnSpc>
                <a:spcBef>
                  <a:spcPts val="0"/>
                </a:spcBef>
                <a:spcAft>
                  <a:spcPts val="0"/>
                </a:spcAft>
                <a:buClr>
                  <a:srgbClr val="000000"/>
                </a:buClr>
                <a:buSzPts val="3400"/>
                <a:buFont typeface="Arial"/>
                <a:buNone/>
              </a:pPr>
              <a:r>
                <a:t/>
              </a:r>
              <a:endParaRPr b="0" i="0" sz="3400" u="none" cap="none" strike="noStrike">
                <a:solidFill>
                  <a:schemeClr val="dk1"/>
                </a:solidFill>
                <a:latin typeface="Arial"/>
                <a:ea typeface="Arial"/>
                <a:cs typeface="Arial"/>
                <a:sym typeface="Arial"/>
              </a:endParaRPr>
            </a:p>
            <a:p>
              <a:pPr indent="0" lvl="0" marL="914400" marR="0" rtl="0" algn="l">
                <a:lnSpc>
                  <a:spcPct val="100000"/>
                </a:lnSpc>
                <a:spcBef>
                  <a:spcPts val="240"/>
                </a:spcBef>
                <a:spcAft>
                  <a:spcPts val="0"/>
                </a:spcAft>
                <a:buClr>
                  <a:srgbClr val="000000"/>
                </a:buClr>
                <a:buSzPts val="700"/>
                <a:buFont typeface="Arial"/>
                <a:buNone/>
              </a:pPr>
              <a:r>
                <a:t/>
              </a:r>
              <a:endParaRPr sz="700">
                <a:solidFill>
                  <a:schemeClr val="dk1"/>
                </a:solidFill>
              </a:endParaRPr>
            </a:p>
            <a:p>
              <a:pPr indent="0" lvl="0" marL="914400" marR="0" rtl="0" algn="l">
                <a:lnSpc>
                  <a:spcPct val="100000"/>
                </a:lnSpc>
                <a:spcBef>
                  <a:spcPts val="240"/>
                </a:spcBef>
                <a:spcAft>
                  <a:spcPts val="0"/>
                </a:spcAft>
                <a:buClr>
                  <a:srgbClr val="000000"/>
                </a:buClr>
                <a:buSzPts val="700"/>
                <a:buFont typeface="Arial"/>
                <a:buNone/>
              </a:pPr>
              <a:r>
                <a:t/>
              </a:r>
              <a:endParaRPr sz="700">
                <a:solidFill>
                  <a:schemeClr val="dk1"/>
                </a:solidFill>
              </a:endParaRPr>
            </a:p>
            <a:p>
              <a:pPr indent="-114300" lvl="1" marL="114300" marR="0" rtl="0" algn="l">
                <a:lnSpc>
                  <a:spcPct val="100000"/>
                </a:lnSpc>
                <a:spcBef>
                  <a:spcPts val="240"/>
                </a:spcBef>
                <a:spcAft>
                  <a:spcPts val="0"/>
                </a:spcAft>
                <a:buClr>
                  <a:schemeClr val="dk1"/>
                </a:buClr>
                <a:buSzPts val="1400"/>
                <a:buFont typeface="Arial"/>
                <a:buChar char="•"/>
              </a:pPr>
              <a:r>
                <a:rPr b="0" i="0" lang="en-IN" sz="1400" u="none" cap="none" strike="noStrike">
                  <a:solidFill>
                    <a:srgbClr val="000000"/>
                  </a:solidFill>
                  <a:latin typeface="Calibri"/>
                  <a:ea typeface="Calibri"/>
                  <a:cs typeface="Calibri"/>
                  <a:sym typeface="Calibri"/>
                </a:rPr>
                <a:t>Establishment of client relationship</a:t>
              </a:r>
              <a:br>
                <a:rPr b="0" i="0" lang="en-IN" sz="1400" u="none" cap="none" strike="noStrike">
                  <a:solidFill>
                    <a:srgbClr val="000000"/>
                  </a:solidFill>
                  <a:latin typeface="Calibri"/>
                  <a:ea typeface="Calibri"/>
                  <a:cs typeface="Calibri"/>
                  <a:sym typeface="Calibri"/>
                </a:rPr>
              </a:br>
              <a:endParaRPr b="0" i="0" sz="1400" u="none" cap="none" strike="noStrike">
                <a:solidFill>
                  <a:srgbClr val="000000"/>
                </a:solidFill>
                <a:latin typeface="Calibri"/>
                <a:ea typeface="Calibri"/>
                <a:cs typeface="Calibri"/>
                <a:sym typeface="Calibri"/>
              </a:endParaRPr>
            </a:p>
            <a:p>
              <a:pPr indent="-114300" lvl="1" marL="114300" marR="0" rtl="0" algn="l">
                <a:lnSpc>
                  <a:spcPct val="100000"/>
                </a:lnSpc>
                <a:spcBef>
                  <a:spcPts val="240"/>
                </a:spcBef>
                <a:spcAft>
                  <a:spcPts val="0"/>
                </a:spcAft>
                <a:buClr>
                  <a:schemeClr val="dk1"/>
                </a:buClr>
                <a:buSzPts val="1400"/>
                <a:buFont typeface="Arial"/>
                <a:buChar char="•"/>
              </a:pPr>
              <a:r>
                <a:rPr b="0" i="0" lang="en-IN" sz="1400" u="none" cap="none" strike="noStrike">
                  <a:solidFill>
                    <a:srgbClr val="000000"/>
                  </a:solidFill>
                  <a:latin typeface="Calibri"/>
                  <a:ea typeface="Calibri"/>
                  <a:cs typeface="Calibri"/>
                  <a:sym typeface="Calibri"/>
                </a:rPr>
                <a:t>Requirements gathering, documentation  and analysis</a:t>
              </a:r>
              <a:br>
                <a:rPr b="0" i="0" lang="en-IN" sz="1400" u="none" cap="none" strike="noStrike">
                  <a:solidFill>
                    <a:srgbClr val="000000"/>
                  </a:solidFill>
                  <a:latin typeface="Calibri"/>
                  <a:ea typeface="Calibri"/>
                  <a:cs typeface="Calibri"/>
                  <a:sym typeface="Calibri"/>
                </a:rPr>
              </a:br>
              <a:endParaRPr b="0" i="0" sz="1400" u="none" cap="none" strike="noStrike">
                <a:solidFill>
                  <a:srgbClr val="000000"/>
                </a:solidFill>
                <a:latin typeface="Calibri"/>
                <a:ea typeface="Calibri"/>
                <a:cs typeface="Calibri"/>
                <a:sym typeface="Calibri"/>
              </a:endParaRPr>
            </a:p>
            <a:p>
              <a:pPr indent="-114300" lvl="1" marL="114300" marR="0" rtl="0" algn="l">
                <a:lnSpc>
                  <a:spcPct val="100000"/>
                </a:lnSpc>
                <a:spcBef>
                  <a:spcPts val="240"/>
                </a:spcBef>
                <a:spcAft>
                  <a:spcPts val="0"/>
                </a:spcAft>
                <a:buClr>
                  <a:schemeClr val="dk1"/>
                </a:buClr>
                <a:buSzPts val="1400"/>
                <a:buFont typeface="Arial"/>
                <a:buChar char="•"/>
              </a:pPr>
              <a:r>
                <a:rPr b="0" i="0" lang="en-IN" sz="1400" u="none" cap="none" strike="noStrike">
                  <a:solidFill>
                    <a:srgbClr val="000000"/>
                  </a:solidFill>
                  <a:latin typeface="Calibri"/>
                  <a:ea typeface="Calibri"/>
                  <a:cs typeface="Calibri"/>
                  <a:sym typeface="Calibri"/>
                </a:rPr>
                <a:t>Research on web hosting vendors</a:t>
              </a:r>
              <a:br>
                <a:rPr b="0" i="0" lang="en-IN" sz="1400" u="none" cap="none" strike="noStrike">
                  <a:solidFill>
                    <a:srgbClr val="000000"/>
                  </a:solidFill>
                  <a:latin typeface="Calibri"/>
                  <a:ea typeface="Calibri"/>
                  <a:cs typeface="Calibri"/>
                  <a:sym typeface="Calibri"/>
                </a:rPr>
              </a:br>
              <a:endParaRPr b="0" i="0" sz="1400" u="none" cap="none" strike="noStrike">
                <a:solidFill>
                  <a:srgbClr val="000000"/>
                </a:solidFill>
                <a:latin typeface="Calibri"/>
                <a:ea typeface="Calibri"/>
                <a:cs typeface="Calibri"/>
                <a:sym typeface="Calibri"/>
              </a:endParaRPr>
            </a:p>
            <a:p>
              <a:pPr indent="-114300" lvl="1" marL="114300" marR="0" rtl="0" algn="l">
                <a:lnSpc>
                  <a:spcPct val="100000"/>
                </a:lnSpc>
                <a:spcBef>
                  <a:spcPts val="240"/>
                </a:spcBef>
                <a:spcAft>
                  <a:spcPts val="0"/>
                </a:spcAft>
                <a:buClr>
                  <a:schemeClr val="dk1"/>
                </a:buClr>
                <a:buSzPts val="1400"/>
                <a:buFont typeface="Arial"/>
                <a:buChar char="•"/>
              </a:pPr>
              <a:r>
                <a:rPr b="0" i="0" lang="en-IN" sz="1400" u="none" cap="none" strike="noStrike">
                  <a:solidFill>
                    <a:srgbClr val="000000"/>
                  </a:solidFill>
                  <a:latin typeface="Calibri"/>
                  <a:ea typeface="Calibri"/>
                  <a:cs typeface="Calibri"/>
                  <a:sym typeface="Calibri"/>
                </a:rPr>
                <a:t>Documentation of testing scenarios</a:t>
              </a:r>
              <a:endParaRPr b="0" i="0" sz="1400" u="none" cap="none" strike="noStrike">
                <a:solidFill>
                  <a:srgbClr val="000000"/>
                </a:solidFill>
                <a:latin typeface="Calibri"/>
                <a:ea typeface="Calibri"/>
                <a:cs typeface="Calibri"/>
                <a:sym typeface="Calibri"/>
              </a:endParaRPr>
            </a:p>
          </p:txBody>
        </p:sp>
      </p:grpSp>
      <p:sp>
        <p:nvSpPr>
          <p:cNvPr id="240" name="Google Shape;240;g1a7be19964d_19_6"/>
          <p:cNvSpPr/>
          <p:nvPr/>
        </p:nvSpPr>
        <p:spPr>
          <a:xfrm>
            <a:off x="8860975" y="1195250"/>
            <a:ext cx="686400" cy="697500"/>
          </a:xfrm>
          <a:prstGeom prst="rect">
            <a:avLst/>
          </a:prstGeom>
          <a:solidFill>
            <a:srgbClr val="BFC8E3"/>
          </a:solidFill>
          <a:ln cap="flat" cmpd="sng" w="9525">
            <a:solidFill>
              <a:srgbClr val="F9F9F9"/>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1a7be19964d_19_6"/>
          <p:cNvSpPr txBox="1"/>
          <p:nvPr/>
        </p:nvSpPr>
        <p:spPr>
          <a:xfrm>
            <a:off x="9524748" y="1892739"/>
            <a:ext cx="1653900" cy="64629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Sandra Staub</a:t>
            </a:r>
            <a:endParaRPr b="1" i="0" sz="20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600"/>
              <a:buFont typeface="Arial"/>
              <a:buNone/>
            </a:pPr>
            <a:r>
              <a:rPr b="1" i="0" lang="en-IN" sz="1600" u="none" cap="none" strike="noStrike">
                <a:solidFill>
                  <a:srgbClr val="000000"/>
                </a:solidFill>
                <a:latin typeface="Calibri"/>
                <a:ea typeface="Calibri"/>
                <a:cs typeface="Calibri"/>
                <a:sym typeface="Calibri"/>
              </a:rPr>
              <a:t>(Programmer)</a:t>
            </a:r>
            <a:endParaRPr b="1" i="0" sz="1600" u="none" cap="none" strike="noStrike">
              <a:solidFill>
                <a:srgbClr val="000000"/>
              </a:solidFill>
              <a:latin typeface="Calibri"/>
              <a:ea typeface="Calibri"/>
              <a:cs typeface="Calibri"/>
              <a:sym typeface="Calibri"/>
            </a:endParaRPr>
          </a:p>
        </p:txBody>
      </p:sp>
      <p:pic>
        <p:nvPicPr>
          <p:cNvPr id="242" name="Google Shape;242;g1a7be19964d_19_6"/>
          <p:cNvPicPr preferRelativeResize="0"/>
          <p:nvPr/>
        </p:nvPicPr>
        <p:blipFill rotWithShape="1">
          <a:blip r:embed="rId4">
            <a:alphaModFix/>
          </a:blip>
          <a:srcRect b="0" l="0" r="0" t="0"/>
          <a:stretch/>
        </p:blipFill>
        <p:spPr>
          <a:xfrm>
            <a:off x="3331450" y="1108175"/>
            <a:ext cx="646625" cy="697424"/>
          </a:xfrm>
          <a:prstGeom prst="rect">
            <a:avLst/>
          </a:prstGeom>
          <a:noFill/>
          <a:ln cap="flat" cmpd="sng" w="9525">
            <a:solidFill>
              <a:schemeClr val="lt1"/>
            </a:solidFill>
            <a:prstDash val="solid"/>
            <a:round/>
            <a:headEnd len="sm" w="sm" type="none"/>
            <a:tailEnd len="sm" w="sm" type="none"/>
          </a:ln>
          <a:effectLst>
            <a:outerShdw blurRad="40000" rotWithShape="0" dir="5400000" dist="20000">
              <a:srgbClr val="000000">
                <a:alpha val="37647"/>
              </a:srgbClr>
            </a:outerShdw>
          </a:effectLst>
        </p:spPr>
      </p:pic>
      <p:pic>
        <p:nvPicPr>
          <p:cNvPr id="243" name="Google Shape;243;g1a7be19964d_19_6"/>
          <p:cNvPicPr preferRelativeResize="0"/>
          <p:nvPr/>
        </p:nvPicPr>
        <p:blipFill rotWithShape="1">
          <a:blip r:embed="rId5">
            <a:alphaModFix/>
          </a:blip>
          <a:srcRect b="15839" l="0" r="0" t="0"/>
          <a:stretch/>
        </p:blipFill>
        <p:spPr>
          <a:xfrm>
            <a:off x="8860975" y="1195287"/>
            <a:ext cx="686400" cy="697426"/>
          </a:xfrm>
          <a:prstGeom prst="rect">
            <a:avLst/>
          </a:prstGeom>
          <a:noFill/>
          <a:ln cap="flat" cmpd="sng" w="9525">
            <a:solidFill>
              <a:srgbClr val="F9F9F9"/>
            </a:solidFill>
            <a:prstDash val="solid"/>
            <a:round/>
            <a:headEnd len="sm" w="sm" type="none"/>
            <a:tailEnd len="sm" w="sm" type="none"/>
          </a:ln>
          <a:effectLst>
            <a:outerShdw blurRad="40000" rotWithShape="0" dir="5400000" dist="20000">
              <a:srgbClr val="000000">
                <a:alpha val="37647"/>
              </a:srgbClr>
            </a:outerShdw>
          </a:effectLst>
        </p:spPr>
      </p:pic>
      <p:pic>
        <p:nvPicPr>
          <p:cNvPr id="244" name="Google Shape;244;g1a7be19964d_19_6"/>
          <p:cNvPicPr preferRelativeResize="0"/>
          <p:nvPr/>
        </p:nvPicPr>
        <p:blipFill>
          <a:blip r:embed="rId6">
            <a:alphaModFix/>
          </a:blip>
          <a:stretch>
            <a:fillRect/>
          </a:stretch>
        </p:blipFill>
        <p:spPr>
          <a:xfrm>
            <a:off x="6182767" y="1158000"/>
            <a:ext cx="740983" cy="697500"/>
          </a:xfrm>
          <a:prstGeom prst="rect">
            <a:avLst/>
          </a:prstGeom>
          <a:noFill/>
          <a:ln cap="flat" cmpd="sng" w="9525">
            <a:solidFill>
              <a:schemeClr val="lt1"/>
            </a:solidFill>
            <a:prstDash val="solid"/>
            <a:round/>
            <a:headEnd len="sm" w="sm" type="none"/>
            <a:tailEnd len="sm" w="sm" type="none"/>
          </a:ln>
          <a:effectLst>
            <a:outerShdw blurRad="40000" rotWithShape="0" dir="5400000" dist="20000">
              <a:srgbClr val="000000">
                <a:alpha val="3725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a8c2a69388_9_0"/>
          <p:cNvSpPr txBox="1"/>
          <p:nvPr>
            <p:ph type="title"/>
          </p:nvPr>
        </p:nvSpPr>
        <p:spPr>
          <a:xfrm>
            <a:off x="4656841" y="558425"/>
            <a:ext cx="6433457" cy="49484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55555"/>
              <a:buNone/>
            </a:pPr>
            <a:r>
              <a:rPr lang="en-IN" sz="3600">
                <a:latin typeface="Fira Sans Condensed ExtraBold"/>
                <a:ea typeface="Fira Sans Condensed ExtraBold"/>
                <a:cs typeface="Fira Sans Condensed ExtraBold"/>
                <a:sym typeface="Fira Sans Condensed ExtraBold"/>
              </a:rPr>
              <a:t>Interesting implementation details</a:t>
            </a:r>
            <a:endParaRPr sz="3600">
              <a:latin typeface="Fira Sans Condensed ExtraBold"/>
              <a:ea typeface="Fira Sans Condensed ExtraBold"/>
              <a:cs typeface="Fira Sans Condensed ExtraBold"/>
              <a:sym typeface="Fira Sans Condensed ExtraBold"/>
            </a:endParaRPr>
          </a:p>
          <a:p>
            <a:pPr indent="0" lvl="0" marL="0" rtl="0" algn="l">
              <a:lnSpc>
                <a:spcPct val="90000"/>
              </a:lnSpc>
              <a:spcBef>
                <a:spcPts val="0"/>
              </a:spcBef>
              <a:spcAft>
                <a:spcPts val="0"/>
              </a:spcAft>
              <a:buSzPct val="45454"/>
              <a:buNone/>
            </a:pPr>
            <a:r>
              <a:t/>
            </a:r>
            <a:endParaRPr/>
          </a:p>
        </p:txBody>
      </p:sp>
      <p:sp>
        <p:nvSpPr>
          <p:cNvPr id="250" name="Google Shape;250;g1a8c2a69388_9_0"/>
          <p:cNvSpPr txBox="1"/>
          <p:nvPr>
            <p:ph idx="1" type="body"/>
          </p:nvPr>
        </p:nvSpPr>
        <p:spPr>
          <a:xfrm>
            <a:off x="838200" y="1023425"/>
            <a:ext cx="10733314" cy="5469450"/>
          </a:xfrm>
          <a:prstGeom prst="rect">
            <a:avLst/>
          </a:prstGeom>
          <a:noFill/>
          <a:ln>
            <a:noFill/>
          </a:ln>
        </p:spPr>
        <p:txBody>
          <a:bodyPr anchorCtr="0" anchor="t" bIns="45700" lIns="91425" spcFirstLastPara="1" rIns="91425" wrap="square" tIns="45700">
            <a:normAutofit/>
          </a:bodyPr>
          <a:lstStyle/>
          <a:p>
            <a:pPr indent="-393700" lvl="7" marL="3657600" rtl="0" algn="l">
              <a:lnSpc>
                <a:spcPct val="90000"/>
              </a:lnSpc>
              <a:spcBef>
                <a:spcPts val="1000"/>
              </a:spcBef>
              <a:spcAft>
                <a:spcPts val="0"/>
              </a:spcAft>
              <a:buSzPts val="2600"/>
              <a:buChar char="•"/>
            </a:pPr>
            <a:r>
              <a:rPr lang="en-IN" sz="2400"/>
              <a:t>Implementing multi day, multi time functionality (it was a challenge to retrieve all the combinations of day/time, we tried different approaches)</a:t>
            </a:r>
            <a:endParaRPr sz="2400"/>
          </a:p>
          <a:p>
            <a:pPr indent="-393700" lvl="7" marL="3657600" rtl="0" algn="l">
              <a:lnSpc>
                <a:spcPct val="90000"/>
              </a:lnSpc>
              <a:spcBef>
                <a:spcPts val="0"/>
              </a:spcBef>
              <a:spcAft>
                <a:spcPts val="0"/>
              </a:spcAft>
              <a:buSzPts val="2600"/>
              <a:buChar char="•"/>
            </a:pPr>
            <a:r>
              <a:rPr lang="en-IN" sz="2400"/>
              <a:t>Replicating the look of the iSchool website.</a:t>
            </a:r>
            <a:endParaRPr sz="2400"/>
          </a:p>
          <a:p>
            <a:pPr indent="-393700" lvl="7" marL="3657600" rtl="0" algn="l">
              <a:lnSpc>
                <a:spcPct val="90000"/>
              </a:lnSpc>
              <a:spcBef>
                <a:spcPts val="0"/>
              </a:spcBef>
              <a:spcAft>
                <a:spcPts val="0"/>
              </a:spcAft>
              <a:buSzPts val="2600"/>
              <a:buChar char="•"/>
            </a:pPr>
            <a:r>
              <a:rPr lang="en-IN" sz="2400"/>
              <a:t>Hash encrypted passwords</a:t>
            </a:r>
            <a:endParaRPr sz="2400"/>
          </a:p>
        </p:txBody>
      </p:sp>
      <p:sp>
        <p:nvSpPr>
          <p:cNvPr id="251" name="Google Shape;251;g1a8c2a69388_9_0"/>
          <p:cNvSpPr txBox="1"/>
          <p:nvPr/>
        </p:nvSpPr>
        <p:spPr>
          <a:xfrm>
            <a:off x="975225" y="3721042"/>
            <a:ext cx="3320143" cy="738633"/>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IN" sz="3600" u="none" cap="none" strike="noStrike">
                <a:solidFill>
                  <a:schemeClr val="dk1"/>
                </a:solidFill>
                <a:latin typeface="Fira Sans Condensed ExtraBold"/>
                <a:ea typeface="Fira Sans Condensed ExtraBold"/>
                <a:cs typeface="Fira Sans Condensed ExtraBold"/>
                <a:sym typeface="Fira Sans Condensed ExtraBold"/>
              </a:rPr>
              <a:t>Limitations </a:t>
            </a:r>
            <a:endParaRPr b="0" i="0" sz="3600" u="none" cap="none" strike="noStrike">
              <a:solidFill>
                <a:schemeClr val="dk1"/>
              </a:solidFill>
              <a:latin typeface="Fira Sans Condensed ExtraBold"/>
              <a:ea typeface="Fira Sans Condensed ExtraBold"/>
              <a:cs typeface="Fira Sans Condensed ExtraBold"/>
              <a:sym typeface="Fira Sans Condensed ExtraBold"/>
            </a:endParaRPr>
          </a:p>
        </p:txBody>
      </p:sp>
      <p:sp>
        <p:nvSpPr>
          <p:cNvPr id="252" name="Google Shape;252;g1a8c2a69388_9_0"/>
          <p:cNvSpPr txBox="1"/>
          <p:nvPr/>
        </p:nvSpPr>
        <p:spPr>
          <a:xfrm>
            <a:off x="975225" y="4309825"/>
            <a:ext cx="7363232" cy="2400627"/>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rgbClr val="000000"/>
              </a:buClr>
              <a:buSzPts val="1300"/>
              <a:buFont typeface="Calibri"/>
              <a:buChar char="●"/>
            </a:pPr>
            <a:r>
              <a:rPr b="0" i="0" lang="en-IN" sz="2400" u="none" cap="none" strike="noStrike">
                <a:solidFill>
                  <a:srgbClr val="000000"/>
                </a:solidFill>
                <a:latin typeface="Calibri"/>
                <a:ea typeface="Calibri"/>
                <a:cs typeface="Calibri"/>
                <a:sym typeface="Calibri"/>
              </a:rPr>
              <a:t>Our website is not entirely secure.</a:t>
            </a:r>
            <a:endParaRPr b="0" i="0" sz="2400" u="none" cap="none" strike="noStrike">
              <a:solidFill>
                <a:srgbClr val="000000"/>
              </a:solidFill>
              <a:latin typeface="Calibri"/>
              <a:ea typeface="Calibri"/>
              <a:cs typeface="Calibri"/>
              <a:sym typeface="Calibri"/>
            </a:endParaRPr>
          </a:p>
          <a:p>
            <a:pPr indent="-311150" lvl="0" marL="457200" marR="0" rtl="0" algn="l">
              <a:lnSpc>
                <a:spcPct val="100000"/>
              </a:lnSpc>
              <a:spcBef>
                <a:spcPts val="0"/>
              </a:spcBef>
              <a:spcAft>
                <a:spcPts val="0"/>
              </a:spcAft>
              <a:buClr>
                <a:srgbClr val="000000"/>
              </a:buClr>
              <a:buSzPts val="1300"/>
              <a:buFont typeface="Calibri"/>
              <a:buChar char="●"/>
            </a:pPr>
            <a:r>
              <a:rPr b="0" i="0" lang="en-IN" sz="2400" u="none" cap="none" strike="noStrike">
                <a:solidFill>
                  <a:srgbClr val="000000"/>
                </a:solidFill>
                <a:latin typeface="Calibri"/>
                <a:ea typeface="Calibri"/>
                <a:cs typeface="Calibri"/>
                <a:sym typeface="Calibri"/>
              </a:rPr>
              <a:t>SQL injection attacks.</a:t>
            </a:r>
            <a:endParaRPr b="0" i="0" sz="2400" u="none" cap="none" strike="noStrike">
              <a:solidFill>
                <a:srgbClr val="000000"/>
              </a:solidFill>
              <a:latin typeface="Calibri"/>
              <a:ea typeface="Calibri"/>
              <a:cs typeface="Calibri"/>
              <a:sym typeface="Calibri"/>
            </a:endParaRPr>
          </a:p>
          <a:p>
            <a:pPr indent="-311150" lvl="0" marL="457200" marR="0" rtl="0" algn="l">
              <a:lnSpc>
                <a:spcPct val="100000"/>
              </a:lnSpc>
              <a:spcBef>
                <a:spcPts val="0"/>
              </a:spcBef>
              <a:spcAft>
                <a:spcPts val="0"/>
              </a:spcAft>
              <a:buClr>
                <a:srgbClr val="000000"/>
              </a:buClr>
              <a:buSzPts val="1300"/>
              <a:buFont typeface="Calibri"/>
              <a:buChar char="●"/>
            </a:pPr>
            <a:r>
              <a:rPr b="0" i="0" lang="en-IN" sz="2400" u="none" cap="none" strike="noStrike">
                <a:solidFill>
                  <a:schemeClr val="dk1"/>
                </a:solidFill>
                <a:latin typeface="Calibri"/>
                <a:ea typeface="Calibri"/>
                <a:cs typeface="Calibri"/>
                <a:sym typeface="Calibri"/>
              </a:rPr>
              <a:t>000webhosting is free therefore there are constraints on bandwidth and space.</a:t>
            </a:r>
            <a:br>
              <a:rPr b="0" i="0" lang="en-IN" sz="2400" u="none" cap="none" strike="noStrike">
                <a:solidFill>
                  <a:schemeClr val="dk1"/>
                </a:solidFill>
                <a:latin typeface="Calibri"/>
                <a:ea typeface="Calibri"/>
                <a:cs typeface="Calibri"/>
                <a:sym typeface="Calibri"/>
              </a:rPr>
            </a:br>
            <a:endParaRPr b="0"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pic>
        <p:nvPicPr>
          <p:cNvPr id="253" name="Google Shape;253;g1a8c2a69388_9_0"/>
          <p:cNvPicPr preferRelativeResize="0"/>
          <p:nvPr/>
        </p:nvPicPr>
        <p:blipFill rotWithShape="1">
          <a:blip r:embed="rId3">
            <a:alphaModFix/>
          </a:blip>
          <a:srcRect b="0" l="0" r="0" t="0"/>
          <a:stretch/>
        </p:blipFill>
        <p:spPr>
          <a:xfrm>
            <a:off x="8534400" y="3921944"/>
            <a:ext cx="3505199" cy="2247300"/>
          </a:xfrm>
          <a:prstGeom prst="rect">
            <a:avLst/>
          </a:prstGeom>
          <a:noFill/>
          <a:ln>
            <a:noFill/>
          </a:ln>
        </p:spPr>
      </p:pic>
      <p:pic>
        <p:nvPicPr>
          <p:cNvPr id="254" name="Google Shape;254;g1a8c2a69388_9_0"/>
          <p:cNvPicPr preferRelativeResize="0"/>
          <p:nvPr/>
        </p:nvPicPr>
        <p:blipFill rotWithShape="1">
          <a:blip r:embed="rId4">
            <a:alphaModFix/>
          </a:blip>
          <a:srcRect b="0" l="0" r="0" t="0"/>
          <a:stretch/>
        </p:blipFill>
        <p:spPr>
          <a:xfrm>
            <a:off x="696686" y="749884"/>
            <a:ext cx="3320143" cy="269761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9000"/>
          </a:blip>
          <a:stretch>
            <a:fillRect/>
          </a:stretch>
        </a:blipFill>
      </p:bgPr>
    </p:bg>
    <p:spTree>
      <p:nvGrpSpPr>
        <p:cNvPr id="258" name="Shape 258"/>
        <p:cNvGrpSpPr/>
        <p:nvPr/>
      </p:nvGrpSpPr>
      <p:grpSpPr>
        <a:xfrm>
          <a:off x="0" y="0"/>
          <a:ext cx="0" cy="0"/>
          <a:chOff x="0" y="0"/>
          <a:chExt cx="0" cy="0"/>
        </a:xfrm>
      </p:grpSpPr>
      <p:sp>
        <p:nvSpPr>
          <p:cNvPr id="259" name="Google Shape;259;g1a8c2a69388_9_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IN" sz="4000">
                <a:latin typeface="Fira Sans Condensed ExtraBold"/>
                <a:ea typeface="Fira Sans Condensed ExtraBold"/>
                <a:cs typeface="Fira Sans Condensed ExtraBold"/>
                <a:sym typeface="Fira Sans Condensed ExtraBold"/>
              </a:rPr>
              <a:t>Reflections</a:t>
            </a:r>
            <a:endParaRPr sz="4000">
              <a:latin typeface="Fira Sans Condensed ExtraBold"/>
              <a:ea typeface="Fira Sans Condensed ExtraBold"/>
              <a:cs typeface="Fira Sans Condensed ExtraBold"/>
              <a:sym typeface="Fira Sans Condensed ExtraBold"/>
            </a:endParaRPr>
          </a:p>
          <a:p>
            <a:pPr indent="0" lvl="0" marL="0" rtl="0" algn="l">
              <a:lnSpc>
                <a:spcPct val="90000"/>
              </a:lnSpc>
              <a:spcBef>
                <a:spcPts val="0"/>
              </a:spcBef>
              <a:spcAft>
                <a:spcPts val="0"/>
              </a:spcAft>
              <a:buSzPts val="1800"/>
              <a:buNone/>
            </a:pPr>
            <a:r>
              <a:t/>
            </a:r>
            <a:endParaRPr/>
          </a:p>
        </p:txBody>
      </p:sp>
      <p:sp>
        <p:nvSpPr>
          <p:cNvPr id="260" name="Google Shape;260;g1a8c2a69388_9_10"/>
          <p:cNvSpPr txBox="1"/>
          <p:nvPr>
            <p:ph idx="1" type="body"/>
          </p:nvPr>
        </p:nvSpPr>
        <p:spPr>
          <a:xfrm>
            <a:off x="838200" y="1023425"/>
            <a:ext cx="11353800" cy="5897400"/>
          </a:xfrm>
          <a:prstGeom prst="rect">
            <a:avLst/>
          </a:prstGeom>
          <a:noFill/>
          <a:ln>
            <a:noFill/>
          </a:ln>
        </p:spPr>
        <p:txBody>
          <a:bodyPr anchorCtr="0" anchor="t" bIns="45700" lIns="91425" spcFirstLastPara="1" rIns="91425" wrap="square" tIns="45700">
            <a:normAutofit/>
          </a:bodyPr>
          <a:lstStyle/>
          <a:p>
            <a:pPr indent="-393700" lvl="0" marL="457200" rtl="0" algn="l">
              <a:lnSpc>
                <a:spcPct val="90000"/>
              </a:lnSpc>
              <a:spcBef>
                <a:spcPts val="1000"/>
              </a:spcBef>
              <a:spcAft>
                <a:spcPts val="0"/>
              </a:spcAft>
              <a:buSzPts val="2600"/>
              <a:buChar char="•"/>
            </a:pPr>
            <a:r>
              <a:rPr lang="en-IN" sz="2600"/>
              <a:t>We learnt how to build a website from scratch. From understanding client’s requirements, designing the website, implementing the required features, connecting it to a database and hosting it on a suitable platform.</a:t>
            </a:r>
            <a:endParaRPr sz="2600"/>
          </a:p>
          <a:p>
            <a:pPr indent="-393700" lvl="0" marL="457200" rtl="0" algn="l">
              <a:lnSpc>
                <a:spcPct val="90000"/>
              </a:lnSpc>
              <a:spcBef>
                <a:spcPts val="0"/>
              </a:spcBef>
              <a:spcAft>
                <a:spcPts val="0"/>
              </a:spcAft>
              <a:buSzPts val="2600"/>
              <a:buChar char="•"/>
            </a:pPr>
            <a:r>
              <a:rPr lang="en-IN" sz="2600"/>
              <a:t>Understood the various security vulnerabilities that comes with creating a website.</a:t>
            </a:r>
            <a:endParaRPr sz="2600"/>
          </a:p>
          <a:p>
            <a:pPr indent="-393700" lvl="0" marL="457200" rtl="0" algn="l">
              <a:lnSpc>
                <a:spcPct val="90000"/>
              </a:lnSpc>
              <a:spcBef>
                <a:spcPts val="0"/>
              </a:spcBef>
              <a:spcAft>
                <a:spcPts val="0"/>
              </a:spcAft>
              <a:buSzPts val="2600"/>
              <a:buChar char="•"/>
            </a:pPr>
            <a:r>
              <a:rPr lang="en-IN" sz="2600"/>
              <a:t>JavaScript instead of php.</a:t>
            </a:r>
            <a:endParaRPr sz="2600"/>
          </a:p>
          <a:p>
            <a:pPr indent="0" lvl="0" marL="457200" rtl="0" algn="l">
              <a:lnSpc>
                <a:spcPct val="90000"/>
              </a:lnSpc>
              <a:spcBef>
                <a:spcPts val="1000"/>
              </a:spcBef>
              <a:spcAft>
                <a:spcPts val="0"/>
              </a:spcAft>
              <a:buSzPts val="1800"/>
              <a:buNone/>
            </a:pPr>
            <a:r>
              <a:t/>
            </a:r>
            <a:endParaRPr sz="2600"/>
          </a:p>
        </p:txBody>
      </p:sp>
      <p:sp>
        <p:nvSpPr>
          <p:cNvPr id="261" name="Google Shape;261;g1a8c2a69388_9_10"/>
          <p:cNvSpPr txBox="1"/>
          <p:nvPr/>
        </p:nvSpPr>
        <p:spPr>
          <a:xfrm>
            <a:off x="838199" y="3702725"/>
            <a:ext cx="9884229" cy="80018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IN" sz="4000" u="none" cap="none" strike="noStrike">
                <a:solidFill>
                  <a:schemeClr val="dk1"/>
                </a:solidFill>
                <a:latin typeface="Fira Sans Condensed ExtraBold"/>
                <a:ea typeface="Fira Sans Condensed ExtraBold"/>
                <a:cs typeface="Fira Sans Condensed ExtraBold"/>
                <a:sym typeface="Fira Sans Condensed ExtraBold"/>
              </a:rPr>
              <a:t>Recommendations to improve the website</a:t>
            </a:r>
            <a:endParaRPr b="0" i="0" sz="4000" u="none" cap="none" strike="noStrike">
              <a:solidFill>
                <a:schemeClr val="dk1"/>
              </a:solidFill>
              <a:latin typeface="Fira Sans Condensed ExtraBold"/>
              <a:ea typeface="Fira Sans Condensed ExtraBold"/>
              <a:cs typeface="Fira Sans Condensed ExtraBold"/>
              <a:sym typeface="Fira Sans Condensed ExtraBold"/>
            </a:endParaRPr>
          </a:p>
        </p:txBody>
      </p:sp>
      <p:sp>
        <p:nvSpPr>
          <p:cNvPr id="262" name="Google Shape;262;g1a8c2a69388_9_10"/>
          <p:cNvSpPr txBox="1"/>
          <p:nvPr/>
        </p:nvSpPr>
        <p:spPr>
          <a:xfrm>
            <a:off x="975225" y="4404200"/>
            <a:ext cx="9060000" cy="18777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rgbClr val="000000"/>
              </a:buClr>
              <a:buSzPts val="1300"/>
              <a:buFont typeface="Calibri"/>
              <a:buChar char="●"/>
            </a:pPr>
            <a:r>
              <a:rPr b="0" i="0" lang="en-IN" sz="2400" u="none" cap="none" strike="noStrike">
                <a:solidFill>
                  <a:srgbClr val="000000"/>
                </a:solidFill>
                <a:latin typeface="Calibri"/>
                <a:ea typeface="Calibri"/>
                <a:cs typeface="Calibri"/>
                <a:sym typeface="Calibri"/>
              </a:rPr>
              <a:t>Adding an export functionality to retrieve the output table.</a:t>
            </a:r>
            <a:endParaRPr b="0" i="0" sz="2400" u="none" cap="none" strike="noStrike">
              <a:solidFill>
                <a:srgbClr val="000000"/>
              </a:solidFill>
              <a:latin typeface="Calibri"/>
              <a:ea typeface="Calibri"/>
              <a:cs typeface="Calibri"/>
              <a:sym typeface="Calibri"/>
            </a:endParaRPr>
          </a:p>
          <a:p>
            <a:pPr indent="-311150" lvl="0" marL="457200" marR="0" rtl="0" algn="l">
              <a:lnSpc>
                <a:spcPct val="100000"/>
              </a:lnSpc>
              <a:spcBef>
                <a:spcPts val="0"/>
              </a:spcBef>
              <a:spcAft>
                <a:spcPts val="0"/>
              </a:spcAft>
              <a:buClr>
                <a:srgbClr val="000000"/>
              </a:buClr>
              <a:buSzPts val="1300"/>
              <a:buFont typeface="Calibri"/>
              <a:buChar char="●"/>
            </a:pPr>
            <a:r>
              <a:rPr b="0" i="0" lang="en-IN" sz="2400" u="none" cap="none" strike="noStrike">
                <a:solidFill>
                  <a:srgbClr val="000000"/>
                </a:solidFill>
                <a:latin typeface="Calibri"/>
                <a:ea typeface="Calibri"/>
                <a:cs typeface="Calibri"/>
                <a:sym typeface="Calibri"/>
              </a:rPr>
              <a:t>Implement CRUD operations.</a:t>
            </a:r>
            <a:endParaRPr b="0" i="0" sz="2400" u="none" cap="none" strike="noStrike">
              <a:solidFill>
                <a:srgbClr val="000000"/>
              </a:solidFill>
              <a:latin typeface="Calibri"/>
              <a:ea typeface="Calibri"/>
              <a:cs typeface="Calibri"/>
              <a:sym typeface="Calibri"/>
            </a:endParaRPr>
          </a:p>
          <a:p>
            <a:pPr indent="-311150" lvl="0" marL="457200" marR="0" rtl="0" algn="l">
              <a:lnSpc>
                <a:spcPct val="100000"/>
              </a:lnSpc>
              <a:spcBef>
                <a:spcPts val="0"/>
              </a:spcBef>
              <a:spcAft>
                <a:spcPts val="0"/>
              </a:spcAft>
              <a:buClr>
                <a:srgbClr val="000000"/>
              </a:buClr>
              <a:buSzPts val="1300"/>
              <a:buFont typeface="Calibri"/>
              <a:buChar char="●"/>
            </a:pPr>
            <a:r>
              <a:rPr b="0" i="0" lang="en-IN" sz="2400" u="none" cap="none" strike="noStrike">
                <a:solidFill>
                  <a:schemeClr val="dk1"/>
                </a:solidFill>
                <a:latin typeface="Calibri"/>
                <a:ea typeface="Calibri"/>
                <a:cs typeface="Calibri"/>
                <a:sym typeface="Calibri"/>
              </a:rPr>
              <a:t>Making the website mobile friendly</a:t>
            </a:r>
            <a:r>
              <a:rPr lang="en-IN" sz="2400">
                <a:solidFill>
                  <a:schemeClr val="dk1"/>
                </a:solidFill>
                <a:latin typeface="Calibri"/>
                <a:ea typeface="Calibri"/>
                <a:cs typeface="Calibri"/>
                <a:sym typeface="Calibri"/>
              </a:rPr>
              <a:t>.</a:t>
            </a:r>
            <a:br>
              <a:rPr b="0" i="0" lang="en-IN" sz="1400" u="none" cap="none" strike="noStrike">
                <a:solidFill>
                  <a:schemeClr val="dk1"/>
                </a:solidFill>
                <a:latin typeface="Calibri"/>
                <a:ea typeface="Calibri"/>
                <a:cs typeface="Calibri"/>
                <a:sym typeface="Calibri"/>
              </a:rPr>
            </a:br>
            <a:endParaRPr b="0"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6" name="Shape 266"/>
        <p:cNvGrpSpPr/>
        <p:nvPr/>
      </p:nvGrpSpPr>
      <p:grpSpPr>
        <a:xfrm>
          <a:off x="0" y="0"/>
          <a:ext cx="0" cy="0"/>
          <a:chOff x="0" y="0"/>
          <a:chExt cx="0" cy="0"/>
        </a:xfrm>
      </p:grpSpPr>
      <p:sp>
        <p:nvSpPr>
          <p:cNvPr id="267" name="Google Shape;267;g1a7be19964d_19_3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Glasses on top of a book" id="268" name="Google Shape;268;g1a7be19964d_19_33"/>
          <p:cNvPicPr preferRelativeResize="0"/>
          <p:nvPr/>
        </p:nvPicPr>
        <p:blipFill rotWithShape="1">
          <a:blip r:embed="rId3">
            <a:alphaModFix/>
          </a:blip>
          <a:srcRect b="0" l="0" r="23872" t="9091"/>
          <a:stretch/>
        </p:blipFill>
        <p:spPr>
          <a:xfrm>
            <a:off x="3523488" y="10"/>
            <a:ext cx="8668512" cy="6857990"/>
          </a:xfrm>
          <a:prstGeom prst="rect">
            <a:avLst/>
          </a:prstGeom>
          <a:noFill/>
          <a:ln>
            <a:noFill/>
          </a:ln>
        </p:spPr>
      </p:pic>
      <p:sp>
        <p:nvSpPr>
          <p:cNvPr id="269" name="Google Shape;269;g1a7be19964d_19_33"/>
          <p:cNvSpPr/>
          <p:nvPr/>
        </p:nvSpPr>
        <p:spPr>
          <a:xfrm>
            <a:off x="0" y="-10"/>
            <a:ext cx="10537371" cy="6858000"/>
          </a:xfrm>
          <a:prstGeom prst="rect">
            <a:avLst/>
          </a:prstGeom>
          <a:gradFill>
            <a:gsLst>
              <a:gs pos="0">
                <a:srgbClr val="FFFFFF">
                  <a:alpha val="0"/>
                </a:srgbClr>
              </a:gs>
              <a:gs pos="19000">
                <a:srgbClr val="FFFFFF">
                  <a:alpha val="36862"/>
                </a:srgbClr>
              </a:gs>
              <a:gs pos="35000">
                <a:srgbClr val="FFFFFF">
                  <a:alpha val="78039"/>
                </a:srgbClr>
              </a:gs>
              <a:gs pos="5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0" name="Google Shape;270;g1a7be19964d_19_33"/>
          <p:cNvSpPr/>
          <p:nvPr/>
        </p:nvSpPr>
        <p:spPr>
          <a:xfrm>
            <a:off x="587769" y="817160"/>
            <a:ext cx="4023300" cy="4239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0000"/>
              </a:buClr>
              <a:buSzPts val="6000"/>
              <a:buFont typeface="Calibri"/>
              <a:buNone/>
            </a:pPr>
            <a:r>
              <a:rPr b="1" i="0" lang="en-IN" sz="4400" u="none" cap="none" strike="noStrike">
                <a:solidFill>
                  <a:srgbClr val="000000"/>
                </a:solidFill>
                <a:latin typeface="Calibri"/>
                <a:ea typeface="Calibri"/>
                <a:cs typeface="Calibri"/>
                <a:sym typeface="Calibri"/>
              </a:rPr>
              <a:t>References</a:t>
            </a:r>
            <a:endParaRPr b="0" i="0" sz="1400" u="none" cap="none" strike="noStrike">
              <a:solidFill>
                <a:srgbClr val="000000"/>
              </a:solidFill>
              <a:latin typeface="Arial"/>
              <a:ea typeface="Arial"/>
              <a:cs typeface="Arial"/>
              <a:sym typeface="Arial"/>
            </a:endParaRPr>
          </a:p>
        </p:txBody>
      </p:sp>
      <p:sp>
        <p:nvSpPr>
          <p:cNvPr id="271" name="Google Shape;271;g1a7be19964d_19_33"/>
          <p:cNvSpPr/>
          <p:nvPr/>
        </p:nvSpPr>
        <p:spPr>
          <a:xfrm>
            <a:off x="481029" y="4546920"/>
            <a:ext cx="397764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2" name="Google Shape;272;g1a7be19964d_19_33"/>
          <p:cNvSpPr txBox="1"/>
          <p:nvPr/>
        </p:nvSpPr>
        <p:spPr>
          <a:xfrm>
            <a:off x="326570" y="1632798"/>
            <a:ext cx="8795700" cy="28014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600"/>
              <a:buFont typeface="Noto Sans Symbols"/>
              <a:buChar char="⮚"/>
            </a:pPr>
            <a:r>
              <a:rPr b="1" i="0" lang="en-IN" sz="1600" u="none" cap="none" strike="noStrike">
                <a:solidFill>
                  <a:srgbClr val="000000"/>
                </a:solidFill>
                <a:latin typeface="Calibri"/>
                <a:ea typeface="Calibri"/>
                <a:cs typeface="Calibri"/>
                <a:sym typeface="Calibri"/>
              </a:rPr>
              <a:t>Application used to create mockup wireframes: Canva (</a:t>
            </a:r>
            <a:r>
              <a:rPr b="1" i="0" lang="en-IN" sz="1600" u="sng" cap="none" strike="noStrike">
                <a:solidFill>
                  <a:schemeClr val="hlink"/>
                </a:solidFill>
                <a:latin typeface="Calibri"/>
                <a:ea typeface="Calibri"/>
                <a:cs typeface="Calibri"/>
                <a:sym typeface="Calibri"/>
                <a:hlinkClick r:id="rId4"/>
              </a:rPr>
              <a:t>https://www.canva.com/</a:t>
            </a:r>
            <a:r>
              <a:rPr b="1" i="0" lang="en-IN" sz="1600" u="none" cap="none" strike="noStrike">
                <a:solidFill>
                  <a:srgbClr val="000000"/>
                </a:solidFill>
                <a:latin typeface="Calibri"/>
                <a:ea typeface="Calibri"/>
                <a:cs typeface="Calibri"/>
                <a:sym typeface="Calibri"/>
              </a:rPr>
              <a:t>) </a:t>
            </a:r>
            <a:endParaRPr b="1" i="0" sz="12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600"/>
              <a:buFont typeface="Noto Sans Symbols"/>
              <a:buChar char="⮚"/>
            </a:pPr>
            <a:r>
              <a:rPr b="1" i="0" lang="en-IN" sz="1600" u="none" cap="none" strike="noStrike">
                <a:solidFill>
                  <a:srgbClr val="000000"/>
                </a:solidFill>
                <a:latin typeface="Calibri"/>
                <a:ea typeface="Calibri"/>
                <a:cs typeface="Calibri"/>
                <a:sym typeface="Calibri"/>
              </a:rPr>
              <a:t>HTML and CSS information: </a:t>
            </a:r>
            <a:r>
              <a:rPr b="1" i="0" lang="en-IN" sz="1600" u="sng" cap="none" strike="noStrike">
                <a:solidFill>
                  <a:schemeClr val="hlink"/>
                </a:solidFill>
                <a:latin typeface="Calibri"/>
                <a:ea typeface="Calibri"/>
                <a:cs typeface="Calibri"/>
                <a:sym typeface="Calibri"/>
                <a:hlinkClick r:id="rId5"/>
              </a:rPr>
              <a:t>https://html.com/</a:t>
            </a:r>
            <a:endParaRPr b="1" i="0" sz="12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600"/>
              <a:buFont typeface="Noto Sans Symbols"/>
              <a:buChar char="⮚"/>
            </a:pPr>
            <a:r>
              <a:rPr b="1" i="0" lang="en-IN" sz="1600" u="none" cap="none" strike="noStrike">
                <a:solidFill>
                  <a:srgbClr val="000000"/>
                </a:solidFill>
                <a:latin typeface="Calibri"/>
                <a:ea typeface="Calibri"/>
                <a:cs typeface="Calibri"/>
                <a:sym typeface="Calibri"/>
              </a:rPr>
              <a:t>Website requirements complete guide: </a:t>
            </a:r>
            <a:r>
              <a:rPr b="1" i="0" lang="en-IN" sz="1600" u="sng" cap="none" strike="noStrike">
                <a:solidFill>
                  <a:schemeClr val="hlink"/>
                </a:solidFill>
                <a:latin typeface="Calibri"/>
                <a:ea typeface="Calibri"/>
                <a:cs typeface="Calibri"/>
                <a:sym typeface="Calibri"/>
                <a:hlinkClick r:id="rId6"/>
              </a:rPr>
              <a:t>https://www.mindspun.com/blog/websiterequirements-document-a-complete-guide</a:t>
            </a:r>
            <a:endParaRPr b="1" i="0" sz="16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600"/>
              <a:buFont typeface="Noto Sans Symbols"/>
              <a:buChar char="⮚"/>
            </a:pPr>
            <a:r>
              <a:rPr b="1" i="0" lang="en-IN" sz="1600" u="none" cap="none" strike="noStrike">
                <a:solidFill>
                  <a:srgbClr val="000000"/>
                </a:solidFill>
                <a:latin typeface="Calibri"/>
                <a:ea typeface="Calibri"/>
                <a:cs typeface="Calibri"/>
                <a:sym typeface="Calibri"/>
              </a:rPr>
              <a:t>YouTube videos on PHP: </a:t>
            </a:r>
            <a:r>
              <a:rPr b="1" i="0" lang="en-IN" sz="1600" u="sng" cap="none" strike="noStrike">
                <a:solidFill>
                  <a:schemeClr val="hlink"/>
                </a:solidFill>
                <a:latin typeface="Calibri"/>
                <a:ea typeface="Calibri"/>
                <a:cs typeface="Calibri"/>
                <a:sym typeface="Calibri"/>
                <a:hlinkClick r:id="rId7"/>
              </a:rPr>
              <a:t>https://youtu.be/BUCiSSyIGGU</a:t>
            </a:r>
            <a:endParaRPr b="1" i="0" sz="1600" u="none" cap="none" strike="noStrike">
              <a:solidFill>
                <a:srgbClr val="000000"/>
              </a:solidFill>
              <a:latin typeface="Calibri"/>
              <a:ea typeface="Calibri"/>
              <a:cs typeface="Calibri"/>
              <a:sym typeface="Calibri"/>
            </a:endParaRPr>
          </a:p>
          <a:p>
            <a:pPr indent="-285750" lvl="2" marL="285750" marR="0" rtl="0" algn="l">
              <a:lnSpc>
                <a:spcPct val="100000"/>
              </a:lnSpc>
              <a:spcBef>
                <a:spcPts val="0"/>
              </a:spcBef>
              <a:spcAft>
                <a:spcPts val="0"/>
              </a:spcAft>
              <a:buClr>
                <a:srgbClr val="000000"/>
              </a:buClr>
              <a:buSzPts val="1600"/>
              <a:buFont typeface="Noto Sans Symbols"/>
              <a:buChar char="⮚"/>
            </a:pPr>
            <a:r>
              <a:rPr b="1" i="0" lang="en-IN" sz="1600" u="none" cap="none" strike="noStrike">
                <a:solidFill>
                  <a:srgbClr val="000000"/>
                </a:solidFill>
                <a:latin typeface="Calibri"/>
                <a:ea typeface="Calibri"/>
                <a:cs typeface="Calibri"/>
                <a:sym typeface="Calibri"/>
              </a:rPr>
              <a:t>HTML and CSS implementation: </a:t>
            </a:r>
            <a:r>
              <a:rPr b="1" i="0" lang="en-IN" sz="1600" u="sng" cap="none" strike="noStrike">
                <a:solidFill>
                  <a:schemeClr val="hlink"/>
                </a:solidFill>
                <a:latin typeface="Calibri"/>
                <a:ea typeface="Calibri"/>
                <a:cs typeface="Calibri"/>
                <a:sym typeface="Calibri"/>
                <a:hlinkClick r:id="rId8"/>
              </a:rPr>
              <a:t>https://www.w3schools.com/</a:t>
            </a:r>
            <a:r>
              <a:rPr b="1" i="0" lang="en-IN" sz="1600" u="none" cap="none" strike="noStrike">
                <a:solidFill>
                  <a:srgbClr val="000000"/>
                </a:solidFill>
                <a:latin typeface="Calibri"/>
                <a:ea typeface="Calibri"/>
                <a:cs typeface="Calibri"/>
                <a:sym typeface="Calibri"/>
              </a:rPr>
              <a:t>, </a:t>
            </a:r>
            <a:r>
              <a:rPr b="1" i="0" lang="en-IN" sz="1600" u="sng" cap="none" strike="noStrike">
                <a:solidFill>
                  <a:schemeClr val="hlink"/>
                </a:solidFill>
                <a:latin typeface="Calibri"/>
                <a:ea typeface="Calibri"/>
                <a:cs typeface="Calibri"/>
                <a:sym typeface="Calibri"/>
                <a:hlinkClick r:id="rId9"/>
              </a:rPr>
              <a:t>https://www.tutorialspoint.com/</a:t>
            </a:r>
            <a:endParaRPr b="1" i="0" sz="1600" u="none" cap="none" strike="noStrike">
              <a:solidFill>
                <a:srgbClr val="000000"/>
              </a:solidFill>
              <a:latin typeface="Calibri"/>
              <a:ea typeface="Calibri"/>
              <a:cs typeface="Calibri"/>
              <a:sym typeface="Calibri"/>
            </a:endParaRPr>
          </a:p>
          <a:p>
            <a:pPr indent="-285750" lvl="2" marL="285750" marR="0" rtl="0" algn="l">
              <a:lnSpc>
                <a:spcPct val="100000"/>
              </a:lnSpc>
              <a:spcBef>
                <a:spcPts val="0"/>
              </a:spcBef>
              <a:spcAft>
                <a:spcPts val="0"/>
              </a:spcAft>
              <a:buClr>
                <a:srgbClr val="000000"/>
              </a:buClr>
              <a:buSzPts val="1600"/>
              <a:buFont typeface="Noto Sans Symbols"/>
              <a:buChar char="⮚"/>
            </a:pPr>
            <a:r>
              <a:rPr b="1" i="0" lang="en-IN" sz="1600" u="none" cap="none" strike="noStrike">
                <a:solidFill>
                  <a:srgbClr val="000000"/>
                </a:solidFill>
                <a:latin typeface="Calibri"/>
                <a:ea typeface="Calibri"/>
                <a:cs typeface="Calibri"/>
                <a:sym typeface="Calibri"/>
              </a:rPr>
              <a:t>Web hosting: </a:t>
            </a:r>
            <a:r>
              <a:rPr b="1" i="0" lang="en-IN" sz="1600" u="sng" cap="none" strike="noStrike">
                <a:solidFill>
                  <a:schemeClr val="hlink"/>
                </a:solidFill>
                <a:latin typeface="Calibri"/>
                <a:ea typeface="Calibri"/>
                <a:cs typeface="Calibri"/>
                <a:sym typeface="Calibri"/>
                <a:hlinkClick r:id="rId10"/>
              </a:rPr>
              <a:t>https://www.geeksforgeeks.org/7-best-sites-for-free-web-hosting/</a:t>
            </a:r>
            <a:r>
              <a:rPr b="1" i="0" lang="en-IN" sz="1600" u="none" cap="none" strike="noStrike">
                <a:solidFill>
                  <a:srgbClr val="000000"/>
                </a:solidFill>
                <a:latin typeface="Calibri"/>
                <a:ea typeface="Calibri"/>
                <a:cs typeface="Calibri"/>
                <a:sym typeface="Calibri"/>
              </a:rPr>
              <a:t>, </a:t>
            </a:r>
            <a:r>
              <a:rPr b="1" i="0" lang="en-IN" sz="1600" u="sng" cap="none" strike="noStrike">
                <a:solidFill>
                  <a:schemeClr val="hlink"/>
                </a:solidFill>
                <a:latin typeface="Calibri"/>
                <a:ea typeface="Calibri"/>
                <a:cs typeface="Calibri"/>
                <a:sym typeface="Calibri"/>
                <a:hlinkClick r:id="rId11"/>
              </a:rPr>
              <a:t>https://docs.google.com/spreadsheets/d/1mdrdw9umzRWzZwGw3KWmKJIgkCiFhnmbayFY0VZiYUw/edit#gid=0</a:t>
            </a:r>
            <a:endParaRPr b="1" i="0" sz="1600" u="none" cap="none" strike="noStrike">
              <a:solidFill>
                <a:srgbClr val="000000"/>
              </a:solidFill>
              <a:latin typeface="Calibri"/>
              <a:ea typeface="Calibri"/>
              <a:cs typeface="Calibri"/>
              <a:sym typeface="Calibri"/>
            </a:endParaRPr>
          </a:p>
          <a:p>
            <a:pPr indent="-285750" lvl="2" marL="285750" marR="0" rtl="0" algn="l">
              <a:lnSpc>
                <a:spcPct val="100000"/>
              </a:lnSpc>
              <a:spcBef>
                <a:spcPts val="0"/>
              </a:spcBef>
              <a:spcAft>
                <a:spcPts val="0"/>
              </a:spcAft>
              <a:buClr>
                <a:srgbClr val="000000"/>
              </a:buClr>
              <a:buSzPts val="1600"/>
              <a:buFont typeface="Noto Sans Symbols"/>
              <a:buChar char="⮚"/>
            </a:pPr>
            <a:r>
              <a:rPr b="1" i="0" lang="en-IN" sz="1600" u="none" cap="none" strike="noStrike">
                <a:solidFill>
                  <a:srgbClr val="000000"/>
                </a:solidFill>
                <a:latin typeface="Calibri"/>
                <a:ea typeface="Calibri"/>
                <a:cs typeface="Calibri"/>
                <a:sym typeface="Calibri"/>
              </a:rPr>
              <a:t>Our </a:t>
            </a:r>
            <a:r>
              <a:rPr b="1" lang="en-IN" sz="1600">
                <a:latin typeface="Calibri"/>
                <a:ea typeface="Calibri"/>
                <a:cs typeface="Calibri"/>
                <a:sym typeface="Calibri"/>
              </a:rPr>
              <a:t>Web Hosting</a:t>
            </a:r>
            <a:r>
              <a:rPr b="1" i="0" lang="en-IN" sz="1600" u="none" cap="none" strike="noStrike">
                <a:solidFill>
                  <a:srgbClr val="000000"/>
                </a:solidFill>
                <a:latin typeface="Calibri"/>
                <a:ea typeface="Calibri"/>
                <a:cs typeface="Calibri"/>
                <a:sym typeface="Calibri"/>
              </a:rPr>
              <a:t> platform: </a:t>
            </a:r>
            <a:r>
              <a:rPr b="1" i="0" lang="en-IN" sz="1600" u="sng" cap="none" strike="noStrike">
                <a:solidFill>
                  <a:schemeClr val="hlink"/>
                </a:solidFill>
                <a:latin typeface="Calibri"/>
                <a:ea typeface="Calibri"/>
                <a:cs typeface="Calibri"/>
                <a:sym typeface="Calibri"/>
                <a:hlinkClick r:id="rId12"/>
              </a:rPr>
              <a:t>https://www.000webhost.com/</a:t>
            </a:r>
            <a:endParaRPr b="1" i="0" sz="1600" u="none" cap="none" strike="noStrike">
              <a:solidFill>
                <a:srgbClr val="000000"/>
              </a:solidFill>
              <a:latin typeface="Calibri"/>
              <a:ea typeface="Calibri"/>
              <a:cs typeface="Calibri"/>
              <a:sym typeface="Calibri"/>
            </a:endParaRPr>
          </a:p>
          <a:p>
            <a:pPr indent="-285750" lvl="2" marL="285750" marR="0" rtl="0" algn="l">
              <a:lnSpc>
                <a:spcPct val="100000"/>
              </a:lnSpc>
              <a:spcBef>
                <a:spcPts val="0"/>
              </a:spcBef>
              <a:spcAft>
                <a:spcPts val="0"/>
              </a:spcAft>
              <a:buClr>
                <a:srgbClr val="000000"/>
              </a:buClr>
              <a:buSzPts val="1600"/>
              <a:buFont typeface="Noto Sans Symbols"/>
              <a:buChar char="⮚"/>
            </a:pPr>
            <a:r>
              <a:rPr b="1" i="0" lang="en-IN" sz="1600" u="none" cap="none" strike="noStrike">
                <a:solidFill>
                  <a:srgbClr val="000000"/>
                </a:solidFill>
                <a:latin typeface="Calibri"/>
                <a:ea typeface="Calibri"/>
                <a:cs typeface="Calibri"/>
                <a:sym typeface="Calibri"/>
              </a:rPr>
              <a:t>UMD iSchool website: </a:t>
            </a:r>
            <a:r>
              <a:rPr b="1" i="0" lang="en-IN" sz="1600" u="sng" cap="none" strike="noStrike">
                <a:solidFill>
                  <a:schemeClr val="hlink"/>
                </a:solidFill>
                <a:latin typeface="Calibri"/>
                <a:ea typeface="Calibri"/>
                <a:cs typeface="Calibri"/>
                <a:sym typeface="Calibri"/>
                <a:hlinkClick r:id="rId13"/>
              </a:rPr>
              <a:t>https://ischool.umd.edu/</a:t>
            </a:r>
            <a:endParaRPr b="1" i="0" sz="12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2022-12-02T01:55:09Z</dcterms:created>
  <dc:creator>Harshitha Ramachandra</dc:creator>
</cp:coreProperties>
</file>