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79" r:id="rId4"/>
    <p:sldId id="281" r:id="rId5"/>
    <p:sldId id="278" r:id="rId6"/>
    <p:sldId id="276" r:id="rId7"/>
    <p:sldId id="277" r:id="rId8"/>
    <p:sldId id="274" r:id="rId9"/>
    <p:sldId id="275" r:id="rId10"/>
    <p:sldId id="28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9" autoAdjust="0"/>
  </p:normalViewPr>
  <p:slideViewPr>
    <p:cSldViewPr>
      <p:cViewPr varScale="1">
        <p:scale>
          <a:sx n="49" d="100"/>
          <a:sy n="49" d="100"/>
        </p:scale>
        <p:origin x="17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C678182C-BC6A-4AAB-BB54-43E135D45342}"/>
    <pc:docChg chg="modSld">
      <pc:chgData name="Bernardo Copstein" userId="194b4f03e4c72262" providerId="LiveId" clId="{C678182C-BC6A-4AAB-BB54-43E135D45342}" dt="2018-03-15T19:42:48.709" v="1" actId="20577"/>
      <pc:docMkLst>
        <pc:docMk/>
      </pc:docMkLst>
      <pc:sldChg chg="modSp">
        <pc:chgData name="Bernardo Copstein" userId="194b4f03e4c72262" providerId="LiveId" clId="{C678182C-BC6A-4AAB-BB54-43E135D45342}" dt="2018-03-15T19:42:48.709" v="1" actId="20577"/>
        <pc:sldMkLst>
          <pc:docMk/>
          <pc:sldMk cId="3207481054" sldId="279"/>
        </pc:sldMkLst>
        <pc:spChg chg="mod">
          <ac:chgData name="Bernardo Copstein" userId="194b4f03e4c72262" providerId="LiveId" clId="{C678182C-BC6A-4AAB-BB54-43E135D45342}" dt="2018-03-15T19:42:48.709" v="1" actId="20577"/>
          <ac:spMkLst>
            <pc:docMk/>
            <pc:sldMk cId="3207481054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6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0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900" dirty="0">
                <a:latin typeface="Arial" pitchFamily="34" charset="0"/>
                <a:cs typeface="Arial" pitchFamily="34" charset="0"/>
              </a:rPr>
              <a:t>Para inicializar atributos de classe que necessitam de uma forma mais complexa, Java fornece um </a:t>
            </a:r>
            <a:r>
              <a:rPr lang="pt-BR" sz="900" b="1" dirty="0">
                <a:latin typeface="Arial" pitchFamily="34" charset="0"/>
                <a:cs typeface="Arial" pitchFamily="34" charset="0"/>
              </a:rPr>
              <a:t>bloco de inicialização estático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Não possui nome e não possui tipo de retorno</a:t>
            </a: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Começa pela palavra-chave </a:t>
            </a:r>
            <a:r>
              <a:rPr lang="pt-BR" sz="900" i="1" dirty="0" err="1">
                <a:latin typeface="Arial" pitchFamily="34" charset="0"/>
                <a:cs typeface="Arial" pitchFamily="34" charset="0"/>
              </a:rPr>
              <a:t>static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 seguido de um bloco de código entre parênteses</a:t>
            </a: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Executa somente uma vez quando a classe é carregada em memória</a:t>
            </a:r>
          </a:p>
          <a:p>
            <a:pPr lvl="2" algn="l"/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UmaClasse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D7015"/>
                </a:solidFill>
                <a:latin typeface="Arial" pitchFamily="34" charset="0"/>
                <a:cs typeface="Arial" pitchFamily="34" charset="0"/>
              </a:rPr>
              <a:t>...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A96563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atributo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1100" b="1" dirty="0">
                <a:solidFill>
                  <a:srgbClr val="565656"/>
                </a:solidFill>
                <a:latin typeface="Arial" pitchFamily="34" charset="0"/>
                <a:cs typeface="Arial" pitchFamily="34" charset="0"/>
              </a:rPr>
              <a:t>//código para inicializar atributo</a:t>
            </a:r>
            <a:endParaRPr lang="pt-BR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pt-BR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2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900" dirty="0">
                <a:latin typeface="Arial" pitchFamily="34" charset="0"/>
                <a:cs typeface="Arial" pitchFamily="34" charset="0"/>
              </a:rPr>
              <a:t>Para inicializar atributos de classe que necessitam de uma forma mais complexa, Java fornece um </a:t>
            </a:r>
            <a:r>
              <a:rPr lang="pt-BR" sz="900" b="1" dirty="0">
                <a:latin typeface="Arial" pitchFamily="34" charset="0"/>
                <a:cs typeface="Arial" pitchFamily="34" charset="0"/>
              </a:rPr>
              <a:t>bloco de inicialização estático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Não possui nome e não possui tipo de retorno</a:t>
            </a: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Começa pela palavra-chave </a:t>
            </a:r>
            <a:r>
              <a:rPr lang="pt-BR" sz="900" i="1" dirty="0" err="1">
                <a:latin typeface="Arial" pitchFamily="34" charset="0"/>
                <a:cs typeface="Arial" pitchFamily="34" charset="0"/>
              </a:rPr>
              <a:t>static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 seguido de um bloco de código entre parênteses</a:t>
            </a:r>
          </a:p>
          <a:p>
            <a:pPr lvl="2" algn="l">
              <a:buFont typeface="Arial" pitchFamily="34" charset="0"/>
              <a:buChar char="•"/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Executa somente uma vez quando a classe é carregada em memória</a:t>
            </a:r>
          </a:p>
          <a:p>
            <a:pPr lvl="2" algn="l"/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UmaClasse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D7015"/>
                </a:solidFill>
                <a:latin typeface="Arial" pitchFamily="34" charset="0"/>
                <a:cs typeface="Arial" pitchFamily="34" charset="0"/>
              </a:rPr>
              <a:t>...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A96563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atributo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00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1100" b="1" dirty="0">
                <a:solidFill>
                  <a:srgbClr val="565656"/>
                </a:solidFill>
                <a:latin typeface="Arial" pitchFamily="34" charset="0"/>
                <a:cs typeface="Arial" pitchFamily="34" charset="0"/>
              </a:rPr>
              <a:t>//código para inicializar atributo</a:t>
            </a:r>
            <a:endParaRPr lang="pt-BR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68007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pt-BR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2362200"/>
            <a:ext cx="8040687" cy="2200275"/>
          </a:xfrm>
        </p:spPr>
        <p:txBody>
          <a:bodyPr/>
          <a:lstStyle/>
          <a:p>
            <a:r>
              <a:rPr lang="pt-BR" dirty="0"/>
              <a:t>Ver 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19538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Sobrecarga de métodos </a:t>
            </a:r>
          </a:p>
        </p:txBody>
      </p:sp>
    </p:spTree>
    <p:extLst>
      <p:ext uri="{BB962C8B-B14F-4D97-AF65-F5344CB8AC3E}">
        <p14:creationId xmlns:p14="http://schemas.microsoft.com/office/powerpoint/2010/main" val="29386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743" y="3962400"/>
            <a:ext cx="37495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Sobrecarga de métodos</a:t>
            </a:r>
            <a:br>
              <a:rPr lang="pt-BR" dirty="0"/>
            </a:br>
            <a:r>
              <a:rPr lang="pt-BR" sz="1300" dirty="0" err="1"/>
              <a:t>Cay</a:t>
            </a:r>
            <a:r>
              <a:rPr lang="pt-BR" sz="1300" dirty="0"/>
              <a:t> </a:t>
            </a:r>
            <a:r>
              <a:rPr lang="pt-BR" sz="1300" dirty="0" err="1"/>
              <a:t>Horstmann</a:t>
            </a:r>
            <a:r>
              <a:rPr lang="pt-BR" sz="1300" dirty="0"/>
              <a:t>; Java for </a:t>
            </a:r>
            <a:r>
              <a:rPr lang="pt-BR" sz="1300" dirty="0" err="1"/>
              <a:t>Everyone</a:t>
            </a:r>
            <a:r>
              <a:rPr lang="pt-BR" sz="1300" dirty="0"/>
              <a:t>, </a:t>
            </a:r>
            <a:r>
              <a:rPr lang="pt-BR" sz="1300" dirty="0" err="1"/>
              <a:t>pg</a:t>
            </a:r>
            <a:r>
              <a:rPr lang="pt-BR" sz="1300" dirty="0"/>
              <a:t> 380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pt-BR" dirty="0"/>
              <a:t>Java admite que uma classe tenha dois ou mais métodos com mesmo nome (incluindo o construtor) desde que seja possível diferenciar os mesmos por sua assinatura</a:t>
            </a:r>
          </a:p>
          <a:p>
            <a:r>
              <a:rPr lang="pt-BR" dirty="0"/>
              <a:t>Assinatura de um método: nome + conjunto de parâmetros</a:t>
            </a:r>
          </a:p>
          <a:p>
            <a:r>
              <a:rPr lang="pt-BR" dirty="0"/>
              <a:t>Exemplos:</a:t>
            </a:r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metodoX</a:t>
            </a:r>
            <a:r>
              <a:rPr lang="pt-BR" dirty="0"/>
              <a:t>()</a:t>
            </a:r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metodoX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a)</a:t>
            </a:r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metodoX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a,double</a:t>
            </a:r>
            <a:r>
              <a:rPr lang="pt-BR" dirty="0"/>
              <a:t> b)</a:t>
            </a:r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metodoX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</a:t>
            </a:r>
          </a:p>
          <a:p>
            <a:pPr marL="274320" lvl="1" indent="0">
              <a:buNone/>
            </a:pPr>
            <a:r>
              <a:rPr lang="pt-BR" dirty="0"/>
              <a:t>                 </a:t>
            </a:r>
          </a:p>
          <a:p>
            <a:pPr marL="274320" lvl="1" indent="0">
              <a:buNone/>
            </a:pPr>
            <a:r>
              <a:rPr lang="pt-BR" dirty="0"/>
              <a:t>               não é possível diferenciar</a:t>
            </a:r>
          </a:p>
          <a:p>
            <a:pPr marL="274320" lvl="1" indent="0">
              <a:buNone/>
            </a:pPr>
            <a:r>
              <a:rPr lang="pt-BR" dirty="0"/>
              <a:t>               </a:t>
            </a:r>
            <a:r>
              <a:rPr lang="pt-BR"/>
              <a:t>da alternativa </a:t>
            </a:r>
            <a:r>
              <a:rPr lang="pt-BR" dirty="0"/>
              <a:t>‘b’ !!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371600" y="5181600"/>
            <a:ext cx="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371600" y="5867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905000" y="4724400"/>
            <a:ext cx="3810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828800" y="4724400"/>
            <a:ext cx="533400" cy="533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953000" y="5562600"/>
            <a:ext cx="41910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953000" y="4724400"/>
            <a:ext cx="3114675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This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pt-BR" dirty="0"/>
              <a:t>Todo método de instância recebe o “parâmetro implícito” </a:t>
            </a:r>
            <a:r>
              <a:rPr lang="pt-BR" i="1" dirty="0" err="1"/>
              <a:t>this</a:t>
            </a:r>
            <a:r>
              <a:rPr lang="pt-BR" dirty="0"/>
              <a:t>, que se refere ao próprio objeto</a:t>
            </a:r>
          </a:p>
          <a:p>
            <a:pPr lvl="1"/>
            <a:r>
              <a:rPr lang="pt-BR" dirty="0"/>
              <a:t>Seu uso não é obrigatório</a:t>
            </a:r>
          </a:p>
          <a:p>
            <a:pPr lvl="1"/>
            <a:r>
              <a:rPr lang="pt-BR" dirty="0"/>
              <a:t>Usado em construtores quando a variável local e o atributo possuem o mesmo nome</a:t>
            </a:r>
          </a:p>
          <a:p>
            <a:r>
              <a:rPr lang="pt-BR" dirty="0"/>
              <a:t>Permite chamar um </a:t>
            </a:r>
            <a:br>
              <a:rPr lang="pt-BR" dirty="0"/>
            </a:br>
            <a:r>
              <a:rPr lang="pt-BR" dirty="0"/>
              <a:t>construtor a partir de </a:t>
            </a:r>
            <a:br>
              <a:rPr lang="pt-BR" dirty="0"/>
            </a:br>
            <a:r>
              <a:rPr lang="pt-BR" dirty="0"/>
              <a:t>outro</a:t>
            </a:r>
          </a:p>
          <a:p>
            <a:pPr lvl="1"/>
            <a:r>
              <a:rPr lang="pt-BR" dirty="0"/>
              <a:t>Deve ser o primeiro </a:t>
            </a:r>
            <a:br>
              <a:rPr lang="pt-BR" dirty="0"/>
            </a:br>
            <a:r>
              <a:rPr lang="pt-BR" dirty="0"/>
              <a:t>comando do construtor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10000" y="3718679"/>
            <a:ext cx="533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80000"/>
                </a:solidFill>
                <a:latin typeface="Courier"/>
              </a:rPr>
              <a:t>public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80000"/>
                </a:solidFill>
                <a:latin typeface="Courier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Professor 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{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...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80000"/>
                </a:solidFill>
                <a:latin typeface="Courier"/>
              </a:rPr>
              <a:t>public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Professor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srgbClr val="A96563"/>
                </a:solidFill>
                <a:latin typeface="Courier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n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A96563"/>
                </a:solidFill>
                <a:latin typeface="Courier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m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A96563"/>
                </a:solidFill>
                <a:latin typeface="Courier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c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{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"/>
              </a:rPr>
              <a:t>setNome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n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;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"/>
              </a:rPr>
              <a:t>setMatricula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m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;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"/>
              </a:rPr>
              <a:t>setCargaHoraria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c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;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}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80000"/>
                </a:solidFill>
                <a:latin typeface="Courier"/>
              </a:rPr>
              <a:t>public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Professor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srgbClr val="A96563"/>
                </a:solidFill>
                <a:latin typeface="Courier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n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A96563"/>
                </a:solidFill>
                <a:latin typeface="Courier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m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{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80000"/>
                </a:solidFill>
                <a:latin typeface="Courier"/>
              </a:rPr>
              <a:t>this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n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urier"/>
              </a:rPr>
              <a:t>m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,</a:t>
            </a:r>
            <a:r>
              <a:rPr lang="en-US" b="1" dirty="0">
                <a:solidFill>
                  <a:srgbClr val="1D7E00"/>
                </a:solidFill>
                <a:latin typeface="Courier"/>
              </a:rPr>
              <a:t>12</a:t>
            </a:r>
            <a:r>
              <a:rPr lang="en-US" b="1" dirty="0">
                <a:solidFill>
                  <a:srgbClr val="6D7015"/>
                </a:solidFill>
                <a:latin typeface="Courier"/>
              </a:rPr>
              <a:t>)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;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80072"/>
                </a:solidFill>
                <a:latin typeface="Courier"/>
              </a:rPr>
              <a:t>}</a:t>
            </a:r>
            <a:endParaRPr lang="en-US" b="1" dirty="0">
              <a:solidFill>
                <a:prstClr val="black"/>
              </a:solidFill>
              <a:latin typeface="Courier"/>
            </a:endParaRPr>
          </a:p>
          <a:p>
            <a:r>
              <a:rPr lang="en-US" b="1" dirty="0">
                <a:solidFill>
                  <a:srgbClr val="680072"/>
                </a:solidFill>
                <a:latin typeface="Courier"/>
              </a:rPr>
              <a:t>}</a:t>
            </a:r>
            <a:endParaRPr lang="en-US" b="1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69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Atributos e métodos de classe</a:t>
            </a:r>
          </a:p>
        </p:txBody>
      </p:sp>
    </p:spTree>
    <p:extLst>
      <p:ext uri="{BB962C8B-B14F-4D97-AF65-F5344CB8AC3E}">
        <p14:creationId xmlns:p14="http://schemas.microsoft.com/office/powerpoint/2010/main" val="311390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Atributos de Classe e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Atributos de instância </a:t>
            </a:r>
          </a:p>
          <a:p>
            <a:pPr lvl="1"/>
            <a:r>
              <a:rPr lang="pt-BR" sz="2800" dirty="0"/>
              <a:t>Armazenam valores associados a cada uma das instâncias em particular</a:t>
            </a:r>
          </a:p>
          <a:p>
            <a:endParaRPr lang="pt-BR" sz="3200" dirty="0"/>
          </a:p>
          <a:p>
            <a:r>
              <a:rPr lang="pt-BR" sz="3200" b="1" dirty="0"/>
              <a:t>Atributos de classe </a:t>
            </a:r>
            <a:endParaRPr lang="pt-BR" sz="3200" dirty="0"/>
          </a:p>
          <a:p>
            <a:pPr lvl="1"/>
            <a:r>
              <a:rPr lang="pt-BR" sz="2800" dirty="0"/>
              <a:t>Armazenam valores associados a descrição da classe</a:t>
            </a:r>
          </a:p>
          <a:p>
            <a:pPr lvl="2"/>
            <a:r>
              <a:rPr lang="pt-BR" sz="2400" dirty="0"/>
              <a:t>Só existe uma cópia do valor compartilhada por todas as instâncias de determinada classe</a:t>
            </a:r>
          </a:p>
          <a:p>
            <a:pPr lvl="2"/>
            <a:r>
              <a:rPr lang="pt-BR" sz="2400" dirty="0"/>
              <a:t>São identificados pela palavra reservada </a:t>
            </a:r>
            <a:r>
              <a:rPr lang="pt-BR" sz="2800" b="1" i="1" dirty="0" err="1"/>
              <a:t>static</a:t>
            </a:r>
            <a:endParaRPr lang="pt-BR" sz="2400" b="1" i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499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Métodos de Classe e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Métodos de instância</a:t>
            </a:r>
          </a:p>
          <a:p>
            <a:pPr lvl="1"/>
            <a:r>
              <a:rPr lang="pt-BR" dirty="0"/>
              <a:t>Cada objeto possui sua própria “cópia” dos atributos e métodos de instância previstos na classe.</a:t>
            </a:r>
          </a:p>
          <a:p>
            <a:pPr lvl="1"/>
            <a:r>
              <a:rPr lang="pt-BR" dirty="0"/>
              <a:t>Métodos de instância acessam o escopo da instância, ou seja, acessam os valores particulares dos atributos de cada instância</a:t>
            </a:r>
          </a:p>
          <a:p>
            <a:r>
              <a:rPr lang="pt-BR" b="1" dirty="0"/>
              <a:t>Métodos de classe</a:t>
            </a:r>
          </a:p>
          <a:p>
            <a:pPr lvl="1"/>
            <a:r>
              <a:rPr lang="pt-BR" dirty="0"/>
              <a:t>São identificados pela palavra reservada </a:t>
            </a:r>
            <a:r>
              <a:rPr lang="pt-BR" sz="2400" b="1" i="1" dirty="0" err="1"/>
              <a:t>static</a:t>
            </a:r>
            <a:endParaRPr lang="pt-BR" b="1" i="1" dirty="0"/>
          </a:p>
          <a:p>
            <a:pPr lvl="1"/>
            <a:r>
              <a:rPr lang="pt-BR" i="1" dirty="0"/>
              <a:t>São “armazenados”</a:t>
            </a:r>
            <a:r>
              <a:rPr lang="pt-BR" dirty="0"/>
              <a:t> junto a descrição da classe</a:t>
            </a:r>
          </a:p>
          <a:p>
            <a:pPr lvl="1"/>
            <a:r>
              <a:rPr lang="pt-BR" dirty="0"/>
              <a:t>Não são conectados a nenhuma instância em particular</a:t>
            </a:r>
          </a:p>
          <a:p>
            <a:pPr lvl="2"/>
            <a:r>
              <a:rPr lang="pt-BR" dirty="0"/>
              <a:t>Não podem acessar atributos ou métodos de instância</a:t>
            </a:r>
          </a:p>
          <a:p>
            <a:pPr lvl="2"/>
            <a:r>
              <a:rPr lang="pt-BR" dirty="0"/>
              <a:t>Podem ser referenciados a partir do nome da classe:</a:t>
            </a:r>
            <a:br>
              <a:rPr lang="pt-BR" dirty="0"/>
            </a:br>
            <a:r>
              <a:rPr lang="pt-BR" dirty="0"/>
              <a:t> &lt;</a:t>
            </a:r>
            <a:r>
              <a:rPr lang="pt-BR" dirty="0" err="1"/>
              <a:t>nome_classe</a:t>
            </a:r>
            <a:r>
              <a:rPr lang="pt-BR" dirty="0"/>
              <a:t>&gt;.&lt;</a:t>
            </a:r>
            <a:r>
              <a:rPr lang="pt-BR" dirty="0" err="1"/>
              <a:t>nome_método</a:t>
            </a:r>
            <a:r>
              <a:rPr lang="pt-BR" dirty="0"/>
              <a:t>&gt;(&lt;parâmetros&gt;)</a:t>
            </a:r>
          </a:p>
          <a:p>
            <a:pPr lvl="2"/>
            <a:r>
              <a:rPr lang="pt-BR" dirty="0" err="1"/>
              <a:t>Exs</a:t>
            </a:r>
            <a:r>
              <a:rPr lang="pt-BR" dirty="0"/>
              <a:t>: </a:t>
            </a:r>
            <a:r>
              <a:rPr lang="pt-BR" i="1" dirty="0" err="1"/>
              <a:t>Math.abs</a:t>
            </a:r>
            <a:r>
              <a:rPr lang="pt-BR" i="1" dirty="0"/>
              <a:t>(10)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52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Atributos de instância</a:t>
            </a:r>
          </a:p>
          <a:p>
            <a:pPr lvl="1"/>
            <a:r>
              <a:rPr lang="pt-BR" sz="2400" dirty="0"/>
              <a:t>Visíveis para métodos de instância</a:t>
            </a:r>
          </a:p>
          <a:p>
            <a:pPr lvl="1"/>
            <a:endParaRPr lang="pt-BR" sz="2400" dirty="0"/>
          </a:p>
          <a:p>
            <a:r>
              <a:rPr lang="pt-BR" sz="2800" dirty="0"/>
              <a:t>Atributos de classe</a:t>
            </a:r>
          </a:p>
          <a:p>
            <a:pPr lvl="1"/>
            <a:r>
              <a:rPr lang="pt-BR" sz="2400" dirty="0"/>
              <a:t>Visíveis para métodos de instância</a:t>
            </a:r>
          </a:p>
          <a:p>
            <a:pPr lvl="1"/>
            <a:r>
              <a:rPr lang="pt-BR" sz="2400" dirty="0"/>
              <a:t>Visíveis para métodos de classe</a:t>
            </a:r>
          </a:p>
          <a:p>
            <a:pPr lvl="1"/>
            <a:r>
              <a:rPr lang="pt-BR" sz="2400" dirty="0"/>
              <a:t>Inicialização ocorre usualmente no momento de sua declaração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389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partir da versão 5 do Java: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static</a:t>
            </a:r>
            <a:r>
              <a:rPr lang="pt-BR" dirty="0"/>
              <a:t> permite que os métodos e atributos de classe sejam usados sem colocar o nome da classe</a:t>
            </a:r>
          </a:p>
          <a:p>
            <a:r>
              <a:rPr lang="pt-BR" dirty="0"/>
              <a:t>Por exemplo:</a:t>
            </a:r>
            <a:endParaRPr lang="en-US" sz="1800" b="1" dirty="0">
              <a:solidFill>
                <a:srgbClr val="680072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Courier"/>
              </a:rPr>
              <a:t>import</a:t>
            </a:r>
            <a:r>
              <a:rPr lang="en-US" sz="2000" b="1" dirty="0">
                <a:solidFill>
                  <a:srgbClr val="004A43"/>
                </a:solidFill>
                <a:latin typeface="Courier"/>
              </a:rPr>
              <a:t> static 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java</a:t>
            </a:r>
            <a:r>
              <a:rPr lang="en-US" sz="2000" b="1" dirty="0" err="1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lang</a:t>
            </a:r>
            <a:r>
              <a:rPr lang="en-US" sz="2000" b="1" dirty="0" err="1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System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>
                <a:solidFill>
                  <a:srgbClr val="800000"/>
                </a:solidFill>
                <a:latin typeface="Courier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;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Courier"/>
              </a:rPr>
              <a:t>import</a:t>
            </a:r>
            <a:r>
              <a:rPr lang="en-US" sz="2000" b="1" dirty="0">
                <a:solidFill>
                  <a:srgbClr val="004A43"/>
                </a:solidFill>
                <a:latin typeface="Courier"/>
              </a:rPr>
              <a:t> static 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java</a:t>
            </a:r>
            <a:r>
              <a:rPr lang="en-US" sz="2000" b="1" dirty="0" err="1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lang</a:t>
            </a:r>
            <a:r>
              <a:rPr lang="en-US" sz="2000" b="1" dirty="0" err="1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 err="1">
                <a:solidFill>
                  <a:srgbClr val="004A43"/>
                </a:solidFill>
                <a:latin typeface="Courier"/>
              </a:rPr>
              <a:t>Math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>
                <a:solidFill>
                  <a:srgbClr val="800000"/>
                </a:solidFill>
                <a:latin typeface="Courier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;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Courier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Teste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{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Courier"/>
              </a:rPr>
              <a:t>  	public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BB7977"/>
                </a:solidFill>
                <a:latin typeface="Courie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main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BB7977"/>
                </a:solidFill>
                <a:latin typeface="Courier"/>
              </a:rPr>
              <a:t>String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{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BB7977"/>
                </a:solidFill>
                <a:latin typeface="Courier"/>
              </a:rPr>
              <a:t>	     	double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r 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sqrt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PI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;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		     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out</a:t>
            </a:r>
            <a:r>
              <a:rPr lang="en-US" sz="2000" b="1" dirty="0" err="1">
                <a:solidFill>
                  <a:srgbClr val="808030"/>
                </a:solidFill>
                <a:latin typeface="Courier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println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000" b="1" dirty="0">
                <a:solidFill>
                  <a:srgbClr val="808030"/>
                </a:solidFill>
                <a:latin typeface="Courier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Courier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>
              <a:buNone/>
            </a:pPr>
            <a:r>
              <a:rPr lang="pt-BR" sz="2000" b="1" dirty="0">
                <a:solidFill>
                  <a:srgbClr val="800080"/>
                </a:solidFill>
                <a:latin typeface="Courier"/>
              </a:rPr>
              <a:t>	    }</a:t>
            </a:r>
            <a:endParaRPr lang="pt-BR" sz="2000" b="1" dirty="0">
              <a:solidFill>
                <a:srgbClr val="000000"/>
              </a:solidFill>
              <a:latin typeface="Courier"/>
            </a:endParaRPr>
          </a:p>
          <a:p>
            <a:pPr>
              <a:buNone/>
            </a:pPr>
            <a:r>
              <a:rPr lang="pt-BR" sz="2000" b="1" dirty="0">
                <a:solidFill>
                  <a:srgbClr val="800080"/>
                </a:solidFill>
                <a:latin typeface="Courier"/>
              </a:rPr>
              <a:t>}</a:t>
            </a:r>
            <a:endParaRPr lang="pt-BR" sz="2000" b="1" dirty="0">
              <a:solidFill>
                <a:srgbClr val="000000"/>
              </a:solidFill>
              <a:latin typeface="Couri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273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9279</TotalTime>
  <Words>582</Words>
  <Application>Microsoft Office PowerPoint</Application>
  <PresentationFormat>Apresentação na tela (4:3)</PresentationFormat>
  <Paragraphs>99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Clarity</vt:lpstr>
      <vt:lpstr>Programação Orientada a objetos</vt:lpstr>
      <vt:lpstr>Sobrecarga de métodos </vt:lpstr>
      <vt:lpstr>Sobrecarga de métodos Cay Horstmann; Java for Everyone, pg 380</vt:lpstr>
      <vt:lpstr>This</vt:lpstr>
      <vt:lpstr>Atributos e métodos de classe</vt:lpstr>
      <vt:lpstr>Atributos de Classe e de Instância</vt:lpstr>
      <vt:lpstr>Métodos de Classe e de Instância</vt:lpstr>
      <vt:lpstr>Regras gerais</vt:lpstr>
      <vt:lpstr>Curiosidade</vt:lpstr>
      <vt:lpstr>Ver lista de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109</cp:revision>
  <dcterms:created xsi:type="dcterms:W3CDTF">2011-02-22T20:06:50Z</dcterms:created>
  <dcterms:modified xsi:type="dcterms:W3CDTF">2018-03-15T19:42:58Z</dcterms:modified>
</cp:coreProperties>
</file>