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4" r:id="rId5"/>
    <p:sldId id="262" r:id="rId6"/>
    <p:sldId id="260" r:id="rId7"/>
    <p:sldId id="259" r:id="rId8"/>
    <p:sldId id="266" r:id="rId9"/>
    <p:sldId id="261" r:id="rId10"/>
    <p:sldId id="271" r:id="rId11"/>
    <p:sldId id="272" r:id="rId12"/>
    <p:sldId id="273" r:id="rId13"/>
    <p:sldId id="275" r:id="rId14"/>
    <p:sldId id="274" r:id="rId15"/>
    <p:sldId id="276" r:id="rId16"/>
    <p:sldId id="278" r:id="rId17"/>
    <p:sldId id="279" r:id="rId18"/>
    <p:sldId id="277" r:id="rId19"/>
    <p:sldId id="270" r:id="rId20"/>
    <p:sldId id="280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92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F1236-443E-4DCF-A7D0-B78276EFB6F2}" type="datetimeFigureOut">
              <a:rPr lang="en-US" smtClean="0"/>
              <a:t>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AA06-4925-4641-B69E-C696857F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240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DA60A90-F516-4DB7-A6A9-6D6D1E8A2578}" type="datetimeFigureOut">
              <a:rPr lang="en-US" smtClean="0"/>
              <a:t>2/12/2013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64277FE-CD7A-4E5D-AB95-470DFA3E6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7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277FE-CD7A-4E5D-AB95-470DFA3E6F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41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277FE-CD7A-4E5D-AB95-470DFA3E6F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2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277FE-CD7A-4E5D-AB95-470DFA3E6F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99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277FE-CD7A-4E5D-AB95-470DFA3E6F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0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277FE-CD7A-4E5D-AB95-470DFA3E6F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90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277FE-CD7A-4E5D-AB95-470DFA3E6F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59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277FE-CD7A-4E5D-AB95-470DFA3E6F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17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277FE-CD7A-4E5D-AB95-470DFA3E6F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47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277FE-CD7A-4E5D-AB95-470DFA3E6F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08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277FE-CD7A-4E5D-AB95-470DFA3E6F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94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277FE-CD7A-4E5D-AB95-470DFA3E6F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25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277FE-CD7A-4E5D-AB95-470DFA3E6F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01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277FE-CD7A-4E5D-AB95-470DFA3E6F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63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277FE-CD7A-4E5D-AB95-470DFA3E6F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35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277FE-CD7A-4E5D-AB95-470DFA3E6F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5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277FE-CD7A-4E5D-AB95-470DFA3E6F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44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277FE-CD7A-4E5D-AB95-470DFA3E6F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02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DD8C-4F34-4F77-A14C-170FD0E269F8}" type="datetime1">
              <a:rPr lang="en-US" smtClean="0"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7E63-A8BA-4086-AB08-93BC3E22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7569-760B-4A51-BF5E-8404AA2CBFED}" type="datetime1">
              <a:rPr lang="en-US" smtClean="0"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7E63-A8BA-4086-AB08-93BC3E22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9839-358E-4C3E-B273-3FB3802A8724}" type="datetime1">
              <a:rPr lang="en-US" smtClean="0"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7E63-A8BA-4086-AB08-93BC3E22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8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001E-9DFE-4C90-A809-023DC39D8447}" type="datetime1">
              <a:rPr lang="en-US" smtClean="0"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7E63-A8BA-4086-AB08-93BC3E22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1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A8D5-68A8-437D-9DEC-AA723024B23C}" type="datetime1">
              <a:rPr lang="en-US" smtClean="0"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7E63-A8BA-4086-AB08-93BC3E22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2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F06-F4CD-49E9-BF1A-B6E56D75962E}" type="datetime1">
              <a:rPr lang="en-US" smtClean="0"/>
              <a:t>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7E63-A8BA-4086-AB08-93BC3E22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7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0B5D-592D-4036-924E-6EF9D8F4B146}" type="datetime1">
              <a:rPr lang="en-US" smtClean="0"/>
              <a:t>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7E63-A8BA-4086-AB08-93BC3E22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9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D73B-E9E6-4C13-B26A-753000D78A89}" type="datetime1">
              <a:rPr lang="en-US" smtClean="0"/>
              <a:t>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7E63-A8BA-4086-AB08-93BC3E22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0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CEE6-44EB-4997-88A2-A06842B62057}" type="datetime1">
              <a:rPr lang="en-US" smtClean="0"/>
              <a:t>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7E63-A8BA-4086-AB08-93BC3E22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4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F86C-232E-452B-9F4B-AD5C91EEBE4E}" type="datetime1">
              <a:rPr lang="en-US" smtClean="0"/>
              <a:t>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7E63-A8BA-4086-AB08-93BC3E22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4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885-7DF9-4E15-BCF9-917EEADB55C5}" type="datetime1">
              <a:rPr lang="en-US" smtClean="0"/>
              <a:t>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7E63-A8BA-4086-AB08-93BC3E22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A79D5-A5F9-4F4E-BC11-524FAECCC0E4}" type="datetime1">
              <a:rPr lang="en-US" smtClean="0"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A7E63-A8BA-4086-AB08-93BC3E22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1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of a database for sample tracking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Simon </a:t>
            </a:r>
            <a:r>
              <a:rPr lang="en-US" dirty="0" err="1" smtClean="0"/>
              <a:t>Letarte</a:t>
            </a:r>
            <a:r>
              <a:rPr lang="en-US" dirty="0" smtClean="0"/>
              <a:t>, Ph. D.</a:t>
            </a:r>
          </a:p>
          <a:p>
            <a:r>
              <a:rPr lang="en-US" dirty="0" smtClean="0"/>
              <a:t>Sr. </a:t>
            </a:r>
            <a:r>
              <a:rPr lang="en-US" dirty="0" smtClean="0"/>
              <a:t>Scientist</a:t>
            </a:r>
          </a:p>
          <a:p>
            <a:r>
              <a:rPr lang="en-US" dirty="0" smtClean="0"/>
              <a:t>Analytical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8262"/>
            <a:ext cx="9235016" cy="692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8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1"/>
            <a:ext cx="913773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58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3773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5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31039"/>
            <a:ext cx="9096375" cy="682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856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this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Ease of use</a:t>
            </a:r>
          </a:p>
          <a:p>
            <a:r>
              <a:rPr lang="en-US" dirty="0" smtClean="0"/>
              <a:t>Robustness</a:t>
            </a:r>
          </a:p>
          <a:p>
            <a:r>
              <a:rPr lang="en-US" dirty="0" smtClean="0"/>
              <a:t>Transparency</a:t>
            </a:r>
          </a:p>
          <a:p>
            <a:r>
              <a:rPr lang="en-US" dirty="0"/>
              <a:t>Complete picture in one place</a:t>
            </a:r>
          </a:p>
          <a:p>
            <a:r>
              <a:rPr lang="en-US" dirty="0" smtClean="0"/>
              <a:t>Easily Accessible Metrics</a:t>
            </a:r>
          </a:p>
          <a:p>
            <a:pPr lvl="1"/>
            <a:r>
              <a:rPr lang="en-US" dirty="0" smtClean="0"/>
              <a:t>Increase staffing and process efficiency</a:t>
            </a:r>
            <a:endParaRPr lang="en-US" dirty="0" smtClean="0"/>
          </a:p>
          <a:p>
            <a:r>
              <a:rPr lang="en-US" dirty="0" smtClean="0"/>
              <a:t>Easy to implement (~ 1 week of 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to figure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assay per sample or sample can have multiple assay?</a:t>
            </a:r>
          </a:p>
          <a:p>
            <a:r>
              <a:rPr lang="en-US" dirty="0" smtClean="0"/>
              <a:t>Upload the result files or just link to results folder?</a:t>
            </a:r>
          </a:p>
          <a:p>
            <a:r>
              <a:rPr lang="en-US" dirty="0" smtClean="0"/>
              <a:t>Assay-specific info required fields?</a:t>
            </a:r>
          </a:p>
          <a:p>
            <a:r>
              <a:rPr lang="en-US" dirty="0" smtClean="0"/>
              <a:t>Result </a:t>
            </a:r>
            <a:r>
              <a:rPr lang="en-US" dirty="0" smtClean="0"/>
              <a:t>tied to a </a:t>
            </a:r>
            <a:r>
              <a:rPr lang="en-US" dirty="0" smtClean="0"/>
              <a:t>sample or sample set?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07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database for tracking the samples submitted to Analytical Sciences, document them and capture relevant metrics.</a:t>
            </a:r>
          </a:p>
          <a:p>
            <a:r>
              <a:rPr lang="en-US" dirty="0" smtClean="0"/>
              <a:t>Reduce  the amount of manual data entry.</a:t>
            </a:r>
          </a:p>
          <a:p>
            <a:r>
              <a:rPr lang="en-US" dirty="0" smtClean="0"/>
              <a:t>Ensure data integrity and completeness.</a:t>
            </a:r>
          </a:p>
          <a:p>
            <a:r>
              <a:rPr lang="en-US" dirty="0" smtClean="0"/>
              <a:t>Create a repository of </a:t>
            </a:r>
            <a:r>
              <a:rPr lang="en-US" dirty="0" smtClean="0"/>
              <a:t>all information </a:t>
            </a:r>
            <a:r>
              <a:rPr lang="en-US" dirty="0" smtClean="0"/>
              <a:t>related to all samples.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3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and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6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Tracking System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3451311" y="1389822"/>
            <a:ext cx="1326977" cy="601317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Calendar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8791" y="2667000"/>
            <a:ext cx="1969188" cy="1638300"/>
            <a:chOff x="308791" y="3048000"/>
            <a:chExt cx="1969188" cy="1638300"/>
          </a:xfrm>
        </p:grpSpPr>
        <p:pic>
          <p:nvPicPr>
            <p:cNvPr id="1026" name="Picture 2" descr="C:\Users\sletarte\Desktop\imgres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91" y="3200400"/>
              <a:ext cx="490176" cy="823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Flowchart: Process 3"/>
            <p:cNvSpPr/>
            <p:nvPr/>
          </p:nvSpPr>
          <p:spPr>
            <a:xfrm>
              <a:off x="1058779" y="3048000"/>
              <a:ext cx="914400" cy="1333500"/>
            </a:xfrm>
            <a:prstGeom prst="flowChart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Sample sheets</a:t>
              </a:r>
              <a:endParaRPr lang="en-US" dirty="0"/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1211179" y="3200400"/>
              <a:ext cx="914400" cy="1333500"/>
            </a:xfrm>
            <a:prstGeom prst="flowChart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Sample sheets</a:t>
              </a:r>
              <a:endParaRPr lang="en-US" dirty="0"/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1363579" y="3352800"/>
              <a:ext cx="914400" cy="1333500"/>
            </a:xfrm>
            <a:prstGeom prst="flowChart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Sample sheets</a:t>
              </a:r>
              <a:endParaRPr lang="en-US" dirty="0"/>
            </a:p>
          </p:txBody>
        </p:sp>
      </p:grpSp>
      <p:sp>
        <p:nvSpPr>
          <p:cNvPr id="9" name="Flowchart: Process 8"/>
          <p:cNvSpPr/>
          <p:nvPr/>
        </p:nvSpPr>
        <p:spPr>
          <a:xfrm>
            <a:off x="3504113" y="5386595"/>
            <a:ext cx="1371600" cy="65681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Assay </a:t>
            </a:r>
          </a:p>
          <a:p>
            <a:pPr algn="ctr"/>
            <a:r>
              <a:rPr lang="en-US" dirty="0" smtClean="0"/>
              <a:t>Score Card</a:t>
            </a:r>
            <a:endParaRPr lang="en-US" dirty="0"/>
          </a:p>
        </p:txBody>
      </p:sp>
      <p:pic>
        <p:nvPicPr>
          <p:cNvPr id="1027" name="Picture 3" descr="C:\Users\sletarte\Desktop\imgres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2895600"/>
            <a:ext cx="957263" cy="159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Process 10"/>
          <p:cNvSpPr/>
          <p:nvPr/>
        </p:nvSpPr>
        <p:spPr>
          <a:xfrm>
            <a:off x="5715000" y="2945606"/>
            <a:ext cx="914400" cy="133350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Metrics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90800" y="3638550"/>
            <a:ext cx="91331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88088" y="45720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754889" y="3693319"/>
            <a:ext cx="731511" cy="238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114799" y="2133600"/>
            <a:ext cx="0" cy="533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ocess 25"/>
          <p:cNvSpPr/>
          <p:nvPr/>
        </p:nvSpPr>
        <p:spPr>
          <a:xfrm>
            <a:off x="5715000" y="1423317"/>
            <a:ext cx="1326977" cy="601317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614862" y="2133600"/>
            <a:ext cx="1023938" cy="9929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/>
          <p:cNvSpPr/>
          <p:nvPr/>
        </p:nvSpPr>
        <p:spPr>
          <a:xfrm>
            <a:off x="5706869" y="5432718"/>
            <a:ext cx="1326977" cy="601317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folder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738095" y="4350650"/>
            <a:ext cx="900705" cy="10359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6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Submission Sheet (s)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1" t="10673" r="54926" b="8517"/>
          <a:stretch/>
        </p:blipFill>
        <p:spPr bwMode="auto">
          <a:xfrm>
            <a:off x="152400" y="1712911"/>
            <a:ext cx="3731173" cy="4138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5" r="48474" b="37135"/>
          <a:stretch/>
        </p:blipFill>
        <p:spPr bwMode="auto">
          <a:xfrm>
            <a:off x="3883573" y="2092983"/>
            <a:ext cx="5184227" cy="31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248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Outlook Calendar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3" t="18592" r="10783" b="15686"/>
          <a:stretch/>
        </p:blipFill>
        <p:spPr bwMode="auto">
          <a:xfrm>
            <a:off x="534390" y="1600200"/>
            <a:ext cx="7965678" cy="4901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Assay Score Card.ppt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16088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72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Metrics.xls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" t="20312" r="9050" b="8306"/>
          <a:stretch/>
        </p:blipFill>
        <p:spPr bwMode="auto">
          <a:xfrm>
            <a:off x="25400" y="1981200"/>
            <a:ext cx="916878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043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Current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system is powered by human intervention</a:t>
            </a:r>
          </a:p>
          <a:p>
            <a:pPr lvl="1"/>
            <a:r>
              <a:rPr lang="en-US" dirty="0" smtClean="0"/>
              <a:t>Group </a:t>
            </a:r>
            <a:r>
              <a:rPr lang="en-US" dirty="0" smtClean="0"/>
              <a:t>Leader needs to create several reports by aggregating data </a:t>
            </a:r>
            <a:r>
              <a:rPr lang="en-US" dirty="0" smtClean="0"/>
              <a:t>from </a:t>
            </a:r>
            <a:r>
              <a:rPr lang="en-US" dirty="0" smtClean="0"/>
              <a:t>different sources, which is time consuming, inaccurate and error-prone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Information submitted is often incomplete.</a:t>
            </a:r>
            <a:endParaRPr lang="en-US" dirty="0" smtClean="0"/>
          </a:p>
          <a:p>
            <a:r>
              <a:rPr lang="en-US" dirty="0" smtClean="0"/>
              <a:t>Analyst </a:t>
            </a:r>
            <a:r>
              <a:rPr lang="en-US" dirty="0" smtClean="0"/>
              <a:t>does not have easy access to the story behind the samples because information is scattered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4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Sample Tracking System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3929736" y="3516692"/>
            <a:ext cx="1110749" cy="601317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34414" y="2871995"/>
            <a:ext cx="1969188" cy="1638300"/>
            <a:chOff x="308791" y="3048000"/>
            <a:chExt cx="1969188" cy="1638300"/>
          </a:xfrm>
        </p:grpSpPr>
        <p:pic>
          <p:nvPicPr>
            <p:cNvPr id="6" name="Picture 2" descr="C:\Users\sletarte\Desktop\imgres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91" y="3200400"/>
              <a:ext cx="490176" cy="823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Flowchart: Process 6"/>
            <p:cNvSpPr/>
            <p:nvPr/>
          </p:nvSpPr>
          <p:spPr>
            <a:xfrm>
              <a:off x="1058779" y="3048000"/>
              <a:ext cx="914400" cy="1333500"/>
            </a:xfrm>
            <a:prstGeom prst="flowChart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Sample sheets</a:t>
              </a:r>
              <a:endParaRPr lang="en-US" dirty="0"/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1211179" y="3200400"/>
              <a:ext cx="914400" cy="1333500"/>
            </a:xfrm>
            <a:prstGeom prst="flowChart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Sample sheets</a:t>
              </a:r>
              <a:endParaRPr lang="en-US" dirty="0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1363579" y="3352800"/>
              <a:ext cx="914400" cy="1333500"/>
            </a:xfrm>
            <a:prstGeom prst="flowChart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Sample sheets</a:t>
              </a:r>
              <a:endParaRPr lang="en-US" dirty="0"/>
            </a:p>
          </p:txBody>
        </p:sp>
      </p:grpSp>
      <p:sp>
        <p:nvSpPr>
          <p:cNvPr id="10" name="Flowchart: Process 9"/>
          <p:cNvSpPr/>
          <p:nvPr/>
        </p:nvSpPr>
        <p:spPr>
          <a:xfrm>
            <a:off x="3788698" y="5573110"/>
            <a:ext cx="1371600" cy="65681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 Queue</a:t>
            </a:r>
            <a:endParaRPr lang="en-US" dirty="0"/>
          </a:p>
        </p:txBody>
      </p:sp>
      <p:pic>
        <p:nvPicPr>
          <p:cNvPr id="11" name="Picture 3" descr="C:\Users\sletarte\Desktop\imgres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942523"/>
            <a:ext cx="957263" cy="159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owchart: Process 11"/>
          <p:cNvSpPr/>
          <p:nvPr/>
        </p:nvSpPr>
        <p:spPr>
          <a:xfrm>
            <a:off x="6140622" y="3150601"/>
            <a:ext cx="1098377" cy="133350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Summary reports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19400" y="3843545"/>
            <a:ext cx="91331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13711" y="44958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80512" y="3898314"/>
            <a:ext cx="731511" cy="2381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40422" y="2590800"/>
            <a:ext cx="0" cy="5334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rocess 16"/>
          <p:cNvSpPr/>
          <p:nvPr/>
        </p:nvSpPr>
        <p:spPr>
          <a:xfrm>
            <a:off x="6140623" y="1619238"/>
            <a:ext cx="1326977" cy="601317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040485" y="2338595"/>
            <a:ext cx="1023938" cy="9929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6132492" y="5637713"/>
            <a:ext cx="1326977" cy="601317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63718" y="4555645"/>
            <a:ext cx="900705" cy="10359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3794754" y="1553805"/>
            <a:ext cx="1491336" cy="78479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 Dispatch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261</Words>
  <Application>Microsoft Office PowerPoint</Application>
  <PresentationFormat>On-screen Show (4:3)</PresentationFormat>
  <Paragraphs>71</Paragraphs>
  <Slides>20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Design of a database for sample tracking</vt:lpstr>
      <vt:lpstr>Goals</vt:lpstr>
      <vt:lpstr>Current Tracking System</vt:lpstr>
      <vt:lpstr>Sample Submission Sheet (s)</vt:lpstr>
      <vt:lpstr>Shared Outlook Calendar</vt:lpstr>
      <vt:lpstr>Assay Score Card.ppt</vt:lpstr>
      <vt:lpstr>Metrics.xls</vt:lpstr>
      <vt:lpstr>Problems with Current System</vt:lpstr>
      <vt:lpstr>Proposed Sample Tracking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 of this System</vt:lpstr>
      <vt:lpstr>Details to figure out</vt:lpstr>
      <vt:lpstr>Comments and Suggestions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 database for sample tracking</dc:title>
  <dc:creator>Letarte, Simon</dc:creator>
  <cp:lastModifiedBy>Letarte, Simon</cp:lastModifiedBy>
  <cp:revision>27</cp:revision>
  <cp:lastPrinted>2013-02-08T20:54:40Z</cp:lastPrinted>
  <dcterms:created xsi:type="dcterms:W3CDTF">2013-02-07T23:49:40Z</dcterms:created>
  <dcterms:modified xsi:type="dcterms:W3CDTF">2013-02-13T00:31:18Z</dcterms:modified>
</cp:coreProperties>
</file>