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72" r:id="rId6"/>
    <p:sldId id="271" r:id="rId7"/>
    <p:sldId id="275" r:id="rId8"/>
    <p:sldId id="273" r:id="rId9"/>
    <p:sldId id="276" r:id="rId10"/>
    <p:sldId id="260" r:id="rId11"/>
    <p:sldId id="277" r:id="rId12"/>
    <p:sldId id="262" r:id="rId13"/>
    <p:sldId id="279" r:id="rId14"/>
    <p:sldId id="278" r:id="rId15"/>
    <p:sldId id="263" r:id="rId16"/>
    <p:sldId id="265" r:id="rId17"/>
    <p:sldId id="280" r:id="rId18"/>
    <p:sldId id="281" r:id="rId19"/>
    <p:sldId id="282" r:id="rId20"/>
    <p:sldId id="283" r:id="rId21"/>
    <p:sldId id="284" r:id="rId22"/>
    <p:sldId id="266" r:id="rId23"/>
    <p:sldId id="267" r:id="rId24"/>
    <p:sldId id="268" r:id="rId25"/>
    <p:sldId id="269" r:id="rId26"/>
    <p:sldId id="270" r:id="rId27"/>
  </p:sldIdLst>
  <p:sldSz cx="7772400" cy="10058400"/>
  <p:notesSz cx="7772400" cy="100584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lo sibov" initials="Ds" lastIdx="0" clrIdx="0">
    <p:extLst>
      <p:ext uri="{19B8F6BF-5375-455C-9EA6-DF929625EA0E}">
        <p15:presenceInfo xmlns:p15="http://schemas.microsoft.com/office/powerpoint/2012/main" userId="S-1-5-21-2203596836-3590547367-4269087033-61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450" autoAdjust="0"/>
  </p:normalViewPr>
  <p:slideViewPr>
    <p:cSldViewPr snapToGrid="0">
      <p:cViewPr>
        <p:scale>
          <a:sx n="150" d="100"/>
          <a:sy n="150" d="100"/>
        </p:scale>
        <p:origin x="1122" y="-42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Calibri"/>
              </a:rPr>
              <a:t>Clique para mover o slide</a:t>
            </a:r>
          </a:p>
        </p:txBody>
      </p:sp>
      <p:sp>
        <p:nvSpPr>
          <p:cNvPr id="52" name="PlaceHolder 2"/>
          <p:cNvSpPr>
            <a:spLocks noGrp="1"/>
          </p:cNvSpPr>
          <p:nvPr>
            <p:ph type="body"/>
          </p:nvPr>
        </p:nvSpPr>
        <p:spPr>
          <a:xfrm>
            <a:off x="756000" y="5078520"/>
            <a:ext cx="6047640" cy="4811040"/>
          </a:xfrm>
          <a:prstGeom prst="rect">
            <a:avLst/>
          </a:prstGeom>
        </p:spPr>
        <p:txBody>
          <a:bodyPr lIns="0" tIns="0" rIns="0" bIns="0"/>
          <a:lstStyle/>
          <a:p>
            <a:r>
              <a:rPr lang="pt-BR" sz="2000" b="0" strike="noStrike" spc="-1">
                <a:latin typeface="Arial"/>
              </a:rPr>
              <a:t>Clique para editar o formato de notas</a:t>
            </a:r>
          </a:p>
        </p:txBody>
      </p:sp>
      <p:sp>
        <p:nvSpPr>
          <p:cNvPr id="53" name="PlaceHolder 3"/>
          <p:cNvSpPr>
            <a:spLocks noGrp="1"/>
          </p:cNvSpPr>
          <p:nvPr>
            <p:ph type="hdr"/>
          </p:nvPr>
        </p:nvSpPr>
        <p:spPr>
          <a:xfrm>
            <a:off x="0" y="0"/>
            <a:ext cx="3280680" cy="534240"/>
          </a:xfrm>
          <a:prstGeom prst="rect">
            <a:avLst/>
          </a:prstGeom>
        </p:spPr>
        <p:txBody>
          <a:bodyPr lIns="0" tIns="0" rIns="0" bIns="0"/>
          <a:lstStyle/>
          <a:p>
            <a:r>
              <a:rPr lang="pt-BR" sz="1400" b="0" strike="noStrike" spc="-1">
                <a:latin typeface="Times New Roman"/>
              </a:rPr>
              <a:t> </a:t>
            </a:r>
          </a:p>
        </p:txBody>
      </p:sp>
      <p:sp>
        <p:nvSpPr>
          <p:cNvPr id="54" name="PlaceHolder 4"/>
          <p:cNvSpPr>
            <a:spLocks noGrp="1"/>
          </p:cNvSpPr>
          <p:nvPr>
            <p:ph type="dt"/>
          </p:nvPr>
        </p:nvSpPr>
        <p:spPr>
          <a:xfrm>
            <a:off x="4278960" y="0"/>
            <a:ext cx="3280680" cy="534240"/>
          </a:xfrm>
          <a:prstGeom prst="rect">
            <a:avLst/>
          </a:prstGeom>
        </p:spPr>
        <p:txBody>
          <a:bodyPr lIns="0" tIns="0" rIns="0" bIns="0"/>
          <a:lstStyle/>
          <a:p>
            <a:pPr algn="r"/>
            <a:r>
              <a:rPr lang="pt-BR" sz="1400" b="0" strike="noStrike" spc="-1">
                <a:latin typeface="Times New Roman"/>
              </a:rPr>
              <a:t> </a:t>
            </a:r>
          </a:p>
        </p:txBody>
      </p:sp>
      <p:sp>
        <p:nvSpPr>
          <p:cNvPr id="55" name="PlaceHolder 5"/>
          <p:cNvSpPr>
            <a:spLocks noGrp="1"/>
          </p:cNvSpPr>
          <p:nvPr>
            <p:ph type="ftr"/>
          </p:nvPr>
        </p:nvSpPr>
        <p:spPr>
          <a:xfrm>
            <a:off x="0" y="10157400"/>
            <a:ext cx="3280680" cy="534240"/>
          </a:xfrm>
          <a:prstGeom prst="rect">
            <a:avLst/>
          </a:prstGeom>
        </p:spPr>
        <p:txBody>
          <a:bodyPr lIns="0" tIns="0" rIns="0" bIns="0" anchor="b"/>
          <a:lstStyle/>
          <a:p>
            <a:r>
              <a:rPr lang="pt-BR" sz="1400" b="0" strike="noStrike" spc="-1">
                <a:latin typeface="Times New Roman"/>
              </a:rPr>
              <a:t> </a:t>
            </a:r>
          </a:p>
        </p:txBody>
      </p:sp>
      <p:sp>
        <p:nvSpPr>
          <p:cNvPr id="56" name="PlaceHolder 6"/>
          <p:cNvSpPr>
            <a:spLocks noGrp="1"/>
          </p:cNvSpPr>
          <p:nvPr>
            <p:ph type="sldNum"/>
          </p:nvPr>
        </p:nvSpPr>
        <p:spPr>
          <a:xfrm>
            <a:off x="4278960" y="10157400"/>
            <a:ext cx="3280680" cy="534240"/>
          </a:xfrm>
          <a:prstGeom prst="rect">
            <a:avLst/>
          </a:prstGeom>
        </p:spPr>
        <p:txBody>
          <a:bodyPr lIns="0" tIns="0" rIns="0" bIns="0" anchor="b"/>
          <a:lstStyle/>
          <a:p>
            <a:pPr algn="r"/>
            <a:fld id="{43CBDF3D-9335-4610-B0C4-65B8AE2652C4}" type="slidenum">
              <a:rPr lang="pt-BR" sz="1400" b="0" strike="noStrike" spc="-1">
                <a:latin typeface="Times New Roman"/>
              </a:rPr>
              <a:t>‹nº›</a:t>
            </a:fld>
            <a:endParaRPr lang="pt-B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noRot="1" noChangeAspect="1"/>
          </p:cNvSpPr>
          <p:nvPr>
            <p:ph type="sldImg"/>
          </p:nvPr>
        </p:nvSpPr>
        <p:spPr>
          <a:xfrm>
            <a:off x="373063" y="1074738"/>
            <a:ext cx="1760537" cy="2278062"/>
          </a:xfrm>
          <a:prstGeom prst="rect">
            <a:avLst/>
          </a:prstGeom>
        </p:spPr>
      </p:sp>
      <p:sp>
        <p:nvSpPr>
          <p:cNvPr id="258" name="TextShape 2"/>
          <p:cNvSpPr txBox="1"/>
          <p:nvPr/>
        </p:nvSpPr>
        <p:spPr>
          <a:xfrm>
            <a:off x="4402080" y="9553680"/>
            <a:ext cx="3368160" cy="504360"/>
          </a:xfrm>
          <a:prstGeom prst="rect">
            <a:avLst/>
          </a:prstGeom>
          <a:noFill/>
          <a:ln>
            <a:noFill/>
          </a:ln>
        </p:spPr>
        <p:txBody>
          <a:bodyPr anchor="b"/>
          <a:lstStyle/>
          <a:p>
            <a:pPr algn="r">
              <a:lnSpc>
                <a:spcPct val="100000"/>
              </a:lnSpc>
            </a:pPr>
            <a:fld id="{83EFD3FE-7A13-43EC-AB24-89EC31F48F48}" type="slidenum">
              <a:rPr lang="pt-BR" sz="1200" b="0" strike="noStrike" spc="-1">
                <a:latin typeface="Times New Roman"/>
              </a:rPr>
              <a:t>1</a:t>
            </a:fld>
            <a:endParaRPr lang="pt-BR" sz="1200" b="0" strike="noStrike" spc="-1">
              <a:latin typeface="Times New Roman"/>
            </a:endParaRPr>
          </a:p>
        </p:txBody>
      </p:sp>
      <p:sp>
        <p:nvSpPr>
          <p:cNvPr id="259" name="CustomShape 3"/>
          <p:cNvSpPr/>
          <p:nvPr/>
        </p:nvSpPr>
        <p:spPr>
          <a:xfrm>
            <a:off x="2208240" y="944640"/>
            <a:ext cx="5257440" cy="281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400" b="1" strike="noStrike" spc="-1">
                <a:solidFill>
                  <a:srgbClr val="232F3E"/>
                </a:solidFill>
                <a:latin typeface="+mn-lt"/>
                <a:ea typeface="+mn-ea"/>
              </a:rPr>
              <a:t>How to Use</a:t>
            </a:r>
            <a:endParaRPr lang="pt-BR" sz="1400" b="0" strike="noStrike" spc="-1">
              <a:latin typeface="Arial"/>
            </a:endParaRPr>
          </a:p>
          <a:p>
            <a:pPr>
              <a:lnSpc>
                <a:spcPct val="100000"/>
              </a:lnSpc>
            </a:pPr>
            <a:endParaRPr lang="pt-BR" sz="1400" b="0" strike="noStrike" spc="-1">
              <a:latin typeface="Arial"/>
            </a:endParaRPr>
          </a:p>
          <a:p>
            <a:pPr>
              <a:lnSpc>
                <a:spcPct val="100000"/>
              </a:lnSpc>
            </a:pPr>
            <a:r>
              <a:rPr lang="pt-BR" sz="1100" b="0" strike="noStrike" spc="-1">
                <a:solidFill>
                  <a:srgbClr val="232F3E"/>
                </a:solidFill>
                <a:latin typeface="+mn-lt"/>
                <a:ea typeface="+mn-ea"/>
              </a:rPr>
              <a:t>This document is both a Student Guide and an Educator Guide. Print the Student Guide as a PDF for distribution to your students. You can also print this Educator Guide (</a:t>
            </a:r>
            <a:r>
              <a:rPr lang="pt-BR" sz="1100" b="0" i="1" strike="noStrike" spc="-1">
                <a:solidFill>
                  <a:srgbClr val="232F3E"/>
                </a:solidFill>
                <a:latin typeface="+mn-lt"/>
                <a:ea typeface="+mn-ea"/>
              </a:rPr>
              <a:t>see instructions below</a:t>
            </a:r>
            <a:r>
              <a:rPr lang="pt-BR" sz="1100" b="0" strike="noStrike" spc="-1">
                <a:solidFill>
                  <a:srgbClr val="232F3E"/>
                </a:solidFill>
                <a:latin typeface="+mn-lt"/>
                <a:ea typeface="+mn-ea"/>
              </a:rPr>
              <a:t>).</a:t>
            </a:r>
            <a:endParaRPr lang="pt-BR" sz="1100" b="0" strike="noStrike" spc="-1">
              <a:latin typeface="Arial"/>
            </a:endParaRPr>
          </a:p>
          <a:p>
            <a:pPr>
              <a:lnSpc>
                <a:spcPct val="100000"/>
              </a:lnSpc>
            </a:pPr>
            <a:endParaRPr lang="pt-BR" sz="1100" b="0" strike="noStrike" spc="-1">
              <a:latin typeface="Arial"/>
            </a:endParaRPr>
          </a:p>
          <a:p>
            <a:pPr>
              <a:lnSpc>
                <a:spcPct val="100000"/>
              </a:lnSpc>
            </a:pPr>
            <a:r>
              <a:rPr lang="pt-BR" sz="1100" b="1" strike="noStrike" spc="-1">
                <a:solidFill>
                  <a:srgbClr val="232F3E"/>
                </a:solidFill>
                <a:latin typeface="+mn-lt"/>
                <a:ea typeface="+mn-ea"/>
              </a:rPr>
              <a:t>Printing Student Guide</a:t>
            </a:r>
            <a:endParaRPr lang="pt-BR" sz="1100" b="0" strike="noStrike" spc="-1">
              <a:latin typeface="Arial"/>
            </a:endParaRPr>
          </a:p>
          <a:p>
            <a:pPr marL="171360" indent="-171000">
              <a:lnSpc>
                <a:spcPct val="100000"/>
              </a:lnSpc>
              <a:buClr>
                <a:srgbClr val="232F3E"/>
              </a:buClr>
              <a:buFont typeface="Arial"/>
              <a:buChar char="•"/>
            </a:pPr>
            <a:r>
              <a:rPr lang="pt-BR" sz="1100" b="0" strike="noStrike" spc="-1">
                <a:solidFill>
                  <a:srgbClr val="232F3E"/>
                </a:solidFill>
                <a:latin typeface="+mn-lt"/>
                <a:ea typeface="+mn-ea"/>
              </a:rPr>
              <a:t>Click </a:t>
            </a:r>
            <a:r>
              <a:rPr lang="pt-BR" sz="1100" b="1" strike="noStrike" spc="-1">
                <a:solidFill>
                  <a:srgbClr val="232F3E"/>
                </a:solidFill>
                <a:latin typeface="+mn-lt"/>
                <a:ea typeface="+mn-ea"/>
              </a:rPr>
              <a:t>View &gt; Normal</a:t>
            </a:r>
            <a:endParaRPr lang="pt-BR" sz="1100" b="0" strike="noStrike" spc="-1">
              <a:latin typeface="Arial"/>
            </a:endParaRPr>
          </a:p>
          <a:p>
            <a:pPr marL="171360" indent="-171000">
              <a:lnSpc>
                <a:spcPct val="100000"/>
              </a:lnSpc>
              <a:buClr>
                <a:srgbClr val="232F3E"/>
              </a:buClr>
              <a:buFont typeface="Arial"/>
              <a:buChar char="•"/>
            </a:pPr>
            <a:r>
              <a:rPr lang="pt-BR" sz="1100" b="1" strike="noStrike" spc="-1">
                <a:solidFill>
                  <a:srgbClr val="232F3E"/>
                </a:solidFill>
                <a:latin typeface="+mn-lt"/>
                <a:ea typeface="+mn-ea"/>
              </a:rPr>
              <a:t>Windows</a:t>
            </a:r>
            <a:r>
              <a:rPr lang="pt-BR" sz="1100" b="0" strike="noStrike" spc="-1">
                <a:solidFill>
                  <a:srgbClr val="232F3E"/>
                </a:solidFill>
                <a:latin typeface="+mn-lt"/>
                <a:ea typeface="+mn-ea"/>
              </a:rPr>
              <a:t>:</a:t>
            </a:r>
            <a:endParaRPr lang="pt-BR" sz="1100" b="0" strike="noStrike" spc="-1">
              <a:latin typeface="Arial"/>
            </a:endParaRPr>
          </a:p>
          <a:p>
            <a:pPr marL="628560" lvl="1" indent="-171000">
              <a:lnSpc>
                <a:spcPct val="100000"/>
              </a:lnSpc>
              <a:buClr>
                <a:srgbClr val="232F3E"/>
              </a:buClr>
              <a:buFont typeface="Arial"/>
              <a:buChar char="•"/>
            </a:pPr>
            <a:r>
              <a:rPr lang="pt-BR" sz="1100" b="1" strike="noStrike" spc="-1">
                <a:solidFill>
                  <a:srgbClr val="232F3E"/>
                </a:solidFill>
                <a:latin typeface="+mn-lt"/>
                <a:ea typeface="+mn-ea"/>
              </a:rPr>
              <a:t>File &gt; Export &gt; Create PDF</a:t>
            </a:r>
            <a:endParaRPr lang="pt-BR" sz="1100" b="0" strike="noStrike" spc="-1">
              <a:latin typeface="Arial"/>
            </a:endParaRPr>
          </a:p>
          <a:p>
            <a:pPr marL="171360" indent="-171000">
              <a:lnSpc>
                <a:spcPct val="100000"/>
              </a:lnSpc>
              <a:buClr>
                <a:srgbClr val="232F3E"/>
              </a:buClr>
              <a:buFont typeface="Arial"/>
              <a:buChar char="•"/>
            </a:pPr>
            <a:r>
              <a:rPr lang="pt-BR" sz="1100" b="1" strike="noStrike" spc="-1">
                <a:solidFill>
                  <a:srgbClr val="232F3E"/>
                </a:solidFill>
                <a:latin typeface="+mn-lt"/>
                <a:ea typeface="+mn-ea"/>
              </a:rPr>
              <a:t>Mac</a:t>
            </a:r>
            <a:r>
              <a:rPr lang="pt-BR" sz="1100" b="0" strike="noStrike" spc="-1">
                <a:solidFill>
                  <a:srgbClr val="232F3E"/>
                </a:solidFill>
                <a:latin typeface="+mn-lt"/>
                <a:ea typeface="+mn-ea"/>
              </a:rPr>
              <a:t> </a:t>
            </a:r>
            <a:endParaRPr lang="pt-BR" sz="1100" b="0" strike="noStrike" spc="-1">
              <a:latin typeface="Arial"/>
            </a:endParaRPr>
          </a:p>
          <a:p>
            <a:pPr marL="628560" lvl="1" indent="-171000">
              <a:lnSpc>
                <a:spcPct val="100000"/>
              </a:lnSpc>
              <a:buClr>
                <a:srgbClr val="232F3E"/>
              </a:buClr>
              <a:buFont typeface="Arial"/>
              <a:buChar char="•"/>
            </a:pPr>
            <a:r>
              <a:rPr lang="pt-BR" sz="1100" b="1" strike="noStrike" spc="-1">
                <a:solidFill>
                  <a:srgbClr val="232F3E"/>
                </a:solidFill>
                <a:latin typeface="+mn-lt"/>
                <a:ea typeface="+mn-ea"/>
              </a:rPr>
              <a:t>File &gt; Export &gt; File Format: PDF</a:t>
            </a:r>
            <a:endParaRPr lang="pt-BR" sz="1100" b="0" strike="noStrike" spc="-1">
              <a:latin typeface="Arial"/>
            </a:endParaRPr>
          </a:p>
          <a:p>
            <a:pPr>
              <a:lnSpc>
                <a:spcPct val="100000"/>
              </a:lnSpc>
            </a:pPr>
            <a:endParaRPr lang="pt-BR" sz="1100" b="0" strike="noStrike" spc="-1">
              <a:latin typeface="Arial"/>
            </a:endParaRPr>
          </a:p>
          <a:p>
            <a:pPr>
              <a:lnSpc>
                <a:spcPct val="100000"/>
              </a:lnSpc>
            </a:pPr>
            <a:r>
              <a:rPr lang="pt-BR" sz="1100" b="1" strike="noStrike" spc="-1">
                <a:solidFill>
                  <a:srgbClr val="232F3E"/>
                </a:solidFill>
                <a:latin typeface="+mn-lt"/>
                <a:ea typeface="+mn-ea"/>
              </a:rPr>
              <a:t>Printing Educator Guide</a:t>
            </a:r>
            <a:endParaRPr lang="pt-BR" sz="1100" b="0" strike="noStrike" spc="-1">
              <a:latin typeface="Arial"/>
            </a:endParaRPr>
          </a:p>
          <a:p>
            <a:pPr marL="171360" indent="-171000">
              <a:lnSpc>
                <a:spcPct val="100000"/>
              </a:lnSpc>
              <a:buClr>
                <a:srgbClr val="232F3E"/>
              </a:buClr>
              <a:buFont typeface="Arial"/>
              <a:buChar char="•"/>
            </a:pPr>
            <a:r>
              <a:rPr lang="pt-BR" sz="1100" b="0" strike="noStrike" spc="-1">
                <a:solidFill>
                  <a:srgbClr val="232F3E"/>
                </a:solidFill>
                <a:latin typeface="+mn-lt"/>
                <a:ea typeface="+mn-ea"/>
              </a:rPr>
              <a:t>Click </a:t>
            </a:r>
            <a:r>
              <a:rPr lang="pt-BR" sz="1100" b="1" strike="noStrike" spc="-1">
                <a:solidFill>
                  <a:srgbClr val="232F3E"/>
                </a:solidFill>
                <a:latin typeface="+mn-lt"/>
                <a:ea typeface="+mn-ea"/>
              </a:rPr>
              <a:t>View &gt; Notes Pages</a:t>
            </a:r>
            <a:endParaRPr lang="pt-BR" sz="1100" b="0" strike="noStrike" spc="-1">
              <a:latin typeface="Arial"/>
            </a:endParaRPr>
          </a:p>
          <a:p>
            <a:pPr marL="171360" indent="-171000">
              <a:lnSpc>
                <a:spcPct val="100000"/>
              </a:lnSpc>
              <a:buClr>
                <a:srgbClr val="232F3E"/>
              </a:buClr>
              <a:buFont typeface="Arial"/>
              <a:buChar char="•"/>
            </a:pPr>
            <a:r>
              <a:rPr lang="pt-BR" sz="1100" b="1" strike="noStrike" spc="-1">
                <a:solidFill>
                  <a:srgbClr val="232F3E"/>
                </a:solidFill>
                <a:latin typeface="+mn-lt"/>
                <a:ea typeface="+mn-ea"/>
              </a:rPr>
              <a:t>File &gt; Print &gt; Layout: Notes</a:t>
            </a:r>
            <a:endParaRPr lang="pt-BR" sz="1100" b="0" strike="noStrike" spc="-1">
              <a:latin typeface="Arial"/>
            </a:endParaRPr>
          </a:p>
        </p:txBody>
      </p:sp>
      <p:sp>
        <p:nvSpPr>
          <p:cNvPr id="260" name="CustomShape 4"/>
          <p:cNvSpPr/>
          <p:nvPr/>
        </p:nvSpPr>
        <p:spPr>
          <a:xfrm>
            <a:off x="2438280" y="3254400"/>
            <a:ext cx="3547440" cy="6048000"/>
          </a:xfrm>
          <a:prstGeom prst="rect">
            <a:avLst/>
          </a:prstGeom>
          <a:noFill/>
          <a:ln>
            <a:noFill/>
          </a:ln>
        </p:spPr>
        <p:style>
          <a:lnRef idx="0">
            <a:scrgbClr r="0" g="0" b="0"/>
          </a:lnRef>
          <a:fillRef idx="0">
            <a:scrgbClr r="0" g="0" b="0"/>
          </a:fillRef>
          <a:effectRef idx="0">
            <a:scrgbClr r="0" g="0" b="0"/>
          </a:effectRef>
          <a:fontRef idx="minor"/>
        </p:style>
      </p:sp>
      <p:sp>
        <p:nvSpPr>
          <p:cNvPr id="261" name="CustomShape 5"/>
          <p:cNvSpPr/>
          <p:nvPr/>
        </p:nvSpPr>
        <p:spPr>
          <a:xfrm>
            <a:off x="6154560" y="3254400"/>
            <a:ext cx="3547440" cy="5295600"/>
          </a:xfrm>
          <a:prstGeom prst="rect">
            <a:avLst/>
          </a:prstGeom>
          <a:noFill/>
          <a:ln>
            <a:noFill/>
          </a:ln>
        </p:spPr>
        <p:style>
          <a:lnRef idx="0">
            <a:scrgbClr r="0" g="0" b="0"/>
          </a:lnRef>
          <a:fillRef idx="0">
            <a:scrgbClr r="0" g="0" b="0"/>
          </a:fillRef>
          <a:effectRef idx="0">
            <a:scrgbClr r="0" g="0" b="0"/>
          </a:effectRef>
          <a:fontRef idx="minor"/>
        </p:style>
      </p:sp>
      <p:sp>
        <p:nvSpPr>
          <p:cNvPr id="262" name="PlaceHolder 6"/>
          <p:cNvSpPr>
            <a:spLocks noGrp="1"/>
          </p:cNvSpPr>
          <p:nvPr>
            <p:ph type="body"/>
          </p:nvPr>
        </p:nvSpPr>
        <p:spPr>
          <a:xfrm>
            <a:off x="228600" y="4000680"/>
            <a:ext cx="7391160" cy="5295600"/>
          </a:xfrm>
          <a:prstGeom prst="rect">
            <a:avLst/>
          </a:prstGeom>
        </p:spPr>
        <p:txBody>
          <a:bodyPr/>
          <a:lstStyle/>
          <a:p>
            <a:pPr marL="216000" indent="-216000">
              <a:lnSpc>
                <a:spcPct val="100000"/>
              </a:lnSpc>
            </a:pPr>
            <a:r>
              <a:rPr lang="pt-BR" sz="2000" b="0" strike="noStrike" spc="-1" dirty="0">
                <a:latin typeface="Arial"/>
              </a:rPr>
              <a:t>Objetivo:</a:t>
            </a:r>
          </a:p>
          <a:p>
            <a:pPr marL="216000" indent="-216000">
              <a:lnSpc>
                <a:spcPct val="100000"/>
              </a:lnSpc>
            </a:pPr>
            <a:r>
              <a:rPr lang="pt-BR" sz="2000" b="0" strike="noStrike" spc="-1" dirty="0">
                <a:latin typeface="Arial"/>
              </a:rPr>
              <a:t>Este Guia de atividades faz parte das ofertas de conteúdo do AWS </a:t>
            </a:r>
            <a:r>
              <a:rPr lang="pt-BR" sz="2000" b="0" strike="noStrike" spc="-1" dirty="0" err="1">
                <a:latin typeface="Arial"/>
              </a:rPr>
              <a:t>Educate</a:t>
            </a:r>
            <a:r>
              <a:rPr lang="pt-BR" sz="2000" b="0" strike="noStrike" spc="-1" dirty="0">
                <a:latin typeface="Arial"/>
              </a:rPr>
              <a:t>. O objetivo deste guia de lançamento e configuração de uma instância do </a:t>
            </a:r>
            <a:r>
              <a:rPr lang="pt-BR" sz="2000" b="0" strike="noStrike" spc="-1" dirty="0" err="1">
                <a:latin typeface="Arial"/>
              </a:rPr>
              <a:t>Amazon</a:t>
            </a:r>
            <a:r>
              <a:rPr lang="pt-BR" sz="2000" b="0" strike="noStrike" spc="-1" dirty="0">
                <a:latin typeface="Arial"/>
              </a:rPr>
              <a:t> EC2 da </a:t>
            </a:r>
            <a:r>
              <a:rPr lang="pt-BR" sz="2000" b="0" strike="noStrike" spc="-1" dirty="0" err="1">
                <a:latin typeface="Arial"/>
              </a:rPr>
              <a:t>Amazon</a:t>
            </a:r>
            <a:r>
              <a:rPr lang="pt-BR" sz="2000" b="0" strike="noStrike" spc="-1" dirty="0">
                <a:latin typeface="Arial"/>
              </a:rPr>
              <a:t> é fornecer aos educadores </a:t>
            </a:r>
            <a:r>
              <a:rPr lang="pt-BR" sz="2000" b="0" strike="noStrike" spc="-1" dirty="0" err="1">
                <a:latin typeface="Arial"/>
              </a:rPr>
              <a:t>prompts</a:t>
            </a:r>
            <a:r>
              <a:rPr lang="pt-BR" sz="2000" b="0" strike="noStrike" spc="-1" dirty="0">
                <a:latin typeface="Arial"/>
              </a:rPr>
              <a:t> e atividades de extensão em apoio às atividades em nuvem. O guia inclui uma atividade voltada para o aluno chamada “Iniciando e configurando uma instância do </a:t>
            </a:r>
            <a:r>
              <a:rPr lang="pt-BR" sz="2000" b="0" strike="noStrike" spc="-1" dirty="0" err="1">
                <a:latin typeface="Arial"/>
              </a:rPr>
              <a:t>Amazon</a:t>
            </a:r>
            <a:r>
              <a:rPr lang="pt-BR" sz="2000" b="0" strike="noStrike" spc="-1" dirty="0">
                <a:latin typeface="Arial"/>
              </a:rPr>
              <a:t> EC2” e as notas específicas do educador correspondentes para orientar a facilitação da atividade.</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Descrição:</a:t>
            </a:r>
          </a:p>
          <a:p>
            <a:pPr marL="216000" indent="-216000">
              <a:lnSpc>
                <a:spcPct val="100000"/>
              </a:lnSpc>
            </a:pPr>
            <a:r>
              <a:rPr lang="pt-BR" sz="2000" b="0" strike="noStrike" spc="-1" dirty="0">
                <a:latin typeface="Arial"/>
              </a:rPr>
              <a:t>Este Guia de atividades estrutura a atividade para iniciar e configurar uma instância do </a:t>
            </a:r>
            <a:r>
              <a:rPr lang="pt-BR" sz="2000" b="0" strike="noStrike" spc="-1" dirty="0" err="1">
                <a:latin typeface="Arial"/>
              </a:rPr>
              <a:t>Amazon</a:t>
            </a:r>
            <a:r>
              <a:rPr lang="pt-BR" sz="2000" b="0" strike="noStrike" spc="-1" dirty="0">
                <a:latin typeface="Arial"/>
              </a:rPr>
              <a:t> EC2.</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Quais são os objetivos de iniciar e configurar um Guia de atividades de instância do </a:t>
            </a:r>
            <a:r>
              <a:rPr lang="pt-BR" sz="2000" b="0" strike="noStrike" spc="-1" dirty="0" err="1">
                <a:latin typeface="Arial"/>
              </a:rPr>
              <a:t>Amazon</a:t>
            </a:r>
            <a:r>
              <a:rPr lang="pt-BR" sz="2000" b="0" strike="noStrike" spc="-1" dirty="0">
                <a:latin typeface="Arial"/>
              </a:rPr>
              <a:t> EC2? Ao usar o guia, os educadores serão capazes de:</a:t>
            </a:r>
          </a:p>
          <a:p>
            <a:pPr marL="216000" indent="-216000">
              <a:lnSpc>
                <a:spcPct val="100000"/>
              </a:lnSpc>
            </a:pPr>
            <a:r>
              <a:rPr lang="pt-BR" sz="2000" b="0" strike="noStrike" spc="-1" dirty="0">
                <a:latin typeface="Arial"/>
              </a:rPr>
              <a:t>Compreender as metas da atividade, objetivos de aprendizagem, conceitos-chave e terminologia</a:t>
            </a:r>
          </a:p>
          <a:p>
            <a:pPr marL="216000" indent="-216000">
              <a:lnSpc>
                <a:spcPct val="100000"/>
              </a:lnSpc>
            </a:pPr>
            <a:r>
              <a:rPr lang="pt-BR" sz="2000" b="0" strike="noStrike" spc="-1" dirty="0">
                <a:latin typeface="Arial"/>
              </a:rPr>
              <a:t>Facilite a aprendizagem do aluno antes, durante e depois da atividade</a:t>
            </a:r>
          </a:p>
          <a:p>
            <a:pPr marL="216000" indent="-216000">
              <a:lnSpc>
                <a:spcPct val="100000"/>
              </a:lnSpc>
            </a:pPr>
            <a:r>
              <a:rPr lang="pt-BR" sz="2000" b="0" strike="noStrike" spc="-1" dirty="0">
                <a:latin typeface="Arial"/>
              </a:rPr>
              <a:t>Avalie o conhecimento dos alunos sobre o </a:t>
            </a:r>
            <a:r>
              <a:rPr lang="pt-BR" sz="2000" b="0" strike="noStrike" spc="-1" dirty="0" err="1">
                <a:latin typeface="Arial"/>
              </a:rPr>
              <a:t>Amazon</a:t>
            </a:r>
            <a:r>
              <a:rPr lang="pt-BR" sz="2000" b="0" strike="noStrike" spc="-1" dirty="0">
                <a:latin typeface="Arial"/>
              </a:rPr>
              <a:t> EC2</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Conteúdo do guia:</a:t>
            </a:r>
          </a:p>
          <a:p>
            <a:pPr marL="216000" indent="-216000">
              <a:lnSpc>
                <a:spcPct val="100000"/>
              </a:lnSpc>
            </a:pPr>
            <a:r>
              <a:rPr lang="pt-BR" sz="2000" b="0" strike="noStrike" spc="-1" dirty="0">
                <a:latin typeface="Arial"/>
              </a:rPr>
              <a:t>Atividades de preparação</a:t>
            </a:r>
          </a:p>
          <a:p>
            <a:pPr marL="216000" indent="-216000">
              <a:lnSpc>
                <a:spcPct val="100000"/>
              </a:lnSpc>
            </a:pPr>
            <a:r>
              <a:rPr lang="pt-BR" sz="2000" b="0" strike="noStrike" spc="-1" dirty="0">
                <a:latin typeface="Arial"/>
              </a:rPr>
              <a:t>Ativar conhecimento prévio</a:t>
            </a:r>
          </a:p>
          <a:p>
            <a:pPr marL="216000" indent="-216000">
              <a:lnSpc>
                <a:spcPct val="100000"/>
              </a:lnSpc>
            </a:pPr>
            <a:r>
              <a:rPr lang="pt-BR" sz="2000" b="0" strike="noStrike" spc="-1" dirty="0">
                <a:latin typeface="Arial"/>
              </a:rPr>
              <a:t>Discussão </a:t>
            </a:r>
            <a:r>
              <a:rPr lang="pt-BR" sz="2000" b="0" strike="noStrike" spc="-1" dirty="0" err="1">
                <a:latin typeface="Arial"/>
              </a:rPr>
              <a:t>pré</a:t>
            </a:r>
            <a:r>
              <a:rPr lang="pt-BR" sz="2000" b="0" strike="noStrike" spc="-1" dirty="0">
                <a:latin typeface="Arial"/>
              </a:rPr>
              <a:t>-atividade</a:t>
            </a:r>
          </a:p>
          <a:p>
            <a:pPr marL="216000" indent="-216000">
              <a:lnSpc>
                <a:spcPct val="100000"/>
              </a:lnSpc>
            </a:pPr>
            <a:r>
              <a:rPr lang="pt-BR" sz="2000" b="0" strike="noStrike" spc="-1" dirty="0">
                <a:latin typeface="Arial"/>
              </a:rPr>
              <a:t>Facilitação de atividades</a:t>
            </a:r>
          </a:p>
          <a:p>
            <a:pPr marL="216000" indent="-216000">
              <a:lnSpc>
                <a:spcPct val="100000"/>
              </a:lnSpc>
            </a:pPr>
            <a:r>
              <a:rPr lang="pt-BR" sz="2000" b="0" strike="noStrike" spc="-1" dirty="0">
                <a:latin typeface="Arial"/>
              </a:rPr>
              <a:t>Estratégias de alfabetização</a:t>
            </a:r>
          </a:p>
          <a:p>
            <a:pPr marL="216000" indent="-216000">
              <a:lnSpc>
                <a:spcPct val="100000"/>
              </a:lnSpc>
            </a:pPr>
            <a:r>
              <a:rPr lang="pt-BR" sz="2000" b="0" strike="noStrike" spc="-1" dirty="0" err="1">
                <a:latin typeface="Arial"/>
              </a:rPr>
              <a:t>Prompts</a:t>
            </a:r>
            <a:r>
              <a:rPr lang="pt-BR" sz="2000" b="0" strike="noStrike" spc="-1" dirty="0">
                <a:latin typeface="Arial"/>
              </a:rPr>
              <a:t> de linguagem</a:t>
            </a:r>
          </a:p>
          <a:p>
            <a:pPr marL="216000" indent="-216000">
              <a:lnSpc>
                <a:spcPct val="100000"/>
              </a:lnSpc>
            </a:pPr>
            <a:r>
              <a:rPr lang="pt-BR" sz="2000" b="0" strike="noStrike" spc="-1" dirty="0">
                <a:latin typeface="Arial"/>
              </a:rPr>
              <a:t>Descolar</a:t>
            </a:r>
          </a:p>
          <a:p>
            <a:pPr marL="216000" indent="-216000">
              <a:lnSpc>
                <a:spcPct val="100000"/>
              </a:lnSpc>
            </a:pPr>
            <a:r>
              <a:rPr lang="pt-BR" sz="2000" b="0" strike="noStrike" spc="-1" dirty="0">
                <a:latin typeface="Arial"/>
              </a:rPr>
              <a:t>Verificando a compreensão</a:t>
            </a:r>
          </a:p>
          <a:p>
            <a:pPr marL="216000" indent="-216000">
              <a:lnSpc>
                <a:spcPct val="100000"/>
              </a:lnSpc>
            </a:pPr>
            <a:r>
              <a:rPr lang="pt-BR" sz="2000" b="0" strike="noStrike" spc="-1" dirty="0">
                <a:latin typeface="Arial"/>
              </a:rPr>
              <a:t>Assessments</a:t>
            </a:r>
          </a:p>
          <a:p>
            <a:pPr marL="216000" indent="-216000">
              <a:lnSpc>
                <a:spcPct val="100000"/>
              </a:lnSpc>
            </a:pPr>
            <a:r>
              <a:rPr lang="pt-BR" sz="2000" b="0" strike="noStrike" spc="-1" dirty="0">
                <a:latin typeface="Arial"/>
              </a:rPr>
              <a:t>Principais conceitos e terminologia</a:t>
            </a:r>
          </a:p>
          <a:p>
            <a:pPr marL="216000" indent="-216000">
              <a:lnSpc>
                <a:spcPct val="100000"/>
              </a:lnSpc>
            </a:pPr>
            <a:r>
              <a:rPr lang="pt-BR" sz="2000" b="0" strike="noStrike" spc="-1" dirty="0">
                <a:latin typeface="Arial"/>
              </a:rPr>
              <a:t>Específico da tarefa</a:t>
            </a:r>
          </a:p>
          <a:p>
            <a:pPr marL="216000" indent="-216000">
              <a:lnSpc>
                <a:spcPct val="100000"/>
              </a:lnSpc>
            </a:pPr>
            <a:r>
              <a:rPr lang="pt-BR" sz="2000" b="0" strike="noStrike" spc="-1" dirty="0">
                <a:latin typeface="Arial"/>
              </a:rPr>
              <a:t>Baseado em desempenho</a:t>
            </a:r>
          </a:p>
          <a:p>
            <a:pPr marL="216000" indent="-216000">
              <a:lnSpc>
                <a:spcPct val="100000"/>
              </a:lnSpc>
            </a:pPr>
            <a:r>
              <a:rPr lang="pt-BR" sz="2000" b="0" strike="noStrike" spc="-1" dirty="0">
                <a:latin typeface="Arial"/>
              </a:rPr>
              <a:t>Relatório de atividades e atividades de extensão</a:t>
            </a:r>
          </a:p>
          <a:p>
            <a:pPr marL="216000" indent="-216000">
              <a:lnSpc>
                <a:spcPct val="100000"/>
              </a:lnSpc>
            </a:pPr>
            <a:r>
              <a:rPr lang="pt-BR" sz="2000" b="0" strike="noStrike" spc="-1" dirty="0">
                <a:latin typeface="Arial"/>
              </a:rPr>
              <a:t>Discussão pós-atividade</a:t>
            </a:r>
          </a:p>
          <a:p>
            <a:pPr marL="216000" indent="-216000">
              <a:lnSpc>
                <a:spcPct val="100000"/>
              </a:lnSpc>
            </a:pPr>
            <a:r>
              <a:rPr lang="pt-BR" sz="2000" b="0" strike="noStrike" spc="-1" dirty="0">
                <a:latin typeface="Arial"/>
              </a:rPr>
              <a:t>Representam conceitos</a:t>
            </a:r>
          </a:p>
          <a:p>
            <a:pPr marL="216000" indent="-216000">
              <a:lnSpc>
                <a:spcPct val="100000"/>
              </a:lnSpc>
            </a:pPr>
            <a:r>
              <a:rPr lang="pt-BR" sz="2000" b="0" strike="noStrike" spc="-1" dirty="0">
                <a:latin typeface="Arial"/>
              </a:rPr>
              <a:t>Atividades de extensão</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Recursos adicionais</a:t>
            </a:r>
          </a:p>
          <a:p>
            <a:pPr marL="216000" indent="-216000">
              <a:lnSpc>
                <a:spcPct val="100000"/>
              </a:lnSpc>
            </a:pPr>
            <a:r>
              <a:rPr lang="pt-BR" sz="2000" b="0" strike="noStrike" spc="-1" dirty="0">
                <a:latin typeface="Arial"/>
              </a:rPr>
              <a:t>Use esses recursos por meio do AWS Management Console para concluir as tarefas relacionadas ao </a:t>
            </a:r>
            <a:r>
              <a:rPr lang="pt-BR" sz="2000" b="0" strike="noStrike" spc="-1" dirty="0" err="1">
                <a:latin typeface="Arial"/>
              </a:rPr>
              <a:t>Amazon</a:t>
            </a:r>
            <a:r>
              <a:rPr lang="pt-BR" sz="2000" b="0" strike="noStrike" spc="-1" dirty="0">
                <a:latin typeface="Arial"/>
              </a:rPr>
              <a:t> EC2:</a:t>
            </a:r>
          </a:p>
          <a:p>
            <a:pPr marL="216000" indent="-216000">
              <a:lnSpc>
                <a:spcPct val="100000"/>
              </a:lnSpc>
            </a:pPr>
            <a:r>
              <a:rPr lang="pt-BR" sz="2000" b="0" strike="noStrike" spc="-1" dirty="0">
                <a:latin typeface="Arial"/>
              </a:rPr>
              <a:t>Introdução ao </a:t>
            </a:r>
            <a:r>
              <a:rPr lang="pt-BR" sz="2000" b="0" strike="noStrike" spc="-1" dirty="0" err="1">
                <a:latin typeface="Arial"/>
              </a:rPr>
              <a:t>Amazon</a:t>
            </a:r>
            <a:r>
              <a:rPr lang="pt-BR" sz="2000" b="0" strike="noStrike" spc="-1" dirty="0">
                <a:latin typeface="Arial"/>
              </a:rPr>
              <a:t> EC2 (links para um site externo): https://aws.amazon.com/ec2/</a:t>
            </a:r>
            <a:r>
              <a:rPr lang="pt-BR" sz="2000" b="0" strike="noStrike" spc="-1" dirty="0" err="1">
                <a:latin typeface="Arial"/>
              </a:rPr>
              <a:t>getting-started</a:t>
            </a:r>
            <a:r>
              <a:rPr lang="pt-BR" sz="2000" b="0" strike="noStrike" spc="-1" dirty="0">
                <a:latin typeface="Arial"/>
              </a:rPr>
              <a:t>/.</a:t>
            </a:r>
          </a:p>
          <a:p>
            <a:pPr marL="216000" indent="-216000">
              <a:lnSpc>
                <a:spcPct val="100000"/>
              </a:lnSpc>
            </a:pPr>
            <a:r>
              <a:rPr lang="pt-BR" sz="2000" b="0" strike="noStrike" spc="-1" dirty="0">
                <a:latin typeface="Arial"/>
              </a:rPr>
              <a:t>Tutorial: Introdução às instâncias do </a:t>
            </a:r>
            <a:r>
              <a:rPr lang="pt-BR" sz="2000" b="0" strike="noStrike" spc="-1" dirty="0" err="1">
                <a:latin typeface="Arial"/>
              </a:rPr>
              <a:t>Amazon</a:t>
            </a:r>
            <a:r>
              <a:rPr lang="pt-BR" sz="2000" b="0" strike="noStrike" spc="-1" dirty="0">
                <a:latin typeface="Arial"/>
              </a:rPr>
              <a:t> EC2 Linux (links para um site externo): HTTPs://docs.aws.amazon.com/AWSEC2/latest/UserGuide/EC2_GetStarted.html</a:t>
            </a:r>
          </a:p>
          <a:p>
            <a:pPr marL="216000" indent="-216000">
              <a:lnSpc>
                <a:spcPct val="100000"/>
              </a:lnSpc>
            </a:pPr>
            <a:r>
              <a:rPr lang="pt-BR" sz="2000" b="0" strike="noStrike" spc="-1" dirty="0">
                <a:latin typeface="Arial"/>
              </a:rPr>
              <a:t>Configurando com o </a:t>
            </a:r>
            <a:r>
              <a:rPr lang="pt-BR" sz="2000" b="0" strike="noStrike" spc="-1" dirty="0" err="1">
                <a:latin typeface="Arial"/>
              </a:rPr>
              <a:t>Amazon</a:t>
            </a:r>
            <a:r>
              <a:rPr lang="pt-BR" sz="2000" b="0" strike="noStrike" spc="-1" dirty="0">
                <a:latin typeface="Arial"/>
              </a:rPr>
              <a:t> EC2 (links para um site externo): https://docs.aws.amazon.com/AWSEC2/latest/UserGuide/get-set-up-for-amazon-ec2.html</a:t>
            </a:r>
          </a:p>
          <a:p>
            <a:pPr marL="216000" indent="-216000">
              <a:lnSpc>
                <a:spcPct val="100000"/>
              </a:lnSpc>
            </a:pPr>
            <a:r>
              <a:rPr lang="pt-BR" sz="2000" b="0" strike="noStrike" spc="-1" dirty="0">
                <a:latin typeface="Arial"/>
              </a:rPr>
              <a:t>O que é </a:t>
            </a:r>
            <a:r>
              <a:rPr lang="pt-BR" sz="2000" b="0" strike="noStrike" spc="-1" dirty="0" err="1">
                <a:latin typeface="Arial"/>
              </a:rPr>
              <a:t>Amazon</a:t>
            </a:r>
            <a:r>
              <a:rPr lang="pt-BR" sz="2000" b="0" strike="noStrike" spc="-1" dirty="0">
                <a:latin typeface="Arial"/>
              </a:rPr>
              <a:t> EC2? (links para um site externo): https://docs.aws.amazon.com/AWSEC2/latest/UserGuide/concepts.html</a:t>
            </a:r>
          </a:p>
        </p:txBody>
      </p:sp>
      <p:sp>
        <p:nvSpPr>
          <p:cNvPr id="263" name="TextShape 7"/>
          <p:cNvSpPr txBox="1"/>
          <p:nvPr/>
        </p:nvSpPr>
        <p:spPr>
          <a:xfrm>
            <a:off x="0" y="0"/>
            <a:ext cx="3368160" cy="504360"/>
          </a:xfrm>
          <a:prstGeom prst="rect">
            <a:avLst/>
          </a:prstGeom>
          <a:noFill/>
          <a:ln>
            <a:noFill/>
          </a:ln>
        </p:spPr>
        <p:txBody>
          <a:bodyPr/>
          <a:lstStyle/>
          <a:p>
            <a:pPr>
              <a:lnSpc>
                <a:spcPct val="100000"/>
              </a:lnSpc>
            </a:pPr>
            <a:r>
              <a:rPr lang="pt-BR" sz="1200" b="0" strike="noStrike" spc="-1">
                <a:solidFill>
                  <a:srgbClr val="000000"/>
                </a:solidFill>
                <a:latin typeface="+mn-lt"/>
                <a:ea typeface="+mn-ea"/>
              </a:rPr>
              <a:t>Launching and configuring an Amazon EC2 Instance</a:t>
            </a:r>
            <a:endParaRPr lang="pt-BR"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noRot="1" noChangeAspect="1"/>
          </p:cNvSpPr>
          <p:nvPr>
            <p:ph type="sldImg"/>
          </p:nvPr>
        </p:nvSpPr>
        <p:spPr>
          <a:xfrm>
            <a:off x="373063" y="693738"/>
            <a:ext cx="1524000" cy="1973262"/>
          </a:xfrm>
          <a:prstGeom prst="rect">
            <a:avLst/>
          </a:prstGeom>
        </p:spPr>
      </p:sp>
      <p:sp>
        <p:nvSpPr>
          <p:cNvPr id="275" name="PlaceHolder 2"/>
          <p:cNvSpPr>
            <a:spLocks noGrp="1"/>
          </p:cNvSpPr>
          <p:nvPr>
            <p:ph type="body"/>
          </p:nvPr>
        </p:nvSpPr>
        <p:spPr>
          <a:xfrm>
            <a:off x="372960" y="2855880"/>
            <a:ext cx="7170480" cy="5944680"/>
          </a:xfrm>
          <a:prstGeom prst="rect">
            <a:avLst/>
          </a:prstGeom>
        </p:spPr>
        <p:txBody>
          <a:bodyPr/>
          <a:lstStyle/>
          <a:p>
            <a:pPr marL="216000" indent="-216000">
              <a:lnSpc>
                <a:spcPct val="100000"/>
              </a:lnSpc>
            </a:pPr>
            <a:r>
              <a:rPr lang="pt-BR" sz="2000" b="0" strike="noStrike" spc="-1" dirty="0">
                <a:latin typeface="+mn-lt"/>
              </a:rPr>
              <a:t>Facilitação de atividades, página 5:</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Verifique a compreensão (IP e O)</a:t>
            </a:r>
          </a:p>
          <a:p>
            <a:pPr marL="216000" indent="-216000">
              <a:lnSpc>
                <a:spcPct val="100000"/>
              </a:lnSpc>
            </a:pPr>
            <a:r>
              <a:rPr lang="pt-BR" sz="2000" b="0" strike="noStrike" spc="-1" dirty="0">
                <a:latin typeface="+mn-lt"/>
              </a:rPr>
              <a:t>Antes que os alunos configurem um grupo de segurança na etapa 10:</a:t>
            </a:r>
          </a:p>
          <a:p>
            <a:pPr marL="216000" indent="-216000">
              <a:lnSpc>
                <a:spcPct val="100000"/>
              </a:lnSpc>
            </a:pPr>
            <a:r>
              <a:rPr lang="pt-BR" sz="2000" b="0" strike="noStrike" spc="-1" dirty="0">
                <a:latin typeface="+mn-lt"/>
              </a:rPr>
              <a:t>O instrutor pergunta: Como você protege as instâncias do </a:t>
            </a:r>
            <a:r>
              <a:rPr lang="pt-BR" sz="2000" b="0" strike="noStrike" spc="-1" dirty="0" err="1">
                <a:latin typeface="+mn-lt"/>
              </a:rPr>
              <a:t>Amazon</a:t>
            </a:r>
            <a:r>
              <a:rPr lang="pt-BR" sz="2000" b="0" strike="noStrike" spc="-1" dirty="0">
                <a:latin typeface="+mn-lt"/>
              </a:rPr>
              <a:t> EC2 em execução no seu VPC?</a:t>
            </a:r>
          </a:p>
          <a:p>
            <a:pPr marL="216000" indent="-216000">
              <a:lnSpc>
                <a:spcPct val="100000"/>
              </a:lnSpc>
            </a:pPr>
            <a:r>
              <a:rPr lang="pt-BR" sz="2000" b="0" strike="noStrike" spc="-1" dirty="0">
                <a:latin typeface="+mn-lt"/>
              </a:rPr>
              <a:t>Informações básicas para informar as respostas: Os grupos de segurança do </a:t>
            </a:r>
            <a:r>
              <a:rPr lang="pt-BR" sz="2000" b="0" strike="noStrike" spc="-1" dirty="0" err="1">
                <a:latin typeface="+mn-lt"/>
              </a:rPr>
              <a:t>Amazon</a:t>
            </a:r>
            <a:r>
              <a:rPr lang="pt-BR" sz="2000" b="0" strike="noStrike" spc="-1" dirty="0">
                <a:latin typeface="+mn-lt"/>
              </a:rPr>
              <a:t> EC2 podem ser usados ​​para ajudar a proteger instâncias em um </a:t>
            </a:r>
            <a:r>
              <a:rPr lang="pt-BR" sz="2000" b="0" strike="noStrike" spc="-1" dirty="0" err="1">
                <a:latin typeface="+mn-lt"/>
              </a:rPr>
              <a:t>Amazon</a:t>
            </a:r>
            <a:r>
              <a:rPr lang="pt-BR" sz="2000" b="0" strike="noStrike" spc="-1" dirty="0">
                <a:latin typeface="+mn-lt"/>
              </a:rPr>
              <a:t> VPC. Os grupos de segurança em um VPC permitem que você especifique o tráfego de rede de entrada e saída que é permitido para ou de cada instância do </a:t>
            </a:r>
            <a:r>
              <a:rPr lang="pt-BR" sz="2000" b="0" strike="noStrike" spc="-1" dirty="0" err="1">
                <a:latin typeface="+mn-lt"/>
              </a:rPr>
              <a:t>Amazon</a:t>
            </a:r>
            <a:r>
              <a:rPr lang="pt-BR" sz="2000" b="0" strike="noStrike" spc="-1" dirty="0">
                <a:latin typeface="+mn-lt"/>
              </a:rPr>
              <a:t> EC2. O tráfego que não é explicitamente permitido para ou de uma instância é negado automaticamente.</a:t>
            </a:r>
          </a:p>
          <a:p>
            <a:pPr marL="216000" indent="-216000">
              <a:lnSpc>
                <a:spcPct val="100000"/>
              </a:lnSpc>
            </a:pPr>
            <a:r>
              <a:rPr lang="pt-BR" sz="2000" b="0" strike="noStrike" spc="-1" dirty="0">
                <a:latin typeface="+mn-lt"/>
              </a:rPr>
              <a:t>Pergunte: O que é um par de chaves?</a:t>
            </a:r>
          </a:p>
          <a:p>
            <a:pPr marL="216000" indent="-216000">
              <a:lnSpc>
                <a:spcPct val="100000"/>
              </a:lnSpc>
            </a:pPr>
            <a:r>
              <a:rPr lang="pt-BR" sz="2000" b="0" strike="noStrike" spc="-1" dirty="0">
                <a:latin typeface="+mn-lt"/>
              </a:rPr>
              <a:t>Resposta: A AWS armazena a chave pública e você armazena a chave privada em um local seguro. Você pode proteger as informações de login de suas instâncias usando pares de chaves.</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Descolar</a:t>
            </a:r>
          </a:p>
          <a:p>
            <a:pPr marL="216000" indent="-216000">
              <a:lnSpc>
                <a:spcPct val="100000"/>
              </a:lnSpc>
            </a:pPr>
            <a:r>
              <a:rPr lang="pt-BR" sz="2000" b="0" strike="noStrike" spc="-1" dirty="0">
                <a:latin typeface="+mn-lt"/>
              </a:rPr>
              <a:t>Certifique-se de que os alunos aguardem até que seu novo estado de instância EC2 seja exibido como em execução. Se as páginas da web dos alunos não carregarem corretamente….</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Suporte online</a:t>
            </a:r>
          </a:p>
          <a:p>
            <a:pPr marL="216000" indent="-216000">
              <a:lnSpc>
                <a:spcPct val="100000"/>
              </a:lnSpc>
            </a:pPr>
            <a:r>
              <a:rPr lang="pt-BR" sz="2000" b="0" strike="noStrike" spc="-1" dirty="0">
                <a:latin typeface="+mn-lt"/>
              </a:rP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endParaRPr lang="pt-BR" sz="2000" b="0" strike="noStrike" spc="-1" dirty="0">
              <a:latin typeface="Arial"/>
            </a:endParaRPr>
          </a:p>
        </p:txBody>
      </p:sp>
      <p:sp>
        <p:nvSpPr>
          <p:cNvPr id="276" name="TextShape 3"/>
          <p:cNvSpPr txBox="1"/>
          <p:nvPr/>
        </p:nvSpPr>
        <p:spPr>
          <a:xfrm>
            <a:off x="4402080" y="9553680"/>
            <a:ext cx="3368160" cy="504360"/>
          </a:xfrm>
          <a:prstGeom prst="rect">
            <a:avLst/>
          </a:prstGeom>
          <a:noFill/>
          <a:ln>
            <a:noFill/>
          </a:ln>
        </p:spPr>
        <p:txBody>
          <a:bodyPr anchor="b"/>
          <a:lstStyle/>
          <a:p>
            <a:pPr algn="r">
              <a:lnSpc>
                <a:spcPct val="100000"/>
              </a:lnSpc>
            </a:pPr>
            <a:fld id="{33671F01-491A-46A8-9B86-68CA72C9B22A}" type="slidenum">
              <a:rPr lang="pt-BR" sz="1200" b="0" strike="noStrike" spc="-1">
                <a:latin typeface="Times New Roman"/>
              </a:rPr>
              <a:t>10</a:t>
            </a:fld>
            <a:endParaRPr lang="pt-BR"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373063" y="693738"/>
            <a:ext cx="1524000" cy="1973262"/>
          </a:xfrm>
          <a:prstGeom prst="rect">
            <a:avLst/>
          </a:prstGeom>
        </p:spPr>
      </p:sp>
      <p:sp>
        <p:nvSpPr>
          <p:cNvPr id="281"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2000" b="0" strike="noStrike" spc="-1" dirty="0">
                <a:latin typeface="+mn-lt"/>
              </a:rPr>
              <a:t>Facilitação de atividades, página 6:</a:t>
            </a:r>
          </a:p>
          <a:p>
            <a:pPr>
              <a:lnSpc>
                <a:spcPct val="100000"/>
              </a:lnSpc>
            </a:pPr>
            <a:endParaRPr lang="pt-BR" sz="2000" b="0" strike="noStrike" spc="-1" dirty="0">
              <a:latin typeface="+mn-lt"/>
            </a:endParaRPr>
          </a:p>
          <a:p>
            <a:pPr>
              <a:lnSpc>
                <a:spcPct val="100000"/>
              </a:lnSpc>
            </a:pPr>
            <a:r>
              <a:rPr lang="pt-BR" sz="2000" b="0" strike="noStrike" spc="-1" dirty="0">
                <a:latin typeface="+mn-lt"/>
              </a:rPr>
              <a:t>Verifique a compreensão (IP e O)</a:t>
            </a:r>
          </a:p>
          <a:p>
            <a:pPr>
              <a:lnSpc>
                <a:spcPct val="100000"/>
              </a:lnSpc>
            </a:pPr>
            <a:r>
              <a:rPr lang="pt-BR" sz="2000" b="0" strike="noStrike" spc="-1" dirty="0">
                <a:latin typeface="+mn-lt"/>
              </a:rPr>
              <a:t>Perguntas sugeridas:</a:t>
            </a:r>
          </a:p>
          <a:p>
            <a:pPr>
              <a:lnSpc>
                <a:spcPct val="100000"/>
              </a:lnSpc>
            </a:pPr>
            <a:r>
              <a:rPr lang="pt-BR" sz="2000" b="0" strike="noStrike" spc="-1" dirty="0">
                <a:latin typeface="+mn-lt"/>
              </a:rPr>
              <a:t>O instrutor pergunta: Que erro você recebeu? Por quê?</a:t>
            </a:r>
          </a:p>
          <a:p>
            <a:pPr>
              <a:lnSpc>
                <a:spcPct val="100000"/>
              </a:lnSpc>
            </a:pPr>
            <a:r>
              <a:rPr lang="pt-BR" sz="2000" b="0" strike="noStrike" spc="-1" dirty="0">
                <a:latin typeface="+mn-lt"/>
              </a:rPr>
              <a:t>O instrutor pergunta: (após a etapa 4) O que estava faltando no grupo de segurança? O que você precisa fazer para corrigir o problema?</a:t>
            </a:r>
          </a:p>
          <a:p>
            <a:pPr>
              <a:lnSpc>
                <a:spcPct val="100000"/>
              </a:lnSpc>
            </a:pPr>
            <a:r>
              <a:rPr lang="pt-BR" sz="2000" b="0" strike="noStrike" spc="-1" dirty="0">
                <a:latin typeface="+mn-lt"/>
              </a:rPr>
              <a:t>O instrutor pergunta: (após o teste) Que mensagem você vê?</a:t>
            </a:r>
          </a:p>
          <a:p>
            <a:pPr>
              <a:lnSpc>
                <a:spcPct val="100000"/>
              </a:lnSpc>
            </a:pPr>
            <a:endParaRPr lang="pt-BR" sz="2000" b="0" strike="noStrike" spc="-1" dirty="0">
              <a:latin typeface="+mn-lt"/>
            </a:endParaRPr>
          </a:p>
          <a:p>
            <a:pPr>
              <a:lnSpc>
                <a:spcPct val="100000"/>
              </a:lnSpc>
            </a:pPr>
            <a:r>
              <a:rPr lang="pt-BR" sz="2000" b="0" strike="noStrike" spc="-1" dirty="0">
                <a:latin typeface="+mn-lt"/>
              </a:rPr>
              <a:t>Descolar</a:t>
            </a:r>
          </a:p>
          <a:p>
            <a:pPr>
              <a:lnSpc>
                <a:spcPct val="100000"/>
              </a:lnSpc>
            </a:pPr>
            <a:r>
              <a:rPr lang="pt-BR" sz="2000" b="0" strike="noStrike" spc="-1" dirty="0">
                <a:latin typeface="+mn-lt"/>
              </a:rPr>
              <a:t>Se os alunos não virem a mensagem, peça-lhes que verifiquem:</a:t>
            </a:r>
          </a:p>
          <a:p>
            <a:pPr>
              <a:lnSpc>
                <a:spcPct val="100000"/>
              </a:lnSpc>
            </a:pPr>
            <a:r>
              <a:rPr lang="pt-BR" sz="2000" b="0" strike="noStrike" spc="-1" dirty="0">
                <a:latin typeface="+mn-lt"/>
              </a:rPr>
              <a:t>seu grupo de segurança e certifique-se de que seguiram as instruções em detalhes</a:t>
            </a:r>
          </a:p>
          <a:p>
            <a:pPr>
              <a:lnSpc>
                <a:spcPct val="100000"/>
              </a:lnSpc>
            </a:pPr>
            <a:r>
              <a:rPr lang="pt-BR" sz="2000" b="0" strike="noStrike" spc="-1" dirty="0">
                <a:latin typeface="+mn-lt"/>
              </a:rPr>
              <a:t>que a porta HTTP (porta 80) está configurada</a:t>
            </a:r>
          </a:p>
          <a:p>
            <a:pPr>
              <a:lnSpc>
                <a:spcPct val="100000"/>
              </a:lnSpc>
            </a:pPr>
            <a:r>
              <a:rPr lang="pt-BR" sz="2000" b="0" strike="noStrike" spc="-1" dirty="0">
                <a:latin typeface="+mn-lt"/>
              </a:rPr>
              <a:t>que eles não selecionaram HTTP (porta 443) por engano</a:t>
            </a:r>
            <a:endParaRPr lang="pt-BR" sz="2000" b="0" strike="noStrike" spc="-1" dirty="0">
              <a:latin typeface="Arial"/>
            </a:endParaRPr>
          </a:p>
        </p:txBody>
      </p:sp>
      <p:sp>
        <p:nvSpPr>
          <p:cNvPr id="282" name="TextShape 3"/>
          <p:cNvSpPr txBox="1"/>
          <p:nvPr/>
        </p:nvSpPr>
        <p:spPr>
          <a:xfrm>
            <a:off x="4402080" y="9553680"/>
            <a:ext cx="3368160" cy="504360"/>
          </a:xfrm>
          <a:prstGeom prst="rect">
            <a:avLst/>
          </a:prstGeom>
          <a:noFill/>
          <a:ln>
            <a:noFill/>
          </a:ln>
        </p:spPr>
        <p:txBody>
          <a:bodyPr anchor="b"/>
          <a:lstStyle/>
          <a:p>
            <a:pPr algn="r">
              <a:lnSpc>
                <a:spcPct val="100000"/>
              </a:lnSpc>
            </a:pPr>
            <a:fld id="{F247254A-F03C-4DA4-A54D-222B79CA3681}" type="slidenum">
              <a:rPr lang="pt-BR" sz="1200" b="0" strike="noStrike" spc="-1">
                <a:latin typeface="Times New Roman"/>
              </a:rPr>
              <a:t>11</a:t>
            </a:fld>
            <a:endParaRPr lang="pt-BR" sz="1200" b="0" strike="noStrike" spc="-1">
              <a:latin typeface="Times New Roman"/>
            </a:endParaRPr>
          </a:p>
        </p:txBody>
      </p:sp>
    </p:spTree>
    <p:extLst>
      <p:ext uri="{BB962C8B-B14F-4D97-AF65-F5344CB8AC3E}">
        <p14:creationId xmlns:p14="http://schemas.microsoft.com/office/powerpoint/2010/main" val="2443856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373063" y="693738"/>
            <a:ext cx="1524000" cy="1973262"/>
          </a:xfrm>
          <a:prstGeom prst="rect">
            <a:avLst/>
          </a:prstGeom>
        </p:spPr>
      </p:sp>
      <p:sp>
        <p:nvSpPr>
          <p:cNvPr id="281"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2000" b="0" strike="noStrike" spc="-1" dirty="0">
                <a:latin typeface="+mn-lt"/>
              </a:rPr>
              <a:t>Facilitação de atividades, página 6:</a:t>
            </a:r>
          </a:p>
          <a:p>
            <a:pPr>
              <a:lnSpc>
                <a:spcPct val="100000"/>
              </a:lnSpc>
            </a:pPr>
            <a:endParaRPr lang="pt-BR" sz="2000" b="0" strike="noStrike" spc="-1" dirty="0">
              <a:latin typeface="+mn-lt"/>
            </a:endParaRPr>
          </a:p>
          <a:p>
            <a:pPr>
              <a:lnSpc>
                <a:spcPct val="100000"/>
              </a:lnSpc>
            </a:pPr>
            <a:r>
              <a:rPr lang="pt-BR" sz="2000" b="0" strike="noStrike" spc="-1" dirty="0">
                <a:latin typeface="+mn-lt"/>
              </a:rPr>
              <a:t>Verifique a compreensão (IP e O)</a:t>
            </a:r>
          </a:p>
          <a:p>
            <a:pPr>
              <a:lnSpc>
                <a:spcPct val="100000"/>
              </a:lnSpc>
            </a:pPr>
            <a:r>
              <a:rPr lang="pt-BR" sz="2000" b="0" strike="noStrike" spc="-1" dirty="0">
                <a:latin typeface="+mn-lt"/>
              </a:rPr>
              <a:t>Perguntas sugeridas:</a:t>
            </a:r>
          </a:p>
          <a:p>
            <a:pPr>
              <a:lnSpc>
                <a:spcPct val="100000"/>
              </a:lnSpc>
            </a:pPr>
            <a:r>
              <a:rPr lang="pt-BR" sz="2000" b="0" strike="noStrike" spc="-1" dirty="0">
                <a:latin typeface="+mn-lt"/>
              </a:rPr>
              <a:t>O instrutor pergunta: Que erro você recebeu? Por quê?</a:t>
            </a:r>
          </a:p>
          <a:p>
            <a:pPr>
              <a:lnSpc>
                <a:spcPct val="100000"/>
              </a:lnSpc>
            </a:pPr>
            <a:r>
              <a:rPr lang="pt-BR" sz="2000" b="0" strike="noStrike" spc="-1" dirty="0">
                <a:latin typeface="+mn-lt"/>
              </a:rPr>
              <a:t>O instrutor pergunta: (após a etapa 4) O que estava faltando no grupo de segurança? O que você precisa fazer para corrigir o problema?</a:t>
            </a:r>
          </a:p>
          <a:p>
            <a:pPr>
              <a:lnSpc>
                <a:spcPct val="100000"/>
              </a:lnSpc>
            </a:pPr>
            <a:r>
              <a:rPr lang="pt-BR" sz="2000" b="0" strike="noStrike" spc="-1" dirty="0">
                <a:latin typeface="+mn-lt"/>
              </a:rPr>
              <a:t>O instrutor pergunta: (após o teste) Que mensagem você vê?</a:t>
            </a:r>
          </a:p>
          <a:p>
            <a:pPr>
              <a:lnSpc>
                <a:spcPct val="100000"/>
              </a:lnSpc>
            </a:pPr>
            <a:endParaRPr lang="pt-BR" sz="2000" b="0" strike="noStrike" spc="-1" dirty="0">
              <a:latin typeface="+mn-lt"/>
            </a:endParaRPr>
          </a:p>
          <a:p>
            <a:pPr>
              <a:lnSpc>
                <a:spcPct val="100000"/>
              </a:lnSpc>
            </a:pPr>
            <a:r>
              <a:rPr lang="pt-BR" sz="2000" b="0" strike="noStrike" spc="-1" dirty="0">
                <a:latin typeface="+mn-lt"/>
              </a:rPr>
              <a:t>Descolar</a:t>
            </a:r>
          </a:p>
          <a:p>
            <a:pPr>
              <a:lnSpc>
                <a:spcPct val="100000"/>
              </a:lnSpc>
            </a:pPr>
            <a:r>
              <a:rPr lang="pt-BR" sz="2000" b="0" strike="noStrike" spc="-1" dirty="0">
                <a:latin typeface="+mn-lt"/>
              </a:rPr>
              <a:t>Se os alunos não virem a mensagem, peça-lhes que verifiquem:</a:t>
            </a:r>
          </a:p>
          <a:p>
            <a:pPr>
              <a:lnSpc>
                <a:spcPct val="100000"/>
              </a:lnSpc>
            </a:pPr>
            <a:r>
              <a:rPr lang="pt-BR" sz="2000" b="0" strike="noStrike" spc="-1" dirty="0">
                <a:latin typeface="+mn-lt"/>
              </a:rPr>
              <a:t>seu grupo de segurança e certifique-se de que seguiram as instruções em detalhes</a:t>
            </a:r>
          </a:p>
          <a:p>
            <a:pPr>
              <a:lnSpc>
                <a:spcPct val="100000"/>
              </a:lnSpc>
            </a:pPr>
            <a:r>
              <a:rPr lang="pt-BR" sz="2000" b="0" strike="noStrike" spc="-1" dirty="0">
                <a:latin typeface="+mn-lt"/>
              </a:rPr>
              <a:t>que a porta HTTP (porta 80) está configurada</a:t>
            </a:r>
          </a:p>
          <a:p>
            <a:pPr>
              <a:lnSpc>
                <a:spcPct val="100000"/>
              </a:lnSpc>
            </a:pPr>
            <a:r>
              <a:rPr lang="pt-BR" sz="2000" b="0" strike="noStrike" spc="-1" dirty="0">
                <a:latin typeface="+mn-lt"/>
              </a:rPr>
              <a:t>que eles não selecionaram HTTP (porta 443) por engano</a:t>
            </a:r>
            <a:endParaRPr lang="pt-BR" sz="2000" b="0" strike="noStrike" spc="-1" dirty="0">
              <a:latin typeface="Arial"/>
            </a:endParaRPr>
          </a:p>
        </p:txBody>
      </p:sp>
      <p:sp>
        <p:nvSpPr>
          <p:cNvPr id="282" name="TextShape 3"/>
          <p:cNvSpPr txBox="1"/>
          <p:nvPr/>
        </p:nvSpPr>
        <p:spPr>
          <a:xfrm>
            <a:off x="4402080" y="9553680"/>
            <a:ext cx="3368160" cy="504360"/>
          </a:xfrm>
          <a:prstGeom prst="rect">
            <a:avLst/>
          </a:prstGeom>
          <a:noFill/>
          <a:ln>
            <a:noFill/>
          </a:ln>
        </p:spPr>
        <p:txBody>
          <a:bodyPr anchor="b"/>
          <a:lstStyle/>
          <a:p>
            <a:pPr algn="r">
              <a:lnSpc>
                <a:spcPct val="100000"/>
              </a:lnSpc>
            </a:pPr>
            <a:fld id="{F247254A-F03C-4DA4-A54D-222B79CA3681}" type="slidenum">
              <a:rPr lang="pt-BR" sz="1200" b="0" strike="noStrike" spc="-1">
                <a:latin typeface="Times New Roman"/>
              </a:rPr>
              <a:t>12</a:t>
            </a:fld>
            <a:endParaRPr lang="pt-BR"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373063" y="693738"/>
            <a:ext cx="1524000" cy="1973262"/>
          </a:xfrm>
          <a:prstGeom prst="rect">
            <a:avLst/>
          </a:prstGeom>
        </p:spPr>
      </p:sp>
      <p:sp>
        <p:nvSpPr>
          <p:cNvPr id="281"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2000" b="0" strike="noStrike" spc="-1" dirty="0">
                <a:latin typeface="+mn-lt"/>
              </a:rPr>
              <a:t>Facilitação de atividades, página 6:</a:t>
            </a:r>
          </a:p>
          <a:p>
            <a:pPr>
              <a:lnSpc>
                <a:spcPct val="100000"/>
              </a:lnSpc>
            </a:pPr>
            <a:endParaRPr lang="pt-BR" sz="2000" b="0" strike="noStrike" spc="-1" dirty="0">
              <a:latin typeface="+mn-lt"/>
            </a:endParaRPr>
          </a:p>
          <a:p>
            <a:pPr>
              <a:lnSpc>
                <a:spcPct val="100000"/>
              </a:lnSpc>
            </a:pPr>
            <a:r>
              <a:rPr lang="pt-BR" sz="2000" b="0" strike="noStrike" spc="-1" dirty="0">
                <a:latin typeface="+mn-lt"/>
              </a:rPr>
              <a:t>Verifique a compreensão (IP e O)</a:t>
            </a:r>
          </a:p>
          <a:p>
            <a:pPr>
              <a:lnSpc>
                <a:spcPct val="100000"/>
              </a:lnSpc>
            </a:pPr>
            <a:r>
              <a:rPr lang="pt-BR" sz="2000" b="0" strike="noStrike" spc="-1" dirty="0">
                <a:latin typeface="+mn-lt"/>
              </a:rPr>
              <a:t>Perguntas sugeridas:</a:t>
            </a:r>
          </a:p>
          <a:p>
            <a:pPr>
              <a:lnSpc>
                <a:spcPct val="100000"/>
              </a:lnSpc>
            </a:pPr>
            <a:r>
              <a:rPr lang="pt-BR" sz="2000" b="0" strike="noStrike" spc="-1" dirty="0">
                <a:latin typeface="+mn-lt"/>
              </a:rPr>
              <a:t>O instrutor pergunta: Que erro você recebeu? Por quê?</a:t>
            </a:r>
          </a:p>
          <a:p>
            <a:pPr>
              <a:lnSpc>
                <a:spcPct val="100000"/>
              </a:lnSpc>
            </a:pPr>
            <a:r>
              <a:rPr lang="pt-BR" sz="2000" b="0" strike="noStrike" spc="-1" dirty="0">
                <a:latin typeface="+mn-lt"/>
              </a:rPr>
              <a:t>O instrutor pergunta: (após a etapa 4) O que estava faltando no grupo de segurança? O que você precisa fazer para corrigir o problema?</a:t>
            </a:r>
          </a:p>
          <a:p>
            <a:pPr>
              <a:lnSpc>
                <a:spcPct val="100000"/>
              </a:lnSpc>
            </a:pPr>
            <a:r>
              <a:rPr lang="pt-BR" sz="2000" b="0" strike="noStrike" spc="-1" dirty="0">
                <a:latin typeface="+mn-lt"/>
              </a:rPr>
              <a:t>O instrutor pergunta: (após o teste) Que mensagem você vê?</a:t>
            </a:r>
          </a:p>
          <a:p>
            <a:pPr>
              <a:lnSpc>
                <a:spcPct val="100000"/>
              </a:lnSpc>
            </a:pPr>
            <a:endParaRPr lang="pt-BR" sz="2000" b="0" strike="noStrike" spc="-1" dirty="0">
              <a:latin typeface="+mn-lt"/>
            </a:endParaRPr>
          </a:p>
          <a:p>
            <a:pPr>
              <a:lnSpc>
                <a:spcPct val="100000"/>
              </a:lnSpc>
            </a:pPr>
            <a:r>
              <a:rPr lang="pt-BR" sz="2000" b="0" strike="noStrike" spc="-1" dirty="0">
                <a:latin typeface="+mn-lt"/>
              </a:rPr>
              <a:t>Descolar</a:t>
            </a:r>
          </a:p>
          <a:p>
            <a:pPr>
              <a:lnSpc>
                <a:spcPct val="100000"/>
              </a:lnSpc>
            </a:pPr>
            <a:r>
              <a:rPr lang="pt-BR" sz="2000" b="0" strike="noStrike" spc="-1" dirty="0">
                <a:latin typeface="+mn-lt"/>
              </a:rPr>
              <a:t>Se os alunos não virem a mensagem, peça-lhes que verifiquem:</a:t>
            </a:r>
          </a:p>
          <a:p>
            <a:pPr>
              <a:lnSpc>
                <a:spcPct val="100000"/>
              </a:lnSpc>
            </a:pPr>
            <a:r>
              <a:rPr lang="pt-BR" sz="2000" b="0" strike="noStrike" spc="-1" dirty="0">
                <a:latin typeface="+mn-lt"/>
              </a:rPr>
              <a:t>seu grupo de segurança e certifique-se de que seguiram as instruções em detalhes</a:t>
            </a:r>
          </a:p>
          <a:p>
            <a:pPr>
              <a:lnSpc>
                <a:spcPct val="100000"/>
              </a:lnSpc>
            </a:pPr>
            <a:r>
              <a:rPr lang="pt-BR" sz="2000" b="0" strike="noStrike" spc="-1" dirty="0">
                <a:latin typeface="+mn-lt"/>
              </a:rPr>
              <a:t>que a porta HTTP (porta 80) está configurada</a:t>
            </a:r>
          </a:p>
          <a:p>
            <a:pPr>
              <a:lnSpc>
                <a:spcPct val="100000"/>
              </a:lnSpc>
            </a:pPr>
            <a:r>
              <a:rPr lang="pt-BR" sz="2000" b="0" strike="noStrike" spc="-1" dirty="0">
                <a:latin typeface="+mn-lt"/>
              </a:rPr>
              <a:t>que eles não selecionaram HTTP (porta 443) por engano</a:t>
            </a:r>
            <a:endParaRPr lang="pt-BR" sz="2000" b="0" strike="noStrike" spc="-1" dirty="0">
              <a:latin typeface="Arial"/>
            </a:endParaRPr>
          </a:p>
        </p:txBody>
      </p:sp>
      <p:sp>
        <p:nvSpPr>
          <p:cNvPr id="282" name="TextShape 3"/>
          <p:cNvSpPr txBox="1"/>
          <p:nvPr/>
        </p:nvSpPr>
        <p:spPr>
          <a:xfrm>
            <a:off x="4402080" y="9553680"/>
            <a:ext cx="3368160" cy="504360"/>
          </a:xfrm>
          <a:prstGeom prst="rect">
            <a:avLst/>
          </a:prstGeom>
          <a:noFill/>
          <a:ln>
            <a:noFill/>
          </a:ln>
        </p:spPr>
        <p:txBody>
          <a:bodyPr anchor="b"/>
          <a:lstStyle/>
          <a:p>
            <a:pPr algn="r">
              <a:lnSpc>
                <a:spcPct val="100000"/>
              </a:lnSpc>
            </a:pPr>
            <a:fld id="{F247254A-F03C-4DA4-A54D-222B79CA3681}" type="slidenum">
              <a:rPr lang="pt-BR" sz="1200" b="0" strike="noStrike" spc="-1">
                <a:latin typeface="Times New Roman"/>
              </a:rPr>
              <a:t>13</a:t>
            </a:fld>
            <a:endParaRPr lang="pt-BR" sz="1200" b="0" strike="noStrike" spc="-1">
              <a:latin typeface="Times New Roman"/>
            </a:endParaRPr>
          </a:p>
        </p:txBody>
      </p:sp>
    </p:spTree>
    <p:extLst>
      <p:ext uri="{BB962C8B-B14F-4D97-AF65-F5344CB8AC3E}">
        <p14:creationId xmlns:p14="http://schemas.microsoft.com/office/powerpoint/2010/main" val="1854648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373063" y="693738"/>
            <a:ext cx="1524000" cy="1973262"/>
          </a:xfrm>
          <a:prstGeom prst="rect">
            <a:avLst/>
          </a:prstGeom>
        </p:spPr>
      </p:sp>
      <p:sp>
        <p:nvSpPr>
          <p:cNvPr id="281"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2000" b="0" strike="noStrike" spc="-1" dirty="0">
                <a:latin typeface="+mn-lt"/>
              </a:rPr>
              <a:t>Facilitação de atividades, página 6:</a:t>
            </a:r>
          </a:p>
          <a:p>
            <a:pPr>
              <a:lnSpc>
                <a:spcPct val="100000"/>
              </a:lnSpc>
            </a:pPr>
            <a:endParaRPr lang="pt-BR" sz="2000" b="0" strike="noStrike" spc="-1" dirty="0">
              <a:latin typeface="+mn-lt"/>
            </a:endParaRPr>
          </a:p>
          <a:p>
            <a:pPr>
              <a:lnSpc>
                <a:spcPct val="100000"/>
              </a:lnSpc>
            </a:pPr>
            <a:r>
              <a:rPr lang="pt-BR" sz="2000" b="0" strike="noStrike" spc="-1" dirty="0">
                <a:latin typeface="+mn-lt"/>
              </a:rPr>
              <a:t>Verifique a compreensão (IP e O)</a:t>
            </a:r>
          </a:p>
          <a:p>
            <a:pPr>
              <a:lnSpc>
                <a:spcPct val="100000"/>
              </a:lnSpc>
            </a:pPr>
            <a:r>
              <a:rPr lang="pt-BR" sz="2000" b="0" strike="noStrike" spc="-1" dirty="0">
                <a:latin typeface="+mn-lt"/>
              </a:rPr>
              <a:t>Perguntas sugeridas:</a:t>
            </a:r>
          </a:p>
          <a:p>
            <a:pPr>
              <a:lnSpc>
                <a:spcPct val="100000"/>
              </a:lnSpc>
            </a:pPr>
            <a:r>
              <a:rPr lang="pt-BR" sz="2000" b="0" strike="noStrike" spc="-1" dirty="0">
                <a:latin typeface="+mn-lt"/>
              </a:rPr>
              <a:t>O instrutor pergunta: Que erro você recebeu? Por quê?</a:t>
            </a:r>
          </a:p>
          <a:p>
            <a:pPr>
              <a:lnSpc>
                <a:spcPct val="100000"/>
              </a:lnSpc>
            </a:pPr>
            <a:r>
              <a:rPr lang="pt-BR" sz="2000" b="0" strike="noStrike" spc="-1" dirty="0">
                <a:latin typeface="+mn-lt"/>
              </a:rPr>
              <a:t>O instrutor pergunta: (após a etapa 4) O que estava faltando no grupo de segurança? O que você precisa fazer para corrigir o problema?</a:t>
            </a:r>
          </a:p>
          <a:p>
            <a:pPr>
              <a:lnSpc>
                <a:spcPct val="100000"/>
              </a:lnSpc>
            </a:pPr>
            <a:r>
              <a:rPr lang="pt-BR" sz="2000" b="0" strike="noStrike" spc="-1" dirty="0">
                <a:latin typeface="+mn-lt"/>
              </a:rPr>
              <a:t>O instrutor pergunta: (após o teste) Que mensagem você vê?</a:t>
            </a:r>
          </a:p>
          <a:p>
            <a:pPr>
              <a:lnSpc>
                <a:spcPct val="100000"/>
              </a:lnSpc>
            </a:pPr>
            <a:endParaRPr lang="pt-BR" sz="2000" b="0" strike="noStrike" spc="-1" dirty="0">
              <a:latin typeface="+mn-lt"/>
            </a:endParaRPr>
          </a:p>
          <a:p>
            <a:pPr>
              <a:lnSpc>
                <a:spcPct val="100000"/>
              </a:lnSpc>
            </a:pPr>
            <a:r>
              <a:rPr lang="pt-BR" sz="2000" b="0" strike="noStrike" spc="-1" dirty="0">
                <a:latin typeface="+mn-lt"/>
              </a:rPr>
              <a:t>Descolar</a:t>
            </a:r>
          </a:p>
          <a:p>
            <a:pPr>
              <a:lnSpc>
                <a:spcPct val="100000"/>
              </a:lnSpc>
            </a:pPr>
            <a:r>
              <a:rPr lang="pt-BR" sz="2000" b="0" strike="noStrike" spc="-1" dirty="0">
                <a:latin typeface="+mn-lt"/>
              </a:rPr>
              <a:t>Se os alunos não virem a mensagem, peça-lhes que verifiquem:</a:t>
            </a:r>
          </a:p>
          <a:p>
            <a:pPr>
              <a:lnSpc>
                <a:spcPct val="100000"/>
              </a:lnSpc>
            </a:pPr>
            <a:r>
              <a:rPr lang="pt-BR" sz="2000" b="0" strike="noStrike" spc="-1" dirty="0">
                <a:latin typeface="+mn-lt"/>
              </a:rPr>
              <a:t>seu grupo de segurança e certifique-se de que seguiram as instruções em detalhes</a:t>
            </a:r>
          </a:p>
          <a:p>
            <a:pPr>
              <a:lnSpc>
                <a:spcPct val="100000"/>
              </a:lnSpc>
            </a:pPr>
            <a:r>
              <a:rPr lang="pt-BR" sz="2000" b="0" strike="noStrike" spc="-1" dirty="0">
                <a:latin typeface="+mn-lt"/>
              </a:rPr>
              <a:t>que a porta HTTP (porta 80) está configurada</a:t>
            </a:r>
          </a:p>
          <a:p>
            <a:pPr>
              <a:lnSpc>
                <a:spcPct val="100000"/>
              </a:lnSpc>
            </a:pPr>
            <a:r>
              <a:rPr lang="pt-BR" sz="2000" b="0" strike="noStrike" spc="-1" dirty="0">
                <a:latin typeface="+mn-lt"/>
              </a:rPr>
              <a:t>que eles não selecionaram HTTP (porta 443) por engano</a:t>
            </a:r>
            <a:endParaRPr lang="pt-BR" sz="2000" b="0" strike="noStrike" spc="-1" dirty="0">
              <a:latin typeface="Arial"/>
            </a:endParaRPr>
          </a:p>
        </p:txBody>
      </p:sp>
      <p:sp>
        <p:nvSpPr>
          <p:cNvPr id="282" name="TextShape 3"/>
          <p:cNvSpPr txBox="1"/>
          <p:nvPr/>
        </p:nvSpPr>
        <p:spPr>
          <a:xfrm>
            <a:off x="4402080" y="9553680"/>
            <a:ext cx="3368160" cy="504360"/>
          </a:xfrm>
          <a:prstGeom prst="rect">
            <a:avLst/>
          </a:prstGeom>
          <a:noFill/>
          <a:ln>
            <a:noFill/>
          </a:ln>
        </p:spPr>
        <p:txBody>
          <a:bodyPr anchor="b"/>
          <a:lstStyle/>
          <a:p>
            <a:pPr algn="r">
              <a:lnSpc>
                <a:spcPct val="100000"/>
              </a:lnSpc>
            </a:pPr>
            <a:fld id="{F247254A-F03C-4DA4-A54D-222B79CA3681}" type="slidenum">
              <a:rPr lang="pt-BR" sz="1200" b="0" strike="noStrike" spc="-1">
                <a:latin typeface="Times New Roman"/>
              </a:rPr>
              <a:t>14</a:t>
            </a:fld>
            <a:endParaRPr lang="pt-BR" sz="1200" b="0" strike="noStrike" spc="-1">
              <a:latin typeface="Times New Roman"/>
            </a:endParaRPr>
          </a:p>
        </p:txBody>
      </p:sp>
    </p:spTree>
    <p:extLst>
      <p:ext uri="{BB962C8B-B14F-4D97-AF65-F5344CB8AC3E}">
        <p14:creationId xmlns:p14="http://schemas.microsoft.com/office/powerpoint/2010/main" val="1343402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noRot="1" noChangeAspect="1"/>
          </p:cNvSpPr>
          <p:nvPr>
            <p:ph type="sldImg"/>
          </p:nvPr>
        </p:nvSpPr>
        <p:spPr>
          <a:xfrm>
            <a:off x="373063" y="693738"/>
            <a:ext cx="1524000" cy="1973262"/>
          </a:xfrm>
          <a:prstGeom prst="rect">
            <a:avLst/>
          </a:prstGeom>
        </p:spPr>
      </p:sp>
      <p:sp>
        <p:nvSpPr>
          <p:cNvPr id="284"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2000" b="0" strike="noStrike" spc="-1" dirty="0">
                <a:latin typeface="+mn-lt"/>
              </a:rPr>
              <a:t>Facilitação de atividades, página 7:</a:t>
            </a:r>
          </a:p>
          <a:p>
            <a:pPr>
              <a:lnSpc>
                <a:spcPct val="100000"/>
              </a:lnSpc>
            </a:pPr>
            <a:endParaRPr lang="pt-BR" sz="2000" b="0" strike="noStrike" spc="-1" dirty="0">
              <a:latin typeface="+mn-lt"/>
            </a:endParaRPr>
          </a:p>
          <a:p>
            <a:pPr>
              <a:lnSpc>
                <a:spcPct val="100000"/>
              </a:lnSpc>
            </a:pPr>
            <a:r>
              <a:rPr lang="pt-BR" sz="2000" b="0" strike="noStrike" spc="-1" dirty="0">
                <a:latin typeface="+mn-lt"/>
              </a:rPr>
              <a:t>Verifique a compreensão (IP e O)</a:t>
            </a:r>
          </a:p>
          <a:p>
            <a:pPr>
              <a:lnSpc>
                <a:spcPct val="100000"/>
              </a:lnSpc>
            </a:pPr>
            <a:r>
              <a:rPr lang="pt-BR" sz="2000" b="0" strike="noStrike" spc="-1" dirty="0">
                <a:latin typeface="+mn-lt"/>
              </a:rPr>
              <a:t>Atividade sugerida:</a:t>
            </a:r>
          </a:p>
          <a:p>
            <a:pPr>
              <a:lnSpc>
                <a:spcPct val="100000"/>
              </a:lnSpc>
            </a:pPr>
            <a:r>
              <a:rPr lang="pt-BR" sz="2000" b="0" strike="noStrike" spc="-1" dirty="0">
                <a:latin typeface="+mn-lt"/>
              </a:rPr>
              <a:t>Alunos em pares. Peça-lhes que perguntem um ao outro o status de cada requisito e discutam quaisquer problemas no cumprimento dos requisitos.</a:t>
            </a:r>
          </a:p>
          <a:p>
            <a:pPr>
              <a:lnSpc>
                <a:spcPct val="100000"/>
              </a:lnSpc>
            </a:pPr>
            <a:endParaRPr lang="pt-BR" sz="2000" b="0" strike="noStrike" spc="-1" dirty="0">
              <a:latin typeface="+mn-lt"/>
            </a:endParaRPr>
          </a:p>
          <a:p>
            <a:pPr>
              <a:lnSpc>
                <a:spcPct val="100000"/>
              </a:lnSpc>
            </a:pPr>
            <a:r>
              <a:rPr lang="pt-BR" sz="2000" b="0" strike="noStrike" spc="-1" dirty="0">
                <a:latin typeface="+mn-lt"/>
              </a:rPr>
              <a:t>Perguntas sugeridas:</a:t>
            </a:r>
          </a:p>
          <a:p>
            <a:pPr>
              <a:lnSpc>
                <a:spcPct val="100000"/>
              </a:lnSpc>
            </a:pPr>
            <a:r>
              <a:rPr lang="pt-BR" sz="2000" b="0" strike="noStrike" spc="-1" dirty="0">
                <a:latin typeface="+mn-lt"/>
              </a:rPr>
              <a:t>O instrutor pergunta: Qual requisito se concentra na minimização de custos?</a:t>
            </a:r>
          </a:p>
          <a:p>
            <a:pPr>
              <a:lnSpc>
                <a:spcPct val="100000"/>
              </a:lnSpc>
            </a:pPr>
            <a:r>
              <a:rPr lang="pt-BR" sz="2000" b="0" strike="noStrike" spc="-1" dirty="0">
                <a:latin typeface="+mn-lt"/>
              </a:rPr>
              <a:t>O instrutor pergunta: O que é um modelo de precificação baseado em utilidade?</a:t>
            </a:r>
          </a:p>
          <a:p>
            <a:pPr>
              <a:lnSpc>
                <a:spcPct val="100000"/>
              </a:lnSpc>
            </a:pPr>
            <a:r>
              <a:rPr lang="pt-BR" sz="2000" b="0" strike="noStrike" spc="-1" dirty="0">
                <a:latin typeface="+mn-lt"/>
              </a:rPr>
              <a:t>O instrutor pergunta: Como você pode ajudar o </a:t>
            </a:r>
            <a:r>
              <a:rPr lang="pt-BR" sz="2000" b="0" strike="noStrike" spc="-1" dirty="0" err="1">
                <a:latin typeface="+mn-lt"/>
              </a:rPr>
              <a:t>BitBeat</a:t>
            </a:r>
            <a:r>
              <a:rPr lang="pt-BR" sz="2000" b="0" strike="noStrike" spc="-1" dirty="0">
                <a:latin typeface="+mn-lt"/>
              </a:rPr>
              <a:t> a minimizar seus custos de servidor da web?</a:t>
            </a:r>
          </a:p>
          <a:p>
            <a:pPr>
              <a:lnSpc>
                <a:spcPct val="100000"/>
              </a:lnSpc>
            </a:pPr>
            <a:endParaRPr lang="pt-BR" sz="2000" b="0" strike="noStrike" spc="-1" dirty="0">
              <a:latin typeface="+mn-lt"/>
            </a:endParaRPr>
          </a:p>
          <a:p>
            <a:pPr>
              <a:lnSpc>
                <a:spcPct val="100000"/>
              </a:lnSpc>
            </a:pPr>
            <a:r>
              <a:rPr lang="pt-BR" sz="2000" b="0" strike="noStrike" spc="-1" dirty="0">
                <a:latin typeface="+mn-lt"/>
              </a:rPr>
              <a:t>Descolar</a:t>
            </a:r>
          </a:p>
          <a:p>
            <a:pPr>
              <a:lnSpc>
                <a:spcPct val="100000"/>
              </a:lnSpc>
            </a:pPr>
            <a:r>
              <a:rPr lang="pt-BR" sz="2000" b="0" strike="noStrike" spc="-1" dirty="0">
                <a:latin typeface="+mn-lt"/>
              </a:rPr>
              <a:t>Se os alunos não conseguirem preencher algum ou todos os requisitos, peça-lhes que:</a:t>
            </a:r>
          </a:p>
          <a:p>
            <a:pPr>
              <a:lnSpc>
                <a:spcPct val="100000"/>
              </a:lnSpc>
            </a:pPr>
            <a:r>
              <a:rPr lang="pt-BR" sz="2000" b="0" strike="noStrike" spc="-1" dirty="0">
                <a:latin typeface="+mn-lt"/>
              </a:rPr>
              <a:t>Faça a atividade novamente; certifique-se de que os alunos prestem muita atenção aos detalhes e sigam cada uma das instruções.</a:t>
            </a:r>
          </a:p>
          <a:p>
            <a:pPr>
              <a:lnSpc>
                <a:spcPct val="100000"/>
              </a:lnSpc>
            </a:pPr>
            <a:r>
              <a:rPr lang="pt-BR" sz="2000" b="0" strike="noStrike" spc="-1" dirty="0">
                <a:latin typeface="+mn-lt"/>
              </a:rPr>
              <a:t>Reveja suas etapas na atividade, prestando muita atenção às instruções e fazendo os ajustes necessários.</a:t>
            </a:r>
          </a:p>
          <a:p>
            <a:pPr>
              <a:lnSpc>
                <a:spcPct val="100000"/>
              </a:lnSpc>
            </a:pPr>
            <a:r>
              <a:rPr lang="pt-BR" sz="2000" b="0" strike="noStrike" spc="-1" dirty="0">
                <a:latin typeface="+mn-lt"/>
              </a:rPr>
              <a:t>Verifique copiar / colar. Os alunos às vezes adicionam inadvertidamente um espaço ou caractere ao copiar e colar. Aconselhe o aluno a prestar muita atenção ao copiar / colar.</a:t>
            </a:r>
            <a:endParaRPr lang="pt-BR" sz="2000" b="0" strike="noStrike" spc="-1" dirty="0">
              <a:latin typeface="Arial"/>
            </a:endParaRPr>
          </a:p>
        </p:txBody>
      </p:sp>
      <p:sp>
        <p:nvSpPr>
          <p:cNvPr id="285" name="TextShape 3"/>
          <p:cNvSpPr txBox="1"/>
          <p:nvPr/>
        </p:nvSpPr>
        <p:spPr>
          <a:xfrm>
            <a:off x="4402080" y="9553680"/>
            <a:ext cx="3368160" cy="504360"/>
          </a:xfrm>
          <a:prstGeom prst="rect">
            <a:avLst/>
          </a:prstGeom>
          <a:noFill/>
          <a:ln>
            <a:noFill/>
          </a:ln>
        </p:spPr>
        <p:txBody>
          <a:bodyPr anchor="b"/>
          <a:lstStyle/>
          <a:p>
            <a:pPr algn="r">
              <a:lnSpc>
                <a:spcPct val="100000"/>
              </a:lnSpc>
            </a:pPr>
            <a:fld id="{98F24ABE-EA05-45E9-B797-7F5F8187F177}" type="slidenum">
              <a:rPr lang="pt-BR" sz="1200" b="0" strike="noStrike" spc="-1">
                <a:latin typeface="Times New Roman"/>
              </a:rPr>
              <a:t>15</a:t>
            </a:fld>
            <a:endParaRPr lang="pt-BR"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noRot="1" noChangeAspect="1"/>
          </p:cNvSpPr>
          <p:nvPr>
            <p:ph type="sldImg"/>
          </p:nvPr>
        </p:nvSpPr>
        <p:spPr>
          <a:xfrm>
            <a:off x="373063" y="693738"/>
            <a:ext cx="1524000" cy="1973262"/>
          </a:xfrm>
          <a:prstGeom prst="rect">
            <a:avLst/>
          </a:prstGeom>
        </p:spPr>
      </p:sp>
      <p:sp>
        <p:nvSpPr>
          <p:cNvPr id="290"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2000" b="1" strike="noStrike" spc="-1" dirty="0">
                <a:latin typeface="+mn-lt"/>
              </a:rPr>
              <a:t>Facilitação de atividades, página 9:</a:t>
            </a:r>
          </a:p>
          <a:p>
            <a:pPr>
              <a:lnSpc>
                <a:spcPct val="100000"/>
              </a:lnSpc>
            </a:pPr>
            <a:endParaRPr lang="pt-BR" sz="2000" b="1" strike="noStrike" spc="-1" dirty="0">
              <a:latin typeface="+mn-lt"/>
            </a:endParaRPr>
          </a:p>
          <a:p>
            <a:pPr>
              <a:lnSpc>
                <a:spcPct val="100000"/>
              </a:lnSpc>
            </a:pPr>
            <a:r>
              <a:rPr lang="pt-BR" sz="2000" b="0" strike="noStrike" spc="-1" dirty="0">
                <a:latin typeface="+mn-lt"/>
              </a:rPr>
              <a:t>Verifique a compreensão (IP e O)</a:t>
            </a:r>
          </a:p>
          <a:p>
            <a:pPr>
              <a:lnSpc>
                <a:spcPct val="100000"/>
              </a:lnSpc>
            </a:pPr>
            <a:r>
              <a:rPr lang="pt-BR" sz="2000" b="0" strike="noStrike" spc="-1" dirty="0">
                <a:latin typeface="+mn-lt"/>
              </a:rPr>
              <a:t>Perguntas sugeridas:</a:t>
            </a:r>
          </a:p>
          <a:p>
            <a:pPr>
              <a:lnSpc>
                <a:spcPct val="100000"/>
              </a:lnSpc>
            </a:pPr>
            <a:r>
              <a:rPr lang="pt-BR" sz="2000" b="0" strike="noStrike" spc="-1" dirty="0">
                <a:latin typeface="+mn-lt"/>
              </a:rPr>
              <a:t>O instrutor pergunta: O que deve ser compatível antes de redimensionar uma instância?</a:t>
            </a:r>
          </a:p>
          <a:p>
            <a:pPr>
              <a:lnSpc>
                <a:spcPct val="100000"/>
              </a:lnSpc>
            </a:pPr>
            <a:r>
              <a:rPr lang="pt-BR" sz="2000" b="0" strike="noStrike" spc="-1" dirty="0">
                <a:latin typeface="+mn-lt"/>
              </a:rPr>
              <a:t>O instrutor pergunta: Quais foram as três etapas que você concluiu nesta atividade?</a:t>
            </a:r>
            <a:endParaRPr lang="pt-BR" sz="2000" b="0" strike="noStrike" spc="-1" dirty="0">
              <a:latin typeface="Arial"/>
            </a:endParaRPr>
          </a:p>
        </p:txBody>
      </p:sp>
      <p:sp>
        <p:nvSpPr>
          <p:cNvPr id="291" name="TextShape 3"/>
          <p:cNvSpPr txBox="1"/>
          <p:nvPr/>
        </p:nvSpPr>
        <p:spPr>
          <a:xfrm>
            <a:off x="4402080" y="9553680"/>
            <a:ext cx="3368160" cy="504360"/>
          </a:xfrm>
          <a:prstGeom prst="rect">
            <a:avLst/>
          </a:prstGeom>
          <a:noFill/>
          <a:ln>
            <a:noFill/>
          </a:ln>
        </p:spPr>
        <p:txBody>
          <a:bodyPr anchor="b"/>
          <a:lstStyle/>
          <a:p>
            <a:pPr algn="r">
              <a:lnSpc>
                <a:spcPct val="100000"/>
              </a:lnSpc>
            </a:pPr>
            <a:fld id="{4027D6F9-C9E5-45FF-B954-D98F4281BB80}" type="slidenum">
              <a:rPr lang="pt-BR" sz="1200" b="0" strike="noStrike" spc="-1">
                <a:latin typeface="Times New Roman"/>
              </a:rPr>
              <a:t>16</a:t>
            </a:fld>
            <a:endParaRPr lang="pt-BR"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noRot="1" noChangeAspect="1"/>
          </p:cNvSpPr>
          <p:nvPr>
            <p:ph type="sldImg"/>
          </p:nvPr>
        </p:nvSpPr>
        <p:spPr>
          <a:xfrm>
            <a:off x="373063" y="1074738"/>
            <a:ext cx="1760537" cy="2278062"/>
          </a:xfrm>
          <a:prstGeom prst="rect">
            <a:avLst/>
          </a:prstGeom>
        </p:spPr>
      </p:sp>
      <p:sp>
        <p:nvSpPr>
          <p:cNvPr id="258" name="TextShape 2"/>
          <p:cNvSpPr txBox="1"/>
          <p:nvPr/>
        </p:nvSpPr>
        <p:spPr>
          <a:xfrm>
            <a:off x="4402080" y="9553680"/>
            <a:ext cx="3368160" cy="504360"/>
          </a:xfrm>
          <a:prstGeom prst="rect">
            <a:avLst/>
          </a:prstGeom>
          <a:noFill/>
          <a:ln>
            <a:noFill/>
          </a:ln>
        </p:spPr>
        <p:txBody>
          <a:bodyPr anchor="b"/>
          <a:lstStyle/>
          <a:p>
            <a:pPr algn="r">
              <a:lnSpc>
                <a:spcPct val="100000"/>
              </a:lnSpc>
            </a:pPr>
            <a:fld id="{83EFD3FE-7A13-43EC-AB24-89EC31F48F48}" type="slidenum">
              <a:rPr lang="pt-BR" sz="1200" b="0" strike="noStrike" spc="-1">
                <a:latin typeface="Times New Roman"/>
              </a:rPr>
              <a:t>17</a:t>
            </a:fld>
            <a:endParaRPr lang="pt-BR" sz="1200" b="0" strike="noStrike" spc="-1">
              <a:latin typeface="Times New Roman"/>
            </a:endParaRPr>
          </a:p>
        </p:txBody>
      </p:sp>
      <p:sp>
        <p:nvSpPr>
          <p:cNvPr id="259" name="CustomShape 3"/>
          <p:cNvSpPr/>
          <p:nvPr/>
        </p:nvSpPr>
        <p:spPr>
          <a:xfrm>
            <a:off x="2208240" y="944640"/>
            <a:ext cx="5257440" cy="281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400" b="1" strike="noStrike" spc="-1">
                <a:solidFill>
                  <a:srgbClr val="232F3E"/>
                </a:solidFill>
                <a:latin typeface="+mn-lt"/>
                <a:ea typeface="+mn-ea"/>
              </a:rPr>
              <a:t>How to Use</a:t>
            </a:r>
            <a:endParaRPr lang="pt-BR" sz="1400" b="0" strike="noStrike" spc="-1">
              <a:latin typeface="Arial"/>
            </a:endParaRPr>
          </a:p>
          <a:p>
            <a:pPr>
              <a:lnSpc>
                <a:spcPct val="100000"/>
              </a:lnSpc>
            </a:pPr>
            <a:endParaRPr lang="pt-BR" sz="1400" b="0" strike="noStrike" spc="-1">
              <a:latin typeface="Arial"/>
            </a:endParaRPr>
          </a:p>
          <a:p>
            <a:pPr>
              <a:lnSpc>
                <a:spcPct val="100000"/>
              </a:lnSpc>
            </a:pPr>
            <a:r>
              <a:rPr lang="pt-BR" sz="1100" b="0" strike="noStrike" spc="-1">
                <a:solidFill>
                  <a:srgbClr val="232F3E"/>
                </a:solidFill>
                <a:latin typeface="+mn-lt"/>
                <a:ea typeface="+mn-ea"/>
              </a:rPr>
              <a:t>This document is both a Student Guide and an Educator Guide. Print the Student Guide as a PDF for distribution to your students. You can also print this Educator Guide (</a:t>
            </a:r>
            <a:r>
              <a:rPr lang="pt-BR" sz="1100" b="0" i="1" strike="noStrike" spc="-1">
                <a:solidFill>
                  <a:srgbClr val="232F3E"/>
                </a:solidFill>
                <a:latin typeface="+mn-lt"/>
                <a:ea typeface="+mn-ea"/>
              </a:rPr>
              <a:t>see instructions below</a:t>
            </a:r>
            <a:r>
              <a:rPr lang="pt-BR" sz="1100" b="0" strike="noStrike" spc="-1">
                <a:solidFill>
                  <a:srgbClr val="232F3E"/>
                </a:solidFill>
                <a:latin typeface="+mn-lt"/>
                <a:ea typeface="+mn-ea"/>
              </a:rPr>
              <a:t>).</a:t>
            </a:r>
            <a:endParaRPr lang="pt-BR" sz="1100" b="0" strike="noStrike" spc="-1">
              <a:latin typeface="Arial"/>
            </a:endParaRPr>
          </a:p>
          <a:p>
            <a:pPr>
              <a:lnSpc>
                <a:spcPct val="100000"/>
              </a:lnSpc>
            </a:pPr>
            <a:endParaRPr lang="pt-BR" sz="1100" b="0" strike="noStrike" spc="-1">
              <a:latin typeface="Arial"/>
            </a:endParaRPr>
          </a:p>
          <a:p>
            <a:pPr>
              <a:lnSpc>
                <a:spcPct val="100000"/>
              </a:lnSpc>
            </a:pPr>
            <a:r>
              <a:rPr lang="pt-BR" sz="1100" b="1" strike="noStrike" spc="-1">
                <a:solidFill>
                  <a:srgbClr val="232F3E"/>
                </a:solidFill>
                <a:latin typeface="+mn-lt"/>
                <a:ea typeface="+mn-ea"/>
              </a:rPr>
              <a:t>Printing Student Guide</a:t>
            </a:r>
            <a:endParaRPr lang="pt-BR" sz="1100" b="0" strike="noStrike" spc="-1">
              <a:latin typeface="Arial"/>
            </a:endParaRPr>
          </a:p>
          <a:p>
            <a:pPr marL="171360" indent="-171000">
              <a:lnSpc>
                <a:spcPct val="100000"/>
              </a:lnSpc>
              <a:buClr>
                <a:srgbClr val="232F3E"/>
              </a:buClr>
              <a:buFont typeface="Arial"/>
              <a:buChar char="•"/>
            </a:pPr>
            <a:r>
              <a:rPr lang="pt-BR" sz="1100" b="0" strike="noStrike" spc="-1">
                <a:solidFill>
                  <a:srgbClr val="232F3E"/>
                </a:solidFill>
                <a:latin typeface="+mn-lt"/>
                <a:ea typeface="+mn-ea"/>
              </a:rPr>
              <a:t>Click </a:t>
            </a:r>
            <a:r>
              <a:rPr lang="pt-BR" sz="1100" b="1" strike="noStrike" spc="-1">
                <a:solidFill>
                  <a:srgbClr val="232F3E"/>
                </a:solidFill>
                <a:latin typeface="+mn-lt"/>
                <a:ea typeface="+mn-ea"/>
              </a:rPr>
              <a:t>View &gt; Normal</a:t>
            </a:r>
            <a:endParaRPr lang="pt-BR" sz="1100" b="0" strike="noStrike" spc="-1">
              <a:latin typeface="Arial"/>
            </a:endParaRPr>
          </a:p>
          <a:p>
            <a:pPr marL="171360" indent="-171000">
              <a:lnSpc>
                <a:spcPct val="100000"/>
              </a:lnSpc>
              <a:buClr>
                <a:srgbClr val="232F3E"/>
              </a:buClr>
              <a:buFont typeface="Arial"/>
              <a:buChar char="•"/>
            </a:pPr>
            <a:r>
              <a:rPr lang="pt-BR" sz="1100" b="1" strike="noStrike" spc="-1">
                <a:solidFill>
                  <a:srgbClr val="232F3E"/>
                </a:solidFill>
                <a:latin typeface="+mn-lt"/>
                <a:ea typeface="+mn-ea"/>
              </a:rPr>
              <a:t>Windows</a:t>
            </a:r>
            <a:r>
              <a:rPr lang="pt-BR" sz="1100" b="0" strike="noStrike" spc="-1">
                <a:solidFill>
                  <a:srgbClr val="232F3E"/>
                </a:solidFill>
                <a:latin typeface="+mn-lt"/>
                <a:ea typeface="+mn-ea"/>
              </a:rPr>
              <a:t>:</a:t>
            </a:r>
            <a:endParaRPr lang="pt-BR" sz="1100" b="0" strike="noStrike" spc="-1">
              <a:latin typeface="Arial"/>
            </a:endParaRPr>
          </a:p>
          <a:p>
            <a:pPr marL="628560" lvl="1" indent="-171000">
              <a:lnSpc>
                <a:spcPct val="100000"/>
              </a:lnSpc>
              <a:buClr>
                <a:srgbClr val="232F3E"/>
              </a:buClr>
              <a:buFont typeface="Arial"/>
              <a:buChar char="•"/>
            </a:pPr>
            <a:r>
              <a:rPr lang="pt-BR" sz="1100" b="1" strike="noStrike" spc="-1">
                <a:solidFill>
                  <a:srgbClr val="232F3E"/>
                </a:solidFill>
                <a:latin typeface="+mn-lt"/>
                <a:ea typeface="+mn-ea"/>
              </a:rPr>
              <a:t>File &gt; Export &gt; Create PDF</a:t>
            </a:r>
            <a:endParaRPr lang="pt-BR" sz="1100" b="0" strike="noStrike" spc="-1">
              <a:latin typeface="Arial"/>
            </a:endParaRPr>
          </a:p>
          <a:p>
            <a:pPr marL="171360" indent="-171000">
              <a:lnSpc>
                <a:spcPct val="100000"/>
              </a:lnSpc>
              <a:buClr>
                <a:srgbClr val="232F3E"/>
              </a:buClr>
              <a:buFont typeface="Arial"/>
              <a:buChar char="•"/>
            </a:pPr>
            <a:r>
              <a:rPr lang="pt-BR" sz="1100" b="1" strike="noStrike" spc="-1">
                <a:solidFill>
                  <a:srgbClr val="232F3E"/>
                </a:solidFill>
                <a:latin typeface="+mn-lt"/>
                <a:ea typeface="+mn-ea"/>
              </a:rPr>
              <a:t>Mac</a:t>
            </a:r>
            <a:r>
              <a:rPr lang="pt-BR" sz="1100" b="0" strike="noStrike" spc="-1">
                <a:solidFill>
                  <a:srgbClr val="232F3E"/>
                </a:solidFill>
                <a:latin typeface="+mn-lt"/>
                <a:ea typeface="+mn-ea"/>
              </a:rPr>
              <a:t> </a:t>
            </a:r>
            <a:endParaRPr lang="pt-BR" sz="1100" b="0" strike="noStrike" spc="-1">
              <a:latin typeface="Arial"/>
            </a:endParaRPr>
          </a:p>
          <a:p>
            <a:pPr marL="628560" lvl="1" indent="-171000">
              <a:lnSpc>
                <a:spcPct val="100000"/>
              </a:lnSpc>
              <a:buClr>
                <a:srgbClr val="232F3E"/>
              </a:buClr>
              <a:buFont typeface="Arial"/>
              <a:buChar char="•"/>
            </a:pPr>
            <a:r>
              <a:rPr lang="pt-BR" sz="1100" b="1" strike="noStrike" spc="-1">
                <a:solidFill>
                  <a:srgbClr val="232F3E"/>
                </a:solidFill>
                <a:latin typeface="+mn-lt"/>
                <a:ea typeface="+mn-ea"/>
              </a:rPr>
              <a:t>File &gt; Export &gt; File Format: PDF</a:t>
            </a:r>
            <a:endParaRPr lang="pt-BR" sz="1100" b="0" strike="noStrike" spc="-1">
              <a:latin typeface="Arial"/>
            </a:endParaRPr>
          </a:p>
          <a:p>
            <a:pPr>
              <a:lnSpc>
                <a:spcPct val="100000"/>
              </a:lnSpc>
            </a:pPr>
            <a:endParaRPr lang="pt-BR" sz="1100" b="0" strike="noStrike" spc="-1">
              <a:latin typeface="Arial"/>
            </a:endParaRPr>
          </a:p>
          <a:p>
            <a:pPr>
              <a:lnSpc>
                <a:spcPct val="100000"/>
              </a:lnSpc>
            </a:pPr>
            <a:r>
              <a:rPr lang="pt-BR" sz="1100" b="1" strike="noStrike" spc="-1">
                <a:solidFill>
                  <a:srgbClr val="232F3E"/>
                </a:solidFill>
                <a:latin typeface="+mn-lt"/>
                <a:ea typeface="+mn-ea"/>
              </a:rPr>
              <a:t>Printing Educator Guide</a:t>
            </a:r>
            <a:endParaRPr lang="pt-BR" sz="1100" b="0" strike="noStrike" spc="-1">
              <a:latin typeface="Arial"/>
            </a:endParaRPr>
          </a:p>
          <a:p>
            <a:pPr marL="171360" indent="-171000">
              <a:lnSpc>
                <a:spcPct val="100000"/>
              </a:lnSpc>
              <a:buClr>
                <a:srgbClr val="232F3E"/>
              </a:buClr>
              <a:buFont typeface="Arial"/>
              <a:buChar char="•"/>
            </a:pPr>
            <a:r>
              <a:rPr lang="pt-BR" sz="1100" b="0" strike="noStrike" spc="-1">
                <a:solidFill>
                  <a:srgbClr val="232F3E"/>
                </a:solidFill>
                <a:latin typeface="+mn-lt"/>
                <a:ea typeface="+mn-ea"/>
              </a:rPr>
              <a:t>Click </a:t>
            </a:r>
            <a:r>
              <a:rPr lang="pt-BR" sz="1100" b="1" strike="noStrike" spc="-1">
                <a:solidFill>
                  <a:srgbClr val="232F3E"/>
                </a:solidFill>
                <a:latin typeface="+mn-lt"/>
                <a:ea typeface="+mn-ea"/>
              </a:rPr>
              <a:t>View &gt; Notes Pages</a:t>
            </a:r>
            <a:endParaRPr lang="pt-BR" sz="1100" b="0" strike="noStrike" spc="-1">
              <a:latin typeface="Arial"/>
            </a:endParaRPr>
          </a:p>
          <a:p>
            <a:pPr marL="171360" indent="-171000">
              <a:lnSpc>
                <a:spcPct val="100000"/>
              </a:lnSpc>
              <a:buClr>
                <a:srgbClr val="232F3E"/>
              </a:buClr>
              <a:buFont typeface="Arial"/>
              <a:buChar char="•"/>
            </a:pPr>
            <a:r>
              <a:rPr lang="pt-BR" sz="1100" b="1" strike="noStrike" spc="-1">
                <a:solidFill>
                  <a:srgbClr val="232F3E"/>
                </a:solidFill>
                <a:latin typeface="+mn-lt"/>
                <a:ea typeface="+mn-ea"/>
              </a:rPr>
              <a:t>File &gt; Print &gt; Layout: Notes</a:t>
            </a:r>
            <a:endParaRPr lang="pt-BR" sz="1100" b="0" strike="noStrike" spc="-1">
              <a:latin typeface="Arial"/>
            </a:endParaRPr>
          </a:p>
        </p:txBody>
      </p:sp>
      <p:sp>
        <p:nvSpPr>
          <p:cNvPr id="260" name="CustomShape 4"/>
          <p:cNvSpPr/>
          <p:nvPr/>
        </p:nvSpPr>
        <p:spPr>
          <a:xfrm>
            <a:off x="2438280" y="3254400"/>
            <a:ext cx="3547440" cy="6048000"/>
          </a:xfrm>
          <a:prstGeom prst="rect">
            <a:avLst/>
          </a:prstGeom>
          <a:noFill/>
          <a:ln>
            <a:noFill/>
          </a:ln>
        </p:spPr>
        <p:style>
          <a:lnRef idx="0">
            <a:scrgbClr r="0" g="0" b="0"/>
          </a:lnRef>
          <a:fillRef idx="0">
            <a:scrgbClr r="0" g="0" b="0"/>
          </a:fillRef>
          <a:effectRef idx="0">
            <a:scrgbClr r="0" g="0" b="0"/>
          </a:effectRef>
          <a:fontRef idx="minor"/>
        </p:style>
      </p:sp>
      <p:sp>
        <p:nvSpPr>
          <p:cNvPr id="261" name="CustomShape 5"/>
          <p:cNvSpPr/>
          <p:nvPr/>
        </p:nvSpPr>
        <p:spPr>
          <a:xfrm>
            <a:off x="6154560" y="3254400"/>
            <a:ext cx="3547440" cy="5295600"/>
          </a:xfrm>
          <a:prstGeom prst="rect">
            <a:avLst/>
          </a:prstGeom>
          <a:noFill/>
          <a:ln>
            <a:noFill/>
          </a:ln>
        </p:spPr>
        <p:style>
          <a:lnRef idx="0">
            <a:scrgbClr r="0" g="0" b="0"/>
          </a:lnRef>
          <a:fillRef idx="0">
            <a:scrgbClr r="0" g="0" b="0"/>
          </a:fillRef>
          <a:effectRef idx="0">
            <a:scrgbClr r="0" g="0" b="0"/>
          </a:effectRef>
          <a:fontRef idx="minor"/>
        </p:style>
      </p:sp>
      <p:sp>
        <p:nvSpPr>
          <p:cNvPr id="262" name="PlaceHolder 6"/>
          <p:cNvSpPr>
            <a:spLocks noGrp="1"/>
          </p:cNvSpPr>
          <p:nvPr>
            <p:ph type="body"/>
          </p:nvPr>
        </p:nvSpPr>
        <p:spPr>
          <a:xfrm>
            <a:off x="228600" y="4000680"/>
            <a:ext cx="7391160" cy="5295600"/>
          </a:xfrm>
          <a:prstGeom prst="rect">
            <a:avLst/>
          </a:prstGeom>
        </p:spPr>
        <p:txBody>
          <a:bodyPr/>
          <a:lstStyle/>
          <a:p>
            <a:pPr marL="216000" indent="-216000">
              <a:lnSpc>
                <a:spcPct val="100000"/>
              </a:lnSpc>
            </a:pPr>
            <a:r>
              <a:rPr lang="pt-BR" sz="2000" b="0" strike="noStrike" spc="-1" dirty="0">
                <a:latin typeface="Arial"/>
              </a:rPr>
              <a:t>Objetivo:</a:t>
            </a:r>
          </a:p>
          <a:p>
            <a:pPr marL="216000" indent="-216000">
              <a:lnSpc>
                <a:spcPct val="100000"/>
              </a:lnSpc>
            </a:pPr>
            <a:r>
              <a:rPr lang="pt-BR" sz="2000" b="0" strike="noStrike" spc="-1" dirty="0">
                <a:latin typeface="Arial"/>
              </a:rPr>
              <a:t>Este Guia de atividades faz parte das ofertas de conteúdo do AWS </a:t>
            </a:r>
            <a:r>
              <a:rPr lang="pt-BR" sz="2000" b="0" strike="noStrike" spc="-1" dirty="0" err="1">
                <a:latin typeface="Arial"/>
              </a:rPr>
              <a:t>Educate</a:t>
            </a:r>
            <a:r>
              <a:rPr lang="pt-BR" sz="2000" b="0" strike="noStrike" spc="-1" dirty="0">
                <a:latin typeface="Arial"/>
              </a:rPr>
              <a:t>. O objetivo deste guia de lançamento e configuração de uma instância do </a:t>
            </a:r>
            <a:r>
              <a:rPr lang="pt-BR" sz="2000" b="0" strike="noStrike" spc="-1" dirty="0" err="1">
                <a:latin typeface="Arial"/>
              </a:rPr>
              <a:t>Amazon</a:t>
            </a:r>
            <a:r>
              <a:rPr lang="pt-BR" sz="2000" b="0" strike="noStrike" spc="-1" dirty="0">
                <a:latin typeface="Arial"/>
              </a:rPr>
              <a:t> EC2 da </a:t>
            </a:r>
            <a:r>
              <a:rPr lang="pt-BR" sz="2000" b="0" strike="noStrike" spc="-1" dirty="0" err="1">
                <a:latin typeface="Arial"/>
              </a:rPr>
              <a:t>Amazon</a:t>
            </a:r>
            <a:r>
              <a:rPr lang="pt-BR" sz="2000" b="0" strike="noStrike" spc="-1" dirty="0">
                <a:latin typeface="Arial"/>
              </a:rPr>
              <a:t> é fornecer aos educadores </a:t>
            </a:r>
            <a:r>
              <a:rPr lang="pt-BR" sz="2000" b="0" strike="noStrike" spc="-1" dirty="0" err="1">
                <a:latin typeface="Arial"/>
              </a:rPr>
              <a:t>prompts</a:t>
            </a:r>
            <a:r>
              <a:rPr lang="pt-BR" sz="2000" b="0" strike="noStrike" spc="-1" dirty="0">
                <a:latin typeface="Arial"/>
              </a:rPr>
              <a:t> e atividades de extensão em apoio às atividades em nuvem. O guia inclui uma atividade voltada para o aluno chamada “Iniciando e configurando uma instância do </a:t>
            </a:r>
            <a:r>
              <a:rPr lang="pt-BR" sz="2000" b="0" strike="noStrike" spc="-1" dirty="0" err="1">
                <a:latin typeface="Arial"/>
              </a:rPr>
              <a:t>Amazon</a:t>
            </a:r>
            <a:r>
              <a:rPr lang="pt-BR" sz="2000" b="0" strike="noStrike" spc="-1" dirty="0">
                <a:latin typeface="Arial"/>
              </a:rPr>
              <a:t> EC2” e as notas específicas do educador correspondentes para orientar a facilitação da atividade.</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Descrição:</a:t>
            </a:r>
          </a:p>
          <a:p>
            <a:pPr marL="216000" indent="-216000">
              <a:lnSpc>
                <a:spcPct val="100000"/>
              </a:lnSpc>
            </a:pPr>
            <a:r>
              <a:rPr lang="pt-BR" sz="2000" b="0" strike="noStrike" spc="-1" dirty="0">
                <a:latin typeface="Arial"/>
              </a:rPr>
              <a:t>Este Guia de atividades estrutura a atividade para iniciar e configurar uma instância do </a:t>
            </a:r>
            <a:r>
              <a:rPr lang="pt-BR" sz="2000" b="0" strike="noStrike" spc="-1" dirty="0" err="1">
                <a:latin typeface="Arial"/>
              </a:rPr>
              <a:t>Amazon</a:t>
            </a:r>
            <a:r>
              <a:rPr lang="pt-BR" sz="2000" b="0" strike="noStrike" spc="-1" dirty="0">
                <a:latin typeface="Arial"/>
              </a:rPr>
              <a:t> EC2.</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Quais são os objetivos de iniciar e configurar um Guia de atividades de instância do </a:t>
            </a:r>
            <a:r>
              <a:rPr lang="pt-BR" sz="2000" b="0" strike="noStrike" spc="-1" dirty="0" err="1">
                <a:latin typeface="Arial"/>
              </a:rPr>
              <a:t>Amazon</a:t>
            </a:r>
            <a:r>
              <a:rPr lang="pt-BR" sz="2000" b="0" strike="noStrike" spc="-1" dirty="0">
                <a:latin typeface="Arial"/>
              </a:rPr>
              <a:t> EC2? Ao usar o guia, os educadores serão capazes de:</a:t>
            </a:r>
          </a:p>
          <a:p>
            <a:pPr marL="216000" indent="-216000">
              <a:lnSpc>
                <a:spcPct val="100000"/>
              </a:lnSpc>
            </a:pPr>
            <a:r>
              <a:rPr lang="pt-BR" sz="2000" b="0" strike="noStrike" spc="-1" dirty="0">
                <a:latin typeface="Arial"/>
              </a:rPr>
              <a:t>Compreender as metas da atividade, objetivos de aprendizagem, conceitos-chave e terminologia</a:t>
            </a:r>
          </a:p>
          <a:p>
            <a:pPr marL="216000" indent="-216000">
              <a:lnSpc>
                <a:spcPct val="100000"/>
              </a:lnSpc>
            </a:pPr>
            <a:r>
              <a:rPr lang="pt-BR" sz="2000" b="0" strike="noStrike" spc="-1" dirty="0">
                <a:latin typeface="Arial"/>
              </a:rPr>
              <a:t>Facilite a aprendizagem do aluno antes, durante e depois da atividade</a:t>
            </a:r>
          </a:p>
          <a:p>
            <a:pPr marL="216000" indent="-216000">
              <a:lnSpc>
                <a:spcPct val="100000"/>
              </a:lnSpc>
            </a:pPr>
            <a:r>
              <a:rPr lang="pt-BR" sz="2000" b="0" strike="noStrike" spc="-1" dirty="0">
                <a:latin typeface="Arial"/>
              </a:rPr>
              <a:t>Avalie o conhecimento dos alunos sobre o </a:t>
            </a:r>
            <a:r>
              <a:rPr lang="pt-BR" sz="2000" b="0" strike="noStrike" spc="-1" dirty="0" err="1">
                <a:latin typeface="Arial"/>
              </a:rPr>
              <a:t>Amazon</a:t>
            </a:r>
            <a:r>
              <a:rPr lang="pt-BR" sz="2000" b="0" strike="noStrike" spc="-1" dirty="0">
                <a:latin typeface="Arial"/>
              </a:rPr>
              <a:t> EC2</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Conteúdo do guia:</a:t>
            </a:r>
          </a:p>
          <a:p>
            <a:pPr marL="216000" indent="-216000">
              <a:lnSpc>
                <a:spcPct val="100000"/>
              </a:lnSpc>
            </a:pPr>
            <a:r>
              <a:rPr lang="pt-BR" sz="2000" b="0" strike="noStrike" spc="-1" dirty="0">
                <a:latin typeface="Arial"/>
              </a:rPr>
              <a:t>Atividades de preparação</a:t>
            </a:r>
          </a:p>
          <a:p>
            <a:pPr marL="216000" indent="-216000">
              <a:lnSpc>
                <a:spcPct val="100000"/>
              </a:lnSpc>
            </a:pPr>
            <a:r>
              <a:rPr lang="pt-BR" sz="2000" b="0" strike="noStrike" spc="-1" dirty="0">
                <a:latin typeface="Arial"/>
              </a:rPr>
              <a:t>Ativar conhecimento prévio</a:t>
            </a:r>
          </a:p>
          <a:p>
            <a:pPr marL="216000" indent="-216000">
              <a:lnSpc>
                <a:spcPct val="100000"/>
              </a:lnSpc>
            </a:pPr>
            <a:r>
              <a:rPr lang="pt-BR" sz="2000" b="0" strike="noStrike" spc="-1" dirty="0">
                <a:latin typeface="Arial"/>
              </a:rPr>
              <a:t>Discussão </a:t>
            </a:r>
            <a:r>
              <a:rPr lang="pt-BR" sz="2000" b="0" strike="noStrike" spc="-1" dirty="0" err="1">
                <a:latin typeface="Arial"/>
              </a:rPr>
              <a:t>pré</a:t>
            </a:r>
            <a:r>
              <a:rPr lang="pt-BR" sz="2000" b="0" strike="noStrike" spc="-1" dirty="0">
                <a:latin typeface="Arial"/>
              </a:rPr>
              <a:t>-atividade</a:t>
            </a:r>
          </a:p>
          <a:p>
            <a:pPr marL="216000" indent="-216000">
              <a:lnSpc>
                <a:spcPct val="100000"/>
              </a:lnSpc>
            </a:pPr>
            <a:r>
              <a:rPr lang="pt-BR" sz="2000" b="0" strike="noStrike" spc="-1" dirty="0">
                <a:latin typeface="Arial"/>
              </a:rPr>
              <a:t>Facilitação de atividades</a:t>
            </a:r>
          </a:p>
          <a:p>
            <a:pPr marL="216000" indent="-216000">
              <a:lnSpc>
                <a:spcPct val="100000"/>
              </a:lnSpc>
            </a:pPr>
            <a:r>
              <a:rPr lang="pt-BR" sz="2000" b="0" strike="noStrike" spc="-1" dirty="0">
                <a:latin typeface="Arial"/>
              </a:rPr>
              <a:t>Estratégias de alfabetização</a:t>
            </a:r>
          </a:p>
          <a:p>
            <a:pPr marL="216000" indent="-216000">
              <a:lnSpc>
                <a:spcPct val="100000"/>
              </a:lnSpc>
            </a:pPr>
            <a:r>
              <a:rPr lang="pt-BR" sz="2000" b="0" strike="noStrike" spc="-1" dirty="0" err="1">
                <a:latin typeface="Arial"/>
              </a:rPr>
              <a:t>Prompts</a:t>
            </a:r>
            <a:r>
              <a:rPr lang="pt-BR" sz="2000" b="0" strike="noStrike" spc="-1" dirty="0">
                <a:latin typeface="Arial"/>
              </a:rPr>
              <a:t> de linguagem</a:t>
            </a:r>
          </a:p>
          <a:p>
            <a:pPr marL="216000" indent="-216000">
              <a:lnSpc>
                <a:spcPct val="100000"/>
              </a:lnSpc>
            </a:pPr>
            <a:r>
              <a:rPr lang="pt-BR" sz="2000" b="0" strike="noStrike" spc="-1" dirty="0">
                <a:latin typeface="Arial"/>
              </a:rPr>
              <a:t>Descolar</a:t>
            </a:r>
          </a:p>
          <a:p>
            <a:pPr marL="216000" indent="-216000">
              <a:lnSpc>
                <a:spcPct val="100000"/>
              </a:lnSpc>
            </a:pPr>
            <a:r>
              <a:rPr lang="pt-BR" sz="2000" b="0" strike="noStrike" spc="-1" dirty="0">
                <a:latin typeface="Arial"/>
              </a:rPr>
              <a:t>Verificando a compreensão</a:t>
            </a:r>
          </a:p>
          <a:p>
            <a:pPr marL="216000" indent="-216000">
              <a:lnSpc>
                <a:spcPct val="100000"/>
              </a:lnSpc>
            </a:pPr>
            <a:r>
              <a:rPr lang="pt-BR" sz="2000" b="0" strike="noStrike" spc="-1" dirty="0">
                <a:latin typeface="Arial"/>
              </a:rPr>
              <a:t>Assessments</a:t>
            </a:r>
          </a:p>
          <a:p>
            <a:pPr marL="216000" indent="-216000">
              <a:lnSpc>
                <a:spcPct val="100000"/>
              </a:lnSpc>
            </a:pPr>
            <a:r>
              <a:rPr lang="pt-BR" sz="2000" b="0" strike="noStrike" spc="-1" dirty="0">
                <a:latin typeface="Arial"/>
              </a:rPr>
              <a:t>Principais conceitos e terminologia</a:t>
            </a:r>
          </a:p>
          <a:p>
            <a:pPr marL="216000" indent="-216000">
              <a:lnSpc>
                <a:spcPct val="100000"/>
              </a:lnSpc>
            </a:pPr>
            <a:r>
              <a:rPr lang="pt-BR" sz="2000" b="0" strike="noStrike" spc="-1" dirty="0">
                <a:latin typeface="Arial"/>
              </a:rPr>
              <a:t>Específico da tarefa</a:t>
            </a:r>
          </a:p>
          <a:p>
            <a:pPr marL="216000" indent="-216000">
              <a:lnSpc>
                <a:spcPct val="100000"/>
              </a:lnSpc>
            </a:pPr>
            <a:r>
              <a:rPr lang="pt-BR" sz="2000" b="0" strike="noStrike" spc="-1" dirty="0">
                <a:latin typeface="Arial"/>
              </a:rPr>
              <a:t>Baseado em desempenho</a:t>
            </a:r>
          </a:p>
          <a:p>
            <a:pPr marL="216000" indent="-216000">
              <a:lnSpc>
                <a:spcPct val="100000"/>
              </a:lnSpc>
            </a:pPr>
            <a:r>
              <a:rPr lang="pt-BR" sz="2000" b="0" strike="noStrike" spc="-1" dirty="0">
                <a:latin typeface="Arial"/>
              </a:rPr>
              <a:t>Relatório de atividades e atividades de extensão</a:t>
            </a:r>
          </a:p>
          <a:p>
            <a:pPr marL="216000" indent="-216000">
              <a:lnSpc>
                <a:spcPct val="100000"/>
              </a:lnSpc>
            </a:pPr>
            <a:r>
              <a:rPr lang="pt-BR" sz="2000" b="0" strike="noStrike" spc="-1" dirty="0">
                <a:latin typeface="Arial"/>
              </a:rPr>
              <a:t>Discussão pós-atividade</a:t>
            </a:r>
          </a:p>
          <a:p>
            <a:pPr marL="216000" indent="-216000">
              <a:lnSpc>
                <a:spcPct val="100000"/>
              </a:lnSpc>
            </a:pPr>
            <a:r>
              <a:rPr lang="pt-BR" sz="2000" b="0" strike="noStrike" spc="-1" dirty="0">
                <a:latin typeface="Arial"/>
              </a:rPr>
              <a:t>Representam conceitos</a:t>
            </a:r>
          </a:p>
          <a:p>
            <a:pPr marL="216000" indent="-216000">
              <a:lnSpc>
                <a:spcPct val="100000"/>
              </a:lnSpc>
            </a:pPr>
            <a:r>
              <a:rPr lang="pt-BR" sz="2000" b="0" strike="noStrike" spc="-1" dirty="0">
                <a:latin typeface="Arial"/>
              </a:rPr>
              <a:t>Atividades de extensão</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Recursos adicionais</a:t>
            </a:r>
          </a:p>
          <a:p>
            <a:pPr marL="216000" indent="-216000">
              <a:lnSpc>
                <a:spcPct val="100000"/>
              </a:lnSpc>
            </a:pPr>
            <a:r>
              <a:rPr lang="pt-BR" sz="2000" b="0" strike="noStrike" spc="-1" dirty="0">
                <a:latin typeface="Arial"/>
              </a:rPr>
              <a:t>Use esses recursos por meio do AWS Management Console para concluir as tarefas relacionadas ao </a:t>
            </a:r>
            <a:r>
              <a:rPr lang="pt-BR" sz="2000" b="0" strike="noStrike" spc="-1" dirty="0" err="1">
                <a:latin typeface="Arial"/>
              </a:rPr>
              <a:t>Amazon</a:t>
            </a:r>
            <a:r>
              <a:rPr lang="pt-BR" sz="2000" b="0" strike="noStrike" spc="-1" dirty="0">
                <a:latin typeface="Arial"/>
              </a:rPr>
              <a:t> EC2:</a:t>
            </a:r>
          </a:p>
          <a:p>
            <a:pPr marL="216000" indent="-216000">
              <a:lnSpc>
                <a:spcPct val="100000"/>
              </a:lnSpc>
            </a:pPr>
            <a:r>
              <a:rPr lang="pt-BR" sz="2000" b="0" strike="noStrike" spc="-1" dirty="0">
                <a:latin typeface="Arial"/>
              </a:rPr>
              <a:t>Introdução ao </a:t>
            </a:r>
            <a:r>
              <a:rPr lang="pt-BR" sz="2000" b="0" strike="noStrike" spc="-1" dirty="0" err="1">
                <a:latin typeface="Arial"/>
              </a:rPr>
              <a:t>Amazon</a:t>
            </a:r>
            <a:r>
              <a:rPr lang="pt-BR" sz="2000" b="0" strike="noStrike" spc="-1" dirty="0">
                <a:latin typeface="Arial"/>
              </a:rPr>
              <a:t> EC2 (links para um site externo): https://aws.amazon.com/ec2/</a:t>
            </a:r>
            <a:r>
              <a:rPr lang="pt-BR" sz="2000" b="0" strike="noStrike" spc="-1" dirty="0" err="1">
                <a:latin typeface="Arial"/>
              </a:rPr>
              <a:t>getting-started</a:t>
            </a:r>
            <a:r>
              <a:rPr lang="pt-BR" sz="2000" b="0" strike="noStrike" spc="-1" dirty="0">
                <a:latin typeface="Arial"/>
              </a:rPr>
              <a:t>/.</a:t>
            </a:r>
          </a:p>
          <a:p>
            <a:pPr marL="216000" indent="-216000">
              <a:lnSpc>
                <a:spcPct val="100000"/>
              </a:lnSpc>
            </a:pPr>
            <a:r>
              <a:rPr lang="pt-BR" sz="2000" b="0" strike="noStrike" spc="-1" dirty="0">
                <a:latin typeface="Arial"/>
              </a:rPr>
              <a:t>Tutorial: Introdução às instâncias do </a:t>
            </a:r>
            <a:r>
              <a:rPr lang="pt-BR" sz="2000" b="0" strike="noStrike" spc="-1" dirty="0" err="1">
                <a:latin typeface="Arial"/>
              </a:rPr>
              <a:t>Amazon</a:t>
            </a:r>
            <a:r>
              <a:rPr lang="pt-BR" sz="2000" b="0" strike="noStrike" spc="-1" dirty="0">
                <a:latin typeface="Arial"/>
              </a:rPr>
              <a:t> EC2 Linux (links para um site externo): HTTPs://docs.aws.amazon.com/AWSEC2/latest/UserGuide/EC2_GetStarted.html</a:t>
            </a:r>
          </a:p>
          <a:p>
            <a:pPr marL="216000" indent="-216000">
              <a:lnSpc>
                <a:spcPct val="100000"/>
              </a:lnSpc>
            </a:pPr>
            <a:r>
              <a:rPr lang="pt-BR" sz="2000" b="0" strike="noStrike" spc="-1" dirty="0">
                <a:latin typeface="Arial"/>
              </a:rPr>
              <a:t>Configurando com o </a:t>
            </a:r>
            <a:r>
              <a:rPr lang="pt-BR" sz="2000" b="0" strike="noStrike" spc="-1" dirty="0" err="1">
                <a:latin typeface="Arial"/>
              </a:rPr>
              <a:t>Amazon</a:t>
            </a:r>
            <a:r>
              <a:rPr lang="pt-BR" sz="2000" b="0" strike="noStrike" spc="-1" dirty="0">
                <a:latin typeface="Arial"/>
              </a:rPr>
              <a:t> EC2 (links para um site externo): https://docs.aws.amazon.com/AWSEC2/latest/UserGuide/get-set-up-for-amazon-ec2.html</a:t>
            </a:r>
          </a:p>
          <a:p>
            <a:pPr marL="216000" indent="-216000">
              <a:lnSpc>
                <a:spcPct val="100000"/>
              </a:lnSpc>
            </a:pPr>
            <a:r>
              <a:rPr lang="pt-BR" sz="2000" b="0" strike="noStrike" spc="-1" dirty="0">
                <a:latin typeface="Arial"/>
              </a:rPr>
              <a:t>O que é </a:t>
            </a:r>
            <a:r>
              <a:rPr lang="pt-BR" sz="2000" b="0" strike="noStrike" spc="-1" dirty="0" err="1">
                <a:latin typeface="Arial"/>
              </a:rPr>
              <a:t>Amazon</a:t>
            </a:r>
            <a:r>
              <a:rPr lang="pt-BR" sz="2000" b="0" strike="noStrike" spc="-1" dirty="0">
                <a:latin typeface="Arial"/>
              </a:rPr>
              <a:t> EC2? (links para um site externo): https://docs.aws.amazon.com/AWSEC2/latest/UserGuide/concepts.html</a:t>
            </a:r>
          </a:p>
        </p:txBody>
      </p:sp>
      <p:sp>
        <p:nvSpPr>
          <p:cNvPr id="263" name="TextShape 7"/>
          <p:cNvSpPr txBox="1"/>
          <p:nvPr/>
        </p:nvSpPr>
        <p:spPr>
          <a:xfrm>
            <a:off x="0" y="0"/>
            <a:ext cx="3368160" cy="504360"/>
          </a:xfrm>
          <a:prstGeom prst="rect">
            <a:avLst/>
          </a:prstGeom>
          <a:noFill/>
          <a:ln>
            <a:noFill/>
          </a:ln>
        </p:spPr>
        <p:txBody>
          <a:bodyPr/>
          <a:lstStyle/>
          <a:p>
            <a:pPr>
              <a:lnSpc>
                <a:spcPct val="100000"/>
              </a:lnSpc>
            </a:pPr>
            <a:r>
              <a:rPr lang="pt-BR" sz="1200" b="0" strike="noStrike" spc="-1">
                <a:solidFill>
                  <a:srgbClr val="000000"/>
                </a:solidFill>
                <a:latin typeface="+mn-lt"/>
                <a:ea typeface="+mn-ea"/>
              </a:rPr>
              <a:t>Launching and configuring an Amazon EC2 Instance</a:t>
            </a:r>
            <a:endParaRPr lang="pt-BR" sz="1200" b="0" strike="noStrike" spc="-1">
              <a:latin typeface="Times New Roman"/>
            </a:endParaRPr>
          </a:p>
        </p:txBody>
      </p:sp>
    </p:spTree>
    <p:extLst>
      <p:ext uri="{BB962C8B-B14F-4D97-AF65-F5344CB8AC3E}">
        <p14:creationId xmlns:p14="http://schemas.microsoft.com/office/powerpoint/2010/main" val="1916604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373063" y="693738"/>
            <a:ext cx="1524000" cy="1973262"/>
          </a:xfrm>
          <a:prstGeom prst="rect">
            <a:avLst/>
          </a:prstGeom>
        </p:spPr>
      </p:sp>
      <p:sp>
        <p:nvSpPr>
          <p:cNvPr id="293" name="PlaceHolder 2"/>
          <p:cNvSpPr>
            <a:spLocks noGrp="1"/>
          </p:cNvSpPr>
          <p:nvPr>
            <p:ph type="body"/>
          </p:nvPr>
        </p:nvSpPr>
        <p:spPr>
          <a:xfrm>
            <a:off x="372960" y="2855880"/>
            <a:ext cx="7170480" cy="5944680"/>
          </a:xfrm>
          <a:prstGeom prst="rect">
            <a:avLst/>
          </a:prstGeom>
        </p:spPr>
        <p:txBody>
          <a:bodyPr/>
          <a:lstStyle/>
          <a:p>
            <a:pPr marL="216000" indent="-216000">
              <a:lnSpc>
                <a:spcPct val="100000"/>
              </a:lnSpc>
            </a:pPr>
            <a:r>
              <a:rPr lang="pt-BR" sz="2000" b="0" strike="noStrike" spc="-1" dirty="0">
                <a:latin typeface="+mn-lt"/>
              </a:rPr>
              <a:t>Representam conceitos</a:t>
            </a:r>
          </a:p>
          <a:p>
            <a:pPr marL="216000" indent="-216000">
              <a:lnSpc>
                <a:spcPct val="100000"/>
              </a:lnSpc>
            </a:pPr>
            <a:r>
              <a:rPr lang="pt-BR" sz="2000" b="0" strike="noStrike" spc="-1" dirty="0">
                <a:latin typeface="+mn-lt"/>
              </a:rPr>
              <a:t>Peça aos alunos que desenhem um diagrama do que construíram nesta atividade. Certifique-se de que eles capturem os principais conceitos e terminologia que aprenderam durante a atividade. Peça aos alunos que compartilhem seu trabalho em pares, grupos ou com a classe inteira e expliquem seus diagramas. Peça-lhes que declarem o que funcionou bem e quais desafios enfrentaram durante a atividade.</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Discussão pós-atividade</a:t>
            </a:r>
          </a:p>
          <a:p>
            <a:pPr marL="216000" indent="-216000">
              <a:lnSpc>
                <a:spcPct val="100000"/>
              </a:lnSpc>
            </a:pPr>
            <a:r>
              <a:rPr lang="pt-BR" sz="2000" b="0" strike="noStrike" spc="-1" dirty="0">
                <a:latin typeface="+mn-lt"/>
              </a:rPr>
              <a:t>Desta vez, peça aos alunos que apresentem sua própria ideia de caso de uso (no lugar do </a:t>
            </a:r>
            <a:r>
              <a:rPr lang="pt-BR" sz="2000" b="0" strike="noStrike" spc="-1" dirty="0" err="1">
                <a:latin typeface="+mn-lt"/>
              </a:rPr>
              <a:t>BitBeat</a:t>
            </a:r>
            <a:r>
              <a:rPr lang="pt-BR" sz="2000" b="0" strike="noStrike" spc="-1" dirty="0">
                <a:latin typeface="+mn-lt"/>
              </a:rPr>
              <a:t>) e, em seguida, peça aos alunos que troquem casos de uso. Como alternativa, forneça um caso de uso mais especializado que seja mais relevante para seus alunos.</a:t>
            </a:r>
          </a:p>
          <a:p>
            <a:pPr marL="216000" indent="-216000">
              <a:lnSpc>
                <a:spcPct val="100000"/>
              </a:lnSpc>
            </a:pPr>
            <a:r>
              <a:rPr lang="pt-BR" sz="2000" b="0" strike="noStrike" spc="-1" dirty="0">
                <a:latin typeface="+mn-lt"/>
              </a:rPr>
              <a:t>Desafio</a:t>
            </a:r>
          </a:p>
          <a:p>
            <a:pPr marL="216000" indent="-216000">
              <a:lnSpc>
                <a:spcPct val="100000"/>
              </a:lnSpc>
            </a:pPr>
            <a:r>
              <a:rPr lang="pt-BR" sz="2000" b="0" strike="noStrike" spc="-1" dirty="0">
                <a:latin typeface="+mn-lt"/>
              </a:rPr>
              <a:t>Fazer: apresentar o (s) caso (s) de uso como um desafio e fazer com que os alunos concluam o desafio e compartilhem como o abordaram. Faça com que a classe ou um painel de jurados vote no vencedor do desafio e conceda um prêmio.</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Extensão: percursos de carreira</a:t>
            </a:r>
          </a:p>
          <a:p>
            <a:pPr marL="216000" indent="-216000">
              <a:lnSpc>
                <a:spcPct val="100000"/>
              </a:lnSpc>
            </a:pPr>
            <a:r>
              <a:rPr lang="pt-BR" sz="2000" b="0" strike="noStrike" spc="-1" dirty="0">
                <a:latin typeface="+mn-lt"/>
              </a:rPr>
              <a:t>O que fazer: peça aos alunos que escolham um plano de carreira (entre os 12 mostrados no portal do aluno). Vá para o repositório de conteúdo no Portal Educar da AWS e baixe os Guias do Educador para cada plano de carreira. Agrupe os alunos em pares ou pequenos grupos com base em interesses sobrepostos e peça-lhes que concluam a atividade do aluno em cada Guia do educador alinhado ao caminho.</a:t>
            </a:r>
          </a:p>
          <a:p>
            <a:pPr marL="216000" indent="-216000">
              <a:lnSpc>
                <a:spcPct val="100000"/>
              </a:lnSpc>
            </a:pPr>
            <a:r>
              <a:rPr lang="pt-BR" sz="2000" b="0" strike="noStrike" spc="-1" dirty="0">
                <a:latin typeface="+mn-lt"/>
              </a:rPr>
              <a:t>Link: https://www.awseducate.com/educator/s/content</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Extensão: Revisão de Documentação</a:t>
            </a:r>
          </a:p>
          <a:p>
            <a:pPr marL="216000" indent="-216000">
              <a:lnSpc>
                <a:spcPct val="100000"/>
              </a:lnSpc>
            </a:pPr>
            <a:r>
              <a:rPr lang="pt-BR" sz="2000" b="0" strike="noStrike" spc="-1" dirty="0">
                <a:latin typeface="+mn-lt"/>
              </a:rPr>
              <a:t>Fazer: Familiarizar-se e compreender a documentação da AWS é um hábito de prática recomendada. Peça aos alunos que analisem a documentação do AWS EC2 e elaborem as perguntas que eles têm após lê-la. Peça-lhes que discutam quando e como usariam uma documentação como esta e quaisquer desafios que tenham com as informações apresentadas. https://docs.aws.amazon.com/AWSEC2/latest/UserGuide/concepts.html</a:t>
            </a:r>
            <a:endParaRPr lang="pt-BR" sz="2000" b="0" strike="noStrike" spc="-1" dirty="0">
              <a:latin typeface="Arial"/>
            </a:endParaRPr>
          </a:p>
        </p:txBody>
      </p:sp>
      <p:sp>
        <p:nvSpPr>
          <p:cNvPr id="294" name="TextShape 3"/>
          <p:cNvSpPr txBox="1"/>
          <p:nvPr/>
        </p:nvSpPr>
        <p:spPr>
          <a:xfrm>
            <a:off x="4402080" y="9553680"/>
            <a:ext cx="3368160" cy="504360"/>
          </a:xfrm>
          <a:prstGeom prst="rect">
            <a:avLst/>
          </a:prstGeom>
          <a:noFill/>
          <a:ln>
            <a:noFill/>
          </a:ln>
        </p:spPr>
        <p:txBody>
          <a:bodyPr anchor="b"/>
          <a:lstStyle/>
          <a:p>
            <a:pPr algn="r">
              <a:lnSpc>
                <a:spcPct val="100000"/>
              </a:lnSpc>
            </a:pPr>
            <a:fld id="{69A0AD33-94CA-40EC-B6D3-5299D3F0F681}" type="slidenum">
              <a:rPr lang="pt-BR" sz="1200" b="0" strike="noStrike" spc="-1">
                <a:latin typeface="Times New Roman"/>
              </a:rPr>
              <a:t>18</a:t>
            </a:fld>
            <a:endParaRPr lang="pt-BR" sz="1200" b="0" strike="noStrike" spc="-1">
              <a:latin typeface="Times New Roman"/>
            </a:endParaRPr>
          </a:p>
        </p:txBody>
      </p:sp>
    </p:spTree>
    <p:extLst>
      <p:ext uri="{BB962C8B-B14F-4D97-AF65-F5344CB8AC3E}">
        <p14:creationId xmlns:p14="http://schemas.microsoft.com/office/powerpoint/2010/main" val="1852671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373063" y="693738"/>
            <a:ext cx="1524000" cy="1973262"/>
          </a:xfrm>
          <a:prstGeom prst="rect">
            <a:avLst/>
          </a:prstGeom>
        </p:spPr>
      </p:sp>
      <p:sp>
        <p:nvSpPr>
          <p:cNvPr id="293" name="PlaceHolder 2"/>
          <p:cNvSpPr>
            <a:spLocks noGrp="1"/>
          </p:cNvSpPr>
          <p:nvPr>
            <p:ph type="body"/>
          </p:nvPr>
        </p:nvSpPr>
        <p:spPr>
          <a:xfrm>
            <a:off x="372960" y="2855880"/>
            <a:ext cx="7170480" cy="5944680"/>
          </a:xfrm>
          <a:prstGeom prst="rect">
            <a:avLst/>
          </a:prstGeom>
        </p:spPr>
        <p:txBody>
          <a:bodyPr/>
          <a:lstStyle/>
          <a:p>
            <a:pPr marL="216000" indent="-216000">
              <a:lnSpc>
                <a:spcPct val="100000"/>
              </a:lnSpc>
            </a:pPr>
            <a:r>
              <a:rPr lang="pt-BR" sz="2000" b="0" strike="noStrike" spc="-1" dirty="0">
                <a:latin typeface="+mn-lt"/>
              </a:rPr>
              <a:t>Representam conceitos</a:t>
            </a:r>
          </a:p>
          <a:p>
            <a:pPr marL="216000" indent="-216000">
              <a:lnSpc>
                <a:spcPct val="100000"/>
              </a:lnSpc>
            </a:pPr>
            <a:r>
              <a:rPr lang="pt-BR" sz="2000" b="0" strike="noStrike" spc="-1" dirty="0">
                <a:latin typeface="+mn-lt"/>
              </a:rPr>
              <a:t>Peça aos alunos que desenhem um diagrama do que construíram nesta atividade. Certifique-se de que eles capturem os principais conceitos e terminologia que aprenderam durante a atividade. Peça aos alunos que compartilhem seu trabalho em pares, grupos ou com a classe inteira e expliquem seus diagramas. Peça-lhes que declarem o que funcionou bem e quais desafios enfrentaram durante a atividade.</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Discussão pós-atividade</a:t>
            </a:r>
          </a:p>
          <a:p>
            <a:pPr marL="216000" indent="-216000">
              <a:lnSpc>
                <a:spcPct val="100000"/>
              </a:lnSpc>
            </a:pPr>
            <a:r>
              <a:rPr lang="pt-BR" sz="2000" b="0" strike="noStrike" spc="-1" dirty="0">
                <a:latin typeface="+mn-lt"/>
              </a:rPr>
              <a:t>Desta vez, peça aos alunos que apresentem sua própria ideia de caso de uso (no lugar do </a:t>
            </a:r>
            <a:r>
              <a:rPr lang="pt-BR" sz="2000" b="0" strike="noStrike" spc="-1" dirty="0" err="1">
                <a:latin typeface="+mn-lt"/>
              </a:rPr>
              <a:t>BitBeat</a:t>
            </a:r>
            <a:r>
              <a:rPr lang="pt-BR" sz="2000" b="0" strike="noStrike" spc="-1" dirty="0">
                <a:latin typeface="+mn-lt"/>
              </a:rPr>
              <a:t>) e, em seguida, peça aos alunos que troquem casos de uso. Como alternativa, forneça um caso de uso mais especializado que seja mais relevante para seus alunos.</a:t>
            </a:r>
          </a:p>
          <a:p>
            <a:pPr marL="216000" indent="-216000">
              <a:lnSpc>
                <a:spcPct val="100000"/>
              </a:lnSpc>
            </a:pPr>
            <a:r>
              <a:rPr lang="pt-BR" sz="2000" b="0" strike="noStrike" spc="-1" dirty="0">
                <a:latin typeface="+mn-lt"/>
              </a:rPr>
              <a:t>Desafio</a:t>
            </a:r>
          </a:p>
          <a:p>
            <a:pPr marL="216000" indent="-216000">
              <a:lnSpc>
                <a:spcPct val="100000"/>
              </a:lnSpc>
            </a:pPr>
            <a:r>
              <a:rPr lang="pt-BR" sz="2000" b="0" strike="noStrike" spc="-1" dirty="0">
                <a:latin typeface="+mn-lt"/>
              </a:rPr>
              <a:t>Fazer: apresentar o (s) caso (s) de uso como um desafio e fazer com que os alunos concluam o desafio e compartilhem como o abordaram. Faça com que a classe ou um painel de jurados vote no vencedor do desafio e conceda um prêmio.</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Extensão: percursos de carreira</a:t>
            </a:r>
          </a:p>
          <a:p>
            <a:pPr marL="216000" indent="-216000">
              <a:lnSpc>
                <a:spcPct val="100000"/>
              </a:lnSpc>
            </a:pPr>
            <a:r>
              <a:rPr lang="pt-BR" sz="2000" b="0" strike="noStrike" spc="-1" dirty="0">
                <a:latin typeface="+mn-lt"/>
              </a:rPr>
              <a:t>O que fazer: peça aos alunos que escolham um plano de carreira (entre os 12 mostrados no portal do aluno). Vá para o repositório de conteúdo no Portal Educar da AWS e baixe os Guias do Educador para cada plano de carreira. Agrupe os alunos em pares ou pequenos grupos com base em interesses sobrepostos e peça-lhes que concluam a atividade do aluno em cada Guia do educador alinhado ao caminho.</a:t>
            </a:r>
          </a:p>
          <a:p>
            <a:pPr marL="216000" indent="-216000">
              <a:lnSpc>
                <a:spcPct val="100000"/>
              </a:lnSpc>
            </a:pPr>
            <a:r>
              <a:rPr lang="pt-BR" sz="2000" b="0" strike="noStrike" spc="-1" dirty="0">
                <a:latin typeface="+mn-lt"/>
              </a:rPr>
              <a:t>Link: https://www.awseducate.com/educator/s/content</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Extensão: Revisão de Documentação</a:t>
            </a:r>
          </a:p>
          <a:p>
            <a:pPr marL="216000" indent="-216000">
              <a:lnSpc>
                <a:spcPct val="100000"/>
              </a:lnSpc>
            </a:pPr>
            <a:r>
              <a:rPr lang="pt-BR" sz="2000" b="0" strike="noStrike" spc="-1" dirty="0">
                <a:latin typeface="+mn-lt"/>
              </a:rPr>
              <a:t>Fazer: Familiarizar-se e compreender a documentação da AWS é um hábito de prática recomendada. Peça aos alunos que analisem a documentação do AWS EC2 e elaborem as perguntas que eles têm após lê-la. Peça-lhes que discutam quando e como usariam uma documentação como esta e quaisquer desafios que tenham com as informações apresentadas. https://docs.aws.amazon.com/AWSEC2/latest/UserGuide/concepts.html</a:t>
            </a:r>
            <a:endParaRPr lang="pt-BR" sz="2000" b="0" strike="noStrike" spc="-1" dirty="0">
              <a:latin typeface="Arial"/>
            </a:endParaRPr>
          </a:p>
        </p:txBody>
      </p:sp>
      <p:sp>
        <p:nvSpPr>
          <p:cNvPr id="294" name="TextShape 3"/>
          <p:cNvSpPr txBox="1"/>
          <p:nvPr/>
        </p:nvSpPr>
        <p:spPr>
          <a:xfrm>
            <a:off x="4402080" y="9553680"/>
            <a:ext cx="3368160" cy="504360"/>
          </a:xfrm>
          <a:prstGeom prst="rect">
            <a:avLst/>
          </a:prstGeom>
          <a:noFill/>
          <a:ln>
            <a:noFill/>
          </a:ln>
        </p:spPr>
        <p:txBody>
          <a:bodyPr anchor="b"/>
          <a:lstStyle/>
          <a:p>
            <a:pPr algn="r">
              <a:lnSpc>
                <a:spcPct val="100000"/>
              </a:lnSpc>
            </a:pPr>
            <a:fld id="{69A0AD33-94CA-40EC-B6D3-5299D3F0F681}" type="slidenum">
              <a:rPr lang="pt-BR" sz="1200" b="0" strike="noStrike" spc="-1">
                <a:latin typeface="Times New Roman"/>
              </a:rPr>
              <a:t>19</a:t>
            </a:fld>
            <a:endParaRPr lang="pt-BR" sz="1200" b="0" strike="noStrike" spc="-1">
              <a:latin typeface="Times New Roman"/>
            </a:endParaRPr>
          </a:p>
        </p:txBody>
      </p:sp>
    </p:spTree>
    <p:extLst>
      <p:ext uri="{BB962C8B-B14F-4D97-AF65-F5344CB8AC3E}">
        <p14:creationId xmlns:p14="http://schemas.microsoft.com/office/powerpoint/2010/main" val="743632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noRot="1" noChangeAspect="1"/>
          </p:cNvSpPr>
          <p:nvPr>
            <p:ph type="sldImg"/>
          </p:nvPr>
        </p:nvSpPr>
        <p:spPr>
          <a:xfrm>
            <a:off x="373063" y="693738"/>
            <a:ext cx="1524000" cy="1973262"/>
          </a:xfrm>
          <a:prstGeom prst="rect">
            <a:avLst/>
          </a:prstGeom>
        </p:spPr>
      </p:sp>
      <p:sp>
        <p:nvSpPr>
          <p:cNvPr id="265" name="PlaceHolder 2"/>
          <p:cNvSpPr>
            <a:spLocks noGrp="1"/>
          </p:cNvSpPr>
          <p:nvPr>
            <p:ph type="body"/>
          </p:nvPr>
        </p:nvSpPr>
        <p:spPr>
          <a:xfrm>
            <a:off x="372960" y="3277800"/>
            <a:ext cx="7170480" cy="5944680"/>
          </a:xfrm>
          <a:prstGeom prst="rect">
            <a:avLst/>
          </a:prstGeom>
        </p:spPr>
        <p:txBody>
          <a:bodyPr/>
          <a:lstStyle/>
          <a:p>
            <a:pPr>
              <a:lnSpc>
                <a:spcPct val="100000"/>
              </a:lnSpc>
            </a:pPr>
            <a:r>
              <a:rPr lang="pt-BR" sz="1200" b="0" strike="noStrike" spc="-1" dirty="0">
                <a:latin typeface="Arial"/>
              </a:rPr>
              <a:t>Facilitação de atividades, página 2:</a:t>
            </a:r>
          </a:p>
          <a:p>
            <a:pPr>
              <a:lnSpc>
                <a:spcPct val="100000"/>
              </a:lnSpc>
            </a:pPr>
            <a:endParaRPr lang="pt-BR" sz="1200" b="0" strike="noStrike" spc="-1" dirty="0">
              <a:latin typeface="Arial"/>
            </a:endParaRPr>
          </a:p>
          <a:p>
            <a:pPr>
              <a:lnSpc>
                <a:spcPct val="100000"/>
              </a:lnSpc>
            </a:pPr>
            <a:r>
              <a:rPr lang="pt-BR" sz="1200" b="0" strike="noStrike" spc="-1" dirty="0">
                <a:latin typeface="Arial"/>
              </a:rPr>
              <a:t>Online (O)</a:t>
            </a:r>
          </a:p>
          <a:p>
            <a:pPr>
              <a:lnSpc>
                <a:spcPct val="100000"/>
              </a:lnSpc>
            </a:pPr>
            <a:r>
              <a:rPr lang="pt-BR" sz="1200" b="0" strike="noStrike" spc="-1" dirty="0">
                <a:latin typeface="Arial"/>
              </a:rPr>
              <a:t>Aviso: peça aos alunos que escrevam em suas anotações ou compartilhem no bate-papo sua resposta ao seguinte aviso. Os alunos podem concluir isso como um </a:t>
            </a:r>
            <a:r>
              <a:rPr lang="pt-BR" sz="1200" b="0" strike="noStrike" spc="-1" dirty="0" err="1">
                <a:latin typeface="Arial"/>
              </a:rPr>
              <a:t>pré</a:t>
            </a:r>
            <a:r>
              <a:rPr lang="pt-BR" sz="1200" b="0" strike="noStrike" spc="-1" dirty="0">
                <a:latin typeface="Arial"/>
              </a:rPr>
              <a:t>-trabalho, junto com o </a:t>
            </a:r>
            <a:r>
              <a:rPr lang="pt-BR" sz="1200" b="0" strike="noStrike" spc="-1" dirty="0" err="1">
                <a:latin typeface="Arial"/>
              </a:rPr>
              <a:t>prompt</a:t>
            </a:r>
            <a:r>
              <a:rPr lang="pt-BR" sz="1200" b="0" strike="noStrike" spc="-1" dirty="0">
                <a:latin typeface="Arial"/>
              </a:rPr>
              <a:t> de discussão a seguir:</a:t>
            </a:r>
          </a:p>
          <a:p>
            <a:pPr>
              <a:lnSpc>
                <a:spcPct val="100000"/>
              </a:lnSpc>
            </a:pPr>
            <a:r>
              <a:rPr lang="pt-BR" sz="1200" b="0" strike="noStrike" spc="-1" dirty="0">
                <a:latin typeface="Arial"/>
              </a:rPr>
              <a:t>Você construiu um servidor da web em nuvem no passado? Descreva resumidamente o seu servidor web. Se você já usou o </a:t>
            </a:r>
            <a:r>
              <a:rPr lang="pt-BR" sz="1200" b="0" strike="noStrike" spc="-1" dirty="0" err="1">
                <a:latin typeface="Arial"/>
              </a:rPr>
              <a:t>Amazon</a:t>
            </a:r>
            <a:r>
              <a:rPr lang="pt-BR" sz="1200" b="0" strike="noStrike" spc="-1" dirty="0">
                <a:latin typeface="Arial"/>
              </a:rPr>
              <a:t> EC2 no passado, descreva sua experiência. Não se preocupe se você não tiver experiência na criação de um servidor da web ou experiência com o </a:t>
            </a:r>
            <a:r>
              <a:rPr lang="pt-BR" sz="1200" b="0" strike="noStrike" spc="-1" dirty="0" err="1">
                <a:latin typeface="Arial"/>
              </a:rPr>
              <a:t>Amazon</a:t>
            </a:r>
            <a:r>
              <a:rPr lang="pt-BR" sz="1200" b="0" strike="noStrike" spc="-1" dirty="0">
                <a:latin typeface="Arial"/>
              </a:rPr>
              <a:t> EC2 - você aprenderá a usar o </a:t>
            </a:r>
            <a:r>
              <a:rPr lang="pt-BR" sz="1200" b="0" strike="noStrike" spc="-1" dirty="0" err="1">
                <a:latin typeface="Arial"/>
              </a:rPr>
              <a:t>Amazon</a:t>
            </a:r>
            <a:r>
              <a:rPr lang="pt-BR" sz="1200" b="0" strike="noStrike" spc="-1" dirty="0">
                <a:latin typeface="Arial"/>
              </a:rPr>
              <a:t> EC2 nesta atividade de aprendizado prático.</a:t>
            </a:r>
          </a:p>
          <a:p>
            <a:pPr>
              <a:lnSpc>
                <a:spcPct val="100000"/>
              </a:lnSpc>
            </a:pPr>
            <a:r>
              <a:rPr lang="pt-BR" sz="1200" b="0" strike="noStrike" spc="-1" dirty="0">
                <a:latin typeface="Arial"/>
              </a:rPr>
              <a:t>O instrutor pergunta: Quantos de vocês já construíram um servidor web antes?</a:t>
            </a:r>
          </a:p>
          <a:p>
            <a:pPr>
              <a:lnSpc>
                <a:spcPct val="100000"/>
              </a:lnSpc>
            </a:pPr>
            <a:r>
              <a:rPr lang="pt-BR" sz="1200" b="0" strike="noStrike" spc="-1" dirty="0">
                <a:latin typeface="Arial"/>
              </a:rPr>
              <a:t>[Escolha um aluno.]</a:t>
            </a:r>
          </a:p>
          <a:p>
            <a:pPr>
              <a:lnSpc>
                <a:spcPct val="100000"/>
              </a:lnSpc>
            </a:pPr>
            <a:r>
              <a:rPr lang="pt-BR" sz="1200" b="0" strike="noStrike" spc="-1" dirty="0">
                <a:latin typeface="Arial"/>
              </a:rPr>
              <a:t>O instrutor diz: Conte-nos mais sobre seu servidor.</a:t>
            </a:r>
          </a:p>
          <a:p>
            <a:pPr>
              <a:lnSpc>
                <a:spcPct val="100000"/>
              </a:lnSpc>
            </a:pPr>
            <a:r>
              <a:rPr lang="pt-BR" sz="1200" b="0" strike="noStrike" spc="-1" dirty="0">
                <a:latin typeface="Arial"/>
              </a:rPr>
              <a:t>O instrutor pergunta: Alguém já usou o </a:t>
            </a:r>
            <a:r>
              <a:rPr lang="pt-BR" sz="1200" b="0" strike="noStrike" spc="-1" dirty="0" err="1">
                <a:latin typeface="Arial"/>
              </a:rPr>
              <a:t>Amazon</a:t>
            </a:r>
            <a:r>
              <a:rPr lang="pt-BR" sz="1200" b="0" strike="noStrike" spc="-1" dirty="0">
                <a:latin typeface="Arial"/>
              </a:rPr>
              <a:t> EC2 antes?</a:t>
            </a:r>
          </a:p>
          <a:p>
            <a:pPr>
              <a:lnSpc>
                <a:spcPct val="100000"/>
              </a:lnSpc>
            </a:pPr>
            <a:r>
              <a:rPr lang="pt-BR" sz="1200" b="0" strike="noStrike" spc="-1" dirty="0">
                <a:latin typeface="Arial"/>
              </a:rPr>
              <a:t>[Escolha um aluno, se aplicável.]</a:t>
            </a:r>
          </a:p>
          <a:p>
            <a:pPr>
              <a:lnSpc>
                <a:spcPct val="100000"/>
              </a:lnSpc>
            </a:pPr>
            <a:r>
              <a:rPr lang="pt-BR" sz="1200" b="0" strike="noStrike" spc="-1" dirty="0">
                <a:latin typeface="Arial"/>
              </a:rPr>
              <a:t>O instrutor diz: Conte-nos mais sobre como você usou o </a:t>
            </a:r>
            <a:r>
              <a:rPr lang="pt-BR" sz="1200" b="0" strike="noStrike" spc="-1" dirty="0" err="1">
                <a:latin typeface="Arial"/>
              </a:rPr>
              <a:t>Amazon</a:t>
            </a:r>
            <a:r>
              <a:rPr lang="pt-BR" sz="1200" b="0" strike="noStrike" spc="-1" dirty="0">
                <a:latin typeface="Arial"/>
              </a:rPr>
              <a:t> EC2.</a:t>
            </a:r>
          </a:p>
          <a:p>
            <a:pPr>
              <a:lnSpc>
                <a:spcPct val="100000"/>
              </a:lnSpc>
            </a:pPr>
            <a:r>
              <a:rPr lang="pt-BR" sz="1200" b="0" strike="noStrike" spc="-1" dirty="0">
                <a:latin typeface="Arial"/>
              </a:rPr>
              <a:t>[Se os alunos não estiverem familiarizados com o </a:t>
            </a:r>
            <a:r>
              <a:rPr lang="pt-BR" sz="1200" b="0" strike="noStrike" spc="-1" dirty="0" err="1">
                <a:latin typeface="Arial"/>
              </a:rPr>
              <a:t>Amazon</a:t>
            </a:r>
            <a:r>
              <a:rPr lang="pt-BR" sz="1200" b="0" strike="noStrike" spc="-1" dirty="0">
                <a:latin typeface="Arial"/>
              </a:rPr>
              <a:t> EC2, diga a eles que não</a:t>
            </a:r>
          </a:p>
          <a:p>
            <a:pPr>
              <a:lnSpc>
                <a:spcPct val="100000"/>
              </a:lnSpc>
            </a:pPr>
            <a:r>
              <a:rPr lang="pt-BR" sz="1200" b="0" strike="noStrike" spc="-1" dirty="0">
                <a:latin typeface="Arial"/>
              </a:rPr>
              <a:t>para se preocupar e que eles farão o aprendizado prático do </a:t>
            </a:r>
            <a:r>
              <a:rPr lang="pt-BR" sz="1200" b="0" strike="noStrike" spc="-1" dirty="0" err="1">
                <a:latin typeface="Arial"/>
              </a:rPr>
              <a:t>Amazon</a:t>
            </a:r>
            <a:r>
              <a:rPr lang="pt-BR" sz="1200" b="0" strike="noStrike" spc="-1" dirty="0">
                <a:latin typeface="Arial"/>
              </a:rPr>
              <a:t> EC2 nesta atividade.]</a:t>
            </a:r>
          </a:p>
          <a:p>
            <a:pPr>
              <a:lnSpc>
                <a:spcPct val="100000"/>
              </a:lnSpc>
            </a:pPr>
            <a:endParaRPr lang="pt-BR" sz="1200" b="0" strike="noStrike" spc="-1" dirty="0">
              <a:latin typeface="Arial"/>
            </a:endParaRPr>
          </a:p>
          <a:p>
            <a:pPr>
              <a:lnSpc>
                <a:spcPct val="100000"/>
              </a:lnSpc>
            </a:pPr>
            <a:r>
              <a:rPr lang="pt-BR" sz="1200" b="0" strike="noStrike" spc="-1" dirty="0">
                <a:latin typeface="Arial"/>
              </a:rPr>
              <a:t>Discussão </a:t>
            </a:r>
            <a:r>
              <a:rPr lang="pt-BR" sz="1200" b="0" strike="noStrike" spc="-1" dirty="0" err="1">
                <a:latin typeface="Arial"/>
              </a:rPr>
              <a:t>pré</a:t>
            </a:r>
            <a:r>
              <a:rPr lang="pt-BR" sz="1200" b="0" strike="noStrike" spc="-1" dirty="0">
                <a:latin typeface="Arial"/>
              </a:rPr>
              <a:t>-atividade (IP)</a:t>
            </a:r>
          </a:p>
          <a:p>
            <a:pPr>
              <a:lnSpc>
                <a:spcPct val="100000"/>
              </a:lnSpc>
            </a:pPr>
            <a:r>
              <a:rPr lang="pt-BR" sz="1200" b="0" strike="noStrike" spc="-1" dirty="0">
                <a:latin typeface="Arial"/>
              </a:rPr>
              <a:t>Faça pares com os alunos ou peça-lhes que trabalhem em pequenos grupos e, a seguir, discuta em classe. Deixe os alunos saberem que eles serão capazes de responder a essa pergunta com confiança após a conclusão da atividade.</a:t>
            </a:r>
          </a:p>
          <a:p>
            <a:pPr>
              <a:lnSpc>
                <a:spcPct val="100000"/>
              </a:lnSpc>
            </a:pPr>
            <a:endParaRPr lang="pt-BR" sz="1200" b="0" strike="noStrike" spc="-1" dirty="0">
              <a:latin typeface="Arial"/>
            </a:endParaRPr>
          </a:p>
          <a:p>
            <a:pPr>
              <a:lnSpc>
                <a:spcPct val="100000"/>
              </a:lnSpc>
            </a:pPr>
            <a:r>
              <a:rPr lang="pt-BR" sz="1200" b="0" strike="noStrike" spc="-1" dirty="0">
                <a:latin typeface="Arial"/>
              </a:rPr>
              <a:t>Aviso </a:t>
            </a:r>
            <a:r>
              <a:rPr lang="pt-BR" sz="1200" b="0" strike="noStrike" spc="-1" dirty="0" err="1">
                <a:latin typeface="Arial"/>
              </a:rPr>
              <a:t>pré</a:t>
            </a:r>
            <a:r>
              <a:rPr lang="pt-BR" sz="1200" b="0" strike="noStrike" spc="-1" dirty="0">
                <a:latin typeface="Arial"/>
              </a:rPr>
              <a:t>-atividade: (O)</a:t>
            </a:r>
          </a:p>
          <a:p>
            <a:pPr>
              <a:lnSpc>
                <a:spcPct val="100000"/>
              </a:lnSpc>
            </a:pPr>
            <a:r>
              <a:rPr lang="pt-BR" sz="1200" b="0" strike="noStrike" spc="-1" dirty="0">
                <a:latin typeface="Arial"/>
              </a:rPr>
              <a:t>Leia o cenário e responda ao </a:t>
            </a:r>
            <a:r>
              <a:rPr lang="pt-BR" sz="1200" b="0" strike="noStrike" spc="-1" dirty="0" err="1">
                <a:latin typeface="Arial"/>
              </a:rPr>
              <a:t>prompt</a:t>
            </a:r>
            <a:r>
              <a:rPr lang="pt-BR" sz="1200" b="0" strike="noStrike" spc="-1" dirty="0">
                <a:latin typeface="Arial"/>
              </a:rPr>
              <a:t> em suas notas. (Isso também pode ser feito como trabalho de </a:t>
            </a:r>
            <a:r>
              <a:rPr lang="pt-BR" sz="1200" b="0" strike="noStrike" spc="-1" dirty="0" err="1">
                <a:latin typeface="Arial"/>
              </a:rPr>
              <a:t>pré</a:t>
            </a:r>
            <a:r>
              <a:rPr lang="pt-BR" sz="1200" b="0" strike="noStrike" spc="-1" dirty="0">
                <a:latin typeface="Arial"/>
              </a:rPr>
              <a:t>-atividade com as questões Ativar Conhecimento de Fundo.)</a:t>
            </a:r>
          </a:p>
          <a:p>
            <a:pPr>
              <a:lnSpc>
                <a:spcPct val="100000"/>
              </a:lnSpc>
            </a:pPr>
            <a:endParaRPr lang="pt-BR" sz="1200" b="0" strike="noStrike" spc="-1" dirty="0">
              <a:latin typeface="Arial"/>
            </a:endParaRPr>
          </a:p>
          <a:p>
            <a:pPr>
              <a:lnSpc>
                <a:spcPct val="100000"/>
              </a:lnSpc>
            </a:pPr>
            <a:r>
              <a:rPr lang="pt-BR" sz="1200" b="0" strike="noStrike" spc="-1" dirty="0">
                <a:latin typeface="Arial"/>
              </a:rPr>
              <a:t>Informações básicas para informar as respostas:</a:t>
            </a:r>
          </a:p>
          <a:p>
            <a:pPr>
              <a:lnSpc>
                <a:spcPct val="100000"/>
              </a:lnSpc>
            </a:pPr>
            <a:r>
              <a:rPr lang="pt-BR" sz="1200" b="0" strike="noStrike" spc="-1" dirty="0" err="1">
                <a:latin typeface="Arial"/>
              </a:rPr>
              <a:t>Amazon</a:t>
            </a:r>
            <a:r>
              <a:rPr lang="pt-BR" sz="1200" b="0" strike="noStrike" spc="-1" dirty="0">
                <a:latin typeface="Arial"/>
              </a:rPr>
              <a:t> </a:t>
            </a:r>
            <a:r>
              <a:rPr lang="pt-BR" sz="1200" b="0" strike="noStrike" spc="-1" dirty="0" err="1">
                <a:latin typeface="Arial"/>
              </a:rPr>
              <a:t>Elastic</a:t>
            </a:r>
            <a:r>
              <a:rPr lang="pt-BR" sz="1200" b="0" strike="noStrike" spc="-1" dirty="0">
                <a:latin typeface="Arial"/>
              </a:rPr>
              <a:t> Compute Cloud (EC2) oferece capacidade de computação escalonável na nuvem </a:t>
            </a:r>
            <a:r>
              <a:rPr lang="pt-BR" sz="1200" b="0" strike="noStrike" spc="-1" dirty="0" err="1">
                <a:latin typeface="Arial"/>
              </a:rPr>
              <a:t>Amazon</a:t>
            </a:r>
            <a:r>
              <a:rPr lang="pt-BR" sz="1200" b="0" strike="noStrike" spc="-1" dirty="0">
                <a:latin typeface="Arial"/>
              </a:rPr>
              <a:t> Web Services (AWS). Usar o </a:t>
            </a:r>
            <a:r>
              <a:rPr lang="pt-BR" sz="1200" b="0" strike="noStrike" spc="-1" dirty="0" err="1">
                <a:latin typeface="Arial"/>
              </a:rPr>
              <a:t>Amazon</a:t>
            </a:r>
            <a:r>
              <a:rPr lang="pt-BR" sz="1200" b="0" strike="noStrike" spc="-1" dirty="0">
                <a:latin typeface="Arial"/>
              </a:rPr>
              <a:t> EC2 elimina a necessidade de investir em hardware antecipadamente, para que você possa desenvolver e implantar aplicativos com mais rapidez. Você pode usar o </a:t>
            </a:r>
            <a:r>
              <a:rPr lang="pt-BR" sz="1200" b="0" strike="noStrike" spc="-1" dirty="0" err="1">
                <a:latin typeface="Arial"/>
              </a:rPr>
              <a:t>Amazon</a:t>
            </a:r>
            <a:r>
              <a:rPr lang="pt-BR" sz="1200" b="0" strike="noStrike" spc="-1" dirty="0">
                <a:latin typeface="Arial"/>
              </a:rPr>
              <a:t> EC2 para iniciar quantos ou poucos servidores virtuais precisar, configurar a segurança e a rede e gerenciar o armazenamento. O </a:t>
            </a:r>
            <a:r>
              <a:rPr lang="pt-BR" sz="1200" b="0" strike="noStrike" spc="-1" dirty="0" err="1">
                <a:latin typeface="Arial"/>
              </a:rPr>
              <a:t>Amazon</a:t>
            </a:r>
            <a:r>
              <a:rPr lang="pt-BR" sz="1200" b="0" strike="noStrike" spc="-1" dirty="0">
                <a:latin typeface="Arial"/>
              </a:rPr>
              <a:t> EC2 permite que você amplie ou diminua a escala para lidar com mudanças nos requisitos ou picos de popularidade, reduzindo sua necessidade de prever o tráfego.</a:t>
            </a:r>
          </a:p>
        </p:txBody>
      </p:sp>
      <p:sp>
        <p:nvSpPr>
          <p:cNvPr id="266" name="TextShape 3"/>
          <p:cNvSpPr txBox="1"/>
          <p:nvPr/>
        </p:nvSpPr>
        <p:spPr>
          <a:xfrm>
            <a:off x="4402080" y="9553680"/>
            <a:ext cx="3368160" cy="504360"/>
          </a:xfrm>
          <a:prstGeom prst="rect">
            <a:avLst/>
          </a:prstGeom>
          <a:noFill/>
          <a:ln>
            <a:noFill/>
          </a:ln>
        </p:spPr>
        <p:txBody>
          <a:bodyPr anchor="b"/>
          <a:lstStyle/>
          <a:p>
            <a:pPr algn="r">
              <a:lnSpc>
                <a:spcPct val="100000"/>
              </a:lnSpc>
            </a:pPr>
            <a:fld id="{9C6B8B27-F28B-4567-A5AB-6ED5EA4C61CA}" type="slidenum">
              <a:rPr lang="pt-BR" sz="1200" b="0" strike="noStrike" spc="-1">
                <a:latin typeface="Times New Roman"/>
              </a:rPr>
              <a:t>2</a:t>
            </a:fld>
            <a:endParaRPr lang="pt-BR" sz="1200" b="0" strike="noStrike" spc="-1">
              <a:latin typeface="Times New Roman"/>
            </a:endParaRPr>
          </a:p>
        </p:txBody>
      </p:sp>
      <p:sp>
        <p:nvSpPr>
          <p:cNvPr id="267" name="CustomShape 4"/>
          <p:cNvSpPr/>
          <p:nvPr/>
        </p:nvSpPr>
        <p:spPr>
          <a:xfrm>
            <a:off x="2286000" y="457200"/>
            <a:ext cx="4800240" cy="337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200" b="1" strike="noStrike" spc="-1">
                <a:solidFill>
                  <a:srgbClr val="000000"/>
                </a:solidFill>
                <a:latin typeface="+mn-lt"/>
                <a:ea typeface="+mn-ea"/>
              </a:rPr>
              <a:t>Activate Background Knowledge</a:t>
            </a:r>
            <a:endParaRPr lang="pt-BR" sz="1200" b="0" strike="noStrike" spc="-1">
              <a:latin typeface="Arial"/>
            </a:endParaRPr>
          </a:p>
          <a:p>
            <a:pPr>
              <a:lnSpc>
                <a:spcPct val="100000"/>
              </a:lnSpc>
            </a:pPr>
            <a:r>
              <a:rPr lang="pt-BR" sz="1200" b="1" strike="noStrike" spc="-1">
                <a:solidFill>
                  <a:srgbClr val="000000"/>
                </a:solidFill>
                <a:latin typeface="+mn-lt"/>
                <a:ea typeface="+mn-ea"/>
              </a:rPr>
              <a:t>Potential prompts:</a:t>
            </a:r>
            <a:endParaRPr lang="pt-BR" sz="1200" b="0" strike="noStrike" spc="-1">
              <a:latin typeface="Arial"/>
            </a:endParaRPr>
          </a:p>
          <a:p>
            <a:pPr>
              <a:lnSpc>
                <a:spcPct val="100000"/>
              </a:lnSpc>
            </a:pPr>
            <a:endParaRPr lang="pt-BR" sz="1200" b="0" strike="noStrike" spc="-1">
              <a:latin typeface="Arial"/>
            </a:endParaRPr>
          </a:p>
          <a:p>
            <a:pPr>
              <a:lnSpc>
                <a:spcPct val="100000"/>
              </a:lnSpc>
            </a:pPr>
            <a:r>
              <a:rPr lang="pt-BR" sz="1200" b="1" i="1" strike="noStrike" spc="-1">
                <a:solidFill>
                  <a:srgbClr val="000000"/>
                </a:solidFill>
                <a:latin typeface="+mn-lt"/>
                <a:ea typeface="+mn-ea"/>
              </a:rPr>
              <a:t>In Person (IP) </a:t>
            </a:r>
            <a:endParaRPr lang="pt-BR" sz="1200" b="0" strike="noStrike" spc="-1">
              <a:latin typeface="Arial"/>
            </a:endParaRPr>
          </a:p>
          <a:p>
            <a:pPr>
              <a:lnSpc>
                <a:spcPct val="100000"/>
              </a:lnSpc>
            </a:pPr>
            <a:r>
              <a:rPr lang="pt-BR" sz="1200" b="1" strike="noStrike" spc="-1">
                <a:solidFill>
                  <a:srgbClr val="000000"/>
                </a:solidFill>
                <a:latin typeface="+mn-lt"/>
                <a:ea typeface="+mn-ea"/>
              </a:rPr>
              <a:t>Instructor say: </a:t>
            </a:r>
            <a:r>
              <a:rPr lang="pt-BR" sz="1200" b="0" strike="noStrike" spc="-1">
                <a:solidFill>
                  <a:srgbClr val="000000"/>
                </a:solidFill>
                <a:latin typeface="+mn-lt"/>
                <a:ea typeface="+mn-ea"/>
              </a:rPr>
              <a:t>With a partner, discuss your experience with building a cloud webserver.</a:t>
            </a:r>
            <a:endParaRPr lang="pt-BR" sz="1200" b="0" strike="noStrike" spc="-1">
              <a:latin typeface="Arial"/>
            </a:endParaRPr>
          </a:p>
          <a:p>
            <a:pPr>
              <a:lnSpc>
                <a:spcPct val="100000"/>
              </a:lnSpc>
            </a:pPr>
            <a:r>
              <a:rPr lang="pt-BR" sz="1200" b="1" strike="noStrike" spc="-1">
                <a:solidFill>
                  <a:srgbClr val="000000"/>
                </a:solidFill>
                <a:latin typeface="+mn-lt"/>
                <a:ea typeface="+mn-ea"/>
              </a:rPr>
              <a:t>Discuss: </a:t>
            </a:r>
            <a:r>
              <a:rPr lang="pt-BR" sz="1200" b="0" strike="noStrike" spc="-1">
                <a:solidFill>
                  <a:srgbClr val="000000"/>
                </a:solidFill>
                <a:latin typeface="+mn-lt"/>
                <a:ea typeface="+mn-ea"/>
              </a:rPr>
              <a:t>Ask students to share their server/experience with the group. </a:t>
            </a:r>
            <a:endParaRPr lang="pt-BR" sz="1200" b="0" strike="noStrike" spc="-1">
              <a:latin typeface="Arial"/>
            </a:endParaRPr>
          </a:p>
          <a:p>
            <a:pPr>
              <a:lnSpc>
                <a:spcPct val="100000"/>
              </a:lnSpc>
            </a:pPr>
            <a:r>
              <a:rPr lang="pt-BR" sz="1200" b="1" strike="noStrike" spc="-1">
                <a:solidFill>
                  <a:srgbClr val="000000"/>
                </a:solidFill>
                <a:latin typeface="+mn-lt"/>
                <a:ea typeface="+mn-ea"/>
              </a:rPr>
              <a:t>Instructor ask: </a:t>
            </a:r>
            <a:r>
              <a:rPr lang="pt-BR" sz="1200" b="0" strike="noStrike" spc="-1">
                <a:solidFill>
                  <a:srgbClr val="000000"/>
                </a:solidFill>
                <a:latin typeface="+mn-lt"/>
                <a:ea typeface="+mn-ea"/>
              </a:rPr>
              <a:t>Has anyone used Amazon Elastic Compute Cloud (EC2) before?</a:t>
            </a:r>
            <a:endParaRPr lang="pt-BR" sz="1200" b="0" strike="noStrike" spc="-1">
              <a:latin typeface="Arial"/>
            </a:endParaRPr>
          </a:p>
          <a:p>
            <a:pPr>
              <a:lnSpc>
                <a:spcPct val="100000"/>
              </a:lnSpc>
            </a:pPr>
            <a:r>
              <a:rPr lang="pt-BR" sz="1200" b="1" strike="noStrike" spc="-1">
                <a:solidFill>
                  <a:srgbClr val="000000"/>
                </a:solidFill>
                <a:latin typeface="+mn-lt"/>
                <a:ea typeface="+mn-ea"/>
              </a:rPr>
              <a:t>Instructor say: </a:t>
            </a:r>
            <a:r>
              <a:rPr lang="pt-BR" sz="1200" b="0" strike="noStrike" spc="-1">
                <a:solidFill>
                  <a:srgbClr val="000000"/>
                </a:solidFill>
                <a:latin typeface="+mn-lt"/>
                <a:ea typeface="+mn-ea"/>
              </a:rPr>
              <a:t>Tell us more about how you used Amazon EC2.</a:t>
            </a:r>
            <a:endParaRPr lang="pt-BR" sz="1200" b="0" strike="noStrike" spc="-1">
              <a:latin typeface="Arial"/>
            </a:endParaRPr>
          </a:p>
          <a:p>
            <a:pPr>
              <a:lnSpc>
                <a:spcPct val="100000"/>
              </a:lnSpc>
            </a:pPr>
            <a:r>
              <a:rPr lang="pt-BR" sz="1200" b="0" strike="noStrike" spc="-1">
                <a:solidFill>
                  <a:srgbClr val="000000"/>
                </a:solidFill>
                <a:latin typeface="+mn-lt"/>
                <a:ea typeface="+mn-ea"/>
              </a:rPr>
              <a:t>[If students are unfamiliar with Amazon EC2, tell them not </a:t>
            </a:r>
            <a:endParaRPr lang="pt-BR" sz="1200" b="0" strike="noStrike" spc="-1">
              <a:latin typeface="Arial"/>
            </a:endParaRPr>
          </a:p>
          <a:p>
            <a:pPr>
              <a:lnSpc>
                <a:spcPct val="100000"/>
              </a:lnSpc>
            </a:pPr>
            <a:r>
              <a:rPr lang="pt-BR" sz="1200" b="0" strike="noStrike" spc="-1">
                <a:solidFill>
                  <a:srgbClr val="000000"/>
                </a:solidFill>
                <a:latin typeface="+mn-lt"/>
                <a:ea typeface="+mn-ea"/>
              </a:rPr>
              <a:t>to worry, and that they will be doing hands-on learning with Amazon EC2 in this activity.]</a:t>
            </a:r>
            <a:endParaRPr lang="pt-BR" sz="1200" b="0" strike="noStrike" spc="-1">
              <a:latin typeface="Arial"/>
            </a:endParaRPr>
          </a:p>
          <a:p>
            <a:pPr>
              <a:lnSpc>
                <a:spcPct val="100000"/>
              </a:lnSpc>
            </a:pPr>
            <a:r>
              <a:rPr lang="pt-BR" sz="1200" b="1" strike="noStrike" spc="-1">
                <a:solidFill>
                  <a:srgbClr val="000000"/>
                </a:solidFill>
                <a:latin typeface="+mn-lt"/>
                <a:ea typeface="+mn-ea"/>
              </a:rPr>
              <a:t>Instructor say: </a:t>
            </a:r>
            <a:r>
              <a:rPr lang="pt-BR" sz="1200" b="0" strike="noStrike" spc="-1">
                <a:solidFill>
                  <a:srgbClr val="000000"/>
                </a:solidFill>
                <a:latin typeface="+mn-lt"/>
                <a:ea typeface="+mn-ea"/>
              </a:rPr>
              <a:t>(if students are unfamiliar with Amazon EC2, ask them what they think the service might provide)</a:t>
            </a:r>
            <a:endParaRPr lang="pt-BR" sz="1200" b="0" strike="noStrike" spc="-1">
              <a:latin typeface="Arial"/>
            </a:endParaRPr>
          </a:p>
          <a:p>
            <a:pPr>
              <a:lnSpc>
                <a:spcPct val="100000"/>
              </a:lnSpc>
            </a:pPr>
            <a:endParaRPr lang="pt-BR"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373063" y="693738"/>
            <a:ext cx="1524000" cy="1973262"/>
          </a:xfrm>
          <a:prstGeom prst="rect">
            <a:avLst/>
          </a:prstGeom>
        </p:spPr>
      </p:sp>
      <p:sp>
        <p:nvSpPr>
          <p:cNvPr id="293" name="PlaceHolder 2"/>
          <p:cNvSpPr>
            <a:spLocks noGrp="1"/>
          </p:cNvSpPr>
          <p:nvPr>
            <p:ph type="body"/>
          </p:nvPr>
        </p:nvSpPr>
        <p:spPr>
          <a:xfrm>
            <a:off x="372960" y="2855880"/>
            <a:ext cx="7170480" cy="5944680"/>
          </a:xfrm>
          <a:prstGeom prst="rect">
            <a:avLst/>
          </a:prstGeom>
        </p:spPr>
        <p:txBody>
          <a:bodyPr/>
          <a:lstStyle/>
          <a:p>
            <a:pPr marL="216000" indent="-216000">
              <a:lnSpc>
                <a:spcPct val="100000"/>
              </a:lnSpc>
            </a:pPr>
            <a:r>
              <a:rPr lang="pt-BR" sz="2000" b="0" strike="noStrike" spc="-1" dirty="0">
                <a:latin typeface="+mn-lt"/>
              </a:rPr>
              <a:t>Representam conceitos</a:t>
            </a:r>
          </a:p>
          <a:p>
            <a:pPr marL="216000" indent="-216000">
              <a:lnSpc>
                <a:spcPct val="100000"/>
              </a:lnSpc>
            </a:pPr>
            <a:r>
              <a:rPr lang="pt-BR" sz="2000" b="0" strike="noStrike" spc="-1" dirty="0">
                <a:latin typeface="+mn-lt"/>
              </a:rPr>
              <a:t>Peça aos alunos que desenhem um diagrama do que construíram nesta atividade. Certifique-se de que eles capturem os principais conceitos e terminologia que aprenderam durante a atividade. Peça aos alunos que compartilhem seu trabalho em pares, grupos ou com a classe inteira e expliquem seus diagramas. Peça-lhes que declarem o que funcionou bem e quais desafios enfrentaram durante a atividade.</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Discussão pós-atividade</a:t>
            </a:r>
          </a:p>
          <a:p>
            <a:pPr marL="216000" indent="-216000">
              <a:lnSpc>
                <a:spcPct val="100000"/>
              </a:lnSpc>
            </a:pPr>
            <a:r>
              <a:rPr lang="pt-BR" sz="2000" b="0" strike="noStrike" spc="-1" dirty="0">
                <a:latin typeface="+mn-lt"/>
              </a:rPr>
              <a:t>Desta vez, peça aos alunos que apresentem sua própria ideia de caso de uso (no lugar do </a:t>
            </a:r>
            <a:r>
              <a:rPr lang="pt-BR" sz="2000" b="0" strike="noStrike" spc="-1" dirty="0" err="1">
                <a:latin typeface="+mn-lt"/>
              </a:rPr>
              <a:t>BitBeat</a:t>
            </a:r>
            <a:r>
              <a:rPr lang="pt-BR" sz="2000" b="0" strike="noStrike" spc="-1" dirty="0">
                <a:latin typeface="+mn-lt"/>
              </a:rPr>
              <a:t>) e, em seguida, peça aos alunos que troquem casos de uso. Como alternativa, forneça um caso de uso mais especializado que seja mais relevante para seus alunos.</a:t>
            </a:r>
          </a:p>
          <a:p>
            <a:pPr marL="216000" indent="-216000">
              <a:lnSpc>
                <a:spcPct val="100000"/>
              </a:lnSpc>
            </a:pPr>
            <a:r>
              <a:rPr lang="pt-BR" sz="2000" b="0" strike="noStrike" spc="-1" dirty="0">
                <a:latin typeface="+mn-lt"/>
              </a:rPr>
              <a:t>Desafio</a:t>
            </a:r>
          </a:p>
          <a:p>
            <a:pPr marL="216000" indent="-216000">
              <a:lnSpc>
                <a:spcPct val="100000"/>
              </a:lnSpc>
            </a:pPr>
            <a:r>
              <a:rPr lang="pt-BR" sz="2000" b="0" strike="noStrike" spc="-1" dirty="0">
                <a:latin typeface="+mn-lt"/>
              </a:rPr>
              <a:t>Fazer: apresentar o (s) caso (s) de uso como um desafio e fazer com que os alunos concluam o desafio e compartilhem como o abordaram. Faça com que a classe ou um painel de jurados vote no vencedor do desafio e conceda um prêmio.</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Extensão: percursos de carreira</a:t>
            </a:r>
          </a:p>
          <a:p>
            <a:pPr marL="216000" indent="-216000">
              <a:lnSpc>
                <a:spcPct val="100000"/>
              </a:lnSpc>
            </a:pPr>
            <a:r>
              <a:rPr lang="pt-BR" sz="2000" b="0" strike="noStrike" spc="-1" dirty="0">
                <a:latin typeface="+mn-lt"/>
              </a:rPr>
              <a:t>O que fazer: peça aos alunos que escolham um plano de carreira (entre os 12 mostrados no portal do aluno). Vá para o repositório de conteúdo no Portal Educar da AWS e baixe os Guias do Educador para cada plano de carreira. Agrupe os alunos em pares ou pequenos grupos com base em interesses sobrepostos e peça-lhes que concluam a atividade do aluno em cada Guia do educador alinhado ao caminho.</a:t>
            </a:r>
          </a:p>
          <a:p>
            <a:pPr marL="216000" indent="-216000">
              <a:lnSpc>
                <a:spcPct val="100000"/>
              </a:lnSpc>
            </a:pPr>
            <a:r>
              <a:rPr lang="pt-BR" sz="2000" b="0" strike="noStrike" spc="-1" dirty="0">
                <a:latin typeface="+mn-lt"/>
              </a:rPr>
              <a:t>Link: https://www.awseducate.com/educator/s/content</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Extensão: Revisão de Documentação</a:t>
            </a:r>
          </a:p>
          <a:p>
            <a:pPr marL="216000" indent="-216000">
              <a:lnSpc>
                <a:spcPct val="100000"/>
              </a:lnSpc>
            </a:pPr>
            <a:r>
              <a:rPr lang="pt-BR" sz="2000" b="0" strike="noStrike" spc="-1" dirty="0">
                <a:latin typeface="+mn-lt"/>
              </a:rPr>
              <a:t>Fazer: Familiarizar-se e compreender a documentação da AWS é um hábito de prática recomendada. Peça aos alunos que analisem a documentação do AWS EC2 e elaborem as perguntas que eles têm após lê-la. Peça-lhes que discutam quando e como usariam uma documentação como esta e quaisquer desafios que tenham com as informações apresentadas. https://docs.aws.amazon.com/AWSEC2/latest/UserGuide/concepts.html</a:t>
            </a:r>
            <a:endParaRPr lang="pt-BR" sz="2000" b="0" strike="noStrike" spc="-1" dirty="0">
              <a:latin typeface="Arial"/>
            </a:endParaRPr>
          </a:p>
        </p:txBody>
      </p:sp>
      <p:sp>
        <p:nvSpPr>
          <p:cNvPr id="294" name="TextShape 3"/>
          <p:cNvSpPr txBox="1"/>
          <p:nvPr/>
        </p:nvSpPr>
        <p:spPr>
          <a:xfrm>
            <a:off x="4402080" y="9553680"/>
            <a:ext cx="3368160" cy="504360"/>
          </a:xfrm>
          <a:prstGeom prst="rect">
            <a:avLst/>
          </a:prstGeom>
          <a:noFill/>
          <a:ln>
            <a:noFill/>
          </a:ln>
        </p:spPr>
        <p:txBody>
          <a:bodyPr anchor="b"/>
          <a:lstStyle/>
          <a:p>
            <a:pPr algn="r">
              <a:lnSpc>
                <a:spcPct val="100000"/>
              </a:lnSpc>
            </a:pPr>
            <a:fld id="{69A0AD33-94CA-40EC-B6D3-5299D3F0F681}" type="slidenum">
              <a:rPr lang="pt-BR" sz="1200" b="0" strike="noStrike" spc="-1">
                <a:latin typeface="Times New Roman"/>
              </a:rPr>
              <a:t>20</a:t>
            </a:fld>
            <a:endParaRPr lang="pt-BR" sz="1200" b="0" strike="noStrike" spc="-1">
              <a:latin typeface="Times New Roman"/>
            </a:endParaRPr>
          </a:p>
        </p:txBody>
      </p:sp>
    </p:spTree>
    <p:extLst>
      <p:ext uri="{BB962C8B-B14F-4D97-AF65-F5344CB8AC3E}">
        <p14:creationId xmlns:p14="http://schemas.microsoft.com/office/powerpoint/2010/main" val="307656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noRot="1" noChangeAspect="1"/>
          </p:cNvSpPr>
          <p:nvPr>
            <p:ph type="sldImg"/>
          </p:nvPr>
        </p:nvSpPr>
        <p:spPr>
          <a:xfrm>
            <a:off x="373063" y="1074738"/>
            <a:ext cx="1760537" cy="2278062"/>
          </a:xfrm>
          <a:prstGeom prst="rect">
            <a:avLst/>
          </a:prstGeom>
        </p:spPr>
      </p:sp>
      <p:sp>
        <p:nvSpPr>
          <p:cNvPr id="258" name="TextShape 2"/>
          <p:cNvSpPr txBox="1"/>
          <p:nvPr/>
        </p:nvSpPr>
        <p:spPr>
          <a:xfrm>
            <a:off x="4402080" y="9553680"/>
            <a:ext cx="3368160" cy="504360"/>
          </a:xfrm>
          <a:prstGeom prst="rect">
            <a:avLst/>
          </a:prstGeom>
          <a:noFill/>
          <a:ln>
            <a:noFill/>
          </a:ln>
        </p:spPr>
        <p:txBody>
          <a:bodyPr anchor="b"/>
          <a:lstStyle/>
          <a:p>
            <a:pPr algn="r">
              <a:lnSpc>
                <a:spcPct val="100000"/>
              </a:lnSpc>
            </a:pPr>
            <a:fld id="{83EFD3FE-7A13-43EC-AB24-89EC31F48F48}" type="slidenum">
              <a:rPr lang="pt-BR" sz="1200" b="0" strike="noStrike" spc="-1">
                <a:latin typeface="Times New Roman"/>
              </a:rPr>
              <a:t>21</a:t>
            </a:fld>
            <a:endParaRPr lang="pt-BR" sz="1200" b="0" strike="noStrike" spc="-1">
              <a:latin typeface="Times New Roman"/>
            </a:endParaRPr>
          </a:p>
        </p:txBody>
      </p:sp>
      <p:sp>
        <p:nvSpPr>
          <p:cNvPr id="259" name="CustomShape 3"/>
          <p:cNvSpPr/>
          <p:nvPr/>
        </p:nvSpPr>
        <p:spPr>
          <a:xfrm>
            <a:off x="2208240" y="944640"/>
            <a:ext cx="5257440" cy="281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400" b="1" strike="noStrike" spc="-1">
                <a:solidFill>
                  <a:srgbClr val="232F3E"/>
                </a:solidFill>
                <a:latin typeface="+mn-lt"/>
                <a:ea typeface="+mn-ea"/>
              </a:rPr>
              <a:t>How to Use</a:t>
            </a:r>
            <a:endParaRPr lang="pt-BR" sz="1400" b="0" strike="noStrike" spc="-1">
              <a:latin typeface="Arial"/>
            </a:endParaRPr>
          </a:p>
          <a:p>
            <a:pPr>
              <a:lnSpc>
                <a:spcPct val="100000"/>
              </a:lnSpc>
            </a:pPr>
            <a:endParaRPr lang="pt-BR" sz="1400" b="0" strike="noStrike" spc="-1">
              <a:latin typeface="Arial"/>
            </a:endParaRPr>
          </a:p>
          <a:p>
            <a:pPr>
              <a:lnSpc>
                <a:spcPct val="100000"/>
              </a:lnSpc>
            </a:pPr>
            <a:r>
              <a:rPr lang="pt-BR" sz="1100" b="0" strike="noStrike" spc="-1">
                <a:solidFill>
                  <a:srgbClr val="232F3E"/>
                </a:solidFill>
                <a:latin typeface="+mn-lt"/>
                <a:ea typeface="+mn-ea"/>
              </a:rPr>
              <a:t>This document is both a Student Guide and an Educator Guide. Print the Student Guide as a PDF for distribution to your students. You can also print this Educator Guide (</a:t>
            </a:r>
            <a:r>
              <a:rPr lang="pt-BR" sz="1100" b="0" i="1" strike="noStrike" spc="-1">
                <a:solidFill>
                  <a:srgbClr val="232F3E"/>
                </a:solidFill>
                <a:latin typeface="+mn-lt"/>
                <a:ea typeface="+mn-ea"/>
              </a:rPr>
              <a:t>see instructions below</a:t>
            </a:r>
            <a:r>
              <a:rPr lang="pt-BR" sz="1100" b="0" strike="noStrike" spc="-1">
                <a:solidFill>
                  <a:srgbClr val="232F3E"/>
                </a:solidFill>
                <a:latin typeface="+mn-lt"/>
                <a:ea typeface="+mn-ea"/>
              </a:rPr>
              <a:t>).</a:t>
            </a:r>
            <a:endParaRPr lang="pt-BR" sz="1100" b="0" strike="noStrike" spc="-1">
              <a:latin typeface="Arial"/>
            </a:endParaRPr>
          </a:p>
          <a:p>
            <a:pPr>
              <a:lnSpc>
                <a:spcPct val="100000"/>
              </a:lnSpc>
            </a:pPr>
            <a:endParaRPr lang="pt-BR" sz="1100" b="0" strike="noStrike" spc="-1">
              <a:latin typeface="Arial"/>
            </a:endParaRPr>
          </a:p>
          <a:p>
            <a:pPr>
              <a:lnSpc>
                <a:spcPct val="100000"/>
              </a:lnSpc>
            </a:pPr>
            <a:r>
              <a:rPr lang="pt-BR" sz="1100" b="1" strike="noStrike" spc="-1">
                <a:solidFill>
                  <a:srgbClr val="232F3E"/>
                </a:solidFill>
                <a:latin typeface="+mn-lt"/>
                <a:ea typeface="+mn-ea"/>
              </a:rPr>
              <a:t>Printing Student Guide</a:t>
            </a:r>
            <a:endParaRPr lang="pt-BR" sz="1100" b="0" strike="noStrike" spc="-1">
              <a:latin typeface="Arial"/>
            </a:endParaRPr>
          </a:p>
          <a:p>
            <a:pPr marL="171360" indent="-171000">
              <a:lnSpc>
                <a:spcPct val="100000"/>
              </a:lnSpc>
              <a:buClr>
                <a:srgbClr val="232F3E"/>
              </a:buClr>
              <a:buFont typeface="Arial"/>
              <a:buChar char="•"/>
            </a:pPr>
            <a:r>
              <a:rPr lang="pt-BR" sz="1100" b="0" strike="noStrike" spc="-1">
                <a:solidFill>
                  <a:srgbClr val="232F3E"/>
                </a:solidFill>
                <a:latin typeface="+mn-lt"/>
                <a:ea typeface="+mn-ea"/>
              </a:rPr>
              <a:t>Click </a:t>
            </a:r>
            <a:r>
              <a:rPr lang="pt-BR" sz="1100" b="1" strike="noStrike" spc="-1">
                <a:solidFill>
                  <a:srgbClr val="232F3E"/>
                </a:solidFill>
                <a:latin typeface="+mn-lt"/>
                <a:ea typeface="+mn-ea"/>
              </a:rPr>
              <a:t>View &gt; Normal</a:t>
            </a:r>
            <a:endParaRPr lang="pt-BR" sz="1100" b="0" strike="noStrike" spc="-1">
              <a:latin typeface="Arial"/>
            </a:endParaRPr>
          </a:p>
          <a:p>
            <a:pPr marL="171360" indent="-171000">
              <a:lnSpc>
                <a:spcPct val="100000"/>
              </a:lnSpc>
              <a:buClr>
                <a:srgbClr val="232F3E"/>
              </a:buClr>
              <a:buFont typeface="Arial"/>
              <a:buChar char="•"/>
            </a:pPr>
            <a:r>
              <a:rPr lang="pt-BR" sz="1100" b="1" strike="noStrike" spc="-1">
                <a:solidFill>
                  <a:srgbClr val="232F3E"/>
                </a:solidFill>
                <a:latin typeface="+mn-lt"/>
                <a:ea typeface="+mn-ea"/>
              </a:rPr>
              <a:t>Windows</a:t>
            </a:r>
            <a:r>
              <a:rPr lang="pt-BR" sz="1100" b="0" strike="noStrike" spc="-1">
                <a:solidFill>
                  <a:srgbClr val="232F3E"/>
                </a:solidFill>
                <a:latin typeface="+mn-lt"/>
                <a:ea typeface="+mn-ea"/>
              </a:rPr>
              <a:t>:</a:t>
            </a:r>
            <a:endParaRPr lang="pt-BR" sz="1100" b="0" strike="noStrike" spc="-1">
              <a:latin typeface="Arial"/>
            </a:endParaRPr>
          </a:p>
          <a:p>
            <a:pPr marL="628560" lvl="1" indent="-171000">
              <a:lnSpc>
                <a:spcPct val="100000"/>
              </a:lnSpc>
              <a:buClr>
                <a:srgbClr val="232F3E"/>
              </a:buClr>
              <a:buFont typeface="Arial"/>
              <a:buChar char="•"/>
            </a:pPr>
            <a:r>
              <a:rPr lang="pt-BR" sz="1100" b="1" strike="noStrike" spc="-1">
                <a:solidFill>
                  <a:srgbClr val="232F3E"/>
                </a:solidFill>
                <a:latin typeface="+mn-lt"/>
                <a:ea typeface="+mn-ea"/>
              </a:rPr>
              <a:t>File &gt; Export &gt; Create PDF</a:t>
            </a:r>
            <a:endParaRPr lang="pt-BR" sz="1100" b="0" strike="noStrike" spc="-1">
              <a:latin typeface="Arial"/>
            </a:endParaRPr>
          </a:p>
          <a:p>
            <a:pPr marL="171360" indent="-171000">
              <a:lnSpc>
                <a:spcPct val="100000"/>
              </a:lnSpc>
              <a:buClr>
                <a:srgbClr val="232F3E"/>
              </a:buClr>
              <a:buFont typeface="Arial"/>
              <a:buChar char="•"/>
            </a:pPr>
            <a:r>
              <a:rPr lang="pt-BR" sz="1100" b="1" strike="noStrike" spc="-1">
                <a:solidFill>
                  <a:srgbClr val="232F3E"/>
                </a:solidFill>
                <a:latin typeface="+mn-lt"/>
                <a:ea typeface="+mn-ea"/>
              </a:rPr>
              <a:t>Mac</a:t>
            </a:r>
            <a:r>
              <a:rPr lang="pt-BR" sz="1100" b="0" strike="noStrike" spc="-1">
                <a:solidFill>
                  <a:srgbClr val="232F3E"/>
                </a:solidFill>
                <a:latin typeface="+mn-lt"/>
                <a:ea typeface="+mn-ea"/>
              </a:rPr>
              <a:t> </a:t>
            </a:r>
            <a:endParaRPr lang="pt-BR" sz="1100" b="0" strike="noStrike" spc="-1">
              <a:latin typeface="Arial"/>
            </a:endParaRPr>
          </a:p>
          <a:p>
            <a:pPr marL="628560" lvl="1" indent="-171000">
              <a:lnSpc>
                <a:spcPct val="100000"/>
              </a:lnSpc>
              <a:buClr>
                <a:srgbClr val="232F3E"/>
              </a:buClr>
              <a:buFont typeface="Arial"/>
              <a:buChar char="•"/>
            </a:pPr>
            <a:r>
              <a:rPr lang="pt-BR" sz="1100" b="1" strike="noStrike" spc="-1">
                <a:solidFill>
                  <a:srgbClr val="232F3E"/>
                </a:solidFill>
                <a:latin typeface="+mn-lt"/>
                <a:ea typeface="+mn-ea"/>
              </a:rPr>
              <a:t>File &gt; Export &gt; File Format: PDF</a:t>
            </a:r>
            <a:endParaRPr lang="pt-BR" sz="1100" b="0" strike="noStrike" spc="-1">
              <a:latin typeface="Arial"/>
            </a:endParaRPr>
          </a:p>
          <a:p>
            <a:pPr>
              <a:lnSpc>
                <a:spcPct val="100000"/>
              </a:lnSpc>
            </a:pPr>
            <a:endParaRPr lang="pt-BR" sz="1100" b="0" strike="noStrike" spc="-1">
              <a:latin typeface="Arial"/>
            </a:endParaRPr>
          </a:p>
          <a:p>
            <a:pPr>
              <a:lnSpc>
                <a:spcPct val="100000"/>
              </a:lnSpc>
            </a:pPr>
            <a:r>
              <a:rPr lang="pt-BR" sz="1100" b="1" strike="noStrike" spc="-1">
                <a:solidFill>
                  <a:srgbClr val="232F3E"/>
                </a:solidFill>
                <a:latin typeface="+mn-lt"/>
                <a:ea typeface="+mn-ea"/>
              </a:rPr>
              <a:t>Printing Educator Guide</a:t>
            </a:r>
            <a:endParaRPr lang="pt-BR" sz="1100" b="0" strike="noStrike" spc="-1">
              <a:latin typeface="Arial"/>
            </a:endParaRPr>
          </a:p>
          <a:p>
            <a:pPr marL="171360" indent="-171000">
              <a:lnSpc>
                <a:spcPct val="100000"/>
              </a:lnSpc>
              <a:buClr>
                <a:srgbClr val="232F3E"/>
              </a:buClr>
              <a:buFont typeface="Arial"/>
              <a:buChar char="•"/>
            </a:pPr>
            <a:r>
              <a:rPr lang="pt-BR" sz="1100" b="0" strike="noStrike" spc="-1">
                <a:solidFill>
                  <a:srgbClr val="232F3E"/>
                </a:solidFill>
                <a:latin typeface="+mn-lt"/>
                <a:ea typeface="+mn-ea"/>
              </a:rPr>
              <a:t>Click </a:t>
            </a:r>
            <a:r>
              <a:rPr lang="pt-BR" sz="1100" b="1" strike="noStrike" spc="-1">
                <a:solidFill>
                  <a:srgbClr val="232F3E"/>
                </a:solidFill>
                <a:latin typeface="+mn-lt"/>
                <a:ea typeface="+mn-ea"/>
              </a:rPr>
              <a:t>View &gt; Notes Pages</a:t>
            </a:r>
            <a:endParaRPr lang="pt-BR" sz="1100" b="0" strike="noStrike" spc="-1">
              <a:latin typeface="Arial"/>
            </a:endParaRPr>
          </a:p>
          <a:p>
            <a:pPr marL="171360" indent="-171000">
              <a:lnSpc>
                <a:spcPct val="100000"/>
              </a:lnSpc>
              <a:buClr>
                <a:srgbClr val="232F3E"/>
              </a:buClr>
              <a:buFont typeface="Arial"/>
              <a:buChar char="•"/>
            </a:pPr>
            <a:r>
              <a:rPr lang="pt-BR" sz="1100" b="1" strike="noStrike" spc="-1">
                <a:solidFill>
                  <a:srgbClr val="232F3E"/>
                </a:solidFill>
                <a:latin typeface="+mn-lt"/>
                <a:ea typeface="+mn-ea"/>
              </a:rPr>
              <a:t>File &gt; Print &gt; Layout: Notes</a:t>
            </a:r>
            <a:endParaRPr lang="pt-BR" sz="1100" b="0" strike="noStrike" spc="-1">
              <a:latin typeface="Arial"/>
            </a:endParaRPr>
          </a:p>
        </p:txBody>
      </p:sp>
      <p:sp>
        <p:nvSpPr>
          <p:cNvPr id="260" name="CustomShape 4"/>
          <p:cNvSpPr/>
          <p:nvPr/>
        </p:nvSpPr>
        <p:spPr>
          <a:xfrm>
            <a:off x="2438280" y="3254400"/>
            <a:ext cx="3547440" cy="6048000"/>
          </a:xfrm>
          <a:prstGeom prst="rect">
            <a:avLst/>
          </a:prstGeom>
          <a:noFill/>
          <a:ln>
            <a:noFill/>
          </a:ln>
        </p:spPr>
        <p:style>
          <a:lnRef idx="0">
            <a:scrgbClr r="0" g="0" b="0"/>
          </a:lnRef>
          <a:fillRef idx="0">
            <a:scrgbClr r="0" g="0" b="0"/>
          </a:fillRef>
          <a:effectRef idx="0">
            <a:scrgbClr r="0" g="0" b="0"/>
          </a:effectRef>
          <a:fontRef idx="minor"/>
        </p:style>
      </p:sp>
      <p:sp>
        <p:nvSpPr>
          <p:cNvPr id="261" name="CustomShape 5"/>
          <p:cNvSpPr/>
          <p:nvPr/>
        </p:nvSpPr>
        <p:spPr>
          <a:xfrm>
            <a:off x="6154560" y="3254400"/>
            <a:ext cx="3547440" cy="5295600"/>
          </a:xfrm>
          <a:prstGeom prst="rect">
            <a:avLst/>
          </a:prstGeom>
          <a:noFill/>
          <a:ln>
            <a:noFill/>
          </a:ln>
        </p:spPr>
        <p:style>
          <a:lnRef idx="0">
            <a:scrgbClr r="0" g="0" b="0"/>
          </a:lnRef>
          <a:fillRef idx="0">
            <a:scrgbClr r="0" g="0" b="0"/>
          </a:fillRef>
          <a:effectRef idx="0">
            <a:scrgbClr r="0" g="0" b="0"/>
          </a:effectRef>
          <a:fontRef idx="minor"/>
        </p:style>
      </p:sp>
      <p:sp>
        <p:nvSpPr>
          <p:cNvPr id="262" name="PlaceHolder 6"/>
          <p:cNvSpPr>
            <a:spLocks noGrp="1"/>
          </p:cNvSpPr>
          <p:nvPr>
            <p:ph type="body"/>
          </p:nvPr>
        </p:nvSpPr>
        <p:spPr>
          <a:xfrm>
            <a:off x="228600" y="4000680"/>
            <a:ext cx="7391160" cy="5295600"/>
          </a:xfrm>
          <a:prstGeom prst="rect">
            <a:avLst/>
          </a:prstGeom>
        </p:spPr>
        <p:txBody>
          <a:bodyPr/>
          <a:lstStyle/>
          <a:p>
            <a:pPr marL="216000" indent="-216000">
              <a:lnSpc>
                <a:spcPct val="100000"/>
              </a:lnSpc>
            </a:pPr>
            <a:r>
              <a:rPr lang="pt-BR" sz="2000" b="0" strike="noStrike" spc="-1" dirty="0">
                <a:latin typeface="Arial"/>
              </a:rPr>
              <a:t>Objetivo:</a:t>
            </a:r>
          </a:p>
          <a:p>
            <a:pPr marL="216000" indent="-216000">
              <a:lnSpc>
                <a:spcPct val="100000"/>
              </a:lnSpc>
            </a:pPr>
            <a:r>
              <a:rPr lang="pt-BR" sz="2000" b="0" strike="noStrike" spc="-1" dirty="0">
                <a:latin typeface="Arial"/>
              </a:rPr>
              <a:t>Este Guia de atividades faz parte das ofertas de conteúdo do AWS </a:t>
            </a:r>
            <a:r>
              <a:rPr lang="pt-BR" sz="2000" b="0" strike="noStrike" spc="-1" dirty="0" err="1">
                <a:latin typeface="Arial"/>
              </a:rPr>
              <a:t>Educate</a:t>
            </a:r>
            <a:r>
              <a:rPr lang="pt-BR" sz="2000" b="0" strike="noStrike" spc="-1" dirty="0">
                <a:latin typeface="Arial"/>
              </a:rPr>
              <a:t>. O objetivo deste guia de lançamento e configuração de uma instância do </a:t>
            </a:r>
            <a:r>
              <a:rPr lang="pt-BR" sz="2000" b="0" strike="noStrike" spc="-1" dirty="0" err="1">
                <a:latin typeface="Arial"/>
              </a:rPr>
              <a:t>Amazon</a:t>
            </a:r>
            <a:r>
              <a:rPr lang="pt-BR" sz="2000" b="0" strike="noStrike" spc="-1" dirty="0">
                <a:latin typeface="Arial"/>
              </a:rPr>
              <a:t> EC2 da </a:t>
            </a:r>
            <a:r>
              <a:rPr lang="pt-BR" sz="2000" b="0" strike="noStrike" spc="-1" dirty="0" err="1">
                <a:latin typeface="Arial"/>
              </a:rPr>
              <a:t>Amazon</a:t>
            </a:r>
            <a:r>
              <a:rPr lang="pt-BR" sz="2000" b="0" strike="noStrike" spc="-1" dirty="0">
                <a:latin typeface="Arial"/>
              </a:rPr>
              <a:t> é fornecer aos educadores </a:t>
            </a:r>
            <a:r>
              <a:rPr lang="pt-BR" sz="2000" b="0" strike="noStrike" spc="-1" dirty="0" err="1">
                <a:latin typeface="Arial"/>
              </a:rPr>
              <a:t>prompts</a:t>
            </a:r>
            <a:r>
              <a:rPr lang="pt-BR" sz="2000" b="0" strike="noStrike" spc="-1" dirty="0">
                <a:latin typeface="Arial"/>
              </a:rPr>
              <a:t> e atividades de extensão em apoio às atividades em nuvem. O guia inclui uma atividade voltada para o aluno chamada “Iniciando e configurando uma instância do </a:t>
            </a:r>
            <a:r>
              <a:rPr lang="pt-BR" sz="2000" b="0" strike="noStrike" spc="-1" dirty="0" err="1">
                <a:latin typeface="Arial"/>
              </a:rPr>
              <a:t>Amazon</a:t>
            </a:r>
            <a:r>
              <a:rPr lang="pt-BR" sz="2000" b="0" strike="noStrike" spc="-1" dirty="0">
                <a:latin typeface="Arial"/>
              </a:rPr>
              <a:t> EC2” e as notas específicas do educador correspondentes para orientar a facilitação da atividade.</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Descrição:</a:t>
            </a:r>
          </a:p>
          <a:p>
            <a:pPr marL="216000" indent="-216000">
              <a:lnSpc>
                <a:spcPct val="100000"/>
              </a:lnSpc>
            </a:pPr>
            <a:r>
              <a:rPr lang="pt-BR" sz="2000" b="0" strike="noStrike" spc="-1" dirty="0">
                <a:latin typeface="Arial"/>
              </a:rPr>
              <a:t>Este Guia de atividades estrutura a atividade para iniciar e configurar uma instância do </a:t>
            </a:r>
            <a:r>
              <a:rPr lang="pt-BR" sz="2000" b="0" strike="noStrike" spc="-1" dirty="0" err="1">
                <a:latin typeface="Arial"/>
              </a:rPr>
              <a:t>Amazon</a:t>
            </a:r>
            <a:r>
              <a:rPr lang="pt-BR" sz="2000" b="0" strike="noStrike" spc="-1" dirty="0">
                <a:latin typeface="Arial"/>
              </a:rPr>
              <a:t> EC2.</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Quais são os objetivos de iniciar e configurar um Guia de atividades de instância do </a:t>
            </a:r>
            <a:r>
              <a:rPr lang="pt-BR" sz="2000" b="0" strike="noStrike" spc="-1" dirty="0" err="1">
                <a:latin typeface="Arial"/>
              </a:rPr>
              <a:t>Amazon</a:t>
            </a:r>
            <a:r>
              <a:rPr lang="pt-BR" sz="2000" b="0" strike="noStrike" spc="-1" dirty="0">
                <a:latin typeface="Arial"/>
              </a:rPr>
              <a:t> EC2? Ao usar o guia, os educadores serão capazes de:</a:t>
            </a:r>
          </a:p>
          <a:p>
            <a:pPr marL="216000" indent="-216000">
              <a:lnSpc>
                <a:spcPct val="100000"/>
              </a:lnSpc>
            </a:pPr>
            <a:r>
              <a:rPr lang="pt-BR" sz="2000" b="0" strike="noStrike" spc="-1" dirty="0">
                <a:latin typeface="Arial"/>
              </a:rPr>
              <a:t>Compreender as metas da atividade, objetivos de aprendizagem, conceitos-chave e terminologia</a:t>
            </a:r>
          </a:p>
          <a:p>
            <a:pPr marL="216000" indent="-216000">
              <a:lnSpc>
                <a:spcPct val="100000"/>
              </a:lnSpc>
            </a:pPr>
            <a:r>
              <a:rPr lang="pt-BR" sz="2000" b="0" strike="noStrike" spc="-1" dirty="0">
                <a:latin typeface="Arial"/>
              </a:rPr>
              <a:t>Facilite a aprendizagem do aluno antes, durante e depois da atividade</a:t>
            </a:r>
          </a:p>
          <a:p>
            <a:pPr marL="216000" indent="-216000">
              <a:lnSpc>
                <a:spcPct val="100000"/>
              </a:lnSpc>
            </a:pPr>
            <a:r>
              <a:rPr lang="pt-BR" sz="2000" b="0" strike="noStrike" spc="-1" dirty="0">
                <a:latin typeface="Arial"/>
              </a:rPr>
              <a:t>Avalie o conhecimento dos alunos sobre o </a:t>
            </a:r>
            <a:r>
              <a:rPr lang="pt-BR" sz="2000" b="0" strike="noStrike" spc="-1" dirty="0" err="1">
                <a:latin typeface="Arial"/>
              </a:rPr>
              <a:t>Amazon</a:t>
            </a:r>
            <a:r>
              <a:rPr lang="pt-BR" sz="2000" b="0" strike="noStrike" spc="-1" dirty="0">
                <a:latin typeface="Arial"/>
              </a:rPr>
              <a:t> EC2</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Conteúdo do guia:</a:t>
            </a:r>
          </a:p>
          <a:p>
            <a:pPr marL="216000" indent="-216000">
              <a:lnSpc>
                <a:spcPct val="100000"/>
              </a:lnSpc>
            </a:pPr>
            <a:r>
              <a:rPr lang="pt-BR" sz="2000" b="0" strike="noStrike" spc="-1" dirty="0">
                <a:latin typeface="Arial"/>
              </a:rPr>
              <a:t>Atividades de preparação</a:t>
            </a:r>
          </a:p>
          <a:p>
            <a:pPr marL="216000" indent="-216000">
              <a:lnSpc>
                <a:spcPct val="100000"/>
              </a:lnSpc>
            </a:pPr>
            <a:r>
              <a:rPr lang="pt-BR" sz="2000" b="0" strike="noStrike" spc="-1" dirty="0">
                <a:latin typeface="Arial"/>
              </a:rPr>
              <a:t>Ativar conhecimento prévio</a:t>
            </a:r>
          </a:p>
          <a:p>
            <a:pPr marL="216000" indent="-216000">
              <a:lnSpc>
                <a:spcPct val="100000"/>
              </a:lnSpc>
            </a:pPr>
            <a:r>
              <a:rPr lang="pt-BR" sz="2000" b="0" strike="noStrike" spc="-1" dirty="0">
                <a:latin typeface="Arial"/>
              </a:rPr>
              <a:t>Discussão </a:t>
            </a:r>
            <a:r>
              <a:rPr lang="pt-BR" sz="2000" b="0" strike="noStrike" spc="-1" dirty="0" err="1">
                <a:latin typeface="Arial"/>
              </a:rPr>
              <a:t>pré</a:t>
            </a:r>
            <a:r>
              <a:rPr lang="pt-BR" sz="2000" b="0" strike="noStrike" spc="-1" dirty="0">
                <a:latin typeface="Arial"/>
              </a:rPr>
              <a:t>-atividade</a:t>
            </a:r>
          </a:p>
          <a:p>
            <a:pPr marL="216000" indent="-216000">
              <a:lnSpc>
                <a:spcPct val="100000"/>
              </a:lnSpc>
            </a:pPr>
            <a:r>
              <a:rPr lang="pt-BR" sz="2000" b="0" strike="noStrike" spc="-1" dirty="0">
                <a:latin typeface="Arial"/>
              </a:rPr>
              <a:t>Facilitação de atividades</a:t>
            </a:r>
          </a:p>
          <a:p>
            <a:pPr marL="216000" indent="-216000">
              <a:lnSpc>
                <a:spcPct val="100000"/>
              </a:lnSpc>
            </a:pPr>
            <a:r>
              <a:rPr lang="pt-BR" sz="2000" b="0" strike="noStrike" spc="-1" dirty="0">
                <a:latin typeface="Arial"/>
              </a:rPr>
              <a:t>Estratégias de alfabetização</a:t>
            </a:r>
          </a:p>
          <a:p>
            <a:pPr marL="216000" indent="-216000">
              <a:lnSpc>
                <a:spcPct val="100000"/>
              </a:lnSpc>
            </a:pPr>
            <a:r>
              <a:rPr lang="pt-BR" sz="2000" b="0" strike="noStrike" spc="-1" dirty="0" err="1">
                <a:latin typeface="Arial"/>
              </a:rPr>
              <a:t>Prompts</a:t>
            </a:r>
            <a:r>
              <a:rPr lang="pt-BR" sz="2000" b="0" strike="noStrike" spc="-1" dirty="0">
                <a:latin typeface="Arial"/>
              </a:rPr>
              <a:t> de linguagem</a:t>
            </a:r>
          </a:p>
          <a:p>
            <a:pPr marL="216000" indent="-216000">
              <a:lnSpc>
                <a:spcPct val="100000"/>
              </a:lnSpc>
            </a:pPr>
            <a:r>
              <a:rPr lang="pt-BR" sz="2000" b="0" strike="noStrike" spc="-1" dirty="0">
                <a:latin typeface="Arial"/>
              </a:rPr>
              <a:t>Descolar</a:t>
            </a:r>
          </a:p>
          <a:p>
            <a:pPr marL="216000" indent="-216000">
              <a:lnSpc>
                <a:spcPct val="100000"/>
              </a:lnSpc>
            </a:pPr>
            <a:r>
              <a:rPr lang="pt-BR" sz="2000" b="0" strike="noStrike" spc="-1" dirty="0">
                <a:latin typeface="Arial"/>
              </a:rPr>
              <a:t>Verificando a compreensão</a:t>
            </a:r>
          </a:p>
          <a:p>
            <a:pPr marL="216000" indent="-216000">
              <a:lnSpc>
                <a:spcPct val="100000"/>
              </a:lnSpc>
            </a:pPr>
            <a:r>
              <a:rPr lang="pt-BR" sz="2000" b="0" strike="noStrike" spc="-1" dirty="0">
                <a:latin typeface="Arial"/>
              </a:rPr>
              <a:t>Assessments</a:t>
            </a:r>
          </a:p>
          <a:p>
            <a:pPr marL="216000" indent="-216000">
              <a:lnSpc>
                <a:spcPct val="100000"/>
              </a:lnSpc>
            </a:pPr>
            <a:r>
              <a:rPr lang="pt-BR" sz="2000" b="0" strike="noStrike" spc="-1" dirty="0">
                <a:latin typeface="Arial"/>
              </a:rPr>
              <a:t>Principais conceitos e terminologia</a:t>
            </a:r>
          </a:p>
          <a:p>
            <a:pPr marL="216000" indent="-216000">
              <a:lnSpc>
                <a:spcPct val="100000"/>
              </a:lnSpc>
            </a:pPr>
            <a:r>
              <a:rPr lang="pt-BR" sz="2000" b="0" strike="noStrike" spc="-1" dirty="0">
                <a:latin typeface="Arial"/>
              </a:rPr>
              <a:t>Específico da tarefa</a:t>
            </a:r>
          </a:p>
          <a:p>
            <a:pPr marL="216000" indent="-216000">
              <a:lnSpc>
                <a:spcPct val="100000"/>
              </a:lnSpc>
            </a:pPr>
            <a:r>
              <a:rPr lang="pt-BR" sz="2000" b="0" strike="noStrike" spc="-1" dirty="0">
                <a:latin typeface="Arial"/>
              </a:rPr>
              <a:t>Baseado em desempenho</a:t>
            </a:r>
          </a:p>
          <a:p>
            <a:pPr marL="216000" indent="-216000">
              <a:lnSpc>
                <a:spcPct val="100000"/>
              </a:lnSpc>
            </a:pPr>
            <a:r>
              <a:rPr lang="pt-BR" sz="2000" b="0" strike="noStrike" spc="-1" dirty="0">
                <a:latin typeface="Arial"/>
              </a:rPr>
              <a:t>Relatório de atividades e atividades de extensão</a:t>
            </a:r>
          </a:p>
          <a:p>
            <a:pPr marL="216000" indent="-216000">
              <a:lnSpc>
                <a:spcPct val="100000"/>
              </a:lnSpc>
            </a:pPr>
            <a:r>
              <a:rPr lang="pt-BR" sz="2000" b="0" strike="noStrike" spc="-1" dirty="0">
                <a:latin typeface="Arial"/>
              </a:rPr>
              <a:t>Discussão pós-atividade</a:t>
            </a:r>
          </a:p>
          <a:p>
            <a:pPr marL="216000" indent="-216000">
              <a:lnSpc>
                <a:spcPct val="100000"/>
              </a:lnSpc>
            </a:pPr>
            <a:r>
              <a:rPr lang="pt-BR" sz="2000" b="0" strike="noStrike" spc="-1" dirty="0">
                <a:latin typeface="Arial"/>
              </a:rPr>
              <a:t>Representam conceitos</a:t>
            </a:r>
          </a:p>
          <a:p>
            <a:pPr marL="216000" indent="-216000">
              <a:lnSpc>
                <a:spcPct val="100000"/>
              </a:lnSpc>
            </a:pPr>
            <a:r>
              <a:rPr lang="pt-BR" sz="2000" b="0" strike="noStrike" spc="-1" dirty="0">
                <a:latin typeface="Arial"/>
              </a:rPr>
              <a:t>Atividades de extensão</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Recursos adicionais</a:t>
            </a:r>
          </a:p>
          <a:p>
            <a:pPr marL="216000" indent="-216000">
              <a:lnSpc>
                <a:spcPct val="100000"/>
              </a:lnSpc>
            </a:pPr>
            <a:r>
              <a:rPr lang="pt-BR" sz="2000" b="0" strike="noStrike" spc="-1" dirty="0">
                <a:latin typeface="Arial"/>
              </a:rPr>
              <a:t>Use esses recursos por meio do AWS Management Console para concluir as tarefas relacionadas ao </a:t>
            </a:r>
            <a:r>
              <a:rPr lang="pt-BR" sz="2000" b="0" strike="noStrike" spc="-1" dirty="0" err="1">
                <a:latin typeface="Arial"/>
              </a:rPr>
              <a:t>Amazon</a:t>
            </a:r>
            <a:r>
              <a:rPr lang="pt-BR" sz="2000" b="0" strike="noStrike" spc="-1" dirty="0">
                <a:latin typeface="Arial"/>
              </a:rPr>
              <a:t> EC2:</a:t>
            </a:r>
          </a:p>
          <a:p>
            <a:pPr marL="216000" indent="-216000">
              <a:lnSpc>
                <a:spcPct val="100000"/>
              </a:lnSpc>
            </a:pPr>
            <a:r>
              <a:rPr lang="pt-BR" sz="2000" b="0" strike="noStrike" spc="-1" dirty="0">
                <a:latin typeface="Arial"/>
              </a:rPr>
              <a:t>Introdução ao </a:t>
            </a:r>
            <a:r>
              <a:rPr lang="pt-BR" sz="2000" b="0" strike="noStrike" spc="-1" dirty="0" err="1">
                <a:latin typeface="Arial"/>
              </a:rPr>
              <a:t>Amazon</a:t>
            </a:r>
            <a:r>
              <a:rPr lang="pt-BR" sz="2000" b="0" strike="noStrike" spc="-1" dirty="0">
                <a:latin typeface="Arial"/>
              </a:rPr>
              <a:t> EC2 (links para um site externo): https://aws.amazon.com/ec2/</a:t>
            </a:r>
            <a:r>
              <a:rPr lang="pt-BR" sz="2000" b="0" strike="noStrike" spc="-1" dirty="0" err="1">
                <a:latin typeface="Arial"/>
              </a:rPr>
              <a:t>getting-started</a:t>
            </a:r>
            <a:r>
              <a:rPr lang="pt-BR" sz="2000" b="0" strike="noStrike" spc="-1" dirty="0">
                <a:latin typeface="Arial"/>
              </a:rPr>
              <a:t>/.</a:t>
            </a:r>
          </a:p>
          <a:p>
            <a:pPr marL="216000" indent="-216000">
              <a:lnSpc>
                <a:spcPct val="100000"/>
              </a:lnSpc>
            </a:pPr>
            <a:r>
              <a:rPr lang="pt-BR" sz="2000" b="0" strike="noStrike" spc="-1" dirty="0">
                <a:latin typeface="Arial"/>
              </a:rPr>
              <a:t>Tutorial: Introdução às instâncias do </a:t>
            </a:r>
            <a:r>
              <a:rPr lang="pt-BR" sz="2000" b="0" strike="noStrike" spc="-1" dirty="0" err="1">
                <a:latin typeface="Arial"/>
              </a:rPr>
              <a:t>Amazon</a:t>
            </a:r>
            <a:r>
              <a:rPr lang="pt-BR" sz="2000" b="0" strike="noStrike" spc="-1" dirty="0">
                <a:latin typeface="Arial"/>
              </a:rPr>
              <a:t> EC2 Linux (links para um site externo): HTTPs://docs.aws.amazon.com/AWSEC2/latest/UserGuide/EC2_GetStarted.html</a:t>
            </a:r>
          </a:p>
          <a:p>
            <a:pPr marL="216000" indent="-216000">
              <a:lnSpc>
                <a:spcPct val="100000"/>
              </a:lnSpc>
            </a:pPr>
            <a:r>
              <a:rPr lang="pt-BR" sz="2000" b="0" strike="noStrike" spc="-1" dirty="0">
                <a:latin typeface="Arial"/>
              </a:rPr>
              <a:t>Configurando com o </a:t>
            </a:r>
            <a:r>
              <a:rPr lang="pt-BR" sz="2000" b="0" strike="noStrike" spc="-1" dirty="0" err="1">
                <a:latin typeface="Arial"/>
              </a:rPr>
              <a:t>Amazon</a:t>
            </a:r>
            <a:r>
              <a:rPr lang="pt-BR" sz="2000" b="0" strike="noStrike" spc="-1" dirty="0">
                <a:latin typeface="Arial"/>
              </a:rPr>
              <a:t> EC2 (links para um site externo): https://docs.aws.amazon.com/AWSEC2/latest/UserGuide/get-set-up-for-amazon-ec2.html</a:t>
            </a:r>
          </a:p>
          <a:p>
            <a:pPr marL="216000" indent="-216000">
              <a:lnSpc>
                <a:spcPct val="100000"/>
              </a:lnSpc>
            </a:pPr>
            <a:r>
              <a:rPr lang="pt-BR" sz="2000" b="0" strike="noStrike" spc="-1" dirty="0">
                <a:latin typeface="Arial"/>
              </a:rPr>
              <a:t>O que é </a:t>
            </a:r>
            <a:r>
              <a:rPr lang="pt-BR" sz="2000" b="0" strike="noStrike" spc="-1" dirty="0" err="1">
                <a:latin typeface="Arial"/>
              </a:rPr>
              <a:t>Amazon</a:t>
            </a:r>
            <a:r>
              <a:rPr lang="pt-BR" sz="2000" b="0" strike="noStrike" spc="-1" dirty="0">
                <a:latin typeface="Arial"/>
              </a:rPr>
              <a:t> EC2? (links para um site externo): https://docs.aws.amazon.com/AWSEC2/latest/UserGuide/concepts.html</a:t>
            </a:r>
          </a:p>
        </p:txBody>
      </p:sp>
      <p:sp>
        <p:nvSpPr>
          <p:cNvPr id="263" name="TextShape 7"/>
          <p:cNvSpPr txBox="1"/>
          <p:nvPr/>
        </p:nvSpPr>
        <p:spPr>
          <a:xfrm>
            <a:off x="0" y="0"/>
            <a:ext cx="3368160" cy="504360"/>
          </a:xfrm>
          <a:prstGeom prst="rect">
            <a:avLst/>
          </a:prstGeom>
          <a:noFill/>
          <a:ln>
            <a:noFill/>
          </a:ln>
        </p:spPr>
        <p:txBody>
          <a:bodyPr/>
          <a:lstStyle/>
          <a:p>
            <a:pPr>
              <a:lnSpc>
                <a:spcPct val="100000"/>
              </a:lnSpc>
            </a:pPr>
            <a:r>
              <a:rPr lang="pt-BR" sz="1200" b="0" strike="noStrike" spc="-1">
                <a:solidFill>
                  <a:srgbClr val="000000"/>
                </a:solidFill>
                <a:latin typeface="+mn-lt"/>
                <a:ea typeface="+mn-ea"/>
              </a:rPr>
              <a:t>Launching and configuring an Amazon EC2 Instance</a:t>
            </a:r>
            <a:endParaRPr lang="pt-BR" sz="1200" b="0" strike="noStrike" spc="-1">
              <a:latin typeface="Times New Roman"/>
            </a:endParaRPr>
          </a:p>
        </p:txBody>
      </p:sp>
    </p:spTree>
    <p:extLst>
      <p:ext uri="{BB962C8B-B14F-4D97-AF65-F5344CB8AC3E}">
        <p14:creationId xmlns:p14="http://schemas.microsoft.com/office/powerpoint/2010/main" val="2842376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373063" y="693738"/>
            <a:ext cx="1524000" cy="1973262"/>
          </a:xfrm>
          <a:prstGeom prst="rect">
            <a:avLst/>
          </a:prstGeom>
        </p:spPr>
      </p:sp>
      <p:sp>
        <p:nvSpPr>
          <p:cNvPr id="293" name="PlaceHolder 2"/>
          <p:cNvSpPr>
            <a:spLocks noGrp="1"/>
          </p:cNvSpPr>
          <p:nvPr>
            <p:ph type="body"/>
          </p:nvPr>
        </p:nvSpPr>
        <p:spPr>
          <a:xfrm>
            <a:off x="372960" y="2855880"/>
            <a:ext cx="7170480" cy="5944680"/>
          </a:xfrm>
          <a:prstGeom prst="rect">
            <a:avLst/>
          </a:prstGeom>
        </p:spPr>
        <p:txBody>
          <a:bodyPr/>
          <a:lstStyle/>
          <a:p>
            <a:pPr marL="216000" indent="-216000">
              <a:lnSpc>
                <a:spcPct val="100000"/>
              </a:lnSpc>
            </a:pPr>
            <a:r>
              <a:rPr lang="pt-BR" sz="2000" b="0" strike="noStrike" spc="-1" dirty="0">
                <a:latin typeface="+mn-lt"/>
              </a:rPr>
              <a:t>Representam conceitos</a:t>
            </a:r>
          </a:p>
          <a:p>
            <a:pPr marL="216000" indent="-216000">
              <a:lnSpc>
                <a:spcPct val="100000"/>
              </a:lnSpc>
            </a:pPr>
            <a:r>
              <a:rPr lang="pt-BR" sz="2000" b="0" strike="noStrike" spc="-1" dirty="0">
                <a:latin typeface="+mn-lt"/>
              </a:rPr>
              <a:t>Peça aos alunos que desenhem um diagrama do que construíram nesta atividade. Certifique-se de que eles capturem os principais conceitos e terminologia que aprenderam durante a atividade. Peça aos alunos que compartilhem seu trabalho em pares, grupos ou com a classe inteira e expliquem seus diagramas. Peça-lhes que declarem o que funcionou bem e quais desafios enfrentaram durante a atividade.</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Discussão pós-atividade</a:t>
            </a:r>
          </a:p>
          <a:p>
            <a:pPr marL="216000" indent="-216000">
              <a:lnSpc>
                <a:spcPct val="100000"/>
              </a:lnSpc>
            </a:pPr>
            <a:r>
              <a:rPr lang="pt-BR" sz="2000" b="0" strike="noStrike" spc="-1" dirty="0">
                <a:latin typeface="+mn-lt"/>
              </a:rPr>
              <a:t>Desta vez, peça aos alunos que apresentem sua própria ideia de caso de uso (no lugar do </a:t>
            </a:r>
            <a:r>
              <a:rPr lang="pt-BR" sz="2000" b="0" strike="noStrike" spc="-1" dirty="0" err="1">
                <a:latin typeface="+mn-lt"/>
              </a:rPr>
              <a:t>BitBeat</a:t>
            </a:r>
            <a:r>
              <a:rPr lang="pt-BR" sz="2000" b="0" strike="noStrike" spc="-1" dirty="0">
                <a:latin typeface="+mn-lt"/>
              </a:rPr>
              <a:t>) e, em seguida, peça aos alunos que troquem casos de uso. Como alternativa, forneça um caso de uso mais especializado que seja mais relevante para seus alunos.</a:t>
            </a:r>
          </a:p>
          <a:p>
            <a:pPr marL="216000" indent="-216000">
              <a:lnSpc>
                <a:spcPct val="100000"/>
              </a:lnSpc>
            </a:pPr>
            <a:r>
              <a:rPr lang="pt-BR" sz="2000" b="0" strike="noStrike" spc="-1" dirty="0">
                <a:latin typeface="+mn-lt"/>
              </a:rPr>
              <a:t>Desafio</a:t>
            </a:r>
          </a:p>
          <a:p>
            <a:pPr marL="216000" indent="-216000">
              <a:lnSpc>
                <a:spcPct val="100000"/>
              </a:lnSpc>
            </a:pPr>
            <a:r>
              <a:rPr lang="pt-BR" sz="2000" b="0" strike="noStrike" spc="-1" dirty="0">
                <a:latin typeface="+mn-lt"/>
              </a:rPr>
              <a:t>Fazer: apresentar o (s) caso (s) de uso como um desafio e fazer com que os alunos concluam o desafio e compartilhem como o abordaram. Faça com que a classe ou um painel de jurados vote no vencedor do desafio e conceda um prêmio.</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Extensão: percursos de carreira</a:t>
            </a:r>
          </a:p>
          <a:p>
            <a:pPr marL="216000" indent="-216000">
              <a:lnSpc>
                <a:spcPct val="100000"/>
              </a:lnSpc>
            </a:pPr>
            <a:r>
              <a:rPr lang="pt-BR" sz="2000" b="0" strike="noStrike" spc="-1" dirty="0">
                <a:latin typeface="+mn-lt"/>
              </a:rPr>
              <a:t>O que fazer: peça aos alunos que escolham um plano de carreira (entre os 12 mostrados no portal do aluno). Vá para o repositório de conteúdo no Portal Educar da AWS e baixe os Guias do Educador para cada plano de carreira. Agrupe os alunos em pares ou pequenos grupos com base em interesses sobrepostos e peça-lhes que concluam a atividade do aluno em cada Guia do educador alinhado ao caminho.</a:t>
            </a:r>
          </a:p>
          <a:p>
            <a:pPr marL="216000" indent="-216000">
              <a:lnSpc>
                <a:spcPct val="100000"/>
              </a:lnSpc>
            </a:pPr>
            <a:r>
              <a:rPr lang="pt-BR" sz="2000" b="0" strike="noStrike" spc="-1" dirty="0">
                <a:latin typeface="+mn-lt"/>
              </a:rPr>
              <a:t>Link: https://www.awseducate.com/educator/s/content</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Extensão: Revisão de Documentação</a:t>
            </a:r>
          </a:p>
          <a:p>
            <a:pPr marL="216000" indent="-216000">
              <a:lnSpc>
                <a:spcPct val="100000"/>
              </a:lnSpc>
            </a:pPr>
            <a:r>
              <a:rPr lang="pt-BR" sz="2000" b="0" strike="noStrike" spc="-1" dirty="0">
                <a:latin typeface="+mn-lt"/>
              </a:rPr>
              <a:t>Fazer: Familiarizar-se e compreender a documentação da AWS é um hábito de prática recomendada. Peça aos alunos que analisem a documentação do AWS EC2 e elaborem as perguntas que eles têm após lê-la. Peça-lhes que discutam quando e como usariam uma documentação como esta e quaisquer desafios que tenham com as informações apresentadas. https://docs.aws.amazon.com/AWSEC2/latest/UserGuide/concepts.html</a:t>
            </a:r>
            <a:endParaRPr lang="pt-BR" sz="2000" b="0" strike="noStrike" spc="-1" dirty="0">
              <a:latin typeface="Arial"/>
            </a:endParaRPr>
          </a:p>
        </p:txBody>
      </p:sp>
      <p:sp>
        <p:nvSpPr>
          <p:cNvPr id="294" name="TextShape 3"/>
          <p:cNvSpPr txBox="1"/>
          <p:nvPr/>
        </p:nvSpPr>
        <p:spPr>
          <a:xfrm>
            <a:off x="4402080" y="9553680"/>
            <a:ext cx="3368160" cy="504360"/>
          </a:xfrm>
          <a:prstGeom prst="rect">
            <a:avLst/>
          </a:prstGeom>
          <a:noFill/>
          <a:ln>
            <a:noFill/>
          </a:ln>
        </p:spPr>
        <p:txBody>
          <a:bodyPr anchor="b"/>
          <a:lstStyle/>
          <a:p>
            <a:pPr algn="r">
              <a:lnSpc>
                <a:spcPct val="100000"/>
              </a:lnSpc>
            </a:pPr>
            <a:fld id="{69A0AD33-94CA-40EC-B6D3-5299D3F0F681}" type="slidenum">
              <a:rPr lang="pt-BR" sz="1200" b="0" strike="noStrike" spc="-1">
                <a:latin typeface="Times New Roman"/>
              </a:rPr>
              <a:t>22</a:t>
            </a:fld>
            <a:endParaRPr lang="pt-BR" sz="12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373063" y="1074738"/>
            <a:ext cx="1760537" cy="2278062"/>
          </a:xfrm>
          <a:prstGeom prst="rect">
            <a:avLst/>
          </a:prstGeom>
        </p:spPr>
      </p:sp>
      <p:sp>
        <p:nvSpPr>
          <p:cNvPr id="296"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2000" b="0" strike="noStrike" spc="-1" dirty="0">
                <a:latin typeface="+mn-lt"/>
              </a:rPr>
              <a:t>Avaliações - conceitos-chave e avaliação de terminologia Page 1</a:t>
            </a:r>
            <a:endParaRPr lang="pt-BR" sz="2000" b="0" strike="noStrike" spc="-1" dirty="0">
              <a:latin typeface="Arial"/>
            </a:endParaRPr>
          </a:p>
        </p:txBody>
      </p:sp>
      <p:sp>
        <p:nvSpPr>
          <p:cNvPr id="297" name="TextShape 3"/>
          <p:cNvSpPr txBox="1"/>
          <p:nvPr/>
        </p:nvSpPr>
        <p:spPr>
          <a:xfrm>
            <a:off x="4402080" y="9553680"/>
            <a:ext cx="3368160" cy="504360"/>
          </a:xfrm>
          <a:prstGeom prst="rect">
            <a:avLst/>
          </a:prstGeom>
          <a:noFill/>
          <a:ln>
            <a:noFill/>
          </a:ln>
        </p:spPr>
        <p:txBody>
          <a:bodyPr anchor="b"/>
          <a:lstStyle/>
          <a:p>
            <a:pPr algn="r">
              <a:lnSpc>
                <a:spcPct val="100000"/>
              </a:lnSpc>
            </a:pPr>
            <a:fld id="{C0568F0F-CA67-4BEB-8CDA-E9652C08CDFD}" type="slidenum">
              <a:rPr lang="pt-BR" sz="1200" b="0" strike="noStrike" spc="-1">
                <a:latin typeface="Times New Roman"/>
              </a:rPr>
              <a:t>23</a:t>
            </a:fld>
            <a:endParaRPr lang="pt-BR" sz="1200" b="0" strike="noStrike" spc="-1">
              <a:latin typeface="Times New Roman"/>
            </a:endParaRPr>
          </a:p>
        </p:txBody>
      </p:sp>
      <p:sp>
        <p:nvSpPr>
          <p:cNvPr id="298" name="TextShape 4"/>
          <p:cNvSpPr txBox="1"/>
          <p:nvPr/>
        </p:nvSpPr>
        <p:spPr>
          <a:xfrm>
            <a:off x="0" y="0"/>
            <a:ext cx="3368160" cy="504360"/>
          </a:xfrm>
          <a:prstGeom prst="rect">
            <a:avLst/>
          </a:prstGeom>
          <a:noFill/>
          <a:ln>
            <a:noFill/>
          </a:ln>
        </p:spPr>
        <p:txBody>
          <a:bodyPr/>
          <a:lstStyle/>
          <a:p>
            <a:pPr>
              <a:lnSpc>
                <a:spcPct val="100000"/>
              </a:lnSpc>
            </a:pPr>
            <a:r>
              <a:rPr lang="pt-BR" sz="1200" b="0" strike="noStrike" spc="-1">
                <a:solidFill>
                  <a:srgbClr val="000000"/>
                </a:solidFill>
                <a:latin typeface="+mn-lt"/>
                <a:ea typeface="+mn-ea"/>
              </a:rPr>
              <a:t>Launching and configuring an Amazon EC2 Instance</a:t>
            </a:r>
            <a:endParaRPr lang="pt-BR" sz="12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PlaceHolder 1"/>
          <p:cNvSpPr>
            <a:spLocks noGrp="1" noRot="1" noChangeAspect="1"/>
          </p:cNvSpPr>
          <p:nvPr>
            <p:ph type="sldImg"/>
          </p:nvPr>
        </p:nvSpPr>
        <p:spPr>
          <a:xfrm>
            <a:off x="373063" y="1074738"/>
            <a:ext cx="1760537" cy="2278062"/>
          </a:xfrm>
          <a:prstGeom prst="rect">
            <a:avLst/>
          </a:prstGeom>
        </p:spPr>
      </p:sp>
      <p:sp>
        <p:nvSpPr>
          <p:cNvPr id="300"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2000" b="1" strike="noStrike" spc="-1">
                <a:latin typeface="Arial"/>
              </a:rPr>
              <a:t>Assessments-Key concepts and terminology assessment Page 2</a:t>
            </a:r>
            <a:endParaRPr lang="pt-BR" sz="2000" b="0" strike="noStrike" spc="-1">
              <a:latin typeface="Arial"/>
            </a:endParaRPr>
          </a:p>
          <a:p>
            <a:pPr>
              <a:lnSpc>
                <a:spcPct val="100000"/>
              </a:lnSpc>
            </a:pPr>
            <a:endParaRPr lang="pt-BR" sz="2000" b="0" strike="noStrike" spc="-1">
              <a:latin typeface="Arial"/>
            </a:endParaRPr>
          </a:p>
        </p:txBody>
      </p:sp>
      <p:sp>
        <p:nvSpPr>
          <p:cNvPr id="301" name="TextShape 3"/>
          <p:cNvSpPr txBox="1"/>
          <p:nvPr/>
        </p:nvSpPr>
        <p:spPr>
          <a:xfrm>
            <a:off x="4402080" y="9553680"/>
            <a:ext cx="3368160" cy="504360"/>
          </a:xfrm>
          <a:prstGeom prst="rect">
            <a:avLst/>
          </a:prstGeom>
          <a:noFill/>
          <a:ln>
            <a:noFill/>
          </a:ln>
        </p:spPr>
        <p:txBody>
          <a:bodyPr anchor="b"/>
          <a:lstStyle/>
          <a:p>
            <a:pPr algn="r">
              <a:lnSpc>
                <a:spcPct val="100000"/>
              </a:lnSpc>
            </a:pPr>
            <a:fld id="{2EDD8B2E-307C-4D67-A6CB-7F74E18E2CE8}" type="slidenum">
              <a:rPr lang="pt-BR" sz="1200" b="0" strike="noStrike" spc="-1">
                <a:latin typeface="Times New Roman"/>
              </a:rPr>
              <a:t>24</a:t>
            </a:fld>
            <a:endParaRPr lang="pt-BR" sz="1200" b="0" strike="noStrike" spc="-1">
              <a:latin typeface="Times New Roman"/>
            </a:endParaRPr>
          </a:p>
        </p:txBody>
      </p:sp>
      <p:sp>
        <p:nvSpPr>
          <p:cNvPr id="302" name="TextShape 4"/>
          <p:cNvSpPr txBox="1"/>
          <p:nvPr/>
        </p:nvSpPr>
        <p:spPr>
          <a:xfrm>
            <a:off x="0" y="0"/>
            <a:ext cx="3368160" cy="504360"/>
          </a:xfrm>
          <a:prstGeom prst="rect">
            <a:avLst/>
          </a:prstGeom>
          <a:noFill/>
          <a:ln>
            <a:noFill/>
          </a:ln>
        </p:spPr>
        <p:txBody>
          <a:bodyPr/>
          <a:lstStyle/>
          <a:p>
            <a:pPr>
              <a:lnSpc>
                <a:spcPct val="100000"/>
              </a:lnSpc>
            </a:pPr>
            <a:r>
              <a:rPr lang="pt-BR" sz="1200" b="0" strike="noStrike" spc="-1">
                <a:solidFill>
                  <a:srgbClr val="000000"/>
                </a:solidFill>
                <a:latin typeface="+mn-lt"/>
                <a:ea typeface="+mn-ea"/>
              </a:rPr>
              <a:t>Launching and configuring an Amazon EC2 Instance</a:t>
            </a:r>
            <a:endParaRPr lang="pt-BR" sz="12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noRot="1" noChangeAspect="1"/>
          </p:cNvSpPr>
          <p:nvPr>
            <p:ph type="sldImg"/>
          </p:nvPr>
        </p:nvSpPr>
        <p:spPr>
          <a:xfrm>
            <a:off x="373063" y="1074738"/>
            <a:ext cx="1760537" cy="2278062"/>
          </a:xfrm>
          <a:prstGeom prst="rect">
            <a:avLst/>
          </a:prstGeom>
        </p:spPr>
      </p:sp>
      <p:sp>
        <p:nvSpPr>
          <p:cNvPr id="304"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2000" b="1" strike="noStrike" spc="-1">
                <a:latin typeface="Arial"/>
              </a:rPr>
              <a:t>Task assessment Page 1</a:t>
            </a:r>
            <a:endParaRPr lang="pt-BR" sz="2000" b="0" strike="noStrike" spc="-1">
              <a:latin typeface="Arial"/>
            </a:endParaRPr>
          </a:p>
          <a:p>
            <a:pPr>
              <a:lnSpc>
                <a:spcPct val="100000"/>
              </a:lnSpc>
            </a:pPr>
            <a:endParaRPr lang="pt-BR" sz="2000" b="0" strike="noStrike" spc="-1">
              <a:latin typeface="Arial"/>
            </a:endParaRPr>
          </a:p>
        </p:txBody>
      </p:sp>
      <p:sp>
        <p:nvSpPr>
          <p:cNvPr id="305" name="TextShape 3"/>
          <p:cNvSpPr txBox="1"/>
          <p:nvPr/>
        </p:nvSpPr>
        <p:spPr>
          <a:xfrm>
            <a:off x="4402080" y="9553680"/>
            <a:ext cx="3368160" cy="504360"/>
          </a:xfrm>
          <a:prstGeom prst="rect">
            <a:avLst/>
          </a:prstGeom>
          <a:noFill/>
          <a:ln>
            <a:noFill/>
          </a:ln>
        </p:spPr>
        <p:txBody>
          <a:bodyPr anchor="b"/>
          <a:lstStyle/>
          <a:p>
            <a:pPr algn="r">
              <a:lnSpc>
                <a:spcPct val="100000"/>
              </a:lnSpc>
            </a:pPr>
            <a:fld id="{7F303511-2BE1-4978-9119-89D9F20AFA9E}" type="slidenum">
              <a:rPr lang="pt-BR" sz="1200" b="0" strike="noStrike" spc="-1">
                <a:latin typeface="Times New Roman"/>
              </a:rPr>
              <a:t>25</a:t>
            </a:fld>
            <a:endParaRPr lang="pt-BR" sz="1200" b="0" strike="noStrike" spc="-1">
              <a:latin typeface="Times New Roman"/>
            </a:endParaRPr>
          </a:p>
        </p:txBody>
      </p:sp>
      <p:sp>
        <p:nvSpPr>
          <p:cNvPr id="306" name="TextShape 4"/>
          <p:cNvSpPr txBox="1"/>
          <p:nvPr/>
        </p:nvSpPr>
        <p:spPr>
          <a:xfrm>
            <a:off x="0" y="0"/>
            <a:ext cx="3368160" cy="504360"/>
          </a:xfrm>
          <a:prstGeom prst="rect">
            <a:avLst/>
          </a:prstGeom>
          <a:noFill/>
          <a:ln>
            <a:noFill/>
          </a:ln>
        </p:spPr>
        <p:txBody>
          <a:bodyPr/>
          <a:lstStyle/>
          <a:p>
            <a:pPr>
              <a:lnSpc>
                <a:spcPct val="100000"/>
              </a:lnSpc>
            </a:pPr>
            <a:r>
              <a:rPr lang="pt-BR" sz="1200" b="0" strike="noStrike" spc="-1">
                <a:solidFill>
                  <a:srgbClr val="000000"/>
                </a:solidFill>
                <a:latin typeface="+mn-lt"/>
                <a:ea typeface="+mn-ea"/>
              </a:rPr>
              <a:t>Launching and configuring an Amazon EC2 Instance</a:t>
            </a:r>
            <a:endParaRPr lang="pt-BR" sz="1200" b="0" strike="noStrike" spc="-1">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noRot="1" noChangeAspect="1"/>
          </p:cNvSpPr>
          <p:nvPr>
            <p:ph type="sldImg"/>
          </p:nvPr>
        </p:nvSpPr>
        <p:spPr>
          <a:xfrm>
            <a:off x="373063" y="1074738"/>
            <a:ext cx="1760537" cy="2278062"/>
          </a:xfrm>
          <a:prstGeom prst="rect">
            <a:avLst/>
          </a:prstGeom>
        </p:spPr>
      </p:sp>
      <p:sp>
        <p:nvSpPr>
          <p:cNvPr id="308"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2000" b="1" strike="noStrike" spc="-1">
                <a:latin typeface="Arial"/>
              </a:rPr>
              <a:t>Task and Performance-Based assessment Pages 1-2</a:t>
            </a:r>
            <a:endParaRPr lang="pt-BR" sz="2000" b="0" strike="noStrike" spc="-1">
              <a:latin typeface="Arial"/>
            </a:endParaRPr>
          </a:p>
          <a:p>
            <a:pPr>
              <a:lnSpc>
                <a:spcPct val="100000"/>
              </a:lnSpc>
            </a:pPr>
            <a:endParaRPr lang="pt-BR" sz="2000" b="0" strike="noStrike" spc="-1">
              <a:latin typeface="Arial"/>
            </a:endParaRPr>
          </a:p>
        </p:txBody>
      </p:sp>
      <p:sp>
        <p:nvSpPr>
          <p:cNvPr id="309" name="TextShape 3"/>
          <p:cNvSpPr txBox="1"/>
          <p:nvPr/>
        </p:nvSpPr>
        <p:spPr>
          <a:xfrm>
            <a:off x="4402080" y="9553680"/>
            <a:ext cx="3368160" cy="504360"/>
          </a:xfrm>
          <a:prstGeom prst="rect">
            <a:avLst/>
          </a:prstGeom>
          <a:noFill/>
          <a:ln>
            <a:noFill/>
          </a:ln>
        </p:spPr>
        <p:txBody>
          <a:bodyPr anchor="b"/>
          <a:lstStyle/>
          <a:p>
            <a:pPr algn="r">
              <a:lnSpc>
                <a:spcPct val="100000"/>
              </a:lnSpc>
            </a:pPr>
            <a:fld id="{4ADC2B8F-A6C7-41BA-952F-B8FB08D3C135}" type="slidenum">
              <a:rPr lang="pt-BR" sz="1200" b="0" strike="noStrike" spc="-1">
                <a:latin typeface="Times New Roman"/>
              </a:rPr>
              <a:t>26</a:t>
            </a:fld>
            <a:endParaRPr lang="pt-BR" sz="1200" b="0" strike="noStrike" spc="-1">
              <a:latin typeface="Times New Roman"/>
            </a:endParaRPr>
          </a:p>
        </p:txBody>
      </p:sp>
      <p:sp>
        <p:nvSpPr>
          <p:cNvPr id="310" name="TextShape 4"/>
          <p:cNvSpPr txBox="1"/>
          <p:nvPr/>
        </p:nvSpPr>
        <p:spPr>
          <a:xfrm>
            <a:off x="0" y="0"/>
            <a:ext cx="3368160" cy="504360"/>
          </a:xfrm>
          <a:prstGeom prst="rect">
            <a:avLst/>
          </a:prstGeom>
          <a:noFill/>
          <a:ln>
            <a:noFill/>
          </a:ln>
        </p:spPr>
        <p:txBody>
          <a:bodyPr/>
          <a:lstStyle/>
          <a:p>
            <a:pPr>
              <a:lnSpc>
                <a:spcPct val="100000"/>
              </a:lnSpc>
            </a:pPr>
            <a:r>
              <a:rPr lang="pt-BR" sz="1200" b="0" strike="noStrike" spc="-1">
                <a:solidFill>
                  <a:srgbClr val="000000"/>
                </a:solidFill>
                <a:latin typeface="+mn-lt"/>
                <a:ea typeface="+mn-ea"/>
              </a:rPr>
              <a:t>Launching and configuring an Amazon EC2 Instance</a:t>
            </a:r>
            <a:endParaRPr lang="pt-BR"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PlaceHolder 1"/>
          <p:cNvSpPr>
            <a:spLocks noGrp="1" noRot="1" noChangeAspect="1"/>
          </p:cNvSpPr>
          <p:nvPr>
            <p:ph type="sldImg"/>
          </p:nvPr>
        </p:nvSpPr>
        <p:spPr>
          <a:xfrm>
            <a:off x="373063" y="693738"/>
            <a:ext cx="1524000" cy="1973262"/>
          </a:xfrm>
          <a:prstGeom prst="rect">
            <a:avLst/>
          </a:prstGeom>
        </p:spPr>
      </p:sp>
      <p:sp>
        <p:nvSpPr>
          <p:cNvPr id="269" name="PlaceHolder 2"/>
          <p:cNvSpPr>
            <a:spLocks noGrp="1"/>
          </p:cNvSpPr>
          <p:nvPr>
            <p:ph type="body"/>
          </p:nvPr>
        </p:nvSpPr>
        <p:spPr>
          <a:xfrm>
            <a:off x="372960" y="2855880"/>
            <a:ext cx="7170480" cy="5944680"/>
          </a:xfrm>
          <a:prstGeom prst="rect">
            <a:avLst/>
          </a:prstGeom>
        </p:spPr>
        <p:txBody>
          <a:bodyPr/>
          <a:lstStyle/>
          <a:p>
            <a:pPr marL="216000" indent="-216000">
              <a:lnSpc>
                <a:spcPct val="100000"/>
              </a:lnSpc>
            </a:pPr>
            <a:r>
              <a:rPr lang="pt-BR" sz="1800" b="0" strike="noStrike" spc="-1">
                <a:latin typeface="Arial"/>
              </a:rPr>
              <a:t>Facilitação de atividades, página 3:</a:t>
            </a:r>
          </a:p>
          <a:p>
            <a:pPr marL="216000" indent="-216000">
              <a:lnSpc>
                <a:spcPct val="100000"/>
              </a:lnSpc>
            </a:pPr>
            <a:endParaRPr lang="pt-BR" sz="1800" b="0" strike="noStrike" spc="-1">
              <a:latin typeface="Arial"/>
            </a:endParaRPr>
          </a:p>
          <a:p>
            <a:pPr marL="216000" indent="-216000">
              <a:lnSpc>
                <a:spcPct val="100000"/>
              </a:lnSpc>
            </a:pPr>
            <a:r>
              <a:rPr lang="pt-BR" sz="1800" b="0" strike="noStrike" spc="-1">
                <a:latin typeface="Arial"/>
              </a:rPr>
              <a:t>Estratégia de alfabetização (IP)</a:t>
            </a:r>
          </a:p>
          <a:p>
            <a:pPr marL="216000" indent="-216000">
              <a:lnSpc>
                <a:spcPct val="100000"/>
              </a:lnSpc>
            </a:pPr>
            <a:r>
              <a:rPr lang="pt-BR" sz="1800" b="0" strike="noStrike" spc="-1">
                <a:latin typeface="Arial"/>
              </a:rPr>
              <a:t>Peça aos alunos que leiam as páginas 1-3. Enquanto os alunos leem, faça-os circular termos importantes que conhecem e sublinhar termos que não conhecem. Depois que os alunos terminarem de ler, discuta a tarefa da atividade. Escolha um aluno para reformular e explicar a tarefa da atividade usando os termos identificados na leitura. Certifique-se de que os termos e conceitos-chave identificados pelos alunos sejam discutidos por toda a classe.</a:t>
            </a:r>
          </a:p>
          <a:p>
            <a:pPr marL="216000" indent="-216000">
              <a:lnSpc>
                <a:spcPct val="100000"/>
              </a:lnSpc>
            </a:pPr>
            <a:r>
              <a:rPr lang="pt-BR" sz="1800" b="0" strike="noStrike" spc="-1">
                <a:latin typeface="Arial"/>
              </a:rPr>
              <a:t>Considere exibir as definições para cada termo e conceito em um local visível na sala de aula ou peça aos alunos que combinem os termos e definições em pares. Como alternativa, pergunte aos alunos o nome de um serviço da web que fornece capacidade de computação redimensionável na nuvem na forma de uma máquina virtual e verifique se eles entendem os termos e definições principais. Uma avaliação de terminologia também está incluída neste baralho como uma opção para verificar a compreensão do aluno.</a:t>
            </a:r>
          </a:p>
          <a:p>
            <a:pPr marL="216000" indent="-216000">
              <a:lnSpc>
                <a:spcPct val="100000"/>
              </a:lnSpc>
            </a:pPr>
            <a:endParaRPr lang="pt-BR" sz="1800" b="0" strike="noStrike" spc="-1">
              <a:latin typeface="Arial"/>
            </a:endParaRPr>
          </a:p>
          <a:p>
            <a:pPr marL="216000" indent="-216000">
              <a:lnSpc>
                <a:spcPct val="100000"/>
              </a:lnSpc>
            </a:pPr>
            <a:r>
              <a:rPr lang="pt-BR" sz="1800" b="0" strike="noStrike" spc="-1">
                <a:latin typeface="Arial"/>
              </a:rPr>
              <a:t>Estratégia de Alfabetização (O)</a:t>
            </a:r>
          </a:p>
          <a:p>
            <a:pPr marL="216000" indent="-216000">
              <a:lnSpc>
                <a:spcPct val="100000"/>
              </a:lnSpc>
            </a:pPr>
            <a:r>
              <a:rPr lang="pt-BR" sz="1800" b="0" strike="noStrike" spc="-1">
                <a:latin typeface="Arial"/>
              </a:rPr>
              <a:t>Peça aos alunos que leiam as páginas 1-3. Enquanto os alunos leem, peça-lhes que destacem termos importantes. Depois que os alunos terminarem a leitura, eles devem escrever a tarefa da atividade, explicando a tarefa em suas próprias palavras e certificando-se de incluir os termos identificados na leitura. Considere oferecer acesso a definições ou solicitar que os alunos encontrem as definições de termos importantes online.</a:t>
            </a:r>
          </a:p>
          <a:p>
            <a:pPr marL="216000" indent="-216000">
              <a:lnSpc>
                <a:spcPct val="100000"/>
              </a:lnSpc>
            </a:pPr>
            <a:endParaRPr lang="pt-BR" sz="1800" b="0" strike="noStrike" spc="-1">
              <a:latin typeface="Arial"/>
            </a:endParaRPr>
          </a:p>
          <a:p>
            <a:pPr marL="216000" indent="-216000">
              <a:lnSpc>
                <a:spcPct val="100000"/>
              </a:lnSpc>
            </a:pPr>
            <a:r>
              <a:rPr lang="pt-BR" sz="1800" b="0" strike="noStrike" spc="-1">
                <a:latin typeface="Arial"/>
              </a:rPr>
              <a:t>Prompt de linguagem</a:t>
            </a:r>
          </a:p>
          <a:p>
            <a:pPr marL="216000" indent="-216000">
              <a:lnSpc>
                <a:spcPct val="100000"/>
              </a:lnSpc>
            </a:pPr>
            <a:r>
              <a:rPr lang="pt-BR" sz="1800" b="0" strike="noStrike" spc="-1">
                <a:latin typeface="Arial"/>
              </a:rPr>
              <a:t>Esta terminologia específica da AWS pode ser nova para os alunos e é importante para ter sucesso nesta atividade:</a:t>
            </a:r>
          </a:p>
          <a:p>
            <a:pPr marL="216000" indent="-216000">
              <a:lnSpc>
                <a:spcPct val="100000"/>
              </a:lnSpc>
            </a:pPr>
            <a:r>
              <a:rPr lang="pt-BR" sz="1800" b="0" strike="noStrike" spc="-1">
                <a:latin typeface="Arial"/>
              </a:rPr>
              <a:t>Amazon Elastic Compute Cloud (EC2): um serviço da web que fornece capacidade de computação redimensionável e segura na nuvem; projetado para tornar a computação em nuvem em escala da web mais fácil para os desenvolvedores</a:t>
            </a:r>
          </a:p>
          <a:p>
            <a:pPr marL="216000" indent="-216000">
              <a:lnSpc>
                <a:spcPct val="100000"/>
              </a:lnSpc>
            </a:pPr>
            <a:r>
              <a:rPr lang="pt-BR" sz="1800" b="0" strike="noStrike" spc="-1">
                <a:latin typeface="Arial"/>
              </a:rPr>
              <a:t>Amazon Machine Images (AMIs): modelos pré-configurados para instâncias; empacote os bits necessários para o seu servidor (incluindo o sistema operacional e software adicional)</a:t>
            </a:r>
          </a:p>
          <a:p>
            <a:pPr marL="216000" indent="-216000">
              <a:lnSpc>
                <a:spcPct val="100000"/>
              </a:lnSpc>
            </a:pPr>
            <a:r>
              <a:rPr lang="pt-BR" sz="1800" b="0" strike="noStrike" spc="-1">
                <a:latin typeface="Arial"/>
              </a:rPr>
              <a:t>Instância: uma instância é um servidor virtual na nuvem AWS</a:t>
            </a:r>
          </a:p>
          <a:p>
            <a:pPr marL="216000" indent="-216000">
              <a:lnSpc>
                <a:spcPct val="100000"/>
              </a:lnSpc>
            </a:pPr>
            <a:r>
              <a:rPr lang="pt-BR" sz="1800" b="0" strike="noStrike" spc="-1">
                <a:latin typeface="Arial"/>
              </a:rPr>
              <a:t>Regiões: locais físicos para seus recursos (como instâncias)</a:t>
            </a:r>
          </a:p>
          <a:p>
            <a:pPr marL="216000" indent="-216000">
              <a:lnSpc>
                <a:spcPct val="100000"/>
              </a:lnSpc>
            </a:pPr>
            <a:r>
              <a:rPr lang="pt-BR" sz="1800" b="0" strike="noStrike" spc="-1">
                <a:latin typeface="Arial"/>
              </a:rPr>
              <a:t>Nuvens privadas virtuais (VPCs): redes virtuais que você cria que são logicamente isoladas do resto da nuvem AWS e que você pode opcionalmente se conectar à sua própria rede</a:t>
            </a:r>
          </a:p>
        </p:txBody>
      </p:sp>
      <p:sp>
        <p:nvSpPr>
          <p:cNvPr id="270" name="TextShape 3"/>
          <p:cNvSpPr txBox="1"/>
          <p:nvPr/>
        </p:nvSpPr>
        <p:spPr>
          <a:xfrm>
            <a:off x="4402080" y="9553680"/>
            <a:ext cx="3368160" cy="504360"/>
          </a:xfrm>
          <a:prstGeom prst="rect">
            <a:avLst/>
          </a:prstGeom>
          <a:noFill/>
          <a:ln>
            <a:noFill/>
          </a:ln>
        </p:spPr>
        <p:txBody>
          <a:bodyPr anchor="b"/>
          <a:lstStyle/>
          <a:p>
            <a:pPr algn="r">
              <a:lnSpc>
                <a:spcPct val="100000"/>
              </a:lnSpc>
            </a:pPr>
            <a:fld id="{9A1FDF73-12AF-4372-98B3-9EA205B0E4FD}" type="slidenum">
              <a:rPr lang="pt-BR" sz="1200" b="0" strike="noStrike" spc="-1">
                <a:latin typeface="Times New Roman"/>
              </a:rPr>
              <a:t>3</a:t>
            </a:fld>
            <a:endParaRPr lang="pt-BR"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noRot="1" noChangeAspect="1"/>
          </p:cNvSpPr>
          <p:nvPr>
            <p:ph type="sldImg"/>
          </p:nvPr>
        </p:nvSpPr>
        <p:spPr>
          <a:xfrm>
            <a:off x="373063" y="693738"/>
            <a:ext cx="1524000" cy="1973262"/>
          </a:xfrm>
          <a:prstGeom prst="rect">
            <a:avLst/>
          </a:prstGeom>
        </p:spPr>
      </p:sp>
      <p:sp>
        <p:nvSpPr>
          <p:cNvPr id="272"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1400" b="0" strike="noStrike" spc="-1" dirty="0">
                <a:latin typeface="+mn-lt"/>
              </a:rPr>
              <a:t>Facilitação de atividades, página 4:</a:t>
            </a:r>
          </a:p>
          <a:p>
            <a:pPr>
              <a:lnSpc>
                <a:spcPct val="100000"/>
              </a:lnSpc>
            </a:pPr>
            <a:endParaRPr lang="pt-BR" sz="1400" b="0" strike="noStrike" spc="-1" dirty="0">
              <a:latin typeface="+mn-lt"/>
            </a:endParaRPr>
          </a:p>
          <a:p>
            <a:pPr>
              <a:lnSpc>
                <a:spcPct val="100000"/>
              </a:lnSpc>
            </a:pPr>
            <a:r>
              <a:rPr lang="pt-BR" sz="1400" b="0" strike="noStrike" spc="-1" dirty="0">
                <a:latin typeface="+mn-lt"/>
              </a:rPr>
              <a:t>Verifique a compreensão (IP e O)</a:t>
            </a:r>
          </a:p>
          <a:p>
            <a:pPr>
              <a:lnSpc>
                <a:spcPct val="100000"/>
              </a:lnSpc>
            </a:pPr>
            <a:r>
              <a:rPr lang="pt-BR" sz="1400" b="0" strike="noStrike" spc="-1" dirty="0">
                <a:latin typeface="+mn-lt"/>
              </a:rPr>
              <a:t>Antes dos alunos lançarem uma instância EC2:</a:t>
            </a:r>
          </a:p>
          <a:p>
            <a:pPr>
              <a:lnSpc>
                <a:spcPct val="100000"/>
              </a:lnSpc>
            </a:pPr>
            <a:r>
              <a:rPr lang="pt-BR" sz="1400" b="0" strike="noStrike" spc="-1" dirty="0">
                <a:latin typeface="+mn-lt"/>
              </a:rPr>
              <a:t>Pergunte: O que é um VPC padrão?</a:t>
            </a:r>
          </a:p>
          <a:p>
            <a:pPr>
              <a:lnSpc>
                <a:spcPct val="100000"/>
              </a:lnSpc>
            </a:pPr>
            <a:r>
              <a:rPr lang="pt-BR" sz="1400" b="0" strike="noStrike" spc="-1" dirty="0">
                <a:latin typeface="+mn-lt"/>
              </a:rPr>
              <a:t>Informações básicas para informar as respostas: Quando você cria sua conta da AWS, a AWS cria um VPC padrão para você em cada região. O VPC padrão contém uma </a:t>
            </a:r>
            <a:r>
              <a:rPr lang="pt-BR" sz="1400" b="0" strike="noStrike" spc="-1" dirty="0" err="1">
                <a:latin typeface="+mn-lt"/>
              </a:rPr>
              <a:t>sub-rede</a:t>
            </a:r>
            <a:r>
              <a:rPr lang="pt-BR" sz="1400" b="0" strike="noStrike" spc="-1" dirty="0">
                <a:latin typeface="+mn-lt"/>
              </a:rPr>
              <a:t> padrão. Você pode querer revisar a seguinte terminologia: </a:t>
            </a:r>
            <a:r>
              <a:rPr lang="pt-BR" sz="1400" b="0" strike="noStrike" spc="-1" dirty="0" err="1">
                <a:latin typeface="+mn-lt"/>
              </a:rPr>
              <a:t>Amazon</a:t>
            </a:r>
            <a:r>
              <a:rPr lang="pt-BR" sz="1400" b="0" strike="noStrike" spc="-1" dirty="0">
                <a:latin typeface="+mn-lt"/>
              </a:rPr>
              <a:t> VPC e </a:t>
            </a:r>
            <a:r>
              <a:rPr lang="pt-BR" sz="1400" b="0" strike="noStrike" spc="-1" dirty="0" err="1">
                <a:latin typeface="+mn-lt"/>
              </a:rPr>
              <a:t>sub-rede</a:t>
            </a:r>
            <a:r>
              <a:rPr lang="pt-BR" sz="1400" b="0" strike="noStrike" spc="-1" dirty="0">
                <a:latin typeface="+mn-lt"/>
              </a:rPr>
              <a:t>. </a:t>
            </a:r>
            <a:r>
              <a:rPr lang="pt-BR" sz="1400" b="0" strike="noStrike" spc="-1" dirty="0" err="1">
                <a:latin typeface="+mn-lt"/>
              </a:rPr>
              <a:t>Amazon</a:t>
            </a:r>
            <a:r>
              <a:rPr lang="pt-BR" sz="1400" b="0" strike="noStrike" spc="-1" dirty="0">
                <a:latin typeface="+mn-lt"/>
              </a:rPr>
              <a:t> VPC é uma rede virtual isolada logisticamente na nuvem AWS. Você define o espaço de endereço IP de um VPC a partir dos intervalos selecionados. Uma </a:t>
            </a:r>
            <a:r>
              <a:rPr lang="pt-BR" sz="1400" b="0" strike="noStrike" spc="-1" dirty="0" err="1">
                <a:latin typeface="+mn-lt"/>
              </a:rPr>
              <a:t>sub-rede</a:t>
            </a:r>
            <a:r>
              <a:rPr lang="pt-BR" sz="1400" b="0" strike="noStrike" spc="-1" dirty="0">
                <a:latin typeface="+mn-lt"/>
              </a:rPr>
              <a:t> é um segmento do intervalo de endereços IP de um VPC onde você pode colocar grupos de recursos isolados.</a:t>
            </a:r>
          </a:p>
          <a:p>
            <a:pPr>
              <a:lnSpc>
                <a:spcPct val="100000"/>
              </a:lnSpc>
            </a:pPr>
            <a:endParaRPr lang="pt-BR" sz="1400" b="0" strike="noStrike" spc="-1" dirty="0">
              <a:latin typeface="+mn-lt"/>
            </a:endParaRPr>
          </a:p>
          <a:p>
            <a:pPr>
              <a:lnSpc>
                <a:spcPct val="100000"/>
              </a:lnSpc>
            </a:pPr>
            <a:r>
              <a:rPr lang="pt-BR" sz="1400" b="0" strike="noStrike" spc="-1" dirty="0">
                <a:latin typeface="+mn-lt"/>
              </a:rPr>
              <a:t>Descolar</a:t>
            </a:r>
          </a:p>
          <a:p>
            <a:pPr>
              <a:lnSpc>
                <a:spcPct val="100000"/>
              </a:lnSpc>
            </a:pPr>
            <a:r>
              <a:rPr lang="pt-BR" sz="1400" b="0" strike="noStrike" spc="-1" dirty="0">
                <a:latin typeface="+mn-lt"/>
              </a:rPr>
              <a:t>Conforme os alunos iniciam suas instâncias, eles podem escolher os modelos errados. Certifique-se de selecionar </a:t>
            </a:r>
            <a:r>
              <a:rPr lang="pt-BR" sz="1400" b="0" strike="noStrike" spc="-1" dirty="0" err="1">
                <a:latin typeface="+mn-lt"/>
              </a:rPr>
              <a:t>Amazon</a:t>
            </a:r>
            <a:r>
              <a:rPr lang="pt-BR" sz="1400" b="0" strike="noStrike" spc="-1" dirty="0">
                <a:latin typeface="+mn-lt"/>
              </a:rPr>
              <a:t> Linux 2 AMI (HVM) e o tipo de instância correto: instância t2.micro.</a:t>
            </a:r>
          </a:p>
          <a:p>
            <a:pPr>
              <a:lnSpc>
                <a:spcPct val="100000"/>
              </a:lnSpc>
            </a:pPr>
            <a:endParaRPr lang="pt-BR" sz="1400" b="0" strike="noStrike" spc="-1" dirty="0">
              <a:latin typeface="+mn-lt"/>
            </a:endParaRPr>
          </a:p>
          <a:p>
            <a:pPr>
              <a:lnSpc>
                <a:spcPct val="100000"/>
              </a:lnSpc>
            </a:pPr>
            <a:r>
              <a:rPr lang="pt-BR" sz="1400" b="0" strike="noStrike" spc="-1" dirty="0">
                <a:latin typeface="+mn-lt"/>
              </a:rPr>
              <a:t>Suporte online</a:t>
            </a:r>
          </a:p>
          <a:p>
            <a:pPr>
              <a:lnSpc>
                <a:spcPct val="100000"/>
              </a:lnSpc>
            </a:pPr>
            <a:r>
              <a:rPr lang="pt-BR" sz="1400" b="0" strike="noStrike" spc="-1" dirty="0">
                <a:latin typeface="+mn-lt"/>
              </a:rP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p>
          <a:p>
            <a:pPr>
              <a:lnSpc>
                <a:spcPct val="100000"/>
              </a:lnSpc>
            </a:pPr>
            <a:endParaRPr lang="pt-BR" sz="1400" b="0" strike="noStrike" spc="-1" dirty="0">
              <a:latin typeface="+mn-lt"/>
            </a:endParaRPr>
          </a:p>
          <a:p>
            <a:pPr>
              <a:lnSpc>
                <a:spcPct val="100000"/>
              </a:lnSpc>
            </a:pPr>
            <a:r>
              <a:rPr lang="pt-BR" sz="1400" b="0" strike="noStrike" spc="-1" dirty="0" err="1">
                <a:latin typeface="+mn-lt"/>
              </a:rPr>
              <a:t>Prompt</a:t>
            </a:r>
            <a:r>
              <a:rPr lang="pt-BR" sz="1400" b="0" strike="noStrike" spc="-1" dirty="0">
                <a:latin typeface="+mn-lt"/>
              </a:rPr>
              <a:t> de linguagem</a:t>
            </a:r>
          </a:p>
          <a:p>
            <a:pPr>
              <a:lnSpc>
                <a:spcPct val="100000"/>
              </a:lnSpc>
            </a:pPr>
            <a:r>
              <a:rPr lang="pt-BR" sz="1400" b="0" strike="noStrike" spc="-1" dirty="0">
                <a:latin typeface="+mn-lt"/>
              </a:rPr>
              <a:t>Esta terminologia e conceito podem ser novos para os alunos:</a:t>
            </a:r>
          </a:p>
          <a:p>
            <a:pPr>
              <a:lnSpc>
                <a:spcPct val="100000"/>
              </a:lnSpc>
            </a:pPr>
            <a:r>
              <a:rPr lang="pt-BR" sz="1400" b="0" strike="noStrike" spc="-1" dirty="0" err="1">
                <a:latin typeface="+mn-lt"/>
              </a:rPr>
              <a:t>Bootstrapping</a:t>
            </a:r>
            <a:r>
              <a:rPr lang="pt-BR" sz="1400" b="0" strike="noStrike" spc="-1" dirty="0">
                <a:latin typeface="+mn-lt"/>
              </a:rPr>
              <a:t>: código executado quando um computador é inicializado; um processo que carrega e executa comandos automaticamente.</a:t>
            </a:r>
            <a:endParaRPr lang="pt-BR" sz="2000" b="0" strike="noStrike" spc="-1" dirty="0">
              <a:latin typeface="Arial"/>
            </a:endParaRPr>
          </a:p>
        </p:txBody>
      </p:sp>
      <p:sp>
        <p:nvSpPr>
          <p:cNvPr id="273" name="TextShape 3"/>
          <p:cNvSpPr txBox="1"/>
          <p:nvPr/>
        </p:nvSpPr>
        <p:spPr>
          <a:xfrm>
            <a:off x="4402080" y="9553680"/>
            <a:ext cx="3368160" cy="504360"/>
          </a:xfrm>
          <a:prstGeom prst="rect">
            <a:avLst/>
          </a:prstGeom>
          <a:noFill/>
          <a:ln>
            <a:noFill/>
          </a:ln>
        </p:spPr>
        <p:txBody>
          <a:bodyPr anchor="b"/>
          <a:lstStyle/>
          <a:p>
            <a:pPr algn="r">
              <a:lnSpc>
                <a:spcPct val="100000"/>
              </a:lnSpc>
            </a:pPr>
            <a:fld id="{2170541A-FF47-4838-B56F-B89D7219595F}" type="slidenum">
              <a:rPr lang="pt-BR" sz="1200" b="0" strike="noStrike" spc="-1">
                <a:latin typeface="Times New Roman"/>
              </a:rPr>
              <a:t>4</a:t>
            </a:fld>
            <a:endParaRPr lang="pt-BR"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noRot="1" noChangeAspect="1"/>
          </p:cNvSpPr>
          <p:nvPr>
            <p:ph type="sldImg"/>
          </p:nvPr>
        </p:nvSpPr>
        <p:spPr>
          <a:xfrm>
            <a:off x="373063" y="693738"/>
            <a:ext cx="1524000" cy="1973262"/>
          </a:xfrm>
          <a:prstGeom prst="rect">
            <a:avLst/>
          </a:prstGeom>
        </p:spPr>
      </p:sp>
      <p:sp>
        <p:nvSpPr>
          <p:cNvPr id="272"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1400" b="0" strike="noStrike" spc="-1" dirty="0">
                <a:latin typeface="+mn-lt"/>
              </a:rPr>
              <a:t>Facilitação de atividades, página 4:</a:t>
            </a:r>
          </a:p>
          <a:p>
            <a:pPr>
              <a:lnSpc>
                <a:spcPct val="100000"/>
              </a:lnSpc>
            </a:pPr>
            <a:endParaRPr lang="pt-BR" sz="1400" b="0" strike="noStrike" spc="-1" dirty="0">
              <a:latin typeface="+mn-lt"/>
            </a:endParaRPr>
          </a:p>
          <a:p>
            <a:pPr>
              <a:lnSpc>
                <a:spcPct val="100000"/>
              </a:lnSpc>
            </a:pPr>
            <a:r>
              <a:rPr lang="pt-BR" sz="1400" b="0" strike="noStrike" spc="-1" dirty="0">
                <a:latin typeface="+mn-lt"/>
              </a:rPr>
              <a:t>Verifique a compreensão (IP e O)</a:t>
            </a:r>
          </a:p>
          <a:p>
            <a:pPr>
              <a:lnSpc>
                <a:spcPct val="100000"/>
              </a:lnSpc>
            </a:pPr>
            <a:r>
              <a:rPr lang="pt-BR" sz="1400" b="0" strike="noStrike" spc="-1" dirty="0">
                <a:latin typeface="+mn-lt"/>
              </a:rPr>
              <a:t>Antes dos alunos lançarem uma instância EC2:</a:t>
            </a:r>
          </a:p>
          <a:p>
            <a:pPr>
              <a:lnSpc>
                <a:spcPct val="100000"/>
              </a:lnSpc>
            </a:pPr>
            <a:r>
              <a:rPr lang="pt-BR" sz="1400" b="0" strike="noStrike" spc="-1" dirty="0">
                <a:latin typeface="+mn-lt"/>
              </a:rPr>
              <a:t>Pergunte: O que é um VPC padrão?</a:t>
            </a:r>
          </a:p>
          <a:p>
            <a:pPr>
              <a:lnSpc>
                <a:spcPct val="100000"/>
              </a:lnSpc>
            </a:pPr>
            <a:r>
              <a:rPr lang="pt-BR" sz="1400" b="0" strike="noStrike" spc="-1" dirty="0">
                <a:latin typeface="+mn-lt"/>
              </a:rPr>
              <a:t>Informações básicas para informar as respostas: Quando você cria sua conta da AWS, a AWS cria um VPC padrão para você em cada região. O VPC padrão contém uma </a:t>
            </a:r>
            <a:r>
              <a:rPr lang="pt-BR" sz="1400" b="0" strike="noStrike" spc="-1" dirty="0" err="1">
                <a:latin typeface="+mn-lt"/>
              </a:rPr>
              <a:t>sub-rede</a:t>
            </a:r>
            <a:r>
              <a:rPr lang="pt-BR" sz="1400" b="0" strike="noStrike" spc="-1" dirty="0">
                <a:latin typeface="+mn-lt"/>
              </a:rPr>
              <a:t> padrão. Você pode querer revisar a seguinte terminologia: </a:t>
            </a:r>
            <a:r>
              <a:rPr lang="pt-BR" sz="1400" b="0" strike="noStrike" spc="-1" dirty="0" err="1">
                <a:latin typeface="+mn-lt"/>
              </a:rPr>
              <a:t>Amazon</a:t>
            </a:r>
            <a:r>
              <a:rPr lang="pt-BR" sz="1400" b="0" strike="noStrike" spc="-1" dirty="0">
                <a:latin typeface="+mn-lt"/>
              </a:rPr>
              <a:t> VPC e </a:t>
            </a:r>
            <a:r>
              <a:rPr lang="pt-BR" sz="1400" b="0" strike="noStrike" spc="-1" dirty="0" err="1">
                <a:latin typeface="+mn-lt"/>
              </a:rPr>
              <a:t>sub-rede</a:t>
            </a:r>
            <a:r>
              <a:rPr lang="pt-BR" sz="1400" b="0" strike="noStrike" spc="-1" dirty="0">
                <a:latin typeface="+mn-lt"/>
              </a:rPr>
              <a:t>. </a:t>
            </a:r>
            <a:r>
              <a:rPr lang="pt-BR" sz="1400" b="0" strike="noStrike" spc="-1" dirty="0" err="1">
                <a:latin typeface="+mn-lt"/>
              </a:rPr>
              <a:t>Amazon</a:t>
            </a:r>
            <a:r>
              <a:rPr lang="pt-BR" sz="1400" b="0" strike="noStrike" spc="-1" dirty="0">
                <a:latin typeface="+mn-lt"/>
              </a:rPr>
              <a:t> VPC é uma rede virtual isolada logisticamente na nuvem AWS. Você define o espaço de endereço IP de um VPC a partir dos intervalos selecionados. Uma </a:t>
            </a:r>
            <a:r>
              <a:rPr lang="pt-BR" sz="1400" b="0" strike="noStrike" spc="-1" dirty="0" err="1">
                <a:latin typeface="+mn-lt"/>
              </a:rPr>
              <a:t>sub-rede</a:t>
            </a:r>
            <a:r>
              <a:rPr lang="pt-BR" sz="1400" b="0" strike="noStrike" spc="-1" dirty="0">
                <a:latin typeface="+mn-lt"/>
              </a:rPr>
              <a:t> é um segmento do intervalo de endereços IP de um VPC onde você pode colocar grupos de recursos isolados.</a:t>
            </a:r>
          </a:p>
          <a:p>
            <a:pPr>
              <a:lnSpc>
                <a:spcPct val="100000"/>
              </a:lnSpc>
            </a:pPr>
            <a:endParaRPr lang="pt-BR" sz="1400" b="0" strike="noStrike" spc="-1" dirty="0">
              <a:latin typeface="+mn-lt"/>
            </a:endParaRPr>
          </a:p>
          <a:p>
            <a:pPr>
              <a:lnSpc>
                <a:spcPct val="100000"/>
              </a:lnSpc>
            </a:pPr>
            <a:r>
              <a:rPr lang="pt-BR" sz="1400" b="0" strike="noStrike" spc="-1" dirty="0">
                <a:latin typeface="+mn-lt"/>
              </a:rPr>
              <a:t>Descolar</a:t>
            </a:r>
          </a:p>
          <a:p>
            <a:pPr>
              <a:lnSpc>
                <a:spcPct val="100000"/>
              </a:lnSpc>
            </a:pPr>
            <a:r>
              <a:rPr lang="pt-BR" sz="1400" b="0" strike="noStrike" spc="-1" dirty="0">
                <a:latin typeface="+mn-lt"/>
              </a:rPr>
              <a:t>Conforme os alunos iniciam suas instâncias, eles podem escolher os modelos errados. Certifique-se de selecionar </a:t>
            </a:r>
            <a:r>
              <a:rPr lang="pt-BR" sz="1400" b="0" strike="noStrike" spc="-1" dirty="0" err="1">
                <a:latin typeface="+mn-lt"/>
              </a:rPr>
              <a:t>Amazon</a:t>
            </a:r>
            <a:r>
              <a:rPr lang="pt-BR" sz="1400" b="0" strike="noStrike" spc="-1" dirty="0">
                <a:latin typeface="+mn-lt"/>
              </a:rPr>
              <a:t> Linux 2 AMI (HVM) e o tipo de instância correto: instância t2.micro.</a:t>
            </a:r>
          </a:p>
          <a:p>
            <a:pPr>
              <a:lnSpc>
                <a:spcPct val="100000"/>
              </a:lnSpc>
            </a:pPr>
            <a:endParaRPr lang="pt-BR" sz="1400" b="0" strike="noStrike" spc="-1" dirty="0">
              <a:latin typeface="+mn-lt"/>
            </a:endParaRPr>
          </a:p>
          <a:p>
            <a:pPr>
              <a:lnSpc>
                <a:spcPct val="100000"/>
              </a:lnSpc>
            </a:pPr>
            <a:r>
              <a:rPr lang="pt-BR" sz="1400" b="0" strike="noStrike" spc="-1" dirty="0">
                <a:latin typeface="+mn-lt"/>
              </a:rPr>
              <a:t>Suporte online</a:t>
            </a:r>
          </a:p>
          <a:p>
            <a:pPr>
              <a:lnSpc>
                <a:spcPct val="100000"/>
              </a:lnSpc>
            </a:pPr>
            <a:r>
              <a:rPr lang="pt-BR" sz="1400" b="0" strike="noStrike" spc="-1" dirty="0">
                <a:latin typeface="+mn-lt"/>
              </a:rP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p>
          <a:p>
            <a:pPr>
              <a:lnSpc>
                <a:spcPct val="100000"/>
              </a:lnSpc>
            </a:pPr>
            <a:endParaRPr lang="pt-BR" sz="1400" b="0" strike="noStrike" spc="-1" dirty="0">
              <a:latin typeface="+mn-lt"/>
            </a:endParaRPr>
          </a:p>
          <a:p>
            <a:pPr>
              <a:lnSpc>
                <a:spcPct val="100000"/>
              </a:lnSpc>
            </a:pPr>
            <a:r>
              <a:rPr lang="pt-BR" sz="1400" b="0" strike="noStrike" spc="-1" dirty="0" err="1">
                <a:latin typeface="+mn-lt"/>
              </a:rPr>
              <a:t>Prompt</a:t>
            </a:r>
            <a:r>
              <a:rPr lang="pt-BR" sz="1400" b="0" strike="noStrike" spc="-1" dirty="0">
                <a:latin typeface="+mn-lt"/>
              </a:rPr>
              <a:t> de linguagem</a:t>
            </a:r>
          </a:p>
          <a:p>
            <a:pPr>
              <a:lnSpc>
                <a:spcPct val="100000"/>
              </a:lnSpc>
            </a:pPr>
            <a:r>
              <a:rPr lang="pt-BR" sz="1400" b="0" strike="noStrike" spc="-1" dirty="0">
                <a:latin typeface="+mn-lt"/>
              </a:rPr>
              <a:t>Esta terminologia e conceito podem ser novos para os alunos:</a:t>
            </a:r>
          </a:p>
          <a:p>
            <a:pPr>
              <a:lnSpc>
                <a:spcPct val="100000"/>
              </a:lnSpc>
            </a:pPr>
            <a:r>
              <a:rPr lang="pt-BR" sz="1400" b="0" strike="noStrike" spc="-1" dirty="0" err="1">
                <a:latin typeface="+mn-lt"/>
              </a:rPr>
              <a:t>Bootstrapping</a:t>
            </a:r>
            <a:r>
              <a:rPr lang="pt-BR" sz="1400" b="0" strike="noStrike" spc="-1" dirty="0">
                <a:latin typeface="+mn-lt"/>
              </a:rPr>
              <a:t>: código executado quando um computador é inicializado; um processo que carrega e executa comandos automaticamente.</a:t>
            </a:r>
            <a:endParaRPr lang="pt-BR" sz="2000" b="0" strike="noStrike" spc="-1" dirty="0">
              <a:latin typeface="Arial"/>
            </a:endParaRPr>
          </a:p>
        </p:txBody>
      </p:sp>
      <p:sp>
        <p:nvSpPr>
          <p:cNvPr id="273" name="TextShape 3"/>
          <p:cNvSpPr txBox="1"/>
          <p:nvPr/>
        </p:nvSpPr>
        <p:spPr>
          <a:xfrm>
            <a:off x="4402080" y="9553680"/>
            <a:ext cx="3368160" cy="504360"/>
          </a:xfrm>
          <a:prstGeom prst="rect">
            <a:avLst/>
          </a:prstGeom>
          <a:noFill/>
          <a:ln>
            <a:noFill/>
          </a:ln>
        </p:spPr>
        <p:txBody>
          <a:bodyPr anchor="b"/>
          <a:lstStyle/>
          <a:p>
            <a:pPr algn="r">
              <a:lnSpc>
                <a:spcPct val="100000"/>
              </a:lnSpc>
            </a:pPr>
            <a:fld id="{2170541A-FF47-4838-B56F-B89D7219595F}" type="slidenum">
              <a:rPr lang="pt-BR" sz="1200" b="0" strike="noStrike" spc="-1">
                <a:latin typeface="Times New Roman"/>
              </a:rPr>
              <a:t>5</a:t>
            </a:fld>
            <a:endParaRPr lang="pt-BR" sz="1200" b="0" strike="noStrike" spc="-1">
              <a:latin typeface="Times New Roman"/>
            </a:endParaRPr>
          </a:p>
        </p:txBody>
      </p:sp>
    </p:spTree>
    <p:extLst>
      <p:ext uri="{BB962C8B-B14F-4D97-AF65-F5344CB8AC3E}">
        <p14:creationId xmlns:p14="http://schemas.microsoft.com/office/powerpoint/2010/main" val="2310508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noRot="1" noChangeAspect="1"/>
          </p:cNvSpPr>
          <p:nvPr>
            <p:ph type="sldImg"/>
          </p:nvPr>
        </p:nvSpPr>
        <p:spPr>
          <a:xfrm>
            <a:off x="373063" y="693738"/>
            <a:ext cx="1524000" cy="1973262"/>
          </a:xfrm>
          <a:prstGeom prst="rect">
            <a:avLst/>
          </a:prstGeom>
        </p:spPr>
      </p:sp>
      <p:sp>
        <p:nvSpPr>
          <p:cNvPr id="272"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1400" b="0" strike="noStrike" spc="-1" dirty="0">
                <a:latin typeface="+mn-lt"/>
              </a:rPr>
              <a:t>Facilitação de atividades, página 4:</a:t>
            </a:r>
          </a:p>
          <a:p>
            <a:pPr>
              <a:lnSpc>
                <a:spcPct val="100000"/>
              </a:lnSpc>
            </a:pPr>
            <a:endParaRPr lang="pt-BR" sz="1400" b="0" strike="noStrike" spc="-1" dirty="0">
              <a:latin typeface="+mn-lt"/>
            </a:endParaRPr>
          </a:p>
          <a:p>
            <a:pPr>
              <a:lnSpc>
                <a:spcPct val="100000"/>
              </a:lnSpc>
            </a:pPr>
            <a:r>
              <a:rPr lang="pt-BR" sz="1400" b="0" strike="noStrike" spc="-1" dirty="0">
                <a:latin typeface="+mn-lt"/>
              </a:rPr>
              <a:t>Verifique a compreensão (IP e O)</a:t>
            </a:r>
          </a:p>
          <a:p>
            <a:pPr>
              <a:lnSpc>
                <a:spcPct val="100000"/>
              </a:lnSpc>
            </a:pPr>
            <a:r>
              <a:rPr lang="pt-BR" sz="1400" b="0" strike="noStrike" spc="-1" dirty="0">
                <a:latin typeface="+mn-lt"/>
              </a:rPr>
              <a:t>Antes dos alunos lançarem uma instância EC2:</a:t>
            </a:r>
          </a:p>
          <a:p>
            <a:pPr>
              <a:lnSpc>
                <a:spcPct val="100000"/>
              </a:lnSpc>
            </a:pPr>
            <a:r>
              <a:rPr lang="pt-BR" sz="1400" b="0" strike="noStrike" spc="-1" dirty="0">
                <a:latin typeface="+mn-lt"/>
              </a:rPr>
              <a:t>Pergunte: O que é um VPC padrão?</a:t>
            </a:r>
          </a:p>
          <a:p>
            <a:pPr>
              <a:lnSpc>
                <a:spcPct val="100000"/>
              </a:lnSpc>
            </a:pPr>
            <a:r>
              <a:rPr lang="pt-BR" sz="1400" b="0" strike="noStrike" spc="-1" dirty="0">
                <a:latin typeface="+mn-lt"/>
              </a:rPr>
              <a:t>Informações básicas para informar as respostas: Quando você cria sua conta da AWS, a AWS cria um VPC padrão para você em cada região. O VPC padrão contém uma </a:t>
            </a:r>
            <a:r>
              <a:rPr lang="pt-BR" sz="1400" b="0" strike="noStrike" spc="-1" dirty="0" err="1">
                <a:latin typeface="+mn-lt"/>
              </a:rPr>
              <a:t>sub-rede</a:t>
            </a:r>
            <a:r>
              <a:rPr lang="pt-BR" sz="1400" b="0" strike="noStrike" spc="-1" dirty="0">
                <a:latin typeface="+mn-lt"/>
              </a:rPr>
              <a:t> padrão. Você pode querer revisar a seguinte terminologia: </a:t>
            </a:r>
            <a:r>
              <a:rPr lang="pt-BR" sz="1400" b="0" strike="noStrike" spc="-1" dirty="0" err="1">
                <a:latin typeface="+mn-lt"/>
              </a:rPr>
              <a:t>Amazon</a:t>
            </a:r>
            <a:r>
              <a:rPr lang="pt-BR" sz="1400" b="0" strike="noStrike" spc="-1" dirty="0">
                <a:latin typeface="+mn-lt"/>
              </a:rPr>
              <a:t> VPC e </a:t>
            </a:r>
            <a:r>
              <a:rPr lang="pt-BR" sz="1400" b="0" strike="noStrike" spc="-1" dirty="0" err="1">
                <a:latin typeface="+mn-lt"/>
              </a:rPr>
              <a:t>sub-rede</a:t>
            </a:r>
            <a:r>
              <a:rPr lang="pt-BR" sz="1400" b="0" strike="noStrike" spc="-1" dirty="0">
                <a:latin typeface="+mn-lt"/>
              </a:rPr>
              <a:t>. </a:t>
            </a:r>
            <a:r>
              <a:rPr lang="pt-BR" sz="1400" b="0" strike="noStrike" spc="-1" dirty="0" err="1">
                <a:latin typeface="+mn-lt"/>
              </a:rPr>
              <a:t>Amazon</a:t>
            </a:r>
            <a:r>
              <a:rPr lang="pt-BR" sz="1400" b="0" strike="noStrike" spc="-1" dirty="0">
                <a:latin typeface="+mn-lt"/>
              </a:rPr>
              <a:t> VPC é uma rede virtual isolada logisticamente na nuvem AWS. Você define o espaço de endereço IP de um VPC a partir dos intervalos selecionados. Uma </a:t>
            </a:r>
            <a:r>
              <a:rPr lang="pt-BR" sz="1400" b="0" strike="noStrike" spc="-1" dirty="0" err="1">
                <a:latin typeface="+mn-lt"/>
              </a:rPr>
              <a:t>sub-rede</a:t>
            </a:r>
            <a:r>
              <a:rPr lang="pt-BR" sz="1400" b="0" strike="noStrike" spc="-1" dirty="0">
                <a:latin typeface="+mn-lt"/>
              </a:rPr>
              <a:t> é um segmento do intervalo de endereços IP de um VPC onde você pode colocar grupos de recursos isolados.</a:t>
            </a:r>
          </a:p>
          <a:p>
            <a:pPr>
              <a:lnSpc>
                <a:spcPct val="100000"/>
              </a:lnSpc>
            </a:pPr>
            <a:endParaRPr lang="pt-BR" sz="1400" b="0" strike="noStrike" spc="-1" dirty="0">
              <a:latin typeface="+mn-lt"/>
            </a:endParaRPr>
          </a:p>
          <a:p>
            <a:pPr>
              <a:lnSpc>
                <a:spcPct val="100000"/>
              </a:lnSpc>
            </a:pPr>
            <a:r>
              <a:rPr lang="pt-BR" sz="1400" b="0" strike="noStrike" spc="-1" dirty="0">
                <a:latin typeface="+mn-lt"/>
              </a:rPr>
              <a:t>Descolar</a:t>
            </a:r>
          </a:p>
          <a:p>
            <a:pPr>
              <a:lnSpc>
                <a:spcPct val="100000"/>
              </a:lnSpc>
            </a:pPr>
            <a:r>
              <a:rPr lang="pt-BR" sz="1400" b="0" strike="noStrike" spc="-1" dirty="0">
                <a:latin typeface="+mn-lt"/>
              </a:rPr>
              <a:t>Conforme os alunos iniciam suas instâncias, eles podem escolher os modelos errados. Certifique-se de selecionar </a:t>
            </a:r>
            <a:r>
              <a:rPr lang="pt-BR" sz="1400" b="0" strike="noStrike" spc="-1" dirty="0" err="1">
                <a:latin typeface="+mn-lt"/>
              </a:rPr>
              <a:t>Amazon</a:t>
            </a:r>
            <a:r>
              <a:rPr lang="pt-BR" sz="1400" b="0" strike="noStrike" spc="-1" dirty="0">
                <a:latin typeface="+mn-lt"/>
              </a:rPr>
              <a:t> Linux 2 AMI (HVM) e o tipo de instância correto: instância t2.micro.</a:t>
            </a:r>
          </a:p>
          <a:p>
            <a:pPr>
              <a:lnSpc>
                <a:spcPct val="100000"/>
              </a:lnSpc>
            </a:pPr>
            <a:endParaRPr lang="pt-BR" sz="1400" b="0" strike="noStrike" spc="-1" dirty="0">
              <a:latin typeface="+mn-lt"/>
            </a:endParaRPr>
          </a:p>
          <a:p>
            <a:pPr>
              <a:lnSpc>
                <a:spcPct val="100000"/>
              </a:lnSpc>
            </a:pPr>
            <a:r>
              <a:rPr lang="pt-BR" sz="1400" b="0" strike="noStrike" spc="-1" dirty="0">
                <a:latin typeface="+mn-lt"/>
              </a:rPr>
              <a:t>Suporte online</a:t>
            </a:r>
          </a:p>
          <a:p>
            <a:pPr>
              <a:lnSpc>
                <a:spcPct val="100000"/>
              </a:lnSpc>
            </a:pPr>
            <a:r>
              <a:rPr lang="pt-BR" sz="1400" b="0" strike="noStrike" spc="-1" dirty="0">
                <a:latin typeface="+mn-lt"/>
              </a:rP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p>
          <a:p>
            <a:pPr>
              <a:lnSpc>
                <a:spcPct val="100000"/>
              </a:lnSpc>
            </a:pPr>
            <a:endParaRPr lang="pt-BR" sz="1400" b="0" strike="noStrike" spc="-1" dirty="0">
              <a:latin typeface="+mn-lt"/>
            </a:endParaRPr>
          </a:p>
          <a:p>
            <a:pPr>
              <a:lnSpc>
                <a:spcPct val="100000"/>
              </a:lnSpc>
            </a:pPr>
            <a:r>
              <a:rPr lang="pt-BR" sz="1400" b="0" strike="noStrike" spc="-1" dirty="0" err="1">
                <a:latin typeface="+mn-lt"/>
              </a:rPr>
              <a:t>Prompt</a:t>
            </a:r>
            <a:r>
              <a:rPr lang="pt-BR" sz="1400" b="0" strike="noStrike" spc="-1" dirty="0">
                <a:latin typeface="+mn-lt"/>
              </a:rPr>
              <a:t> de linguagem</a:t>
            </a:r>
          </a:p>
          <a:p>
            <a:pPr>
              <a:lnSpc>
                <a:spcPct val="100000"/>
              </a:lnSpc>
            </a:pPr>
            <a:r>
              <a:rPr lang="pt-BR" sz="1400" b="0" strike="noStrike" spc="-1" dirty="0">
                <a:latin typeface="+mn-lt"/>
              </a:rPr>
              <a:t>Esta terminologia e conceito podem ser novos para os alunos:</a:t>
            </a:r>
          </a:p>
          <a:p>
            <a:pPr>
              <a:lnSpc>
                <a:spcPct val="100000"/>
              </a:lnSpc>
            </a:pPr>
            <a:r>
              <a:rPr lang="pt-BR" sz="1400" b="0" strike="noStrike" spc="-1" dirty="0" err="1">
                <a:latin typeface="+mn-lt"/>
              </a:rPr>
              <a:t>Bootstrapping</a:t>
            </a:r>
            <a:r>
              <a:rPr lang="pt-BR" sz="1400" b="0" strike="noStrike" spc="-1" dirty="0">
                <a:latin typeface="+mn-lt"/>
              </a:rPr>
              <a:t>: código executado quando um computador é inicializado; um processo que carrega e executa comandos automaticamente.</a:t>
            </a:r>
            <a:endParaRPr lang="pt-BR" sz="2000" b="0" strike="noStrike" spc="-1" dirty="0">
              <a:latin typeface="Arial"/>
            </a:endParaRPr>
          </a:p>
        </p:txBody>
      </p:sp>
      <p:sp>
        <p:nvSpPr>
          <p:cNvPr id="273" name="TextShape 3"/>
          <p:cNvSpPr txBox="1"/>
          <p:nvPr/>
        </p:nvSpPr>
        <p:spPr>
          <a:xfrm>
            <a:off x="4402080" y="9553680"/>
            <a:ext cx="3368160" cy="504360"/>
          </a:xfrm>
          <a:prstGeom prst="rect">
            <a:avLst/>
          </a:prstGeom>
          <a:noFill/>
          <a:ln>
            <a:noFill/>
          </a:ln>
        </p:spPr>
        <p:txBody>
          <a:bodyPr anchor="b"/>
          <a:lstStyle/>
          <a:p>
            <a:pPr algn="r">
              <a:lnSpc>
                <a:spcPct val="100000"/>
              </a:lnSpc>
            </a:pPr>
            <a:fld id="{2170541A-FF47-4838-B56F-B89D7219595F}" type="slidenum">
              <a:rPr lang="pt-BR" sz="1200" b="0" strike="noStrike" spc="-1">
                <a:latin typeface="Times New Roman"/>
              </a:rPr>
              <a:t>6</a:t>
            </a:fld>
            <a:endParaRPr lang="pt-BR" sz="1200" b="0" strike="noStrike" spc="-1">
              <a:latin typeface="Times New Roman"/>
            </a:endParaRPr>
          </a:p>
        </p:txBody>
      </p:sp>
    </p:spTree>
    <p:extLst>
      <p:ext uri="{BB962C8B-B14F-4D97-AF65-F5344CB8AC3E}">
        <p14:creationId xmlns:p14="http://schemas.microsoft.com/office/powerpoint/2010/main" val="2509811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noRot="1" noChangeAspect="1"/>
          </p:cNvSpPr>
          <p:nvPr>
            <p:ph type="sldImg"/>
          </p:nvPr>
        </p:nvSpPr>
        <p:spPr>
          <a:xfrm>
            <a:off x="373063" y="693738"/>
            <a:ext cx="1524000" cy="1973262"/>
          </a:xfrm>
          <a:prstGeom prst="rect">
            <a:avLst/>
          </a:prstGeom>
        </p:spPr>
      </p:sp>
      <p:sp>
        <p:nvSpPr>
          <p:cNvPr id="275" name="PlaceHolder 2"/>
          <p:cNvSpPr>
            <a:spLocks noGrp="1"/>
          </p:cNvSpPr>
          <p:nvPr>
            <p:ph type="body"/>
          </p:nvPr>
        </p:nvSpPr>
        <p:spPr>
          <a:xfrm>
            <a:off x="372960" y="2855880"/>
            <a:ext cx="7170480" cy="5944680"/>
          </a:xfrm>
          <a:prstGeom prst="rect">
            <a:avLst/>
          </a:prstGeom>
        </p:spPr>
        <p:txBody>
          <a:bodyPr/>
          <a:lstStyle/>
          <a:p>
            <a:pPr marL="216000" indent="-216000">
              <a:lnSpc>
                <a:spcPct val="100000"/>
              </a:lnSpc>
            </a:pPr>
            <a:r>
              <a:rPr lang="pt-BR" sz="2000" b="0" strike="noStrike" spc="-1" dirty="0">
                <a:latin typeface="+mn-lt"/>
              </a:rPr>
              <a:t>Facilitação de atividades, página 5:</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Verifique a compreensão (IP e O)</a:t>
            </a:r>
          </a:p>
          <a:p>
            <a:pPr marL="216000" indent="-216000">
              <a:lnSpc>
                <a:spcPct val="100000"/>
              </a:lnSpc>
            </a:pPr>
            <a:r>
              <a:rPr lang="pt-BR" sz="2000" b="0" strike="noStrike" spc="-1" dirty="0">
                <a:latin typeface="+mn-lt"/>
              </a:rPr>
              <a:t>Antes que os alunos configurem um grupo de segurança na etapa 10:</a:t>
            </a:r>
          </a:p>
          <a:p>
            <a:pPr marL="216000" indent="-216000">
              <a:lnSpc>
                <a:spcPct val="100000"/>
              </a:lnSpc>
            </a:pPr>
            <a:r>
              <a:rPr lang="pt-BR" sz="2000" b="0" strike="noStrike" spc="-1" dirty="0">
                <a:latin typeface="+mn-lt"/>
              </a:rPr>
              <a:t>O instrutor pergunta: Como você protege as instâncias do </a:t>
            </a:r>
            <a:r>
              <a:rPr lang="pt-BR" sz="2000" b="0" strike="noStrike" spc="-1" dirty="0" err="1">
                <a:latin typeface="+mn-lt"/>
              </a:rPr>
              <a:t>Amazon</a:t>
            </a:r>
            <a:r>
              <a:rPr lang="pt-BR" sz="2000" b="0" strike="noStrike" spc="-1" dirty="0">
                <a:latin typeface="+mn-lt"/>
              </a:rPr>
              <a:t> EC2 em execução no seu VPC?</a:t>
            </a:r>
          </a:p>
          <a:p>
            <a:pPr marL="216000" indent="-216000">
              <a:lnSpc>
                <a:spcPct val="100000"/>
              </a:lnSpc>
            </a:pPr>
            <a:r>
              <a:rPr lang="pt-BR" sz="2000" b="0" strike="noStrike" spc="-1" dirty="0">
                <a:latin typeface="+mn-lt"/>
              </a:rPr>
              <a:t>Informações básicas para informar as respostas: Os grupos de segurança do </a:t>
            </a:r>
            <a:r>
              <a:rPr lang="pt-BR" sz="2000" b="0" strike="noStrike" spc="-1" dirty="0" err="1">
                <a:latin typeface="+mn-lt"/>
              </a:rPr>
              <a:t>Amazon</a:t>
            </a:r>
            <a:r>
              <a:rPr lang="pt-BR" sz="2000" b="0" strike="noStrike" spc="-1" dirty="0">
                <a:latin typeface="+mn-lt"/>
              </a:rPr>
              <a:t> EC2 podem ser usados ​​para ajudar a proteger instâncias em um </a:t>
            </a:r>
            <a:r>
              <a:rPr lang="pt-BR" sz="2000" b="0" strike="noStrike" spc="-1" dirty="0" err="1">
                <a:latin typeface="+mn-lt"/>
              </a:rPr>
              <a:t>Amazon</a:t>
            </a:r>
            <a:r>
              <a:rPr lang="pt-BR" sz="2000" b="0" strike="noStrike" spc="-1" dirty="0">
                <a:latin typeface="+mn-lt"/>
              </a:rPr>
              <a:t> VPC. Os grupos de segurança em um VPC permitem que você especifique o tráfego de rede de entrada e saída que é permitido para ou de cada instância do </a:t>
            </a:r>
            <a:r>
              <a:rPr lang="pt-BR" sz="2000" b="0" strike="noStrike" spc="-1" dirty="0" err="1">
                <a:latin typeface="+mn-lt"/>
              </a:rPr>
              <a:t>Amazon</a:t>
            </a:r>
            <a:r>
              <a:rPr lang="pt-BR" sz="2000" b="0" strike="noStrike" spc="-1" dirty="0">
                <a:latin typeface="+mn-lt"/>
              </a:rPr>
              <a:t> EC2. O tráfego que não é explicitamente permitido para ou de uma instância é negado automaticamente.</a:t>
            </a:r>
          </a:p>
          <a:p>
            <a:pPr marL="216000" indent="-216000">
              <a:lnSpc>
                <a:spcPct val="100000"/>
              </a:lnSpc>
            </a:pPr>
            <a:r>
              <a:rPr lang="pt-BR" sz="2000" b="0" strike="noStrike" spc="-1" dirty="0">
                <a:latin typeface="+mn-lt"/>
              </a:rPr>
              <a:t>Pergunte: O que é um par de chaves?</a:t>
            </a:r>
          </a:p>
          <a:p>
            <a:pPr marL="216000" indent="-216000">
              <a:lnSpc>
                <a:spcPct val="100000"/>
              </a:lnSpc>
            </a:pPr>
            <a:r>
              <a:rPr lang="pt-BR" sz="2000" b="0" strike="noStrike" spc="-1" dirty="0">
                <a:latin typeface="+mn-lt"/>
              </a:rPr>
              <a:t>Resposta: A AWS armazena a chave pública e você armazena a chave privada em um local seguro. Você pode proteger as informações de login de suas instâncias usando pares de chaves.</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Descolar</a:t>
            </a:r>
          </a:p>
          <a:p>
            <a:pPr marL="216000" indent="-216000">
              <a:lnSpc>
                <a:spcPct val="100000"/>
              </a:lnSpc>
            </a:pPr>
            <a:r>
              <a:rPr lang="pt-BR" sz="2000" b="0" strike="noStrike" spc="-1" dirty="0">
                <a:latin typeface="+mn-lt"/>
              </a:rPr>
              <a:t>Certifique-se de que os alunos aguardem até que seu novo estado de instância EC2 seja exibido como em execução. Se as páginas da web dos alunos não carregarem corretamente….</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Suporte online</a:t>
            </a:r>
          </a:p>
          <a:p>
            <a:pPr marL="216000" indent="-216000">
              <a:lnSpc>
                <a:spcPct val="100000"/>
              </a:lnSpc>
            </a:pPr>
            <a:r>
              <a:rPr lang="pt-BR" sz="2000" b="0" strike="noStrike" spc="-1" dirty="0">
                <a:latin typeface="+mn-lt"/>
              </a:rP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endParaRPr lang="pt-BR" sz="2000" b="0" strike="noStrike" spc="-1" dirty="0">
              <a:latin typeface="Arial"/>
            </a:endParaRPr>
          </a:p>
        </p:txBody>
      </p:sp>
      <p:sp>
        <p:nvSpPr>
          <p:cNvPr id="276" name="TextShape 3"/>
          <p:cNvSpPr txBox="1"/>
          <p:nvPr/>
        </p:nvSpPr>
        <p:spPr>
          <a:xfrm>
            <a:off x="4402080" y="9553680"/>
            <a:ext cx="3368160" cy="504360"/>
          </a:xfrm>
          <a:prstGeom prst="rect">
            <a:avLst/>
          </a:prstGeom>
          <a:noFill/>
          <a:ln>
            <a:noFill/>
          </a:ln>
        </p:spPr>
        <p:txBody>
          <a:bodyPr anchor="b"/>
          <a:lstStyle/>
          <a:p>
            <a:pPr algn="r">
              <a:lnSpc>
                <a:spcPct val="100000"/>
              </a:lnSpc>
            </a:pPr>
            <a:fld id="{33671F01-491A-46A8-9B86-68CA72C9B22A}" type="slidenum">
              <a:rPr lang="pt-BR" sz="1200" b="0" strike="noStrike" spc="-1">
                <a:latin typeface="Times New Roman"/>
              </a:rPr>
              <a:t>7</a:t>
            </a:fld>
            <a:endParaRPr lang="pt-BR" sz="1200" b="0" strike="noStrike" spc="-1">
              <a:latin typeface="Times New Roman"/>
            </a:endParaRPr>
          </a:p>
        </p:txBody>
      </p:sp>
    </p:spTree>
    <p:extLst>
      <p:ext uri="{BB962C8B-B14F-4D97-AF65-F5344CB8AC3E}">
        <p14:creationId xmlns:p14="http://schemas.microsoft.com/office/powerpoint/2010/main" val="1657163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noRot="1" noChangeAspect="1"/>
          </p:cNvSpPr>
          <p:nvPr>
            <p:ph type="sldImg"/>
          </p:nvPr>
        </p:nvSpPr>
        <p:spPr>
          <a:xfrm>
            <a:off x="373063" y="693738"/>
            <a:ext cx="1524000" cy="1973262"/>
          </a:xfrm>
          <a:prstGeom prst="rect">
            <a:avLst/>
          </a:prstGeom>
        </p:spPr>
      </p:sp>
      <p:sp>
        <p:nvSpPr>
          <p:cNvPr id="275" name="PlaceHolder 2"/>
          <p:cNvSpPr>
            <a:spLocks noGrp="1"/>
          </p:cNvSpPr>
          <p:nvPr>
            <p:ph type="body"/>
          </p:nvPr>
        </p:nvSpPr>
        <p:spPr>
          <a:xfrm>
            <a:off x="372960" y="2855880"/>
            <a:ext cx="7170480" cy="5944680"/>
          </a:xfrm>
          <a:prstGeom prst="rect">
            <a:avLst/>
          </a:prstGeom>
        </p:spPr>
        <p:txBody>
          <a:bodyPr/>
          <a:lstStyle/>
          <a:p>
            <a:pPr marL="216000" indent="-216000">
              <a:lnSpc>
                <a:spcPct val="100000"/>
              </a:lnSpc>
            </a:pPr>
            <a:r>
              <a:rPr lang="pt-BR" sz="2000" b="0" strike="noStrike" spc="-1" dirty="0">
                <a:latin typeface="+mn-lt"/>
              </a:rPr>
              <a:t>Facilitação de atividades, página 5:</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Verifique a compreensão (IP e O)</a:t>
            </a:r>
          </a:p>
          <a:p>
            <a:pPr marL="216000" indent="-216000">
              <a:lnSpc>
                <a:spcPct val="100000"/>
              </a:lnSpc>
            </a:pPr>
            <a:r>
              <a:rPr lang="pt-BR" sz="2000" b="0" strike="noStrike" spc="-1" dirty="0">
                <a:latin typeface="+mn-lt"/>
              </a:rPr>
              <a:t>Antes que os alunos configurem um grupo de segurança na etapa 10:</a:t>
            </a:r>
          </a:p>
          <a:p>
            <a:pPr marL="216000" indent="-216000">
              <a:lnSpc>
                <a:spcPct val="100000"/>
              </a:lnSpc>
            </a:pPr>
            <a:r>
              <a:rPr lang="pt-BR" sz="2000" b="0" strike="noStrike" spc="-1" dirty="0">
                <a:latin typeface="+mn-lt"/>
              </a:rPr>
              <a:t>O instrutor pergunta: Como você protege as instâncias do </a:t>
            </a:r>
            <a:r>
              <a:rPr lang="pt-BR" sz="2000" b="0" strike="noStrike" spc="-1" dirty="0" err="1">
                <a:latin typeface="+mn-lt"/>
              </a:rPr>
              <a:t>Amazon</a:t>
            </a:r>
            <a:r>
              <a:rPr lang="pt-BR" sz="2000" b="0" strike="noStrike" spc="-1" dirty="0">
                <a:latin typeface="+mn-lt"/>
              </a:rPr>
              <a:t> EC2 em execução no seu VPC?</a:t>
            </a:r>
          </a:p>
          <a:p>
            <a:pPr marL="216000" indent="-216000">
              <a:lnSpc>
                <a:spcPct val="100000"/>
              </a:lnSpc>
            </a:pPr>
            <a:r>
              <a:rPr lang="pt-BR" sz="2000" b="0" strike="noStrike" spc="-1" dirty="0">
                <a:latin typeface="+mn-lt"/>
              </a:rPr>
              <a:t>Informações básicas para informar as respostas: Os grupos de segurança do </a:t>
            </a:r>
            <a:r>
              <a:rPr lang="pt-BR" sz="2000" b="0" strike="noStrike" spc="-1" dirty="0" err="1">
                <a:latin typeface="+mn-lt"/>
              </a:rPr>
              <a:t>Amazon</a:t>
            </a:r>
            <a:r>
              <a:rPr lang="pt-BR" sz="2000" b="0" strike="noStrike" spc="-1" dirty="0">
                <a:latin typeface="+mn-lt"/>
              </a:rPr>
              <a:t> EC2 podem ser usados ​​para ajudar a proteger instâncias em um </a:t>
            </a:r>
            <a:r>
              <a:rPr lang="pt-BR" sz="2000" b="0" strike="noStrike" spc="-1" dirty="0" err="1">
                <a:latin typeface="+mn-lt"/>
              </a:rPr>
              <a:t>Amazon</a:t>
            </a:r>
            <a:r>
              <a:rPr lang="pt-BR" sz="2000" b="0" strike="noStrike" spc="-1" dirty="0">
                <a:latin typeface="+mn-lt"/>
              </a:rPr>
              <a:t> VPC. Os grupos de segurança em um VPC permitem que você especifique o tráfego de rede de entrada e saída que é permitido para ou de cada instância do </a:t>
            </a:r>
            <a:r>
              <a:rPr lang="pt-BR" sz="2000" b="0" strike="noStrike" spc="-1" dirty="0" err="1">
                <a:latin typeface="+mn-lt"/>
              </a:rPr>
              <a:t>Amazon</a:t>
            </a:r>
            <a:r>
              <a:rPr lang="pt-BR" sz="2000" b="0" strike="noStrike" spc="-1" dirty="0">
                <a:latin typeface="+mn-lt"/>
              </a:rPr>
              <a:t> EC2. O tráfego que não é explicitamente permitido para ou de uma instância é negado automaticamente.</a:t>
            </a:r>
          </a:p>
          <a:p>
            <a:pPr marL="216000" indent="-216000">
              <a:lnSpc>
                <a:spcPct val="100000"/>
              </a:lnSpc>
            </a:pPr>
            <a:r>
              <a:rPr lang="pt-BR" sz="2000" b="0" strike="noStrike" spc="-1" dirty="0">
                <a:latin typeface="+mn-lt"/>
              </a:rPr>
              <a:t>Pergunte: O que é um par de chaves?</a:t>
            </a:r>
          </a:p>
          <a:p>
            <a:pPr marL="216000" indent="-216000">
              <a:lnSpc>
                <a:spcPct val="100000"/>
              </a:lnSpc>
            </a:pPr>
            <a:r>
              <a:rPr lang="pt-BR" sz="2000" b="0" strike="noStrike" spc="-1" dirty="0">
                <a:latin typeface="+mn-lt"/>
              </a:rPr>
              <a:t>Resposta: A AWS armazena a chave pública e você armazena a chave privada em um local seguro. Você pode proteger as informações de login de suas instâncias usando pares de chaves.</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Descolar</a:t>
            </a:r>
          </a:p>
          <a:p>
            <a:pPr marL="216000" indent="-216000">
              <a:lnSpc>
                <a:spcPct val="100000"/>
              </a:lnSpc>
            </a:pPr>
            <a:r>
              <a:rPr lang="pt-BR" sz="2000" b="0" strike="noStrike" spc="-1" dirty="0">
                <a:latin typeface="+mn-lt"/>
              </a:rPr>
              <a:t>Certifique-se de que os alunos aguardem até que seu novo estado de instância EC2 seja exibido como em execução. Se as páginas da web dos alunos não carregarem corretamente….</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Suporte online</a:t>
            </a:r>
          </a:p>
          <a:p>
            <a:pPr marL="216000" indent="-216000">
              <a:lnSpc>
                <a:spcPct val="100000"/>
              </a:lnSpc>
            </a:pPr>
            <a:r>
              <a:rPr lang="pt-BR" sz="2000" b="0" strike="noStrike" spc="-1" dirty="0">
                <a:latin typeface="+mn-lt"/>
              </a:rP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endParaRPr lang="pt-BR" sz="2000" b="0" strike="noStrike" spc="-1" dirty="0">
              <a:latin typeface="Arial"/>
            </a:endParaRPr>
          </a:p>
        </p:txBody>
      </p:sp>
      <p:sp>
        <p:nvSpPr>
          <p:cNvPr id="276" name="TextShape 3"/>
          <p:cNvSpPr txBox="1"/>
          <p:nvPr/>
        </p:nvSpPr>
        <p:spPr>
          <a:xfrm>
            <a:off x="4402080" y="9553680"/>
            <a:ext cx="3368160" cy="504360"/>
          </a:xfrm>
          <a:prstGeom prst="rect">
            <a:avLst/>
          </a:prstGeom>
          <a:noFill/>
          <a:ln>
            <a:noFill/>
          </a:ln>
        </p:spPr>
        <p:txBody>
          <a:bodyPr anchor="b"/>
          <a:lstStyle/>
          <a:p>
            <a:pPr algn="r">
              <a:lnSpc>
                <a:spcPct val="100000"/>
              </a:lnSpc>
            </a:pPr>
            <a:fld id="{33671F01-491A-46A8-9B86-68CA72C9B22A}" type="slidenum">
              <a:rPr lang="pt-BR" sz="1200" b="0" strike="noStrike" spc="-1">
                <a:latin typeface="Times New Roman"/>
              </a:rPr>
              <a:t>8</a:t>
            </a:fld>
            <a:endParaRPr lang="pt-BR" sz="1200" b="0" strike="noStrike" spc="-1">
              <a:latin typeface="Times New Roman"/>
            </a:endParaRPr>
          </a:p>
        </p:txBody>
      </p:sp>
    </p:spTree>
    <p:extLst>
      <p:ext uri="{BB962C8B-B14F-4D97-AF65-F5344CB8AC3E}">
        <p14:creationId xmlns:p14="http://schemas.microsoft.com/office/powerpoint/2010/main" val="1718111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noRot="1" noChangeAspect="1"/>
          </p:cNvSpPr>
          <p:nvPr>
            <p:ph type="sldImg"/>
          </p:nvPr>
        </p:nvSpPr>
        <p:spPr>
          <a:xfrm>
            <a:off x="373063" y="693738"/>
            <a:ext cx="1524000" cy="1973262"/>
          </a:xfrm>
          <a:prstGeom prst="rect">
            <a:avLst/>
          </a:prstGeom>
        </p:spPr>
      </p:sp>
      <p:sp>
        <p:nvSpPr>
          <p:cNvPr id="275" name="PlaceHolder 2"/>
          <p:cNvSpPr>
            <a:spLocks noGrp="1"/>
          </p:cNvSpPr>
          <p:nvPr>
            <p:ph type="body"/>
          </p:nvPr>
        </p:nvSpPr>
        <p:spPr>
          <a:xfrm>
            <a:off x="372960" y="2855880"/>
            <a:ext cx="7170480" cy="5944680"/>
          </a:xfrm>
          <a:prstGeom prst="rect">
            <a:avLst/>
          </a:prstGeom>
        </p:spPr>
        <p:txBody>
          <a:bodyPr/>
          <a:lstStyle/>
          <a:p>
            <a:pPr marL="216000" indent="-216000">
              <a:lnSpc>
                <a:spcPct val="100000"/>
              </a:lnSpc>
            </a:pPr>
            <a:r>
              <a:rPr lang="pt-BR" sz="2000" b="0" strike="noStrike" spc="-1" dirty="0">
                <a:latin typeface="+mn-lt"/>
              </a:rPr>
              <a:t>Facilitação de atividades, página 5:</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Verifique a compreensão (IP e O)</a:t>
            </a:r>
          </a:p>
          <a:p>
            <a:pPr marL="216000" indent="-216000">
              <a:lnSpc>
                <a:spcPct val="100000"/>
              </a:lnSpc>
            </a:pPr>
            <a:r>
              <a:rPr lang="pt-BR" sz="2000" b="0" strike="noStrike" spc="-1" dirty="0">
                <a:latin typeface="+mn-lt"/>
              </a:rPr>
              <a:t>Antes que os alunos configurem um grupo de segurança na etapa 10:</a:t>
            </a:r>
          </a:p>
          <a:p>
            <a:pPr marL="216000" indent="-216000">
              <a:lnSpc>
                <a:spcPct val="100000"/>
              </a:lnSpc>
            </a:pPr>
            <a:r>
              <a:rPr lang="pt-BR" sz="2000" b="0" strike="noStrike" spc="-1" dirty="0">
                <a:latin typeface="+mn-lt"/>
              </a:rPr>
              <a:t>O instrutor pergunta: Como você protege as instâncias do </a:t>
            </a:r>
            <a:r>
              <a:rPr lang="pt-BR" sz="2000" b="0" strike="noStrike" spc="-1" dirty="0" err="1">
                <a:latin typeface="+mn-lt"/>
              </a:rPr>
              <a:t>Amazon</a:t>
            </a:r>
            <a:r>
              <a:rPr lang="pt-BR" sz="2000" b="0" strike="noStrike" spc="-1" dirty="0">
                <a:latin typeface="+mn-lt"/>
              </a:rPr>
              <a:t> EC2 em execução no seu VPC?</a:t>
            </a:r>
          </a:p>
          <a:p>
            <a:pPr marL="216000" indent="-216000">
              <a:lnSpc>
                <a:spcPct val="100000"/>
              </a:lnSpc>
            </a:pPr>
            <a:r>
              <a:rPr lang="pt-BR" sz="2000" b="0" strike="noStrike" spc="-1" dirty="0">
                <a:latin typeface="+mn-lt"/>
              </a:rPr>
              <a:t>Informações básicas para informar as respostas: Os grupos de segurança do </a:t>
            </a:r>
            <a:r>
              <a:rPr lang="pt-BR" sz="2000" b="0" strike="noStrike" spc="-1" dirty="0" err="1">
                <a:latin typeface="+mn-lt"/>
              </a:rPr>
              <a:t>Amazon</a:t>
            </a:r>
            <a:r>
              <a:rPr lang="pt-BR" sz="2000" b="0" strike="noStrike" spc="-1" dirty="0">
                <a:latin typeface="+mn-lt"/>
              </a:rPr>
              <a:t> EC2 podem ser usados ​​para ajudar a proteger instâncias em um </a:t>
            </a:r>
            <a:r>
              <a:rPr lang="pt-BR" sz="2000" b="0" strike="noStrike" spc="-1" dirty="0" err="1">
                <a:latin typeface="+mn-lt"/>
              </a:rPr>
              <a:t>Amazon</a:t>
            </a:r>
            <a:r>
              <a:rPr lang="pt-BR" sz="2000" b="0" strike="noStrike" spc="-1" dirty="0">
                <a:latin typeface="+mn-lt"/>
              </a:rPr>
              <a:t> VPC. Os grupos de segurança em um VPC permitem que você especifique o tráfego de rede de entrada e saída que é permitido para ou de cada instância do </a:t>
            </a:r>
            <a:r>
              <a:rPr lang="pt-BR" sz="2000" b="0" strike="noStrike" spc="-1" dirty="0" err="1">
                <a:latin typeface="+mn-lt"/>
              </a:rPr>
              <a:t>Amazon</a:t>
            </a:r>
            <a:r>
              <a:rPr lang="pt-BR" sz="2000" b="0" strike="noStrike" spc="-1" dirty="0">
                <a:latin typeface="+mn-lt"/>
              </a:rPr>
              <a:t> EC2. O tráfego que não é explicitamente permitido para ou de uma instância é negado automaticamente.</a:t>
            </a:r>
          </a:p>
          <a:p>
            <a:pPr marL="216000" indent="-216000">
              <a:lnSpc>
                <a:spcPct val="100000"/>
              </a:lnSpc>
            </a:pPr>
            <a:r>
              <a:rPr lang="pt-BR" sz="2000" b="0" strike="noStrike" spc="-1" dirty="0">
                <a:latin typeface="+mn-lt"/>
              </a:rPr>
              <a:t>Pergunte: O que é um par de chaves?</a:t>
            </a:r>
          </a:p>
          <a:p>
            <a:pPr marL="216000" indent="-216000">
              <a:lnSpc>
                <a:spcPct val="100000"/>
              </a:lnSpc>
            </a:pPr>
            <a:r>
              <a:rPr lang="pt-BR" sz="2000" b="0" strike="noStrike" spc="-1" dirty="0">
                <a:latin typeface="+mn-lt"/>
              </a:rPr>
              <a:t>Resposta: A AWS armazena a chave pública e você armazena a chave privada em um local seguro. Você pode proteger as informações de login de suas instâncias usando pares de chaves.</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Descolar</a:t>
            </a:r>
          </a:p>
          <a:p>
            <a:pPr marL="216000" indent="-216000">
              <a:lnSpc>
                <a:spcPct val="100000"/>
              </a:lnSpc>
            </a:pPr>
            <a:r>
              <a:rPr lang="pt-BR" sz="2000" b="0" strike="noStrike" spc="-1" dirty="0">
                <a:latin typeface="+mn-lt"/>
              </a:rPr>
              <a:t>Certifique-se de que os alunos aguardem até que seu novo estado de instância EC2 seja exibido como em execução. Se as páginas da web dos alunos não carregarem corretamente….</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Suporte online</a:t>
            </a:r>
          </a:p>
          <a:p>
            <a:pPr marL="216000" indent="-216000">
              <a:lnSpc>
                <a:spcPct val="100000"/>
              </a:lnSpc>
            </a:pPr>
            <a:r>
              <a:rPr lang="pt-BR" sz="2000" b="0" strike="noStrike" spc="-1" dirty="0">
                <a:latin typeface="+mn-lt"/>
              </a:rP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endParaRPr lang="pt-BR" sz="2000" b="0" strike="noStrike" spc="-1" dirty="0">
              <a:latin typeface="Arial"/>
            </a:endParaRPr>
          </a:p>
        </p:txBody>
      </p:sp>
      <p:sp>
        <p:nvSpPr>
          <p:cNvPr id="276" name="TextShape 3"/>
          <p:cNvSpPr txBox="1"/>
          <p:nvPr/>
        </p:nvSpPr>
        <p:spPr>
          <a:xfrm>
            <a:off x="4402080" y="9553680"/>
            <a:ext cx="3368160" cy="504360"/>
          </a:xfrm>
          <a:prstGeom prst="rect">
            <a:avLst/>
          </a:prstGeom>
          <a:noFill/>
          <a:ln>
            <a:noFill/>
          </a:ln>
        </p:spPr>
        <p:txBody>
          <a:bodyPr anchor="b"/>
          <a:lstStyle/>
          <a:p>
            <a:pPr algn="r">
              <a:lnSpc>
                <a:spcPct val="100000"/>
              </a:lnSpc>
            </a:pPr>
            <a:fld id="{33671F01-491A-46A8-9B86-68CA72C9B22A}" type="slidenum">
              <a:rPr lang="pt-BR" sz="1200" b="0" strike="noStrike" spc="-1">
                <a:latin typeface="Times New Roman"/>
              </a:rPr>
              <a:t>9</a:t>
            </a:fld>
            <a:endParaRPr lang="pt-BR" sz="1200" b="0" strike="noStrike" spc="-1">
              <a:latin typeface="Times New Roman"/>
            </a:endParaRPr>
          </a:p>
        </p:txBody>
      </p:sp>
    </p:spTree>
    <p:extLst>
      <p:ext uri="{BB962C8B-B14F-4D97-AF65-F5344CB8AC3E}">
        <p14:creationId xmlns:p14="http://schemas.microsoft.com/office/powerpoint/2010/main" val="324515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
        <p:nvSpPr>
          <p:cNvPr id="37" name="PlaceHolder 2"/>
          <p:cNvSpPr>
            <a:spLocks noGrp="1"/>
          </p:cNvSpPr>
          <p:nvPr>
            <p:ph type="body"/>
          </p:nvPr>
        </p:nvSpPr>
        <p:spPr>
          <a:xfrm>
            <a:off x="388440" y="2353320"/>
            <a:ext cx="699480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38" name="PlaceHolder 3"/>
          <p:cNvSpPr>
            <a:spLocks noGrp="1"/>
          </p:cNvSpPr>
          <p:nvPr>
            <p:ph type="body"/>
          </p:nvPr>
        </p:nvSpPr>
        <p:spPr>
          <a:xfrm>
            <a:off x="388440" y="5400360"/>
            <a:ext cx="6994800" cy="2782440"/>
          </a:xfrm>
          <a:prstGeom prst="rect">
            <a:avLst/>
          </a:prstGeom>
        </p:spPr>
        <p:txBody>
          <a:bodyPr lIns="0" tIns="0" rIns="0" bIns="0">
            <a:normAutofit/>
          </a:bodyPr>
          <a:lstStyle/>
          <a:p>
            <a:endParaRPr lang="en-US" sz="117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
        <p:nvSpPr>
          <p:cNvPr id="40" name="PlaceHolder 2"/>
          <p:cNvSpPr>
            <a:spLocks noGrp="1"/>
          </p:cNvSpPr>
          <p:nvPr>
            <p:ph type="body"/>
          </p:nvPr>
        </p:nvSpPr>
        <p:spPr>
          <a:xfrm>
            <a:off x="388440" y="235332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41" name="PlaceHolder 3"/>
          <p:cNvSpPr>
            <a:spLocks noGrp="1"/>
          </p:cNvSpPr>
          <p:nvPr>
            <p:ph type="body"/>
          </p:nvPr>
        </p:nvSpPr>
        <p:spPr>
          <a:xfrm>
            <a:off x="3972600" y="235332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42" name="PlaceHolder 4"/>
          <p:cNvSpPr>
            <a:spLocks noGrp="1"/>
          </p:cNvSpPr>
          <p:nvPr>
            <p:ph type="body"/>
          </p:nvPr>
        </p:nvSpPr>
        <p:spPr>
          <a:xfrm>
            <a:off x="388440" y="540036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43" name="PlaceHolder 5"/>
          <p:cNvSpPr>
            <a:spLocks noGrp="1"/>
          </p:cNvSpPr>
          <p:nvPr>
            <p:ph type="body"/>
          </p:nvPr>
        </p:nvSpPr>
        <p:spPr>
          <a:xfrm>
            <a:off x="3972600" y="540036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
        <p:nvSpPr>
          <p:cNvPr id="45" name="PlaceHolder 2"/>
          <p:cNvSpPr>
            <a:spLocks noGrp="1"/>
          </p:cNvSpPr>
          <p:nvPr>
            <p:ph type="body"/>
          </p:nvPr>
        </p:nvSpPr>
        <p:spPr>
          <a:xfrm>
            <a:off x="388440" y="2353320"/>
            <a:ext cx="2252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46" name="PlaceHolder 3"/>
          <p:cNvSpPr>
            <a:spLocks noGrp="1"/>
          </p:cNvSpPr>
          <p:nvPr>
            <p:ph type="body"/>
          </p:nvPr>
        </p:nvSpPr>
        <p:spPr>
          <a:xfrm>
            <a:off x="2753640" y="2353320"/>
            <a:ext cx="2252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47" name="PlaceHolder 4"/>
          <p:cNvSpPr>
            <a:spLocks noGrp="1"/>
          </p:cNvSpPr>
          <p:nvPr>
            <p:ph type="body"/>
          </p:nvPr>
        </p:nvSpPr>
        <p:spPr>
          <a:xfrm>
            <a:off x="5118840" y="2353320"/>
            <a:ext cx="2252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48" name="PlaceHolder 5"/>
          <p:cNvSpPr>
            <a:spLocks noGrp="1"/>
          </p:cNvSpPr>
          <p:nvPr>
            <p:ph type="body"/>
          </p:nvPr>
        </p:nvSpPr>
        <p:spPr>
          <a:xfrm>
            <a:off x="388440" y="5400360"/>
            <a:ext cx="2252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49" name="PlaceHolder 6"/>
          <p:cNvSpPr>
            <a:spLocks noGrp="1"/>
          </p:cNvSpPr>
          <p:nvPr>
            <p:ph type="body"/>
          </p:nvPr>
        </p:nvSpPr>
        <p:spPr>
          <a:xfrm>
            <a:off x="2753640" y="5400360"/>
            <a:ext cx="2252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50" name="PlaceHolder 7"/>
          <p:cNvSpPr>
            <a:spLocks noGrp="1"/>
          </p:cNvSpPr>
          <p:nvPr>
            <p:ph type="body"/>
          </p:nvPr>
        </p:nvSpPr>
        <p:spPr>
          <a:xfrm>
            <a:off x="5118840" y="5400360"/>
            <a:ext cx="2252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
        <p:nvSpPr>
          <p:cNvPr id="16" name="PlaceHolder 2"/>
          <p:cNvSpPr>
            <a:spLocks noGrp="1"/>
          </p:cNvSpPr>
          <p:nvPr>
            <p:ph type="subTitle"/>
          </p:nvPr>
        </p:nvSpPr>
        <p:spPr>
          <a:xfrm>
            <a:off x="388440" y="2353320"/>
            <a:ext cx="6994800" cy="583344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
        <p:nvSpPr>
          <p:cNvPr id="18" name="PlaceHolder 2"/>
          <p:cNvSpPr>
            <a:spLocks noGrp="1"/>
          </p:cNvSpPr>
          <p:nvPr>
            <p:ph type="body"/>
          </p:nvPr>
        </p:nvSpPr>
        <p:spPr>
          <a:xfrm>
            <a:off x="388440" y="2353320"/>
            <a:ext cx="6994800" cy="5833440"/>
          </a:xfrm>
          <a:prstGeom prst="rect">
            <a:avLst/>
          </a:prstGeom>
        </p:spPr>
        <p:txBody>
          <a:bodyPr lIns="0" tIns="0" rIns="0" bIns="0">
            <a:normAutofit/>
          </a:bodyPr>
          <a:lstStyle/>
          <a:p>
            <a:endParaRPr lang="en-US" sz="117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388440" y="2353320"/>
            <a:ext cx="3413160" cy="5833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21" name="PlaceHolder 3"/>
          <p:cNvSpPr>
            <a:spLocks noGrp="1"/>
          </p:cNvSpPr>
          <p:nvPr>
            <p:ph type="body"/>
          </p:nvPr>
        </p:nvSpPr>
        <p:spPr>
          <a:xfrm>
            <a:off x="3972600" y="2353320"/>
            <a:ext cx="3413160" cy="5833440"/>
          </a:xfrm>
          <a:prstGeom prst="rect">
            <a:avLst/>
          </a:prstGeom>
        </p:spPr>
        <p:txBody>
          <a:bodyPr lIns="0" tIns="0" rIns="0" bIns="0">
            <a:normAutofit/>
          </a:bodyPr>
          <a:lstStyle/>
          <a:p>
            <a:endParaRPr lang="en-US" sz="117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388440" y="401040"/>
            <a:ext cx="6994800" cy="778428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
        <p:nvSpPr>
          <p:cNvPr id="25" name="PlaceHolder 2"/>
          <p:cNvSpPr>
            <a:spLocks noGrp="1"/>
          </p:cNvSpPr>
          <p:nvPr>
            <p:ph type="body"/>
          </p:nvPr>
        </p:nvSpPr>
        <p:spPr>
          <a:xfrm>
            <a:off x="388440" y="235332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26" name="PlaceHolder 3"/>
          <p:cNvSpPr>
            <a:spLocks noGrp="1"/>
          </p:cNvSpPr>
          <p:nvPr>
            <p:ph type="body"/>
          </p:nvPr>
        </p:nvSpPr>
        <p:spPr>
          <a:xfrm>
            <a:off x="3972600" y="2353320"/>
            <a:ext cx="3413160" cy="5833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27" name="PlaceHolder 4"/>
          <p:cNvSpPr>
            <a:spLocks noGrp="1"/>
          </p:cNvSpPr>
          <p:nvPr>
            <p:ph type="body"/>
          </p:nvPr>
        </p:nvSpPr>
        <p:spPr>
          <a:xfrm>
            <a:off x="388440" y="540036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388440" y="2353320"/>
            <a:ext cx="3413160" cy="5833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30" name="PlaceHolder 3"/>
          <p:cNvSpPr>
            <a:spLocks noGrp="1"/>
          </p:cNvSpPr>
          <p:nvPr>
            <p:ph type="body"/>
          </p:nvPr>
        </p:nvSpPr>
        <p:spPr>
          <a:xfrm>
            <a:off x="3972600" y="235332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31" name="PlaceHolder 4"/>
          <p:cNvSpPr>
            <a:spLocks noGrp="1"/>
          </p:cNvSpPr>
          <p:nvPr>
            <p:ph type="body"/>
          </p:nvPr>
        </p:nvSpPr>
        <p:spPr>
          <a:xfrm>
            <a:off x="3972600" y="540036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
        <p:nvSpPr>
          <p:cNvPr id="33" name="PlaceHolder 2"/>
          <p:cNvSpPr>
            <a:spLocks noGrp="1"/>
          </p:cNvSpPr>
          <p:nvPr>
            <p:ph type="body"/>
          </p:nvPr>
        </p:nvSpPr>
        <p:spPr>
          <a:xfrm>
            <a:off x="388440" y="235332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34" name="PlaceHolder 3"/>
          <p:cNvSpPr>
            <a:spLocks noGrp="1"/>
          </p:cNvSpPr>
          <p:nvPr>
            <p:ph type="body"/>
          </p:nvPr>
        </p:nvSpPr>
        <p:spPr>
          <a:xfrm>
            <a:off x="3972600" y="235332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35" name="PlaceHolder 4"/>
          <p:cNvSpPr>
            <a:spLocks noGrp="1"/>
          </p:cNvSpPr>
          <p:nvPr>
            <p:ph type="body"/>
          </p:nvPr>
        </p:nvSpPr>
        <p:spPr>
          <a:xfrm>
            <a:off x="388440" y="5400360"/>
            <a:ext cx="6994800" cy="2782440"/>
          </a:xfrm>
          <a:prstGeom prst="rect">
            <a:avLst/>
          </a:prstGeom>
        </p:spPr>
        <p:txBody>
          <a:bodyPr lIns="0" tIns="0" rIns="0" bIns="0">
            <a:normAutofit/>
          </a:bodyPr>
          <a:lstStyle/>
          <a:p>
            <a:endParaRPr lang="en-US" sz="117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CustomShape 1"/>
          <p:cNvSpPr/>
          <p:nvPr/>
        </p:nvSpPr>
        <p:spPr>
          <a:xfrm>
            <a:off x="0" y="98280"/>
            <a:ext cx="195840" cy="392040"/>
          </a:xfrm>
          <a:prstGeom prst="rect">
            <a:avLst/>
          </a:prstGeom>
          <a:noFill/>
          <a:ln>
            <a:noFill/>
          </a:ln>
        </p:spPr>
        <p:style>
          <a:lnRef idx="0">
            <a:scrgbClr r="0" g="0" b="0"/>
          </a:lnRef>
          <a:fillRef idx="0">
            <a:scrgbClr r="0" g="0" b="0"/>
          </a:fillRef>
          <a:effectRef idx="0">
            <a:scrgbClr r="0" g="0" b="0"/>
          </a:effectRef>
          <a:fontRef idx="minor"/>
        </p:style>
      </p:sp>
      <p:pic>
        <p:nvPicPr>
          <p:cNvPr id="16" name="Picture 41"/>
          <p:cNvPicPr/>
          <p:nvPr/>
        </p:nvPicPr>
        <p:blipFill>
          <a:blip r:embed="rId14"/>
          <a:stretch/>
        </p:blipFill>
        <p:spPr>
          <a:xfrm>
            <a:off x="534240" y="200880"/>
            <a:ext cx="1215000" cy="275040"/>
          </a:xfrm>
          <a:prstGeom prst="rect">
            <a:avLst/>
          </a:prstGeom>
          <a:ln>
            <a:noFill/>
          </a:ln>
        </p:spPr>
      </p:pic>
      <p:sp>
        <p:nvSpPr>
          <p:cNvPr id="2" name="CustomShape 2"/>
          <p:cNvSpPr/>
          <p:nvPr/>
        </p:nvSpPr>
        <p:spPr>
          <a:xfrm>
            <a:off x="0" y="914400"/>
            <a:ext cx="7153560" cy="360"/>
          </a:xfrm>
          <a:custGeom>
            <a:avLst/>
            <a:gdLst/>
            <a:ahLst/>
            <a:cxnLst/>
            <a:rect l="l" t="t" r="r" b="b"/>
            <a:pathLst>
              <a:path w="7153909">
                <a:moveTo>
                  <a:pt x="0" y="0"/>
                </a:moveTo>
                <a:lnTo>
                  <a:pt x="7153909" y="0"/>
                </a:lnTo>
              </a:path>
            </a:pathLst>
          </a:custGeom>
          <a:noFill/>
          <a:ln w="76320">
            <a:solidFill>
              <a:srgbClr val="222E3D"/>
            </a:solidFill>
            <a:round/>
          </a:ln>
        </p:spPr>
        <p:style>
          <a:lnRef idx="0">
            <a:scrgbClr r="0" g="0" b="0"/>
          </a:lnRef>
          <a:fillRef idx="0">
            <a:scrgbClr r="0" g="0" b="0"/>
          </a:fillRef>
          <a:effectRef idx="0">
            <a:scrgbClr r="0" g="0" b="0"/>
          </a:effectRef>
          <a:fontRef idx="minor"/>
        </p:style>
      </p:sp>
      <p:sp>
        <p:nvSpPr>
          <p:cNvPr id="3" name="CustomShape 3"/>
          <p:cNvSpPr/>
          <p:nvPr/>
        </p:nvSpPr>
        <p:spPr>
          <a:xfrm>
            <a:off x="0" y="98280"/>
            <a:ext cx="195840" cy="392040"/>
          </a:xfrm>
          <a:prstGeom prst="rect">
            <a:avLst/>
          </a:prstGeom>
          <a:noFill/>
          <a:ln>
            <a:noFill/>
          </a:ln>
        </p:spPr>
        <p:style>
          <a:lnRef idx="0">
            <a:scrgbClr r="0" g="0" b="0"/>
          </a:lnRef>
          <a:fillRef idx="0">
            <a:scrgbClr r="0" g="0" b="0"/>
          </a:fillRef>
          <a:effectRef idx="0">
            <a:scrgbClr r="0" g="0" b="0"/>
          </a:effectRef>
          <a:fontRef idx="minor"/>
        </p:style>
      </p:sp>
      <p:pic>
        <p:nvPicPr>
          <p:cNvPr id="4" name="Picture 41"/>
          <p:cNvPicPr/>
          <p:nvPr/>
        </p:nvPicPr>
        <p:blipFill>
          <a:blip r:embed="rId14"/>
          <a:stretch/>
        </p:blipFill>
        <p:spPr>
          <a:xfrm>
            <a:off x="534240" y="200880"/>
            <a:ext cx="1215000" cy="275040"/>
          </a:xfrm>
          <a:prstGeom prst="rect">
            <a:avLst/>
          </a:prstGeom>
          <a:ln>
            <a:noFill/>
          </a:ln>
        </p:spPr>
      </p:pic>
      <p:sp>
        <p:nvSpPr>
          <p:cNvPr id="5" name="CustomShape 4"/>
          <p:cNvSpPr/>
          <p:nvPr/>
        </p:nvSpPr>
        <p:spPr>
          <a:xfrm>
            <a:off x="0" y="914400"/>
            <a:ext cx="7153560" cy="360"/>
          </a:xfrm>
          <a:custGeom>
            <a:avLst/>
            <a:gdLst/>
            <a:ahLst/>
            <a:cxnLst/>
            <a:rect l="l" t="t" r="r" b="b"/>
            <a:pathLst>
              <a:path w="7153909">
                <a:moveTo>
                  <a:pt x="0" y="0"/>
                </a:moveTo>
                <a:lnTo>
                  <a:pt x="7153909" y="0"/>
                </a:lnTo>
              </a:path>
            </a:pathLst>
          </a:custGeom>
          <a:noFill/>
          <a:ln w="76320">
            <a:solidFill>
              <a:srgbClr val="222E3D"/>
            </a:solidFill>
            <a:round/>
          </a:ln>
        </p:spPr>
        <p:style>
          <a:lnRef idx="0">
            <a:scrgbClr r="0" g="0" b="0"/>
          </a:lnRef>
          <a:fillRef idx="0">
            <a:scrgbClr r="0" g="0" b="0"/>
          </a:fillRef>
          <a:effectRef idx="0">
            <a:scrgbClr r="0" g="0" b="0"/>
          </a:effectRef>
          <a:fontRef idx="minor"/>
        </p:style>
      </p:sp>
      <p:sp>
        <p:nvSpPr>
          <p:cNvPr id="6" name="CustomShape 5"/>
          <p:cNvSpPr/>
          <p:nvPr/>
        </p:nvSpPr>
        <p:spPr>
          <a:xfrm>
            <a:off x="6291000" y="274320"/>
            <a:ext cx="893520" cy="1523520"/>
          </a:xfrm>
          <a:prstGeom prst="roundRect">
            <a:avLst>
              <a:gd name="adj" fmla="val 16667"/>
            </a:avLst>
          </a:prstGeom>
          <a:solidFill>
            <a:srgbClr val="FF9803"/>
          </a:solidFill>
          <a:ln>
            <a:noFill/>
          </a:ln>
        </p:spPr>
        <p:style>
          <a:lnRef idx="2">
            <a:schemeClr val="accent1">
              <a:shade val="50000"/>
            </a:schemeClr>
          </a:lnRef>
          <a:fillRef idx="1">
            <a:schemeClr val="accent1"/>
          </a:fillRef>
          <a:effectRef idx="0">
            <a:schemeClr val="accent1"/>
          </a:effectRef>
          <a:fontRef idx="minor"/>
        </p:style>
      </p:sp>
      <p:sp>
        <p:nvSpPr>
          <p:cNvPr id="7" name="CustomShape 6"/>
          <p:cNvSpPr/>
          <p:nvPr/>
        </p:nvSpPr>
        <p:spPr>
          <a:xfrm>
            <a:off x="6472800" y="1252440"/>
            <a:ext cx="573120" cy="515160"/>
          </a:xfrm>
          <a:prstGeom prst="rect">
            <a:avLst/>
          </a:prstGeom>
          <a:noFill/>
          <a:ln>
            <a:noFill/>
          </a:ln>
        </p:spPr>
        <p:style>
          <a:lnRef idx="0">
            <a:scrgbClr r="0" g="0" b="0"/>
          </a:lnRef>
          <a:fillRef idx="0">
            <a:scrgbClr r="0" g="0" b="0"/>
          </a:fillRef>
          <a:effectRef idx="0">
            <a:scrgbClr r="0" g="0" b="0"/>
          </a:effectRef>
          <a:fontRef idx="minor"/>
        </p:style>
        <p:txBody>
          <a:bodyPr lIns="0" tIns="27360" rIns="0" bIns="0"/>
          <a:lstStyle/>
          <a:p>
            <a:pPr marL="12600" indent="-360" algn="ctr">
              <a:lnSpc>
                <a:spcPct val="89000"/>
              </a:lnSpc>
              <a:spcBef>
                <a:spcPts val="215"/>
              </a:spcBef>
            </a:pPr>
            <a:r>
              <a:rPr lang="pt-BR" sz="900" b="1" strike="noStrike" spc="12">
                <a:solidFill>
                  <a:srgbClr val="222A35"/>
                </a:solidFill>
                <a:latin typeface="Trebuchet MS"/>
              </a:rPr>
              <a:t>ELASTIC  </a:t>
            </a:r>
            <a:r>
              <a:rPr lang="pt-BR" sz="900" b="1" strike="noStrike" spc="32">
                <a:solidFill>
                  <a:srgbClr val="222A35"/>
                </a:solidFill>
                <a:latin typeface="Trebuchet MS"/>
              </a:rPr>
              <a:t>CLOUD  COMPUTE</a:t>
            </a:r>
            <a:endParaRPr lang="pt-BR" sz="900" b="0" strike="noStrike" spc="-1">
              <a:latin typeface="Arial"/>
            </a:endParaRPr>
          </a:p>
        </p:txBody>
      </p:sp>
      <p:sp>
        <p:nvSpPr>
          <p:cNvPr id="8" name="CustomShape 7"/>
          <p:cNvSpPr/>
          <p:nvPr/>
        </p:nvSpPr>
        <p:spPr>
          <a:xfrm>
            <a:off x="6370920" y="457200"/>
            <a:ext cx="715320" cy="731160"/>
          </a:xfrm>
          <a:prstGeom prst="rect">
            <a:avLst/>
          </a:prstGeom>
          <a:blipFill rotWithShape="0">
            <a:blip r:embed="rId15"/>
            <a:stretch>
              <a:fillRect/>
            </a:stretch>
          </a:blipFill>
          <a:ln>
            <a:noFill/>
          </a:ln>
        </p:spPr>
        <p:style>
          <a:lnRef idx="0">
            <a:scrgbClr r="0" g="0" b="0"/>
          </a:lnRef>
          <a:fillRef idx="0">
            <a:scrgbClr r="0" g="0" b="0"/>
          </a:fillRef>
          <a:effectRef idx="0">
            <a:scrgbClr r="0" g="0" b="0"/>
          </a:effectRef>
          <a:fontRef idx="minor"/>
        </p:style>
      </p:sp>
      <p:sp>
        <p:nvSpPr>
          <p:cNvPr id="9" name="CustomShape 8"/>
          <p:cNvSpPr/>
          <p:nvPr/>
        </p:nvSpPr>
        <p:spPr>
          <a:xfrm>
            <a:off x="457200" y="533520"/>
            <a:ext cx="5858640" cy="2563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pt-BR" sz="1600" b="0" strike="noStrike" spc="-1">
                <a:solidFill>
                  <a:srgbClr val="252525"/>
                </a:solidFill>
                <a:latin typeface="Times New Roman"/>
              </a:rPr>
              <a:t>Launching and Configuring an Amazon EC2 Instance</a:t>
            </a:r>
            <a:endParaRPr lang="pt-BR" sz="1600" b="0" strike="noStrike" spc="-1">
              <a:latin typeface="Arial"/>
            </a:endParaRPr>
          </a:p>
        </p:txBody>
      </p:sp>
      <p:sp>
        <p:nvSpPr>
          <p:cNvPr id="10" name="CustomShape 9"/>
          <p:cNvSpPr/>
          <p:nvPr/>
        </p:nvSpPr>
        <p:spPr>
          <a:xfrm>
            <a:off x="1595880" y="962604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11" name="CustomShape 10"/>
          <p:cNvSpPr/>
          <p:nvPr/>
        </p:nvSpPr>
        <p:spPr>
          <a:xfrm>
            <a:off x="1097280" y="955980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12" name="PlaceHolder 11"/>
          <p:cNvSpPr>
            <a:spLocks noGrp="1"/>
          </p:cNvSpPr>
          <p:nvPr>
            <p:ph type="ftr"/>
          </p:nvPr>
        </p:nvSpPr>
        <p:spPr>
          <a:xfrm>
            <a:off x="-15840" y="9352800"/>
            <a:ext cx="7924320" cy="717120"/>
          </a:xfrm>
          <a:prstGeom prst="rect">
            <a:avLst/>
          </a:prstGeom>
        </p:spPr>
        <p:txBody>
          <a:bodyPr anchor="ctr"/>
          <a:lstStyle/>
          <a:p>
            <a:pPr algn="ctr">
              <a:lnSpc>
                <a:spcPct val="100000"/>
              </a:lnSpc>
            </a:pPr>
            <a:r>
              <a:rPr lang="pt-BR" sz="1200" b="0" strike="noStrike" spc="-1">
                <a:solidFill>
                  <a:srgbClr val="8B8B8B"/>
                </a:solidFill>
                <a:latin typeface="Calibri"/>
              </a:rPr>
              <a:t>© 2020, Amazon Web Services, Inc. or its affiliates. All rights reserved</a:t>
            </a:r>
            <a:br/>
            <a:fld id="{603CA839-84DB-429A-8F5E-B2850133214C}" type="slidenum">
              <a:rPr lang="pt-BR" sz="1200" b="0" strike="noStrike" spc="-1">
                <a:solidFill>
                  <a:srgbClr val="8B8B8B"/>
                </a:solidFill>
                <a:latin typeface="Calibri"/>
              </a:rPr>
              <a:t>‹nº›</a:t>
            </a:fld>
            <a:endParaRPr lang="pt-BR" sz="1200" b="0" strike="noStrike" spc="-1">
              <a:latin typeface="Times New Roman"/>
            </a:endParaRPr>
          </a:p>
          <a:p>
            <a:pPr algn="ctr">
              <a:lnSpc>
                <a:spcPct val="100000"/>
              </a:lnSpc>
            </a:pPr>
            <a:endParaRPr lang="pt-BR" sz="1200" b="0" strike="noStrike" spc="-1">
              <a:latin typeface="Times New Roman"/>
            </a:endParaRPr>
          </a:p>
        </p:txBody>
      </p:sp>
      <p:sp>
        <p:nvSpPr>
          <p:cNvPr id="13" name="PlaceHolder 12"/>
          <p:cNvSpPr>
            <a:spLocks noGrp="1"/>
          </p:cNvSpPr>
          <p:nvPr>
            <p:ph type="title"/>
          </p:nvPr>
        </p:nvSpPr>
        <p:spPr>
          <a:xfrm>
            <a:off x="388440" y="401040"/>
            <a:ext cx="6994800" cy="1679040"/>
          </a:xfrm>
          <a:prstGeom prst="rect">
            <a:avLst/>
          </a:prstGeom>
        </p:spPr>
        <p:txBody>
          <a:bodyPr lIns="0" tIns="0" rIns="0" bIns="0" anchor="ctr"/>
          <a:lstStyle/>
          <a:p>
            <a:r>
              <a:rPr lang="en-US" sz="1800" b="0" strike="noStrike" spc="-1">
                <a:solidFill>
                  <a:srgbClr val="000000"/>
                </a:solidFill>
                <a:latin typeface="Calibri"/>
              </a:rPr>
              <a:t>Clique para editar o formato do texto do título</a:t>
            </a:r>
          </a:p>
        </p:txBody>
      </p:sp>
      <p:sp>
        <p:nvSpPr>
          <p:cNvPr id="14" name="PlaceHolder 13"/>
          <p:cNvSpPr>
            <a:spLocks noGrp="1"/>
          </p:cNvSpPr>
          <p:nvPr>
            <p:ph type="body"/>
          </p:nvPr>
        </p:nvSpPr>
        <p:spPr>
          <a:xfrm>
            <a:off x="388440" y="2353320"/>
            <a:ext cx="6994800" cy="58334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170" b="0" strike="noStrike" spc="-1">
                <a:solidFill>
                  <a:srgbClr val="000000"/>
                </a:solidFill>
                <a:latin typeface="Calibri"/>
              </a:rPr>
              <a:t>Clique para editar o formato do texto da estrutura de tópicos</a:t>
            </a:r>
          </a:p>
          <a:p>
            <a:pPr marL="864000" lvl="1" indent="-324000">
              <a:spcBef>
                <a:spcPts val="1134"/>
              </a:spcBef>
              <a:buClr>
                <a:srgbClr val="000000"/>
              </a:buClr>
              <a:buSzPct val="75000"/>
              <a:buFont typeface="Symbol" charset="2"/>
              <a:buChar char=""/>
            </a:pPr>
            <a:r>
              <a:rPr lang="en-US" sz="1170" b="0" strike="noStrike" spc="-1">
                <a:solidFill>
                  <a:srgbClr val="000000"/>
                </a:solidFill>
                <a:latin typeface="Calibri"/>
              </a:rPr>
              <a:t>2.º nível da estrutura de tópicos</a:t>
            </a:r>
          </a:p>
          <a:p>
            <a:pPr marL="1296000" lvl="2" indent="-288000">
              <a:spcBef>
                <a:spcPts val="850"/>
              </a:spcBef>
              <a:buClr>
                <a:srgbClr val="000000"/>
              </a:buClr>
              <a:buSzPct val="45000"/>
              <a:buFont typeface="Wingdings" charset="2"/>
              <a:buChar char=""/>
            </a:pPr>
            <a:r>
              <a:rPr lang="en-US" sz="1170" b="0" strike="noStrike" spc="-1">
                <a:solidFill>
                  <a:srgbClr val="000000"/>
                </a:solidFill>
                <a:latin typeface="Calibri"/>
              </a:rPr>
              <a:t>3.º nível da estrutura de tópicos</a:t>
            </a:r>
          </a:p>
          <a:p>
            <a:pPr marL="1728000" lvl="3" indent="-216000">
              <a:spcBef>
                <a:spcPts val="567"/>
              </a:spcBef>
              <a:buClr>
                <a:srgbClr val="000000"/>
              </a:buClr>
              <a:buSzPct val="75000"/>
              <a:buFont typeface="Symbol" charset="2"/>
              <a:buChar char=""/>
            </a:pPr>
            <a:r>
              <a:rPr lang="en-US" sz="1170" b="0" strike="noStrike" spc="-1">
                <a:solidFill>
                  <a:srgbClr val="000000"/>
                </a:solidFill>
                <a:latin typeface="Calibri"/>
              </a:rPr>
              <a:t>4.º nível da estrutura de tópicos</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5.º nível da estrutura de tópicos</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6.º nível da estrutura de tópicos</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CustomShape 1"/>
          <p:cNvSpPr/>
          <p:nvPr/>
        </p:nvSpPr>
        <p:spPr>
          <a:xfrm>
            <a:off x="0" y="2091048"/>
            <a:ext cx="5409720" cy="1218960"/>
          </a:xfrm>
          <a:prstGeom prst="rect">
            <a:avLst/>
          </a:prstGeom>
          <a:solidFill>
            <a:srgbClr val="FF9900"/>
          </a:solidFill>
          <a:ln>
            <a:noFill/>
          </a:ln>
        </p:spPr>
        <p:style>
          <a:lnRef idx="2">
            <a:schemeClr val="accent4">
              <a:shade val="50000"/>
            </a:schemeClr>
          </a:lnRef>
          <a:fillRef idx="1">
            <a:schemeClr val="accent4"/>
          </a:fillRef>
          <a:effectRef idx="0">
            <a:schemeClr val="accent4"/>
          </a:effectRef>
          <a:fontRef idx="minor"/>
        </p:style>
      </p:sp>
      <p:sp>
        <p:nvSpPr>
          <p:cNvPr id="58" name="CustomShape 2"/>
          <p:cNvSpPr/>
          <p:nvPr/>
        </p:nvSpPr>
        <p:spPr>
          <a:xfrm>
            <a:off x="1179360" y="2472468"/>
            <a:ext cx="305100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2400" b="1" strike="noStrike" spc="-1" dirty="0">
                <a:solidFill>
                  <a:srgbClr val="232F3E"/>
                </a:solidFill>
                <a:latin typeface="Calibri"/>
              </a:rPr>
              <a:t>CRIAÇÂO DE VM </a:t>
            </a:r>
            <a:r>
              <a:rPr lang="pt-BR" sz="2400" b="1" strike="noStrike" spc="-1" dirty="0" err="1">
                <a:solidFill>
                  <a:srgbClr val="232F3E"/>
                </a:solidFill>
                <a:latin typeface="Calibri"/>
              </a:rPr>
              <a:t>Amazon</a:t>
            </a:r>
            <a:r>
              <a:rPr lang="pt-BR" sz="2400" b="1" strike="noStrike" spc="-1" dirty="0">
                <a:solidFill>
                  <a:srgbClr val="232F3E"/>
                </a:solidFill>
                <a:latin typeface="Calibri"/>
              </a:rPr>
              <a:t> EC2</a:t>
            </a:r>
            <a:endParaRPr lang="pt-BR" sz="2400" b="1" strike="noStrike" spc="-1" dirty="0">
              <a:latin typeface="Arial"/>
            </a:endParaRPr>
          </a:p>
        </p:txBody>
      </p:sp>
      <p:sp>
        <p:nvSpPr>
          <p:cNvPr id="59" name="CustomShape 3"/>
          <p:cNvSpPr/>
          <p:nvPr/>
        </p:nvSpPr>
        <p:spPr>
          <a:xfrm>
            <a:off x="493920" y="4312296"/>
            <a:ext cx="5257440" cy="392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400" b="1" strike="noStrike" spc="-1" dirty="0">
                <a:solidFill>
                  <a:srgbClr val="232F3E"/>
                </a:solidFill>
                <a:latin typeface="Calibri"/>
              </a:rPr>
              <a:t>Como usar</a:t>
            </a:r>
            <a:endParaRPr lang="pt-BR" sz="1400" b="0" strike="noStrike" spc="-1" dirty="0">
              <a:latin typeface="Arial"/>
            </a:endParaRPr>
          </a:p>
          <a:p>
            <a:pPr>
              <a:lnSpc>
                <a:spcPct val="100000"/>
              </a:lnSpc>
            </a:pPr>
            <a:endParaRPr lang="pt-BR" sz="1400" b="0" strike="noStrike" spc="-1" dirty="0">
              <a:latin typeface="Arial"/>
            </a:endParaRPr>
          </a:p>
          <a:p>
            <a:pPr>
              <a:lnSpc>
                <a:spcPct val="100000"/>
              </a:lnSpc>
            </a:pPr>
            <a:r>
              <a:rPr lang="pt-BR" sz="1400" strike="noStrike" spc="-1" dirty="0">
                <a:solidFill>
                  <a:srgbClr val="232F3E"/>
                </a:solidFill>
                <a:latin typeface="Calibri"/>
              </a:rPr>
              <a:t>Vamos aprender como criar e testar uma VM EC2 (</a:t>
            </a:r>
            <a:r>
              <a:rPr lang="pt-BR" sz="1400" strike="noStrike" spc="-1" dirty="0" err="1">
                <a:solidFill>
                  <a:srgbClr val="232F3E"/>
                </a:solidFill>
                <a:latin typeface="Calibri"/>
              </a:rPr>
              <a:t>Elastic</a:t>
            </a:r>
            <a:r>
              <a:rPr lang="pt-BR" sz="1400" strike="noStrike" spc="-1" dirty="0">
                <a:solidFill>
                  <a:srgbClr val="232F3E"/>
                </a:solidFill>
                <a:latin typeface="Calibri"/>
              </a:rPr>
              <a:t> Computer Cloud)</a:t>
            </a:r>
            <a:endParaRPr lang="pt-BR" sz="1400" strike="noStrike" spc="-1" dirty="0">
              <a:latin typeface="Arial"/>
            </a:endParaRPr>
          </a:p>
        </p:txBody>
      </p:sp>
      <p:sp>
        <p:nvSpPr>
          <p:cNvPr id="60" name="CustomShape 4"/>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D09C7CF5-8E67-4370-94CD-A65C180236E8}" type="slidenum">
              <a:rPr lang="pt-BR" sz="1050" b="0" strike="noStrike" spc="-1">
                <a:solidFill>
                  <a:srgbClr val="8B8B8B"/>
                </a:solidFill>
                <a:latin typeface="Calibri"/>
              </a:rPr>
              <a:t>1</a:t>
            </a:fld>
            <a:endParaRPr lang="pt-BR" sz="1050" b="0" strike="noStrike" spc="-1">
              <a:latin typeface="Arial"/>
            </a:endParaRPr>
          </a:p>
          <a:p>
            <a:pPr algn="ctr">
              <a:lnSpc>
                <a:spcPct val="100000"/>
              </a:lnSpc>
            </a:pPr>
            <a:endParaRPr lang="pt-BR"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99320" y="952032"/>
            <a:ext cx="4806720" cy="273408"/>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t>
            </a:r>
            <a:r>
              <a:rPr lang="pt-BR" sz="1600" b="0" strike="noStrike" spc="29" dirty="0" err="1">
                <a:solidFill>
                  <a:srgbClr val="262626"/>
                </a:solidFill>
                <a:latin typeface="Trebuchet MS"/>
              </a:rPr>
              <a:t>Amazon</a:t>
            </a:r>
            <a:r>
              <a:rPr lang="pt-BR" sz="1600" b="0" strike="noStrike" spc="29" dirty="0">
                <a:solidFill>
                  <a:srgbClr val="262626"/>
                </a:solidFill>
                <a:latin typeface="Trebuchet MS"/>
              </a:rPr>
              <a:t> EC2</a:t>
            </a:r>
            <a:endParaRPr lang="pt-BR" sz="1600" b="0" strike="noStrike" spc="-1" dirty="0">
              <a:latin typeface="Arial"/>
            </a:endParaRPr>
          </a:p>
        </p:txBody>
      </p:sp>
      <p:sp>
        <p:nvSpPr>
          <p:cNvPr id="133" name="CustomShape 17"/>
          <p:cNvSpPr/>
          <p:nvPr/>
        </p:nvSpPr>
        <p:spPr>
          <a:xfrm>
            <a:off x="499320" y="2671757"/>
            <a:ext cx="531720" cy="5317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34" name="CustomShape 18"/>
          <p:cNvSpPr/>
          <p:nvPr/>
        </p:nvSpPr>
        <p:spPr>
          <a:xfrm>
            <a:off x="595982" y="1096188"/>
            <a:ext cx="7111795" cy="2412024"/>
          </a:xfrm>
          <a:prstGeom prst="rect">
            <a:avLst/>
          </a:prstGeom>
          <a:noFill/>
          <a:ln>
            <a:noFill/>
          </a:ln>
        </p:spPr>
        <p:style>
          <a:lnRef idx="0">
            <a:scrgbClr r="0" g="0" b="0"/>
          </a:lnRef>
          <a:fillRef idx="0">
            <a:scrgbClr r="0" g="0" b="0"/>
          </a:fillRef>
          <a:effectRef idx="0">
            <a:scrgbClr r="0" g="0" b="0"/>
          </a:effectRef>
          <a:fontRef idx="minor"/>
        </p:style>
        <p:txBody>
          <a:bodyPr lIns="0" tIns="25920" rIns="0" bIns="0"/>
          <a:lstStyle/>
          <a:p>
            <a:pPr marL="902160">
              <a:lnSpc>
                <a:spcPct val="100000"/>
              </a:lnSpc>
              <a:spcBef>
                <a:spcPts val="204"/>
              </a:spcBef>
            </a:pPr>
            <a:endParaRPr lang="pt-BR" sz="1800" b="1" strike="noStrike" spc="-1" dirty="0">
              <a:solidFill>
                <a:srgbClr val="000000"/>
              </a:solidFill>
              <a:latin typeface="Arial"/>
            </a:endParaRPr>
          </a:p>
          <a:p>
            <a:pPr marL="902160">
              <a:lnSpc>
                <a:spcPct val="100000"/>
              </a:lnSpc>
              <a:spcBef>
                <a:spcPts val="204"/>
              </a:spcBef>
            </a:pPr>
            <a:r>
              <a:rPr lang="pt-BR" sz="1800" b="1" strike="noStrike" spc="-1" dirty="0">
                <a:solidFill>
                  <a:srgbClr val="000000"/>
                </a:solidFill>
                <a:latin typeface="Arial"/>
              </a:rPr>
              <a:t>Teste sua página da web</a:t>
            </a:r>
          </a:p>
          <a:p>
            <a:pPr marL="902160">
              <a:lnSpc>
                <a:spcPct val="100000"/>
              </a:lnSpc>
              <a:spcBef>
                <a:spcPts val="204"/>
              </a:spcBef>
            </a:pPr>
            <a:endParaRPr lang="pt-BR" sz="1800" b="0" strike="noStrike" spc="-1" dirty="0">
              <a:latin typeface="Arial"/>
            </a:endParaRPr>
          </a:p>
          <a:p>
            <a:pPr marL="241200" indent="-228600">
              <a:lnSpc>
                <a:spcPct val="100000"/>
              </a:lnSpc>
              <a:buFont typeface="+mj-lt"/>
              <a:buAutoNum type="arabicParenR"/>
            </a:pPr>
            <a:r>
              <a:rPr lang="pt-BR" sz="1200" b="0" strike="noStrike" spc="-1" dirty="0">
                <a:solidFill>
                  <a:srgbClr val="000000"/>
                </a:solidFill>
                <a:latin typeface="Arial"/>
              </a:rPr>
              <a:t>Selecione sua instância </a:t>
            </a:r>
            <a:r>
              <a:rPr lang="pt-BR" sz="1200" b="0" strike="noStrike" spc="-1" dirty="0" err="1">
                <a:solidFill>
                  <a:srgbClr val="000000"/>
                </a:solidFill>
                <a:latin typeface="Arial"/>
              </a:rPr>
              <a:t>BitBeat</a:t>
            </a:r>
            <a:r>
              <a:rPr lang="pt-BR" sz="1200" b="0" strike="noStrike" spc="-1" dirty="0">
                <a:solidFill>
                  <a:srgbClr val="000000"/>
                </a:solidFill>
                <a:latin typeface="Arial"/>
              </a:rPr>
              <a:t> </a:t>
            </a:r>
            <a:r>
              <a:rPr lang="pt-BR" sz="1200" b="0" strike="noStrike" spc="-1" dirty="0" err="1">
                <a:solidFill>
                  <a:srgbClr val="000000"/>
                </a:solidFill>
                <a:latin typeface="Arial"/>
              </a:rPr>
              <a:t>webServer</a:t>
            </a:r>
            <a:r>
              <a:rPr lang="pt-BR" sz="1200" b="0" strike="noStrike" spc="-1" dirty="0">
                <a:solidFill>
                  <a:srgbClr val="000000"/>
                </a:solidFill>
                <a:latin typeface="Arial"/>
              </a:rPr>
              <a:t> e copie o endereço IP público IPV4 para sua área de transferência</a:t>
            </a:r>
            <a:endParaRPr lang="pt-BR" sz="1200" b="0" strike="noStrike" spc="-1" dirty="0">
              <a:latin typeface="Arial"/>
            </a:endParaRPr>
          </a:p>
          <a:p>
            <a:pPr marL="241200" indent="-228600">
              <a:lnSpc>
                <a:spcPct val="100000"/>
              </a:lnSpc>
              <a:buFont typeface="+mj-lt"/>
              <a:buAutoNum type="arabicParenR"/>
            </a:pPr>
            <a:r>
              <a:rPr lang="pt-BR" sz="1200" b="0" strike="noStrike" spc="-1" dirty="0">
                <a:solidFill>
                  <a:srgbClr val="000000"/>
                </a:solidFill>
                <a:latin typeface="Arial"/>
              </a:rPr>
              <a:t>Cole o endereço IP público em uma nova janela do navegador e observe os resultados.</a:t>
            </a:r>
            <a:endParaRPr lang="pt-BR" sz="1200" b="0" strike="noStrike" spc="-1" dirty="0">
              <a:latin typeface="Arial"/>
            </a:endParaRPr>
          </a:p>
          <a:p>
            <a:pPr>
              <a:lnSpc>
                <a:spcPct val="100000"/>
              </a:lnSpc>
            </a:pPr>
            <a:endParaRPr lang="pt-BR" sz="1200" b="0" strike="noStrike" spc="-1" dirty="0">
              <a:latin typeface="Arial"/>
            </a:endParaRPr>
          </a:p>
          <a:p>
            <a:pPr>
              <a:lnSpc>
                <a:spcPct val="100000"/>
              </a:lnSpc>
              <a:spcBef>
                <a:spcPts val="31"/>
              </a:spcBef>
            </a:pPr>
            <a:endParaRPr lang="pt-BR" sz="1200" b="0" strike="noStrike" spc="-1" dirty="0">
              <a:latin typeface="Arial"/>
            </a:endParaRPr>
          </a:p>
          <a:p>
            <a:pPr marL="893520">
              <a:lnSpc>
                <a:spcPct val="100000"/>
              </a:lnSpc>
            </a:pPr>
            <a:r>
              <a:rPr lang="pt-BR" sz="1200" b="0" strike="noStrike" spc="-1" dirty="0">
                <a:solidFill>
                  <a:srgbClr val="000000"/>
                </a:solidFill>
                <a:latin typeface="Trebuchet MS"/>
              </a:rPr>
              <a:t>A sua página da web carregou corretamente? Se não, qual pode ser o problema?</a:t>
            </a:r>
            <a:endParaRPr lang="pt-BR" sz="1200" b="0" strike="noStrike" spc="-1" dirty="0">
              <a:latin typeface="Arial"/>
            </a:endParaRPr>
          </a:p>
        </p:txBody>
      </p:sp>
      <p:sp>
        <p:nvSpPr>
          <p:cNvPr id="137" name="CustomShape 21"/>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07505F2E-E1D3-41CC-980E-E702E4AA3EC4}" type="slidenum">
              <a:rPr lang="pt-BR" sz="1050" b="0" strike="noStrike" spc="-1">
                <a:solidFill>
                  <a:srgbClr val="8B8B8B"/>
                </a:solidFill>
                <a:latin typeface="Calibri"/>
              </a:rPr>
              <a:t>10</a:t>
            </a:fld>
            <a:endParaRPr lang="pt-BR" sz="1050" b="0" strike="noStrike" spc="-1">
              <a:latin typeface="Arial"/>
            </a:endParaRPr>
          </a:p>
          <a:p>
            <a:pPr algn="ctr">
              <a:lnSpc>
                <a:spcPct val="100000"/>
              </a:lnSpc>
            </a:pPr>
            <a:endParaRPr lang="pt-BR" sz="1050" b="0" strike="noStrike" spc="-1">
              <a:latin typeface="Arial"/>
            </a:endParaRPr>
          </a:p>
        </p:txBody>
      </p:sp>
      <p:pic>
        <p:nvPicPr>
          <p:cNvPr id="7" name="Imagem 6">
            <a:extLst>
              <a:ext uri="{FF2B5EF4-FFF2-40B4-BE49-F238E27FC236}">
                <a16:creationId xmlns:a16="http://schemas.microsoft.com/office/drawing/2014/main" id="{C7A6DCEA-71BB-43AC-A163-19562DE9C91F}"/>
              </a:ext>
            </a:extLst>
          </p:cNvPr>
          <p:cNvPicPr>
            <a:picLocks noChangeAspect="1"/>
          </p:cNvPicPr>
          <p:nvPr/>
        </p:nvPicPr>
        <p:blipFill>
          <a:blip r:embed="rId4"/>
          <a:stretch>
            <a:fillRect/>
          </a:stretch>
        </p:blipFill>
        <p:spPr>
          <a:xfrm>
            <a:off x="116114" y="3536003"/>
            <a:ext cx="7591663" cy="925055"/>
          </a:xfrm>
          <a:prstGeom prst="rect">
            <a:avLst/>
          </a:prstGeom>
        </p:spPr>
      </p:pic>
      <p:sp>
        <p:nvSpPr>
          <p:cNvPr id="8" name="Retângulo 7">
            <a:extLst>
              <a:ext uri="{FF2B5EF4-FFF2-40B4-BE49-F238E27FC236}">
                <a16:creationId xmlns:a16="http://schemas.microsoft.com/office/drawing/2014/main" id="{9F19DDC9-04EC-499B-95B1-44D609C55FD3}"/>
              </a:ext>
            </a:extLst>
          </p:cNvPr>
          <p:cNvSpPr/>
          <p:nvPr/>
        </p:nvSpPr>
        <p:spPr>
          <a:xfrm>
            <a:off x="381908" y="4585197"/>
            <a:ext cx="7202100" cy="1754326"/>
          </a:xfrm>
          <a:prstGeom prst="rect">
            <a:avLst/>
          </a:prstGeom>
        </p:spPr>
        <p:txBody>
          <a:bodyPr wrap="none">
            <a:spAutoFit/>
          </a:bodyPr>
          <a:lstStyle/>
          <a:p>
            <a:r>
              <a:rPr lang="pt-BR" spc="-1" dirty="0">
                <a:solidFill>
                  <a:srgbClr val="000000"/>
                </a:solidFill>
                <a:latin typeface="Trebuchet MS"/>
              </a:rPr>
              <a:t>Temos as colunas:</a:t>
            </a:r>
          </a:p>
          <a:p>
            <a:pPr marL="285750" indent="-285750">
              <a:buFontTx/>
              <a:buChar char="-"/>
            </a:pPr>
            <a:r>
              <a:rPr lang="pt-BR" spc="-1" dirty="0" err="1">
                <a:solidFill>
                  <a:srgbClr val="000000"/>
                </a:solidFill>
                <a:latin typeface="Trebuchet MS"/>
              </a:rPr>
              <a:t>Name</a:t>
            </a:r>
            <a:r>
              <a:rPr lang="pt-BR" spc="-1" dirty="0">
                <a:solidFill>
                  <a:srgbClr val="000000"/>
                </a:solidFill>
                <a:latin typeface="Trebuchet MS"/>
              </a:rPr>
              <a:t> (nome da instancia)</a:t>
            </a:r>
          </a:p>
          <a:p>
            <a:pPr marL="285750" indent="-285750">
              <a:buFontTx/>
              <a:buChar char="-"/>
            </a:pPr>
            <a:r>
              <a:rPr lang="pt-BR" spc="-1" dirty="0">
                <a:solidFill>
                  <a:srgbClr val="000000"/>
                </a:solidFill>
                <a:latin typeface="Trebuchet MS"/>
              </a:rPr>
              <a:t>ID da Instancia</a:t>
            </a:r>
          </a:p>
          <a:p>
            <a:pPr marL="285750" indent="-285750">
              <a:buFontTx/>
              <a:buChar char="-"/>
            </a:pPr>
            <a:r>
              <a:rPr lang="pt-BR" spc="-1" dirty="0">
                <a:solidFill>
                  <a:srgbClr val="000000"/>
                </a:solidFill>
                <a:latin typeface="Trebuchet MS"/>
              </a:rPr>
              <a:t>Estado da Instância (</a:t>
            </a:r>
            <a:r>
              <a:rPr lang="pt-BR" spc="-1" dirty="0">
                <a:solidFill>
                  <a:srgbClr val="00B050"/>
                </a:solidFill>
                <a:latin typeface="Trebuchet MS"/>
              </a:rPr>
              <a:t>Executando</a:t>
            </a:r>
            <a:r>
              <a:rPr lang="pt-BR" spc="-1" dirty="0">
                <a:solidFill>
                  <a:srgbClr val="000000"/>
                </a:solidFill>
                <a:latin typeface="Trebuchet MS"/>
              </a:rPr>
              <a:t>, </a:t>
            </a:r>
            <a:r>
              <a:rPr lang="pt-BR" dirty="0"/>
              <a:t> </a:t>
            </a:r>
            <a:r>
              <a:rPr lang="pt-BR" b="1" dirty="0">
                <a:solidFill>
                  <a:srgbClr val="FF0000"/>
                </a:solidFill>
              </a:rPr>
              <a:t>Interrompido</a:t>
            </a:r>
            <a:r>
              <a:rPr lang="pt-BR" spc="-1" dirty="0">
                <a:solidFill>
                  <a:srgbClr val="000000"/>
                </a:solidFill>
                <a:latin typeface="Trebuchet MS"/>
              </a:rPr>
              <a:t>)</a:t>
            </a:r>
          </a:p>
          <a:p>
            <a:pPr marL="285750" indent="-285750">
              <a:buFontTx/>
              <a:buChar char="-"/>
            </a:pPr>
            <a:r>
              <a:rPr lang="pt-BR" spc="-1" dirty="0">
                <a:solidFill>
                  <a:srgbClr val="000000"/>
                </a:solidFill>
                <a:latin typeface="Trebuchet MS"/>
              </a:rPr>
              <a:t>Tipo da Instância</a:t>
            </a:r>
          </a:p>
          <a:p>
            <a:pPr marL="285750" indent="-285750">
              <a:buFontTx/>
              <a:buChar char="-"/>
            </a:pPr>
            <a:r>
              <a:rPr lang="pt-BR" spc="-1" dirty="0">
                <a:solidFill>
                  <a:srgbClr val="000000"/>
                </a:solidFill>
                <a:latin typeface="Trebuchet MS"/>
              </a:rPr>
              <a:t>Verificação de Status (Inicializando, </a:t>
            </a:r>
            <a:r>
              <a:rPr lang="pt-BR" dirty="0">
                <a:solidFill>
                  <a:srgbClr val="00B050"/>
                </a:solidFill>
              </a:rPr>
              <a:t>2/2 verificações aprovadas</a:t>
            </a:r>
            <a:r>
              <a:rPr lang="pt-BR" dirty="0"/>
              <a:t>)</a:t>
            </a:r>
          </a:p>
        </p:txBody>
      </p:sp>
      <p:pic>
        <p:nvPicPr>
          <p:cNvPr id="9" name="Imagem 8">
            <a:extLst>
              <a:ext uri="{FF2B5EF4-FFF2-40B4-BE49-F238E27FC236}">
                <a16:creationId xmlns:a16="http://schemas.microsoft.com/office/drawing/2014/main" id="{B095BB45-F5B3-4335-B30F-B9F4D61B236E}"/>
              </a:ext>
            </a:extLst>
          </p:cNvPr>
          <p:cNvPicPr>
            <a:picLocks noChangeAspect="1"/>
          </p:cNvPicPr>
          <p:nvPr/>
        </p:nvPicPr>
        <p:blipFill>
          <a:blip r:embed="rId5"/>
          <a:stretch>
            <a:fillRect/>
          </a:stretch>
        </p:blipFill>
        <p:spPr>
          <a:xfrm>
            <a:off x="116114" y="6583648"/>
            <a:ext cx="7591663" cy="861167"/>
          </a:xfrm>
          <a:prstGeom prst="rect">
            <a:avLst/>
          </a:prstGeom>
        </p:spPr>
      </p:pic>
      <p:sp>
        <p:nvSpPr>
          <p:cNvPr id="10" name="Retângulo 9">
            <a:extLst>
              <a:ext uri="{FF2B5EF4-FFF2-40B4-BE49-F238E27FC236}">
                <a16:creationId xmlns:a16="http://schemas.microsoft.com/office/drawing/2014/main" id="{8E1A7672-55F7-41B3-8707-F0D47509A0E5}"/>
              </a:ext>
            </a:extLst>
          </p:cNvPr>
          <p:cNvSpPr/>
          <p:nvPr/>
        </p:nvSpPr>
        <p:spPr>
          <a:xfrm>
            <a:off x="381907" y="7604034"/>
            <a:ext cx="6759121" cy="1754326"/>
          </a:xfrm>
          <a:prstGeom prst="rect">
            <a:avLst/>
          </a:prstGeom>
        </p:spPr>
        <p:txBody>
          <a:bodyPr wrap="square">
            <a:spAutoFit/>
          </a:bodyPr>
          <a:lstStyle/>
          <a:p>
            <a:pPr marL="285750" indent="-285750">
              <a:buFontTx/>
              <a:buChar char="-"/>
            </a:pPr>
            <a:r>
              <a:rPr lang="pt-BR" spc="-1" dirty="0">
                <a:solidFill>
                  <a:srgbClr val="000000"/>
                </a:solidFill>
                <a:latin typeface="Trebuchet MS"/>
              </a:rPr>
              <a:t>Zona de disponibilidade (que que local a VM esta rodando)</a:t>
            </a:r>
          </a:p>
          <a:p>
            <a:pPr marL="285750" indent="-285750">
              <a:buFontTx/>
              <a:buChar char="-"/>
            </a:pPr>
            <a:r>
              <a:rPr lang="pt-BR" spc="-1" dirty="0">
                <a:solidFill>
                  <a:srgbClr val="000000"/>
                </a:solidFill>
                <a:latin typeface="Trebuchet MS"/>
              </a:rPr>
              <a:t>DNS</a:t>
            </a:r>
          </a:p>
          <a:p>
            <a:pPr marL="285750" indent="-285750">
              <a:buFontTx/>
              <a:buChar char="-"/>
            </a:pPr>
            <a:r>
              <a:rPr lang="pt-BR" spc="-1" dirty="0">
                <a:solidFill>
                  <a:srgbClr val="000000"/>
                </a:solidFill>
                <a:latin typeface="Trebuchet MS"/>
              </a:rPr>
              <a:t>Endereço IP publico</a:t>
            </a:r>
          </a:p>
          <a:p>
            <a:pPr marL="285750" indent="-285750">
              <a:buFontTx/>
              <a:buChar char="-"/>
            </a:pPr>
            <a:r>
              <a:rPr lang="pt-BR" spc="-1" dirty="0">
                <a:solidFill>
                  <a:srgbClr val="000000"/>
                </a:solidFill>
                <a:latin typeface="Trebuchet MS"/>
              </a:rPr>
              <a:t>Nome do grupo de Segurança</a:t>
            </a:r>
          </a:p>
          <a:p>
            <a:pPr marL="285750" indent="-285750">
              <a:buFontTx/>
              <a:buChar char="-"/>
            </a:pPr>
            <a:r>
              <a:rPr lang="pt-BR" spc="-1" dirty="0">
                <a:solidFill>
                  <a:srgbClr val="000000"/>
                </a:solidFill>
                <a:latin typeface="Trebuchet MS"/>
              </a:rPr>
              <a:t>(é o Firewall)</a:t>
            </a:r>
            <a:endParaRPr lang="pt-BR" dirty="0"/>
          </a:p>
          <a:p>
            <a:pPr marL="285750" indent="-285750">
              <a:buFontTx/>
              <a:buChar char="-"/>
            </a:pPr>
            <a:endParaRPr lang="pt-BR" dirty="0"/>
          </a:p>
        </p:txBody>
      </p:sp>
      <p:pic>
        <p:nvPicPr>
          <p:cNvPr id="11" name="Imagem 10">
            <a:extLst>
              <a:ext uri="{FF2B5EF4-FFF2-40B4-BE49-F238E27FC236}">
                <a16:creationId xmlns:a16="http://schemas.microsoft.com/office/drawing/2014/main" id="{102119A2-259C-4380-8EC7-03FCA4CD407D}"/>
              </a:ext>
            </a:extLst>
          </p:cNvPr>
          <p:cNvPicPr>
            <a:picLocks noChangeAspect="1"/>
          </p:cNvPicPr>
          <p:nvPr/>
        </p:nvPicPr>
        <p:blipFill>
          <a:blip r:embed="rId6"/>
          <a:stretch>
            <a:fillRect/>
          </a:stretch>
        </p:blipFill>
        <p:spPr>
          <a:xfrm>
            <a:off x="4342493" y="8065699"/>
            <a:ext cx="3048000" cy="120967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9"/>
          <p:cNvSpPr/>
          <p:nvPr/>
        </p:nvSpPr>
        <p:spPr>
          <a:xfrm>
            <a:off x="493200" y="1174140"/>
            <a:ext cx="5869500" cy="18860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pt-BR" sz="1600" b="1" strike="noStrike" spc="-1" dirty="0">
                <a:solidFill>
                  <a:srgbClr val="000000"/>
                </a:solidFill>
                <a:latin typeface="Arial"/>
              </a:rPr>
              <a:t>Troubleshooting no  </a:t>
            </a:r>
            <a:r>
              <a:rPr lang="pt-BR" sz="1600" b="1" strike="noStrike" spc="-1" dirty="0" err="1">
                <a:solidFill>
                  <a:srgbClr val="000000"/>
                </a:solidFill>
                <a:latin typeface="Arial"/>
              </a:rPr>
              <a:t>Amazon</a:t>
            </a:r>
            <a:r>
              <a:rPr lang="pt-BR" sz="1600" b="1" strike="noStrike" spc="-1" dirty="0">
                <a:solidFill>
                  <a:srgbClr val="000000"/>
                </a:solidFill>
                <a:latin typeface="Arial"/>
              </a:rPr>
              <a:t> EC2</a:t>
            </a:r>
            <a:endParaRPr lang="pt-BR" sz="1600" b="0" strike="noStrike" spc="-1" dirty="0">
              <a:latin typeface="Arial"/>
            </a:endParaRPr>
          </a:p>
          <a:p>
            <a:pPr marL="12600">
              <a:lnSpc>
                <a:spcPct val="100000"/>
              </a:lnSpc>
              <a:spcBef>
                <a:spcPts val="99"/>
              </a:spcBef>
            </a:pPr>
            <a:r>
              <a:rPr lang="pt-BR" sz="1400" b="0" strike="noStrike" spc="-1" dirty="0">
                <a:solidFill>
                  <a:srgbClr val="000000"/>
                </a:solidFill>
                <a:latin typeface="Arial"/>
              </a:rPr>
              <a:t>Lançamos com sucesso nosso </a:t>
            </a:r>
            <a:r>
              <a:rPr lang="pt-BR" sz="1400" b="1" strike="noStrike" spc="-1" dirty="0">
                <a:solidFill>
                  <a:srgbClr val="000000"/>
                </a:solidFill>
                <a:latin typeface="Arial"/>
              </a:rPr>
              <a:t>servidor </a:t>
            </a:r>
            <a:r>
              <a:rPr lang="pt-BR" sz="1400" b="1" strike="noStrike" spc="-1" dirty="0" err="1">
                <a:solidFill>
                  <a:srgbClr val="000000"/>
                </a:solidFill>
                <a:latin typeface="Arial"/>
              </a:rPr>
              <a:t>BitBeat</a:t>
            </a:r>
            <a:r>
              <a:rPr lang="pt-BR" sz="1400" b="0" strike="noStrike" spc="-1" dirty="0">
                <a:solidFill>
                  <a:srgbClr val="000000"/>
                </a:solidFill>
                <a:latin typeface="Arial"/>
              </a:rPr>
              <a:t>, mas quando tentamos acessar o endereço </a:t>
            </a:r>
            <a:r>
              <a:rPr lang="pt-BR" sz="1400" b="1" strike="noStrike" spc="-1" dirty="0">
                <a:solidFill>
                  <a:srgbClr val="000000"/>
                </a:solidFill>
                <a:latin typeface="Arial"/>
              </a:rPr>
              <a:t>IP PÚBLICO</a:t>
            </a:r>
            <a:r>
              <a:rPr lang="pt-BR" sz="1400" b="0" strike="noStrike" spc="-1" dirty="0">
                <a:solidFill>
                  <a:srgbClr val="000000"/>
                </a:solidFill>
                <a:latin typeface="Arial"/>
              </a:rPr>
              <a:t>, ocorreu um erro: </a:t>
            </a:r>
          </a:p>
          <a:p>
            <a:pPr marL="12600">
              <a:lnSpc>
                <a:spcPct val="100000"/>
              </a:lnSpc>
              <a:spcBef>
                <a:spcPts val="99"/>
              </a:spcBef>
            </a:pPr>
            <a:r>
              <a:rPr lang="pt-BR" sz="1400" b="0" i="1" strike="noStrike" spc="-1" dirty="0">
                <a:solidFill>
                  <a:srgbClr val="000000"/>
                </a:solidFill>
                <a:latin typeface="Arial"/>
              </a:rPr>
              <a:t>“Este site não pode ser acessado (</a:t>
            </a:r>
            <a:r>
              <a:rPr lang="en-US" sz="1400" b="1" i="1" spc="-5" dirty="0">
                <a:cs typeface="Arial"/>
              </a:rPr>
              <a:t>This site cannot be  reached)”</a:t>
            </a:r>
            <a:r>
              <a:rPr lang="pt-BR" sz="1400" b="0" strike="noStrike" spc="-1" dirty="0">
                <a:solidFill>
                  <a:srgbClr val="000000"/>
                </a:solidFill>
                <a:latin typeface="Arial"/>
              </a:rPr>
              <a:t>. </a:t>
            </a:r>
          </a:p>
          <a:p>
            <a:pPr marL="12600">
              <a:lnSpc>
                <a:spcPct val="100000"/>
              </a:lnSpc>
              <a:spcBef>
                <a:spcPts val="99"/>
              </a:spcBef>
            </a:pPr>
            <a:endParaRPr lang="pt-BR" sz="1400" spc="-1" dirty="0">
              <a:solidFill>
                <a:srgbClr val="000000"/>
              </a:solidFill>
              <a:latin typeface="Arial"/>
            </a:endParaRPr>
          </a:p>
          <a:p>
            <a:pPr marL="12600">
              <a:lnSpc>
                <a:spcPct val="100000"/>
              </a:lnSpc>
              <a:spcBef>
                <a:spcPts val="99"/>
              </a:spcBef>
            </a:pPr>
            <a:r>
              <a:rPr lang="pt-BR" sz="1400" b="0" strike="noStrike" spc="-1" dirty="0">
                <a:solidFill>
                  <a:srgbClr val="000000"/>
                </a:solidFill>
                <a:latin typeface="Arial"/>
              </a:rPr>
              <a:t>Nossa equipe de produto </a:t>
            </a:r>
            <a:r>
              <a:rPr lang="pt-BR" sz="1400" b="0" strike="noStrike" spc="-1" dirty="0">
                <a:solidFill>
                  <a:srgbClr val="FF0000"/>
                </a:solidFill>
                <a:latin typeface="Arial"/>
              </a:rPr>
              <a:t>não conseguirá acessar seu aplicativo </a:t>
            </a:r>
            <a:r>
              <a:rPr lang="pt-BR" sz="1400" b="0" strike="noStrike" spc="-1" dirty="0" err="1">
                <a:solidFill>
                  <a:srgbClr val="7030A0"/>
                </a:solidFill>
                <a:latin typeface="Arial"/>
              </a:rPr>
              <a:t>BitBanger</a:t>
            </a:r>
            <a:r>
              <a:rPr lang="pt-BR" sz="1400" b="0" strike="noStrike" spc="-1" dirty="0">
                <a:solidFill>
                  <a:srgbClr val="000000"/>
                </a:solidFill>
                <a:latin typeface="Arial"/>
              </a:rPr>
              <a:t> se não puderem acessar o servidor da web. </a:t>
            </a:r>
          </a:p>
          <a:p>
            <a:pPr marL="12600">
              <a:lnSpc>
                <a:spcPct val="100000"/>
              </a:lnSpc>
              <a:spcBef>
                <a:spcPts val="99"/>
              </a:spcBef>
            </a:pPr>
            <a:r>
              <a:rPr lang="pt-BR" sz="1400" b="0" strike="noStrike" spc="-1" dirty="0">
                <a:solidFill>
                  <a:srgbClr val="000000"/>
                </a:solidFill>
                <a:latin typeface="Arial"/>
              </a:rPr>
              <a:t>É nosso trabalho descobrir como resolver esse problema.</a:t>
            </a:r>
            <a:endParaRPr lang="pt-BR" sz="1400" b="0" strike="noStrike" spc="-1" dirty="0">
              <a:latin typeface="Arial"/>
            </a:endParaRPr>
          </a:p>
          <a:p>
            <a:pPr marL="12600">
              <a:lnSpc>
                <a:spcPct val="100000"/>
              </a:lnSpc>
              <a:spcBef>
                <a:spcPts val="99"/>
              </a:spcBef>
            </a:pPr>
            <a:r>
              <a:rPr lang="pt-BR" sz="1400" b="0" strike="noStrike" spc="-1" dirty="0">
                <a:solidFill>
                  <a:srgbClr val="000000"/>
                </a:solidFill>
                <a:latin typeface="Arial"/>
              </a:rPr>
              <a:t>Reveja as etapas anteriores e leia sobre os grupos de segurança. </a:t>
            </a:r>
            <a:endParaRPr lang="pt-BR" sz="1400" b="0" strike="noStrike" spc="-1" dirty="0">
              <a:latin typeface="Arial"/>
            </a:endParaRPr>
          </a:p>
        </p:txBody>
      </p:sp>
      <p:sp>
        <p:nvSpPr>
          <p:cNvPr id="176" name="CustomShape 18"/>
          <p:cNvSpPr/>
          <p:nvPr/>
        </p:nvSpPr>
        <p:spPr>
          <a:xfrm>
            <a:off x="838200" y="3810000"/>
            <a:ext cx="6491760" cy="2781300"/>
          </a:xfrm>
          <a:custGeom>
            <a:avLst/>
            <a:gdLst/>
            <a:ahLst/>
            <a:cxnLst/>
            <a:rect l="l" t="t" r="r" b="b"/>
            <a:pathLst>
              <a:path w="1938020" h="6663055">
                <a:moveTo>
                  <a:pt x="323011" y="0"/>
                </a:moveTo>
                <a:lnTo>
                  <a:pt x="1938021" y="0"/>
                </a:lnTo>
                <a:lnTo>
                  <a:pt x="1938021" y="6340053"/>
                </a:lnTo>
                <a:lnTo>
                  <a:pt x="1934518" y="6387784"/>
                </a:lnTo>
                <a:lnTo>
                  <a:pt x="1924344" y="6433341"/>
                </a:lnTo>
                <a:lnTo>
                  <a:pt x="1907999" y="6476223"/>
                </a:lnTo>
                <a:lnTo>
                  <a:pt x="1885981" y="6515931"/>
                </a:lnTo>
                <a:lnTo>
                  <a:pt x="1858790" y="6551966"/>
                </a:lnTo>
                <a:lnTo>
                  <a:pt x="1826927" y="6583827"/>
                </a:lnTo>
                <a:lnTo>
                  <a:pt x="1790891" y="6611016"/>
                </a:lnTo>
                <a:lnTo>
                  <a:pt x="1751182" y="6633033"/>
                </a:lnTo>
                <a:lnTo>
                  <a:pt x="1708299" y="6649378"/>
                </a:lnTo>
                <a:lnTo>
                  <a:pt x="1662742" y="6659551"/>
                </a:lnTo>
                <a:lnTo>
                  <a:pt x="1615010" y="6663053"/>
                </a:lnTo>
                <a:lnTo>
                  <a:pt x="0" y="6663053"/>
                </a:lnTo>
                <a:lnTo>
                  <a:pt x="0" y="323009"/>
                </a:lnTo>
                <a:lnTo>
                  <a:pt x="3502" y="275277"/>
                </a:lnTo>
                <a:lnTo>
                  <a:pt x="13675" y="229719"/>
                </a:lnTo>
                <a:lnTo>
                  <a:pt x="30021" y="186836"/>
                </a:lnTo>
                <a:lnTo>
                  <a:pt x="52039" y="147127"/>
                </a:lnTo>
                <a:lnTo>
                  <a:pt x="79229" y="111091"/>
                </a:lnTo>
                <a:lnTo>
                  <a:pt x="111092" y="79228"/>
                </a:lnTo>
                <a:lnTo>
                  <a:pt x="147128" y="52038"/>
                </a:lnTo>
                <a:lnTo>
                  <a:pt x="186837" y="30021"/>
                </a:lnTo>
                <a:lnTo>
                  <a:pt x="229721" y="13675"/>
                </a:lnTo>
                <a:lnTo>
                  <a:pt x="275278" y="3502"/>
                </a:lnTo>
                <a:lnTo>
                  <a:pt x="323011" y="0"/>
                </a:lnTo>
                <a:close/>
              </a:path>
            </a:pathLst>
          </a:custGeom>
          <a:noFill/>
          <a:ln w="19080">
            <a:solidFill>
              <a:srgbClr val="00B0F0"/>
            </a:solidFill>
            <a:round/>
          </a:ln>
        </p:spPr>
        <p:style>
          <a:lnRef idx="0">
            <a:scrgbClr r="0" g="0" b="0"/>
          </a:lnRef>
          <a:fillRef idx="0">
            <a:scrgbClr r="0" g="0" b="0"/>
          </a:fillRef>
          <a:effectRef idx="0">
            <a:scrgbClr r="0" g="0" b="0"/>
          </a:effectRef>
          <a:fontRef idx="minor"/>
        </p:style>
      </p:sp>
      <p:sp>
        <p:nvSpPr>
          <p:cNvPr id="177" name="CustomShape 19"/>
          <p:cNvSpPr/>
          <p:nvPr/>
        </p:nvSpPr>
        <p:spPr>
          <a:xfrm>
            <a:off x="3060700" y="3950020"/>
            <a:ext cx="4075220" cy="1110956"/>
          </a:xfrm>
          <a:prstGeom prst="rect">
            <a:avLst/>
          </a:prstGeom>
          <a:noFill/>
          <a:ln>
            <a:noFill/>
          </a:ln>
        </p:spPr>
        <p:style>
          <a:lnRef idx="0">
            <a:scrgbClr r="0" g="0" b="0"/>
          </a:lnRef>
          <a:fillRef idx="0">
            <a:scrgbClr r="0" g="0" b="0"/>
          </a:fillRef>
          <a:effectRef idx="0">
            <a:scrgbClr r="0" g="0" b="0"/>
          </a:effectRef>
          <a:fontRef idx="minor"/>
        </p:style>
        <p:txBody>
          <a:bodyPr lIns="0" tIns="19800" rIns="0" bIns="0"/>
          <a:lstStyle/>
          <a:p>
            <a:pPr marL="12600">
              <a:lnSpc>
                <a:spcPct val="95000"/>
              </a:lnSpc>
              <a:spcBef>
                <a:spcPts val="156"/>
              </a:spcBef>
            </a:pPr>
            <a:r>
              <a:rPr lang="pt-BR" sz="1400" spc="-4" dirty="0">
                <a:solidFill>
                  <a:srgbClr val="000000"/>
                </a:solidFill>
              </a:rPr>
              <a:t>Ao iniciar uma instância no </a:t>
            </a:r>
            <a:r>
              <a:rPr lang="pt-BR" sz="1400" spc="-4" dirty="0" err="1">
                <a:solidFill>
                  <a:srgbClr val="000000"/>
                </a:solidFill>
              </a:rPr>
              <a:t>Amazon</a:t>
            </a:r>
            <a:r>
              <a:rPr lang="pt-BR" sz="1400" spc="-4" dirty="0">
                <a:solidFill>
                  <a:srgbClr val="000000"/>
                </a:solidFill>
              </a:rPr>
              <a:t> EC2, você tem a opção de passar dados do usuário para a instância que podem ser usados para executar tarefas de configuração automatizadas comuns e até mesmo executar scripts após o início da instância.</a:t>
            </a:r>
            <a:endParaRPr lang="pt-BR" sz="1400" b="0" strike="noStrike" spc="-1" dirty="0">
              <a:latin typeface="Arial"/>
            </a:endParaRPr>
          </a:p>
        </p:txBody>
      </p:sp>
      <p:sp>
        <p:nvSpPr>
          <p:cNvPr id="178" name="CustomShape 20"/>
          <p:cNvSpPr/>
          <p:nvPr/>
        </p:nvSpPr>
        <p:spPr>
          <a:xfrm>
            <a:off x="985800" y="5200650"/>
            <a:ext cx="6196560" cy="1110956"/>
          </a:xfrm>
          <a:prstGeom prst="rect">
            <a:avLst/>
          </a:prstGeom>
          <a:noFill/>
          <a:ln>
            <a:noFill/>
          </a:ln>
        </p:spPr>
        <p:style>
          <a:lnRef idx="0">
            <a:scrgbClr r="0" g="0" b="0"/>
          </a:lnRef>
          <a:fillRef idx="0">
            <a:scrgbClr r="0" g="0" b="0"/>
          </a:fillRef>
          <a:effectRef idx="0">
            <a:scrgbClr r="0" g="0" b="0"/>
          </a:effectRef>
          <a:fontRef idx="minor"/>
        </p:style>
        <p:txBody>
          <a:bodyPr lIns="0" tIns="20160" rIns="0" bIns="0"/>
          <a:lstStyle/>
          <a:p>
            <a:pPr marL="12600">
              <a:lnSpc>
                <a:spcPct val="95000"/>
              </a:lnSpc>
              <a:spcBef>
                <a:spcPts val="159"/>
              </a:spcBef>
            </a:pPr>
            <a:r>
              <a:rPr lang="pt-BR" sz="1400" spc="-4" dirty="0">
                <a:solidFill>
                  <a:srgbClr val="000000"/>
                </a:solidFill>
              </a:rPr>
              <a:t>Se você estiver familiarizado com scripts de </a:t>
            </a:r>
            <a:r>
              <a:rPr lang="pt-BR" sz="1400" spc="-4" dirty="0" err="1">
                <a:solidFill>
                  <a:srgbClr val="000000"/>
                </a:solidFill>
              </a:rPr>
              <a:t>shell</a:t>
            </a:r>
            <a:r>
              <a:rPr lang="pt-BR" sz="1400" spc="-4" dirty="0">
                <a:solidFill>
                  <a:srgbClr val="000000"/>
                </a:solidFill>
              </a:rPr>
              <a:t>, esta é a maneira mais simples e completa de enviar instruções para uma instância na inicialização.</a:t>
            </a:r>
          </a:p>
          <a:p>
            <a:pPr marL="12600">
              <a:lnSpc>
                <a:spcPct val="95000"/>
              </a:lnSpc>
              <a:spcBef>
                <a:spcPts val="159"/>
              </a:spcBef>
            </a:pPr>
            <a:r>
              <a:rPr lang="pt-BR" sz="1400" spc="-4" dirty="0">
                <a:solidFill>
                  <a:srgbClr val="000000"/>
                </a:solidFill>
              </a:rPr>
              <a:t>Adicionar essas tarefas no momento da inicialização adiciona ao quantidade de tempo que leva para inicializar a instância.</a:t>
            </a:r>
          </a:p>
          <a:p>
            <a:pPr marL="12600">
              <a:lnSpc>
                <a:spcPct val="95000"/>
              </a:lnSpc>
              <a:spcBef>
                <a:spcPts val="159"/>
              </a:spcBef>
            </a:pPr>
            <a:r>
              <a:rPr lang="pt-BR" sz="1400" spc="-4" dirty="0">
                <a:solidFill>
                  <a:srgbClr val="000000"/>
                </a:solidFill>
              </a:rPr>
              <a:t>Vocês deve permitir alguns minutos de tempo extra para as tarefas a serem concluídas antes de testar se o script do usuário foi concluído com sucesso.</a:t>
            </a:r>
            <a:endParaRPr lang="pt-BR" sz="1400" b="0" strike="noStrike" spc="-1" dirty="0">
              <a:latin typeface="Arial"/>
            </a:endParaRPr>
          </a:p>
        </p:txBody>
      </p:sp>
      <p:sp>
        <p:nvSpPr>
          <p:cNvPr id="180" name="CustomShape 22"/>
          <p:cNvSpPr/>
          <p:nvPr/>
        </p:nvSpPr>
        <p:spPr>
          <a:xfrm>
            <a:off x="1644890" y="4089535"/>
            <a:ext cx="609120" cy="6087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82" name="CustomShape 24"/>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8A716E77-65E1-4216-8A74-E3EDFACBF847}" type="slidenum">
              <a:rPr lang="pt-BR" sz="1050" b="0" strike="noStrike" spc="-1">
                <a:solidFill>
                  <a:srgbClr val="8B8B8B"/>
                </a:solidFill>
                <a:latin typeface="Calibri"/>
              </a:rPr>
              <a:t>11</a:t>
            </a:fld>
            <a:endParaRPr lang="pt-BR" sz="1050" b="0" strike="noStrike" spc="-1">
              <a:latin typeface="Arial"/>
            </a:endParaRPr>
          </a:p>
          <a:p>
            <a:pPr algn="ctr">
              <a:lnSpc>
                <a:spcPct val="100000"/>
              </a:lnSpc>
            </a:pPr>
            <a:endParaRPr lang="pt-BR" sz="1050" b="0" strike="noStrike" spc="-1">
              <a:latin typeface="Arial"/>
            </a:endParaRPr>
          </a:p>
        </p:txBody>
      </p:sp>
      <p:sp>
        <p:nvSpPr>
          <p:cNvPr id="26" name="CustomShape 10">
            <a:extLst>
              <a:ext uri="{FF2B5EF4-FFF2-40B4-BE49-F238E27FC236}">
                <a16:creationId xmlns:a16="http://schemas.microsoft.com/office/drawing/2014/main" id="{98F44DC8-D98D-4B26-8AF8-9BC536ED0A64}"/>
              </a:ext>
            </a:extLst>
          </p:cNvPr>
          <p:cNvSpPr/>
          <p:nvPr/>
        </p:nvSpPr>
        <p:spPr>
          <a:xfrm>
            <a:off x="1316073" y="4723642"/>
            <a:ext cx="1445040" cy="28800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800" b="1" strike="noStrike" spc="-1" dirty="0">
                <a:solidFill>
                  <a:srgbClr val="000000"/>
                </a:solidFill>
                <a:latin typeface="Arial"/>
              </a:rPr>
              <a:t>Você sabia</a:t>
            </a:r>
            <a:endParaRPr lang="pt-BR" sz="1800" b="0" strike="noStrike" spc="-1" dirty="0">
              <a:latin typeface="Arial"/>
            </a:endParaRPr>
          </a:p>
        </p:txBody>
      </p:sp>
    </p:spTree>
    <p:extLst>
      <p:ext uri="{BB962C8B-B14F-4D97-AF65-F5344CB8AC3E}">
        <p14:creationId xmlns:p14="http://schemas.microsoft.com/office/powerpoint/2010/main" val="120165886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9"/>
          <p:cNvSpPr/>
          <p:nvPr/>
        </p:nvSpPr>
        <p:spPr>
          <a:xfrm>
            <a:off x="493200" y="1174140"/>
            <a:ext cx="4815360" cy="18860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pt-BR" sz="1400" b="1" strike="noStrike" spc="-1" dirty="0">
                <a:solidFill>
                  <a:srgbClr val="000000"/>
                </a:solidFill>
                <a:latin typeface="Arial"/>
              </a:rPr>
              <a:t>Troubleshooting no  </a:t>
            </a:r>
            <a:r>
              <a:rPr lang="pt-BR" sz="1400" b="1" strike="noStrike" spc="-1" dirty="0" err="1">
                <a:solidFill>
                  <a:srgbClr val="000000"/>
                </a:solidFill>
                <a:latin typeface="Arial"/>
              </a:rPr>
              <a:t>Amazon</a:t>
            </a:r>
            <a:r>
              <a:rPr lang="pt-BR" sz="1400" b="1" strike="noStrike" spc="-1" dirty="0">
                <a:solidFill>
                  <a:srgbClr val="000000"/>
                </a:solidFill>
                <a:latin typeface="Arial"/>
              </a:rPr>
              <a:t> EC2</a:t>
            </a:r>
            <a:endParaRPr lang="pt-BR" sz="1400" b="0" strike="noStrike" spc="-1" dirty="0">
              <a:latin typeface="Arial"/>
            </a:endParaRPr>
          </a:p>
        </p:txBody>
      </p:sp>
      <p:sp>
        <p:nvSpPr>
          <p:cNvPr id="168" name="CustomShape 10"/>
          <p:cNvSpPr/>
          <p:nvPr/>
        </p:nvSpPr>
        <p:spPr>
          <a:xfrm>
            <a:off x="489169" y="1539000"/>
            <a:ext cx="4468680" cy="28800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400" b="1" strike="noStrike" spc="-1" dirty="0">
                <a:solidFill>
                  <a:srgbClr val="000000"/>
                </a:solidFill>
                <a:latin typeface="Arial"/>
              </a:rPr>
              <a:t>Atualize seu grupo de segurança</a:t>
            </a:r>
            <a:endParaRPr lang="pt-BR" sz="1400" b="0" strike="noStrike" spc="-1" dirty="0">
              <a:latin typeface="Arial"/>
            </a:endParaRPr>
          </a:p>
        </p:txBody>
      </p:sp>
      <p:sp>
        <p:nvSpPr>
          <p:cNvPr id="169" name="CustomShape 11"/>
          <p:cNvSpPr/>
          <p:nvPr/>
        </p:nvSpPr>
        <p:spPr>
          <a:xfrm>
            <a:off x="101600" y="1980780"/>
            <a:ext cx="7177599" cy="1674720"/>
          </a:xfrm>
          <a:prstGeom prst="rect">
            <a:avLst/>
          </a:prstGeom>
          <a:noFill/>
          <a:ln>
            <a:noFill/>
          </a:ln>
        </p:spPr>
        <p:style>
          <a:lnRef idx="0">
            <a:scrgbClr r="0" g="0" b="0"/>
          </a:lnRef>
          <a:fillRef idx="0">
            <a:scrgbClr r="0" g="0" b="0"/>
          </a:fillRef>
          <a:effectRef idx="0">
            <a:scrgbClr r="0" g="0" b="0"/>
          </a:effectRef>
          <a:fontRef idx="minor"/>
        </p:style>
        <p:txBody>
          <a:bodyPr lIns="0" tIns="24840" rIns="0" bIns="0"/>
          <a:lstStyle/>
          <a:p>
            <a:pPr marL="228600" indent="-228600">
              <a:lnSpc>
                <a:spcPts val="1261"/>
              </a:lnSpc>
              <a:spcBef>
                <a:spcPts val="196"/>
              </a:spcBef>
              <a:buFont typeface="+mj-lt"/>
              <a:buAutoNum type="arabicPeriod"/>
            </a:pPr>
            <a:r>
              <a:rPr lang="pt-BR" sz="1400" b="0" strike="noStrike" spc="-4" dirty="0">
                <a:solidFill>
                  <a:srgbClr val="000000"/>
                </a:solidFill>
                <a:latin typeface="Arial"/>
              </a:rPr>
              <a:t>Mantenha o navegador aberto e volte para a guia </a:t>
            </a:r>
            <a:r>
              <a:rPr lang="pt-BR" sz="1400" b="1" spc="-5" dirty="0">
                <a:cs typeface="Arial"/>
              </a:rPr>
              <a:t>EC2  Management Console;</a:t>
            </a:r>
            <a:endParaRPr lang="pt-BR" sz="1400" b="0" strike="noStrike" spc="-1" dirty="0">
              <a:latin typeface="Arial"/>
            </a:endParaRPr>
          </a:p>
          <a:p>
            <a:pPr marL="228600" indent="-228600">
              <a:lnSpc>
                <a:spcPts val="1261"/>
              </a:lnSpc>
              <a:spcBef>
                <a:spcPts val="196"/>
              </a:spcBef>
              <a:buFont typeface="+mj-lt"/>
              <a:buAutoNum type="arabicPeriod"/>
            </a:pPr>
            <a:r>
              <a:rPr lang="pt-BR" sz="1400" b="0" strike="noStrike" spc="-4" dirty="0">
                <a:solidFill>
                  <a:srgbClr val="000000"/>
                </a:solidFill>
                <a:latin typeface="Arial"/>
              </a:rPr>
              <a:t>No painel de navegação esquerdo, em </a:t>
            </a:r>
            <a:r>
              <a:rPr lang="pt-BR" sz="1400" b="1" spc="-5" dirty="0">
                <a:solidFill>
                  <a:srgbClr val="FF0000"/>
                </a:solidFill>
                <a:cs typeface="Arial"/>
              </a:rPr>
              <a:t>Segurança</a:t>
            </a:r>
            <a:r>
              <a:rPr lang="pt-BR" sz="1400" b="1" spc="-5" dirty="0">
                <a:cs typeface="Arial"/>
              </a:rPr>
              <a:t> (Security)</a:t>
            </a:r>
            <a:r>
              <a:rPr lang="pt-BR" sz="1400" b="0" strike="noStrike" spc="-4" dirty="0">
                <a:solidFill>
                  <a:srgbClr val="000000"/>
                </a:solidFill>
                <a:latin typeface="Arial"/>
              </a:rPr>
              <a:t>, veja </a:t>
            </a:r>
            <a:r>
              <a:rPr lang="pt-BR" sz="1400" b="0" strike="noStrike" spc="-4" dirty="0">
                <a:solidFill>
                  <a:srgbClr val="FF0000"/>
                </a:solidFill>
                <a:latin typeface="Arial"/>
              </a:rPr>
              <a:t>Grupos de </a:t>
            </a:r>
            <a:r>
              <a:rPr lang="pt-BR" sz="1400" spc="-4" dirty="0">
                <a:solidFill>
                  <a:srgbClr val="FF0000"/>
                </a:solidFill>
                <a:latin typeface="Arial"/>
              </a:rPr>
              <a:t>segurança</a:t>
            </a:r>
            <a:r>
              <a:rPr lang="pt-BR" sz="1400" spc="-4" dirty="0">
                <a:solidFill>
                  <a:srgbClr val="000000"/>
                </a:solidFill>
                <a:latin typeface="Arial"/>
              </a:rPr>
              <a:t> (</a:t>
            </a:r>
            <a:r>
              <a:rPr lang="pt-BR" sz="1400" b="1" spc="-5" dirty="0">
                <a:cs typeface="Arial"/>
              </a:rPr>
              <a:t>Security  </a:t>
            </a:r>
            <a:r>
              <a:rPr lang="pt-BR" sz="1400" b="1" spc="-5" dirty="0" err="1">
                <a:cs typeface="Arial"/>
              </a:rPr>
              <a:t>Groups</a:t>
            </a:r>
            <a:r>
              <a:rPr lang="pt-BR" sz="1400" b="1" spc="-5" dirty="0">
                <a:cs typeface="Arial"/>
              </a:rPr>
              <a:t>);</a:t>
            </a:r>
          </a:p>
          <a:p>
            <a:pPr marL="228600" indent="-228600">
              <a:lnSpc>
                <a:spcPts val="1261"/>
              </a:lnSpc>
              <a:spcBef>
                <a:spcPts val="196"/>
              </a:spcBef>
              <a:buFont typeface="+mj-lt"/>
              <a:buAutoNum type="arabicPeriod"/>
            </a:pPr>
            <a:r>
              <a:rPr lang="pt-BR" sz="1400" spc="-5" dirty="0">
                <a:latin typeface="Arial"/>
                <a:cs typeface="Arial"/>
              </a:rPr>
              <a:t>Selecione o grupo de regras em azul com nome </a:t>
            </a:r>
            <a:r>
              <a:rPr lang="pt-BR" sz="1400" spc="-5" dirty="0">
                <a:solidFill>
                  <a:srgbClr val="0070C0"/>
                </a:solidFill>
                <a:latin typeface="Arial"/>
                <a:cs typeface="Arial"/>
              </a:rPr>
              <a:t>(...</a:t>
            </a:r>
            <a:r>
              <a:rPr lang="pt-BR" sz="1400" spc="-5" dirty="0" err="1">
                <a:solidFill>
                  <a:srgbClr val="0070C0"/>
                </a:solidFill>
                <a:latin typeface="Arial"/>
                <a:cs typeface="Arial"/>
              </a:rPr>
              <a:t>Webserver</a:t>
            </a:r>
            <a:r>
              <a:rPr lang="pt-BR" sz="1400" spc="-5" dirty="0">
                <a:solidFill>
                  <a:srgbClr val="0070C0"/>
                </a:solidFill>
                <a:latin typeface="Arial"/>
                <a:cs typeface="Arial"/>
              </a:rPr>
              <a:t> SG)</a:t>
            </a:r>
            <a:endParaRPr lang="pt-BR" sz="1400" strike="noStrike" spc="-1" dirty="0">
              <a:solidFill>
                <a:srgbClr val="0070C0"/>
              </a:solidFill>
              <a:latin typeface="Arial"/>
            </a:endParaRPr>
          </a:p>
          <a:p>
            <a:pPr>
              <a:lnSpc>
                <a:spcPts val="1261"/>
              </a:lnSpc>
              <a:spcBef>
                <a:spcPts val="196"/>
              </a:spcBef>
            </a:pPr>
            <a:r>
              <a:rPr lang="pt-BR" sz="1400" spc="-4" dirty="0">
                <a:solidFill>
                  <a:srgbClr val="FF0000"/>
                </a:solidFill>
                <a:latin typeface="Arial"/>
              </a:rPr>
              <a:t>(</a:t>
            </a:r>
            <a:r>
              <a:rPr lang="pt-BR" sz="1400" b="0" strike="noStrike" spc="-4" dirty="0">
                <a:solidFill>
                  <a:srgbClr val="FF0000"/>
                </a:solidFill>
                <a:latin typeface="Arial"/>
              </a:rPr>
              <a:t>É o grupo de segurança que você criou ao iniciar sua instância do </a:t>
            </a:r>
            <a:r>
              <a:rPr lang="pt-BR" sz="1400" b="0" strike="noStrike" spc="-4" dirty="0" err="1">
                <a:solidFill>
                  <a:srgbClr val="FF0000"/>
                </a:solidFill>
                <a:latin typeface="Arial"/>
              </a:rPr>
              <a:t>Amazon</a:t>
            </a:r>
            <a:r>
              <a:rPr lang="pt-BR" sz="1400" b="0" strike="noStrike" spc="-4" dirty="0">
                <a:solidFill>
                  <a:srgbClr val="FF0000"/>
                </a:solidFill>
                <a:latin typeface="Arial"/>
              </a:rPr>
              <a:t> EC2)</a:t>
            </a:r>
          </a:p>
        </p:txBody>
      </p:sp>
      <p:sp>
        <p:nvSpPr>
          <p:cNvPr id="182" name="CustomShape 24"/>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8A716E77-65E1-4216-8A74-E3EDFACBF847}" type="slidenum">
              <a:rPr lang="pt-BR" sz="1050" b="0" strike="noStrike" spc="-1">
                <a:solidFill>
                  <a:srgbClr val="8B8B8B"/>
                </a:solidFill>
                <a:latin typeface="Calibri"/>
              </a:rPr>
              <a:t>12</a:t>
            </a:fld>
            <a:endParaRPr lang="pt-BR" sz="1050" b="0" strike="noStrike" spc="-1">
              <a:latin typeface="Arial"/>
            </a:endParaRPr>
          </a:p>
          <a:p>
            <a:pPr algn="ctr">
              <a:lnSpc>
                <a:spcPct val="100000"/>
              </a:lnSpc>
            </a:pPr>
            <a:endParaRPr lang="pt-BR" sz="1050" b="0" strike="noStrike" spc="-1">
              <a:latin typeface="Arial"/>
            </a:endParaRPr>
          </a:p>
        </p:txBody>
      </p:sp>
      <p:pic>
        <p:nvPicPr>
          <p:cNvPr id="3" name="Imagem 2">
            <a:extLst>
              <a:ext uri="{FF2B5EF4-FFF2-40B4-BE49-F238E27FC236}">
                <a16:creationId xmlns:a16="http://schemas.microsoft.com/office/drawing/2014/main" id="{4E8BBDBD-E83D-41D4-B6C7-FA596D0DE4CB}"/>
              </a:ext>
            </a:extLst>
          </p:cNvPr>
          <p:cNvPicPr>
            <a:picLocks noChangeAspect="1"/>
          </p:cNvPicPr>
          <p:nvPr/>
        </p:nvPicPr>
        <p:blipFill>
          <a:blip r:embed="rId3"/>
          <a:stretch>
            <a:fillRect/>
          </a:stretch>
        </p:blipFill>
        <p:spPr>
          <a:xfrm>
            <a:off x="489169" y="3214095"/>
            <a:ext cx="6553200" cy="2496089"/>
          </a:xfrm>
          <a:prstGeom prst="rect">
            <a:avLst/>
          </a:prstGeom>
        </p:spPr>
      </p:pic>
      <p:cxnSp>
        <p:nvCxnSpPr>
          <p:cNvPr id="16" name="Conector de Seta Reta 15">
            <a:extLst>
              <a:ext uri="{FF2B5EF4-FFF2-40B4-BE49-F238E27FC236}">
                <a16:creationId xmlns:a16="http://schemas.microsoft.com/office/drawing/2014/main" id="{3413D3EF-DFA1-47AA-A8E4-F37C97B5E6F7}"/>
              </a:ext>
            </a:extLst>
          </p:cNvPr>
          <p:cNvCxnSpPr>
            <a:cxnSpLocks/>
          </p:cNvCxnSpPr>
          <p:nvPr/>
        </p:nvCxnSpPr>
        <p:spPr>
          <a:xfrm>
            <a:off x="990009" y="3588860"/>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9" name="Conector de Seta Reta 18">
            <a:extLst>
              <a:ext uri="{FF2B5EF4-FFF2-40B4-BE49-F238E27FC236}">
                <a16:creationId xmlns:a16="http://schemas.microsoft.com/office/drawing/2014/main" id="{4963316A-1337-487A-9E83-37C73119F347}"/>
              </a:ext>
            </a:extLst>
          </p:cNvPr>
          <p:cNvCxnSpPr>
            <a:cxnSpLocks/>
          </p:cNvCxnSpPr>
          <p:nvPr/>
        </p:nvCxnSpPr>
        <p:spPr>
          <a:xfrm>
            <a:off x="303239" y="5008485"/>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0" name="Conector de Seta Reta 19">
            <a:extLst>
              <a:ext uri="{FF2B5EF4-FFF2-40B4-BE49-F238E27FC236}">
                <a16:creationId xmlns:a16="http://schemas.microsoft.com/office/drawing/2014/main" id="{F0472FDA-9446-4B15-990F-8E777F62FB79}"/>
              </a:ext>
            </a:extLst>
          </p:cNvPr>
          <p:cNvCxnSpPr>
            <a:cxnSpLocks/>
          </p:cNvCxnSpPr>
          <p:nvPr/>
        </p:nvCxnSpPr>
        <p:spPr>
          <a:xfrm>
            <a:off x="331229" y="5337135"/>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9"/>
          <p:cNvSpPr/>
          <p:nvPr/>
        </p:nvSpPr>
        <p:spPr>
          <a:xfrm>
            <a:off x="493200" y="1174140"/>
            <a:ext cx="4815360" cy="18860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pt-BR" sz="1400" b="1" strike="noStrike" spc="-1" dirty="0">
                <a:solidFill>
                  <a:srgbClr val="000000"/>
                </a:solidFill>
                <a:latin typeface="Arial"/>
              </a:rPr>
              <a:t>Troubleshooting no  </a:t>
            </a:r>
            <a:r>
              <a:rPr lang="pt-BR" sz="1400" b="1" strike="noStrike" spc="-1" dirty="0" err="1">
                <a:solidFill>
                  <a:srgbClr val="000000"/>
                </a:solidFill>
                <a:latin typeface="Arial"/>
              </a:rPr>
              <a:t>Amazon</a:t>
            </a:r>
            <a:r>
              <a:rPr lang="pt-BR" sz="1400" b="1" strike="noStrike" spc="-1" dirty="0">
                <a:solidFill>
                  <a:srgbClr val="000000"/>
                </a:solidFill>
                <a:latin typeface="Arial"/>
              </a:rPr>
              <a:t> EC2</a:t>
            </a:r>
            <a:endParaRPr lang="pt-BR" sz="1400" b="0" strike="noStrike" spc="-1" dirty="0">
              <a:latin typeface="Arial"/>
            </a:endParaRPr>
          </a:p>
        </p:txBody>
      </p:sp>
      <p:sp>
        <p:nvSpPr>
          <p:cNvPr id="168" name="CustomShape 10"/>
          <p:cNvSpPr/>
          <p:nvPr/>
        </p:nvSpPr>
        <p:spPr>
          <a:xfrm>
            <a:off x="489169" y="1539000"/>
            <a:ext cx="4468680" cy="28800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400" b="1" strike="noStrike" spc="-1" dirty="0">
                <a:solidFill>
                  <a:srgbClr val="000000"/>
                </a:solidFill>
                <a:latin typeface="Arial"/>
              </a:rPr>
              <a:t>Atualize seu grupo de segurança</a:t>
            </a:r>
            <a:endParaRPr lang="pt-BR" sz="1400" b="0" strike="noStrike" spc="-1" dirty="0">
              <a:latin typeface="Arial"/>
            </a:endParaRPr>
          </a:p>
        </p:txBody>
      </p:sp>
      <p:sp>
        <p:nvSpPr>
          <p:cNvPr id="182" name="CustomShape 24"/>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8A716E77-65E1-4216-8A74-E3EDFACBF847}" type="slidenum">
              <a:rPr lang="pt-BR" sz="1050" b="0" strike="noStrike" spc="-1">
                <a:solidFill>
                  <a:srgbClr val="8B8B8B"/>
                </a:solidFill>
                <a:latin typeface="Calibri"/>
              </a:rPr>
              <a:t>13</a:t>
            </a:fld>
            <a:endParaRPr lang="pt-BR" sz="1050" b="0" strike="noStrike" spc="-1">
              <a:latin typeface="Arial"/>
            </a:endParaRPr>
          </a:p>
          <a:p>
            <a:pPr algn="ctr">
              <a:lnSpc>
                <a:spcPct val="100000"/>
              </a:lnSpc>
            </a:pPr>
            <a:endParaRPr lang="pt-BR" sz="1050" b="0" strike="noStrike" spc="-1">
              <a:latin typeface="Arial"/>
            </a:endParaRPr>
          </a:p>
        </p:txBody>
      </p:sp>
      <p:pic>
        <p:nvPicPr>
          <p:cNvPr id="5" name="Imagem 4">
            <a:extLst>
              <a:ext uri="{FF2B5EF4-FFF2-40B4-BE49-F238E27FC236}">
                <a16:creationId xmlns:a16="http://schemas.microsoft.com/office/drawing/2014/main" id="{CAE61946-3B01-446D-9B88-45ABF5003282}"/>
              </a:ext>
            </a:extLst>
          </p:cNvPr>
          <p:cNvPicPr>
            <a:picLocks noChangeAspect="1"/>
          </p:cNvPicPr>
          <p:nvPr/>
        </p:nvPicPr>
        <p:blipFill>
          <a:blip r:embed="rId3"/>
          <a:stretch>
            <a:fillRect/>
          </a:stretch>
        </p:blipFill>
        <p:spPr>
          <a:xfrm>
            <a:off x="266701" y="2042922"/>
            <a:ext cx="7012499" cy="3389411"/>
          </a:xfrm>
          <a:prstGeom prst="rect">
            <a:avLst/>
          </a:prstGeom>
        </p:spPr>
      </p:pic>
      <p:sp>
        <p:nvSpPr>
          <p:cNvPr id="4" name="Retângulo 3">
            <a:extLst>
              <a:ext uri="{FF2B5EF4-FFF2-40B4-BE49-F238E27FC236}">
                <a16:creationId xmlns:a16="http://schemas.microsoft.com/office/drawing/2014/main" id="{1DB7D6F3-33D1-4BD0-B34A-C3EF70671744}"/>
              </a:ext>
            </a:extLst>
          </p:cNvPr>
          <p:cNvSpPr/>
          <p:nvPr/>
        </p:nvSpPr>
        <p:spPr>
          <a:xfrm>
            <a:off x="3014748" y="4047363"/>
            <a:ext cx="4173451" cy="451406"/>
          </a:xfrm>
          <a:prstGeom prst="rect">
            <a:avLst/>
          </a:prstGeom>
        </p:spPr>
        <p:txBody>
          <a:bodyPr wrap="square">
            <a:spAutoFit/>
          </a:bodyPr>
          <a:lstStyle/>
          <a:p>
            <a:pPr>
              <a:lnSpc>
                <a:spcPts val="1261"/>
              </a:lnSpc>
              <a:spcBef>
                <a:spcPts val="196"/>
              </a:spcBef>
            </a:pPr>
            <a:endParaRPr lang="pt-BR" sz="1400" spc="-1" dirty="0">
              <a:solidFill>
                <a:srgbClr val="FF0000"/>
              </a:solidFill>
            </a:endParaRPr>
          </a:p>
          <a:p>
            <a:pPr marL="228600" indent="-228600">
              <a:lnSpc>
                <a:spcPts val="1261"/>
              </a:lnSpc>
              <a:spcBef>
                <a:spcPts val="196"/>
              </a:spcBef>
              <a:buFont typeface="+mj-lt"/>
              <a:buAutoNum type="arabicPeriod"/>
            </a:pPr>
            <a:r>
              <a:rPr lang="pt-BR" sz="1400" spc="-4" dirty="0"/>
              <a:t>Clique na guia</a:t>
            </a:r>
            <a:r>
              <a:rPr lang="pt-BR" sz="1400" spc="-4" dirty="0">
                <a:solidFill>
                  <a:srgbClr val="FF0000"/>
                </a:solidFill>
              </a:rPr>
              <a:t> Regras de Entrada </a:t>
            </a:r>
            <a:r>
              <a:rPr lang="pt-BR" sz="1400" b="1" spc="-5" dirty="0" err="1">
                <a:solidFill>
                  <a:srgbClr val="FF0000"/>
                </a:solidFill>
                <a:cs typeface="Arial"/>
              </a:rPr>
              <a:t>Inbound</a:t>
            </a:r>
            <a:r>
              <a:rPr lang="pt-BR" sz="1400" spc="-4" dirty="0">
                <a:solidFill>
                  <a:srgbClr val="FF0000"/>
                </a:solidFill>
              </a:rPr>
              <a:t>. </a:t>
            </a:r>
            <a:endParaRPr lang="pt-BR" sz="1400" spc="-1" dirty="0">
              <a:solidFill>
                <a:srgbClr val="FF0000"/>
              </a:solidFill>
            </a:endParaRPr>
          </a:p>
        </p:txBody>
      </p:sp>
      <p:cxnSp>
        <p:nvCxnSpPr>
          <p:cNvPr id="15" name="Conector de Seta Reta 14">
            <a:extLst>
              <a:ext uri="{FF2B5EF4-FFF2-40B4-BE49-F238E27FC236}">
                <a16:creationId xmlns:a16="http://schemas.microsoft.com/office/drawing/2014/main" id="{7F07A63B-588D-4674-81E5-84EDC5410623}"/>
              </a:ext>
            </a:extLst>
          </p:cNvPr>
          <p:cNvCxnSpPr>
            <a:cxnSpLocks/>
          </p:cNvCxnSpPr>
          <p:nvPr/>
        </p:nvCxnSpPr>
        <p:spPr>
          <a:xfrm>
            <a:off x="212341" y="3979411"/>
            <a:ext cx="371860" cy="203105"/>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6" name="Retângulo 5">
            <a:extLst>
              <a:ext uri="{FF2B5EF4-FFF2-40B4-BE49-F238E27FC236}">
                <a16:creationId xmlns:a16="http://schemas.microsoft.com/office/drawing/2014/main" id="{23A975B6-0415-45D7-88B4-337D7CFC877E}"/>
              </a:ext>
            </a:extLst>
          </p:cNvPr>
          <p:cNvSpPr/>
          <p:nvPr/>
        </p:nvSpPr>
        <p:spPr>
          <a:xfrm>
            <a:off x="370725" y="5432333"/>
            <a:ext cx="6804450" cy="738664"/>
          </a:xfrm>
          <a:prstGeom prst="rect">
            <a:avLst/>
          </a:prstGeom>
        </p:spPr>
        <p:txBody>
          <a:bodyPr wrap="square">
            <a:spAutoFit/>
          </a:bodyPr>
          <a:lstStyle/>
          <a:p>
            <a:r>
              <a:rPr lang="pt-BR" sz="1400" spc="-4" dirty="0">
                <a:solidFill>
                  <a:srgbClr val="FF0000"/>
                </a:solidFill>
              </a:rPr>
              <a:t>Observe que o grupo de segurança atualmente não possui regras HTTP</a:t>
            </a:r>
          </a:p>
          <a:p>
            <a:endParaRPr lang="pt-BR" sz="1400" spc="-4" dirty="0">
              <a:solidFill>
                <a:srgbClr val="FF0000"/>
              </a:solidFill>
            </a:endParaRPr>
          </a:p>
          <a:p>
            <a:r>
              <a:rPr lang="pt-BR" sz="1400" spc="-4" dirty="0">
                <a:solidFill>
                  <a:srgbClr val="FF0000"/>
                </a:solidFill>
              </a:rPr>
              <a:t> - Vamos adicionar uma nova regra –       clique em Editar regras de Entrada</a:t>
            </a:r>
            <a:endParaRPr lang="pt-BR" sz="1400" dirty="0"/>
          </a:p>
        </p:txBody>
      </p:sp>
      <p:cxnSp>
        <p:nvCxnSpPr>
          <p:cNvPr id="16" name="Conector de Seta Reta 15">
            <a:extLst>
              <a:ext uri="{FF2B5EF4-FFF2-40B4-BE49-F238E27FC236}">
                <a16:creationId xmlns:a16="http://schemas.microsoft.com/office/drawing/2014/main" id="{310A112A-D3CE-45E7-8FA3-5CE0F2E726DF}"/>
              </a:ext>
            </a:extLst>
          </p:cNvPr>
          <p:cNvCxnSpPr>
            <a:cxnSpLocks/>
          </p:cNvCxnSpPr>
          <p:nvPr/>
        </p:nvCxnSpPr>
        <p:spPr>
          <a:xfrm flipV="1">
            <a:off x="1964941" y="5299090"/>
            <a:ext cx="409959" cy="1110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7" name="Conector de Seta Reta 16">
            <a:extLst>
              <a:ext uri="{FF2B5EF4-FFF2-40B4-BE49-F238E27FC236}">
                <a16:creationId xmlns:a16="http://schemas.microsoft.com/office/drawing/2014/main" id="{8BA3E098-0EA1-4D4E-8298-4975BFB20108}"/>
              </a:ext>
            </a:extLst>
          </p:cNvPr>
          <p:cNvCxnSpPr>
            <a:cxnSpLocks/>
          </p:cNvCxnSpPr>
          <p:nvPr/>
        </p:nvCxnSpPr>
        <p:spPr>
          <a:xfrm flipV="1">
            <a:off x="5359360" y="4733572"/>
            <a:ext cx="409959" cy="1110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8693971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7589E8F5-C817-4CD4-92CA-8B35F82E6983}"/>
              </a:ext>
            </a:extLst>
          </p:cNvPr>
          <p:cNvPicPr>
            <a:picLocks noChangeAspect="1"/>
          </p:cNvPicPr>
          <p:nvPr/>
        </p:nvPicPr>
        <p:blipFill>
          <a:blip r:embed="rId3"/>
          <a:stretch>
            <a:fillRect/>
          </a:stretch>
        </p:blipFill>
        <p:spPr>
          <a:xfrm>
            <a:off x="185930" y="1991806"/>
            <a:ext cx="7319769" cy="2871260"/>
          </a:xfrm>
          <a:prstGeom prst="rect">
            <a:avLst/>
          </a:prstGeom>
        </p:spPr>
      </p:pic>
      <p:sp>
        <p:nvSpPr>
          <p:cNvPr id="167" name="CustomShape 9"/>
          <p:cNvSpPr/>
          <p:nvPr/>
        </p:nvSpPr>
        <p:spPr>
          <a:xfrm>
            <a:off x="493200" y="1174140"/>
            <a:ext cx="4815360" cy="18860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pt-BR" sz="1400" b="1" strike="noStrike" spc="-1" dirty="0">
                <a:solidFill>
                  <a:srgbClr val="000000"/>
                </a:solidFill>
                <a:latin typeface="Arial"/>
              </a:rPr>
              <a:t>Troubleshooting no  </a:t>
            </a:r>
            <a:r>
              <a:rPr lang="pt-BR" sz="1400" b="1" strike="noStrike" spc="-1" dirty="0" err="1">
                <a:solidFill>
                  <a:srgbClr val="000000"/>
                </a:solidFill>
                <a:latin typeface="Arial"/>
              </a:rPr>
              <a:t>Amazon</a:t>
            </a:r>
            <a:r>
              <a:rPr lang="pt-BR" sz="1400" b="1" strike="noStrike" spc="-1" dirty="0">
                <a:solidFill>
                  <a:srgbClr val="000000"/>
                </a:solidFill>
                <a:latin typeface="Arial"/>
              </a:rPr>
              <a:t> EC2</a:t>
            </a:r>
            <a:endParaRPr lang="pt-BR" sz="1400" b="0" strike="noStrike" spc="-1" dirty="0">
              <a:latin typeface="Arial"/>
            </a:endParaRPr>
          </a:p>
        </p:txBody>
      </p:sp>
      <p:sp>
        <p:nvSpPr>
          <p:cNvPr id="168" name="CustomShape 10"/>
          <p:cNvSpPr/>
          <p:nvPr/>
        </p:nvSpPr>
        <p:spPr>
          <a:xfrm>
            <a:off x="489169" y="1539000"/>
            <a:ext cx="4468680" cy="28800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400" b="1" strike="noStrike" spc="-1" dirty="0">
                <a:solidFill>
                  <a:srgbClr val="000000"/>
                </a:solidFill>
                <a:latin typeface="Arial"/>
              </a:rPr>
              <a:t>Atualize seu grupo de segurança</a:t>
            </a:r>
            <a:endParaRPr lang="pt-BR" sz="1400" b="0" strike="noStrike" spc="-1" dirty="0">
              <a:latin typeface="Arial"/>
            </a:endParaRPr>
          </a:p>
        </p:txBody>
      </p:sp>
      <p:sp>
        <p:nvSpPr>
          <p:cNvPr id="171" name="CustomShape 13"/>
          <p:cNvSpPr/>
          <p:nvPr/>
        </p:nvSpPr>
        <p:spPr>
          <a:xfrm>
            <a:off x="1200749" y="3573329"/>
            <a:ext cx="4608000" cy="34128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241200" indent="-228240">
              <a:lnSpc>
                <a:spcPts val="1290"/>
              </a:lnSpc>
              <a:spcBef>
                <a:spcPts val="105"/>
              </a:spcBef>
              <a:buClr>
                <a:srgbClr val="000000"/>
              </a:buClr>
              <a:buFont typeface="StarSymbol"/>
              <a:buAutoNum type="arabicPeriod"/>
            </a:pPr>
            <a:r>
              <a:rPr lang="pt-BR" sz="1100" spc="-4" dirty="0">
                <a:solidFill>
                  <a:srgbClr val="000000"/>
                </a:solidFill>
              </a:rPr>
              <a:t>Clique em </a:t>
            </a:r>
            <a:r>
              <a:rPr lang="pt-BR" sz="1100" b="1" spc="-5" dirty="0">
                <a:solidFill>
                  <a:srgbClr val="FF0000"/>
                </a:solidFill>
                <a:cs typeface="Arial"/>
              </a:rPr>
              <a:t>Adicionar regra</a:t>
            </a:r>
            <a:r>
              <a:rPr lang="pt-BR" sz="1100" b="1" spc="-5" dirty="0">
                <a:cs typeface="Arial"/>
              </a:rPr>
              <a:t> </a:t>
            </a:r>
            <a:r>
              <a:rPr lang="pt-BR" sz="1100" spc="-4" dirty="0">
                <a:solidFill>
                  <a:srgbClr val="000000"/>
                </a:solidFill>
              </a:rPr>
              <a:t>e defina as seguintes configurações</a:t>
            </a:r>
            <a:endParaRPr lang="pt-BR" sz="1100" b="0" strike="noStrike" spc="-1" dirty="0">
              <a:latin typeface="Arial"/>
            </a:endParaRPr>
          </a:p>
        </p:txBody>
      </p:sp>
      <p:sp>
        <p:nvSpPr>
          <p:cNvPr id="175" name="CustomShape 17"/>
          <p:cNvSpPr/>
          <p:nvPr/>
        </p:nvSpPr>
        <p:spPr>
          <a:xfrm>
            <a:off x="448408" y="7044583"/>
            <a:ext cx="6875224" cy="1566017"/>
          </a:xfrm>
          <a:prstGeom prst="rect">
            <a:avLst/>
          </a:prstGeom>
          <a:noFill/>
          <a:ln>
            <a:noFill/>
          </a:ln>
        </p:spPr>
        <p:style>
          <a:lnRef idx="0">
            <a:scrgbClr r="0" g="0" b="0"/>
          </a:lnRef>
          <a:fillRef idx="0">
            <a:scrgbClr r="0" g="0" b="0"/>
          </a:fillRef>
          <a:effectRef idx="0">
            <a:scrgbClr r="0" g="0" b="0"/>
          </a:effectRef>
          <a:fontRef idx="minor"/>
        </p:style>
        <p:txBody>
          <a:bodyPr lIns="0" tIns="24840" rIns="0" bIns="0"/>
          <a:lstStyle/>
          <a:p>
            <a:pPr marL="12600">
              <a:lnSpc>
                <a:spcPts val="1261"/>
              </a:lnSpc>
              <a:spcBef>
                <a:spcPts val="196"/>
              </a:spcBef>
            </a:pPr>
            <a:r>
              <a:rPr lang="pt-BR" sz="1400" spc="-4" dirty="0">
                <a:solidFill>
                  <a:srgbClr val="000000"/>
                </a:solidFill>
              </a:rPr>
              <a:t>A nova regra de HTTP de entrada criará uma entrada para o endereço IP IPV4 (0.0.0.0/0) e também para o endereço IPV6 (:: / 0)</a:t>
            </a:r>
          </a:p>
          <a:p>
            <a:pPr marL="12600">
              <a:lnSpc>
                <a:spcPts val="1261"/>
              </a:lnSpc>
              <a:spcBef>
                <a:spcPts val="196"/>
              </a:spcBef>
            </a:pPr>
            <a:endParaRPr lang="pt-BR" sz="1400" spc="-4" dirty="0">
              <a:solidFill>
                <a:srgbClr val="000000"/>
              </a:solidFill>
            </a:endParaRPr>
          </a:p>
          <a:p>
            <a:pPr marL="12600">
              <a:lnSpc>
                <a:spcPts val="1261"/>
              </a:lnSpc>
              <a:spcBef>
                <a:spcPts val="196"/>
              </a:spcBef>
            </a:pPr>
            <a:r>
              <a:rPr lang="pt-BR" sz="1600" b="1" spc="-4" dirty="0">
                <a:solidFill>
                  <a:srgbClr val="000000"/>
                </a:solidFill>
              </a:rPr>
              <a:t>Teste sua regra</a:t>
            </a:r>
          </a:p>
          <a:p>
            <a:pPr marL="12600">
              <a:lnSpc>
                <a:spcPts val="1261"/>
              </a:lnSpc>
              <a:spcBef>
                <a:spcPts val="196"/>
              </a:spcBef>
            </a:pPr>
            <a:endParaRPr lang="pt-BR" sz="1400" spc="-4" dirty="0">
              <a:solidFill>
                <a:srgbClr val="000000"/>
              </a:solidFill>
            </a:endParaRPr>
          </a:p>
          <a:p>
            <a:pPr marL="241200" indent="-228600">
              <a:lnSpc>
                <a:spcPts val="1261"/>
              </a:lnSpc>
              <a:spcBef>
                <a:spcPts val="196"/>
              </a:spcBef>
              <a:buFont typeface="+mj-lt"/>
              <a:buAutoNum type="arabicParenR"/>
            </a:pPr>
            <a:r>
              <a:rPr lang="pt-BR" sz="1400" spc="-4" dirty="0">
                <a:solidFill>
                  <a:srgbClr val="000000"/>
                </a:solidFill>
              </a:rPr>
              <a:t>Volte para a guia que você abriu anteriormente com o endereço IP público do servidor da web</a:t>
            </a:r>
          </a:p>
          <a:p>
            <a:pPr marL="241200" indent="-228600">
              <a:lnSpc>
                <a:spcPts val="1261"/>
              </a:lnSpc>
              <a:spcBef>
                <a:spcPts val="196"/>
              </a:spcBef>
              <a:buFont typeface="+mj-lt"/>
              <a:buAutoNum type="arabicParenR"/>
            </a:pPr>
            <a:r>
              <a:rPr lang="pt-BR" sz="1400" spc="-4" dirty="0">
                <a:solidFill>
                  <a:srgbClr val="000000"/>
                </a:solidFill>
              </a:rPr>
              <a:t>Atualize a página do navegador</a:t>
            </a:r>
          </a:p>
          <a:p>
            <a:pPr marL="12600">
              <a:lnSpc>
                <a:spcPts val="1261"/>
              </a:lnSpc>
              <a:spcBef>
                <a:spcPts val="196"/>
              </a:spcBef>
            </a:pPr>
            <a:endParaRPr lang="pt-BR" sz="1400" spc="-4" dirty="0">
              <a:solidFill>
                <a:srgbClr val="000000"/>
              </a:solidFill>
            </a:endParaRPr>
          </a:p>
          <a:p>
            <a:pPr marL="12600">
              <a:lnSpc>
                <a:spcPts val="1261"/>
              </a:lnSpc>
              <a:spcBef>
                <a:spcPts val="196"/>
              </a:spcBef>
            </a:pPr>
            <a:r>
              <a:rPr lang="pt-BR" sz="1400" spc="-4" dirty="0">
                <a:solidFill>
                  <a:srgbClr val="000000"/>
                </a:solidFill>
              </a:rPr>
              <a:t>Você deverá ver a mensagem: </a:t>
            </a:r>
            <a:r>
              <a:rPr lang="pt-BR" sz="1600" b="1" dirty="0">
                <a:solidFill>
                  <a:srgbClr val="FF0000"/>
                </a:solidFill>
              </a:rPr>
              <a:t>Senai Informática e AWS a parceria do futuro!</a:t>
            </a:r>
          </a:p>
          <a:p>
            <a:pPr marL="12600">
              <a:lnSpc>
                <a:spcPts val="1261"/>
              </a:lnSpc>
              <a:spcBef>
                <a:spcPts val="196"/>
              </a:spcBef>
            </a:pPr>
            <a:endParaRPr lang="pt-BR" sz="1400" b="0" strike="noStrike" spc="-1" dirty="0">
              <a:latin typeface="Arial"/>
            </a:endParaRPr>
          </a:p>
        </p:txBody>
      </p:sp>
      <p:sp>
        <p:nvSpPr>
          <p:cNvPr id="182" name="CustomShape 24"/>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8A716E77-65E1-4216-8A74-E3EDFACBF847}" type="slidenum">
              <a:rPr lang="pt-BR" sz="1050" b="0" strike="noStrike" spc="-1">
                <a:solidFill>
                  <a:srgbClr val="8B8B8B"/>
                </a:solidFill>
                <a:latin typeface="Calibri"/>
              </a:rPr>
              <a:t>14</a:t>
            </a:fld>
            <a:endParaRPr lang="pt-BR" sz="1050" b="0" strike="noStrike" spc="-1">
              <a:latin typeface="Arial"/>
            </a:endParaRPr>
          </a:p>
          <a:p>
            <a:pPr algn="ctr">
              <a:lnSpc>
                <a:spcPct val="100000"/>
              </a:lnSpc>
            </a:pPr>
            <a:endParaRPr lang="pt-BR" sz="1050" b="0" strike="noStrike" spc="-1">
              <a:latin typeface="Arial"/>
            </a:endParaRPr>
          </a:p>
        </p:txBody>
      </p:sp>
      <p:sp>
        <p:nvSpPr>
          <p:cNvPr id="2" name="Retângulo 1">
            <a:extLst>
              <a:ext uri="{FF2B5EF4-FFF2-40B4-BE49-F238E27FC236}">
                <a16:creationId xmlns:a16="http://schemas.microsoft.com/office/drawing/2014/main" id="{E4E09B5F-AD72-438F-9787-BE0E5CEE1E14}"/>
              </a:ext>
            </a:extLst>
          </p:cNvPr>
          <p:cNvSpPr/>
          <p:nvPr/>
        </p:nvSpPr>
        <p:spPr>
          <a:xfrm>
            <a:off x="429820" y="4544273"/>
            <a:ext cx="2148451" cy="461665"/>
          </a:xfrm>
          <a:prstGeom prst="rect">
            <a:avLst/>
          </a:prstGeom>
        </p:spPr>
        <p:txBody>
          <a:bodyPr wrap="square">
            <a:spAutoFit/>
          </a:bodyPr>
          <a:lstStyle/>
          <a:p>
            <a:pPr marL="228600" indent="-228600">
              <a:buFont typeface="+mj-lt"/>
              <a:buAutoNum type="alphaLcParenR"/>
            </a:pPr>
            <a:r>
              <a:rPr lang="pt-BR" sz="1200" b="1" spc="-5" dirty="0" err="1">
                <a:cs typeface="Arial"/>
              </a:rPr>
              <a:t>Tipe</a:t>
            </a:r>
            <a:r>
              <a:rPr lang="pt-BR" sz="1200" spc="-5" dirty="0">
                <a:cs typeface="Arial"/>
              </a:rPr>
              <a:t>:</a:t>
            </a:r>
            <a:r>
              <a:rPr lang="pt-BR" sz="1200" spc="-75" dirty="0">
                <a:cs typeface="Arial"/>
              </a:rPr>
              <a:t> </a:t>
            </a:r>
            <a:r>
              <a:rPr lang="pt-BR" sz="1200" spc="-5" dirty="0">
                <a:cs typeface="Arial"/>
              </a:rPr>
              <a:t>HTTP</a:t>
            </a:r>
          </a:p>
          <a:p>
            <a:pPr marL="228600" indent="-228600">
              <a:buFont typeface="+mj-lt"/>
              <a:buAutoNum type="alphaLcParenR"/>
            </a:pPr>
            <a:r>
              <a:rPr lang="pt-BR" sz="1200" b="1" spc="-5" dirty="0" err="1">
                <a:cs typeface="Arial"/>
              </a:rPr>
              <a:t>Source</a:t>
            </a:r>
            <a:r>
              <a:rPr lang="pt-BR" sz="1200" b="1" spc="-5" dirty="0">
                <a:cs typeface="Arial"/>
              </a:rPr>
              <a:t> </a:t>
            </a:r>
            <a:r>
              <a:rPr lang="pt-BR" sz="1200" dirty="0"/>
              <a:t>: 0.0.0.0/0</a:t>
            </a:r>
          </a:p>
        </p:txBody>
      </p:sp>
      <p:cxnSp>
        <p:nvCxnSpPr>
          <p:cNvPr id="19" name="Conector de Seta Reta 18">
            <a:extLst>
              <a:ext uri="{FF2B5EF4-FFF2-40B4-BE49-F238E27FC236}">
                <a16:creationId xmlns:a16="http://schemas.microsoft.com/office/drawing/2014/main" id="{4963316A-1337-487A-9E83-37C73119F347}"/>
              </a:ext>
            </a:extLst>
          </p:cNvPr>
          <p:cNvCxnSpPr>
            <a:cxnSpLocks/>
          </p:cNvCxnSpPr>
          <p:nvPr/>
        </p:nvCxnSpPr>
        <p:spPr>
          <a:xfrm>
            <a:off x="243890" y="3431079"/>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pic>
        <p:nvPicPr>
          <p:cNvPr id="8" name="Imagem 7">
            <a:extLst>
              <a:ext uri="{FF2B5EF4-FFF2-40B4-BE49-F238E27FC236}">
                <a16:creationId xmlns:a16="http://schemas.microsoft.com/office/drawing/2014/main" id="{CA353981-DCBA-4A76-880D-A50EBCFBDA87}"/>
              </a:ext>
            </a:extLst>
          </p:cNvPr>
          <p:cNvPicPr>
            <a:picLocks noChangeAspect="1"/>
          </p:cNvPicPr>
          <p:nvPr/>
        </p:nvPicPr>
        <p:blipFill>
          <a:blip r:embed="rId4"/>
          <a:stretch>
            <a:fillRect/>
          </a:stretch>
        </p:blipFill>
        <p:spPr>
          <a:xfrm>
            <a:off x="185570" y="5272504"/>
            <a:ext cx="7319769" cy="1103454"/>
          </a:xfrm>
          <a:prstGeom prst="rect">
            <a:avLst/>
          </a:prstGeom>
        </p:spPr>
      </p:pic>
      <p:pic>
        <p:nvPicPr>
          <p:cNvPr id="9" name="Imagem 8">
            <a:extLst>
              <a:ext uri="{FF2B5EF4-FFF2-40B4-BE49-F238E27FC236}">
                <a16:creationId xmlns:a16="http://schemas.microsoft.com/office/drawing/2014/main" id="{65669100-FE4F-47DB-9DC6-59EE6F616B95}"/>
              </a:ext>
            </a:extLst>
          </p:cNvPr>
          <p:cNvPicPr>
            <a:picLocks noChangeAspect="1"/>
          </p:cNvPicPr>
          <p:nvPr/>
        </p:nvPicPr>
        <p:blipFill>
          <a:blip r:embed="rId5"/>
          <a:stretch>
            <a:fillRect/>
          </a:stretch>
        </p:blipFill>
        <p:spPr>
          <a:xfrm>
            <a:off x="3886020" y="6438147"/>
            <a:ext cx="3419024" cy="522708"/>
          </a:xfrm>
          <a:prstGeom prst="rect">
            <a:avLst/>
          </a:prstGeom>
        </p:spPr>
      </p:pic>
      <p:sp>
        <p:nvSpPr>
          <p:cNvPr id="10" name="Retângulo 9">
            <a:extLst>
              <a:ext uri="{FF2B5EF4-FFF2-40B4-BE49-F238E27FC236}">
                <a16:creationId xmlns:a16="http://schemas.microsoft.com/office/drawing/2014/main" id="{703B8C02-B43C-4B5A-98A1-1578CC9AD360}"/>
              </a:ext>
            </a:extLst>
          </p:cNvPr>
          <p:cNvSpPr/>
          <p:nvPr/>
        </p:nvSpPr>
        <p:spPr>
          <a:xfrm>
            <a:off x="1160745" y="6457858"/>
            <a:ext cx="2291974" cy="307777"/>
          </a:xfrm>
          <a:prstGeom prst="rect">
            <a:avLst/>
          </a:prstGeom>
        </p:spPr>
        <p:txBody>
          <a:bodyPr wrap="none">
            <a:spAutoFit/>
          </a:bodyPr>
          <a:lstStyle/>
          <a:p>
            <a:pPr marL="342900" indent="-342900">
              <a:buFont typeface="+mj-lt"/>
              <a:buAutoNum type="alphaLcParenR" startAt="3"/>
            </a:pPr>
            <a:r>
              <a:rPr lang="pt-BR" sz="1400" spc="-5" dirty="0">
                <a:cs typeface="Arial"/>
              </a:rPr>
              <a:t>Click em </a:t>
            </a:r>
            <a:r>
              <a:rPr lang="pt-BR" sz="1400" b="1" spc="-5" dirty="0">
                <a:cs typeface="Arial"/>
              </a:rPr>
              <a:t>Salvar regra</a:t>
            </a:r>
            <a:endParaRPr lang="pt-BR" sz="1400" dirty="0"/>
          </a:p>
        </p:txBody>
      </p:sp>
      <p:cxnSp>
        <p:nvCxnSpPr>
          <p:cNvPr id="13" name="Conector de Seta Reta 12">
            <a:extLst>
              <a:ext uri="{FF2B5EF4-FFF2-40B4-BE49-F238E27FC236}">
                <a16:creationId xmlns:a16="http://schemas.microsoft.com/office/drawing/2014/main" id="{DA2B84B6-DAF2-4BA2-90DE-BB1CF582FAF4}"/>
              </a:ext>
            </a:extLst>
          </p:cNvPr>
          <p:cNvCxnSpPr>
            <a:cxnSpLocks/>
          </p:cNvCxnSpPr>
          <p:nvPr/>
        </p:nvCxnSpPr>
        <p:spPr>
          <a:xfrm flipV="1">
            <a:off x="345590" y="6113411"/>
            <a:ext cx="409120" cy="173803"/>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4" name="Conector de Seta Reta 13">
            <a:extLst>
              <a:ext uri="{FF2B5EF4-FFF2-40B4-BE49-F238E27FC236}">
                <a16:creationId xmlns:a16="http://schemas.microsoft.com/office/drawing/2014/main" id="{7897D62A-99C1-45A6-887F-6A4345BF9C37}"/>
              </a:ext>
            </a:extLst>
          </p:cNvPr>
          <p:cNvCxnSpPr>
            <a:cxnSpLocks/>
          </p:cNvCxnSpPr>
          <p:nvPr/>
        </p:nvCxnSpPr>
        <p:spPr>
          <a:xfrm flipV="1">
            <a:off x="3436334" y="6233249"/>
            <a:ext cx="409120" cy="173803"/>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5746155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522720" y="1045533"/>
            <a:ext cx="4806720" cy="301683"/>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t>
            </a:r>
            <a:r>
              <a:rPr lang="pt-BR" sz="1600" b="0" strike="noStrike" spc="29" dirty="0" err="1">
                <a:solidFill>
                  <a:srgbClr val="262626"/>
                </a:solidFill>
                <a:latin typeface="Trebuchet MS"/>
              </a:rPr>
              <a:t>Amazon</a:t>
            </a:r>
            <a:r>
              <a:rPr lang="pt-BR" sz="1600" b="0" strike="noStrike" spc="29" dirty="0">
                <a:solidFill>
                  <a:srgbClr val="262626"/>
                </a:solidFill>
                <a:latin typeface="Trebuchet MS"/>
              </a:rPr>
              <a:t> EC2</a:t>
            </a:r>
            <a:endParaRPr lang="pt-BR" sz="1600" b="0" strike="noStrike" spc="-1" dirty="0">
              <a:latin typeface="Arial"/>
            </a:endParaRPr>
          </a:p>
        </p:txBody>
      </p:sp>
      <p:graphicFrame>
        <p:nvGraphicFramePr>
          <p:cNvPr id="191" name="Table 9"/>
          <p:cNvGraphicFramePr/>
          <p:nvPr>
            <p:extLst>
              <p:ext uri="{D42A27DB-BD31-4B8C-83A1-F6EECF244321}">
                <p14:modId xmlns:p14="http://schemas.microsoft.com/office/powerpoint/2010/main" val="1728607694"/>
              </p:ext>
            </p:extLst>
          </p:nvPr>
        </p:nvGraphicFramePr>
        <p:xfrm>
          <a:off x="522720" y="2293322"/>
          <a:ext cx="5596560" cy="2321814"/>
        </p:xfrm>
        <a:graphic>
          <a:graphicData uri="http://schemas.openxmlformats.org/drawingml/2006/table">
            <a:tbl>
              <a:tblPr/>
              <a:tblGrid>
                <a:gridCol w="2340360">
                  <a:extLst>
                    <a:ext uri="{9D8B030D-6E8A-4147-A177-3AD203B41FA5}">
                      <a16:colId xmlns:a16="http://schemas.microsoft.com/office/drawing/2014/main" val="20000"/>
                    </a:ext>
                  </a:extLst>
                </a:gridCol>
                <a:gridCol w="3256200">
                  <a:extLst>
                    <a:ext uri="{9D8B030D-6E8A-4147-A177-3AD203B41FA5}">
                      <a16:colId xmlns:a16="http://schemas.microsoft.com/office/drawing/2014/main" val="20001"/>
                    </a:ext>
                  </a:extLst>
                </a:gridCol>
              </a:tblGrid>
              <a:tr h="165960">
                <a:tc>
                  <a:txBody>
                    <a:bodyPr/>
                    <a:lstStyle/>
                    <a:p>
                      <a:pPr marL="68040">
                        <a:lnSpc>
                          <a:spcPts val="1210"/>
                        </a:lnSpc>
                      </a:pPr>
                      <a:r>
                        <a:rPr lang="pt-BR" sz="1100" b="1" strike="noStrike" spc="-4" dirty="0" err="1">
                          <a:solidFill>
                            <a:srgbClr val="262626"/>
                          </a:solidFill>
                          <a:latin typeface="+mn-lt"/>
                        </a:rPr>
                        <a:t>Requesitos</a:t>
                      </a:r>
                      <a:endParaRPr lang="pt-BR" sz="1100" b="0" strike="noStrike" spc="-1" dirty="0">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marL="66600">
                        <a:lnSpc>
                          <a:spcPts val="1210"/>
                        </a:lnSpc>
                      </a:pPr>
                      <a:r>
                        <a:rPr lang="pt-BR" sz="1100" b="1" strike="noStrike" spc="-4" dirty="0">
                          <a:solidFill>
                            <a:srgbClr val="262626"/>
                          </a:solidFill>
                          <a:latin typeface="Arial"/>
                        </a:rPr>
                        <a:t>Estado</a:t>
                      </a:r>
                      <a:endParaRPr lang="pt-BR" sz="1100" b="0" strike="noStrike" spc="-1" dirty="0">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0"/>
                  </a:ext>
                </a:extLst>
              </a:tr>
              <a:tr h="167400">
                <a:tc>
                  <a:txBody>
                    <a:bodyPr/>
                    <a:lstStyle/>
                    <a:p>
                      <a:pPr marL="68040">
                        <a:lnSpc>
                          <a:spcPts val="1219"/>
                        </a:lnSpc>
                      </a:pPr>
                      <a:r>
                        <a:rPr lang="pt-BR" sz="1100" b="0" strike="noStrike" spc="-1" dirty="0">
                          <a:solidFill>
                            <a:srgbClr val="262626"/>
                          </a:solidFill>
                          <a:latin typeface="+mn-lt"/>
                        </a:rPr>
                        <a:t>Precisamos de um servidor web.</a:t>
                      </a:r>
                      <a:endParaRPr lang="pt-BR" sz="1100" b="0" strike="noStrike" spc="-1" dirty="0">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marL="66600">
                        <a:lnSpc>
                          <a:spcPts val="1219"/>
                        </a:lnSpc>
                      </a:pPr>
                      <a:r>
                        <a:rPr lang="pt-BR" sz="1100" b="0" strike="noStrike" spc="-4" dirty="0">
                          <a:solidFill>
                            <a:srgbClr val="262626"/>
                          </a:solidFill>
                          <a:latin typeface="Arial"/>
                        </a:rPr>
                        <a:t>Complete</a:t>
                      </a:r>
                      <a:endParaRPr lang="pt-BR" sz="1100" b="0" strike="noStrike" spc="-1" dirty="0">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1"/>
                  </a:ext>
                </a:extLst>
              </a:tr>
              <a:tr h="327960">
                <a:tc>
                  <a:txBody>
                    <a:bodyPr/>
                    <a:lstStyle/>
                    <a:p>
                      <a:pPr marL="68040">
                        <a:lnSpc>
                          <a:spcPts val="1270"/>
                        </a:lnSpc>
                        <a:spcBef>
                          <a:spcPts val="40"/>
                        </a:spcBef>
                      </a:pPr>
                      <a:r>
                        <a:rPr lang="pt-BR" sz="1100" b="0" strike="noStrike" spc="-4" dirty="0">
                          <a:solidFill>
                            <a:srgbClr val="262626"/>
                          </a:solidFill>
                          <a:latin typeface="+mn-lt"/>
                        </a:rPr>
                        <a:t>O servidor da Web deve ser uma máquina Linux.</a:t>
                      </a:r>
                      <a:endParaRPr lang="pt-BR" sz="1100" b="0" strike="noStrike" spc="-1" dirty="0">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marL="66600">
                        <a:lnSpc>
                          <a:spcPts val="1276"/>
                        </a:lnSpc>
                      </a:pPr>
                      <a:r>
                        <a:rPr lang="pt-BR" sz="1100" b="0" strike="noStrike" spc="-4">
                          <a:solidFill>
                            <a:srgbClr val="262626"/>
                          </a:solidFill>
                          <a:latin typeface="Arial"/>
                        </a:rPr>
                        <a:t>Complete</a:t>
                      </a:r>
                      <a:endParaRPr lang="pt-BR" sz="1100" b="0" strike="noStrike" spc="-1">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2"/>
                  </a:ext>
                </a:extLst>
              </a:tr>
              <a:tr h="327960">
                <a:tc>
                  <a:txBody>
                    <a:bodyPr/>
                    <a:lstStyle/>
                    <a:p>
                      <a:pPr marL="68040">
                        <a:lnSpc>
                          <a:spcPts val="1270"/>
                        </a:lnSpc>
                        <a:spcBef>
                          <a:spcPts val="40"/>
                        </a:spcBef>
                      </a:pPr>
                      <a:r>
                        <a:rPr lang="pt-BR" sz="1100" b="0" strike="noStrike" spc="-4" dirty="0">
                          <a:solidFill>
                            <a:srgbClr val="262626"/>
                          </a:solidFill>
                          <a:latin typeface="+mn-lt"/>
                        </a:rPr>
                        <a:t>O servidor da Web deve ter o Apache instalado.</a:t>
                      </a:r>
                      <a:endParaRPr lang="pt-BR" sz="1100" b="0" strike="noStrike" spc="-1" dirty="0">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marL="66600">
                        <a:lnSpc>
                          <a:spcPts val="1276"/>
                        </a:lnSpc>
                      </a:pPr>
                      <a:r>
                        <a:rPr lang="pt-BR" sz="1100" b="0" strike="noStrike" spc="-4">
                          <a:solidFill>
                            <a:srgbClr val="262626"/>
                          </a:solidFill>
                          <a:latin typeface="Arial"/>
                        </a:rPr>
                        <a:t>Complete</a:t>
                      </a:r>
                      <a:endParaRPr lang="pt-BR" sz="1100" b="0" strike="noStrike" spc="-1">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3"/>
                  </a:ext>
                </a:extLst>
              </a:tr>
              <a:tr h="487440">
                <a:tc>
                  <a:txBody>
                    <a:bodyPr/>
                    <a:lstStyle/>
                    <a:p>
                      <a:pPr marL="68040">
                        <a:lnSpc>
                          <a:spcPts val="1276"/>
                        </a:lnSpc>
                      </a:pPr>
                      <a:r>
                        <a:rPr lang="pt-BR" sz="1100" b="0" strike="noStrike" spc="-4" dirty="0">
                          <a:solidFill>
                            <a:srgbClr val="262626"/>
                          </a:solidFill>
                          <a:latin typeface="+mn-lt"/>
                        </a:rPr>
                        <a:t>O servidor da web deve minimizar o custo.</a:t>
                      </a:r>
                      <a:endParaRPr lang="pt-BR" sz="1100" b="0" strike="noStrike" spc="-1" dirty="0">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marL="66600">
                        <a:lnSpc>
                          <a:spcPct val="95000"/>
                        </a:lnSpc>
                        <a:spcBef>
                          <a:spcPts val="11"/>
                        </a:spcBef>
                      </a:pPr>
                      <a:r>
                        <a:rPr lang="pt-BR" sz="1100" b="0" strike="noStrike" spc="-4" dirty="0" err="1">
                          <a:solidFill>
                            <a:srgbClr val="262626"/>
                          </a:solidFill>
                          <a:latin typeface="Arial"/>
                        </a:rPr>
                        <a:t>Amazon</a:t>
                      </a:r>
                      <a:r>
                        <a:rPr lang="pt-BR" sz="1100" b="0" strike="noStrike" spc="-4" dirty="0">
                          <a:solidFill>
                            <a:srgbClr val="262626"/>
                          </a:solidFill>
                          <a:latin typeface="Arial"/>
                        </a:rPr>
                        <a:t> EC2 T2 </a:t>
                      </a:r>
                      <a:r>
                        <a:rPr lang="pt-BR" sz="1100" b="0" strike="noStrike" spc="-4" dirty="0">
                          <a:solidFill>
                            <a:srgbClr val="262626"/>
                          </a:solidFill>
                          <a:latin typeface="+mn-lt"/>
                        </a:rPr>
                        <a:t>Guia de preços (dica: observe o preço sob demanda /hora) </a:t>
                      </a:r>
                      <a:r>
                        <a:rPr lang="pt-BR" sz="1100" b="0" u="none" strike="noStrike" spc="-4" dirty="0">
                          <a:solidFill>
                            <a:schemeClr val="tx1"/>
                          </a:solidFill>
                          <a:uFill>
                            <a:solidFill>
                              <a:srgbClr val="0563C1"/>
                            </a:solidFill>
                          </a:uFill>
                          <a:latin typeface="Arial"/>
                        </a:rPr>
                        <a:t>https://aws.amazon.com/ec2/instance-types/t2/</a:t>
                      </a:r>
                      <a:endParaRPr lang="pt-BR" sz="1100" b="0" u="none" strike="noStrike" spc="-1" dirty="0">
                        <a:solidFill>
                          <a:schemeClr val="tx1"/>
                        </a:solidFill>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4"/>
                  </a:ext>
                </a:extLst>
              </a:tr>
              <a:tr h="328680">
                <a:tc>
                  <a:txBody>
                    <a:bodyPr/>
                    <a:lstStyle/>
                    <a:p>
                      <a:pPr marL="68040">
                        <a:lnSpc>
                          <a:spcPts val="1261"/>
                        </a:lnSpc>
                        <a:spcBef>
                          <a:spcPts val="60"/>
                        </a:spcBef>
                      </a:pPr>
                      <a:r>
                        <a:rPr lang="pt-BR" sz="1100" b="0" strike="noStrike" spc="-4" dirty="0">
                          <a:solidFill>
                            <a:srgbClr val="262626"/>
                          </a:solidFill>
                          <a:latin typeface="+mn-lt"/>
                        </a:rPr>
                        <a:t>O servidor da Web deve ser acessível ao público.</a:t>
                      </a:r>
                      <a:endParaRPr lang="pt-BR" sz="1100" b="0" strike="noStrike" spc="-1" dirty="0">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marL="66600">
                        <a:lnSpc>
                          <a:spcPts val="1290"/>
                        </a:lnSpc>
                      </a:pPr>
                      <a:r>
                        <a:rPr lang="pt-BR" sz="1100" b="0" strike="noStrike" spc="-4" dirty="0">
                          <a:solidFill>
                            <a:srgbClr val="262626"/>
                          </a:solidFill>
                          <a:latin typeface="Arial"/>
                        </a:rPr>
                        <a:t>Complete</a:t>
                      </a:r>
                      <a:endParaRPr lang="pt-BR" sz="1100" b="0" strike="noStrike" spc="-1" dirty="0">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5"/>
                  </a:ext>
                </a:extLst>
              </a:tr>
            </a:tbl>
          </a:graphicData>
        </a:graphic>
      </p:graphicFrame>
      <p:sp>
        <p:nvSpPr>
          <p:cNvPr id="192" name="CustomShape 10"/>
          <p:cNvSpPr/>
          <p:nvPr/>
        </p:nvSpPr>
        <p:spPr>
          <a:xfrm>
            <a:off x="522720" y="4881800"/>
            <a:ext cx="6772680" cy="317508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400" b="1" spc="-4" dirty="0">
                <a:solidFill>
                  <a:srgbClr val="000000"/>
                </a:solidFill>
              </a:rPr>
              <a:t>Eficácia de custos</a:t>
            </a:r>
          </a:p>
          <a:p>
            <a:pPr marL="12600">
              <a:lnSpc>
                <a:spcPct val="100000"/>
              </a:lnSpc>
              <a:spcBef>
                <a:spcPts val="105"/>
              </a:spcBef>
            </a:pPr>
            <a:r>
              <a:rPr lang="pt-BR" sz="1400" spc="-4" dirty="0">
                <a:solidFill>
                  <a:srgbClr val="000000"/>
                </a:solidFill>
              </a:rPr>
              <a:t>Você usou uma instância t2.micro, mas de que outras formas podemos economizar custos para sua empresa? Os serviços de computação em nuvem usam um modelo de preço baseado em utilitário. Basicamente, se você deixar a luz acesa, há um custo associado que aparecerá na conta de luz. Se nossa equipe de produto só trabalha de segunda a sexta-feira entre 8h00 e 18h00, podemos minimizar o custo desligando nosso servidor da </a:t>
            </a:r>
            <a:r>
              <a:rPr lang="pt-BR" sz="1400" b="1" i="1" spc="-4" dirty="0">
                <a:solidFill>
                  <a:srgbClr val="000000"/>
                </a:solidFill>
              </a:rPr>
              <a:t>Web </a:t>
            </a:r>
            <a:r>
              <a:rPr lang="pt-BR" sz="1400" b="1" i="1" spc="-4" dirty="0" err="1">
                <a:solidFill>
                  <a:srgbClr val="000000"/>
                </a:solidFill>
              </a:rPr>
              <a:t>BitBeat</a:t>
            </a:r>
            <a:r>
              <a:rPr lang="pt-BR" sz="1400" b="1" i="1" spc="-4" dirty="0">
                <a:solidFill>
                  <a:srgbClr val="000000"/>
                </a:solidFill>
              </a:rPr>
              <a:t> </a:t>
            </a:r>
            <a:r>
              <a:rPr lang="pt-BR" sz="1400" spc="-4" dirty="0">
                <a:solidFill>
                  <a:srgbClr val="000000"/>
                </a:solidFill>
              </a:rPr>
              <a:t>quando não o estivermos usando?</a:t>
            </a:r>
          </a:p>
        </p:txBody>
      </p:sp>
      <p:sp>
        <p:nvSpPr>
          <p:cNvPr id="193" name="CustomShape 11"/>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66EF5006-D25C-4729-B160-725DA4F2D797}" type="slidenum">
              <a:rPr lang="pt-BR" sz="1050" b="0" strike="noStrike" spc="-1">
                <a:solidFill>
                  <a:srgbClr val="8B8B8B"/>
                </a:solidFill>
                <a:latin typeface="Calibri"/>
              </a:rPr>
              <a:t>15</a:t>
            </a:fld>
            <a:endParaRPr lang="pt-BR" sz="1050" b="0" strike="noStrike" spc="-1">
              <a:latin typeface="Arial"/>
            </a:endParaRPr>
          </a:p>
          <a:p>
            <a:pPr algn="ctr">
              <a:lnSpc>
                <a:spcPct val="100000"/>
              </a:lnSpc>
            </a:pPr>
            <a:endParaRPr lang="pt-BR" sz="1050" b="0" strike="noStrike" spc="-1">
              <a:latin typeface="Arial"/>
            </a:endParaRPr>
          </a:p>
        </p:txBody>
      </p:sp>
      <p:sp>
        <p:nvSpPr>
          <p:cNvPr id="2" name="Retângulo 1">
            <a:extLst>
              <a:ext uri="{FF2B5EF4-FFF2-40B4-BE49-F238E27FC236}">
                <a16:creationId xmlns:a16="http://schemas.microsoft.com/office/drawing/2014/main" id="{A833635F-B96A-42BC-97EF-1937913D15B1}"/>
              </a:ext>
            </a:extLst>
          </p:cNvPr>
          <p:cNvSpPr/>
          <p:nvPr/>
        </p:nvSpPr>
        <p:spPr>
          <a:xfrm>
            <a:off x="416560" y="1427818"/>
            <a:ext cx="5831840" cy="646331"/>
          </a:xfrm>
          <a:prstGeom prst="rect">
            <a:avLst/>
          </a:prstGeom>
        </p:spPr>
        <p:txBody>
          <a:bodyPr wrap="square">
            <a:spAutoFit/>
          </a:bodyPr>
          <a:lstStyle/>
          <a:p>
            <a:r>
              <a:rPr lang="pt-BR" sz="1200" dirty="0">
                <a:latin typeface="Arial" panose="020B0604020202020204" pitchFamily="34" charset="0"/>
                <a:cs typeface="Arial" panose="020B0604020202020204" pitchFamily="34" charset="0"/>
              </a:rPr>
              <a:t>Parabéns! Lançamos com sucesso nosso </a:t>
            </a:r>
            <a:r>
              <a:rPr lang="pt-BR" sz="1200" b="1" spc="-5" dirty="0" err="1">
                <a:cs typeface="Arial"/>
              </a:rPr>
              <a:t>webserver</a:t>
            </a:r>
            <a:r>
              <a:rPr lang="pt-BR" sz="1200" b="1" spc="-5" dirty="0">
                <a:cs typeface="Arial"/>
              </a:rPr>
              <a:t> </a:t>
            </a:r>
            <a:r>
              <a:rPr lang="pt-BR" sz="1200" b="1" dirty="0" err="1">
                <a:latin typeface="Arial" panose="020B0604020202020204" pitchFamily="34" charset="0"/>
                <a:cs typeface="Arial" panose="020B0604020202020204" pitchFamily="34" charset="0"/>
              </a:rPr>
              <a:t>BitBeat</a:t>
            </a:r>
            <a:r>
              <a:rPr lang="pt-BR" sz="1200" dirty="0">
                <a:latin typeface="Arial" panose="020B0604020202020204" pitchFamily="34" charset="0"/>
                <a:cs typeface="Arial" panose="020B0604020202020204" pitchFamily="34" charset="0"/>
              </a:rPr>
              <a:t> e nossa equipe de produto está muito satisfeita por ter um POC para o lançamento do </a:t>
            </a:r>
            <a:r>
              <a:rPr lang="pt-BR" sz="1200" dirty="0" err="1">
                <a:latin typeface="Arial" panose="020B0604020202020204" pitchFamily="34" charset="0"/>
                <a:cs typeface="Arial" panose="020B0604020202020204" pitchFamily="34" charset="0"/>
              </a:rPr>
              <a:t>BitBanger</a:t>
            </a:r>
            <a:r>
              <a:rPr lang="pt-BR" sz="1200" dirty="0">
                <a:latin typeface="Arial" panose="020B0604020202020204" pitchFamily="34" charset="0"/>
                <a:cs typeface="Arial" panose="020B0604020202020204" pitchFamily="34" charset="0"/>
              </a:rPr>
              <a:t>. Para ter certeza de que fizemos tudo certo, você deve revisar os requisitos.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9"/>
          <p:cNvSpPr/>
          <p:nvPr/>
        </p:nvSpPr>
        <p:spPr>
          <a:xfrm>
            <a:off x="499320" y="6276960"/>
            <a:ext cx="6528600" cy="272502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400" b="1" spc="-4" dirty="0">
                <a:solidFill>
                  <a:srgbClr val="000000"/>
                </a:solidFill>
              </a:rPr>
              <a:t>Vamos revisar</a:t>
            </a:r>
          </a:p>
          <a:p>
            <a:pPr marL="12600">
              <a:lnSpc>
                <a:spcPct val="100000"/>
              </a:lnSpc>
              <a:spcBef>
                <a:spcPts val="105"/>
              </a:spcBef>
            </a:pPr>
            <a:r>
              <a:rPr lang="pt-BR" sz="1400" spc="-4" dirty="0">
                <a:solidFill>
                  <a:srgbClr val="000000"/>
                </a:solidFill>
              </a:rPr>
              <a:t>Você concluiu a atividade e iniciou e configurou com sucesso um servidor da web </a:t>
            </a:r>
            <a:r>
              <a:rPr lang="pt-BR" sz="1400" spc="-4" dirty="0" err="1">
                <a:solidFill>
                  <a:srgbClr val="000000"/>
                </a:solidFill>
              </a:rPr>
              <a:t>Amazon</a:t>
            </a:r>
            <a:r>
              <a:rPr lang="pt-BR" sz="1400" spc="-4" dirty="0">
                <a:solidFill>
                  <a:srgbClr val="000000"/>
                </a:solidFill>
              </a:rPr>
              <a:t> EC2 para hospedar o produto de sua equipe. Olhando para o futuro, pense nos tipos de etapas que você pode realizar a seguir.</a:t>
            </a:r>
          </a:p>
          <a:p>
            <a:pPr marL="12600">
              <a:lnSpc>
                <a:spcPct val="100000"/>
              </a:lnSpc>
              <a:spcBef>
                <a:spcPts val="105"/>
              </a:spcBef>
            </a:pPr>
            <a:endParaRPr lang="pt-BR" sz="1400" spc="-4" dirty="0">
              <a:solidFill>
                <a:srgbClr val="000000"/>
              </a:solidFill>
            </a:endParaRPr>
          </a:p>
          <a:p>
            <a:pPr marL="12600">
              <a:lnSpc>
                <a:spcPct val="100000"/>
              </a:lnSpc>
              <a:spcBef>
                <a:spcPts val="105"/>
              </a:spcBef>
            </a:pPr>
            <a:r>
              <a:rPr lang="pt-BR" sz="1400" spc="-4" dirty="0">
                <a:solidFill>
                  <a:srgbClr val="000000"/>
                </a:solidFill>
              </a:rPr>
              <a:t>Nesta atividade, você:</a:t>
            </a:r>
          </a:p>
          <a:p>
            <a:pPr marL="298350" indent="-285750">
              <a:lnSpc>
                <a:spcPct val="100000"/>
              </a:lnSpc>
              <a:spcBef>
                <a:spcPts val="105"/>
              </a:spcBef>
              <a:buFont typeface="Arial" panose="020B0604020202020204" pitchFamily="34" charset="0"/>
              <a:buChar char="•"/>
            </a:pPr>
            <a:r>
              <a:rPr lang="pt-BR" sz="1400" spc="-4" dirty="0">
                <a:solidFill>
                  <a:srgbClr val="000000"/>
                </a:solidFill>
              </a:rPr>
              <a:t>Lançou uma instância </a:t>
            </a:r>
            <a:r>
              <a:rPr lang="pt-BR" sz="1400" spc="-4" dirty="0" err="1">
                <a:solidFill>
                  <a:srgbClr val="000000"/>
                </a:solidFill>
              </a:rPr>
              <a:t>Amazon</a:t>
            </a:r>
            <a:r>
              <a:rPr lang="pt-BR" sz="1400" spc="-4" dirty="0">
                <a:solidFill>
                  <a:srgbClr val="000000"/>
                </a:solidFill>
              </a:rPr>
              <a:t> EC2</a:t>
            </a:r>
          </a:p>
          <a:p>
            <a:pPr marL="298350" indent="-285750">
              <a:lnSpc>
                <a:spcPct val="100000"/>
              </a:lnSpc>
              <a:spcBef>
                <a:spcPts val="105"/>
              </a:spcBef>
              <a:buFont typeface="Arial" panose="020B0604020202020204" pitchFamily="34" charset="0"/>
              <a:buChar char="•"/>
            </a:pPr>
            <a:r>
              <a:rPr lang="pt-BR" sz="1400" spc="-4" dirty="0">
                <a:solidFill>
                  <a:srgbClr val="000000"/>
                </a:solidFill>
              </a:rPr>
              <a:t>Criou instruções de dados do usuário (</a:t>
            </a:r>
            <a:r>
              <a:rPr lang="pt-BR" sz="1400" spc="-4" dirty="0" err="1">
                <a:solidFill>
                  <a:srgbClr val="000000"/>
                </a:solidFill>
              </a:rPr>
              <a:t>bootstrapping</a:t>
            </a:r>
            <a:r>
              <a:rPr lang="pt-BR" sz="1400" spc="-4" dirty="0">
                <a:solidFill>
                  <a:srgbClr val="000000"/>
                </a:solidFill>
              </a:rPr>
              <a:t>) para sua instância do </a:t>
            </a:r>
            <a:r>
              <a:rPr lang="pt-BR" sz="1400" spc="-4" dirty="0" err="1">
                <a:solidFill>
                  <a:srgbClr val="000000"/>
                </a:solidFill>
              </a:rPr>
              <a:t>Amazon</a:t>
            </a:r>
            <a:r>
              <a:rPr lang="pt-BR" sz="1400" spc="-4" dirty="0">
                <a:solidFill>
                  <a:srgbClr val="000000"/>
                </a:solidFill>
              </a:rPr>
              <a:t> EC2</a:t>
            </a:r>
          </a:p>
          <a:p>
            <a:pPr marL="298350" indent="-285750">
              <a:lnSpc>
                <a:spcPct val="100000"/>
              </a:lnSpc>
              <a:spcBef>
                <a:spcPts val="105"/>
              </a:spcBef>
              <a:buFont typeface="Arial" panose="020B0604020202020204" pitchFamily="34" charset="0"/>
              <a:buChar char="•"/>
            </a:pPr>
            <a:r>
              <a:rPr lang="pt-BR" sz="1400" spc="-4" dirty="0">
                <a:solidFill>
                  <a:srgbClr val="000000"/>
                </a:solidFill>
              </a:rPr>
              <a:t>Configurações de grupo de segurança definidas</a:t>
            </a:r>
          </a:p>
          <a:p>
            <a:pPr marL="298350" indent="-285750">
              <a:lnSpc>
                <a:spcPct val="100000"/>
              </a:lnSpc>
              <a:spcBef>
                <a:spcPts val="105"/>
              </a:spcBef>
              <a:buFont typeface="Arial" panose="020B0604020202020204" pitchFamily="34" charset="0"/>
              <a:buChar char="•"/>
            </a:pPr>
            <a:r>
              <a:rPr lang="pt-BR" sz="1400" spc="-4" dirty="0">
                <a:solidFill>
                  <a:srgbClr val="000000"/>
                </a:solidFill>
              </a:rPr>
              <a:t>Redimensionou (grupo de segurança) uma instância existente do </a:t>
            </a:r>
            <a:r>
              <a:rPr lang="pt-BR" sz="1400" spc="-4" dirty="0" err="1">
                <a:solidFill>
                  <a:srgbClr val="000000"/>
                </a:solidFill>
              </a:rPr>
              <a:t>Amazon</a:t>
            </a:r>
            <a:r>
              <a:rPr lang="pt-BR" sz="1400" spc="-4" dirty="0">
                <a:solidFill>
                  <a:srgbClr val="000000"/>
                </a:solidFill>
              </a:rPr>
              <a:t> EC2</a:t>
            </a:r>
          </a:p>
          <a:p>
            <a:pPr marL="298350" indent="-285750">
              <a:lnSpc>
                <a:spcPct val="100000"/>
              </a:lnSpc>
              <a:spcBef>
                <a:spcPts val="105"/>
              </a:spcBef>
              <a:buFont typeface="Arial" panose="020B0604020202020204" pitchFamily="34" charset="0"/>
              <a:buChar char="•"/>
            </a:pPr>
            <a:r>
              <a:rPr lang="pt-BR" sz="1400" spc="-4" dirty="0">
                <a:solidFill>
                  <a:srgbClr val="000000"/>
                </a:solidFill>
              </a:rPr>
              <a:t>Maneiras demonstradas de minimizar custos</a:t>
            </a:r>
            <a:endParaRPr lang="pt-BR" sz="1100" strike="noStrike" spc="-1" dirty="0">
              <a:latin typeface="Arial"/>
            </a:endParaRPr>
          </a:p>
        </p:txBody>
      </p:sp>
      <p:sp>
        <p:nvSpPr>
          <p:cNvPr id="223" name="CustomShape 10"/>
          <p:cNvSpPr/>
          <p:nvPr/>
        </p:nvSpPr>
        <p:spPr>
          <a:xfrm>
            <a:off x="524520" y="1669320"/>
            <a:ext cx="6559920" cy="2760120"/>
          </a:xfrm>
          <a:custGeom>
            <a:avLst/>
            <a:gdLst/>
            <a:ahLst/>
            <a:cxnLst/>
            <a:rect l="l" t="t" r="r" b="b"/>
            <a:pathLst>
              <a:path w="6560184" h="2760345">
                <a:moveTo>
                  <a:pt x="460067" y="0"/>
                </a:moveTo>
                <a:lnTo>
                  <a:pt x="6560183" y="0"/>
                </a:lnTo>
                <a:lnTo>
                  <a:pt x="6560183" y="2300281"/>
                </a:lnTo>
                <a:lnTo>
                  <a:pt x="6557808" y="2347320"/>
                </a:lnTo>
                <a:lnTo>
                  <a:pt x="6550837" y="2393001"/>
                </a:lnTo>
                <a:lnTo>
                  <a:pt x="6539500" y="2437091"/>
                </a:lnTo>
                <a:lnTo>
                  <a:pt x="6524030" y="2479360"/>
                </a:lnTo>
                <a:lnTo>
                  <a:pt x="6504658" y="2519575"/>
                </a:lnTo>
                <a:lnTo>
                  <a:pt x="6481614" y="2557507"/>
                </a:lnTo>
                <a:lnTo>
                  <a:pt x="6455130" y="2592924"/>
                </a:lnTo>
                <a:lnTo>
                  <a:pt x="6425437" y="2625595"/>
                </a:lnTo>
                <a:lnTo>
                  <a:pt x="6392766" y="2655288"/>
                </a:lnTo>
                <a:lnTo>
                  <a:pt x="6357350" y="2681772"/>
                </a:lnTo>
                <a:lnTo>
                  <a:pt x="6319418" y="2704815"/>
                </a:lnTo>
                <a:lnTo>
                  <a:pt x="6279202" y="2724188"/>
                </a:lnTo>
                <a:lnTo>
                  <a:pt x="6236933" y="2739658"/>
                </a:lnTo>
                <a:lnTo>
                  <a:pt x="6192843" y="2750995"/>
                </a:lnTo>
                <a:lnTo>
                  <a:pt x="6147162" y="2757966"/>
                </a:lnTo>
                <a:lnTo>
                  <a:pt x="6100123" y="2760341"/>
                </a:lnTo>
                <a:lnTo>
                  <a:pt x="0" y="2760341"/>
                </a:lnTo>
                <a:lnTo>
                  <a:pt x="0" y="460067"/>
                </a:lnTo>
                <a:lnTo>
                  <a:pt x="2375" y="413028"/>
                </a:lnTo>
                <a:lnTo>
                  <a:pt x="9346" y="367347"/>
                </a:lnTo>
                <a:lnTo>
                  <a:pt x="20683" y="323257"/>
                </a:lnTo>
                <a:lnTo>
                  <a:pt x="36154" y="280988"/>
                </a:lnTo>
                <a:lnTo>
                  <a:pt x="55527" y="240771"/>
                </a:lnTo>
                <a:lnTo>
                  <a:pt x="78572" y="202839"/>
                </a:lnTo>
                <a:lnTo>
                  <a:pt x="105056" y="167421"/>
                </a:lnTo>
                <a:lnTo>
                  <a:pt x="134750" y="134750"/>
                </a:lnTo>
                <a:lnTo>
                  <a:pt x="167421" y="105056"/>
                </a:lnTo>
                <a:lnTo>
                  <a:pt x="202839" y="78572"/>
                </a:lnTo>
                <a:lnTo>
                  <a:pt x="240771" y="55527"/>
                </a:lnTo>
                <a:lnTo>
                  <a:pt x="280988" y="36154"/>
                </a:lnTo>
                <a:lnTo>
                  <a:pt x="323257" y="20683"/>
                </a:lnTo>
                <a:lnTo>
                  <a:pt x="367347" y="9346"/>
                </a:lnTo>
                <a:lnTo>
                  <a:pt x="413028" y="2375"/>
                </a:lnTo>
                <a:lnTo>
                  <a:pt x="460067" y="0"/>
                </a:lnTo>
                <a:close/>
              </a:path>
            </a:pathLst>
          </a:custGeom>
          <a:noFill/>
          <a:ln w="19080">
            <a:solidFill>
              <a:srgbClr val="00B0F0"/>
            </a:solidFill>
            <a:round/>
          </a:ln>
        </p:spPr>
        <p:style>
          <a:lnRef idx="0">
            <a:scrgbClr r="0" g="0" b="0"/>
          </a:lnRef>
          <a:fillRef idx="0">
            <a:scrgbClr r="0" g="0" b="0"/>
          </a:fillRef>
          <a:effectRef idx="0">
            <a:scrgbClr r="0" g="0" b="0"/>
          </a:effectRef>
          <a:fontRef idx="minor"/>
        </p:style>
      </p:sp>
      <p:sp>
        <p:nvSpPr>
          <p:cNvPr id="224" name="CustomShape 11"/>
          <p:cNvSpPr/>
          <p:nvPr/>
        </p:nvSpPr>
        <p:spPr>
          <a:xfrm>
            <a:off x="747720" y="2562840"/>
            <a:ext cx="6105240" cy="1713240"/>
          </a:xfrm>
          <a:prstGeom prst="rect">
            <a:avLst/>
          </a:prstGeom>
          <a:noFill/>
          <a:ln>
            <a:noFill/>
          </a:ln>
        </p:spPr>
        <p:style>
          <a:lnRef idx="0">
            <a:scrgbClr r="0" g="0" b="0"/>
          </a:lnRef>
          <a:fillRef idx="0">
            <a:scrgbClr r="0" g="0" b="0"/>
          </a:fillRef>
          <a:effectRef idx="0">
            <a:scrgbClr r="0" g="0" b="0"/>
          </a:effectRef>
          <a:fontRef idx="minor"/>
        </p:style>
        <p:txBody>
          <a:bodyPr lIns="0" tIns="9360" rIns="0" bIns="0"/>
          <a:lstStyle/>
          <a:p>
            <a:pPr marL="12600">
              <a:lnSpc>
                <a:spcPct val="101000"/>
              </a:lnSpc>
              <a:spcBef>
                <a:spcPts val="74"/>
              </a:spcBef>
            </a:pPr>
            <a:r>
              <a:rPr lang="pt-BR" sz="1200" b="0" strike="noStrike" spc="-4" dirty="0">
                <a:solidFill>
                  <a:srgbClr val="000000"/>
                </a:solidFill>
                <a:latin typeface="Calibri"/>
              </a:rPr>
              <a:t>Você pode redimensionar uma instância apenas se seu tipo de instância atual e o novo tipo de instância que você deseja forem compatíveis das seguintes maneiras:</a:t>
            </a:r>
          </a:p>
          <a:p>
            <a:pPr marL="184050" indent="-171450">
              <a:lnSpc>
                <a:spcPct val="101000"/>
              </a:lnSpc>
              <a:spcBef>
                <a:spcPts val="74"/>
              </a:spcBef>
              <a:buFont typeface="Arial" panose="020B0604020202020204" pitchFamily="34" charset="0"/>
              <a:buChar char="•"/>
            </a:pPr>
            <a:r>
              <a:rPr lang="pt-BR" sz="1200" b="1" spc="-5" dirty="0" err="1">
                <a:latin typeface="Carlito"/>
                <a:cs typeface="Carlito"/>
              </a:rPr>
              <a:t>Virtualization</a:t>
            </a:r>
            <a:r>
              <a:rPr lang="pt-BR" sz="1200" b="1" spc="-5" dirty="0">
                <a:latin typeface="Carlito"/>
                <a:cs typeface="Carlito"/>
              </a:rPr>
              <a:t> </a:t>
            </a:r>
            <a:r>
              <a:rPr lang="pt-BR" sz="1200" b="1" spc="-5" dirty="0" err="1">
                <a:latin typeface="Carlito"/>
                <a:cs typeface="Carlito"/>
              </a:rPr>
              <a:t>type</a:t>
            </a:r>
            <a:r>
              <a:rPr lang="pt-BR" sz="1200" b="1" spc="-5" dirty="0">
                <a:latin typeface="Carlito"/>
                <a:cs typeface="Carlito"/>
              </a:rPr>
              <a:t> </a:t>
            </a:r>
            <a:r>
              <a:rPr lang="pt-BR" sz="1200" b="0" strike="noStrike" spc="-4" dirty="0">
                <a:solidFill>
                  <a:srgbClr val="000000"/>
                </a:solidFill>
                <a:latin typeface="Calibri"/>
              </a:rPr>
              <a:t>: Linux </a:t>
            </a:r>
            <a:r>
              <a:rPr lang="pt-BR" sz="1200" b="0" strike="noStrike" spc="-4" dirty="0" err="1">
                <a:solidFill>
                  <a:srgbClr val="000000"/>
                </a:solidFill>
                <a:latin typeface="Calibri"/>
              </a:rPr>
              <a:t>AMIs</a:t>
            </a:r>
            <a:r>
              <a:rPr lang="pt-BR" sz="1200" b="0" strike="noStrike" spc="-4" dirty="0">
                <a:solidFill>
                  <a:srgbClr val="000000"/>
                </a:solidFill>
                <a:latin typeface="Calibri"/>
              </a:rPr>
              <a:t> usam um dos dois tipos de virtualização — </a:t>
            </a:r>
            <a:r>
              <a:rPr lang="pt-BR" sz="1200" b="0" strike="noStrike" spc="-4" dirty="0" err="1">
                <a:solidFill>
                  <a:srgbClr val="000000"/>
                </a:solidFill>
                <a:latin typeface="Calibri"/>
              </a:rPr>
              <a:t>paravirtual</a:t>
            </a:r>
            <a:r>
              <a:rPr lang="pt-BR" sz="1200" b="0" strike="noStrike" spc="-4" dirty="0">
                <a:solidFill>
                  <a:srgbClr val="000000"/>
                </a:solidFill>
                <a:latin typeface="Calibri"/>
              </a:rPr>
              <a:t> (PV) ou máquina virtual de hardware (HVM). Você não pode redimensionar uma instância que foi iniciada de um PV AMI para um tipo de instância que seja apenas HVM. Verifique o tipo de </a:t>
            </a:r>
            <a:r>
              <a:rPr lang="pt-BR" sz="1200" b="1" strike="noStrike" spc="-4" dirty="0">
                <a:solidFill>
                  <a:srgbClr val="000000"/>
                </a:solidFill>
                <a:latin typeface="Calibri"/>
              </a:rPr>
              <a:t>instância</a:t>
            </a:r>
            <a:r>
              <a:rPr lang="pt-BR" sz="1200" b="0" strike="noStrike" spc="-4" dirty="0">
                <a:solidFill>
                  <a:srgbClr val="000000"/>
                </a:solidFill>
                <a:latin typeface="Calibri"/>
              </a:rPr>
              <a:t> na guia </a:t>
            </a:r>
            <a:r>
              <a:rPr lang="pt-BR" sz="1200" b="1" dirty="0" err="1">
                <a:latin typeface="Carlito"/>
                <a:cs typeface="Carlito"/>
              </a:rPr>
              <a:t>instance</a:t>
            </a:r>
            <a:r>
              <a:rPr lang="pt-BR" sz="1200" b="1" dirty="0">
                <a:latin typeface="Carlito"/>
                <a:cs typeface="Carlito"/>
              </a:rPr>
              <a:t> </a:t>
            </a:r>
            <a:r>
              <a:rPr lang="pt-BR" sz="1200" b="1" spc="-5" dirty="0" err="1">
                <a:latin typeface="Carlito"/>
                <a:cs typeface="Carlito"/>
              </a:rPr>
              <a:t>Description</a:t>
            </a:r>
            <a:r>
              <a:rPr lang="pt-BR" sz="1200" b="1" spc="-5" dirty="0">
                <a:latin typeface="Carlito"/>
                <a:cs typeface="Carlito"/>
              </a:rPr>
              <a:t> </a:t>
            </a:r>
            <a:r>
              <a:rPr lang="pt-BR" sz="1200" b="0" strike="noStrike" spc="-4" dirty="0">
                <a:solidFill>
                  <a:srgbClr val="000000"/>
                </a:solidFill>
                <a:latin typeface="Calibri"/>
              </a:rPr>
              <a:t>em </a:t>
            </a:r>
            <a:r>
              <a:rPr lang="pt-BR" sz="1200" b="1" spc="-5" dirty="0" err="1">
                <a:latin typeface="Carlito"/>
                <a:cs typeface="Carlito"/>
              </a:rPr>
              <a:t>Virtualization</a:t>
            </a:r>
            <a:r>
              <a:rPr lang="pt-BR" sz="1200" b="0" strike="noStrike" spc="-4" dirty="0">
                <a:solidFill>
                  <a:srgbClr val="000000"/>
                </a:solidFill>
                <a:latin typeface="Calibri"/>
              </a:rPr>
              <a:t>.</a:t>
            </a:r>
          </a:p>
          <a:p>
            <a:pPr marL="184050" indent="-171450">
              <a:lnSpc>
                <a:spcPct val="101000"/>
              </a:lnSpc>
              <a:spcBef>
                <a:spcPts val="74"/>
              </a:spcBef>
              <a:buFont typeface="Arial" panose="020B0604020202020204" pitchFamily="34" charset="0"/>
              <a:buChar char="•"/>
            </a:pPr>
            <a:r>
              <a:rPr lang="pt-BR" sz="1200" b="1" dirty="0" err="1">
                <a:latin typeface="Carlito"/>
                <a:cs typeface="Carlito"/>
              </a:rPr>
              <a:t>Architecture</a:t>
            </a:r>
            <a:r>
              <a:rPr lang="pt-BR" sz="1200" b="1" dirty="0">
                <a:latin typeface="Carlito"/>
                <a:cs typeface="Carlito"/>
              </a:rPr>
              <a:t> </a:t>
            </a:r>
            <a:r>
              <a:rPr lang="pt-BR" sz="1200" b="0" strike="noStrike" spc="-4" dirty="0">
                <a:solidFill>
                  <a:srgbClr val="000000"/>
                </a:solidFill>
                <a:latin typeface="Calibri"/>
              </a:rPr>
              <a:t>: </a:t>
            </a:r>
            <a:r>
              <a:rPr lang="pt-BR" sz="1200" b="0" strike="noStrike" spc="-4" dirty="0" err="1">
                <a:solidFill>
                  <a:srgbClr val="000000"/>
                </a:solidFill>
                <a:latin typeface="Calibri"/>
              </a:rPr>
              <a:t>Amazon</a:t>
            </a:r>
            <a:r>
              <a:rPr lang="pt-BR" sz="1200" b="0" strike="noStrike" spc="-4" dirty="0">
                <a:solidFill>
                  <a:srgbClr val="000000"/>
                </a:solidFill>
                <a:latin typeface="Calibri"/>
              </a:rPr>
              <a:t> </a:t>
            </a:r>
            <a:r>
              <a:rPr lang="pt-BR" sz="1200" b="0" strike="noStrike" spc="-4" dirty="0" err="1">
                <a:solidFill>
                  <a:srgbClr val="000000"/>
                </a:solidFill>
                <a:latin typeface="Calibri"/>
              </a:rPr>
              <a:t>Machine</a:t>
            </a:r>
            <a:r>
              <a:rPr lang="pt-BR" sz="1200" b="0" strike="noStrike" spc="-4" dirty="0">
                <a:solidFill>
                  <a:srgbClr val="000000"/>
                </a:solidFill>
                <a:latin typeface="Calibri"/>
              </a:rPr>
              <a:t> </a:t>
            </a:r>
            <a:r>
              <a:rPr lang="pt-BR" sz="1200" b="0" strike="noStrike" spc="-4" dirty="0" err="1">
                <a:solidFill>
                  <a:srgbClr val="000000"/>
                </a:solidFill>
                <a:latin typeface="Calibri"/>
              </a:rPr>
              <a:t>Images</a:t>
            </a:r>
            <a:r>
              <a:rPr lang="pt-BR" sz="1200" b="0" strike="noStrike" spc="-4" dirty="0">
                <a:solidFill>
                  <a:srgbClr val="000000"/>
                </a:solidFill>
                <a:latin typeface="Calibri"/>
              </a:rPr>
              <a:t> (</a:t>
            </a:r>
            <a:r>
              <a:rPr lang="pt-BR" sz="1200" b="0" strike="noStrike" spc="-4" dirty="0" err="1">
                <a:solidFill>
                  <a:srgbClr val="000000"/>
                </a:solidFill>
                <a:latin typeface="Calibri"/>
              </a:rPr>
              <a:t>AMIs</a:t>
            </a:r>
            <a:r>
              <a:rPr lang="pt-BR" sz="1200" b="0" strike="noStrike" spc="-4" dirty="0">
                <a:solidFill>
                  <a:srgbClr val="000000"/>
                </a:solidFill>
                <a:latin typeface="Calibri"/>
              </a:rPr>
              <a:t>) são específicas para a arquitetura do processador, portanto, você deve selecionar um tipo de instância com a mesma arquitetura de processador do tipo de instância atual.</a:t>
            </a:r>
            <a:endParaRPr lang="pt-BR" sz="1200" b="0" strike="noStrike" spc="-1" dirty="0">
              <a:latin typeface="Arial"/>
            </a:endParaRPr>
          </a:p>
        </p:txBody>
      </p:sp>
      <p:grpSp>
        <p:nvGrpSpPr>
          <p:cNvPr id="228" name="Group 15"/>
          <p:cNvGrpSpPr/>
          <p:nvPr/>
        </p:nvGrpSpPr>
        <p:grpSpPr>
          <a:xfrm>
            <a:off x="499320" y="4845420"/>
            <a:ext cx="6546960" cy="1353960"/>
            <a:chOff x="524520" y="4779720"/>
            <a:chExt cx="6546960" cy="1353960"/>
          </a:xfrm>
        </p:grpSpPr>
        <p:sp>
          <p:nvSpPr>
            <p:cNvPr id="229" name="CustomShape 16"/>
            <p:cNvSpPr/>
            <p:nvPr/>
          </p:nvSpPr>
          <p:spPr>
            <a:xfrm>
              <a:off x="524520" y="4779720"/>
              <a:ext cx="6546960" cy="1353960"/>
            </a:xfrm>
            <a:custGeom>
              <a:avLst/>
              <a:gdLst/>
              <a:ahLst/>
              <a:cxnLst/>
              <a:rect l="l" t="t" r="r" b="b"/>
              <a:pathLst>
                <a:path w="6547484" h="1354454">
                  <a:moveTo>
                    <a:pt x="225689" y="0"/>
                  </a:moveTo>
                  <a:lnTo>
                    <a:pt x="6547483" y="0"/>
                  </a:lnTo>
                  <a:lnTo>
                    <a:pt x="6547483" y="1128420"/>
                  </a:lnTo>
                  <a:lnTo>
                    <a:pt x="6542898" y="1173903"/>
                  </a:lnTo>
                  <a:lnTo>
                    <a:pt x="6529748" y="1216267"/>
                  </a:lnTo>
                  <a:lnTo>
                    <a:pt x="6508941" y="1254603"/>
                  </a:lnTo>
                  <a:lnTo>
                    <a:pt x="6481383" y="1288005"/>
                  </a:lnTo>
                  <a:lnTo>
                    <a:pt x="6447983" y="1315565"/>
                  </a:lnTo>
                  <a:lnTo>
                    <a:pt x="6409648" y="1336374"/>
                  </a:lnTo>
                  <a:lnTo>
                    <a:pt x="6367286" y="1349525"/>
                  </a:lnTo>
                  <a:lnTo>
                    <a:pt x="6321803" y="1354110"/>
                  </a:lnTo>
                  <a:lnTo>
                    <a:pt x="0" y="1354110"/>
                  </a:lnTo>
                  <a:lnTo>
                    <a:pt x="0" y="225690"/>
                  </a:lnTo>
                  <a:lnTo>
                    <a:pt x="4585" y="180205"/>
                  </a:lnTo>
                  <a:lnTo>
                    <a:pt x="17735" y="137841"/>
                  </a:lnTo>
                  <a:lnTo>
                    <a:pt x="38544" y="99504"/>
                  </a:lnTo>
                  <a:lnTo>
                    <a:pt x="66103" y="66103"/>
                  </a:lnTo>
                  <a:lnTo>
                    <a:pt x="99504" y="38544"/>
                  </a:lnTo>
                  <a:lnTo>
                    <a:pt x="137840" y="17735"/>
                  </a:lnTo>
                  <a:lnTo>
                    <a:pt x="180205" y="4585"/>
                  </a:lnTo>
                  <a:lnTo>
                    <a:pt x="225689" y="0"/>
                  </a:lnTo>
                  <a:close/>
                </a:path>
              </a:pathLst>
            </a:custGeom>
            <a:noFill/>
            <a:ln w="28440">
              <a:solidFill>
                <a:srgbClr val="00A4B6"/>
              </a:solidFill>
              <a:round/>
            </a:ln>
          </p:spPr>
          <p:style>
            <a:lnRef idx="0">
              <a:scrgbClr r="0" g="0" b="0"/>
            </a:lnRef>
            <a:fillRef idx="0">
              <a:scrgbClr r="0" g="0" b="0"/>
            </a:fillRef>
            <a:effectRef idx="0">
              <a:scrgbClr r="0" g="0" b="0"/>
            </a:effectRef>
            <a:fontRef idx="minor"/>
          </p:style>
        </p:sp>
        <p:sp>
          <p:nvSpPr>
            <p:cNvPr id="230" name="CustomShape 17"/>
            <p:cNvSpPr/>
            <p:nvPr/>
          </p:nvSpPr>
          <p:spPr>
            <a:xfrm>
              <a:off x="1886760" y="5036760"/>
              <a:ext cx="444600" cy="443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231" name="CustomShape 18"/>
            <p:cNvSpPr/>
            <p:nvPr/>
          </p:nvSpPr>
          <p:spPr>
            <a:xfrm>
              <a:off x="4274640" y="5036760"/>
              <a:ext cx="443160" cy="44316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grpSp>
      <p:sp>
        <p:nvSpPr>
          <p:cNvPr id="232" name="CustomShape 19"/>
          <p:cNvSpPr/>
          <p:nvPr/>
        </p:nvSpPr>
        <p:spPr>
          <a:xfrm>
            <a:off x="698580" y="5129184"/>
            <a:ext cx="6329340" cy="922680"/>
          </a:xfrm>
          <a:prstGeom prst="rect">
            <a:avLst/>
          </a:prstGeom>
          <a:noFill/>
          <a:ln>
            <a:noFill/>
          </a:ln>
        </p:spPr>
        <p:style>
          <a:lnRef idx="0">
            <a:scrgbClr r="0" g="0" b="0"/>
          </a:lnRef>
          <a:fillRef idx="0">
            <a:scrgbClr r="0" g="0" b="0"/>
          </a:fillRef>
          <a:effectRef idx="0">
            <a:scrgbClr r="0" g="0" b="0"/>
          </a:effectRef>
          <a:fontRef idx="minor"/>
        </p:style>
        <p:txBody>
          <a:bodyPr lIns="0" tIns="64800" rIns="0" bIns="0"/>
          <a:lstStyle/>
          <a:p>
            <a:pPr marL="1616075" algn="just">
              <a:lnSpc>
                <a:spcPct val="100000"/>
              </a:lnSpc>
              <a:spcBef>
                <a:spcPts val="510"/>
              </a:spcBef>
            </a:pPr>
            <a:r>
              <a:rPr lang="pt-BR" sz="2000" b="1" strike="noStrike" spc="9" dirty="0">
                <a:solidFill>
                  <a:srgbClr val="000000"/>
                </a:solidFill>
                <a:latin typeface="Trebuchet MS"/>
              </a:rPr>
              <a:t>BOM TRABALHO</a:t>
            </a:r>
            <a:r>
              <a:rPr lang="pt-BR" sz="2000" b="1" strike="noStrike" spc="-9" dirty="0">
                <a:solidFill>
                  <a:srgbClr val="000000"/>
                </a:solidFill>
                <a:latin typeface="Trebuchet MS"/>
              </a:rPr>
              <a:t>!</a:t>
            </a:r>
          </a:p>
          <a:p>
            <a:pPr marL="1616075" algn="just">
              <a:lnSpc>
                <a:spcPct val="100000"/>
              </a:lnSpc>
              <a:spcBef>
                <a:spcPts val="510"/>
              </a:spcBef>
            </a:pPr>
            <a:endParaRPr lang="pt-BR" sz="1000" b="0" strike="noStrike" spc="-1" dirty="0">
              <a:latin typeface="Arial"/>
            </a:endParaRPr>
          </a:p>
          <a:p>
            <a:pPr marL="26988" indent="-26988">
              <a:lnSpc>
                <a:spcPct val="107000"/>
              </a:lnSpc>
              <a:spcBef>
                <a:spcPts val="130"/>
              </a:spcBef>
            </a:pPr>
            <a:r>
              <a:rPr lang="pt-BR" sz="1100" b="0" strike="noStrike" spc="38" dirty="0">
                <a:solidFill>
                  <a:srgbClr val="000000"/>
                </a:solidFill>
                <a:latin typeface="Trebuchet MS"/>
              </a:rPr>
              <a:t>Você configurou com sucesso um servidor virtual </a:t>
            </a:r>
            <a:r>
              <a:rPr lang="pt-BR" sz="1100" b="0" strike="noStrike" spc="38" dirty="0" err="1">
                <a:solidFill>
                  <a:srgbClr val="000000"/>
                </a:solidFill>
                <a:latin typeface="Trebuchet MS"/>
              </a:rPr>
              <a:t>BitBeat</a:t>
            </a:r>
            <a:r>
              <a:rPr lang="pt-BR" sz="1100" b="0" strike="noStrike" spc="38" dirty="0">
                <a:solidFill>
                  <a:srgbClr val="000000"/>
                </a:solidFill>
                <a:latin typeface="Trebuchet MS"/>
              </a:rPr>
              <a:t> que hospedará seu aplicativo </a:t>
            </a:r>
            <a:r>
              <a:rPr lang="pt-BR" sz="1100" b="0" strike="noStrike" spc="38" dirty="0" err="1">
                <a:solidFill>
                  <a:srgbClr val="000000"/>
                </a:solidFill>
                <a:latin typeface="Trebuchet MS"/>
              </a:rPr>
              <a:t>BitBanger</a:t>
            </a:r>
            <a:r>
              <a:rPr lang="pt-BR" sz="1100" b="0" strike="noStrike" spc="38" dirty="0">
                <a:solidFill>
                  <a:srgbClr val="000000"/>
                </a:solidFill>
                <a:latin typeface="Trebuchet MS"/>
              </a:rPr>
              <a:t> e atendeu a todos os requisitos da equipe de produto</a:t>
            </a:r>
            <a:endParaRPr lang="pt-BR" sz="1100" b="0" strike="noStrike" spc="-1" dirty="0">
              <a:latin typeface="Arial"/>
            </a:endParaRPr>
          </a:p>
        </p:txBody>
      </p:sp>
      <p:sp>
        <p:nvSpPr>
          <p:cNvPr id="233" name="CustomShape 20"/>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7CBB67E7-A21D-4853-B753-C371BDE96B04}" type="slidenum">
              <a:rPr lang="pt-BR" sz="1050" b="0" strike="noStrike" spc="-1">
                <a:solidFill>
                  <a:srgbClr val="8B8B8B"/>
                </a:solidFill>
                <a:latin typeface="Calibri"/>
              </a:rPr>
              <a:t>16</a:t>
            </a:fld>
            <a:endParaRPr lang="pt-BR" sz="1050" b="0" strike="noStrike" spc="-1">
              <a:latin typeface="Arial"/>
            </a:endParaRPr>
          </a:p>
          <a:p>
            <a:pPr algn="ctr">
              <a:lnSpc>
                <a:spcPct val="100000"/>
              </a:lnSpc>
            </a:pPr>
            <a:endParaRPr lang="pt-BR" sz="1050" b="0" strike="noStrike" spc="-1">
              <a:latin typeface="Arial"/>
            </a:endParaRPr>
          </a:p>
        </p:txBody>
      </p:sp>
      <p:sp>
        <p:nvSpPr>
          <p:cNvPr id="22" name="CustomShape 1">
            <a:extLst>
              <a:ext uri="{FF2B5EF4-FFF2-40B4-BE49-F238E27FC236}">
                <a16:creationId xmlns:a16="http://schemas.microsoft.com/office/drawing/2014/main" id="{D6E3A884-A701-45EF-9008-48360BE03B52}"/>
              </a:ext>
            </a:extLst>
          </p:cNvPr>
          <p:cNvSpPr/>
          <p:nvPr/>
        </p:nvSpPr>
        <p:spPr>
          <a:xfrm>
            <a:off x="499320" y="1056420"/>
            <a:ext cx="4806720" cy="27738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t>
            </a:r>
            <a:r>
              <a:rPr lang="pt-BR" sz="1600" b="0" strike="noStrike" spc="29" dirty="0" err="1">
                <a:solidFill>
                  <a:srgbClr val="262626"/>
                </a:solidFill>
                <a:latin typeface="Trebuchet MS"/>
              </a:rPr>
              <a:t>Amazon</a:t>
            </a:r>
            <a:r>
              <a:rPr lang="pt-BR" sz="1600" b="0" strike="noStrike" spc="29" dirty="0">
                <a:solidFill>
                  <a:srgbClr val="262626"/>
                </a:solidFill>
                <a:latin typeface="Trebuchet MS"/>
              </a:rPr>
              <a:t> EC2</a:t>
            </a:r>
            <a:endParaRPr lang="pt-BR" sz="1600" spc="-1" dirty="0"/>
          </a:p>
        </p:txBody>
      </p:sp>
      <p:grpSp>
        <p:nvGrpSpPr>
          <p:cNvPr id="23" name="Agrupar 22">
            <a:extLst>
              <a:ext uri="{FF2B5EF4-FFF2-40B4-BE49-F238E27FC236}">
                <a16:creationId xmlns:a16="http://schemas.microsoft.com/office/drawing/2014/main" id="{015DCFD0-2170-43A4-897A-C0053936713A}"/>
              </a:ext>
            </a:extLst>
          </p:cNvPr>
          <p:cNvGrpSpPr/>
          <p:nvPr/>
        </p:nvGrpSpPr>
        <p:grpSpPr>
          <a:xfrm>
            <a:off x="1036584" y="1825200"/>
            <a:ext cx="1866096" cy="609120"/>
            <a:chOff x="1036584" y="1433736"/>
            <a:chExt cx="1866096" cy="609120"/>
          </a:xfrm>
        </p:grpSpPr>
        <p:sp>
          <p:nvSpPr>
            <p:cNvPr id="24" name="CustomShape 17">
              <a:extLst>
                <a:ext uri="{FF2B5EF4-FFF2-40B4-BE49-F238E27FC236}">
                  <a16:creationId xmlns:a16="http://schemas.microsoft.com/office/drawing/2014/main" id="{784EE3AB-8B21-49AA-9C8D-8408A0B9B703}"/>
                </a:ext>
              </a:extLst>
            </p:cNvPr>
            <p:cNvSpPr/>
            <p:nvPr/>
          </p:nvSpPr>
          <p:spPr>
            <a:xfrm>
              <a:off x="1036584" y="1433736"/>
              <a:ext cx="609120" cy="609120"/>
            </a:xfrm>
            <a:prstGeom prst="rect">
              <a:avLst/>
            </a:prstGeom>
            <a:blipFill rotWithShape="0">
              <a:blip r:embed="rId5"/>
              <a:stretch>
                <a:fillRect/>
              </a:stretch>
            </a:blipFill>
            <a:ln>
              <a:noFill/>
            </a:ln>
          </p:spPr>
          <p:style>
            <a:lnRef idx="0">
              <a:scrgbClr r="0" g="0" b="0"/>
            </a:lnRef>
            <a:fillRef idx="0">
              <a:scrgbClr r="0" g="0" b="0"/>
            </a:fillRef>
            <a:effectRef idx="0">
              <a:scrgbClr r="0" g="0" b="0"/>
            </a:effectRef>
            <a:fontRef idx="minor"/>
          </p:style>
        </p:sp>
        <p:sp>
          <p:nvSpPr>
            <p:cNvPr id="25" name="CustomShape 1">
              <a:extLst>
                <a:ext uri="{FF2B5EF4-FFF2-40B4-BE49-F238E27FC236}">
                  <a16:creationId xmlns:a16="http://schemas.microsoft.com/office/drawing/2014/main" id="{4FBDAE47-0CE9-432E-AAC2-B36E51A29E7F}"/>
                </a:ext>
              </a:extLst>
            </p:cNvPr>
            <p:cNvSpPr/>
            <p:nvPr/>
          </p:nvSpPr>
          <p:spPr>
            <a:xfrm>
              <a:off x="1739232" y="1634646"/>
              <a:ext cx="1163448" cy="27738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1" strike="noStrike" spc="29" dirty="0">
                  <a:solidFill>
                    <a:srgbClr val="262626"/>
                  </a:solidFill>
                  <a:latin typeface="Trebuchet MS"/>
                </a:rPr>
                <a:t>Você sabia</a:t>
              </a:r>
              <a:endParaRPr lang="pt-BR" sz="1600" b="1" spc="-1"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CustomShape 1"/>
          <p:cNvSpPr/>
          <p:nvPr/>
        </p:nvSpPr>
        <p:spPr>
          <a:xfrm>
            <a:off x="0" y="2091048"/>
            <a:ext cx="5409720" cy="1218960"/>
          </a:xfrm>
          <a:prstGeom prst="rect">
            <a:avLst/>
          </a:prstGeom>
          <a:solidFill>
            <a:srgbClr val="FF9900"/>
          </a:solidFill>
          <a:ln>
            <a:noFill/>
          </a:ln>
        </p:spPr>
        <p:style>
          <a:lnRef idx="2">
            <a:schemeClr val="accent4">
              <a:shade val="50000"/>
            </a:schemeClr>
          </a:lnRef>
          <a:fillRef idx="1">
            <a:schemeClr val="accent4"/>
          </a:fillRef>
          <a:effectRef idx="0">
            <a:schemeClr val="accent4"/>
          </a:effectRef>
          <a:fontRef idx="minor"/>
        </p:style>
      </p:sp>
      <p:sp>
        <p:nvSpPr>
          <p:cNvPr id="58" name="CustomShape 2"/>
          <p:cNvSpPr/>
          <p:nvPr/>
        </p:nvSpPr>
        <p:spPr>
          <a:xfrm>
            <a:off x="903135" y="2472468"/>
            <a:ext cx="305100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2400" b="1" strike="noStrike" spc="-1" dirty="0">
                <a:solidFill>
                  <a:srgbClr val="232F3E"/>
                </a:solidFill>
                <a:latin typeface="Calibri"/>
              </a:rPr>
              <a:t>ENCERRAR UMA VM </a:t>
            </a:r>
            <a:r>
              <a:rPr lang="pt-BR" sz="2400" b="1" strike="noStrike" spc="-1" dirty="0" err="1">
                <a:solidFill>
                  <a:srgbClr val="232F3E"/>
                </a:solidFill>
                <a:latin typeface="Calibri"/>
              </a:rPr>
              <a:t>Amazon</a:t>
            </a:r>
            <a:r>
              <a:rPr lang="pt-BR" sz="2400" b="1" strike="noStrike" spc="-1" dirty="0">
                <a:solidFill>
                  <a:srgbClr val="232F3E"/>
                </a:solidFill>
                <a:latin typeface="Calibri"/>
              </a:rPr>
              <a:t> EC2</a:t>
            </a:r>
            <a:endParaRPr lang="pt-BR" sz="2400" b="1" strike="noStrike" spc="-1" dirty="0">
              <a:latin typeface="Arial"/>
            </a:endParaRPr>
          </a:p>
        </p:txBody>
      </p:sp>
      <p:sp>
        <p:nvSpPr>
          <p:cNvPr id="59" name="CustomShape 3"/>
          <p:cNvSpPr/>
          <p:nvPr/>
        </p:nvSpPr>
        <p:spPr>
          <a:xfrm>
            <a:off x="493920" y="4312296"/>
            <a:ext cx="5257440" cy="392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400" b="1" strike="noStrike" spc="-1" dirty="0">
                <a:solidFill>
                  <a:srgbClr val="232F3E"/>
                </a:solidFill>
                <a:latin typeface="Calibri"/>
              </a:rPr>
              <a:t>Propósito</a:t>
            </a:r>
            <a:endParaRPr lang="pt-BR" sz="1400" b="0" strike="noStrike" spc="-1" dirty="0">
              <a:latin typeface="Arial"/>
            </a:endParaRPr>
          </a:p>
          <a:p>
            <a:pPr>
              <a:lnSpc>
                <a:spcPct val="100000"/>
              </a:lnSpc>
            </a:pPr>
            <a:endParaRPr lang="pt-BR" sz="1400" b="0" strike="noStrike" spc="-1" dirty="0">
              <a:latin typeface="Arial"/>
            </a:endParaRPr>
          </a:p>
          <a:p>
            <a:pPr>
              <a:lnSpc>
                <a:spcPct val="100000"/>
              </a:lnSpc>
            </a:pPr>
            <a:r>
              <a:rPr lang="pt-BR" sz="1400" strike="noStrike" spc="-1" dirty="0">
                <a:solidFill>
                  <a:srgbClr val="232F3E"/>
                </a:solidFill>
                <a:latin typeface="Calibri"/>
              </a:rPr>
              <a:t>Vamos aprender como encerrar uma VM EC2 para não gerar gastos</a:t>
            </a:r>
            <a:endParaRPr lang="pt-BR" sz="1400" strike="noStrike" spc="-1" dirty="0">
              <a:latin typeface="Arial"/>
            </a:endParaRPr>
          </a:p>
        </p:txBody>
      </p:sp>
      <p:sp>
        <p:nvSpPr>
          <p:cNvPr id="60" name="CustomShape 4"/>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D09C7CF5-8E67-4370-94CD-A65C180236E8}" type="slidenum">
              <a:rPr lang="pt-BR" sz="1050" b="0" strike="noStrike" spc="-1">
                <a:solidFill>
                  <a:srgbClr val="8B8B8B"/>
                </a:solidFill>
                <a:latin typeface="Calibri"/>
              </a:rPr>
              <a:t>17</a:t>
            </a:fld>
            <a:endParaRPr lang="pt-BR" sz="1050" b="0" strike="noStrike" spc="-1">
              <a:latin typeface="Arial"/>
            </a:endParaRPr>
          </a:p>
          <a:p>
            <a:pPr algn="ctr">
              <a:lnSpc>
                <a:spcPct val="100000"/>
              </a:lnSpc>
            </a:pPr>
            <a:endParaRPr lang="pt-BR" sz="1050" b="0" strike="noStrike" spc="-1">
              <a:latin typeface="Arial"/>
            </a:endParaRPr>
          </a:p>
        </p:txBody>
      </p:sp>
    </p:spTree>
    <p:extLst>
      <p:ext uri="{BB962C8B-B14F-4D97-AF65-F5344CB8AC3E}">
        <p14:creationId xmlns:p14="http://schemas.microsoft.com/office/powerpoint/2010/main" val="18385950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4"/>
          <p:cNvSpPr/>
          <p:nvPr/>
        </p:nvSpPr>
        <p:spPr>
          <a:xfrm>
            <a:off x="2902680" y="2037180"/>
            <a:ext cx="6598080" cy="167076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400" spc="-4" dirty="0">
                <a:solidFill>
                  <a:srgbClr val="000000"/>
                </a:solidFill>
              </a:rPr>
              <a:t>Passos</a:t>
            </a:r>
            <a:endParaRPr lang="pt-BR" sz="1400" spc="-4" dirty="0">
              <a:solidFill>
                <a:srgbClr val="FF0000"/>
              </a:solidFill>
            </a:endParaRPr>
          </a:p>
          <a:p>
            <a:pPr marL="12600">
              <a:lnSpc>
                <a:spcPct val="100000"/>
              </a:lnSpc>
              <a:spcBef>
                <a:spcPts val="105"/>
              </a:spcBef>
            </a:pPr>
            <a:endParaRPr lang="pt-BR" sz="1400" spc="-4" dirty="0">
              <a:solidFill>
                <a:srgbClr val="000000"/>
              </a:solidFill>
            </a:endParaRPr>
          </a:p>
          <a:p>
            <a:pPr marL="355500" indent="-342900">
              <a:spcBef>
                <a:spcPts val="105"/>
              </a:spcBef>
              <a:buFont typeface="+mj-lt"/>
              <a:buAutoNum type="arabicParenR"/>
            </a:pPr>
            <a:r>
              <a:rPr lang="pt-BR" sz="1400" spc="-4" dirty="0">
                <a:solidFill>
                  <a:srgbClr val="000000"/>
                </a:solidFill>
              </a:rPr>
              <a:t>No menu lateral encontre a opção </a:t>
            </a:r>
            <a:r>
              <a:rPr lang="pt-BR" sz="1400" spc="-4" dirty="0">
                <a:solidFill>
                  <a:srgbClr val="FF0000"/>
                </a:solidFill>
              </a:rPr>
              <a:t>instancias</a:t>
            </a:r>
          </a:p>
          <a:p>
            <a:pPr marL="355500" indent="-342900">
              <a:lnSpc>
                <a:spcPct val="100000"/>
              </a:lnSpc>
              <a:spcBef>
                <a:spcPts val="105"/>
              </a:spcBef>
              <a:buFont typeface="+mj-lt"/>
              <a:buAutoNum type="arabicParenR"/>
            </a:pPr>
            <a:endParaRPr lang="pt-BR" sz="1400" spc="-4" dirty="0">
              <a:solidFill>
                <a:srgbClr val="000000"/>
              </a:solidFill>
            </a:endParaRPr>
          </a:p>
          <a:p>
            <a:pPr marL="355500" indent="-342900">
              <a:lnSpc>
                <a:spcPct val="100000"/>
              </a:lnSpc>
              <a:spcBef>
                <a:spcPts val="105"/>
              </a:spcBef>
              <a:buFont typeface="+mj-lt"/>
              <a:buAutoNum type="arabicParenR"/>
            </a:pPr>
            <a:endParaRPr lang="pt-BR" sz="1400" spc="-4" dirty="0">
              <a:solidFill>
                <a:srgbClr val="000000"/>
              </a:solidFill>
            </a:endParaRPr>
          </a:p>
          <a:p>
            <a:pPr marL="355500" indent="-342900">
              <a:lnSpc>
                <a:spcPct val="100000"/>
              </a:lnSpc>
              <a:spcBef>
                <a:spcPts val="105"/>
              </a:spcBef>
              <a:buFont typeface="+mj-lt"/>
              <a:buAutoNum type="arabicParenR"/>
            </a:pPr>
            <a:endParaRPr lang="pt-BR" sz="1400" spc="-4" dirty="0">
              <a:solidFill>
                <a:srgbClr val="000000"/>
              </a:solidFill>
            </a:endParaRPr>
          </a:p>
          <a:p>
            <a:pPr marL="12600">
              <a:lnSpc>
                <a:spcPct val="100000"/>
              </a:lnSpc>
              <a:spcBef>
                <a:spcPts val="105"/>
              </a:spcBef>
            </a:pPr>
            <a:endParaRPr lang="pt-BR" sz="1400" spc="-4" dirty="0">
              <a:solidFill>
                <a:srgbClr val="000000"/>
              </a:solidFill>
            </a:endParaRPr>
          </a:p>
          <a:p>
            <a:pPr marL="355500" indent="-342900">
              <a:lnSpc>
                <a:spcPct val="100000"/>
              </a:lnSpc>
              <a:spcBef>
                <a:spcPts val="105"/>
              </a:spcBef>
              <a:buFont typeface="+mj-lt"/>
              <a:buAutoNum type="arabicParenR"/>
            </a:pPr>
            <a:endParaRPr lang="pt-BR" sz="1400" spc="-4" dirty="0">
              <a:solidFill>
                <a:srgbClr val="000000"/>
              </a:solidFill>
            </a:endParaRPr>
          </a:p>
          <a:p>
            <a:pPr marL="355500" indent="-342900">
              <a:lnSpc>
                <a:spcPct val="100000"/>
              </a:lnSpc>
              <a:spcBef>
                <a:spcPts val="105"/>
              </a:spcBef>
              <a:buFont typeface="+mj-lt"/>
              <a:buAutoNum type="arabicParenR"/>
            </a:pPr>
            <a:endParaRPr lang="pt-BR" sz="1400" spc="-4" dirty="0">
              <a:solidFill>
                <a:srgbClr val="000000"/>
              </a:solidFill>
            </a:endParaRPr>
          </a:p>
          <a:p>
            <a:pPr marL="355500" indent="-342900">
              <a:lnSpc>
                <a:spcPct val="100000"/>
              </a:lnSpc>
              <a:spcBef>
                <a:spcPts val="105"/>
              </a:spcBef>
              <a:buFont typeface="+mj-lt"/>
              <a:buAutoNum type="arabicParenR"/>
            </a:pPr>
            <a:endParaRPr lang="pt-BR" sz="1400" spc="-4" dirty="0">
              <a:solidFill>
                <a:srgbClr val="000000"/>
              </a:solidFill>
            </a:endParaRPr>
          </a:p>
          <a:p>
            <a:pPr marL="355500" indent="-342900">
              <a:lnSpc>
                <a:spcPct val="100000"/>
              </a:lnSpc>
              <a:spcBef>
                <a:spcPts val="105"/>
              </a:spcBef>
              <a:buFont typeface="+mj-lt"/>
              <a:buAutoNum type="arabicParenR" startAt="2"/>
            </a:pPr>
            <a:r>
              <a:rPr lang="pt-BR" sz="1400" spc="-4" dirty="0">
                <a:solidFill>
                  <a:srgbClr val="000000"/>
                </a:solidFill>
              </a:rPr>
              <a:t>Encontre e selecione seu </a:t>
            </a:r>
            <a:r>
              <a:rPr lang="pt-BR" sz="1400" b="1" spc="-4" dirty="0" err="1">
                <a:solidFill>
                  <a:srgbClr val="FF0000"/>
                </a:solidFill>
              </a:rPr>
              <a:t>BitBeat</a:t>
            </a:r>
            <a:r>
              <a:rPr lang="pt-BR" sz="1400" b="1" spc="-4" dirty="0">
                <a:solidFill>
                  <a:srgbClr val="FF0000"/>
                </a:solidFill>
              </a:rPr>
              <a:t> </a:t>
            </a:r>
            <a:r>
              <a:rPr lang="pt-BR" sz="1400" b="1" spc="-4" dirty="0" err="1">
                <a:solidFill>
                  <a:srgbClr val="FF0000"/>
                </a:solidFill>
              </a:rPr>
              <a:t>Webserver</a:t>
            </a:r>
            <a:endParaRPr lang="pt-BR" sz="1400" b="1" spc="-4" dirty="0">
              <a:solidFill>
                <a:srgbClr val="FF0000"/>
              </a:solidFill>
            </a:endParaRPr>
          </a:p>
        </p:txBody>
      </p:sp>
      <p:sp>
        <p:nvSpPr>
          <p:cNvPr id="248" name="CustomShape 15"/>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06E48B7A-D1C6-4477-A65E-BD17B9A43755}" type="slidenum">
              <a:rPr lang="pt-BR" sz="1050" b="0" strike="noStrike" spc="-1">
                <a:solidFill>
                  <a:srgbClr val="8B8B8B"/>
                </a:solidFill>
                <a:latin typeface="Calibri"/>
              </a:rPr>
              <a:t>18</a:t>
            </a:fld>
            <a:endParaRPr lang="pt-BR" sz="1050" b="0" strike="noStrike" spc="-1">
              <a:latin typeface="Arial"/>
            </a:endParaRPr>
          </a:p>
          <a:p>
            <a:pPr algn="ctr">
              <a:lnSpc>
                <a:spcPct val="100000"/>
              </a:lnSpc>
            </a:pPr>
            <a:endParaRPr lang="pt-BR" sz="1050" b="0" strike="noStrike" spc="-1">
              <a:latin typeface="Arial"/>
            </a:endParaRPr>
          </a:p>
        </p:txBody>
      </p:sp>
      <p:sp>
        <p:nvSpPr>
          <p:cNvPr id="17" name="CustomShape 1">
            <a:extLst>
              <a:ext uri="{FF2B5EF4-FFF2-40B4-BE49-F238E27FC236}">
                <a16:creationId xmlns:a16="http://schemas.microsoft.com/office/drawing/2014/main" id="{BA840B96-2A47-4302-A79A-CF8EBBAEAD7C}"/>
              </a:ext>
            </a:extLst>
          </p:cNvPr>
          <p:cNvSpPr/>
          <p:nvPr/>
        </p:nvSpPr>
        <p:spPr>
          <a:xfrm>
            <a:off x="499320" y="1056420"/>
            <a:ext cx="4806720" cy="27738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Encerrar uma instância do </a:t>
            </a:r>
            <a:r>
              <a:rPr lang="pt-BR" sz="1600" b="0" strike="noStrike" spc="29" dirty="0" err="1">
                <a:solidFill>
                  <a:srgbClr val="262626"/>
                </a:solidFill>
                <a:latin typeface="Trebuchet MS"/>
              </a:rPr>
              <a:t>Amazon</a:t>
            </a:r>
            <a:r>
              <a:rPr lang="pt-BR" sz="1600" b="0" strike="noStrike" spc="29" dirty="0">
                <a:solidFill>
                  <a:srgbClr val="262626"/>
                </a:solidFill>
                <a:latin typeface="Trebuchet MS"/>
              </a:rPr>
              <a:t> EC2</a:t>
            </a:r>
            <a:endParaRPr lang="pt-BR" sz="1600" spc="-1" dirty="0"/>
          </a:p>
        </p:txBody>
      </p:sp>
      <p:pic>
        <p:nvPicPr>
          <p:cNvPr id="2" name="Imagem 1">
            <a:extLst>
              <a:ext uri="{FF2B5EF4-FFF2-40B4-BE49-F238E27FC236}">
                <a16:creationId xmlns:a16="http://schemas.microsoft.com/office/drawing/2014/main" id="{9208C93B-B36E-49C1-AD9B-B294437F93C4}"/>
              </a:ext>
            </a:extLst>
          </p:cNvPr>
          <p:cNvPicPr>
            <a:picLocks noChangeAspect="1"/>
          </p:cNvPicPr>
          <p:nvPr/>
        </p:nvPicPr>
        <p:blipFill>
          <a:blip r:embed="rId3"/>
          <a:stretch>
            <a:fillRect/>
          </a:stretch>
        </p:blipFill>
        <p:spPr>
          <a:xfrm>
            <a:off x="499320" y="1591710"/>
            <a:ext cx="2047875" cy="3067050"/>
          </a:xfrm>
          <a:prstGeom prst="rect">
            <a:avLst/>
          </a:prstGeom>
        </p:spPr>
      </p:pic>
      <p:pic>
        <p:nvPicPr>
          <p:cNvPr id="3" name="Imagem 2">
            <a:extLst>
              <a:ext uri="{FF2B5EF4-FFF2-40B4-BE49-F238E27FC236}">
                <a16:creationId xmlns:a16="http://schemas.microsoft.com/office/drawing/2014/main" id="{BF8B3A85-E904-42EF-9FDC-C775FCFA1E71}"/>
              </a:ext>
            </a:extLst>
          </p:cNvPr>
          <p:cNvPicPr>
            <a:picLocks noChangeAspect="1"/>
          </p:cNvPicPr>
          <p:nvPr/>
        </p:nvPicPr>
        <p:blipFill>
          <a:blip r:embed="rId4"/>
          <a:stretch>
            <a:fillRect/>
          </a:stretch>
        </p:blipFill>
        <p:spPr>
          <a:xfrm>
            <a:off x="499320" y="4886834"/>
            <a:ext cx="6715125" cy="1628775"/>
          </a:xfrm>
          <a:prstGeom prst="rect">
            <a:avLst/>
          </a:prstGeom>
        </p:spPr>
      </p:pic>
      <p:cxnSp>
        <p:nvCxnSpPr>
          <p:cNvPr id="8" name="Conector de Seta Reta 7">
            <a:extLst>
              <a:ext uri="{FF2B5EF4-FFF2-40B4-BE49-F238E27FC236}">
                <a16:creationId xmlns:a16="http://schemas.microsoft.com/office/drawing/2014/main" id="{13E43077-CF55-418A-A377-F4B652BFBEEA}"/>
              </a:ext>
            </a:extLst>
          </p:cNvPr>
          <p:cNvCxnSpPr>
            <a:cxnSpLocks/>
          </p:cNvCxnSpPr>
          <p:nvPr/>
        </p:nvCxnSpPr>
        <p:spPr>
          <a:xfrm>
            <a:off x="313390" y="4010891"/>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9" name="Conector de Seta Reta 8">
            <a:extLst>
              <a:ext uri="{FF2B5EF4-FFF2-40B4-BE49-F238E27FC236}">
                <a16:creationId xmlns:a16="http://schemas.microsoft.com/office/drawing/2014/main" id="{3E727C19-E632-4702-A98A-87ECFA66B56A}"/>
              </a:ext>
            </a:extLst>
          </p:cNvPr>
          <p:cNvCxnSpPr>
            <a:cxnSpLocks/>
          </p:cNvCxnSpPr>
          <p:nvPr/>
        </p:nvCxnSpPr>
        <p:spPr>
          <a:xfrm>
            <a:off x="127460" y="5995232"/>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4" name="Retângulo 3">
            <a:extLst>
              <a:ext uri="{FF2B5EF4-FFF2-40B4-BE49-F238E27FC236}">
                <a16:creationId xmlns:a16="http://schemas.microsoft.com/office/drawing/2014/main" id="{2298C0E0-2C64-46E0-86D7-0DB9EE6FEE98}"/>
              </a:ext>
            </a:extLst>
          </p:cNvPr>
          <p:cNvSpPr/>
          <p:nvPr/>
        </p:nvSpPr>
        <p:spPr>
          <a:xfrm>
            <a:off x="2902680" y="5178001"/>
            <a:ext cx="3886200" cy="523220"/>
          </a:xfrm>
          <a:prstGeom prst="rect">
            <a:avLst/>
          </a:prstGeom>
        </p:spPr>
        <p:txBody>
          <a:bodyPr>
            <a:spAutoFit/>
          </a:bodyPr>
          <a:lstStyle/>
          <a:p>
            <a:pPr marL="355500" indent="-342900">
              <a:lnSpc>
                <a:spcPct val="100000"/>
              </a:lnSpc>
              <a:spcBef>
                <a:spcPts val="105"/>
              </a:spcBef>
              <a:buFont typeface="+mj-lt"/>
              <a:buAutoNum type="arabicParenR" startAt="3"/>
            </a:pPr>
            <a:r>
              <a:rPr lang="en-US" sz="1400" spc="-4" dirty="0">
                <a:solidFill>
                  <a:srgbClr val="FF0000"/>
                </a:solidFill>
              </a:rPr>
              <a:t>Select Actions &gt; Instance State &gt; Terminate</a:t>
            </a:r>
            <a:endParaRPr lang="pt-BR" sz="1400" spc="-1" dirty="0">
              <a:solidFill>
                <a:srgbClr val="FF0000"/>
              </a:solidFill>
            </a:endParaRPr>
          </a:p>
        </p:txBody>
      </p:sp>
    </p:spTree>
    <p:extLst>
      <p:ext uri="{BB962C8B-B14F-4D97-AF65-F5344CB8AC3E}">
        <p14:creationId xmlns:p14="http://schemas.microsoft.com/office/powerpoint/2010/main" val="2325397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5"/>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06E48B7A-D1C6-4477-A65E-BD17B9A43755}" type="slidenum">
              <a:rPr lang="pt-BR" sz="1050" b="0" strike="noStrike" spc="-1">
                <a:solidFill>
                  <a:srgbClr val="8B8B8B"/>
                </a:solidFill>
                <a:latin typeface="Calibri"/>
              </a:rPr>
              <a:t>19</a:t>
            </a:fld>
            <a:endParaRPr lang="pt-BR" sz="1050" b="0" strike="noStrike" spc="-1">
              <a:latin typeface="Arial"/>
            </a:endParaRPr>
          </a:p>
          <a:p>
            <a:pPr algn="ctr">
              <a:lnSpc>
                <a:spcPct val="100000"/>
              </a:lnSpc>
            </a:pPr>
            <a:endParaRPr lang="pt-BR" sz="1050" b="0" strike="noStrike" spc="-1">
              <a:latin typeface="Arial"/>
            </a:endParaRPr>
          </a:p>
        </p:txBody>
      </p:sp>
      <p:sp>
        <p:nvSpPr>
          <p:cNvPr id="17" name="CustomShape 1">
            <a:extLst>
              <a:ext uri="{FF2B5EF4-FFF2-40B4-BE49-F238E27FC236}">
                <a16:creationId xmlns:a16="http://schemas.microsoft.com/office/drawing/2014/main" id="{BA840B96-2A47-4302-A79A-CF8EBBAEAD7C}"/>
              </a:ext>
            </a:extLst>
          </p:cNvPr>
          <p:cNvSpPr/>
          <p:nvPr/>
        </p:nvSpPr>
        <p:spPr>
          <a:xfrm>
            <a:off x="499320" y="1056420"/>
            <a:ext cx="4806720" cy="27738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Encerrar uma instância do </a:t>
            </a:r>
            <a:r>
              <a:rPr lang="pt-BR" sz="1600" b="0" strike="noStrike" spc="29" dirty="0" err="1">
                <a:solidFill>
                  <a:srgbClr val="262626"/>
                </a:solidFill>
                <a:latin typeface="Trebuchet MS"/>
              </a:rPr>
              <a:t>Amazon</a:t>
            </a:r>
            <a:r>
              <a:rPr lang="pt-BR" sz="1600" b="0" strike="noStrike" spc="29" dirty="0">
                <a:solidFill>
                  <a:srgbClr val="262626"/>
                </a:solidFill>
                <a:latin typeface="Trebuchet MS"/>
              </a:rPr>
              <a:t> EC2</a:t>
            </a:r>
            <a:endParaRPr lang="pt-BR" sz="1600" spc="-1" dirty="0"/>
          </a:p>
        </p:txBody>
      </p:sp>
      <p:sp>
        <p:nvSpPr>
          <p:cNvPr id="4" name="Retângulo 3">
            <a:extLst>
              <a:ext uri="{FF2B5EF4-FFF2-40B4-BE49-F238E27FC236}">
                <a16:creationId xmlns:a16="http://schemas.microsoft.com/office/drawing/2014/main" id="{2298C0E0-2C64-46E0-86D7-0DB9EE6FEE98}"/>
              </a:ext>
            </a:extLst>
          </p:cNvPr>
          <p:cNvSpPr/>
          <p:nvPr/>
        </p:nvSpPr>
        <p:spPr>
          <a:xfrm>
            <a:off x="313390" y="3176516"/>
            <a:ext cx="6720080" cy="2964914"/>
          </a:xfrm>
          <a:prstGeom prst="rect">
            <a:avLst/>
          </a:prstGeom>
        </p:spPr>
        <p:txBody>
          <a:bodyPr wrap="square">
            <a:spAutoFit/>
          </a:bodyPr>
          <a:lstStyle/>
          <a:p>
            <a:pPr marL="355500" indent="-342900">
              <a:lnSpc>
                <a:spcPct val="100000"/>
              </a:lnSpc>
              <a:spcBef>
                <a:spcPts val="105"/>
              </a:spcBef>
              <a:buFont typeface="+mj-lt"/>
              <a:buAutoNum type="arabicParenR" startAt="4"/>
            </a:pPr>
            <a:r>
              <a:rPr lang="pt-BR" spc="-4" dirty="0">
                <a:solidFill>
                  <a:srgbClr val="000000"/>
                </a:solidFill>
              </a:rPr>
              <a:t>Com a Instancia Selecionada  Clique em Estado da Instancia &gt; Encerrar Instancia</a:t>
            </a:r>
          </a:p>
          <a:p>
            <a:pPr marL="355500" indent="-342900">
              <a:lnSpc>
                <a:spcPct val="100000"/>
              </a:lnSpc>
              <a:spcBef>
                <a:spcPts val="105"/>
              </a:spcBef>
              <a:buFont typeface="+mj-lt"/>
              <a:buAutoNum type="arabicParenR" startAt="4"/>
            </a:pPr>
            <a:endParaRPr lang="pt-BR" spc="-4" dirty="0">
              <a:solidFill>
                <a:srgbClr val="000000"/>
              </a:solidFill>
            </a:endParaRPr>
          </a:p>
          <a:p>
            <a:pPr marL="355500" indent="-342900">
              <a:lnSpc>
                <a:spcPct val="100000"/>
              </a:lnSpc>
              <a:spcBef>
                <a:spcPts val="105"/>
              </a:spcBef>
              <a:buFont typeface="+mj-lt"/>
              <a:buAutoNum type="arabicParenR" startAt="4"/>
            </a:pPr>
            <a:endParaRPr lang="pt-BR" spc="-4" dirty="0">
              <a:solidFill>
                <a:srgbClr val="000000"/>
              </a:solidFill>
            </a:endParaRPr>
          </a:p>
          <a:p>
            <a:pPr marL="355500" indent="-342900">
              <a:lnSpc>
                <a:spcPct val="100000"/>
              </a:lnSpc>
              <a:spcBef>
                <a:spcPts val="105"/>
              </a:spcBef>
              <a:buFont typeface="+mj-lt"/>
              <a:buAutoNum type="arabicParenR" startAt="4"/>
            </a:pPr>
            <a:endParaRPr lang="pt-BR" spc="-4" dirty="0">
              <a:solidFill>
                <a:srgbClr val="000000"/>
              </a:solidFill>
            </a:endParaRPr>
          </a:p>
          <a:p>
            <a:pPr marL="355500" indent="-342900">
              <a:lnSpc>
                <a:spcPct val="100000"/>
              </a:lnSpc>
              <a:spcBef>
                <a:spcPts val="105"/>
              </a:spcBef>
              <a:buFont typeface="+mj-lt"/>
              <a:buAutoNum type="arabicParenR" startAt="4"/>
            </a:pPr>
            <a:endParaRPr lang="pt-BR" spc="-4" dirty="0">
              <a:solidFill>
                <a:srgbClr val="000000"/>
              </a:solidFill>
            </a:endParaRPr>
          </a:p>
          <a:p>
            <a:pPr marL="355500" indent="-342900">
              <a:lnSpc>
                <a:spcPct val="100000"/>
              </a:lnSpc>
              <a:spcBef>
                <a:spcPts val="105"/>
              </a:spcBef>
              <a:buFont typeface="+mj-lt"/>
              <a:buAutoNum type="arabicParenR" startAt="4"/>
            </a:pPr>
            <a:endParaRPr lang="pt-BR" spc="-4" dirty="0">
              <a:solidFill>
                <a:srgbClr val="000000"/>
              </a:solidFill>
            </a:endParaRPr>
          </a:p>
          <a:p>
            <a:pPr marL="355500" indent="-342900">
              <a:lnSpc>
                <a:spcPct val="100000"/>
              </a:lnSpc>
              <a:spcBef>
                <a:spcPts val="105"/>
              </a:spcBef>
              <a:buFont typeface="+mj-lt"/>
              <a:buAutoNum type="arabicParenR" startAt="4"/>
            </a:pPr>
            <a:endParaRPr lang="pt-BR" spc="-4" dirty="0">
              <a:solidFill>
                <a:srgbClr val="000000"/>
              </a:solidFill>
            </a:endParaRPr>
          </a:p>
          <a:p>
            <a:pPr marL="355500" indent="-342900">
              <a:lnSpc>
                <a:spcPct val="100000"/>
              </a:lnSpc>
              <a:spcBef>
                <a:spcPts val="105"/>
              </a:spcBef>
              <a:buFont typeface="+mj-lt"/>
              <a:buAutoNum type="arabicParenR" startAt="4"/>
            </a:pPr>
            <a:endParaRPr lang="pt-BR" spc="-4" dirty="0">
              <a:solidFill>
                <a:srgbClr val="000000"/>
              </a:solidFill>
            </a:endParaRPr>
          </a:p>
          <a:p>
            <a:pPr marL="355500" indent="-342900">
              <a:lnSpc>
                <a:spcPct val="100000"/>
              </a:lnSpc>
              <a:spcBef>
                <a:spcPts val="105"/>
              </a:spcBef>
              <a:buFont typeface="+mj-lt"/>
              <a:buAutoNum type="arabicParenR" startAt="4"/>
            </a:pPr>
            <a:r>
              <a:rPr lang="pt-BR" spc="-4" dirty="0">
                <a:solidFill>
                  <a:srgbClr val="000000"/>
                </a:solidFill>
              </a:rPr>
              <a:t>Confirme a exclusão no opção Encerrar</a:t>
            </a:r>
            <a:endParaRPr lang="pt-BR" spc="-1" dirty="0"/>
          </a:p>
        </p:txBody>
      </p:sp>
      <p:pic>
        <p:nvPicPr>
          <p:cNvPr id="5" name="Imagem 4">
            <a:extLst>
              <a:ext uri="{FF2B5EF4-FFF2-40B4-BE49-F238E27FC236}">
                <a16:creationId xmlns:a16="http://schemas.microsoft.com/office/drawing/2014/main" id="{F92F9552-F6A0-418D-A557-2F52FCD7D78A}"/>
              </a:ext>
            </a:extLst>
          </p:cNvPr>
          <p:cNvPicPr>
            <a:picLocks noChangeAspect="1"/>
          </p:cNvPicPr>
          <p:nvPr/>
        </p:nvPicPr>
        <p:blipFill>
          <a:blip r:embed="rId3"/>
          <a:stretch>
            <a:fillRect/>
          </a:stretch>
        </p:blipFill>
        <p:spPr>
          <a:xfrm>
            <a:off x="499320" y="1861699"/>
            <a:ext cx="6534150" cy="1221938"/>
          </a:xfrm>
          <a:prstGeom prst="rect">
            <a:avLst/>
          </a:prstGeom>
        </p:spPr>
      </p:pic>
      <p:pic>
        <p:nvPicPr>
          <p:cNvPr id="6" name="Imagem 5">
            <a:extLst>
              <a:ext uri="{FF2B5EF4-FFF2-40B4-BE49-F238E27FC236}">
                <a16:creationId xmlns:a16="http://schemas.microsoft.com/office/drawing/2014/main" id="{97DAB503-1480-4483-AC6B-544D6CB698A1}"/>
              </a:ext>
            </a:extLst>
          </p:cNvPr>
          <p:cNvPicPr>
            <a:picLocks noChangeAspect="1"/>
          </p:cNvPicPr>
          <p:nvPr/>
        </p:nvPicPr>
        <p:blipFill>
          <a:blip r:embed="rId4"/>
          <a:stretch>
            <a:fillRect/>
          </a:stretch>
        </p:blipFill>
        <p:spPr>
          <a:xfrm>
            <a:off x="1080538" y="4165516"/>
            <a:ext cx="3690937" cy="1632664"/>
          </a:xfrm>
          <a:prstGeom prst="rect">
            <a:avLst/>
          </a:prstGeom>
        </p:spPr>
      </p:pic>
      <p:cxnSp>
        <p:nvCxnSpPr>
          <p:cNvPr id="9" name="Conector de Seta Reta 8">
            <a:extLst>
              <a:ext uri="{FF2B5EF4-FFF2-40B4-BE49-F238E27FC236}">
                <a16:creationId xmlns:a16="http://schemas.microsoft.com/office/drawing/2014/main" id="{3E727C19-E632-4702-A98A-87ECFA66B56A}"/>
              </a:ext>
            </a:extLst>
          </p:cNvPr>
          <p:cNvCxnSpPr>
            <a:cxnSpLocks/>
          </p:cNvCxnSpPr>
          <p:nvPr/>
        </p:nvCxnSpPr>
        <p:spPr>
          <a:xfrm>
            <a:off x="3580465" y="2808295"/>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2" name="Conector de Seta Reta 11">
            <a:extLst>
              <a:ext uri="{FF2B5EF4-FFF2-40B4-BE49-F238E27FC236}">
                <a16:creationId xmlns:a16="http://schemas.microsoft.com/office/drawing/2014/main" id="{1CE1E40E-E633-49E6-BBCA-7D7C6E92A6D6}"/>
              </a:ext>
            </a:extLst>
          </p:cNvPr>
          <p:cNvCxnSpPr>
            <a:cxnSpLocks/>
          </p:cNvCxnSpPr>
          <p:nvPr/>
        </p:nvCxnSpPr>
        <p:spPr>
          <a:xfrm>
            <a:off x="3700090" y="5418145"/>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45569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499320" y="940480"/>
            <a:ext cx="4806720" cy="28152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t>
            </a:r>
            <a:r>
              <a:rPr lang="pt-BR" sz="1600" b="0" strike="noStrike" spc="29" dirty="0" err="1">
                <a:solidFill>
                  <a:srgbClr val="262626"/>
                </a:solidFill>
                <a:latin typeface="Trebuchet MS"/>
              </a:rPr>
              <a:t>Amazon</a:t>
            </a:r>
            <a:r>
              <a:rPr lang="pt-BR" sz="1600" b="0" strike="noStrike" spc="29" dirty="0">
                <a:solidFill>
                  <a:srgbClr val="262626"/>
                </a:solidFill>
                <a:latin typeface="Trebuchet MS"/>
              </a:rPr>
              <a:t> EC2</a:t>
            </a:r>
            <a:endParaRPr lang="pt-BR" sz="1600" b="0" strike="noStrike" spc="-1" dirty="0">
              <a:latin typeface="Arial"/>
            </a:endParaRPr>
          </a:p>
        </p:txBody>
      </p:sp>
      <p:sp>
        <p:nvSpPr>
          <p:cNvPr id="69" name="CustomShape 9"/>
          <p:cNvSpPr/>
          <p:nvPr/>
        </p:nvSpPr>
        <p:spPr>
          <a:xfrm>
            <a:off x="499320" y="1759680"/>
            <a:ext cx="905760" cy="25596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1" strike="noStrike" spc="-4">
                <a:solidFill>
                  <a:srgbClr val="262626"/>
                </a:solidFill>
                <a:latin typeface="Arial"/>
              </a:rPr>
              <a:t>Leia-me</a:t>
            </a:r>
            <a:endParaRPr lang="pt-BR" sz="1600" b="0" strike="noStrike" spc="-1">
              <a:latin typeface="Arial"/>
            </a:endParaRPr>
          </a:p>
        </p:txBody>
      </p:sp>
      <p:sp>
        <p:nvSpPr>
          <p:cNvPr id="70" name="CustomShape 10"/>
          <p:cNvSpPr/>
          <p:nvPr/>
        </p:nvSpPr>
        <p:spPr>
          <a:xfrm>
            <a:off x="414528" y="4710240"/>
            <a:ext cx="4660392" cy="2909760"/>
          </a:xfrm>
          <a:prstGeom prst="rect">
            <a:avLst/>
          </a:prstGeom>
          <a:noFill/>
          <a:ln>
            <a:noFill/>
          </a:ln>
        </p:spPr>
        <p:style>
          <a:lnRef idx="0">
            <a:scrgbClr r="0" g="0" b="0"/>
          </a:lnRef>
          <a:fillRef idx="0">
            <a:scrgbClr r="0" g="0" b="0"/>
          </a:fillRef>
          <a:effectRef idx="0">
            <a:scrgbClr r="0" g="0" b="0"/>
          </a:effectRef>
          <a:fontRef idx="minor"/>
        </p:style>
        <p:txBody>
          <a:bodyPr lIns="0" tIns="20160" rIns="0" bIns="0"/>
          <a:lstStyle/>
          <a:p>
            <a:pPr marL="12600">
              <a:lnSpc>
                <a:spcPct val="95000"/>
              </a:lnSpc>
              <a:spcBef>
                <a:spcPts val="159"/>
              </a:spcBef>
            </a:pPr>
            <a:r>
              <a:rPr lang="pt-BR" sz="1100" b="0" strike="noStrike" spc="-4" dirty="0">
                <a:solidFill>
                  <a:srgbClr val="262626"/>
                </a:solidFill>
                <a:latin typeface="Arial"/>
              </a:rPr>
              <a:t>Como um dos mais novos funcionários da </a:t>
            </a:r>
            <a:r>
              <a:rPr lang="pt-BR" sz="1100" b="0" strike="noStrike" spc="-4" dirty="0" err="1">
                <a:solidFill>
                  <a:srgbClr val="262626"/>
                </a:solidFill>
                <a:latin typeface="Arial"/>
              </a:rPr>
              <a:t>BitBeat</a:t>
            </a:r>
            <a:r>
              <a:rPr lang="pt-BR" sz="1100" b="0" strike="noStrike" spc="-4" dirty="0">
                <a:solidFill>
                  <a:srgbClr val="262626"/>
                </a:solidFill>
                <a:latin typeface="Arial"/>
              </a:rPr>
              <a:t>, você foi encarregado de fornecer um servidor da web para sua empresa para implantar a versão mais recente de seu produto </a:t>
            </a:r>
            <a:r>
              <a:rPr lang="pt-BR" sz="1100" b="0" strike="noStrike" spc="-4" dirty="0" err="1">
                <a:solidFill>
                  <a:srgbClr val="262626"/>
                </a:solidFill>
                <a:latin typeface="Arial"/>
              </a:rPr>
              <a:t>BitBanger</a:t>
            </a:r>
            <a:r>
              <a:rPr lang="pt-BR" sz="1100" b="0" strike="noStrike" spc="-4" dirty="0">
                <a:solidFill>
                  <a:srgbClr val="262626"/>
                </a:solidFill>
                <a:latin typeface="Arial"/>
              </a:rPr>
              <a:t>, que está definido para conquistar a indústria fonográfica e o mundo.</a:t>
            </a:r>
          </a:p>
          <a:p>
            <a:pPr marL="12600">
              <a:lnSpc>
                <a:spcPct val="95000"/>
              </a:lnSpc>
              <a:spcBef>
                <a:spcPts val="159"/>
              </a:spcBef>
            </a:pPr>
            <a:endParaRPr lang="pt-BR" sz="1100" spc="-4" dirty="0">
              <a:solidFill>
                <a:srgbClr val="262626"/>
              </a:solidFill>
            </a:endParaRPr>
          </a:p>
          <a:p>
            <a:pPr marL="12600">
              <a:lnSpc>
                <a:spcPct val="95000"/>
              </a:lnSpc>
              <a:spcBef>
                <a:spcPts val="159"/>
              </a:spcBef>
            </a:pPr>
            <a:r>
              <a:rPr lang="pt-BR" sz="1100" spc="-4" dirty="0">
                <a:solidFill>
                  <a:srgbClr val="262626"/>
                </a:solidFill>
              </a:rPr>
              <a:t>A equipe de produto está construindo o aplicativo </a:t>
            </a:r>
            <a:r>
              <a:rPr lang="pt-BR" sz="1100" spc="-4" dirty="0" err="1">
                <a:solidFill>
                  <a:srgbClr val="262626"/>
                </a:solidFill>
              </a:rPr>
              <a:t>BitBanger</a:t>
            </a:r>
            <a:r>
              <a:rPr lang="pt-BR" sz="1100" spc="-4" dirty="0">
                <a:solidFill>
                  <a:srgbClr val="262626"/>
                </a:solidFill>
              </a:rPr>
              <a:t> e pediu ajuda a você. </a:t>
            </a:r>
          </a:p>
          <a:p>
            <a:pPr marL="12600">
              <a:lnSpc>
                <a:spcPct val="95000"/>
              </a:lnSpc>
              <a:spcBef>
                <a:spcPts val="159"/>
              </a:spcBef>
            </a:pPr>
            <a:r>
              <a:rPr lang="pt-BR" sz="1100" spc="-4" dirty="0">
                <a:solidFill>
                  <a:srgbClr val="262626"/>
                </a:solidFill>
              </a:rPr>
              <a:t>Nesse ponto, eles precisam ser capazes de implantar as primeiras versões de seu produto em </a:t>
            </a:r>
            <a:r>
              <a:rPr lang="pt-BR" sz="1100" spc="-4" dirty="0">
                <a:solidFill>
                  <a:srgbClr val="FF0000"/>
                </a:solidFill>
              </a:rPr>
              <a:t>uma máquina virtual </a:t>
            </a:r>
            <a:r>
              <a:rPr lang="pt-BR" sz="1100" spc="-4" dirty="0">
                <a:solidFill>
                  <a:srgbClr val="262626"/>
                </a:solidFill>
              </a:rPr>
              <a:t>para que possam testar se tudo funciona. </a:t>
            </a:r>
          </a:p>
          <a:p>
            <a:pPr marL="12600">
              <a:lnSpc>
                <a:spcPct val="95000"/>
              </a:lnSpc>
              <a:spcBef>
                <a:spcPts val="159"/>
              </a:spcBef>
            </a:pPr>
            <a:r>
              <a:rPr lang="pt-BR" sz="1100" spc="-4" dirty="0">
                <a:solidFill>
                  <a:srgbClr val="262626"/>
                </a:solidFill>
              </a:rPr>
              <a:t>O </a:t>
            </a:r>
            <a:r>
              <a:rPr lang="pt-BR" sz="1100" spc="-4" dirty="0" err="1">
                <a:solidFill>
                  <a:srgbClr val="262626"/>
                </a:solidFill>
              </a:rPr>
              <a:t>BitBeat</a:t>
            </a:r>
            <a:r>
              <a:rPr lang="pt-BR" sz="1100" spc="-4" dirty="0">
                <a:solidFill>
                  <a:srgbClr val="262626"/>
                </a:solidFill>
              </a:rPr>
              <a:t> está com um orçamento apertado e, como não é para clientes, eles não precisam de algo muito caro.</a:t>
            </a:r>
          </a:p>
          <a:p>
            <a:pPr marL="12600">
              <a:lnSpc>
                <a:spcPct val="95000"/>
              </a:lnSpc>
              <a:spcBef>
                <a:spcPts val="159"/>
              </a:spcBef>
            </a:pPr>
            <a:endParaRPr lang="pt-BR" sz="1100" spc="-4" dirty="0">
              <a:solidFill>
                <a:srgbClr val="262626"/>
              </a:solidFill>
            </a:endParaRPr>
          </a:p>
          <a:p>
            <a:pPr marL="12600">
              <a:lnSpc>
                <a:spcPct val="95000"/>
              </a:lnSpc>
              <a:spcBef>
                <a:spcPts val="159"/>
              </a:spcBef>
            </a:pPr>
            <a:r>
              <a:rPr lang="pt-BR" sz="1100" spc="-4" dirty="0">
                <a:solidFill>
                  <a:srgbClr val="262626"/>
                </a:solidFill>
              </a:rPr>
              <a:t>A equipe de produto enviou a você os seguintes requisitos:</a:t>
            </a:r>
            <a:endParaRPr lang="pt-BR" sz="1100" spc="-1" dirty="0"/>
          </a:p>
          <a:p>
            <a:pPr marL="184320" indent="-171000">
              <a:lnSpc>
                <a:spcPts val="1315"/>
              </a:lnSpc>
              <a:spcBef>
                <a:spcPts val="105"/>
              </a:spcBef>
              <a:buClr>
                <a:srgbClr val="262626"/>
              </a:buClr>
              <a:buFont typeface="StarSymbol"/>
              <a:buChar char="-"/>
            </a:pPr>
            <a:r>
              <a:rPr lang="pt-BR" sz="1100" spc="-4" dirty="0">
                <a:solidFill>
                  <a:srgbClr val="262626"/>
                </a:solidFill>
              </a:rPr>
              <a:t>Precisamos de um servidor web.</a:t>
            </a:r>
            <a:endParaRPr lang="pt-BR" sz="1100" spc="-1" dirty="0"/>
          </a:p>
          <a:p>
            <a:pPr marL="184320" indent="-171000">
              <a:lnSpc>
                <a:spcPts val="1315"/>
              </a:lnSpc>
              <a:spcBef>
                <a:spcPts val="105"/>
              </a:spcBef>
              <a:buClr>
                <a:srgbClr val="000000"/>
              </a:buClr>
              <a:buFont typeface="StarSymbol"/>
              <a:buChar char="-"/>
            </a:pPr>
            <a:r>
              <a:rPr lang="pt-BR" sz="1100" spc="-1" dirty="0">
                <a:solidFill>
                  <a:srgbClr val="000000"/>
                </a:solidFill>
              </a:rPr>
              <a:t>Deve ser uma máquina Linux.</a:t>
            </a:r>
            <a:endParaRPr lang="pt-BR" sz="1100" spc="-1" dirty="0"/>
          </a:p>
          <a:p>
            <a:pPr marL="184320" indent="-171000">
              <a:lnSpc>
                <a:spcPts val="1315"/>
              </a:lnSpc>
              <a:spcBef>
                <a:spcPts val="105"/>
              </a:spcBef>
              <a:buClr>
                <a:srgbClr val="000000"/>
              </a:buClr>
              <a:buFont typeface="StarSymbol"/>
              <a:buChar char="-"/>
            </a:pPr>
            <a:r>
              <a:rPr lang="pt-BR" sz="1100" spc="-1" dirty="0">
                <a:solidFill>
                  <a:srgbClr val="000000"/>
                </a:solidFill>
              </a:rPr>
              <a:t>Deve ser configurado como um servidor HTTP </a:t>
            </a:r>
            <a:r>
              <a:rPr lang="pt-BR" sz="1100" spc="-1" dirty="0">
                <a:solidFill>
                  <a:srgbClr val="00B050"/>
                </a:solidFill>
              </a:rPr>
              <a:t>Apache</a:t>
            </a:r>
            <a:r>
              <a:rPr lang="pt-BR" sz="1100" spc="-1" dirty="0">
                <a:solidFill>
                  <a:srgbClr val="000000"/>
                </a:solidFill>
              </a:rPr>
              <a:t> (“</a:t>
            </a:r>
            <a:r>
              <a:rPr lang="pt-BR" sz="1100" spc="-1" dirty="0" err="1">
                <a:solidFill>
                  <a:srgbClr val="000000"/>
                </a:solidFill>
              </a:rPr>
              <a:t>httpd</a:t>
            </a:r>
            <a:r>
              <a:rPr lang="pt-BR" sz="1100" spc="-1" dirty="0">
                <a:solidFill>
                  <a:srgbClr val="000000"/>
                </a:solidFill>
              </a:rPr>
              <a:t>”).</a:t>
            </a:r>
            <a:endParaRPr lang="pt-BR" sz="1100" spc="-1" dirty="0"/>
          </a:p>
          <a:p>
            <a:pPr marL="184320" indent="-171000">
              <a:lnSpc>
                <a:spcPts val="1315"/>
              </a:lnSpc>
              <a:spcBef>
                <a:spcPts val="105"/>
              </a:spcBef>
              <a:buClr>
                <a:srgbClr val="000000"/>
              </a:buClr>
              <a:buFont typeface="StarSymbol"/>
              <a:buChar char="-"/>
            </a:pPr>
            <a:r>
              <a:rPr lang="pt-BR" sz="1100" spc="-1" dirty="0">
                <a:solidFill>
                  <a:srgbClr val="000000"/>
                </a:solidFill>
              </a:rPr>
              <a:t>Queremos que seja barato.</a:t>
            </a:r>
            <a:endParaRPr lang="pt-BR" sz="1100" spc="-1" dirty="0"/>
          </a:p>
          <a:p>
            <a:pPr marL="184320" indent="-171000">
              <a:lnSpc>
                <a:spcPts val="1315"/>
              </a:lnSpc>
              <a:spcBef>
                <a:spcPts val="105"/>
              </a:spcBef>
              <a:buClr>
                <a:srgbClr val="000000"/>
              </a:buClr>
              <a:buFont typeface="StarSymbol"/>
              <a:buChar char="-"/>
            </a:pPr>
            <a:r>
              <a:rPr lang="pt-BR" sz="1100" spc="-1" dirty="0">
                <a:solidFill>
                  <a:srgbClr val="000000"/>
                </a:solidFill>
              </a:rPr>
              <a:t>O servidor web deve ser acessível publicamente (IP público).</a:t>
            </a:r>
            <a:endParaRPr lang="pt-BR" sz="1100" spc="-1" dirty="0"/>
          </a:p>
          <a:p>
            <a:pPr marL="12600">
              <a:lnSpc>
                <a:spcPct val="95000"/>
              </a:lnSpc>
              <a:spcBef>
                <a:spcPts val="159"/>
              </a:spcBef>
            </a:pPr>
            <a:endParaRPr lang="pt-BR" sz="1100" b="0" strike="noStrike" spc="-1" dirty="0">
              <a:latin typeface="Arial"/>
            </a:endParaRPr>
          </a:p>
        </p:txBody>
      </p:sp>
      <p:sp>
        <p:nvSpPr>
          <p:cNvPr id="73" name="CustomShape 13"/>
          <p:cNvSpPr/>
          <p:nvPr/>
        </p:nvSpPr>
        <p:spPr>
          <a:xfrm>
            <a:off x="1871640" y="2360160"/>
            <a:ext cx="1870200" cy="21362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74" name="CustomShape 14"/>
          <p:cNvSpPr/>
          <p:nvPr/>
        </p:nvSpPr>
        <p:spPr>
          <a:xfrm>
            <a:off x="5224680" y="1882800"/>
            <a:ext cx="2082600" cy="6184440"/>
          </a:xfrm>
          <a:custGeom>
            <a:avLst/>
            <a:gdLst/>
            <a:ahLst/>
            <a:cxnLst/>
            <a:rect l="l" t="t" r="r" b="b"/>
            <a:pathLst>
              <a:path w="2082800" h="6184900">
                <a:moveTo>
                  <a:pt x="347143" y="0"/>
                </a:moveTo>
                <a:lnTo>
                  <a:pt x="2082801" y="0"/>
                </a:lnTo>
                <a:lnTo>
                  <a:pt x="2082801" y="5837763"/>
                </a:lnTo>
                <a:lnTo>
                  <a:pt x="2079632" y="5884868"/>
                </a:lnTo>
                <a:lnTo>
                  <a:pt x="2070400" y="5930046"/>
                </a:lnTo>
                <a:lnTo>
                  <a:pt x="2055521" y="5972885"/>
                </a:lnTo>
                <a:lnTo>
                  <a:pt x="2035406" y="6012971"/>
                </a:lnTo>
                <a:lnTo>
                  <a:pt x="2010470" y="6049890"/>
                </a:lnTo>
                <a:lnTo>
                  <a:pt x="1981126" y="6083228"/>
                </a:lnTo>
                <a:lnTo>
                  <a:pt x="1947787" y="6112572"/>
                </a:lnTo>
                <a:lnTo>
                  <a:pt x="1910869" y="6137508"/>
                </a:lnTo>
                <a:lnTo>
                  <a:pt x="1870783" y="6157623"/>
                </a:lnTo>
                <a:lnTo>
                  <a:pt x="1827944" y="6172503"/>
                </a:lnTo>
                <a:lnTo>
                  <a:pt x="1782765" y="6181734"/>
                </a:lnTo>
                <a:lnTo>
                  <a:pt x="1735660" y="6184903"/>
                </a:lnTo>
                <a:lnTo>
                  <a:pt x="0" y="6184903"/>
                </a:lnTo>
                <a:lnTo>
                  <a:pt x="0" y="347143"/>
                </a:lnTo>
                <a:lnTo>
                  <a:pt x="3169" y="300037"/>
                </a:lnTo>
                <a:lnTo>
                  <a:pt x="12400" y="254858"/>
                </a:lnTo>
                <a:lnTo>
                  <a:pt x="27280" y="212019"/>
                </a:lnTo>
                <a:lnTo>
                  <a:pt x="47395" y="171933"/>
                </a:lnTo>
                <a:lnTo>
                  <a:pt x="72331" y="135014"/>
                </a:lnTo>
                <a:lnTo>
                  <a:pt x="101675" y="101675"/>
                </a:lnTo>
                <a:lnTo>
                  <a:pt x="135014" y="72331"/>
                </a:lnTo>
                <a:lnTo>
                  <a:pt x="171933" y="47395"/>
                </a:lnTo>
                <a:lnTo>
                  <a:pt x="212019" y="27280"/>
                </a:lnTo>
                <a:lnTo>
                  <a:pt x="254858" y="12400"/>
                </a:lnTo>
                <a:lnTo>
                  <a:pt x="300037" y="3169"/>
                </a:lnTo>
                <a:lnTo>
                  <a:pt x="347143" y="0"/>
                </a:lnTo>
                <a:close/>
              </a:path>
            </a:pathLst>
          </a:custGeom>
          <a:noFill/>
          <a:ln w="19080">
            <a:solidFill>
              <a:srgbClr val="00B0F0"/>
            </a:solidFill>
            <a:round/>
          </a:ln>
        </p:spPr>
        <p:style>
          <a:lnRef idx="0">
            <a:scrgbClr r="0" g="0" b="0"/>
          </a:lnRef>
          <a:fillRef idx="0">
            <a:scrgbClr r="0" g="0" b="0"/>
          </a:fillRef>
          <a:effectRef idx="0">
            <a:scrgbClr r="0" g="0" b="0"/>
          </a:effectRef>
          <a:fontRef idx="minor"/>
        </p:style>
      </p:sp>
      <p:sp>
        <p:nvSpPr>
          <p:cNvPr id="75" name="CustomShape 15"/>
          <p:cNvSpPr/>
          <p:nvPr/>
        </p:nvSpPr>
        <p:spPr>
          <a:xfrm>
            <a:off x="5281560" y="2972880"/>
            <a:ext cx="1966320" cy="19195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518040" indent="-297000">
              <a:lnSpc>
                <a:spcPct val="114000"/>
              </a:lnSpc>
              <a:spcBef>
                <a:spcPts val="99"/>
              </a:spcBef>
            </a:pPr>
            <a:r>
              <a:rPr lang="pt-BR" sz="1200" b="1" strike="noStrike" spc="24">
                <a:solidFill>
                  <a:srgbClr val="262626"/>
                </a:solidFill>
                <a:latin typeface="Trebuchet MS"/>
              </a:rPr>
              <a:t>ANTES DE COMEÇAR</a:t>
            </a:r>
            <a:endParaRPr lang="pt-BR" sz="1200" b="0" strike="noStrike" spc="-1">
              <a:latin typeface="Arial"/>
            </a:endParaRPr>
          </a:p>
          <a:p>
            <a:pPr marL="518040" indent="-297000">
              <a:lnSpc>
                <a:spcPct val="114000"/>
              </a:lnSpc>
              <a:spcBef>
                <a:spcPts val="99"/>
              </a:spcBef>
            </a:pPr>
            <a:endParaRPr lang="pt-BR" sz="1200" b="0" strike="noStrike" spc="-1">
              <a:latin typeface="Arial"/>
            </a:endParaRPr>
          </a:p>
          <a:p>
            <a:pPr marL="30240" indent="-29880">
              <a:lnSpc>
                <a:spcPct val="114000"/>
              </a:lnSpc>
              <a:spcBef>
                <a:spcPts val="99"/>
              </a:spcBef>
            </a:pPr>
            <a:r>
              <a:rPr lang="pt-BR" sz="1200" b="0" strike="noStrike" spc="24">
                <a:solidFill>
                  <a:srgbClr val="262626"/>
                </a:solidFill>
                <a:latin typeface="Trebuchet MS"/>
              </a:rPr>
              <a:t>Aqui estão algumas</a:t>
            </a:r>
            <a:endParaRPr lang="pt-BR" sz="1200" b="0" strike="noStrike" spc="-1">
              <a:latin typeface="Arial"/>
            </a:endParaRPr>
          </a:p>
          <a:p>
            <a:pPr marL="30240" indent="-29880">
              <a:lnSpc>
                <a:spcPct val="114000"/>
              </a:lnSpc>
              <a:spcBef>
                <a:spcPts val="99"/>
              </a:spcBef>
            </a:pPr>
            <a:r>
              <a:rPr lang="pt-BR" sz="1200" b="0" strike="noStrike" spc="24">
                <a:solidFill>
                  <a:srgbClr val="262626"/>
                </a:solidFill>
                <a:latin typeface="Trebuchet MS"/>
              </a:rPr>
              <a:t>informações importantes que você deve saber antes de iniciar esta atividade prática.</a:t>
            </a:r>
            <a:endParaRPr lang="pt-BR" sz="1200" b="0" strike="noStrike" spc="-1">
              <a:latin typeface="Arial"/>
            </a:endParaRPr>
          </a:p>
        </p:txBody>
      </p:sp>
      <p:sp>
        <p:nvSpPr>
          <p:cNvPr id="76" name="CustomShape 16"/>
          <p:cNvSpPr/>
          <p:nvPr/>
        </p:nvSpPr>
        <p:spPr>
          <a:xfrm>
            <a:off x="5306400" y="4699440"/>
            <a:ext cx="1941480" cy="34776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100" b="1" strike="noStrike" spc="-4">
                <a:solidFill>
                  <a:srgbClr val="262626"/>
                </a:solidFill>
                <a:latin typeface="Trebuchet MS"/>
              </a:rPr>
              <a:t>Tempo de atividade: 60 min.</a:t>
            </a:r>
            <a:endParaRPr lang="pt-BR" sz="1100" b="0" strike="noStrike" spc="-1">
              <a:latin typeface="Arial"/>
            </a:endParaRPr>
          </a:p>
        </p:txBody>
      </p:sp>
      <p:sp>
        <p:nvSpPr>
          <p:cNvPr id="77" name="CustomShape 17"/>
          <p:cNvSpPr/>
          <p:nvPr/>
        </p:nvSpPr>
        <p:spPr>
          <a:xfrm>
            <a:off x="5414400" y="5061240"/>
            <a:ext cx="1771260" cy="153828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14000"/>
              </a:lnSpc>
              <a:spcBef>
                <a:spcPts val="96"/>
              </a:spcBef>
            </a:pPr>
            <a:r>
              <a:rPr lang="pt-BR" sz="1100" b="1" strike="noStrike" spc="-9" dirty="0">
                <a:solidFill>
                  <a:srgbClr val="262626"/>
                </a:solidFill>
                <a:latin typeface="Trebuchet MS"/>
              </a:rPr>
              <a:t>Requisitos:</a:t>
            </a:r>
            <a:r>
              <a:rPr lang="pt-BR" sz="1100" b="0" strike="noStrike" spc="-9" dirty="0">
                <a:solidFill>
                  <a:srgbClr val="262626"/>
                </a:solidFill>
                <a:latin typeface="Trebuchet MS"/>
              </a:rPr>
              <a:t> você deve ter uma conta AWS </a:t>
            </a:r>
            <a:r>
              <a:rPr lang="pt-BR" sz="1100" b="0" strike="noStrike" spc="-9" dirty="0" err="1">
                <a:solidFill>
                  <a:srgbClr val="262626"/>
                </a:solidFill>
                <a:latin typeface="Trebuchet MS"/>
              </a:rPr>
              <a:t>Educate</a:t>
            </a:r>
            <a:r>
              <a:rPr lang="pt-BR" sz="1100" b="0" strike="noStrike" spc="-9" dirty="0">
                <a:solidFill>
                  <a:srgbClr val="262626"/>
                </a:solidFill>
                <a:latin typeface="Trebuchet MS"/>
              </a:rPr>
              <a:t>. Se você não se cadastrou para uma conta do AWS </a:t>
            </a:r>
            <a:r>
              <a:rPr lang="pt-BR" sz="1100" b="0" strike="noStrike" spc="-9" dirty="0" err="1">
                <a:solidFill>
                  <a:srgbClr val="262626"/>
                </a:solidFill>
                <a:latin typeface="Trebuchet MS"/>
              </a:rPr>
              <a:t>Educate</a:t>
            </a:r>
            <a:r>
              <a:rPr lang="pt-BR" sz="1100" b="0" strike="noStrike" spc="-9" dirty="0">
                <a:solidFill>
                  <a:srgbClr val="262626"/>
                </a:solidFill>
                <a:latin typeface="Trebuchet MS"/>
              </a:rPr>
              <a:t>, siga as instruções fornecidas </a:t>
            </a:r>
            <a:r>
              <a:rPr lang="pt-BR" sz="1100" dirty="0">
                <a:uFill>
                  <a:solidFill>
                    <a:srgbClr val="0563C1"/>
                  </a:solidFill>
                </a:uFill>
                <a:latin typeface="Trebuchet MS"/>
                <a:cs typeface="Trebuchet MS"/>
              </a:rPr>
              <a:t>na página do AWSeducate.com</a:t>
            </a:r>
            <a:r>
              <a:rPr lang="pt-BR" sz="1100" b="0" strike="noStrike" spc="-9" dirty="0">
                <a:solidFill>
                  <a:srgbClr val="000000"/>
                </a:solidFill>
                <a:latin typeface="Trebuchet MS"/>
              </a:rPr>
              <a:t>.</a:t>
            </a:r>
            <a:endParaRPr lang="pt-BR" sz="1100" b="0" strike="noStrike" spc="-1" dirty="0">
              <a:latin typeface="Arial"/>
            </a:endParaRPr>
          </a:p>
        </p:txBody>
      </p:sp>
      <p:sp>
        <p:nvSpPr>
          <p:cNvPr id="78" name="CustomShape 18"/>
          <p:cNvSpPr/>
          <p:nvPr/>
        </p:nvSpPr>
        <p:spPr>
          <a:xfrm>
            <a:off x="5414400" y="6599160"/>
            <a:ext cx="1686240" cy="96660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14000"/>
              </a:lnSpc>
              <a:spcBef>
                <a:spcPts val="96"/>
              </a:spcBef>
            </a:pPr>
            <a:r>
              <a:rPr lang="pt-BR" sz="1100" b="1" strike="noStrike" spc="12">
                <a:solidFill>
                  <a:srgbClr val="262626"/>
                </a:solidFill>
                <a:latin typeface="Trebuchet MS"/>
              </a:rPr>
              <a:t>Obtendo ajuda: </a:t>
            </a:r>
            <a:r>
              <a:rPr lang="pt-BR" sz="1100" b="0" strike="noStrike" spc="12">
                <a:solidFill>
                  <a:srgbClr val="262626"/>
                </a:solidFill>
                <a:latin typeface="Trebuchet MS"/>
              </a:rPr>
              <a:t>se você tiver problemas ao concluir esta atividade, peça ajuda ao seu instrutor.</a:t>
            </a:r>
            <a:endParaRPr lang="pt-BR" sz="1100" b="0" strike="noStrike" spc="-1">
              <a:latin typeface="Arial"/>
            </a:endParaRPr>
          </a:p>
        </p:txBody>
      </p:sp>
      <p:sp>
        <p:nvSpPr>
          <p:cNvPr id="79" name="CustomShape 19"/>
          <p:cNvSpPr/>
          <p:nvPr/>
        </p:nvSpPr>
        <p:spPr>
          <a:xfrm>
            <a:off x="5866200" y="2232000"/>
            <a:ext cx="797040" cy="69156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80" name="CustomShape 20"/>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ACA2FE2A-102D-4E3D-B22D-02E7C579AB4E}" type="slidenum">
              <a:rPr lang="pt-BR" sz="1050" b="0" strike="noStrike" spc="-1">
                <a:solidFill>
                  <a:srgbClr val="8B8B8B"/>
                </a:solidFill>
                <a:latin typeface="Calibri"/>
              </a:rPr>
              <a:t>2</a:t>
            </a:fld>
            <a:endParaRPr lang="pt-BR" sz="1050" b="0" strike="noStrike" spc="-1">
              <a:latin typeface="Arial"/>
            </a:endParaRPr>
          </a:p>
          <a:p>
            <a:pPr algn="ctr">
              <a:lnSpc>
                <a:spcPct val="100000"/>
              </a:lnSpc>
            </a:pPr>
            <a:endParaRPr lang="pt-BR"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889C1FA3-3DAE-4234-9C80-CBF1F58C74E4}"/>
              </a:ext>
            </a:extLst>
          </p:cNvPr>
          <p:cNvPicPr>
            <a:picLocks noChangeAspect="1"/>
          </p:cNvPicPr>
          <p:nvPr/>
        </p:nvPicPr>
        <p:blipFill>
          <a:blip r:embed="rId3"/>
          <a:stretch>
            <a:fillRect/>
          </a:stretch>
        </p:blipFill>
        <p:spPr>
          <a:xfrm>
            <a:off x="346920" y="1749309"/>
            <a:ext cx="6838950" cy="1385274"/>
          </a:xfrm>
          <a:prstGeom prst="rect">
            <a:avLst/>
          </a:prstGeom>
        </p:spPr>
      </p:pic>
      <p:sp>
        <p:nvSpPr>
          <p:cNvPr id="248" name="CustomShape 15"/>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06E48B7A-D1C6-4477-A65E-BD17B9A43755}" type="slidenum">
              <a:rPr lang="pt-BR" sz="1050" b="0" strike="noStrike" spc="-1">
                <a:solidFill>
                  <a:srgbClr val="8B8B8B"/>
                </a:solidFill>
                <a:latin typeface="Calibri"/>
              </a:rPr>
              <a:t>20</a:t>
            </a:fld>
            <a:endParaRPr lang="pt-BR" sz="1050" b="0" strike="noStrike" spc="-1">
              <a:latin typeface="Arial"/>
            </a:endParaRPr>
          </a:p>
          <a:p>
            <a:pPr algn="ctr">
              <a:lnSpc>
                <a:spcPct val="100000"/>
              </a:lnSpc>
            </a:pPr>
            <a:endParaRPr lang="pt-BR" sz="1050" b="0" strike="noStrike" spc="-1">
              <a:latin typeface="Arial"/>
            </a:endParaRPr>
          </a:p>
        </p:txBody>
      </p:sp>
      <p:sp>
        <p:nvSpPr>
          <p:cNvPr id="17" name="CustomShape 1">
            <a:extLst>
              <a:ext uri="{FF2B5EF4-FFF2-40B4-BE49-F238E27FC236}">
                <a16:creationId xmlns:a16="http://schemas.microsoft.com/office/drawing/2014/main" id="{BA840B96-2A47-4302-A79A-CF8EBBAEAD7C}"/>
              </a:ext>
            </a:extLst>
          </p:cNvPr>
          <p:cNvSpPr/>
          <p:nvPr/>
        </p:nvSpPr>
        <p:spPr>
          <a:xfrm>
            <a:off x="499320" y="1056420"/>
            <a:ext cx="4806720" cy="27738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Encerrar uma instância do </a:t>
            </a:r>
            <a:r>
              <a:rPr lang="pt-BR" sz="1600" b="0" strike="noStrike" spc="29" dirty="0" err="1">
                <a:solidFill>
                  <a:srgbClr val="262626"/>
                </a:solidFill>
                <a:latin typeface="Trebuchet MS"/>
              </a:rPr>
              <a:t>Amazon</a:t>
            </a:r>
            <a:r>
              <a:rPr lang="pt-BR" sz="1600" b="0" strike="noStrike" spc="29" dirty="0">
                <a:solidFill>
                  <a:srgbClr val="262626"/>
                </a:solidFill>
                <a:latin typeface="Trebuchet MS"/>
              </a:rPr>
              <a:t> EC2</a:t>
            </a:r>
            <a:endParaRPr lang="pt-BR" sz="1600" spc="-1" dirty="0"/>
          </a:p>
        </p:txBody>
      </p:sp>
      <p:sp>
        <p:nvSpPr>
          <p:cNvPr id="4" name="Retângulo 3">
            <a:extLst>
              <a:ext uri="{FF2B5EF4-FFF2-40B4-BE49-F238E27FC236}">
                <a16:creationId xmlns:a16="http://schemas.microsoft.com/office/drawing/2014/main" id="{2298C0E0-2C64-46E0-86D7-0DB9EE6FEE98}"/>
              </a:ext>
            </a:extLst>
          </p:cNvPr>
          <p:cNvSpPr/>
          <p:nvPr/>
        </p:nvSpPr>
        <p:spPr>
          <a:xfrm>
            <a:off x="313390" y="3176516"/>
            <a:ext cx="6720080" cy="1213153"/>
          </a:xfrm>
          <a:prstGeom prst="rect">
            <a:avLst/>
          </a:prstGeom>
        </p:spPr>
        <p:txBody>
          <a:bodyPr wrap="square">
            <a:spAutoFit/>
          </a:bodyPr>
          <a:lstStyle/>
          <a:p>
            <a:pPr marL="355500" indent="-342900">
              <a:lnSpc>
                <a:spcPct val="100000"/>
              </a:lnSpc>
              <a:spcBef>
                <a:spcPts val="105"/>
              </a:spcBef>
              <a:buFont typeface="+mj-lt"/>
              <a:buAutoNum type="arabicParenR" startAt="5"/>
            </a:pPr>
            <a:r>
              <a:rPr lang="pt-BR" spc="-4" dirty="0">
                <a:solidFill>
                  <a:srgbClr val="000000"/>
                </a:solidFill>
              </a:rPr>
              <a:t>Verifique que a mensagem de “</a:t>
            </a:r>
            <a:r>
              <a:rPr lang="pt-BR" spc="-4" dirty="0">
                <a:solidFill>
                  <a:srgbClr val="FF0000"/>
                </a:solidFill>
              </a:rPr>
              <a:t>Encerrado com sucesso</a:t>
            </a:r>
            <a:r>
              <a:rPr lang="pt-BR" spc="-4" dirty="0">
                <a:solidFill>
                  <a:srgbClr val="000000"/>
                </a:solidFill>
              </a:rPr>
              <a:t>” em verde aparece e o Estado da instancia também muda para “Encerrado”</a:t>
            </a:r>
          </a:p>
          <a:p>
            <a:pPr marL="355500" indent="-342900">
              <a:lnSpc>
                <a:spcPct val="100000"/>
              </a:lnSpc>
              <a:spcBef>
                <a:spcPts val="105"/>
              </a:spcBef>
              <a:buFont typeface="+mj-lt"/>
              <a:buAutoNum type="arabicParenR" startAt="5"/>
            </a:pPr>
            <a:endParaRPr lang="pt-BR" spc="-4" dirty="0">
              <a:solidFill>
                <a:srgbClr val="000000"/>
              </a:solidFill>
            </a:endParaRPr>
          </a:p>
        </p:txBody>
      </p:sp>
      <p:cxnSp>
        <p:nvCxnSpPr>
          <p:cNvPr id="9" name="Conector de Seta Reta 8">
            <a:extLst>
              <a:ext uri="{FF2B5EF4-FFF2-40B4-BE49-F238E27FC236}">
                <a16:creationId xmlns:a16="http://schemas.microsoft.com/office/drawing/2014/main" id="{3E727C19-E632-4702-A98A-87ECFA66B56A}"/>
              </a:ext>
            </a:extLst>
          </p:cNvPr>
          <p:cNvCxnSpPr>
            <a:cxnSpLocks/>
          </p:cNvCxnSpPr>
          <p:nvPr/>
        </p:nvCxnSpPr>
        <p:spPr>
          <a:xfrm>
            <a:off x="2556175" y="2833266"/>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0" name="Conector de Seta Reta 9">
            <a:extLst>
              <a:ext uri="{FF2B5EF4-FFF2-40B4-BE49-F238E27FC236}">
                <a16:creationId xmlns:a16="http://schemas.microsoft.com/office/drawing/2014/main" id="{30FEE7CE-3ED9-4DC2-9319-6D657D140A6C}"/>
              </a:ext>
            </a:extLst>
          </p:cNvPr>
          <p:cNvCxnSpPr>
            <a:cxnSpLocks/>
          </p:cNvCxnSpPr>
          <p:nvPr/>
        </p:nvCxnSpPr>
        <p:spPr>
          <a:xfrm>
            <a:off x="127460" y="1684019"/>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17167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CustomShape 1"/>
          <p:cNvSpPr/>
          <p:nvPr/>
        </p:nvSpPr>
        <p:spPr>
          <a:xfrm>
            <a:off x="0" y="2091048"/>
            <a:ext cx="5409720" cy="1218960"/>
          </a:xfrm>
          <a:prstGeom prst="rect">
            <a:avLst/>
          </a:prstGeom>
          <a:solidFill>
            <a:srgbClr val="FF9900"/>
          </a:solidFill>
          <a:ln>
            <a:noFill/>
          </a:ln>
        </p:spPr>
        <p:style>
          <a:lnRef idx="2">
            <a:schemeClr val="accent4">
              <a:shade val="50000"/>
            </a:schemeClr>
          </a:lnRef>
          <a:fillRef idx="1">
            <a:schemeClr val="accent4"/>
          </a:fillRef>
          <a:effectRef idx="0">
            <a:schemeClr val="accent4"/>
          </a:effectRef>
          <a:fontRef idx="minor"/>
        </p:style>
      </p:sp>
      <p:sp>
        <p:nvSpPr>
          <p:cNvPr id="58" name="CustomShape 2"/>
          <p:cNvSpPr/>
          <p:nvPr/>
        </p:nvSpPr>
        <p:spPr>
          <a:xfrm>
            <a:off x="835020" y="2472468"/>
            <a:ext cx="43846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12600" indent="-360">
              <a:lnSpc>
                <a:spcPct val="100000"/>
              </a:lnSpc>
            </a:pPr>
            <a:r>
              <a:rPr lang="pt-BR" sz="2400" b="1" spc="-38" dirty="0">
                <a:solidFill>
                  <a:srgbClr val="000000"/>
                </a:solidFill>
                <a:latin typeface="Arial" panose="020B0604020202020204" pitchFamily="34" charset="0"/>
                <a:cs typeface="Arial" panose="020B0604020202020204" pitchFamily="34" charset="0"/>
              </a:rPr>
              <a:t>TESTE SEU CONHECIMENTO</a:t>
            </a:r>
          </a:p>
        </p:txBody>
      </p:sp>
      <p:sp>
        <p:nvSpPr>
          <p:cNvPr id="60" name="CustomShape 4"/>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D09C7CF5-8E67-4370-94CD-A65C180236E8}" type="slidenum">
              <a:rPr lang="pt-BR" sz="1050" b="0" strike="noStrike" spc="-1">
                <a:solidFill>
                  <a:srgbClr val="8B8B8B"/>
                </a:solidFill>
                <a:latin typeface="Calibri"/>
              </a:rPr>
              <a:t>21</a:t>
            </a:fld>
            <a:endParaRPr lang="pt-BR" sz="1050" b="0" strike="noStrike" spc="-1">
              <a:latin typeface="Arial"/>
            </a:endParaRPr>
          </a:p>
          <a:p>
            <a:pPr algn="ctr">
              <a:lnSpc>
                <a:spcPct val="100000"/>
              </a:lnSpc>
            </a:pPr>
            <a:endParaRPr lang="pt-BR" sz="1050" b="0" strike="noStrike" spc="-1">
              <a:latin typeface="Arial"/>
            </a:endParaRPr>
          </a:p>
        </p:txBody>
      </p:sp>
    </p:spTree>
    <p:extLst>
      <p:ext uri="{BB962C8B-B14F-4D97-AF65-F5344CB8AC3E}">
        <p14:creationId xmlns:p14="http://schemas.microsoft.com/office/powerpoint/2010/main" val="17231037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2"/>
          <p:cNvSpPr/>
          <p:nvPr/>
        </p:nvSpPr>
        <p:spPr>
          <a:xfrm>
            <a:off x="607680" y="1485720"/>
            <a:ext cx="6665400" cy="3634920"/>
          </a:xfrm>
          <a:prstGeom prst="rect">
            <a:avLst/>
          </a:prstGeom>
          <a:noFill/>
          <a:ln>
            <a:noFill/>
          </a:ln>
        </p:spPr>
        <p:style>
          <a:lnRef idx="0">
            <a:scrgbClr r="0" g="0" b="0"/>
          </a:lnRef>
          <a:fillRef idx="0">
            <a:scrgbClr r="0" g="0" b="0"/>
          </a:fillRef>
          <a:effectRef idx="0">
            <a:scrgbClr r="0" g="0" b="0"/>
          </a:effectRef>
          <a:fontRef idx="minor"/>
        </p:style>
        <p:txBody>
          <a:bodyPr lIns="0" tIns="27360" rIns="0" bIns="0"/>
          <a:lstStyle/>
          <a:p>
            <a:pPr marL="12600" indent="-360">
              <a:lnSpc>
                <a:spcPct val="100000"/>
              </a:lnSpc>
            </a:pPr>
            <a:r>
              <a:rPr lang="pt-BR" sz="1400" b="1" spc="-38" dirty="0">
                <a:solidFill>
                  <a:srgbClr val="000000"/>
                </a:solidFill>
                <a:latin typeface="Arial" panose="020B0604020202020204" pitchFamily="34" charset="0"/>
                <a:cs typeface="Arial" panose="020B0604020202020204" pitchFamily="34" charset="0"/>
              </a:rPr>
              <a:t>Teste seu conhecimento</a:t>
            </a:r>
          </a:p>
          <a:p>
            <a:pPr marL="12600" indent="-360">
              <a:lnSpc>
                <a:spcPct val="100000"/>
              </a:lnSpc>
            </a:pPr>
            <a:r>
              <a:rPr lang="pt-BR" sz="1200" spc="-4" dirty="0">
                <a:solidFill>
                  <a:srgbClr val="000000"/>
                </a:solidFill>
                <a:latin typeface="Arial" panose="020B0604020202020204" pitchFamily="34" charset="0"/>
                <a:cs typeface="Arial" panose="020B0604020202020204" pitchFamily="34" charset="0"/>
              </a:rPr>
              <a:t>Você iniciou e configurou uma instância do </a:t>
            </a:r>
            <a:r>
              <a:rPr lang="pt-BR" sz="1200" spc="-4" dirty="0" err="1">
                <a:solidFill>
                  <a:srgbClr val="000000"/>
                </a:solidFill>
                <a:latin typeface="Arial" panose="020B0604020202020204" pitchFamily="34" charset="0"/>
                <a:cs typeface="Arial" panose="020B0604020202020204" pitchFamily="34" charset="0"/>
              </a:rPr>
              <a:t>Amazon</a:t>
            </a:r>
            <a:r>
              <a:rPr lang="pt-BR" sz="1200" spc="-4" dirty="0">
                <a:solidFill>
                  <a:srgbClr val="000000"/>
                </a:solidFill>
                <a:latin typeface="Arial" panose="020B0604020202020204" pitchFamily="34" charset="0"/>
                <a:cs typeface="Arial" panose="020B0604020202020204" pitchFamily="34" charset="0"/>
              </a:rPr>
              <a:t> EC2, redimensionou-a e alterou o grupo de segurança.</a:t>
            </a:r>
          </a:p>
          <a:p>
            <a:pPr marL="439738" indent="-171450">
              <a:lnSpc>
                <a:spcPct val="100000"/>
              </a:lnSpc>
              <a:spcBef>
                <a:spcPts val="1525"/>
              </a:spcBef>
              <a:buFont typeface="Webdings" panose="05030102010509060703" pitchFamily="18" charset="2"/>
              <a:buChar char="c"/>
            </a:pPr>
            <a:r>
              <a:rPr lang="pt-BR" sz="1200" b="0" strike="noStrike" spc="-1" dirty="0">
                <a:solidFill>
                  <a:srgbClr val="000000"/>
                </a:solidFill>
                <a:latin typeface="Arial" panose="020B0604020202020204" pitchFamily="34" charset="0"/>
                <a:cs typeface="Arial" panose="020B0604020202020204" pitchFamily="34" charset="0"/>
              </a:rPr>
              <a:t> Qual é o propósito da </a:t>
            </a:r>
            <a:r>
              <a:rPr lang="pt-BR" sz="1200" b="0" strike="noStrike" spc="-1" dirty="0" err="1">
                <a:solidFill>
                  <a:srgbClr val="000000"/>
                </a:solidFill>
                <a:latin typeface="Arial" panose="020B0604020202020204" pitchFamily="34" charset="0"/>
                <a:cs typeface="Arial" panose="020B0604020202020204" pitchFamily="34" charset="0"/>
              </a:rPr>
              <a:t>Amazon</a:t>
            </a:r>
            <a:r>
              <a:rPr lang="pt-BR" sz="1200" b="0" strike="noStrike" spc="-1" dirty="0">
                <a:solidFill>
                  <a:srgbClr val="000000"/>
                </a:solidFill>
                <a:latin typeface="Arial" panose="020B0604020202020204" pitchFamily="34" charset="0"/>
                <a:cs typeface="Arial" panose="020B0604020202020204" pitchFamily="34" charset="0"/>
              </a:rPr>
              <a:t> </a:t>
            </a:r>
            <a:r>
              <a:rPr lang="pt-BR" sz="1200" b="1" strike="noStrike" spc="-4" dirty="0">
                <a:solidFill>
                  <a:srgbClr val="000000"/>
                </a:solidFill>
                <a:latin typeface="Arial" panose="020B0604020202020204" pitchFamily="34" charset="0"/>
                <a:cs typeface="Arial" panose="020B0604020202020204" pitchFamily="34" charset="0"/>
              </a:rPr>
              <a:t>EC2</a:t>
            </a:r>
            <a:r>
              <a:rPr lang="pt-BR" sz="1200" b="0" strike="noStrike" spc="-4" dirty="0">
                <a:solidFill>
                  <a:srgbClr val="000000"/>
                </a:solidFill>
                <a:latin typeface="Arial" panose="020B0604020202020204" pitchFamily="34" charset="0"/>
                <a:cs typeface="Arial" panose="020B0604020202020204" pitchFamily="34" charset="0"/>
              </a:rPr>
              <a:t>?</a:t>
            </a:r>
          </a:p>
          <a:p>
            <a:pPr marL="439738" indent="-171450">
              <a:lnSpc>
                <a:spcPct val="100000"/>
              </a:lnSpc>
              <a:spcBef>
                <a:spcPts val="1525"/>
              </a:spcBef>
              <a:buFont typeface="Webdings" panose="05030102010509060703" pitchFamily="18" charset="2"/>
              <a:buChar char="c"/>
            </a:pPr>
            <a:r>
              <a:rPr lang="pt-BR" sz="1200" b="0" strike="noStrike" spc="-1" dirty="0">
                <a:solidFill>
                  <a:srgbClr val="000000"/>
                </a:solidFill>
                <a:latin typeface="Arial" panose="020B0604020202020204" pitchFamily="34" charset="0"/>
                <a:cs typeface="Arial" panose="020B0604020202020204" pitchFamily="34" charset="0"/>
              </a:rPr>
              <a:t> </a:t>
            </a:r>
            <a:r>
              <a:rPr lang="pt-BR" sz="1200" spc="-4" dirty="0">
                <a:solidFill>
                  <a:srgbClr val="000000"/>
                </a:solidFill>
                <a:latin typeface="Arial" panose="020B0604020202020204" pitchFamily="34" charset="0"/>
                <a:cs typeface="Arial" panose="020B0604020202020204" pitchFamily="34" charset="0"/>
              </a:rPr>
              <a:t>Qual é o propósito de um </a:t>
            </a:r>
            <a:r>
              <a:rPr lang="pt-BR" sz="1200" b="1" strike="noStrike" spc="-4" dirty="0" err="1">
                <a:solidFill>
                  <a:srgbClr val="000000"/>
                </a:solidFill>
                <a:latin typeface="Arial" panose="020B0604020202020204" pitchFamily="34" charset="0"/>
                <a:cs typeface="Arial" panose="020B0604020202020204" pitchFamily="34" charset="0"/>
              </a:rPr>
              <a:t>Amazon</a:t>
            </a:r>
            <a:r>
              <a:rPr lang="pt-BR" sz="1200" b="1" strike="noStrike" spc="-4" dirty="0">
                <a:solidFill>
                  <a:srgbClr val="000000"/>
                </a:solidFill>
                <a:latin typeface="Arial" panose="020B0604020202020204" pitchFamily="34" charset="0"/>
                <a:cs typeface="Arial" panose="020B0604020202020204" pitchFamily="34" charset="0"/>
              </a:rPr>
              <a:t> </a:t>
            </a:r>
            <a:r>
              <a:rPr lang="pt-BR" sz="1200" b="1" strike="noStrike" spc="-4" dirty="0" err="1">
                <a:solidFill>
                  <a:srgbClr val="000000"/>
                </a:solidFill>
                <a:latin typeface="Arial" panose="020B0604020202020204" pitchFamily="34" charset="0"/>
                <a:cs typeface="Arial" panose="020B0604020202020204" pitchFamily="34" charset="0"/>
              </a:rPr>
              <a:t>Machine</a:t>
            </a:r>
            <a:r>
              <a:rPr lang="pt-BR" sz="1200" b="1" strike="noStrike" spc="-4" dirty="0">
                <a:solidFill>
                  <a:srgbClr val="000000"/>
                </a:solidFill>
                <a:latin typeface="Arial" panose="020B0604020202020204" pitchFamily="34" charset="0"/>
                <a:cs typeface="Arial" panose="020B0604020202020204" pitchFamily="34" charset="0"/>
              </a:rPr>
              <a:t> </a:t>
            </a:r>
            <a:r>
              <a:rPr lang="pt-BR" sz="1200" b="1" strike="noStrike" spc="-4" dirty="0" err="1">
                <a:solidFill>
                  <a:srgbClr val="000000"/>
                </a:solidFill>
                <a:latin typeface="Arial" panose="020B0604020202020204" pitchFamily="34" charset="0"/>
                <a:cs typeface="Arial" panose="020B0604020202020204" pitchFamily="34" charset="0"/>
              </a:rPr>
              <a:t>Image</a:t>
            </a:r>
            <a:r>
              <a:rPr lang="pt-BR" sz="1200" b="1" strike="noStrike" spc="-128" dirty="0">
                <a:solidFill>
                  <a:srgbClr val="000000"/>
                </a:solidFill>
                <a:latin typeface="Arial" panose="020B0604020202020204" pitchFamily="34" charset="0"/>
                <a:cs typeface="Arial" panose="020B0604020202020204" pitchFamily="34" charset="0"/>
              </a:rPr>
              <a:t> </a:t>
            </a:r>
            <a:r>
              <a:rPr lang="pt-BR" sz="1200" b="1" strike="noStrike" spc="-4" dirty="0">
                <a:solidFill>
                  <a:srgbClr val="000000"/>
                </a:solidFill>
                <a:latin typeface="Arial" panose="020B0604020202020204" pitchFamily="34" charset="0"/>
                <a:cs typeface="Arial" panose="020B0604020202020204" pitchFamily="34" charset="0"/>
              </a:rPr>
              <a:t>(AMI)</a:t>
            </a:r>
            <a:r>
              <a:rPr lang="pt-BR" sz="1200" b="0" strike="noStrike" spc="-4" dirty="0">
                <a:solidFill>
                  <a:srgbClr val="000000"/>
                </a:solidFill>
                <a:latin typeface="Arial" panose="020B0604020202020204" pitchFamily="34" charset="0"/>
                <a:cs typeface="Arial" panose="020B0604020202020204" pitchFamily="34" charset="0"/>
              </a:rPr>
              <a:t>?</a:t>
            </a:r>
            <a:endParaRPr lang="pt-BR" sz="1200" b="0" strike="noStrike" spc="-1" dirty="0">
              <a:latin typeface="Arial" panose="020B0604020202020204" pitchFamily="34" charset="0"/>
              <a:cs typeface="Arial" panose="020B0604020202020204" pitchFamily="34" charset="0"/>
            </a:endParaRPr>
          </a:p>
          <a:p>
            <a:pPr>
              <a:lnSpc>
                <a:spcPct val="100000"/>
              </a:lnSpc>
            </a:pPr>
            <a:endParaRPr lang="pt-BR" sz="1200" b="0" strike="noStrike" spc="-1" dirty="0">
              <a:latin typeface="Arial" panose="020B0604020202020204" pitchFamily="34" charset="0"/>
              <a:cs typeface="Arial" panose="020B0604020202020204" pitchFamily="34" charset="0"/>
            </a:endParaRPr>
          </a:p>
          <a:p>
            <a:pPr>
              <a:lnSpc>
                <a:spcPct val="100000"/>
              </a:lnSpc>
            </a:pPr>
            <a:endParaRPr lang="pt-BR" sz="1200" b="0" strike="noStrike" spc="-1" dirty="0">
              <a:latin typeface="Arial" panose="020B0604020202020204" pitchFamily="34" charset="0"/>
              <a:cs typeface="Arial" panose="020B0604020202020204" pitchFamily="34" charset="0"/>
            </a:endParaRPr>
          </a:p>
          <a:p>
            <a:pPr marL="411930" indent="-171450">
              <a:lnSpc>
                <a:spcPct val="100000"/>
              </a:lnSpc>
              <a:buFont typeface="Webdings" panose="05030102010509060703" pitchFamily="18" charset="2"/>
              <a:buChar char="c"/>
            </a:pPr>
            <a:r>
              <a:rPr lang="pt-BR" sz="1200" b="0" strike="noStrike" spc="-1" dirty="0">
                <a:solidFill>
                  <a:srgbClr val="000000"/>
                </a:solidFill>
                <a:latin typeface="Arial" panose="020B0604020202020204" pitchFamily="34" charset="0"/>
                <a:cs typeface="Arial" panose="020B0604020202020204" pitchFamily="34" charset="0"/>
              </a:rPr>
              <a:t> Por que selecionamos o</a:t>
            </a:r>
            <a:r>
              <a:rPr lang="pt-BR" sz="1200" b="0" strike="noStrike" spc="-4" dirty="0">
                <a:solidFill>
                  <a:srgbClr val="000000"/>
                </a:solidFill>
                <a:latin typeface="Arial" panose="020B0604020202020204" pitchFamily="34" charset="0"/>
                <a:cs typeface="Arial" panose="020B0604020202020204" pitchFamily="34" charset="0"/>
              </a:rPr>
              <a:t> t2.micro</a:t>
            </a:r>
            <a:r>
              <a:rPr lang="pt-BR" sz="1200" b="0" strike="noStrike" spc="-154" dirty="0">
                <a:solidFill>
                  <a:srgbClr val="000000"/>
                </a:solidFill>
                <a:latin typeface="Arial" panose="020B0604020202020204" pitchFamily="34" charset="0"/>
                <a:cs typeface="Arial" panose="020B0604020202020204" pitchFamily="34" charset="0"/>
              </a:rPr>
              <a:t> </a:t>
            </a:r>
            <a:r>
              <a:rPr lang="pt-BR" sz="1200" b="1" strike="noStrike" spc="-4" dirty="0">
                <a:solidFill>
                  <a:srgbClr val="000000"/>
                </a:solidFill>
                <a:latin typeface="Arial" panose="020B0604020202020204" pitchFamily="34" charset="0"/>
                <a:cs typeface="Arial" panose="020B0604020202020204" pitchFamily="34" charset="0"/>
              </a:rPr>
              <a:t>AMI</a:t>
            </a:r>
            <a:r>
              <a:rPr lang="pt-BR" sz="1200" b="0" strike="noStrike" spc="-4" dirty="0">
                <a:solidFill>
                  <a:srgbClr val="000000"/>
                </a:solidFill>
                <a:latin typeface="Arial" panose="020B0604020202020204" pitchFamily="34" charset="0"/>
                <a:cs typeface="Arial" panose="020B0604020202020204" pitchFamily="34" charset="0"/>
              </a:rPr>
              <a:t>? </a:t>
            </a:r>
          </a:p>
          <a:p>
            <a:pPr marL="411930" indent="-171450">
              <a:lnSpc>
                <a:spcPct val="100000"/>
              </a:lnSpc>
              <a:buFont typeface="Webdings" panose="05030102010509060703" pitchFamily="18" charset="2"/>
              <a:buChar char="c"/>
            </a:pPr>
            <a:endParaRPr lang="pt-BR" sz="1200" spc="-4" dirty="0">
              <a:solidFill>
                <a:srgbClr val="000000"/>
              </a:solidFill>
              <a:latin typeface="Arial" panose="020B0604020202020204" pitchFamily="34" charset="0"/>
              <a:cs typeface="Arial" panose="020B0604020202020204" pitchFamily="34" charset="0"/>
            </a:endParaRPr>
          </a:p>
          <a:p>
            <a:pPr marL="411930" indent="-171450">
              <a:lnSpc>
                <a:spcPct val="100000"/>
              </a:lnSpc>
              <a:buFont typeface="Webdings" panose="05030102010509060703" pitchFamily="18" charset="2"/>
              <a:buChar char="c"/>
            </a:pPr>
            <a:r>
              <a:rPr lang="pt-BR" sz="1200" spc="-4" dirty="0">
                <a:solidFill>
                  <a:srgbClr val="000000"/>
                </a:solidFill>
                <a:latin typeface="Arial" panose="020B0604020202020204" pitchFamily="34" charset="0"/>
                <a:cs typeface="Arial" panose="020B0604020202020204" pitchFamily="34" charset="0"/>
              </a:rPr>
              <a:t> Qual é o propósito do </a:t>
            </a:r>
            <a:r>
              <a:rPr lang="pt-BR" sz="1200" b="1" strike="noStrike" spc="-4" dirty="0" err="1">
                <a:solidFill>
                  <a:srgbClr val="000000"/>
                </a:solidFill>
                <a:latin typeface="Arial" panose="020B0604020202020204" pitchFamily="34" charset="0"/>
                <a:cs typeface="Arial" panose="020B0604020202020204" pitchFamily="34" charset="0"/>
              </a:rPr>
              <a:t>user</a:t>
            </a:r>
            <a:r>
              <a:rPr lang="pt-BR" sz="1200" b="1" strike="noStrike" spc="-137" dirty="0">
                <a:solidFill>
                  <a:srgbClr val="000000"/>
                </a:solidFill>
                <a:latin typeface="Arial" panose="020B0604020202020204" pitchFamily="34" charset="0"/>
                <a:cs typeface="Arial" panose="020B0604020202020204" pitchFamily="34" charset="0"/>
              </a:rPr>
              <a:t> </a:t>
            </a:r>
            <a:r>
              <a:rPr lang="pt-BR" sz="1200" b="1" strike="noStrike" spc="-4" dirty="0">
                <a:solidFill>
                  <a:srgbClr val="000000"/>
                </a:solidFill>
                <a:latin typeface="Arial" panose="020B0604020202020204" pitchFamily="34" charset="0"/>
                <a:cs typeface="Arial" panose="020B0604020202020204" pitchFamily="34" charset="0"/>
              </a:rPr>
              <a:t>data</a:t>
            </a:r>
            <a:r>
              <a:rPr lang="pt-BR" sz="1200" b="0" strike="noStrike" spc="-4" dirty="0">
                <a:solidFill>
                  <a:srgbClr val="000000"/>
                </a:solidFill>
                <a:latin typeface="Arial" panose="020B0604020202020204" pitchFamily="34" charset="0"/>
                <a:cs typeface="Arial" panose="020B0604020202020204" pitchFamily="34" charset="0"/>
              </a:rPr>
              <a:t>?</a:t>
            </a:r>
          </a:p>
          <a:p>
            <a:pPr marL="411930" indent="-171450">
              <a:lnSpc>
                <a:spcPct val="100000"/>
              </a:lnSpc>
              <a:buFont typeface="Webdings" panose="05030102010509060703" pitchFamily="18" charset="2"/>
              <a:buChar char="c"/>
            </a:pPr>
            <a:endParaRPr lang="pt-BR" sz="1200" spc="-1" dirty="0">
              <a:latin typeface="Arial" panose="020B0604020202020204" pitchFamily="34" charset="0"/>
              <a:cs typeface="Arial" panose="020B0604020202020204" pitchFamily="34" charset="0"/>
            </a:endParaRPr>
          </a:p>
          <a:p>
            <a:pPr marL="411930" indent="-171450">
              <a:lnSpc>
                <a:spcPct val="100000"/>
              </a:lnSpc>
              <a:buFont typeface="Webdings" panose="05030102010509060703" pitchFamily="18" charset="2"/>
              <a:buChar char="c"/>
            </a:pPr>
            <a:r>
              <a:rPr lang="pt-BR" sz="1200" spc="-4" dirty="0">
                <a:solidFill>
                  <a:srgbClr val="000000"/>
                </a:solidFill>
                <a:latin typeface="Arial" panose="020B0604020202020204" pitchFamily="34" charset="0"/>
                <a:cs typeface="Arial" panose="020B0604020202020204" pitchFamily="34" charset="0"/>
              </a:rPr>
              <a:t>O que você usa para controlar quais tipos de tráfego podem acessar seu </a:t>
            </a:r>
            <a:r>
              <a:rPr lang="pt-BR" sz="1200" spc="-4" dirty="0" err="1">
                <a:solidFill>
                  <a:srgbClr val="000000"/>
                </a:solidFill>
                <a:latin typeface="Arial" panose="020B0604020202020204" pitchFamily="34" charset="0"/>
                <a:cs typeface="Arial" panose="020B0604020202020204" pitchFamily="34" charset="0"/>
              </a:rPr>
              <a:t>Amazon</a:t>
            </a:r>
            <a:r>
              <a:rPr lang="pt-BR" sz="1200" spc="-4" dirty="0">
                <a:solidFill>
                  <a:srgbClr val="000000"/>
                </a:solidFill>
                <a:latin typeface="Arial" panose="020B0604020202020204" pitchFamily="34" charset="0"/>
                <a:cs typeface="Arial" panose="020B0604020202020204" pitchFamily="34" charset="0"/>
              </a:rPr>
              <a:t> </a:t>
            </a:r>
            <a:r>
              <a:rPr lang="pt-BR" sz="1200" b="1" strike="noStrike" spc="-4" dirty="0">
                <a:solidFill>
                  <a:srgbClr val="000000"/>
                </a:solidFill>
                <a:latin typeface="Arial" panose="020B0604020202020204" pitchFamily="34" charset="0"/>
                <a:cs typeface="Arial" panose="020B0604020202020204" pitchFamily="34" charset="0"/>
              </a:rPr>
              <a:t>EC2</a:t>
            </a:r>
            <a:r>
              <a:rPr lang="pt-BR" sz="1200" b="1" strike="noStrike" spc="-72" dirty="0">
                <a:solidFill>
                  <a:srgbClr val="000000"/>
                </a:solidFill>
                <a:latin typeface="Arial" panose="020B0604020202020204" pitchFamily="34" charset="0"/>
                <a:cs typeface="Arial" panose="020B0604020202020204" pitchFamily="34" charset="0"/>
              </a:rPr>
              <a:t> </a:t>
            </a:r>
            <a:r>
              <a:rPr lang="pt-BR" sz="1200" b="1" strike="noStrike" spc="-4" dirty="0" err="1">
                <a:solidFill>
                  <a:srgbClr val="000000"/>
                </a:solidFill>
                <a:latin typeface="Arial" panose="020B0604020202020204" pitchFamily="34" charset="0"/>
                <a:cs typeface="Arial" panose="020B0604020202020204" pitchFamily="34" charset="0"/>
              </a:rPr>
              <a:t>instances</a:t>
            </a:r>
            <a:r>
              <a:rPr lang="pt-BR" sz="1200" b="0" strike="noStrike" spc="-4" dirty="0">
                <a:solidFill>
                  <a:srgbClr val="000000"/>
                </a:solidFill>
                <a:latin typeface="Arial" panose="020B0604020202020204" pitchFamily="34" charset="0"/>
                <a:cs typeface="Arial" panose="020B0604020202020204" pitchFamily="34" charset="0"/>
              </a:rPr>
              <a:t>?</a:t>
            </a:r>
          </a:p>
          <a:p>
            <a:pPr marL="411930" indent="-171450">
              <a:lnSpc>
                <a:spcPct val="100000"/>
              </a:lnSpc>
              <a:buFont typeface="Webdings" panose="05030102010509060703" pitchFamily="18" charset="2"/>
              <a:buChar char="c"/>
            </a:pPr>
            <a:endParaRPr lang="pt-BR" sz="1200" spc="-1" dirty="0">
              <a:latin typeface="Arial" panose="020B0604020202020204" pitchFamily="34" charset="0"/>
              <a:cs typeface="Arial" panose="020B0604020202020204" pitchFamily="34" charset="0"/>
            </a:endParaRPr>
          </a:p>
          <a:p>
            <a:pPr marL="411930" indent="-171450">
              <a:lnSpc>
                <a:spcPct val="100000"/>
              </a:lnSpc>
              <a:buFont typeface="Webdings" panose="05030102010509060703" pitchFamily="18" charset="2"/>
              <a:buChar char="c"/>
            </a:pPr>
            <a:r>
              <a:rPr lang="pt-BR" sz="1200" b="0" strike="noStrike" spc="-1" dirty="0">
                <a:solidFill>
                  <a:srgbClr val="000000"/>
                </a:solidFill>
                <a:latin typeface="Arial" panose="020B0604020202020204" pitchFamily="34" charset="0"/>
                <a:cs typeface="Arial" panose="020B0604020202020204" pitchFamily="34" charset="0"/>
              </a:rPr>
              <a:t> Qual a importância de fazer o </a:t>
            </a:r>
            <a:r>
              <a:rPr lang="pt-BR" sz="1200" b="1" strike="noStrike" spc="-4" dirty="0" err="1">
                <a:solidFill>
                  <a:srgbClr val="000000"/>
                </a:solidFill>
                <a:latin typeface="Arial" panose="020B0604020202020204" pitchFamily="34" charset="0"/>
                <a:cs typeface="Arial" panose="020B0604020202020204" pitchFamily="34" charset="0"/>
              </a:rPr>
              <a:t>tag</a:t>
            </a:r>
            <a:r>
              <a:rPr lang="pt-BR" sz="1200" strike="noStrike" spc="-4" dirty="0">
                <a:solidFill>
                  <a:srgbClr val="000000"/>
                </a:solidFill>
                <a:latin typeface="Arial" panose="020B0604020202020204" pitchFamily="34" charset="0"/>
                <a:cs typeface="Arial" panose="020B0604020202020204" pitchFamily="34" charset="0"/>
              </a:rPr>
              <a:t> nos </a:t>
            </a:r>
            <a:r>
              <a:rPr lang="pt-BR" sz="1200" spc="-4" dirty="0">
                <a:solidFill>
                  <a:srgbClr val="000000"/>
                </a:solidFill>
                <a:latin typeface="Arial" panose="020B0604020202020204" pitchFamily="34" charset="0"/>
                <a:cs typeface="Arial" panose="020B0604020202020204" pitchFamily="34" charset="0"/>
              </a:rPr>
              <a:t>seus recursos? </a:t>
            </a:r>
          </a:p>
          <a:p>
            <a:pPr marL="411930" indent="-171450">
              <a:lnSpc>
                <a:spcPct val="100000"/>
              </a:lnSpc>
              <a:buFont typeface="Webdings" panose="05030102010509060703" pitchFamily="18" charset="2"/>
              <a:buChar char="c"/>
            </a:pPr>
            <a:endParaRPr lang="pt-BR" sz="1200" spc="-1" dirty="0">
              <a:latin typeface="Arial" panose="020B0604020202020204" pitchFamily="34" charset="0"/>
              <a:cs typeface="Arial" panose="020B0604020202020204" pitchFamily="34" charset="0"/>
            </a:endParaRPr>
          </a:p>
          <a:p>
            <a:pPr marL="411930" indent="-171450">
              <a:lnSpc>
                <a:spcPct val="100000"/>
              </a:lnSpc>
              <a:buFont typeface="Webdings" panose="05030102010509060703" pitchFamily="18" charset="2"/>
              <a:buChar char="c"/>
            </a:pPr>
            <a:r>
              <a:rPr lang="pt-BR" sz="1200" spc="-4" dirty="0">
                <a:solidFill>
                  <a:srgbClr val="000000"/>
                </a:solidFill>
                <a:latin typeface="Arial" panose="020B0604020202020204" pitchFamily="34" charset="0"/>
                <a:cs typeface="Arial" panose="020B0604020202020204" pitchFamily="34" charset="0"/>
              </a:rPr>
              <a:t> Por que foi preciso redimensionar o </a:t>
            </a:r>
            <a:r>
              <a:rPr lang="pt-BR" sz="1200" b="1" spc="-4" dirty="0" err="1">
                <a:solidFill>
                  <a:srgbClr val="000000"/>
                </a:solidFill>
                <a:latin typeface="Arial" panose="020B0604020202020204" pitchFamily="34" charset="0"/>
                <a:cs typeface="Arial" panose="020B0604020202020204" pitchFamily="34" charset="0"/>
              </a:rPr>
              <a:t>Amazon</a:t>
            </a:r>
            <a:r>
              <a:rPr lang="pt-BR" sz="1200" b="1" spc="-4" dirty="0">
                <a:solidFill>
                  <a:srgbClr val="000000"/>
                </a:solidFill>
                <a:latin typeface="Arial" panose="020B0604020202020204" pitchFamily="34" charset="0"/>
                <a:cs typeface="Arial" panose="020B0604020202020204" pitchFamily="34" charset="0"/>
              </a:rPr>
              <a:t> </a:t>
            </a:r>
            <a:r>
              <a:rPr lang="pt-BR" sz="1200" b="1" strike="noStrike" spc="-4" dirty="0">
                <a:solidFill>
                  <a:srgbClr val="000000"/>
                </a:solidFill>
                <a:latin typeface="Arial" panose="020B0604020202020204" pitchFamily="34" charset="0"/>
                <a:cs typeface="Arial" panose="020B0604020202020204" pitchFamily="34" charset="0"/>
              </a:rPr>
              <a:t>EC2</a:t>
            </a:r>
            <a:r>
              <a:rPr lang="pt-BR" sz="1200" b="1" strike="noStrike" spc="-128" dirty="0">
                <a:solidFill>
                  <a:srgbClr val="000000"/>
                </a:solidFill>
                <a:latin typeface="Arial" panose="020B0604020202020204" pitchFamily="34" charset="0"/>
                <a:cs typeface="Arial" panose="020B0604020202020204" pitchFamily="34" charset="0"/>
              </a:rPr>
              <a:t> </a:t>
            </a:r>
            <a:r>
              <a:rPr lang="pt-BR" sz="1200" b="1" strike="noStrike" spc="-4" dirty="0" err="1">
                <a:solidFill>
                  <a:srgbClr val="000000"/>
                </a:solidFill>
                <a:latin typeface="Arial" panose="020B0604020202020204" pitchFamily="34" charset="0"/>
                <a:cs typeface="Arial" panose="020B0604020202020204" pitchFamily="34" charset="0"/>
              </a:rPr>
              <a:t>instance</a:t>
            </a:r>
            <a:r>
              <a:rPr lang="pt-BR" sz="1200" b="0" strike="noStrike" spc="-4" dirty="0">
                <a:solidFill>
                  <a:srgbClr val="000000"/>
                </a:solidFill>
                <a:latin typeface="Arial" panose="020B0604020202020204" pitchFamily="34" charset="0"/>
                <a:cs typeface="Arial" panose="020B0604020202020204" pitchFamily="34" charset="0"/>
              </a:rPr>
              <a:t>?</a:t>
            </a:r>
            <a:endParaRPr lang="pt-BR" sz="1200" b="0" strike="noStrike" spc="-1" dirty="0">
              <a:latin typeface="Arial" panose="020B0604020202020204" pitchFamily="34" charset="0"/>
              <a:cs typeface="Arial" panose="020B0604020202020204" pitchFamily="34" charset="0"/>
            </a:endParaRPr>
          </a:p>
        </p:txBody>
      </p:sp>
      <p:sp>
        <p:nvSpPr>
          <p:cNvPr id="247" name="CustomShape 14"/>
          <p:cNvSpPr/>
          <p:nvPr/>
        </p:nvSpPr>
        <p:spPr>
          <a:xfrm>
            <a:off x="499320" y="5656680"/>
            <a:ext cx="6598080" cy="167076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400" spc="-4" dirty="0">
                <a:solidFill>
                  <a:srgbClr val="000000"/>
                </a:solidFill>
              </a:rPr>
              <a:t>Atividade bônus - Limpe seu ambiente</a:t>
            </a:r>
          </a:p>
          <a:p>
            <a:pPr marL="12600">
              <a:lnSpc>
                <a:spcPct val="100000"/>
              </a:lnSpc>
              <a:spcBef>
                <a:spcPts val="105"/>
              </a:spcBef>
            </a:pPr>
            <a:r>
              <a:rPr lang="pt-BR" sz="1400" spc="-4" dirty="0">
                <a:solidFill>
                  <a:srgbClr val="000000"/>
                </a:solidFill>
              </a:rPr>
              <a:t>A equipe de produto </a:t>
            </a:r>
            <a:r>
              <a:rPr lang="pt-BR" sz="1400" spc="-4" dirty="0" err="1">
                <a:solidFill>
                  <a:srgbClr val="000000"/>
                </a:solidFill>
              </a:rPr>
              <a:t>BitBanger</a:t>
            </a:r>
            <a:r>
              <a:rPr lang="pt-BR" sz="1400" spc="-4" dirty="0">
                <a:solidFill>
                  <a:srgbClr val="000000"/>
                </a:solidFill>
              </a:rPr>
              <a:t> implantou totalmente seu software em um ambiente de produção. É solicitado que você se livre da máquina de teste que criou.</a:t>
            </a:r>
          </a:p>
          <a:p>
            <a:pPr marL="12600">
              <a:lnSpc>
                <a:spcPct val="100000"/>
              </a:lnSpc>
              <a:spcBef>
                <a:spcPts val="105"/>
              </a:spcBef>
            </a:pPr>
            <a:endParaRPr lang="pt-BR" sz="1400" spc="-4" dirty="0">
              <a:solidFill>
                <a:srgbClr val="000000"/>
              </a:solidFill>
            </a:endParaRPr>
          </a:p>
          <a:p>
            <a:pPr marL="12600">
              <a:lnSpc>
                <a:spcPct val="100000"/>
              </a:lnSpc>
              <a:spcBef>
                <a:spcPts val="105"/>
              </a:spcBef>
            </a:pPr>
            <a:r>
              <a:rPr lang="pt-BR" sz="1400" spc="-4" dirty="0">
                <a:solidFill>
                  <a:srgbClr val="000000"/>
                </a:solidFill>
              </a:rPr>
              <a:t>Passos</a:t>
            </a:r>
          </a:p>
          <a:p>
            <a:pPr marL="355500" indent="-342900">
              <a:lnSpc>
                <a:spcPct val="100000"/>
              </a:lnSpc>
              <a:spcBef>
                <a:spcPts val="105"/>
              </a:spcBef>
              <a:buFont typeface="+mj-lt"/>
              <a:buAutoNum type="arabicParenR"/>
            </a:pPr>
            <a:r>
              <a:rPr lang="pt-BR" sz="1400" spc="-4" dirty="0">
                <a:solidFill>
                  <a:srgbClr val="000000"/>
                </a:solidFill>
              </a:rPr>
              <a:t>Encontre e selecione seu </a:t>
            </a:r>
            <a:r>
              <a:rPr lang="pt-BR" sz="1400" b="1" spc="-4" dirty="0" err="1">
                <a:solidFill>
                  <a:srgbClr val="000000"/>
                </a:solidFill>
              </a:rPr>
              <a:t>Webserver</a:t>
            </a:r>
            <a:r>
              <a:rPr lang="pt-BR" sz="1400" b="1" spc="-4" dirty="0">
                <a:solidFill>
                  <a:srgbClr val="000000"/>
                </a:solidFill>
              </a:rPr>
              <a:t> </a:t>
            </a:r>
            <a:r>
              <a:rPr lang="pt-BR" sz="1400" b="1" spc="-4" dirty="0" err="1">
                <a:solidFill>
                  <a:srgbClr val="000000"/>
                </a:solidFill>
              </a:rPr>
              <a:t>BitBeat</a:t>
            </a:r>
            <a:endParaRPr lang="pt-BR" sz="1400" b="1" spc="-4" dirty="0">
              <a:solidFill>
                <a:srgbClr val="000000"/>
              </a:solidFill>
            </a:endParaRPr>
          </a:p>
          <a:p>
            <a:pPr marL="355500" indent="-342900">
              <a:lnSpc>
                <a:spcPct val="100000"/>
              </a:lnSpc>
              <a:spcBef>
                <a:spcPts val="105"/>
              </a:spcBef>
              <a:buFont typeface="+mj-lt"/>
              <a:buAutoNum type="arabicParenR"/>
            </a:pPr>
            <a:r>
              <a:rPr lang="en-US" sz="1400" spc="-4" dirty="0">
                <a:solidFill>
                  <a:srgbClr val="000000"/>
                </a:solidFill>
              </a:rPr>
              <a:t>Select Actions &gt; Instance State &gt; Terminate</a:t>
            </a:r>
            <a:endParaRPr lang="pt-BR" sz="1400" strike="noStrike" spc="-1" dirty="0">
              <a:latin typeface="Arial"/>
            </a:endParaRPr>
          </a:p>
        </p:txBody>
      </p:sp>
      <p:sp>
        <p:nvSpPr>
          <p:cNvPr id="248" name="CustomShape 15"/>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06E48B7A-D1C6-4477-A65E-BD17B9A43755}" type="slidenum">
              <a:rPr lang="pt-BR" sz="1050" b="0" strike="noStrike" spc="-1">
                <a:solidFill>
                  <a:srgbClr val="8B8B8B"/>
                </a:solidFill>
                <a:latin typeface="Calibri"/>
              </a:rPr>
              <a:t>22</a:t>
            </a:fld>
            <a:endParaRPr lang="pt-BR" sz="1050" b="0" strike="noStrike" spc="-1">
              <a:latin typeface="Arial"/>
            </a:endParaRPr>
          </a:p>
          <a:p>
            <a:pPr algn="ctr">
              <a:lnSpc>
                <a:spcPct val="100000"/>
              </a:lnSpc>
            </a:pPr>
            <a:endParaRPr lang="pt-BR" sz="1050" b="0" strike="noStrike" spc="-1">
              <a:latin typeface="Arial"/>
            </a:endParaRPr>
          </a:p>
        </p:txBody>
      </p:sp>
      <p:sp>
        <p:nvSpPr>
          <p:cNvPr id="17" name="CustomShape 1">
            <a:extLst>
              <a:ext uri="{FF2B5EF4-FFF2-40B4-BE49-F238E27FC236}">
                <a16:creationId xmlns:a16="http://schemas.microsoft.com/office/drawing/2014/main" id="{BA840B96-2A47-4302-A79A-CF8EBBAEAD7C}"/>
              </a:ext>
            </a:extLst>
          </p:cNvPr>
          <p:cNvSpPr/>
          <p:nvPr/>
        </p:nvSpPr>
        <p:spPr>
          <a:xfrm>
            <a:off x="499320" y="1056420"/>
            <a:ext cx="4806720" cy="27738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t>
            </a:r>
            <a:r>
              <a:rPr lang="pt-BR" sz="1600" b="0" strike="noStrike" spc="29" dirty="0" err="1">
                <a:solidFill>
                  <a:srgbClr val="262626"/>
                </a:solidFill>
                <a:latin typeface="Trebuchet MS"/>
              </a:rPr>
              <a:t>Amazon</a:t>
            </a:r>
            <a:r>
              <a:rPr lang="pt-BR" sz="1600" b="0" strike="noStrike" spc="29" dirty="0">
                <a:solidFill>
                  <a:srgbClr val="262626"/>
                </a:solidFill>
                <a:latin typeface="Trebuchet MS"/>
              </a:rPr>
              <a:t> EC2</a:t>
            </a:r>
            <a:endParaRPr lang="pt-BR" sz="1600" spc="-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442080" y="1193292"/>
            <a:ext cx="7009920" cy="8032452"/>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pt-BR" sz="1400" b="1" strike="noStrike" spc="-4">
                <a:solidFill>
                  <a:srgbClr val="232F3E"/>
                </a:solidFill>
                <a:latin typeface="Arial" panose="020B0604020202020204" pitchFamily="34" charset="0"/>
                <a:cs typeface="Arial" panose="020B0604020202020204" pitchFamily="34" charset="0"/>
              </a:rPr>
              <a:t>Avaliação</a:t>
            </a:r>
            <a:endParaRPr lang="pt-BR" sz="1400" b="1" strike="noStrike" spc="-4" dirty="0">
              <a:solidFill>
                <a:srgbClr val="232F3E"/>
              </a:solidFill>
              <a:latin typeface="Arial" panose="020B0604020202020204" pitchFamily="34" charset="0"/>
              <a:cs typeface="Arial" panose="020B0604020202020204" pitchFamily="34" charset="0"/>
            </a:endParaRPr>
          </a:p>
          <a:p>
            <a:pPr marL="12600">
              <a:lnSpc>
                <a:spcPct val="100000"/>
              </a:lnSpc>
              <a:spcBef>
                <a:spcPts val="99"/>
              </a:spcBef>
            </a:pPr>
            <a:endParaRPr lang="pt-BR" sz="1200" b="1" strike="noStrike" spc="-4" dirty="0">
              <a:solidFill>
                <a:srgbClr val="232F3E"/>
              </a:solidFill>
              <a:latin typeface="Arial" panose="020B0604020202020204" pitchFamily="34" charset="0"/>
              <a:cs typeface="Arial" panose="020B0604020202020204" pitchFamily="34" charset="0"/>
            </a:endParaRPr>
          </a:p>
          <a:p>
            <a:pPr marL="12600">
              <a:lnSpc>
                <a:spcPct val="100000"/>
              </a:lnSpc>
              <a:spcBef>
                <a:spcPts val="99"/>
              </a:spcBef>
            </a:pPr>
            <a:r>
              <a:rPr lang="pt-BR" sz="1200" b="1" strike="noStrike" spc="-4" dirty="0">
                <a:solidFill>
                  <a:srgbClr val="232F3E"/>
                </a:solidFill>
                <a:latin typeface="Arial" panose="020B0604020202020204" pitchFamily="34" charset="0"/>
                <a:cs typeface="Arial" panose="020B0604020202020204" pitchFamily="34" charset="0"/>
              </a:rPr>
              <a:t>Principais conceitos e avaliação de terminologia</a:t>
            </a:r>
            <a:endParaRPr lang="pt-BR" sz="1200" b="0" strike="noStrike" spc="-1" dirty="0">
              <a:latin typeface="Arial" panose="020B0604020202020204" pitchFamily="34" charset="0"/>
              <a:cs typeface="Arial" panose="020B0604020202020204" pitchFamily="34" charset="0"/>
            </a:endParaRPr>
          </a:p>
          <a:p>
            <a:pPr marL="241200" indent="-228960">
              <a:lnSpc>
                <a:spcPct val="109000"/>
              </a:lnSpc>
              <a:buClr>
                <a:srgbClr val="232F3E"/>
              </a:buClr>
              <a:buFont typeface="StarSymbol"/>
              <a:buAutoNum type="arabicPeriod"/>
            </a:pPr>
            <a:r>
              <a:rPr lang="pt-BR" sz="1200" b="0" strike="noStrike" spc="-4" dirty="0">
                <a:solidFill>
                  <a:srgbClr val="232F3E"/>
                </a:solidFill>
                <a:latin typeface="Arial" panose="020B0604020202020204" pitchFamily="34" charset="0"/>
                <a:cs typeface="Arial" panose="020B0604020202020204" pitchFamily="34" charset="0"/>
              </a:rPr>
              <a:t>O </a:t>
            </a:r>
            <a:r>
              <a:rPr lang="pt-BR" sz="1200" b="0" strike="noStrike" spc="-4" dirty="0" err="1">
                <a:solidFill>
                  <a:srgbClr val="232F3E"/>
                </a:solidFill>
                <a:latin typeface="Arial" panose="020B0604020202020204" pitchFamily="34" charset="0"/>
                <a:cs typeface="Arial" panose="020B0604020202020204" pitchFamily="34" charset="0"/>
              </a:rPr>
              <a:t>Amazon</a:t>
            </a:r>
            <a:r>
              <a:rPr lang="pt-BR" sz="1200" b="0" strike="noStrike" spc="-4" dirty="0">
                <a:solidFill>
                  <a:srgbClr val="232F3E"/>
                </a:solidFill>
                <a:latin typeface="Arial" panose="020B0604020202020204" pitchFamily="34" charset="0"/>
                <a:cs typeface="Arial" panose="020B0604020202020204" pitchFamily="34" charset="0"/>
              </a:rPr>
              <a:t> </a:t>
            </a:r>
            <a:r>
              <a:rPr lang="pt-BR" sz="1200" b="0" strike="noStrike" spc="-4" dirty="0" err="1">
                <a:solidFill>
                  <a:srgbClr val="232F3E"/>
                </a:solidFill>
                <a:latin typeface="Arial" panose="020B0604020202020204" pitchFamily="34" charset="0"/>
                <a:cs typeface="Arial" panose="020B0604020202020204" pitchFamily="34" charset="0"/>
              </a:rPr>
              <a:t>Elastic</a:t>
            </a:r>
            <a:r>
              <a:rPr lang="pt-BR" sz="1200" b="0" strike="noStrike" spc="-4" dirty="0">
                <a:solidFill>
                  <a:srgbClr val="232F3E"/>
                </a:solidFill>
                <a:latin typeface="Arial" panose="020B0604020202020204" pitchFamily="34" charset="0"/>
                <a:cs typeface="Arial" panose="020B0604020202020204" pitchFamily="34" charset="0"/>
              </a:rPr>
              <a:t> Compute Cloud (EC2) fornece capacidade de computação escalonável na nuvem </a:t>
            </a:r>
            <a:r>
              <a:rPr lang="pt-BR" sz="1200" b="0" strike="noStrike" spc="-4" dirty="0" err="1">
                <a:solidFill>
                  <a:srgbClr val="232F3E"/>
                </a:solidFill>
                <a:latin typeface="Arial" panose="020B0604020202020204" pitchFamily="34" charset="0"/>
                <a:cs typeface="Arial" panose="020B0604020202020204" pitchFamily="34" charset="0"/>
              </a:rPr>
              <a:t>Amazon</a:t>
            </a:r>
            <a:r>
              <a:rPr lang="pt-BR" sz="1200" b="0" strike="noStrike" spc="-4" dirty="0">
                <a:solidFill>
                  <a:srgbClr val="232F3E"/>
                </a:solidFill>
                <a:latin typeface="Arial" panose="020B0604020202020204" pitchFamily="34" charset="0"/>
                <a:cs typeface="Arial" panose="020B0604020202020204" pitchFamily="34" charset="0"/>
              </a:rPr>
              <a:t> Web Services (AWS). Verdadeiro ou falso?</a:t>
            </a:r>
          </a:p>
          <a:p>
            <a:pPr marL="360363">
              <a:lnSpc>
                <a:spcPct val="109000"/>
              </a:lnSpc>
              <a:buClr>
                <a:srgbClr val="232F3E"/>
              </a:buClr>
            </a:pPr>
            <a:r>
              <a:rPr lang="pt-BR" sz="1200" b="0" strike="noStrike" spc="-4" dirty="0">
                <a:solidFill>
                  <a:srgbClr val="232F3E"/>
                </a:solidFill>
                <a:latin typeface="Arial" panose="020B0604020202020204" pitchFamily="34" charset="0"/>
                <a:cs typeface="Arial" panose="020B0604020202020204" pitchFamily="34" charset="0"/>
              </a:rPr>
              <a:t>Diga: </a:t>
            </a:r>
            <a:r>
              <a:rPr lang="pt-BR" sz="1200" b="0" strike="noStrike" spc="-4" dirty="0" err="1">
                <a:solidFill>
                  <a:srgbClr val="232F3E"/>
                </a:solidFill>
                <a:latin typeface="Arial" panose="020B0604020202020204" pitchFamily="34" charset="0"/>
                <a:cs typeface="Arial" panose="020B0604020202020204" pitchFamily="34" charset="0"/>
              </a:rPr>
              <a:t>Amazon</a:t>
            </a:r>
            <a:r>
              <a:rPr lang="pt-BR" sz="1200" b="0" strike="noStrike" spc="-4" dirty="0">
                <a:solidFill>
                  <a:srgbClr val="232F3E"/>
                </a:solidFill>
                <a:latin typeface="Arial" panose="020B0604020202020204" pitchFamily="34" charset="0"/>
                <a:cs typeface="Arial" panose="020B0604020202020204" pitchFamily="34" charset="0"/>
              </a:rPr>
              <a:t> </a:t>
            </a:r>
            <a:r>
              <a:rPr lang="pt-BR" sz="1200" b="0" strike="noStrike" spc="-4" dirty="0" err="1">
                <a:solidFill>
                  <a:srgbClr val="232F3E"/>
                </a:solidFill>
                <a:latin typeface="Arial" panose="020B0604020202020204" pitchFamily="34" charset="0"/>
                <a:cs typeface="Arial" panose="020B0604020202020204" pitchFamily="34" charset="0"/>
              </a:rPr>
              <a:t>Elastic</a:t>
            </a:r>
            <a:r>
              <a:rPr lang="pt-BR" sz="1200" b="0" strike="noStrike" spc="-4" dirty="0">
                <a:solidFill>
                  <a:srgbClr val="232F3E"/>
                </a:solidFill>
                <a:latin typeface="Arial" panose="020B0604020202020204" pitchFamily="34" charset="0"/>
                <a:cs typeface="Arial" panose="020B0604020202020204" pitchFamily="34" charset="0"/>
              </a:rPr>
              <a:t> Compute Cloud (EC2) fornece capacidade de computação escalonável na nuvem </a:t>
            </a:r>
            <a:r>
              <a:rPr lang="pt-BR" sz="1200" b="0" strike="noStrike" spc="-4" dirty="0" err="1">
                <a:solidFill>
                  <a:srgbClr val="232F3E"/>
                </a:solidFill>
                <a:latin typeface="Arial" panose="020B0604020202020204" pitchFamily="34" charset="0"/>
                <a:cs typeface="Arial" panose="020B0604020202020204" pitchFamily="34" charset="0"/>
              </a:rPr>
              <a:t>Amazon</a:t>
            </a:r>
            <a:r>
              <a:rPr lang="pt-BR" sz="1200" b="0" strike="noStrike" spc="-4" dirty="0">
                <a:solidFill>
                  <a:srgbClr val="232F3E"/>
                </a:solidFill>
                <a:latin typeface="Arial" panose="020B0604020202020204" pitchFamily="34" charset="0"/>
                <a:cs typeface="Arial" panose="020B0604020202020204" pitchFamily="34" charset="0"/>
              </a:rPr>
              <a:t> Web Services (AWS). Isso é verdadeiro ou falso? Explique seu raciocínio.</a:t>
            </a:r>
          </a:p>
          <a:p>
            <a:pPr marL="360363">
              <a:lnSpc>
                <a:spcPct val="109000"/>
              </a:lnSpc>
              <a:buClr>
                <a:srgbClr val="232F3E"/>
              </a:buClr>
            </a:pPr>
            <a:r>
              <a:rPr lang="pt-BR" sz="1200" b="1" strike="noStrike" spc="-4" dirty="0">
                <a:solidFill>
                  <a:srgbClr val="232F3E"/>
                </a:solidFill>
                <a:latin typeface="Arial" panose="020B0604020202020204" pitchFamily="34" charset="0"/>
                <a:cs typeface="Arial" panose="020B0604020202020204" pitchFamily="34" charset="0"/>
              </a:rPr>
              <a:t>[Resposta: Verdadeiro]</a:t>
            </a:r>
          </a:p>
          <a:p>
            <a:pPr marL="360363">
              <a:lnSpc>
                <a:spcPct val="109000"/>
              </a:lnSpc>
              <a:buClr>
                <a:srgbClr val="232F3E"/>
              </a:buClr>
            </a:pPr>
            <a:endParaRPr lang="pt-BR" sz="1200" b="1" strike="noStrike" spc="-1" dirty="0">
              <a:latin typeface="Arial" panose="020B0604020202020204" pitchFamily="34" charset="0"/>
              <a:cs typeface="Arial" panose="020B0604020202020204" pitchFamily="34" charset="0"/>
            </a:endParaRPr>
          </a:p>
          <a:p>
            <a:pPr marL="241200" indent="-228960">
              <a:lnSpc>
                <a:spcPct val="109000"/>
              </a:lnSpc>
              <a:buClr>
                <a:srgbClr val="232F3E"/>
              </a:buClr>
              <a:buFont typeface="StarSymbol"/>
              <a:buAutoNum type="arabicPeriod" startAt="2"/>
            </a:pPr>
            <a:r>
              <a:rPr lang="pt-BR" sz="1200" b="0" strike="noStrike" spc="-9" dirty="0">
                <a:solidFill>
                  <a:srgbClr val="232F3E"/>
                </a:solidFill>
                <a:latin typeface="Arial" panose="020B0604020202020204" pitchFamily="34" charset="0"/>
                <a:cs typeface="Arial" panose="020B0604020202020204" pitchFamily="34" charset="0"/>
              </a:rPr>
              <a:t>Você pode usar o </a:t>
            </a:r>
            <a:r>
              <a:rPr lang="pt-BR" sz="1200" b="0" strike="noStrike" spc="-9" dirty="0" err="1">
                <a:solidFill>
                  <a:srgbClr val="232F3E"/>
                </a:solidFill>
                <a:latin typeface="Arial" panose="020B0604020202020204" pitchFamily="34" charset="0"/>
                <a:cs typeface="Arial" panose="020B0604020202020204" pitchFamily="34" charset="0"/>
              </a:rPr>
              <a:t>Amazon</a:t>
            </a:r>
            <a:r>
              <a:rPr lang="pt-BR" sz="1200" b="0" strike="noStrike" spc="-9" dirty="0">
                <a:solidFill>
                  <a:srgbClr val="232F3E"/>
                </a:solidFill>
                <a:latin typeface="Arial" panose="020B0604020202020204" pitchFamily="34" charset="0"/>
                <a:cs typeface="Arial" panose="020B0604020202020204" pitchFamily="34" charset="0"/>
              </a:rPr>
              <a:t> EC2 para iniciar quantos ou poucos servidores virtuais precisar, configurar a segurança e a rede e gerenciar o armazenamento. O </a:t>
            </a:r>
            <a:r>
              <a:rPr lang="pt-BR" sz="1200" b="0" strike="noStrike" spc="-9" dirty="0" err="1">
                <a:solidFill>
                  <a:srgbClr val="232F3E"/>
                </a:solidFill>
                <a:latin typeface="Arial" panose="020B0604020202020204" pitchFamily="34" charset="0"/>
                <a:cs typeface="Arial" panose="020B0604020202020204" pitchFamily="34" charset="0"/>
              </a:rPr>
              <a:t>Amazon</a:t>
            </a:r>
            <a:r>
              <a:rPr lang="pt-BR" sz="1200" b="0" strike="noStrike" spc="-9" dirty="0">
                <a:solidFill>
                  <a:srgbClr val="232F3E"/>
                </a:solidFill>
                <a:latin typeface="Arial" panose="020B0604020202020204" pitchFamily="34" charset="0"/>
                <a:cs typeface="Arial" panose="020B0604020202020204" pitchFamily="34" charset="0"/>
              </a:rPr>
              <a:t> EC2 requer que você preveja o tráfego. Verdadeiro ou falso?</a:t>
            </a:r>
          </a:p>
          <a:p>
            <a:pPr marL="360363">
              <a:lnSpc>
                <a:spcPct val="109000"/>
              </a:lnSpc>
              <a:buClr>
                <a:srgbClr val="232F3E"/>
              </a:buClr>
            </a:pPr>
            <a:r>
              <a:rPr lang="pt-BR" sz="1200" b="0" strike="noStrike" spc="-4" dirty="0">
                <a:solidFill>
                  <a:srgbClr val="232F3E"/>
                </a:solidFill>
                <a:latin typeface="Arial" panose="020B0604020202020204" pitchFamily="34" charset="0"/>
                <a:cs typeface="Arial" panose="020B0604020202020204" pitchFamily="34" charset="0"/>
              </a:rPr>
              <a:t>Diga: Você pode usar o </a:t>
            </a:r>
            <a:r>
              <a:rPr lang="pt-BR" sz="1200" b="0" strike="noStrike" spc="-4" dirty="0" err="1">
                <a:solidFill>
                  <a:srgbClr val="232F3E"/>
                </a:solidFill>
                <a:latin typeface="Arial" panose="020B0604020202020204" pitchFamily="34" charset="0"/>
                <a:cs typeface="Arial" panose="020B0604020202020204" pitchFamily="34" charset="0"/>
              </a:rPr>
              <a:t>Amazon</a:t>
            </a:r>
            <a:r>
              <a:rPr lang="pt-BR" sz="1200" b="0" strike="noStrike" spc="-4" dirty="0">
                <a:solidFill>
                  <a:srgbClr val="232F3E"/>
                </a:solidFill>
                <a:latin typeface="Arial" panose="020B0604020202020204" pitchFamily="34" charset="0"/>
                <a:cs typeface="Arial" panose="020B0604020202020204" pitchFamily="34" charset="0"/>
              </a:rPr>
              <a:t> EC2 para iniciar quantos servidores virtuais precisar, configurar a segurança e a rede e gerenciar o armazenamento. O </a:t>
            </a:r>
            <a:r>
              <a:rPr lang="pt-BR" sz="1200" b="0" strike="noStrike" spc="-4" dirty="0" err="1">
                <a:solidFill>
                  <a:srgbClr val="232F3E"/>
                </a:solidFill>
                <a:latin typeface="Arial" panose="020B0604020202020204" pitchFamily="34" charset="0"/>
                <a:cs typeface="Arial" panose="020B0604020202020204" pitchFamily="34" charset="0"/>
              </a:rPr>
              <a:t>Amazon</a:t>
            </a:r>
            <a:r>
              <a:rPr lang="pt-BR" sz="1200" b="0" strike="noStrike" spc="-4" dirty="0">
                <a:solidFill>
                  <a:srgbClr val="232F3E"/>
                </a:solidFill>
                <a:latin typeface="Arial" panose="020B0604020202020204" pitchFamily="34" charset="0"/>
                <a:cs typeface="Arial" panose="020B0604020202020204" pitchFamily="34" charset="0"/>
              </a:rPr>
              <a:t> EC2 requer que você preveja o tráfego.</a:t>
            </a:r>
          </a:p>
          <a:p>
            <a:pPr marL="360363">
              <a:lnSpc>
                <a:spcPct val="109000"/>
              </a:lnSpc>
              <a:buClr>
                <a:srgbClr val="232F3E"/>
              </a:buClr>
            </a:pPr>
            <a:r>
              <a:rPr lang="pt-BR" sz="1200" b="0" strike="noStrike" spc="-4" dirty="0">
                <a:solidFill>
                  <a:srgbClr val="232F3E"/>
                </a:solidFill>
                <a:latin typeface="Arial" panose="020B0604020202020204" pitchFamily="34" charset="0"/>
                <a:cs typeface="Arial" panose="020B0604020202020204" pitchFamily="34" charset="0"/>
              </a:rPr>
              <a:t>Isso é verdadeiro ou falso? Explique seu raciocínio.</a:t>
            </a:r>
          </a:p>
          <a:p>
            <a:pPr marL="360363">
              <a:lnSpc>
                <a:spcPct val="109000"/>
              </a:lnSpc>
              <a:buClr>
                <a:srgbClr val="232F3E"/>
              </a:buClr>
            </a:pPr>
            <a:r>
              <a:rPr lang="pt-BR" sz="1200" b="1" strike="noStrike" spc="-4" dirty="0">
                <a:solidFill>
                  <a:srgbClr val="232F3E"/>
                </a:solidFill>
                <a:latin typeface="Arial" panose="020B0604020202020204" pitchFamily="34" charset="0"/>
                <a:cs typeface="Arial" panose="020B0604020202020204" pitchFamily="34" charset="0"/>
              </a:rPr>
              <a:t>[Resposta: Falso. O </a:t>
            </a:r>
            <a:r>
              <a:rPr lang="pt-BR" sz="1200" b="1" strike="noStrike" spc="-4" dirty="0" err="1">
                <a:solidFill>
                  <a:srgbClr val="232F3E"/>
                </a:solidFill>
                <a:latin typeface="Arial" panose="020B0604020202020204" pitchFamily="34" charset="0"/>
                <a:cs typeface="Arial" panose="020B0604020202020204" pitchFamily="34" charset="0"/>
              </a:rPr>
              <a:t>Amazon</a:t>
            </a:r>
            <a:r>
              <a:rPr lang="pt-BR" sz="1200" b="1" strike="noStrike" spc="-4" dirty="0">
                <a:solidFill>
                  <a:srgbClr val="232F3E"/>
                </a:solidFill>
                <a:latin typeface="Arial" panose="020B0604020202020204" pitchFamily="34" charset="0"/>
                <a:cs typeface="Arial" panose="020B0604020202020204" pitchFamily="34" charset="0"/>
              </a:rPr>
              <a:t> EC2 permite que você amplie ou diminua a escala para lidar com mudanças nos requisitos ou picos de popularidade, reduzindo sua necessidade de prever o tráfego.]</a:t>
            </a:r>
          </a:p>
          <a:p>
            <a:pPr marL="12240">
              <a:lnSpc>
                <a:spcPct val="109000"/>
              </a:lnSpc>
              <a:buClr>
                <a:srgbClr val="232F3E"/>
              </a:buClr>
            </a:pPr>
            <a:endParaRPr lang="pt-BR" sz="1200" b="0" strike="noStrike" spc="-1" dirty="0">
              <a:latin typeface="Arial" panose="020B0604020202020204" pitchFamily="34" charset="0"/>
              <a:cs typeface="Arial" panose="020B0604020202020204" pitchFamily="34" charset="0"/>
            </a:endParaRPr>
          </a:p>
          <a:p>
            <a:pPr marL="241200" indent="-228960">
              <a:lnSpc>
                <a:spcPct val="109000"/>
              </a:lnSpc>
              <a:buClr>
                <a:srgbClr val="232F3E"/>
              </a:buClr>
              <a:buFont typeface="StarSymbol"/>
              <a:buAutoNum type="arabicPeriod" startAt="3"/>
            </a:pPr>
            <a:r>
              <a:rPr lang="pt-BR" sz="1200" b="0" strike="noStrike" spc="-9" dirty="0" err="1">
                <a:solidFill>
                  <a:srgbClr val="232F3E"/>
                </a:solidFill>
                <a:latin typeface="Arial" panose="020B0604020202020204" pitchFamily="34" charset="0"/>
                <a:cs typeface="Arial" panose="020B0604020202020204" pitchFamily="34" charset="0"/>
              </a:rPr>
              <a:t>VPCs</a:t>
            </a:r>
            <a:r>
              <a:rPr lang="pt-BR" sz="1200" b="0" strike="noStrike" spc="-9" dirty="0">
                <a:solidFill>
                  <a:srgbClr val="232F3E"/>
                </a:solidFill>
                <a:latin typeface="Arial" panose="020B0604020202020204" pitchFamily="34" charset="0"/>
                <a:cs typeface="Arial" panose="020B0604020202020204" pitchFamily="34" charset="0"/>
              </a:rPr>
              <a:t> são modelos </a:t>
            </a:r>
            <a:r>
              <a:rPr lang="pt-BR" sz="1200" b="0" strike="noStrike" spc="-9" dirty="0" err="1">
                <a:solidFill>
                  <a:srgbClr val="232F3E"/>
                </a:solidFill>
                <a:latin typeface="Arial" panose="020B0604020202020204" pitchFamily="34" charset="0"/>
                <a:cs typeface="Arial" panose="020B0604020202020204" pitchFamily="34" charset="0"/>
              </a:rPr>
              <a:t>pré</a:t>
            </a:r>
            <a:r>
              <a:rPr lang="pt-BR" sz="1200" b="0" strike="noStrike" spc="-9" dirty="0">
                <a:solidFill>
                  <a:srgbClr val="232F3E"/>
                </a:solidFill>
                <a:latin typeface="Arial" panose="020B0604020202020204" pitchFamily="34" charset="0"/>
                <a:cs typeface="Arial" panose="020B0604020202020204" pitchFamily="34" charset="0"/>
              </a:rPr>
              <a:t>-configurados para suas instâncias. Verdadeiro ou falso?</a:t>
            </a:r>
          </a:p>
          <a:p>
            <a:pPr marL="360363">
              <a:lnSpc>
                <a:spcPct val="109000"/>
              </a:lnSpc>
              <a:buClr>
                <a:srgbClr val="232F3E"/>
              </a:buClr>
            </a:pPr>
            <a:r>
              <a:rPr lang="pt-BR" sz="1200" b="0" strike="noStrike" spc="-4" dirty="0">
                <a:solidFill>
                  <a:srgbClr val="232F3E"/>
                </a:solidFill>
                <a:latin typeface="Arial" panose="020B0604020202020204" pitchFamily="34" charset="0"/>
                <a:cs typeface="Arial" panose="020B0604020202020204" pitchFamily="34" charset="0"/>
              </a:rPr>
              <a:t>Diga: </a:t>
            </a:r>
            <a:r>
              <a:rPr lang="pt-BR" sz="1200" b="0" strike="noStrike" spc="-4" dirty="0" err="1">
                <a:solidFill>
                  <a:srgbClr val="232F3E"/>
                </a:solidFill>
                <a:latin typeface="Arial" panose="020B0604020202020204" pitchFamily="34" charset="0"/>
                <a:cs typeface="Arial" panose="020B0604020202020204" pitchFamily="34" charset="0"/>
              </a:rPr>
              <a:t>VPCs</a:t>
            </a:r>
            <a:r>
              <a:rPr lang="pt-BR" sz="1200" b="0" strike="noStrike" spc="-4" dirty="0">
                <a:solidFill>
                  <a:srgbClr val="232F3E"/>
                </a:solidFill>
                <a:latin typeface="Arial" panose="020B0604020202020204" pitchFamily="34" charset="0"/>
                <a:cs typeface="Arial" panose="020B0604020202020204" pitchFamily="34" charset="0"/>
              </a:rPr>
              <a:t> são modelos </a:t>
            </a:r>
            <a:r>
              <a:rPr lang="pt-BR" sz="1200" b="0" strike="noStrike" spc="-4" dirty="0" err="1">
                <a:solidFill>
                  <a:srgbClr val="232F3E"/>
                </a:solidFill>
                <a:latin typeface="Arial" panose="020B0604020202020204" pitchFamily="34" charset="0"/>
                <a:cs typeface="Arial" panose="020B0604020202020204" pitchFamily="34" charset="0"/>
              </a:rPr>
              <a:t>pré</a:t>
            </a:r>
            <a:r>
              <a:rPr lang="pt-BR" sz="1200" b="0" strike="noStrike" spc="-4" dirty="0">
                <a:solidFill>
                  <a:srgbClr val="232F3E"/>
                </a:solidFill>
                <a:latin typeface="Arial" panose="020B0604020202020204" pitchFamily="34" charset="0"/>
                <a:cs typeface="Arial" panose="020B0604020202020204" pitchFamily="34" charset="0"/>
              </a:rPr>
              <a:t>-configurados para suas instâncias. Isso é verdadeiro ou falso? Explique seu raciocínio.</a:t>
            </a:r>
          </a:p>
          <a:p>
            <a:pPr marL="360363">
              <a:lnSpc>
                <a:spcPct val="109000"/>
              </a:lnSpc>
              <a:buClr>
                <a:srgbClr val="232F3E"/>
              </a:buClr>
            </a:pPr>
            <a:r>
              <a:rPr lang="pt-BR" sz="1200" b="1" strike="noStrike" spc="-4" dirty="0">
                <a:solidFill>
                  <a:srgbClr val="232F3E"/>
                </a:solidFill>
                <a:latin typeface="Arial" panose="020B0604020202020204" pitchFamily="34" charset="0"/>
                <a:cs typeface="Arial" panose="020B0604020202020204" pitchFamily="34" charset="0"/>
              </a:rPr>
              <a:t>[Resposta: Falso. </a:t>
            </a:r>
            <a:r>
              <a:rPr lang="pt-BR" sz="1200" b="1" strike="noStrike" spc="-4" dirty="0" err="1">
                <a:solidFill>
                  <a:srgbClr val="232F3E"/>
                </a:solidFill>
                <a:latin typeface="Arial" panose="020B0604020202020204" pitchFamily="34" charset="0"/>
                <a:cs typeface="Arial" panose="020B0604020202020204" pitchFamily="34" charset="0"/>
              </a:rPr>
              <a:t>AMIs</a:t>
            </a:r>
            <a:r>
              <a:rPr lang="pt-BR" sz="1200" b="1" strike="noStrike" spc="-4" dirty="0">
                <a:solidFill>
                  <a:srgbClr val="232F3E"/>
                </a:solidFill>
                <a:latin typeface="Arial" panose="020B0604020202020204" pitchFamily="34" charset="0"/>
                <a:cs typeface="Arial" panose="020B0604020202020204" pitchFamily="34" charset="0"/>
              </a:rPr>
              <a:t> são modelos </a:t>
            </a:r>
            <a:r>
              <a:rPr lang="pt-BR" sz="1200" b="1" strike="noStrike" spc="-4" dirty="0" err="1">
                <a:solidFill>
                  <a:srgbClr val="232F3E"/>
                </a:solidFill>
                <a:latin typeface="Arial" panose="020B0604020202020204" pitchFamily="34" charset="0"/>
                <a:cs typeface="Arial" panose="020B0604020202020204" pitchFamily="34" charset="0"/>
              </a:rPr>
              <a:t>pré</a:t>
            </a:r>
            <a:r>
              <a:rPr lang="pt-BR" sz="1200" b="1" strike="noStrike" spc="-4" dirty="0">
                <a:solidFill>
                  <a:srgbClr val="232F3E"/>
                </a:solidFill>
                <a:latin typeface="Arial" panose="020B0604020202020204" pitchFamily="34" charset="0"/>
                <a:cs typeface="Arial" panose="020B0604020202020204" pitchFamily="34" charset="0"/>
              </a:rPr>
              <a:t>-configurados para suas instâncias.]</a:t>
            </a:r>
          </a:p>
          <a:p>
            <a:pPr marL="176213">
              <a:lnSpc>
                <a:spcPct val="109000"/>
              </a:lnSpc>
              <a:buClr>
                <a:srgbClr val="232F3E"/>
              </a:buClr>
            </a:pPr>
            <a:endParaRPr lang="pt-BR" sz="1200" b="0" strike="noStrike" spc="-1" dirty="0">
              <a:latin typeface="Arial" panose="020B0604020202020204" pitchFamily="34" charset="0"/>
              <a:cs typeface="Arial" panose="020B0604020202020204" pitchFamily="34" charset="0"/>
            </a:endParaRPr>
          </a:p>
          <a:p>
            <a:pPr marL="241200" indent="-228960">
              <a:lnSpc>
                <a:spcPct val="110000"/>
              </a:lnSpc>
              <a:spcBef>
                <a:spcPts val="6"/>
              </a:spcBef>
              <a:buClr>
                <a:srgbClr val="232F3E"/>
              </a:buClr>
              <a:buFont typeface="StarSymbol"/>
              <a:buAutoNum type="arabicPeriod" startAt="4"/>
            </a:pPr>
            <a:r>
              <a:rPr lang="pt-BR" sz="1200" b="0" strike="noStrike" spc="-4" dirty="0">
                <a:solidFill>
                  <a:srgbClr val="232F3E"/>
                </a:solidFill>
                <a:latin typeface="Arial" panose="020B0604020202020204" pitchFamily="34" charset="0"/>
                <a:cs typeface="Arial" panose="020B0604020202020204" pitchFamily="34" charset="0"/>
              </a:rPr>
              <a:t>Qual das opções a seguir é um recurso de </a:t>
            </a:r>
            <a:r>
              <a:rPr lang="pt-BR" sz="1200" b="0" strike="noStrike" spc="-4" dirty="0" err="1">
                <a:solidFill>
                  <a:srgbClr val="232F3E"/>
                </a:solidFill>
                <a:latin typeface="Arial" panose="020B0604020202020204" pitchFamily="34" charset="0"/>
                <a:cs typeface="Arial" panose="020B0604020202020204" pitchFamily="34" charset="0"/>
              </a:rPr>
              <a:t>Amazon</a:t>
            </a:r>
            <a:r>
              <a:rPr lang="pt-BR" sz="1200" b="0" strike="noStrike" spc="-4" dirty="0">
                <a:solidFill>
                  <a:srgbClr val="232F3E"/>
                </a:solidFill>
                <a:latin typeface="Arial" panose="020B0604020202020204" pitchFamily="34" charset="0"/>
                <a:cs typeface="Arial" panose="020B0604020202020204" pitchFamily="34" charset="0"/>
              </a:rPr>
              <a:t> EC2?</a:t>
            </a:r>
            <a:endParaRPr lang="pt-BR" sz="1200" b="0" strike="noStrike" spc="-1" dirty="0">
              <a:latin typeface="Arial" panose="020B0604020202020204" pitchFamily="34" charset="0"/>
              <a:cs typeface="Arial" panose="020B0604020202020204" pitchFamily="34" charset="0"/>
            </a:endParaRPr>
          </a:p>
          <a:p>
            <a:pPr marL="360363">
              <a:lnSpc>
                <a:spcPct val="110000"/>
              </a:lnSpc>
              <a:spcBef>
                <a:spcPts val="6"/>
              </a:spcBef>
            </a:pPr>
            <a:r>
              <a:rPr lang="pt-BR" sz="1200" b="0" strike="noStrike" spc="-1" dirty="0" err="1">
                <a:solidFill>
                  <a:srgbClr val="232F3E"/>
                </a:solidFill>
                <a:latin typeface="Arial" panose="020B0604020202020204" pitchFamily="34" charset="0"/>
                <a:cs typeface="Arial" panose="020B0604020202020204" pitchFamily="34" charset="0"/>
              </a:rPr>
              <a:t>Instances</a:t>
            </a:r>
            <a:endParaRPr lang="pt-BR" sz="1200" b="0" strike="noStrike" spc="-1" dirty="0">
              <a:latin typeface="Arial" panose="020B0604020202020204" pitchFamily="34" charset="0"/>
              <a:cs typeface="Arial" panose="020B0604020202020204" pitchFamily="34" charset="0"/>
            </a:endParaRPr>
          </a:p>
          <a:p>
            <a:pPr marL="360363">
              <a:lnSpc>
                <a:spcPct val="109000"/>
              </a:lnSpc>
            </a:pPr>
            <a:r>
              <a:rPr lang="pt-BR" sz="1200" b="0" strike="noStrike" spc="-9" dirty="0" err="1">
                <a:solidFill>
                  <a:srgbClr val="232F3E"/>
                </a:solidFill>
                <a:latin typeface="Arial" panose="020B0604020202020204" pitchFamily="34" charset="0"/>
                <a:cs typeface="Arial" panose="020B0604020202020204" pitchFamily="34" charset="0"/>
              </a:rPr>
              <a:t>AMIs</a:t>
            </a:r>
            <a:endParaRPr lang="pt-BR" sz="1200" b="0" strike="noStrike" spc="-1" dirty="0">
              <a:latin typeface="Arial" panose="020B0604020202020204" pitchFamily="34" charset="0"/>
              <a:cs typeface="Arial" panose="020B0604020202020204" pitchFamily="34" charset="0"/>
            </a:endParaRPr>
          </a:p>
          <a:p>
            <a:pPr marL="360363">
              <a:lnSpc>
                <a:spcPct val="109000"/>
              </a:lnSpc>
            </a:pPr>
            <a:r>
              <a:rPr lang="pt-BR" sz="1200" b="0" strike="noStrike" spc="-1" dirty="0">
                <a:solidFill>
                  <a:srgbClr val="232F3E"/>
                </a:solidFill>
                <a:latin typeface="Arial" panose="020B0604020202020204" pitchFamily="34" charset="0"/>
                <a:cs typeface="Arial" panose="020B0604020202020204" pitchFamily="34" charset="0"/>
              </a:rPr>
              <a:t>Key </a:t>
            </a:r>
            <a:r>
              <a:rPr lang="pt-BR" sz="1200" b="0" strike="noStrike" spc="-1" dirty="0" err="1">
                <a:solidFill>
                  <a:srgbClr val="232F3E"/>
                </a:solidFill>
                <a:latin typeface="Arial" panose="020B0604020202020204" pitchFamily="34" charset="0"/>
                <a:cs typeface="Arial" panose="020B0604020202020204" pitchFamily="34" charset="0"/>
              </a:rPr>
              <a:t>pairs</a:t>
            </a:r>
            <a:endParaRPr lang="pt-BR" sz="1200" b="0" strike="noStrike" spc="-1" dirty="0">
              <a:latin typeface="Arial" panose="020B0604020202020204" pitchFamily="34" charset="0"/>
              <a:cs typeface="Arial" panose="020B0604020202020204" pitchFamily="34" charset="0"/>
            </a:endParaRPr>
          </a:p>
          <a:p>
            <a:pPr marL="360363">
              <a:lnSpc>
                <a:spcPct val="109000"/>
              </a:lnSpc>
            </a:pPr>
            <a:r>
              <a:rPr lang="pt-BR" sz="1200" b="0" strike="noStrike" spc="-4" dirty="0">
                <a:solidFill>
                  <a:srgbClr val="232F3E"/>
                </a:solidFill>
                <a:latin typeface="Arial" panose="020B0604020202020204" pitchFamily="34" charset="0"/>
                <a:cs typeface="Arial" panose="020B0604020202020204" pitchFamily="34" charset="0"/>
              </a:rPr>
              <a:t>Pergunte: Qual das opções a seguir é um recurso do </a:t>
            </a:r>
            <a:r>
              <a:rPr lang="pt-BR" sz="1200" b="0" strike="noStrike" spc="-4" dirty="0" err="1">
                <a:solidFill>
                  <a:srgbClr val="232F3E"/>
                </a:solidFill>
                <a:latin typeface="Arial" panose="020B0604020202020204" pitchFamily="34" charset="0"/>
                <a:cs typeface="Arial" panose="020B0604020202020204" pitchFamily="34" charset="0"/>
              </a:rPr>
              <a:t>Amazon</a:t>
            </a:r>
            <a:r>
              <a:rPr lang="pt-BR" sz="1200" b="0" strike="noStrike" spc="-4" dirty="0">
                <a:solidFill>
                  <a:srgbClr val="232F3E"/>
                </a:solidFill>
                <a:latin typeface="Arial" panose="020B0604020202020204" pitchFamily="34" charset="0"/>
                <a:cs typeface="Arial" panose="020B0604020202020204" pitchFamily="34" charset="0"/>
              </a:rPr>
              <a:t> EC2? Explique seu raciocínio. </a:t>
            </a:r>
            <a:r>
              <a:rPr lang="pt-BR" sz="1200" b="1" strike="noStrike" spc="-4" dirty="0">
                <a:solidFill>
                  <a:srgbClr val="232F3E"/>
                </a:solidFill>
                <a:latin typeface="Arial" panose="020B0604020202020204" pitchFamily="34" charset="0"/>
                <a:cs typeface="Arial" panose="020B0604020202020204" pitchFamily="34" charset="0"/>
              </a:rPr>
              <a:t>[Resposta: Todas as opções acima.]</a:t>
            </a:r>
          </a:p>
          <a:p>
            <a:pPr marL="360363">
              <a:lnSpc>
                <a:spcPct val="109000"/>
              </a:lnSpc>
            </a:pPr>
            <a:endParaRPr lang="pt-BR" sz="1200" b="1" strike="noStrike" spc="-1" dirty="0">
              <a:latin typeface="Arial" panose="020B0604020202020204" pitchFamily="34" charset="0"/>
              <a:cs typeface="Arial" panose="020B0604020202020204" pitchFamily="34" charset="0"/>
            </a:endParaRPr>
          </a:p>
          <a:p>
            <a:pPr marL="360363" indent="-228600">
              <a:lnSpc>
                <a:spcPct val="109000"/>
              </a:lnSpc>
              <a:buClr>
                <a:srgbClr val="232F3E"/>
              </a:buClr>
              <a:buFont typeface="StarSymbol"/>
              <a:buAutoNum type="arabicPeriod" startAt="5"/>
            </a:pPr>
            <a:r>
              <a:rPr lang="pt-BR" sz="1200" b="0" strike="noStrike" spc="-4" dirty="0">
                <a:solidFill>
                  <a:srgbClr val="232F3E"/>
                </a:solidFill>
                <a:latin typeface="Arial" panose="020B0604020202020204" pitchFamily="34" charset="0"/>
                <a:cs typeface="Arial" panose="020B0604020202020204" pitchFamily="34" charset="0"/>
              </a:rPr>
              <a:t>Quais das opções a seguir são metadados que você pode criar e atribuir ao seu </a:t>
            </a:r>
            <a:r>
              <a:rPr lang="pt-BR" sz="1200" b="0" strike="noStrike" spc="-4" dirty="0" err="1">
                <a:solidFill>
                  <a:srgbClr val="232F3E"/>
                </a:solidFill>
                <a:latin typeface="Arial" panose="020B0604020202020204" pitchFamily="34" charset="0"/>
                <a:cs typeface="Arial" panose="020B0604020202020204" pitchFamily="34" charset="0"/>
              </a:rPr>
              <a:t>Amazon</a:t>
            </a:r>
            <a:r>
              <a:rPr lang="pt-BR" sz="1200" b="0" strike="noStrike" spc="-4" dirty="0">
                <a:solidFill>
                  <a:srgbClr val="232F3E"/>
                </a:solidFill>
                <a:latin typeface="Arial" panose="020B0604020202020204" pitchFamily="34" charset="0"/>
                <a:cs typeface="Arial" panose="020B0604020202020204" pitchFamily="34" charset="0"/>
              </a:rPr>
              <a:t> EC2 </a:t>
            </a:r>
            <a:r>
              <a:rPr lang="pt-BR" sz="1200" b="0" strike="noStrike" spc="-4" dirty="0" err="1">
                <a:solidFill>
                  <a:srgbClr val="232F3E"/>
                </a:solidFill>
                <a:latin typeface="Arial" panose="020B0604020202020204" pitchFamily="34" charset="0"/>
                <a:cs typeface="Arial" panose="020B0604020202020204" pitchFamily="34" charset="0"/>
              </a:rPr>
              <a:t>resources</a:t>
            </a:r>
            <a:r>
              <a:rPr lang="pt-BR" sz="1200" b="0" strike="noStrike" spc="-4" dirty="0">
                <a:solidFill>
                  <a:srgbClr val="232F3E"/>
                </a:solidFill>
                <a:latin typeface="Arial" panose="020B0604020202020204" pitchFamily="34" charset="0"/>
                <a:cs typeface="Arial" panose="020B0604020202020204" pitchFamily="34" charset="0"/>
              </a:rPr>
              <a:t>?</a:t>
            </a:r>
          </a:p>
          <a:p>
            <a:pPr marL="360363">
              <a:lnSpc>
                <a:spcPct val="109000"/>
              </a:lnSpc>
              <a:buClr>
                <a:srgbClr val="232F3E"/>
              </a:buClr>
            </a:pPr>
            <a:r>
              <a:rPr lang="pt-BR" sz="1200" b="0" strike="noStrike" spc="-4" dirty="0" err="1">
                <a:solidFill>
                  <a:srgbClr val="232F3E"/>
                </a:solidFill>
                <a:latin typeface="Arial" panose="020B0604020202020204" pitchFamily="34" charset="0"/>
                <a:cs typeface="Arial" panose="020B0604020202020204" pitchFamily="34" charset="0"/>
              </a:rPr>
              <a:t>instances</a:t>
            </a:r>
            <a:br>
              <a:rPr sz="1200" dirty="0">
                <a:latin typeface="Arial" panose="020B0604020202020204" pitchFamily="34" charset="0"/>
                <a:cs typeface="Arial" panose="020B0604020202020204" pitchFamily="34" charset="0"/>
              </a:rPr>
            </a:br>
            <a:r>
              <a:rPr lang="pt-BR" sz="1200" b="0" strike="noStrike" spc="-1" dirty="0" err="1">
                <a:solidFill>
                  <a:srgbClr val="232F3E"/>
                </a:solidFill>
                <a:latin typeface="Arial" panose="020B0604020202020204" pitchFamily="34" charset="0"/>
                <a:cs typeface="Arial" panose="020B0604020202020204" pitchFamily="34" charset="0"/>
              </a:rPr>
              <a:t>instance</a:t>
            </a:r>
            <a:r>
              <a:rPr lang="pt-BR" sz="1200" b="0" strike="noStrike" spc="-1" dirty="0">
                <a:solidFill>
                  <a:srgbClr val="232F3E"/>
                </a:solidFill>
                <a:latin typeface="Arial" panose="020B0604020202020204" pitchFamily="34" charset="0"/>
                <a:cs typeface="Arial" panose="020B0604020202020204" pitchFamily="34" charset="0"/>
              </a:rPr>
              <a:t> </a:t>
            </a:r>
            <a:r>
              <a:rPr lang="pt-BR" sz="1200" b="0" strike="noStrike" spc="-1" dirty="0" err="1">
                <a:solidFill>
                  <a:srgbClr val="232F3E"/>
                </a:solidFill>
                <a:latin typeface="Arial" panose="020B0604020202020204" pitchFamily="34" charset="0"/>
                <a:cs typeface="Arial" panose="020B0604020202020204" pitchFamily="34" charset="0"/>
              </a:rPr>
              <a:t>types</a:t>
            </a:r>
            <a:br>
              <a:rPr sz="1200" dirty="0">
                <a:latin typeface="Arial" panose="020B0604020202020204" pitchFamily="34" charset="0"/>
                <a:cs typeface="Arial" panose="020B0604020202020204" pitchFamily="34" charset="0"/>
              </a:rPr>
            </a:br>
            <a:r>
              <a:rPr lang="pt-BR" sz="1200" b="0" strike="noStrike" spc="-1" dirty="0" err="1">
                <a:solidFill>
                  <a:srgbClr val="232F3E"/>
                </a:solidFill>
                <a:latin typeface="Arial" panose="020B0604020202020204" pitchFamily="34" charset="0"/>
                <a:cs typeface="Arial" panose="020B0604020202020204" pitchFamily="34" charset="0"/>
              </a:rPr>
              <a:t>tags</a:t>
            </a:r>
            <a:br>
              <a:rPr sz="1200" dirty="0">
                <a:latin typeface="Arial" panose="020B0604020202020204" pitchFamily="34" charset="0"/>
                <a:cs typeface="Arial" panose="020B0604020202020204" pitchFamily="34" charset="0"/>
              </a:rPr>
            </a:br>
            <a:r>
              <a:rPr lang="pt-BR" sz="1200" b="0" strike="noStrike" spc="-1" dirty="0">
                <a:solidFill>
                  <a:srgbClr val="232F3E"/>
                </a:solidFill>
                <a:latin typeface="Arial" panose="020B0604020202020204" pitchFamily="34" charset="0"/>
                <a:cs typeface="Arial" panose="020B0604020202020204" pitchFamily="34" charset="0"/>
              </a:rPr>
              <a:t>Diga: Qual dos seguintes são metadados que você pode criar e atribuir aos seus recursos do </a:t>
            </a:r>
            <a:r>
              <a:rPr lang="pt-BR" sz="1200" b="0" strike="noStrike" spc="-1" dirty="0" err="1">
                <a:solidFill>
                  <a:srgbClr val="232F3E"/>
                </a:solidFill>
                <a:latin typeface="Arial" panose="020B0604020202020204" pitchFamily="34" charset="0"/>
                <a:cs typeface="Arial" panose="020B0604020202020204" pitchFamily="34" charset="0"/>
              </a:rPr>
              <a:t>Amazon</a:t>
            </a:r>
            <a:r>
              <a:rPr lang="pt-BR" sz="1200" b="0" strike="noStrike" spc="-1" dirty="0">
                <a:solidFill>
                  <a:srgbClr val="232F3E"/>
                </a:solidFill>
                <a:latin typeface="Arial" panose="020B0604020202020204" pitchFamily="34" charset="0"/>
                <a:cs typeface="Arial" panose="020B0604020202020204" pitchFamily="34" charset="0"/>
              </a:rPr>
              <a:t> EC2? Explique seu raciocínio.</a:t>
            </a:r>
          </a:p>
          <a:p>
            <a:pPr marL="360363">
              <a:lnSpc>
                <a:spcPct val="109000"/>
              </a:lnSpc>
              <a:buClr>
                <a:srgbClr val="232F3E"/>
              </a:buClr>
            </a:pPr>
            <a:r>
              <a:rPr lang="pt-BR" sz="1200" b="1" strike="noStrike" spc="-1" dirty="0">
                <a:solidFill>
                  <a:srgbClr val="232F3E"/>
                </a:solidFill>
                <a:latin typeface="Arial" panose="020B0604020202020204" pitchFamily="34" charset="0"/>
                <a:cs typeface="Arial" panose="020B0604020202020204" pitchFamily="34" charset="0"/>
              </a:rPr>
              <a:t>[Resposta: </a:t>
            </a:r>
            <a:r>
              <a:rPr lang="pt-BR" sz="1200" b="1" strike="noStrike" spc="-1" dirty="0" err="1">
                <a:solidFill>
                  <a:srgbClr val="232F3E"/>
                </a:solidFill>
                <a:latin typeface="Arial" panose="020B0604020202020204" pitchFamily="34" charset="0"/>
                <a:cs typeface="Arial" panose="020B0604020202020204" pitchFamily="34" charset="0"/>
              </a:rPr>
              <a:t>tags</a:t>
            </a:r>
            <a:r>
              <a:rPr lang="pt-BR" sz="1200" b="1" strike="noStrike" spc="-1" dirty="0">
                <a:solidFill>
                  <a:srgbClr val="232F3E"/>
                </a:solidFill>
                <a:latin typeface="Arial" panose="020B0604020202020204" pitchFamily="34" charset="0"/>
                <a:cs typeface="Arial" panose="020B0604020202020204" pitchFamily="34" charset="0"/>
              </a:rPr>
              <a:t>]</a:t>
            </a:r>
            <a:endParaRPr lang="pt-BR" sz="1200" b="1" strike="noStrike" spc="-1" dirty="0">
              <a:latin typeface="Arial" panose="020B0604020202020204" pitchFamily="34" charset="0"/>
              <a:cs typeface="Arial" panose="020B0604020202020204" pitchFamily="34" charset="0"/>
            </a:endParaRPr>
          </a:p>
        </p:txBody>
      </p:sp>
      <p:sp>
        <p:nvSpPr>
          <p:cNvPr id="250" name="CustomShape 2"/>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9CCE5594-B76B-4CB9-AB5B-B29681FEF6A3}" type="slidenum">
              <a:rPr lang="pt-BR" sz="1050" b="0" strike="noStrike" spc="-1">
                <a:solidFill>
                  <a:srgbClr val="8B8B8B"/>
                </a:solidFill>
                <a:latin typeface="Calibri"/>
              </a:rPr>
              <a:t>23</a:t>
            </a:fld>
            <a:endParaRPr lang="pt-BR" sz="1050" b="0" strike="noStrike" spc="-1">
              <a:latin typeface="Arial"/>
            </a:endParaRPr>
          </a:p>
          <a:p>
            <a:pPr algn="ctr">
              <a:lnSpc>
                <a:spcPct val="100000"/>
              </a:lnSpc>
            </a:pPr>
            <a:endParaRPr lang="pt-BR" sz="105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237744" y="1795272"/>
            <a:ext cx="6978216" cy="6745224"/>
          </a:xfrm>
          <a:prstGeom prst="rect">
            <a:avLst/>
          </a:prstGeom>
          <a:noFill/>
          <a:ln>
            <a:noFill/>
          </a:ln>
        </p:spPr>
        <p:style>
          <a:lnRef idx="0">
            <a:scrgbClr r="0" g="0" b="0"/>
          </a:lnRef>
          <a:fillRef idx="0">
            <a:scrgbClr r="0" g="0" b="0"/>
          </a:fillRef>
          <a:effectRef idx="0">
            <a:scrgbClr r="0" g="0" b="0"/>
          </a:effectRef>
          <a:fontRef idx="minor"/>
        </p:style>
        <p:txBody>
          <a:bodyPr lIns="0" tIns="32400" rIns="0" bIns="0"/>
          <a:lstStyle/>
          <a:p>
            <a:pPr marL="240840" indent="-228600">
              <a:lnSpc>
                <a:spcPct val="109000"/>
              </a:lnSpc>
              <a:buClr>
                <a:srgbClr val="232F3E"/>
              </a:buClr>
              <a:buFont typeface="+mj-lt"/>
              <a:buAutoNum type="arabicPeriod" startAt="6"/>
            </a:pPr>
            <a:r>
              <a:rPr lang="pt-BR" sz="1200" strike="noStrike" spc="-1" dirty="0">
                <a:solidFill>
                  <a:srgbClr val="232F3E"/>
                </a:solidFill>
                <a:latin typeface="Arial" panose="020B0604020202020204" pitchFamily="34" charset="0"/>
                <a:cs typeface="Arial" panose="020B0604020202020204" pitchFamily="34" charset="0"/>
              </a:rPr>
              <a:t>Um recurso do </a:t>
            </a:r>
            <a:r>
              <a:rPr lang="pt-BR" sz="1200" strike="noStrike" spc="-1" dirty="0" err="1">
                <a:solidFill>
                  <a:srgbClr val="232F3E"/>
                </a:solidFill>
                <a:latin typeface="Arial" panose="020B0604020202020204" pitchFamily="34" charset="0"/>
                <a:cs typeface="Arial" panose="020B0604020202020204" pitchFamily="34" charset="0"/>
              </a:rPr>
              <a:t>Amazon</a:t>
            </a:r>
            <a:r>
              <a:rPr lang="pt-BR" sz="1200" strike="noStrike" spc="-1" dirty="0">
                <a:solidFill>
                  <a:srgbClr val="232F3E"/>
                </a:solidFill>
                <a:latin typeface="Arial" panose="020B0604020202020204" pitchFamily="34" charset="0"/>
                <a:cs typeface="Arial" panose="020B0604020202020204" pitchFamily="34" charset="0"/>
              </a:rPr>
              <a:t> EC2 é um firewall que permite especificar os protocolos, portas e intervalos de IP de origem que podem alcançar suas instâncias usando grupos de segurança. Verdadeiro ou falso?</a:t>
            </a:r>
            <a:r>
              <a:rPr lang="pt-BR" sz="1200" strike="noStrike" spc="-4" dirty="0">
                <a:solidFill>
                  <a:srgbClr val="232F3E"/>
                </a:solidFill>
                <a:latin typeface="Arial" panose="020B0604020202020204" pitchFamily="34" charset="0"/>
                <a:cs typeface="Arial" panose="020B0604020202020204" pitchFamily="34" charset="0"/>
              </a:rPr>
              <a:t> </a:t>
            </a:r>
          </a:p>
          <a:p>
            <a:pPr marL="444500">
              <a:lnSpc>
                <a:spcPct val="109000"/>
              </a:lnSpc>
              <a:buClr>
                <a:srgbClr val="232F3E"/>
              </a:buClr>
            </a:pPr>
            <a:r>
              <a:rPr lang="pt-BR" sz="1200" strike="noStrike" spc="-4" dirty="0">
                <a:solidFill>
                  <a:srgbClr val="232F3E"/>
                </a:solidFill>
                <a:latin typeface="Arial" panose="020B0604020202020204" pitchFamily="34" charset="0"/>
                <a:cs typeface="Arial" panose="020B0604020202020204" pitchFamily="34" charset="0"/>
              </a:rPr>
              <a:t>Diga: Um recurso do </a:t>
            </a:r>
            <a:r>
              <a:rPr lang="pt-BR" sz="1200" strike="noStrike" spc="-4" dirty="0" err="1">
                <a:solidFill>
                  <a:srgbClr val="232F3E"/>
                </a:solidFill>
                <a:latin typeface="Arial" panose="020B0604020202020204" pitchFamily="34" charset="0"/>
                <a:cs typeface="Arial" panose="020B0604020202020204" pitchFamily="34" charset="0"/>
              </a:rPr>
              <a:t>Amazon</a:t>
            </a:r>
            <a:r>
              <a:rPr lang="pt-BR" sz="1200" strike="noStrike" spc="-4" dirty="0">
                <a:solidFill>
                  <a:srgbClr val="232F3E"/>
                </a:solidFill>
                <a:latin typeface="Arial" panose="020B0604020202020204" pitchFamily="34" charset="0"/>
                <a:cs typeface="Arial" panose="020B0604020202020204" pitchFamily="34" charset="0"/>
              </a:rPr>
              <a:t> EC2 é um firewall que permite que você especifique os protocolos, portas e intervalos de IP de origem que podem alcançar suas instâncias usando grupos de segurança. Isso é verdadeiro ou falso? Explique seu raciocínio.</a:t>
            </a:r>
          </a:p>
          <a:p>
            <a:pPr marL="444500">
              <a:lnSpc>
                <a:spcPct val="109000"/>
              </a:lnSpc>
              <a:buClr>
                <a:srgbClr val="232F3E"/>
              </a:buClr>
            </a:pPr>
            <a:r>
              <a:rPr lang="pt-BR" sz="1200" b="1" strike="noStrike" spc="-4" dirty="0">
                <a:solidFill>
                  <a:srgbClr val="232F3E"/>
                </a:solidFill>
                <a:latin typeface="Arial" panose="020B0604020202020204" pitchFamily="34" charset="0"/>
                <a:cs typeface="Arial" panose="020B0604020202020204" pitchFamily="34" charset="0"/>
              </a:rPr>
              <a:t>[Resposta: Verdadeiro]</a:t>
            </a:r>
          </a:p>
          <a:p>
            <a:pPr marL="444500">
              <a:lnSpc>
                <a:spcPct val="109000"/>
              </a:lnSpc>
              <a:buClr>
                <a:srgbClr val="232F3E"/>
              </a:buClr>
            </a:pPr>
            <a:endParaRPr lang="pt-BR" sz="1200" b="1" strike="noStrike" spc="-1" dirty="0">
              <a:latin typeface="Arial" panose="020B0604020202020204" pitchFamily="34" charset="0"/>
              <a:cs typeface="Arial" panose="020B0604020202020204" pitchFamily="34" charset="0"/>
            </a:endParaRPr>
          </a:p>
          <a:p>
            <a:pPr marL="241200" indent="-228960">
              <a:lnSpc>
                <a:spcPct val="109000"/>
              </a:lnSpc>
              <a:buClr>
                <a:srgbClr val="232F3E"/>
              </a:buClr>
              <a:buFont typeface="StarSymbol"/>
              <a:buAutoNum type="arabicPeriod" startAt="7"/>
            </a:pPr>
            <a:r>
              <a:rPr lang="pt-BR" sz="1200" strike="noStrike" spc="-1" dirty="0">
                <a:solidFill>
                  <a:srgbClr val="232F3E"/>
                </a:solidFill>
                <a:latin typeface="Arial" panose="020B0604020202020204" pitchFamily="34" charset="0"/>
                <a:cs typeface="Arial" panose="020B0604020202020204" pitchFamily="34" charset="0"/>
              </a:rPr>
              <a:t>Nuvens privadas virtuais (</a:t>
            </a:r>
            <a:r>
              <a:rPr lang="pt-BR" sz="1200" strike="noStrike" spc="-1" dirty="0" err="1">
                <a:solidFill>
                  <a:srgbClr val="232F3E"/>
                </a:solidFill>
                <a:latin typeface="Arial" panose="020B0604020202020204" pitchFamily="34" charset="0"/>
                <a:cs typeface="Arial" panose="020B0604020202020204" pitchFamily="34" charset="0"/>
              </a:rPr>
              <a:t>VPCs</a:t>
            </a:r>
            <a:r>
              <a:rPr lang="pt-BR" sz="1200" strike="noStrike" spc="-1" dirty="0">
                <a:solidFill>
                  <a:srgbClr val="232F3E"/>
                </a:solidFill>
                <a:latin typeface="Arial" panose="020B0604020202020204" pitchFamily="34" charset="0"/>
                <a:cs typeface="Arial" panose="020B0604020202020204" pitchFamily="34" charset="0"/>
              </a:rPr>
              <a:t>) são redes virtuais que você pode criar e que são mescladas com o restante da nuvem AWS. Verdade ou Falso?</a:t>
            </a:r>
          </a:p>
          <a:p>
            <a:pPr marL="444500">
              <a:lnSpc>
                <a:spcPct val="109000"/>
              </a:lnSpc>
              <a:buClr>
                <a:srgbClr val="232F3E"/>
              </a:buClr>
            </a:pPr>
            <a:r>
              <a:rPr lang="pt-BR" sz="1200" strike="noStrike" spc="-4" dirty="0">
                <a:solidFill>
                  <a:srgbClr val="232F3E"/>
                </a:solidFill>
                <a:latin typeface="Arial" panose="020B0604020202020204" pitchFamily="34" charset="0"/>
                <a:cs typeface="Arial" panose="020B0604020202020204" pitchFamily="34" charset="0"/>
              </a:rPr>
              <a:t>Diga: Nuvens privadas virtuais (</a:t>
            </a:r>
            <a:r>
              <a:rPr lang="pt-BR" sz="1200" strike="noStrike" spc="-4" dirty="0" err="1">
                <a:solidFill>
                  <a:srgbClr val="232F3E"/>
                </a:solidFill>
                <a:latin typeface="Arial" panose="020B0604020202020204" pitchFamily="34" charset="0"/>
                <a:cs typeface="Arial" panose="020B0604020202020204" pitchFamily="34" charset="0"/>
              </a:rPr>
              <a:t>VPCs</a:t>
            </a:r>
            <a:r>
              <a:rPr lang="pt-BR" sz="1200" strike="noStrike" spc="-4" dirty="0">
                <a:solidFill>
                  <a:srgbClr val="232F3E"/>
                </a:solidFill>
                <a:latin typeface="Arial" panose="020B0604020202020204" pitchFamily="34" charset="0"/>
                <a:cs typeface="Arial" panose="020B0604020202020204" pitchFamily="34" charset="0"/>
              </a:rPr>
              <a:t>) são redes virtuais que você pode criar e que são mescladas com o restante da nuvem AWS. Isso é verdadeiro ou falso? Explique seu raciocínio.</a:t>
            </a:r>
          </a:p>
          <a:p>
            <a:pPr marL="444500">
              <a:lnSpc>
                <a:spcPct val="109000"/>
              </a:lnSpc>
              <a:buClr>
                <a:srgbClr val="232F3E"/>
              </a:buClr>
            </a:pPr>
            <a:r>
              <a:rPr lang="pt-BR" sz="1200" b="1" strike="noStrike" spc="-4" dirty="0">
                <a:solidFill>
                  <a:srgbClr val="232F3E"/>
                </a:solidFill>
                <a:latin typeface="Arial" panose="020B0604020202020204" pitchFamily="34" charset="0"/>
                <a:cs typeface="Arial" panose="020B0604020202020204" pitchFamily="34" charset="0"/>
              </a:rPr>
              <a:t>[Resposta: Falso. </a:t>
            </a:r>
            <a:r>
              <a:rPr lang="pt-BR" sz="1200" b="1" strike="noStrike" spc="-4" dirty="0" err="1">
                <a:solidFill>
                  <a:srgbClr val="232F3E"/>
                </a:solidFill>
                <a:latin typeface="Arial" panose="020B0604020202020204" pitchFamily="34" charset="0"/>
                <a:cs typeface="Arial" panose="020B0604020202020204" pitchFamily="34" charset="0"/>
              </a:rPr>
              <a:t>VPCs</a:t>
            </a:r>
            <a:r>
              <a:rPr lang="pt-BR" sz="1200" b="1" strike="noStrike" spc="-4" dirty="0">
                <a:solidFill>
                  <a:srgbClr val="232F3E"/>
                </a:solidFill>
                <a:latin typeface="Arial" panose="020B0604020202020204" pitchFamily="34" charset="0"/>
                <a:cs typeface="Arial" panose="020B0604020202020204" pitchFamily="34" charset="0"/>
              </a:rPr>
              <a:t> são logicamente isolados do resto da nuvem AWS.]</a:t>
            </a:r>
          </a:p>
          <a:p>
            <a:pPr marL="12240">
              <a:lnSpc>
                <a:spcPct val="109000"/>
              </a:lnSpc>
              <a:buClr>
                <a:srgbClr val="232F3E"/>
              </a:buClr>
            </a:pPr>
            <a:endParaRPr lang="pt-BR" sz="1200" strike="noStrike" spc="-1" dirty="0">
              <a:latin typeface="Arial" panose="020B0604020202020204" pitchFamily="34" charset="0"/>
              <a:cs typeface="Arial" panose="020B0604020202020204" pitchFamily="34" charset="0"/>
            </a:endParaRPr>
          </a:p>
          <a:p>
            <a:pPr marL="241200" indent="-228960">
              <a:lnSpc>
                <a:spcPct val="109000"/>
              </a:lnSpc>
              <a:buClr>
                <a:srgbClr val="232F3E"/>
              </a:buClr>
              <a:buFont typeface="StarSymbol"/>
              <a:buAutoNum type="arabicPeriod" startAt="8"/>
            </a:pPr>
            <a:r>
              <a:rPr lang="pt-BR" sz="1200" strike="noStrike" spc="-1" dirty="0">
                <a:solidFill>
                  <a:srgbClr val="232F3E"/>
                </a:solidFill>
                <a:latin typeface="Arial" panose="020B0604020202020204" pitchFamily="34" charset="0"/>
                <a:cs typeface="Arial" panose="020B0604020202020204" pitchFamily="34" charset="0"/>
              </a:rPr>
              <a:t>Suas instâncias continuam em execução até que você as interrompa ou encerre ou até que falhem. Se uma instância falhar, você pode iniciar uma nova no AMI. Verdade ou Falso?</a:t>
            </a:r>
          </a:p>
          <a:p>
            <a:pPr marL="444500">
              <a:lnSpc>
                <a:spcPct val="109000"/>
              </a:lnSpc>
              <a:buClr>
                <a:srgbClr val="232F3E"/>
              </a:buClr>
            </a:pPr>
            <a:r>
              <a:rPr lang="pt-BR" sz="1200" strike="noStrike" spc="-4" dirty="0">
                <a:solidFill>
                  <a:srgbClr val="232F3E"/>
                </a:solidFill>
                <a:latin typeface="Arial" panose="020B0604020202020204" pitchFamily="34" charset="0"/>
                <a:cs typeface="Arial" panose="020B0604020202020204" pitchFamily="34" charset="0"/>
              </a:rPr>
              <a:t>Diga: Suas instâncias continuam em execução até que você as interrompa ou encerre ou até que falhem. Se uma instância falhar, você pode iniciar uma nova no AMI. Isso é verdadeiro ou falso? </a:t>
            </a:r>
            <a:r>
              <a:rPr lang="pt-BR" sz="1200" b="1" strike="noStrike" spc="-4" dirty="0">
                <a:solidFill>
                  <a:srgbClr val="232F3E"/>
                </a:solidFill>
                <a:latin typeface="Arial" panose="020B0604020202020204" pitchFamily="34" charset="0"/>
                <a:cs typeface="Arial" panose="020B0604020202020204" pitchFamily="34" charset="0"/>
              </a:rPr>
              <a:t>Explique seu raciocínio. [Resposta: Verdade.]</a:t>
            </a:r>
            <a:endParaRPr lang="pt-BR" sz="1200" b="1" strike="noStrike" spc="-1" dirty="0">
              <a:latin typeface="Arial" panose="020B0604020202020204" pitchFamily="34" charset="0"/>
              <a:cs typeface="Arial" panose="020B0604020202020204" pitchFamily="34" charset="0"/>
            </a:endParaRPr>
          </a:p>
          <a:p>
            <a:pPr>
              <a:lnSpc>
                <a:spcPct val="100000"/>
              </a:lnSpc>
              <a:spcBef>
                <a:spcPts val="40"/>
              </a:spcBef>
            </a:pPr>
            <a:endParaRPr lang="pt-BR" sz="1200" strike="noStrike" spc="-1" dirty="0">
              <a:latin typeface="Arial" panose="020B0604020202020204" pitchFamily="34" charset="0"/>
              <a:cs typeface="Arial" panose="020B0604020202020204" pitchFamily="34" charset="0"/>
            </a:endParaRPr>
          </a:p>
          <a:p>
            <a:pPr marL="241200" indent="-228960">
              <a:lnSpc>
                <a:spcPct val="109000"/>
              </a:lnSpc>
              <a:buClr>
                <a:srgbClr val="232F3E"/>
              </a:buClr>
              <a:buFont typeface="StarSymbol"/>
              <a:buAutoNum type="arabicPeriod" startAt="9"/>
            </a:pPr>
            <a:r>
              <a:rPr lang="pt-BR" sz="1200" strike="noStrike" spc="-1" dirty="0">
                <a:solidFill>
                  <a:srgbClr val="232F3E"/>
                </a:solidFill>
                <a:latin typeface="Arial" panose="020B0604020202020204" pitchFamily="34" charset="0"/>
                <a:cs typeface="Arial" panose="020B0604020202020204" pitchFamily="34" charset="0"/>
              </a:rPr>
              <a:t>As regras de entrada controlam o tráfego de saída de sua instância e as regras de entrada controlam o tráfego de entrada em sua instância. Verdade ou Falso?</a:t>
            </a:r>
          </a:p>
          <a:p>
            <a:pPr marL="444500">
              <a:lnSpc>
                <a:spcPct val="109000"/>
              </a:lnSpc>
              <a:buClr>
                <a:srgbClr val="232F3E"/>
              </a:buClr>
            </a:pPr>
            <a:r>
              <a:rPr lang="pt-BR" sz="1200" strike="noStrike" spc="-4" dirty="0">
                <a:solidFill>
                  <a:srgbClr val="232F3E"/>
                </a:solidFill>
                <a:latin typeface="Arial" panose="020B0604020202020204" pitchFamily="34" charset="0"/>
                <a:cs typeface="Arial" panose="020B0604020202020204" pitchFamily="34" charset="0"/>
              </a:rPr>
              <a:t>Diga: As regras de entrada controlam o tráfego de saída de sua instância e as regras de entrada controlam o tráfego de entrada em sua instância. Isso é verdadeiro ou falso? Explique seu raciocínio.</a:t>
            </a:r>
          </a:p>
          <a:p>
            <a:pPr marL="444500">
              <a:lnSpc>
                <a:spcPct val="109000"/>
              </a:lnSpc>
              <a:buClr>
                <a:srgbClr val="232F3E"/>
              </a:buClr>
            </a:pPr>
            <a:r>
              <a:rPr lang="pt-BR" sz="1200" b="1" strike="noStrike" spc="-4" dirty="0">
                <a:solidFill>
                  <a:srgbClr val="232F3E"/>
                </a:solidFill>
                <a:latin typeface="Arial" panose="020B0604020202020204" pitchFamily="34" charset="0"/>
                <a:cs typeface="Arial" panose="020B0604020202020204" pitchFamily="34" charset="0"/>
              </a:rPr>
              <a:t>[Resposta: Falso. As regras de entrada controlam o tráfego de entrada para sua instância e as regras de saída controlam o tráfego de saída de sua instância.]</a:t>
            </a:r>
          </a:p>
          <a:p>
            <a:pPr marL="444500">
              <a:lnSpc>
                <a:spcPct val="109000"/>
              </a:lnSpc>
              <a:buClr>
                <a:srgbClr val="232F3E"/>
              </a:buClr>
            </a:pPr>
            <a:endParaRPr lang="pt-BR" sz="1200" b="1" strike="noStrike" spc="-1" dirty="0">
              <a:latin typeface="Arial" panose="020B0604020202020204" pitchFamily="34" charset="0"/>
              <a:cs typeface="Arial" panose="020B0604020202020204" pitchFamily="34" charset="0"/>
            </a:endParaRPr>
          </a:p>
          <a:p>
            <a:pPr marL="241200" indent="-228960">
              <a:lnSpc>
                <a:spcPct val="109000"/>
              </a:lnSpc>
              <a:spcBef>
                <a:spcPts val="6"/>
              </a:spcBef>
              <a:buClr>
                <a:srgbClr val="232F3E"/>
              </a:buClr>
              <a:buFont typeface="StarSymbol"/>
              <a:buAutoNum type="arabicPeriod" startAt="10"/>
            </a:pPr>
            <a:r>
              <a:rPr lang="pt-BR" sz="1200" strike="noStrike" spc="-4" dirty="0">
                <a:solidFill>
                  <a:srgbClr val="232F3E"/>
                </a:solidFill>
                <a:latin typeface="Arial" panose="020B0604020202020204" pitchFamily="34" charset="0"/>
                <a:cs typeface="Arial" panose="020B0604020202020204" pitchFamily="34" charset="0"/>
              </a:rPr>
              <a:t>Se você não especificar um grupo de segurança, o </a:t>
            </a:r>
            <a:r>
              <a:rPr lang="pt-BR" sz="1200" strike="noStrike" spc="-4" dirty="0" err="1">
                <a:solidFill>
                  <a:srgbClr val="232F3E"/>
                </a:solidFill>
                <a:latin typeface="Arial" panose="020B0604020202020204" pitchFamily="34" charset="0"/>
                <a:cs typeface="Arial" panose="020B0604020202020204" pitchFamily="34" charset="0"/>
              </a:rPr>
              <a:t>Amazon</a:t>
            </a:r>
            <a:r>
              <a:rPr lang="pt-BR" sz="1200" strike="noStrike" spc="-4" dirty="0">
                <a:solidFill>
                  <a:srgbClr val="232F3E"/>
                </a:solidFill>
                <a:latin typeface="Arial" panose="020B0604020202020204" pitchFamily="34" charset="0"/>
                <a:cs typeface="Arial" panose="020B0604020202020204" pitchFamily="34" charset="0"/>
              </a:rPr>
              <a:t> EC2 usa o grupo de segurança padrão. Verdadeiro ou falso?</a:t>
            </a:r>
          </a:p>
          <a:p>
            <a:pPr marL="444500">
              <a:lnSpc>
                <a:spcPct val="109000"/>
              </a:lnSpc>
              <a:spcBef>
                <a:spcPts val="6"/>
              </a:spcBef>
              <a:buClr>
                <a:srgbClr val="232F3E"/>
              </a:buClr>
            </a:pPr>
            <a:r>
              <a:rPr lang="pt-BR" sz="1200" strike="noStrike" spc="-4" dirty="0">
                <a:solidFill>
                  <a:srgbClr val="232F3E"/>
                </a:solidFill>
                <a:latin typeface="Arial" panose="020B0604020202020204" pitchFamily="34" charset="0"/>
                <a:cs typeface="Arial" panose="020B0604020202020204" pitchFamily="34" charset="0"/>
              </a:rPr>
              <a:t>Diga: Se você não especificar um grupo de segurança, o </a:t>
            </a:r>
            <a:r>
              <a:rPr lang="pt-BR" sz="1200" strike="noStrike" spc="-4" dirty="0" err="1">
                <a:solidFill>
                  <a:srgbClr val="232F3E"/>
                </a:solidFill>
                <a:latin typeface="Arial" panose="020B0604020202020204" pitchFamily="34" charset="0"/>
                <a:cs typeface="Arial" panose="020B0604020202020204" pitchFamily="34" charset="0"/>
              </a:rPr>
              <a:t>Amazon</a:t>
            </a:r>
            <a:r>
              <a:rPr lang="pt-BR" sz="1200" strike="noStrike" spc="-4" dirty="0">
                <a:solidFill>
                  <a:srgbClr val="232F3E"/>
                </a:solidFill>
                <a:latin typeface="Arial" panose="020B0604020202020204" pitchFamily="34" charset="0"/>
                <a:cs typeface="Arial" panose="020B0604020202020204" pitchFamily="34" charset="0"/>
              </a:rPr>
              <a:t> EC2 usa o grupo de segurança padrão. Verdadeiro ou falso? Explique seu raciocínio.</a:t>
            </a:r>
          </a:p>
          <a:p>
            <a:pPr marL="444500">
              <a:lnSpc>
                <a:spcPct val="109000"/>
              </a:lnSpc>
              <a:spcBef>
                <a:spcPts val="6"/>
              </a:spcBef>
              <a:buClr>
                <a:srgbClr val="232F3E"/>
              </a:buClr>
            </a:pPr>
            <a:r>
              <a:rPr lang="pt-BR" sz="1200" b="1" strike="noStrike" spc="-4" dirty="0">
                <a:solidFill>
                  <a:srgbClr val="232F3E"/>
                </a:solidFill>
                <a:latin typeface="Arial" panose="020B0604020202020204" pitchFamily="34" charset="0"/>
                <a:cs typeface="Arial" panose="020B0604020202020204" pitchFamily="34" charset="0"/>
              </a:rPr>
              <a:t>[Resposta: Verdade.]</a:t>
            </a:r>
            <a:br>
              <a:rPr sz="1200" dirty="0">
                <a:latin typeface="Arial" panose="020B0604020202020204" pitchFamily="34" charset="0"/>
                <a:cs typeface="Arial" panose="020B0604020202020204" pitchFamily="34" charset="0"/>
              </a:rPr>
            </a:br>
            <a:endParaRPr lang="pt-BR" sz="1200" strike="noStrike" spc="-1" dirty="0">
              <a:latin typeface="Arial" panose="020B0604020202020204" pitchFamily="34" charset="0"/>
              <a:cs typeface="Arial" panose="020B0604020202020204" pitchFamily="34" charset="0"/>
            </a:endParaRPr>
          </a:p>
        </p:txBody>
      </p:sp>
      <p:sp>
        <p:nvSpPr>
          <p:cNvPr id="252" name="CustomShape 2"/>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90C1647D-FDCC-452F-9E38-03858C64F703}" type="slidenum">
              <a:rPr lang="pt-BR" sz="1050" b="0" strike="noStrike" spc="-1">
                <a:solidFill>
                  <a:srgbClr val="8B8B8B"/>
                </a:solidFill>
                <a:latin typeface="Calibri"/>
              </a:rPr>
              <a:t>24</a:t>
            </a:fld>
            <a:endParaRPr lang="pt-BR" sz="1050" b="0" strike="noStrike" spc="-1">
              <a:latin typeface="Arial"/>
            </a:endParaRPr>
          </a:p>
          <a:p>
            <a:pPr algn="ctr">
              <a:lnSpc>
                <a:spcPct val="100000"/>
              </a:lnSpc>
            </a:pPr>
            <a:endParaRPr lang="pt-BR" sz="105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312660" y="1569720"/>
            <a:ext cx="7146720" cy="4855464"/>
          </a:xfrm>
          <a:prstGeom prst="rect">
            <a:avLst/>
          </a:prstGeom>
          <a:noFill/>
          <a:ln>
            <a:noFill/>
          </a:ln>
        </p:spPr>
        <p:style>
          <a:lnRef idx="0">
            <a:scrgbClr r="0" g="0" b="0"/>
          </a:lnRef>
          <a:fillRef idx="0">
            <a:scrgbClr r="0" g="0" b="0"/>
          </a:fillRef>
          <a:effectRef idx="0">
            <a:scrgbClr r="0" g="0" b="0"/>
          </a:effectRef>
          <a:fontRef idx="minor"/>
        </p:style>
        <p:txBody>
          <a:bodyPr lIns="0" tIns="32400" rIns="0" bIns="0"/>
          <a:lstStyle/>
          <a:p>
            <a:pPr marL="12600">
              <a:lnSpc>
                <a:spcPct val="100000"/>
              </a:lnSpc>
            </a:pPr>
            <a:r>
              <a:rPr lang="pt-BR" sz="1400" b="1" strike="noStrike" spc="-4" dirty="0">
                <a:solidFill>
                  <a:srgbClr val="232F3E"/>
                </a:solidFill>
                <a:latin typeface="Arial" panose="020B0604020202020204" pitchFamily="34" charset="0"/>
                <a:cs typeface="Arial" panose="020B0604020202020204" pitchFamily="34" charset="0"/>
              </a:rPr>
              <a:t>Avaliação de tarefas</a:t>
            </a:r>
          </a:p>
          <a:p>
            <a:pPr marL="360363" indent="-342900">
              <a:lnSpc>
                <a:spcPct val="100000"/>
              </a:lnSpc>
              <a:buFont typeface="+mj-lt"/>
              <a:buAutoNum type="arabicPeriod"/>
            </a:pPr>
            <a:r>
              <a:rPr lang="pt-BR" sz="1200" b="0" strike="noStrike" spc="-1" dirty="0">
                <a:solidFill>
                  <a:srgbClr val="232F3E"/>
                </a:solidFill>
                <a:latin typeface="Arial" panose="020B0604020202020204" pitchFamily="34" charset="0"/>
                <a:cs typeface="Arial" panose="020B0604020202020204" pitchFamily="34" charset="0"/>
              </a:rPr>
              <a:t>O objetivo do serviço da web conhecido como </a:t>
            </a:r>
            <a:r>
              <a:rPr lang="pt-BR" sz="1200" b="0" strike="noStrike" spc="-1" dirty="0" err="1">
                <a:solidFill>
                  <a:srgbClr val="232F3E"/>
                </a:solidFill>
                <a:latin typeface="Arial" panose="020B0604020202020204" pitchFamily="34" charset="0"/>
                <a:cs typeface="Arial" panose="020B0604020202020204" pitchFamily="34" charset="0"/>
              </a:rPr>
              <a:t>Amazon</a:t>
            </a:r>
            <a:r>
              <a:rPr lang="pt-BR" sz="1200" b="0" strike="noStrike" spc="-1" dirty="0">
                <a:solidFill>
                  <a:srgbClr val="232F3E"/>
                </a:solidFill>
                <a:latin typeface="Arial" panose="020B0604020202020204" pitchFamily="34" charset="0"/>
                <a:cs typeface="Arial" panose="020B0604020202020204" pitchFamily="34" charset="0"/>
              </a:rPr>
              <a:t> EC2 é fornecer capacidade de computação redimensionável na nuvem na forma de uma máquina virtual. Verdadeiro ou falso</a:t>
            </a:r>
            <a:r>
              <a:rPr lang="pt-BR" sz="1200" spc="-1" dirty="0">
                <a:solidFill>
                  <a:srgbClr val="232F3E"/>
                </a:solidFill>
                <a:latin typeface="Arial" panose="020B0604020202020204" pitchFamily="34" charset="0"/>
                <a:cs typeface="Arial" panose="020B0604020202020204" pitchFamily="34" charset="0"/>
              </a:rPr>
              <a:t>?</a:t>
            </a:r>
            <a:br>
              <a:rPr sz="1200" dirty="0">
                <a:latin typeface="Arial" panose="020B0604020202020204" pitchFamily="34" charset="0"/>
                <a:cs typeface="Arial" panose="020B0604020202020204" pitchFamily="34" charset="0"/>
              </a:rPr>
            </a:br>
            <a:r>
              <a:rPr lang="pt-BR" sz="1200" spc="-4" dirty="0">
                <a:solidFill>
                  <a:srgbClr val="232F3E"/>
                </a:solidFill>
                <a:latin typeface="Arial" panose="020B0604020202020204" pitchFamily="34" charset="0"/>
                <a:cs typeface="Arial" panose="020B0604020202020204" pitchFamily="34" charset="0"/>
              </a:rPr>
              <a:t>Diga: O objetivo do serviço da web conhecido como </a:t>
            </a:r>
            <a:r>
              <a:rPr lang="pt-BR" sz="1200" spc="-4" dirty="0" err="1">
                <a:solidFill>
                  <a:srgbClr val="232F3E"/>
                </a:solidFill>
                <a:latin typeface="Arial" panose="020B0604020202020204" pitchFamily="34" charset="0"/>
                <a:cs typeface="Arial" panose="020B0604020202020204" pitchFamily="34" charset="0"/>
              </a:rPr>
              <a:t>Amazon</a:t>
            </a:r>
            <a:r>
              <a:rPr lang="pt-BR" sz="1200" spc="-4" dirty="0">
                <a:solidFill>
                  <a:srgbClr val="232F3E"/>
                </a:solidFill>
                <a:latin typeface="Arial" panose="020B0604020202020204" pitchFamily="34" charset="0"/>
                <a:cs typeface="Arial" panose="020B0604020202020204" pitchFamily="34" charset="0"/>
              </a:rPr>
              <a:t> EC2 é fornecer capacidade de computação redimensionável na nuvem na forma de uma máquina virtual.</a:t>
            </a:r>
          </a:p>
          <a:p>
            <a:pPr marL="360363">
              <a:lnSpc>
                <a:spcPct val="100000"/>
              </a:lnSpc>
            </a:pPr>
            <a:r>
              <a:rPr lang="pt-BR" sz="1200" spc="-4" dirty="0">
                <a:solidFill>
                  <a:srgbClr val="232F3E"/>
                </a:solidFill>
                <a:latin typeface="Arial" panose="020B0604020202020204" pitchFamily="34" charset="0"/>
                <a:cs typeface="Arial" panose="020B0604020202020204" pitchFamily="34" charset="0"/>
              </a:rPr>
              <a:t>Isso é verdadeiro ou falso? Explique seu raciocínio.</a:t>
            </a:r>
          </a:p>
          <a:p>
            <a:pPr marL="360363">
              <a:lnSpc>
                <a:spcPct val="109000"/>
              </a:lnSpc>
              <a:buClr>
                <a:srgbClr val="232F3E"/>
              </a:buClr>
            </a:pPr>
            <a:r>
              <a:rPr lang="pt-BR" sz="1200" b="1" spc="-4" dirty="0">
                <a:solidFill>
                  <a:srgbClr val="232F3E"/>
                </a:solidFill>
                <a:latin typeface="Arial" panose="020B0604020202020204" pitchFamily="34" charset="0"/>
                <a:cs typeface="Arial" panose="020B0604020202020204" pitchFamily="34" charset="0"/>
              </a:rPr>
              <a:t>[Resposta: Verdadeiro]</a:t>
            </a:r>
          </a:p>
          <a:p>
            <a:pPr marL="360363">
              <a:lnSpc>
                <a:spcPct val="109000"/>
              </a:lnSpc>
              <a:buClr>
                <a:srgbClr val="232F3E"/>
              </a:buClr>
            </a:pPr>
            <a:endParaRPr lang="pt-BR" sz="1200" b="1" strike="noStrike" spc="-1" dirty="0">
              <a:latin typeface="Arial" panose="020B0604020202020204" pitchFamily="34" charset="0"/>
              <a:cs typeface="Arial" panose="020B0604020202020204" pitchFamily="34" charset="0"/>
            </a:endParaRPr>
          </a:p>
          <a:p>
            <a:pPr marL="268288" indent="-227013">
              <a:lnSpc>
                <a:spcPct val="109000"/>
              </a:lnSpc>
              <a:buClr>
                <a:srgbClr val="232F3E"/>
              </a:buClr>
              <a:buFont typeface="StarSymbol"/>
              <a:buAutoNum type="arabicPeriod" startAt="2"/>
            </a:pPr>
            <a:r>
              <a:rPr lang="pt-BR" sz="1200" b="0" strike="noStrike" spc="-1" dirty="0">
                <a:solidFill>
                  <a:srgbClr val="232F3E"/>
                </a:solidFill>
                <a:latin typeface="Arial" panose="020B0604020202020204" pitchFamily="34" charset="0"/>
                <a:cs typeface="Arial" panose="020B0604020202020204" pitchFamily="34" charset="0"/>
              </a:rPr>
              <a:t>O objetivo de uma </a:t>
            </a:r>
            <a:r>
              <a:rPr lang="pt-BR" sz="1200" b="0" strike="noStrike" spc="-1" dirty="0" err="1">
                <a:solidFill>
                  <a:srgbClr val="232F3E"/>
                </a:solidFill>
                <a:latin typeface="Arial" panose="020B0604020202020204" pitchFamily="34" charset="0"/>
                <a:cs typeface="Arial" panose="020B0604020202020204" pitchFamily="34" charset="0"/>
              </a:rPr>
              <a:t>Amazon</a:t>
            </a:r>
            <a:r>
              <a:rPr lang="pt-BR" sz="1200" b="0" strike="noStrike" spc="-1" dirty="0">
                <a:solidFill>
                  <a:srgbClr val="232F3E"/>
                </a:solidFill>
                <a:latin typeface="Arial" panose="020B0604020202020204" pitchFamily="34" charset="0"/>
                <a:cs typeface="Arial" panose="020B0604020202020204" pitchFamily="34" charset="0"/>
              </a:rPr>
              <a:t> </a:t>
            </a:r>
            <a:r>
              <a:rPr lang="pt-BR" sz="1200" b="0" strike="noStrike" spc="-1" dirty="0" err="1">
                <a:solidFill>
                  <a:srgbClr val="232F3E"/>
                </a:solidFill>
                <a:latin typeface="Arial" panose="020B0604020202020204" pitchFamily="34" charset="0"/>
                <a:cs typeface="Arial" panose="020B0604020202020204" pitchFamily="34" charset="0"/>
              </a:rPr>
              <a:t>Machine</a:t>
            </a:r>
            <a:r>
              <a:rPr lang="pt-BR" sz="1200" b="0" strike="noStrike" spc="-1" dirty="0">
                <a:solidFill>
                  <a:srgbClr val="232F3E"/>
                </a:solidFill>
                <a:latin typeface="Arial" panose="020B0604020202020204" pitchFamily="34" charset="0"/>
                <a:cs typeface="Arial" panose="020B0604020202020204" pitchFamily="34" charset="0"/>
              </a:rPr>
              <a:t> </a:t>
            </a:r>
            <a:r>
              <a:rPr lang="pt-BR" sz="1200" b="0" strike="noStrike" spc="-1" dirty="0" err="1">
                <a:solidFill>
                  <a:srgbClr val="232F3E"/>
                </a:solidFill>
                <a:latin typeface="Arial" panose="020B0604020202020204" pitchFamily="34" charset="0"/>
                <a:cs typeface="Arial" panose="020B0604020202020204" pitchFamily="34" charset="0"/>
              </a:rPr>
              <a:t>Image</a:t>
            </a:r>
            <a:r>
              <a:rPr lang="pt-BR" sz="1200" b="0" strike="noStrike" spc="-1" dirty="0">
                <a:solidFill>
                  <a:srgbClr val="232F3E"/>
                </a:solidFill>
                <a:latin typeface="Arial" panose="020B0604020202020204" pitchFamily="34" charset="0"/>
                <a:cs typeface="Arial" panose="020B0604020202020204" pitchFamily="34" charset="0"/>
              </a:rPr>
              <a:t> (AMI) é servir como um modelo para criar uma máquina virtual no </a:t>
            </a:r>
            <a:r>
              <a:rPr lang="pt-BR" sz="1200" b="0" strike="noStrike" spc="-1" dirty="0" err="1">
                <a:solidFill>
                  <a:srgbClr val="232F3E"/>
                </a:solidFill>
                <a:latin typeface="Arial" panose="020B0604020202020204" pitchFamily="34" charset="0"/>
                <a:cs typeface="Arial" panose="020B0604020202020204" pitchFamily="34" charset="0"/>
              </a:rPr>
              <a:t>Amazon</a:t>
            </a:r>
            <a:r>
              <a:rPr lang="pt-BR" sz="1200" b="0" strike="noStrike" spc="-1" dirty="0">
                <a:solidFill>
                  <a:srgbClr val="232F3E"/>
                </a:solidFill>
                <a:latin typeface="Arial" panose="020B0604020202020204" pitchFamily="34" charset="0"/>
                <a:cs typeface="Arial" panose="020B0604020202020204" pitchFamily="34" charset="0"/>
              </a:rPr>
              <a:t> EC2. Existe apenas um modelo para diferentes tipos de máquinas. Verdadeiro ou falso?</a:t>
            </a:r>
          </a:p>
          <a:p>
            <a:pPr marL="444500">
              <a:lnSpc>
                <a:spcPct val="109000"/>
              </a:lnSpc>
              <a:buClr>
                <a:srgbClr val="232F3E"/>
              </a:buClr>
            </a:pPr>
            <a:r>
              <a:rPr lang="pt-BR" sz="1200" b="0" strike="noStrike" spc="-4" dirty="0">
                <a:solidFill>
                  <a:srgbClr val="232F3E"/>
                </a:solidFill>
                <a:latin typeface="Arial" panose="020B0604020202020204" pitchFamily="34" charset="0"/>
                <a:cs typeface="Arial" panose="020B0604020202020204" pitchFamily="34" charset="0"/>
              </a:rPr>
              <a:t>Diga: O objetivo de uma </a:t>
            </a:r>
            <a:r>
              <a:rPr lang="pt-BR" sz="1200" b="0" strike="noStrike" spc="-4" dirty="0" err="1">
                <a:solidFill>
                  <a:srgbClr val="232F3E"/>
                </a:solidFill>
                <a:latin typeface="Arial" panose="020B0604020202020204" pitchFamily="34" charset="0"/>
                <a:cs typeface="Arial" panose="020B0604020202020204" pitchFamily="34" charset="0"/>
              </a:rPr>
              <a:t>Amazon</a:t>
            </a:r>
            <a:r>
              <a:rPr lang="pt-BR" sz="1200" b="0" strike="noStrike" spc="-4" dirty="0">
                <a:solidFill>
                  <a:srgbClr val="232F3E"/>
                </a:solidFill>
                <a:latin typeface="Arial" panose="020B0604020202020204" pitchFamily="34" charset="0"/>
                <a:cs typeface="Arial" panose="020B0604020202020204" pitchFamily="34" charset="0"/>
              </a:rPr>
              <a:t> </a:t>
            </a:r>
            <a:r>
              <a:rPr lang="pt-BR" sz="1200" b="0" strike="noStrike" spc="-4" dirty="0" err="1">
                <a:solidFill>
                  <a:srgbClr val="232F3E"/>
                </a:solidFill>
                <a:latin typeface="Arial" panose="020B0604020202020204" pitchFamily="34" charset="0"/>
                <a:cs typeface="Arial" panose="020B0604020202020204" pitchFamily="34" charset="0"/>
              </a:rPr>
              <a:t>Machine</a:t>
            </a:r>
            <a:r>
              <a:rPr lang="pt-BR" sz="1200" b="0" strike="noStrike" spc="-4" dirty="0">
                <a:solidFill>
                  <a:srgbClr val="232F3E"/>
                </a:solidFill>
                <a:latin typeface="Arial" panose="020B0604020202020204" pitchFamily="34" charset="0"/>
                <a:cs typeface="Arial" panose="020B0604020202020204" pitchFamily="34" charset="0"/>
              </a:rPr>
              <a:t> </a:t>
            </a:r>
            <a:r>
              <a:rPr lang="pt-BR" sz="1200" b="0" strike="noStrike" spc="-4" dirty="0" err="1">
                <a:solidFill>
                  <a:srgbClr val="232F3E"/>
                </a:solidFill>
                <a:latin typeface="Arial" panose="020B0604020202020204" pitchFamily="34" charset="0"/>
                <a:cs typeface="Arial" panose="020B0604020202020204" pitchFamily="34" charset="0"/>
              </a:rPr>
              <a:t>Image</a:t>
            </a:r>
            <a:r>
              <a:rPr lang="pt-BR" sz="1200" b="0" strike="noStrike" spc="-4" dirty="0">
                <a:solidFill>
                  <a:srgbClr val="232F3E"/>
                </a:solidFill>
                <a:latin typeface="Arial" panose="020B0604020202020204" pitchFamily="34" charset="0"/>
                <a:cs typeface="Arial" panose="020B0604020202020204" pitchFamily="34" charset="0"/>
              </a:rPr>
              <a:t> (AMI) é servir como um modelo para criar uma máquina virtual no </a:t>
            </a:r>
            <a:r>
              <a:rPr lang="pt-BR" sz="1200" b="0" strike="noStrike" spc="-4" dirty="0" err="1">
                <a:solidFill>
                  <a:srgbClr val="232F3E"/>
                </a:solidFill>
                <a:latin typeface="Arial" panose="020B0604020202020204" pitchFamily="34" charset="0"/>
                <a:cs typeface="Arial" panose="020B0604020202020204" pitchFamily="34" charset="0"/>
              </a:rPr>
              <a:t>Amazon</a:t>
            </a:r>
            <a:r>
              <a:rPr lang="pt-BR" sz="1200" b="0" strike="noStrike" spc="-4" dirty="0">
                <a:solidFill>
                  <a:srgbClr val="232F3E"/>
                </a:solidFill>
                <a:latin typeface="Arial" panose="020B0604020202020204" pitchFamily="34" charset="0"/>
                <a:cs typeface="Arial" panose="020B0604020202020204" pitchFamily="34" charset="0"/>
              </a:rPr>
              <a:t> EC2. Existe apenas um modelo para diferentes tipos de máquinas. Isso é verdadeiro ou falso? Explique seu raciocínio</a:t>
            </a:r>
            <a:r>
              <a:rPr lang="pt-BR" sz="1200" b="1" strike="noStrike" spc="-4" dirty="0">
                <a:solidFill>
                  <a:srgbClr val="232F3E"/>
                </a:solidFill>
                <a:latin typeface="Arial" panose="020B0604020202020204" pitchFamily="34" charset="0"/>
                <a:cs typeface="Arial" panose="020B0604020202020204" pitchFamily="34" charset="0"/>
              </a:rPr>
              <a:t>.</a:t>
            </a:r>
          </a:p>
          <a:p>
            <a:pPr marL="444500">
              <a:lnSpc>
                <a:spcPct val="109000"/>
              </a:lnSpc>
              <a:buClr>
                <a:srgbClr val="232F3E"/>
              </a:buClr>
            </a:pPr>
            <a:r>
              <a:rPr lang="pt-BR" sz="1200" b="1" strike="noStrike" spc="-4" dirty="0">
                <a:solidFill>
                  <a:srgbClr val="232F3E"/>
                </a:solidFill>
                <a:latin typeface="Arial" panose="020B0604020202020204" pitchFamily="34" charset="0"/>
                <a:cs typeface="Arial" panose="020B0604020202020204" pitchFamily="34" charset="0"/>
              </a:rPr>
              <a:t>[Resposta: Falso. Existem diferentes modelos para diferentes tipos de máquinas.]</a:t>
            </a:r>
          </a:p>
          <a:p>
            <a:pPr marL="41275">
              <a:lnSpc>
                <a:spcPct val="109000"/>
              </a:lnSpc>
              <a:buClr>
                <a:srgbClr val="232F3E"/>
              </a:buClr>
            </a:pPr>
            <a:endParaRPr lang="pt-BR" sz="1200" b="0" strike="noStrike" spc="-1" dirty="0">
              <a:latin typeface="Arial" panose="020B0604020202020204" pitchFamily="34" charset="0"/>
              <a:cs typeface="Arial" panose="020B0604020202020204" pitchFamily="34" charset="0"/>
            </a:endParaRPr>
          </a:p>
          <a:p>
            <a:pPr marL="268288" indent="-227013">
              <a:lnSpc>
                <a:spcPct val="109000"/>
              </a:lnSpc>
              <a:buClr>
                <a:srgbClr val="232F3E"/>
              </a:buClr>
              <a:buFont typeface="StarSymbol"/>
              <a:buAutoNum type="arabicPeriod" startAt="3"/>
            </a:pPr>
            <a:r>
              <a:rPr lang="pt-BR" sz="1200" b="0" strike="noStrike" spc="-4" dirty="0">
                <a:solidFill>
                  <a:srgbClr val="232F3E"/>
                </a:solidFill>
                <a:latin typeface="Arial" panose="020B0604020202020204" pitchFamily="34" charset="0"/>
                <a:cs typeface="Arial" panose="020B0604020202020204" pitchFamily="34" charset="0"/>
              </a:rPr>
              <a:t>Você selecionou t2.micro AMI porque as instâncias T2 são de baixo custo, tipos de instância de propósito geral que fornecem um nível básico de desempenho da CPU com a capacidade de estourar acima da linha de base quando necessário. Verdadeiro ou falso?</a:t>
            </a:r>
          </a:p>
          <a:p>
            <a:pPr marL="444500">
              <a:lnSpc>
                <a:spcPct val="109000"/>
              </a:lnSpc>
              <a:buClr>
                <a:srgbClr val="232F3E"/>
              </a:buClr>
            </a:pPr>
            <a:r>
              <a:rPr lang="pt-BR" sz="1200" b="0" strike="noStrike" spc="-4" dirty="0">
                <a:solidFill>
                  <a:srgbClr val="232F3E"/>
                </a:solidFill>
                <a:latin typeface="Arial" panose="020B0604020202020204" pitchFamily="34" charset="0"/>
                <a:cs typeface="Arial" panose="020B0604020202020204" pitchFamily="34" charset="0"/>
              </a:rPr>
              <a:t>Diga: Você selecionou t2.micro AMI porque as instâncias T2 são de baixo custo, tipos de instância de propósito geral que fornecem um nível básico de desempenho da CPU com a capacidade de estourar acima da linha base quando necessário. Isso é verdadeiro ou falso? Explique seu raciocínio.</a:t>
            </a:r>
          </a:p>
          <a:p>
            <a:pPr marL="444500">
              <a:lnSpc>
                <a:spcPct val="109000"/>
              </a:lnSpc>
              <a:buClr>
                <a:srgbClr val="232F3E"/>
              </a:buClr>
            </a:pPr>
            <a:r>
              <a:rPr lang="pt-BR" sz="1200" b="1" strike="noStrike" spc="-4" dirty="0">
                <a:solidFill>
                  <a:srgbClr val="232F3E"/>
                </a:solidFill>
                <a:latin typeface="Arial" panose="020B0604020202020204" pitchFamily="34" charset="0"/>
                <a:cs typeface="Arial" panose="020B0604020202020204" pitchFamily="34" charset="0"/>
              </a:rPr>
              <a:t>[Resposta: Verdade.] </a:t>
            </a:r>
            <a:endParaRPr lang="pt-BR" sz="1200" b="1" strike="noStrike" spc="-1" dirty="0">
              <a:latin typeface="Arial" panose="020B0604020202020204" pitchFamily="34" charset="0"/>
              <a:cs typeface="Arial" panose="020B0604020202020204" pitchFamily="34" charset="0"/>
            </a:endParaRPr>
          </a:p>
        </p:txBody>
      </p:sp>
      <p:sp>
        <p:nvSpPr>
          <p:cNvPr id="254" name="CustomShape 2"/>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DBFF9A05-9292-4D26-8770-7F2B30313B54}" type="slidenum">
              <a:rPr lang="pt-BR" sz="1050" b="0" strike="noStrike" spc="-1">
                <a:solidFill>
                  <a:srgbClr val="8B8B8B"/>
                </a:solidFill>
                <a:latin typeface="Calibri"/>
              </a:rPr>
              <a:t>25</a:t>
            </a:fld>
            <a:endParaRPr lang="pt-BR" sz="1050" b="0" strike="noStrike" spc="-1">
              <a:latin typeface="Arial"/>
            </a:endParaRPr>
          </a:p>
          <a:p>
            <a:pPr algn="ctr">
              <a:lnSpc>
                <a:spcPct val="100000"/>
              </a:lnSpc>
            </a:pPr>
            <a:endParaRPr lang="pt-BR" sz="105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76140" y="1821000"/>
            <a:ext cx="7619760" cy="7420536"/>
          </a:xfrm>
          <a:prstGeom prst="rect">
            <a:avLst/>
          </a:prstGeom>
          <a:noFill/>
          <a:ln>
            <a:noFill/>
          </a:ln>
        </p:spPr>
        <p:style>
          <a:lnRef idx="0">
            <a:scrgbClr r="0" g="0" b="0"/>
          </a:lnRef>
          <a:fillRef idx="0">
            <a:scrgbClr r="0" g="0" b="0"/>
          </a:fillRef>
          <a:effectRef idx="0">
            <a:scrgbClr r="0" g="0" b="0"/>
          </a:effectRef>
          <a:fontRef idx="minor"/>
        </p:style>
        <p:txBody>
          <a:bodyPr lIns="0" tIns="32400" rIns="0" bIns="0"/>
          <a:lstStyle/>
          <a:p>
            <a:pPr marL="228600" indent="-228600">
              <a:lnSpc>
                <a:spcPct val="110000"/>
              </a:lnSpc>
              <a:buFont typeface="+mj-lt"/>
              <a:buAutoNum type="arabicParenR" startAt="4"/>
            </a:pPr>
            <a:r>
              <a:rPr lang="pt-BR" sz="1200" b="0" strike="noStrike" spc="4" dirty="0">
                <a:solidFill>
                  <a:srgbClr val="232F3E"/>
                </a:solidFill>
                <a:latin typeface="Arial" panose="020B0604020202020204" pitchFamily="34" charset="0"/>
                <a:cs typeface="Arial" panose="020B0604020202020204" pitchFamily="34" charset="0"/>
              </a:rPr>
              <a:t>Ao iniciar uma instância no </a:t>
            </a:r>
            <a:r>
              <a:rPr lang="pt-BR" sz="1200" b="0" strike="noStrike" spc="4" dirty="0" err="1">
                <a:solidFill>
                  <a:srgbClr val="232F3E"/>
                </a:solidFill>
                <a:latin typeface="Arial" panose="020B0604020202020204" pitchFamily="34" charset="0"/>
                <a:cs typeface="Arial" panose="020B0604020202020204" pitchFamily="34" charset="0"/>
              </a:rPr>
              <a:t>Amazon</a:t>
            </a:r>
            <a:r>
              <a:rPr lang="pt-BR" sz="1200" b="0" strike="noStrike" spc="4" dirty="0">
                <a:solidFill>
                  <a:srgbClr val="232F3E"/>
                </a:solidFill>
                <a:latin typeface="Arial" panose="020B0604020202020204" pitchFamily="34" charset="0"/>
                <a:cs typeface="Arial" panose="020B0604020202020204" pitchFamily="34" charset="0"/>
              </a:rPr>
              <a:t> EC2, você tem a opção de passar dados do usuário para a instância que podem ser usados para realizar tarefas de configuração automatizadas comuns e até mesmo executar scripts após o início da instância. Você pode passar dois tipos de dados do usuário para o </a:t>
            </a:r>
            <a:r>
              <a:rPr lang="pt-BR" sz="1200" b="0" strike="noStrike" spc="4" dirty="0" err="1">
                <a:solidFill>
                  <a:srgbClr val="232F3E"/>
                </a:solidFill>
                <a:latin typeface="Arial" panose="020B0604020202020204" pitchFamily="34" charset="0"/>
                <a:cs typeface="Arial" panose="020B0604020202020204" pitchFamily="34" charset="0"/>
              </a:rPr>
              <a:t>Amazon</a:t>
            </a:r>
            <a:r>
              <a:rPr lang="pt-BR" sz="1200" b="0" strike="noStrike" spc="4" dirty="0">
                <a:solidFill>
                  <a:srgbClr val="232F3E"/>
                </a:solidFill>
                <a:latin typeface="Arial" panose="020B0604020202020204" pitchFamily="34" charset="0"/>
                <a:cs typeface="Arial" panose="020B0604020202020204" pitchFamily="34" charset="0"/>
              </a:rPr>
              <a:t> EC2: scripts de </a:t>
            </a:r>
            <a:r>
              <a:rPr lang="pt-BR" sz="1200" b="0" strike="noStrike" spc="4" dirty="0" err="1">
                <a:solidFill>
                  <a:srgbClr val="232F3E"/>
                </a:solidFill>
                <a:latin typeface="Arial" panose="020B0604020202020204" pitchFamily="34" charset="0"/>
                <a:cs typeface="Arial" panose="020B0604020202020204" pitchFamily="34" charset="0"/>
              </a:rPr>
              <a:t>shell</a:t>
            </a:r>
            <a:r>
              <a:rPr lang="pt-BR" sz="1200" b="0" strike="noStrike" spc="4" dirty="0">
                <a:solidFill>
                  <a:srgbClr val="232F3E"/>
                </a:solidFill>
                <a:latin typeface="Arial" panose="020B0604020202020204" pitchFamily="34" charset="0"/>
                <a:cs typeface="Arial" panose="020B0604020202020204" pitchFamily="34" charset="0"/>
              </a:rPr>
              <a:t> e diretivas de inicialização em nuvem. Verdadeiro ou falso?</a:t>
            </a:r>
          </a:p>
          <a:p>
            <a:pPr marL="360363">
              <a:lnSpc>
                <a:spcPct val="110000"/>
              </a:lnSpc>
            </a:pPr>
            <a:r>
              <a:rPr lang="pt-BR" sz="1200" b="0" strike="noStrike" spc="-4" dirty="0">
                <a:solidFill>
                  <a:srgbClr val="232F3E"/>
                </a:solidFill>
                <a:latin typeface="Arial" panose="020B0604020202020204" pitchFamily="34" charset="0"/>
                <a:cs typeface="Arial" panose="020B0604020202020204" pitchFamily="34" charset="0"/>
              </a:rPr>
              <a:t>Diga: Ao iniciar uma instância no </a:t>
            </a:r>
            <a:r>
              <a:rPr lang="pt-BR" sz="1200" b="0" strike="noStrike" spc="-4" dirty="0" err="1">
                <a:solidFill>
                  <a:srgbClr val="232F3E"/>
                </a:solidFill>
                <a:latin typeface="Arial" panose="020B0604020202020204" pitchFamily="34" charset="0"/>
                <a:cs typeface="Arial" panose="020B0604020202020204" pitchFamily="34" charset="0"/>
              </a:rPr>
              <a:t>Amazon</a:t>
            </a:r>
            <a:r>
              <a:rPr lang="pt-BR" sz="1200" b="0" strike="noStrike" spc="-4" dirty="0">
                <a:solidFill>
                  <a:srgbClr val="232F3E"/>
                </a:solidFill>
                <a:latin typeface="Arial" panose="020B0604020202020204" pitchFamily="34" charset="0"/>
                <a:cs typeface="Arial" panose="020B0604020202020204" pitchFamily="34" charset="0"/>
              </a:rPr>
              <a:t> EC2, você tem a opção de passar dados do usuário para a instância que podem ser usados para executar tarefas de configuração automatizadas comuns e até mesmo executar scripts após o início da instância. Você pode passar dois tipos de dados do usuário para o </a:t>
            </a:r>
            <a:r>
              <a:rPr lang="pt-BR" sz="1200" b="0" strike="noStrike" spc="-4" dirty="0" err="1">
                <a:solidFill>
                  <a:srgbClr val="232F3E"/>
                </a:solidFill>
                <a:latin typeface="Arial" panose="020B0604020202020204" pitchFamily="34" charset="0"/>
                <a:cs typeface="Arial" panose="020B0604020202020204" pitchFamily="34" charset="0"/>
              </a:rPr>
              <a:t>Amazon</a:t>
            </a:r>
            <a:r>
              <a:rPr lang="pt-BR" sz="1200" b="0" strike="noStrike" spc="-4" dirty="0">
                <a:solidFill>
                  <a:srgbClr val="232F3E"/>
                </a:solidFill>
                <a:latin typeface="Arial" panose="020B0604020202020204" pitchFamily="34" charset="0"/>
                <a:cs typeface="Arial" panose="020B0604020202020204" pitchFamily="34" charset="0"/>
              </a:rPr>
              <a:t> EC2: scripts de </a:t>
            </a:r>
            <a:r>
              <a:rPr lang="pt-BR" sz="1200" b="0" strike="noStrike" spc="-4" dirty="0" err="1">
                <a:solidFill>
                  <a:srgbClr val="232F3E"/>
                </a:solidFill>
                <a:latin typeface="Arial" panose="020B0604020202020204" pitchFamily="34" charset="0"/>
                <a:cs typeface="Arial" panose="020B0604020202020204" pitchFamily="34" charset="0"/>
              </a:rPr>
              <a:t>shell</a:t>
            </a:r>
            <a:r>
              <a:rPr lang="pt-BR" sz="1200" b="0" strike="noStrike" spc="-4" dirty="0">
                <a:solidFill>
                  <a:srgbClr val="232F3E"/>
                </a:solidFill>
                <a:latin typeface="Arial" panose="020B0604020202020204" pitchFamily="34" charset="0"/>
                <a:cs typeface="Arial" panose="020B0604020202020204" pitchFamily="34" charset="0"/>
              </a:rPr>
              <a:t> e diretivas de inicialização em nuvem. Isso é verdadeiro ou falso? Explique seu raciocínio.</a:t>
            </a:r>
          </a:p>
          <a:p>
            <a:pPr marL="360363">
              <a:lnSpc>
                <a:spcPct val="110000"/>
              </a:lnSpc>
            </a:pPr>
            <a:r>
              <a:rPr lang="pt-BR" sz="1200" b="1" strike="noStrike" spc="-4" dirty="0">
                <a:solidFill>
                  <a:srgbClr val="232F3E"/>
                </a:solidFill>
                <a:latin typeface="Arial" panose="020B0604020202020204" pitchFamily="34" charset="0"/>
                <a:cs typeface="Arial" panose="020B0604020202020204" pitchFamily="34" charset="0"/>
              </a:rPr>
              <a:t>[Resposta: Verdadeiro]</a:t>
            </a:r>
          </a:p>
          <a:p>
            <a:pPr marL="12600">
              <a:lnSpc>
                <a:spcPct val="110000"/>
              </a:lnSpc>
            </a:pPr>
            <a:endParaRPr lang="pt-BR" sz="1200" b="0" strike="noStrike" spc="-1" dirty="0">
              <a:latin typeface="Arial" panose="020B0604020202020204" pitchFamily="34" charset="0"/>
              <a:cs typeface="Arial" panose="020B0604020202020204" pitchFamily="34" charset="0"/>
            </a:endParaRPr>
          </a:p>
          <a:p>
            <a:pPr marL="241200" indent="-228600">
              <a:lnSpc>
                <a:spcPct val="110000"/>
              </a:lnSpc>
              <a:buFont typeface="+mj-lt"/>
              <a:buAutoNum type="arabicParenR" startAt="5"/>
            </a:pPr>
            <a:r>
              <a:rPr lang="pt-BR" sz="1200" b="0" strike="noStrike" spc="-4" dirty="0">
                <a:solidFill>
                  <a:srgbClr val="232F3E"/>
                </a:solidFill>
                <a:latin typeface="Arial" panose="020B0604020202020204" pitchFamily="34" charset="0"/>
                <a:cs typeface="Arial" panose="020B0604020202020204" pitchFamily="34" charset="0"/>
              </a:rPr>
              <a:t>Você usa grupos de segurança para controlar o tráfego de entrada e saída de uma instância EC2. Verdadeiro falso?</a:t>
            </a:r>
          </a:p>
          <a:p>
            <a:pPr marL="360363">
              <a:lnSpc>
                <a:spcPct val="110000"/>
              </a:lnSpc>
            </a:pPr>
            <a:r>
              <a:rPr lang="pt-BR" sz="1200" b="0" strike="noStrike" spc="-4" dirty="0">
                <a:solidFill>
                  <a:srgbClr val="232F3E"/>
                </a:solidFill>
                <a:latin typeface="Arial" panose="020B0604020202020204" pitchFamily="34" charset="0"/>
                <a:cs typeface="Arial" panose="020B0604020202020204" pitchFamily="34" charset="0"/>
              </a:rPr>
              <a:t>Diga: Você usa grupos de segurança para controlar o tráfego de entrada e saída de uma instância EC2.</a:t>
            </a:r>
          </a:p>
          <a:p>
            <a:pPr marL="360363">
              <a:lnSpc>
                <a:spcPct val="110000"/>
              </a:lnSpc>
            </a:pPr>
            <a:r>
              <a:rPr lang="pt-BR" sz="1200" b="0" strike="noStrike" spc="-4" dirty="0">
                <a:solidFill>
                  <a:srgbClr val="232F3E"/>
                </a:solidFill>
                <a:latin typeface="Arial" panose="020B0604020202020204" pitchFamily="34" charset="0"/>
                <a:cs typeface="Arial" panose="020B0604020202020204" pitchFamily="34" charset="0"/>
              </a:rPr>
              <a:t>Isso é verdadeiro ou falso? Explique seu raciocínio.</a:t>
            </a:r>
          </a:p>
          <a:p>
            <a:pPr marL="360363">
              <a:lnSpc>
                <a:spcPct val="110000"/>
              </a:lnSpc>
            </a:pPr>
            <a:r>
              <a:rPr lang="pt-BR" sz="1200" b="1" strike="noStrike" spc="-4" dirty="0">
                <a:solidFill>
                  <a:srgbClr val="232F3E"/>
                </a:solidFill>
                <a:latin typeface="Arial" panose="020B0604020202020204" pitchFamily="34" charset="0"/>
                <a:cs typeface="Arial" panose="020B0604020202020204" pitchFamily="34" charset="0"/>
              </a:rPr>
              <a:t>[Resposta: Verdadeiro]</a:t>
            </a:r>
          </a:p>
          <a:p>
            <a:pPr marL="360363">
              <a:lnSpc>
                <a:spcPct val="110000"/>
              </a:lnSpc>
            </a:pPr>
            <a:endParaRPr lang="pt-BR" sz="1200" b="1" spc="-4" dirty="0">
              <a:solidFill>
                <a:srgbClr val="232F3E"/>
              </a:solidFill>
              <a:latin typeface="Arial" panose="020B0604020202020204" pitchFamily="34" charset="0"/>
              <a:cs typeface="Arial" panose="020B0604020202020204" pitchFamily="34" charset="0"/>
            </a:endParaRPr>
          </a:p>
          <a:p>
            <a:pPr marL="228600" indent="-228600">
              <a:lnSpc>
                <a:spcPct val="110000"/>
              </a:lnSpc>
              <a:buFont typeface="+mj-lt"/>
              <a:buAutoNum type="arabicParenR" startAt="6"/>
            </a:pPr>
            <a:r>
              <a:rPr lang="pt-BR" sz="1200" b="0" strike="noStrike" spc="-4" dirty="0">
                <a:solidFill>
                  <a:srgbClr val="232F3E"/>
                </a:solidFill>
                <a:latin typeface="Arial" panose="020B0604020202020204" pitchFamily="34" charset="0"/>
                <a:cs typeface="Arial" panose="020B0604020202020204" pitchFamily="34" charset="0"/>
              </a:rPr>
              <a:t>A marcação de recursos é importante porque as marcações permitem categorizar seus recursos da AWS de maneiras diferentes, como por finalidade, proprietário ou ambiente.</a:t>
            </a:r>
          </a:p>
          <a:p>
            <a:pPr marL="360363">
              <a:lnSpc>
                <a:spcPct val="110000"/>
              </a:lnSpc>
            </a:pPr>
            <a:r>
              <a:rPr lang="pt-BR" sz="1200" b="0" strike="noStrike" spc="-4" dirty="0">
                <a:solidFill>
                  <a:srgbClr val="232F3E"/>
                </a:solidFill>
                <a:latin typeface="Arial" panose="020B0604020202020204" pitchFamily="34" charset="0"/>
                <a:cs typeface="Arial" panose="020B0604020202020204" pitchFamily="34" charset="0"/>
              </a:rPr>
              <a:t>Diga: A marcação de recursos é importante porque as </a:t>
            </a:r>
            <a:r>
              <a:rPr lang="pt-BR" sz="1200" b="0" strike="noStrike" spc="-4" dirty="0" err="1">
                <a:solidFill>
                  <a:srgbClr val="232F3E"/>
                </a:solidFill>
                <a:latin typeface="Arial" panose="020B0604020202020204" pitchFamily="34" charset="0"/>
                <a:cs typeface="Arial" panose="020B0604020202020204" pitchFamily="34" charset="0"/>
              </a:rPr>
              <a:t>tags</a:t>
            </a:r>
            <a:r>
              <a:rPr lang="pt-BR" sz="1200" b="0" strike="noStrike" spc="-4" dirty="0">
                <a:solidFill>
                  <a:srgbClr val="232F3E"/>
                </a:solidFill>
                <a:latin typeface="Arial" panose="020B0604020202020204" pitchFamily="34" charset="0"/>
                <a:cs typeface="Arial" panose="020B0604020202020204" pitchFamily="34" charset="0"/>
              </a:rPr>
              <a:t> permitem que você categorize seus recursos da AWS de maneiras diferentes, como por finalidade, proprietário ou ambiente. Isso é verdadeiro ou falso? Explique seu raciocínio.</a:t>
            </a:r>
          </a:p>
          <a:p>
            <a:pPr marL="360363">
              <a:lnSpc>
                <a:spcPct val="110000"/>
              </a:lnSpc>
            </a:pPr>
            <a:r>
              <a:rPr lang="pt-BR" sz="1200" b="1" strike="noStrike" spc="-4" dirty="0">
                <a:solidFill>
                  <a:srgbClr val="232F3E"/>
                </a:solidFill>
                <a:latin typeface="Arial" panose="020B0604020202020204" pitchFamily="34" charset="0"/>
                <a:cs typeface="Arial" panose="020B0604020202020204" pitchFamily="34" charset="0"/>
              </a:rPr>
              <a:t>[Resposta: Verdadeiro]</a:t>
            </a:r>
          </a:p>
          <a:p>
            <a:pPr marL="360363">
              <a:lnSpc>
                <a:spcPct val="110000"/>
              </a:lnSpc>
            </a:pPr>
            <a:endParaRPr lang="pt-BR" sz="1200" b="1" strike="noStrike" spc="-1" dirty="0">
              <a:latin typeface="Arial" panose="020B0604020202020204" pitchFamily="34" charset="0"/>
              <a:cs typeface="Arial" panose="020B0604020202020204" pitchFamily="34" charset="0"/>
            </a:endParaRPr>
          </a:p>
          <a:p>
            <a:pPr marL="228600" indent="-228600">
              <a:lnSpc>
                <a:spcPct val="109000"/>
              </a:lnSpc>
              <a:buFont typeface="+mj-lt"/>
              <a:buAutoNum type="arabicParenR" startAt="7"/>
            </a:pPr>
            <a:r>
              <a:rPr lang="pt-BR" sz="1200" b="0" strike="noStrike" spc="-4" dirty="0">
                <a:solidFill>
                  <a:srgbClr val="232F3E"/>
                </a:solidFill>
                <a:latin typeface="Arial" panose="020B0604020202020204" pitchFamily="34" charset="0"/>
                <a:cs typeface="Arial" panose="020B0604020202020204" pitchFamily="34" charset="0"/>
              </a:rPr>
              <a:t>Você deseja redimensionar uma instância EC2 porque cada tipo de instância tem uma ou mais opções de tamanho que tratam de diferentes tamanhos de carga de trabalho.</a:t>
            </a:r>
          </a:p>
          <a:p>
            <a:pPr marL="360363">
              <a:lnSpc>
                <a:spcPct val="109000"/>
              </a:lnSpc>
            </a:pPr>
            <a:r>
              <a:rPr lang="pt-BR" sz="1200" b="0" strike="noStrike" spc="-4" dirty="0">
                <a:solidFill>
                  <a:srgbClr val="232F3E"/>
                </a:solidFill>
                <a:latin typeface="Arial" panose="020B0604020202020204" pitchFamily="34" charset="0"/>
                <a:cs typeface="Arial" panose="020B0604020202020204" pitchFamily="34" charset="0"/>
              </a:rPr>
              <a:t>Diga: Você deseja redimensionar uma instância EC2 porque cada tipo de instância tem uma ou mais opções de tamanho que abordam diferentes tamanhos de carga de trabalho. Isso é verdadeiro ou falso? Explique seu raciocínio.</a:t>
            </a:r>
          </a:p>
          <a:p>
            <a:pPr marL="360363">
              <a:lnSpc>
                <a:spcPct val="109000"/>
              </a:lnSpc>
            </a:pPr>
            <a:r>
              <a:rPr lang="pt-BR" sz="1200" b="1" strike="noStrike" spc="-4" dirty="0">
                <a:solidFill>
                  <a:srgbClr val="232F3E"/>
                </a:solidFill>
                <a:latin typeface="Arial" panose="020B0604020202020204" pitchFamily="34" charset="0"/>
                <a:cs typeface="Arial" panose="020B0604020202020204" pitchFamily="34" charset="0"/>
              </a:rPr>
              <a:t>[Resposta: Verdadeiro]</a:t>
            </a:r>
            <a:endParaRPr lang="pt-BR" sz="1200" b="1" strike="noStrike" spc="-1" dirty="0">
              <a:latin typeface="Arial" panose="020B0604020202020204" pitchFamily="34" charset="0"/>
              <a:cs typeface="Arial" panose="020B0604020202020204" pitchFamily="34" charset="0"/>
            </a:endParaRPr>
          </a:p>
          <a:p>
            <a:pPr marL="241200">
              <a:lnSpc>
                <a:spcPct val="100000"/>
              </a:lnSpc>
            </a:pPr>
            <a:endParaRPr lang="pt-BR" sz="1200" b="0" strike="noStrike" spc="-1" dirty="0">
              <a:latin typeface="Arial" panose="020B0604020202020204" pitchFamily="34" charset="0"/>
              <a:cs typeface="Arial" panose="020B0604020202020204" pitchFamily="34" charset="0"/>
            </a:endParaRPr>
          </a:p>
          <a:p>
            <a:pPr marL="241200">
              <a:lnSpc>
                <a:spcPct val="100000"/>
              </a:lnSpc>
            </a:pPr>
            <a:r>
              <a:rPr lang="pt-BR" sz="1200" b="1" strike="noStrike" spc="-4" dirty="0">
                <a:solidFill>
                  <a:srgbClr val="232F3E"/>
                </a:solidFill>
                <a:latin typeface="Arial" panose="020B0604020202020204" pitchFamily="34" charset="0"/>
                <a:cs typeface="Arial" panose="020B0604020202020204" pitchFamily="34" charset="0"/>
              </a:rPr>
              <a:t>Avaliação baseada em desempenho</a:t>
            </a:r>
          </a:p>
          <a:p>
            <a:pPr marL="241200">
              <a:lnSpc>
                <a:spcPct val="100000"/>
              </a:lnSpc>
            </a:pPr>
            <a:r>
              <a:rPr lang="pt-BR" sz="1200" strike="noStrike" spc="-4" dirty="0">
                <a:solidFill>
                  <a:srgbClr val="232F3E"/>
                </a:solidFill>
                <a:latin typeface="Arial" panose="020B0604020202020204" pitchFamily="34" charset="0"/>
                <a:cs typeface="Arial" panose="020B0604020202020204" pitchFamily="34" charset="0"/>
              </a:rPr>
              <a:t>Peça aos alunos que iniciem e configurem um novo servidor da web </a:t>
            </a:r>
            <a:r>
              <a:rPr lang="pt-BR" sz="1200" strike="noStrike" spc="-4" dirty="0" err="1">
                <a:solidFill>
                  <a:srgbClr val="232F3E"/>
                </a:solidFill>
                <a:latin typeface="Arial" panose="020B0604020202020204" pitchFamily="34" charset="0"/>
                <a:cs typeface="Arial" panose="020B0604020202020204" pitchFamily="34" charset="0"/>
              </a:rPr>
              <a:t>Amazon</a:t>
            </a:r>
            <a:r>
              <a:rPr lang="pt-BR" sz="1200" strike="noStrike" spc="-4" dirty="0">
                <a:solidFill>
                  <a:srgbClr val="232F3E"/>
                </a:solidFill>
                <a:latin typeface="Arial" panose="020B0604020202020204" pitchFamily="34" charset="0"/>
                <a:cs typeface="Arial" panose="020B0604020202020204" pitchFamily="34" charset="0"/>
              </a:rPr>
              <a:t> EC2 para hospedar suas próprias ideias.</a:t>
            </a:r>
          </a:p>
          <a:p>
            <a:pPr marL="241200">
              <a:lnSpc>
                <a:spcPct val="100000"/>
              </a:lnSpc>
            </a:pPr>
            <a:r>
              <a:rPr lang="pt-BR" sz="1200" strike="noStrike" spc="-4" dirty="0">
                <a:solidFill>
                  <a:srgbClr val="232F3E"/>
                </a:solidFill>
                <a:latin typeface="Arial" panose="020B0604020202020204" pitchFamily="34" charset="0"/>
                <a:cs typeface="Arial" panose="020B0604020202020204" pitchFamily="34" charset="0"/>
              </a:rPr>
              <a:t>Conforme os alunos criam seus servidores, peça-lhes que documentem seu trabalho com um diagrama que inclui rótulos e legendas.</a:t>
            </a:r>
            <a:endParaRPr lang="pt-BR" sz="1200" strike="noStrike" spc="-1" dirty="0">
              <a:latin typeface="Arial" panose="020B0604020202020204" pitchFamily="34" charset="0"/>
              <a:cs typeface="Arial" panose="020B0604020202020204" pitchFamily="34" charset="0"/>
            </a:endParaRPr>
          </a:p>
        </p:txBody>
      </p:sp>
      <p:sp>
        <p:nvSpPr>
          <p:cNvPr id="256" name="CustomShape 2"/>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DE3FAA5D-14C9-4160-A15E-770229891DB4}" type="slidenum">
              <a:rPr lang="pt-BR" sz="1050" b="0" strike="noStrike" spc="-1">
                <a:solidFill>
                  <a:srgbClr val="8B8B8B"/>
                </a:solidFill>
                <a:latin typeface="Calibri"/>
              </a:rPr>
              <a:t>26</a:t>
            </a:fld>
            <a:endParaRPr lang="pt-BR" sz="1050" b="0" strike="noStrike" spc="-1">
              <a:latin typeface="Arial"/>
            </a:endParaRPr>
          </a:p>
          <a:p>
            <a:pPr algn="ctr">
              <a:lnSpc>
                <a:spcPct val="100000"/>
              </a:lnSpc>
            </a:pPr>
            <a:endParaRPr lang="pt-BR" sz="105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82040" y="982080"/>
            <a:ext cx="4806720" cy="19296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200" b="1" strike="noStrike" spc="29" dirty="0">
                <a:solidFill>
                  <a:srgbClr val="262626"/>
                </a:solidFill>
                <a:latin typeface="Trebuchet MS"/>
              </a:rPr>
              <a:t>Iniciar e configurar uma instância do </a:t>
            </a:r>
            <a:r>
              <a:rPr lang="pt-BR" sz="1200" b="1" strike="noStrike" spc="29" dirty="0" err="1">
                <a:solidFill>
                  <a:srgbClr val="262626"/>
                </a:solidFill>
                <a:latin typeface="Trebuchet MS"/>
              </a:rPr>
              <a:t>Amazon</a:t>
            </a:r>
            <a:r>
              <a:rPr lang="pt-BR" sz="1200" b="1" strike="noStrike" spc="29" dirty="0">
                <a:solidFill>
                  <a:srgbClr val="262626"/>
                </a:solidFill>
                <a:latin typeface="Trebuchet MS"/>
              </a:rPr>
              <a:t> EC2</a:t>
            </a:r>
            <a:endParaRPr lang="pt-BR" sz="1200" b="1" strike="noStrike" spc="-1" dirty="0">
              <a:latin typeface="Arial"/>
            </a:endParaRPr>
          </a:p>
        </p:txBody>
      </p:sp>
      <p:sp>
        <p:nvSpPr>
          <p:cNvPr id="89" name="CustomShape 9"/>
          <p:cNvSpPr/>
          <p:nvPr/>
        </p:nvSpPr>
        <p:spPr>
          <a:xfrm>
            <a:off x="2339498" y="1350720"/>
            <a:ext cx="5272560" cy="259236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400" b="1" strike="noStrike" spc="-4" dirty="0">
                <a:solidFill>
                  <a:srgbClr val="000000"/>
                </a:solidFill>
                <a:latin typeface="Arial"/>
              </a:rPr>
              <a:t>Visão geral da tarefa</a:t>
            </a:r>
          </a:p>
          <a:p>
            <a:pPr marL="12600">
              <a:lnSpc>
                <a:spcPct val="100000"/>
              </a:lnSpc>
              <a:spcBef>
                <a:spcPts val="96"/>
              </a:spcBef>
            </a:pPr>
            <a:endParaRPr lang="pt-BR" sz="1200" b="0" strike="noStrike" spc="-1" dirty="0">
              <a:latin typeface="Arial"/>
            </a:endParaRPr>
          </a:p>
          <a:p>
            <a:pPr marL="12600">
              <a:lnSpc>
                <a:spcPct val="100000"/>
              </a:lnSpc>
              <a:spcBef>
                <a:spcPts val="96"/>
              </a:spcBef>
            </a:pPr>
            <a:r>
              <a:rPr lang="pt-BR" sz="1200" b="0" strike="noStrike" spc="-4" dirty="0">
                <a:solidFill>
                  <a:srgbClr val="000000"/>
                </a:solidFill>
                <a:latin typeface="Arial"/>
              </a:rPr>
              <a:t>Mãos a obra.</a:t>
            </a:r>
          </a:p>
          <a:p>
            <a:pPr marL="12600">
              <a:lnSpc>
                <a:spcPct val="100000"/>
              </a:lnSpc>
              <a:spcBef>
                <a:spcPts val="96"/>
              </a:spcBef>
            </a:pPr>
            <a:r>
              <a:rPr lang="pt-BR" sz="1200" b="0" strike="noStrike" spc="-4" dirty="0">
                <a:solidFill>
                  <a:srgbClr val="000000"/>
                </a:solidFill>
                <a:latin typeface="Arial"/>
              </a:rPr>
              <a:t>Nesta atividade prática, você vai construir um servidor da web de prova de conceito (POC) em nuvem. Para entregar este POC, você precisará para criar e lançar um </a:t>
            </a:r>
            <a:r>
              <a:rPr lang="pt-BR" sz="1200" b="0" strike="noStrike" spc="-4" dirty="0">
                <a:solidFill>
                  <a:srgbClr val="FF0000"/>
                </a:solidFill>
                <a:latin typeface="Arial"/>
              </a:rPr>
              <a:t>t2.micro </a:t>
            </a:r>
            <a:r>
              <a:rPr lang="pt-BR" sz="1200" b="0" strike="noStrike" spc="-4" dirty="0" err="1">
                <a:solidFill>
                  <a:srgbClr val="0070C0"/>
                </a:solidFill>
                <a:latin typeface="Arial"/>
              </a:rPr>
              <a:t>Amazon</a:t>
            </a:r>
            <a:r>
              <a:rPr lang="pt-BR" sz="1200" b="0" strike="noStrike" spc="-4" dirty="0">
                <a:solidFill>
                  <a:srgbClr val="0070C0"/>
                </a:solidFill>
                <a:latin typeface="Arial"/>
              </a:rPr>
              <a:t> </a:t>
            </a:r>
            <a:r>
              <a:rPr lang="pt-BR" sz="1200" b="0" strike="noStrike" spc="-4" dirty="0" err="1">
                <a:solidFill>
                  <a:srgbClr val="0070C0"/>
                </a:solidFill>
                <a:latin typeface="Arial"/>
              </a:rPr>
              <a:t>Elastic</a:t>
            </a:r>
            <a:r>
              <a:rPr lang="pt-BR" sz="1200" b="0" strike="noStrike" spc="-4" dirty="0">
                <a:solidFill>
                  <a:srgbClr val="0070C0"/>
                </a:solidFill>
                <a:latin typeface="Arial"/>
              </a:rPr>
              <a:t> Compute Cloud (</a:t>
            </a:r>
            <a:r>
              <a:rPr lang="pt-BR" sz="1200" b="0" strike="noStrike" spc="-4" dirty="0" err="1">
                <a:solidFill>
                  <a:srgbClr val="0070C0"/>
                </a:solidFill>
                <a:latin typeface="Arial"/>
              </a:rPr>
              <a:t>Amazon</a:t>
            </a:r>
            <a:r>
              <a:rPr lang="pt-BR" sz="1200" b="0" strike="noStrike" spc="-4" dirty="0">
                <a:solidFill>
                  <a:srgbClr val="0070C0"/>
                </a:solidFill>
                <a:latin typeface="Arial"/>
              </a:rPr>
              <a:t> EC2)</a:t>
            </a:r>
            <a:r>
              <a:rPr lang="pt-BR" sz="1200" b="0" strike="noStrike" spc="-4" dirty="0">
                <a:solidFill>
                  <a:srgbClr val="000000"/>
                </a:solidFill>
                <a:latin typeface="Arial"/>
              </a:rPr>
              <a:t> instância usando um </a:t>
            </a:r>
            <a:r>
              <a:rPr lang="pt-BR" sz="1200" b="0" strike="noStrike" spc="-4" dirty="0">
                <a:solidFill>
                  <a:srgbClr val="7030A0"/>
                </a:solidFill>
                <a:latin typeface="Arial"/>
              </a:rPr>
              <a:t>Linux </a:t>
            </a:r>
            <a:r>
              <a:rPr lang="pt-BR" sz="1200" b="0" strike="noStrike" spc="-4" dirty="0" err="1">
                <a:solidFill>
                  <a:srgbClr val="7030A0"/>
                </a:solidFill>
                <a:latin typeface="Arial"/>
              </a:rPr>
              <a:t>Amazon</a:t>
            </a:r>
            <a:r>
              <a:rPr lang="pt-BR" sz="1200" b="0" strike="noStrike" spc="-4" dirty="0">
                <a:solidFill>
                  <a:srgbClr val="7030A0"/>
                </a:solidFill>
                <a:latin typeface="Arial"/>
              </a:rPr>
              <a:t> </a:t>
            </a:r>
            <a:r>
              <a:rPr lang="pt-BR" sz="1200" b="0" strike="noStrike" spc="-4" dirty="0" err="1">
                <a:solidFill>
                  <a:srgbClr val="7030A0"/>
                </a:solidFill>
                <a:latin typeface="Arial"/>
              </a:rPr>
              <a:t>Machine</a:t>
            </a:r>
            <a:r>
              <a:rPr lang="pt-BR" sz="1200" b="0" strike="noStrike" spc="-4" dirty="0">
                <a:solidFill>
                  <a:srgbClr val="7030A0"/>
                </a:solidFill>
                <a:latin typeface="Arial"/>
              </a:rPr>
              <a:t> </a:t>
            </a:r>
            <a:r>
              <a:rPr lang="pt-BR" sz="1200" b="0" strike="noStrike" spc="-4" dirty="0" err="1">
                <a:solidFill>
                  <a:srgbClr val="7030A0"/>
                </a:solidFill>
                <a:latin typeface="Arial"/>
              </a:rPr>
              <a:t>Image</a:t>
            </a:r>
            <a:r>
              <a:rPr lang="pt-BR" sz="1200" b="0" strike="noStrike" spc="-4" dirty="0">
                <a:solidFill>
                  <a:srgbClr val="7030A0"/>
                </a:solidFill>
                <a:latin typeface="Arial"/>
              </a:rPr>
              <a:t> (AMI) </a:t>
            </a:r>
            <a:r>
              <a:rPr lang="pt-BR" sz="1200" b="0" strike="noStrike" spc="-4" dirty="0">
                <a:solidFill>
                  <a:srgbClr val="000000"/>
                </a:solidFill>
                <a:latin typeface="Arial"/>
              </a:rPr>
              <a:t>de nível gratuito que está configurado para ser um servidor da web.</a:t>
            </a:r>
            <a:endParaRPr lang="pt-BR" sz="1200" b="0" strike="noStrike" spc="-1" dirty="0">
              <a:latin typeface="Arial"/>
            </a:endParaRPr>
          </a:p>
          <a:p>
            <a:pPr marL="12600">
              <a:lnSpc>
                <a:spcPct val="100000"/>
              </a:lnSpc>
              <a:spcBef>
                <a:spcPts val="96"/>
              </a:spcBef>
            </a:pPr>
            <a:r>
              <a:rPr lang="pt-BR" sz="1200" b="0" strike="noStrike" spc="-4" dirty="0">
                <a:solidFill>
                  <a:srgbClr val="000000"/>
                </a:solidFill>
                <a:latin typeface="Arial"/>
              </a:rPr>
              <a:t>Um AMI é um modelo usado para criar uma máquina virtual no </a:t>
            </a:r>
            <a:r>
              <a:rPr lang="pt-BR" sz="1200" b="0" strike="noStrike" spc="-4" dirty="0" err="1">
                <a:solidFill>
                  <a:srgbClr val="000000"/>
                </a:solidFill>
                <a:latin typeface="Arial"/>
              </a:rPr>
              <a:t>Amazon</a:t>
            </a:r>
            <a:r>
              <a:rPr lang="pt-BR" sz="1200" b="0" strike="noStrike" spc="-4" dirty="0">
                <a:solidFill>
                  <a:srgbClr val="000000"/>
                </a:solidFill>
                <a:latin typeface="Arial"/>
              </a:rPr>
              <a:t> EC2. Uma instância do </a:t>
            </a:r>
            <a:r>
              <a:rPr lang="pt-BR" sz="1200" b="0" strike="noStrike" spc="-4" dirty="0" err="1">
                <a:solidFill>
                  <a:srgbClr val="000000"/>
                </a:solidFill>
                <a:latin typeface="Arial"/>
              </a:rPr>
              <a:t>Amazon</a:t>
            </a:r>
            <a:r>
              <a:rPr lang="pt-BR" sz="1200" b="0" strike="noStrike" spc="-4" dirty="0">
                <a:solidFill>
                  <a:srgbClr val="000000"/>
                </a:solidFill>
                <a:latin typeface="Arial"/>
              </a:rPr>
              <a:t> EC2 fornece capacidade de computação escalonável na nuvem </a:t>
            </a:r>
            <a:r>
              <a:rPr lang="pt-BR" sz="1200" b="0" strike="noStrike" spc="-4" dirty="0" err="1">
                <a:solidFill>
                  <a:srgbClr val="000000"/>
                </a:solidFill>
                <a:latin typeface="Arial"/>
              </a:rPr>
              <a:t>Amazon</a:t>
            </a:r>
            <a:r>
              <a:rPr lang="pt-BR" sz="1200" b="0" strike="noStrike" spc="-4" dirty="0">
                <a:solidFill>
                  <a:srgbClr val="000000"/>
                </a:solidFill>
                <a:latin typeface="Arial"/>
              </a:rPr>
              <a:t> Web Services (AWS). Ao iniciar uma instância do </a:t>
            </a:r>
            <a:r>
              <a:rPr lang="pt-BR" sz="1200" b="0" strike="noStrike" spc="-4" dirty="0" err="1">
                <a:solidFill>
                  <a:srgbClr val="000000"/>
                </a:solidFill>
                <a:latin typeface="Arial"/>
              </a:rPr>
              <a:t>Amazon</a:t>
            </a:r>
            <a:r>
              <a:rPr lang="pt-BR" sz="1200" b="0" strike="noStrike" spc="-4" dirty="0">
                <a:solidFill>
                  <a:srgbClr val="000000"/>
                </a:solidFill>
                <a:latin typeface="Arial"/>
              </a:rPr>
              <a:t> EC2, você está criando um servidor virtual. Isso significa que você protege o espaço em um servidor físico localizado em um data center da AWS para seu uso. O espaço alocado consiste no processador, memória, armazenamento e recursos de rede de que você precisa para executar suas cargas de trabalho, aplicativos, serviços e muito mais.</a:t>
            </a:r>
            <a:endParaRPr lang="pt-BR" sz="1200" b="0" strike="noStrike" spc="-1" dirty="0">
              <a:latin typeface="Arial"/>
            </a:endParaRPr>
          </a:p>
        </p:txBody>
      </p:sp>
      <p:sp>
        <p:nvSpPr>
          <p:cNvPr id="90" name="CustomShape 10"/>
          <p:cNvSpPr/>
          <p:nvPr/>
        </p:nvSpPr>
        <p:spPr>
          <a:xfrm>
            <a:off x="499320" y="5531760"/>
            <a:ext cx="2882520" cy="135792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200" b="1" strike="noStrike" spc="-4" dirty="0">
                <a:solidFill>
                  <a:srgbClr val="000000"/>
                </a:solidFill>
                <a:latin typeface="Arial"/>
              </a:rPr>
              <a:t>Você irá:</a:t>
            </a:r>
            <a:endParaRPr lang="pt-BR" sz="1200" b="0" strike="noStrike" spc="-1" dirty="0">
              <a:latin typeface="Arial"/>
            </a:endParaRPr>
          </a:p>
          <a:p>
            <a:pPr marL="184320" indent="-171000">
              <a:lnSpc>
                <a:spcPct val="100000"/>
              </a:lnSpc>
              <a:spcBef>
                <a:spcPts val="105"/>
              </a:spcBef>
              <a:buClr>
                <a:srgbClr val="000000"/>
              </a:buClr>
              <a:buFont typeface="Arial"/>
              <a:buChar char="•"/>
            </a:pPr>
            <a:r>
              <a:rPr lang="pt-BR" sz="1200" b="0" strike="noStrike" spc="-4" dirty="0">
                <a:solidFill>
                  <a:srgbClr val="000000"/>
                </a:solidFill>
                <a:latin typeface="Arial"/>
              </a:rPr>
              <a:t>Inicie e configure um </a:t>
            </a:r>
            <a:r>
              <a:rPr lang="pt-BR" sz="1200" b="0" strike="noStrike" spc="-4" dirty="0" err="1">
                <a:solidFill>
                  <a:srgbClr val="000000"/>
                </a:solidFill>
                <a:latin typeface="Arial"/>
              </a:rPr>
              <a:t>Amazon</a:t>
            </a:r>
            <a:r>
              <a:rPr lang="pt-BR" sz="1200" b="0" strike="noStrike" spc="-4" dirty="0">
                <a:solidFill>
                  <a:srgbClr val="000000"/>
                </a:solidFill>
                <a:latin typeface="Arial"/>
              </a:rPr>
              <a:t> EC2 </a:t>
            </a:r>
            <a:r>
              <a:rPr lang="pt-BR" sz="1200" b="0" strike="noStrike" spc="-4" dirty="0">
                <a:solidFill>
                  <a:srgbClr val="FF0000"/>
                </a:solidFill>
                <a:latin typeface="Arial"/>
              </a:rPr>
              <a:t>(</a:t>
            </a:r>
            <a:r>
              <a:rPr lang="pt-BR" sz="1200" b="0" strike="noStrike" spc="-4" dirty="0" err="1">
                <a:solidFill>
                  <a:srgbClr val="FF0000"/>
                </a:solidFill>
                <a:latin typeface="Arial"/>
              </a:rPr>
              <a:t>Elastic</a:t>
            </a:r>
            <a:r>
              <a:rPr lang="pt-BR" sz="1200" b="0" strike="noStrike" spc="-4" dirty="0">
                <a:solidFill>
                  <a:srgbClr val="FF0000"/>
                </a:solidFill>
                <a:latin typeface="Arial"/>
              </a:rPr>
              <a:t> Computer Cloud)</a:t>
            </a:r>
            <a:endParaRPr lang="pt-BR" sz="1200" b="0" strike="noStrike" spc="-1" dirty="0">
              <a:solidFill>
                <a:srgbClr val="FF0000"/>
              </a:solidFill>
              <a:latin typeface="Arial"/>
            </a:endParaRPr>
          </a:p>
          <a:p>
            <a:pPr marL="184320" indent="-171000">
              <a:lnSpc>
                <a:spcPct val="100000"/>
              </a:lnSpc>
              <a:spcBef>
                <a:spcPts val="105"/>
              </a:spcBef>
              <a:buClr>
                <a:srgbClr val="000000"/>
              </a:buClr>
              <a:buFont typeface="Arial"/>
              <a:buChar char="•"/>
            </a:pPr>
            <a:r>
              <a:rPr lang="pt-BR" sz="1200" b="0" strike="noStrike" spc="-4" dirty="0">
                <a:solidFill>
                  <a:srgbClr val="000000"/>
                </a:solidFill>
                <a:latin typeface="Arial"/>
              </a:rPr>
              <a:t>Resolva problemas do seu </a:t>
            </a:r>
            <a:r>
              <a:rPr lang="pt-BR" sz="1200" b="0" strike="noStrike" spc="-4" dirty="0" err="1">
                <a:solidFill>
                  <a:srgbClr val="000000"/>
                </a:solidFill>
                <a:latin typeface="Arial"/>
              </a:rPr>
              <a:t>Amazon</a:t>
            </a:r>
            <a:r>
              <a:rPr lang="pt-BR" sz="1200" b="0" strike="noStrike" spc="-4" dirty="0">
                <a:solidFill>
                  <a:srgbClr val="000000"/>
                </a:solidFill>
                <a:latin typeface="Arial"/>
              </a:rPr>
              <a:t> EC2</a:t>
            </a:r>
            <a:endParaRPr lang="pt-BR" sz="1200" b="0" strike="noStrike" spc="-1" dirty="0">
              <a:latin typeface="Arial"/>
            </a:endParaRPr>
          </a:p>
          <a:p>
            <a:pPr marL="184320" indent="-171000">
              <a:lnSpc>
                <a:spcPct val="100000"/>
              </a:lnSpc>
              <a:spcBef>
                <a:spcPts val="105"/>
              </a:spcBef>
              <a:buClr>
                <a:srgbClr val="000000"/>
              </a:buClr>
              <a:buFont typeface="Arial"/>
              <a:buChar char="•"/>
            </a:pPr>
            <a:r>
              <a:rPr lang="pt-BR" sz="1200" b="0" strike="noStrike" spc="-4" dirty="0">
                <a:solidFill>
                  <a:srgbClr val="000000"/>
                </a:solidFill>
                <a:latin typeface="Arial"/>
              </a:rPr>
              <a:t>Atualize os grupos de segurança</a:t>
            </a:r>
            <a:endParaRPr lang="pt-BR" sz="1200" b="0" strike="noStrike" spc="-1" dirty="0">
              <a:latin typeface="Arial"/>
            </a:endParaRPr>
          </a:p>
          <a:p>
            <a:pPr marL="184320" indent="-171000">
              <a:lnSpc>
                <a:spcPct val="100000"/>
              </a:lnSpc>
              <a:spcBef>
                <a:spcPts val="105"/>
              </a:spcBef>
              <a:buClr>
                <a:srgbClr val="000000"/>
              </a:buClr>
              <a:buFont typeface="Arial"/>
              <a:buChar char="•"/>
            </a:pPr>
            <a:r>
              <a:rPr lang="pt-BR" sz="1200" b="0" strike="noStrike" spc="-4" dirty="0">
                <a:solidFill>
                  <a:srgbClr val="000000"/>
                </a:solidFill>
                <a:latin typeface="Arial"/>
              </a:rPr>
              <a:t>Crie e teste uma regra</a:t>
            </a:r>
            <a:endParaRPr lang="pt-BR" sz="1200" b="0" strike="noStrike" spc="-1" dirty="0">
              <a:latin typeface="Arial"/>
            </a:endParaRPr>
          </a:p>
          <a:p>
            <a:pPr marL="184320" indent="-171000">
              <a:lnSpc>
                <a:spcPct val="100000"/>
              </a:lnSpc>
              <a:spcBef>
                <a:spcPts val="105"/>
              </a:spcBef>
              <a:buClr>
                <a:srgbClr val="000000"/>
              </a:buClr>
              <a:buFont typeface="Arial"/>
              <a:buChar char="•"/>
            </a:pPr>
            <a:r>
              <a:rPr lang="pt-BR" sz="1200" b="0" strike="noStrike" spc="-4" dirty="0">
                <a:solidFill>
                  <a:srgbClr val="000000"/>
                </a:solidFill>
                <a:latin typeface="Arial"/>
              </a:rPr>
              <a:t>Redimensionar uma instância</a:t>
            </a:r>
            <a:endParaRPr lang="pt-BR" sz="1200" b="0" strike="noStrike" spc="-1" dirty="0">
              <a:latin typeface="Arial"/>
            </a:endParaRPr>
          </a:p>
        </p:txBody>
      </p:sp>
      <p:sp>
        <p:nvSpPr>
          <p:cNvPr id="91" name="CustomShape 11"/>
          <p:cNvSpPr/>
          <p:nvPr/>
        </p:nvSpPr>
        <p:spPr>
          <a:xfrm>
            <a:off x="499320" y="7617960"/>
            <a:ext cx="6604920" cy="132804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400" b="0" strike="noStrike" spc="-4" dirty="0">
                <a:solidFill>
                  <a:srgbClr val="000000"/>
                </a:solidFill>
                <a:latin typeface="Arial"/>
              </a:rPr>
              <a:t>Resultados de aprendizagem</a:t>
            </a:r>
            <a:endParaRPr lang="pt-BR" sz="1400" b="0" strike="noStrike" spc="-1" dirty="0">
              <a:latin typeface="Arial"/>
            </a:endParaRPr>
          </a:p>
          <a:p>
            <a:pPr marL="12600">
              <a:lnSpc>
                <a:spcPct val="100000"/>
              </a:lnSpc>
              <a:spcBef>
                <a:spcPts val="96"/>
              </a:spcBef>
            </a:pPr>
            <a:r>
              <a:rPr lang="pt-BR" sz="1400" b="0" strike="noStrike" spc="-4" dirty="0">
                <a:solidFill>
                  <a:srgbClr val="000000"/>
                </a:solidFill>
                <a:latin typeface="Arial"/>
              </a:rPr>
              <a:t>Provisione e inicie uma instância do </a:t>
            </a:r>
            <a:r>
              <a:rPr lang="pt-BR" sz="1400" b="0" strike="noStrike" spc="-4" dirty="0" err="1">
                <a:solidFill>
                  <a:srgbClr val="000000"/>
                </a:solidFill>
                <a:latin typeface="Arial"/>
              </a:rPr>
              <a:t>Amazon</a:t>
            </a:r>
            <a:r>
              <a:rPr lang="pt-BR" sz="1400" b="0" strike="noStrike" spc="-4" dirty="0">
                <a:solidFill>
                  <a:srgbClr val="000000"/>
                </a:solidFill>
                <a:latin typeface="Arial"/>
              </a:rPr>
              <a:t> EC2 selecionando o AMI certo e o tipo de instância para criar uma máquina virtual que pode ser usada por uma organização como um servidor da web.</a:t>
            </a:r>
            <a:endParaRPr lang="pt-BR" sz="1400" b="0" strike="noStrike" spc="-1" dirty="0">
              <a:latin typeface="Arial"/>
            </a:endParaRPr>
          </a:p>
          <a:p>
            <a:pPr marL="12600">
              <a:lnSpc>
                <a:spcPct val="100000"/>
              </a:lnSpc>
              <a:spcBef>
                <a:spcPts val="96"/>
              </a:spcBef>
            </a:pPr>
            <a:endParaRPr lang="pt-BR" sz="1400" b="0" strike="noStrike" spc="-1" dirty="0">
              <a:latin typeface="Arial"/>
            </a:endParaRPr>
          </a:p>
          <a:p>
            <a:pPr marL="12600">
              <a:lnSpc>
                <a:spcPct val="100000"/>
              </a:lnSpc>
              <a:spcBef>
                <a:spcPts val="96"/>
              </a:spcBef>
            </a:pPr>
            <a:r>
              <a:rPr lang="pt-BR" sz="1400" b="0" strike="noStrike" spc="-4" dirty="0">
                <a:solidFill>
                  <a:srgbClr val="000000"/>
                </a:solidFill>
                <a:latin typeface="Arial"/>
              </a:rPr>
              <a:t>	Vamos começar!</a:t>
            </a:r>
            <a:endParaRPr lang="pt-BR" sz="1400" b="0" strike="noStrike" spc="-1" dirty="0">
              <a:latin typeface="Arial"/>
            </a:endParaRPr>
          </a:p>
        </p:txBody>
      </p:sp>
      <p:sp>
        <p:nvSpPr>
          <p:cNvPr id="92" name="CustomShape 12"/>
          <p:cNvSpPr/>
          <p:nvPr/>
        </p:nvSpPr>
        <p:spPr>
          <a:xfrm>
            <a:off x="163800" y="1669320"/>
            <a:ext cx="2063880" cy="3546720"/>
          </a:xfrm>
          <a:custGeom>
            <a:avLst/>
            <a:gdLst/>
            <a:ahLst/>
            <a:cxnLst/>
            <a:rect l="l" t="t" r="r" b="b"/>
            <a:pathLst>
              <a:path w="2064385" h="3547110">
                <a:moveTo>
                  <a:pt x="344071" y="0"/>
                </a:moveTo>
                <a:lnTo>
                  <a:pt x="2064381" y="0"/>
                </a:lnTo>
                <a:lnTo>
                  <a:pt x="2064381" y="3203041"/>
                </a:lnTo>
                <a:lnTo>
                  <a:pt x="2061240" y="3249729"/>
                </a:lnTo>
                <a:lnTo>
                  <a:pt x="2052091" y="3294507"/>
                </a:lnTo>
                <a:lnTo>
                  <a:pt x="2037343" y="3336967"/>
                </a:lnTo>
                <a:lnTo>
                  <a:pt x="2017406" y="3376698"/>
                </a:lnTo>
                <a:lnTo>
                  <a:pt x="1992691" y="3413290"/>
                </a:lnTo>
                <a:lnTo>
                  <a:pt x="1963607" y="3446334"/>
                </a:lnTo>
                <a:lnTo>
                  <a:pt x="1930564" y="3475419"/>
                </a:lnTo>
                <a:lnTo>
                  <a:pt x="1893972" y="3500135"/>
                </a:lnTo>
                <a:lnTo>
                  <a:pt x="1854240" y="3520072"/>
                </a:lnTo>
                <a:lnTo>
                  <a:pt x="1811780" y="3534821"/>
                </a:lnTo>
                <a:lnTo>
                  <a:pt x="1767000" y="3543970"/>
                </a:lnTo>
                <a:lnTo>
                  <a:pt x="1720310" y="3547112"/>
                </a:lnTo>
                <a:lnTo>
                  <a:pt x="0" y="3547112"/>
                </a:lnTo>
                <a:lnTo>
                  <a:pt x="0" y="344070"/>
                </a:lnTo>
                <a:lnTo>
                  <a:pt x="3140" y="297382"/>
                </a:lnTo>
                <a:lnTo>
                  <a:pt x="12290" y="252602"/>
                </a:lnTo>
                <a:lnTo>
                  <a:pt x="27038" y="210142"/>
                </a:lnTo>
                <a:lnTo>
                  <a:pt x="46975" y="170411"/>
                </a:lnTo>
                <a:lnTo>
                  <a:pt x="71691" y="133819"/>
                </a:lnTo>
                <a:lnTo>
                  <a:pt x="100776" y="100776"/>
                </a:lnTo>
                <a:lnTo>
                  <a:pt x="133819" y="71691"/>
                </a:lnTo>
                <a:lnTo>
                  <a:pt x="170411" y="46975"/>
                </a:lnTo>
                <a:lnTo>
                  <a:pt x="210143" y="27038"/>
                </a:lnTo>
                <a:lnTo>
                  <a:pt x="252603" y="12290"/>
                </a:lnTo>
                <a:lnTo>
                  <a:pt x="297382" y="3140"/>
                </a:lnTo>
                <a:lnTo>
                  <a:pt x="344071" y="0"/>
                </a:lnTo>
                <a:close/>
              </a:path>
            </a:pathLst>
          </a:custGeom>
          <a:noFill/>
          <a:ln w="19080">
            <a:solidFill>
              <a:srgbClr val="00B0F0"/>
            </a:solidFill>
            <a:round/>
          </a:ln>
        </p:spPr>
        <p:style>
          <a:lnRef idx="0">
            <a:scrgbClr r="0" g="0" b="0"/>
          </a:lnRef>
          <a:fillRef idx="0">
            <a:scrgbClr r="0" g="0" b="0"/>
          </a:fillRef>
          <a:effectRef idx="0">
            <a:scrgbClr r="0" g="0" b="0"/>
          </a:effectRef>
          <a:fontRef idx="minor"/>
        </p:style>
      </p:sp>
      <p:sp>
        <p:nvSpPr>
          <p:cNvPr id="93" name="CustomShape 13"/>
          <p:cNvSpPr/>
          <p:nvPr/>
        </p:nvSpPr>
        <p:spPr>
          <a:xfrm>
            <a:off x="353160" y="2907360"/>
            <a:ext cx="1780200" cy="1766520"/>
          </a:xfrm>
          <a:prstGeom prst="rect">
            <a:avLst/>
          </a:prstGeom>
          <a:noFill/>
          <a:ln>
            <a:noFill/>
          </a:ln>
        </p:spPr>
        <p:style>
          <a:lnRef idx="0">
            <a:scrgbClr r="0" g="0" b="0"/>
          </a:lnRef>
          <a:fillRef idx="0">
            <a:scrgbClr r="0" g="0" b="0"/>
          </a:fillRef>
          <a:effectRef idx="0">
            <a:scrgbClr r="0" g="0" b="0"/>
          </a:effectRef>
          <a:fontRef idx="minor"/>
        </p:style>
        <p:txBody>
          <a:bodyPr lIns="0" tIns="19800" rIns="0" bIns="0"/>
          <a:lstStyle/>
          <a:p>
            <a:pPr marL="12600">
              <a:lnSpc>
                <a:spcPct val="95000"/>
              </a:lnSpc>
              <a:spcBef>
                <a:spcPts val="156"/>
              </a:spcBef>
            </a:pPr>
            <a:r>
              <a:rPr lang="pt-BR" sz="1100" b="0" strike="noStrike" spc="-4">
                <a:solidFill>
                  <a:srgbClr val="262626"/>
                </a:solidFill>
                <a:latin typeface="Arial"/>
              </a:rPr>
              <a:t>Amazon EC2 um serviço da web que fornece capacidade de computação redimensionável na nuvem na forma de uma máquina virtual. Nesta atividade, você terá uma prática prática para iniciar, configurar e redimensionar uma instância do Amazon EC2.</a:t>
            </a:r>
            <a:endParaRPr lang="pt-BR" sz="1100" b="0" strike="noStrike" spc="-1">
              <a:latin typeface="Arial"/>
            </a:endParaRPr>
          </a:p>
        </p:txBody>
      </p:sp>
      <p:sp>
        <p:nvSpPr>
          <p:cNvPr id="94" name="CustomShape 14"/>
          <p:cNvSpPr/>
          <p:nvPr/>
        </p:nvSpPr>
        <p:spPr>
          <a:xfrm>
            <a:off x="482040" y="1825920"/>
            <a:ext cx="609120" cy="6091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95" name="CustomShape 15"/>
          <p:cNvSpPr/>
          <p:nvPr/>
        </p:nvSpPr>
        <p:spPr>
          <a:xfrm>
            <a:off x="3688200" y="4748040"/>
            <a:ext cx="3416040" cy="296532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96" name="CustomShape 16"/>
          <p:cNvSpPr/>
          <p:nvPr/>
        </p:nvSpPr>
        <p:spPr>
          <a:xfrm>
            <a:off x="864900" y="8623800"/>
            <a:ext cx="452520" cy="452520"/>
          </a:xfrm>
          <a:prstGeom prst="rect">
            <a:avLst/>
          </a:prstGeom>
          <a:blipFill rotWithShape="0">
            <a:blip r:embed="rId5"/>
            <a:stretch>
              <a:fillRect/>
            </a:stretch>
          </a:blipFill>
          <a:ln>
            <a:noFill/>
          </a:ln>
        </p:spPr>
        <p:style>
          <a:lnRef idx="0">
            <a:scrgbClr r="0" g="0" b="0"/>
          </a:lnRef>
          <a:fillRef idx="0">
            <a:scrgbClr r="0" g="0" b="0"/>
          </a:fillRef>
          <a:effectRef idx="0">
            <a:scrgbClr r="0" g="0" b="0"/>
          </a:effectRef>
          <a:fontRef idx="minor"/>
        </p:style>
      </p:sp>
      <p:sp>
        <p:nvSpPr>
          <p:cNvPr id="97" name="CustomShape 17"/>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F07C47CC-9CAA-4DCC-A633-13C3CBBE5285}" type="slidenum">
              <a:rPr lang="pt-BR" sz="1050" b="0" strike="noStrike" spc="-1">
                <a:solidFill>
                  <a:srgbClr val="8B8B8B"/>
                </a:solidFill>
                <a:latin typeface="Calibri"/>
              </a:rPr>
              <a:t>3</a:t>
            </a:fld>
            <a:endParaRPr lang="pt-BR" sz="1050" b="0" strike="noStrike" spc="-1">
              <a:latin typeface="Arial"/>
            </a:endParaRPr>
          </a:p>
          <a:p>
            <a:pPr algn="ctr">
              <a:lnSpc>
                <a:spcPct val="100000"/>
              </a:lnSpc>
            </a:pPr>
            <a:endParaRPr lang="pt-BR" sz="1050" b="0" strike="noStrike" spc="-1">
              <a:latin typeface="Arial"/>
            </a:endParaRPr>
          </a:p>
        </p:txBody>
      </p:sp>
      <p:sp>
        <p:nvSpPr>
          <p:cNvPr id="98" name="CustomShape 18"/>
          <p:cNvSpPr/>
          <p:nvPr/>
        </p:nvSpPr>
        <p:spPr>
          <a:xfrm>
            <a:off x="319680" y="2443320"/>
            <a:ext cx="1555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1800" b="1" strike="noStrike" spc="-1">
                <a:solidFill>
                  <a:srgbClr val="000000"/>
                </a:solidFill>
                <a:latin typeface="Calibri"/>
              </a:rPr>
              <a:t>Você sabia</a:t>
            </a:r>
            <a:endParaRPr lang="pt-B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99320" y="960160"/>
            <a:ext cx="4806720" cy="49860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t>
            </a:r>
            <a:r>
              <a:rPr lang="pt-BR" sz="1600" b="0" strike="noStrike" spc="29" dirty="0" err="1">
                <a:solidFill>
                  <a:srgbClr val="262626"/>
                </a:solidFill>
                <a:latin typeface="Trebuchet MS"/>
              </a:rPr>
              <a:t>Amazon</a:t>
            </a:r>
            <a:r>
              <a:rPr lang="pt-BR" sz="1600" b="0" strike="noStrike" spc="29" dirty="0">
                <a:solidFill>
                  <a:srgbClr val="262626"/>
                </a:solidFill>
                <a:latin typeface="Trebuchet MS"/>
              </a:rPr>
              <a:t> EC2</a:t>
            </a:r>
            <a:endParaRPr lang="pt-BR" sz="1600" b="0" strike="noStrike" spc="-1" dirty="0">
              <a:latin typeface="Arial"/>
            </a:endParaRPr>
          </a:p>
        </p:txBody>
      </p:sp>
      <p:sp>
        <p:nvSpPr>
          <p:cNvPr id="111" name="CustomShape 13"/>
          <p:cNvSpPr/>
          <p:nvPr/>
        </p:nvSpPr>
        <p:spPr>
          <a:xfrm>
            <a:off x="487440" y="2269800"/>
            <a:ext cx="6762192" cy="42613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78560">
              <a:lnSpc>
                <a:spcPct val="110000"/>
              </a:lnSpc>
              <a:spcBef>
                <a:spcPts val="99"/>
              </a:spcBef>
            </a:pPr>
            <a:r>
              <a:rPr lang="pt-BR" sz="1400" b="0" strike="noStrike" spc="-1" dirty="0">
                <a:solidFill>
                  <a:srgbClr val="000000"/>
                </a:solidFill>
                <a:latin typeface="Calibri"/>
              </a:rPr>
              <a:t>Quando você cria sua conta da AWS, a AWS cria uma </a:t>
            </a:r>
            <a:r>
              <a:rPr lang="pt-BR" sz="1400" b="0" strike="noStrike" spc="-1" dirty="0" err="1">
                <a:solidFill>
                  <a:srgbClr val="000000"/>
                </a:solidFill>
                <a:latin typeface="Calibri"/>
              </a:rPr>
              <a:t>Amazon</a:t>
            </a:r>
            <a:r>
              <a:rPr lang="pt-BR" sz="1400" b="0" strike="noStrike" spc="-1" dirty="0">
                <a:solidFill>
                  <a:srgbClr val="000000"/>
                </a:solidFill>
                <a:latin typeface="Calibri"/>
              </a:rPr>
              <a:t> Virtual Private Cloud (</a:t>
            </a:r>
            <a:r>
              <a:rPr lang="pt-BR" sz="1400" b="0" strike="noStrike" spc="-1" dirty="0" err="1">
                <a:solidFill>
                  <a:srgbClr val="000000"/>
                </a:solidFill>
                <a:latin typeface="Calibri"/>
              </a:rPr>
              <a:t>Amazon</a:t>
            </a:r>
            <a:r>
              <a:rPr lang="pt-BR" sz="1400" b="0" strike="noStrike" spc="-1" dirty="0">
                <a:solidFill>
                  <a:srgbClr val="000000"/>
                </a:solidFill>
                <a:latin typeface="Calibri"/>
              </a:rPr>
              <a:t> VPC) padrão para você em cada região. Seu </a:t>
            </a:r>
            <a:r>
              <a:rPr lang="pt-BR" sz="1400" b="0" strike="noStrike" spc="-1" dirty="0" err="1">
                <a:solidFill>
                  <a:srgbClr val="000000"/>
                </a:solidFill>
                <a:latin typeface="Calibri"/>
              </a:rPr>
              <a:t>Amazon</a:t>
            </a:r>
            <a:r>
              <a:rPr lang="pt-BR" sz="1400" b="0" strike="noStrike" spc="-1" dirty="0">
                <a:solidFill>
                  <a:srgbClr val="000000"/>
                </a:solidFill>
                <a:latin typeface="Calibri"/>
              </a:rPr>
              <a:t> VPC padrão contém uma </a:t>
            </a:r>
            <a:r>
              <a:rPr lang="pt-BR" sz="1400" b="0" strike="noStrike" spc="-1" dirty="0" err="1">
                <a:solidFill>
                  <a:srgbClr val="000000"/>
                </a:solidFill>
                <a:latin typeface="Calibri"/>
              </a:rPr>
              <a:t>sub-rede</a:t>
            </a:r>
            <a:r>
              <a:rPr lang="pt-BR" sz="1400" b="0" strike="noStrike" spc="-1" dirty="0">
                <a:solidFill>
                  <a:srgbClr val="000000"/>
                </a:solidFill>
                <a:latin typeface="Calibri"/>
              </a:rPr>
              <a:t> padrão.</a:t>
            </a:r>
            <a:endParaRPr lang="pt-BR" sz="1400" b="0" strike="noStrike" spc="-1" dirty="0">
              <a:latin typeface="Arial"/>
            </a:endParaRPr>
          </a:p>
          <a:p>
            <a:pPr>
              <a:lnSpc>
                <a:spcPct val="100000"/>
              </a:lnSpc>
              <a:spcBef>
                <a:spcPts val="14"/>
              </a:spcBef>
            </a:pPr>
            <a:endParaRPr lang="pt-BR" sz="1400" b="0" strike="noStrike" spc="-1" dirty="0">
              <a:latin typeface="Arial"/>
            </a:endParaRPr>
          </a:p>
          <a:p>
            <a:pPr marL="12600">
              <a:lnSpc>
                <a:spcPct val="100000"/>
              </a:lnSpc>
            </a:pPr>
            <a:r>
              <a:rPr lang="pt-BR" sz="1200" b="1" strike="noStrike" spc="-1" dirty="0">
                <a:solidFill>
                  <a:srgbClr val="000000"/>
                </a:solidFill>
                <a:latin typeface="Arial"/>
              </a:rPr>
              <a:t>Inicie uma instância </a:t>
            </a:r>
            <a:r>
              <a:rPr lang="pt-BR" sz="1200" b="1" strike="noStrike" spc="-1" dirty="0" err="1">
                <a:solidFill>
                  <a:srgbClr val="000000"/>
                </a:solidFill>
                <a:latin typeface="Arial"/>
              </a:rPr>
              <a:t>Amazon</a:t>
            </a:r>
            <a:r>
              <a:rPr lang="pt-BR" sz="1200" b="1" strike="noStrike" spc="-1" dirty="0">
                <a:solidFill>
                  <a:srgbClr val="000000"/>
                </a:solidFill>
                <a:latin typeface="Arial"/>
              </a:rPr>
              <a:t> EC2</a:t>
            </a:r>
            <a:endParaRPr lang="pt-BR" sz="1200" b="0" strike="noStrike" spc="-1" dirty="0">
              <a:latin typeface="Arial"/>
            </a:endParaRPr>
          </a:p>
          <a:p>
            <a:pPr marL="12600">
              <a:lnSpc>
                <a:spcPct val="100000"/>
              </a:lnSpc>
            </a:pPr>
            <a:r>
              <a:rPr lang="pt-BR" sz="1200" b="0" strike="noStrike" spc="-1" dirty="0">
                <a:solidFill>
                  <a:srgbClr val="000000"/>
                </a:solidFill>
                <a:latin typeface="Arial"/>
              </a:rPr>
              <a:t>Nosso primeiro requisito é que nossa equipe de produto deseje um servidor web Linux que tenha o Apache instalado. Eles também gostariam que fosse acessível ao público, então vamos em frente.</a:t>
            </a:r>
            <a:endParaRPr lang="pt-BR" sz="1200" b="0" strike="noStrike" spc="-1" dirty="0">
              <a:latin typeface="Arial"/>
            </a:endParaRPr>
          </a:p>
          <a:p>
            <a:pPr marL="241200" indent="-228600">
              <a:lnSpc>
                <a:spcPct val="100000"/>
              </a:lnSpc>
              <a:buFont typeface="+mj-lt"/>
              <a:buAutoNum type="arabicPeriod"/>
            </a:pPr>
            <a:r>
              <a:rPr lang="pt-BR" sz="1200" b="0" strike="noStrike" spc="-1" dirty="0">
                <a:solidFill>
                  <a:srgbClr val="000000"/>
                </a:solidFill>
                <a:latin typeface="Arial"/>
              </a:rPr>
              <a:t>No </a:t>
            </a:r>
            <a:r>
              <a:rPr lang="pt-BR" sz="1200" b="1" strike="noStrike" spc="-1" dirty="0">
                <a:solidFill>
                  <a:srgbClr val="000000"/>
                </a:solidFill>
                <a:latin typeface="Arial"/>
              </a:rPr>
              <a:t>AWS Management Console</a:t>
            </a:r>
            <a:r>
              <a:rPr lang="pt-BR" sz="1200" b="0" strike="noStrike" spc="-1" dirty="0">
                <a:solidFill>
                  <a:srgbClr val="000000"/>
                </a:solidFill>
                <a:latin typeface="Arial"/>
              </a:rPr>
              <a:t>, encontre e selecione o painel do </a:t>
            </a:r>
            <a:r>
              <a:rPr lang="pt-BR" sz="1200" b="0" strike="noStrike" spc="-1" dirty="0" err="1">
                <a:solidFill>
                  <a:srgbClr val="000000"/>
                </a:solidFill>
                <a:latin typeface="Arial"/>
              </a:rPr>
              <a:t>Amazon</a:t>
            </a:r>
            <a:r>
              <a:rPr lang="pt-BR" sz="1200" b="0" strike="noStrike" spc="-1" dirty="0">
                <a:solidFill>
                  <a:srgbClr val="000000"/>
                </a:solidFill>
                <a:latin typeface="Arial"/>
              </a:rPr>
              <a:t> EC2</a:t>
            </a:r>
            <a:endParaRPr lang="pt-BR" sz="1200" b="0" strike="noStrike" spc="-1" dirty="0">
              <a:latin typeface="Arial"/>
            </a:endParaRPr>
          </a:p>
          <a:p>
            <a:pPr marL="241200" indent="-228600">
              <a:lnSpc>
                <a:spcPct val="100000"/>
              </a:lnSpc>
              <a:buFont typeface="+mj-lt"/>
              <a:buAutoNum type="arabicPeriod"/>
            </a:pPr>
            <a:r>
              <a:rPr lang="pt-BR" sz="1200" b="0" strike="noStrike" spc="-1" dirty="0">
                <a:solidFill>
                  <a:srgbClr val="000000"/>
                </a:solidFill>
                <a:latin typeface="Arial"/>
              </a:rPr>
              <a:t>No </a:t>
            </a:r>
            <a:r>
              <a:rPr lang="pt-BR" sz="1200" b="1" spc="-5" dirty="0">
                <a:cs typeface="Arial"/>
              </a:rPr>
              <a:t>EC2 dashboard </a:t>
            </a:r>
            <a:r>
              <a:rPr lang="pt-BR" sz="1200" b="0" strike="noStrike" spc="-1" dirty="0">
                <a:solidFill>
                  <a:srgbClr val="000000"/>
                </a:solidFill>
                <a:latin typeface="Arial"/>
              </a:rPr>
              <a:t>do </a:t>
            </a:r>
            <a:r>
              <a:rPr lang="pt-BR" sz="1200" b="0" strike="noStrike" spc="-1" dirty="0" err="1">
                <a:solidFill>
                  <a:srgbClr val="000000"/>
                </a:solidFill>
                <a:latin typeface="Arial"/>
              </a:rPr>
              <a:t>Amazon</a:t>
            </a:r>
            <a:r>
              <a:rPr lang="pt-BR" sz="1200" b="0" strike="noStrike" spc="-1" dirty="0">
                <a:solidFill>
                  <a:srgbClr val="000000"/>
                </a:solidFill>
                <a:latin typeface="Arial"/>
              </a:rPr>
              <a:t>, clique em                            </a:t>
            </a:r>
            <a:r>
              <a:rPr lang="sv-SE" sz="1200" spc="-5" dirty="0">
                <a:cs typeface="Arial"/>
              </a:rPr>
              <a:t>ou</a:t>
            </a:r>
            <a:endParaRPr lang="pt-BR" sz="1200" b="0" strike="noStrike" spc="-1" dirty="0">
              <a:latin typeface="Arial"/>
            </a:endParaRPr>
          </a:p>
          <a:p>
            <a:pPr marL="469265" marR="5080" indent="-228600">
              <a:lnSpc>
                <a:spcPts val="1460"/>
              </a:lnSpc>
              <a:spcBef>
                <a:spcPts val="60"/>
              </a:spcBef>
              <a:buAutoNum type="arabicPeriod"/>
              <a:tabLst>
                <a:tab pos="469900" algn="l"/>
              </a:tabLst>
            </a:pPr>
            <a:r>
              <a:rPr lang="pt-BR" sz="1200" b="0" strike="noStrike" spc="-1" dirty="0">
                <a:solidFill>
                  <a:srgbClr val="000000"/>
                </a:solidFill>
                <a:latin typeface="Arial"/>
              </a:rPr>
              <a:t>Observe a variedade de </a:t>
            </a:r>
            <a:r>
              <a:rPr lang="pt-BR" sz="1200" b="0" strike="noStrike" spc="-1" dirty="0" err="1">
                <a:solidFill>
                  <a:srgbClr val="000000"/>
                </a:solidFill>
                <a:latin typeface="Arial"/>
              </a:rPr>
              <a:t>AMIs</a:t>
            </a:r>
            <a:r>
              <a:rPr lang="pt-BR" sz="1200" b="0" strike="noStrike" spc="-1" dirty="0">
                <a:solidFill>
                  <a:srgbClr val="000000"/>
                </a:solidFill>
                <a:latin typeface="Arial"/>
              </a:rPr>
              <a:t> localizadas na página AMI. Esses são modelos diferentes para diferentes tipos de máquinas. Selecione o </a:t>
            </a:r>
            <a:r>
              <a:rPr lang="sv-SE" sz="1200" b="1" spc="-5" dirty="0">
                <a:solidFill>
                  <a:srgbClr val="7030A0"/>
                </a:solidFill>
                <a:cs typeface="Arial"/>
              </a:rPr>
              <a:t>Amazon Linux </a:t>
            </a:r>
            <a:r>
              <a:rPr lang="sv-SE" sz="1200" b="1" dirty="0">
                <a:solidFill>
                  <a:srgbClr val="7030A0"/>
                </a:solidFill>
                <a:cs typeface="Arial"/>
              </a:rPr>
              <a:t>2 </a:t>
            </a:r>
            <a:r>
              <a:rPr lang="sv-SE" sz="1200" b="1" spc="-5" dirty="0">
                <a:solidFill>
                  <a:srgbClr val="7030A0"/>
                </a:solidFill>
                <a:cs typeface="Arial"/>
              </a:rPr>
              <a:t>AMI</a:t>
            </a:r>
            <a:r>
              <a:rPr lang="sv-SE" sz="1200" b="1" spc="-10" dirty="0">
                <a:solidFill>
                  <a:srgbClr val="7030A0"/>
                </a:solidFill>
                <a:cs typeface="Arial"/>
              </a:rPr>
              <a:t> </a:t>
            </a:r>
            <a:r>
              <a:rPr lang="sv-SE" sz="1200" spc="-5" dirty="0">
                <a:solidFill>
                  <a:srgbClr val="7030A0"/>
                </a:solidFill>
                <a:cs typeface="Arial"/>
              </a:rPr>
              <a:t>(HVM)</a:t>
            </a:r>
          </a:p>
          <a:p>
            <a:pPr marL="469265" marR="5080" indent="-228600">
              <a:lnSpc>
                <a:spcPts val="1460"/>
              </a:lnSpc>
              <a:spcBef>
                <a:spcPts val="60"/>
              </a:spcBef>
              <a:buAutoNum type="arabicPeriod"/>
              <a:tabLst>
                <a:tab pos="469900" algn="l"/>
              </a:tabLst>
            </a:pPr>
            <a:endParaRPr lang="sv-SE" sz="1200" spc="-5" dirty="0">
              <a:solidFill>
                <a:srgbClr val="7030A0"/>
              </a:solidFill>
              <a:cs typeface="Arial"/>
            </a:endParaRPr>
          </a:p>
          <a:p>
            <a:pPr marL="469265" marR="5080" indent="-228600">
              <a:lnSpc>
                <a:spcPts val="1460"/>
              </a:lnSpc>
              <a:spcBef>
                <a:spcPts val="60"/>
              </a:spcBef>
              <a:buAutoNum type="arabicPeriod"/>
              <a:tabLst>
                <a:tab pos="469900" algn="l"/>
              </a:tabLst>
            </a:pPr>
            <a:endParaRPr lang="sv-SE" sz="1200" dirty="0">
              <a:solidFill>
                <a:srgbClr val="7030A0"/>
              </a:solidFill>
              <a:cs typeface="Arial"/>
            </a:endParaRPr>
          </a:p>
          <a:p>
            <a:pPr marL="469265" marR="5080" indent="-228600">
              <a:lnSpc>
                <a:spcPts val="1460"/>
              </a:lnSpc>
              <a:spcBef>
                <a:spcPts val="60"/>
              </a:spcBef>
              <a:buAutoNum type="arabicPeriod"/>
              <a:tabLst>
                <a:tab pos="469900" algn="l"/>
              </a:tabLst>
            </a:pPr>
            <a:endParaRPr lang="sv-SE" sz="1200" dirty="0">
              <a:solidFill>
                <a:srgbClr val="7030A0"/>
              </a:solidFill>
              <a:cs typeface="Arial"/>
            </a:endParaRPr>
          </a:p>
          <a:p>
            <a:pPr marL="469265" marR="5080" indent="-228600">
              <a:lnSpc>
                <a:spcPts val="1460"/>
              </a:lnSpc>
              <a:spcBef>
                <a:spcPts val="60"/>
              </a:spcBef>
              <a:buAutoNum type="arabicPeriod"/>
              <a:tabLst>
                <a:tab pos="469900" algn="l"/>
              </a:tabLst>
            </a:pPr>
            <a:endParaRPr lang="sv-SE" sz="1200" dirty="0">
              <a:solidFill>
                <a:srgbClr val="7030A0"/>
              </a:solidFill>
              <a:cs typeface="Arial"/>
            </a:endParaRPr>
          </a:p>
          <a:p>
            <a:pPr marL="469265" marR="5080" indent="-228600">
              <a:lnSpc>
                <a:spcPts val="1460"/>
              </a:lnSpc>
              <a:spcBef>
                <a:spcPts val="60"/>
              </a:spcBef>
              <a:buAutoNum type="arabicPeriod"/>
              <a:tabLst>
                <a:tab pos="469900" algn="l"/>
              </a:tabLst>
            </a:pPr>
            <a:endParaRPr lang="sv-SE" sz="1200" dirty="0">
              <a:solidFill>
                <a:srgbClr val="7030A0"/>
              </a:solidFill>
              <a:cs typeface="Arial"/>
            </a:endParaRPr>
          </a:p>
          <a:p>
            <a:pPr marL="241200" indent="-228600">
              <a:lnSpc>
                <a:spcPct val="100000"/>
              </a:lnSpc>
              <a:buFont typeface="+mj-lt"/>
              <a:buAutoNum type="arabicPeriod"/>
            </a:pPr>
            <a:r>
              <a:rPr lang="pt-BR" sz="1200" b="0" strike="noStrike" spc="-1" dirty="0">
                <a:solidFill>
                  <a:srgbClr val="000000"/>
                </a:solidFill>
                <a:latin typeface="Arial"/>
              </a:rPr>
              <a:t>Observe a variedade de tipos de instância disponíveis. </a:t>
            </a:r>
          </a:p>
          <a:p>
            <a:pPr marL="241200" indent="-228600">
              <a:lnSpc>
                <a:spcPct val="100000"/>
              </a:lnSpc>
              <a:buFont typeface="+mj-lt"/>
              <a:buAutoNum type="arabicPeriod"/>
            </a:pPr>
            <a:r>
              <a:rPr lang="pt-BR" sz="1200" b="0" strike="noStrike" spc="-1" dirty="0">
                <a:solidFill>
                  <a:srgbClr val="000000"/>
                </a:solidFill>
                <a:latin typeface="Arial"/>
              </a:rPr>
              <a:t>Selecione a instância </a:t>
            </a:r>
            <a:r>
              <a:rPr lang="pt-BR" sz="1200" b="1" strike="noStrike" spc="-1" dirty="0">
                <a:solidFill>
                  <a:srgbClr val="000000"/>
                </a:solidFill>
                <a:latin typeface="Arial"/>
              </a:rPr>
              <a:t>t2.micro.</a:t>
            </a:r>
          </a:p>
          <a:p>
            <a:pPr marL="241200" indent="-228600">
              <a:lnSpc>
                <a:spcPct val="100000"/>
              </a:lnSpc>
              <a:buFont typeface="+mj-lt"/>
              <a:buAutoNum type="arabicPeriod"/>
            </a:pPr>
            <a:endParaRPr lang="pt-BR" sz="1200" b="1" spc="-1" dirty="0">
              <a:solidFill>
                <a:srgbClr val="000000"/>
              </a:solidFill>
              <a:latin typeface="Arial"/>
            </a:endParaRPr>
          </a:p>
          <a:p>
            <a:pPr marL="241200" indent="-228600">
              <a:lnSpc>
                <a:spcPct val="100000"/>
              </a:lnSpc>
              <a:buFont typeface="+mj-lt"/>
              <a:buAutoNum type="arabicPeriod"/>
            </a:pPr>
            <a:endParaRPr lang="pt-BR" sz="1200" b="1" strike="noStrike" spc="-1" dirty="0">
              <a:solidFill>
                <a:srgbClr val="000000"/>
              </a:solidFill>
              <a:latin typeface="Arial"/>
            </a:endParaRPr>
          </a:p>
          <a:p>
            <a:pPr marL="241200" indent="-228600">
              <a:lnSpc>
                <a:spcPct val="100000"/>
              </a:lnSpc>
              <a:buFont typeface="+mj-lt"/>
              <a:buAutoNum type="arabicPeriod"/>
            </a:pPr>
            <a:endParaRPr lang="pt-BR" sz="1200" b="1" spc="-1" dirty="0">
              <a:solidFill>
                <a:srgbClr val="000000"/>
              </a:solidFill>
              <a:latin typeface="Arial"/>
            </a:endParaRPr>
          </a:p>
          <a:p>
            <a:pPr marL="241200" indent="-228600">
              <a:lnSpc>
                <a:spcPct val="100000"/>
              </a:lnSpc>
              <a:buFont typeface="+mj-lt"/>
              <a:buAutoNum type="arabicPeriod"/>
            </a:pPr>
            <a:endParaRPr lang="pt-BR" sz="1200" b="1" strike="noStrike" spc="-1" dirty="0">
              <a:latin typeface="Arial"/>
            </a:endParaRPr>
          </a:p>
          <a:p>
            <a:pPr marL="241200" indent="-228600">
              <a:lnSpc>
                <a:spcPct val="100000"/>
              </a:lnSpc>
              <a:buFont typeface="+mj-lt"/>
              <a:buAutoNum type="arabicPeriod"/>
            </a:pPr>
            <a:r>
              <a:rPr lang="pt-BR" sz="1200" b="0" strike="noStrike" spc="-1" dirty="0">
                <a:solidFill>
                  <a:srgbClr val="000000"/>
                </a:solidFill>
                <a:latin typeface="Arial"/>
              </a:rPr>
              <a:t>Selecione Próximo: </a:t>
            </a:r>
            <a:r>
              <a:rPr lang="pt-BR" sz="1200" b="1" spc="-5" dirty="0">
                <a:cs typeface="Arial"/>
              </a:rPr>
              <a:t>Configure </a:t>
            </a:r>
            <a:r>
              <a:rPr lang="pt-BR" sz="1200" b="1" spc="-5" dirty="0" err="1">
                <a:cs typeface="Arial"/>
              </a:rPr>
              <a:t>Instance</a:t>
            </a:r>
            <a:r>
              <a:rPr lang="pt-BR" sz="1200" b="1" spc="-10" dirty="0">
                <a:cs typeface="Arial"/>
              </a:rPr>
              <a:t> </a:t>
            </a:r>
            <a:r>
              <a:rPr lang="pt-BR" sz="1200" b="1" spc="-5" dirty="0" err="1">
                <a:cs typeface="Arial"/>
              </a:rPr>
              <a:t>Details</a:t>
            </a:r>
            <a:endParaRPr lang="pt-BR" sz="1200" b="1" strike="noStrike" spc="-1" dirty="0">
              <a:solidFill>
                <a:srgbClr val="000000"/>
              </a:solidFill>
              <a:latin typeface="Arial"/>
            </a:endParaRPr>
          </a:p>
          <a:p>
            <a:pPr marL="12600">
              <a:lnSpc>
                <a:spcPct val="100000"/>
              </a:lnSpc>
            </a:pPr>
            <a:endParaRPr lang="pt-BR" sz="1200" b="0" strike="noStrike" spc="-1" dirty="0">
              <a:latin typeface="Arial"/>
            </a:endParaRPr>
          </a:p>
        </p:txBody>
      </p:sp>
      <p:sp>
        <p:nvSpPr>
          <p:cNvPr id="113" name="CustomShape 15"/>
          <p:cNvSpPr/>
          <p:nvPr/>
        </p:nvSpPr>
        <p:spPr>
          <a:xfrm>
            <a:off x="842100" y="1531710"/>
            <a:ext cx="609120" cy="6087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16" name="CustomShape 18"/>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669BABC0-83B8-40E6-9E41-8F0E54920E8F}" type="slidenum">
              <a:rPr lang="pt-BR" sz="1050" b="0" strike="noStrike" spc="-1">
                <a:solidFill>
                  <a:srgbClr val="8B8B8B"/>
                </a:solidFill>
                <a:latin typeface="Calibri"/>
              </a:rPr>
              <a:t>4</a:t>
            </a:fld>
            <a:endParaRPr lang="pt-BR" sz="1050" b="0" strike="noStrike" spc="-1">
              <a:latin typeface="Arial"/>
            </a:endParaRPr>
          </a:p>
          <a:p>
            <a:pPr algn="ctr">
              <a:lnSpc>
                <a:spcPct val="100000"/>
              </a:lnSpc>
            </a:pPr>
            <a:endParaRPr lang="pt-BR" sz="1050" b="0" strike="noStrike" spc="-1">
              <a:latin typeface="Arial"/>
            </a:endParaRPr>
          </a:p>
        </p:txBody>
      </p:sp>
      <p:sp>
        <p:nvSpPr>
          <p:cNvPr id="2" name="CaixaDeTexto 1">
            <a:extLst>
              <a:ext uri="{FF2B5EF4-FFF2-40B4-BE49-F238E27FC236}">
                <a16:creationId xmlns:a16="http://schemas.microsoft.com/office/drawing/2014/main" id="{E7A7854C-5792-4C96-A977-EFBCCF220D6F}"/>
              </a:ext>
            </a:extLst>
          </p:cNvPr>
          <p:cNvSpPr txBox="1"/>
          <p:nvPr/>
        </p:nvSpPr>
        <p:spPr>
          <a:xfrm>
            <a:off x="1507940" y="1651424"/>
            <a:ext cx="1620957" cy="369332"/>
          </a:xfrm>
          <a:prstGeom prst="rect">
            <a:avLst/>
          </a:prstGeom>
          <a:noFill/>
        </p:spPr>
        <p:txBody>
          <a:bodyPr wrap="none" rtlCol="0">
            <a:spAutoFit/>
          </a:bodyPr>
          <a:lstStyle/>
          <a:p>
            <a:r>
              <a:rPr lang="pt-BR" b="1" dirty="0"/>
              <a:t>VOCÊ SABIA</a:t>
            </a:r>
          </a:p>
        </p:txBody>
      </p:sp>
      <p:pic>
        <p:nvPicPr>
          <p:cNvPr id="3" name="Imagem 2">
            <a:extLst>
              <a:ext uri="{FF2B5EF4-FFF2-40B4-BE49-F238E27FC236}">
                <a16:creationId xmlns:a16="http://schemas.microsoft.com/office/drawing/2014/main" id="{8DF07534-624E-40C3-8BFF-701428B3ADD5}"/>
              </a:ext>
            </a:extLst>
          </p:cNvPr>
          <p:cNvPicPr>
            <a:picLocks noChangeAspect="1"/>
          </p:cNvPicPr>
          <p:nvPr/>
        </p:nvPicPr>
        <p:blipFill>
          <a:blip r:embed="rId4"/>
          <a:stretch>
            <a:fillRect/>
          </a:stretch>
        </p:blipFill>
        <p:spPr>
          <a:xfrm>
            <a:off x="5040180" y="3930324"/>
            <a:ext cx="1289685" cy="232675"/>
          </a:xfrm>
          <a:prstGeom prst="rect">
            <a:avLst/>
          </a:prstGeom>
        </p:spPr>
      </p:pic>
      <p:sp>
        <p:nvSpPr>
          <p:cNvPr id="107" name="CustomShape 9"/>
          <p:cNvSpPr/>
          <p:nvPr/>
        </p:nvSpPr>
        <p:spPr>
          <a:xfrm>
            <a:off x="3657660" y="3948021"/>
            <a:ext cx="1047240" cy="197280"/>
          </a:xfrm>
          <a:prstGeom prst="rect">
            <a:avLst/>
          </a:prstGeom>
          <a:blipFill rotWithShape="0">
            <a:blip r:embed="rId5"/>
            <a:stretch>
              <a:fillRect/>
            </a:stretch>
          </a:blipFill>
          <a:ln>
            <a:noFill/>
          </a:ln>
        </p:spPr>
        <p:style>
          <a:lnRef idx="0">
            <a:scrgbClr r="0" g="0" b="0"/>
          </a:lnRef>
          <a:fillRef idx="0">
            <a:scrgbClr r="0" g="0" b="0"/>
          </a:fillRef>
          <a:effectRef idx="0">
            <a:scrgbClr r="0" g="0" b="0"/>
          </a:effectRef>
          <a:fontRef idx="minor"/>
        </p:style>
      </p:sp>
      <p:pic>
        <p:nvPicPr>
          <p:cNvPr id="4" name="Imagem 3">
            <a:extLst>
              <a:ext uri="{FF2B5EF4-FFF2-40B4-BE49-F238E27FC236}">
                <a16:creationId xmlns:a16="http://schemas.microsoft.com/office/drawing/2014/main" id="{32DDE779-8ECA-4A42-B900-AABE9239FEF5}"/>
              </a:ext>
            </a:extLst>
          </p:cNvPr>
          <p:cNvPicPr>
            <a:picLocks noChangeAspect="1"/>
          </p:cNvPicPr>
          <p:nvPr/>
        </p:nvPicPr>
        <p:blipFill>
          <a:blip r:embed="rId6"/>
          <a:stretch>
            <a:fillRect/>
          </a:stretch>
        </p:blipFill>
        <p:spPr>
          <a:xfrm>
            <a:off x="499320" y="4601563"/>
            <a:ext cx="1028700" cy="800100"/>
          </a:xfrm>
          <a:prstGeom prst="rect">
            <a:avLst/>
          </a:prstGeom>
        </p:spPr>
      </p:pic>
      <p:pic>
        <p:nvPicPr>
          <p:cNvPr id="5" name="Imagem 4">
            <a:extLst>
              <a:ext uri="{FF2B5EF4-FFF2-40B4-BE49-F238E27FC236}">
                <a16:creationId xmlns:a16="http://schemas.microsoft.com/office/drawing/2014/main" id="{A32D5675-D9EA-4E08-B848-907D2D1814B0}"/>
              </a:ext>
            </a:extLst>
          </p:cNvPr>
          <p:cNvPicPr>
            <a:picLocks noChangeAspect="1"/>
          </p:cNvPicPr>
          <p:nvPr/>
        </p:nvPicPr>
        <p:blipFill>
          <a:blip r:embed="rId7"/>
          <a:stretch>
            <a:fillRect/>
          </a:stretch>
        </p:blipFill>
        <p:spPr>
          <a:xfrm>
            <a:off x="1572721" y="4601563"/>
            <a:ext cx="6126480" cy="939818"/>
          </a:xfrm>
          <a:prstGeom prst="rect">
            <a:avLst/>
          </a:prstGeom>
        </p:spPr>
      </p:pic>
      <p:cxnSp>
        <p:nvCxnSpPr>
          <p:cNvPr id="7" name="Conector de Seta Reta 6">
            <a:extLst>
              <a:ext uri="{FF2B5EF4-FFF2-40B4-BE49-F238E27FC236}">
                <a16:creationId xmlns:a16="http://schemas.microsoft.com/office/drawing/2014/main" id="{A0A85E4A-8DBC-4845-B65E-AB170C496722}"/>
              </a:ext>
            </a:extLst>
          </p:cNvPr>
          <p:cNvCxnSpPr>
            <a:cxnSpLocks/>
          </p:cNvCxnSpPr>
          <p:nvPr/>
        </p:nvCxnSpPr>
        <p:spPr>
          <a:xfrm>
            <a:off x="6329865" y="4709160"/>
            <a:ext cx="557295" cy="247181"/>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6" name="Conector de Seta Reta 15">
            <a:extLst>
              <a:ext uri="{FF2B5EF4-FFF2-40B4-BE49-F238E27FC236}">
                <a16:creationId xmlns:a16="http://schemas.microsoft.com/office/drawing/2014/main" id="{221A9657-305C-4036-B55F-2A0C1A0F1A4A}"/>
              </a:ext>
            </a:extLst>
          </p:cNvPr>
          <p:cNvCxnSpPr>
            <a:cxnSpLocks/>
          </p:cNvCxnSpPr>
          <p:nvPr/>
        </p:nvCxnSpPr>
        <p:spPr>
          <a:xfrm>
            <a:off x="6436040" y="4413240"/>
            <a:ext cx="557295" cy="247181"/>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pic>
        <p:nvPicPr>
          <p:cNvPr id="9" name="Imagem 8">
            <a:extLst>
              <a:ext uri="{FF2B5EF4-FFF2-40B4-BE49-F238E27FC236}">
                <a16:creationId xmlns:a16="http://schemas.microsoft.com/office/drawing/2014/main" id="{747B1A9E-3E95-495E-8CAF-C176690C2F8F}"/>
              </a:ext>
            </a:extLst>
          </p:cNvPr>
          <p:cNvPicPr>
            <a:picLocks noChangeAspect="1"/>
          </p:cNvPicPr>
          <p:nvPr/>
        </p:nvPicPr>
        <p:blipFill>
          <a:blip r:embed="rId8"/>
          <a:stretch>
            <a:fillRect/>
          </a:stretch>
        </p:blipFill>
        <p:spPr>
          <a:xfrm>
            <a:off x="81300" y="5964803"/>
            <a:ext cx="7513320" cy="368627"/>
          </a:xfrm>
          <a:prstGeom prst="rect">
            <a:avLst/>
          </a:prstGeom>
        </p:spPr>
      </p:pic>
      <p:pic>
        <p:nvPicPr>
          <p:cNvPr id="10" name="Imagem 9">
            <a:extLst>
              <a:ext uri="{FF2B5EF4-FFF2-40B4-BE49-F238E27FC236}">
                <a16:creationId xmlns:a16="http://schemas.microsoft.com/office/drawing/2014/main" id="{480331A3-768B-4B87-A331-B58E934D39E7}"/>
              </a:ext>
            </a:extLst>
          </p:cNvPr>
          <p:cNvPicPr>
            <a:picLocks noChangeAspect="1"/>
          </p:cNvPicPr>
          <p:nvPr/>
        </p:nvPicPr>
        <p:blipFill>
          <a:blip r:embed="rId9"/>
          <a:stretch>
            <a:fillRect/>
          </a:stretch>
        </p:blipFill>
        <p:spPr>
          <a:xfrm>
            <a:off x="3996240" y="6519836"/>
            <a:ext cx="2333625" cy="38100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99320" y="960160"/>
            <a:ext cx="4806720" cy="49860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t>
            </a:r>
            <a:r>
              <a:rPr lang="pt-BR" sz="1600" b="0" strike="noStrike" spc="29" dirty="0" err="1">
                <a:solidFill>
                  <a:srgbClr val="262626"/>
                </a:solidFill>
                <a:latin typeface="Trebuchet MS"/>
              </a:rPr>
              <a:t>Amazon</a:t>
            </a:r>
            <a:r>
              <a:rPr lang="pt-BR" sz="1600" b="0" strike="noStrike" spc="29" dirty="0">
                <a:solidFill>
                  <a:srgbClr val="262626"/>
                </a:solidFill>
                <a:latin typeface="Trebuchet MS"/>
              </a:rPr>
              <a:t> EC2</a:t>
            </a:r>
            <a:endParaRPr lang="pt-BR" sz="1600" b="0" strike="noStrike" spc="-1" dirty="0">
              <a:latin typeface="Arial"/>
            </a:endParaRPr>
          </a:p>
        </p:txBody>
      </p:sp>
      <p:sp>
        <p:nvSpPr>
          <p:cNvPr id="111" name="CustomShape 13"/>
          <p:cNvSpPr/>
          <p:nvPr/>
        </p:nvSpPr>
        <p:spPr>
          <a:xfrm>
            <a:off x="335040" y="1294440"/>
            <a:ext cx="6762192" cy="42613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endParaRPr lang="pt-BR" sz="1200" b="0" strike="noStrike" spc="-1" dirty="0">
              <a:latin typeface="Arial"/>
            </a:endParaRPr>
          </a:p>
          <a:p>
            <a:pPr marL="12600">
              <a:lnSpc>
                <a:spcPct val="100000"/>
              </a:lnSpc>
            </a:pPr>
            <a:r>
              <a:rPr lang="pt-BR" sz="1200" b="0" strike="noStrike" spc="-1" dirty="0">
                <a:solidFill>
                  <a:srgbClr val="000000"/>
                </a:solidFill>
                <a:latin typeface="Arial"/>
              </a:rPr>
              <a:t>Como este é apenas um </a:t>
            </a:r>
            <a:r>
              <a:rPr lang="pt-BR" sz="1200" b="0" strike="noStrike" spc="-1" dirty="0">
                <a:solidFill>
                  <a:srgbClr val="FF0000"/>
                </a:solidFill>
                <a:latin typeface="Arial"/>
              </a:rPr>
              <a:t>POC</a:t>
            </a:r>
            <a:r>
              <a:rPr lang="pt-BR" sz="1200" b="0" strike="noStrike" spc="-1" dirty="0">
                <a:solidFill>
                  <a:srgbClr val="000000"/>
                </a:solidFill>
                <a:latin typeface="Arial"/>
              </a:rPr>
              <a:t>, usaremos nosso </a:t>
            </a:r>
            <a:r>
              <a:rPr lang="pt-BR" sz="1200" b="1" strike="noStrike" spc="-1" dirty="0" err="1">
                <a:solidFill>
                  <a:srgbClr val="FF0000"/>
                </a:solidFill>
                <a:latin typeface="Arial"/>
              </a:rPr>
              <a:t>Amazon</a:t>
            </a:r>
            <a:r>
              <a:rPr lang="pt-BR" sz="1200" b="1" strike="noStrike" spc="-1" dirty="0">
                <a:solidFill>
                  <a:srgbClr val="FF0000"/>
                </a:solidFill>
                <a:latin typeface="Arial"/>
              </a:rPr>
              <a:t> VPC </a:t>
            </a:r>
            <a:r>
              <a:rPr lang="pt-BR" sz="1200" b="0" strike="noStrike" spc="-1" dirty="0">
                <a:solidFill>
                  <a:srgbClr val="000000"/>
                </a:solidFill>
                <a:latin typeface="Arial"/>
              </a:rPr>
              <a:t>padrão e lançaremos </a:t>
            </a:r>
          </a:p>
          <a:p>
            <a:pPr marL="12600">
              <a:lnSpc>
                <a:spcPct val="100000"/>
              </a:lnSpc>
            </a:pPr>
            <a:r>
              <a:rPr lang="pt-BR" sz="1200" b="0" strike="noStrike" spc="-1" dirty="0">
                <a:solidFill>
                  <a:srgbClr val="000000"/>
                </a:solidFill>
                <a:latin typeface="Arial"/>
              </a:rPr>
              <a:t>nossa instância </a:t>
            </a:r>
            <a:r>
              <a:rPr lang="pt-BR" sz="1200" b="0" strike="noStrike" spc="-1" dirty="0" err="1">
                <a:solidFill>
                  <a:srgbClr val="000000"/>
                </a:solidFill>
                <a:latin typeface="Arial"/>
              </a:rPr>
              <a:t>Amazon</a:t>
            </a:r>
            <a:r>
              <a:rPr lang="pt-BR" sz="1200" b="0" strike="noStrike" spc="-1" dirty="0">
                <a:solidFill>
                  <a:srgbClr val="000000"/>
                </a:solidFill>
                <a:latin typeface="Arial"/>
              </a:rPr>
              <a:t> EC2 na </a:t>
            </a:r>
            <a:r>
              <a:rPr lang="pt-BR" sz="1200" b="0" strike="noStrike" spc="-1" dirty="0" err="1">
                <a:solidFill>
                  <a:srgbClr val="000000"/>
                </a:solidFill>
                <a:latin typeface="Arial"/>
              </a:rPr>
              <a:t>sub-rede</a:t>
            </a:r>
            <a:r>
              <a:rPr lang="pt-BR" sz="1200" b="0" strike="noStrike" spc="-1" dirty="0">
                <a:solidFill>
                  <a:srgbClr val="000000"/>
                </a:solidFill>
                <a:latin typeface="Arial"/>
              </a:rPr>
              <a:t> pública padrão, onde ele atribuirá </a:t>
            </a:r>
          </a:p>
          <a:p>
            <a:pPr marL="12600">
              <a:lnSpc>
                <a:spcPct val="100000"/>
              </a:lnSpc>
            </a:pPr>
            <a:r>
              <a:rPr lang="pt-BR" sz="1200" b="0" strike="noStrike" spc="-1" dirty="0">
                <a:solidFill>
                  <a:srgbClr val="000000"/>
                </a:solidFill>
                <a:latin typeface="Arial"/>
              </a:rPr>
              <a:t>automaticamente um endereço IP público à nossa máquina virtual.</a:t>
            </a:r>
            <a:endParaRPr lang="pt-BR" sz="1200" b="0" strike="noStrike" spc="-1" dirty="0">
              <a:latin typeface="Arial"/>
            </a:endParaRPr>
          </a:p>
          <a:p>
            <a:pPr marL="241200" indent="-228600">
              <a:lnSpc>
                <a:spcPct val="100000"/>
              </a:lnSpc>
              <a:buFont typeface="+mj-lt"/>
              <a:buAutoNum type="arabicPeriod" startAt="6"/>
            </a:pPr>
            <a:r>
              <a:rPr lang="pt-BR" sz="1200" b="0" strike="noStrike" spc="-1" dirty="0">
                <a:solidFill>
                  <a:srgbClr val="000000"/>
                </a:solidFill>
                <a:latin typeface="Arial"/>
              </a:rPr>
              <a:t>Aceite as configurações padrão para a página </a:t>
            </a:r>
            <a:r>
              <a:rPr lang="pt-BR" sz="1200" b="1" spc="-5" dirty="0">
                <a:solidFill>
                  <a:srgbClr val="FF0000"/>
                </a:solidFill>
                <a:cs typeface="Arial"/>
              </a:rPr>
              <a:t>Configure </a:t>
            </a:r>
            <a:r>
              <a:rPr lang="pt-BR" sz="1200" b="1" spc="-5" dirty="0" err="1">
                <a:solidFill>
                  <a:srgbClr val="FF0000"/>
                </a:solidFill>
                <a:cs typeface="Arial"/>
              </a:rPr>
              <a:t>Instance</a:t>
            </a:r>
            <a:r>
              <a:rPr lang="pt-BR" sz="1200" b="1" spc="-5" dirty="0">
                <a:solidFill>
                  <a:srgbClr val="FF0000"/>
                </a:solidFill>
                <a:cs typeface="Arial"/>
              </a:rPr>
              <a:t> </a:t>
            </a:r>
            <a:r>
              <a:rPr lang="pt-BR" sz="1200" b="1" spc="-5" dirty="0" err="1">
                <a:solidFill>
                  <a:srgbClr val="FF0000"/>
                </a:solidFill>
                <a:cs typeface="Arial"/>
              </a:rPr>
              <a:t>Details</a:t>
            </a:r>
            <a:r>
              <a:rPr lang="pt-BR" sz="1200" b="1" spc="-5" dirty="0">
                <a:solidFill>
                  <a:srgbClr val="FF0000"/>
                </a:solidFill>
                <a:cs typeface="Arial"/>
              </a:rPr>
              <a:t> </a:t>
            </a: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a:p>
            <a:pPr marL="241200" indent="-228600">
              <a:lnSpc>
                <a:spcPct val="100000"/>
              </a:lnSpc>
              <a:buFont typeface="+mj-lt"/>
              <a:buAutoNum type="arabicPeriod" startAt="6"/>
            </a:pPr>
            <a:endParaRPr lang="pt-BR" sz="1200" b="1" spc="-5" dirty="0">
              <a:solidFill>
                <a:srgbClr val="000000"/>
              </a:solidFill>
              <a:latin typeface="Arial"/>
              <a:cs typeface="Arial"/>
            </a:endParaRP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a:p>
            <a:pPr marL="241200" indent="-228600">
              <a:lnSpc>
                <a:spcPct val="100000"/>
              </a:lnSpc>
              <a:buFont typeface="+mj-lt"/>
              <a:buAutoNum type="arabicPeriod" startAt="6"/>
            </a:pPr>
            <a:endParaRPr lang="pt-BR" sz="1200" b="1" spc="-5" dirty="0">
              <a:solidFill>
                <a:srgbClr val="000000"/>
              </a:solidFill>
              <a:latin typeface="Arial"/>
              <a:cs typeface="Arial"/>
            </a:endParaRP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a:p>
            <a:pPr marL="241200" indent="-228600">
              <a:lnSpc>
                <a:spcPct val="100000"/>
              </a:lnSpc>
              <a:buFont typeface="+mj-lt"/>
              <a:buAutoNum type="arabicPeriod" startAt="6"/>
            </a:pPr>
            <a:endParaRPr lang="pt-BR" sz="1200" b="1" spc="-5" dirty="0">
              <a:solidFill>
                <a:srgbClr val="000000"/>
              </a:solidFill>
              <a:latin typeface="Arial"/>
              <a:cs typeface="Arial"/>
            </a:endParaRP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a:p>
            <a:pPr marL="241200" indent="-228600">
              <a:lnSpc>
                <a:spcPct val="100000"/>
              </a:lnSpc>
              <a:buFont typeface="+mj-lt"/>
              <a:buAutoNum type="arabicPeriod" startAt="6"/>
            </a:pPr>
            <a:endParaRPr lang="pt-BR" sz="1200" b="1" spc="-5" dirty="0">
              <a:solidFill>
                <a:srgbClr val="000000"/>
              </a:solidFill>
              <a:latin typeface="Arial"/>
              <a:cs typeface="Arial"/>
            </a:endParaRP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a:p>
            <a:pPr marL="241200" indent="-228600">
              <a:lnSpc>
                <a:spcPct val="100000"/>
              </a:lnSpc>
              <a:buFont typeface="+mj-lt"/>
              <a:buAutoNum type="arabicPeriod" startAt="6"/>
            </a:pPr>
            <a:endParaRPr lang="pt-BR" sz="1200" b="1" spc="-5" dirty="0">
              <a:solidFill>
                <a:srgbClr val="000000"/>
              </a:solidFill>
              <a:latin typeface="Arial"/>
              <a:cs typeface="Arial"/>
            </a:endParaRP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a:p>
            <a:pPr marL="241200" indent="-228600">
              <a:lnSpc>
                <a:spcPct val="100000"/>
              </a:lnSpc>
              <a:buFont typeface="+mj-lt"/>
              <a:buAutoNum type="arabicPeriod" startAt="6"/>
            </a:pPr>
            <a:endParaRPr lang="pt-BR" sz="1200" b="1" spc="-5" dirty="0">
              <a:solidFill>
                <a:srgbClr val="000000"/>
              </a:solidFill>
              <a:latin typeface="Arial"/>
              <a:cs typeface="Arial"/>
            </a:endParaRP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a:p>
            <a:pPr marL="241200" indent="-228600">
              <a:lnSpc>
                <a:spcPct val="100000"/>
              </a:lnSpc>
              <a:buFont typeface="+mj-lt"/>
              <a:buAutoNum type="arabicPeriod" startAt="6"/>
            </a:pPr>
            <a:endParaRPr lang="pt-BR" sz="1200" b="1" spc="-5" dirty="0">
              <a:solidFill>
                <a:srgbClr val="000000"/>
              </a:solidFill>
              <a:latin typeface="Arial"/>
              <a:cs typeface="Arial"/>
            </a:endParaRP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a:p>
            <a:pPr marL="241200" indent="-228600">
              <a:lnSpc>
                <a:spcPct val="100000"/>
              </a:lnSpc>
              <a:buFont typeface="+mj-lt"/>
              <a:buAutoNum type="arabicPeriod" startAt="6"/>
            </a:pPr>
            <a:endParaRPr lang="pt-BR" sz="1200" b="1" spc="-5" dirty="0">
              <a:solidFill>
                <a:srgbClr val="000000"/>
              </a:solidFill>
              <a:latin typeface="Arial"/>
              <a:cs typeface="Arial"/>
            </a:endParaRP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a:p>
            <a:pPr marL="241200" indent="-228600">
              <a:lnSpc>
                <a:spcPct val="100000"/>
              </a:lnSpc>
              <a:buFont typeface="+mj-lt"/>
              <a:buAutoNum type="arabicPeriod" startAt="6"/>
            </a:pPr>
            <a:endParaRPr lang="pt-BR" sz="1200" b="1" spc="-5" dirty="0">
              <a:solidFill>
                <a:srgbClr val="000000"/>
              </a:solidFill>
              <a:latin typeface="Arial"/>
              <a:cs typeface="Arial"/>
            </a:endParaRP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p:txBody>
      </p:sp>
      <p:sp>
        <p:nvSpPr>
          <p:cNvPr id="116" name="CustomShape 18"/>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669BABC0-83B8-40E6-9E41-8F0E54920E8F}" type="slidenum">
              <a:rPr lang="pt-BR" sz="1050" b="0" strike="noStrike" spc="-1">
                <a:solidFill>
                  <a:srgbClr val="8B8B8B"/>
                </a:solidFill>
                <a:latin typeface="Calibri"/>
              </a:rPr>
              <a:t>5</a:t>
            </a:fld>
            <a:endParaRPr lang="pt-BR" sz="1050" b="0" strike="noStrike" spc="-1">
              <a:latin typeface="Arial"/>
            </a:endParaRPr>
          </a:p>
          <a:p>
            <a:pPr algn="ctr">
              <a:lnSpc>
                <a:spcPct val="100000"/>
              </a:lnSpc>
            </a:pPr>
            <a:endParaRPr lang="pt-BR" sz="1050" b="0" strike="noStrike" spc="-1">
              <a:latin typeface="Arial"/>
            </a:endParaRPr>
          </a:p>
        </p:txBody>
      </p:sp>
      <p:pic>
        <p:nvPicPr>
          <p:cNvPr id="2" name="Imagem 1">
            <a:extLst>
              <a:ext uri="{FF2B5EF4-FFF2-40B4-BE49-F238E27FC236}">
                <a16:creationId xmlns:a16="http://schemas.microsoft.com/office/drawing/2014/main" id="{D768664C-D579-4583-9EE7-2F9A08BA5B34}"/>
              </a:ext>
            </a:extLst>
          </p:cNvPr>
          <p:cNvPicPr>
            <a:picLocks noChangeAspect="1"/>
          </p:cNvPicPr>
          <p:nvPr/>
        </p:nvPicPr>
        <p:blipFill>
          <a:blip r:embed="rId3"/>
          <a:stretch>
            <a:fillRect/>
          </a:stretch>
        </p:blipFill>
        <p:spPr>
          <a:xfrm>
            <a:off x="216372" y="2208357"/>
            <a:ext cx="6880860" cy="5816154"/>
          </a:xfrm>
          <a:prstGeom prst="rect">
            <a:avLst/>
          </a:prstGeom>
        </p:spPr>
      </p:pic>
    </p:spTree>
    <p:extLst>
      <p:ext uri="{BB962C8B-B14F-4D97-AF65-F5344CB8AC3E}">
        <p14:creationId xmlns:p14="http://schemas.microsoft.com/office/powerpoint/2010/main" val="2202206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99320" y="960160"/>
            <a:ext cx="4806720" cy="49860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t>
            </a:r>
            <a:r>
              <a:rPr lang="pt-BR" sz="1600" b="0" strike="noStrike" spc="29" dirty="0" err="1">
                <a:solidFill>
                  <a:srgbClr val="262626"/>
                </a:solidFill>
                <a:latin typeface="Trebuchet MS"/>
              </a:rPr>
              <a:t>Amazon</a:t>
            </a:r>
            <a:r>
              <a:rPr lang="pt-BR" sz="1600" b="0" strike="noStrike" spc="29" dirty="0">
                <a:solidFill>
                  <a:srgbClr val="262626"/>
                </a:solidFill>
                <a:latin typeface="Trebuchet MS"/>
              </a:rPr>
              <a:t> EC2</a:t>
            </a:r>
            <a:endParaRPr lang="pt-BR" sz="1600" b="0" strike="noStrike" spc="-1" dirty="0">
              <a:latin typeface="Arial"/>
            </a:endParaRPr>
          </a:p>
        </p:txBody>
      </p:sp>
      <p:sp>
        <p:nvSpPr>
          <p:cNvPr id="106" name="CustomShape 8"/>
          <p:cNvSpPr/>
          <p:nvPr/>
        </p:nvSpPr>
        <p:spPr>
          <a:xfrm>
            <a:off x="491840" y="5725564"/>
            <a:ext cx="6098400" cy="8402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10000"/>
              </a:lnSpc>
              <a:spcBef>
                <a:spcPts val="99"/>
              </a:spcBef>
            </a:pPr>
            <a:r>
              <a:rPr lang="pt-BR" sz="1200" spc="-1" dirty="0">
                <a:solidFill>
                  <a:srgbClr val="000000"/>
                </a:solidFill>
              </a:rPr>
              <a:t>Veja se você consegue identificar quais ações de cada linha do </a:t>
            </a:r>
            <a:r>
              <a:rPr lang="pt-BR" sz="1200" b="0" strike="noStrike" spc="-1" dirty="0">
                <a:solidFill>
                  <a:srgbClr val="000000"/>
                </a:solidFill>
                <a:latin typeface="Arial"/>
              </a:rPr>
              <a:t>script </a:t>
            </a:r>
            <a:r>
              <a:rPr lang="pt-BR" sz="1200" b="0" strike="noStrike" spc="-1" dirty="0" err="1">
                <a:solidFill>
                  <a:srgbClr val="000000"/>
                </a:solidFill>
                <a:latin typeface="Arial"/>
              </a:rPr>
              <a:t>bash</a:t>
            </a:r>
            <a:r>
              <a:rPr lang="pt-BR" sz="1200" b="0" strike="noStrike" spc="-1" dirty="0">
                <a:solidFill>
                  <a:srgbClr val="000000"/>
                </a:solidFill>
                <a:latin typeface="Arial"/>
              </a:rPr>
              <a:t>:</a:t>
            </a:r>
            <a:endParaRPr lang="pt-BR" sz="1200" b="0" strike="noStrike" spc="-1" dirty="0">
              <a:latin typeface="Arial"/>
            </a:endParaRPr>
          </a:p>
          <a:p>
            <a:pPr marL="536575" indent="-285750">
              <a:lnSpc>
                <a:spcPct val="110000"/>
              </a:lnSpc>
              <a:spcBef>
                <a:spcPts val="99"/>
              </a:spcBef>
              <a:buFont typeface="+mj-lt"/>
              <a:buAutoNum type="romanLcPeriod"/>
            </a:pPr>
            <a:r>
              <a:rPr lang="pt-BR" sz="1200" b="0" strike="noStrike" spc="-1" dirty="0">
                <a:solidFill>
                  <a:srgbClr val="000000"/>
                </a:solidFill>
                <a:latin typeface="Arial"/>
              </a:rPr>
              <a:t>Instala, habilita e inicia o servidor Apache HTTP.</a:t>
            </a:r>
            <a:endParaRPr lang="pt-BR" sz="1200" b="0" strike="noStrike" spc="-1" dirty="0">
              <a:latin typeface="Arial"/>
            </a:endParaRPr>
          </a:p>
          <a:p>
            <a:pPr marL="536575" indent="-285750">
              <a:lnSpc>
                <a:spcPct val="110000"/>
              </a:lnSpc>
              <a:spcBef>
                <a:spcPts val="99"/>
              </a:spcBef>
              <a:buFont typeface="+mj-lt"/>
              <a:buAutoNum type="romanLcPeriod"/>
            </a:pPr>
            <a:r>
              <a:rPr lang="pt-BR" sz="1200" b="0" strike="noStrike" spc="-1" dirty="0">
                <a:solidFill>
                  <a:srgbClr val="000000"/>
                </a:solidFill>
                <a:latin typeface="Arial"/>
              </a:rPr>
              <a:t>Cria uma página index.html com uma mensagem.</a:t>
            </a:r>
            <a:endParaRPr lang="pt-BR" sz="1200" b="0" strike="noStrike" spc="-1" dirty="0">
              <a:latin typeface="Arial"/>
            </a:endParaRPr>
          </a:p>
        </p:txBody>
      </p:sp>
      <p:sp>
        <p:nvSpPr>
          <p:cNvPr id="111" name="CustomShape 13"/>
          <p:cNvSpPr/>
          <p:nvPr/>
        </p:nvSpPr>
        <p:spPr>
          <a:xfrm>
            <a:off x="335040" y="1294440"/>
            <a:ext cx="6762192" cy="42613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pt-BR" sz="1200" b="0" strike="noStrike" spc="-1" dirty="0">
                <a:solidFill>
                  <a:srgbClr val="000000"/>
                </a:solidFill>
                <a:latin typeface="Arial"/>
              </a:rPr>
              <a:t>7. Role para baixo para ver a seção </a:t>
            </a:r>
            <a:r>
              <a:rPr lang="pt-BR" sz="1200" b="1" spc="-5" dirty="0" err="1">
                <a:cs typeface="Arial"/>
              </a:rPr>
              <a:t>Advanced</a:t>
            </a:r>
            <a:r>
              <a:rPr lang="pt-BR" sz="1200" b="1" spc="-5" dirty="0">
                <a:cs typeface="Arial"/>
              </a:rPr>
              <a:t> </a:t>
            </a:r>
            <a:r>
              <a:rPr lang="pt-BR" sz="1200" b="1" spc="-5" dirty="0" err="1">
                <a:cs typeface="Arial"/>
              </a:rPr>
              <a:t>Details</a:t>
            </a:r>
            <a:r>
              <a:rPr lang="pt-BR" sz="1200" b="0" strike="noStrike" spc="-1" dirty="0">
                <a:solidFill>
                  <a:srgbClr val="000000"/>
                </a:solidFill>
                <a:latin typeface="Arial"/>
              </a:rPr>
              <a:t>.</a:t>
            </a:r>
          </a:p>
          <a:p>
            <a:pPr marL="536575" indent="-228600">
              <a:lnSpc>
                <a:spcPct val="100000"/>
              </a:lnSpc>
              <a:buFont typeface="+mj-lt"/>
              <a:buAutoNum type="alphaLcParenR"/>
            </a:pPr>
            <a:r>
              <a:rPr lang="pt-BR" sz="1200" b="0" strike="noStrike" spc="-1" dirty="0">
                <a:solidFill>
                  <a:srgbClr val="000000"/>
                </a:solidFill>
                <a:latin typeface="Arial"/>
              </a:rPr>
              <a:t>Expanda </a:t>
            </a:r>
            <a:r>
              <a:rPr lang="pt-BR" sz="1200" b="1" spc="-5" dirty="0" err="1">
                <a:cs typeface="Arial"/>
              </a:rPr>
              <a:t>Advanced</a:t>
            </a:r>
            <a:r>
              <a:rPr lang="pt-BR" sz="1200" b="1" spc="-5" dirty="0">
                <a:cs typeface="Arial"/>
              </a:rPr>
              <a:t> </a:t>
            </a:r>
            <a:r>
              <a:rPr lang="pt-BR" sz="1200" b="1" spc="-5" dirty="0" err="1">
                <a:cs typeface="Arial"/>
              </a:rPr>
              <a:t>Details</a:t>
            </a:r>
            <a:r>
              <a:rPr lang="pt-BR" sz="1200" spc="-1" dirty="0">
                <a:solidFill>
                  <a:srgbClr val="000000"/>
                </a:solidFill>
              </a:rPr>
              <a:t>. Aparecerá um </a:t>
            </a:r>
            <a:r>
              <a:rPr lang="pt-BR" sz="1200" b="0" strike="noStrike" spc="-1" dirty="0">
                <a:solidFill>
                  <a:srgbClr val="000000"/>
                </a:solidFill>
                <a:latin typeface="Arial"/>
              </a:rPr>
              <a:t>campo para </a:t>
            </a:r>
            <a:r>
              <a:rPr lang="pt-BR" sz="1200" b="1" spc="-1" dirty="0" err="1">
                <a:solidFill>
                  <a:srgbClr val="000000"/>
                </a:solidFill>
              </a:rPr>
              <a:t>User</a:t>
            </a:r>
            <a:r>
              <a:rPr lang="pt-BR" sz="1200" b="1" spc="-1" dirty="0">
                <a:solidFill>
                  <a:srgbClr val="000000"/>
                </a:solidFill>
              </a:rPr>
              <a:t> data</a:t>
            </a:r>
            <a:r>
              <a:rPr lang="pt-BR" sz="1200" b="0" strike="noStrike" spc="-1" dirty="0">
                <a:solidFill>
                  <a:srgbClr val="000000"/>
                </a:solidFill>
                <a:latin typeface="Arial"/>
              </a:rPr>
              <a:t>.</a:t>
            </a:r>
            <a:endParaRPr lang="pt-BR" sz="1200" b="0" strike="noStrike" spc="-1" dirty="0">
              <a:latin typeface="Arial"/>
            </a:endParaRPr>
          </a:p>
          <a:p>
            <a:pPr marL="536575" indent="-228600">
              <a:lnSpc>
                <a:spcPct val="100000"/>
              </a:lnSpc>
              <a:buFont typeface="+mj-lt"/>
              <a:buAutoNum type="alphaLcParenR"/>
            </a:pPr>
            <a:r>
              <a:rPr lang="pt-BR" sz="1200" b="0" strike="noStrike" spc="-1" dirty="0">
                <a:solidFill>
                  <a:srgbClr val="000000"/>
                </a:solidFill>
                <a:latin typeface="Arial"/>
              </a:rPr>
              <a:t>Copie os comandos a seguir e cole-os no campo </a:t>
            </a:r>
            <a:r>
              <a:rPr lang="pt-BR" sz="1200" b="1" strike="noStrike" spc="-1" dirty="0" err="1">
                <a:solidFill>
                  <a:srgbClr val="000000"/>
                </a:solidFill>
                <a:latin typeface="Arial"/>
              </a:rPr>
              <a:t>User</a:t>
            </a:r>
            <a:r>
              <a:rPr lang="pt-BR" sz="1200" b="1" strike="noStrike" spc="-1" dirty="0">
                <a:solidFill>
                  <a:srgbClr val="000000"/>
                </a:solidFill>
                <a:latin typeface="Arial"/>
              </a:rPr>
              <a:t> data</a:t>
            </a:r>
            <a:r>
              <a:rPr lang="pt-BR" sz="1200" b="0" strike="noStrike" spc="-1" dirty="0">
                <a:solidFill>
                  <a:srgbClr val="000000"/>
                </a:solidFill>
                <a:latin typeface="Arial"/>
              </a:rPr>
              <a:t>. </a:t>
            </a:r>
          </a:p>
          <a:p>
            <a:pPr marL="536575" indent="-228600">
              <a:lnSpc>
                <a:spcPct val="100000"/>
              </a:lnSpc>
              <a:buFont typeface="+mj-lt"/>
              <a:buAutoNum type="alphaLcParenR"/>
            </a:pPr>
            <a:r>
              <a:rPr lang="pt-BR" sz="1200" b="0" strike="noStrike" spc="-1" dirty="0">
                <a:solidFill>
                  <a:srgbClr val="000000"/>
                </a:solidFill>
                <a:latin typeface="Arial"/>
              </a:rPr>
              <a:t>(Isso é chamado </a:t>
            </a:r>
            <a:r>
              <a:rPr lang="pt-BR" sz="1200" b="1" strike="noStrike" spc="-1" dirty="0" err="1">
                <a:solidFill>
                  <a:srgbClr val="7030A0"/>
                </a:solidFill>
                <a:latin typeface="Arial"/>
              </a:rPr>
              <a:t>bootstrapping</a:t>
            </a:r>
            <a:r>
              <a:rPr lang="pt-BR" sz="1200" b="0" strike="noStrike" spc="-1" dirty="0">
                <a:solidFill>
                  <a:srgbClr val="000000"/>
                </a:solidFill>
                <a:latin typeface="Arial"/>
              </a:rPr>
              <a:t>, fornecendo código que é executado quando um computador é inicializado.)</a:t>
            </a:r>
            <a:endParaRPr lang="pt-BR" sz="1200" b="0" strike="noStrike" spc="-1" dirty="0">
              <a:latin typeface="Arial"/>
            </a:endParaRPr>
          </a:p>
        </p:txBody>
      </p:sp>
      <p:sp>
        <p:nvSpPr>
          <p:cNvPr id="115" name="CustomShape 17"/>
          <p:cNvSpPr/>
          <p:nvPr/>
        </p:nvSpPr>
        <p:spPr>
          <a:xfrm>
            <a:off x="335040" y="4710036"/>
            <a:ext cx="6762192" cy="964560"/>
          </a:xfrm>
          <a:prstGeom prst="rect">
            <a:avLst/>
          </a:prstGeom>
          <a:noFill/>
          <a:ln w="6480">
            <a:solidFill>
              <a:srgbClr val="FF0000"/>
            </a:solidFill>
            <a:round/>
          </a:ln>
        </p:spPr>
        <p:style>
          <a:lnRef idx="0">
            <a:scrgbClr r="0" g="0" b="0"/>
          </a:lnRef>
          <a:fillRef idx="0">
            <a:scrgbClr r="0" g="0" b="0"/>
          </a:fillRef>
          <a:effectRef idx="0">
            <a:scrgbClr r="0" g="0" b="0"/>
          </a:effectRef>
          <a:fontRef idx="minor"/>
        </p:style>
        <p:txBody>
          <a:bodyPr lIns="0" tIns="36720" rIns="0" bIns="0"/>
          <a:lstStyle/>
          <a:p>
            <a:pPr marL="94615">
              <a:lnSpc>
                <a:spcPts val="1300"/>
              </a:lnSpc>
              <a:spcBef>
                <a:spcPts val="290"/>
              </a:spcBef>
            </a:pPr>
            <a:r>
              <a:rPr lang="en-US" sz="1000" spc="110" dirty="0">
                <a:solidFill>
                  <a:srgbClr val="002060"/>
                </a:solidFill>
                <a:cs typeface="Arial"/>
              </a:rPr>
              <a:t>#!/bin/bash</a:t>
            </a:r>
            <a:endParaRPr lang="en-US" sz="1000" dirty="0">
              <a:solidFill>
                <a:srgbClr val="002060"/>
              </a:solidFill>
              <a:cs typeface="Arial"/>
            </a:endParaRPr>
          </a:p>
          <a:p>
            <a:pPr marL="94615" marR="2707005">
              <a:lnSpc>
                <a:spcPct val="97700"/>
              </a:lnSpc>
              <a:spcBef>
                <a:spcPts val="10"/>
              </a:spcBef>
            </a:pPr>
            <a:r>
              <a:rPr lang="en-US" sz="1000" spc="-90" dirty="0">
                <a:solidFill>
                  <a:srgbClr val="002060"/>
                </a:solidFill>
                <a:cs typeface="Arial"/>
              </a:rPr>
              <a:t>yum </a:t>
            </a:r>
            <a:r>
              <a:rPr lang="en-US" sz="1000" spc="145" dirty="0">
                <a:solidFill>
                  <a:srgbClr val="002060"/>
                </a:solidFill>
                <a:cs typeface="Arial"/>
              </a:rPr>
              <a:t>-y </a:t>
            </a:r>
            <a:r>
              <a:rPr lang="en-US" sz="1000" spc="200" dirty="0">
                <a:solidFill>
                  <a:srgbClr val="002060"/>
                </a:solidFill>
                <a:cs typeface="Arial"/>
              </a:rPr>
              <a:t>install </a:t>
            </a:r>
            <a:r>
              <a:rPr lang="en-US" sz="1000" spc="110" dirty="0" err="1">
                <a:solidFill>
                  <a:srgbClr val="002060"/>
                </a:solidFill>
                <a:cs typeface="Arial"/>
              </a:rPr>
              <a:t>httpd</a:t>
            </a:r>
            <a:endParaRPr lang="en-US" sz="1000" spc="110" dirty="0">
              <a:solidFill>
                <a:srgbClr val="002060"/>
              </a:solidFill>
              <a:cs typeface="Arial"/>
            </a:endParaRPr>
          </a:p>
          <a:p>
            <a:pPr marL="94615" marR="2707005">
              <a:lnSpc>
                <a:spcPct val="97700"/>
              </a:lnSpc>
              <a:spcBef>
                <a:spcPts val="10"/>
              </a:spcBef>
            </a:pPr>
            <a:r>
              <a:rPr lang="en-US" sz="1000" spc="90" dirty="0" err="1">
                <a:solidFill>
                  <a:srgbClr val="002060"/>
                </a:solidFill>
                <a:cs typeface="Arial"/>
              </a:rPr>
              <a:t>systemctl</a:t>
            </a:r>
            <a:r>
              <a:rPr lang="en-US" sz="1000" spc="90" dirty="0">
                <a:solidFill>
                  <a:srgbClr val="002060"/>
                </a:solidFill>
                <a:cs typeface="Arial"/>
              </a:rPr>
              <a:t> </a:t>
            </a:r>
            <a:r>
              <a:rPr lang="en-US" sz="1000" spc="50" dirty="0">
                <a:solidFill>
                  <a:srgbClr val="002060"/>
                </a:solidFill>
                <a:cs typeface="Arial"/>
              </a:rPr>
              <a:t>enable </a:t>
            </a:r>
            <a:r>
              <a:rPr lang="en-US" sz="1000" spc="110" dirty="0" err="1">
                <a:solidFill>
                  <a:srgbClr val="002060"/>
                </a:solidFill>
                <a:cs typeface="Arial"/>
              </a:rPr>
              <a:t>httpd</a:t>
            </a:r>
            <a:endParaRPr lang="en-US" sz="1000" spc="110" dirty="0">
              <a:solidFill>
                <a:srgbClr val="002060"/>
              </a:solidFill>
              <a:cs typeface="Arial"/>
            </a:endParaRPr>
          </a:p>
          <a:p>
            <a:pPr marL="94615" marR="2707005">
              <a:lnSpc>
                <a:spcPct val="97700"/>
              </a:lnSpc>
              <a:spcBef>
                <a:spcPts val="10"/>
              </a:spcBef>
            </a:pPr>
            <a:r>
              <a:rPr lang="en-US" sz="1000" spc="90" dirty="0" err="1">
                <a:solidFill>
                  <a:srgbClr val="002060"/>
                </a:solidFill>
                <a:cs typeface="Arial"/>
              </a:rPr>
              <a:t>systemctl</a:t>
            </a:r>
            <a:r>
              <a:rPr lang="en-US" sz="1000" spc="90" dirty="0">
                <a:solidFill>
                  <a:srgbClr val="002060"/>
                </a:solidFill>
                <a:cs typeface="Arial"/>
              </a:rPr>
              <a:t> </a:t>
            </a:r>
            <a:r>
              <a:rPr lang="en-US" sz="1000" spc="175" dirty="0">
                <a:solidFill>
                  <a:srgbClr val="002060"/>
                </a:solidFill>
                <a:cs typeface="Arial"/>
              </a:rPr>
              <a:t>start</a:t>
            </a:r>
            <a:r>
              <a:rPr lang="en-US" sz="1000" spc="65" dirty="0">
                <a:solidFill>
                  <a:srgbClr val="002060"/>
                </a:solidFill>
                <a:cs typeface="Arial"/>
              </a:rPr>
              <a:t> </a:t>
            </a:r>
            <a:r>
              <a:rPr lang="en-US" sz="1000" spc="110" dirty="0" err="1">
                <a:solidFill>
                  <a:srgbClr val="002060"/>
                </a:solidFill>
                <a:cs typeface="Arial"/>
              </a:rPr>
              <a:t>httpd</a:t>
            </a:r>
            <a:endParaRPr lang="en-US" sz="1000" dirty="0">
              <a:solidFill>
                <a:srgbClr val="002060"/>
              </a:solidFill>
              <a:cs typeface="Arial"/>
            </a:endParaRPr>
          </a:p>
          <a:p>
            <a:pPr marL="94615">
              <a:lnSpc>
                <a:spcPts val="1270"/>
              </a:lnSpc>
            </a:pPr>
            <a:r>
              <a:rPr lang="en-US" sz="1000" spc="5" dirty="0">
                <a:solidFill>
                  <a:srgbClr val="002060"/>
                </a:solidFill>
                <a:cs typeface="Arial"/>
              </a:rPr>
              <a:t>echo </a:t>
            </a:r>
            <a:r>
              <a:rPr lang="en-US" sz="1000" spc="65" dirty="0">
                <a:solidFill>
                  <a:srgbClr val="002060"/>
                </a:solidFill>
                <a:cs typeface="Arial"/>
              </a:rPr>
              <a:t>'&lt;html&gt;&lt;h1&gt;</a:t>
            </a:r>
            <a:r>
              <a:rPr lang="en-US" sz="1000" spc="65" dirty="0" err="1">
                <a:solidFill>
                  <a:srgbClr val="002060"/>
                </a:solidFill>
                <a:cs typeface="Arial"/>
              </a:rPr>
              <a:t>Senai</a:t>
            </a:r>
            <a:r>
              <a:rPr lang="en-US" sz="1000" spc="65" dirty="0">
                <a:solidFill>
                  <a:srgbClr val="002060"/>
                </a:solidFill>
                <a:cs typeface="Arial"/>
              </a:rPr>
              <a:t> </a:t>
            </a:r>
            <a:r>
              <a:rPr lang="en-US" sz="1000" spc="65" dirty="0" err="1">
                <a:solidFill>
                  <a:srgbClr val="002060"/>
                </a:solidFill>
                <a:cs typeface="Arial"/>
              </a:rPr>
              <a:t>Informática</a:t>
            </a:r>
            <a:r>
              <a:rPr lang="en-US" sz="1000" spc="65" dirty="0">
                <a:solidFill>
                  <a:srgbClr val="002060"/>
                </a:solidFill>
                <a:cs typeface="Arial"/>
              </a:rPr>
              <a:t> e AWS a </a:t>
            </a:r>
            <a:r>
              <a:rPr lang="en-US" sz="1000" spc="65" dirty="0" err="1">
                <a:solidFill>
                  <a:srgbClr val="002060"/>
                </a:solidFill>
                <a:cs typeface="Arial"/>
              </a:rPr>
              <a:t>parceria</a:t>
            </a:r>
            <a:r>
              <a:rPr lang="en-US" sz="1000" spc="65" dirty="0">
                <a:solidFill>
                  <a:srgbClr val="002060"/>
                </a:solidFill>
                <a:cs typeface="Arial"/>
              </a:rPr>
              <a:t> do </a:t>
            </a:r>
            <a:r>
              <a:rPr lang="en-US" sz="1000" spc="65" dirty="0" err="1">
                <a:solidFill>
                  <a:srgbClr val="002060"/>
                </a:solidFill>
                <a:cs typeface="Arial"/>
              </a:rPr>
              <a:t>futuro</a:t>
            </a:r>
            <a:r>
              <a:rPr lang="en-US" sz="1000" spc="120" dirty="0">
                <a:solidFill>
                  <a:srgbClr val="002060"/>
                </a:solidFill>
                <a:cs typeface="Arial"/>
              </a:rPr>
              <a:t>! </a:t>
            </a:r>
            <a:r>
              <a:rPr lang="en-US" sz="1000" spc="85" dirty="0">
                <a:solidFill>
                  <a:srgbClr val="002060"/>
                </a:solidFill>
                <a:cs typeface="Arial"/>
              </a:rPr>
              <a:t>&lt;/h1&gt;&lt;/html&gt;' </a:t>
            </a:r>
            <a:r>
              <a:rPr lang="en-US" sz="1000" spc="-40" dirty="0">
                <a:solidFill>
                  <a:srgbClr val="002060"/>
                </a:solidFill>
                <a:cs typeface="Arial"/>
              </a:rPr>
              <a:t>&gt;</a:t>
            </a:r>
            <a:r>
              <a:rPr lang="en-US" sz="1000" spc="114" dirty="0">
                <a:solidFill>
                  <a:srgbClr val="002060"/>
                </a:solidFill>
                <a:cs typeface="Arial"/>
              </a:rPr>
              <a:t> </a:t>
            </a:r>
            <a:r>
              <a:rPr lang="en-US" sz="1000" spc="90" dirty="0">
                <a:solidFill>
                  <a:srgbClr val="002060"/>
                </a:solidFill>
                <a:cs typeface="Arial"/>
              </a:rPr>
              <a:t>/var/www/html/index.html</a:t>
            </a:r>
            <a:endParaRPr lang="en-US" sz="1000" dirty="0">
              <a:solidFill>
                <a:srgbClr val="002060"/>
              </a:solidFill>
              <a:cs typeface="Arial"/>
            </a:endParaRPr>
          </a:p>
        </p:txBody>
      </p:sp>
      <p:sp>
        <p:nvSpPr>
          <p:cNvPr id="116" name="CustomShape 18"/>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669BABC0-83B8-40E6-9E41-8F0E54920E8F}" type="slidenum">
              <a:rPr lang="pt-BR" sz="1050" b="0" strike="noStrike" spc="-1">
                <a:solidFill>
                  <a:srgbClr val="8B8B8B"/>
                </a:solidFill>
                <a:latin typeface="Calibri"/>
              </a:rPr>
              <a:t>6</a:t>
            </a:fld>
            <a:endParaRPr lang="pt-BR" sz="1050" b="0" strike="noStrike" spc="-1">
              <a:latin typeface="Arial"/>
            </a:endParaRPr>
          </a:p>
          <a:p>
            <a:pPr algn="ctr">
              <a:lnSpc>
                <a:spcPct val="100000"/>
              </a:lnSpc>
            </a:pPr>
            <a:endParaRPr lang="pt-BR" sz="1050" b="0" strike="noStrike" spc="-1">
              <a:latin typeface="Arial"/>
            </a:endParaRPr>
          </a:p>
        </p:txBody>
      </p:sp>
      <p:sp>
        <p:nvSpPr>
          <p:cNvPr id="7" name="Retângulo 6">
            <a:extLst>
              <a:ext uri="{FF2B5EF4-FFF2-40B4-BE49-F238E27FC236}">
                <a16:creationId xmlns:a16="http://schemas.microsoft.com/office/drawing/2014/main" id="{0F5E348B-6A07-490C-A26C-B0A17566AE22}"/>
              </a:ext>
            </a:extLst>
          </p:cNvPr>
          <p:cNvSpPr/>
          <p:nvPr/>
        </p:nvSpPr>
        <p:spPr>
          <a:xfrm>
            <a:off x="335040" y="6474518"/>
            <a:ext cx="6431474" cy="1538883"/>
          </a:xfrm>
          <a:prstGeom prst="rect">
            <a:avLst/>
          </a:prstGeom>
        </p:spPr>
        <p:txBody>
          <a:bodyPr wrap="square">
            <a:spAutoFit/>
          </a:bodyPr>
          <a:lstStyle/>
          <a:p>
            <a:pPr marL="228600" indent="-228600">
              <a:lnSpc>
                <a:spcPct val="100000"/>
              </a:lnSpc>
              <a:spcBef>
                <a:spcPts val="230"/>
              </a:spcBef>
              <a:buFont typeface="+mj-lt"/>
              <a:buAutoNum type="arabicParenR" startAt="8"/>
            </a:pPr>
            <a:r>
              <a:rPr lang="pt-BR" sz="1200" spc="-1" dirty="0">
                <a:solidFill>
                  <a:srgbClr val="000000"/>
                </a:solidFill>
              </a:rPr>
              <a:t>Clique em </a:t>
            </a:r>
            <a:r>
              <a:rPr lang="pt-BR" sz="1200" b="1" spc="-1" dirty="0">
                <a:solidFill>
                  <a:srgbClr val="000000"/>
                </a:solidFill>
              </a:rPr>
              <a:t>Next: </a:t>
            </a:r>
            <a:r>
              <a:rPr lang="pt-BR" sz="1200" b="1" spc="-1" dirty="0" err="1">
                <a:solidFill>
                  <a:srgbClr val="000000"/>
                </a:solidFill>
              </a:rPr>
              <a:t>Add</a:t>
            </a:r>
            <a:r>
              <a:rPr lang="pt-BR" sz="1200" b="1" spc="-1" dirty="0">
                <a:solidFill>
                  <a:srgbClr val="000000"/>
                </a:solidFill>
              </a:rPr>
              <a:t> </a:t>
            </a:r>
            <a:r>
              <a:rPr lang="pt-BR" sz="1200" b="1" spc="-1" dirty="0" err="1">
                <a:solidFill>
                  <a:srgbClr val="000000"/>
                </a:solidFill>
              </a:rPr>
              <a:t>Storage</a:t>
            </a:r>
            <a:endParaRPr lang="pt-BR" sz="1200" b="1" spc="-1" dirty="0">
              <a:solidFill>
                <a:srgbClr val="000000"/>
              </a:solidFill>
            </a:endParaRPr>
          </a:p>
          <a:p>
            <a:pPr marL="228600" indent="-228600">
              <a:lnSpc>
                <a:spcPct val="100000"/>
              </a:lnSpc>
              <a:spcBef>
                <a:spcPts val="230"/>
              </a:spcBef>
              <a:buFont typeface="+mj-lt"/>
              <a:buAutoNum type="arabicParenR" startAt="8"/>
            </a:pPr>
            <a:endParaRPr lang="pt-BR" sz="1200" b="1" spc="-1" dirty="0">
              <a:solidFill>
                <a:srgbClr val="000000"/>
              </a:solidFill>
            </a:endParaRPr>
          </a:p>
          <a:p>
            <a:pPr marL="228600" indent="-228600">
              <a:lnSpc>
                <a:spcPct val="100000"/>
              </a:lnSpc>
              <a:spcBef>
                <a:spcPts val="230"/>
              </a:spcBef>
              <a:buFont typeface="+mj-lt"/>
              <a:buAutoNum type="arabicParenR" startAt="8"/>
            </a:pPr>
            <a:endParaRPr lang="pt-BR" sz="1200" b="1" spc="-1" dirty="0">
              <a:solidFill>
                <a:srgbClr val="000000"/>
              </a:solidFill>
            </a:endParaRPr>
          </a:p>
          <a:p>
            <a:pPr marL="228600" indent="-228600">
              <a:lnSpc>
                <a:spcPct val="100000"/>
              </a:lnSpc>
              <a:spcBef>
                <a:spcPts val="230"/>
              </a:spcBef>
              <a:buFont typeface="+mj-lt"/>
              <a:buAutoNum type="arabicParenR" startAt="8"/>
            </a:pPr>
            <a:endParaRPr lang="pt-BR" sz="1200" b="1" spc="-1" dirty="0"/>
          </a:p>
          <a:p>
            <a:pPr lvl="1">
              <a:spcBef>
                <a:spcPts val="230"/>
              </a:spcBef>
            </a:pPr>
            <a:r>
              <a:rPr lang="pt-BR" sz="1200" spc="-1" dirty="0">
                <a:solidFill>
                  <a:srgbClr val="000000"/>
                </a:solidFill>
              </a:rPr>
              <a:t>Não precisaremos de outro volume </a:t>
            </a:r>
            <a:r>
              <a:rPr lang="pt-BR" sz="1200" spc="-1" dirty="0" err="1">
                <a:solidFill>
                  <a:srgbClr val="000000"/>
                </a:solidFill>
              </a:rPr>
              <a:t>Amazon</a:t>
            </a:r>
            <a:r>
              <a:rPr lang="pt-BR" sz="1200" spc="-1" dirty="0">
                <a:solidFill>
                  <a:srgbClr val="000000"/>
                </a:solidFill>
              </a:rPr>
              <a:t> </a:t>
            </a:r>
            <a:r>
              <a:rPr lang="pt-BR" sz="1200" spc="-1" dirty="0" err="1">
                <a:solidFill>
                  <a:srgbClr val="000000"/>
                </a:solidFill>
              </a:rPr>
              <a:t>Elastic</a:t>
            </a:r>
            <a:r>
              <a:rPr lang="pt-BR" sz="1200" spc="-1" dirty="0">
                <a:solidFill>
                  <a:srgbClr val="000000"/>
                </a:solidFill>
              </a:rPr>
              <a:t> </a:t>
            </a:r>
            <a:r>
              <a:rPr lang="pt-BR" sz="1200" spc="-1" dirty="0" err="1">
                <a:solidFill>
                  <a:srgbClr val="000000"/>
                </a:solidFill>
              </a:rPr>
              <a:t>Block</a:t>
            </a:r>
            <a:r>
              <a:rPr lang="pt-BR" sz="1200" spc="-1" dirty="0">
                <a:solidFill>
                  <a:srgbClr val="000000"/>
                </a:solidFill>
              </a:rPr>
              <a:t> </a:t>
            </a:r>
            <a:r>
              <a:rPr lang="pt-BR" sz="1200" spc="-1" dirty="0" err="1">
                <a:solidFill>
                  <a:srgbClr val="000000"/>
                </a:solidFill>
              </a:rPr>
              <a:t>Store</a:t>
            </a:r>
            <a:r>
              <a:rPr lang="pt-BR" sz="1200" spc="-1" dirty="0">
                <a:solidFill>
                  <a:srgbClr val="000000"/>
                </a:solidFill>
              </a:rPr>
              <a:t> (</a:t>
            </a:r>
            <a:r>
              <a:rPr lang="pt-BR" sz="1200" spc="-1" dirty="0" err="1">
                <a:solidFill>
                  <a:srgbClr val="000000"/>
                </a:solidFill>
              </a:rPr>
              <a:t>Amazon</a:t>
            </a:r>
            <a:r>
              <a:rPr lang="pt-BR" sz="1200" spc="-1" dirty="0">
                <a:solidFill>
                  <a:srgbClr val="000000"/>
                </a:solidFill>
              </a:rPr>
              <a:t> EBS)</a:t>
            </a:r>
          </a:p>
          <a:p>
            <a:pPr lvl="1">
              <a:spcBef>
                <a:spcPts val="230"/>
              </a:spcBef>
            </a:pPr>
            <a:r>
              <a:rPr lang="pt-BR" sz="1200" spc="-1" dirty="0">
                <a:solidFill>
                  <a:srgbClr val="000000"/>
                </a:solidFill>
              </a:rPr>
              <a:t>Dentro de </a:t>
            </a:r>
            <a:r>
              <a:rPr lang="pt-BR" sz="1200" b="1" spc="-1" dirty="0"/>
              <a:t>Step4: </a:t>
            </a:r>
            <a:r>
              <a:rPr lang="pt-BR" sz="1200" b="1" spc="-1" dirty="0" err="1"/>
              <a:t>Add</a:t>
            </a:r>
            <a:r>
              <a:rPr lang="pt-BR" sz="1200" b="1" spc="-1" dirty="0"/>
              <a:t> </a:t>
            </a:r>
            <a:r>
              <a:rPr lang="pt-BR" sz="1200" b="1" spc="-1" dirty="0" err="1"/>
              <a:t>Storage</a:t>
            </a:r>
            <a:r>
              <a:rPr lang="pt-BR" sz="1200" b="1" spc="-1" dirty="0"/>
              <a:t> </a:t>
            </a:r>
            <a:r>
              <a:rPr lang="pt-BR" sz="1200" spc="-1" dirty="0">
                <a:solidFill>
                  <a:srgbClr val="000000"/>
                </a:solidFill>
              </a:rPr>
              <a:t>- Clique em </a:t>
            </a:r>
            <a:r>
              <a:rPr lang="pt-BR" sz="1200" b="1" spc="-5" dirty="0">
                <a:cs typeface="Arial"/>
              </a:rPr>
              <a:t>Next </a:t>
            </a:r>
            <a:r>
              <a:rPr lang="pt-BR" sz="1200" spc="-1" dirty="0">
                <a:solidFill>
                  <a:srgbClr val="000000"/>
                </a:solidFill>
              </a:rPr>
              <a:t>: </a:t>
            </a:r>
            <a:r>
              <a:rPr lang="pt-BR" sz="1200" b="1" spc="-1" dirty="0" err="1">
                <a:solidFill>
                  <a:srgbClr val="000000"/>
                </a:solidFill>
              </a:rPr>
              <a:t>Add</a:t>
            </a:r>
            <a:r>
              <a:rPr lang="pt-BR" sz="1200" b="1" spc="-1" dirty="0">
                <a:solidFill>
                  <a:srgbClr val="000000"/>
                </a:solidFill>
              </a:rPr>
              <a:t> </a:t>
            </a:r>
            <a:r>
              <a:rPr lang="pt-BR" sz="1200" b="1" spc="-1" dirty="0" err="1">
                <a:solidFill>
                  <a:srgbClr val="000000"/>
                </a:solidFill>
              </a:rPr>
              <a:t>Tags</a:t>
            </a:r>
            <a:endParaRPr lang="pt-BR" sz="1200" b="1" spc="-1" dirty="0"/>
          </a:p>
          <a:p>
            <a:pPr lvl="1">
              <a:spcBef>
                <a:spcPts val="230"/>
              </a:spcBef>
            </a:pPr>
            <a:endParaRPr lang="pt-BR" sz="1200" spc="-1" dirty="0"/>
          </a:p>
        </p:txBody>
      </p:sp>
      <p:pic>
        <p:nvPicPr>
          <p:cNvPr id="8" name="Imagem 7">
            <a:extLst>
              <a:ext uri="{FF2B5EF4-FFF2-40B4-BE49-F238E27FC236}">
                <a16:creationId xmlns:a16="http://schemas.microsoft.com/office/drawing/2014/main" id="{0616FA59-E908-4087-AF36-8C80696C1BA3}"/>
              </a:ext>
            </a:extLst>
          </p:cNvPr>
          <p:cNvPicPr>
            <a:picLocks noChangeAspect="1"/>
          </p:cNvPicPr>
          <p:nvPr/>
        </p:nvPicPr>
        <p:blipFill>
          <a:blip r:embed="rId3"/>
          <a:stretch>
            <a:fillRect/>
          </a:stretch>
        </p:blipFill>
        <p:spPr>
          <a:xfrm>
            <a:off x="1005886" y="6681984"/>
            <a:ext cx="4505325" cy="561975"/>
          </a:xfrm>
          <a:prstGeom prst="rect">
            <a:avLst/>
          </a:prstGeom>
        </p:spPr>
      </p:pic>
      <p:cxnSp>
        <p:nvCxnSpPr>
          <p:cNvPr id="18" name="Conector de Seta Reta 17">
            <a:extLst>
              <a:ext uri="{FF2B5EF4-FFF2-40B4-BE49-F238E27FC236}">
                <a16:creationId xmlns:a16="http://schemas.microsoft.com/office/drawing/2014/main" id="{BAE016F6-7A52-4217-B841-7BCB3E0FFA62}"/>
              </a:ext>
            </a:extLst>
          </p:cNvPr>
          <p:cNvCxnSpPr>
            <a:cxnSpLocks/>
          </p:cNvCxnSpPr>
          <p:nvPr/>
        </p:nvCxnSpPr>
        <p:spPr>
          <a:xfrm flipH="1">
            <a:off x="5390650" y="6566928"/>
            <a:ext cx="554722" cy="33620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pic>
        <p:nvPicPr>
          <p:cNvPr id="12" name="Imagem 11">
            <a:extLst>
              <a:ext uri="{FF2B5EF4-FFF2-40B4-BE49-F238E27FC236}">
                <a16:creationId xmlns:a16="http://schemas.microsoft.com/office/drawing/2014/main" id="{FB7939E7-FF0D-4FD7-84AD-94F355B58F15}"/>
              </a:ext>
            </a:extLst>
          </p:cNvPr>
          <p:cNvPicPr>
            <a:picLocks noChangeAspect="1"/>
          </p:cNvPicPr>
          <p:nvPr/>
        </p:nvPicPr>
        <p:blipFill>
          <a:blip r:embed="rId4"/>
          <a:stretch>
            <a:fillRect/>
          </a:stretch>
        </p:blipFill>
        <p:spPr>
          <a:xfrm>
            <a:off x="895965" y="7782515"/>
            <a:ext cx="4410075" cy="590550"/>
          </a:xfrm>
          <a:prstGeom prst="rect">
            <a:avLst/>
          </a:prstGeom>
        </p:spPr>
      </p:pic>
      <p:cxnSp>
        <p:nvCxnSpPr>
          <p:cNvPr id="20" name="Conector de Seta Reta 19">
            <a:extLst>
              <a:ext uri="{FF2B5EF4-FFF2-40B4-BE49-F238E27FC236}">
                <a16:creationId xmlns:a16="http://schemas.microsoft.com/office/drawing/2014/main" id="{CF4358E8-76AD-408A-9B0E-CDC07CF60A98}"/>
              </a:ext>
            </a:extLst>
          </p:cNvPr>
          <p:cNvCxnSpPr>
            <a:cxnSpLocks/>
          </p:cNvCxnSpPr>
          <p:nvPr/>
        </p:nvCxnSpPr>
        <p:spPr>
          <a:xfrm flipH="1">
            <a:off x="5197119" y="7753916"/>
            <a:ext cx="554722" cy="33620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pic>
        <p:nvPicPr>
          <p:cNvPr id="2" name="Imagem 1">
            <a:extLst>
              <a:ext uri="{FF2B5EF4-FFF2-40B4-BE49-F238E27FC236}">
                <a16:creationId xmlns:a16="http://schemas.microsoft.com/office/drawing/2014/main" id="{DFB78058-2E01-4842-AA7E-7B5BA8B33165}"/>
              </a:ext>
            </a:extLst>
          </p:cNvPr>
          <p:cNvPicPr>
            <a:picLocks noChangeAspect="1"/>
          </p:cNvPicPr>
          <p:nvPr/>
        </p:nvPicPr>
        <p:blipFill>
          <a:blip r:embed="rId5"/>
          <a:stretch>
            <a:fillRect/>
          </a:stretch>
        </p:blipFill>
        <p:spPr>
          <a:xfrm>
            <a:off x="600740" y="2287049"/>
            <a:ext cx="6258421" cy="2328242"/>
          </a:xfrm>
          <a:prstGeom prst="rect">
            <a:avLst/>
          </a:prstGeom>
        </p:spPr>
      </p:pic>
    </p:spTree>
    <p:extLst>
      <p:ext uri="{BB962C8B-B14F-4D97-AF65-F5344CB8AC3E}">
        <p14:creationId xmlns:p14="http://schemas.microsoft.com/office/powerpoint/2010/main" val="311524272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20EE4997-58CD-4511-982F-D722120E039E}"/>
              </a:ext>
            </a:extLst>
          </p:cNvPr>
          <p:cNvPicPr>
            <a:picLocks noChangeAspect="1"/>
          </p:cNvPicPr>
          <p:nvPr/>
        </p:nvPicPr>
        <p:blipFill>
          <a:blip r:embed="rId3"/>
          <a:stretch>
            <a:fillRect/>
          </a:stretch>
        </p:blipFill>
        <p:spPr>
          <a:xfrm>
            <a:off x="0" y="5603636"/>
            <a:ext cx="7772400" cy="2153499"/>
          </a:xfrm>
          <a:prstGeom prst="rect">
            <a:avLst/>
          </a:prstGeom>
        </p:spPr>
      </p:pic>
      <p:pic>
        <p:nvPicPr>
          <p:cNvPr id="3" name="Imagem 2">
            <a:extLst>
              <a:ext uri="{FF2B5EF4-FFF2-40B4-BE49-F238E27FC236}">
                <a16:creationId xmlns:a16="http://schemas.microsoft.com/office/drawing/2014/main" id="{90102BE7-F0C7-4B6C-8399-0565CA179FFF}"/>
              </a:ext>
            </a:extLst>
          </p:cNvPr>
          <p:cNvPicPr>
            <a:picLocks noChangeAspect="1"/>
          </p:cNvPicPr>
          <p:nvPr/>
        </p:nvPicPr>
        <p:blipFill>
          <a:blip r:embed="rId4"/>
          <a:stretch>
            <a:fillRect/>
          </a:stretch>
        </p:blipFill>
        <p:spPr>
          <a:xfrm>
            <a:off x="369324" y="4238625"/>
            <a:ext cx="4756582" cy="649013"/>
          </a:xfrm>
          <a:prstGeom prst="rect">
            <a:avLst/>
          </a:prstGeom>
        </p:spPr>
      </p:pic>
      <p:sp>
        <p:nvSpPr>
          <p:cNvPr id="117" name="CustomShape 1"/>
          <p:cNvSpPr/>
          <p:nvPr/>
        </p:nvSpPr>
        <p:spPr>
          <a:xfrm>
            <a:off x="499320" y="952032"/>
            <a:ext cx="4806720" cy="273408"/>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t>
            </a:r>
            <a:r>
              <a:rPr lang="pt-BR" sz="1600" b="0" strike="noStrike" spc="29" dirty="0" err="1">
                <a:solidFill>
                  <a:srgbClr val="262626"/>
                </a:solidFill>
                <a:latin typeface="Trebuchet MS"/>
              </a:rPr>
              <a:t>Amazon</a:t>
            </a:r>
            <a:r>
              <a:rPr lang="pt-BR" sz="1600" b="0" strike="noStrike" spc="29" dirty="0">
                <a:solidFill>
                  <a:srgbClr val="262626"/>
                </a:solidFill>
                <a:latin typeface="Trebuchet MS"/>
              </a:rPr>
              <a:t> EC2</a:t>
            </a:r>
            <a:endParaRPr lang="pt-BR" sz="1600" b="0" strike="noStrike" spc="-1" dirty="0">
              <a:latin typeface="Arial"/>
            </a:endParaRPr>
          </a:p>
        </p:txBody>
      </p:sp>
      <p:sp>
        <p:nvSpPr>
          <p:cNvPr id="125" name="CustomShape 9"/>
          <p:cNvSpPr/>
          <p:nvPr/>
        </p:nvSpPr>
        <p:spPr>
          <a:xfrm>
            <a:off x="555120" y="1410120"/>
            <a:ext cx="5095800" cy="3780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pt-BR" sz="1200" b="0" strike="noStrike" spc="-1" dirty="0">
                <a:solidFill>
                  <a:srgbClr val="000000"/>
                </a:solidFill>
                <a:latin typeface="Arial"/>
              </a:rPr>
              <a:t>Vamos adicionar algum armazenamento à nossa instância, </a:t>
            </a:r>
            <a:r>
              <a:rPr lang="pt-BR" sz="1200" b="0" strike="noStrike" spc="-1" dirty="0" err="1">
                <a:solidFill>
                  <a:srgbClr val="000000"/>
                </a:solidFill>
                <a:latin typeface="Arial"/>
              </a:rPr>
              <a:t>tags</a:t>
            </a:r>
            <a:r>
              <a:rPr lang="pt-BR" sz="1200" b="0" strike="noStrike" spc="-1" dirty="0">
                <a:solidFill>
                  <a:srgbClr val="000000"/>
                </a:solidFill>
                <a:latin typeface="Arial"/>
              </a:rPr>
              <a:t> e grupos de segurança:</a:t>
            </a:r>
            <a:endParaRPr lang="pt-BR" sz="1200" b="0" strike="noStrike" spc="-1" dirty="0">
              <a:latin typeface="Arial"/>
            </a:endParaRPr>
          </a:p>
        </p:txBody>
      </p:sp>
      <p:sp>
        <p:nvSpPr>
          <p:cNvPr id="126" name="CustomShape 10"/>
          <p:cNvSpPr/>
          <p:nvPr/>
        </p:nvSpPr>
        <p:spPr>
          <a:xfrm>
            <a:off x="313920" y="1800000"/>
            <a:ext cx="4806720" cy="1275120"/>
          </a:xfrm>
          <a:prstGeom prst="rect">
            <a:avLst/>
          </a:prstGeom>
          <a:noFill/>
          <a:ln>
            <a:noFill/>
          </a:ln>
        </p:spPr>
        <p:style>
          <a:lnRef idx="0">
            <a:scrgbClr r="0" g="0" b="0"/>
          </a:lnRef>
          <a:fillRef idx="0">
            <a:scrgbClr r="0" g="0" b="0"/>
          </a:fillRef>
          <a:effectRef idx="0">
            <a:scrgbClr r="0" g="0" b="0"/>
          </a:effectRef>
          <a:fontRef idx="minor"/>
        </p:style>
        <p:txBody>
          <a:bodyPr lIns="0" tIns="29160" rIns="0" bIns="0"/>
          <a:lstStyle/>
          <a:p>
            <a:pPr marL="228600" indent="-228600">
              <a:lnSpc>
                <a:spcPct val="100000"/>
              </a:lnSpc>
              <a:spcBef>
                <a:spcPts val="230"/>
              </a:spcBef>
              <a:buFont typeface="+mj-lt"/>
              <a:buAutoNum type="arabicParenR" startAt="7"/>
            </a:pPr>
            <a:endParaRPr lang="pt-BR" sz="1200" b="0" strike="noStrike" spc="-1" dirty="0">
              <a:solidFill>
                <a:srgbClr val="000000"/>
              </a:solidFill>
              <a:latin typeface="Arial"/>
            </a:endParaRPr>
          </a:p>
          <a:p>
            <a:pPr marL="228600" indent="-228600">
              <a:lnSpc>
                <a:spcPct val="100000"/>
              </a:lnSpc>
              <a:spcBef>
                <a:spcPts val="230"/>
              </a:spcBef>
              <a:buFont typeface="+mj-lt"/>
              <a:buAutoNum type="arabicParenR" startAt="9"/>
            </a:pPr>
            <a:r>
              <a:rPr lang="pt-BR" sz="1200" b="0" strike="noStrike" spc="-1" dirty="0">
                <a:solidFill>
                  <a:srgbClr val="000000"/>
                </a:solidFill>
                <a:latin typeface="Arial"/>
              </a:rPr>
              <a:t>Dentro de </a:t>
            </a:r>
            <a:r>
              <a:rPr lang="pt-BR" sz="1200" b="1" strike="noStrike" spc="-1" dirty="0" err="1">
                <a:latin typeface="Arial"/>
              </a:rPr>
              <a:t>Step</a:t>
            </a:r>
            <a:r>
              <a:rPr lang="pt-BR" sz="1200" b="1" strike="noStrike" spc="-1" dirty="0">
                <a:latin typeface="Arial"/>
              </a:rPr>
              <a:t> 5: </a:t>
            </a:r>
            <a:r>
              <a:rPr lang="pt-BR" sz="1200" b="1" strike="noStrike" spc="-1" dirty="0" err="1">
                <a:latin typeface="Arial"/>
              </a:rPr>
              <a:t>Add</a:t>
            </a:r>
            <a:r>
              <a:rPr lang="pt-BR" sz="1200" b="1" strike="noStrike" spc="-1" dirty="0">
                <a:latin typeface="Arial"/>
              </a:rPr>
              <a:t> </a:t>
            </a:r>
            <a:r>
              <a:rPr lang="pt-BR" sz="1200" b="1" strike="noStrike" spc="-1" dirty="0" err="1">
                <a:latin typeface="Arial"/>
              </a:rPr>
              <a:t>Tags</a:t>
            </a:r>
            <a:r>
              <a:rPr lang="pt-BR" sz="1200" b="1" strike="noStrike" spc="-1" dirty="0">
                <a:latin typeface="Arial"/>
              </a:rPr>
              <a:t> </a:t>
            </a:r>
            <a:r>
              <a:rPr lang="pt-BR" sz="1200" b="0" strike="noStrike" spc="-1" dirty="0">
                <a:solidFill>
                  <a:srgbClr val="000000"/>
                </a:solidFill>
                <a:latin typeface="Arial"/>
              </a:rPr>
              <a:t>- Clique em </a:t>
            </a:r>
            <a:r>
              <a:rPr lang="pt-BR" sz="1200" b="1" spc="-5" dirty="0" err="1">
                <a:cs typeface="Arial"/>
              </a:rPr>
              <a:t>Add</a:t>
            </a:r>
            <a:r>
              <a:rPr lang="pt-BR" sz="1200" b="1" spc="-5" dirty="0">
                <a:cs typeface="Arial"/>
              </a:rPr>
              <a:t> </a:t>
            </a:r>
            <a:r>
              <a:rPr lang="pt-BR" sz="1200" b="1" spc="-5" dirty="0" err="1">
                <a:cs typeface="Arial"/>
              </a:rPr>
              <a:t>tag</a:t>
            </a:r>
            <a:r>
              <a:rPr lang="pt-BR" sz="1200" b="1" spc="-5" dirty="0">
                <a:cs typeface="Arial"/>
              </a:rPr>
              <a:t> </a:t>
            </a:r>
            <a:r>
              <a:rPr lang="pt-BR" sz="1200" b="0" strike="noStrike" spc="-1" dirty="0">
                <a:solidFill>
                  <a:srgbClr val="000000"/>
                </a:solidFill>
                <a:latin typeface="Arial"/>
              </a:rPr>
              <a:t>e configure:</a:t>
            </a:r>
          </a:p>
          <a:p>
            <a:pPr marL="685800" lvl="1" indent="-228600">
              <a:spcBef>
                <a:spcPts val="230"/>
              </a:spcBef>
              <a:buFont typeface="+mj-lt"/>
              <a:buAutoNum type="alphaLcParenR"/>
            </a:pPr>
            <a:r>
              <a:rPr lang="pt-BR" sz="1200" b="1" spc="-4" dirty="0">
                <a:solidFill>
                  <a:srgbClr val="000000"/>
                </a:solidFill>
              </a:rPr>
              <a:t>Key</a:t>
            </a:r>
            <a:r>
              <a:rPr lang="pt-BR" sz="1200" spc="-4" dirty="0">
                <a:solidFill>
                  <a:srgbClr val="000000"/>
                </a:solidFill>
              </a:rPr>
              <a:t>: </a:t>
            </a:r>
            <a:r>
              <a:rPr lang="pt-BR" sz="1200" spc="-4" dirty="0" err="1">
                <a:solidFill>
                  <a:srgbClr val="FF0000"/>
                </a:solidFill>
              </a:rPr>
              <a:t>Name</a:t>
            </a:r>
            <a:r>
              <a:rPr lang="pt-BR" sz="1200" spc="-4" dirty="0">
                <a:solidFill>
                  <a:srgbClr val="000000"/>
                </a:solidFill>
              </a:rPr>
              <a:t> e </a:t>
            </a:r>
            <a:r>
              <a:rPr lang="pt-BR" sz="1200" b="1" spc="-4" dirty="0">
                <a:solidFill>
                  <a:srgbClr val="000000"/>
                </a:solidFill>
              </a:rPr>
              <a:t>Valor</a:t>
            </a:r>
            <a:r>
              <a:rPr lang="pt-BR" sz="1200" spc="-4" dirty="0">
                <a:solidFill>
                  <a:srgbClr val="000000"/>
                </a:solidFill>
              </a:rPr>
              <a:t>: </a:t>
            </a:r>
            <a:r>
              <a:rPr lang="pt-BR" sz="1200" spc="-4" dirty="0" err="1">
                <a:solidFill>
                  <a:srgbClr val="FF0000"/>
                </a:solidFill>
              </a:rPr>
              <a:t>BitBeat</a:t>
            </a:r>
            <a:r>
              <a:rPr lang="pt-BR" sz="1200" spc="-4" dirty="0">
                <a:solidFill>
                  <a:srgbClr val="FF0000"/>
                </a:solidFill>
              </a:rPr>
              <a:t> </a:t>
            </a:r>
            <a:r>
              <a:rPr lang="pt-BR" sz="1200" spc="-4" dirty="0" err="1">
                <a:solidFill>
                  <a:srgbClr val="FF0000"/>
                </a:solidFill>
              </a:rPr>
              <a:t>WebServer</a:t>
            </a:r>
            <a:endParaRPr lang="pt-BR" sz="1200" b="0" strike="noStrike" spc="-1" dirty="0">
              <a:solidFill>
                <a:srgbClr val="FF0000"/>
              </a:solidFill>
              <a:latin typeface="Arial"/>
            </a:endParaRPr>
          </a:p>
          <a:p>
            <a:pPr marL="685800" lvl="1" indent="-228600">
              <a:spcBef>
                <a:spcPts val="230"/>
              </a:spcBef>
              <a:buFont typeface="+mj-lt"/>
              <a:buAutoNum type="alphaLcParenR"/>
            </a:pPr>
            <a:endParaRPr lang="pt-BR" sz="1200" b="0" strike="noStrike" spc="-1" dirty="0">
              <a:latin typeface="Arial"/>
            </a:endParaRPr>
          </a:p>
        </p:txBody>
      </p:sp>
      <p:sp>
        <p:nvSpPr>
          <p:cNvPr id="128" name="CustomShape 12"/>
          <p:cNvSpPr/>
          <p:nvPr/>
        </p:nvSpPr>
        <p:spPr>
          <a:xfrm>
            <a:off x="369324" y="4093685"/>
            <a:ext cx="4621320" cy="1556341"/>
          </a:xfrm>
          <a:prstGeom prst="rect">
            <a:avLst/>
          </a:prstGeom>
          <a:noFill/>
          <a:ln>
            <a:noFill/>
          </a:ln>
        </p:spPr>
        <p:style>
          <a:lnRef idx="0">
            <a:scrgbClr r="0" g="0" b="0"/>
          </a:lnRef>
          <a:fillRef idx="0">
            <a:scrgbClr r="0" g="0" b="0"/>
          </a:fillRef>
          <a:effectRef idx="0">
            <a:scrgbClr r="0" g="0" b="0"/>
          </a:effectRef>
          <a:fontRef idx="minor"/>
        </p:style>
        <p:txBody>
          <a:bodyPr lIns="0" tIns="29160" rIns="0" bIns="0"/>
          <a:lstStyle/>
          <a:p>
            <a:pPr marL="228600" indent="-228600">
              <a:lnSpc>
                <a:spcPct val="100000"/>
              </a:lnSpc>
              <a:spcBef>
                <a:spcPts val="230"/>
              </a:spcBef>
              <a:buFont typeface="+mj-lt"/>
              <a:buAutoNum type="arabicParenR" startAt="10"/>
            </a:pPr>
            <a:r>
              <a:rPr lang="pt-BR" sz="1200" b="0" strike="noStrike" spc="-4" dirty="0">
                <a:solidFill>
                  <a:srgbClr val="000000"/>
                </a:solidFill>
                <a:latin typeface="Arial"/>
              </a:rPr>
              <a:t>Clique em </a:t>
            </a:r>
            <a:r>
              <a:rPr lang="pt-BR" sz="1200" b="1" spc="-5" dirty="0">
                <a:cs typeface="Arial"/>
              </a:rPr>
              <a:t>Next </a:t>
            </a:r>
            <a:r>
              <a:rPr lang="pt-BR" sz="1200" b="0" strike="noStrike" spc="-4" dirty="0">
                <a:solidFill>
                  <a:srgbClr val="000000"/>
                </a:solidFill>
                <a:latin typeface="Arial"/>
              </a:rPr>
              <a:t>: </a:t>
            </a:r>
            <a:r>
              <a:rPr lang="pt-BR" sz="1200" b="1" spc="-5" dirty="0">
                <a:cs typeface="Arial"/>
              </a:rPr>
              <a:t>Configure Security</a:t>
            </a:r>
            <a:r>
              <a:rPr lang="pt-BR" sz="1200" b="1" spc="-15" dirty="0">
                <a:cs typeface="Arial"/>
              </a:rPr>
              <a:t> </a:t>
            </a:r>
            <a:r>
              <a:rPr lang="pt-BR" sz="1200" b="1" spc="-5" dirty="0" err="1">
                <a:cs typeface="Arial"/>
              </a:rPr>
              <a:t>Group</a:t>
            </a:r>
            <a:endParaRPr lang="pt-BR" sz="1200" b="1" spc="-5" dirty="0">
              <a:cs typeface="Arial"/>
            </a:endParaRPr>
          </a:p>
          <a:p>
            <a:pPr marL="228600" indent="-228600">
              <a:lnSpc>
                <a:spcPct val="100000"/>
              </a:lnSpc>
              <a:spcBef>
                <a:spcPts val="230"/>
              </a:spcBef>
              <a:buFont typeface="+mj-lt"/>
              <a:buAutoNum type="arabicParenR" startAt="10"/>
            </a:pPr>
            <a:endParaRPr lang="pt-BR" sz="1200" b="1" spc="-5" dirty="0">
              <a:cs typeface="Arial"/>
            </a:endParaRPr>
          </a:p>
          <a:p>
            <a:pPr marL="228600" indent="-228600">
              <a:lnSpc>
                <a:spcPct val="100000"/>
              </a:lnSpc>
              <a:spcBef>
                <a:spcPts val="230"/>
              </a:spcBef>
              <a:buFont typeface="+mj-lt"/>
              <a:buAutoNum type="arabicParenR" startAt="10"/>
            </a:pPr>
            <a:endParaRPr lang="pt-BR" sz="1200" b="1" spc="-5" dirty="0">
              <a:cs typeface="Arial"/>
            </a:endParaRPr>
          </a:p>
          <a:p>
            <a:pPr marL="228600" indent="-228600">
              <a:lnSpc>
                <a:spcPct val="100000"/>
              </a:lnSpc>
              <a:spcBef>
                <a:spcPts val="230"/>
              </a:spcBef>
              <a:buFont typeface="+mj-lt"/>
              <a:buAutoNum type="arabicParenR" startAt="10"/>
            </a:pPr>
            <a:endParaRPr lang="pt-BR" sz="1200" b="1" spc="-5" dirty="0">
              <a:cs typeface="Arial"/>
            </a:endParaRPr>
          </a:p>
          <a:p>
            <a:pPr marL="228600" indent="-228600">
              <a:lnSpc>
                <a:spcPct val="100000"/>
              </a:lnSpc>
              <a:spcBef>
                <a:spcPts val="230"/>
              </a:spcBef>
              <a:buFont typeface="+mj-lt"/>
              <a:buAutoNum type="arabicParenR" startAt="10"/>
            </a:pPr>
            <a:r>
              <a:rPr lang="pt-BR" sz="1200" b="0" strike="noStrike" spc="-4" dirty="0">
                <a:solidFill>
                  <a:srgbClr val="000000"/>
                </a:solidFill>
                <a:latin typeface="Arial"/>
              </a:rPr>
              <a:t>Configure um novo grupo de segurança como segue:</a:t>
            </a:r>
          </a:p>
          <a:p>
            <a:pPr marL="536575" indent="-228600">
              <a:lnSpc>
                <a:spcPct val="100000"/>
              </a:lnSpc>
              <a:spcBef>
                <a:spcPts val="230"/>
              </a:spcBef>
              <a:buFont typeface="+mj-lt"/>
              <a:buAutoNum type="alphaLcParenR"/>
            </a:pPr>
            <a:r>
              <a:rPr lang="pt-BR" sz="1200" b="1" spc="-5" dirty="0">
                <a:cs typeface="Arial"/>
              </a:rPr>
              <a:t>Security </a:t>
            </a:r>
            <a:r>
              <a:rPr lang="pt-BR" sz="1200" b="1" spc="-5" dirty="0" err="1">
                <a:cs typeface="Arial"/>
              </a:rPr>
              <a:t>group</a:t>
            </a:r>
            <a:r>
              <a:rPr lang="pt-BR" sz="1200" spc="-5" dirty="0">
                <a:cs typeface="Arial"/>
              </a:rPr>
              <a:t> nome</a:t>
            </a:r>
            <a:r>
              <a:rPr lang="pt-BR" sz="1200" spc="-1" dirty="0">
                <a:solidFill>
                  <a:srgbClr val="000000"/>
                </a:solidFill>
              </a:rPr>
              <a:t>: </a:t>
            </a:r>
            <a:r>
              <a:rPr lang="pt-BR" sz="1200" spc="-1" dirty="0" err="1">
                <a:solidFill>
                  <a:srgbClr val="FF0000"/>
                </a:solidFill>
              </a:rPr>
              <a:t>WebserverGrupoSec</a:t>
            </a:r>
            <a:endParaRPr lang="pt-BR" sz="1200" spc="-1" dirty="0">
              <a:solidFill>
                <a:srgbClr val="FF0000"/>
              </a:solidFill>
            </a:endParaRPr>
          </a:p>
          <a:p>
            <a:pPr marL="536575" indent="-228600">
              <a:lnSpc>
                <a:spcPct val="100000"/>
              </a:lnSpc>
              <a:spcBef>
                <a:spcPts val="230"/>
              </a:spcBef>
              <a:buFont typeface="+mj-lt"/>
              <a:buAutoNum type="alphaLcParenR"/>
            </a:pPr>
            <a:r>
              <a:rPr lang="pt-BR" sz="1200" b="1" spc="-5" dirty="0" err="1">
                <a:cs typeface="Arial"/>
              </a:rPr>
              <a:t>Description</a:t>
            </a:r>
            <a:r>
              <a:rPr lang="pt-BR" sz="1200" b="1" spc="-5" dirty="0">
                <a:cs typeface="Arial"/>
              </a:rPr>
              <a:t> </a:t>
            </a:r>
            <a:r>
              <a:rPr lang="pt-BR" sz="1200" spc="-1" dirty="0">
                <a:solidFill>
                  <a:srgbClr val="000000"/>
                </a:solidFill>
              </a:rPr>
              <a:t>: </a:t>
            </a:r>
            <a:r>
              <a:rPr lang="pt-BR" sz="1200" spc="-1" dirty="0">
                <a:solidFill>
                  <a:srgbClr val="FF0000"/>
                </a:solidFill>
              </a:rPr>
              <a:t>Grupo-de-</a:t>
            </a:r>
            <a:r>
              <a:rPr lang="pt-BR" sz="1200" spc="-1" dirty="0" err="1">
                <a:solidFill>
                  <a:srgbClr val="FF0000"/>
                </a:solidFill>
              </a:rPr>
              <a:t>seguranca</a:t>
            </a:r>
            <a:r>
              <a:rPr lang="pt-BR" sz="1200" spc="-1" dirty="0">
                <a:solidFill>
                  <a:srgbClr val="FF0000"/>
                </a:solidFill>
              </a:rPr>
              <a:t>-para-meu-servidor-web</a:t>
            </a: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r>
              <a:rPr lang="pt-BR" sz="1200" spc="-1" dirty="0">
                <a:solidFill>
                  <a:srgbClr val="000000"/>
                </a:solidFill>
              </a:rPr>
              <a:t>Click em </a:t>
            </a:r>
            <a:r>
              <a:rPr lang="pt-BR" sz="1200" b="1" spc="-5" dirty="0">
                <a:cs typeface="Arial"/>
              </a:rPr>
              <a:t>Review </a:t>
            </a:r>
            <a:r>
              <a:rPr lang="pt-BR" sz="1200" b="1" spc="-5" dirty="0" err="1">
                <a:cs typeface="Arial"/>
              </a:rPr>
              <a:t>and</a:t>
            </a:r>
            <a:r>
              <a:rPr lang="pt-BR" sz="1200" b="1" spc="-10" dirty="0">
                <a:cs typeface="Arial"/>
              </a:rPr>
              <a:t> </a:t>
            </a:r>
            <a:r>
              <a:rPr lang="pt-BR" sz="1200" b="1" spc="-5" dirty="0" err="1">
                <a:cs typeface="Arial"/>
              </a:rPr>
              <a:t>Launch</a:t>
            </a:r>
            <a:r>
              <a:rPr lang="pt-BR" sz="1200" spc="-1" dirty="0">
                <a:solidFill>
                  <a:srgbClr val="000000"/>
                </a:solidFill>
              </a:rPr>
              <a:t>.</a:t>
            </a:r>
            <a:endParaRPr lang="pt-BR" sz="1200" spc="-1" dirty="0"/>
          </a:p>
        </p:txBody>
      </p:sp>
      <p:sp>
        <p:nvSpPr>
          <p:cNvPr id="132" name="CustomShape 16"/>
          <p:cNvSpPr/>
          <p:nvPr/>
        </p:nvSpPr>
        <p:spPr>
          <a:xfrm>
            <a:off x="5255942" y="4269518"/>
            <a:ext cx="2217240" cy="1388710"/>
          </a:xfrm>
          <a:prstGeom prst="rect">
            <a:avLst/>
          </a:prstGeom>
          <a:noFill/>
          <a:ln w="38160">
            <a:solidFill>
              <a:srgbClr val="FFC000"/>
            </a:solidFill>
            <a:round/>
          </a:ln>
        </p:spPr>
        <p:style>
          <a:lnRef idx="0">
            <a:scrgbClr r="0" g="0" b="0"/>
          </a:lnRef>
          <a:fillRef idx="0">
            <a:scrgbClr r="0" g="0" b="0"/>
          </a:fillRef>
          <a:effectRef idx="0">
            <a:scrgbClr r="0" g="0" b="0"/>
          </a:effectRef>
          <a:fontRef idx="minor"/>
        </p:style>
        <p:txBody>
          <a:bodyPr lIns="0" tIns="55800" rIns="0" bIns="0"/>
          <a:lstStyle/>
          <a:p>
            <a:pPr marL="109800">
              <a:lnSpc>
                <a:spcPct val="100000"/>
              </a:lnSpc>
              <a:spcBef>
                <a:spcPts val="439"/>
              </a:spcBef>
            </a:pPr>
            <a:r>
              <a:rPr lang="pt-BR" sz="1200" b="1" strike="noStrike" spc="-1" dirty="0">
                <a:solidFill>
                  <a:srgbClr val="000000"/>
                </a:solidFill>
                <a:latin typeface="Arial"/>
              </a:rPr>
              <a:t>Grupos de segurança</a:t>
            </a:r>
            <a:endParaRPr lang="pt-BR" sz="1200" b="0" strike="noStrike" spc="-1" dirty="0">
              <a:latin typeface="Arial"/>
            </a:endParaRPr>
          </a:p>
          <a:p>
            <a:pPr marL="109800">
              <a:lnSpc>
                <a:spcPct val="100000"/>
              </a:lnSpc>
              <a:spcBef>
                <a:spcPts val="439"/>
              </a:spcBef>
            </a:pPr>
            <a:r>
              <a:rPr lang="pt-BR" sz="1200" b="0" strike="noStrike" spc="-1" dirty="0">
                <a:solidFill>
                  <a:srgbClr val="000000"/>
                </a:solidFill>
                <a:latin typeface="Arial"/>
              </a:rPr>
              <a:t>Os grupos de segurança da AWS (</a:t>
            </a:r>
            <a:r>
              <a:rPr lang="pt-BR" sz="1200" b="0" strike="noStrike" spc="-1" dirty="0" err="1">
                <a:solidFill>
                  <a:srgbClr val="000000"/>
                </a:solidFill>
                <a:latin typeface="Arial"/>
              </a:rPr>
              <a:t>SGs</a:t>
            </a:r>
            <a:r>
              <a:rPr lang="pt-BR" sz="1200" b="0" strike="noStrike" spc="-1" dirty="0">
                <a:solidFill>
                  <a:srgbClr val="000000"/>
                </a:solidFill>
                <a:latin typeface="Arial"/>
              </a:rPr>
              <a:t>) são associados às instâncias do </a:t>
            </a:r>
            <a:r>
              <a:rPr lang="pt-BR" sz="1200" b="0" strike="noStrike" spc="-1" dirty="0" err="1">
                <a:solidFill>
                  <a:srgbClr val="000000"/>
                </a:solidFill>
                <a:latin typeface="Arial"/>
              </a:rPr>
              <a:t>Amazon</a:t>
            </a:r>
            <a:r>
              <a:rPr lang="pt-BR" sz="1200" b="0" strike="noStrike" spc="-1" dirty="0">
                <a:solidFill>
                  <a:srgbClr val="000000"/>
                </a:solidFill>
                <a:latin typeface="Arial"/>
              </a:rPr>
              <a:t> EC2 e fornecem segurança no nível de protocolo e acesso à porta.</a:t>
            </a:r>
            <a:endParaRPr lang="pt-BR" sz="1200" b="0" strike="noStrike" spc="-1" dirty="0">
              <a:latin typeface="Arial"/>
            </a:endParaRPr>
          </a:p>
        </p:txBody>
      </p:sp>
      <p:sp>
        <p:nvSpPr>
          <p:cNvPr id="137" name="CustomShape 21"/>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07505F2E-E1D3-41CC-980E-E702E4AA3EC4}" type="slidenum">
              <a:rPr lang="pt-BR" sz="1050" b="0" strike="noStrike" spc="-1">
                <a:solidFill>
                  <a:srgbClr val="8B8B8B"/>
                </a:solidFill>
                <a:latin typeface="Calibri"/>
              </a:rPr>
              <a:t>7</a:t>
            </a:fld>
            <a:endParaRPr lang="pt-BR" sz="1050" b="0" strike="noStrike" spc="-1">
              <a:latin typeface="Arial"/>
            </a:endParaRPr>
          </a:p>
          <a:p>
            <a:pPr algn="ctr">
              <a:lnSpc>
                <a:spcPct val="100000"/>
              </a:lnSpc>
            </a:pPr>
            <a:endParaRPr lang="pt-BR" sz="1050" b="0" strike="noStrike" spc="-1">
              <a:latin typeface="Arial"/>
            </a:endParaRPr>
          </a:p>
        </p:txBody>
      </p:sp>
      <p:pic>
        <p:nvPicPr>
          <p:cNvPr id="2" name="Imagem 1">
            <a:extLst>
              <a:ext uri="{FF2B5EF4-FFF2-40B4-BE49-F238E27FC236}">
                <a16:creationId xmlns:a16="http://schemas.microsoft.com/office/drawing/2014/main" id="{36DA3D06-8F0C-4105-9663-8FD5F54D51AA}"/>
              </a:ext>
            </a:extLst>
          </p:cNvPr>
          <p:cNvPicPr>
            <a:picLocks noChangeAspect="1"/>
          </p:cNvPicPr>
          <p:nvPr/>
        </p:nvPicPr>
        <p:blipFill>
          <a:blip r:embed="rId5"/>
          <a:stretch>
            <a:fillRect/>
          </a:stretch>
        </p:blipFill>
        <p:spPr>
          <a:xfrm>
            <a:off x="369324" y="2532763"/>
            <a:ext cx="5392847" cy="1120481"/>
          </a:xfrm>
          <a:prstGeom prst="rect">
            <a:avLst/>
          </a:prstGeom>
        </p:spPr>
      </p:pic>
      <p:cxnSp>
        <p:nvCxnSpPr>
          <p:cNvPr id="14" name="Conector de Seta Reta 13">
            <a:extLst>
              <a:ext uri="{FF2B5EF4-FFF2-40B4-BE49-F238E27FC236}">
                <a16:creationId xmlns:a16="http://schemas.microsoft.com/office/drawing/2014/main" id="{BEC1298F-549E-4753-8B5B-B8FEC1C4893F}"/>
              </a:ext>
            </a:extLst>
          </p:cNvPr>
          <p:cNvCxnSpPr>
            <a:cxnSpLocks/>
          </p:cNvCxnSpPr>
          <p:nvPr/>
        </p:nvCxnSpPr>
        <p:spPr>
          <a:xfrm flipH="1">
            <a:off x="4541389" y="4159755"/>
            <a:ext cx="554722" cy="33620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13" name="CustomShape 16">
            <a:extLst>
              <a:ext uri="{FF2B5EF4-FFF2-40B4-BE49-F238E27FC236}">
                <a16:creationId xmlns:a16="http://schemas.microsoft.com/office/drawing/2014/main" id="{DBB203B8-C7A7-4968-88F2-20B676B4AAC1}"/>
              </a:ext>
            </a:extLst>
          </p:cNvPr>
          <p:cNvSpPr/>
          <p:nvPr/>
        </p:nvSpPr>
        <p:spPr>
          <a:xfrm>
            <a:off x="5255942" y="6191106"/>
            <a:ext cx="2356619" cy="664054"/>
          </a:xfrm>
          <a:prstGeom prst="rect">
            <a:avLst/>
          </a:prstGeom>
          <a:noFill/>
          <a:ln w="38160">
            <a:solidFill>
              <a:srgbClr val="FFC000"/>
            </a:solidFill>
            <a:round/>
          </a:ln>
        </p:spPr>
        <p:style>
          <a:lnRef idx="0">
            <a:scrgbClr r="0" g="0" b="0"/>
          </a:lnRef>
          <a:fillRef idx="0">
            <a:scrgbClr r="0" g="0" b="0"/>
          </a:fillRef>
          <a:effectRef idx="0">
            <a:scrgbClr r="0" g="0" b="0"/>
          </a:effectRef>
          <a:fontRef idx="minor"/>
        </p:style>
        <p:txBody>
          <a:bodyPr lIns="0" tIns="55800" rIns="0" bIns="0"/>
          <a:lstStyle/>
          <a:p>
            <a:pPr marL="109800">
              <a:lnSpc>
                <a:spcPct val="100000"/>
              </a:lnSpc>
              <a:spcBef>
                <a:spcPts val="439"/>
              </a:spcBef>
            </a:pPr>
            <a:r>
              <a:rPr lang="pt-BR" sz="1200" b="0" strike="noStrike" spc="-1" dirty="0">
                <a:solidFill>
                  <a:srgbClr val="000000"/>
                </a:solidFill>
                <a:latin typeface="Arial"/>
              </a:rPr>
              <a:t>Um grupo de segurança funciona da mesma maneira que um firewall.</a:t>
            </a:r>
            <a:endParaRPr lang="pt-BR" sz="1200" b="0" strike="noStrike" spc="-1" dirty="0">
              <a:latin typeface="Arial"/>
            </a:endParaRPr>
          </a:p>
        </p:txBody>
      </p:sp>
      <p:sp>
        <p:nvSpPr>
          <p:cNvPr id="15" name="CustomShape 16">
            <a:extLst>
              <a:ext uri="{FF2B5EF4-FFF2-40B4-BE49-F238E27FC236}">
                <a16:creationId xmlns:a16="http://schemas.microsoft.com/office/drawing/2014/main" id="{29782EDB-5989-4FF0-9152-30C7998A0E83}"/>
              </a:ext>
            </a:extLst>
          </p:cNvPr>
          <p:cNvSpPr/>
          <p:nvPr/>
        </p:nvSpPr>
        <p:spPr>
          <a:xfrm>
            <a:off x="4711860" y="7442774"/>
            <a:ext cx="2776648" cy="1687564"/>
          </a:xfrm>
          <a:prstGeom prst="rect">
            <a:avLst/>
          </a:prstGeom>
          <a:noFill/>
          <a:ln w="38160">
            <a:solidFill>
              <a:srgbClr val="FFC000"/>
            </a:solidFill>
            <a:round/>
          </a:ln>
        </p:spPr>
        <p:style>
          <a:lnRef idx="0">
            <a:scrgbClr r="0" g="0" b="0"/>
          </a:lnRef>
          <a:fillRef idx="0">
            <a:scrgbClr r="0" g="0" b="0"/>
          </a:fillRef>
          <a:effectRef idx="0">
            <a:scrgbClr r="0" g="0" b="0"/>
          </a:effectRef>
          <a:fontRef idx="minor"/>
        </p:style>
        <p:txBody>
          <a:bodyPr lIns="0" tIns="55800" rIns="0" bIns="0"/>
          <a:lstStyle/>
          <a:p>
            <a:pPr marL="109800">
              <a:lnSpc>
                <a:spcPct val="100000"/>
              </a:lnSpc>
              <a:spcBef>
                <a:spcPts val="439"/>
              </a:spcBef>
            </a:pPr>
            <a:r>
              <a:rPr lang="pt-BR" sz="1200" b="0" strike="noStrike" spc="-1" dirty="0">
                <a:solidFill>
                  <a:srgbClr val="000000"/>
                </a:solidFill>
                <a:latin typeface="Arial"/>
              </a:rPr>
              <a:t>Ele contém um conjunto de regras que filtram o tráfego que entra e sai de uma instância do </a:t>
            </a:r>
            <a:r>
              <a:rPr lang="pt-BR" sz="1200" b="0" strike="noStrike" spc="-1" dirty="0" err="1">
                <a:solidFill>
                  <a:srgbClr val="000000"/>
                </a:solidFill>
                <a:latin typeface="Arial"/>
              </a:rPr>
              <a:t>Amazon</a:t>
            </a:r>
            <a:r>
              <a:rPr lang="pt-BR" sz="1200" b="0" strike="noStrike" spc="-1" dirty="0">
                <a:solidFill>
                  <a:srgbClr val="000000"/>
                </a:solidFill>
                <a:latin typeface="Arial"/>
              </a:rPr>
              <a:t> EC2. Por padrão, todo o tráfego não local é bloqueado.</a:t>
            </a:r>
            <a:endParaRPr lang="pt-BR" sz="1200" b="0" strike="noStrike" spc="-1" dirty="0">
              <a:latin typeface="Arial"/>
            </a:endParaRPr>
          </a:p>
          <a:p>
            <a:pPr marL="109800">
              <a:lnSpc>
                <a:spcPct val="100000"/>
              </a:lnSpc>
              <a:spcBef>
                <a:spcPts val="439"/>
              </a:spcBef>
            </a:pPr>
            <a:r>
              <a:rPr lang="pt-BR" sz="1200" b="0" strike="noStrike" spc="-1" dirty="0">
                <a:solidFill>
                  <a:srgbClr val="000000"/>
                </a:solidFill>
                <a:latin typeface="Arial"/>
              </a:rPr>
              <a:t>Por exemplo, os servidores da web geralmente permitem acesso ao tráfego público na porta 80 (HTTP) e / ou na porta 443 (HTTPS).</a:t>
            </a:r>
            <a:endParaRPr lang="pt-BR" sz="1200" b="0" strike="noStrike" spc="-1" dirty="0">
              <a:latin typeface="Arial"/>
            </a:endParaRPr>
          </a:p>
        </p:txBody>
      </p:sp>
      <p:pic>
        <p:nvPicPr>
          <p:cNvPr id="5" name="Imagem 4">
            <a:extLst>
              <a:ext uri="{FF2B5EF4-FFF2-40B4-BE49-F238E27FC236}">
                <a16:creationId xmlns:a16="http://schemas.microsoft.com/office/drawing/2014/main" id="{C921742C-2A89-4AAC-B9E4-4CD22CB52DDD}"/>
              </a:ext>
            </a:extLst>
          </p:cNvPr>
          <p:cNvPicPr>
            <a:picLocks noChangeAspect="1"/>
          </p:cNvPicPr>
          <p:nvPr/>
        </p:nvPicPr>
        <p:blipFill>
          <a:blip r:embed="rId6"/>
          <a:stretch>
            <a:fillRect/>
          </a:stretch>
        </p:blipFill>
        <p:spPr>
          <a:xfrm>
            <a:off x="555120" y="8500694"/>
            <a:ext cx="3076575" cy="638175"/>
          </a:xfrm>
          <a:prstGeom prst="rect">
            <a:avLst/>
          </a:prstGeom>
        </p:spPr>
      </p:pic>
      <p:cxnSp>
        <p:nvCxnSpPr>
          <p:cNvPr id="16" name="Conector de Seta Reta 15">
            <a:extLst>
              <a:ext uri="{FF2B5EF4-FFF2-40B4-BE49-F238E27FC236}">
                <a16:creationId xmlns:a16="http://schemas.microsoft.com/office/drawing/2014/main" id="{D07DB8F6-B720-4802-A348-F1B160B372A2}"/>
              </a:ext>
            </a:extLst>
          </p:cNvPr>
          <p:cNvCxnSpPr>
            <a:cxnSpLocks/>
          </p:cNvCxnSpPr>
          <p:nvPr/>
        </p:nvCxnSpPr>
        <p:spPr>
          <a:xfrm flipH="1">
            <a:off x="3404671" y="8350142"/>
            <a:ext cx="554722" cy="33620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6" name="Retângulo 5">
            <a:extLst>
              <a:ext uri="{FF2B5EF4-FFF2-40B4-BE49-F238E27FC236}">
                <a16:creationId xmlns:a16="http://schemas.microsoft.com/office/drawing/2014/main" id="{B4F8BF07-C714-45FF-ACEF-81A4B4E7DAF2}"/>
              </a:ext>
            </a:extLst>
          </p:cNvPr>
          <p:cNvSpPr/>
          <p:nvPr/>
        </p:nvSpPr>
        <p:spPr>
          <a:xfrm>
            <a:off x="51038" y="7708508"/>
            <a:ext cx="4754250" cy="646331"/>
          </a:xfrm>
          <a:prstGeom prst="rect">
            <a:avLst/>
          </a:prstGeom>
        </p:spPr>
        <p:txBody>
          <a:bodyPr wrap="none">
            <a:spAutoFit/>
          </a:bodyPr>
          <a:lstStyle/>
          <a:p>
            <a:r>
              <a:rPr lang="pt-BR" dirty="0" err="1">
                <a:solidFill>
                  <a:srgbClr val="E07700"/>
                </a:solidFill>
                <a:latin typeface="Helvetica Neue"/>
              </a:rPr>
              <a:t>Warning</a:t>
            </a:r>
            <a:r>
              <a:rPr lang="pt-BR" dirty="0">
                <a:solidFill>
                  <a:srgbClr val="E07700"/>
                </a:solidFill>
                <a:latin typeface="Helvetica Neue"/>
              </a:rPr>
              <a:t> (ignorar o alerta porque precisamos</a:t>
            </a:r>
          </a:p>
          <a:p>
            <a:r>
              <a:rPr lang="pt-BR" dirty="0">
                <a:solidFill>
                  <a:srgbClr val="E07700"/>
                </a:solidFill>
                <a:latin typeface="Helvetica Neue"/>
              </a:rPr>
              <a:t>acessar o servidor</a:t>
            </a:r>
            <a:endParaRPr lang="pt-BR" dirty="0"/>
          </a:p>
        </p:txBody>
      </p:sp>
      <p:cxnSp>
        <p:nvCxnSpPr>
          <p:cNvPr id="19" name="Conector de Seta Reta 18">
            <a:extLst>
              <a:ext uri="{FF2B5EF4-FFF2-40B4-BE49-F238E27FC236}">
                <a16:creationId xmlns:a16="http://schemas.microsoft.com/office/drawing/2014/main" id="{1493D303-295B-402D-BB54-1F5F74A0104B}"/>
              </a:ext>
            </a:extLst>
          </p:cNvPr>
          <p:cNvCxnSpPr>
            <a:cxnSpLocks/>
          </p:cNvCxnSpPr>
          <p:nvPr/>
        </p:nvCxnSpPr>
        <p:spPr>
          <a:xfrm flipH="1" flipV="1">
            <a:off x="728146" y="7437775"/>
            <a:ext cx="386279" cy="137866"/>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9" name="Retângulo 8">
            <a:extLst>
              <a:ext uri="{FF2B5EF4-FFF2-40B4-BE49-F238E27FC236}">
                <a16:creationId xmlns:a16="http://schemas.microsoft.com/office/drawing/2014/main" id="{54BDBCE6-0614-45E7-BB8B-7A947BD5D128}"/>
              </a:ext>
            </a:extLst>
          </p:cNvPr>
          <p:cNvSpPr/>
          <p:nvPr/>
        </p:nvSpPr>
        <p:spPr>
          <a:xfrm>
            <a:off x="1125829" y="7368889"/>
            <a:ext cx="2279791" cy="338554"/>
          </a:xfrm>
          <a:prstGeom prst="rect">
            <a:avLst/>
          </a:prstGeom>
        </p:spPr>
        <p:txBody>
          <a:bodyPr wrap="none">
            <a:spAutoFit/>
          </a:bodyPr>
          <a:lstStyle/>
          <a:p>
            <a:r>
              <a:rPr lang="pt-BR" sz="1600" dirty="0">
                <a:solidFill>
                  <a:srgbClr val="7030A0"/>
                </a:solidFill>
                <a:latin typeface="Helvetica Neue"/>
              </a:rPr>
              <a:t>Liberando acesso SSH</a:t>
            </a:r>
            <a:endParaRPr lang="pt-BR" sz="1600" dirty="0">
              <a:solidFill>
                <a:srgbClr val="7030A0"/>
              </a:solidFill>
            </a:endParaRPr>
          </a:p>
        </p:txBody>
      </p:sp>
      <p:pic>
        <p:nvPicPr>
          <p:cNvPr id="4" name="Imagem 3">
            <a:extLst>
              <a:ext uri="{FF2B5EF4-FFF2-40B4-BE49-F238E27FC236}">
                <a16:creationId xmlns:a16="http://schemas.microsoft.com/office/drawing/2014/main" id="{33F07AD2-B65D-4A85-A157-6FB1C9DEDA7F}"/>
              </a:ext>
            </a:extLst>
          </p:cNvPr>
          <p:cNvPicPr>
            <a:picLocks noChangeAspect="1"/>
          </p:cNvPicPr>
          <p:nvPr/>
        </p:nvPicPr>
        <p:blipFill>
          <a:blip r:embed="rId7"/>
          <a:stretch>
            <a:fillRect/>
          </a:stretch>
        </p:blipFill>
        <p:spPr>
          <a:xfrm>
            <a:off x="5804580" y="2703373"/>
            <a:ext cx="1598496" cy="942703"/>
          </a:xfrm>
          <a:prstGeom prst="rect">
            <a:avLst/>
          </a:prstGeom>
          <a:solidFill>
            <a:schemeClr val="accent2"/>
          </a:solidFill>
          <a:ln>
            <a:solidFill>
              <a:srgbClr val="FF0000"/>
            </a:solidFill>
          </a:ln>
        </p:spPr>
      </p:pic>
      <p:sp>
        <p:nvSpPr>
          <p:cNvPr id="8" name="Retângulo 7">
            <a:extLst>
              <a:ext uri="{FF2B5EF4-FFF2-40B4-BE49-F238E27FC236}">
                <a16:creationId xmlns:a16="http://schemas.microsoft.com/office/drawing/2014/main" id="{39BF3807-F4C8-44EE-9280-B970AEA287B7}"/>
              </a:ext>
            </a:extLst>
          </p:cNvPr>
          <p:cNvSpPr/>
          <p:nvPr/>
        </p:nvSpPr>
        <p:spPr>
          <a:xfrm>
            <a:off x="5877094" y="3304718"/>
            <a:ext cx="1453468" cy="646331"/>
          </a:xfrm>
          <a:prstGeom prst="rect">
            <a:avLst/>
          </a:prstGeom>
        </p:spPr>
        <p:txBody>
          <a:bodyPr wrap="square">
            <a:spAutoFit/>
          </a:bodyPr>
          <a:lstStyle/>
          <a:p>
            <a:pPr algn="ctr"/>
            <a:r>
              <a:rPr lang="pt-BR" spc="-1" dirty="0">
                <a:solidFill>
                  <a:srgbClr val="FF0000"/>
                </a:solidFill>
              </a:rPr>
              <a:t>Sempre</a:t>
            </a:r>
          </a:p>
          <a:p>
            <a:pPr algn="ctr"/>
            <a:r>
              <a:rPr lang="pt-BR" spc="-1" dirty="0">
                <a:solidFill>
                  <a:srgbClr val="FF0000"/>
                </a:solidFill>
              </a:rPr>
              <a:t>deixar ativo</a:t>
            </a:r>
            <a:endParaRPr lang="pt-BR" dirty="0">
              <a:solidFill>
                <a:srgbClr val="FF0000"/>
              </a:solidFill>
            </a:endParaRPr>
          </a:p>
        </p:txBody>
      </p:sp>
    </p:spTree>
    <p:extLst>
      <p:ext uri="{BB962C8B-B14F-4D97-AF65-F5344CB8AC3E}">
        <p14:creationId xmlns:p14="http://schemas.microsoft.com/office/powerpoint/2010/main" val="13060935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99320" y="952032"/>
            <a:ext cx="4806720" cy="273408"/>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t>
            </a:r>
            <a:r>
              <a:rPr lang="pt-BR" sz="1600" b="0" strike="noStrike" spc="29" dirty="0" err="1">
                <a:solidFill>
                  <a:srgbClr val="262626"/>
                </a:solidFill>
                <a:latin typeface="Trebuchet MS"/>
              </a:rPr>
              <a:t>Amazon</a:t>
            </a:r>
            <a:r>
              <a:rPr lang="pt-BR" sz="1600" b="0" strike="noStrike" spc="29" dirty="0">
                <a:solidFill>
                  <a:srgbClr val="262626"/>
                </a:solidFill>
                <a:latin typeface="Trebuchet MS"/>
              </a:rPr>
              <a:t> EC2</a:t>
            </a:r>
            <a:endParaRPr lang="pt-BR" sz="1600" b="0" strike="noStrike" spc="-1" dirty="0">
              <a:latin typeface="Arial"/>
            </a:endParaRPr>
          </a:p>
        </p:txBody>
      </p:sp>
      <p:sp>
        <p:nvSpPr>
          <p:cNvPr id="137" name="CustomShape 21"/>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07505F2E-E1D3-41CC-980E-E702E4AA3EC4}" type="slidenum">
              <a:rPr lang="pt-BR" sz="1050" b="0" strike="noStrike" spc="-1">
                <a:solidFill>
                  <a:srgbClr val="8B8B8B"/>
                </a:solidFill>
                <a:latin typeface="Calibri"/>
              </a:rPr>
              <a:t>8</a:t>
            </a:fld>
            <a:endParaRPr lang="pt-BR" sz="1050" b="0" strike="noStrike" spc="-1">
              <a:latin typeface="Arial"/>
            </a:endParaRPr>
          </a:p>
          <a:p>
            <a:pPr algn="ctr">
              <a:lnSpc>
                <a:spcPct val="100000"/>
              </a:lnSpc>
            </a:pPr>
            <a:endParaRPr lang="pt-BR" sz="1050" b="0" strike="noStrike" spc="-1">
              <a:latin typeface="Arial"/>
            </a:endParaRPr>
          </a:p>
        </p:txBody>
      </p:sp>
      <p:cxnSp>
        <p:nvCxnSpPr>
          <p:cNvPr id="14" name="Conector de Seta Reta 13">
            <a:extLst>
              <a:ext uri="{FF2B5EF4-FFF2-40B4-BE49-F238E27FC236}">
                <a16:creationId xmlns:a16="http://schemas.microsoft.com/office/drawing/2014/main" id="{BEC1298F-549E-4753-8B5B-B8FEC1C4893F}"/>
              </a:ext>
            </a:extLst>
          </p:cNvPr>
          <p:cNvCxnSpPr>
            <a:cxnSpLocks/>
          </p:cNvCxnSpPr>
          <p:nvPr/>
        </p:nvCxnSpPr>
        <p:spPr>
          <a:xfrm flipH="1">
            <a:off x="4541389" y="4159755"/>
            <a:ext cx="554722" cy="33620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16" name="CustomShape 14">
            <a:extLst>
              <a:ext uri="{FF2B5EF4-FFF2-40B4-BE49-F238E27FC236}">
                <a16:creationId xmlns:a16="http://schemas.microsoft.com/office/drawing/2014/main" id="{03A73B94-F1E1-4B38-B9A2-8CED107542A9}"/>
              </a:ext>
            </a:extLst>
          </p:cNvPr>
          <p:cNvSpPr/>
          <p:nvPr/>
        </p:nvSpPr>
        <p:spPr>
          <a:xfrm>
            <a:off x="474791" y="2092762"/>
            <a:ext cx="6303380" cy="6760951"/>
          </a:xfrm>
          <a:prstGeom prst="rect">
            <a:avLst/>
          </a:prstGeom>
          <a:noFill/>
          <a:ln>
            <a:noFill/>
          </a:ln>
        </p:spPr>
        <p:style>
          <a:lnRef idx="0">
            <a:scrgbClr r="0" g="0" b="0"/>
          </a:lnRef>
          <a:fillRef idx="0">
            <a:scrgbClr r="0" g="0" b="0"/>
          </a:fillRef>
          <a:effectRef idx="0">
            <a:scrgbClr r="0" g="0" b="0"/>
          </a:effectRef>
          <a:fontRef idx="minor"/>
        </p:style>
        <p:txBody>
          <a:bodyPr lIns="0" tIns="30600" rIns="0" bIns="0"/>
          <a:lstStyle/>
          <a:p>
            <a:pPr marL="228600" indent="-228600">
              <a:lnSpc>
                <a:spcPct val="100000"/>
              </a:lnSpc>
              <a:spcBef>
                <a:spcPts val="241"/>
              </a:spcBef>
              <a:buFont typeface="+mj-lt"/>
              <a:buAutoNum type="arabicParenR" startAt="12"/>
            </a:pPr>
            <a:r>
              <a:rPr lang="pt-BR" sz="1200" b="0" strike="noStrike" spc="-4" dirty="0">
                <a:solidFill>
                  <a:srgbClr val="000000"/>
                </a:solidFill>
                <a:latin typeface="Arial"/>
              </a:rPr>
              <a:t>Revise os detalhes:</a:t>
            </a: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4" dirty="0">
              <a:solidFill>
                <a:srgbClr val="000000"/>
              </a:solidFill>
              <a:latin typeface="Arial"/>
            </a:endParaRP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4" dirty="0">
              <a:solidFill>
                <a:srgbClr val="000000"/>
              </a:solidFill>
              <a:latin typeface="Arial"/>
            </a:endParaRP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4" dirty="0">
              <a:solidFill>
                <a:srgbClr val="000000"/>
              </a:solidFill>
              <a:latin typeface="Arial"/>
            </a:endParaRP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4" dirty="0">
              <a:solidFill>
                <a:srgbClr val="000000"/>
              </a:solidFill>
              <a:latin typeface="Arial"/>
            </a:endParaRP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4" dirty="0">
              <a:solidFill>
                <a:srgbClr val="000000"/>
              </a:solidFill>
              <a:latin typeface="Arial"/>
            </a:endParaRP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4" dirty="0">
              <a:solidFill>
                <a:srgbClr val="000000"/>
              </a:solidFill>
              <a:latin typeface="Arial"/>
            </a:endParaRP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4" dirty="0">
              <a:solidFill>
                <a:srgbClr val="000000"/>
              </a:solidFill>
              <a:latin typeface="Arial"/>
            </a:endParaRP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4" dirty="0">
              <a:solidFill>
                <a:srgbClr val="000000"/>
              </a:solidFill>
              <a:latin typeface="Arial"/>
            </a:endParaRPr>
          </a:p>
          <a:p>
            <a:pPr marL="228600" indent="-228600">
              <a:lnSpc>
                <a:spcPct val="100000"/>
              </a:lnSpc>
              <a:spcBef>
                <a:spcPts val="241"/>
              </a:spcBef>
              <a:buFont typeface="+mj-lt"/>
              <a:buAutoNum type="arabicParenR" startAt="12"/>
            </a:pPr>
            <a:r>
              <a:rPr lang="pt-BR" sz="1200" b="0" strike="noStrike" spc="-4" dirty="0">
                <a:solidFill>
                  <a:srgbClr val="000000"/>
                </a:solidFill>
                <a:latin typeface="Arial"/>
              </a:rPr>
              <a:t> role para baixo e clique em </a:t>
            </a:r>
            <a:r>
              <a:rPr lang="pt-BR" sz="1200" b="1" spc="-5" dirty="0" err="1">
                <a:cs typeface="Arial"/>
              </a:rPr>
              <a:t>Launch</a:t>
            </a:r>
            <a:r>
              <a:rPr lang="pt-BR" sz="1200" b="0" strike="noStrike" spc="-4" dirty="0">
                <a:solidFill>
                  <a:srgbClr val="000000"/>
                </a:solidFill>
                <a:latin typeface="Arial"/>
              </a:rPr>
              <a:t>.</a:t>
            </a: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1" dirty="0">
              <a:latin typeface="Arial"/>
            </a:endParaRPr>
          </a:p>
        </p:txBody>
      </p:sp>
      <p:pic>
        <p:nvPicPr>
          <p:cNvPr id="5" name="Imagem 4">
            <a:extLst>
              <a:ext uri="{FF2B5EF4-FFF2-40B4-BE49-F238E27FC236}">
                <a16:creationId xmlns:a16="http://schemas.microsoft.com/office/drawing/2014/main" id="{D58C6736-520D-47EB-B99C-E5FBC0C506CE}"/>
              </a:ext>
            </a:extLst>
          </p:cNvPr>
          <p:cNvPicPr>
            <a:picLocks noChangeAspect="1"/>
          </p:cNvPicPr>
          <p:nvPr/>
        </p:nvPicPr>
        <p:blipFill>
          <a:blip r:embed="rId3"/>
          <a:stretch>
            <a:fillRect/>
          </a:stretch>
        </p:blipFill>
        <p:spPr>
          <a:xfrm>
            <a:off x="381000" y="2383913"/>
            <a:ext cx="6604000" cy="2335977"/>
          </a:xfrm>
          <a:prstGeom prst="rect">
            <a:avLst/>
          </a:prstGeom>
        </p:spPr>
      </p:pic>
      <p:pic>
        <p:nvPicPr>
          <p:cNvPr id="6" name="Imagem 5">
            <a:extLst>
              <a:ext uri="{FF2B5EF4-FFF2-40B4-BE49-F238E27FC236}">
                <a16:creationId xmlns:a16="http://schemas.microsoft.com/office/drawing/2014/main" id="{866156AB-C686-4297-AFD2-EE495D6FB0F4}"/>
              </a:ext>
            </a:extLst>
          </p:cNvPr>
          <p:cNvPicPr>
            <a:picLocks noChangeAspect="1"/>
          </p:cNvPicPr>
          <p:nvPr/>
        </p:nvPicPr>
        <p:blipFill>
          <a:blip r:embed="rId4"/>
          <a:stretch>
            <a:fillRect/>
          </a:stretch>
        </p:blipFill>
        <p:spPr>
          <a:xfrm>
            <a:off x="381000" y="4806887"/>
            <a:ext cx="6630527" cy="1289113"/>
          </a:xfrm>
          <a:prstGeom prst="rect">
            <a:avLst/>
          </a:prstGeom>
        </p:spPr>
      </p:pic>
      <p:pic>
        <p:nvPicPr>
          <p:cNvPr id="7" name="Imagem 6">
            <a:extLst>
              <a:ext uri="{FF2B5EF4-FFF2-40B4-BE49-F238E27FC236}">
                <a16:creationId xmlns:a16="http://schemas.microsoft.com/office/drawing/2014/main" id="{F6E4E2A5-383A-48C8-ABD5-CCDA375EB57F}"/>
              </a:ext>
            </a:extLst>
          </p:cNvPr>
          <p:cNvPicPr>
            <a:picLocks noChangeAspect="1"/>
          </p:cNvPicPr>
          <p:nvPr/>
        </p:nvPicPr>
        <p:blipFill>
          <a:blip r:embed="rId5"/>
          <a:stretch>
            <a:fillRect/>
          </a:stretch>
        </p:blipFill>
        <p:spPr>
          <a:xfrm>
            <a:off x="3385230" y="6224269"/>
            <a:ext cx="2105025" cy="542925"/>
          </a:xfrm>
          <a:prstGeom prst="rect">
            <a:avLst/>
          </a:prstGeom>
        </p:spPr>
      </p:pic>
      <p:cxnSp>
        <p:nvCxnSpPr>
          <p:cNvPr id="20" name="Conector de Seta Reta 19">
            <a:extLst>
              <a:ext uri="{FF2B5EF4-FFF2-40B4-BE49-F238E27FC236}">
                <a16:creationId xmlns:a16="http://schemas.microsoft.com/office/drawing/2014/main" id="{D59DB118-6CA5-4084-97C8-0DB0E72DC604}"/>
              </a:ext>
            </a:extLst>
          </p:cNvPr>
          <p:cNvCxnSpPr>
            <a:cxnSpLocks/>
          </p:cNvCxnSpPr>
          <p:nvPr/>
        </p:nvCxnSpPr>
        <p:spPr>
          <a:xfrm flipH="1">
            <a:off x="5450567" y="6322751"/>
            <a:ext cx="562202" cy="1729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542654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38814BFC-B910-42DA-A9FE-7FA210B4D800}"/>
              </a:ext>
            </a:extLst>
          </p:cNvPr>
          <p:cNvPicPr>
            <a:picLocks noChangeAspect="1"/>
          </p:cNvPicPr>
          <p:nvPr/>
        </p:nvPicPr>
        <p:blipFill>
          <a:blip r:embed="rId3"/>
          <a:stretch>
            <a:fillRect/>
          </a:stretch>
        </p:blipFill>
        <p:spPr>
          <a:xfrm>
            <a:off x="2274030" y="6247646"/>
            <a:ext cx="1257300" cy="581025"/>
          </a:xfrm>
          <a:prstGeom prst="rect">
            <a:avLst/>
          </a:prstGeom>
        </p:spPr>
      </p:pic>
      <p:sp>
        <p:nvSpPr>
          <p:cNvPr id="117" name="CustomShape 1"/>
          <p:cNvSpPr/>
          <p:nvPr/>
        </p:nvSpPr>
        <p:spPr>
          <a:xfrm>
            <a:off x="499320" y="952032"/>
            <a:ext cx="4806720" cy="273408"/>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t>
            </a:r>
            <a:r>
              <a:rPr lang="pt-BR" sz="1600" b="0" strike="noStrike" spc="29" dirty="0" err="1">
                <a:solidFill>
                  <a:srgbClr val="262626"/>
                </a:solidFill>
                <a:latin typeface="Trebuchet MS"/>
              </a:rPr>
              <a:t>Amazon</a:t>
            </a:r>
            <a:r>
              <a:rPr lang="pt-BR" sz="1600" b="0" strike="noStrike" spc="29" dirty="0">
                <a:solidFill>
                  <a:srgbClr val="262626"/>
                </a:solidFill>
                <a:latin typeface="Trebuchet MS"/>
              </a:rPr>
              <a:t> EC2</a:t>
            </a:r>
            <a:endParaRPr lang="pt-BR" sz="1600" b="0" strike="noStrike" spc="-1" dirty="0">
              <a:latin typeface="Arial"/>
            </a:endParaRPr>
          </a:p>
        </p:txBody>
      </p:sp>
      <p:sp>
        <p:nvSpPr>
          <p:cNvPr id="131" name="CustomShape 15"/>
          <p:cNvSpPr/>
          <p:nvPr/>
        </p:nvSpPr>
        <p:spPr>
          <a:xfrm>
            <a:off x="399348" y="6855306"/>
            <a:ext cx="797040" cy="69156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134" name="CustomShape 18"/>
          <p:cNvSpPr/>
          <p:nvPr/>
        </p:nvSpPr>
        <p:spPr>
          <a:xfrm>
            <a:off x="330122" y="6902663"/>
            <a:ext cx="7111795" cy="2412024"/>
          </a:xfrm>
          <a:prstGeom prst="rect">
            <a:avLst/>
          </a:prstGeom>
          <a:noFill/>
          <a:ln>
            <a:noFill/>
          </a:ln>
        </p:spPr>
        <p:style>
          <a:lnRef idx="0">
            <a:scrgbClr r="0" g="0" b="0"/>
          </a:lnRef>
          <a:fillRef idx="0">
            <a:scrgbClr r="0" g="0" b="0"/>
          </a:fillRef>
          <a:effectRef idx="0">
            <a:scrgbClr r="0" g="0" b="0"/>
          </a:effectRef>
          <a:fontRef idx="minor"/>
        </p:style>
        <p:txBody>
          <a:bodyPr lIns="0" tIns="25920" rIns="0" bIns="0"/>
          <a:lstStyle/>
          <a:p>
            <a:pPr marL="902160">
              <a:lnSpc>
                <a:spcPct val="100000"/>
              </a:lnSpc>
              <a:spcBef>
                <a:spcPts val="204"/>
              </a:spcBef>
            </a:pPr>
            <a:r>
              <a:rPr lang="pt-BR" sz="1200" b="0" strike="noStrike" spc="4" dirty="0">
                <a:solidFill>
                  <a:srgbClr val="000000"/>
                </a:solidFill>
                <a:latin typeface="Trebuchet MS"/>
              </a:rPr>
              <a:t>Aguarde até que seu novo estado de instância do </a:t>
            </a:r>
            <a:r>
              <a:rPr lang="pt-BR" sz="1200" b="0" strike="noStrike" spc="4" dirty="0" err="1">
                <a:solidFill>
                  <a:srgbClr val="000000"/>
                </a:solidFill>
                <a:latin typeface="Trebuchet MS"/>
              </a:rPr>
              <a:t>Amazon</a:t>
            </a:r>
            <a:r>
              <a:rPr lang="pt-BR" sz="1200" b="0" strike="noStrike" spc="4" dirty="0">
                <a:solidFill>
                  <a:srgbClr val="000000"/>
                </a:solidFill>
                <a:latin typeface="Trebuchet MS"/>
              </a:rPr>
              <a:t> EC2 seja exibido como corrida.</a:t>
            </a:r>
          </a:p>
          <a:p>
            <a:pPr marL="902160">
              <a:lnSpc>
                <a:spcPct val="100000"/>
              </a:lnSpc>
              <a:spcBef>
                <a:spcPts val="204"/>
              </a:spcBef>
            </a:pPr>
            <a:endParaRPr lang="pt-BR" sz="1800" b="1" strike="noStrike" spc="-1" dirty="0">
              <a:solidFill>
                <a:srgbClr val="000000"/>
              </a:solidFill>
              <a:latin typeface="Arial"/>
            </a:endParaRPr>
          </a:p>
        </p:txBody>
      </p:sp>
      <p:sp>
        <p:nvSpPr>
          <p:cNvPr id="137" name="CustomShape 21"/>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a:solidFill>
                  <a:srgbClr val="000000"/>
                </a:solidFill>
                <a:latin typeface="Calibri"/>
              </a:rPr>
              <a:t>© 2020, Amazon Web Services, Inc. or its affiliates. All rights reserved</a:t>
            </a:r>
            <a:br/>
            <a:fld id="{07505F2E-E1D3-41CC-980E-E702E4AA3EC4}" type="slidenum">
              <a:rPr lang="pt-BR" sz="1050" b="0" strike="noStrike" spc="-1">
                <a:solidFill>
                  <a:srgbClr val="8B8B8B"/>
                </a:solidFill>
                <a:latin typeface="Calibri"/>
              </a:rPr>
              <a:t>9</a:t>
            </a:fld>
            <a:endParaRPr lang="pt-BR" sz="1050" b="0" strike="noStrike" spc="-1">
              <a:latin typeface="Arial"/>
            </a:endParaRPr>
          </a:p>
          <a:p>
            <a:pPr algn="ctr">
              <a:lnSpc>
                <a:spcPct val="100000"/>
              </a:lnSpc>
            </a:pPr>
            <a:endParaRPr lang="pt-BR" sz="1050" b="0" strike="noStrike" spc="-1">
              <a:latin typeface="Arial"/>
            </a:endParaRPr>
          </a:p>
        </p:txBody>
      </p:sp>
      <p:pic>
        <p:nvPicPr>
          <p:cNvPr id="13" name="Imagem 12">
            <a:extLst>
              <a:ext uri="{FF2B5EF4-FFF2-40B4-BE49-F238E27FC236}">
                <a16:creationId xmlns:a16="http://schemas.microsoft.com/office/drawing/2014/main" id="{EB1B100E-A4A4-4F21-9D50-60D5CA075614}"/>
              </a:ext>
            </a:extLst>
          </p:cNvPr>
          <p:cNvPicPr>
            <a:picLocks noChangeAspect="1"/>
          </p:cNvPicPr>
          <p:nvPr/>
        </p:nvPicPr>
        <p:blipFill>
          <a:blip r:embed="rId5"/>
          <a:stretch>
            <a:fillRect/>
          </a:stretch>
        </p:blipFill>
        <p:spPr>
          <a:xfrm>
            <a:off x="765180" y="2747180"/>
            <a:ext cx="5940024" cy="3068684"/>
          </a:xfrm>
          <a:prstGeom prst="rect">
            <a:avLst/>
          </a:prstGeom>
        </p:spPr>
      </p:pic>
      <p:sp>
        <p:nvSpPr>
          <p:cNvPr id="3" name="Retângulo 2">
            <a:extLst>
              <a:ext uri="{FF2B5EF4-FFF2-40B4-BE49-F238E27FC236}">
                <a16:creationId xmlns:a16="http://schemas.microsoft.com/office/drawing/2014/main" id="{F7F1EDBE-173A-454E-9050-196B8AB449D5}"/>
              </a:ext>
            </a:extLst>
          </p:cNvPr>
          <p:cNvSpPr/>
          <p:nvPr/>
        </p:nvSpPr>
        <p:spPr>
          <a:xfrm>
            <a:off x="261257" y="1878300"/>
            <a:ext cx="7011823" cy="4806444"/>
          </a:xfrm>
          <a:prstGeom prst="rect">
            <a:avLst/>
          </a:prstGeom>
        </p:spPr>
        <p:txBody>
          <a:bodyPr wrap="square">
            <a:spAutoFit/>
          </a:bodyPr>
          <a:lstStyle/>
          <a:p>
            <a:pPr marL="228600" indent="-228600">
              <a:lnSpc>
                <a:spcPct val="100000"/>
              </a:lnSpc>
              <a:spcBef>
                <a:spcPts val="241"/>
              </a:spcBef>
              <a:buFont typeface="+mj-lt"/>
              <a:buAutoNum type="arabicParenR" startAt="12"/>
            </a:pPr>
            <a:r>
              <a:rPr lang="pt-BR" spc="-4" dirty="0">
                <a:solidFill>
                  <a:srgbClr val="000000"/>
                </a:solidFill>
              </a:rPr>
              <a:t>O modelo do par de chaves é exibido. No menu suspenso, selecione </a:t>
            </a:r>
            <a:r>
              <a:rPr lang="en-US" b="1" spc="-5" dirty="0">
                <a:cs typeface="Arial"/>
              </a:rPr>
              <a:t>Proceed  without </a:t>
            </a:r>
            <a:r>
              <a:rPr lang="en-US" b="1" dirty="0">
                <a:cs typeface="Arial"/>
              </a:rPr>
              <a:t>a </a:t>
            </a:r>
            <a:r>
              <a:rPr lang="en-US" b="1" spc="-5" dirty="0">
                <a:cs typeface="Arial"/>
              </a:rPr>
              <a:t>key pair</a:t>
            </a:r>
            <a:r>
              <a:rPr lang="pt-BR" spc="-4" dirty="0">
                <a:solidFill>
                  <a:srgbClr val="000000"/>
                </a:solidFill>
              </a:rPr>
              <a:t>, marque a caixa ao lado da instrução “</a:t>
            </a:r>
            <a:r>
              <a:rPr lang="pt-BR" b="1" dirty="0">
                <a:cs typeface="Arial"/>
              </a:rPr>
              <a:t>I </a:t>
            </a:r>
            <a:r>
              <a:rPr lang="pt-BR" b="1" spc="-5" dirty="0" err="1">
                <a:cs typeface="Arial"/>
              </a:rPr>
              <a:t>acknowledge</a:t>
            </a:r>
            <a:r>
              <a:rPr lang="pt-BR" b="1" spc="-5" dirty="0">
                <a:cs typeface="Arial"/>
              </a:rPr>
              <a:t>…</a:t>
            </a:r>
            <a:r>
              <a:rPr lang="pt-BR" spc="-4" dirty="0">
                <a:solidFill>
                  <a:srgbClr val="000000"/>
                </a:solidFill>
              </a:rPr>
              <a:t> “e clique em </a:t>
            </a:r>
            <a:r>
              <a:rPr lang="pt-BR" b="1" spc="-5" dirty="0" err="1">
                <a:cs typeface="Arial"/>
              </a:rPr>
              <a:t>Launch</a:t>
            </a:r>
            <a:r>
              <a:rPr lang="pt-BR" b="1" spc="-5" dirty="0">
                <a:cs typeface="Arial"/>
              </a:rPr>
              <a:t> </a:t>
            </a:r>
            <a:r>
              <a:rPr lang="pt-BR" b="1" spc="-5" dirty="0" err="1">
                <a:cs typeface="Arial"/>
              </a:rPr>
              <a:t>Instances</a:t>
            </a:r>
            <a:endParaRPr lang="pt-BR" b="1" spc="-5" dirty="0">
              <a:cs typeface="Arial"/>
            </a:endParaRPr>
          </a:p>
          <a:p>
            <a:pPr marL="228600" indent="-228600">
              <a:lnSpc>
                <a:spcPct val="100000"/>
              </a:lnSpc>
              <a:spcBef>
                <a:spcPts val="241"/>
              </a:spcBef>
              <a:buFont typeface="+mj-lt"/>
              <a:buAutoNum type="arabicParenR" startAt="12"/>
            </a:pPr>
            <a:endParaRPr lang="pt-BR" b="1" spc="-5" dirty="0">
              <a:cs typeface="Arial"/>
            </a:endParaRPr>
          </a:p>
          <a:p>
            <a:pPr marL="228600" indent="-228600">
              <a:lnSpc>
                <a:spcPct val="100000"/>
              </a:lnSpc>
              <a:spcBef>
                <a:spcPts val="241"/>
              </a:spcBef>
              <a:buFont typeface="+mj-lt"/>
              <a:buAutoNum type="arabicParenR" startAt="12"/>
            </a:pPr>
            <a:endParaRPr lang="pt-BR" b="1" spc="-5" dirty="0">
              <a:cs typeface="Arial"/>
            </a:endParaRPr>
          </a:p>
          <a:p>
            <a:pPr marL="228600" indent="-228600">
              <a:lnSpc>
                <a:spcPct val="100000"/>
              </a:lnSpc>
              <a:spcBef>
                <a:spcPts val="241"/>
              </a:spcBef>
              <a:buFont typeface="+mj-lt"/>
              <a:buAutoNum type="arabicParenR" startAt="12"/>
            </a:pPr>
            <a:endParaRPr lang="pt-BR" b="1" spc="-5" dirty="0">
              <a:cs typeface="Arial"/>
            </a:endParaRPr>
          </a:p>
          <a:p>
            <a:pPr marL="228600" indent="-228600">
              <a:lnSpc>
                <a:spcPct val="100000"/>
              </a:lnSpc>
              <a:spcBef>
                <a:spcPts val="241"/>
              </a:spcBef>
              <a:buFont typeface="+mj-lt"/>
              <a:buAutoNum type="arabicParenR" startAt="12"/>
            </a:pPr>
            <a:endParaRPr lang="pt-BR" b="1" spc="-5" dirty="0">
              <a:cs typeface="Arial"/>
            </a:endParaRPr>
          </a:p>
          <a:p>
            <a:pPr marL="228600" indent="-228600">
              <a:lnSpc>
                <a:spcPct val="100000"/>
              </a:lnSpc>
              <a:spcBef>
                <a:spcPts val="241"/>
              </a:spcBef>
              <a:buFont typeface="+mj-lt"/>
              <a:buAutoNum type="arabicParenR" startAt="12"/>
            </a:pPr>
            <a:endParaRPr lang="pt-BR" b="1" spc="-5" dirty="0">
              <a:cs typeface="Arial"/>
            </a:endParaRPr>
          </a:p>
          <a:p>
            <a:pPr marL="228600" indent="-228600">
              <a:lnSpc>
                <a:spcPct val="100000"/>
              </a:lnSpc>
              <a:spcBef>
                <a:spcPts val="241"/>
              </a:spcBef>
              <a:buFont typeface="+mj-lt"/>
              <a:buAutoNum type="arabicParenR" startAt="12"/>
            </a:pPr>
            <a:endParaRPr lang="pt-BR" b="1" spc="-5" dirty="0">
              <a:cs typeface="Arial"/>
            </a:endParaRPr>
          </a:p>
          <a:p>
            <a:pPr marL="228600" indent="-228600">
              <a:lnSpc>
                <a:spcPct val="100000"/>
              </a:lnSpc>
              <a:spcBef>
                <a:spcPts val="241"/>
              </a:spcBef>
              <a:buFont typeface="+mj-lt"/>
              <a:buAutoNum type="arabicParenR" startAt="12"/>
            </a:pPr>
            <a:endParaRPr lang="pt-BR" b="1" spc="-5" dirty="0">
              <a:cs typeface="Arial"/>
            </a:endParaRPr>
          </a:p>
          <a:p>
            <a:pPr marL="228600" indent="-228600">
              <a:lnSpc>
                <a:spcPct val="100000"/>
              </a:lnSpc>
              <a:spcBef>
                <a:spcPts val="241"/>
              </a:spcBef>
              <a:buFont typeface="+mj-lt"/>
              <a:buAutoNum type="arabicParenR" startAt="12"/>
            </a:pPr>
            <a:endParaRPr lang="pt-BR" b="1" spc="-5" dirty="0">
              <a:cs typeface="Arial"/>
            </a:endParaRPr>
          </a:p>
          <a:p>
            <a:pPr marL="228600" indent="-228600">
              <a:lnSpc>
                <a:spcPct val="100000"/>
              </a:lnSpc>
              <a:spcBef>
                <a:spcPts val="241"/>
              </a:spcBef>
              <a:buFont typeface="+mj-lt"/>
              <a:buAutoNum type="arabicParenR" startAt="12"/>
            </a:pPr>
            <a:endParaRPr lang="pt-BR" b="1" spc="-5" dirty="0">
              <a:cs typeface="Arial"/>
            </a:endParaRPr>
          </a:p>
          <a:p>
            <a:pPr marL="228600" indent="-228600">
              <a:lnSpc>
                <a:spcPct val="100000"/>
              </a:lnSpc>
              <a:spcBef>
                <a:spcPts val="241"/>
              </a:spcBef>
              <a:buFont typeface="+mj-lt"/>
              <a:buAutoNum type="arabicParenR" startAt="12"/>
            </a:pPr>
            <a:endParaRPr lang="pt-BR" spc="-1" dirty="0"/>
          </a:p>
          <a:p>
            <a:pPr marL="228600" indent="-228600">
              <a:lnSpc>
                <a:spcPct val="100000"/>
              </a:lnSpc>
              <a:spcBef>
                <a:spcPts val="241"/>
              </a:spcBef>
              <a:buFont typeface="+mj-lt"/>
              <a:buAutoNum type="arabicParenR" startAt="12"/>
            </a:pPr>
            <a:r>
              <a:rPr lang="pt-BR" spc="-4" dirty="0">
                <a:solidFill>
                  <a:srgbClr val="000000"/>
                </a:solidFill>
              </a:rPr>
              <a:t>Na página </a:t>
            </a:r>
            <a:r>
              <a:rPr lang="pt-BR" b="1" spc="-5" dirty="0" err="1">
                <a:cs typeface="Arial"/>
              </a:rPr>
              <a:t>Launch</a:t>
            </a:r>
            <a:r>
              <a:rPr lang="pt-BR" b="1" spc="-5" dirty="0">
                <a:cs typeface="Arial"/>
              </a:rPr>
              <a:t> Status </a:t>
            </a:r>
            <a:r>
              <a:rPr lang="pt-BR" spc="-4" dirty="0">
                <a:solidFill>
                  <a:srgbClr val="000000"/>
                </a:solidFill>
              </a:rPr>
              <a:t>, role até a parte inferior e clique em </a:t>
            </a:r>
            <a:r>
              <a:rPr lang="pt-BR" b="1" spc="-5" dirty="0" err="1">
                <a:cs typeface="Arial"/>
              </a:rPr>
              <a:t>View</a:t>
            </a:r>
            <a:r>
              <a:rPr lang="pt-BR" b="1" spc="-5" dirty="0">
                <a:cs typeface="Arial"/>
              </a:rPr>
              <a:t>  </a:t>
            </a:r>
            <a:r>
              <a:rPr lang="pt-BR" b="1" spc="-5" dirty="0" err="1">
                <a:cs typeface="Arial"/>
              </a:rPr>
              <a:t>Instances</a:t>
            </a:r>
            <a:r>
              <a:rPr lang="pt-BR" spc="-4" dirty="0">
                <a:solidFill>
                  <a:srgbClr val="000000"/>
                </a:solidFill>
              </a:rPr>
              <a:t>. Você será direcionado para a página Instâncias.</a:t>
            </a:r>
            <a:endParaRPr lang="pt-BR" spc="-1" dirty="0"/>
          </a:p>
        </p:txBody>
      </p:sp>
      <p:cxnSp>
        <p:nvCxnSpPr>
          <p:cNvPr id="15" name="Conector de Seta Reta 14">
            <a:extLst>
              <a:ext uri="{FF2B5EF4-FFF2-40B4-BE49-F238E27FC236}">
                <a16:creationId xmlns:a16="http://schemas.microsoft.com/office/drawing/2014/main" id="{D72D9D59-14CA-484B-B229-E62BD0EAA07A}"/>
              </a:ext>
            </a:extLst>
          </p:cNvPr>
          <p:cNvCxnSpPr>
            <a:cxnSpLocks/>
          </p:cNvCxnSpPr>
          <p:nvPr/>
        </p:nvCxnSpPr>
        <p:spPr>
          <a:xfrm flipH="1">
            <a:off x="6452498" y="5220860"/>
            <a:ext cx="554722" cy="33620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7" name="Conector de Seta Reta 16">
            <a:extLst>
              <a:ext uri="{FF2B5EF4-FFF2-40B4-BE49-F238E27FC236}">
                <a16:creationId xmlns:a16="http://schemas.microsoft.com/office/drawing/2014/main" id="{A99C3B9F-70D9-4E96-B3A9-AE35F53BEB7F}"/>
              </a:ext>
            </a:extLst>
          </p:cNvPr>
          <p:cNvCxnSpPr>
            <a:cxnSpLocks/>
          </p:cNvCxnSpPr>
          <p:nvPr/>
        </p:nvCxnSpPr>
        <p:spPr>
          <a:xfrm flipH="1">
            <a:off x="3531330" y="6247646"/>
            <a:ext cx="554722" cy="33620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D72FE95F-E916-4C59-81E3-B7CD14914168}"/>
              </a:ext>
            </a:extLst>
          </p:cNvPr>
          <p:cNvSpPr>
            <a:spLocks noChangeArrowheads="1"/>
          </p:cNvSpPr>
          <p:nvPr/>
        </p:nvSpPr>
        <p:spPr bwMode="auto">
          <a:xfrm>
            <a:off x="2750424" y="5078507"/>
            <a:ext cx="3954780" cy="28470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100" b="0" i="0" u="none" strike="noStrike" cap="none" normalizeH="0" baseline="0">
                <a:ln>
                  <a:noFill/>
                </a:ln>
                <a:solidFill>
                  <a:srgbClr val="FF0000"/>
                </a:solidFill>
                <a:effectLst/>
                <a:latin typeface="Google Sans"/>
              </a:rPr>
              <a:t>prossiga sem um par de chaves</a:t>
            </a:r>
            <a:r>
              <a:rPr kumimoji="0" lang="pt-PT" altLang="pt-BR" sz="500" b="0" i="0" u="none" strike="noStrike" cap="none" normalizeH="0" baseline="0">
                <a:ln>
                  <a:noFill/>
                </a:ln>
                <a:solidFill>
                  <a:srgbClr val="FF0000"/>
                </a:solidFill>
                <a:effectLst/>
              </a:rPr>
              <a:t> </a:t>
            </a:r>
            <a:endParaRPr kumimoji="0" lang="pt-PT" altLang="pt-BR" sz="1800" b="0" i="0" u="none" strike="noStrike" cap="none" normalizeH="0" baseline="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47058826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1675</TotalTime>
  <Words>10595</Words>
  <Application>Microsoft Office PowerPoint</Application>
  <PresentationFormat>Personalizar</PresentationFormat>
  <Paragraphs>891</Paragraphs>
  <Slides>26</Slides>
  <Notes>26</Notes>
  <HiddenSlides>3</HiddenSlides>
  <MMClips>0</MMClips>
  <ScaleCrop>false</ScaleCrop>
  <HeadingPairs>
    <vt:vector size="6" baseType="variant">
      <vt:variant>
        <vt:lpstr>Fontes usadas</vt:lpstr>
      </vt:variant>
      <vt:variant>
        <vt:i4>12</vt:i4>
      </vt:variant>
      <vt:variant>
        <vt:lpstr>Tema</vt:lpstr>
      </vt:variant>
      <vt:variant>
        <vt:i4>1</vt:i4>
      </vt:variant>
      <vt:variant>
        <vt:lpstr>Títulos de slides</vt:lpstr>
      </vt:variant>
      <vt:variant>
        <vt:i4>26</vt:i4>
      </vt:variant>
    </vt:vector>
  </HeadingPairs>
  <TitlesOfParts>
    <vt:vector size="39" baseType="lpstr">
      <vt:lpstr>Arial</vt:lpstr>
      <vt:lpstr>Calibri</vt:lpstr>
      <vt:lpstr>Carlito</vt:lpstr>
      <vt:lpstr>DejaVu Sans</vt:lpstr>
      <vt:lpstr>Google Sans</vt:lpstr>
      <vt:lpstr>Helvetica Neue</vt:lpstr>
      <vt:lpstr>StarSymbol</vt:lpstr>
      <vt:lpstr>Symbol</vt:lpstr>
      <vt:lpstr>Times New Roman</vt:lpstr>
      <vt:lpstr>Trebuchet MS</vt:lpstr>
      <vt:lpstr>Webdings</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Marcos</dc:creator>
  <dc:description/>
  <cp:lastModifiedBy>Danilo sibov</cp:lastModifiedBy>
  <cp:revision>139</cp:revision>
  <dcterms:created xsi:type="dcterms:W3CDTF">2020-08-04T20:07:26Z</dcterms:created>
  <dcterms:modified xsi:type="dcterms:W3CDTF">2021-05-14T19:30:32Z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vt:i4>
  </property>
  <property fmtid="{D5CDD505-2E9C-101B-9397-08002B2CF9AE}" pid="4" name="HyperlinksChanged">
    <vt:bool>false</vt:bool>
  </property>
  <property fmtid="{D5CDD505-2E9C-101B-9397-08002B2CF9AE}" pid="5" name="LastSaved">
    <vt:filetime>2020-08-04T00:00:00Z</vt:filetime>
  </property>
  <property fmtid="{D5CDD505-2E9C-101B-9397-08002B2CF9AE}" pid="6" name="LinksUpToDate">
    <vt:bool>false</vt:bool>
  </property>
  <property fmtid="{D5CDD505-2E9C-101B-9397-08002B2CF9AE}" pid="7" name="MMClips">
    <vt:i4>0</vt:i4>
  </property>
  <property fmtid="{D5CDD505-2E9C-101B-9397-08002B2CF9AE}" pid="8" name="Notes">
    <vt:i4>14</vt:i4>
  </property>
  <property fmtid="{D5CDD505-2E9C-101B-9397-08002B2CF9AE}" pid="9" name="PresentationFormat">
    <vt:lpwstr>Personalizar</vt:lpwstr>
  </property>
  <property fmtid="{D5CDD505-2E9C-101B-9397-08002B2CF9AE}" pid="10" name="ScaleCrop">
    <vt:bool>false</vt:bool>
  </property>
  <property fmtid="{D5CDD505-2E9C-101B-9397-08002B2CF9AE}" pid="11" name="ShareDoc">
    <vt:bool>false</vt:bool>
  </property>
  <property fmtid="{D5CDD505-2E9C-101B-9397-08002B2CF9AE}" pid="12" name="Slides">
    <vt:i4>14</vt:i4>
  </property>
</Properties>
</file>