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7772400" cy="100584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gMuhOX97W7u2uVKXWp3cjgH/uO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2448" y="6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68"/>
        <p:guide pos="244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7558"/>
            <a:ext cx="3505200" cy="853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>
            <a:spLocks noGrp="1" noRot="1" noChangeAspect="1"/>
          </p:cNvSpPr>
          <p:nvPr>
            <p:ph type="sldImg" idx="3"/>
          </p:nvPr>
        </p:nvSpPr>
        <p:spPr>
          <a:xfrm>
            <a:off x="338426" y="917166"/>
            <a:ext cx="1760538" cy="227846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" name="Google Shape;5;n"/>
          <p:cNvSpPr txBox="1">
            <a:spLocks noGrp="1"/>
          </p:cNvSpPr>
          <p:nvPr>
            <p:ph type="body" idx="1"/>
          </p:nvPr>
        </p:nvSpPr>
        <p:spPr>
          <a:xfrm>
            <a:off x="338426" y="3505200"/>
            <a:ext cx="7052974" cy="52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" name="Google Shape;6;n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7418" y="252412"/>
            <a:ext cx="1215209" cy="27544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n"/>
          <p:cNvSpPr/>
          <p:nvPr/>
        </p:nvSpPr>
        <p:spPr>
          <a:xfrm>
            <a:off x="0" y="893919"/>
            <a:ext cx="7153909" cy="0"/>
          </a:xfrm>
          <a:custGeom>
            <a:avLst/>
            <a:gdLst/>
            <a:ahLst/>
            <a:cxnLst/>
            <a:rect l="l" t="t" r="r" b="b"/>
            <a:pathLst>
              <a:path w="7153909" h="120000" extrusionOk="0">
                <a:moveTo>
                  <a:pt x="0" y="0"/>
                </a:moveTo>
                <a:lnTo>
                  <a:pt x="7153909" y="0"/>
                </a:lnTo>
              </a:path>
            </a:pathLst>
          </a:custGeom>
          <a:noFill/>
          <a:ln w="76200" cap="flat" cmpd="sng">
            <a:solidFill>
              <a:srgbClr val="222E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wseducate.com/educator/s/content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3063" y="976313"/>
            <a:ext cx="1760537" cy="22780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" name="Google Shape;28;p1:notes"/>
          <p:cNvSpPr txBox="1">
            <a:spLocks noGrp="1"/>
          </p:cNvSpPr>
          <p:nvPr>
            <p:ph type="sldNum" idx="12"/>
          </p:nvPr>
        </p:nvSpPr>
        <p:spPr>
          <a:xfrm>
            <a:off x="685800" y="9553575"/>
            <a:ext cx="3368675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1:notes"/>
          <p:cNvSpPr txBox="1"/>
          <p:nvPr/>
        </p:nvSpPr>
        <p:spPr>
          <a:xfrm>
            <a:off x="2208212" y="944622"/>
            <a:ext cx="5257800" cy="4154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Use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document is both an Student Guide and Educator Guide.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Student Guide is available in Normal slide view.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Educator Guide is available by clicking </a:t>
            </a:r>
            <a:r>
              <a:rPr lang="pt-BR"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&gt; Notes Pages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the Student Guide as a PDF for distribution to your students.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Printing Student Guide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</a:t>
            </a:r>
            <a:r>
              <a:rPr lang="pt-BR"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&gt; Normal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pt-BR"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</a:t>
            </a: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1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pt-BR" sz="1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&gt; Export &gt; Create PDF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pt-BR"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</a:t>
            </a: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pt-BR" sz="1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&gt; Export &gt; File Format: PDF</a:t>
            </a:r>
            <a:endParaRPr/>
          </a:p>
          <a:p>
            <a:pPr marL="628650" marR="0" lvl="1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slide is hidden and will not print in the Student Guide.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also print this educator guide, see instructions below.</a:t>
            </a:r>
            <a:endParaRPr/>
          </a:p>
          <a:p>
            <a:pPr marL="628650" marR="0" lvl="1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Printing Educator Guide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</a:t>
            </a:r>
            <a:r>
              <a:rPr lang="pt-BR"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&gt; Notes Pages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pt-BR"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&gt; Print &gt; Layout: Notes</a:t>
            </a:r>
            <a:endParaRPr/>
          </a:p>
        </p:txBody>
      </p:sp>
      <p:sp>
        <p:nvSpPr>
          <p:cNvPr id="30" name="Google Shape;30;p1:notes"/>
          <p:cNvSpPr txBox="1"/>
          <p:nvPr/>
        </p:nvSpPr>
        <p:spPr>
          <a:xfrm>
            <a:off x="2438400" y="3254375"/>
            <a:ext cx="3547774" cy="604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1:notes"/>
          <p:cNvSpPr txBox="1"/>
          <p:nvPr/>
        </p:nvSpPr>
        <p:spPr>
          <a:xfrm>
            <a:off x="6154449" y="3254375"/>
            <a:ext cx="3547774" cy="52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:notes"/>
          <p:cNvSpPr txBox="1">
            <a:spLocks noGrp="1"/>
          </p:cNvSpPr>
          <p:nvPr>
            <p:ph type="body" idx="1"/>
          </p:nvPr>
        </p:nvSpPr>
        <p:spPr>
          <a:xfrm>
            <a:off x="228600" y="5141416"/>
            <a:ext cx="7052974" cy="4154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/>
              <a:t>Objetivo: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/>
              <a:t>Este Secure Shell (SSH) no Guia de atividades do educador do Amazon EC2 (PC) foi desenvolvido como parte das ofertas de conteúdo do AWS Educate. O objetivo deste guia é fornecer aos educadores avisos e atividades de extensão em apoio às atividades na nuvem.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/>
              <a:t>Descrição: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/>
              <a:t>Este Guia do Educador enquadra a atividade “Secure Shell (SSH) no Amazon EC2 (PC)”.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/>
              <a:t>Quais são os objetivos do Guia de Atividades do Educador S3? Ao usar o Guia, os educadores serão capazes de: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/>
              <a:t>Compreenda as metas da atividade e os objetivos de aprendizagem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/>
              <a:t>Compreenda os principais conceitos e terminologia da atividade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/>
              <a:t>Facilite a aprendizagem do aluno antes, durante e depois da atividade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/>
              <a:t>Avalie o SSH dos alunos em um conhecimento de máquina virtual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/>
              <a:t>Conteúdo do guia: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/>
              <a:t>Atividades de preparação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/>
              <a:t>Ativar conhecimento prévio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/>
              <a:t>Discussão pré-atividade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/>
              <a:t>Facilitação de atividades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/>
              <a:t>Estratégias de Alfabetização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/>
              <a:t>Instruções de linguagem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/>
              <a:t>Saindo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/>
              <a:t>Verificando a compreensão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/>
              <a:t>Assessments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/>
              <a:t>Teste suas respostas de conhecimento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/>
              <a:t>Relatório de atividades e atividades de extensão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/>
              <a:t>Discussão pós-atividade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/>
              <a:t>Representar Conceitos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/>
              <a:t>Atividades de extensão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/>
              <a:t>Recursos adicionais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/>
              <a:t>Glossário da AWS: https://docs.aws.amazon.com/general/latest/gr/glos-chap.html</a:t>
            </a:r>
            <a:endParaRPr b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8138" y="917575"/>
            <a:ext cx="1760537" cy="22780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" name="Google Shape;39;p2:notes"/>
          <p:cNvSpPr txBox="1">
            <a:spLocks noGrp="1"/>
          </p:cNvSpPr>
          <p:nvPr>
            <p:ph type="body" idx="1"/>
          </p:nvPr>
        </p:nvSpPr>
        <p:spPr>
          <a:xfrm>
            <a:off x="338426" y="3505200"/>
            <a:ext cx="7052974" cy="52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pt-BR" sz="1100" b="0"/>
              <a:t>Facilitação de atividades, página 13: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 b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pt-BR" sz="1100" b="0"/>
              <a:t>Verifique a compreensão (IP e O)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pt-BR" sz="1100" b="0"/>
              <a:t>Pergunta sugerida: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pt-BR" sz="1100" b="0"/>
              <a:t>O instrutor pergunta: Por que é importante interromper sua instância EC2? (para economizar custos)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 b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pt-BR" sz="1100" b="0"/>
              <a:t>Descolar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pt-BR" sz="1100" b="0"/>
              <a:t>Se os alunos ficarem presos, certifique-se de reler as instruções e verifique se eles escolheram INSTANCE STATE no menu Actions e selecionaram t2.small.</a:t>
            </a:r>
            <a:endParaRPr b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8138" y="917575"/>
            <a:ext cx="1760537" cy="22780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3:notes"/>
          <p:cNvSpPr txBox="1">
            <a:spLocks noGrp="1"/>
          </p:cNvSpPr>
          <p:nvPr>
            <p:ph type="body" idx="1"/>
          </p:nvPr>
        </p:nvSpPr>
        <p:spPr>
          <a:xfrm>
            <a:off x="338426" y="3505200"/>
            <a:ext cx="7052974" cy="52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pt-BR" sz="1100" b="0"/>
              <a:t>Facilitação de atividades, página 13: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 b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pt-BR" sz="1100" b="0"/>
              <a:t>Verifique a compreensão (IP e O)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pt-BR" sz="1100" b="0"/>
              <a:t>Pergunta sugerida: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pt-BR" sz="1100" b="0"/>
              <a:t>O instrutor pergunta: Por que é importante interromper sua instância EC2? (para economizar custos)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 b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pt-BR" sz="1100" b="0"/>
              <a:t>Descolar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pt-BR" sz="1100" b="0"/>
              <a:t>Se os alunos ficarem presos, certifique-se de reler as instruções e verifique se eles escolheram INSTANCE STATE no menu Actions e selecionaram t2.small.</a:t>
            </a:r>
            <a:endParaRPr b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338426" y="3505200"/>
            <a:ext cx="7052974" cy="529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8138" y="917575"/>
            <a:ext cx="1760537" cy="22780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8138" y="917575"/>
            <a:ext cx="1760537" cy="22780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5:notes"/>
          <p:cNvSpPr txBox="1">
            <a:spLocks noGrp="1"/>
          </p:cNvSpPr>
          <p:nvPr>
            <p:ph type="body" idx="1"/>
          </p:nvPr>
        </p:nvSpPr>
        <p:spPr>
          <a:xfrm>
            <a:off x="338426" y="3505200"/>
            <a:ext cx="7052974" cy="52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pt-BR" sz="1100" b="0"/>
              <a:t>Facilitação de atividades, página 14: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 b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pt-BR" sz="1100" b="0"/>
              <a:t>Representam conceitos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pt-BR" sz="1100" b="0"/>
              <a:t>Peça aos alunos que desenhem um diagrama do que construíram nesta atividade. Certifique-se de que eles capturem os principais conceitos e terminologia que aprenderam durante a atividade. Peça aos alunos que compartilhem seu trabalho em pares, grupos ou com a classe inteira e expliquem seus diagramas. Peça-lhes que declarem o que funcionou bem e quais desafios enfrentaram durante a atividade.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 b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pt-BR" sz="1100" b="0"/>
              <a:t>Discussão pós-atividade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pt-BR" sz="1100" b="0"/>
              <a:t>Desta vez, peça aos alunos que apresentem sua própria ideia de caso de uso (no lugar do BitBeat) e depois troquem casos de uso. Como alternativa, forneça um caso de uso mais especializado que seja mais relevante para seus alunos.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pt-BR" sz="1100" b="0"/>
              <a:t>Desafio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pt-BR" sz="1100" b="0"/>
              <a:t>Fazer: apresentar o (s) caso (s) de uso como um desafio e fazer os alunos concluírem o desafio e compartilharem como o abordaram. Faça com que a classe ou um painel de jurados vote no vencedor do desafio e conceda um prêmio.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pt-BR" sz="1100" b="0"/>
              <a:t>Atividade: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pt-BR" sz="1100" b="0"/>
              <a:t>Peça aos alunos que façam esta atividade o máximo possível de memória. Peça aos alunos que relembrem as instruções somente se eles travarem. Em seguida, peça aos alunos que expliquem em voz alta o que fizeram e por que isso foi importante.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 b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pt-BR" sz="1100" b="0"/>
              <a:t>Extensão: percursos de carreira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pt-BR" sz="1100" b="0"/>
              <a:t>O que fazer: peça aos alunos que escolham um plano de carreira (entre os 12 mostrados no portal do aluno). Vá para o repositório de conteúdo no Portal Educar da AWS e baixe os Guias do Educador para cada plano de carreira. Agrupe os alunos em pares ou pequenos grupos com base em interesses sobrepostos e peça-lhes que concluam a atividade do aluno em cada Guia do educador alinhado ao caminho.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pt-BR" sz="1100" b="0"/>
              <a:t>Link:</a:t>
            </a:r>
            <a:r>
              <a:rPr lang="pt-BR" sz="1100" b="1"/>
              <a:t>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https://www.awseducate.com/educator/s/content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8138" y="917575"/>
            <a:ext cx="1760537" cy="22780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6:notes"/>
          <p:cNvSpPr txBox="1">
            <a:spLocks noGrp="1"/>
          </p:cNvSpPr>
          <p:nvPr>
            <p:ph type="body" idx="1"/>
          </p:nvPr>
        </p:nvSpPr>
        <p:spPr>
          <a:xfrm>
            <a:off x="338426" y="3505200"/>
            <a:ext cx="7052974" cy="52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pt-BR" sz="1100" b="0"/>
              <a:t>Facilitação de atividades, página 15: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 b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pt-BR" sz="1100" b="0"/>
              <a:t>Teste suas respostas de conhecimento: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pt-BR" sz="1100" b="0"/>
              <a:t>Um par de chaves consiste em uma chave privada e uma chave pública. É um conjunto de credenciais de segurança que você usa para provar sua identidade ao se conectar a uma instância.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pt-BR" sz="1100" b="0"/>
              <a:t>O Amazon EC2 armazena a chave pública.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pt-BR" sz="1100" b="0"/>
              <a:t>Você armazena a chave privada.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pt-BR" sz="1100" b="0"/>
              <a:t>O Amazon Web Services permite que os clientes atribuam metadados a seus recursos da AWS na forma de tags. Cada tag é um rótulo simples que consiste em uma chave definida pelo cliente e um valor opcional que pode tornar mais fácil gerenciar, pesquisar e filtrar recursos. Embora não existam tipos inerentes de tags, eles permitem que os clientes categorizem os recursos por propósito, proprietário, ambiente ou outros critérios. Sem o uso de tags, pode se tornar difícil gerenciar seus recursos de maneira eficaz à medida que a utilização dos serviços da AWS aumenta.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pt-BR" sz="1100" b="0"/>
              <a:t>Secure Shell (SSH) é um protocolo de rede criptográfico para operar serviços de rede com segurança em uma rede não segura. Os aplicativos típicos incluem linha de comando remota, login e execução de comando remoto, mas qualquer serviço de rede pode ser protegido com SSH.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pt-BR" sz="1100" b="0"/>
              <a:t>O Remote Desktop Protocol (RDP) é um protocolo de comunicação de rede que permite que os usuários se conectem remotamente a outro computador.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pt-BR" sz="1100" b="0"/>
              <a:t>Porta 3389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pt-BR" sz="1100" b="0"/>
              <a:t>http://169.254.169.254/latest/user-data</a:t>
            </a:r>
            <a:endParaRPr b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8138" y="917575"/>
            <a:ext cx="1760537" cy="22780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7:notes"/>
          <p:cNvSpPr txBox="1">
            <a:spLocks noGrp="1"/>
          </p:cNvSpPr>
          <p:nvPr>
            <p:ph type="body" idx="1"/>
          </p:nvPr>
        </p:nvSpPr>
        <p:spPr>
          <a:xfrm>
            <a:off x="338426" y="3505200"/>
            <a:ext cx="7052974" cy="52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pt-BR" sz="1100" b="0"/>
              <a:t>Facilitação de atividades, página 16: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 b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pt-BR" sz="1100" b="0"/>
              <a:t>Atividade bônus: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pt-BR" sz="1100" b="0"/>
              <a:t>Peça aos alunos que refazem esta atividade. Depois que os alunos se conectarem à instância EC2 usando SSH, peça-lhes que tentem exibir seus dados de usuário por meio do comando curl e do http://169.254.169.254/latest/user-data URL fornecido na seção Você sabia desta atividade.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 b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pt-BR" sz="1100" b="0"/>
              <a:t>Responda: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pt-BR" sz="1100" b="0"/>
              <a:t>Depois de fazer login na instância com ec2-user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pt-BR" sz="1100" b="0"/>
              <a:t>Na linha de comando, digite curl http://169.254.169.254/latest/user-data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pt-BR" sz="1100" b="0"/>
              <a:t>Os detalhes dos alunos do script bash copiados / colados da página 4 serão exibidos na tela.</a:t>
            </a:r>
            <a:endParaRPr sz="11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VELOPER USE ONLY">
  <p:cSld name="DEVELOPER USE 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9"/>
          <p:cNvSpPr txBox="1">
            <a:spLocks noGrp="1"/>
          </p:cNvSpPr>
          <p:nvPr>
            <p:ph type="sldNum" idx="12"/>
          </p:nvPr>
        </p:nvSpPr>
        <p:spPr>
          <a:xfrm>
            <a:off x="5944610" y="9514661"/>
            <a:ext cx="1747838" cy="53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0" name="Google Shape;20;p9"/>
          <p:cNvSpPr txBox="1"/>
          <p:nvPr/>
        </p:nvSpPr>
        <p:spPr>
          <a:xfrm>
            <a:off x="457200" y="533400"/>
            <a:ext cx="5859145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Activity Guide Instructions</a:t>
            </a:r>
            <a:endParaRPr sz="1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ty Builder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ty Builder Graphic">
  <p:cSld name="Activity Builder Graphic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1"/>
          <p:cNvSpPr/>
          <p:nvPr/>
        </p:nvSpPr>
        <p:spPr>
          <a:xfrm>
            <a:off x="0" y="914400"/>
            <a:ext cx="7153909" cy="0"/>
          </a:xfrm>
          <a:custGeom>
            <a:avLst/>
            <a:gdLst/>
            <a:ahLst/>
            <a:cxnLst/>
            <a:rect l="l" t="t" r="r" b="b"/>
            <a:pathLst>
              <a:path w="7153909" h="120000" extrusionOk="0">
                <a:moveTo>
                  <a:pt x="0" y="0"/>
                </a:moveTo>
                <a:lnTo>
                  <a:pt x="7153909" y="0"/>
                </a:lnTo>
              </a:path>
            </a:pathLst>
          </a:custGeom>
          <a:noFill/>
          <a:ln w="76200" cap="flat" cmpd="sng">
            <a:solidFill>
              <a:srgbClr val="222E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1"/>
          <p:cNvSpPr/>
          <p:nvPr/>
        </p:nvSpPr>
        <p:spPr>
          <a:xfrm>
            <a:off x="0" y="914400"/>
            <a:ext cx="7153909" cy="0"/>
          </a:xfrm>
          <a:custGeom>
            <a:avLst/>
            <a:gdLst/>
            <a:ahLst/>
            <a:cxnLst/>
            <a:rect l="l" t="t" r="r" b="b"/>
            <a:pathLst>
              <a:path w="7153909" h="120000" extrusionOk="0">
                <a:moveTo>
                  <a:pt x="0" y="0"/>
                </a:moveTo>
                <a:lnTo>
                  <a:pt x="7153909" y="0"/>
                </a:lnTo>
              </a:path>
            </a:pathLst>
          </a:custGeom>
          <a:noFill/>
          <a:ln w="76200" cap="flat" cmpd="sng">
            <a:solidFill>
              <a:srgbClr val="222E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1"/>
          <p:cNvSpPr>
            <a:spLocks noGrp="1"/>
          </p:cNvSpPr>
          <p:nvPr>
            <p:ph type="pic" idx="2"/>
          </p:nvPr>
        </p:nvSpPr>
        <p:spPr>
          <a:xfrm>
            <a:off x="304800" y="1219200"/>
            <a:ext cx="228600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169"/>
              <a:buFont typeface="Arial"/>
              <a:buChar char="•"/>
              <a:defRPr sz="11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169"/>
              <a:buFont typeface="Arial"/>
              <a:buChar char="•"/>
              <a:defRPr sz="11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169"/>
              <a:buFont typeface="Arial"/>
              <a:buChar char="•"/>
              <a:defRPr sz="11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169"/>
              <a:buFont typeface="Arial"/>
              <a:buChar char="•"/>
              <a:defRPr sz="11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169"/>
              <a:buFont typeface="Arial"/>
              <a:buChar char="•"/>
              <a:defRPr sz="11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8"/>
          <p:cNvSpPr txBox="1"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02831" algn="l" rtl="0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169"/>
              <a:buFont typeface="Arial"/>
              <a:buChar char="•"/>
              <a:defRPr sz="11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02831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169"/>
              <a:buFont typeface="Arial"/>
              <a:buChar char="•"/>
              <a:defRPr sz="11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2831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169"/>
              <a:buFont typeface="Arial"/>
              <a:buChar char="•"/>
              <a:defRPr sz="11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2831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169"/>
              <a:buFont typeface="Arial"/>
              <a:buChar char="•"/>
              <a:defRPr sz="11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2831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169"/>
              <a:buFont typeface="Arial"/>
              <a:buChar char="•"/>
              <a:defRPr sz="11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5754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5754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5754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5754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/>
          <p:nvPr/>
        </p:nvSpPr>
        <p:spPr>
          <a:xfrm>
            <a:off x="0" y="98374"/>
            <a:ext cx="196272" cy="392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7150" tIns="48575" rIns="97150" bIns="48575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Google Shape;11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4352" y="200818"/>
            <a:ext cx="1215209" cy="27544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8"/>
          <p:cNvSpPr txBox="1">
            <a:spLocks noGrp="1"/>
          </p:cNvSpPr>
          <p:nvPr>
            <p:ph type="ftr" idx="11"/>
          </p:nvPr>
        </p:nvSpPr>
        <p:spPr>
          <a:xfrm>
            <a:off x="0" y="9323230"/>
            <a:ext cx="7772400" cy="534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title"/>
          </p:nvPr>
        </p:nvSpPr>
        <p:spPr>
          <a:xfrm>
            <a:off x="2845254" y="17559"/>
            <a:ext cx="4927146" cy="639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None/>
              <a:defRPr sz="1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8"/>
          <p:cNvSpPr/>
          <p:nvPr/>
        </p:nvSpPr>
        <p:spPr>
          <a:xfrm>
            <a:off x="0" y="914400"/>
            <a:ext cx="7153909" cy="0"/>
          </a:xfrm>
          <a:custGeom>
            <a:avLst/>
            <a:gdLst/>
            <a:ahLst/>
            <a:cxnLst/>
            <a:rect l="l" t="t" r="r" b="b"/>
            <a:pathLst>
              <a:path w="7153909" h="120000" extrusionOk="0">
                <a:moveTo>
                  <a:pt x="0" y="0"/>
                </a:moveTo>
                <a:lnTo>
                  <a:pt x="7153909" y="0"/>
                </a:lnTo>
              </a:path>
            </a:pathLst>
          </a:custGeom>
          <a:noFill/>
          <a:ln w="76200" cap="flat" cmpd="sng">
            <a:solidFill>
              <a:srgbClr val="222E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8"/>
          <p:cNvSpPr/>
          <p:nvPr/>
        </p:nvSpPr>
        <p:spPr>
          <a:xfrm>
            <a:off x="0" y="98374"/>
            <a:ext cx="196272" cy="392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7150" tIns="48575" rIns="97150" bIns="48575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Google Shape;16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4352" y="200818"/>
            <a:ext cx="1215209" cy="27544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8"/>
          <p:cNvSpPr/>
          <p:nvPr/>
        </p:nvSpPr>
        <p:spPr>
          <a:xfrm>
            <a:off x="0" y="914400"/>
            <a:ext cx="7153909" cy="0"/>
          </a:xfrm>
          <a:custGeom>
            <a:avLst/>
            <a:gdLst/>
            <a:ahLst/>
            <a:cxnLst/>
            <a:rect l="l" t="t" r="r" b="b"/>
            <a:pathLst>
              <a:path w="7153909" h="120000" extrusionOk="0">
                <a:moveTo>
                  <a:pt x="0" y="0"/>
                </a:moveTo>
                <a:lnTo>
                  <a:pt x="7153909" y="0"/>
                </a:lnTo>
              </a:path>
            </a:pathLst>
          </a:custGeom>
          <a:noFill/>
          <a:ln w="76200" cap="flat" cmpd="sng">
            <a:solidFill>
              <a:srgbClr val="222E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0">
          <p15:clr>
            <a:srgbClr val="F26B43"/>
          </p15:clr>
        </p15:guide>
        <p15:guide id="2" pos="23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"/>
          <p:cNvSpPr/>
          <p:nvPr/>
        </p:nvSpPr>
        <p:spPr>
          <a:xfrm>
            <a:off x="0" y="1219200"/>
            <a:ext cx="5410200" cy="121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"/>
          <p:cNvSpPr txBox="1"/>
          <p:nvPr/>
        </p:nvSpPr>
        <p:spPr>
          <a:xfrm>
            <a:off x="152400" y="3290262"/>
            <a:ext cx="5257800" cy="148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Objetivo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3515" marR="0" lvl="0" indent="-171450" algn="l" rtl="0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Construir um servidor da web em nuvem</a:t>
            </a:r>
            <a:endParaRPr/>
          </a:p>
          <a:p>
            <a:pPr marL="183515" marR="0" lvl="0" indent="-171450" algn="l" rtl="0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Usar o par de chaves existente</a:t>
            </a:r>
            <a:endParaRPr/>
          </a:p>
          <a:p>
            <a:pPr marL="183515" marR="0" lvl="0" indent="-171450" algn="l" rtl="0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SSH na instância Amazon Elastic Compute Cloud (EC2)</a:t>
            </a:r>
            <a:endParaRPr/>
          </a:p>
          <a:p>
            <a:pPr marL="183515" marR="0" lvl="0" indent="-171450" algn="l" rtl="0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Redimensionar o Servidor</a:t>
            </a:r>
            <a:endParaRPr/>
          </a:p>
        </p:txBody>
      </p:sp>
      <p:sp>
        <p:nvSpPr>
          <p:cNvPr id="36" name="Google Shape;36;p1"/>
          <p:cNvSpPr/>
          <p:nvPr/>
        </p:nvSpPr>
        <p:spPr>
          <a:xfrm>
            <a:off x="228600" y="1600740"/>
            <a:ext cx="5791200" cy="532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strike="noStrike">
                <a:solidFill>
                  <a:srgbClr val="232F3E"/>
                </a:solidFill>
                <a:latin typeface="Calibri"/>
                <a:ea typeface="Calibri"/>
                <a:cs typeface="Calibri"/>
                <a:sym typeface="Calibri"/>
              </a:rPr>
              <a:t>REDIMENSIONAR INSTÂNCIA EXISTENTE</a:t>
            </a:r>
            <a:endParaRPr sz="2400" b="1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"/>
          <p:cNvSpPr txBox="1"/>
          <p:nvPr/>
        </p:nvSpPr>
        <p:spPr>
          <a:xfrm>
            <a:off x="463255" y="1447800"/>
            <a:ext cx="6734175" cy="648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Otimizando os custos</a:t>
            </a:r>
            <a:endParaRPr/>
          </a:p>
          <a:p>
            <a:pPr marL="12700" marR="0" lvl="0" indent="0" algn="l" rtl="0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pt-B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Pare sua instância EC2 - </a:t>
            </a:r>
            <a:r>
              <a:rPr lang="pt-BR" sz="1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Servidor WEB – Pratica SSH</a:t>
            </a:r>
            <a:endParaRPr sz="12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5080" lvl="0" indent="0" algn="l" rtl="0">
              <a:lnSpc>
                <a:spcPct val="101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Você usou uma instância </a:t>
            </a:r>
            <a:r>
              <a:rPr lang="pt-BR" sz="1200" b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t2.micro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mas quais são algumas outras maneiras de economizar nos custos de inicialização? </a:t>
            </a:r>
            <a:endParaRPr/>
          </a:p>
          <a:p>
            <a:pPr marL="12700" marR="5080" lvl="0" indent="0" algn="l" rtl="0">
              <a:lnSpc>
                <a:spcPct val="101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 serviços de computação em nuvem usam </a:t>
            </a:r>
            <a:r>
              <a:rPr lang="pt-BR" sz="1200" b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utility-based pricing model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12700" marR="5080" lvl="0" indent="0" algn="l" rtl="0">
              <a:lnSpc>
                <a:spcPct val="101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Basicamente, se você deixar a luz acesa, há um custo associado que aparecerá na conta de luz.</a:t>
            </a:r>
            <a:endParaRPr/>
          </a:p>
          <a:p>
            <a:pPr marL="12700" marR="5080" lvl="0" indent="0" algn="l" rtl="0">
              <a:lnSpc>
                <a:spcPct val="101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a equipe de desenvolvimento trabalhar apenas de segunda a sexta-feira entre 6h e 18h, você pode minimizar os custos desligando o </a:t>
            </a:r>
            <a:r>
              <a:rPr lang="pt-B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Windows Practice Server 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quando não o estiver usando.</a:t>
            </a:r>
            <a:endParaRPr/>
          </a:p>
          <a:p>
            <a:pPr marL="12700" marR="5080" lvl="0" indent="0" algn="l" rtl="0">
              <a:lnSpc>
                <a:spcPct val="1016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</a:t>
            </a:r>
            <a:r>
              <a:rPr lang="pt-BR" sz="1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EC2 Console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clique em </a:t>
            </a:r>
            <a:r>
              <a:rPr lang="pt-BR" sz="1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Instâncias 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 navegação à esquerda.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22860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Selecione sua instância em execução </a:t>
            </a:r>
            <a:endParaRPr/>
          </a:p>
          <a:p>
            <a:pPr marL="469900" marR="0" lvl="0" indent="-15240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15240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15240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15240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15240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15240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22860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topo da tela, clique em </a:t>
            </a:r>
            <a:r>
              <a:rPr lang="pt-BR" sz="1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Estado da Instância </a:t>
            </a:r>
            <a:r>
              <a:rPr lang="pt-B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 </a:t>
            </a:r>
            <a:r>
              <a:rPr lang="pt-BR" sz="1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Interromper Instancia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15240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15240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15240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15240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15240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15240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15240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15240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15240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22860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Confirme clicando em Interromper </a:t>
            </a:r>
            <a:endParaRPr/>
          </a:p>
          <a:p>
            <a:pPr marL="469900" marR="0" lvl="0" indent="-15240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22860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Sua instância desligará normalmente e, em seguida, parará de funcionar. Confirme o Estado da instancia se esta como </a:t>
            </a:r>
            <a:r>
              <a:rPr lang="pt-BR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Interrompido</a:t>
            </a:r>
            <a:endParaRPr sz="1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"/>
          <p:cNvSpPr txBox="1">
            <a:spLocks noGrp="1"/>
          </p:cNvSpPr>
          <p:nvPr>
            <p:ph type="sldNum" idx="12"/>
          </p:nvPr>
        </p:nvSpPr>
        <p:spPr>
          <a:xfrm>
            <a:off x="3771107" y="9675040"/>
            <a:ext cx="231139" cy="211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i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"/>
          <p:cNvSpPr txBox="1"/>
          <p:nvPr/>
        </p:nvSpPr>
        <p:spPr>
          <a:xfrm>
            <a:off x="491514" y="504672"/>
            <a:ext cx="4842486" cy="259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Redimensionar Amazon EC2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" name="Google Shape;44;p2"/>
          <p:cNvSpPr txBox="1"/>
          <p:nvPr/>
        </p:nvSpPr>
        <p:spPr>
          <a:xfrm>
            <a:off x="-55857" y="8999730"/>
            <a:ext cx="77724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075" rIns="0" bIns="0" anchor="ctr" anchorCtr="0">
            <a:spAutoFit/>
          </a:bodyPr>
          <a:lstStyle/>
          <a:p>
            <a:pPr marL="127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Academic Gateway to the Hearts and Minds of the Next Generation of IT Professionals</a:t>
            </a:r>
            <a:endParaRPr/>
          </a:p>
          <a:p>
            <a:pPr marL="311785" marR="0" lvl="0" indent="0" algn="ctr" rtl="0">
              <a:spcBef>
                <a:spcPts val="25"/>
              </a:spcBef>
              <a:spcAft>
                <a:spcPts val="0"/>
              </a:spcAft>
              <a:buNone/>
            </a:pPr>
            <a:r>
              <a:rPr lang="pt-BR" sz="1275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©</a:t>
            </a:r>
            <a:r>
              <a:rPr lang="pt-BR" sz="105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2020, Amazon Web Services, Inc. or its affiliates. All rights reserved.</a:t>
            </a:r>
            <a:endParaRPr sz="1050">
              <a:solidFill>
                <a:srgbClr val="88888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5" name="Google Shape;4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9357" y="3886200"/>
            <a:ext cx="5143500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6800" y="5213986"/>
            <a:ext cx="5143500" cy="12947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" name="Google Shape;47;p2"/>
          <p:cNvCxnSpPr/>
          <p:nvPr/>
        </p:nvCxnSpPr>
        <p:spPr>
          <a:xfrm rot="10800000" flipH="1">
            <a:off x="4267200" y="5562600"/>
            <a:ext cx="685800" cy="762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48" name="Google Shape;48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14700" y="6511268"/>
            <a:ext cx="129540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20711" y="7676667"/>
            <a:ext cx="6300787" cy="13187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" name="Google Shape;50;p2"/>
          <p:cNvCxnSpPr/>
          <p:nvPr/>
        </p:nvCxnSpPr>
        <p:spPr>
          <a:xfrm rot="10800000" flipH="1">
            <a:off x="3771107" y="8728709"/>
            <a:ext cx="342899" cy="228644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"/>
          <p:cNvSpPr txBox="1"/>
          <p:nvPr/>
        </p:nvSpPr>
        <p:spPr>
          <a:xfrm>
            <a:off x="463255" y="1447800"/>
            <a:ext cx="6734175" cy="7276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Otimizando os custos - </a:t>
            </a:r>
            <a:r>
              <a:rPr lang="pt-BR" sz="16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Redimensione sua instância</a:t>
            </a:r>
            <a:endParaRPr/>
          </a:p>
          <a:p>
            <a:pPr marL="2413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 a Instancia selecionada clique em </a:t>
            </a:r>
            <a:r>
              <a:rPr lang="pt-B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Ações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selecione </a:t>
            </a:r>
            <a:r>
              <a:rPr lang="pt-B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Configurações da Instância &gt; Alterar tipo da instância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Verifique o tipo atual: </a:t>
            </a:r>
            <a:r>
              <a:rPr lang="pt-BR" sz="1200" b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t2.micro</a:t>
            </a:r>
            <a:endParaRPr/>
          </a:p>
          <a:p>
            <a:pPr marL="2413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 seguida, alterar para </a:t>
            </a:r>
            <a:endParaRPr/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t2.smail 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campo:</a:t>
            </a:r>
            <a:endParaRPr/>
          </a:p>
          <a:p>
            <a:pPr marL="2413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lphaLcPeriod"/>
            </a:pPr>
            <a:r>
              <a:rPr lang="pt-B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 de Instância : 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t2.small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lphaLcPeriod"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Clique em </a:t>
            </a:r>
            <a:r>
              <a:rPr lang="pt-BR" sz="1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Aplicar</a:t>
            </a:r>
            <a:r>
              <a:rPr lang="pt-B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3"/>
          <p:cNvSpPr txBox="1">
            <a:spLocks noGrp="1"/>
          </p:cNvSpPr>
          <p:nvPr>
            <p:ph type="sldNum" idx="12"/>
          </p:nvPr>
        </p:nvSpPr>
        <p:spPr>
          <a:xfrm>
            <a:off x="3771107" y="9675040"/>
            <a:ext cx="231139" cy="211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 b="0" i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"/>
          <p:cNvSpPr txBox="1"/>
          <p:nvPr/>
        </p:nvSpPr>
        <p:spPr>
          <a:xfrm>
            <a:off x="491514" y="504672"/>
            <a:ext cx="4842486" cy="259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Redimensionar Amazon EC2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8" name="Google Shape;58;p3"/>
          <p:cNvSpPr txBox="1"/>
          <p:nvPr/>
        </p:nvSpPr>
        <p:spPr>
          <a:xfrm>
            <a:off x="-55857" y="8999730"/>
            <a:ext cx="77724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075" rIns="0" bIns="0" anchor="ctr" anchorCtr="0">
            <a:spAutoFit/>
          </a:bodyPr>
          <a:lstStyle/>
          <a:p>
            <a:pPr marL="127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Academic Gateway to the Hearts and Minds of the Next Generation of IT Professionals</a:t>
            </a:r>
            <a:endParaRPr/>
          </a:p>
          <a:p>
            <a:pPr marL="311785" marR="0" lvl="0" indent="0" algn="ctr" rtl="0">
              <a:spcBef>
                <a:spcPts val="25"/>
              </a:spcBef>
              <a:spcAft>
                <a:spcPts val="0"/>
              </a:spcAft>
              <a:buNone/>
            </a:pPr>
            <a:r>
              <a:rPr lang="pt-BR" sz="1275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©</a:t>
            </a:r>
            <a:r>
              <a:rPr lang="pt-BR" sz="105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2020, Amazon Web Services, Inc. or its affiliates. All rights reserved.</a:t>
            </a:r>
            <a:endParaRPr sz="1050">
              <a:solidFill>
                <a:srgbClr val="88888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9" name="Google Shape;5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2201670"/>
            <a:ext cx="6968830" cy="1046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Google Shape;60;p3"/>
          <p:cNvCxnSpPr/>
          <p:nvPr/>
        </p:nvCxnSpPr>
        <p:spPr>
          <a:xfrm>
            <a:off x="4876800" y="2171190"/>
            <a:ext cx="344646" cy="6807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1" name="Google Shape;61;p3"/>
          <p:cNvCxnSpPr/>
          <p:nvPr/>
        </p:nvCxnSpPr>
        <p:spPr>
          <a:xfrm>
            <a:off x="4989354" y="2854632"/>
            <a:ext cx="344646" cy="6807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2" name="Google Shape;62;p3"/>
          <p:cNvSpPr/>
          <p:nvPr/>
        </p:nvSpPr>
        <p:spPr>
          <a:xfrm>
            <a:off x="4660097" y="2032690"/>
            <a:ext cx="32925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1°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3"/>
          <p:cNvSpPr/>
          <p:nvPr/>
        </p:nvSpPr>
        <p:spPr>
          <a:xfrm>
            <a:off x="4776143" y="2678652"/>
            <a:ext cx="32925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2°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3"/>
          <p:cNvSpPr/>
          <p:nvPr/>
        </p:nvSpPr>
        <p:spPr>
          <a:xfrm>
            <a:off x="2354856" y="2469723"/>
            <a:ext cx="32925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3°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" name="Google Shape;65;p3"/>
          <p:cNvCxnSpPr/>
          <p:nvPr/>
        </p:nvCxnSpPr>
        <p:spPr>
          <a:xfrm>
            <a:off x="2583032" y="2678652"/>
            <a:ext cx="344646" cy="6807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66" name="Google Shape;66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91384" y="3538074"/>
            <a:ext cx="4770832" cy="2491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91384" y="6230068"/>
            <a:ext cx="4770832" cy="1478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483764" y="8106271"/>
            <a:ext cx="1666875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/>
          <p:nvPr/>
        </p:nvSpPr>
        <p:spPr>
          <a:xfrm>
            <a:off x="457200" y="1219200"/>
            <a:ext cx="537839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Otimizando os custos – </a:t>
            </a:r>
            <a:r>
              <a:rPr lang="pt-BR" sz="16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Confirme se a instancia foi alterada.</a:t>
            </a:r>
            <a:endParaRPr sz="1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4"/>
          <p:cNvSpPr txBox="1"/>
          <p:nvPr/>
        </p:nvSpPr>
        <p:spPr>
          <a:xfrm>
            <a:off x="491514" y="504672"/>
            <a:ext cx="4842486" cy="259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Redimensionar Amazon EC2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5" name="Google Shape;75;p4"/>
          <p:cNvSpPr/>
          <p:nvPr/>
        </p:nvSpPr>
        <p:spPr>
          <a:xfrm>
            <a:off x="630867" y="3139652"/>
            <a:ext cx="518186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Otimizando os custos - </a:t>
            </a:r>
            <a:r>
              <a:rPr lang="pt-BR" sz="16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Inicie a instância redimensionada</a:t>
            </a:r>
            <a:endParaRPr sz="1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300" y="1676400"/>
            <a:ext cx="6781800" cy="13661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" name="Google Shape;77;p4"/>
          <p:cNvCxnSpPr/>
          <p:nvPr/>
        </p:nvCxnSpPr>
        <p:spPr>
          <a:xfrm rot="10800000" flipH="1">
            <a:off x="5029200" y="2873452"/>
            <a:ext cx="477123" cy="169066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78" name="Google Shape;7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5300" y="3913895"/>
            <a:ext cx="6781800" cy="16435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4"/>
          <p:cNvSpPr/>
          <p:nvPr/>
        </p:nvSpPr>
        <p:spPr>
          <a:xfrm>
            <a:off x="491514" y="3660428"/>
            <a:ext cx="6553200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413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Seleciona a instancia, clique no botão </a:t>
            </a:r>
            <a:r>
              <a:rPr lang="pt-BR" sz="1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Estado da instancia </a:t>
            </a: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 depois </a:t>
            </a:r>
            <a:r>
              <a:rPr lang="pt-BR" sz="1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Iniciar instancias</a:t>
            </a:r>
            <a:endParaRPr/>
          </a:p>
          <a:p>
            <a:pPr marL="2413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Aguarde a Instancia iniciar</a:t>
            </a:r>
            <a:endParaRPr/>
          </a:p>
        </p:txBody>
      </p:sp>
      <p:sp>
        <p:nvSpPr>
          <p:cNvPr id="80" name="Google Shape;80;p4"/>
          <p:cNvSpPr txBox="1"/>
          <p:nvPr/>
        </p:nvSpPr>
        <p:spPr>
          <a:xfrm>
            <a:off x="618614" y="7943865"/>
            <a:ext cx="6502299" cy="1815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413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Copie e cole o </a:t>
            </a:r>
            <a:r>
              <a:rPr lang="pt-BR" sz="1200" b="1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Novo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Endereço de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IP Publico da sua EC2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22860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Abra uma nova aba no Navegador e entre com o endereço.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endParaRPr sz="2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7640" marR="5080" lvl="0" indent="0" algn="just" rtl="0">
              <a:lnSpc>
                <a:spcPct val="101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Você pode usar SSH em sua nova instância t2:small usando o mesmo par de chaves e comandos SSH usados antes? </a:t>
            </a:r>
            <a:endParaRPr/>
          </a:p>
          <a:p>
            <a:pPr marL="167640" marR="5080" lvl="0" indent="0" algn="just" rtl="0">
              <a:lnSpc>
                <a:spcPct val="101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Dica: lembre-se de usar o </a:t>
            </a:r>
            <a:r>
              <a:rPr lang="pt-BR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novo t2:small endereço IP público IPv4 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 não o IP t2micro.</a:t>
            </a:r>
            <a:endParaRPr/>
          </a:p>
          <a:p>
            <a:pPr marL="167640" marR="5080" lvl="0" indent="0" algn="just" rtl="0">
              <a:lnSpc>
                <a:spcPct val="101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Pode usar o mesmo usuário </a:t>
            </a:r>
            <a:r>
              <a:rPr lang="pt-BR" sz="1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ec2-user</a:t>
            </a:r>
            <a:endParaRPr/>
          </a:p>
          <a:p>
            <a:pPr marL="167640" marR="5080" lvl="0" indent="0" algn="just" rtl="0">
              <a:lnSpc>
                <a:spcPct val="1016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7640" marR="5080" lvl="0" indent="0" algn="just" rtl="0">
              <a:lnSpc>
                <a:spcPct val="1016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" name="Google Shape;81;p4"/>
          <p:cNvGrpSpPr/>
          <p:nvPr/>
        </p:nvGrpSpPr>
        <p:grpSpPr>
          <a:xfrm>
            <a:off x="138496" y="8707551"/>
            <a:ext cx="6090410" cy="765518"/>
            <a:chOff x="270511" y="3133750"/>
            <a:chExt cx="6090410" cy="765518"/>
          </a:xfrm>
        </p:grpSpPr>
        <p:sp>
          <p:nvSpPr>
            <p:cNvPr id="82" name="Google Shape;82;p4"/>
            <p:cNvSpPr/>
            <p:nvPr/>
          </p:nvSpPr>
          <p:spPr>
            <a:xfrm>
              <a:off x="896111" y="3899268"/>
              <a:ext cx="5464810" cy="0"/>
            </a:xfrm>
            <a:custGeom>
              <a:avLst/>
              <a:gdLst/>
              <a:ahLst/>
              <a:cxnLst/>
              <a:rect l="l" t="t" r="r" b="b"/>
              <a:pathLst>
                <a:path w="5464810" h="120000" extrusionOk="0">
                  <a:moveTo>
                    <a:pt x="0" y="0"/>
                  </a:moveTo>
                  <a:lnTo>
                    <a:pt x="5464454" y="0"/>
                  </a:lnTo>
                </a:path>
              </a:pathLst>
            </a:custGeom>
            <a:noFill/>
            <a:ln w="98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270511" y="3133750"/>
              <a:ext cx="532130" cy="53213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4" name="Google Shape;84;p4"/>
          <p:cNvSpPr/>
          <p:nvPr/>
        </p:nvSpPr>
        <p:spPr>
          <a:xfrm>
            <a:off x="457200" y="7391400"/>
            <a:ext cx="568136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Otimizando os custos – </a:t>
            </a:r>
            <a:r>
              <a:rPr lang="pt-BR" sz="16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Faça novamente o acesso ao servidor </a:t>
            </a:r>
            <a:endParaRPr sz="1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1514" y="5984023"/>
            <a:ext cx="6629400" cy="8895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4"/>
          <p:cNvCxnSpPr/>
          <p:nvPr/>
        </p:nvCxnSpPr>
        <p:spPr>
          <a:xfrm>
            <a:off x="5212080" y="4550911"/>
            <a:ext cx="344646" cy="6807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7" name="Google Shape;87;p4"/>
          <p:cNvCxnSpPr/>
          <p:nvPr/>
        </p:nvCxnSpPr>
        <p:spPr>
          <a:xfrm rot="10800000" flipH="1">
            <a:off x="4800600" y="6815644"/>
            <a:ext cx="304800" cy="164882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8" name="Google Shape;88;p4"/>
          <p:cNvCxnSpPr/>
          <p:nvPr/>
        </p:nvCxnSpPr>
        <p:spPr>
          <a:xfrm rot="10800000" flipH="1">
            <a:off x="2878901" y="6850806"/>
            <a:ext cx="304800" cy="164882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"/>
          <p:cNvSpPr txBox="1"/>
          <p:nvPr/>
        </p:nvSpPr>
        <p:spPr>
          <a:xfrm>
            <a:off x="461034" y="1600200"/>
            <a:ext cx="6597650" cy="2974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35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Bom trabalho!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03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Revisando</a:t>
            </a:r>
            <a:endParaRPr/>
          </a:p>
          <a:p>
            <a:pPr marL="12700" marR="5080" lvl="0" indent="0" algn="l" rtl="0">
              <a:lnSpc>
                <a:spcPct val="101699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Nesta atividade, como membro da equipe de infraestrutura </a:t>
            </a:r>
            <a:r>
              <a:rPr lang="pt-B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BitBeat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você construiu um servidor da web em nuvem, criou um par de chaves e obteve acesso à instância do Amazon EC2 usando SSH, PuTTYGen e PuTTY.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Nesta atividade você :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228600" algn="l" rtl="0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∙"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Lançou uma instância do Amazon EC2.</a:t>
            </a:r>
            <a:endParaRPr/>
          </a:p>
          <a:p>
            <a:pPr marL="469900" marR="0" lvl="0" indent="-228600" algn="l" rtl="0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∙"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Criou instruções de dados do usuário (bootstrapping) para sua instância do Amazon EC2.</a:t>
            </a:r>
            <a:endParaRPr/>
          </a:p>
          <a:p>
            <a:pPr marL="469900" marR="0" lvl="0" indent="-228600" algn="l" rtl="0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∙"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Configurações de grupo de segurança definidas.</a:t>
            </a:r>
            <a:endParaRPr/>
          </a:p>
          <a:p>
            <a:pPr marL="469900" marR="0" lvl="0" indent="-228600" algn="l" rtl="0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∙"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Criado um par de chaves.</a:t>
            </a:r>
            <a:endParaRPr/>
          </a:p>
          <a:p>
            <a:pPr marL="469900" marR="0" lvl="0" indent="-228600" algn="l" rtl="0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∙"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Conectado à sua instância via SSH.</a:t>
            </a:r>
            <a:endParaRPr/>
          </a:p>
          <a:p>
            <a:pPr marL="469900" marR="0" lvl="0" indent="-228600" algn="l" rtl="0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∙"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Redimensionou uma instância existente do Amazon EC2.</a:t>
            </a:r>
            <a:endParaRPr/>
          </a:p>
          <a:p>
            <a:pPr marL="469900" marR="0" lvl="0" indent="-228600" algn="l" rtl="0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∙"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Maneiras demonstradas de minimizar custos.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5"/>
          <p:cNvSpPr txBox="1">
            <a:spLocks noGrp="1"/>
          </p:cNvSpPr>
          <p:nvPr>
            <p:ph type="ftr" idx="4294967295"/>
          </p:nvPr>
        </p:nvSpPr>
        <p:spPr>
          <a:xfrm>
            <a:off x="-55857" y="8999730"/>
            <a:ext cx="77724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075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Academic Gateway to the Hearts and Minds of the Next Generation of IT Professionals</a:t>
            </a:r>
            <a:endParaRPr/>
          </a:p>
          <a:p>
            <a:pPr marL="311785" lvl="0" indent="0" algn="ctr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pt-BR" i="0">
                <a:latin typeface="Trebuchet MS"/>
                <a:ea typeface="Trebuchet MS"/>
                <a:cs typeface="Trebuchet MS"/>
                <a:sym typeface="Trebuchet MS"/>
              </a:rPr>
              <a:t>©</a:t>
            </a:r>
            <a:r>
              <a:rPr lang="pt-BR" sz="1050" b="0" i="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2020, Amazon Web Services, Inc. or its affiliates. All rights reserved.</a:t>
            </a:r>
            <a:endParaRPr sz="10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5" name="Google Shape;95;p5"/>
          <p:cNvSpPr txBox="1">
            <a:spLocks noGrp="1"/>
          </p:cNvSpPr>
          <p:nvPr>
            <p:ph type="sldNum" idx="12"/>
          </p:nvPr>
        </p:nvSpPr>
        <p:spPr>
          <a:xfrm>
            <a:off x="3771107" y="9675040"/>
            <a:ext cx="231139" cy="211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 b="0" i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5"/>
          <p:cNvSpPr txBox="1"/>
          <p:nvPr/>
        </p:nvSpPr>
        <p:spPr>
          <a:xfrm>
            <a:off x="491514" y="504672"/>
            <a:ext cx="5147286" cy="259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Redimensionar Amazon EC2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"/>
          <p:cNvSpPr/>
          <p:nvPr/>
        </p:nvSpPr>
        <p:spPr>
          <a:xfrm>
            <a:off x="969263" y="4911204"/>
            <a:ext cx="3719195" cy="0"/>
          </a:xfrm>
          <a:custGeom>
            <a:avLst/>
            <a:gdLst/>
            <a:ahLst/>
            <a:cxnLst/>
            <a:rect l="l" t="t" r="r" b="b"/>
            <a:pathLst>
              <a:path w="3719195" h="120000" extrusionOk="0">
                <a:moveTo>
                  <a:pt x="0" y="0"/>
                </a:moveTo>
                <a:lnTo>
                  <a:pt x="3718864" y="0"/>
                </a:lnTo>
              </a:path>
            </a:pathLst>
          </a:custGeom>
          <a:noFill/>
          <a:ln w="98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6"/>
          <p:cNvSpPr/>
          <p:nvPr/>
        </p:nvSpPr>
        <p:spPr>
          <a:xfrm>
            <a:off x="969263" y="5654916"/>
            <a:ext cx="3187700" cy="0"/>
          </a:xfrm>
          <a:custGeom>
            <a:avLst/>
            <a:gdLst/>
            <a:ahLst/>
            <a:cxnLst/>
            <a:rect l="l" t="t" r="r" b="b"/>
            <a:pathLst>
              <a:path w="3187700" h="120000" extrusionOk="0">
                <a:moveTo>
                  <a:pt x="0" y="0"/>
                </a:moveTo>
                <a:lnTo>
                  <a:pt x="3187598" y="0"/>
                </a:lnTo>
              </a:path>
            </a:pathLst>
          </a:custGeom>
          <a:noFill/>
          <a:ln w="98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6"/>
          <p:cNvSpPr/>
          <p:nvPr/>
        </p:nvSpPr>
        <p:spPr>
          <a:xfrm>
            <a:off x="969263" y="6212700"/>
            <a:ext cx="5692140" cy="0"/>
          </a:xfrm>
          <a:custGeom>
            <a:avLst/>
            <a:gdLst/>
            <a:ahLst/>
            <a:cxnLst/>
            <a:rect l="l" t="t" r="r" b="b"/>
            <a:pathLst>
              <a:path w="5692140" h="120000" extrusionOk="0">
                <a:moveTo>
                  <a:pt x="0" y="0"/>
                </a:moveTo>
                <a:lnTo>
                  <a:pt x="5692140" y="0"/>
                </a:lnTo>
              </a:path>
            </a:pathLst>
          </a:custGeom>
          <a:noFill/>
          <a:ln w="98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499363" y="4352035"/>
            <a:ext cx="6619875" cy="2253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Teste seus conhecimentos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 O que é um par de chaves e para que é usado?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endParaRPr sz="11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5080" lvl="0" indent="0" algn="l" rtl="0">
              <a:lnSpc>
                <a:spcPct val="101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 Quem armazena a parte </a:t>
            </a:r>
            <a:r>
              <a:rPr lang="pt-B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pública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 par de chaves?  </a:t>
            </a:r>
            <a:r>
              <a:rPr lang="pt-BR" sz="1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 Quem armazena a parte </a:t>
            </a:r>
            <a:r>
              <a:rPr lang="pt-B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privada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 par de chaves?  </a:t>
            </a:r>
            <a:r>
              <a:rPr lang="pt-BR" sz="1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 O que é uma Amazon tag? Explique alguns usos para tags.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 O que é SSH? Para que isso é usado? </a:t>
            </a:r>
            <a:r>
              <a:rPr lang="pt-BR" sz="1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 O que é RDP? Para que serve?r?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 Qual é o número da porta para RDP? </a:t>
            </a:r>
            <a:r>
              <a:rPr lang="pt-BR" sz="1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 Qual é o URL para acessar as informações de dados do usuário EC2?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6"/>
          <p:cNvSpPr/>
          <p:nvPr/>
        </p:nvSpPr>
        <p:spPr>
          <a:xfrm>
            <a:off x="969263" y="6947268"/>
            <a:ext cx="5692140" cy="0"/>
          </a:xfrm>
          <a:custGeom>
            <a:avLst/>
            <a:gdLst/>
            <a:ahLst/>
            <a:cxnLst/>
            <a:rect l="l" t="t" r="r" b="b"/>
            <a:pathLst>
              <a:path w="5692140" h="120000" extrusionOk="0">
                <a:moveTo>
                  <a:pt x="0" y="0"/>
                </a:moveTo>
                <a:lnTo>
                  <a:pt x="5692140" y="0"/>
                </a:lnTo>
              </a:path>
            </a:pathLst>
          </a:custGeom>
          <a:noFill/>
          <a:ln w="98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6"/>
          <p:cNvSpPr/>
          <p:nvPr/>
        </p:nvSpPr>
        <p:spPr>
          <a:xfrm>
            <a:off x="969263" y="7227684"/>
            <a:ext cx="5692140" cy="0"/>
          </a:xfrm>
          <a:custGeom>
            <a:avLst/>
            <a:gdLst/>
            <a:ahLst/>
            <a:cxnLst/>
            <a:rect l="l" t="t" r="r" b="b"/>
            <a:pathLst>
              <a:path w="5692140" h="120000" extrusionOk="0">
                <a:moveTo>
                  <a:pt x="0" y="0"/>
                </a:moveTo>
                <a:lnTo>
                  <a:pt x="5692140" y="0"/>
                </a:lnTo>
              </a:path>
            </a:pathLst>
          </a:custGeom>
          <a:noFill/>
          <a:ln w="98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6"/>
          <p:cNvSpPr txBox="1"/>
          <p:nvPr/>
        </p:nvSpPr>
        <p:spPr>
          <a:xfrm>
            <a:off x="416179" y="7572819"/>
            <a:ext cx="6703059" cy="94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Atividade Bônus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endParaRPr sz="11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5080" lvl="0" indent="0" algn="l" rtl="0">
              <a:lnSpc>
                <a:spcPct val="101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Neste laboratório, você concluiu com êxito muitas tarefas. Vamos explorar mais algumas coisas antes de praticar uma boa higiene na nuvem e limpar seu ambiente. </a:t>
            </a:r>
            <a:r>
              <a:rPr lang="pt-B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NÃO MUDE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nenhuma de suas configurações ou modifique suas configurações atuais.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6"/>
          <p:cNvSpPr/>
          <p:nvPr/>
        </p:nvSpPr>
        <p:spPr>
          <a:xfrm>
            <a:off x="524511" y="1716519"/>
            <a:ext cx="6203950" cy="2336800"/>
          </a:xfrm>
          <a:custGeom>
            <a:avLst/>
            <a:gdLst/>
            <a:ahLst/>
            <a:cxnLst/>
            <a:rect l="l" t="t" r="r" b="b"/>
            <a:pathLst>
              <a:path w="6203950" h="2336800" extrusionOk="0">
                <a:moveTo>
                  <a:pt x="389470" y="0"/>
                </a:moveTo>
                <a:lnTo>
                  <a:pt x="6203953" y="0"/>
                </a:lnTo>
                <a:lnTo>
                  <a:pt x="6203953" y="1947331"/>
                </a:lnTo>
                <a:lnTo>
                  <a:pt x="6200919" y="1996185"/>
                </a:lnTo>
                <a:lnTo>
                  <a:pt x="6192058" y="2043229"/>
                </a:lnTo>
                <a:lnTo>
                  <a:pt x="6177737" y="2088097"/>
                </a:lnTo>
                <a:lnTo>
                  <a:pt x="6158321" y="2130423"/>
                </a:lnTo>
                <a:lnTo>
                  <a:pt x="6134173" y="2169844"/>
                </a:lnTo>
                <a:lnTo>
                  <a:pt x="6105660" y="2205994"/>
                </a:lnTo>
                <a:lnTo>
                  <a:pt x="6073146" y="2238508"/>
                </a:lnTo>
                <a:lnTo>
                  <a:pt x="6036996" y="2267021"/>
                </a:lnTo>
                <a:lnTo>
                  <a:pt x="5997575" y="2291169"/>
                </a:lnTo>
                <a:lnTo>
                  <a:pt x="5955249" y="2310585"/>
                </a:lnTo>
                <a:lnTo>
                  <a:pt x="5910381" y="2324906"/>
                </a:lnTo>
                <a:lnTo>
                  <a:pt x="5863337" y="2333766"/>
                </a:lnTo>
                <a:lnTo>
                  <a:pt x="5814483" y="2336801"/>
                </a:lnTo>
                <a:lnTo>
                  <a:pt x="0" y="2336801"/>
                </a:lnTo>
                <a:lnTo>
                  <a:pt x="0" y="389471"/>
                </a:lnTo>
                <a:lnTo>
                  <a:pt x="3034" y="340616"/>
                </a:lnTo>
                <a:lnTo>
                  <a:pt x="11894" y="293573"/>
                </a:lnTo>
                <a:lnTo>
                  <a:pt x="26215" y="248705"/>
                </a:lnTo>
                <a:lnTo>
                  <a:pt x="45632" y="206378"/>
                </a:lnTo>
                <a:lnTo>
                  <a:pt x="69780" y="166957"/>
                </a:lnTo>
                <a:lnTo>
                  <a:pt x="98293" y="130807"/>
                </a:lnTo>
                <a:lnTo>
                  <a:pt x="130807" y="98293"/>
                </a:lnTo>
                <a:lnTo>
                  <a:pt x="166957" y="69780"/>
                </a:lnTo>
                <a:lnTo>
                  <a:pt x="206378" y="45632"/>
                </a:lnTo>
                <a:lnTo>
                  <a:pt x="248705" y="26215"/>
                </a:lnTo>
                <a:lnTo>
                  <a:pt x="293572" y="11894"/>
                </a:lnTo>
                <a:lnTo>
                  <a:pt x="340615" y="3034"/>
                </a:lnTo>
                <a:lnTo>
                  <a:pt x="389470" y="0"/>
                </a:lnTo>
                <a:close/>
              </a:path>
            </a:pathLst>
          </a:custGeom>
          <a:noFill/>
          <a:ln w="1905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6"/>
          <p:cNvSpPr txBox="1"/>
          <p:nvPr/>
        </p:nvSpPr>
        <p:spPr>
          <a:xfrm>
            <a:off x="762000" y="2395895"/>
            <a:ext cx="5899403" cy="1504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12700" marR="5080" lvl="0" indent="0" algn="l" rtl="0">
              <a:lnSpc>
                <a:spcPct val="101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RDP </a:t>
            </a:r>
            <a:r>
              <a:rPr lang="pt-BR"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(Remote Desktop Protocol) é um protocolo de comunicação de rede desenvolvido pela Microsoft, que permite aos usuários se conectar remotamente a outro computador. </a:t>
            </a:r>
            <a:r>
              <a:rPr lang="pt-BR" sz="1200" b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RDP </a:t>
            </a:r>
            <a:r>
              <a:rPr lang="pt-BR"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é seguro, interoperável e permite terminais de rede. </a:t>
            </a:r>
            <a:r>
              <a:rPr lang="pt-BR" sz="1200" b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RDP </a:t>
            </a:r>
            <a:r>
              <a:rPr lang="pt-BR"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cria conexões seguras entre clientes e servidores / máquinas virtuais, e desktops virtuais são criptografados. </a:t>
            </a:r>
            <a:r>
              <a:rPr lang="pt-BR" sz="1200" b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RDP </a:t>
            </a:r>
            <a:r>
              <a:rPr lang="pt-BR"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funciona em diferentes </a:t>
            </a:r>
            <a:r>
              <a:rPr lang="pt-BR" sz="1200" b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SO Windows </a:t>
            </a:r>
            <a:r>
              <a:rPr lang="pt-BR"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 dispositivos, e permite forte segurança física por meio de armazenamento remoto de dados. </a:t>
            </a:r>
            <a:r>
              <a:rPr lang="pt-BR" sz="12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A ferramenta mais comum para se conectar a servidores Linux é </a:t>
            </a:r>
            <a:r>
              <a:rPr lang="pt-BR" sz="1200" b="1" i="1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Secure  Shell </a:t>
            </a:r>
            <a:r>
              <a:rPr lang="pt-BR" sz="12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pt-BR" sz="1200" b="1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SSH</a:t>
            </a:r>
            <a:r>
              <a:rPr lang="pt-BR" sz="12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), mas </a:t>
            </a:r>
            <a:r>
              <a:rPr lang="pt-BR" sz="1200" b="1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RDP</a:t>
            </a:r>
            <a:r>
              <a:rPr lang="pt-BR" sz="12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 usando a porta 3389 pode ser usado para acessar servidores Windows.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6"/>
          <p:cNvSpPr/>
          <p:nvPr/>
        </p:nvSpPr>
        <p:spPr>
          <a:xfrm>
            <a:off x="838200" y="1751389"/>
            <a:ext cx="609600" cy="6088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6"/>
          <p:cNvSpPr txBox="1">
            <a:spLocks noGrp="1"/>
          </p:cNvSpPr>
          <p:nvPr>
            <p:ph type="ftr" idx="4294967295"/>
          </p:nvPr>
        </p:nvSpPr>
        <p:spPr>
          <a:xfrm>
            <a:off x="-55857" y="9059291"/>
            <a:ext cx="77724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075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Academic Gateway to the Hearts and Minds of the Next Generation of IT Professionals</a:t>
            </a:r>
            <a:endParaRPr/>
          </a:p>
          <a:p>
            <a:pPr marL="311785" lvl="0" indent="0" algn="ctr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pt-BR" i="0">
                <a:latin typeface="Trebuchet MS"/>
                <a:ea typeface="Trebuchet MS"/>
                <a:cs typeface="Trebuchet MS"/>
                <a:sym typeface="Trebuchet MS"/>
              </a:rPr>
              <a:t>©</a:t>
            </a:r>
            <a:r>
              <a:rPr lang="pt-BR" sz="1050" b="0" i="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2020, Amazon Web Services, Inc. or its affiliates. All rights reserved.</a:t>
            </a:r>
            <a:endParaRPr sz="10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2" name="Google Shape;112;p6"/>
          <p:cNvSpPr txBox="1">
            <a:spLocks noGrp="1"/>
          </p:cNvSpPr>
          <p:nvPr>
            <p:ph type="sldNum" idx="12"/>
          </p:nvPr>
        </p:nvSpPr>
        <p:spPr>
          <a:xfrm>
            <a:off x="3771107" y="9675040"/>
            <a:ext cx="231139" cy="211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 b="0" i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6"/>
          <p:cNvSpPr txBox="1"/>
          <p:nvPr/>
        </p:nvSpPr>
        <p:spPr>
          <a:xfrm>
            <a:off x="491514" y="504672"/>
            <a:ext cx="5147286" cy="259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Redimensionar Amazon EC2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4" name="Google Shape;114;p6"/>
          <p:cNvSpPr txBox="1"/>
          <p:nvPr/>
        </p:nvSpPr>
        <p:spPr>
          <a:xfrm>
            <a:off x="1524000" y="1871142"/>
            <a:ext cx="151406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Você sabia?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 txBox="1"/>
          <p:nvPr/>
        </p:nvSpPr>
        <p:spPr>
          <a:xfrm>
            <a:off x="499363" y="1685035"/>
            <a:ext cx="6773545" cy="409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469265" marR="5080" lvl="0" indent="-228600" algn="l" rtl="0">
              <a:lnSpc>
                <a:spcPct val="1016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</a:t>
            </a:r>
            <a:r>
              <a:rPr lang="pt-B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EC2 Management Console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clique em </a:t>
            </a:r>
            <a:r>
              <a:rPr lang="pt-B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Instances 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 navegação à esquerda e destaque seu </a:t>
            </a:r>
            <a:r>
              <a:rPr lang="pt-B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SSH Practice Server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22860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Clique no botão </a:t>
            </a:r>
            <a:r>
              <a:rPr lang="pt-B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Actions 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 analise todas as opções que estão disponíveis.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265" marR="107314" lvl="0" indent="-228600" algn="l" rtl="0">
              <a:lnSpc>
                <a:spcPct val="1016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 each of the options where there is an additional drop-down options menu, take a moment to  review the additional options that are available. Observe como você pode fazer muitas coisas na opção </a:t>
            </a:r>
            <a:r>
              <a:rPr lang="pt-B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Instance Settings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endParaRPr sz="11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Limpe o seu ambiente</a:t>
            </a:r>
            <a:endParaRPr sz="11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422909" lvl="0" indent="0" algn="l" rtl="0">
              <a:lnSpc>
                <a:spcPct val="101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equipe de desenvolvimento implantou e testou totalmente seu software em um ambiente de desenvolvimento. Você é solicitado a encerrar a máquina de teste que criou.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endParaRPr sz="11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A44"/>
              </a:buClr>
              <a:buSzPts val="1200"/>
              <a:buFont typeface="Arial"/>
              <a:buAutoNum type="arabicPeriod"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Encontre e selecione o seu </a:t>
            </a:r>
            <a:r>
              <a:rPr lang="pt-B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SSH Practice Server.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228600" algn="just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2B3A44"/>
              </a:buClr>
              <a:buSzPts val="1200"/>
              <a:buFont typeface="Arial"/>
              <a:buAutoNum type="arabicPeriod"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Selecione Actions&gt;Instance State&gt;Terminate.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265" marR="193675" lvl="0" indent="-228600" algn="just" rtl="0">
              <a:lnSpc>
                <a:spcPct val="101699"/>
              </a:lnSpc>
              <a:spcBef>
                <a:spcPts val="0"/>
              </a:spcBef>
              <a:spcAft>
                <a:spcPts val="0"/>
              </a:spcAft>
              <a:buClr>
                <a:srgbClr val="2B3A44"/>
              </a:buClr>
              <a:buSzPts val="1200"/>
              <a:buFont typeface="Arial"/>
              <a:buAutoNum type="arabicPeriod"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Delete seu </a:t>
            </a:r>
            <a:r>
              <a:rPr lang="pt-BR" sz="1200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SSH Practice SG 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security group navegando para a opção </a:t>
            </a:r>
            <a:r>
              <a:rPr lang="pt-B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Security Groups 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 na navegação à esquerda dentro de Network and Security category. Certifique-se de que há uma marca de seleção na caixa próximo ao seu Security Group name – </a:t>
            </a:r>
            <a:r>
              <a:rPr lang="pt-B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Actions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delete security group.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265" marR="0" lvl="0" indent="-22860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2B3A44"/>
              </a:buClr>
              <a:buSzPts val="1200"/>
              <a:buFont typeface="Arial"/>
              <a:buAutoNum type="arabicPeriod"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Você também pode querer excluir seu </a:t>
            </a:r>
            <a:r>
              <a:rPr lang="pt-BR" sz="1200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My_SSH_Key 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navegando para a opção </a:t>
            </a:r>
            <a:r>
              <a:rPr lang="pt-B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Pairs 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 navegação à esquerda dentro do Network and Security category. Certifique-se de que haja uma marca de seleção na caixa ao lado de seu </a:t>
            </a:r>
            <a:r>
              <a:rPr lang="pt-B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Pair Name 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clique em </a:t>
            </a:r>
            <a:r>
              <a:rPr lang="pt-B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Actions na 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caixa suspensa– clique em </a:t>
            </a:r>
            <a:r>
              <a:rPr lang="pt-B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Delete 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confirme a exclusão digitando </a:t>
            </a:r>
            <a:r>
              <a:rPr lang="pt-BR" sz="12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r>
              <a:rPr lang="pt-BR" sz="12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campo – clique em </a:t>
            </a:r>
            <a:r>
              <a:rPr lang="pt-B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7"/>
          <p:cNvSpPr txBox="1">
            <a:spLocks noGrp="1"/>
          </p:cNvSpPr>
          <p:nvPr>
            <p:ph type="ftr" idx="4294967295"/>
          </p:nvPr>
        </p:nvSpPr>
        <p:spPr>
          <a:xfrm>
            <a:off x="9041" y="9034601"/>
            <a:ext cx="77724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075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Academic Gateway to the Hearts and Minds of the Next Generation of IT Professionals</a:t>
            </a:r>
            <a:endParaRPr/>
          </a:p>
          <a:p>
            <a:pPr marL="311785" lvl="0" indent="0" algn="ctr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pt-BR" i="0">
                <a:latin typeface="Trebuchet MS"/>
                <a:ea typeface="Trebuchet MS"/>
                <a:cs typeface="Trebuchet MS"/>
                <a:sym typeface="Trebuchet MS"/>
              </a:rPr>
              <a:t>©</a:t>
            </a:r>
            <a:r>
              <a:rPr lang="pt-BR" sz="1050" b="0" i="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2020, Amazon Web Services, Inc. or its affiliates. All rights reserved.</a:t>
            </a:r>
            <a:endParaRPr sz="10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1" name="Google Shape;121;p7"/>
          <p:cNvSpPr txBox="1">
            <a:spLocks noGrp="1"/>
          </p:cNvSpPr>
          <p:nvPr>
            <p:ph type="sldNum" idx="12"/>
          </p:nvPr>
        </p:nvSpPr>
        <p:spPr>
          <a:xfrm>
            <a:off x="3771107" y="9675040"/>
            <a:ext cx="231139" cy="211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 b="0" i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499363" y="6107684"/>
            <a:ext cx="6397625" cy="1132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Resources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5080" lvl="0" indent="0" algn="l" rtl="0">
              <a:lnSpc>
                <a:spcPct val="101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https://docs.aws.amazon.com/AWSEC2/latest/WindowsGuide/connecting_to_windows_instance.html </a:t>
            </a:r>
            <a:r>
              <a:rPr lang="pt-BR" sz="1200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200" u="sng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https://docs.aws.amazon.com/AWSEC2/latest/WindowsGuide/ec2-key-pairs.html </a:t>
            </a:r>
            <a:r>
              <a:rPr lang="pt-BR" sz="1200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200" u="sng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https://docs.aws.amazon.com/AWSEC2/latest/UserGuide/instancedata-data-retrieval.html </a:t>
            </a:r>
            <a:r>
              <a:rPr lang="pt-BR" sz="1200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200" u="sng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https://docs.aws.amazon.com/AWSEC2/latest/UserGuide/concepts.html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491514" y="504672"/>
            <a:ext cx="4690086" cy="259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Redimensionar Amazon EC2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ducate_Activity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maz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2348</Words>
  <Application>Microsoft Office PowerPoint</Application>
  <PresentationFormat>Personalizar</PresentationFormat>
  <Paragraphs>262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Noto Sans Symbols</vt:lpstr>
      <vt:lpstr>Times New Roman</vt:lpstr>
      <vt:lpstr>Trebuchet MS</vt:lpstr>
      <vt:lpstr>Educate_Activity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Microsoft Office User</dc:creator>
  <cp:lastModifiedBy>Marcos Vinicius Goncalves</cp:lastModifiedBy>
  <cp:revision>1</cp:revision>
  <dcterms:created xsi:type="dcterms:W3CDTF">2020-09-09T20:43:03Z</dcterms:created>
  <dcterms:modified xsi:type="dcterms:W3CDTF">2021-05-20T11:04:12Z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2020-07-02T00:00:00Z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2020-07-02T00:00:00Z</vt:filetime>
  </property>
</Properties>
</file>