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17" r:id="rId2"/>
    <p:sldId id="443" r:id="rId3"/>
    <p:sldId id="385" r:id="rId4"/>
    <p:sldId id="319" r:id="rId5"/>
    <p:sldId id="291" r:id="rId6"/>
    <p:sldId id="302" r:id="rId7"/>
    <p:sldId id="349" r:id="rId8"/>
    <p:sldId id="383" r:id="rId9"/>
    <p:sldId id="390" r:id="rId10"/>
    <p:sldId id="384" r:id="rId11"/>
    <p:sldId id="386" r:id="rId12"/>
    <p:sldId id="392" r:id="rId13"/>
    <p:sldId id="391" r:id="rId14"/>
    <p:sldId id="393" r:id="rId15"/>
    <p:sldId id="394" r:id="rId16"/>
    <p:sldId id="395" r:id="rId17"/>
    <p:sldId id="396" r:id="rId18"/>
    <p:sldId id="397" r:id="rId19"/>
    <p:sldId id="381" r:id="rId20"/>
  </p:sldIdLst>
  <p:sldSz cx="12192000" cy="6858000"/>
  <p:notesSz cx="6858000" cy="9144000"/>
  <p:custDataLst>
    <p:tags r:id="rId23"/>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409FCD-2856-2E4C-AB90-923C6D13FD72}">
          <p14:sldIdLst>
            <p14:sldId id="317"/>
            <p14:sldId id="443"/>
            <p14:sldId id="385"/>
          </p14:sldIdLst>
        </p14:section>
        <p14:section name="Section 1: Course objectives and overview" id="{D14ABC7E-2DF8-C84D-8E33-0AA7ECC1659E}">
          <p14:sldIdLst>
            <p14:sldId id="319"/>
            <p14:sldId id="291"/>
            <p14:sldId id="302"/>
            <p14:sldId id="349"/>
          </p14:sldIdLst>
        </p14:section>
        <p14:section name="Section 2: Certification exam information" id="{F06E68C8-3D39-8D48-8A7E-D90DB82F4311}">
          <p14:sldIdLst>
            <p14:sldId id="383"/>
            <p14:sldId id="390"/>
            <p14:sldId id="384"/>
          </p14:sldIdLst>
        </p14:section>
        <p14:section name="Section 3: AWS Documentation" id="{B31324D1-C0C2-1E48-9689-19C5DFEA62E3}">
          <p14:sldIdLst>
            <p14:sldId id="386"/>
            <p14:sldId id="392"/>
          </p14:sldIdLst>
        </p14:section>
        <p14:section name="Activity: Documentation scavenger hunt" id="{C3AC1DF3-E8E3-0746-A91F-7E9F265775BA}">
          <p14:sldIdLst>
            <p14:sldId id="391"/>
            <p14:sldId id="393"/>
            <p14:sldId id="394"/>
            <p14:sldId id="395"/>
            <p14:sldId id="396"/>
            <p14:sldId id="397"/>
          </p14:sldIdLst>
        </p14:section>
        <p14:section name="Module wrap-up" id="{B917014F-99A0-0E45-89AA-E99DFE7548E6}">
          <p14:sldIdLst>
            <p14:sldId id="3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5" clrIdx="0">
    <p:extLst>
      <p:ext uri="{19B8F6BF-5375-455C-9EA6-DF929625EA0E}">
        <p15:presenceInfo xmlns:p15="http://schemas.microsoft.com/office/powerpoint/2012/main" userId="S-1-5-21-1407069837-2091007605-538272213-25781389" providerId="AD"/>
      </p:ext>
    </p:extLst>
  </p:cmAuthor>
  <p:cmAuthor id="2" name="Yoshii, June" initials="YJ" lastIdx="29" clrIdx="1">
    <p:extLst>
      <p:ext uri="{19B8F6BF-5375-455C-9EA6-DF929625EA0E}">
        <p15:presenceInfo xmlns:p15="http://schemas.microsoft.com/office/powerpoint/2012/main"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1" autoAdjust="0"/>
    <p:restoredTop sz="79395" autoAdjust="0"/>
  </p:normalViewPr>
  <p:slideViewPr>
    <p:cSldViewPr snapToGrid="0" snapToObjects="1" showGuides="1">
      <p:cViewPr varScale="1">
        <p:scale>
          <a:sx n="91" d="100"/>
          <a:sy n="91" d="100"/>
        </p:scale>
        <p:origin x="1410"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17880"/>
    </p:cViewPr>
  </p:sorterViewPr>
  <p:notesViewPr>
    <p:cSldViewPr snapToGrid="0" snapToObjects="1" showGuides="1">
      <p:cViewPr varScale="1">
        <p:scale>
          <a:sx n="87" d="100"/>
          <a:sy n="87" d="100"/>
        </p:scale>
        <p:origin x="38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1/16/2020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Bem-vindos ao curso AWS Academy Cloud Foundations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Amatic" pitchFamily="2" charset="0"/>
              <a:cs typeface="Arial"/>
            </a:endParaRPr>
          </a:p>
        </p:txBody>
      </p:sp>
    </p:spTree>
    <p:extLst>
      <p:ext uri="{BB962C8B-B14F-4D97-AF65-F5344CB8AC3E}">
        <p14:creationId xmlns:p14="http://schemas.microsoft.com/office/powerpoint/2010/main" val="17196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t>
            </a:r>
            <a:r>
              <a:rPr lang="pt-BR" sz="1100" b="1">
                <a:latin typeface="Amazon Ember" panose="020B0603020204020204" pitchFamily="34" charset="0"/>
                <a:ea typeface="Amazon Ember" panose="020B0603020204020204" pitchFamily="34" charset="0"/>
                <a:cs typeface="Amazon Ember" panose="020B0603020204020204" pitchFamily="34" charset="0"/>
              </a:rPr>
              <a:t>certificação AWS Certified Cloud Practitioner </a:t>
            </a:r>
            <a:r>
              <a:rPr lang="pt-BR" sz="1100">
                <a:latin typeface="Amazon Ember" panose="020B0603020204020204" pitchFamily="34" charset="0"/>
                <a:ea typeface="Amazon Ember" panose="020B0603020204020204" pitchFamily="34" charset="0"/>
                <a:cs typeface="Amazon Ember" panose="020B0603020204020204" pitchFamily="34" charset="0"/>
              </a:rPr>
              <a:t>serve aos indivíduos em várias funções de nuvem e tecnologia como uma forma de validar seus conhecimentos sobre a Nuvem AWS e aumentar sua credibilidade profissional. O exame aborda quatro aspectos da nuvem: conceitos, segurança, tecnologia e faturamento/definição de preço.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O AWS Certified Cloud Practitioner</a:t>
            </a:r>
            <a:r>
              <a:rPr lang="pt-BR" sz="1100" b="1">
                <a:latin typeface="Amazon Ember" panose="020B0603020204020204" pitchFamily="34" charset="0"/>
                <a:ea typeface="Amazon Ember" panose="020B0603020204020204" pitchFamily="34" charset="0"/>
                <a:cs typeface="Amazon Ember" panose="020B0603020204020204" pitchFamily="34" charset="0"/>
              </a:rPr>
              <a:t> </a:t>
            </a:r>
            <a:r>
              <a:rPr lang="pt-BR" sz="1100">
                <a:latin typeface="Amazon Ember" panose="020B0603020204020204" pitchFamily="34" charset="0"/>
                <a:ea typeface="Amazon Ember" panose="020B0603020204020204" pitchFamily="34" charset="0"/>
                <a:cs typeface="Amazon Ember" panose="020B0603020204020204" pitchFamily="34" charset="0"/>
              </a:rPr>
              <a:t>é o único exame de certificação da AWS classificado como </a:t>
            </a:r>
            <a:r>
              <a:rPr lang="pt-BR" sz="1100" i="1">
                <a:latin typeface="Amazon Ember" panose="020B0603020204020204" pitchFamily="34" charset="0"/>
                <a:ea typeface="Amazon Ember" panose="020B0603020204020204" pitchFamily="34" charset="0"/>
                <a:cs typeface="Amazon Ember" panose="020B0603020204020204" pitchFamily="34" charset="0"/>
              </a:rPr>
              <a:t>básico</a:t>
            </a:r>
            <a:r>
              <a:rPr lang="pt-BR" sz="1100">
                <a:latin typeface="Amazon Ember" panose="020B0603020204020204" pitchFamily="34" charset="0"/>
                <a:ea typeface="Amazon Ember" panose="020B0603020204020204" pitchFamily="34" charset="0"/>
                <a:cs typeface="Amazon Ember" panose="020B0603020204020204" pitchFamily="34" charset="0"/>
              </a:rPr>
              <a:t> (conforme mostrado no slide anterior). Muitas vezes, é o primeiro exame da AWS que os profissionais de TI fazem.</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Embora este curso, o </a:t>
            </a:r>
            <a:r>
              <a:rPr lang="pt-BR" sz="1100" b="1">
                <a:latin typeface="Amazon Ember" panose="020B0603020204020204" pitchFamily="34" charset="0"/>
                <a:ea typeface="Amazon Ember" panose="020B0603020204020204" pitchFamily="34" charset="0"/>
                <a:cs typeface="Amazon Ember" panose="020B0603020204020204" pitchFamily="34" charset="0"/>
              </a:rPr>
              <a:t>AWS Academy Cloud Foundations,</a:t>
            </a:r>
            <a:r>
              <a:rPr lang="pt-BR" sz="1100">
                <a:latin typeface="Amazon Ember" panose="020B0603020204020204" pitchFamily="34" charset="0"/>
                <a:ea typeface="Amazon Ember" panose="020B0603020204020204" pitchFamily="34" charset="0"/>
                <a:cs typeface="Amazon Ember" panose="020B0603020204020204" pitchFamily="34" charset="0"/>
              </a:rPr>
              <a:t> não conste na lista do Guia do exame AWS Certified Cloud Practitioner como uma das opções de treinamento da AWS recomendadas como preparo para o exame, ele abrange muitos dos tópicos cobertos pelos cursos comerciais da AWS, como AWS Technical Essentials, AWS Business Essentials e AWS Cloud Practitioner Essentials. Portanto, o curso AWS Academy Cloud Foundations que você está fazendo agora é uma boa maneira de se preparar para esse exame.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7443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3</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Documentação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5168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AWS fornece documentação abrangente e detalhada sobre cada um de seus serviços. Os guias e as referências de interface de programação de aplicativos (API) são organizados por categoria de serviço.  Também é possível acessar muitos recursos e tutoriais gerais pelas páginas da documentação da AWS.  Os recursos gerais incluem estudos de caso, um glossário completo dos termos da AWS, artigos técnicos, perguntas frequentes, informações sobre o AWS Training and Certification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Além disso, há documentação para cada SDK e toolkit, como a Interface da Linha de Comando da AWS (AWS CLI), as bibliotecas do boto3 para o AWS SDK para Python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É possível filtrar os </a:t>
            </a:r>
            <a:r>
              <a:rPr lang="pt-BR" sz="1100" b="1">
                <a:latin typeface="Amazon Ember" panose="020B0603020204020204" pitchFamily="34" charset="0"/>
                <a:ea typeface="Amazon Ember" panose="020B0603020204020204" pitchFamily="34" charset="0"/>
                <a:cs typeface="Amazon Ember" panose="020B0603020204020204" pitchFamily="34" charset="0"/>
              </a:rPr>
              <a:t>artigos técnicos e guias da AWS</a:t>
            </a:r>
            <a:r>
              <a:rPr lang="pt-BR" sz="1100">
                <a:latin typeface="Amazon Ember" panose="020B0603020204020204" pitchFamily="34" charset="0"/>
                <a:ea typeface="Amazon Ember" panose="020B0603020204020204" pitchFamily="34" charset="0"/>
                <a:cs typeface="Amazon Ember" panose="020B0603020204020204" pitchFamily="34" charset="0"/>
              </a:rPr>
              <a:t> por produto, categoria ou setor, a fim de encontrar as informações mais relevantes para as suas necessidades.</a:t>
            </a:r>
          </a:p>
        </p:txBody>
      </p:sp>
    </p:spTree>
    <p:extLst>
      <p:ext uri="{BB962C8B-B14F-4D97-AF65-F5344CB8AC3E}">
        <p14:creationId xmlns:p14="http://schemas.microsoft.com/office/powerpoint/2010/main" val="1347041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Nesta atividade com instrutor, há um desafio que consiste em acessar as páginas da documentação da AWS e localizar informações específicas.</a:t>
            </a:r>
          </a:p>
        </p:txBody>
      </p:sp>
    </p:spTree>
    <p:extLst>
      <p:ext uri="{BB962C8B-B14F-4D97-AF65-F5344CB8AC3E}">
        <p14:creationId xmlns:p14="http://schemas.microsoft.com/office/powerpoint/2010/main" val="328760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Que guias e referências existem para o serviço </a:t>
            </a:r>
            <a:r>
              <a:rPr lang="pt-BR" sz="1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1100" dirty="0">
                <a:latin typeface="Amazon Ember" panose="020B0603020204020204" pitchFamily="34" charset="0"/>
                <a:ea typeface="Amazon Ember" panose="020B0603020204020204" pitchFamily="34" charset="0"/>
                <a:cs typeface="Amazon Ember" panose="020B0603020204020204" pitchFamily="34" charset="0"/>
              </a:rPr>
              <a:t> EC2?</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Navegue até https://docs.aws.amazon.com e veja se consegue identificar pelo menos seis guias ou referências.</a:t>
            </a:r>
          </a:p>
        </p:txBody>
      </p:sp>
    </p:spTree>
    <p:extLst>
      <p:ext uri="{BB962C8B-B14F-4D97-AF65-F5344CB8AC3E}">
        <p14:creationId xmlns:p14="http://schemas.microsoft.com/office/powerpoint/2010/main" val="15985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a documentação que descreve como criar um bucket do Amazon S3?</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4149168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um resumo de uma frase do serviço AWS Cloud9?</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 partir de https://docs.aws.amazon.com, veja se consegue encontrar uma página que forneça o resumo. Prepare-se para compartilhar suas descobertas.</a:t>
            </a:r>
          </a:p>
        </p:txBody>
      </p:sp>
    </p:spTree>
    <p:extLst>
      <p:ext uri="{BB962C8B-B14F-4D97-AF65-F5344CB8AC3E}">
        <p14:creationId xmlns:p14="http://schemas.microsoft.com/office/powerpoint/2010/main" val="1456974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Que linguagens de programação são compatíveis com a API de serviço do AWS Lambda?</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3561824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Encontre o tutorial que descreve como executar um aplicativo Hello World sem servidor e, em seguida, percorra as etapas documentadas. Quais dois serviços da AWS o tutorial instrui você a usar?</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59771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Agradecemos por concluir este módulo.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503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de introdução ao curso abordará os seguintes tópicos: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Objetivos e visão geral do curso</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Informações sobre os exames da AWS Certification</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Documentação da AWS</a:t>
            </a:r>
          </a:p>
          <a:p>
            <a:pPr marL="0" indent="0" rtl="0">
              <a:spcBef>
                <a:spcPts val="1800"/>
              </a:spcBef>
              <a:buFont typeface="Arial" panose="020B0604020202020204" pitchFamily="34" charset="0"/>
              <a:buNone/>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é concluído com uma atividade de busca que desafia você a localizar informações na documentação da AWS.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7720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módulo, você deverá ser capaz de:</a:t>
            </a:r>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finalidade do curso AWS Academy Cloud Foundations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estrutura do curso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o processo de certificação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Navegar pelo site de documentação da AWS</a:t>
            </a:r>
          </a:p>
        </p:txBody>
      </p:sp>
    </p:spTree>
    <p:extLst>
      <p:ext uri="{BB962C8B-B14F-4D97-AF65-F5344CB8AC3E}">
        <p14:creationId xmlns:p14="http://schemas.microsoft.com/office/powerpoint/2010/main" val="8542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1: Objetivos e visão geral do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945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Para começar, é importante</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saber quais são os pré-requisitos para este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primeiro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técnico geral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As habilidades básicas de informática necessárias para obter êxito neste curso incluem o conhecimento de conceitos básicos de computação, gerenciamento de arquivos e boa compreensão da Internet.</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segundo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empresarial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Isso inclui saber como a tecnologia da informação é usada </a:t>
            </a:r>
            <a:r>
              <a:rPr lang="pt-BR" sz="1100">
                <a:latin typeface="Amazon Ember" panose="020B0603020204020204" pitchFamily="34" charset="0"/>
                <a:ea typeface="Amazon Ember" panose="020B0603020204020204" pitchFamily="34" charset="0"/>
                <a:cs typeface="Amazon Ember" panose="020B0603020204020204" pitchFamily="34" charset="0"/>
              </a:rPr>
              <a:t>por</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empresas e outras organizações.</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Além disso, para garantir o êxito neste curso, recomendamos que você cumpra os seguintes requisitos: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geral com conceitos de computação em nuvem</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prático de sistemas distribuídos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com conceitos básicos de rede</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Conhecimento</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prático de arquiteturas multicamada</a:t>
            </a:r>
          </a:p>
          <a:p>
            <a:pPr rtl="0"/>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5705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curso, você deverá ser capaz de: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buNone/>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Definir 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a filosofia de definição de preço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Identificar os componentes de infraestrutura global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Descrever as medidas de segurança e conformidade da Nuvem AWS, incluindo o AWS Identity and Access Management (IAM);</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Criar uma AWS Virtual Private Cloud (Amazon VPC);</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 Amazon Elastic Compute Cloud (EC2), o AWS Lambda e o AWS Elastic Beanstalk;</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Diferenciar o Amazon S3 do Amazon EBS, Amazon EFS e Amazon S3 Glacier;</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os serviços de banco de dados da AWS, incluindo o Amazon Relational Database Service (RDS), o Amazon DynamoDB, o Amazon Redshift e o Amazon Aurora;</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os princípios básicos da arquitetura da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Explorar os principais conceitos relacionados ao Elastic Load Balancing (ELB), Amazon CloudWatch e Auto Scaling.</a:t>
            </a:r>
          </a:p>
        </p:txBody>
      </p:sp>
    </p:spTree>
    <p:extLst>
      <p:ext uri="{BB962C8B-B14F-4D97-AF65-F5344CB8AC3E}">
        <p14:creationId xmlns:p14="http://schemas.microsoft.com/office/powerpoint/2010/main" val="157936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atingir os objetivos do curso, são explorados os seguintes tópicos: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Conceitos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Economia e faturamento da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Infraestrutura global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Segurança na Nuvem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Redes e entrega de conteúdo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Computação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Armazenamento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Bancos de dados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Arquitetura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Escalabilidade e monitoramento automáticos</a:t>
            </a:r>
          </a:p>
          <a:p>
            <a:pPr marL="17145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lnSpc>
                <a:spcPct val="100000"/>
              </a:lnSpc>
              <a:spcAft>
                <a:spcPts val="1000"/>
              </a:spcAft>
              <a:buFont typeface="Arial" panose="020B0604020202020204" pitchFamily="34" charset="0"/>
              <a:buNone/>
            </a:pPr>
            <a:r>
              <a:rPr lang="pt-BR" sz="1100">
                <a:latin typeface="Amazon Ember" panose="020B0603020204020204" pitchFamily="34" charset="0"/>
                <a:ea typeface="Amazon Ember" panose="020B0603020204020204" pitchFamily="34" charset="0"/>
                <a:cs typeface="Amazon Ember" panose="020B0603020204020204" pitchFamily="34" charset="0"/>
              </a:rPr>
              <a:t>Os próximos dez slides fornecem mais detalhes sobre os subtópicos abordados em cada módulo.</a:t>
            </a:r>
          </a:p>
        </p:txBody>
      </p:sp>
    </p:spTree>
    <p:extLst>
      <p:ext uri="{BB962C8B-B14F-4D97-AF65-F5344CB8AC3E}">
        <p14:creationId xmlns:p14="http://schemas.microsoft.com/office/powerpoint/2010/main" val="205090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2</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Informações do exame de certificação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9094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01034"/>
          </a:xfrm>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Uma certificação AWS ajuda os alunos a criarem credibilidade e confiança por meio da validação de sua experiência na nuvem com uma credencial reconhecida pelo setor. Com isso, ela ajuda as organizações a identificar profissionais qualificados para liderar iniciativas de nuvem usando a AWS.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Você precisa obter aprovação em um exame supervisionado para conquistar uma AWS Certification. Depois da aprovação, você receberá suas credenciais de certificação.</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Amazon Ember" panose="020B0603020204020204" pitchFamily="34" charset="0"/>
                <a:ea typeface="Amazon Ember" panose="020B0603020204020204" pitchFamily="34" charset="0"/>
                <a:cs typeface="Amazon Ember" panose="020B0603020204020204" pitchFamily="34" charset="0"/>
              </a:rPr>
              <a:t>A AWS não publica uma lista de todos os serviços ou recursos cobertos por um exame de certificação. No entanto, o guia de cada exame tem uma lista dos tópicos e objetivos cobertos no exame. Os guias dos exames podem ser encontrados na página </a:t>
            </a:r>
            <a:r>
              <a:rPr lang="pt-BR" sz="1100" u="sng"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hlinkClick r:id="rId3"/>
              </a:rPr>
              <a:t>Prepare for Your AWS Certification Exam</a:t>
            </a:r>
            <a:r>
              <a:rPr lang="pt-BR" sz="1100" u="none"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(Prepare-se para os exames da AWS 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É necessário atualizar ou renovar sua certificação a cada três anos. Consulte a</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4"/>
              </a:rPr>
              <a:t> página Renovação de certificações da AWS </a:t>
            </a:r>
            <a:r>
              <a:rPr lang="pt-BR" sz="1100" dirty="0">
                <a:latin typeface="Amazon Ember" panose="020B0603020204020204" pitchFamily="34" charset="0"/>
                <a:ea typeface="Amazon Ember" panose="020B0603020204020204" pitchFamily="34" charset="0"/>
                <a:cs typeface="Amazon Ember" panose="020B0603020204020204" pitchFamily="34" charset="0"/>
              </a:rPr>
              <a:t>para obter mais detalhes.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As informações neste slide foram atualizadas em novembro de 2019. No entanto, os exames são atualizados com frequência, e as informações sobre os exames disponíveis e sobre o que cada um deles testa estão sujeitas a alterações.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Para obter as informações mais recentes sobre os exames da AWS Certification, acesse </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5"/>
              </a:rPr>
              <a:t>https://aws.amazon.com/certification/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21940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‹nº›</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rtlCol="0">
            <a:normAutofit/>
          </a:bodyPr>
          <a:lstStyle>
            <a:lvl1pPr marL="0" indent="0">
              <a:buNone/>
              <a:defRPr sz="2400"/>
            </a:lvl1pPr>
          </a:lstStyle>
          <a:p>
            <a:pPr lvl="0" rtl="0"/>
            <a:r>
              <a:rPr lang="pt-BR"/>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rtlCol="0">
            <a:noAutofit/>
          </a:bodyPr>
          <a:lstStyle>
            <a:lvl1pPr marL="0" indent="0">
              <a:buNone/>
              <a:defRPr sz="2000" b="0">
                <a:solidFill>
                  <a:schemeClr val="tx1"/>
                </a:solidFill>
              </a:defRPr>
            </a:lvl1pPr>
          </a:lstStyle>
          <a:p>
            <a:pPr lvl="0" rtl="0"/>
            <a:r>
              <a:rPr lang="pt-BR"/>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rtl="0"/>
            <a:r>
              <a:rPr lang="pt-BR" sz="900" dirty="0">
                <a:solidFill>
                  <a:schemeClr val="bg1"/>
                </a:solidFill>
                <a:latin typeface="Amazon Ember Light" charset="0"/>
                <a:ea typeface="Amazon Ember Light" charset="0"/>
                <a:cs typeface="Amazon Ember Light" charset="0"/>
              </a:rPr>
              <a:t>© 2019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ou suas afiliadas. Todos os direitos reservados. Este trabalho não pode ser reproduzido ou redistribuído, no todo ou em parte, sem a permissão prévia por escrito da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É proibido copiar, emprestar ou vender para fins comerciais. Para correções ou comentários sobre o curso, envie um e-mail para: </a:t>
            </a:r>
            <a:r>
              <a:rPr lang="pt-BR" sz="900" u="sng" dirty="0">
                <a:solidFill>
                  <a:schemeClr val="bg1"/>
                </a:solidFill>
                <a:latin typeface="Amazon Ember Light" charset="0"/>
                <a:ea typeface="Amazon Ember Light" charset="0"/>
                <a:cs typeface="Amazon Ember Light" charset="0"/>
              </a:rPr>
              <a:t>aws-course-feedback@amazon.com</a:t>
            </a:r>
            <a:r>
              <a:rPr lang="pt-BR" sz="900" dirty="0">
                <a:solidFill>
                  <a:schemeClr val="bg1"/>
                </a:solidFill>
                <a:latin typeface="Amazon Ember Light" charset="0"/>
                <a:ea typeface="Amazon Ember Light" charset="0"/>
                <a:cs typeface="Amazon Ember Light" charset="0"/>
              </a:rPr>
              <a:t>. Para todas as outras perguntas, entre em contato conosco em: </a:t>
            </a:r>
            <a:r>
              <a:rPr lang="pt-BR" sz="900" u="sng" dirty="0">
                <a:solidFill>
                  <a:schemeClr val="bg1"/>
                </a:solidFill>
                <a:latin typeface="Amazon Ember Light" charset="0"/>
                <a:ea typeface="Amazon Ember Light" charset="0"/>
                <a:cs typeface="Amazon Ember Light" charset="0"/>
              </a:rPr>
              <a:t>https://aws.amazon.com/contact-us/aws-training/</a:t>
            </a:r>
            <a:r>
              <a:rPr lang="pt-BR" sz="900" dirty="0">
                <a:solidFill>
                  <a:schemeClr val="bg1"/>
                </a:solidFill>
                <a:latin typeface="Amazon Ember Light" charset="0"/>
                <a:ea typeface="Amazon Ember Light" charset="0"/>
                <a:cs typeface="Amazon Ember Light" charset="0"/>
              </a:rPr>
              <a:t>. Todas as marcas comerciais pertencem a seus proprietários.</a:t>
            </a:r>
          </a:p>
          <a:p>
            <a:pPr algn="just" rtl="0"/>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6" name="TextBox 5">
            <a:extLst>
              <a:ext uri="{FF2B5EF4-FFF2-40B4-BE49-F238E27FC236}">
                <a16:creationId xmlns:a16="http://schemas.microsoft.com/office/drawing/2014/main" id="{7F32C9FB-A505-8F4E-99FC-1B161C930668}"/>
              </a:ext>
            </a:extLst>
          </p:cNvPr>
          <p:cNvSpPr txBox="1"/>
          <p:nvPr userDrawn="1"/>
        </p:nvSpPr>
        <p:spPr>
          <a:xfrm>
            <a:off x="576368" y="6242239"/>
            <a:ext cx="8921913" cy="646331"/>
          </a:xfrm>
          <a:prstGeom prst="rect">
            <a:avLst/>
          </a:prstGeom>
          <a:noFill/>
        </p:spPr>
        <p:txBody>
          <a:bodyPr wrap="square" rtlCol="0">
            <a:noAutofit/>
          </a:bodyPr>
          <a:lstStyle/>
          <a:p>
            <a:pPr algn="just" rtl="0"/>
            <a:endParaRPr lang="en-US" sz="900" dirty="0"/>
          </a:p>
        </p:txBody>
      </p:sp>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rtl="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6" name="Slide Number Placeholder 5">
            <a:extLst>
              <a:ext uri="{FF2B5EF4-FFF2-40B4-BE49-F238E27FC236}">
                <a16:creationId xmlns:a16="http://schemas.microsoft.com/office/drawing/2014/main" id="{5FCD72AE-1203-5947-A950-5866F5412B3B}"/>
              </a:ext>
              <a:ext uri="{C183D7F6-B498-43B3-948B-1728B52AA6E4}">
                <adec:decorative xmlns:adec="http://schemas.microsoft.com/office/drawing/2017/decorative" val="1"/>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B6A95138-A96E-2F42-A959-2EFD44FE4AB7}" type="slidenum">
              <a:rPr lang="en-US" smtClean="0"/>
              <a:pPr rtl="0"/>
              <a:t>‹nº›</a:t>
            </a:fld>
            <a:endParaRPr lang="en-US" dirty="0"/>
          </a:p>
        </p:txBody>
      </p:sp>
      <p:sp>
        <p:nvSpPr>
          <p:cNvPr id="5" name="Footer Placeholder 4">
            <a:extLst>
              <a:ext uri="{FF2B5EF4-FFF2-40B4-BE49-F238E27FC236}">
                <a16:creationId xmlns:a16="http://schemas.microsoft.com/office/drawing/2014/main" id="{8D064DA9-8E78-194C-AB7B-DC01F6E01F7F}"/>
              </a:ext>
              <a:ext uri="{C183D7F6-B498-43B3-948B-1728B52AA6E4}">
                <adec:decorative xmlns:adec="http://schemas.microsoft.com/office/drawing/2017/decorative" val="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8" Type="http://schemas.openxmlformats.org/officeDocument/2006/relationships/hyperlink" Target="https://www.aws.training/" TargetMode="External"/><Relationship Id="rId3" Type="http://schemas.openxmlformats.org/officeDocument/2006/relationships/notesSlide" Target="../notesSlides/notesSlide10.xml"/><Relationship Id="rId7" Type="http://schemas.openxmlformats.org/officeDocument/2006/relationships/hyperlink" Target="https://aws.amazon.com/training/path-cloudpractitioner/" TargetMode="Externa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hyperlink" Target="https://d1.awsstatic.com/training-and-certification/Docs%20-%20Cloud%20Practitioner/AWS%20Certified%20Cloud%20Practioner_Sample%20Questions_v1.1_FINAL.PDF" TargetMode="External"/><Relationship Id="rId5" Type="http://schemas.openxmlformats.org/officeDocument/2006/relationships/hyperlink" Target="https://d1.awsstatic.com/training-and-certification/Docs%20-%20Cloud%20Practitioner/AWS_Certified_Cloud_Practitioner-Exam_Guide_EN_v1.6.pdf" TargetMode="External"/><Relationship Id="rId4" Type="http://schemas.openxmlformats.org/officeDocument/2006/relationships/hyperlink" Target="https://aws.amazon.com/certification/certified-cloud-practitioner/" TargetMode="External"/><Relationship Id="rId9"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8" Type="http://schemas.openxmlformats.org/officeDocument/2006/relationships/hyperlink" Target="https://d0.awsstatic.com/whitepapers/aws_pricing_overview.pdf" TargetMode="External"/><Relationship Id="rId3" Type="http://schemas.openxmlformats.org/officeDocument/2006/relationships/notesSlide" Target="../notesSlides/notesSlide12.xml"/><Relationship Id="rId7" Type="http://schemas.openxmlformats.org/officeDocument/2006/relationships/hyperlink" Target="https://d1.awsstatic.com/whitepapers/AWS_Cloud_Best_Practices.pdf" TargetMode="Externa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hyperlink" Target="https://d0.awsstatic.com/whitepapers/aws-overview.pdf" TargetMode="External"/><Relationship Id="rId5" Type="http://schemas.openxmlformats.org/officeDocument/2006/relationships/hyperlink" Target="https://aws.amazon.com/whitepapers/" TargetMode="External"/><Relationship Id="rId4" Type="http://schemas.openxmlformats.org/officeDocument/2006/relationships/hyperlink" Target="https://docs.aws.amazon.com/" TargetMode="External"/><Relationship Id="rId9" Type="http://schemas.openxmlformats.org/officeDocument/2006/relationships/hyperlink" Target="https://media.amazonwebservices.com/AWS_TCO_Web_Applications.pdf"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docs.aws.amazon.com/"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hyperlink" Target="https://docs.aws.amazon.com/ec2/?id=docs_gateway"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0.xml"/><Relationship Id="rId5" Type="http://schemas.openxmlformats.org/officeDocument/2006/relationships/hyperlink" Target="https://docs.aws.amazon.com/" TargetMode="External"/><Relationship Id="rId4" Type="http://schemas.openxmlformats.org/officeDocument/2006/relationships/hyperlink" Target="https://docs.aws.amazon.com/AmazonS3/latest/gsg/CreatingABucket.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hyperlink" Target="https://docs.aws.amazon.com/cloud9/?id=docs_gateway"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hyperlink" Target="https://docs.aws.amazon.com/lambda/latest/dg/gettingstarted-tools.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hyperlink" Target="https://aws.amazon.com/getting-started/tutorials/run-serverless-code/"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3.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E7376-22E1-144B-A159-CC0714A9EC78}"/>
              </a:ext>
            </a:extLst>
          </p:cNvPr>
          <p:cNvSpPr>
            <a:spLocks noGrp="1"/>
          </p:cNvSpPr>
          <p:nvPr>
            <p:ph type="body" sz="quarter" idx="10"/>
          </p:nvPr>
        </p:nvSpPr>
        <p:spPr>
          <a:xfrm>
            <a:off x="419099" y="2554356"/>
            <a:ext cx="10715065" cy="488498"/>
          </a:xfrm>
        </p:spPr>
        <p:txBody>
          <a:bodyPr rtlCol="0">
            <a:normAutofit fontScale="85000" lnSpcReduction="10000"/>
          </a:bodyPr>
          <a:lstStyle/>
          <a:p>
            <a:pPr rtl="0"/>
            <a:r>
              <a:rPr lang="pt-BR" dirty="0"/>
              <a:t>AWS </a:t>
            </a:r>
            <a:r>
              <a:rPr lang="pt-BR" dirty="0" err="1"/>
              <a:t>Academy</a:t>
            </a:r>
            <a:r>
              <a:rPr lang="pt-BR" dirty="0"/>
              <a:t> </a:t>
            </a:r>
            <a:r>
              <a:rPr lang="pt-BR" dirty="0" err="1"/>
              <a:t>Cloud</a:t>
            </a:r>
            <a:r>
              <a:rPr lang="pt-BR" dirty="0"/>
              <a:t> </a:t>
            </a:r>
            <a:r>
              <a:rPr lang="pt-BR" dirty="0" err="1"/>
              <a:t>Foundations</a:t>
            </a:r>
            <a:r>
              <a:rPr lang="pt-BR" dirty="0"/>
              <a:t> (Fundamentos de nuvem da AWS </a:t>
            </a:r>
            <a:r>
              <a:rPr lang="pt-BR" dirty="0" err="1"/>
              <a:t>Academy</a:t>
            </a:r>
            <a:r>
              <a:rPr lang="pt-BR" dirty="0"/>
              <a:t>)</a:t>
            </a:r>
          </a:p>
        </p:txBody>
      </p:sp>
      <p:sp>
        <p:nvSpPr>
          <p:cNvPr id="6" name="Title 5"/>
          <p:cNvSpPr>
            <a:spLocks noGrp="1"/>
          </p:cNvSpPr>
          <p:nvPr>
            <p:ph type="title"/>
          </p:nvPr>
        </p:nvSpPr>
        <p:spPr/>
        <p:txBody>
          <a:bodyPr rtlCol="0"/>
          <a:lstStyle/>
          <a:p>
            <a:pPr rtl="0"/>
            <a:r>
              <a:rPr lang="pt-BR" sz="5400">
                <a:latin typeface="+mn-lt"/>
              </a:rPr>
              <a:t>Introdução ao curso</a:t>
            </a:r>
            <a:endParaRPr lang="en-US" sz="2400" dirty="0">
              <a:latin typeface="+mn-lt"/>
            </a:endParaRPr>
          </a:p>
        </p:txBody>
      </p:sp>
      <p:sp>
        <p:nvSpPr>
          <p:cNvPr id="3" name="TextBox 2">
            <a:extLst>
              <a:ext uri="{FF2B5EF4-FFF2-40B4-BE49-F238E27FC236}">
                <a16:creationId xmlns:a16="http://schemas.microsoft.com/office/drawing/2014/main" id="{F2840A21-059C-6945-A2B2-1963067BEF52}"/>
              </a:ext>
            </a:extLst>
          </p:cNvPr>
          <p:cNvSpPr txBox="1"/>
          <p:nvPr/>
        </p:nvSpPr>
        <p:spPr>
          <a:xfrm>
            <a:off x="251790" y="6480313"/>
            <a:ext cx="5611127" cy="230832"/>
          </a:xfrm>
          <a:prstGeom prst="rect">
            <a:avLst/>
          </a:prstGeom>
          <a:noFill/>
        </p:spPr>
        <p:txBody>
          <a:bodyPr wrap="square" rtlCol="0">
            <a:spAutoFit/>
          </a:bodyPr>
          <a:lstStyle/>
          <a:p>
            <a:pPr rtl="0"/>
            <a:r>
              <a:rPr lang="pt-BR" sz="900" b="0" i="0" dirty="0">
                <a:solidFill>
                  <a:schemeClr val="bg1"/>
                </a:solidFill>
                <a:latin typeface="Amazon Ember Light" charset="0"/>
                <a:ea typeface="Amazon Ember Light" charset="0"/>
                <a:cs typeface="Amazon Ember Light" charset="0"/>
              </a:rPr>
              <a:t>© 2019, </a:t>
            </a:r>
            <a:r>
              <a:rPr lang="pt-BR" sz="900" b="0" i="0" dirty="0" err="1">
                <a:solidFill>
                  <a:schemeClr val="bg1"/>
                </a:solidFill>
                <a:latin typeface="Amazon Ember Light" charset="0"/>
                <a:ea typeface="Amazon Ember Light" charset="0"/>
                <a:cs typeface="Amazon Ember Light" charset="0"/>
              </a:rPr>
              <a:t>Amazon</a:t>
            </a:r>
            <a:r>
              <a:rPr lang="pt-BR" sz="900" b="0" i="0" dirty="0">
                <a:solidFill>
                  <a:schemeClr val="bg1"/>
                </a:solidFill>
                <a:latin typeface="Amazon Ember Light" charset="0"/>
                <a:ea typeface="Amazon Ember Light" charset="0"/>
                <a:cs typeface="Amazon Ember Light" charset="0"/>
              </a:rPr>
              <a:t> Web Services, Inc. ou suas afiliadas. Todos os direitos reservados.</a:t>
            </a:r>
          </a:p>
        </p:txBody>
      </p:sp>
    </p:spTree>
    <p:custDataLst>
      <p:tags r:id="rId1"/>
    </p:custDataLst>
    <p:extLst>
      <p:ext uri="{BB962C8B-B14F-4D97-AF65-F5344CB8AC3E}">
        <p14:creationId xmlns:p14="http://schemas.microsoft.com/office/powerpoint/2010/main" val="84680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0E93EA-A328-FF4F-ABF0-69E9902B3746}"/>
              </a:ext>
            </a:extLst>
          </p:cNvPr>
          <p:cNvSpPr>
            <a:spLocks noGrp="1"/>
          </p:cNvSpPr>
          <p:nvPr>
            <p:ph type="title"/>
          </p:nvPr>
        </p:nvSpPr>
        <p:spPr/>
        <p:txBody>
          <a:bodyPr rtlCol="0"/>
          <a:lstStyle/>
          <a:p>
            <a:pPr rtl="0"/>
            <a:r>
              <a:rPr lang="pt-BR"/>
              <a:t>Exame AWS Certified Cloud Practitioner</a:t>
            </a:r>
          </a:p>
        </p:txBody>
      </p:sp>
      <p:sp>
        <p:nvSpPr>
          <p:cNvPr id="6" name="Content Placeholder 5">
            <a:extLst>
              <a:ext uri="{FF2B5EF4-FFF2-40B4-BE49-F238E27FC236}">
                <a16:creationId xmlns:a16="http://schemas.microsoft.com/office/drawing/2014/main" id="{9A5F12E8-6D62-8B47-85AA-AE6A407D81B6}"/>
              </a:ext>
            </a:extLst>
          </p:cNvPr>
          <p:cNvSpPr>
            <a:spLocks noGrp="1"/>
          </p:cNvSpPr>
          <p:nvPr>
            <p:ph idx="1"/>
          </p:nvPr>
        </p:nvSpPr>
        <p:spPr>
          <a:xfrm>
            <a:off x="419099" y="1528174"/>
            <a:ext cx="10425364" cy="4828175"/>
          </a:xfrm>
        </p:spPr>
        <p:txBody>
          <a:bodyPr rtlCol="0"/>
          <a:lstStyle/>
          <a:p>
            <a:pPr rtl="0"/>
            <a:r>
              <a:rPr lang="pt-BR" sz="2400" dirty="0"/>
              <a:t>Para ver detalhes sobre o exame, inclusive informações sobre como se inscrever, acesse</a:t>
            </a:r>
            <a:br>
              <a:rPr lang="en-US" sz="2400" dirty="0"/>
            </a:br>
            <a:r>
              <a:rPr lang="pt-BR" sz="2000" dirty="0">
                <a:hlinkClick r:id="rId4"/>
              </a:rPr>
              <a:t>https://aws.amazon.com/certification/certified-cloud-practitioner/</a:t>
            </a:r>
            <a:br>
              <a:rPr lang="en-US" sz="2400" dirty="0"/>
            </a:br>
            <a:endParaRPr lang="en-US" sz="2400" dirty="0"/>
          </a:p>
          <a:p>
            <a:pPr lvl="1" rtl="0"/>
            <a:r>
              <a:rPr lang="pt-BR" sz="1800" dirty="0"/>
              <a:t>Faça download e leia atentamente o </a:t>
            </a:r>
            <a:r>
              <a:rPr lang="pt-BR" sz="1800" dirty="0">
                <a:hlinkClick r:id="rId5"/>
              </a:rPr>
              <a:t>Guia do exame AWS </a:t>
            </a:r>
            <a:r>
              <a:rPr lang="pt-BR" sz="1800" dirty="0" err="1">
                <a:hlinkClick r:id="rId5"/>
              </a:rPr>
              <a:t>Certified</a:t>
            </a:r>
            <a:r>
              <a:rPr lang="pt-BR" sz="1800" dirty="0">
                <a:hlinkClick r:id="rId5"/>
              </a:rPr>
              <a:t> </a:t>
            </a:r>
            <a:r>
              <a:rPr lang="pt-BR" sz="1800" dirty="0" err="1">
                <a:hlinkClick r:id="rId5"/>
              </a:rPr>
              <a:t>Cloud</a:t>
            </a:r>
            <a:r>
              <a:rPr lang="pt-BR" sz="1800" dirty="0">
                <a:hlinkClick r:id="rId5"/>
              </a:rPr>
              <a:t> </a:t>
            </a:r>
            <a:r>
              <a:rPr lang="pt-BR" sz="1800" dirty="0" err="1">
                <a:hlinkClick r:id="rId5"/>
              </a:rPr>
              <a:t>Practitioner</a:t>
            </a:r>
            <a:br>
              <a:rPr lang="en-US" sz="1800" dirty="0"/>
            </a:br>
            <a:endParaRPr lang="en-US" sz="1800" dirty="0"/>
          </a:p>
          <a:p>
            <a:pPr lvl="1" rtl="0"/>
            <a:r>
              <a:rPr lang="pt-BR" sz="1800" dirty="0"/>
              <a:t>Faça download dos </a:t>
            </a:r>
            <a:r>
              <a:rPr lang="pt-BR" sz="1800" dirty="0">
                <a:hlinkClick r:id="rId6"/>
              </a:rPr>
              <a:t>exemplos de perguntas do exame</a:t>
            </a:r>
            <a:br>
              <a:rPr lang="en-US" sz="2000" dirty="0"/>
            </a:br>
            <a:endParaRPr lang="en-US" sz="2000" dirty="0"/>
          </a:p>
          <a:p>
            <a:pPr rtl="0"/>
            <a:r>
              <a:rPr lang="pt-BR" sz="2400" dirty="0"/>
              <a:t>Consulte o caminho recomendado para obter a certificação em </a:t>
            </a:r>
            <a:r>
              <a:rPr lang="pt-BR" sz="2000" dirty="0">
                <a:hlinkClick r:id="rId7"/>
              </a:rPr>
              <a:t>https://aws.amazon.com/training/path-cloudpractitioner/</a:t>
            </a:r>
            <a:br>
              <a:rPr lang="en-US" sz="2000" dirty="0"/>
            </a:br>
            <a:endParaRPr lang="en-US" sz="2000" dirty="0"/>
          </a:p>
          <a:p>
            <a:pPr lvl="1" rtl="0"/>
            <a:r>
              <a:rPr lang="pt-BR" sz="1800" dirty="0"/>
              <a:t>O AWS </a:t>
            </a:r>
            <a:r>
              <a:rPr lang="pt-BR" sz="1800" dirty="0" err="1"/>
              <a:t>Academy</a:t>
            </a:r>
            <a:r>
              <a:rPr lang="pt-BR" sz="1800" dirty="0"/>
              <a:t> </a:t>
            </a:r>
            <a:r>
              <a:rPr lang="pt-BR" sz="1800" dirty="0" err="1"/>
              <a:t>Cloud</a:t>
            </a:r>
            <a:r>
              <a:rPr lang="pt-BR" sz="1800" dirty="0"/>
              <a:t> </a:t>
            </a:r>
            <a:r>
              <a:rPr lang="pt-BR" sz="1800" dirty="0" err="1"/>
              <a:t>Foundations</a:t>
            </a:r>
            <a:r>
              <a:rPr lang="pt-BR" sz="1800" dirty="0"/>
              <a:t> abrange grande parte do material encontrado no curso </a:t>
            </a:r>
            <a:r>
              <a:rPr lang="pt-BR" sz="1800" dirty="0" err="1"/>
              <a:t>Cloud</a:t>
            </a:r>
            <a:r>
              <a:rPr lang="pt-BR" sz="1800" dirty="0"/>
              <a:t> </a:t>
            </a:r>
            <a:r>
              <a:rPr lang="pt-BR" sz="1800" dirty="0" err="1"/>
              <a:t>Practitioner</a:t>
            </a:r>
            <a:r>
              <a:rPr lang="pt-BR" sz="1800" dirty="0"/>
              <a:t> Essentials, porém mais detalhadamente.</a:t>
            </a:r>
            <a:br>
              <a:rPr lang="en-US" sz="1800" dirty="0"/>
            </a:br>
            <a:endParaRPr lang="en-US" sz="1800" dirty="0"/>
          </a:p>
          <a:p>
            <a:pPr lvl="1" rtl="0"/>
            <a:r>
              <a:rPr lang="pt-BR" sz="1800" dirty="0"/>
              <a:t>Há treinamento digital gratuito adicional disponível em </a:t>
            </a:r>
            <a:r>
              <a:rPr lang="pt-BR" sz="1800" dirty="0" err="1">
                <a:hlinkClick r:id="rId8"/>
              </a:rPr>
              <a:t>aws.training</a:t>
            </a:r>
            <a:endParaRPr lang="en-US" sz="1800" dirty="0"/>
          </a:p>
        </p:txBody>
      </p:sp>
      <p:pic>
        <p:nvPicPr>
          <p:cNvPr id="9" name="Picture 8">
            <a:extLst>
              <a:ext uri="{FF2B5EF4-FFF2-40B4-BE49-F238E27FC236}">
                <a16:creationId xmlns:a16="http://schemas.microsoft.com/office/drawing/2014/main" id="{21F5DB3F-D4AB-FA43-B152-33B83D91FC62}"/>
              </a:ex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Lst>
          </a:blip>
          <a:srcRect l="19067" r="17212"/>
          <a:stretch/>
        </p:blipFill>
        <p:spPr>
          <a:xfrm>
            <a:off x="10120563" y="3142327"/>
            <a:ext cx="1652337" cy="1750348"/>
          </a:xfrm>
          <a:prstGeom prst="rect">
            <a:avLst/>
          </a:prstGeom>
        </p:spPr>
      </p:pic>
      <p:sp>
        <p:nvSpPr>
          <p:cNvPr id="8" name="Footer Placeholder 7">
            <a:extLst>
              <a:ext uri="{FF2B5EF4-FFF2-40B4-BE49-F238E27FC236}">
                <a16:creationId xmlns:a16="http://schemas.microsoft.com/office/drawing/2014/main" id="{F3EC3038-0498-B04A-B85C-17BC40C62C64}"/>
              </a:ext>
              <a:ext uri="{C183D7F6-B498-43B3-948B-1728B52AA6E4}">
                <adec:decorative xmlns:adec="http://schemas.microsoft.com/office/drawing/2017/decorative" val="1"/>
              </a:ext>
            </a:extLst>
          </p:cNvPr>
          <p:cNvSpPr>
            <a:spLocks noGrp="1"/>
          </p:cNvSpPr>
          <p:nvPr>
            <p:ph type="ftr" sz="quarter" idx="3"/>
          </p:nvPr>
        </p:nvSpPr>
        <p:spPr>
          <a:xfrm>
            <a:off x="419100" y="6356350"/>
            <a:ext cx="54700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7" name="Slide Number Placeholder 6">
            <a:extLst>
              <a:ext uri="{FF2B5EF4-FFF2-40B4-BE49-F238E27FC236}">
                <a16:creationId xmlns:a16="http://schemas.microsoft.com/office/drawing/2014/main" id="{C88DF222-F1D8-1744-9C26-72B1473224C3}"/>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325801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3: Documentação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a:xfrm>
            <a:off x="419100" y="6356350"/>
            <a:ext cx="5078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99639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FC4-3759-A945-9438-27E8043A96FD}"/>
              </a:ext>
            </a:extLst>
          </p:cNvPr>
          <p:cNvSpPr>
            <a:spLocks noGrp="1"/>
          </p:cNvSpPr>
          <p:nvPr>
            <p:ph type="title"/>
          </p:nvPr>
        </p:nvSpPr>
        <p:spPr/>
        <p:txBody>
          <a:bodyPr rtlCol="0"/>
          <a:lstStyle/>
          <a:p>
            <a:pPr rtl="0"/>
            <a:r>
              <a:rPr lang="pt-BR"/>
              <a:t>Documentação da AWS</a:t>
            </a:r>
          </a:p>
        </p:txBody>
      </p:sp>
      <p:sp>
        <p:nvSpPr>
          <p:cNvPr id="3" name="Content Placeholder 2">
            <a:extLst>
              <a:ext uri="{FF2B5EF4-FFF2-40B4-BE49-F238E27FC236}">
                <a16:creationId xmlns:a16="http://schemas.microsoft.com/office/drawing/2014/main" id="{C5E14C46-C35D-BC4B-B325-911FB462DD38}"/>
              </a:ext>
            </a:extLst>
          </p:cNvPr>
          <p:cNvSpPr>
            <a:spLocks noGrp="1"/>
          </p:cNvSpPr>
          <p:nvPr>
            <p:ph idx="1"/>
          </p:nvPr>
        </p:nvSpPr>
        <p:spPr/>
        <p:txBody>
          <a:bodyPr rtlCol="0"/>
          <a:lstStyle/>
          <a:p>
            <a:pPr rtl="0"/>
            <a:r>
              <a:rPr lang="pt-BR" dirty="0"/>
              <a:t>Encontre guias do usuário, guias do desenvolvedor, referências de API, tutoriais e muito mais.</a:t>
            </a:r>
          </a:p>
          <a:p>
            <a:pPr lvl="1" rtl="0"/>
            <a:r>
              <a:rPr lang="pt-BR" dirty="0">
                <a:hlinkClick r:id="rId4"/>
              </a:rPr>
              <a:t>https://docs.aws.amazon.com/</a:t>
            </a:r>
            <a:endParaRPr lang="en-US" dirty="0"/>
          </a:p>
          <a:p>
            <a:pPr lvl="1" rtl="0"/>
            <a:endParaRPr lang="en-US" dirty="0"/>
          </a:p>
          <a:p>
            <a:pPr rtl="0"/>
            <a:r>
              <a:rPr lang="pt-BR" dirty="0"/>
              <a:t>Também há </a:t>
            </a:r>
            <a:r>
              <a:rPr lang="pt-BR" b="1" i="1" dirty="0"/>
              <a:t>artigos técnicos</a:t>
            </a:r>
            <a:r>
              <a:rPr lang="pt-BR" dirty="0"/>
              <a:t> disponíveis em </a:t>
            </a:r>
            <a:r>
              <a:rPr lang="pt-BR" sz="2400" dirty="0">
                <a:hlinkClick r:id="rId5"/>
              </a:rPr>
              <a:t>https://aws.amazon.com/whitepapers/</a:t>
            </a:r>
            <a:r>
              <a:rPr lang="pt-BR" sz="2400" dirty="0"/>
              <a:t>, </a:t>
            </a:r>
            <a:r>
              <a:rPr lang="pt-BR" dirty="0"/>
              <a:t>inclusive estes, que são recomendados para o exame AWS </a:t>
            </a:r>
            <a:r>
              <a:rPr lang="pt-BR" dirty="0" err="1"/>
              <a:t>Cloud</a:t>
            </a:r>
            <a:r>
              <a:rPr lang="pt-BR" dirty="0"/>
              <a:t> </a:t>
            </a:r>
            <a:r>
              <a:rPr lang="pt-BR" dirty="0" err="1"/>
              <a:t>Practitioner</a:t>
            </a:r>
            <a:r>
              <a:rPr lang="pt-BR" dirty="0"/>
              <a:t>:</a:t>
            </a:r>
          </a:p>
          <a:p>
            <a:pPr lvl="1" rtl="0"/>
            <a:r>
              <a:rPr lang="pt-BR" dirty="0">
                <a:hlinkClick r:id="rId6"/>
              </a:rPr>
              <a:t>Visão geral da </a:t>
            </a:r>
            <a:r>
              <a:rPr lang="pt-BR" dirty="0" err="1">
                <a:hlinkClick r:id="rId6"/>
              </a:rPr>
              <a:t>Amazon</a:t>
            </a:r>
            <a:r>
              <a:rPr lang="pt-BR" dirty="0">
                <a:hlinkClick r:id="rId6"/>
              </a:rPr>
              <a:t> Web Services</a:t>
            </a:r>
            <a:endParaRPr lang="en-US" dirty="0"/>
          </a:p>
          <a:p>
            <a:pPr lvl="1" rtl="0"/>
            <a:r>
              <a:rPr lang="pt-BR" dirty="0">
                <a:hlinkClick r:id="rId7"/>
              </a:rPr>
              <a:t>Arquitetura da nuvem: melhores práticas da AWS</a:t>
            </a:r>
            <a:endParaRPr lang="en-US" dirty="0"/>
          </a:p>
          <a:p>
            <a:pPr lvl="1" rtl="0"/>
            <a:r>
              <a:rPr lang="pt-BR" dirty="0">
                <a:hlinkClick r:id="rId8"/>
              </a:rPr>
              <a:t>Como funciona a definição de preço da AWS</a:t>
            </a:r>
            <a:endParaRPr lang="en-US" dirty="0"/>
          </a:p>
          <a:p>
            <a:pPr lvl="1" rtl="0"/>
            <a:r>
              <a:rPr lang="pt-BR" dirty="0">
                <a:hlinkClick r:id="rId9"/>
              </a:rPr>
              <a:t>Custo total da (não) propriedade de aplicativos da web na nuvem</a:t>
            </a:r>
            <a:endParaRPr lang="en-US" dirty="0"/>
          </a:p>
          <a:p>
            <a:pPr lvl="1" rtl="0"/>
            <a:endParaRPr lang="en-US" dirty="0"/>
          </a:p>
          <a:p>
            <a:pPr lvl="1" rtl="0"/>
            <a:endParaRPr lang="en-US" dirty="0"/>
          </a:p>
          <a:p>
            <a:pPr rtl="0"/>
            <a:endParaRPr lang="en-US" dirty="0"/>
          </a:p>
        </p:txBody>
      </p:sp>
      <p:sp>
        <p:nvSpPr>
          <p:cNvPr id="4" name="Slide Number Placeholder 3">
            <a:extLst>
              <a:ext uri="{FF2B5EF4-FFF2-40B4-BE49-F238E27FC236}">
                <a16:creationId xmlns:a16="http://schemas.microsoft.com/office/drawing/2014/main" id="{231FDB33-FCB7-6F41-BEDD-4B1CE457F232}"/>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12</a:t>
            </a:fld>
            <a:endParaRPr lang="en-US" dirty="0"/>
          </a:p>
        </p:txBody>
      </p:sp>
      <p:sp>
        <p:nvSpPr>
          <p:cNvPr id="5" name="Footer Placeholder 4">
            <a:extLst>
              <a:ext uri="{FF2B5EF4-FFF2-40B4-BE49-F238E27FC236}">
                <a16:creationId xmlns:a16="http://schemas.microsoft.com/office/drawing/2014/main" id="{BB0AFCCB-D414-3F4E-A2F9-506A929AC5A6}"/>
              </a:ext>
              <a:ext uri="{C183D7F6-B498-43B3-948B-1728B52AA6E4}">
                <adec:decorative xmlns:adec="http://schemas.microsoft.com/office/drawing/2017/decorative" val="1"/>
              </a:ext>
            </a:extLst>
          </p:cNvPr>
          <p:cNvSpPr>
            <a:spLocks noGrp="1"/>
          </p:cNvSpPr>
          <p:nvPr>
            <p:ph type="ftr" sz="quarter" idx="3"/>
          </p:nvPr>
        </p:nvSpPr>
        <p:spPr/>
        <p:txBody>
          <a:bodyPr rtlCol="0"/>
          <a:lstStyle/>
          <a:p>
            <a:pPr rtl="0"/>
            <a:r>
              <a:rPr lang="pt-BR"/>
              <a:t>© 2019 Amazon Web Services, Inc. ou suas afiliadas. Todos os direitos reservados.</a:t>
            </a:r>
          </a:p>
        </p:txBody>
      </p:sp>
    </p:spTree>
    <p:custDataLst>
      <p:tags r:id="rId1"/>
    </p:custDataLst>
    <p:extLst>
      <p:ext uri="{BB962C8B-B14F-4D97-AF65-F5344CB8AC3E}">
        <p14:creationId xmlns:p14="http://schemas.microsoft.com/office/powerpoint/2010/main" val="33425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3EEC8-CD9A-8041-A18E-1F8BBA4BD146}"/>
              </a:ext>
            </a:extLst>
          </p:cNvPr>
          <p:cNvSpPr>
            <a:spLocks noGrp="1"/>
          </p:cNvSpPr>
          <p:nvPr>
            <p:ph type="title"/>
          </p:nvPr>
        </p:nvSpPr>
        <p:spPr/>
        <p:txBody>
          <a:bodyPr rtlCol="0">
            <a:normAutofit fontScale="90000"/>
          </a:bodyPr>
          <a:lstStyle/>
          <a:p>
            <a:pPr rtl="0"/>
            <a:r>
              <a:rPr lang="pt-BR"/>
              <a:t>Atividade – Busca na documentação da AWS</a:t>
            </a:r>
          </a:p>
        </p:txBody>
      </p:sp>
      <p:sp>
        <p:nvSpPr>
          <p:cNvPr id="7" name="Content Placeholder 6">
            <a:extLst>
              <a:ext uri="{FF2B5EF4-FFF2-40B4-BE49-F238E27FC236}">
                <a16:creationId xmlns:a16="http://schemas.microsoft.com/office/drawing/2014/main" id="{EE5A659A-27E0-0D48-BFDC-3F59E142DCE2}"/>
              </a:ext>
            </a:extLst>
          </p:cNvPr>
          <p:cNvSpPr>
            <a:spLocks noGrp="1"/>
          </p:cNvSpPr>
          <p:nvPr>
            <p:ph idx="16"/>
          </p:nvPr>
        </p:nvSpPr>
        <p:spPr/>
        <p:txBody>
          <a:bodyPr rtlCol="0"/>
          <a:lstStyle/>
          <a:p>
            <a:pPr rtl="0"/>
            <a:r>
              <a:rPr lang="pt-BR"/>
              <a:t>Navegar pelo site de documentação da AWS</a:t>
            </a:r>
          </a:p>
          <a:p>
            <a:pPr rtl="0"/>
            <a:r>
              <a:rPr lang="pt-BR"/>
              <a:t>Comece pela página principal em </a:t>
            </a:r>
            <a:br>
              <a:rPr lang="en-US" dirty="0"/>
            </a:br>
            <a:r>
              <a:rPr lang="pt-BR">
                <a:hlinkClick r:id="rId4"/>
              </a:rPr>
              <a:t>https://docs.aws.amazon.com</a:t>
            </a:r>
            <a:endParaRPr lang="en-US" dirty="0"/>
          </a:p>
          <a:p>
            <a:pPr rtl="0"/>
            <a:r>
              <a:rPr lang="pt-BR"/>
              <a:t>Cinco perguntas de desafio para a classe aparecem nos slides a seguir</a:t>
            </a:r>
          </a:p>
        </p:txBody>
      </p:sp>
      <p:pic>
        <p:nvPicPr>
          <p:cNvPr id="3" name="Graphic 2" descr="Puzzle pieces">
            <a:extLst>
              <a:ext uri="{FF2B5EF4-FFF2-40B4-BE49-F238E27FC236}">
                <a16:creationId xmlns:a16="http://schemas.microsoft.com/office/drawing/2014/main" id="{040F697A-347E-6345-BD5C-FA0AF36CF3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16055" y="4467358"/>
            <a:ext cx="1707465" cy="1707465"/>
          </a:xfrm>
          <a:prstGeom prst="rect">
            <a:avLst/>
          </a:prstGeom>
        </p:spPr>
      </p:pic>
      <p:sp>
        <p:nvSpPr>
          <p:cNvPr id="2" name="Slide Number Placeholder 1">
            <a:extLst>
              <a:ext uri="{FF2B5EF4-FFF2-40B4-BE49-F238E27FC236}">
                <a16:creationId xmlns:a16="http://schemas.microsoft.com/office/drawing/2014/main" id="{22173A57-D572-394C-A053-0852287D5407}"/>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13</a:t>
            </a:fld>
            <a:endParaRPr lang="en-US" dirty="0"/>
          </a:p>
        </p:txBody>
      </p:sp>
      <p:sp>
        <p:nvSpPr>
          <p:cNvPr id="4" name="Footer Placeholder 3">
            <a:extLst>
              <a:ext uri="{FF2B5EF4-FFF2-40B4-BE49-F238E27FC236}">
                <a16:creationId xmlns:a16="http://schemas.microsoft.com/office/drawing/2014/main" id="{DA71A48D-231F-2340-8DC3-BBBFA8B4CB70}"/>
              </a:ext>
              <a:ext uri="{C183D7F6-B498-43B3-948B-1728B52AA6E4}">
                <adec:decorative xmlns:adec="http://schemas.microsoft.com/office/drawing/2017/decorative" val="1"/>
              </a:ext>
            </a:extLst>
          </p:cNvPr>
          <p:cNvSpPr>
            <a:spLocks noGrp="1"/>
          </p:cNvSpPr>
          <p:nvPr>
            <p:ph type="ftr" sz="quarter" idx="11"/>
          </p:nvPr>
        </p:nvSpPr>
        <p:spPr>
          <a:xfrm>
            <a:off x="7053943" y="6356350"/>
            <a:ext cx="4718957"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68410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868886" y="6356350"/>
            <a:ext cx="49040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1</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14</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1: Que guias e referências existem para o serviço </a:t>
            </a:r>
            <a:r>
              <a:rPr lang="pt-BR" dirty="0" err="1"/>
              <a:t>Amazon</a:t>
            </a:r>
            <a:r>
              <a:rPr lang="pt-BR" dirty="0"/>
              <a:t> EC2?</a:t>
            </a:r>
          </a:p>
          <a:p>
            <a:pPr rtl="0"/>
            <a:endParaRPr lang="en-US" sz="1100" dirty="0"/>
          </a:p>
          <a:p>
            <a:pPr rtl="0"/>
            <a:r>
              <a:rPr lang="pt-BR" dirty="0">
                <a:hlinkClick r:id="rId4"/>
              </a:rPr>
              <a:t>Resposta</a:t>
            </a:r>
            <a:r>
              <a:rPr lang="pt-BR" dirty="0"/>
              <a:t>: </a:t>
            </a:r>
          </a:p>
          <a:p>
            <a:pPr lvl="1" rtl="0"/>
            <a:r>
              <a:rPr lang="pt-BR" dirty="0"/>
              <a:t>Guias do usuário para Linux e Windows</a:t>
            </a:r>
          </a:p>
          <a:p>
            <a:pPr lvl="1" rtl="0"/>
            <a:r>
              <a:rPr lang="pt-BR" dirty="0"/>
              <a:t>Referência da API</a:t>
            </a:r>
          </a:p>
          <a:p>
            <a:pPr lvl="1" rtl="0"/>
            <a:r>
              <a:rPr lang="pt-BR" dirty="0"/>
              <a:t>Referência da CLI da AWS</a:t>
            </a:r>
          </a:p>
          <a:p>
            <a:pPr lvl="1" rtl="0"/>
            <a:r>
              <a:rPr lang="pt-BR" dirty="0"/>
              <a:t>Referência do EC2 </a:t>
            </a:r>
            <a:r>
              <a:rPr lang="pt-BR" dirty="0" err="1"/>
              <a:t>Instance</a:t>
            </a:r>
            <a:r>
              <a:rPr lang="pt-BR" dirty="0"/>
              <a:t> Connect</a:t>
            </a:r>
          </a:p>
          <a:p>
            <a:pPr lvl="1" rtl="0"/>
            <a:r>
              <a:rPr lang="pt-BR" dirty="0"/>
              <a:t>Guia do usuário do Auto </a:t>
            </a:r>
            <a:r>
              <a:rPr lang="pt-BR" dirty="0" err="1"/>
              <a:t>Scaling</a:t>
            </a:r>
            <a:endParaRPr lang="pt-BR" dirty="0"/>
          </a:p>
          <a:p>
            <a:pPr lvl="1" rtl="0"/>
            <a:r>
              <a:rPr lang="pt-BR" dirty="0"/>
              <a:t>Guia do usuário do VM </a:t>
            </a:r>
            <a:r>
              <a:rPr lang="pt-BR" dirty="0" err="1"/>
              <a:t>Import</a:t>
            </a:r>
            <a:r>
              <a:rPr lang="pt-BR" dirty="0"/>
              <a:t>/</a:t>
            </a:r>
            <a:r>
              <a:rPr lang="pt-BR" dirty="0" err="1"/>
              <a:t>Export</a:t>
            </a:r>
            <a:endParaRPr lang="pt-BR" dirty="0"/>
          </a:p>
          <a:p>
            <a:pPr lvl="1" rtl="0"/>
            <a:endParaRPr lang="en-US" dirty="0"/>
          </a:p>
        </p:txBody>
      </p:sp>
    </p:spTree>
    <p:custDataLst>
      <p:tags r:id="rId1"/>
    </p:custDataLst>
    <p:extLst>
      <p:ext uri="{BB962C8B-B14F-4D97-AF65-F5344CB8AC3E}">
        <p14:creationId xmlns:p14="http://schemas.microsoft.com/office/powerpoint/2010/main" val="12402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357257" y="6356350"/>
            <a:ext cx="5415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2</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15</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2: Você consegue encontrar a documentação que descreve como criar um </a:t>
            </a:r>
            <a:r>
              <a:rPr lang="pt-BR" dirty="0" err="1"/>
              <a:t>bucket</a:t>
            </a:r>
            <a:r>
              <a:rPr lang="pt-BR" dirty="0"/>
              <a:t> do </a:t>
            </a:r>
            <a:r>
              <a:rPr lang="pt-BR" dirty="0" err="1"/>
              <a:t>Amazon</a:t>
            </a:r>
            <a:r>
              <a:rPr lang="pt-BR" dirty="0"/>
              <a:t> S3?</a:t>
            </a:r>
          </a:p>
          <a:p>
            <a:pPr rtl="0"/>
            <a:endParaRPr lang="en-US" dirty="0"/>
          </a:p>
          <a:p>
            <a:pPr rtl="0"/>
            <a:r>
              <a:rPr lang="pt-BR" dirty="0">
                <a:hlinkClick r:id="rId4"/>
              </a:rPr>
              <a:t>Resposta</a:t>
            </a:r>
            <a:r>
              <a:rPr lang="pt-BR" dirty="0"/>
              <a:t>: </a:t>
            </a:r>
          </a:p>
          <a:p>
            <a:pPr lvl="1" rtl="0"/>
            <a:r>
              <a:rPr lang="pt-BR" sz="2000" dirty="0"/>
              <a:t>Em </a:t>
            </a:r>
            <a:r>
              <a:rPr lang="pt-BR" sz="2000" dirty="0">
                <a:hlinkClick r:id="rId5"/>
              </a:rPr>
              <a:t>https://docs.aws.amazon.com/</a:t>
            </a:r>
            <a:r>
              <a:rPr lang="pt-BR" sz="2000" dirty="0"/>
              <a:t>, clique em </a:t>
            </a:r>
            <a:r>
              <a:rPr lang="pt-BR" sz="2000" b="1" dirty="0"/>
              <a:t>S3</a:t>
            </a:r>
          </a:p>
          <a:p>
            <a:pPr lvl="1" rtl="0"/>
            <a:r>
              <a:rPr lang="pt-BR" sz="2000" dirty="0"/>
              <a:t>Clique no </a:t>
            </a:r>
            <a:r>
              <a:rPr lang="pt-BR" sz="2000" b="1" dirty="0"/>
              <a:t>Guia de conceitos básicos</a:t>
            </a:r>
          </a:p>
          <a:p>
            <a:pPr lvl="1" rtl="0"/>
            <a:r>
              <a:rPr lang="pt-BR" sz="2000" dirty="0"/>
              <a:t>Clique em </a:t>
            </a:r>
            <a:r>
              <a:rPr lang="pt-BR" sz="2000" b="1" dirty="0" err="1"/>
              <a:t>Create</a:t>
            </a:r>
            <a:r>
              <a:rPr lang="pt-BR" sz="2000" b="1" dirty="0"/>
              <a:t> a </a:t>
            </a:r>
            <a:r>
              <a:rPr lang="pt-BR" sz="2000" b="1" dirty="0" err="1"/>
              <a:t>Bucket</a:t>
            </a:r>
            <a:r>
              <a:rPr lang="pt-BR" sz="2000" b="1" dirty="0"/>
              <a:t> (Criar </a:t>
            </a:r>
            <a:r>
              <a:rPr lang="pt-BR" sz="2000" b="1" dirty="0" err="1"/>
              <a:t>bucket</a:t>
            </a:r>
            <a:r>
              <a:rPr lang="pt-BR" sz="2000" b="1" dirty="0"/>
              <a:t>)</a:t>
            </a:r>
            <a:endParaRPr lang="en-US" b="1" dirty="0"/>
          </a:p>
        </p:txBody>
      </p:sp>
    </p:spTree>
    <p:custDataLst>
      <p:tags r:id="rId1"/>
    </p:custDataLst>
    <p:extLst>
      <p:ext uri="{BB962C8B-B14F-4D97-AF65-F5344CB8AC3E}">
        <p14:creationId xmlns:p14="http://schemas.microsoft.com/office/powerpoint/2010/main" val="2463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7206343" y="6356350"/>
            <a:ext cx="45665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3</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16</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3: Você consegue encontrar um resumo de uma frase do serviço AWS Cloud9?</a:t>
            </a:r>
          </a:p>
          <a:p>
            <a:pPr rtl="0"/>
            <a:endParaRPr lang="en-US" dirty="0"/>
          </a:p>
          <a:p>
            <a:pPr rtl="0">
              <a:lnSpc>
                <a:spcPct val="100000"/>
              </a:lnSpc>
            </a:pPr>
            <a:r>
              <a:rPr lang="pt-BR" dirty="0">
                <a:hlinkClick r:id="rId4"/>
              </a:rPr>
              <a:t>Resposta</a:t>
            </a:r>
            <a:r>
              <a:rPr lang="pt-BR" dirty="0"/>
              <a:t>:</a:t>
            </a:r>
            <a:endParaRPr lang="en-US" dirty="0"/>
          </a:p>
          <a:p>
            <a:pPr lvl="1" rtl="0">
              <a:lnSpc>
                <a:spcPct val="100000"/>
              </a:lnSpc>
            </a:pPr>
            <a:r>
              <a:rPr lang="pt-BR" dirty="0"/>
              <a:t>O AWS Cloud9 é um </a:t>
            </a:r>
            <a:r>
              <a:rPr lang="pt-BR" dirty="0" err="1"/>
              <a:t>Integrated</a:t>
            </a:r>
            <a:r>
              <a:rPr lang="pt-BR" dirty="0"/>
              <a:t> </a:t>
            </a:r>
            <a:r>
              <a:rPr lang="pt-BR" dirty="0" err="1"/>
              <a:t>Development</a:t>
            </a:r>
            <a:r>
              <a:rPr lang="pt-BR" dirty="0"/>
              <a:t> </a:t>
            </a:r>
            <a:r>
              <a:rPr lang="pt-BR" dirty="0" err="1"/>
              <a:t>Environment</a:t>
            </a:r>
            <a:r>
              <a:rPr lang="pt-BR" dirty="0"/>
              <a:t> (IDE – Ambiente de desenvolvimento integrado) baseado em nuvem usado para escrever, executar e depurar código.</a:t>
            </a:r>
          </a:p>
          <a:p>
            <a:pPr lvl="1" rtl="0"/>
            <a:endParaRPr lang="en-US" b="1" dirty="0"/>
          </a:p>
        </p:txBody>
      </p:sp>
    </p:spTree>
    <p:custDataLst>
      <p:tags r:id="rId1"/>
    </p:custDataLst>
    <p:extLst>
      <p:ext uri="{BB962C8B-B14F-4D97-AF65-F5344CB8AC3E}">
        <p14:creationId xmlns:p14="http://schemas.microsoft.com/office/powerpoint/2010/main" val="5097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6977743" y="6356350"/>
            <a:ext cx="47951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4</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17</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lnSpc>
                <a:spcPct val="100000"/>
              </a:lnSpc>
            </a:pPr>
            <a:r>
              <a:rPr lang="pt-BR" sz="2400" dirty="0"/>
              <a:t>Pergunta 4: Que linguagens de programação são compatíveis com a API de serviço do AWS Lambda?</a:t>
            </a:r>
          </a:p>
          <a:p>
            <a:pPr rtl="0">
              <a:lnSpc>
                <a:spcPct val="100000"/>
              </a:lnSpc>
            </a:pPr>
            <a:endParaRPr lang="en-US" sz="2400" dirty="0"/>
          </a:p>
          <a:p>
            <a:pPr rtl="0">
              <a:lnSpc>
                <a:spcPct val="100000"/>
              </a:lnSpc>
            </a:pPr>
            <a:r>
              <a:rPr lang="pt-BR" sz="2400" dirty="0">
                <a:hlinkClick r:id="rId4"/>
              </a:rPr>
              <a:t>Resposta</a:t>
            </a:r>
            <a:r>
              <a:rPr lang="pt-BR" sz="2400" dirty="0"/>
              <a:t>:</a:t>
            </a:r>
            <a:endParaRPr lang="en-US" sz="2400" dirty="0"/>
          </a:p>
          <a:p>
            <a:pPr lvl="1" rtl="0">
              <a:lnSpc>
                <a:spcPct val="100000"/>
              </a:lnSpc>
            </a:pPr>
            <a:r>
              <a:rPr lang="pt-BR" sz="2000" dirty="0"/>
              <a:t>Na página principal da documentação da AWS, clique no link </a:t>
            </a:r>
            <a:r>
              <a:rPr lang="pt-BR" sz="2000" b="1" dirty="0"/>
              <a:t>AWS Lambda</a:t>
            </a:r>
          </a:p>
          <a:p>
            <a:pPr lvl="1" rtl="0">
              <a:lnSpc>
                <a:spcPct val="100000"/>
              </a:lnSpc>
            </a:pPr>
            <a:r>
              <a:rPr lang="pt-BR" sz="2000" dirty="0"/>
              <a:t>Clique no link </a:t>
            </a:r>
            <a:r>
              <a:rPr lang="pt-BR" sz="2000" b="1" dirty="0"/>
              <a:t>API </a:t>
            </a:r>
            <a:r>
              <a:rPr lang="pt-BR" sz="2000" b="1" dirty="0" err="1"/>
              <a:t>Reference</a:t>
            </a:r>
            <a:r>
              <a:rPr lang="pt-BR" sz="2000" b="1" dirty="0"/>
              <a:t> (Referência de API)</a:t>
            </a:r>
          </a:p>
          <a:p>
            <a:pPr lvl="1" rtl="0">
              <a:lnSpc>
                <a:spcPct val="100000"/>
              </a:lnSpc>
            </a:pPr>
            <a:r>
              <a:rPr lang="pt-BR" sz="2000" dirty="0"/>
              <a:t>Clique em </a:t>
            </a:r>
            <a:r>
              <a:rPr lang="pt-BR" sz="2000" b="1" dirty="0" err="1"/>
              <a:t>Getting</a:t>
            </a:r>
            <a:r>
              <a:rPr lang="pt-BR" sz="2000" b="1" dirty="0"/>
              <a:t> </a:t>
            </a:r>
            <a:r>
              <a:rPr lang="pt-BR" sz="2000" b="1" dirty="0" err="1"/>
              <a:t>Started</a:t>
            </a:r>
            <a:r>
              <a:rPr lang="pt-BR" sz="2000" b="1" dirty="0"/>
              <a:t> (Conceitos básicos) </a:t>
            </a:r>
            <a:r>
              <a:rPr lang="pt-BR" sz="2000" dirty="0"/>
              <a:t>&gt; </a:t>
            </a:r>
            <a:r>
              <a:rPr lang="pt-BR" sz="2000" b="1" dirty="0"/>
              <a:t>Tools (Ferramentas)</a:t>
            </a:r>
            <a:r>
              <a:rPr lang="pt-BR" sz="2000" dirty="0"/>
              <a:t> para encontrar uma tabela com uma lista das seguintes linguagens: </a:t>
            </a:r>
            <a:r>
              <a:rPr lang="pt-BR" sz="2000" b="1" dirty="0">
                <a:solidFill>
                  <a:schemeClr val="accent5"/>
                </a:solidFill>
              </a:rPr>
              <a:t>Node.js</a:t>
            </a:r>
            <a:r>
              <a:rPr lang="pt-BR" sz="2000" dirty="0"/>
              <a:t>,</a:t>
            </a:r>
            <a:r>
              <a:rPr lang="pt-BR" sz="2000" dirty="0">
                <a:solidFill>
                  <a:schemeClr val="accent6"/>
                </a:solidFill>
              </a:rPr>
              <a:t> </a:t>
            </a:r>
            <a:r>
              <a:rPr lang="pt-BR" sz="2000" b="1" dirty="0">
                <a:solidFill>
                  <a:schemeClr val="accent5"/>
                </a:solidFill>
              </a:rPr>
              <a:t>Java</a:t>
            </a:r>
            <a:r>
              <a:rPr lang="pt-BR" sz="2000" dirty="0"/>
              <a:t>,</a:t>
            </a:r>
            <a:r>
              <a:rPr lang="pt-BR" sz="2000" dirty="0">
                <a:solidFill>
                  <a:schemeClr val="accent6"/>
                </a:solidFill>
              </a:rPr>
              <a:t> </a:t>
            </a:r>
            <a:r>
              <a:rPr lang="pt-BR" sz="2000" b="1" dirty="0">
                <a:solidFill>
                  <a:schemeClr val="accent5"/>
                </a:solidFill>
              </a:rPr>
              <a:t>C#</a:t>
            </a:r>
            <a:r>
              <a:rPr lang="pt-BR" sz="2000" dirty="0"/>
              <a:t>,</a:t>
            </a:r>
            <a:r>
              <a:rPr lang="pt-BR" sz="2000" dirty="0">
                <a:solidFill>
                  <a:schemeClr val="accent6"/>
                </a:solidFill>
              </a:rPr>
              <a:t> </a:t>
            </a:r>
            <a:r>
              <a:rPr lang="pt-BR" sz="2000" b="1" dirty="0">
                <a:solidFill>
                  <a:schemeClr val="accent5"/>
                </a:solidFill>
              </a:rPr>
              <a:t>Python</a:t>
            </a:r>
            <a:r>
              <a:rPr lang="pt-BR" sz="2000" dirty="0"/>
              <a:t>,</a:t>
            </a:r>
            <a:r>
              <a:rPr lang="pt-BR" sz="2000" dirty="0">
                <a:solidFill>
                  <a:schemeClr val="accent6"/>
                </a:solidFill>
              </a:rPr>
              <a:t> </a:t>
            </a:r>
            <a:r>
              <a:rPr lang="pt-BR" sz="2000" b="1" dirty="0" err="1">
                <a:solidFill>
                  <a:schemeClr val="accent5"/>
                </a:solidFill>
              </a:rPr>
              <a:t>Ruby</a:t>
            </a:r>
            <a:r>
              <a:rPr lang="pt-BR" sz="2000" dirty="0"/>
              <a:t>,</a:t>
            </a:r>
            <a:r>
              <a:rPr lang="pt-BR" sz="2000" dirty="0">
                <a:solidFill>
                  <a:schemeClr val="accent6"/>
                </a:solidFill>
              </a:rPr>
              <a:t> </a:t>
            </a:r>
            <a:r>
              <a:rPr lang="pt-BR" sz="2000" b="1" dirty="0">
                <a:solidFill>
                  <a:schemeClr val="accent5"/>
                </a:solidFill>
              </a:rPr>
              <a:t>Go</a:t>
            </a:r>
            <a:r>
              <a:rPr lang="pt-BR" sz="2000" dirty="0"/>
              <a:t>,</a:t>
            </a:r>
            <a:r>
              <a:rPr lang="pt-BR" sz="2000" dirty="0">
                <a:solidFill>
                  <a:schemeClr val="accent6"/>
                </a:solidFill>
              </a:rPr>
              <a:t> </a:t>
            </a:r>
            <a:r>
              <a:rPr lang="pt-BR" sz="2000" dirty="0"/>
              <a:t>e </a:t>
            </a:r>
            <a:r>
              <a:rPr lang="pt-BR" sz="2000" b="1" dirty="0" err="1">
                <a:solidFill>
                  <a:schemeClr val="accent5"/>
                </a:solidFill>
              </a:rPr>
              <a:t>PowerShell</a:t>
            </a:r>
            <a:endParaRPr lang="pt-BR" sz="2000" b="1" dirty="0">
              <a:solidFill>
                <a:schemeClr val="accent5"/>
              </a:solidFill>
            </a:endParaRPr>
          </a:p>
        </p:txBody>
      </p:sp>
    </p:spTree>
    <p:custDataLst>
      <p:tags r:id="rId1"/>
    </p:custDataLst>
    <p:extLst>
      <p:ext uri="{BB962C8B-B14F-4D97-AF65-F5344CB8AC3E}">
        <p14:creationId xmlns:p14="http://schemas.microsoft.com/office/powerpoint/2010/main" val="37794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adec="http://schemas.microsoft.com/office/drawing/2017/decorative" val="1"/>
              </a:ext>
            </a:extLst>
          </p:cNvPr>
          <p:cNvSpPr>
            <a:spLocks noGrp="1"/>
          </p:cNvSpPr>
          <p:nvPr>
            <p:ph type="ftr" sz="quarter" idx="11"/>
          </p:nvPr>
        </p:nvSpPr>
        <p:spPr>
          <a:xfrm>
            <a:off x="7119257" y="6356350"/>
            <a:ext cx="4653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5</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rtl="0"/>
              <a:t>18</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sz="2400" dirty="0"/>
              <a:t>Pergunta 5: Encontre o tutorial que descreve como executar um aplicativo </a:t>
            </a:r>
            <a:r>
              <a:rPr lang="pt-BR" sz="2400" dirty="0" err="1"/>
              <a:t>Hello</a:t>
            </a:r>
            <a:r>
              <a:rPr lang="pt-BR" sz="2400" dirty="0"/>
              <a:t> World sem servidor e, em seguida, percorra as etapas documentadas. Quais dois serviços da AWS o tutorial instrui você a usar?</a:t>
            </a:r>
          </a:p>
          <a:p>
            <a:pPr rtl="0"/>
            <a:endParaRPr lang="en-US" sz="1050" dirty="0"/>
          </a:p>
          <a:p>
            <a:pPr rtl="0"/>
            <a:r>
              <a:rPr lang="pt-BR" dirty="0">
                <a:hlinkClick r:id="rId4"/>
              </a:rPr>
              <a:t>Resposta</a:t>
            </a:r>
            <a:r>
              <a:rPr lang="pt-BR" dirty="0"/>
              <a:t>:</a:t>
            </a:r>
            <a:endParaRPr lang="en-US" dirty="0"/>
          </a:p>
          <a:p>
            <a:pPr lvl="1" rtl="0"/>
            <a:r>
              <a:rPr lang="pt-BR" sz="2000" dirty="0"/>
              <a:t>Na página principal da documentação da AWS, clique em </a:t>
            </a:r>
            <a:r>
              <a:rPr lang="pt-BR" sz="2000" b="1" dirty="0" err="1"/>
              <a:t>Tutorials</a:t>
            </a:r>
            <a:r>
              <a:rPr lang="pt-BR" sz="2000" b="1" dirty="0"/>
              <a:t> </a:t>
            </a:r>
            <a:r>
              <a:rPr lang="pt-BR" sz="2000" b="1" dirty="0" err="1"/>
              <a:t>and</a:t>
            </a:r>
            <a:r>
              <a:rPr lang="pt-BR" sz="2000" b="1" dirty="0"/>
              <a:t> </a:t>
            </a:r>
            <a:r>
              <a:rPr lang="pt-BR" sz="2000" b="1" dirty="0" err="1"/>
              <a:t>Projects</a:t>
            </a:r>
            <a:r>
              <a:rPr lang="pt-BR" sz="2000" b="1" dirty="0"/>
              <a:t> (Tutoriais e projetos)</a:t>
            </a:r>
          </a:p>
          <a:p>
            <a:pPr lvl="1" rtl="0"/>
            <a:r>
              <a:rPr lang="pt-BR" sz="2000" dirty="0"/>
              <a:t>Na área </a:t>
            </a:r>
            <a:r>
              <a:rPr lang="pt-BR" sz="2000" b="1" dirty="0"/>
              <a:t>Websites &amp; Web </a:t>
            </a:r>
            <a:r>
              <a:rPr lang="pt-BR" sz="2000" b="1" dirty="0" err="1"/>
              <a:t>Apps</a:t>
            </a:r>
            <a:r>
              <a:rPr lang="pt-BR" sz="2000" b="1" dirty="0"/>
              <a:t> (Sites e aplicativos WEB), </a:t>
            </a:r>
            <a:r>
              <a:rPr lang="pt-BR" sz="2000" dirty="0"/>
              <a:t>clique no tutorial.</a:t>
            </a:r>
          </a:p>
          <a:p>
            <a:pPr lvl="1" rtl="0"/>
            <a:r>
              <a:rPr lang="pt-BR" sz="2000" dirty="0"/>
              <a:t>O tutorial indica usar o </a:t>
            </a:r>
            <a:r>
              <a:rPr lang="pt-BR" sz="2000" b="1" dirty="0">
                <a:solidFill>
                  <a:schemeClr val="accent5"/>
                </a:solidFill>
              </a:rPr>
              <a:t>AWS Lambda</a:t>
            </a:r>
            <a:r>
              <a:rPr lang="pt-BR" sz="2000" b="1" dirty="0"/>
              <a:t> </a:t>
            </a:r>
            <a:r>
              <a:rPr lang="pt-BR" sz="2000" dirty="0"/>
              <a:t>e o</a:t>
            </a:r>
            <a:r>
              <a:rPr lang="pt-BR" sz="2000" b="1" dirty="0">
                <a:solidFill>
                  <a:schemeClr val="accent5"/>
                </a:solidFill>
              </a:rPr>
              <a:t> </a:t>
            </a:r>
            <a:r>
              <a:rPr lang="pt-BR" sz="2000" b="1" dirty="0" err="1">
                <a:solidFill>
                  <a:schemeClr val="accent5"/>
                </a:solidFill>
              </a:rPr>
              <a:t>Amazon</a:t>
            </a:r>
            <a:r>
              <a:rPr lang="pt-BR" sz="2000" b="1" dirty="0">
                <a:solidFill>
                  <a:schemeClr val="accent5"/>
                </a:solidFill>
              </a:rPr>
              <a:t> </a:t>
            </a:r>
            <a:r>
              <a:rPr lang="pt-BR" sz="2000" b="1" dirty="0" err="1">
                <a:solidFill>
                  <a:schemeClr val="accent5"/>
                </a:solidFill>
              </a:rPr>
              <a:t>CloudWatch</a:t>
            </a:r>
            <a:r>
              <a:rPr lang="pt-BR" sz="2000" dirty="0"/>
              <a:t>.</a:t>
            </a:r>
            <a:endParaRPr lang="en-US" dirty="0"/>
          </a:p>
        </p:txBody>
      </p:sp>
    </p:spTree>
    <p:custDataLst>
      <p:tags r:id="rId1"/>
    </p:custDataLst>
    <p:extLst>
      <p:ext uri="{BB962C8B-B14F-4D97-AF65-F5344CB8AC3E}">
        <p14:creationId xmlns:p14="http://schemas.microsoft.com/office/powerpoint/2010/main" val="358178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rtlCol="0">
            <a:normAutofit fontScale="90000"/>
          </a:bodyPr>
          <a:lstStyle/>
          <a:p>
            <a:pPr rtl="0"/>
            <a:r>
              <a:rPr lang="pt-BR"/>
              <a:t>Obrigado</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43048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Visão geral do módulo</a:t>
            </a:r>
          </a:p>
        </p:txBody>
      </p:sp>
      <p:sp>
        <p:nvSpPr>
          <p:cNvPr id="5" name="Content Placeholder 4"/>
          <p:cNvSpPr>
            <a:spLocks noGrp="1"/>
          </p:cNvSpPr>
          <p:nvPr>
            <p:ph idx="1"/>
          </p:nvPr>
        </p:nvSpPr>
        <p:spPr/>
        <p:txBody>
          <a:bodyPr rtlCol="0">
            <a:noAutofit/>
          </a:bodyPr>
          <a:lstStyle/>
          <a:p>
            <a:pPr marL="0" indent="0" rtl="0">
              <a:spcBef>
                <a:spcPts val="1800"/>
              </a:spcBef>
              <a:buNone/>
            </a:pPr>
            <a:r>
              <a:rPr lang="pt-BR" b="1" dirty="0"/>
              <a:t>Tópicos</a:t>
            </a:r>
          </a:p>
          <a:p>
            <a:pPr marL="493713" indent="-493713" rtl="0">
              <a:spcBef>
                <a:spcPts val="1800"/>
              </a:spcBef>
            </a:pPr>
            <a:r>
              <a:rPr lang="pt-BR" sz="2400" dirty="0"/>
              <a:t>Objetivos e visão geral do curso</a:t>
            </a:r>
          </a:p>
          <a:p>
            <a:pPr marL="493713" indent="-493713" rtl="0">
              <a:spcBef>
                <a:spcPts val="1800"/>
              </a:spcBef>
            </a:pPr>
            <a:r>
              <a:rPr lang="pt-BR" sz="2400" dirty="0"/>
              <a:t>Informações sobre os exames da AWS </a:t>
            </a:r>
            <a:r>
              <a:rPr lang="pt-BR" sz="2400" dirty="0" err="1"/>
              <a:t>Certification</a:t>
            </a:r>
            <a:endParaRPr lang="pt-BR" sz="2400" dirty="0"/>
          </a:p>
          <a:p>
            <a:pPr marL="493713" indent="-493713" rtl="0">
              <a:spcBef>
                <a:spcPts val="1800"/>
              </a:spcBef>
            </a:pPr>
            <a:r>
              <a:rPr lang="pt-BR" sz="2400" dirty="0"/>
              <a:t>Documentação da AWS</a:t>
            </a:r>
          </a:p>
          <a:p>
            <a:pPr marL="493713" indent="-493713" rtl="0">
              <a:spcBef>
                <a:spcPts val="1800"/>
              </a:spcBef>
            </a:pPr>
            <a:endParaRPr lang="en-US" sz="2400" dirty="0"/>
          </a:p>
          <a:p>
            <a:pPr marL="0" indent="0" rtl="0">
              <a:buNone/>
            </a:pPr>
            <a:endParaRPr lang="en-US" sz="2400" dirty="0"/>
          </a:p>
          <a:p>
            <a:pPr marL="0" indent="0" rtl="0">
              <a:spcBef>
                <a:spcPts val="1800"/>
              </a:spcBef>
              <a:buNone/>
            </a:pPr>
            <a:endParaRPr lang="en-US" sz="2400" dirty="0"/>
          </a:p>
          <a:p>
            <a:pPr marL="0" indent="0" rtl="0">
              <a:spcBef>
                <a:spcPts val="1800"/>
              </a:spcBef>
              <a:buNone/>
            </a:pPr>
            <a:endParaRPr lang="en-US" dirty="0"/>
          </a:p>
        </p:txBody>
      </p:sp>
      <p:sp>
        <p:nvSpPr>
          <p:cNvPr id="4" name="Slide Number Placeholder 3">
            <a:extLst>
              <a:ext uri="{FF2B5EF4-FFF2-40B4-BE49-F238E27FC236}">
                <a16:creationId xmlns:a16="http://schemas.microsoft.com/office/drawing/2014/main" id="{C17933E2-EE90-C246-AEFF-135CA8848EB0}"/>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2</a:t>
            </a:fld>
            <a:endParaRPr lang="en-US" dirty="0"/>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rtlCol="0"/>
          <a:lstStyle/>
          <a:p>
            <a:pPr marL="0" indent="0" rtl="0">
              <a:buNone/>
            </a:pPr>
            <a:r>
              <a:rPr lang="pt-BR" b="1"/>
              <a:t>Atividades</a:t>
            </a:r>
          </a:p>
          <a:p>
            <a:pPr rtl="0"/>
            <a:r>
              <a:rPr lang="pt-BR" sz="2400"/>
              <a:t>Busca na documentação da AWS</a:t>
            </a:r>
          </a:p>
        </p:txBody>
      </p:sp>
      <p:sp>
        <p:nvSpPr>
          <p:cNvPr id="3" name="Footer Placeholder 2">
            <a:extLst>
              <a:ext uri="{FF2B5EF4-FFF2-40B4-BE49-F238E27FC236}">
                <a16:creationId xmlns:a16="http://schemas.microsoft.com/office/drawing/2014/main" id="{5BC9F520-52CE-EC45-9983-670F119868B5}"/>
              </a:ext>
              <a:ext uri="{C183D7F6-B498-43B3-948B-1728B52AA6E4}">
                <adec:decorative xmlns:adec="http://schemas.microsoft.com/office/drawing/2017/decorative" val="1"/>
              </a:ext>
            </a:extLst>
          </p:cNvPr>
          <p:cNvSpPr>
            <a:spLocks noGrp="1"/>
          </p:cNvSpPr>
          <p:nvPr>
            <p:ph type="ftr" sz="quarter" idx="3"/>
          </p:nvPr>
        </p:nvSpPr>
        <p:spPr>
          <a:xfrm>
            <a:off x="419100" y="6356350"/>
            <a:ext cx="4914900"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0529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946F-6922-6B47-BF37-87896AA37D56}"/>
              </a:ext>
            </a:extLst>
          </p:cNvPr>
          <p:cNvSpPr>
            <a:spLocks noGrp="1"/>
          </p:cNvSpPr>
          <p:nvPr>
            <p:ph type="title"/>
          </p:nvPr>
        </p:nvSpPr>
        <p:spPr/>
        <p:txBody>
          <a:bodyPr rtlCol="0"/>
          <a:lstStyle/>
          <a:p>
            <a:pPr rtl="0"/>
            <a:r>
              <a:rPr lang="pt-BR"/>
              <a:t>Objetivos do módulo</a:t>
            </a:r>
          </a:p>
        </p:txBody>
      </p:sp>
      <p:sp>
        <p:nvSpPr>
          <p:cNvPr id="3" name="Content Placeholder 2">
            <a:extLst>
              <a:ext uri="{FF2B5EF4-FFF2-40B4-BE49-F238E27FC236}">
                <a16:creationId xmlns:a16="http://schemas.microsoft.com/office/drawing/2014/main" id="{071D2467-8E66-1649-8321-3090BD050870}"/>
              </a:ext>
            </a:extLst>
          </p:cNvPr>
          <p:cNvSpPr>
            <a:spLocks noGrp="1"/>
          </p:cNvSpPr>
          <p:nvPr>
            <p:ph idx="1"/>
          </p:nvPr>
        </p:nvSpPr>
        <p:spPr/>
        <p:txBody>
          <a:bodyPr rtlCol="0"/>
          <a:lstStyle/>
          <a:p>
            <a:pPr marL="0" indent="0" rtl="0">
              <a:buNone/>
            </a:pPr>
            <a:r>
              <a:rPr lang="pt-BR" sz="3200"/>
              <a:t>Depois de concluir este módulo, você deverá ser capaz de:</a:t>
            </a:r>
            <a:endParaRPr lang="en-US" dirty="0"/>
          </a:p>
          <a:p>
            <a:pPr rtl="0"/>
            <a:r>
              <a:rPr lang="pt-BR"/>
              <a:t>Reconhecer a finalidade do curso AWS Academy Cloud Foundations</a:t>
            </a:r>
          </a:p>
          <a:p>
            <a:pPr rtl="0"/>
            <a:r>
              <a:rPr lang="pt-BR"/>
              <a:t>Reconhecer a estrutura do curso</a:t>
            </a:r>
          </a:p>
          <a:p>
            <a:pPr rtl="0"/>
            <a:r>
              <a:rPr lang="pt-BR"/>
              <a:t>Reconhecer o processo de certificação da AWS</a:t>
            </a:r>
          </a:p>
          <a:p>
            <a:pPr rtl="0"/>
            <a:r>
              <a:rPr lang="pt-BR"/>
              <a:t>Navegar pelo site de documentação da AWS</a:t>
            </a:r>
          </a:p>
        </p:txBody>
      </p:sp>
      <p:sp>
        <p:nvSpPr>
          <p:cNvPr id="4" name="Slide Number Placeholder 3">
            <a:extLst>
              <a:ext uri="{FF2B5EF4-FFF2-40B4-BE49-F238E27FC236}">
                <a16:creationId xmlns:a16="http://schemas.microsoft.com/office/drawing/2014/main" id="{B8F3F39B-4692-6B46-BA18-EF05966FF99A}"/>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3</a:t>
            </a:fld>
            <a:endParaRPr lang="en-US" dirty="0"/>
          </a:p>
        </p:txBody>
      </p:sp>
      <p:sp>
        <p:nvSpPr>
          <p:cNvPr id="5"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07112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1: Objetivos e visão geral do curso</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44940" cy="488498"/>
          </a:xfrm>
        </p:spPr>
        <p:txBody>
          <a:bodyPr rtlCol="0"/>
          <a:lstStyle/>
          <a:p>
            <a:pPr rtl="0"/>
            <a:r>
              <a:rPr lang="pt-BR"/>
              <a:t>Introdução ao curso</a:t>
            </a:r>
          </a:p>
          <a:p>
            <a:pPr rtl="0"/>
            <a:endParaRPr lang="en-US" dirty="0"/>
          </a:p>
        </p:txBody>
      </p:sp>
      <p:sp>
        <p:nvSpPr>
          <p:cNvPr id="4" name="Footer Placeholder 3">
            <a:extLst>
              <a:ext uri="{FF2B5EF4-FFF2-40B4-BE49-F238E27FC236}">
                <a16:creationId xmlns:a16="http://schemas.microsoft.com/office/drawing/2014/main" id="{943C2C5C-0C60-7C47-9E1A-1960DF43FACB}"/>
              </a:ext>
              <a:ext uri="{C183D7F6-B498-43B3-948B-1728B52AA6E4}">
                <adec:decorative xmlns:adec="http://schemas.microsoft.com/office/drawing/2017/decorative" val="1"/>
              </a:ext>
            </a:extLst>
          </p:cNvPr>
          <p:cNvSpPr>
            <a:spLocks noGrp="1"/>
          </p:cNvSpPr>
          <p:nvPr>
            <p:ph type="ftr" sz="quarter" idx="3"/>
          </p:nvPr>
        </p:nvSpPr>
        <p:spPr>
          <a:xfrm>
            <a:off x="419100" y="6356350"/>
            <a:ext cx="4645959"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18090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Pré-requisitos do curso</a:t>
            </a:r>
          </a:p>
        </p:txBody>
      </p:sp>
      <p:sp>
        <p:nvSpPr>
          <p:cNvPr id="5" name="Content Placeholder 4"/>
          <p:cNvSpPr>
            <a:spLocks noGrp="1"/>
          </p:cNvSpPr>
          <p:nvPr>
            <p:ph idx="1"/>
          </p:nvPr>
        </p:nvSpPr>
        <p:spPr/>
        <p:txBody>
          <a:bodyPr rtlCol="0">
            <a:noAutofit/>
          </a:bodyPr>
          <a:lstStyle/>
          <a:p>
            <a:pPr rtl="0">
              <a:spcBef>
                <a:spcPts val="2400"/>
              </a:spcBef>
            </a:pPr>
            <a:r>
              <a:rPr lang="pt-BR"/>
              <a:t>Conhecimento geral necessário</a:t>
            </a:r>
          </a:p>
          <a:p>
            <a:pPr lvl="1" rtl="0">
              <a:spcBef>
                <a:spcPts val="2400"/>
              </a:spcBef>
            </a:pPr>
            <a:r>
              <a:rPr lang="pt-BR"/>
              <a:t>Conhecimento técnico de TI</a:t>
            </a:r>
          </a:p>
          <a:p>
            <a:pPr lvl="1" rtl="0">
              <a:spcBef>
                <a:spcPts val="2400"/>
              </a:spcBef>
            </a:pPr>
            <a:r>
              <a:rPr lang="pt-BR"/>
              <a:t>Conhecimento empresarial de TI</a:t>
            </a:r>
          </a:p>
          <a:p>
            <a:pPr rtl="0">
              <a:spcBef>
                <a:spcPts val="2400"/>
              </a:spcBef>
            </a:pPr>
            <a:r>
              <a:rPr lang="pt-BR"/>
              <a:t>Conhecimento desejável</a:t>
            </a:r>
          </a:p>
          <a:p>
            <a:pPr lvl="1" rtl="0">
              <a:spcBef>
                <a:spcPts val="2400"/>
              </a:spcBef>
            </a:pPr>
            <a:r>
              <a:rPr lang="pt-BR"/>
              <a:t>Familiaridade com conceitos de computação em nuvem</a:t>
            </a:r>
          </a:p>
          <a:p>
            <a:pPr lvl="1" rtl="0">
              <a:spcBef>
                <a:spcPts val="2400"/>
              </a:spcBef>
            </a:pPr>
            <a:r>
              <a:rPr lang="pt-BR"/>
              <a:t>Conhecimento prático de sistemas distribuídos</a:t>
            </a:r>
          </a:p>
          <a:p>
            <a:pPr lvl="1" rtl="0">
              <a:spcBef>
                <a:spcPts val="2400"/>
              </a:spcBef>
            </a:pPr>
            <a:r>
              <a:rPr lang="pt-BR"/>
              <a:t>Familiaridade com conceitos básicos de rede</a:t>
            </a:r>
          </a:p>
          <a:p>
            <a:pPr lvl="1" rtl="0">
              <a:spcBef>
                <a:spcPts val="2400"/>
              </a:spcBef>
            </a:pPr>
            <a:r>
              <a:rPr lang="pt-BR"/>
              <a:t>Conhecimento prático de arquiteturas multicamada</a:t>
            </a:r>
          </a:p>
          <a:p>
            <a:pPr lvl="1" rtl="0">
              <a:spcBef>
                <a:spcPts val="2400"/>
              </a:spcBef>
            </a:pPr>
            <a:endParaRPr lang="en-US" dirty="0"/>
          </a:p>
        </p:txBody>
      </p:sp>
      <p:pic>
        <p:nvPicPr>
          <p:cNvPr id="4" name="Picture 3">
            <a:extLst>
              <a:ext uri="{FF2B5EF4-FFF2-40B4-BE49-F238E27FC236}">
                <a16:creationId xmlns:a16="http://schemas.microsoft.com/office/drawing/2014/main" id="{6F8C17E4-E9BE-6D43-86A5-78215D1F2943}"/>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8366372" y="1440305"/>
            <a:ext cx="2057400" cy="2718034"/>
          </a:xfrm>
          <a:prstGeom prst="rect">
            <a:avLst/>
          </a:prstGeom>
        </p:spPr>
      </p:pic>
      <p:sp>
        <p:nvSpPr>
          <p:cNvPr id="3" name="Slide Number Placeholder 2">
            <a:extLst>
              <a:ext uri="{FF2B5EF4-FFF2-40B4-BE49-F238E27FC236}">
                <a16:creationId xmlns:a16="http://schemas.microsoft.com/office/drawing/2014/main" id="{986750F7-BE10-1344-8FAB-E6199FDC16AD}"/>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5</a:t>
            </a:fld>
            <a:endParaRPr lang="en-US" dirty="0"/>
          </a:p>
        </p:txBody>
      </p:sp>
      <p:sp>
        <p:nvSpPr>
          <p:cNvPr id="8"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34079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Objetivos do curso</a:t>
            </a:r>
          </a:p>
        </p:txBody>
      </p:sp>
      <p:sp>
        <p:nvSpPr>
          <p:cNvPr id="5" name="Content Placeholder 4"/>
          <p:cNvSpPr>
            <a:spLocks noGrp="1"/>
          </p:cNvSpPr>
          <p:nvPr>
            <p:ph idx="1"/>
          </p:nvPr>
        </p:nvSpPr>
        <p:spPr>
          <a:xfrm>
            <a:off x="419099" y="1528175"/>
            <a:ext cx="10646466" cy="4648788"/>
          </a:xfrm>
        </p:spPr>
        <p:txBody>
          <a:bodyPr rtlCol="0"/>
          <a:lstStyle/>
          <a:p>
            <a:pPr marL="0" indent="0" rtl="0">
              <a:lnSpc>
                <a:spcPct val="100000"/>
              </a:lnSpc>
              <a:buNone/>
            </a:pPr>
            <a:r>
              <a:rPr lang="pt-BR" sz="2000" dirty="0"/>
              <a:t>Depois de concluir este curso, você deverá ser capaz de:</a:t>
            </a:r>
            <a:endParaRPr lang="en-US" sz="1800" dirty="0"/>
          </a:p>
          <a:p>
            <a:pPr lvl="0" rtl="0">
              <a:lnSpc>
                <a:spcPct val="100000"/>
              </a:lnSpc>
            </a:pPr>
            <a:r>
              <a:rPr lang="pt-BR" sz="1600" dirty="0"/>
              <a:t>Definir a Nuvem AWS;</a:t>
            </a:r>
          </a:p>
          <a:p>
            <a:pPr lvl="0" rtl="0">
              <a:lnSpc>
                <a:spcPct val="100000"/>
              </a:lnSpc>
            </a:pPr>
            <a:r>
              <a:rPr lang="pt-BR" sz="1600" dirty="0"/>
              <a:t>Explicar a filosofia de definição de preço da AWS;</a:t>
            </a:r>
          </a:p>
          <a:p>
            <a:pPr lvl="0" rtl="0">
              <a:lnSpc>
                <a:spcPct val="100000"/>
              </a:lnSpc>
            </a:pPr>
            <a:r>
              <a:rPr lang="pt-BR" sz="1600" dirty="0"/>
              <a:t>Identificar os componentes de infraestrutura global da AWS;</a:t>
            </a:r>
          </a:p>
          <a:p>
            <a:pPr lvl="0" rtl="0">
              <a:lnSpc>
                <a:spcPct val="100000"/>
              </a:lnSpc>
            </a:pPr>
            <a:r>
              <a:rPr lang="pt-BR" sz="1600" dirty="0"/>
              <a:t>Descrever as medidas de segurança e conformidade da Nuvem AWS, incluindo o AWS </a:t>
            </a:r>
            <a:r>
              <a:rPr lang="pt-BR" sz="1600" dirty="0" err="1"/>
              <a:t>Identity</a:t>
            </a:r>
            <a:r>
              <a:rPr lang="pt-BR" sz="1600" dirty="0"/>
              <a:t> </a:t>
            </a:r>
            <a:r>
              <a:rPr lang="pt-BR" sz="1600" dirty="0" err="1"/>
              <a:t>and</a:t>
            </a:r>
            <a:r>
              <a:rPr lang="pt-BR" sz="1600" dirty="0"/>
              <a:t> Access Management (IAM);</a:t>
            </a:r>
          </a:p>
          <a:p>
            <a:pPr lvl="0" rtl="0">
              <a:lnSpc>
                <a:spcPct val="100000"/>
              </a:lnSpc>
            </a:pPr>
            <a:r>
              <a:rPr lang="pt-BR" sz="1600" dirty="0"/>
              <a:t>Criar uma AWS Virtual Private </a:t>
            </a:r>
            <a:r>
              <a:rPr lang="pt-BR" sz="1600" dirty="0" err="1"/>
              <a:t>Cloud</a:t>
            </a:r>
            <a:r>
              <a:rPr lang="pt-BR" sz="1600" dirty="0"/>
              <a:t> (</a:t>
            </a:r>
            <a:r>
              <a:rPr lang="pt-BR" sz="1600" dirty="0" err="1"/>
              <a:t>Amazon</a:t>
            </a:r>
            <a:r>
              <a:rPr lang="pt-BR" sz="1600" dirty="0"/>
              <a:t> VPC);</a:t>
            </a:r>
          </a:p>
          <a:p>
            <a:pPr lvl="0" rtl="0">
              <a:lnSpc>
                <a:spcPct val="100000"/>
              </a:lnSpc>
            </a:pPr>
            <a:r>
              <a:rPr lang="pt-BR" sz="1600" dirty="0"/>
              <a:t>Demonstrar quando usar o </a:t>
            </a:r>
            <a:r>
              <a:rPr lang="pt-BR" sz="1600" dirty="0" err="1"/>
              <a:t>Amazon</a:t>
            </a:r>
            <a:r>
              <a:rPr lang="pt-BR" sz="1600" dirty="0"/>
              <a:t> </a:t>
            </a:r>
            <a:r>
              <a:rPr lang="pt-BR" sz="1600" dirty="0" err="1"/>
              <a:t>Elastic</a:t>
            </a:r>
            <a:r>
              <a:rPr lang="pt-BR" sz="1600" dirty="0"/>
              <a:t> Compute </a:t>
            </a:r>
            <a:r>
              <a:rPr lang="pt-BR" sz="1600" dirty="0" err="1"/>
              <a:t>Cloud</a:t>
            </a:r>
            <a:r>
              <a:rPr lang="pt-BR" sz="1600" dirty="0"/>
              <a:t> (EC2), o AWS Lambda e o AWS </a:t>
            </a:r>
            <a:r>
              <a:rPr lang="pt-BR" sz="1600" dirty="0" err="1"/>
              <a:t>Elastic</a:t>
            </a:r>
            <a:r>
              <a:rPr lang="pt-BR" sz="1600" dirty="0"/>
              <a:t> </a:t>
            </a:r>
            <a:r>
              <a:rPr lang="pt-BR" sz="1600" dirty="0" err="1"/>
              <a:t>Beanstalk</a:t>
            </a:r>
            <a:r>
              <a:rPr lang="pt-BR" sz="1600" dirty="0"/>
              <a:t>;</a:t>
            </a:r>
          </a:p>
          <a:p>
            <a:pPr lvl="0" rtl="0">
              <a:lnSpc>
                <a:spcPct val="100000"/>
              </a:lnSpc>
            </a:pPr>
            <a:r>
              <a:rPr lang="pt-BR" sz="1600" dirty="0"/>
              <a:t>Diferenciar o </a:t>
            </a:r>
            <a:r>
              <a:rPr lang="pt-BR" sz="1600" dirty="0" err="1"/>
              <a:t>Amazon</a:t>
            </a:r>
            <a:r>
              <a:rPr lang="pt-BR" sz="1600" dirty="0"/>
              <a:t> S3 do </a:t>
            </a:r>
            <a:r>
              <a:rPr lang="pt-BR" sz="1600" dirty="0" err="1"/>
              <a:t>Amazon</a:t>
            </a:r>
            <a:r>
              <a:rPr lang="pt-BR" sz="1600" dirty="0"/>
              <a:t> EBS, </a:t>
            </a:r>
            <a:r>
              <a:rPr lang="pt-BR" sz="1600" dirty="0" err="1"/>
              <a:t>Amazon</a:t>
            </a:r>
            <a:r>
              <a:rPr lang="pt-BR" sz="1600" dirty="0"/>
              <a:t> EFS e </a:t>
            </a:r>
            <a:r>
              <a:rPr lang="pt-BR" sz="1600" dirty="0" err="1"/>
              <a:t>Amazon</a:t>
            </a:r>
            <a:r>
              <a:rPr lang="pt-BR" sz="1600" dirty="0"/>
              <a:t> S3 </a:t>
            </a:r>
            <a:r>
              <a:rPr lang="pt-BR" sz="1600" dirty="0" err="1"/>
              <a:t>Glacier</a:t>
            </a:r>
            <a:r>
              <a:rPr lang="pt-BR" sz="1600" dirty="0"/>
              <a:t>;</a:t>
            </a:r>
          </a:p>
          <a:p>
            <a:pPr lvl="0" rtl="0">
              <a:lnSpc>
                <a:spcPct val="100000"/>
              </a:lnSpc>
            </a:pPr>
            <a:r>
              <a:rPr lang="pt-BR" sz="1600" dirty="0"/>
              <a:t>Demonstrar quando usar os serviços de banco de dados da AWS, incluindo o </a:t>
            </a:r>
            <a:r>
              <a:rPr lang="pt-BR" sz="1600" dirty="0" err="1"/>
              <a:t>Amazon</a:t>
            </a:r>
            <a:r>
              <a:rPr lang="pt-BR" sz="1600" dirty="0"/>
              <a:t> </a:t>
            </a:r>
            <a:r>
              <a:rPr lang="pt-BR" sz="1600" dirty="0" err="1"/>
              <a:t>Relational</a:t>
            </a:r>
            <a:r>
              <a:rPr lang="pt-BR" sz="1600" dirty="0"/>
              <a:t> </a:t>
            </a:r>
            <a:r>
              <a:rPr lang="pt-BR" sz="1600" dirty="0" err="1"/>
              <a:t>Database</a:t>
            </a:r>
            <a:r>
              <a:rPr lang="pt-BR" sz="1600" dirty="0"/>
              <a:t> Service (RDS), o </a:t>
            </a:r>
            <a:r>
              <a:rPr lang="pt-BR" sz="1600" dirty="0" err="1"/>
              <a:t>Amazon</a:t>
            </a:r>
            <a:r>
              <a:rPr lang="pt-BR" sz="1600" dirty="0"/>
              <a:t> </a:t>
            </a:r>
            <a:r>
              <a:rPr lang="pt-BR" sz="1600" dirty="0" err="1"/>
              <a:t>DynamoDB</a:t>
            </a:r>
            <a:r>
              <a:rPr lang="pt-BR" sz="1600" dirty="0"/>
              <a:t>, o </a:t>
            </a:r>
            <a:r>
              <a:rPr lang="pt-BR" sz="1600" dirty="0" err="1"/>
              <a:t>Amazon</a:t>
            </a:r>
            <a:r>
              <a:rPr lang="pt-BR" sz="1600" dirty="0"/>
              <a:t> </a:t>
            </a:r>
            <a:r>
              <a:rPr lang="pt-BR" sz="1600" dirty="0" err="1"/>
              <a:t>Redshift</a:t>
            </a:r>
            <a:r>
              <a:rPr lang="pt-BR" sz="1600" dirty="0"/>
              <a:t> e o </a:t>
            </a:r>
            <a:r>
              <a:rPr lang="pt-BR" sz="1600" dirty="0" err="1"/>
              <a:t>Amazon</a:t>
            </a:r>
            <a:r>
              <a:rPr lang="pt-BR" sz="1600" dirty="0"/>
              <a:t> Aurora;</a:t>
            </a:r>
          </a:p>
          <a:p>
            <a:pPr lvl="0" rtl="0">
              <a:lnSpc>
                <a:spcPct val="100000"/>
              </a:lnSpc>
            </a:pPr>
            <a:r>
              <a:rPr lang="pt-BR" sz="1600" dirty="0"/>
              <a:t>Explicar os princípios básicos da arquitetura da Nuvem AWS;</a:t>
            </a:r>
          </a:p>
          <a:p>
            <a:pPr lvl="0" rtl="0">
              <a:lnSpc>
                <a:spcPct val="100000"/>
              </a:lnSpc>
            </a:pPr>
            <a:r>
              <a:rPr lang="pt-BR" sz="1600" dirty="0"/>
              <a:t>Explorar os principais conceitos relacionados ao </a:t>
            </a:r>
            <a:r>
              <a:rPr lang="pt-BR" sz="1600" dirty="0" err="1"/>
              <a:t>Elastic</a:t>
            </a:r>
            <a:r>
              <a:rPr lang="pt-BR" sz="1600" dirty="0"/>
              <a:t> </a:t>
            </a:r>
            <a:r>
              <a:rPr lang="pt-BR" sz="1600" dirty="0" err="1"/>
              <a:t>Load</a:t>
            </a:r>
            <a:r>
              <a:rPr lang="pt-BR" sz="1600" dirty="0"/>
              <a:t> </a:t>
            </a:r>
            <a:r>
              <a:rPr lang="pt-BR" sz="1600" dirty="0" err="1"/>
              <a:t>Balancing</a:t>
            </a:r>
            <a:r>
              <a:rPr lang="pt-BR" sz="1600" dirty="0"/>
              <a:t> (ELB), </a:t>
            </a:r>
            <a:r>
              <a:rPr lang="pt-BR" sz="1600" dirty="0" err="1"/>
              <a:t>Amazon</a:t>
            </a:r>
            <a:r>
              <a:rPr lang="pt-BR" sz="1600" dirty="0"/>
              <a:t> </a:t>
            </a:r>
            <a:r>
              <a:rPr lang="pt-BR" sz="1600" dirty="0" err="1"/>
              <a:t>CloudWatch</a:t>
            </a:r>
            <a:r>
              <a:rPr lang="pt-BR" sz="1600" dirty="0"/>
              <a:t> e Auto </a:t>
            </a:r>
            <a:r>
              <a:rPr lang="pt-BR" sz="1600" dirty="0" err="1"/>
              <a:t>Scaling</a:t>
            </a:r>
            <a:r>
              <a:rPr lang="pt-BR" sz="1600" dirty="0"/>
              <a:t>.</a:t>
            </a:r>
            <a:endParaRPr lang="en-US" sz="1400" dirty="0"/>
          </a:p>
        </p:txBody>
      </p:sp>
      <p:sp>
        <p:nvSpPr>
          <p:cNvPr id="3" name="Slide Number Placeholder 2">
            <a:extLst>
              <a:ext uri="{FF2B5EF4-FFF2-40B4-BE49-F238E27FC236}">
                <a16:creationId xmlns:a16="http://schemas.microsoft.com/office/drawing/2014/main" id="{1A52C2F7-E4DD-9B4B-B397-0FF5DC6660A8}"/>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pPr/>
              <a:t>6</a:t>
            </a:fld>
            <a:endParaRPr lang="en-US" dirty="0"/>
          </a:p>
        </p:txBody>
      </p:sp>
      <p:pic>
        <p:nvPicPr>
          <p:cNvPr id="4" name="Picture 3">
            <a:extLst>
              <a:ext uri="{FF2B5EF4-FFF2-40B4-BE49-F238E27FC236}">
                <a16:creationId xmlns:a16="http://schemas.microsoft.com/office/drawing/2014/main" id="{D17E8B92-2BFF-034E-BC8F-E27CC4539DE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10580844" y="1232452"/>
            <a:ext cx="1367007" cy="1805955"/>
          </a:xfrm>
          <a:prstGeom prst="rect">
            <a:avLst/>
          </a:prstGeom>
        </p:spPr>
      </p:pic>
      <p:sp>
        <p:nvSpPr>
          <p:cNvPr id="7"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45759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Descrição do curso</a:t>
            </a:r>
          </a:p>
        </p:txBody>
      </p:sp>
      <p:sp>
        <p:nvSpPr>
          <p:cNvPr id="5" name="Content Placeholder 4"/>
          <p:cNvSpPr>
            <a:spLocks noGrp="1"/>
          </p:cNvSpPr>
          <p:nvPr>
            <p:ph idx="1"/>
          </p:nvPr>
        </p:nvSpPr>
        <p:spPr>
          <a:xfrm>
            <a:off x="419100" y="1528175"/>
            <a:ext cx="5504688" cy="4648788"/>
          </a:xfrm>
        </p:spPr>
        <p:txBody>
          <a:bodyPr rtlCol="0">
            <a:noAutofit/>
          </a:bodyPr>
          <a:lstStyle/>
          <a:p>
            <a:pPr rtl="0">
              <a:lnSpc>
                <a:spcPct val="100000"/>
              </a:lnSpc>
              <a:spcAft>
                <a:spcPts val="1000"/>
              </a:spcAft>
            </a:pPr>
            <a:r>
              <a:rPr lang="pt-BR" sz="2400"/>
              <a:t>Módulo 1: Visão geral dos conceitos de nuvem</a:t>
            </a:r>
          </a:p>
          <a:p>
            <a:pPr rtl="0">
              <a:lnSpc>
                <a:spcPct val="100000"/>
              </a:lnSpc>
              <a:spcAft>
                <a:spcPts val="1000"/>
              </a:spcAft>
            </a:pPr>
            <a:r>
              <a:rPr lang="pt-BR" sz="2400"/>
              <a:t>Módulo 2: Economia e faturamento da nuvem</a:t>
            </a:r>
          </a:p>
          <a:p>
            <a:pPr rtl="0">
              <a:lnSpc>
                <a:spcPct val="100000"/>
              </a:lnSpc>
              <a:spcAft>
                <a:spcPts val="1000"/>
              </a:spcAft>
            </a:pPr>
            <a:r>
              <a:rPr lang="pt-BR" sz="2400"/>
              <a:t>Módulo 3: Visão geral da infraestrutura global da AWS</a:t>
            </a:r>
          </a:p>
          <a:p>
            <a:pPr rtl="0">
              <a:lnSpc>
                <a:spcPct val="100000"/>
              </a:lnSpc>
              <a:spcAft>
                <a:spcPts val="1000"/>
              </a:spcAft>
            </a:pPr>
            <a:r>
              <a:rPr lang="pt-BR" sz="2400"/>
              <a:t>Módulo 4: Segurança na Nuvem AWS</a:t>
            </a:r>
          </a:p>
          <a:p>
            <a:pPr rtl="0">
              <a:lnSpc>
                <a:spcPct val="100000"/>
              </a:lnSpc>
              <a:spcAft>
                <a:spcPts val="1000"/>
              </a:spcAft>
            </a:pPr>
            <a:r>
              <a:rPr lang="pt-BR" sz="2400"/>
              <a:t>Módulo 5: Redes e entrega de conteúdo</a:t>
            </a:r>
          </a:p>
        </p:txBody>
      </p:sp>
      <p:sp>
        <p:nvSpPr>
          <p:cNvPr id="7" name="Content Placeholder 6">
            <a:extLst>
              <a:ext uri="{FF2B5EF4-FFF2-40B4-BE49-F238E27FC236}">
                <a16:creationId xmlns:a16="http://schemas.microsoft.com/office/drawing/2014/main" id="{0E47C914-D7E4-AB43-875C-8EE9294950D6}"/>
              </a:ext>
            </a:extLst>
          </p:cNvPr>
          <p:cNvSpPr>
            <a:spLocks noGrp="1"/>
          </p:cNvSpPr>
          <p:nvPr>
            <p:ph idx="13"/>
          </p:nvPr>
        </p:nvSpPr>
        <p:spPr/>
        <p:txBody>
          <a:bodyPr rtlCol="0"/>
          <a:lstStyle/>
          <a:p>
            <a:pPr rtl="0">
              <a:lnSpc>
                <a:spcPct val="100000"/>
              </a:lnSpc>
              <a:spcAft>
                <a:spcPts val="1000"/>
              </a:spcAft>
            </a:pPr>
            <a:r>
              <a:rPr lang="pt-BR" sz="2400"/>
              <a:t>Módulo 6: Computação</a:t>
            </a:r>
          </a:p>
          <a:p>
            <a:pPr rtl="0">
              <a:lnSpc>
                <a:spcPct val="100000"/>
              </a:lnSpc>
              <a:spcAft>
                <a:spcPts val="1000"/>
              </a:spcAft>
            </a:pPr>
            <a:r>
              <a:rPr lang="pt-BR" sz="2400"/>
              <a:t>Módulo 7: Armazenamento</a:t>
            </a:r>
          </a:p>
          <a:p>
            <a:pPr rtl="0">
              <a:lnSpc>
                <a:spcPct val="100000"/>
              </a:lnSpc>
              <a:spcAft>
                <a:spcPts val="1000"/>
              </a:spcAft>
            </a:pPr>
            <a:r>
              <a:rPr lang="pt-BR" sz="2400"/>
              <a:t>Módulo 8: Bancos de dados</a:t>
            </a:r>
          </a:p>
          <a:p>
            <a:pPr rtl="0">
              <a:lnSpc>
                <a:spcPct val="100000"/>
              </a:lnSpc>
              <a:spcAft>
                <a:spcPts val="1000"/>
              </a:spcAft>
            </a:pPr>
            <a:r>
              <a:rPr lang="pt-BR" sz="2400"/>
              <a:t>Módulo 9: Arquitetura de nuvem</a:t>
            </a:r>
          </a:p>
          <a:p>
            <a:pPr rtl="0">
              <a:lnSpc>
                <a:spcPct val="100000"/>
              </a:lnSpc>
              <a:spcAft>
                <a:spcPts val="1000"/>
              </a:spcAft>
            </a:pPr>
            <a:r>
              <a:rPr lang="pt-BR" sz="2400"/>
              <a:t>Módulo 10: Auto Scaling e monitoramento</a:t>
            </a:r>
          </a:p>
        </p:txBody>
      </p:sp>
      <p:sp>
        <p:nvSpPr>
          <p:cNvPr id="3" name="Slide Number Placeholder 2">
            <a:extLst>
              <a:ext uri="{FF2B5EF4-FFF2-40B4-BE49-F238E27FC236}">
                <a16:creationId xmlns:a16="http://schemas.microsoft.com/office/drawing/2014/main" id="{6B04B869-F741-6A4D-8FEE-1F072157EF2A}"/>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7</a:t>
            </a:fld>
            <a:endParaRPr lang="en-US" dirty="0"/>
          </a:p>
        </p:txBody>
      </p:sp>
      <p:pic>
        <p:nvPicPr>
          <p:cNvPr id="6" name="Picture 5">
            <a:extLst>
              <a:ext uri="{FF2B5EF4-FFF2-40B4-BE49-F238E27FC236}">
                <a16:creationId xmlns:a16="http://schemas.microsoft.com/office/drawing/2014/main" id="{1A28DF46-5AE0-1342-8457-186DD309DD4F}"/>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76" t="12752" r="8995" b="12693"/>
          <a:stretch/>
        </p:blipFill>
        <p:spPr>
          <a:xfrm>
            <a:off x="9693600" y="5014913"/>
            <a:ext cx="1682899" cy="1523999"/>
          </a:xfrm>
          <a:prstGeom prst="rect">
            <a:avLst/>
          </a:prstGeom>
        </p:spPr>
      </p:pic>
      <p:sp>
        <p:nvSpPr>
          <p:cNvPr id="8" name="Footer Placeholder 4">
            <a:extLst>
              <a:ext uri="{FF2B5EF4-FFF2-40B4-BE49-F238E27FC236}">
                <a16:creationId xmlns:a16="http://schemas.microsoft.com/office/drawing/2014/main" id="{469AF043-D265-E94F-AF90-86EF13353363}"/>
              </a:ext>
              <a:ext uri="{C183D7F6-B498-43B3-948B-1728B52AA6E4}">
                <adec:decorative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66602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3600" dirty="0"/>
              <a:t>Seção 2: Informações do exame de certificação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adec="http://schemas.microsoft.com/office/drawing/2017/decorative" val="1"/>
              </a:ext>
            </a:extLst>
          </p:cNvPr>
          <p:cNvSpPr>
            <a:spLocks noGrp="1"/>
          </p:cNvSpPr>
          <p:nvPr>
            <p:ph type="ftr" sz="quarter" idx="3"/>
          </p:nvPr>
        </p:nvSpPr>
        <p:spPr>
          <a:xfrm>
            <a:off x="419100" y="6356350"/>
            <a:ext cx="5459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38455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rtlCol="0"/>
          <a:lstStyle/>
          <a:p>
            <a:pPr rtl="0"/>
            <a:r>
              <a:rPr lang="pt-BR"/>
              <a:t>Exames da AWS Certification</a:t>
            </a:r>
          </a:p>
        </p:txBody>
      </p:sp>
      <p:sp>
        <p:nvSpPr>
          <p:cNvPr id="7" name="Content Placeholder 6">
            <a:extLst>
              <a:ext uri="{FF2B5EF4-FFF2-40B4-BE49-F238E27FC236}">
                <a16:creationId xmlns:a16="http://schemas.microsoft.com/office/drawing/2014/main" id="{84764AFB-2E23-FD4D-9496-009148B286E2}"/>
              </a:ext>
            </a:extLst>
          </p:cNvPr>
          <p:cNvSpPr>
            <a:spLocks noGrp="1"/>
          </p:cNvSpPr>
          <p:nvPr>
            <p:ph idx="1"/>
          </p:nvPr>
        </p:nvSpPr>
        <p:spPr>
          <a:xfrm>
            <a:off x="279521" y="1568209"/>
            <a:ext cx="2592747" cy="4648788"/>
          </a:xfrm>
        </p:spPr>
        <p:txBody>
          <a:bodyPr rtlCol="0" anchor="b"/>
          <a:lstStyle/>
          <a:p>
            <a:pPr marL="0" indent="0" rtl="0">
              <a:buNone/>
            </a:pPr>
            <a:r>
              <a:rPr lang="pt-BR" sz="2400" i="1" dirty="0"/>
              <a:t>Este curso ajuda a preparar você para o exame de certificação AWS </a:t>
            </a:r>
            <a:r>
              <a:rPr lang="pt-BR" sz="2400" b="1" i="1" dirty="0" err="1"/>
              <a:t>Cloud</a:t>
            </a:r>
            <a:r>
              <a:rPr lang="pt-BR" sz="2400" b="1" i="1" dirty="0"/>
              <a:t> </a:t>
            </a:r>
            <a:r>
              <a:rPr lang="pt-BR" sz="2400" b="1" i="1" dirty="0" err="1"/>
              <a:t>Practitioner</a:t>
            </a:r>
            <a:endParaRPr lang="pt-BR" sz="2400" b="1" i="1" dirty="0"/>
          </a:p>
        </p:txBody>
      </p:sp>
      <p:grpSp>
        <p:nvGrpSpPr>
          <p:cNvPr id="3" name="Group 2" descr="diagram shows 11 available AWS certifications. The Cloud Practitioner certification is catagorized as foundational and is circled. There are three associate level certifications, two professional level certifications, and five specialty certifications.">
            <a:extLst>
              <a:ext uri="{FF2B5EF4-FFF2-40B4-BE49-F238E27FC236}">
                <a16:creationId xmlns:a16="http://schemas.microsoft.com/office/drawing/2014/main" id="{6FBC7987-D47C-E746-852F-1A4962561ABD}"/>
              </a:ext>
            </a:extLst>
          </p:cNvPr>
          <p:cNvGrpSpPr/>
          <p:nvPr/>
        </p:nvGrpSpPr>
        <p:grpSpPr>
          <a:xfrm>
            <a:off x="2701516" y="1568209"/>
            <a:ext cx="8922285" cy="4538757"/>
            <a:chOff x="2701516" y="1568209"/>
            <a:chExt cx="8922285" cy="4538757"/>
          </a:xfrm>
        </p:grpSpPr>
        <p:pic>
          <p:nvPicPr>
            <p:cNvPr id="6" name="Picture 5">
              <a:extLst>
                <a:ext uri="{FF2B5EF4-FFF2-40B4-BE49-F238E27FC236}">
                  <a16:creationId xmlns:a16="http://schemas.microsoft.com/office/drawing/2014/main" id="{4BD91B24-1035-DD4D-8015-808A8C6DA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245" y="1568209"/>
              <a:ext cx="8147556" cy="4343906"/>
            </a:xfrm>
            <a:prstGeom prst="rect">
              <a:avLst/>
            </a:prstGeom>
          </p:spPr>
        </p:pic>
        <p:sp>
          <p:nvSpPr>
            <p:cNvPr id="9" name="Oval 8">
              <a:extLst>
                <a:ext uri="{FF2B5EF4-FFF2-40B4-BE49-F238E27FC236}">
                  <a16:creationId xmlns:a16="http://schemas.microsoft.com/office/drawing/2014/main" id="{CE749E43-290F-0A48-A04B-405A19AD7C4A}"/>
                </a:ext>
              </a:extLst>
            </p:cNvPr>
            <p:cNvSpPr/>
            <p:nvPr/>
          </p:nvSpPr>
          <p:spPr>
            <a:xfrm>
              <a:off x="2701516" y="4583873"/>
              <a:ext cx="5517937" cy="152309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highlight>
                  <a:srgbClr val="FFFF00"/>
                </a:highlight>
              </a:endParaRPr>
            </a:p>
          </p:txBody>
        </p:sp>
      </p:grpSp>
      <p:sp>
        <p:nvSpPr>
          <p:cNvPr id="5" name="Footer Placeholder 4">
            <a:extLst>
              <a:ext uri="{FF2B5EF4-FFF2-40B4-BE49-F238E27FC236}">
                <a16:creationId xmlns:a16="http://schemas.microsoft.com/office/drawing/2014/main" id="{1E145015-4D5D-F840-B143-D1D39D7807D0}"/>
              </a:ext>
              <a:ext uri="{C183D7F6-B498-43B3-948B-1728B52AA6E4}">
                <adec:decorative xmlns:adec="http://schemas.microsoft.com/office/drawing/2017/decorative" val="1"/>
              </a:ext>
            </a:extLst>
          </p:cNvPr>
          <p:cNvSpPr>
            <a:spLocks noGrp="1"/>
          </p:cNvSpPr>
          <p:nvPr>
            <p:ph type="ftr" sz="quarter" idx="3"/>
          </p:nvPr>
        </p:nvSpPr>
        <p:spPr>
          <a:xfrm>
            <a:off x="419100" y="6356350"/>
            <a:ext cx="49802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04D3C3C4-B036-DA44-976C-A523D7EF4068}"/>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1417821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2643</Words>
  <Application>Microsoft Office PowerPoint</Application>
  <PresentationFormat>Widescreen</PresentationFormat>
  <Paragraphs>239</Paragraphs>
  <Slides>19</Slides>
  <Notes>19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Amatic</vt:lpstr>
      <vt:lpstr>Amazon Ember</vt:lpstr>
      <vt:lpstr>Amazon Ember Light</vt:lpstr>
      <vt:lpstr>Arial</vt:lpstr>
      <vt:lpstr>Calibri</vt:lpstr>
      <vt:lpstr>Lucida Console</vt:lpstr>
      <vt:lpstr>Office Theme</vt:lpstr>
      <vt:lpstr>Introdução ao curso</vt:lpstr>
      <vt:lpstr>Visão geral do módulo</vt:lpstr>
      <vt:lpstr>Objetivos do módulo</vt:lpstr>
      <vt:lpstr>Seção 1: Objetivos e visão geral do curso</vt:lpstr>
      <vt:lpstr>Pré-requisitos do curso</vt:lpstr>
      <vt:lpstr>Objetivos do curso</vt:lpstr>
      <vt:lpstr>Descrição do curso</vt:lpstr>
      <vt:lpstr>Seção 2: Informações do exame de certificação da AWS</vt:lpstr>
      <vt:lpstr>Exames da AWS Certification</vt:lpstr>
      <vt:lpstr>Exame AWS Certified Cloud Practitioner</vt:lpstr>
      <vt:lpstr>Seção 3: Documentação da AWS</vt:lpstr>
      <vt:lpstr>Documentação da AWS</vt:lpstr>
      <vt:lpstr>Atividade – Busca na documentação da AWS</vt:lpstr>
      <vt:lpstr>Busca na documentação da AWS – Pergunta 1</vt:lpstr>
      <vt:lpstr>Busca na documentação da AWS – Pergunta 2</vt:lpstr>
      <vt:lpstr>Busca na documentação da AWS – Pergunta 3</vt:lpstr>
      <vt:lpstr>Busca na documentação da AWS – Pergunta 4</vt:lpstr>
      <vt:lpstr>Busca na documentação da AWS – Pergunta 5</vt:lpstr>
      <vt:lpstr>Obrigado</vt:lpstr>
    </vt:vector>
  </TitlesOfParts>
  <Manager/>
  <Company>Amazon Web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Academy Cloud Foundations</dc:title>
  <dc:subject/>
  <dc:creator>David Mohr</dc:creator>
  <cp:keywords>v2.0</cp:keywords>
  <dc:description/>
  <cp:lastModifiedBy>Danilo sibov</cp:lastModifiedBy>
  <cp:revision>130</cp:revision>
  <cp:lastPrinted>2018-12-10T23:37:28Z</cp:lastPrinted>
  <dcterms:created xsi:type="dcterms:W3CDTF">2019-09-16T17:01:53Z</dcterms:created>
  <dcterms:modified xsi:type="dcterms:W3CDTF">2021-05-17T11:50:14Z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