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2"/>
  </p:handoutMasterIdLst>
  <p:sldIdLst>
    <p:sldId id="257" r:id="rId2"/>
    <p:sldId id="283" r:id="rId3"/>
    <p:sldId id="337" r:id="rId4"/>
    <p:sldId id="298" r:id="rId5"/>
    <p:sldId id="345" r:id="rId6"/>
    <p:sldId id="346" r:id="rId7"/>
    <p:sldId id="338" r:id="rId8"/>
    <p:sldId id="304" r:id="rId9"/>
    <p:sldId id="305" r:id="rId10"/>
    <p:sldId id="306" r:id="rId11"/>
    <p:sldId id="308" r:id="rId12"/>
    <p:sldId id="307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281" r:id="rId22"/>
    <p:sldId id="258" r:id="rId23"/>
    <p:sldId id="284" r:id="rId24"/>
    <p:sldId id="285" r:id="rId25"/>
    <p:sldId id="286" r:id="rId26"/>
    <p:sldId id="291" r:id="rId27"/>
    <p:sldId id="344" r:id="rId28"/>
    <p:sldId id="287" r:id="rId29"/>
    <p:sldId id="347" r:id="rId30"/>
    <p:sldId id="280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15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windows-server/identity/ad-fs/deployment/best-practices-securing-ad-fs" TargetMode="External"/><Relationship Id="rId2" Type="http://schemas.openxmlformats.org/officeDocument/2006/relationships/hyperlink" Target="https://docs.microsoft.com/pt-br/windows-server/storage/stor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microsoft.com/pt-br/hub/4338813/windows-help?os=windows-10" TargetMode="External"/><Relationship Id="rId5" Type="http://schemas.openxmlformats.org/officeDocument/2006/relationships/hyperlink" Target="https://docs.microsoft.com/pt-br/windows-server/storage/fsrm/fsrm-overview" TargetMode="External"/><Relationship Id="rId4" Type="http://schemas.openxmlformats.org/officeDocument/2006/relationships/hyperlink" Target="https://social.technet.microsoft.com/wiki/pt-br/contents/articles/33260.excluindo-unidade-organizacional-protegida-no-windows-server-2012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8649" y="476392"/>
            <a:ext cx="8196695" cy="1422225"/>
          </a:xfrm>
        </p:spPr>
        <p:txBody>
          <a:bodyPr>
            <a:normAutofit/>
          </a:bodyPr>
          <a:lstStyle/>
          <a:p>
            <a:r>
              <a:rPr lang="pt-BR" dirty="0"/>
              <a:t>FSS - FILE AND STORAGE SERVICE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49" y="2203417"/>
            <a:ext cx="6636216" cy="557625"/>
          </a:xfrm>
        </p:spPr>
        <p:txBody>
          <a:bodyPr>
            <a:noAutofit/>
          </a:bodyPr>
          <a:lstStyle/>
          <a:p>
            <a:pPr algn="ctr"/>
            <a:r>
              <a:rPr lang="pt-BR" sz="4400" dirty="0"/>
              <a:t>INSTALAÇÃO DO FSS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5721292"/>
            <a:ext cx="2961838" cy="935128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</a:t>
            </a:r>
            <a:r>
              <a:rPr lang="pt-BR" dirty="0" err="1"/>
              <a:t>Sibov</a:t>
            </a:r>
            <a:endParaRPr lang="pt-BR" dirty="0"/>
          </a:p>
          <a:p>
            <a:r>
              <a:rPr lang="pt-BR" dirty="0" err="1"/>
              <a:t>Profº</a:t>
            </a:r>
            <a:r>
              <a:rPr lang="pt-BR" dirty="0"/>
              <a:t> Marcos Vinicius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PREPARAR DISCO DENTRO DO WINDOWS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1A7181-2442-4C9A-A6D1-BD726E6F7335}"/>
              </a:ext>
            </a:extLst>
          </p:cNvPr>
          <p:cNvSpPr/>
          <p:nvPr/>
        </p:nvSpPr>
        <p:spPr>
          <a:xfrm>
            <a:off x="561538" y="1304761"/>
            <a:ext cx="86485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</a:rPr>
              <a:t>Clicando de novo com o botão direito do mouse, escolher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</a:rPr>
              <a:t>: Inicializar Disco</a:t>
            </a:r>
            <a:endParaRPr lang="pt-BR" sz="2000" dirty="0">
              <a:solidFill>
                <a:srgbClr val="FF0000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C5D4656-30B5-4F78-B4E8-44BC05D67678}"/>
              </a:ext>
            </a:extLst>
          </p:cNvPr>
          <p:cNvGrpSpPr/>
          <p:nvPr/>
        </p:nvGrpSpPr>
        <p:grpSpPr>
          <a:xfrm>
            <a:off x="561538" y="1848855"/>
            <a:ext cx="8335242" cy="3882351"/>
            <a:chOff x="628649" y="1437794"/>
            <a:chExt cx="8149784" cy="3697587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0576D620-58D5-4B9F-BD32-F70F032F3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49" y="1437794"/>
              <a:ext cx="8149784" cy="3697587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132CAC5-6000-4456-96B6-A9875974C16B}"/>
                </a:ext>
              </a:extLst>
            </p:cNvPr>
            <p:cNvSpPr/>
            <p:nvPr/>
          </p:nvSpPr>
          <p:spPr>
            <a:xfrm>
              <a:off x="1514188" y="3926048"/>
              <a:ext cx="1690406" cy="3439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2C94A7F5-EF3B-46C4-8EBE-AC550A8491C6}"/>
              </a:ext>
            </a:extLst>
          </p:cNvPr>
          <p:cNvSpPr/>
          <p:nvPr/>
        </p:nvSpPr>
        <p:spPr>
          <a:xfrm>
            <a:off x="561538" y="5877657"/>
            <a:ext cx="4402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</a:rPr>
              <a:t>Observe que não esta Desconhecido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9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142113"/>
            <a:ext cx="721025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PREPARAR DISCO DENTRO DO WINDOWS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1A7181-2442-4C9A-A6D1-BD726E6F7335}"/>
              </a:ext>
            </a:extLst>
          </p:cNvPr>
          <p:cNvSpPr/>
          <p:nvPr/>
        </p:nvSpPr>
        <p:spPr>
          <a:xfrm>
            <a:off x="628649" y="1058851"/>
            <a:ext cx="2735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Vamos escolher GPT</a:t>
            </a:r>
            <a:endParaRPr lang="pt-BR" sz="2000" b="1" dirty="0">
              <a:solidFill>
                <a:srgbClr val="FF0000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43C17F7-1F87-4B30-80F2-97D57D450267}"/>
              </a:ext>
            </a:extLst>
          </p:cNvPr>
          <p:cNvGrpSpPr/>
          <p:nvPr/>
        </p:nvGrpSpPr>
        <p:grpSpPr>
          <a:xfrm>
            <a:off x="628648" y="1528121"/>
            <a:ext cx="7210253" cy="4698925"/>
            <a:chOff x="1367684" y="1376218"/>
            <a:chExt cx="6471218" cy="4438225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4430ADB-0464-4BF9-841C-BBC8CD12A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7684" y="1376218"/>
              <a:ext cx="6471218" cy="4438225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6ACF2FA-7DF2-4325-92DA-2E6CA7CC09C7}"/>
                </a:ext>
              </a:extLst>
            </p:cNvPr>
            <p:cNvSpPr/>
            <p:nvPr/>
          </p:nvSpPr>
          <p:spPr>
            <a:xfrm>
              <a:off x="1551303" y="4176064"/>
              <a:ext cx="2521933" cy="3439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90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PREPARAR DISCO DENTRO DO WINDOWS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2EE8034-665E-4EEB-981E-56C74525D008}"/>
              </a:ext>
            </a:extLst>
          </p:cNvPr>
          <p:cNvSpPr/>
          <p:nvPr/>
        </p:nvSpPr>
        <p:spPr>
          <a:xfrm>
            <a:off x="628649" y="4157430"/>
            <a:ext cx="37882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</a:rPr>
              <a:t>Agora já esta como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</a:rPr>
              <a:t>Básico</a:t>
            </a:r>
          </a:p>
          <a:p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</a:rPr>
              <a:t>Consumiu uns 0,2 MB, porque?</a:t>
            </a:r>
            <a:endParaRPr lang="pt-BR" sz="2000" dirty="0">
              <a:solidFill>
                <a:srgbClr val="FF0000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30DDB53-08E8-40F9-B528-C3DE7812C4FC}"/>
              </a:ext>
            </a:extLst>
          </p:cNvPr>
          <p:cNvGrpSpPr/>
          <p:nvPr/>
        </p:nvGrpSpPr>
        <p:grpSpPr>
          <a:xfrm>
            <a:off x="628649" y="1130148"/>
            <a:ext cx="8210551" cy="2815319"/>
            <a:chOff x="628649" y="2340526"/>
            <a:chExt cx="7555983" cy="2312827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9919F5B7-44EB-40C3-8E93-CC8D4381E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49" y="2340526"/>
              <a:ext cx="7555983" cy="2312827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965954A-0CD7-4DFB-8D80-A25F8747538F}"/>
                </a:ext>
              </a:extLst>
            </p:cNvPr>
            <p:cNvSpPr/>
            <p:nvPr/>
          </p:nvSpPr>
          <p:spPr>
            <a:xfrm>
              <a:off x="628649" y="3496940"/>
              <a:ext cx="1082705" cy="9743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8836DFD-5BBF-4A56-AFB0-0B61C9C40A6B}"/>
                </a:ext>
              </a:extLst>
            </p:cNvPr>
            <p:cNvSpPr/>
            <p:nvPr/>
          </p:nvSpPr>
          <p:spPr>
            <a:xfrm>
              <a:off x="1812895" y="3770068"/>
              <a:ext cx="896749" cy="7012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72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7932" y="167854"/>
            <a:ext cx="721025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PREPARAR DISCO DENTRO DO WINDOWS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1A7181-2442-4C9A-A6D1-BD726E6F7335}"/>
              </a:ext>
            </a:extLst>
          </p:cNvPr>
          <p:cNvSpPr/>
          <p:nvPr/>
        </p:nvSpPr>
        <p:spPr>
          <a:xfrm>
            <a:off x="710889" y="1132768"/>
            <a:ext cx="8158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</a:rPr>
              <a:t>Vamos criar novo Volume:</a:t>
            </a:r>
          </a:p>
          <a:p>
            <a:r>
              <a:rPr lang="pt-BR" sz="2000" dirty="0">
                <a:latin typeface="arial" panose="020B0604020202020204" pitchFamily="34" charset="0"/>
              </a:rPr>
              <a:t> - Clique com o botão direito do mouse em cima da unidade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</a:rPr>
              <a:t>não alocado</a:t>
            </a:r>
          </a:p>
          <a:p>
            <a:r>
              <a:rPr lang="pt-BR" sz="2000" dirty="0">
                <a:latin typeface="arial" panose="020B0604020202020204" pitchFamily="34" charset="0"/>
              </a:rPr>
              <a:t> - Clique em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</a:rPr>
              <a:t>Novo Volume Simples...</a:t>
            </a:r>
            <a:endParaRPr lang="pt-BR" sz="2000" dirty="0">
              <a:solidFill>
                <a:srgbClr val="FF0000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213FC43-AD48-4DFF-9207-2CA4FED3A017}"/>
              </a:ext>
            </a:extLst>
          </p:cNvPr>
          <p:cNvGrpSpPr/>
          <p:nvPr/>
        </p:nvGrpSpPr>
        <p:grpSpPr>
          <a:xfrm>
            <a:off x="710889" y="2456207"/>
            <a:ext cx="7718397" cy="3879272"/>
            <a:chOff x="1371677" y="1988190"/>
            <a:chExt cx="6647306" cy="3214425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6CDF9B1E-879B-42C9-9E4F-4212D4227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77" y="1988190"/>
              <a:ext cx="6647306" cy="3214425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1F7FF58-C913-47A3-9BAF-F3A6FB391F14}"/>
                </a:ext>
              </a:extLst>
            </p:cNvPr>
            <p:cNvSpPr/>
            <p:nvPr/>
          </p:nvSpPr>
          <p:spPr>
            <a:xfrm>
              <a:off x="3901754" y="3316748"/>
              <a:ext cx="1777593" cy="240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59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42503" y="129599"/>
            <a:ext cx="721025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PREPARAR DISCO DENTRO DO WINDOWS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7649C7F-4668-4FEE-872B-681F7BEE5F31}"/>
              </a:ext>
            </a:extLst>
          </p:cNvPr>
          <p:cNvGrpSpPr/>
          <p:nvPr/>
        </p:nvGrpSpPr>
        <p:grpSpPr>
          <a:xfrm>
            <a:off x="642503" y="1149296"/>
            <a:ext cx="7462406" cy="5136474"/>
            <a:chOff x="1852525" y="1533598"/>
            <a:chExt cx="4762500" cy="3771900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247C42B2-3C7D-4D38-94E4-7C6E94AC9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2525" y="1533598"/>
              <a:ext cx="4762500" cy="3771900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F1202BA-5AC9-4028-9C2A-3FDD43657A1F}"/>
                </a:ext>
              </a:extLst>
            </p:cNvPr>
            <p:cNvSpPr/>
            <p:nvPr/>
          </p:nvSpPr>
          <p:spPr>
            <a:xfrm>
              <a:off x="4891656" y="4933216"/>
              <a:ext cx="863192" cy="2679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75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167243"/>
            <a:ext cx="721025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PREPARAR DISCO DENTRO DO WINDOWS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86AD4C3-094E-4968-9C39-14EB9A23046D}"/>
              </a:ext>
            </a:extLst>
          </p:cNvPr>
          <p:cNvGrpSpPr/>
          <p:nvPr/>
        </p:nvGrpSpPr>
        <p:grpSpPr>
          <a:xfrm>
            <a:off x="628649" y="1157975"/>
            <a:ext cx="7614806" cy="5135801"/>
            <a:chOff x="2189018" y="1564472"/>
            <a:chExt cx="4768994" cy="3731428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79927687-14F8-449F-BB4E-D31D2EC1D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9018" y="1564472"/>
              <a:ext cx="4768994" cy="3731428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B8581F4-E9F5-44F4-AEBD-825DCBFA1188}"/>
                </a:ext>
              </a:extLst>
            </p:cNvPr>
            <p:cNvSpPr/>
            <p:nvPr/>
          </p:nvSpPr>
          <p:spPr>
            <a:xfrm>
              <a:off x="5243994" y="4958383"/>
              <a:ext cx="863192" cy="2679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147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7" y="129900"/>
            <a:ext cx="721025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PREPARAR DISCO DENTRO DO WINDOWS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7766311-FC8E-4A7E-8775-5F84BA7EB0E3}"/>
              </a:ext>
            </a:extLst>
          </p:cNvPr>
          <p:cNvGrpSpPr/>
          <p:nvPr/>
        </p:nvGrpSpPr>
        <p:grpSpPr>
          <a:xfrm>
            <a:off x="628645" y="1233486"/>
            <a:ext cx="7210253" cy="5235463"/>
            <a:chOff x="2181225" y="1547812"/>
            <a:chExt cx="4781550" cy="3762375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8AB3C0B9-72F1-444B-A00B-AE6DB9B1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1225" y="1547812"/>
              <a:ext cx="4781550" cy="376237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51CE22F-1750-49B3-AB4D-2F400C28648B}"/>
                </a:ext>
              </a:extLst>
            </p:cNvPr>
            <p:cNvSpPr/>
            <p:nvPr/>
          </p:nvSpPr>
          <p:spPr>
            <a:xfrm>
              <a:off x="5218827" y="4933216"/>
              <a:ext cx="863192" cy="2679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F16C72F-C7D8-4509-B68D-10BFCCB1CC85}"/>
                </a:ext>
              </a:extLst>
            </p:cNvPr>
            <p:cNvSpPr/>
            <p:nvPr/>
          </p:nvSpPr>
          <p:spPr>
            <a:xfrm>
              <a:off x="4933600" y="2830677"/>
              <a:ext cx="863192" cy="3571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6733E689-B1FA-4FD3-A07D-3237BB47733C}"/>
              </a:ext>
            </a:extLst>
          </p:cNvPr>
          <p:cNvSpPr/>
          <p:nvPr/>
        </p:nvSpPr>
        <p:spPr>
          <a:xfrm>
            <a:off x="4233772" y="2081628"/>
            <a:ext cx="2234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</a:rPr>
              <a:t>Escolha Letra “E”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44778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42503" y="198871"/>
            <a:ext cx="721025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PREPARAR DISCO DENTRO DO WINDOWS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776E6CE-2229-49FB-8C85-B4D04245E330}"/>
              </a:ext>
            </a:extLst>
          </p:cNvPr>
          <p:cNvSpPr/>
          <p:nvPr/>
        </p:nvSpPr>
        <p:spPr>
          <a:xfrm>
            <a:off x="4751473" y="3724790"/>
            <a:ext cx="2252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</a:rPr>
              <a:t>Troque o nome para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“Dados”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50A40D2-4EFA-436B-82BE-7C88BF585D44}"/>
              </a:ext>
            </a:extLst>
          </p:cNvPr>
          <p:cNvGrpSpPr/>
          <p:nvPr/>
        </p:nvGrpSpPr>
        <p:grpSpPr>
          <a:xfrm>
            <a:off x="642502" y="1165789"/>
            <a:ext cx="7210253" cy="5118001"/>
            <a:chOff x="1761688" y="1204404"/>
            <a:chExt cx="5186799" cy="410578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2CBAC39-8BA8-42EE-A89C-5C0319D24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1688" y="1204404"/>
              <a:ext cx="5186799" cy="4105783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2AC0C80-A598-4B55-B325-075E919F3115}"/>
                </a:ext>
              </a:extLst>
            </p:cNvPr>
            <p:cNvSpPr/>
            <p:nvPr/>
          </p:nvSpPr>
          <p:spPr>
            <a:xfrm>
              <a:off x="3960932" y="3640822"/>
              <a:ext cx="734614" cy="3519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C7C2BCD-5114-489C-AE9A-BA47786D3B73}"/>
                </a:ext>
              </a:extLst>
            </p:cNvPr>
            <p:cNvSpPr/>
            <p:nvPr/>
          </p:nvSpPr>
          <p:spPr>
            <a:xfrm>
              <a:off x="5126550" y="4883791"/>
              <a:ext cx="871577" cy="3519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16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75928" y="115744"/>
            <a:ext cx="721025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PREPARAR DISCO DENTRO DO WINDOWS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B1FFEA7-E6CC-4C53-89F4-CC64A7A778E5}"/>
              </a:ext>
            </a:extLst>
          </p:cNvPr>
          <p:cNvGrpSpPr/>
          <p:nvPr/>
        </p:nvGrpSpPr>
        <p:grpSpPr>
          <a:xfrm>
            <a:off x="831272" y="1141667"/>
            <a:ext cx="6899564" cy="4879636"/>
            <a:chOff x="2200275" y="1557337"/>
            <a:chExt cx="4743450" cy="3743325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3AE1E37-E88B-4695-A41C-2674BB371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0275" y="1557337"/>
              <a:ext cx="4743450" cy="374332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04C739C-7BDA-4602-883E-103F75469E97}"/>
                </a:ext>
              </a:extLst>
            </p:cNvPr>
            <p:cNvSpPr/>
            <p:nvPr/>
          </p:nvSpPr>
          <p:spPr>
            <a:xfrm>
              <a:off x="5227218" y="4917347"/>
              <a:ext cx="871577" cy="3519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12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PREPARAR DISCO DENTRO DO WINDOWS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2E8A3CD-9612-49F2-A4CD-7B37FEF69FAB}"/>
              </a:ext>
            </a:extLst>
          </p:cNvPr>
          <p:cNvGrpSpPr/>
          <p:nvPr/>
        </p:nvGrpSpPr>
        <p:grpSpPr>
          <a:xfrm>
            <a:off x="1075227" y="1334775"/>
            <a:ext cx="6317096" cy="5158099"/>
            <a:chOff x="628649" y="753174"/>
            <a:chExt cx="7210253" cy="592891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7C5B37D1-76E1-4954-A2AC-8331A724D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49" y="753174"/>
              <a:ext cx="7210253" cy="5928913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E0D7953-796D-40CC-A351-8F6C308B2A19}"/>
                </a:ext>
              </a:extLst>
            </p:cNvPr>
            <p:cNvSpPr/>
            <p:nvPr/>
          </p:nvSpPr>
          <p:spPr>
            <a:xfrm>
              <a:off x="788293" y="2454997"/>
              <a:ext cx="2569191" cy="4599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Pronto para Uso.</a:t>
              </a:r>
              <a:endParaRPr lang="pt-BR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17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PLANO DE AULA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C1E8C7-0537-42C7-BF67-BEB19EB12117}"/>
              </a:ext>
            </a:extLst>
          </p:cNvPr>
          <p:cNvSpPr/>
          <p:nvPr/>
        </p:nvSpPr>
        <p:spPr>
          <a:xfrm>
            <a:off x="628648" y="1171712"/>
            <a:ext cx="7886178" cy="3725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sz="2400" dirty="0">
                <a:latin typeface="Montserrat" panose="00000500000000000000" pitchFamily="2" charset="0"/>
              </a:rPr>
              <a:t>Aprender como compartilhar arquivos no Windows Server 2019.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sz="2400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sz="2400" dirty="0">
                <a:latin typeface="Montserrat" panose="00000500000000000000" pitchFamily="2" charset="0"/>
              </a:rPr>
              <a:t>Assunto: Compartilhamento de Arquivos.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sz="2400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sz="2400" dirty="0">
                <a:latin typeface="Montserrat" panose="00000500000000000000" pitchFamily="2" charset="0"/>
              </a:rPr>
              <a:t>Objetivo: Saber como organizar e usar um servidor de arquivos em um sistema operacional Windows Server 2019.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sz="2400" dirty="0">
                <a:latin typeface="Montserrat" panose="00000500000000000000" pitchFamily="2" charset="0"/>
              </a:rPr>
              <a:t>Preparar servidor adicionando disco pele ambiente AWS e preparando no Windows Server 2019 para uso do disco.</a:t>
            </a:r>
          </a:p>
        </p:txBody>
      </p:sp>
    </p:spTree>
    <p:extLst>
      <p:ext uri="{BB962C8B-B14F-4D97-AF65-F5344CB8AC3E}">
        <p14:creationId xmlns:p14="http://schemas.microsoft.com/office/powerpoint/2010/main" val="10002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14794" y="129193"/>
            <a:ext cx="721025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PREPARAR DISCO DENTRO DO WINDOWS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5192AD3-587F-46A1-9052-54D7901D0F9C}"/>
              </a:ext>
            </a:extLst>
          </p:cNvPr>
          <p:cNvGrpSpPr/>
          <p:nvPr/>
        </p:nvGrpSpPr>
        <p:grpSpPr>
          <a:xfrm>
            <a:off x="358376" y="1510658"/>
            <a:ext cx="8616445" cy="4263638"/>
            <a:chOff x="528637" y="1628775"/>
            <a:chExt cx="8086725" cy="360045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753BB70-7399-43E2-9185-03863F471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637" y="1628775"/>
              <a:ext cx="8086725" cy="3600450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C30102B-1EB1-4592-BB17-260E0AE155B6}"/>
                </a:ext>
              </a:extLst>
            </p:cNvPr>
            <p:cNvSpPr/>
            <p:nvPr/>
          </p:nvSpPr>
          <p:spPr>
            <a:xfrm>
              <a:off x="4490361" y="4172501"/>
              <a:ext cx="3965868" cy="9067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Outra conferência</a:t>
              </a:r>
            </a:p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Pronto para Uso, </a:t>
              </a:r>
            </a:p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Vamos aplicar permissões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EB88CAD-776F-4EF4-8E7C-43317777AF01}"/>
                </a:ext>
              </a:extLst>
            </p:cNvPr>
            <p:cNvSpPr/>
            <p:nvPr/>
          </p:nvSpPr>
          <p:spPr>
            <a:xfrm>
              <a:off x="4631599" y="3582100"/>
              <a:ext cx="2524210" cy="5904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5792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807985" y="218949"/>
            <a:ext cx="7885466" cy="1240392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FS – DEFINIÇÕES E USO</a:t>
            </a:r>
          </a:p>
        </p:txBody>
      </p:sp>
      <p:pic>
        <p:nvPicPr>
          <p:cNvPr id="4" name="Picture 2" descr="Microsoft Windows Server 2019 Datacenter">
            <a:extLst>
              <a:ext uri="{FF2B5EF4-FFF2-40B4-BE49-F238E27FC236}">
                <a16:creationId xmlns:a16="http://schemas.microsoft.com/office/drawing/2014/main" id="{5350D8E7-8802-43B3-9BF8-36DECFB45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438" y="1227580"/>
            <a:ext cx="4771348" cy="47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3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8099714" cy="431786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/>
              <a:t>O </a:t>
            </a:r>
            <a:r>
              <a:rPr lang="pt-BR" dirty="0">
                <a:solidFill>
                  <a:srgbClr val="FF0000"/>
                </a:solidFill>
              </a:rPr>
              <a:t>FS-File Server (Servidor de Arquivos) </a:t>
            </a:r>
            <a:r>
              <a:rPr lang="pt-BR" dirty="0"/>
              <a:t>é um computador conectado a uma rede que tem o objetivo principal de proporcionar um local para o </a:t>
            </a:r>
            <a:r>
              <a:rPr lang="pt-BR" dirty="0">
                <a:solidFill>
                  <a:srgbClr val="7030A0"/>
                </a:solidFill>
              </a:rPr>
              <a:t>Armazenamento e Compartilhado </a:t>
            </a:r>
            <a:r>
              <a:rPr lang="pt-BR" dirty="0"/>
              <a:t>de arquivos que podem ser acessados por todos que estiverem ligados à rede.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 serviço </a:t>
            </a:r>
            <a:r>
              <a:rPr lang="pt-BR" dirty="0">
                <a:solidFill>
                  <a:srgbClr val="FF0000"/>
                </a:solidFill>
              </a:rPr>
              <a:t>FS </a:t>
            </a:r>
            <a:r>
              <a:rPr lang="pt-BR" dirty="0"/>
              <a:t>é um recurso do Windows Server que permite o </a:t>
            </a:r>
            <a:r>
              <a:rPr lang="pt-BR" dirty="0">
                <a:solidFill>
                  <a:srgbClr val="7030A0"/>
                </a:solidFill>
              </a:rPr>
              <a:t>gerenciamento</a:t>
            </a:r>
            <a:r>
              <a:rPr lang="pt-BR" dirty="0"/>
              <a:t> deste </a:t>
            </a:r>
            <a:r>
              <a:rPr lang="pt-BR" dirty="0">
                <a:solidFill>
                  <a:srgbClr val="7030A0"/>
                </a:solidFill>
              </a:rPr>
              <a:t>armazenamento e compartilhado de arquivos</a:t>
            </a:r>
            <a:r>
              <a:rPr lang="pt-BR" dirty="0"/>
              <a:t>.</a:t>
            </a:r>
            <a:endParaRPr lang="pt-BR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FS - DEFINIÇÃO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FS - DEFINIÇÃO</a:t>
            </a:r>
          </a:p>
        </p:txBody>
      </p:sp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09430E59-BCAA-4E97-B790-5F9A752573AA}"/>
              </a:ext>
            </a:extLst>
          </p:cNvPr>
          <p:cNvSpPr txBox="1">
            <a:spLocks/>
          </p:cNvSpPr>
          <p:nvPr/>
        </p:nvSpPr>
        <p:spPr>
          <a:xfrm>
            <a:off x="2366841" y="4763073"/>
            <a:ext cx="4410318" cy="534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b="1" dirty="0"/>
              <a:t>Clientes acessando os dados</a:t>
            </a:r>
            <a:endParaRPr lang="pt-BR" altLang="pt-BR" sz="2400" b="1" dirty="0"/>
          </a:p>
        </p:txBody>
      </p:sp>
      <p:sp>
        <p:nvSpPr>
          <p:cNvPr id="19" name="Freeform 69">
            <a:extLst>
              <a:ext uri="{FF2B5EF4-FFF2-40B4-BE49-F238E27FC236}">
                <a16:creationId xmlns:a16="http://schemas.microsoft.com/office/drawing/2014/main" id="{7C5B34C9-4BF6-468A-B840-3AFE51BD229A}"/>
              </a:ext>
            </a:extLst>
          </p:cNvPr>
          <p:cNvSpPr/>
          <p:nvPr/>
        </p:nvSpPr>
        <p:spPr>
          <a:xfrm rot="21449721">
            <a:off x="3921061" y="2810255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54">
            <a:extLst>
              <a:ext uri="{FF2B5EF4-FFF2-40B4-BE49-F238E27FC236}">
                <a16:creationId xmlns:a16="http://schemas.microsoft.com/office/drawing/2014/main" id="{45DE25CF-353E-4DFC-A5D2-3111EFA39915}"/>
              </a:ext>
            </a:extLst>
          </p:cNvPr>
          <p:cNvCxnSpPr>
            <a:cxnSpLocks/>
          </p:cNvCxnSpPr>
          <p:nvPr/>
        </p:nvCxnSpPr>
        <p:spPr>
          <a:xfrm>
            <a:off x="2221256" y="2328903"/>
            <a:ext cx="4123046" cy="9162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9">
            <a:extLst>
              <a:ext uri="{FF2B5EF4-FFF2-40B4-BE49-F238E27FC236}">
                <a16:creationId xmlns:a16="http://schemas.microsoft.com/office/drawing/2014/main" id="{4FC95E2C-D9B4-4A9C-9B3B-71677B863A7C}"/>
              </a:ext>
            </a:extLst>
          </p:cNvPr>
          <p:cNvSpPr/>
          <p:nvPr/>
        </p:nvSpPr>
        <p:spPr>
          <a:xfrm rot="21449721">
            <a:off x="4663790" y="2968292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9A6A0A1-776F-45F3-B8BA-F13E970C2E43}"/>
              </a:ext>
            </a:extLst>
          </p:cNvPr>
          <p:cNvGrpSpPr/>
          <p:nvPr/>
        </p:nvGrpSpPr>
        <p:grpSpPr>
          <a:xfrm>
            <a:off x="337155" y="1554518"/>
            <a:ext cx="8609798" cy="3530767"/>
            <a:chOff x="269957" y="1436914"/>
            <a:chExt cx="8609798" cy="3530767"/>
          </a:xfrm>
        </p:grpSpPr>
        <p:pic>
          <p:nvPicPr>
            <p:cNvPr id="13" name="Picture 21" descr="C:\Courses\Icons Shapes and Graphics\circular shapes\3d Disc shapes\blue disc with glow copy_50p.png">
              <a:extLst>
                <a:ext uri="{FF2B5EF4-FFF2-40B4-BE49-F238E27FC236}">
                  <a16:creationId xmlns:a16="http://schemas.microsoft.com/office/drawing/2014/main" id="{3BFD72F2-44FD-4814-97B6-2F45D3D8A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9957" y="1436914"/>
              <a:ext cx="8063784" cy="3530767"/>
            </a:xfrm>
            <a:prstGeom prst="rect">
              <a:avLst/>
            </a:prstGeom>
            <a:noFill/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8B7B229-A728-4DF3-9C0E-6AB1831BA70F}"/>
                </a:ext>
              </a:extLst>
            </p:cNvPr>
            <p:cNvSpPr/>
            <p:nvPr/>
          </p:nvSpPr>
          <p:spPr>
            <a:xfrm>
              <a:off x="1533007" y="2735726"/>
              <a:ext cx="1266693" cy="313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pt-BR" sz="1600" dirty="0">
                  <a:solidFill>
                    <a:srgbClr val="FF0000"/>
                  </a:solidFill>
                  <a:latin typeface="Montserrat" panose="00000500000000000000" pitchFamily="2" charset="0"/>
                </a:rPr>
                <a:t>File Server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C59C3C2-9604-4360-B773-B5F6BDF6343A}"/>
                </a:ext>
              </a:extLst>
            </p:cNvPr>
            <p:cNvSpPr/>
            <p:nvPr/>
          </p:nvSpPr>
          <p:spPr>
            <a:xfrm>
              <a:off x="3579906" y="2275987"/>
              <a:ext cx="5299849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pt-BR" sz="2400" dirty="0">
                  <a:solidFill>
                    <a:srgbClr val="7030A0"/>
                  </a:solidFill>
                  <a:latin typeface="Montserrat" panose="00000500000000000000" pitchFamily="2" charset="0"/>
                </a:rPr>
                <a:t>Armazenamento Compartilhado </a:t>
              </a:r>
            </a:p>
          </p:txBody>
        </p:sp>
        <p:pic>
          <p:nvPicPr>
            <p:cNvPr id="16" name="Picture 2" descr="C:\Courses\Icons Windows Vista\Laptop.png">
              <a:extLst>
                <a:ext uri="{FF2B5EF4-FFF2-40B4-BE49-F238E27FC236}">
                  <a16:creationId xmlns:a16="http://schemas.microsoft.com/office/drawing/2014/main" id="{710D173D-F2AC-44D6-AF19-175995F3D2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58446" y="3124377"/>
              <a:ext cx="1122416" cy="1122416"/>
            </a:xfrm>
            <a:prstGeom prst="rect">
              <a:avLst/>
            </a:prstGeom>
            <a:noFill/>
          </p:spPr>
        </p:pic>
        <p:pic>
          <p:nvPicPr>
            <p:cNvPr id="17" name="Picture 12" descr="C:\Courses\Icons Windows Vista\imageres.dll_I00a2_0409.png">
              <a:extLst>
                <a:ext uri="{FF2B5EF4-FFF2-40B4-BE49-F238E27FC236}">
                  <a16:creationId xmlns:a16="http://schemas.microsoft.com/office/drawing/2014/main" id="{FC18ACD8-AD6E-4FE4-96EA-723B6710E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22720" y="3322496"/>
              <a:ext cx="683125" cy="683125"/>
            </a:xfrm>
            <a:prstGeom prst="rect">
              <a:avLst/>
            </a:prstGeom>
            <a:noFill/>
          </p:spPr>
        </p:pic>
        <p:pic>
          <p:nvPicPr>
            <p:cNvPr id="10" name="Picture 2" descr="C:\Courses\Icons Windows Vista\Laptop.png">
              <a:extLst>
                <a:ext uri="{FF2B5EF4-FFF2-40B4-BE49-F238E27FC236}">
                  <a16:creationId xmlns:a16="http://schemas.microsoft.com/office/drawing/2014/main" id="{87C604FD-2549-4192-A65D-7CC5003BD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90907" y="2926258"/>
              <a:ext cx="1122416" cy="1122416"/>
            </a:xfrm>
            <a:prstGeom prst="rect">
              <a:avLst/>
            </a:prstGeom>
            <a:noFill/>
          </p:spPr>
        </p:pic>
        <p:pic>
          <p:nvPicPr>
            <p:cNvPr id="12" name="Picture 12" descr="C:\Courses\Icons Windows Vista\imageres.dll_I00a2_0409.png">
              <a:extLst>
                <a:ext uri="{FF2B5EF4-FFF2-40B4-BE49-F238E27FC236}">
                  <a16:creationId xmlns:a16="http://schemas.microsoft.com/office/drawing/2014/main" id="{433EAE94-DD04-4E4A-A73E-9F1184F16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55181" y="3124377"/>
              <a:ext cx="683125" cy="683125"/>
            </a:xfrm>
            <a:prstGeom prst="rect">
              <a:avLst/>
            </a:prstGeom>
            <a:noFill/>
          </p:spPr>
        </p:pic>
        <p:pic>
          <p:nvPicPr>
            <p:cNvPr id="9" name="Picture 4" descr="C:\Courses\Icons Windows Vista\Server.png">
              <a:extLst>
                <a:ext uri="{FF2B5EF4-FFF2-40B4-BE49-F238E27FC236}">
                  <a16:creationId xmlns:a16="http://schemas.microsoft.com/office/drawing/2014/main" id="{4D501561-E0F9-4198-BCC1-FDA67487A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721077" y="1592456"/>
              <a:ext cx="820228" cy="1122416"/>
            </a:xfrm>
            <a:prstGeom prst="rect">
              <a:avLst/>
            </a:prstGeom>
            <a:noFill/>
          </p:spPr>
        </p:pic>
        <p:pic>
          <p:nvPicPr>
            <p:cNvPr id="11" name="Picture 12" descr="C:\Courses\Icons Windows Vista\imageres.dll_I00a2_0409.png">
              <a:extLst>
                <a:ext uri="{FF2B5EF4-FFF2-40B4-BE49-F238E27FC236}">
                  <a16:creationId xmlns:a16="http://schemas.microsoft.com/office/drawing/2014/main" id="{CDEE4706-D938-46F5-8B8E-87D61FCB9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32883" y="2114860"/>
              <a:ext cx="666817" cy="666817"/>
            </a:xfrm>
            <a:prstGeom prst="rect">
              <a:avLst/>
            </a:prstGeom>
            <a:noFill/>
          </p:spPr>
        </p:pic>
        <p:pic>
          <p:nvPicPr>
            <p:cNvPr id="14" name="Picture 2" descr="C:\Courses\Icons Windows Vista\Laptop.png">
              <a:extLst>
                <a:ext uri="{FF2B5EF4-FFF2-40B4-BE49-F238E27FC236}">
                  <a16:creationId xmlns:a16="http://schemas.microsoft.com/office/drawing/2014/main" id="{5EABFD04-4F60-48CE-9549-CFF9458FA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20443" y="3124377"/>
              <a:ext cx="1122416" cy="1122416"/>
            </a:xfrm>
            <a:prstGeom prst="rect">
              <a:avLst/>
            </a:prstGeom>
            <a:noFill/>
          </p:spPr>
        </p:pic>
        <p:pic>
          <p:nvPicPr>
            <p:cNvPr id="15" name="Picture 12" descr="C:\Courses\Icons Windows Vista\imageres.dll_I00a2_0409.png">
              <a:extLst>
                <a:ext uri="{FF2B5EF4-FFF2-40B4-BE49-F238E27FC236}">
                  <a16:creationId xmlns:a16="http://schemas.microsoft.com/office/drawing/2014/main" id="{80983663-7B42-40DF-B783-D46DAB66EE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84717" y="3322496"/>
              <a:ext cx="683125" cy="68312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66751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FS - DEFINIÇÃO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melhor forma de manter o ambiente sob controle ao </a:t>
            </a:r>
            <a:r>
              <a:rPr lang="pt-BR" dirty="0">
                <a:solidFill>
                  <a:srgbClr val="FF0000"/>
                </a:solidFill>
              </a:rPr>
              <a:t>compartilhar dados</a:t>
            </a:r>
            <a:r>
              <a:rPr lang="pt-BR" dirty="0"/>
              <a:t> é através da implementação de um </a:t>
            </a:r>
            <a:r>
              <a:rPr lang="pt-BR" b="1" dirty="0">
                <a:solidFill>
                  <a:srgbClr val="0070C0"/>
                </a:solidFill>
              </a:rPr>
              <a:t>servidor de arquivos</a:t>
            </a:r>
            <a:r>
              <a:rPr lang="pt-BR" dirty="0"/>
              <a:t>, que é um equipamento </a:t>
            </a:r>
            <a:r>
              <a:rPr lang="pt-BR" dirty="0">
                <a:solidFill>
                  <a:srgbClr val="0070C0"/>
                </a:solidFill>
              </a:rPr>
              <a:t>dedicado</a:t>
            </a:r>
            <a:r>
              <a:rPr lang="pt-BR" dirty="0"/>
              <a:t> a armazenar e gerenciar uma grande quantidade de informações de forma </a:t>
            </a:r>
            <a:r>
              <a:rPr lang="pt-BR" dirty="0">
                <a:solidFill>
                  <a:srgbClr val="FF0000"/>
                </a:solidFill>
              </a:rPr>
              <a:t>profissional</a:t>
            </a:r>
            <a:r>
              <a:rPr lang="pt-BR" dirty="0"/>
              <a:t>. </a:t>
            </a:r>
          </a:p>
          <a:p>
            <a:r>
              <a:rPr lang="pt-BR" dirty="0"/>
              <a:t>Compartilhar </a:t>
            </a:r>
            <a:r>
              <a:rPr lang="pt-BR" dirty="0">
                <a:solidFill>
                  <a:srgbClr val="7030A0"/>
                </a:solidFill>
              </a:rPr>
              <a:t>pastas ou arquivos </a:t>
            </a:r>
            <a:r>
              <a:rPr lang="pt-BR" dirty="0"/>
              <a:t>através de uma rede local é relativamente simples, desde que </a:t>
            </a:r>
            <a:r>
              <a:rPr lang="pt-BR" dirty="0">
                <a:solidFill>
                  <a:srgbClr val="FF0000"/>
                </a:solidFill>
              </a:rPr>
              <a:t>certos cuidados </a:t>
            </a:r>
            <a:r>
              <a:rPr lang="pt-BR" dirty="0"/>
              <a:t>com a </a:t>
            </a:r>
            <a:r>
              <a:rPr lang="pt-BR" dirty="0">
                <a:solidFill>
                  <a:srgbClr val="7030A0"/>
                </a:solidFill>
              </a:rPr>
              <a:t>segurança das informações </a:t>
            </a:r>
            <a:r>
              <a:rPr lang="pt-BR" dirty="0"/>
              <a:t>sejam tomados.</a:t>
            </a:r>
          </a:p>
        </p:txBody>
      </p:sp>
    </p:spTree>
    <p:extLst>
      <p:ext uri="{BB962C8B-B14F-4D97-AF65-F5344CB8AC3E}">
        <p14:creationId xmlns:p14="http://schemas.microsoft.com/office/powerpoint/2010/main" val="3090327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270A9AA-DAFC-422B-B207-57F01F76ADF0}"/>
              </a:ext>
            </a:extLst>
          </p:cNvPr>
          <p:cNvCxnSpPr/>
          <p:nvPr/>
        </p:nvCxnSpPr>
        <p:spPr>
          <a:xfrm flipV="1">
            <a:off x="6090128" y="2483269"/>
            <a:ext cx="0" cy="65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F8743B0-BB17-4A9B-B249-F89C66F761D0}"/>
              </a:ext>
            </a:extLst>
          </p:cNvPr>
          <p:cNvCxnSpPr>
            <a:cxnSpLocks/>
          </p:cNvCxnSpPr>
          <p:nvPr/>
        </p:nvCxnSpPr>
        <p:spPr>
          <a:xfrm>
            <a:off x="2332139" y="2484120"/>
            <a:ext cx="0" cy="65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8B69B5F-C7A1-481C-A3C9-8E65F1412011}"/>
              </a:ext>
            </a:extLst>
          </p:cNvPr>
          <p:cNvCxnSpPr>
            <a:cxnSpLocks/>
          </p:cNvCxnSpPr>
          <p:nvPr/>
        </p:nvCxnSpPr>
        <p:spPr>
          <a:xfrm flipH="1">
            <a:off x="4352153" y="3821317"/>
            <a:ext cx="121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4AFE6AE3-201A-4AFF-B685-48C7487987F0}"/>
              </a:ext>
            </a:extLst>
          </p:cNvPr>
          <p:cNvSpPr txBox="1">
            <a:spLocks/>
          </p:cNvSpPr>
          <p:nvPr/>
        </p:nvSpPr>
        <p:spPr>
          <a:xfrm>
            <a:off x="628649" y="365125"/>
            <a:ext cx="7458336" cy="1064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INTEGRAÇÂO ENTRE OS SERVIÇOS</a:t>
            </a:r>
          </a:p>
          <a:p>
            <a:pPr algn="ctr"/>
            <a:r>
              <a:rPr lang="pt-BR" dirty="0"/>
              <a:t>FS + AD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A2D54CA-58A3-402D-A0E8-C58CC3C7C819}"/>
              </a:ext>
            </a:extLst>
          </p:cNvPr>
          <p:cNvGrpSpPr/>
          <p:nvPr/>
        </p:nvGrpSpPr>
        <p:grpSpPr>
          <a:xfrm>
            <a:off x="130308" y="1998071"/>
            <a:ext cx="8875147" cy="4181060"/>
            <a:chOff x="296563" y="2140450"/>
            <a:chExt cx="8063784" cy="3751930"/>
          </a:xfrm>
        </p:grpSpPr>
        <p:pic>
          <p:nvPicPr>
            <p:cNvPr id="23" name="Picture 21" descr="C:\Courses\Icons Shapes and Graphics\circular shapes\3d Disc shapes\blue disc with glow copy_50p.png">
              <a:extLst>
                <a:ext uri="{FF2B5EF4-FFF2-40B4-BE49-F238E27FC236}">
                  <a16:creationId xmlns:a16="http://schemas.microsoft.com/office/drawing/2014/main" id="{9939B8EE-5706-4F1F-8764-229A421AB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563" y="2361613"/>
              <a:ext cx="8063784" cy="3530767"/>
            </a:xfrm>
            <a:prstGeom prst="rect">
              <a:avLst/>
            </a:prstGeom>
            <a:noFill/>
          </p:spPr>
        </p:pic>
        <p:pic>
          <p:nvPicPr>
            <p:cNvPr id="28" name="Picture 2" descr="C:\Courses\Icons Windows Vista\Laptop.png">
              <a:extLst>
                <a:ext uri="{FF2B5EF4-FFF2-40B4-BE49-F238E27FC236}">
                  <a16:creationId xmlns:a16="http://schemas.microsoft.com/office/drawing/2014/main" id="{E9249888-7F3F-40F7-AE20-64443AC88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93263" y="3183244"/>
              <a:ext cx="1122416" cy="1122416"/>
            </a:xfrm>
            <a:prstGeom prst="rect">
              <a:avLst/>
            </a:prstGeom>
            <a:noFill/>
          </p:spPr>
        </p:pic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4017805-14E7-41A7-9210-929312B70ACB}"/>
                </a:ext>
              </a:extLst>
            </p:cNvPr>
            <p:cNvSpPr/>
            <p:nvPr/>
          </p:nvSpPr>
          <p:spPr>
            <a:xfrm>
              <a:off x="4328455" y="3518625"/>
              <a:ext cx="1221163" cy="608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pt-BR" sz="1400" dirty="0">
                  <a:solidFill>
                    <a:srgbClr val="7030A0"/>
                  </a:solidFill>
                  <a:latin typeface="Montserrat" panose="00000500000000000000" pitchFamily="2" charset="0"/>
                </a:rPr>
                <a:t>Acesso</a:t>
              </a:r>
            </a:p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pt-BR" sz="1400" dirty="0">
                  <a:solidFill>
                    <a:srgbClr val="7030A0"/>
                  </a:solidFill>
                  <a:latin typeface="Montserrat" panose="00000500000000000000" pitchFamily="2" charset="0"/>
                </a:rPr>
                <a:t>Controlado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06F5E695-ECCD-4770-8F9C-3E5CD303155B}"/>
                </a:ext>
              </a:extLst>
            </p:cNvPr>
            <p:cNvSpPr/>
            <p:nvPr/>
          </p:nvSpPr>
          <p:spPr>
            <a:xfrm>
              <a:off x="2565122" y="3759496"/>
              <a:ext cx="975216" cy="3831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pt-BR" sz="1050" dirty="0">
                  <a:solidFill>
                    <a:srgbClr val="FF0000"/>
                  </a:solidFill>
                  <a:latin typeface="Montserrat" panose="00000500000000000000" pitchFamily="2" charset="0"/>
                </a:rPr>
                <a:t>nos usuário do AD</a:t>
              </a:r>
            </a:p>
          </p:txBody>
        </p:sp>
        <p:pic>
          <p:nvPicPr>
            <p:cNvPr id="21" name="Picture 4" descr="C:\Courses\Icons Windows Vista\Server.png">
              <a:extLst>
                <a:ext uri="{FF2B5EF4-FFF2-40B4-BE49-F238E27FC236}">
                  <a16:creationId xmlns:a16="http://schemas.microsoft.com/office/drawing/2014/main" id="{FD47AE91-E015-4D28-A453-E4BDEEBA1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71629" y="3323329"/>
              <a:ext cx="820228" cy="1122416"/>
            </a:xfrm>
            <a:prstGeom prst="rect">
              <a:avLst/>
            </a:prstGeom>
            <a:noFill/>
          </p:spPr>
        </p:pic>
        <p:pic>
          <p:nvPicPr>
            <p:cNvPr id="19" name="Picture 4" descr="C:\Courses\Icons Windows Vista\Server.png">
              <a:extLst>
                <a:ext uri="{FF2B5EF4-FFF2-40B4-BE49-F238E27FC236}">
                  <a16:creationId xmlns:a16="http://schemas.microsoft.com/office/drawing/2014/main" id="{2A165E0A-5A62-4057-ADBB-FDD2CCC5C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31925" y="3357178"/>
              <a:ext cx="820228" cy="1122416"/>
            </a:xfrm>
            <a:prstGeom prst="rect">
              <a:avLst/>
            </a:prstGeom>
            <a:noFill/>
          </p:spPr>
        </p:pic>
        <p:pic>
          <p:nvPicPr>
            <p:cNvPr id="20" name="Picture 12" descr="C:\Courses\Icons Windows Vista\imageres.dll_I00a2_0409.png">
              <a:extLst>
                <a:ext uri="{FF2B5EF4-FFF2-40B4-BE49-F238E27FC236}">
                  <a16:creationId xmlns:a16="http://schemas.microsoft.com/office/drawing/2014/main" id="{D7A1B3C4-3BD3-47FA-AB5C-49474FA93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43731" y="3879582"/>
              <a:ext cx="666817" cy="666817"/>
            </a:xfrm>
            <a:prstGeom prst="rect">
              <a:avLst/>
            </a:prstGeom>
            <a:noFill/>
          </p:spPr>
        </p:pic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3066980-84B5-478B-AF9A-77AA3833BA03}"/>
                </a:ext>
              </a:extLst>
            </p:cNvPr>
            <p:cNvSpPr txBox="1"/>
            <p:nvPr/>
          </p:nvSpPr>
          <p:spPr>
            <a:xfrm>
              <a:off x="1991200" y="4546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0070C0"/>
                  </a:solidFill>
                </a:rPr>
                <a:t>AD 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56D0B464-D94F-4ADE-B7CA-D42C16551AFC}"/>
                </a:ext>
              </a:extLst>
            </p:cNvPr>
            <p:cNvSpPr/>
            <p:nvPr/>
          </p:nvSpPr>
          <p:spPr>
            <a:xfrm>
              <a:off x="3752199" y="4546399"/>
              <a:ext cx="445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>
                  <a:solidFill>
                    <a:srgbClr val="0070C0"/>
                  </a:solidFill>
                </a:rPr>
                <a:t>FS 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6ADD88EA-F48F-42D9-9A1A-31EEF5089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2139" y="2412255"/>
              <a:ext cx="37579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2D3EB639-BD34-4633-B564-05F03C2C0C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180" y="4110880"/>
              <a:ext cx="78444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29D93B38-586E-4652-8256-E52FAEEF3DE1}"/>
                </a:ext>
              </a:extLst>
            </p:cNvPr>
            <p:cNvSpPr/>
            <p:nvPr/>
          </p:nvSpPr>
          <p:spPr>
            <a:xfrm>
              <a:off x="3346201" y="2140450"/>
              <a:ext cx="1569660" cy="313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pt-BR" sz="1600" dirty="0">
                  <a:solidFill>
                    <a:srgbClr val="FF0000"/>
                  </a:solidFill>
                  <a:latin typeface="Montserrat" panose="00000500000000000000" pitchFamily="2" charset="0"/>
                </a:rPr>
                <a:t>Autenticação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EEBA934-11D8-4C57-98A8-B6834D2D41FA}"/>
                </a:ext>
              </a:extLst>
            </p:cNvPr>
            <p:cNvSpPr/>
            <p:nvPr/>
          </p:nvSpPr>
          <p:spPr>
            <a:xfrm>
              <a:off x="3346201" y="2468067"/>
              <a:ext cx="1534394" cy="313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pt-BR" sz="1600" dirty="0">
                  <a:solidFill>
                    <a:srgbClr val="FF0000"/>
                  </a:solidFill>
                  <a:latin typeface="Montserrat" panose="00000500000000000000" pitchFamily="2" charset="0"/>
                </a:rPr>
                <a:t>Identificação</a:t>
              </a:r>
            </a:p>
          </p:txBody>
        </p:sp>
        <p:pic>
          <p:nvPicPr>
            <p:cNvPr id="16" name="Picture 64" descr="ad-pyramid-003">
              <a:extLst>
                <a:ext uri="{FF2B5EF4-FFF2-40B4-BE49-F238E27FC236}">
                  <a16:creationId xmlns:a16="http://schemas.microsoft.com/office/drawing/2014/main" id="{33CFD034-C36A-4596-AA98-8C7C879D6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2228133" y="3934670"/>
              <a:ext cx="601960" cy="557442"/>
            </a:xfrm>
            <a:prstGeom prst="rect">
              <a:avLst/>
            </a:prstGeom>
            <a:noFill/>
          </p:spPr>
        </p:pic>
        <p:pic>
          <p:nvPicPr>
            <p:cNvPr id="27" name="Picture 3" descr="C:\Courses\Icons Windows Vista\Generic User.png">
              <a:extLst>
                <a:ext uri="{FF2B5EF4-FFF2-40B4-BE49-F238E27FC236}">
                  <a16:creationId xmlns:a16="http://schemas.microsoft.com/office/drawing/2014/main" id="{B8F3309F-6374-4668-8BBF-C931FD0FC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067933" y="3498100"/>
              <a:ext cx="768423" cy="935155"/>
            </a:xfrm>
            <a:prstGeom prst="rect">
              <a:avLst/>
            </a:prstGeom>
            <a:noFill/>
          </p:spPr>
        </p:pic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0E8EBDB4-131D-4737-8DDF-1435EEC0EF5D}"/>
                </a:ext>
              </a:extLst>
            </p:cNvPr>
            <p:cNvSpPr/>
            <p:nvPr/>
          </p:nvSpPr>
          <p:spPr>
            <a:xfrm>
              <a:off x="6015967" y="4464094"/>
              <a:ext cx="872354" cy="2862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pt-BR" sz="1400" dirty="0">
                  <a:solidFill>
                    <a:srgbClr val="FF0000"/>
                  </a:solidFill>
                  <a:latin typeface="Montserrat" panose="00000500000000000000" pitchFamily="2" charset="0"/>
                </a:rPr>
                <a:t>Usuário</a:t>
              </a:r>
            </a:p>
          </p:txBody>
        </p: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1EEAE882-3097-4314-8706-8433D9B51B11}"/>
                </a:ext>
              </a:extLst>
            </p:cNvPr>
            <p:cNvCxnSpPr>
              <a:cxnSpLocks/>
            </p:cNvCxnSpPr>
            <p:nvPr/>
          </p:nvCxnSpPr>
          <p:spPr>
            <a:xfrm>
              <a:off x="2668840" y="3389754"/>
              <a:ext cx="767780" cy="30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C88D702D-8F89-4427-AFC8-1A38799B6757}"/>
                </a:ext>
              </a:extLst>
            </p:cNvPr>
            <p:cNvSpPr/>
            <p:nvPr/>
          </p:nvSpPr>
          <p:spPr>
            <a:xfrm>
              <a:off x="2577086" y="3456267"/>
              <a:ext cx="998991" cy="2446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pt-BR" sz="1100" dirty="0">
                  <a:solidFill>
                    <a:srgbClr val="FF0000"/>
                  </a:solidFill>
                  <a:latin typeface="Montserrat" panose="00000500000000000000" pitchFamily="2" charset="0"/>
                </a:rPr>
                <a:t>Permissões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735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9">
            <a:extLst>
              <a:ext uri="{FF2B5EF4-FFF2-40B4-BE49-F238E27FC236}">
                <a16:creationId xmlns:a16="http://schemas.microsoft.com/office/drawing/2014/main" id="{33F4E321-77BA-46DC-87A7-A308D70920B7}"/>
              </a:ext>
            </a:extLst>
          </p:cNvPr>
          <p:cNvSpPr/>
          <p:nvPr/>
        </p:nvSpPr>
        <p:spPr>
          <a:xfrm rot="21449721">
            <a:off x="4387291" y="3645029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54">
            <a:extLst>
              <a:ext uri="{FF2B5EF4-FFF2-40B4-BE49-F238E27FC236}">
                <a16:creationId xmlns:a16="http://schemas.microsoft.com/office/drawing/2014/main" id="{D2F0CC0F-755C-4FDB-957D-F110CD5CB782}"/>
              </a:ext>
            </a:extLst>
          </p:cNvPr>
          <p:cNvCxnSpPr>
            <a:cxnSpLocks/>
          </p:cNvCxnSpPr>
          <p:nvPr/>
        </p:nvCxnSpPr>
        <p:spPr>
          <a:xfrm>
            <a:off x="2687486" y="3163677"/>
            <a:ext cx="3118002" cy="692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69">
            <a:extLst>
              <a:ext uri="{FF2B5EF4-FFF2-40B4-BE49-F238E27FC236}">
                <a16:creationId xmlns:a16="http://schemas.microsoft.com/office/drawing/2014/main" id="{6ADC5453-1A2F-4E7B-A174-E161FD631038}"/>
              </a:ext>
            </a:extLst>
          </p:cNvPr>
          <p:cNvSpPr/>
          <p:nvPr/>
        </p:nvSpPr>
        <p:spPr>
          <a:xfrm rot="21449721">
            <a:off x="5130020" y="3803066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480142" y="370356"/>
            <a:ext cx="8335242" cy="106490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dirty="0"/>
              <a:t>AMBIENTE CORPORATIVO</a:t>
            </a:r>
          </a:p>
          <a:p>
            <a:pPr algn="ctr"/>
            <a:r>
              <a:rPr lang="pt-BR" dirty="0"/>
              <a:t>FS + AD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9D93B38-586E-4652-8256-E52FAEEF3DE1}"/>
              </a:ext>
            </a:extLst>
          </p:cNvPr>
          <p:cNvSpPr/>
          <p:nvPr/>
        </p:nvSpPr>
        <p:spPr>
          <a:xfrm>
            <a:off x="884941" y="1649337"/>
            <a:ext cx="485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0000"/>
                </a:solidFill>
                <a:latin typeface="Montserrat" panose="00000500000000000000" pitchFamily="2" charset="0"/>
              </a:rPr>
              <a:t>Ambiente recomendado – Criado na AWS: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5FE3547-982E-4F2D-B462-E79A24CFD313}"/>
              </a:ext>
            </a:extLst>
          </p:cNvPr>
          <p:cNvGrpSpPr/>
          <p:nvPr/>
        </p:nvGrpSpPr>
        <p:grpSpPr>
          <a:xfrm>
            <a:off x="333663" y="2547329"/>
            <a:ext cx="8063784" cy="3530767"/>
            <a:chOff x="296563" y="2361613"/>
            <a:chExt cx="8063784" cy="3530767"/>
          </a:xfrm>
        </p:grpSpPr>
        <p:pic>
          <p:nvPicPr>
            <p:cNvPr id="26" name="Picture 21" descr="C:\Courses\Icons Shapes and Graphics\circular shapes\3d Disc shapes\blue disc with glow copy_50p.png">
              <a:extLst>
                <a:ext uri="{FF2B5EF4-FFF2-40B4-BE49-F238E27FC236}">
                  <a16:creationId xmlns:a16="http://schemas.microsoft.com/office/drawing/2014/main" id="{3BA63F95-CDA2-4237-999F-B4AB29F59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563" y="2361613"/>
              <a:ext cx="8063784" cy="3530767"/>
            </a:xfrm>
            <a:prstGeom prst="rect">
              <a:avLst/>
            </a:prstGeom>
            <a:noFill/>
          </p:spPr>
        </p:pic>
        <p:pic>
          <p:nvPicPr>
            <p:cNvPr id="16" name="Picture 4" descr="C:\Courses\Icons Windows Vista\Server.png">
              <a:extLst>
                <a:ext uri="{FF2B5EF4-FFF2-40B4-BE49-F238E27FC236}">
                  <a16:creationId xmlns:a16="http://schemas.microsoft.com/office/drawing/2014/main" id="{F504648F-C3F9-477B-8D94-0B49538DDD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44940" y="2485129"/>
              <a:ext cx="820228" cy="1122416"/>
            </a:xfrm>
            <a:prstGeom prst="rect">
              <a:avLst/>
            </a:prstGeom>
            <a:noFill/>
          </p:spPr>
        </p:pic>
        <p:pic>
          <p:nvPicPr>
            <p:cNvPr id="17" name="Picture 4" descr="C:\Courses\Icons Windows Vista\Server.png">
              <a:extLst>
                <a:ext uri="{FF2B5EF4-FFF2-40B4-BE49-F238E27FC236}">
                  <a16:creationId xmlns:a16="http://schemas.microsoft.com/office/drawing/2014/main" id="{A3CCF978-881C-4BCC-9FC3-759FDF517E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52463" y="2485129"/>
              <a:ext cx="820228" cy="1122416"/>
            </a:xfrm>
            <a:prstGeom prst="rect">
              <a:avLst/>
            </a:prstGeom>
            <a:noFill/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9973562-F82F-49B4-9AE7-823DD2AF2C04}"/>
                </a:ext>
              </a:extLst>
            </p:cNvPr>
            <p:cNvSpPr txBox="1"/>
            <p:nvPr/>
          </p:nvSpPr>
          <p:spPr>
            <a:xfrm>
              <a:off x="1881582" y="3708199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0070C0"/>
                  </a:solidFill>
                </a:rPr>
                <a:t>AD + DNS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D57EECB-2681-4EB8-B68C-55A989BA2FB4}"/>
                </a:ext>
              </a:extLst>
            </p:cNvPr>
            <p:cNvSpPr/>
            <p:nvPr/>
          </p:nvSpPr>
          <p:spPr>
            <a:xfrm>
              <a:off x="3572526" y="3755012"/>
              <a:ext cx="445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>
                  <a:solidFill>
                    <a:srgbClr val="0070C0"/>
                  </a:solidFill>
                </a:rPr>
                <a:t>FS </a:t>
              </a:r>
            </a:p>
          </p:txBody>
        </p:sp>
        <p:pic>
          <p:nvPicPr>
            <p:cNvPr id="25" name="Picture 64" descr="ad-pyramid-003">
              <a:extLst>
                <a:ext uri="{FF2B5EF4-FFF2-40B4-BE49-F238E27FC236}">
                  <a16:creationId xmlns:a16="http://schemas.microsoft.com/office/drawing/2014/main" id="{21A111A1-C3B5-4904-AA48-C44F97804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2401444" y="3096470"/>
              <a:ext cx="601960" cy="557442"/>
            </a:xfrm>
            <a:prstGeom prst="rect">
              <a:avLst/>
            </a:prstGeom>
            <a:noFill/>
          </p:spPr>
        </p:pic>
        <p:pic>
          <p:nvPicPr>
            <p:cNvPr id="29" name="Picture 2" descr="C:\Courses\Icons Windows Vista\Laptop.png">
              <a:extLst>
                <a:ext uri="{FF2B5EF4-FFF2-40B4-BE49-F238E27FC236}">
                  <a16:creationId xmlns:a16="http://schemas.microsoft.com/office/drawing/2014/main" id="{FA0EC9D2-2B05-43D2-B675-FDBD9C5F8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379086" y="3625356"/>
              <a:ext cx="1122416" cy="1122416"/>
            </a:xfrm>
            <a:prstGeom prst="rect">
              <a:avLst/>
            </a:prstGeom>
            <a:noFill/>
          </p:spPr>
        </p:pic>
        <p:pic>
          <p:nvPicPr>
            <p:cNvPr id="30" name="Picture 3" descr="C:\Courses\Icons Windows Vista\Generic User.png">
              <a:extLst>
                <a:ext uri="{FF2B5EF4-FFF2-40B4-BE49-F238E27FC236}">
                  <a16:creationId xmlns:a16="http://schemas.microsoft.com/office/drawing/2014/main" id="{339B4624-4871-41AD-8E53-BC93044C8B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953756" y="3940212"/>
              <a:ext cx="768423" cy="935155"/>
            </a:xfrm>
            <a:prstGeom prst="rect">
              <a:avLst/>
            </a:prstGeom>
            <a:noFill/>
          </p:spPr>
        </p:pic>
        <p:pic>
          <p:nvPicPr>
            <p:cNvPr id="31" name="Picture 2" descr="C:\Courses\Icons Windows Vista\Laptop.png">
              <a:extLst>
                <a:ext uri="{FF2B5EF4-FFF2-40B4-BE49-F238E27FC236}">
                  <a16:creationId xmlns:a16="http://schemas.microsoft.com/office/drawing/2014/main" id="{CE6F45E7-6AD6-4CEF-A30C-5B96A0135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10663" y="3809488"/>
              <a:ext cx="1122416" cy="1122416"/>
            </a:xfrm>
            <a:prstGeom prst="rect">
              <a:avLst/>
            </a:prstGeom>
            <a:noFill/>
          </p:spPr>
        </p:pic>
        <p:pic>
          <p:nvPicPr>
            <p:cNvPr id="32" name="Picture 3" descr="C:\Courses\Icons Windows Vista\Generic User.png">
              <a:extLst>
                <a:ext uri="{FF2B5EF4-FFF2-40B4-BE49-F238E27FC236}">
                  <a16:creationId xmlns:a16="http://schemas.microsoft.com/office/drawing/2014/main" id="{912CFD4D-CD7F-4FA1-988C-D99690280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185333" y="4124344"/>
              <a:ext cx="768423" cy="935155"/>
            </a:xfrm>
            <a:prstGeom prst="rect">
              <a:avLst/>
            </a:prstGeom>
            <a:noFill/>
          </p:spPr>
        </p:pic>
        <p:pic>
          <p:nvPicPr>
            <p:cNvPr id="33" name="Picture 2" descr="C:\Courses\Icons Windows Vista\Laptop.png">
              <a:extLst>
                <a:ext uri="{FF2B5EF4-FFF2-40B4-BE49-F238E27FC236}">
                  <a16:creationId xmlns:a16="http://schemas.microsoft.com/office/drawing/2014/main" id="{196D0114-90E5-48AD-92E4-8B38BEC4FE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22346" y="3956955"/>
              <a:ext cx="1122416" cy="1122416"/>
            </a:xfrm>
            <a:prstGeom prst="rect">
              <a:avLst/>
            </a:prstGeom>
            <a:noFill/>
          </p:spPr>
        </p:pic>
        <p:pic>
          <p:nvPicPr>
            <p:cNvPr id="34" name="Picture 3" descr="C:\Courses\Icons Windows Vista\Generic User.png">
              <a:extLst>
                <a:ext uri="{FF2B5EF4-FFF2-40B4-BE49-F238E27FC236}">
                  <a16:creationId xmlns:a16="http://schemas.microsoft.com/office/drawing/2014/main" id="{0CF38424-D077-4180-89E5-B49EC8379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397016" y="4271811"/>
              <a:ext cx="768423" cy="935155"/>
            </a:xfrm>
            <a:prstGeom prst="rect">
              <a:avLst/>
            </a:prstGeom>
            <a:noFill/>
          </p:spPr>
        </p:pic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DBD5DC78-A8EB-40A2-9FAB-AAEAEED6A99E}"/>
                </a:ext>
              </a:extLst>
            </p:cNvPr>
            <p:cNvSpPr/>
            <p:nvPr/>
          </p:nvSpPr>
          <p:spPr>
            <a:xfrm>
              <a:off x="6334271" y="4167653"/>
              <a:ext cx="1221163" cy="2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pt-BR" sz="1400" dirty="0">
                  <a:solidFill>
                    <a:srgbClr val="FF0000"/>
                  </a:solidFill>
                  <a:latin typeface="Montserrat" panose="00000500000000000000" pitchFamily="2" charset="0"/>
                </a:rPr>
                <a:t>Usuários</a:t>
              </a:r>
            </a:p>
          </p:txBody>
        </p:sp>
        <p:pic>
          <p:nvPicPr>
            <p:cNvPr id="42" name="Picture 12" descr="C:\Courses\Icons Windows Vista\imageres.dll_I00a2_0409.png">
              <a:extLst>
                <a:ext uri="{FF2B5EF4-FFF2-40B4-BE49-F238E27FC236}">
                  <a16:creationId xmlns:a16="http://schemas.microsoft.com/office/drawing/2014/main" id="{E2E79FD2-9F62-45F6-BFA2-82FBBB58D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653539" y="3108294"/>
              <a:ext cx="610166" cy="610166"/>
            </a:xfrm>
            <a:prstGeom prst="rect">
              <a:avLst/>
            </a:prstGeom>
            <a:noFill/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5F0708A-E566-43B0-B8DA-D8552EBF80E3}"/>
                </a:ext>
              </a:extLst>
            </p:cNvPr>
            <p:cNvSpPr txBox="1"/>
            <p:nvPr/>
          </p:nvSpPr>
          <p:spPr>
            <a:xfrm>
              <a:off x="4796767" y="3187042"/>
              <a:ext cx="2332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Ex. com Único domínio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482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A04C818D-538F-4D9C-B98F-BDB9F44A327C}"/>
              </a:ext>
            </a:extLst>
          </p:cNvPr>
          <p:cNvSpPr txBox="1">
            <a:spLocks/>
          </p:cNvSpPr>
          <p:nvPr/>
        </p:nvSpPr>
        <p:spPr>
          <a:xfrm>
            <a:off x="628649" y="365125"/>
            <a:ext cx="7210253" cy="1064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AMBIENTE PEQUENA EMPRESA</a:t>
            </a:r>
          </a:p>
          <a:p>
            <a:pPr algn="ctr"/>
            <a:r>
              <a:rPr lang="pt-BR" dirty="0"/>
              <a:t>FSS + AD + DHCP + DNS</a:t>
            </a:r>
          </a:p>
        </p:txBody>
      </p:sp>
      <p:sp>
        <p:nvSpPr>
          <p:cNvPr id="8" name="Freeform 69">
            <a:extLst>
              <a:ext uri="{FF2B5EF4-FFF2-40B4-BE49-F238E27FC236}">
                <a16:creationId xmlns:a16="http://schemas.microsoft.com/office/drawing/2014/main" id="{98292E34-E4B7-404D-B19E-416E893E81DF}"/>
              </a:ext>
            </a:extLst>
          </p:cNvPr>
          <p:cNvSpPr/>
          <p:nvPr/>
        </p:nvSpPr>
        <p:spPr>
          <a:xfrm rot="21449721">
            <a:off x="4387291" y="3645029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9">
            <a:extLst>
              <a:ext uri="{FF2B5EF4-FFF2-40B4-BE49-F238E27FC236}">
                <a16:creationId xmlns:a16="http://schemas.microsoft.com/office/drawing/2014/main" id="{82C87562-2548-45F4-928D-F3C335055328}"/>
              </a:ext>
            </a:extLst>
          </p:cNvPr>
          <p:cNvSpPr/>
          <p:nvPr/>
        </p:nvSpPr>
        <p:spPr>
          <a:xfrm rot="21449721">
            <a:off x="5130020" y="3803066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9BD06E5-530B-4035-8662-E2C75C4EFADF}"/>
              </a:ext>
            </a:extLst>
          </p:cNvPr>
          <p:cNvGrpSpPr/>
          <p:nvPr/>
        </p:nvGrpSpPr>
        <p:grpSpPr>
          <a:xfrm>
            <a:off x="201882" y="1430030"/>
            <a:ext cx="8942117" cy="3987097"/>
            <a:chOff x="296563" y="2361613"/>
            <a:chExt cx="8063784" cy="3530767"/>
          </a:xfrm>
        </p:grpSpPr>
        <p:pic>
          <p:nvPicPr>
            <p:cNvPr id="6" name="Picture 21" descr="C:\Courses\Icons Shapes and Graphics\circular shapes\3d Disc shapes\blue disc with glow copy_50p.png">
              <a:extLst>
                <a:ext uri="{FF2B5EF4-FFF2-40B4-BE49-F238E27FC236}">
                  <a16:creationId xmlns:a16="http://schemas.microsoft.com/office/drawing/2014/main" id="{FCFD8CEB-A529-4A62-9406-6A13CADC5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563" y="2361613"/>
              <a:ext cx="8063784" cy="3530767"/>
            </a:xfrm>
            <a:prstGeom prst="rect">
              <a:avLst/>
            </a:prstGeom>
            <a:noFill/>
          </p:spPr>
        </p:pic>
        <p:cxnSp>
          <p:nvCxnSpPr>
            <p:cNvPr id="9" name="Straight Connector 54">
              <a:extLst>
                <a:ext uri="{FF2B5EF4-FFF2-40B4-BE49-F238E27FC236}">
                  <a16:creationId xmlns:a16="http://schemas.microsoft.com/office/drawing/2014/main" id="{3877E0CD-38B3-4C9F-BB01-589D8D159306}"/>
                </a:ext>
              </a:extLst>
            </p:cNvPr>
            <p:cNvCxnSpPr>
              <a:cxnSpLocks/>
            </p:cNvCxnSpPr>
            <p:nvPr/>
          </p:nvCxnSpPr>
          <p:spPr>
            <a:xfrm>
              <a:off x="2687486" y="3163677"/>
              <a:ext cx="3118002" cy="6921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4" descr="C:\Courses\Icons Windows Vista\Server.png">
              <a:extLst>
                <a:ext uri="{FF2B5EF4-FFF2-40B4-BE49-F238E27FC236}">
                  <a16:creationId xmlns:a16="http://schemas.microsoft.com/office/drawing/2014/main" id="{B5325595-6310-45CB-BB37-7D2105D361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44940" y="2485129"/>
              <a:ext cx="820228" cy="1122416"/>
            </a:xfrm>
            <a:prstGeom prst="rect">
              <a:avLst/>
            </a:prstGeom>
            <a:noFill/>
          </p:spPr>
        </p:pic>
        <p:pic>
          <p:nvPicPr>
            <p:cNvPr id="16" name="Picture 2" descr="C:\Courses\Icons Windows Vista\Laptop.png">
              <a:extLst>
                <a:ext uri="{FF2B5EF4-FFF2-40B4-BE49-F238E27FC236}">
                  <a16:creationId xmlns:a16="http://schemas.microsoft.com/office/drawing/2014/main" id="{96FD1B66-5BE9-4C0E-9ACE-44E4EEAEEF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79086" y="3625356"/>
              <a:ext cx="1122416" cy="1122416"/>
            </a:xfrm>
            <a:prstGeom prst="rect">
              <a:avLst/>
            </a:prstGeom>
            <a:noFill/>
          </p:spPr>
        </p:pic>
        <p:pic>
          <p:nvPicPr>
            <p:cNvPr id="18" name="Picture 3" descr="C:\Courses\Icons Windows Vista\Generic User.png">
              <a:extLst>
                <a:ext uri="{FF2B5EF4-FFF2-40B4-BE49-F238E27FC236}">
                  <a16:creationId xmlns:a16="http://schemas.microsoft.com/office/drawing/2014/main" id="{47D2F23C-A4B1-4CAA-8D84-474F17FA5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953756" y="3940212"/>
              <a:ext cx="768423" cy="935155"/>
            </a:xfrm>
            <a:prstGeom prst="rect">
              <a:avLst/>
            </a:prstGeom>
            <a:noFill/>
          </p:spPr>
        </p:pic>
        <p:pic>
          <p:nvPicPr>
            <p:cNvPr id="19" name="Picture 2" descr="C:\Courses\Icons Windows Vista\Laptop.png">
              <a:extLst>
                <a:ext uri="{FF2B5EF4-FFF2-40B4-BE49-F238E27FC236}">
                  <a16:creationId xmlns:a16="http://schemas.microsoft.com/office/drawing/2014/main" id="{2098BE0F-B2A7-444F-A2DA-E0E4C33FC8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10663" y="3809488"/>
              <a:ext cx="1122416" cy="1122416"/>
            </a:xfrm>
            <a:prstGeom prst="rect">
              <a:avLst/>
            </a:prstGeom>
            <a:noFill/>
          </p:spPr>
        </p:pic>
        <p:pic>
          <p:nvPicPr>
            <p:cNvPr id="20" name="Picture 3" descr="C:\Courses\Icons Windows Vista\Generic User.png">
              <a:extLst>
                <a:ext uri="{FF2B5EF4-FFF2-40B4-BE49-F238E27FC236}">
                  <a16:creationId xmlns:a16="http://schemas.microsoft.com/office/drawing/2014/main" id="{F606EA78-A4E2-41A8-8206-702831A0B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85333" y="4124344"/>
              <a:ext cx="768423" cy="935155"/>
            </a:xfrm>
            <a:prstGeom prst="rect">
              <a:avLst/>
            </a:prstGeom>
            <a:noFill/>
          </p:spPr>
        </p:pic>
        <p:pic>
          <p:nvPicPr>
            <p:cNvPr id="21" name="Picture 2" descr="C:\Courses\Icons Windows Vista\Laptop.png">
              <a:extLst>
                <a:ext uri="{FF2B5EF4-FFF2-40B4-BE49-F238E27FC236}">
                  <a16:creationId xmlns:a16="http://schemas.microsoft.com/office/drawing/2014/main" id="{3682B056-D878-4C1B-A6CC-BD30D96A0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22346" y="3956955"/>
              <a:ext cx="1122416" cy="1122416"/>
            </a:xfrm>
            <a:prstGeom prst="rect">
              <a:avLst/>
            </a:prstGeom>
            <a:noFill/>
          </p:spPr>
        </p:pic>
        <p:pic>
          <p:nvPicPr>
            <p:cNvPr id="22" name="Picture 3" descr="C:\Courses\Icons Windows Vista\Generic User.png">
              <a:extLst>
                <a:ext uri="{FF2B5EF4-FFF2-40B4-BE49-F238E27FC236}">
                  <a16:creationId xmlns:a16="http://schemas.microsoft.com/office/drawing/2014/main" id="{DC4DAB67-4470-4A6A-8F6D-57B9D74F0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397016" y="4271811"/>
              <a:ext cx="768423" cy="935155"/>
            </a:xfrm>
            <a:prstGeom prst="rect">
              <a:avLst/>
            </a:prstGeom>
            <a:noFill/>
          </p:spPr>
        </p:pic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42806199-8D1C-4FD9-8FA9-D67C5D57099F}"/>
                </a:ext>
              </a:extLst>
            </p:cNvPr>
            <p:cNvSpPr/>
            <p:nvPr/>
          </p:nvSpPr>
          <p:spPr>
            <a:xfrm>
              <a:off x="3740918" y="3763289"/>
              <a:ext cx="1221163" cy="2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pt-BR" sz="1400" dirty="0">
                  <a:solidFill>
                    <a:srgbClr val="FF0000"/>
                  </a:solidFill>
                  <a:latin typeface="Montserrat" panose="00000500000000000000" pitchFamily="2" charset="0"/>
                </a:rPr>
                <a:t>Usuários</a:t>
              </a:r>
            </a:p>
          </p:txBody>
        </p:sp>
        <p:pic>
          <p:nvPicPr>
            <p:cNvPr id="24" name="Picture 12" descr="C:\Courses\Icons Windows Vista\imageres.dll_I00a2_0409.png">
              <a:extLst>
                <a:ext uri="{FF2B5EF4-FFF2-40B4-BE49-F238E27FC236}">
                  <a16:creationId xmlns:a16="http://schemas.microsoft.com/office/drawing/2014/main" id="{856672E3-F12A-4F55-87A9-9F623EE3E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25804" y="3033684"/>
              <a:ext cx="610166" cy="610166"/>
            </a:xfrm>
            <a:prstGeom prst="rect">
              <a:avLst/>
            </a:prstGeom>
            <a:noFill/>
          </p:spPr>
        </p:pic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3066980-84B5-478B-AF9A-77AA3833BA03}"/>
                </a:ext>
              </a:extLst>
            </p:cNvPr>
            <p:cNvSpPr txBox="1"/>
            <p:nvPr/>
          </p:nvSpPr>
          <p:spPr>
            <a:xfrm>
              <a:off x="1293170" y="3309401"/>
              <a:ext cx="116698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0070C0"/>
                  </a:solidFill>
                </a:rPr>
                <a:t>AD</a:t>
              </a:r>
            </a:p>
            <a:p>
              <a:pPr algn="ctr"/>
              <a:r>
                <a:rPr lang="pt-BR" dirty="0">
                  <a:solidFill>
                    <a:srgbClr val="0070C0"/>
                  </a:solidFill>
                </a:rPr>
                <a:t>DNS Local </a:t>
              </a:r>
            </a:p>
            <a:p>
              <a:pPr algn="ctr"/>
              <a:r>
                <a:rPr lang="pt-BR" dirty="0">
                  <a:solidFill>
                    <a:srgbClr val="0070C0"/>
                  </a:solidFill>
                </a:rPr>
                <a:t>FS</a:t>
              </a:r>
            </a:p>
            <a:p>
              <a:pPr algn="ctr"/>
              <a:r>
                <a:rPr lang="pt-BR" dirty="0">
                  <a:solidFill>
                    <a:srgbClr val="0070C0"/>
                  </a:solidFill>
                </a:rPr>
                <a:t>DHCP </a:t>
              </a:r>
            </a:p>
            <a:p>
              <a:pPr algn="ctr"/>
              <a:r>
                <a:rPr lang="pt-BR" dirty="0">
                  <a:solidFill>
                    <a:srgbClr val="0070C0"/>
                  </a:solidFill>
                </a:rPr>
                <a:t>DNS</a:t>
              </a:r>
            </a:p>
            <a:p>
              <a:pPr algn="ctr"/>
              <a:endParaRPr lang="pt-BR" dirty="0">
                <a:solidFill>
                  <a:srgbClr val="0070C0"/>
                </a:solidFill>
              </a:endParaRPr>
            </a:p>
          </p:txBody>
        </p:sp>
        <p:pic>
          <p:nvPicPr>
            <p:cNvPr id="15" name="Picture 64" descr="ad-pyramid-003">
              <a:extLst>
                <a:ext uri="{FF2B5EF4-FFF2-40B4-BE49-F238E27FC236}">
                  <a16:creationId xmlns:a16="http://schemas.microsoft.com/office/drawing/2014/main" id="{7A4D7A0E-704B-4991-BE51-47064188E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2272819" y="3163908"/>
              <a:ext cx="601960" cy="55744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429751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AD1AE57-06C1-4527-9E12-CD499702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171162"/>
            <a:ext cx="7210253" cy="89217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NO WINDOWS 2019 O SERVIÇO </a:t>
            </a:r>
            <a:r>
              <a:rPr lang="pt-BR" dirty="0">
                <a:solidFill>
                  <a:srgbClr val="0070C0"/>
                </a:solidFill>
              </a:rPr>
              <a:t>FSS</a:t>
            </a:r>
            <a:r>
              <a:rPr lang="pt-BR" dirty="0"/>
              <a:t> JÁ VEM INSTALADO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91843"/>
            <a:ext cx="7886700" cy="892173"/>
          </a:xfrm>
        </p:spPr>
        <p:txBody>
          <a:bodyPr>
            <a:normAutofit/>
          </a:bodyPr>
          <a:lstStyle/>
          <a:p>
            <a:r>
              <a:rPr lang="pt-BR" dirty="0"/>
              <a:t>Abra o </a:t>
            </a:r>
            <a:r>
              <a:rPr lang="pt-BR" dirty="0">
                <a:solidFill>
                  <a:srgbClr val="FF0000"/>
                </a:solidFill>
              </a:rPr>
              <a:t>Gerenciador do Servidores do </a:t>
            </a:r>
            <a:r>
              <a:rPr lang="pt-BR" dirty="0" err="1">
                <a:solidFill>
                  <a:srgbClr val="FF0000"/>
                </a:solidFill>
              </a:rPr>
              <a:t>SrvWinBitBeat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que é o AD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53B3D16-2722-4765-AA31-434CEAA51389}"/>
              </a:ext>
            </a:extLst>
          </p:cNvPr>
          <p:cNvSpPr/>
          <p:nvPr/>
        </p:nvSpPr>
        <p:spPr>
          <a:xfrm>
            <a:off x="4706224" y="3288484"/>
            <a:ext cx="1216405" cy="127512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2400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4DAF2C8-E251-4B07-8A2C-33AF2476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171163"/>
            <a:ext cx="7210253" cy="89217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NO WINDOWS 2019 O SERVIÇO </a:t>
            </a:r>
            <a:r>
              <a:rPr lang="pt-BR" dirty="0">
                <a:solidFill>
                  <a:srgbClr val="0070C0"/>
                </a:solidFill>
              </a:rPr>
              <a:t>FSS</a:t>
            </a:r>
            <a:r>
              <a:rPr lang="pt-BR" dirty="0"/>
              <a:t> JÁ VEM INSTALADO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91843"/>
            <a:ext cx="7886700" cy="892173"/>
          </a:xfrm>
        </p:spPr>
        <p:txBody>
          <a:bodyPr>
            <a:normAutofit fontScale="92500"/>
          </a:bodyPr>
          <a:lstStyle/>
          <a:p>
            <a:r>
              <a:rPr lang="pt-BR" dirty="0"/>
              <a:t>Abra o </a:t>
            </a:r>
            <a:r>
              <a:rPr lang="pt-BR" dirty="0">
                <a:solidFill>
                  <a:srgbClr val="FF0000"/>
                </a:solidFill>
              </a:rPr>
              <a:t>Gerenciador do Servidores do </a:t>
            </a:r>
            <a:r>
              <a:rPr lang="pt-BR" dirty="0" err="1">
                <a:solidFill>
                  <a:srgbClr val="FF0000"/>
                </a:solidFill>
              </a:rPr>
              <a:t>SrvArqBitBeat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que será o Servidor de Dados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53B3D16-2722-4765-AA31-434CEAA51389}"/>
              </a:ext>
            </a:extLst>
          </p:cNvPr>
          <p:cNvSpPr/>
          <p:nvPr/>
        </p:nvSpPr>
        <p:spPr>
          <a:xfrm>
            <a:off x="1132513" y="3313651"/>
            <a:ext cx="1216405" cy="127512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2024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37748" y="640359"/>
            <a:ext cx="7167978" cy="173372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PREPARAR AMBINETE</a:t>
            </a:r>
          </a:p>
          <a:p>
            <a:pPr algn="ctr"/>
            <a:r>
              <a:rPr lang="pt-BR" dirty="0"/>
              <a:t>ADICIONAR DISCO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869EC3-F1A1-4772-BD7F-882935411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83" y="1997796"/>
            <a:ext cx="2819833" cy="448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56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FILE SYSTEM – Referencias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3FFAB6E-8909-455F-81B2-48E831D4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Microsoft – Conceito </a:t>
            </a:r>
            <a:r>
              <a:rPr lang="pt-BR" altLang="pt-BR" sz="2000" dirty="0" err="1">
                <a:latin typeface="Montserrat" panose="02000505000000020004" pitchFamily="2" charset="0"/>
                <a:cs typeface="Calibri" panose="020F0502020204030204" pitchFamily="34" charset="0"/>
              </a:rPr>
              <a:t>Storage</a:t>
            </a:r>
            <a:endParaRPr lang="pt-BR" sz="20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pt-BR" sz="2000" dirty="0">
                <a:hlinkClick r:id="rId2"/>
              </a:rPr>
              <a:t>https://docs.microsoft.com/pt-br/windows-server/storage/storage</a:t>
            </a:r>
            <a:endParaRPr lang="pt-BR" sz="2000" dirty="0"/>
          </a:p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Microsoft – AD </a:t>
            </a:r>
            <a:endParaRPr lang="pt-BR" sz="20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pt-BR" sz="2000" dirty="0">
                <a:hlinkClick r:id="rId3"/>
              </a:rPr>
              <a:t>https://docs.microsoft.com/pt-br/windows-server/identity/ad-fs/deployment/best-practices-securing-ad-fs</a:t>
            </a:r>
            <a:endParaRPr lang="pt-BR" sz="2000" dirty="0"/>
          </a:p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Microsoft - </a:t>
            </a:r>
            <a:r>
              <a:rPr lang="pt-BR" sz="2000" dirty="0"/>
              <a:t>Remover Unidade Organizacional</a:t>
            </a:r>
          </a:p>
          <a:p>
            <a:r>
              <a:rPr lang="pt-BR" sz="2000" dirty="0">
                <a:hlinkClick r:id="rId4"/>
              </a:rPr>
              <a:t>https://social.technet.microsoft.com/wiki/pt-br/contents/articles/33260.excluindo-unidade-organizacional-protegida-no-windows-server-2012.aspx</a:t>
            </a:r>
            <a:endParaRPr lang="pt-BR" sz="2000" dirty="0"/>
          </a:p>
          <a:p>
            <a:r>
              <a:rPr lang="pt-BR" sz="2000" dirty="0"/>
              <a:t>Site Oficial Microsoft – FSRM</a:t>
            </a:r>
          </a:p>
          <a:p>
            <a:r>
              <a:rPr lang="pt-BR" sz="2000" dirty="0">
                <a:hlinkClick r:id="rId5"/>
              </a:rPr>
              <a:t>https://docs.microsoft.com/pt-br/windows-server/storage/fsrm/fsrm-overview</a:t>
            </a:r>
            <a:endParaRPr lang="pt-BR" sz="2000" dirty="0"/>
          </a:p>
          <a:p>
            <a:r>
              <a:rPr lang="pt-BR" sz="2000" dirty="0"/>
              <a:t>Site Oficial Microsoft – Permissões</a:t>
            </a:r>
          </a:p>
          <a:p>
            <a:r>
              <a:rPr lang="pt-BR" sz="2000" dirty="0">
                <a:hlinkClick r:id="rId6"/>
              </a:rPr>
              <a:t>https://support.microsoft.com/pt-br/hub/4338813/windows-help?os=windows-10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8085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CRIAR DISCO NA INSTANCIA </a:t>
            </a:r>
            <a:r>
              <a:rPr lang="pt-BR" dirty="0">
                <a:solidFill>
                  <a:srgbClr val="FF0000"/>
                </a:solidFill>
              </a:rPr>
              <a:t>SERVERARQ</a:t>
            </a:r>
            <a:r>
              <a:rPr lang="pt-BR" dirty="0"/>
              <a:t> PARA DADOS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68ACEC-BC30-4903-A0D0-92CBA7F8546F}"/>
              </a:ext>
            </a:extLst>
          </p:cNvPr>
          <p:cNvSpPr/>
          <p:nvPr/>
        </p:nvSpPr>
        <p:spPr>
          <a:xfrm>
            <a:off x="628649" y="648470"/>
            <a:ext cx="8072006" cy="5080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750"/>
              </a:spcAft>
            </a:pPr>
            <a:r>
              <a:rPr lang="pt-BR" sz="2000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Criar um novo volume do EBS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Nesta tarefa, você criará e associará um volume do </a:t>
            </a:r>
            <a:r>
              <a:rPr lang="pt-BR" dirty="0" err="1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EBS a uma nova instância do </a:t>
            </a:r>
            <a:r>
              <a:rPr lang="pt-BR" dirty="0" err="1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EC2.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 </a:t>
            </a:r>
            <a:r>
              <a:rPr lang="pt-BR" b="1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 AWS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no menu </a:t>
            </a:r>
            <a:r>
              <a:rPr lang="pt-BR" b="1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(Serviços), clique em </a:t>
            </a:r>
            <a:r>
              <a:rPr lang="pt-BR" b="1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EC2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painel de navegação esquerdo, clique em </a:t>
            </a:r>
            <a:r>
              <a:rPr lang="pt-BR" b="1" dirty="0" err="1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(Instâncias).</a:t>
            </a:r>
            <a:endParaRPr lang="pt-BR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750"/>
              </a:spcAft>
            </a:pP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instância do </a:t>
            </a:r>
            <a:r>
              <a:rPr lang="pt-BR" dirty="0" err="1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EC2 chamada </a:t>
            </a:r>
            <a:r>
              <a:rPr lang="pt-BR" b="1" dirty="0" err="1">
                <a:solidFill>
                  <a:srgbClr val="00B050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ServerArqBitBeat</a:t>
            </a:r>
            <a:r>
              <a:rPr lang="pt-BR" b="1" dirty="0">
                <a:solidFill>
                  <a:srgbClr val="00B050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 já foi criado.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 a </a:t>
            </a:r>
            <a:r>
              <a:rPr lang="pt-BR" b="1" dirty="0">
                <a:solidFill>
                  <a:srgbClr val="7030A0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zona de disponibilidade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da instância. Ela será semelhante a </a:t>
            </a:r>
            <a:r>
              <a:rPr lang="pt-BR" i="1" dirty="0">
                <a:solidFill>
                  <a:srgbClr val="FF0000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us-east-1a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painel de navegação esquerdo, clique em </a:t>
            </a:r>
            <a:r>
              <a:rPr lang="pt-BR" b="1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Volumes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750"/>
              </a:spcAft>
            </a:pP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Você verá um volume existente que está em uso pela instância do </a:t>
            </a:r>
            <a:r>
              <a:rPr lang="pt-BR" dirty="0" err="1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EC2 </a:t>
            </a:r>
            <a:r>
              <a:rPr lang="pt-BR" b="1" dirty="0" err="1">
                <a:solidFill>
                  <a:srgbClr val="00B050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ServerArqBitBeat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750"/>
              </a:spcAft>
            </a:pP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 volume tem um tamanho de 30 </a:t>
            </a:r>
            <a:r>
              <a:rPr lang="pt-BR" dirty="0" err="1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GiB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 que facilita a distinção do volume que você criará em seguida, que terá </a:t>
            </a:r>
            <a:r>
              <a:rPr lang="pt-BR" b="1" dirty="0">
                <a:solidFill>
                  <a:srgbClr val="FF0000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2 </a:t>
            </a:r>
            <a:r>
              <a:rPr lang="pt-BR" b="1" dirty="0" err="1">
                <a:solidFill>
                  <a:srgbClr val="FF0000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GiB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tamanho.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6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184813"/>
            <a:ext cx="7210253" cy="566691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CRIAR DISCO NA INSTANCIA </a:t>
            </a:r>
            <a:r>
              <a:rPr lang="pt-BR" dirty="0">
                <a:solidFill>
                  <a:srgbClr val="FF0000"/>
                </a:solidFill>
              </a:rPr>
              <a:t>SERVERARQ</a:t>
            </a:r>
            <a:r>
              <a:rPr lang="pt-BR" dirty="0"/>
              <a:t> PARA DADOS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68ACEC-BC30-4903-A0D0-92CBA7F8546F}"/>
              </a:ext>
            </a:extLst>
          </p:cNvPr>
          <p:cNvSpPr/>
          <p:nvPr/>
        </p:nvSpPr>
        <p:spPr>
          <a:xfrm>
            <a:off x="628649" y="631431"/>
            <a:ext cx="8515351" cy="5354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75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Clique em </a:t>
            </a:r>
            <a:r>
              <a:rPr lang="pt-BR" b="1" dirty="0" err="1">
                <a:solidFill>
                  <a:srgbClr val="FFFFFF"/>
                </a:solidFill>
                <a:highlight>
                  <a:srgbClr val="0000FF"/>
                </a:highlight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b="1" dirty="0">
                <a:solidFill>
                  <a:srgbClr val="FFFFFF"/>
                </a:solidFill>
                <a:highlight>
                  <a:srgbClr val="0000FF"/>
                </a:highlight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Volume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(Criar volume) e, em seguida, configure:</a:t>
            </a:r>
            <a:endParaRPr lang="pt-BR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b="1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 de volume: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i="1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SSD de uso geral (gp2)</a:t>
            </a:r>
            <a:endParaRPr lang="pt-BR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b="1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Tamanho (</a:t>
            </a:r>
            <a:r>
              <a:rPr lang="pt-BR" b="1" dirty="0" err="1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GiB</a:t>
            </a:r>
            <a:r>
              <a:rPr lang="pt-BR" b="1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b="1" dirty="0">
                <a:solidFill>
                  <a:srgbClr val="FF0000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b="1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você pode estar impedido de criar grandes volumes.</a:t>
            </a:r>
            <a:endParaRPr lang="pt-BR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b="1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Zona de disponibilidade: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b="1" dirty="0">
                <a:solidFill>
                  <a:srgbClr val="FF0000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selecione a mesma zona de disponibilidade</a:t>
            </a:r>
            <a:r>
              <a:rPr lang="pt-BR" b="1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sua instância do EC2.</a:t>
            </a:r>
            <a:endParaRPr lang="pt-BR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Clique em </a:t>
            </a:r>
            <a:r>
              <a:rPr lang="pt-BR" b="1" dirty="0" err="1">
                <a:solidFill>
                  <a:srgbClr val="444444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solidFill>
                  <a:srgbClr val="444444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444444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(Adicionar </a:t>
            </a:r>
            <a:r>
              <a:rPr lang="pt-BR" dirty="0" err="1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dirty="0" err="1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Editor, insira:</a:t>
            </a:r>
            <a:endParaRPr lang="pt-BR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pt-BR" b="1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(Chave): 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pt-BR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pt-BR" b="1" dirty="0" err="1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(Valor): 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VolumeServerArqDados</a:t>
            </a:r>
            <a:endParaRPr lang="pt-BR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Clique em </a:t>
            </a:r>
            <a:r>
              <a:rPr lang="pt-BR" b="1" dirty="0" err="1">
                <a:solidFill>
                  <a:srgbClr val="FFFFFF"/>
                </a:solidFill>
                <a:highlight>
                  <a:srgbClr val="0000FF"/>
                </a:highlight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b="1" dirty="0">
                <a:solidFill>
                  <a:srgbClr val="FFFFFF"/>
                </a:solidFill>
                <a:highlight>
                  <a:srgbClr val="0000FF"/>
                </a:highlight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Volume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(Criar volume), em seguida, </a:t>
            </a:r>
            <a:r>
              <a:rPr lang="pt-BR" b="1" dirty="0">
                <a:solidFill>
                  <a:srgbClr val="FFFFFF"/>
                </a:solidFill>
                <a:highlight>
                  <a:srgbClr val="0000FF"/>
                </a:highlight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(Fechar)</a:t>
            </a:r>
            <a:endParaRPr lang="pt-BR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750"/>
              </a:spcAft>
            </a:pP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Seu novo volume aparecerá na lista e mudará do estado </a:t>
            </a:r>
            <a:r>
              <a:rPr lang="pt-BR" b="1" i="1" dirty="0" err="1">
                <a:highlight>
                  <a:srgbClr val="FFFF00"/>
                </a:highlight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pt-BR" dirty="0">
                <a:solidFill>
                  <a:srgbClr val="70AD47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(em criação) para o estado </a:t>
            </a:r>
            <a:r>
              <a:rPr lang="pt-BR" b="1" i="1" dirty="0" err="1">
                <a:solidFill>
                  <a:srgbClr val="0070C0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pt-BR" dirty="0">
                <a:solidFill>
                  <a:srgbClr val="0070C0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(disponível).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750"/>
              </a:spcAft>
            </a:pP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 ser necessário clicar em </a:t>
            </a:r>
            <a:r>
              <a:rPr lang="pt-BR" b="1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atualizar</a:t>
            </a:r>
            <a:r>
              <a:rPr lang="pt-BR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para ver seu novo volume.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5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ATAXAR DISCO NA INSTANCIA </a:t>
            </a:r>
            <a:r>
              <a:rPr lang="pt-BR" dirty="0">
                <a:solidFill>
                  <a:srgbClr val="FF0000"/>
                </a:solidFill>
              </a:rPr>
              <a:t>SERVERARQ</a:t>
            </a:r>
            <a:r>
              <a:rPr lang="pt-BR" dirty="0"/>
              <a:t> PARA DADOS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3C7462E-EDE1-46D8-871B-A13EAA233654}"/>
              </a:ext>
            </a:extLst>
          </p:cNvPr>
          <p:cNvSpPr/>
          <p:nvPr/>
        </p:nvSpPr>
        <p:spPr>
          <a:xfrm>
            <a:off x="628649" y="931817"/>
            <a:ext cx="8030442" cy="5075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pt-BR" sz="2000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Agora você pode associar seu novo volume à instância do </a:t>
            </a:r>
            <a:r>
              <a:rPr lang="pt-BR" sz="2000" dirty="0" err="1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pt-BR" sz="2000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EC2.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Selecione o volume 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VolumeServerArqDados</a:t>
            </a:r>
            <a:r>
              <a:rPr lang="pt-BR" sz="2000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menu </a:t>
            </a:r>
            <a:r>
              <a:rPr lang="pt-BR" sz="2000" b="1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Ações</a:t>
            </a:r>
            <a:r>
              <a:rPr lang="pt-BR" sz="2000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clique em </a:t>
            </a:r>
            <a:r>
              <a:rPr lang="pt-BR" sz="2000" b="1" dirty="0" err="1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</a:t>
            </a:r>
            <a:r>
              <a:rPr lang="pt-BR" sz="2000" b="1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Volume</a:t>
            </a:r>
            <a:r>
              <a:rPr lang="pt-BR" sz="2000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(Associar volume).</a:t>
            </a:r>
            <a:endParaRPr lang="pt-BR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Clique no campo </a:t>
            </a:r>
            <a:r>
              <a:rPr lang="pt-BR" sz="2000" b="1" dirty="0" err="1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pt-BR" sz="2000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(Instância) e, em seguida, selecione a instância que aparece (</a:t>
            </a:r>
            <a:r>
              <a:rPr lang="pt-BR" sz="2000" b="1" dirty="0" err="1">
                <a:solidFill>
                  <a:srgbClr val="00B050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ServerArqBitBeat</a:t>
            </a:r>
            <a:r>
              <a:rPr lang="pt-BR" sz="2000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750"/>
              </a:spcAft>
            </a:pPr>
            <a:r>
              <a:rPr lang="pt-BR" sz="2000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 que o campo </a:t>
            </a:r>
            <a:r>
              <a:rPr lang="pt-BR" sz="2000" b="1" dirty="0" err="1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pt-BR" sz="2000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(Dispositivo) está definido como </a:t>
            </a:r>
            <a:r>
              <a:rPr lang="pt-BR" sz="2000" b="1" i="1" dirty="0" err="1">
                <a:solidFill>
                  <a:srgbClr val="7030A0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xvdf</a:t>
            </a:r>
            <a:r>
              <a:rPr lang="pt-BR" sz="2000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>
              <a:lnSpc>
                <a:spcPct val="107000"/>
              </a:lnSpc>
              <a:spcAft>
                <a:spcPts val="750"/>
              </a:spcAft>
            </a:pPr>
            <a:r>
              <a:rPr lang="pt-BR" sz="2000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Você usará esse identificador de dispositivo em uma tarefa posterior.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pt-BR" sz="2000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Clique em </a:t>
            </a:r>
            <a:r>
              <a:rPr lang="pt-BR" sz="2000" b="1" dirty="0" err="1">
                <a:solidFill>
                  <a:srgbClr val="FFFFFF"/>
                </a:solidFill>
                <a:highlight>
                  <a:srgbClr val="0000FF"/>
                </a:highlight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</a:t>
            </a:r>
            <a:r>
              <a:rPr lang="pt-BR" sz="2000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(Associar) O estado do volume agora é </a:t>
            </a:r>
            <a:r>
              <a:rPr lang="pt-BR" sz="2000" b="1" i="1" dirty="0" err="1">
                <a:solidFill>
                  <a:srgbClr val="00B050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in-use</a:t>
            </a:r>
            <a:r>
              <a:rPr lang="pt-BR" sz="2000" dirty="0">
                <a:solidFill>
                  <a:srgbClr val="00B050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000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(em uso).</a:t>
            </a:r>
            <a:endParaRPr lang="pt-BR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pt-BR" sz="2000" dirty="0">
                <a:solidFill>
                  <a:srgbClr val="333333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70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805529" y="272332"/>
            <a:ext cx="7167978" cy="124039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dirty="0"/>
              <a:t>PREPARAR DISCO </a:t>
            </a:r>
          </a:p>
          <a:p>
            <a:pPr algn="ctr"/>
            <a:r>
              <a:rPr lang="pt-BR" dirty="0"/>
              <a:t>PARA USO</a:t>
            </a:r>
          </a:p>
        </p:txBody>
      </p:sp>
      <p:pic>
        <p:nvPicPr>
          <p:cNvPr id="4" name="Picture 2" descr="Microsoft Windows Server 2019 Datacenter">
            <a:extLst>
              <a:ext uri="{FF2B5EF4-FFF2-40B4-BE49-F238E27FC236}">
                <a16:creationId xmlns:a16="http://schemas.microsoft.com/office/drawing/2014/main" id="{34CB936C-B6F7-41AA-9CB4-6BA1F6F8F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33" y="1584505"/>
            <a:ext cx="4436593" cy="443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49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8" y="216172"/>
            <a:ext cx="721025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PREPARAR DISCO DENTRO DO WINDOWS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1A7181-2442-4C9A-A6D1-BD726E6F7335}"/>
              </a:ext>
            </a:extLst>
          </p:cNvPr>
          <p:cNvSpPr/>
          <p:nvPr/>
        </p:nvSpPr>
        <p:spPr>
          <a:xfrm>
            <a:off x="628646" y="993069"/>
            <a:ext cx="81462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Tecla do Windows + R</a:t>
            </a:r>
          </a:p>
          <a:p>
            <a:r>
              <a:rPr lang="pt-BR" dirty="0">
                <a:latin typeface="arial" panose="020B0604020202020204" pitchFamily="34" charset="0"/>
              </a:rPr>
              <a:t>Executar: 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diskmgmt.msc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</a:rPr>
              <a:t>– Disk Manager (Criar e formatar partições do disco rígido)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470724F-A33F-40EC-9F87-8A5F78D4A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8" y="2068800"/>
            <a:ext cx="6063096" cy="47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8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PREPARAR DISCO DENTRO DO WINDOWS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1A7181-2442-4C9A-A6D1-BD726E6F7335}"/>
              </a:ext>
            </a:extLst>
          </p:cNvPr>
          <p:cNvSpPr/>
          <p:nvPr/>
        </p:nvSpPr>
        <p:spPr>
          <a:xfrm>
            <a:off x="628649" y="1304760"/>
            <a:ext cx="8371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</a:rPr>
              <a:t>Vamos iniciar o disco, escolhendo com o botão direito do mouse: Online</a:t>
            </a:r>
            <a:endParaRPr lang="pt-BR" sz="2000" dirty="0">
              <a:solidFill>
                <a:srgbClr val="FF0000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03E629B-BCF6-4C98-B2A9-B8B9667AE2EB}"/>
              </a:ext>
            </a:extLst>
          </p:cNvPr>
          <p:cNvGrpSpPr/>
          <p:nvPr/>
        </p:nvGrpSpPr>
        <p:grpSpPr>
          <a:xfrm>
            <a:off x="437285" y="1782736"/>
            <a:ext cx="8562758" cy="3047923"/>
            <a:chOff x="628648" y="2059709"/>
            <a:chExt cx="8269429" cy="2927686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32CBAFDB-E8ED-4208-A776-301669312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48" y="2059709"/>
              <a:ext cx="8269429" cy="2927686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1A39ED8-842D-4F86-BA89-14F6E1E75FA1}"/>
                </a:ext>
              </a:extLst>
            </p:cNvPr>
            <p:cNvSpPr/>
            <p:nvPr/>
          </p:nvSpPr>
          <p:spPr>
            <a:xfrm>
              <a:off x="1514188" y="3842930"/>
              <a:ext cx="1690406" cy="3439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7629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5086</TotalTime>
  <Words>1072</Words>
  <Application>Microsoft Office PowerPoint</Application>
  <PresentationFormat>Apresentação na tela (4:3)</PresentationFormat>
  <Paragraphs>130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41" baseType="lpstr">
      <vt:lpstr>Arial</vt:lpstr>
      <vt:lpstr>Arial</vt:lpstr>
      <vt:lpstr>Calibri</vt:lpstr>
      <vt:lpstr>Calibri Light</vt:lpstr>
      <vt:lpstr>Courier New</vt:lpstr>
      <vt:lpstr>Helvetica</vt:lpstr>
      <vt:lpstr>Monaco</vt:lpstr>
      <vt:lpstr>Montserrat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134</cp:revision>
  <dcterms:created xsi:type="dcterms:W3CDTF">2019-02-19T13:22:14Z</dcterms:created>
  <dcterms:modified xsi:type="dcterms:W3CDTF">2021-06-14T19:58:27Z</dcterms:modified>
</cp:coreProperties>
</file>