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71" r:id="rId7"/>
    <p:sldId id="275" r:id="rId8"/>
    <p:sldId id="273" r:id="rId9"/>
    <p:sldId id="276" r:id="rId10"/>
    <p:sldId id="260" r:id="rId11"/>
    <p:sldId id="277" r:id="rId12"/>
    <p:sldId id="285" r:id="rId13"/>
    <p:sldId id="286" r:id="rId14"/>
    <p:sldId id="287" r:id="rId15"/>
    <p:sldId id="296" r:id="rId16"/>
    <p:sldId id="295" r:id="rId17"/>
    <p:sldId id="288" r:id="rId18"/>
    <p:sldId id="297" r:id="rId19"/>
    <p:sldId id="298" r:id="rId20"/>
    <p:sldId id="265" r:id="rId21"/>
    <p:sldId id="284" r:id="rId22"/>
    <p:sldId id="289" r:id="rId23"/>
    <p:sldId id="290" r:id="rId24"/>
    <p:sldId id="291" r:id="rId25"/>
    <p:sldId id="292" r:id="rId26"/>
    <p:sldId id="293" r:id="rId27"/>
    <p:sldId id="294" r:id="rId28"/>
    <p:sldId id="280" r:id="rId29"/>
    <p:sldId id="281" r:id="rId30"/>
    <p:sldId id="282" r:id="rId31"/>
    <p:sldId id="283" r:id="rId32"/>
  </p:sldIdLst>
  <p:sldSz cx="7772400" cy="100584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sibov" initials="Ds" lastIdx="0" clrIdx="0">
    <p:extLst>
      <p:ext uri="{19B8F6BF-5375-455C-9EA6-DF929625EA0E}">
        <p15:presenceInfo xmlns:p15="http://schemas.microsoft.com/office/powerpoint/2012/main" userId="S-1-5-21-2203596836-3590547367-4269087033-6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450" autoAdjust="0"/>
  </p:normalViewPr>
  <p:slideViewPr>
    <p:cSldViewPr snapToGrid="0">
      <p:cViewPr>
        <p:scale>
          <a:sx n="150" d="100"/>
          <a:sy n="150" d="100"/>
        </p:scale>
        <p:origin x="1122" y="-3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3CBDF3D-9335-4610-B0C4-65B8AE2652C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856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17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62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09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4400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83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336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394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6: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Que erro você recebeu? Por quê?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a etapa 4) O que estava faltando no grupo de segurança? O que você precisa fazer para corrigir o problema?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(após o teste) Que mensagem você vê?</a:t>
            </a:r>
          </a:p>
          <a:p>
            <a:pPr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 os alunos não virem a mensagem, peça-lhes que verifiquem: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seu grupo de segurança e certifique-se de que seguiram as instruções em detalhes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a porta HTTP (porta 80) está configurada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que eles não selecionaram HTTP (porta 443) por engano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47254A-F03C-4DA4-A54D-222B79CA3681}" type="slidenum">
              <a:rPr lang="pt-BR" sz="1200" b="0" strike="noStrike" spc="-1">
                <a:latin typeface="Times New Roman"/>
              </a:rPr>
              <a:t>19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9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72960" y="327780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Facilitação de atividades, página 2: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Online (O)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Aviso: peça aos alunos que escrevam em suas anotações ou compartilhem no bate-papo sua resposta ao seguinte aviso. Os alunos podem concluir isso como um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-trabalho, junto com o </a:t>
            </a:r>
            <a:r>
              <a:rPr lang="pt-BR" sz="1200" b="0" strike="noStrike" spc="-1" dirty="0" err="1">
                <a:latin typeface="Arial"/>
              </a:rPr>
              <a:t>prompt</a:t>
            </a:r>
            <a:r>
              <a:rPr lang="pt-BR" sz="1200" b="0" strike="noStrike" spc="-1" dirty="0">
                <a:latin typeface="Arial"/>
              </a:rPr>
              <a:t> de discussão a seguir: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Você construiu um servidor da web em nuvem no passado? Descreva resumidamente o seu servidor web. Se você já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no passado, descreva sua experiência. Não se preocupe se você não tiver experiência na criação de um servidor da web ou experiência com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EC2 - você aprenderá a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nesta atividade de aprendizado prático.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pergunta: Quantos de vocês já construíram um servidor web antes?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[Escolha um aluno.]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diz: Conte-nos mais sobre seu servidor.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pergunta: Alguém já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antes?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[Escolha um aluno, se aplicável.]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O instrutor diz: Conte-nos mais sobre como você usou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EC2.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[Se os alunos não estiverem familiarizados com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EC2, diga a eles que não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para se preocupar e que eles farão o aprendizado prático do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nesta atividade.]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Discussão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 (IP)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Aviso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-atividade: (O)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Leia o cenário e responda ao </a:t>
            </a:r>
            <a:r>
              <a:rPr lang="pt-BR" sz="1200" b="0" strike="noStrike" spc="-1" dirty="0" err="1">
                <a:latin typeface="Arial"/>
              </a:rPr>
              <a:t>prompt</a:t>
            </a:r>
            <a:r>
              <a:rPr lang="pt-BR" sz="1200" b="0" strike="noStrike" spc="-1" dirty="0">
                <a:latin typeface="Arial"/>
              </a:rPr>
              <a:t> em suas notas. (Isso também pode ser feito como trabalho de </a:t>
            </a:r>
            <a:r>
              <a:rPr lang="pt-BR" sz="1200" b="0" strike="noStrike" spc="-1" dirty="0" err="1">
                <a:latin typeface="Arial"/>
              </a:rPr>
              <a:t>pré</a:t>
            </a:r>
            <a:r>
              <a:rPr lang="pt-BR" sz="1200" b="0" strike="noStrike" spc="-1" dirty="0">
                <a:latin typeface="Arial"/>
              </a:rPr>
              <a:t>-atividade com as questões Ativar Conhecimento de Fundo.)</a:t>
            </a: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Informações básicas para informar as respostas:</a:t>
            </a:r>
          </a:p>
          <a:p>
            <a:pPr>
              <a:lnSpc>
                <a:spcPct val="100000"/>
              </a:lnSpc>
            </a:pP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</a:t>
            </a:r>
            <a:r>
              <a:rPr lang="pt-BR" sz="1200" b="0" strike="noStrike" spc="-1" dirty="0" err="1">
                <a:latin typeface="Arial"/>
              </a:rPr>
              <a:t>Elastic</a:t>
            </a:r>
            <a:r>
              <a:rPr lang="pt-BR" sz="1200" b="0" strike="noStrike" spc="-1" dirty="0">
                <a:latin typeface="Arial"/>
              </a:rPr>
              <a:t> Compute Cloud (EC2) oferece capacidade de computação escalonável na nuvem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Web Services (AWS).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elimina a necessidade de investir em hardware antecipadamente, para que você possa desenvolver e implantar aplicativos com mais rapidez. Você pode usar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para iniciar quantos ou poucos servidores virtuais precisar, configurar a segurança e a rede e gerenciar o armazenamento. O </a:t>
            </a:r>
            <a:r>
              <a:rPr lang="pt-BR" sz="1200" b="0" strike="noStrike" spc="-1" dirty="0" err="1">
                <a:latin typeface="Arial"/>
              </a:rPr>
              <a:t>Amazon</a:t>
            </a:r>
            <a:r>
              <a:rPr lang="pt-BR" sz="1200" b="0" strike="noStrike" spc="-1" dirty="0">
                <a:latin typeface="Arial"/>
              </a:rPr>
              <a:t> EC2 permite que você amplie ou diminua a escala para lidar com mudanças nos requisitos ou picos de popularidade, reduzindo sua necessidade de prever o tráfego.</a:t>
            </a:r>
          </a:p>
        </p:txBody>
      </p:sp>
      <p:sp>
        <p:nvSpPr>
          <p:cNvPr id="26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6B8B27-F28B-4567-A5AB-6ED5EA4C61CA}" type="slidenum">
              <a:rPr lang="pt-BR" sz="1200" b="0" strike="noStrike" spc="-1">
                <a:latin typeface="Times New Roman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2286000" y="457200"/>
            <a:ext cx="4800240" cy="337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Activate Background Knowledge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Potential prompts: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In Person (IP)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With a partner, discuss your experience with building a cloud webserver.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Discuss: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Ask students to share their server/experience with the group.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ask: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Has anyone used Amazon Elastic Compute Cloud (EC2) before?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Tell us more about how you used Amazon EC2.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[If students are unfamiliar with Amazon EC2, tell them not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to worry, and that they will be doing hands-on learning with Amazon EC2 in this activity.]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Instructor say: </a:t>
            </a: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(if students are unfamiliar with Amazon EC2, ask them what they think the service might provide)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376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267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7885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744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975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04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latin typeface="+mn-lt"/>
              </a:rPr>
              <a:t>Facilitação de atividades, página 9:</a:t>
            </a:r>
          </a:p>
          <a:p>
            <a:pPr>
              <a:lnSpc>
                <a:spcPct val="100000"/>
              </a:lnSpc>
            </a:pPr>
            <a:endParaRPr lang="pt-BR" sz="2000" b="1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Perguntas sugeridas: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O que deve ser compatível antes de redimensionar uma instância?</a:t>
            </a: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Quais foram as três etapas que você concluiu nesta atividade?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27D6F9-C9E5-45FF-B954-D98F4281BB80}" type="slidenum">
              <a:rPr lang="pt-BR" sz="1200" b="0" strike="noStrike" spc="-1">
                <a:latin typeface="Times New Roman"/>
              </a:rPr>
              <a:t>27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0253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  <a:prstGeom prst="rect">
            <a:avLst/>
          </a:prstGeom>
        </p:spPr>
      </p:sp>
      <p:sp>
        <p:nvSpPr>
          <p:cNvPr id="25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EFD3FE-7A13-43EC-AB24-89EC31F48F48}" type="slidenum">
              <a:rPr lang="pt-BR" sz="1200" b="0" strike="noStrike" spc="-1">
                <a:latin typeface="Times New Roman"/>
              </a:rPr>
              <a:t>28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08240" y="944640"/>
            <a:ext cx="5257440" cy="28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32F3E"/>
                </a:solidFill>
                <a:latin typeface="+mn-lt"/>
                <a:ea typeface="+mn-ea"/>
              </a:rPr>
              <a:t>How to Use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This document is both a Student Guide and an Educator Guide. Print the Student Guide as a PDF for distribution to your students. You can also print this Educator Guide (</a:t>
            </a:r>
            <a:r>
              <a:rPr lang="pt-BR" sz="1100" b="0" i="1" strike="noStrike" spc="-1">
                <a:solidFill>
                  <a:srgbClr val="232F3E"/>
                </a:solidFill>
                <a:latin typeface="+mn-lt"/>
                <a:ea typeface="+mn-ea"/>
              </a:rPr>
              <a:t>see instructions below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).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Student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Normal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Windows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: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Create PDF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Mac</a:t>
            </a: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 </a:t>
            </a:r>
            <a:endParaRPr lang="pt-BR" sz="1100" b="0" strike="noStrike" spc="-1">
              <a:latin typeface="Arial"/>
            </a:endParaRPr>
          </a:p>
          <a:p>
            <a:pPr marL="628560" lvl="1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Export &gt; File Format: PDF</a:t>
            </a: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Printing Educator Guide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0" strike="noStrike" spc="-1">
                <a:solidFill>
                  <a:srgbClr val="232F3E"/>
                </a:solidFill>
                <a:latin typeface="+mn-lt"/>
                <a:ea typeface="+mn-ea"/>
              </a:rPr>
              <a:t>Click </a:t>
            </a: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View &gt; Notes Pages</a:t>
            </a:r>
            <a:endParaRPr lang="pt-BR" sz="11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232F3E"/>
              </a:buClr>
              <a:buFont typeface="Arial"/>
              <a:buChar char="•"/>
            </a:pPr>
            <a:r>
              <a:rPr lang="pt-BR" sz="1100" b="1" strike="noStrike" spc="-1">
                <a:solidFill>
                  <a:srgbClr val="232F3E"/>
                </a:solidFill>
                <a:latin typeface="+mn-lt"/>
                <a:ea typeface="+mn-ea"/>
              </a:rPr>
              <a:t>File &gt; Print &gt; Layout: Notes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438280" y="3254400"/>
            <a:ext cx="3547440" cy="6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6154560" y="3254400"/>
            <a:ext cx="3547440" cy="52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28600" y="4000680"/>
            <a:ext cx="7391160" cy="52956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Objetivo: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faz parte das ofertas de conteúdo do AWS </a:t>
            </a:r>
            <a:r>
              <a:rPr lang="pt-BR" sz="2000" b="0" strike="noStrike" spc="-1" dirty="0" err="1">
                <a:latin typeface="Arial"/>
              </a:rPr>
              <a:t>Educate</a:t>
            </a:r>
            <a:r>
              <a:rPr lang="pt-BR" sz="2000" b="0" strike="noStrike" spc="-1" dirty="0">
                <a:latin typeface="Arial"/>
              </a:rPr>
              <a:t>. O objetivo deste guia de lançamento e configuração de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da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é fornecer aos educadores </a:t>
            </a: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e atividades de extensão em apoio às atividades em nuvem. O guia inclui uma atividade voltada para o aluno chamada “Iniciando e configurando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EC2” e as notas específicas do educador correspondentes para orientar a facilitação da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Descrição: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Este Guia de atividades estrutura a atividade para iniciar e configurar uma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Quais são os objetivos de iniciar e configurar um Guia de atividades de instância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Ao usar o guia, os educadores serão capazes 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Compreender as metas da atividade, objetivos de aprendizagem, conceitos-chave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Facilite a aprendizagem do aluno antes, durante e depois da 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Avalie o conhecimento dos alunos sobre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Conteúdo do guia: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preparação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Ativar conhecimento prévio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</a:t>
            </a:r>
            <a:r>
              <a:rPr lang="pt-BR" sz="2000" b="0" strike="noStrike" spc="-1" dirty="0" err="1">
                <a:latin typeface="Arial"/>
              </a:rPr>
              <a:t>pré</a:t>
            </a:r>
            <a:r>
              <a:rPr lang="pt-BR" sz="2000" b="0" strike="noStrike" spc="-1" dirty="0">
                <a:latin typeface="Arial"/>
              </a:rPr>
              <a:t>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Facilitação de atividades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Estratégias de alfabetização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 err="1">
                <a:latin typeface="Arial"/>
              </a:rPr>
              <a:t>Prompts</a:t>
            </a:r>
            <a:r>
              <a:rPr lang="pt-BR" sz="2000" b="0" strike="noStrike" spc="-1" dirty="0">
                <a:latin typeface="Arial"/>
              </a:rPr>
              <a:t>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Verificando a compreensão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Assessments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Principais conceitos e terminologia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Específico da tarefa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Baseado em desempenho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Relatório de atividades e atividades de extensão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Atividades de extensão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Recursos adicionais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Use esses recursos por meio do AWS Management Console para concluir as tarefas relacionadas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Introdução ao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https://aws.amazon.com/ec2/</a:t>
            </a:r>
            <a:r>
              <a:rPr lang="pt-BR" sz="2000" b="0" strike="noStrike" spc="-1" dirty="0" err="1">
                <a:latin typeface="Arial"/>
              </a:rPr>
              <a:t>getting-started</a:t>
            </a:r>
            <a:r>
              <a:rPr lang="pt-BR" sz="2000" b="0" strike="noStrike" spc="-1" dirty="0">
                <a:latin typeface="Arial"/>
              </a:rPr>
              <a:t>/.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Tutorial: Introdução às instâncias do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Linux (links para um site externo): HTTPs://docs.aws.amazon.com/AWSEC2/latest/UserGuide/EC2_GetStarted.html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Configurando com o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 (links para um site externo): https://docs.aws.amazon.com/AWSEC2/latest/UserGuide/get-set-up-for-amazon-ec2.html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Arial"/>
              </a:rPr>
              <a:t>O que é </a:t>
            </a:r>
            <a:r>
              <a:rPr lang="pt-BR" sz="2000" b="0" strike="noStrike" spc="-1" dirty="0" err="1">
                <a:latin typeface="Arial"/>
              </a:rPr>
              <a:t>Amazon</a:t>
            </a:r>
            <a:r>
              <a:rPr lang="pt-BR" sz="2000" b="0" strike="noStrike" spc="-1" dirty="0">
                <a:latin typeface="Arial"/>
              </a:rPr>
              <a:t> EC2? (links para um site externo): https://docs.aws.amazon.com/AWSEC2/latest/UserGuide/concepts.html</a:t>
            </a:r>
          </a:p>
        </p:txBody>
      </p:sp>
      <p:sp>
        <p:nvSpPr>
          <p:cNvPr id="263" name="TextShape 7"/>
          <p:cNvSpPr txBox="1"/>
          <p:nvPr/>
        </p:nvSpPr>
        <p:spPr>
          <a:xfrm>
            <a:off x="0" y="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Launching and configuring an Amazon EC2 Instance</a:t>
            </a:r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778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29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04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Facilitação de atividades, página 3: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Estratégia de alfabetização (IP)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Peça aos alunos que leiam as páginas 1-3.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Considere exibir as definições para cada termo e conceito em um local visível na sala de aula ou peça aos alunos que combinem os termos e definições em pares. Como alternativa, pergunte aos alunos o nome de um serviço da web que fornece capacidade de computação redimensionável na nuvem na forma de uma máquina virtual e verifique se eles entendem os termos e definições principais. Uma avaliação de terminologia também está incluída neste baralho como uma opção para verificar a compreensão do aluno.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Estratégia de Alfabetização (O)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Peça aos alunos que leiam as páginas 1-3. Enquanto os alunos leem, peça-lhes que destacem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pPr marL="216000" indent="-21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Prompt de linguagem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Esta terminologia específica da AWS pode ser nova para os alunos e é importante para ter sucesso nesta atividade: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Amazon Elastic Compute Cloud (EC2): um serviço da web que fornece capacidade de computação redimensionável e segura na nuvem; projetado para tornar a computação em nuvem em escala da web mais fácil para os desenvolvedores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Amazon Machine Images (AMIs): modelos pré-configurados para instâncias; empacote os bits necessários para o seu servidor (incluindo o sistema operacional e software adicional)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Instância: uma instância é um servidor virtual na nuvem AWS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Regiões: locais físicos para seus recursos (como instâncias)</a:t>
            </a:r>
          </a:p>
          <a:p>
            <a:pPr marL="216000" indent="-216000"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Nuvens privadas virtuais (VPCs): redes virtuais que você cria que são logicamente isoladas do resto da nuvem AWS e que você pode opcionalmente se conectar à sua própria rede</a:t>
            </a:r>
          </a:p>
        </p:txBody>
      </p:sp>
      <p:sp>
        <p:nvSpPr>
          <p:cNvPr id="270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1FDF73-12AF-4372-98B3-9EA205B0E4FD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30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2623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Representam conceitos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Discussão pós-atividade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Desta vez, peça aos alunos que apresentem sua própria ideia de caso de uso (no lugar do </a:t>
            </a:r>
            <a:r>
              <a:rPr lang="pt-BR" sz="2000" b="0" strike="noStrike" spc="-1" dirty="0" err="1">
                <a:latin typeface="+mn-lt"/>
              </a:rPr>
              <a:t>BitBeat</a:t>
            </a:r>
            <a:r>
              <a:rPr lang="pt-BR" sz="2000" b="0" strike="noStrike" spc="-1" dirty="0">
                <a:latin typeface="+mn-lt"/>
              </a:rPr>
              <a:t>) e, em seguida, peça aos alunos que troquem casos de uso. Como alternativa, forneça um caso de uso mais especializado que seja mais relevante para seus alunos.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Desafio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apresentar o (s) caso (s) de uso como um desafio e fazer com que os alunos concluam o desafio e compartilhem como o abordaram. Faça com que a classe ou um painel de jurados vote no vencedor do desafio e conceda um prêmio.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percursos de carreira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Link: https://www.awseducate.com/educator/s/content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Extensão: Revisão de Documentação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Fazer: Familiarizar-se e compreender a documentação da AWS é um hábito de prática recomendada. Peça aos alunos que analisem a documentação do AWS EC2 e elaborem as perguntas que eles têm após lê-la. Peça-lhes que discutam quando e como usariam uma documentação como esta e quaisquer desafios que tenham com as informações apresentadas. https://docs.aws.amazon.com/AWSEC2/latest/UserGuide/concepts.html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9A0AD33-94CA-40EC-B6D3-5299D3F0F681}" type="slidenum">
              <a:rPr lang="pt-BR" sz="1200" b="0" strike="noStrike" spc="-1">
                <a:latin typeface="Times New Roman"/>
              </a:rPr>
              <a:t>31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16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050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Facilitação de atividades, página 4: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Verifique a compreensão (IP e O)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Antes dos alunos lançarem uma instância EC2: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Pergunte: O que é um VPC padrão?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Informações básicas para informar as respostas: Quando você cria sua conta da AWS, a AWS cria um VPC padrão para você em cada região. O VPC padrão contém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padrão. Você pode querer revisar a seguinte terminologia: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e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.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VPC é uma rede virtual isolada logisticamente na nuvem AWS. Você define o espaço de endereço IP de um VPC a partir dos intervalos selecionados. Uma </a:t>
            </a:r>
            <a:r>
              <a:rPr lang="pt-BR" sz="1400" b="0" strike="noStrike" spc="-1" dirty="0" err="1">
                <a:latin typeface="+mn-lt"/>
              </a:rPr>
              <a:t>sub-rede</a:t>
            </a:r>
            <a:r>
              <a:rPr lang="pt-BR" sz="1400" b="0" strike="noStrike" spc="-1" dirty="0">
                <a:latin typeface="+mn-lt"/>
              </a:rPr>
              <a:t> é um segmento do intervalo de endereços IP de um VPC onde você pode colocar grupos de recursos isolados.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Descolar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Conforme os alunos iniciam suas instâncias, eles podem escolher os modelos errados. Certifique-se de selecionar </a:t>
            </a:r>
            <a:r>
              <a:rPr lang="pt-BR" sz="1400" b="0" strike="noStrike" spc="-1" dirty="0" err="1">
                <a:latin typeface="+mn-lt"/>
              </a:rPr>
              <a:t>Amazon</a:t>
            </a:r>
            <a:r>
              <a:rPr lang="pt-BR" sz="1400" b="0" strike="noStrike" spc="-1" dirty="0">
                <a:latin typeface="+mn-lt"/>
              </a:rPr>
              <a:t> Linux 2 AMI (HVM) e o tipo de instância correto: instância t2.micro.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Suporte online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Prompt</a:t>
            </a:r>
            <a:r>
              <a:rPr lang="pt-BR" sz="1400" b="0" strike="noStrike" spc="-1" dirty="0">
                <a:latin typeface="+mn-lt"/>
              </a:rPr>
              <a:t> de linguagem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latin typeface="+mn-lt"/>
              </a:rPr>
              <a:t>Esta terminologia e conceito podem ser novos para os alunos:</a:t>
            </a:r>
          </a:p>
          <a:p>
            <a:pPr>
              <a:lnSpc>
                <a:spcPct val="100000"/>
              </a:lnSpc>
            </a:pPr>
            <a:r>
              <a:rPr lang="pt-BR" sz="1400" b="0" strike="noStrike" spc="-1" dirty="0" err="1">
                <a:latin typeface="+mn-lt"/>
              </a:rPr>
              <a:t>Bootstrapping</a:t>
            </a:r>
            <a:r>
              <a:rPr lang="pt-BR" sz="1400" b="0" strike="noStrike" spc="-1" dirty="0">
                <a:latin typeface="+mn-lt"/>
              </a:rPr>
              <a:t>: código executado quando um computador é inicializado; um processo que carrega e executa comandos automaticamente.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70541A-FF47-4838-B56F-B89D7219595F}" type="slidenum">
              <a:rPr lang="pt-BR" sz="1200" b="0" strike="noStrike" spc="-1">
                <a:latin typeface="Times New Roman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981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16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811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93738"/>
            <a:ext cx="1524000" cy="1973262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72960" y="2855880"/>
            <a:ext cx="7170480" cy="59446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Facilitação de atividades, página 5: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Verifique a compreensão (IP e O)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Antes que os alunos configurem um grupo de segurança na etapa 10: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O instrutor pergunta: Como você protege as instâncias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em execução no seu VPC?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Informações básicas para informar as respostas: Os grupos de segurança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 podem ser usados ​​para ajudar a proteger instâncias em um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VPC. Os grupos de segurança em um VPC permitem que você especifique o tráfego de rede de entrada e saída que é permitido para ou de cada instância do </a:t>
            </a:r>
            <a:r>
              <a:rPr lang="pt-BR" sz="2000" b="0" strike="noStrike" spc="-1" dirty="0" err="1">
                <a:latin typeface="+mn-lt"/>
              </a:rPr>
              <a:t>Amazon</a:t>
            </a:r>
            <a:r>
              <a:rPr lang="pt-BR" sz="2000" b="0" strike="noStrike" spc="-1" dirty="0">
                <a:latin typeface="+mn-lt"/>
              </a:rPr>
              <a:t> EC2. O tráfego que não é explicitamente permitido para ou de uma instância é negado automaticamente.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Pergunte: O que é um par de chaves?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Resposta: A AWS armazena a chave pública e você armazena a chave privada em um local seguro. Você pode proteger as informações de login de suas instâncias usando pares de chaves.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Descolar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Certifique-se de que os alunos aguardem até que seu novo estado de instância EC2 seja exibido como em execução. Se as páginas da web dos alunos não carregarem corretamente….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 dirty="0">
              <a:latin typeface="+mn-lt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Suporte online</a:t>
            </a:r>
          </a:p>
          <a:p>
            <a:pPr marL="216000" indent="-216000">
              <a:lnSpc>
                <a:spcPct val="100000"/>
              </a:lnSpc>
            </a:pPr>
            <a:r>
              <a:rPr lang="pt-BR" sz="2000" b="0" strike="noStrike" spc="-1" dirty="0">
                <a:latin typeface="+mn-lt"/>
              </a:rPr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671F01-491A-46A8-9B86-68CA72C9B22A}" type="slidenum">
              <a:rPr lang="pt-BR" sz="1200" b="0" strike="noStrike" spc="-1">
                <a:latin typeface="Times New Roman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1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7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98280"/>
            <a:ext cx="19584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41"/>
          <p:cNvPicPr/>
          <p:nvPr/>
        </p:nvPicPr>
        <p:blipFill>
          <a:blip r:embed="rId14"/>
          <a:stretch/>
        </p:blipFill>
        <p:spPr>
          <a:xfrm>
            <a:off x="534240" y="200880"/>
            <a:ext cx="1215000" cy="2750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914400"/>
            <a:ext cx="7153560" cy="36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320">
            <a:solidFill>
              <a:srgbClr val="222E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98280"/>
            <a:ext cx="19584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41"/>
          <p:cNvPicPr/>
          <p:nvPr/>
        </p:nvPicPr>
        <p:blipFill>
          <a:blip r:embed="rId14"/>
          <a:stretch/>
        </p:blipFill>
        <p:spPr>
          <a:xfrm>
            <a:off x="534240" y="200880"/>
            <a:ext cx="1215000" cy="2750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914400"/>
            <a:ext cx="7153560" cy="36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320">
            <a:solidFill>
              <a:srgbClr val="222E3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6291000" y="274320"/>
            <a:ext cx="893520" cy="1523520"/>
          </a:xfrm>
          <a:prstGeom prst="roundRect">
            <a:avLst>
              <a:gd name="adj" fmla="val 16667"/>
            </a:avLst>
          </a:prstGeom>
          <a:solidFill>
            <a:srgbClr val="FF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6472800" y="1252440"/>
            <a:ext cx="57312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/>
          <a:lstStyle/>
          <a:p>
            <a:pPr marL="12600" indent="-360" algn="ctr">
              <a:lnSpc>
                <a:spcPct val="89000"/>
              </a:lnSpc>
              <a:spcBef>
                <a:spcPts val="215"/>
              </a:spcBef>
            </a:pPr>
            <a:r>
              <a:rPr lang="pt-BR" sz="900" b="1" strike="noStrike" spc="12">
                <a:solidFill>
                  <a:srgbClr val="222A35"/>
                </a:solidFill>
                <a:latin typeface="Trebuchet MS"/>
              </a:rPr>
              <a:t>ELASTIC  </a:t>
            </a:r>
            <a:r>
              <a:rPr lang="pt-BR" sz="900" b="1" strike="noStrike" spc="32">
                <a:solidFill>
                  <a:srgbClr val="222A35"/>
                </a:solidFill>
                <a:latin typeface="Trebuchet MS"/>
              </a:rPr>
              <a:t>CLOUD  COMPUTE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6370920" y="457200"/>
            <a:ext cx="715320" cy="7311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>
            <a:off x="457200" y="533520"/>
            <a:ext cx="58586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0" strike="noStrike" spc="-1">
                <a:solidFill>
                  <a:srgbClr val="252525"/>
                </a:solidFill>
                <a:latin typeface="Times New Roman"/>
              </a:rPr>
              <a:t>Launching and Configuring an Amazon EC2 Instance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1595880" y="96260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1097280" y="9559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1"/>
          <p:cNvSpPr>
            <a:spLocks noGrp="1"/>
          </p:cNvSpPr>
          <p:nvPr>
            <p:ph type="ftr"/>
          </p:nvPr>
        </p:nvSpPr>
        <p:spPr>
          <a:xfrm>
            <a:off x="-15840" y="9352800"/>
            <a:ext cx="7924320" cy="717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© 2020, Amazon Web Services, Inc. or its affiliates. All rights reserved</a:t>
            </a:r>
            <a:br/>
            <a:fld id="{603CA839-84DB-429A-8F5E-B2850133214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lang="pt-BR" sz="1200" b="0" strike="noStrike" spc="-1"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hyperlink" Target="https://support.microsoft.com/pt-br/help/2923545/update-for-rdp-8-1-is-available-for-windows-7-sp1" TargetMode="External"/><Relationship Id="rId4" Type="http://schemas.openxmlformats.org/officeDocument/2006/relationships/hyperlink" Target="https://docs.microsoft.com/en-us/windows-server/remote/remote-desktop-services/clients/windowsdesktop-whatsn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s://support.microsoft.com/pt-br/help/2923545/update-for-rdp-8-1-is-available-for-windows-7-sp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windows-server/remote/remote-desktop-services/clients/windowsdesktop-whatsnew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392321" y="2472468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VM Windows Server com </a:t>
            </a:r>
            <a:r>
              <a:rPr lang="pt-BR" sz="2400" b="1" strike="noStrike" spc="-1" dirty="0" err="1">
                <a:solidFill>
                  <a:srgbClr val="232F3E"/>
                </a:solidFill>
                <a:latin typeface="Calibri"/>
              </a:rPr>
              <a:t>Amazon</a:t>
            </a: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 EC2</a:t>
            </a:r>
            <a:endParaRPr lang="pt-BR" sz="2400" b="1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93920" y="4312296"/>
            <a:ext cx="525744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32F3E"/>
                </a:solidFill>
                <a:latin typeface="Calibri"/>
              </a:rPr>
              <a:t>Como usar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strike="noStrike" spc="-1" dirty="0">
                <a:solidFill>
                  <a:srgbClr val="232F3E"/>
                </a:solidFill>
                <a:latin typeface="Calibri"/>
              </a:rPr>
              <a:t>Vamos aprender como criar e testar uma instância EC2 com Windows Server 2019</a:t>
            </a:r>
            <a:endParaRPr lang="pt-BR" sz="140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499320" y="2671757"/>
            <a:ext cx="531720" cy="531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595982" y="1096188"/>
            <a:ext cx="7111795" cy="2412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Teste sua página da web</a:t>
            </a: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arenR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sua instância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BitBeat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webServer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 copie o endereço IP público IPV4 para sua área de transferência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arenR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Cole o endereço IP público em uma nova janela do navegador e observe os resultados.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lang="pt-BR" sz="1200" b="0" strike="noStrike" spc="-1" dirty="0">
              <a:latin typeface="Arial"/>
            </a:endParaRPr>
          </a:p>
          <a:p>
            <a:pPr marL="89352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rebuchet MS"/>
              </a:rPr>
              <a:t>A sua página da web carregou corretamente? Se não, qual pode ser o problema?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19DDC9-04EC-499B-95B1-44D609C55FD3}"/>
              </a:ext>
            </a:extLst>
          </p:cNvPr>
          <p:cNvSpPr/>
          <p:nvPr/>
        </p:nvSpPr>
        <p:spPr>
          <a:xfrm>
            <a:off x="381908" y="4585197"/>
            <a:ext cx="72021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latin typeface="Trebuchet MS"/>
              </a:rPr>
              <a:t>Temos as colunas:</a:t>
            </a:r>
          </a:p>
          <a:p>
            <a:pPr marL="285750" indent="-285750">
              <a:buFontTx/>
              <a:buChar char="-"/>
            </a:pPr>
            <a:r>
              <a:rPr lang="pt-BR" spc="-1" dirty="0" err="1">
                <a:solidFill>
                  <a:srgbClr val="FF0000"/>
                </a:solidFill>
                <a:latin typeface="Trebuchet MS"/>
              </a:rPr>
              <a:t>Name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 (nome da instancia)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ID da Instancia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Estado da Instância (</a:t>
            </a:r>
            <a:r>
              <a:rPr lang="pt-BR" spc="-1" dirty="0">
                <a:solidFill>
                  <a:srgbClr val="00B050"/>
                </a:solidFill>
                <a:latin typeface="Trebuchet MS"/>
              </a:rPr>
              <a:t>Executando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pt-BR" dirty="0"/>
              <a:t> </a:t>
            </a:r>
            <a:r>
              <a:rPr lang="pt-BR" b="1" dirty="0">
                <a:solidFill>
                  <a:srgbClr val="FF0000"/>
                </a:solidFill>
              </a:rPr>
              <a:t>Interrompido</a:t>
            </a:r>
            <a:r>
              <a:rPr lang="pt-BR" spc="-1" dirty="0">
                <a:solidFill>
                  <a:srgbClr val="000000"/>
                </a:solidFill>
                <a:latin typeface="Trebuchet MS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Tipo da Instância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Verificação de Status (Inicializando, </a:t>
            </a:r>
            <a:r>
              <a:rPr lang="pt-BR" dirty="0">
                <a:solidFill>
                  <a:srgbClr val="00B050"/>
                </a:solidFill>
              </a:rPr>
              <a:t>2/2 verificações aprovadas</a:t>
            </a:r>
            <a:r>
              <a:rPr lang="pt-BR" dirty="0"/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1A7672-55F7-41B3-8707-F0D47509A0E5}"/>
              </a:ext>
            </a:extLst>
          </p:cNvPr>
          <p:cNvSpPr/>
          <p:nvPr/>
        </p:nvSpPr>
        <p:spPr>
          <a:xfrm>
            <a:off x="381907" y="7604034"/>
            <a:ext cx="67591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Zona de disponibilidade (que que local a VM esta rodando)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DNS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Endereço IP publico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Nome do grupo de Segurança</a:t>
            </a:r>
          </a:p>
          <a:p>
            <a:pPr marL="285750" indent="-285750">
              <a:buFontTx/>
              <a:buChar char="-"/>
            </a:pPr>
            <a:r>
              <a:rPr lang="pt-BR" spc="-1" dirty="0">
                <a:solidFill>
                  <a:srgbClr val="000000"/>
                </a:solidFill>
                <a:latin typeface="Trebuchet MS"/>
              </a:rPr>
              <a:t>(é o Firewall)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2FB6B1-4E02-4E00-8CA5-3A4FA6235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4" y="6544414"/>
            <a:ext cx="6867525" cy="771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64AA8D-10D0-4BA0-9F24-A58D6900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404" y="8160627"/>
            <a:ext cx="2148796" cy="7583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FA41FC-202A-43C5-A30B-8DE34ABE5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04" y="3339165"/>
            <a:ext cx="7111795" cy="98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16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Lançamos com sucesso nosso </a:t>
            </a:r>
            <a:r>
              <a:rPr lang="pt-BR" sz="1400" b="1" spc="-1" dirty="0" err="1">
                <a:solidFill>
                  <a:srgbClr val="FF0000"/>
                </a:solidFill>
              </a:rPr>
              <a:t>BitBeat</a:t>
            </a:r>
            <a:r>
              <a:rPr lang="pt-BR" sz="1400" b="1" spc="-1" dirty="0">
                <a:solidFill>
                  <a:srgbClr val="FF0000"/>
                </a:solidFill>
              </a:rPr>
              <a:t> </a:t>
            </a:r>
            <a:r>
              <a:rPr lang="pt-BR" sz="1400" b="1" spc="-1" dirty="0" err="1">
                <a:solidFill>
                  <a:srgbClr val="FF0000"/>
                </a:solidFill>
              </a:rPr>
              <a:t>WindowsServer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, mas precisamos de </a:t>
            </a:r>
            <a:r>
              <a:rPr lang="pt-BR" sz="1400" b="1" spc="-1" dirty="0">
                <a:solidFill>
                  <a:srgbClr val="000000"/>
                </a:solidFill>
              </a:rPr>
              <a:t>IP PÚBLICO, Usuário e senha. 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Sem esses dados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</a:rPr>
              <a:t>ossa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 equipe de produto </a:t>
            </a:r>
            <a:r>
              <a:rPr lang="pt-BR" sz="1400" b="0" strike="noStrike" spc="-1" dirty="0">
                <a:solidFill>
                  <a:srgbClr val="FF0000"/>
                </a:solidFill>
                <a:latin typeface="Arial"/>
              </a:rPr>
              <a:t>não conseguirá acessar.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</a:rPr>
              <a:t>É nosso trabalho descobrir essa informação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65BC3C-6DBB-4FD3-877C-840A4790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" y="4466748"/>
            <a:ext cx="7605565" cy="1324452"/>
          </a:xfrm>
          <a:prstGeom prst="rect">
            <a:avLst/>
          </a:prstGeom>
        </p:spPr>
      </p:pic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234949" y="3424330"/>
            <a:ext cx="7177599" cy="167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Seleciona a instancia </a:t>
            </a:r>
            <a:r>
              <a:rPr lang="pt-BR" sz="1400" b="1" spc="-5" dirty="0">
                <a:solidFill>
                  <a:srgbClr val="FF0000"/>
                </a:solidFill>
                <a:cs typeface="Arial"/>
              </a:rPr>
              <a:t>WindowsServe2019</a:t>
            </a: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Clique em Ações </a:t>
            </a: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Segurança</a:t>
            </a: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Obter Senha do Windows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2D3C81-5D0B-48A0-AF2B-2D9018A293E9}"/>
              </a:ext>
            </a:extLst>
          </p:cNvPr>
          <p:cNvSpPr/>
          <p:nvPr/>
        </p:nvSpPr>
        <p:spPr>
          <a:xfrm>
            <a:off x="559849" y="3058020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Mantenha o navegador aberto e acesse a guia </a:t>
            </a:r>
            <a:r>
              <a:rPr lang="pt-BR" b="1" spc="-4" dirty="0">
                <a:solidFill>
                  <a:srgbClr val="0070C0"/>
                </a:solidFill>
              </a:rPr>
              <a:t>Painel </a:t>
            </a:r>
            <a:r>
              <a:rPr lang="pt-BR" b="1" spc="-5" dirty="0">
                <a:solidFill>
                  <a:srgbClr val="0070C0"/>
                </a:solidFill>
                <a:cs typeface="Arial"/>
              </a:rPr>
              <a:t>EC2</a:t>
            </a:r>
            <a:r>
              <a:rPr lang="pt-BR" b="1" spc="-5" dirty="0">
                <a:cs typeface="Arial"/>
              </a:rPr>
              <a:t>;</a:t>
            </a:r>
            <a:endParaRPr lang="pt-BR" spc="-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V="1">
            <a:off x="209548" y="5716790"/>
            <a:ext cx="139701" cy="279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8C79FA6-5DC8-419C-8E83-A45719C5B3CB}"/>
              </a:ext>
            </a:extLst>
          </p:cNvPr>
          <p:cNvCxnSpPr>
            <a:cxnSpLocks/>
          </p:cNvCxnSpPr>
          <p:nvPr/>
        </p:nvCxnSpPr>
        <p:spPr>
          <a:xfrm>
            <a:off x="5674389" y="4401458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1F9D071-2FE4-47C3-AB0C-B86C4E64042F}"/>
              </a:ext>
            </a:extLst>
          </p:cNvPr>
          <p:cNvSpPr/>
          <p:nvPr/>
        </p:nvSpPr>
        <p:spPr>
          <a:xfrm>
            <a:off x="5370224" y="4209869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2°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519596-9D70-48CB-B1D3-B6DCC0BCA843}"/>
              </a:ext>
            </a:extLst>
          </p:cNvPr>
          <p:cNvCxnSpPr>
            <a:cxnSpLocks/>
          </p:cNvCxnSpPr>
          <p:nvPr/>
        </p:nvCxnSpPr>
        <p:spPr>
          <a:xfrm>
            <a:off x="5688138" y="4908686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3057BA4-DBC0-4441-B186-7AE9B4D9CA33}"/>
              </a:ext>
            </a:extLst>
          </p:cNvPr>
          <p:cNvSpPr/>
          <p:nvPr/>
        </p:nvSpPr>
        <p:spPr>
          <a:xfrm>
            <a:off x="5383973" y="4717097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3°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279398" y="5784257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1°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CFDBA4-45CA-4136-88EE-8EE709914B3E}"/>
              </a:ext>
            </a:extLst>
          </p:cNvPr>
          <p:cNvCxnSpPr>
            <a:cxnSpLocks/>
          </p:cNvCxnSpPr>
          <p:nvPr/>
        </p:nvCxnSpPr>
        <p:spPr>
          <a:xfrm>
            <a:off x="4330287" y="5195414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129497C1-05B2-4A35-9F71-AEE8E639BCD8}"/>
              </a:ext>
            </a:extLst>
          </p:cNvPr>
          <p:cNvSpPr/>
          <p:nvPr/>
        </p:nvSpPr>
        <p:spPr>
          <a:xfrm>
            <a:off x="4026122" y="5003825"/>
            <a:ext cx="38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4°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58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DBDB122-3159-45E8-9635-1E5529B4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33" y="2200329"/>
            <a:ext cx="4921250" cy="3623277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1429799" y="4517010"/>
            <a:ext cx="2640552" cy="728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Clique em </a:t>
            </a:r>
            <a:r>
              <a:rPr lang="pt-BR" sz="1400" b="1" spc="-5" dirty="0" err="1">
                <a:solidFill>
                  <a:srgbClr val="FF0000"/>
                </a:solidFill>
                <a:cs typeface="Arial"/>
              </a:rPr>
              <a:t>Browse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Escolha o </a:t>
            </a:r>
            <a:r>
              <a:rPr lang="pt-BR" sz="1400" spc="-4" dirty="0" err="1">
                <a:solidFill>
                  <a:srgbClr val="000000"/>
                </a:solidFill>
              </a:rPr>
              <a:t>Meu_SSH_Key</a:t>
            </a:r>
            <a:endParaRPr lang="pt-BR" sz="1400" spc="-4" dirty="0">
              <a:solidFill>
                <a:srgbClr val="000000"/>
              </a:solidFill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/>
            </a:pPr>
            <a:r>
              <a:rPr lang="pt-BR" sz="1400" spc="-4" dirty="0">
                <a:solidFill>
                  <a:srgbClr val="000000"/>
                </a:solidFill>
              </a:rPr>
              <a:t>Clique em Abrir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V="1">
            <a:off x="967325" y="3911600"/>
            <a:ext cx="309025" cy="2468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836097" y="3796277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1°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A75955-8488-490A-BC8E-1909AAAC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94" y="4461955"/>
            <a:ext cx="1876425" cy="838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10D7785-23DC-4B24-B8A4-DDC7F247BA53}"/>
              </a:ext>
            </a:extLst>
          </p:cNvPr>
          <p:cNvCxnSpPr>
            <a:cxnSpLocks/>
          </p:cNvCxnSpPr>
          <p:nvPr/>
        </p:nvCxnSpPr>
        <p:spPr>
          <a:xfrm flipV="1">
            <a:off x="4317117" y="5121687"/>
            <a:ext cx="443067" cy="1784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40F0E29-B4DB-471B-AF16-AE9E73A0FC27}"/>
              </a:ext>
            </a:extLst>
          </p:cNvPr>
          <p:cNvSpPr/>
          <p:nvPr/>
        </p:nvSpPr>
        <p:spPr>
          <a:xfrm>
            <a:off x="4132167" y="4937323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2°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6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D70A7E-A873-4322-BA20-C2896B1D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9" y="2457455"/>
            <a:ext cx="6687331" cy="5366564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886020" y="4363121"/>
            <a:ext cx="2640552" cy="728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4"/>
            </a:pPr>
            <a:r>
              <a:rPr lang="pt-BR" sz="1400" spc="-4" dirty="0">
                <a:solidFill>
                  <a:srgbClr val="000000"/>
                </a:solidFill>
                <a:latin typeface="Arial"/>
              </a:rPr>
              <a:t>Veja que carregou </a:t>
            </a: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a Key</a:t>
            </a:r>
            <a:endParaRPr lang="pt-BR" sz="1400" b="1" spc="-5" dirty="0">
              <a:solidFill>
                <a:srgbClr val="FF0000"/>
              </a:solidFill>
              <a:cs typeface="Arial"/>
            </a:endParaRPr>
          </a:p>
          <a:p>
            <a:pPr marL="228600" indent="-2286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4"/>
            </a:pPr>
            <a:r>
              <a:rPr lang="pt-BR" sz="1400" spc="-4" dirty="0">
                <a:solidFill>
                  <a:srgbClr val="000000"/>
                </a:solidFill>
              </a:rPr>
              <a:t>Escolha a opção </a:t>
            </a:r>
            <a:r>
              <a:rPr lang="pt-BR" sz="1400" spc="-4" dirty="0" err="1">
                <a:solidFill>
                  <a:srgbClr val="FF0000"/>
                </a:solidFill>
              </a:rPr>
              <a:t>Descriptografar</a:t>
            </a:r>
            <a:r>
              <a:rPr lang="pt-BR" sz="1400" spc="-4" dirty="0">
                <a:solidFill>
                  <a:srgbClr val="FF0000"/>
                </a:solidFill>
              </a:rPr>
              <a:t> senha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0502B75-31D5-4E97-92FC-BD151578E0F3}"/>
              </a:ext>
            </a:extLst>
          </p:cNvPr>
          <p:cNvCxnSpPr>
            <a:cxnSpLocks/>
          </p:cNvCxnSpPr>
          <p:nvPr/>
        </p:nvCxnSpPr>
        <p:spPr>
          <a:xfrm flipH="1" flipV="1">
            <a:off x="5416550" y="6517565"/>
            <a:ext cx="843334" cy="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1644B4-6B02-4279-A8A0-5BA1103B99A5}"/>
              </a:ext>
            </a:extLst>
          </p:cNvPr>
          <p:cNvSpPr/>
          <p:nvPr/>
        </p:nvSpPr>
        <p:spPr>
          <a:xfrm>
            <a:off x="5647812" y="6209788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4°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10D7785-23DC-4B24-B8A4-DDC7F247BA53}"/>
              </a:ext>
            </a:extLst>
          </p:cNvPr>
          <p:cNvCxnSpPr>
            <a:cxnSpLocks/>
          </p:cNvCxnSpPr>
          <p:nvPr/>
        </p:nvCxnSpPr>
        <p:spPr>
          <a:xfrm flipH="1">
            <a:off x="6051570" y="7175500"/>
            <a:ext cx="416628" cy="3619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40F0E29-B4DB-471B-AF16-AE9E73A0FC27}"/>
              </a:ext>
            </a:extLst>
          </p:cNvPr>
          <p:cNvSpPr/>
          <p:nvPr/>
        </p:nvSpPr>
        <p:spPr>
          <a:xfrm>
            <a:off x="5879074" y="7067894"/>
            <a:ext cx="380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spc="-4" dirty="0">
                <a:solidFill>
                  <a:srgbClr val="FF0000"/>
                </a:solidFill>
              </a:rPr>
              <a:t>5°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93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F0F28A-D262-4667-8E45-85DE1A0C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2" y="2842218"/>
            <a:ext cx="6628448" cy="3898635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218374" y="5642607"/>
            <a:ext cx="2433126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6"/>
            </a:pPr>
            <a:r>
              <a:rPr lang="pt-BR" sz="1400" spc="-4" dirty="0">
                <a:solidFill>
                  <a:srgbClr val="FF0000"/>
                </a:solidFill>
              </a:rPr>
              <a:t>Copie o usuário e senha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967325" y="1930383"/>
            <a:ext cx="652780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Com a opção </a:t>
            </a:r>
            <a:r>
              <a:rPr lang="pt-BR" spc="-4" dirty="0">
                <a:solidFill>
                  <a:srgbClr val="FF0000"/>
                </a:solidFill>
              </a:rPr>
              <a:t>“Obter senha do Windows”</a:t>
            </a:r>
            <a:r>
              <a:rPr lang="pt-BR" spc="-4" dirty="0">
                <a:solidFill>
                  <a:srgbClr val="000000"/>
                </a:solidFill>
              </a:rPr>
              <a:t> aberta</a:t>
            </a:r>
            <a:endParaRPr lang="pt-BR" spc="-1" dirty="0"/>
          </a:p>
        </p:txBody>
      </p:sp>
    </p:spTree>
    <p:extLst>
      <p:ext uri="{BB962C8B-B14F-4D97-AF65-F5344CB8AC3E}">
        <p14:creationId xmlns:p14="http://schemas.microsoft.com/office/powerpoint/2010/main" val="1573198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Fixa IP Publico 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1180050" y="1677909"/>
            <a:ext cx="4471450" cy="46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Reserva (Alocar IP no </a:t>
            </a:r>
            <a:r>
              <a:rPr lang="pt-BR" spc="-4" dirty="0" err="1">
                <a:solidFill>
                  <a:srgbClr val="000000"/>
                </a:solidFill>
              </a:rPr>
              <a:t>Elastic</a:t>
            </a:r>
            <a:r>
              <a:rPr lang="pt-BR" spc="-4" dirty="0">
                <a:solidFill>
                  <a:srgbClr val="000000"/>
                </a:solidFill>
              </a:rPr>
              <a:t> IP) </a:t>
            </a:r>
          </a:p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Clicar em </a:t>
            </a:r>
            <a:r>
              <a:rPr lang="pt-BR" spc="-4" dirty="0" err="1">
                <a:solidFill>
                  <a:schemeClr val="accent2"/>
                </a:solidFill>
              </a:rPr>
              <a:t>Allocate</a:t>
            </a:r>
            <a:r>
              <a:rPr lang="pt-BR" spc="-4" dirty="0">
                <a:solidFill>
                  <a:schemeClr val="accent2"/>
                </a:solidFill>
              </a:rPr>
              <a:t> </a:t>
            </a:r>
            <a:r>
              <a:rPr lang="pt-BR" spc="-4" dirty="0" err="1">
                <a:solidFill>
                  <a:schemeClr val="accent2"/>
                </a:solidFill>
              </a:rPr>
              <a:t>Elastic</a:t>
            </a:r>
            <a:r>
              <a:rPr lang="pt-BR" spc="-4" dirty="0">
                <a:solidFill>
                  <a:schemeClr val="accent2"/>
                </a:solidFill>
              </a:rPr>
              <a:t> IP </a:t>
            </a:r>
            <a:r>
              <a:rPr lang="pt-BR" spc="-4" dirty="0" err="1">
                <a:solidFill>
                  <a:schemeClr val="accent2"/>
                </a:solidFill>
              </a:rPr>
              <a:t>Address</a:t>
            </a:r>
            <a:endParaRPr lang="pt-BR" spc="-4" dirty="0">
              <a:solidFill>
                <a:schemeClr val="accent2"/>
              </a:solidFill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3473718" y="4736390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 marL="342900" indent="-342900">
              <a:lnSpc>
                <a:spcPts val="1261"/>
              </a:lnSpc>
              <a:spcBef>
                <a:spcPts val="196"/>
              </a:spcBef>
              <a:buFont typeface="+mj-lt"/>
              <a:buAutoNum type="arabicPeriod" startAt="7"/>
            </a:pPr>
            <a:r>
              <a:rPr lang="pt-BR" sz="1400" spc="-4" dirty="0">
                <a:solidFill>
                  <a:srgbClr val="FF0000"/>
                </a:solidFill>
              </a:rPr>
              <a:t>Cole o usuário e senha aqui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489130-825C-4A28-853A-F48834B8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2117160"/>
            <a:ext cx="6381750" cy="1185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1FC2DD-864A-4FEE-89E0-550C76B1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478" y="3889462"/>
            <a:ext cx="4432559" cy="45447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BA19063-6C28-4918-B292-1ACB3BFCA666}"/>
              </a:ext>
            </a:extLst>
          </p:cNvPr>
          <p:cNvSpPr/>
          <p:nvPr/>
        </p:nvSpPr>
        <p:spPr>
          <a:xfrm>
            <a:off x="3832225" y="7791940"/>
            <a:ext cx="176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4" dirty="0"/>
              <a:t>Clique: </a:t>
            </a:r>
            <a:r>
              <a:rPr lang="pt-BR" spc="-4" dirty="0" err="1">
                <a:solidFill>
                  <a:schemeClr val="accent2"/>
                </a:solidFill>
              </a:rPr>
              <a:t>Allocate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378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Fixa IP Publico 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1180050" y="1677909"/>
            <a:ext cx="447145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 err="1">
                <a:solidFill>
                  <a:srgbClr val="000000"/>
                </a:solidFill>
              </a:rPr>
              <a:t>Associate</a:t>
            </a:r>
            <a:r>
              <a:rPr lang="pt-BR" spc="-4" dirty="0">
                <a:solidFill>
                  <a:srgbClr val="000000"/>
                </a:solidFill>
              </a:rPr>
              <a:t> </a:t>
            </a:r>
            <a:r>
              <a:rPr lang="pt-BR" spc="-4" dirty="0" err="1">
                <a:solidFill>
                  <a:srgbClr val="000000"/>
                </a:solidFill>
              </a:rPr>
              <a:t>Elastic</a:t>
            </a:r>
            <a:r>
              <a:rPr lang="pt-BR" spc="-4" dirty="0">
                <a:solidFill>
                  <a:srgbClr val="000000"/>
                </a:solidFill>
              </a:rPr>
              <a:t> IP </a:t>
            </a:r>
            <a:r>
              <a:rPr lang="pt-BR" spc="-4" dirty="0" err="1">
                <a:solidFill>
                  <a:srgbClr val="000000"/>
                </a:solidFill>
              </a:rPr>
              <a:t>Address</a:t>
            </a:r>
            <a:r>
              <a:rPr lang="pt-BR" spc="-4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8ABCD6-EB1D-429F-81E5-6701CECA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309450"/>
            <a:ext cx="7772400" cy="137068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3183D07-B929-4FA7-87AE-CBB1267F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94" y="3957683"/>
            <a:ext cx="3886200" cy="30642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AF92BC-ED83-4E78-AED3-2B14C0679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39" y="5702331"/>
            <a:ext cx="4098811" cy="3218207"/>
          </a:xfrm>
          <a:prstGeom prst="rect">
            <a:avLst/>
          </a:prstGeom>
        </p:spPr>
      </p:pic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1180050" y="5540488"/>
            <a:ext cx="2234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Seleciona a Instância</a:t>
            </a: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3BC13A85-2717-411E-83B3-085A66181E4E}"/>
              </a:ext>
            </a:extLst>
          </p:cNvPr>
          <p:cNvSpPr/>
          <p:nvPr/>
        </p:nvSpPr>
        <p:spPr>
          <a:xfrm>
            <a:off x="4019550" y="7955473"/>
            <a:ext cx="2234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Seleciona o IP</a:t>
            </a:r>
          </a:p>
        </p:txBody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5D15E4E9-1F09-4CD8-82DC-DB04A5AFBF0C}"/>
              </a:ext>
            </a:extLst>
          </p:cNvPr>
          <p:cNvSpPr/>
          <p:nvPr/>
        </p:nvSpPr>
        <p:spPr>
          <a:xfrm>
            <a:off x="4660900" y="8686138"/>
            <a:ext cx="2234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Clique: </a:t>
            </a:r>
            <a:r>
              <a:rPr lang="pt-BR" sz="1400" spc="-4" dirty="0" err="1">
                <a:solidFill>
                  <a:schemeClr val="accent2"/>
                </a:solidFill>
              </a:rPr>
              <a:t>Associate</a:t>
            </a:r>
            <a:endParaRPr lang="pt-BR" sz="1400" spc="-4" dirty="0">
              <a:solidFill>
                <a:schemeClr val="accent2"/>
              </a:solidFill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83D8C7DC-0575-4FC7-86C4-F78F981B23EE}"/>
              </a:ext>
            </a:extLst>
          </p:cNvPr>
          <p:cNvSpPr/>
          <p:nvPr/>
        </p:nvSpPr>
        <p:spPr>
          <a:xfrm>
            <a:off x="1624542" y="8391682"/>
            <a:ext cx="2234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Marcar essa opção:</a:t>
            </a:r>
          </a:p>
        </p:txBody>
      </p:sp>
    </p:spTree>
    <p:extLst>
      <p:ext uri="{BB962C8B-B14F-4D97-AF65-F5344CB8AC3E}">
        <p14:creationId xmlns:p14="http://schemas.microsoft.com/office/powerpoint/2010/main" val="3793300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1180050" y="1677909"/>
            <a:ext cx="4471450" cy="462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000000"/>
                </a:solidFill>
              </a:rPr>
              <a:t>Abre o aplicativo do Windows</a:t>
            </a:r>
          </a:p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FF0000"/>
                </a:solidFill>
              </a:rPr>
              <a:t>“Conexão de Área de Trabalho Remota”</a:t>
            </a:r>
            <a:endParaRPr lang="pt-BR" spc="-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4FD6F5-54E4-4FA2-A857-B8933A21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12" y="2293994"/>
            <a:ext cx="3876675" cy="4514850"/>
          </a:xfrm>
          <a:prstGeom prst="rect">
            <a:avLst/>
          </a:prstGeom>
        </p:spPr>
      </p:pic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889268" y="6318274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Clique em Mais Opções</a:t>
            </a: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01F7E6F-6B8F-45C3-BAE3-BAB4442AF262}"/>
              </a:ext>
            </a:extLst>
          </p:cNvPr>
          <p:cNvSpPr/>
          <p:nvPr/>
        </p:nvSpPr>
        <p:spPr>
          <a:xfrm>
            <a:off x="2876818" y="4739349"/>
            <a:ext cx="2361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Cole o usuário e preencha a  senha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026538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426213-1470-45D8-8C1C-99A0EFC4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06" y="3123514"/>
            <a:ext cx="3084440" cy="2408028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Acesso Remoto RDP na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 EC2 Windows Server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5AB1C7-7F65-46C2-A0C4-DF423B392CA3}"/>
              </a:ext>
            </a:extLst>
          </p:cNvPr>
          <p:cNvSpPr/>
          <p:nvPr/>
        </p:nvSpPr>
        <p:spPr>
          <a:xfrm>
            <a:off x="1192225" y="1506417"/>
            <a:ext cx="4471450" cy="269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61"/>
              </a:lnSpc>
              <a:spcBef>
                <a:spcPts val="196"/>
              </a:spcBef>
            </a:pPr>
            <a:r>
              <a:rPr lang="pt-BR" spc="-4" dirty="0">
                <a:solidFill>
                  <a:srgbClr val="FF0000"/>
                </a:solidFill>
              </a:rPr>
              <a:t>Alertas:</a:t>
            </a:r>
            <a:endParaRPr lang="pt-BR" spc="-1" dirty="0"/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4825731" y="4277126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Preencha a Senha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53FDE-F4BA-4360-8EEA-43E6A2631007}"/>
              </a:ext>
            </a:extLst>
          </p:cNvPr>
          <p:cNvSpPr/>
          <p:nvPr/>
        </p:nvSpPr>
        <p:spPr>
          <a:xfrm>
            <a:off x="565418" y="7566078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4"/>
              </a:rPr>
              <a:t>https://docs.microsoft.com/en-us/windows-server/remote/remote-desktop-services/clients/windowsdesktop-whatsnew</a:t>
            </a:r>
            <a:r>
              <a:rPr lang="pt-BR" sz="1400" dirty="0"/>
              <a:t> </a:t>
            </a: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EC9045D5-6FA7-44D5-B432-2F8D93BF0E5E}"/>
              </a:ext>
            </a:extLst>
          </p:cNvPr>
          <p:cNvSpPr/>
          <p:nvPr/>
        </p:nvSpPr>
        <p:spPr>
          <a:xfrm>
            <a:off x="765309" y="7259858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20B6107D-2B8D-4B05-8ED0-746B25F2E594}"/>
              </a:ext>
            </a:extLst>
          </p:cNvPr>
          <p:cNvSpPr/>
          <p:nvPr/>
        </p:nvSpPr>
        <p:spPr>
          <a:xfrm>
            <a:off x="720859" y="8350541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7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D1B3A6-CF16-41F9-A979-6337D742FE22}"/>
              </a:ext>
            </a:extLst>
          </p:cNvPr>
          <p:cNvSpPr/>
          <p:nvPr/>
        </p:nvSpPr>
        <p:spPr>
          <a:xfrm>
            <a:off x="565418" y="8566737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5"/>
              </a:rPr>
              <a:t>https://support.microsoft.com/pt-br/help/2923545/update-for-rdp-8-1-is-available-for-windows-7-sp1</a:t>
            </a:r>
            <a:r>
              <a:rPr lang="pt-BR" sz="1400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FEE149-B6E7-4E93-A959-BA5F7A355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18" y="1732619"/>
            <a:ext cx="3097212" cy="1682590"/>
          </a:xfrm>
          <a:prstGeom prst="rect">
            <a:avLst/>
          </a:prstGeom>
        </p:spPr>
      </p:pic>
      <p:sp>
        <p:nvSpPr>
          <p:cNvPr id="12" name="CustomShape 11">
            <a:extLst>
              <a:ext uri="{FF2B5EF4-FFF2-40B4-BE49-F238E27FC236}">
                <a16:creationId xmlns:a16="http://schemas.microsoft.com/office/drawing/2014/main" id="{101F7E6F-6B8F-45C3-BAE3-BAB4442AF262}"/>
              </a:ext>
            </a:extLst>
          </p:cNvPr>
          <p:cNvSpPr/>
          <p:nvPr/>
        </p:nvSpPr>
        <p:spPr>
          <a:xfrm>
            <a:off x="2928806" y="2766790"/>
            <a:ext cx="1795594" cy="274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Marque essa opção</a:t>
            </a:r>
          </a:p>
        </p:txBody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C9BC1872-B39C-4630-AC80-8161B8803913}"/>
              </a:ext>
            </a:extLst>
          </p:cNvPr>
          <p:cNvSpPr/>
          <p:nvPr/>
        </p:nvSpPr>
        <p:spPr>
          <a:xfrm>
            <a:off x="1906456" y="3509942"/>
            <a:ext cx="2361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Clica em Conectar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82E23-5AC2-454A-B1FF-994026977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59" y="4192740"/>
            <a:ext cx="2810002" cy="2874517"/>
          </a:xfrm>
          <a:prstGeom prst="rect">
            <a:avLst/>
          </a:prstGeom>
        </p:spPr>
      </p:pic>
      <p:sp>
        <p:nvSpPr>
          <p:cNvPr id="16" name="CustomShape 11">
            <a:extLst>
              <a:ext uri="{FF2B5EF4-FFF2-40B4-BE49-F238E27FC236}">
                <a16:creationId xmlns:a16="http://schemas.microsoft.com/office/drawing/2014/main" id="{3754955A-2B49-41E8-AE65-85F418127D86}"/>
              </a:ext>
            </a:extLst>
          </p:cNvPr>
          <p:cNvSpPr/>
          <p:nvPr/>
        </p:nvSpPr>
        <p:spPr>
          <a:xfrm>
            <a:off x="2733940" y="6387922"/>
            <a:ext cx="1795594" cy="274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Marque essa opção</a:t>
            </a: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6C95302C-2F53-4BAA-A125-E3B1E46FFCB1}"/>
              </a:ext>
            </a:extLst>
          </p:cNvPr>
          <p:cNvSpPr/>
          <p:nvPr/>
        </p:nvSpPr>
        <p:spPr>
          <a:xfrm>
            <a:off x="3006856" y="6751436"/>
            <a:ext cx="23619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Clica em Sim</a:t>
            </a:r>
          </a:p>
        </p:txBody>
      </p:sp>
    </p:spTree>
    <p:extLst>
      <p:ext uri="{BB962C8B-B14F-4D97-AF65-F5344CB8AC3E}">
        <p14:creationId xmlns:p14="http://schemas.microsoft.com/office/powerpoint/2010/main" val="1087371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49255E5-F59F-442A-B3C0-77D2F4B1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10" y="6020394"/>
            <a:ext cx="5696219" cy="1013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A28B94-6916-4467-8F64-EF4AECE99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26" y="4690506"/>
            <a:ext cx="2906786" cy="1161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4E0F8E-8955-4146-8E29-6BF5AFB6E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70" y="2249009"/>
            <a:ext cx="6718300" cy="2272685"/>
          </a:xfrm>
          <a:prstGeom prst="rect">
            <a:avLst/>
          </a:prstGeom>
        </p:spPr>
      </p:pic>
      <p:sp>
        <p:nvSpPr>
          <p:cNvPr id="167" name="CustomShape 9"/>
          <p:cNvSpPr/>
          <p:nvPr/>
        </p:nvSpPr>
        <p:spPr>
          <a:xfrm>
            <a:off x="493200" y="1174140"/>
            <a:ext cx="5869500" cy="18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Monstra W – Habilitar proteção contra encerramento</a:t>
            </a:r>
          </a:p>
        </p:txBody>
      </p:sp>
      <p:sp>
        <p:nvSpPr>
          <p:cNvPr id="182" name="CustomShape 2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8A716E77-65E1-4216-8A74-E3EDFACBF847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1" name="CustomShape 11">
            <a:extLst>
              <a:ext uri="{FF2B5EF4-FFF2-40B4-BE49-F238E27FC236}">
                <a16:creationId xmlns:a16="http://schemas.microsoft.com/office/drawing/2014/main" id="{2EF4EB29-75B6-41DB-997C-64A02FB04373}"/>
              </a:ext>
            </a:extLst>
          </p:cNvPr>
          <p:cNvSpPr/>
          <p:nvPr/>
        </p:nvSpPr>
        <p:spPr>
          <a:xfrm>
            <a:off x="2742931" y="5428803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Deixar ativado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353FDE-F4BA-4360-8EEA-43E6A2631007}"/>
              </a:ext>
            </a:extLst>
          </p:cNvPr>
          <p:cNvSpPr/>
          <p:nvPr/>
        </p:nvSpPr>
        <p:spPr>
          <a:xfrm>
            <a:off x="565418" y="7566078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6"/>
              </a:rPr>
              <a:t>https://docs.microsoft.com/en-us/windows-server/remote/remote-desktop-services/clients/windowsdesktop-whatsnew</a:t>
            </a:r>
            <a:r>
              <a:rPr lang="pt-BR" sz="1400" dirty="0"/>
              <a:t> </a:t>
            </a:r>
          </a:p>
        </p:txBody>
      </p:sp>
      <p:sp>
        <p:nvSpPr>
          <p:cNvPr id="8" name="CustomShape 11">
            <a:extLst>
              <a:ext uri="{FF2B5EF4-FFF2-40B4-BE49-F238E27FC236}">
                <a16:creationId xmlns:a16="http://schemas.microsoft.com/office/drawing/2014/main" id="{EC9045D5-6FA7-44D5-B432-2F8D93BF0E5E}"/>
              </a:ext>
            </a:extLst>
          </p:cNvPr>
          <p:cNvSpPr/>
          <p:nvPr/>
        </p:nvSpPr>
        <p:spPr>
          <a:xfrm>
            <a:off x="765309" y="7259858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20B6107D-2B8D-4B05-8ED0-746B25F2E594}"/>
              </a:ext>
            </a:extLst>
          </p:cNvPr>
          <p:cNvSpPr/>
          <p:nvPr/>
        </p:nvSpPr>
        <p:spPr>
          <a:xfrm>
            <a:off x="720859" y="8350541"/>
            <a:ext cx="5968732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Para computadores que estão com o </a:t>
            </a:r>
            <a:r>
              <a:rPr lang="pt-BR" sz="1400" spc="-4" dirty="0" err="1">
                <a:solidFill>
                  <a:srgbClr val="FF0000"/>
                </a:solidFill>
              </a:rPr>
              <a:t>o</a:t>
            </a:r>
            <a:r>
              <a:rPr lang="pt-BR" sz="1400" spc="-4" dirty="0">
                <a:solidFill>
                  <a:srgbClr val="FF0000"/>
                </a:solidFill>
              </a:rPr>
              <a:t> cliente RDP desatualizado </a:t>
            </a:r>
            <a:r>
              <a:rPr lang="pt-BR" sz="1400" spc="-4" dirty="0" err="1">
                <a:solidFill>
                  <a:srgbClr val="FF0000"/>
                </a:solidFill>
              </a:rPr>
              <a:t>Win</a:t>
            </a:r>
            <a:r>
              <a:rPr lang="pt-BR" sz="1400" spc="-4" dirty="0">
                <a:solidFill>
                  <a:srgbClr val="FF0000"/>
                </a:solidFill>
              </a:rPr>
              <a:t> 7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D1B3A6-CF16-41F9-A979-6337D742FE22}"/>
              </a:ext>
            </a:extLst>
          </p:cNvPr>
          <p:cNvSpPr/>
          <p:nvPr/>
        </p:nvSpPr>
        <p:spPr>
          <a:xfrm>
            <a:off x="565418" y="8566737"/>
            <a:ext cx="5968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7"/>
              </a:rPr>
              <a:t>https://support.microsoft.com/pt-br/help/2923545/update-for-rdp-8-1-is-available-for-windows-7-sp1</a:t>
            </a:r>
            <a:r>
              <a:rPr lang="pt-BR" sz="1400" dirty="0"/>
              <a:t> </a:t>
            </a:r>
          </a:p>
        </p:txBody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C9BC1872-B39C-4630-AC80-8161B8803913}"/>
              </a:ext>
            </a:extLst>
          </p:cNvPr>
          <p:cNvSpPr/>
          <p:nvPr/>
        </p:nvSpPr>
        <p:spPr>
          <a:xfrm>
            <a:off x="638443" y="3164635"/>
            <a:ext cx="3066782" cy="236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/>
              <a:t>Clica em: </a:t>
            </a:r>
            <a:r>
              <a:rPr lang="pt-BR" sz="1400" spc="-4" dirty="0">
                <a:solidFill>
                  <a:srgbClr val="FF0000"/>
                </a:solidFill>
              </a:rPr>
              <a:t>Alterar proteção contra encerramento</a:t>
            </a:r>
          </a:p>
        </p:txBody>
      </p:sp>
      <p:sp>
        <p:nvSpPr>
          <p:cNvPr id="20" name="CustomShape 11">
            <a:extLst>
              <a:ext uri="{FF2B5EF4-FFF2-40B4-BE49-F238E27FC236}">
                <a16:creationId xmlns:a16="http://schemas.microsoft.com/office/drawing/2014/main" id="{5E8F7357-A632-4483-BD2E-6E58ECDEAE5A}"/>
              </a:ext>
            </a:extLst>
          </p:cNvPr>
          <p:cNvSpPr/>
          <p:nvPr/>
        </p:nvSpPr>
        <p:spPr>
          <a:xfrm>
            <a:off x="5879471" y="6926857"/>
            <a:ext cx="1892569" cy="396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4840" rIns="0" bIns="0"/>
          <a:lstStyle/>
          <a:p>
            <a:pPr>
              <a:lnSpc>
                <a:spcPts val="1261"/>
              </a:lnSpc>
              <a:spcBef>
                <a:spcPts val="196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Verificar em Detalhes</a:t>
            </a:r>
          </a:p>
        </p:txBody>
      </p:sp>
    </p:spTree>
    <p:extLst>
      <p:ext uri="{BB962C8B-B14F-4D97-AF65-F5344CB8AC3E}">
        <p14:creationId xmlns:p14="http://schemas.microsoft.com/office/powerpoint/2010/main" val="144105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74840" y="1056240"/>
            <a:ext cx="4806720" cy="2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499320" y="1759680"/>
            <a:ext cx="905760" cy="2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1" strike="noStrike" spc="-4">
                <a:solidFill>
                  <a:srgbClr val="262626"/>
                </a:solidFill>
                <a:latin typeface="Arial"/>
              </a:rPr>
              <a:t>Leia-me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414528" y="4710240"/>
            <a:ext cx="4660392" cy="29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160" rIns="0" bIns="0"/>
          <a:lstStyle/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Como um funcionário já da casa </a:t>
            </a:r>
            <a:r>
              <a:rPr lang="pt-BR" sz="1100" b="0" strike="noStrike" spc="-4" dirty="0" err="1">
                <a:solidFill>
                  <a:srgbClr val="262626"/>
                </a:solidFill>
                <a:latin typeface="Arial"/>
              </a:rPr>
              <a:t>BitBeat</a:t>
            </a: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, você foi encarregado de fornecer um servidor da web para sua empresa para implantar a versão mais recente de seu produto </a:t>
            </a:r>
            <a:r>
              <a:rPr lang="pt-BR" sz="1100" b="0" strike="noStrike" spc="-4" dirty="0" err="1">
                <a:solidFill>
                  <a:srgbClr val="262626"/>
                </a:solidFill>
                <a:latin typeface="Arial"/>
              </a:rPr>
              <a:t>BitBanger</a:t>
            </a:r>
            <a:r>
              <a:rPr lang="pt-BR" sz="1100" b="0" strike="noStrike" spc="-4" dirty="0">
                <a:solidFill>
                  <a:srgbClr val="262626"/>
                </a:solidFill>
                <a:latin typeface="Arial"/>
              </a:rPr>
              <a:t>, que está definido para conquistar a indústria fonográfica e o mundo.</a:t>
            </a: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spc="-4" dirty="0">
              <a:solidFill>
                <a:srgbClr val="262626"/>
              </a:solidFill>
            </a:endParaRP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spc="-4" dirty="0">
                <a:solidFill>
                  <a:srgbClr val="262626"/>
                </a:solidFill>
              </a:rPr>
              <a:t>A equipe de produto está construindo o aplicativo </a:t>
            </a:r>
            <a:r>
              <a:rPr lang="pt-BR" sz="1100" spc="-4" dirty="0" err="1">
                <a:solidFill>
                  <a:srgbClr val="262626"/>
                </a:solidFill>
              </a:rPr>
              <a:t>BitBanger</a:t>
            </a:r>
            <a:r>
              <a:rPr lang="pt-BR" sz="1100" spc="-4" dirty="0">
                <a:solidFill>
                  <a:srgbClr val="262626"/>
                </a:solidFill>
              </a:rPr>
              <a:t> e pediu ajuda a você. Nesse ponto, eles precisam ser capazes de implantar as primeiras versões de seu produto em uma máquina virtual para que possam testar se tudo funciona. O </a:t>
            </a:r>
            <a:r>
              <a:rPr lang="pt-BR" sz="1100" spc="-4" dirty="0" err="1">
                <a:solidFill>
                  <a:srgbClr val="262626"/>
                </a:solidFill>
              </a:rPr>
              <a:t>BitBeat</a:t>
            </a:r>
            <a:r>
              <a:rPr lang="pt-BR" sz="1100" spc="-4" dirty="0">
                <a:solidFill>
                  <a:srgbClr val="262626"/>
                </a:solidFill>
              </a:rPr>
              <a:t> está com um orçamento apertado e, como não é para clientes, eles não precisam de algo muito caro.</a:t>
            </a: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spc="-4" dirty="0">
              <a:solidFill>
                <a:srgbClr val="262626"/>
              </a:solidFill>
            </a:endParaRPr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r>
              <a:rPr lang="pt-BR" sz="1100" spc="-4" dirty="0">
                <a:solidFill>
                  <a:srgbClr val="262626"/>
                </a:solidFill>
              </a:rPr>
              <a:t>A equipe de produto enviou a você os seguintes requisitos:</a:t>
            </a:r>
            <a:endParaRPr lang="pt-BR" sz="1100" spc="-1" dirty="0"/>
          </a:p>
          <a:p>
            <a:pPr marL="184320" indent="-171000">
              <a:lnSpc>
                <a:spcPts val="1315"/>
              </a:lnSpc>
              <a:spcBef>
                <a:spcPts val="105"/>
              </a:spcBef>
              <a:buClr>
                <a:srgbClr val="262626"/>
              </a:buClr>
              <a:buFont typeface="StarSymbol"/>
              <a:buChar char="-"/>
            </a:pPr>
            <a:r>
              <a:rPr lang="pt-BR" sz="1100" spc="-4" dirty="0">
                <a:solidFill>
                  <a:srgbClr val="262626"/>
                </a:solidFill>
              </a:rPr>
              <a:t>Precisamos de um servidor Windows server.</a:t>
            </a:r>
            <a:endParaRPr lang="pt-BR" sz="1100" spc="-1" dirty="0"/>
          </a:p>
          <a:p>
            <a:pPr marL="184320" indent="-171000">
              <a:lnSpc>
                <a:spcPts val="1315"/>
              </a:lnSpc>
              <a:spcBef>
                <a:spcPts val="105"/>
              </a:spcBef>
              <a:buClr>
                <a:srgbClr val="000000"/>
              </a:buClr>
              <a:buFont typeface="StarSymbol"/>
              <a:buChar char="-"/>
            </a:pPr>
            <a:r>
              <a:rPr lang="pt-BR" sz="1100" spc="-1" dirty="0">
                <a:solidFill>
                  <a:srgbClr val="000000"/>
                </a:solidFill>
              </a:rPr>
              <a:t>O servidor deve ser acessível publicamente (IP público).</a:t>
            </a:r>
            <a:endParaRPr lang="pt-BR" sz="1100" spc="-1" dirty="0"/>
          </a:p>
          <a:p>
            <a:pPr marL="12600">
              <a:lnSpc>
                <a:spcPct val="95000"/>
              </a:lnSpc>
              <a:spcBef>
                <a:spcPts val="159"/>
              </a:spcBef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1871640" y="2360160"/>
            <a:ext cx="1870200" cy="2136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4"/>
          <p:cNvSpPr/>
          <p:nvPr/>
        </p:nvSpPr>
        <p:spPr>
          <a:xfrm>
            <a:off x="5224680" y="1882800"/>
            <a:ext cx="2082600" cy="6184440"/>
          </a:xfrm>
          <a:custGeom>
            <a:avLst/>
            <a:gdLst/>
            <a:ahLst/>
            <a:cxnLst/>
            <a:rect l="l" t="t" r="r" b="b"/>
            <a:pathLst>
              <a:path w="2082800" h="6184900">
                <a:moveTo>
                  <a:pt x="347143" y="0"/>
                </a:moveTo>
                <a:lnTo>
                  <a:pt x="2082801" y="0"/>
                </a:lnTo>
                <a:lnTo>
                  <a:pt x="2082801" y="5837763"/>
                </a:lnTo>
                <a:lnTo>
                  <a:pt x="2079632" y="5884868"/>
                </a:lnTo>
                <a:lnTo>
                  <a:pt x="2070400" y="5930046"/>
                </a:lnTo>
                <a:lnTo>
                  <a:pt x="2055521" y="5972885"/>
                </a:lnTo>
                <a:lnTo>
                  <a:pt x="2035406" y="6012971"/>
                </a:lnTo>
                <a:lnTo>
                  <a:pt x="2010470" y="6049890"/>
                </a:lnTo>
                <a:lnTo>
                  <a:pt x="1981126" y="6083228"/>
                </a:lnTo>
                <a:lnTo>
                  <a:pt x="1947787" y="6112572"/>
                </a:lnTo>
                <a:lnTo>
                  <a:pt x="1910869" y="6137508"/>
                </a:lnTo>
                <a:lnTo>
                  <a:pt x="1870783" y="6157623"/>
                </a:lnTo>
                <a:lnTo>
                  <a:pt x="1827944" y="6172503"/>
                </a:lnTo>
                <a:lnTo>
                  <a:pt x="1782765" y="6181734"/>
                </a:lnTo>
                <a:lnTo>
                  <a:pt x="1735660" y="6184903"/>
                </a:lnTo>
                <a:lnTo>
                  <a:pt x="0" y="6184903"/>
                </a:lnTo>
                <a:lnTo>
                  <a:pt x="0" y="347143"/>
                </a:lnTo>
                <a:lnTo>
                  <a:pt x="3169" y="300037"/>
                </a:lnTo>
                <a:lnTo>
                  <a:pt x="12400" y="254858"/>
                </a:lnTo>
                <a:lnTo>
                  <a:pt x="27280" y="212019"/>
                </a:lnTo>
                <a:lnTo>
                  <a:pt x="47395" y="171933"/>
                </a:lnTo>
                <a:lnTo>
                  <a:pt x="72331" y="135014"/>
                </a:lnTo>
                <a:lnTo>
                  <a:pt x="101675" y="101675"/>
                </a:lnTo>
                <a:lnTo>
                  <a:pt x="135014" y="72331"/>
                </a:lnTo>
                <a:lnTo>
                  <a:pt x="171933" y="47395"/>
                </a:lnTo>
                <a:lnTo>
                  <a:pt x="212019" y="27280"/>
                </a:lnTo>
                <a:lnTo>
                  <a:pt x="254858" y="12400"/>
                </a:lnTo>
                <a:lnTo>
                  <a:pt x="300037" y="3169"/>
                </a:lnTo>
                <a:lnTo>
                  <a:pt x="347143" y="0"/>
                </a:lnTo>
                <a:close/>
              </a:path>
            </a:pathLst>
          </a:custGeom>
          <a:noFill/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5"/>
          <p:cNvSpPr/>
          <p:nvPr/>
        </p:nvSpPr>
        <p:spPr>
          <a:xfrm>
            <a:off x="5281560" y="2972880"/>
            <a:ext cx="196632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518040" indent="-297000">
              <a:lnSpc>
                <a:spcPct val="114000"/>
              </a:lnSpc>
              <a:spcBef>
                <a:spcPts val="99"/>
              </a:spcBef>
            </a:pPr>
            <a:r>
              <a:rPr lang="pt-BR" sz="1200" b="1" strike="noStrike" spc="24">
                <a:solidFill>
                  <a:srgbClr val="262626"/>
                </a:solidFill>
                <a:latin typeface="Trebuchet MS"/>
              </a:rPr>
              <a:t>ANTES DE COMEÇAR</a:t>
            </a:r>
            <a:endParaRPr lang="pt-BR" sz="1200" b="0" strike="noStrike" spc="-1">
              <a:latin typeface="Arial"/>
            </a:endParaRPr>
          </a:p>
          <a:p>
            <a:pPr marL="518040" indent="-297000">
              <a:lnSpc>
                <a:spcPct val="114000"/>
              </a:lnSpc>
              <a:spcBef>
                <a:spcPts val="99"/>
              </a:spcBef>
            </a:pPr>
            <a:endParaRPr lang="pt-BR" sz="1200" b="0" strike="noStrike" spc="-1">
              <a:latin typeface="Arial"/>
            </a:endParaRPr>
          </a:p>
          <a:p>
            <a:pPr marL="30240" indent="-29880">
              <a:lnSpc>
                <a:spcPct val="114000"/>
              </a:lnSpc>
              <a:spcBef>
                <a:spcPts val="99"/>
              </a:spcBef>
            </a:pPr>
            <a:r>
              <a:rPr lang="pt-BR" sz="1200" b="0" strike="noStrike" spc="24">
                <a:solidFill>
                  <a:srgbClr val="262626"/>
                </a:solidFill>
                <a:latin typeface="Trebuchet MS"/>
              </a:rPr>
              <a:t>Aqui estão algumas</a:t>
            </a:r>
            <a:endParaRPr lang="pt-BR" sz="1200" b="0" strike="noStrike" spc="-1">
              <a:latin typeface="Arial"/>
            </a:endParaRPr>
          </a:p>
          <a:p>
            <a:pPr marL="30240" indent="-29880">
              <a:lnSpc>
                <a:spcPct val="114000"/>
              </a:lnSpc>
              <a:spcBef>
                <a:spcPts val="99"/>
              </a:spcBef>
            </a:pPr>
            <a:r>
              <a:rPr lang="pt-BR" sz="1200" b="0" strike="noStrike" spc="24">
                <a:solidFill>
                  <a:srgbClr val="262626"/>
                </a:solidFill>
                <a:latin typeface="Trebuchet MS"/>
              </a:rPr>
              <a:t>informações importantes que você deve saber antes de iniciar esta atividade prática.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>
            <a:off x="5306400" y="4699440"/>
            <a:ext cx="1941480" cy="3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100" b="1" strike="noStrike" spc="-4">
                <a:solidFill>
                  <a:srgbClr val="262626"/>
                </a:solidFill>
                <a:latin typeface="Trebuchet MS"/>
              </a:rPr>
              <a:t>Tempo de atividade: 60 min.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>
            <a:off x="5414400" y="5061240"/>
            <a:ext cx="1771260" cy="15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14000"/>
              </a:lnSpc>
              <a:spcBef>
                <a:spcPts val="96"/>
              </a:spcBef>
            </a:pPr>
            <a:r>
              <a:rPr lang="pt-BR" sz="1100" b="1" strike="noStrike" spc="-9" dirty="0">
                <a:solidFill>
                  <a:srgbClr val="262626"/>
                </a:solidFill>
                <a:latin typeface="Trebuchet MS"/>
              </a:rPr>
              <a:t>Requisitos: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 você deve ter uma conta AWS </a:t>
            </a:r>
            <a:r>
              <a:rPr lang="pt-BR" sz="1100" b="0" strike="noStrike" spc="-9" dirty="0" err="1">
                <a:solidFill>
                  <a:srgbClr val="262626"/>
                </a:solidFill>
                <a:latin typeface="Trebuchet MS"/>
              </a:rPr>
              <a:t>Educate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. Se você não se cadastrou para uma conta do AWS </a:t>
            </a:r>
            <a:r>
              <a:rPr lang="pt-BR" sz="1100" b="0" strike="noStrike" spc="-9" dirty="0" err="1">
                <a:solidFill>
                  <a:srgbClr val="262626"/>
                </a:solidFill>
                <a:latin typeface="Trebuchet MS"/>
              </a:rPr>
              <a:t>Educate</a:t>
            </a:r>
            <a:r>
              <a:rPr lang="pt-BR" sz="1100" b="0" strike="noStrike" spc="-9" dirty="0">
                <a:solidFill>
                  <a:srgbClr val="262626"/>
                </a:solidFill>
                <a:latin typeface="Trebuchet MS"/>
              </a:rPr>
              <a:t>, siga as instruções fornecidas </a:t>
            </a:r>
            <a:r>
              <a:rPr lang="pt-BR" sz="1100" dirty="0"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na página do AWSeducate.com</a:t>
            </a:r>
            <a:r>
              <a:rPr lang="pt-BR" sz="1100" b="0" strike="noStrike" spc="-9" dirty="0">
                <a:solidFill>
                  <a:srgbClr val="000000"/>
                </a:solidFill>
                <a:latin typeface="Trebuchet MS"/>
              </a:rPr>
              <a:t>.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>
            <a:off x="5414400" y="6599160"/>
            <a:ext cx="1686240" cy="9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14000"/>
              </a:lnSpc>
              <a:spcBef>
                <a:spcPts val="96"/>
              </a:spcBef>
            </a:pPr>
            <a:r>
              <a:rPr lang="pt-BR" sz="1100" b="1" strike="noStrike" spc="12">
                <a:solidFill>
                  <a:srgbClr val="262626"/>
                </a:solidFill>
                <a:latin typeface="Trebuchet MS"/>
              </a:rPr>
              <a:t>Obtendo ajuda: </a:t>
            </a:r>
            <a:r>
              <a:rPr lang="pt-BR" sz="1100" b="0" strike="noStrike" spc="12">
                <a:solidFill>
                  <a:srgbClr val="262626"/>
                </a:solidFill>
                <a:latin typeface="Trebuchet MS"/>
              </a:rPr>
              <a:t>se você tiver problemas ao concluir esta atividade, peça ajuda ao seu instrutor.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866200" y="2232000"/>
            <a:ext cx="797040" cy="691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ACA2FE2A-102D-4E3D-B22D-02E7C579AB4E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499320" y="3800460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Vamos revisar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Você concluiu a atividade e iniciou e configurou com sucesso um Windows server em um ambiente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EC2.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Olhando para o futuro, pense nos tipos de etapas que você pode realizar a seguir.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Nesta atividade, você: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Lançou uma instância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Coletou dados de acesso a instância do </a:t>
            </a:r>
            <a:r>
              <a:rPr lang="pt-BR" sz="1400" spc="-4" dirty="0" err="1">
                <a:solidFill>
                  <a:srgbClr val="000000"/>
                </a:solidFill>
              </a:rPr>
              <a:t>Amazon</a:t>
            </a:r>
            <a:r>
              <a:rPr lang="pt-BR" sz="1400" spc="-4" dirty="0">
                <a:solidFill>
                  <a:srgbClr val="000000"/>
                </a:solidFill>
              </a:rPr>
              <a:t> EC2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Configurações de grupo de segurança definidas</a:t>
            </a:r>
          </a:p>
          <a:p>
            <a:pPr marL="2983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400" spc="-4" dirty="0">
                <a:solidFill>
                  <a:srgbClr val="000000"/>
                </a:solidFill>
              </a:rPr>
              <a:t>Realizou acesso remoto ao ambiente</a:t>
            </a:r>
            <a:endParaRPr lang="pt-BR" sz="1100" strike="noStrike" spc="-1" dirty="0">
              <a:latin typeface="Arial"/>
            </a:endParaRPr>
          </a:p>
        </p:txBody>
      </p:sp>
      <p:grpSp>
        <p:nvGrpSpPr>
          <p:cNvPr id="228" name="Group 15"/>
          <p:cNvGrpSpPr/>
          <p:nvPr/>
        </p:nvGrpSpPr>
        <p:grpSpPr>
          <a:xfrm>
            <a:off x="612720" y="2051420"/>
            <a:ext cx="6546960" cy="1353960"/>
            <a:chOff x="524520" y="4779720"/>
            <a:chExt cx="6546960" cy="1353960"/>
          </a:xfrm>
        </p:grpSpPr>
        <p:sp>
          <p:nvSpPr>
            <p:cNvPr id="229" name="CustomShape 16"/>
            <p:cNvSpPr/>
            <p:nvPr/>
          </p:nvSpPr>
          <p:spPr>
            <a:xfrm>
              <a:off x="524520" y="4779720"/>
              <a:ext cx="6546960" cy="1353960"/>
            </a:xfrm>
            <a:custGeom>
              <a:avLst/>
              <a:gdLst/>
              <a:ahLst/>
              <a:cxnLst/>
              <a:rect l="l" t="t" r="r" b="b"/>
              <a:pathLst>
                <a:path w="6547484" h="1354454">
                  <a:moveTo>
                    <a:pt x="225689" y="0"/>
                  </a:moveTo>
                  <a:lnTo>
                    <a:pt x="6547483" y="0"/>
                  </a:lnTo>
                  <a:lnTo>
                    <a:pt x="6547483" y="1128420"/>
                  </a:lnTo>
                  <a:lnTo>
                    <a:pt x="6542898" y="1173903"/>
                  </a:lnTo>
                  <a:lnTo>
                    <a:pt x="6529748" y="1216267"/>
                  </a:lnTo>
                  <a:lnTo>
                    <a:pt x="6508941" y="1254603"/>
                  </a:lnTo>
                  <a:lnTo>
                    <a:pt x="6481383" y="1288005"/>
                  </a:lnTo>
                  <a:lnTo>
                    <a:pt x="6447983" y="1315565"/>
                  </a:lnTo>
                  <a:lnTo>
                    <a:pt x="6409648" y="1336374"/>
                  </a:lnTo>
                  <a:lnTo>
                    <a:pt x="6367286" y="1349525"/>
                  </a:lnTo>
                  <a:lnTo>
                    <a:pt x="6321803" y="1354110"/>
                  </a:lnTo>
                  <a:lnTo>
                    <a:pt x="0" y="1354110"/>
                  </a:lnTo>
                  <a:lnTo>
                    <a:pt x="0" y="225690"/>
                  </a:lnTo>
                  <a:lnTo>
                    <a:pt x="4585" y="180205"/>
                  </a:lnTo>
                  <a:lnTo>
                    <a:pt x="17735" y="137841"/>
                  </a:lnTo>
                  <a:lnTo>
                    <a:pt x="38544" y="99504"/>
                  </a:lnTo>
                  <a:lnTo>
                    <a:pt x="66103" y="66103"/>
                  </a:lnTo>
                  <a:lnTo>
                    <a:pt x="99504" y="38544"/>
                  </a:lnTo>
                  <a:lnTo>
                    <a:pt x="137840" y="17735"/>
                  </a:lnTo>
                  <a:lnTo>
                    <a:pt x="180205" y="4585"/>
                  </a:lnTo>
                  <a:lnTo>
                    <a:pt x="225689" y="0"/>
                  </a:lnTo>
                  <a:close/>
                </a:path>
              </a:pathLst>
            </a:custGeom>
            <a:noFill/>
            <a:ln w="28440">
              <a:solidFill>
                <a:srgbClr val="00A4B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7"/>
            <p:cNvSpPr/>
            <p:nvPr/>
          </p:nvSpPr>
          <p:spPr>
            <a:xfrm>
              <a:off x="1886760" y="5036760"/>
              <a:ext cx="444600" cy="443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8"/>
            <p:cNvSpPr/>
            <p:nvPr/>
          </p:nvSpPr>
          <p:spPr>
            <a:xfrm>
              <a:off x="4274640" y="5036760"/>
              <a:ext cx="443160" cy="443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CustomShape 19"/>
          <p:cNvSpPr/>
          <p:nvPr/>
        </p:nvSpPr>
        <p:spPr>
          <a:xfrm>
            <a:off x="811980" y="2335184"/>
            <a:ext cx="6329340" cy="9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800" rIns="0" bIns="0"/>
          <a:lstStyle/>
          <a:p>
            <a:pPr marL="1616075" algn="just">
              <a:lnSpc>
                <a:spcPct val="100000"/>
              </a:lnSpc>
              <a:spcBef>
                <a:spcPts val="510"/>
              </a:spcBef>
            </a:pPr>
            <a:r>
              <a:rPr lang="pt-BR" sz="2000" b="1" strike="noStrike" spc="9" dirty="0">
                <a:solidFill>
                  <a:srgbClr val="000000"/>
                </a:solidFill>
                <a:latin typeface="Trebuchet MS"/>
              </a:rPr>
              <a:t>BOM TRABALHO</a:t>
            </a:r>
            <a:r>
              <a:rPr lang="pt-BR" sz="2000" b="1" strike="noStrike" spc="-9" dirty="0">
                <a:solidFill>
                  <a:srgbClr val="000000"/>
                </a:solidFill>
                <a:latin typeface="Trebuchet MS"/>
              </a:rPr>
              <a:t>!</a:t>
            </a:r>
          </a:p>
          <a:p>
            <a:pPr marL="1616075" algn="just">
              <a:lnSpc>
                <a:spcPct val="100000"/>
              </a:lnSpc>
              <a:spcBef>
                <a:spcPts val="510"/>
              </a:spcBef>
            </a:pPr>
            <a:endParaRPr lang="pt-BR" sz="1000" b="0" strike="noStrike" spc="-1" dirty="0">
              <a:latin typeface="Arial"/>
            </a:endParaRPr>
          </a:p>
          <a:p>
            <a:pPr marL="26988" indent="-26988">
              <a:lnSpc>
                <a:spcPct val="107000"/>
              </a:lnSpc>
              <a:spcBef>
                <a:spcPts val="130"/>
              </a:spcBef>
            </a:pPr>
            <a:r>
              <a:rPr lang="pt-BR" sz="1100" b="0" strike="noStrike" spc="38" dirty="0">
                <a:solidFill>
                  <a:srgbClr val="000000"/>
                </a:solidFill>
                <a:latin typeface="Trebuchet MS"/>
              </a:rPr>
              <a:t>Você configurou com sucesso um servidor virtual </a:t>
            </a:r>
            <a:r>
              <a:rPr lang="pt-BR" sz="1100" b="0" strike="noStrike" spc="38" dirty="0" err="1">
                <a:solidFill>
                  <a:srgbClr val="000000"/>
                </a:solidFill>
                <a:latin typeface="Trebuchet MS"/>
              </a:rPr>
              <a:t>BitBeat</a:t>
            </a:r>
            <a:r>
              <a:rPr lang="pt-BR" sz="1100" b="0" strike="noStrike" spc="38" dirty="0">
                <a:solidFill>
                  <a:srgbClr val="000000"/>
                </a:solidFill>
                <a:latin typeface="Trebuchet MS"/>
              </a:rPr>
              <a:t> Windows Server que e atendeu a todos os requisitos da equipe de produto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835020" y="2472468"/>
            <a:ext cx="438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2600" indent="-360">
              <a:lnSpc>
                <a:spcPct val="100000"/>
              </a:lnSpc>
            </a:pPr>
            <a:r>
              <a:rPr lang="pt-BR" sz="2400" b="1" spc="-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MUDAR LINGUAGEM PARA </a:t>
            </a:r>
          </a:p>
          <a:p>
            <a:pPr marL="12600" indent="-360">
              <a:lnSpc>
                <a:spcPct val="100000"/>
              </a:lnSpc>
            </a:pPr>
            <a:r>
              <a:rPr lang="pt-BR" sz="2400" b="1" spc="-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PORTUGUÊS</a:t>
            </a: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103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499320" y="1571610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No campo de busca no Menu Iniciar digite: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 err="1">
                <a:solidFill>
                  <a:srgbClr val="FF0000"/>
                </a:solidFill>
              </a:rPr>
              <a:t>Language</a:t>
            </a: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Clique sobre o serviço </a:t>
            </a:r>
            <a:r>
              <a:rPr lang="pt-BR" sz="1400" spc="-4" dirty="0" err="1">
                <a:solidFill>
                  <a:srgbClr val="FF0000"/>
                </a:solidFill>
              </a:rPr>
              <a:t>Language</a:t>
            </a:r>
            <a:r>
              <a:rPr lang="pt-BR" sz="1400" spc="-4" dirty="0">
                <a:solidFill>
                  <a:srgbClr val="FF0000"/>
                </a:solidFill>
              </a:rPr>
              <a:t> settings</a:t>
            </a: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Mudar linguagem do Windows para Português.</a:t>
            </a:r>
            <a:endParaRPr lang="pt-BR" sz="1600" spc="-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E6C512-85BA-4400-A026-CA74C663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219745"/>
            <a:ext cx="2200275" cy="714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6A02D4-5CE3-4A21-8F98-5E4912C8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" y="3376612"/>
            <a:ext cx="6706343" cy="4211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615605" y="6255957"/>
            <a:ext cx="1880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</a:t>
            </a:r>
            <a:r>
              <a:rPr lang="pt-BR" spc="-4" dirty="0" err="1">
                <a:solidFill>
                  <a:srgbClr val="FF0000"/>
                </a:solidFill>
              </a:rPr>
              <a:t>Add</a:t>
            </a:r>
            <a:endParaRPr lang="pt-BR" spc="-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9"/>
          <p:cNvSpPr/>
          <p:nvPr/>
        </p:nvSpPr>
        <p:spPr>
          <a:xfrm>
            <a:off x="601582" y="6110082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Mantenhas as opções marcadas: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Procure pela língua Português (Brasil)</a:t>
            </a:r>
            <a:endParaRPr lang="pt-BR" sz="1600" spc="-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233FE3-B31C-4711-AF35-718DEF6D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398522"/>
            <a:ext cx="4219575" cy="40767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653205" y="4959208"/>
            <a:ext cx="1880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Next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C53DB2-A3C6-409F-84C0-2799DAF1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20" y="5539944"/>
            <a:ext cx="3407198" cy="370212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1991655" y="8769282"/>
            <a:ext cx="189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</a:t>
            </a:r>
            <a:r>
              <a:rPr lang="pt-BR" spc="-4" dirty="0" err="1">
                <a:solidFill>
                  <a:srgbClr val="FF0000"/>
                </a:solidFill>
              </a:rPr>
              <a:t>Install</a:t>
            </a:r>
            <a:endParaRPr lang="pt-BR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6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78995A-A4B4-48B2-AAC0-0B02AD41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3" y="3812656"/>
            <a:ext cx="6787077" cy="2099426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538582" y="3246182"/>
            <a:ext cx="6528600" cy="2725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Seleciona a língua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Aguarde terminar a instalação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177319" y="4694274"/>
            <a:ext cx="2175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FF0000"/>
                </a:solidFill>
              </a:rPr>
              <a:t>Clique aqui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6F2C20-AD41-47B2-B3EC-17FBE18AB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518466"/>
            <a:ext cx="4629150" cy="154305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38E36C0-BD96-4E1B-99A0-ECED4749658B}"/>
              </a:ext>
            </a:extLst>
          </p:cNvPr>
          <p:cNvCxnSpPr>
            <a:cxnSpLocks/>
          </p:cNvCxnSpPr>
          <p:nvPr/>
        </p:nvCxnSpPr>
        <p:spPr>
          <a:xfrm flipV="1">
            <a:off x="4676775" y="4844088"/>
            <a:ext cx="650991" cy="21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4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4D034E-5904-4331-A80F-ADD32F1B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357509"/>
            <a:ext cx="4038600" cy="213862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B35FBFC-FA36-4A2A-9E2A-6F2D48F4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27" y="1463341"/>
            <a:ext cx="3293803" cy="3702126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499320" y="643412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Mude para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Dentro de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Region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2938837" y="3871790"/>
            <a:ext cx="2073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Clique em </a:t>
            </a:r>
            <a:r>
              <a:rPr lang="pt-BR" sz="1600" spc="-4" dirty="0" err="1">
                <a:solidFill>
                  <a:srgbClr val="FF0000"/>
                </a:solidFill>
              </a:rPr>
              <a:t>Change</a:t>
            </a:r>
            <a:endParaRPr lang="pt-BR" sz="1600" spc="-4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3763620" y="7107748"/>
            <a:ext cx="162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OK</a:t>
            </a:r>
            <a:endParaRPr lang="pt-BR" spc="-4" dirty="0">
              <a:solidFill>
                <a:srgbClr val="00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11929F-1FBD-4F10-9130-08844BBD4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319" y="7685288"/>
            <a:ext cx="3017933" cy="1586130"/>
          </a:xfrm>
          <a:prstGeom prst="rect">
            <a:avLst/>
          </a:prstGeom>
        </p:spPr>
      </p:pic>
      <p:sp>
        <p:nvSpPr>
          <p:cNvPr id="12" name="CustomShape 9">
            <a:extLst>
              <a:ext uri="{FF2B5EF4-FFF2-40B4-BE49-F238E27FC236}">
                <a16:creationId xmlns:a16="http://schemas.microsoft.com/office/drawing/2014/main" id="{F60B5D22-3CA8-4172-A8CB-AFB4D011F9B6}"/>
              </a:ext>
            </a:extLst>
          </p:cNvPr>
          <p:cNvSpPr/>
          <p:nvPr/>
        </p:nvSpPr>
        <p:spPr>
          <a:xfrm>
            <a:off x="845578" y="860985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Será solicitado para Reiniciar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64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80C452D-7E32-40AE-B62A-B187FA3B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2848675"/>
            <a:ext cx="5269770" cy="3429533"/>
          </a:xfrm>
          <a:prstGeom prst="rect">
            <a:avLst/>
          </a:prstGeom>
        </p:spPr>
      </p:pic>
      <p:sp>
        <p:nvSpPr>
          <p:cNvPr id="222" name="CustomShape 9"/>
          <p:cNvSpPr/>
          <p:nvPr/>
        </p:nvSpPr>
        <p:spPr>
          <a:xfrm>
            <a:off x="499320" y="6928340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Mude para português (Brasil)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Refaça a conexão remota, você trocou o perfil do Administrator, precisamos aplicamos aos demais usuários.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spc="29" dirty="0">
                <a:solidFill>
                  <a:srgbClr val="262626"/>
                </a:solidFill>
                <a:latin typeface="Trebuchet MS"/>
              </a:rPr>
              <a:t>Abra novamente 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5602912" y="3498807"/>
            <a:ext cx="2073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Clique em Configurações de Idioma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F60B5D22-3CA8-4172-A8CB-AFB4D011F9B6}"/>
              </a:ext>
            </a:extLst>
          </p:cNvPr>
          <p:cNvSpPr/>
          <p:nvPr/>
        </p:nvSpPr>
        <p:spPr>
          <a:xfrm>
            <a:off x="845578" y="8609857"/>
            <a:ext cx="6528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b="1" spc="-4" dirty="0">
                <a:solidFill>
                  <a:srgbClr val="000000"/>
                </a:solidFill>
              </a:rPr>
              <a:t>Será solicitado para Reiniciar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E4B361-CC90-49EF-8441-565A2B33F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0" y="2148875"/>
            <a:ext cx="2305050" cy="638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DD26F6-C760-42E1-BAF3-6E0A1861F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805" y="5603508"/>
            <a:ext cx="3288570" cy="369624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C5C5ED-BB72-46C8-9BF9-694CDC13E426}"/>
              </a:ext>
            </a:extLst>
          </p:cNvPr>
          <p:cNvSpPr/>
          <p:nvPr/>
        </p:nvSpPr>
        <p:spPr>
          <a:xfrm>
            <a:off x="3454651" y="6584249"/>
            <a:ext cx="197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pc="-4" dirty="0">
                <a:solidFill>
                  <a:srgbClr val="FF0000"/>
                </a:solidFill>
              </a:rPr>
              <a:t>Clique em Copiar</a:t>
            </a:r>
            <a:endParaRPr lang="pt-BR" spc="-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55EFBE-CA91-422F-B4B9-E71658EF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214562"/>
            <a:ext cx="4343400" cy="5629275"/>
          </a:xfrm>
          <a:prstGeom prst="rect">
            <a:avLst/>
          </a:prstGeom>
        </p:spPr>
      </p:pic>
      <p:sp>
        <p:nvSpPr>
          <p:cNvPr id="233" name="CustomShape 20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7CBB67E7-A21D-4853-B753-C371BDE96B0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2" name="CustomShape 1">
            <a:extLst>
              <a:ext uri="{FF2B5EF4-FFF2-40B4-BE49-F238E27FC236}">
                <a16:creationId xmlns:a16="http://schemas.microsoft.com/office/drawing/2014/main" id="{D6E3A884-A701-45EF-9008-48360BE03B52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Refaça a conexão remota, você trocou o perfil do Administrator, precisamos aplicamos aos demais usuários.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spc="29" dirty="0">
                <a:solidFill>
                  <a:srgbClr val="262626"/>
                </a:solidFill>
                <a:latin typeface="Trebuchet MS"/>
              </a:rPr>
              <a:t>Abra novamente </a:t>
            </a:r>
            <a:endParaRPr lang="pt-BR" sz="1600" spc="-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A6D3BC-131E-4A30-B9C1-41C66A59765F}"/>
              </a:ext>
            </a:extLst>
          </p:cNvPr>
          <p:cNvSpPr/>
          <p:nvPr/>
        </p:nvSpPr>
        <p:spPr>
          <a:xfrm>
            <a:off x="4146550" y="6480416"/>
            <a:ext cx="1783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lang="pt-BR" sz="1600" spc="-4" dirty="0">
                <a:solidFill>
                  <a:srgbClr val="FF0000"/>
                </a:solidFill>
              </a:rPr>
              <a:t>Selecione as duas opções</a:t>
            </a:r>
          </a:p>
        </p:txBody>
      </p:sp>
    </p:spTree>
    <p:extLst>
      <p:ext uri="{BB962C8B-B14F-4D97-AF65-F5344CB8AC3E}">
        <p14:creationId xmlns:p14="http://schemas.microsoft.com/office/powerpoint/2010/main" val="213430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091048"/>
            <a:ext cx="5409720" cy="1218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903135" y="2472468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ENCERRAR A VM </a:t>
            </a:r>
            <a:r>
              <a:rPr lang="pt-BR" sz="2400" b="1" strike="noStrike" spc="-1" dirty="0" err="1">
                <a:solidFill>
                  <a:srgbClr val="232F3E"/>
                </a:solidFill>
                <a:latin typeface="Calibri"/>
              </a:rPr>
              <a:t>Amazon</a:t>
            </a: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 EC2</a:t>
            </a:r>
            <a:endParaRPr lang="pt-BR" sz="2400" b="1" strike="noStrike" spc="-1" dirty="0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93920" y="4312296"/>
            <a:ext cx="525744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32F3E"/>
                </a:solidFill>
                <a:latin typeface="Calibri"/>
              </a:rPr>
              <a:t>Propósito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0000"/>
                </a:solidFill>
                <a:latin typeface="Calibri"/>
              </a:rPr>
              <a:t>Vamos interromper nossa VM EC2 para não gerar gastos</a:t>
            </a:r>
            <a:endParaRPr lang="pt-BR" sz="32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D09C7CF5-8E67-4370-94CD-A65C180236E8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026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4"/>
          <p:cNvSpPr/>
          <p:nvPr/>
        </p:nvSpPr>
        <p:spPr>
          <a:xfrm>
            <a:off x="2902680" y="2037180"/>
            <a:ext cx="6598080" cy="16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400" spc="-4" dirty="0">
                <a:solidFill>
                  <a:srgbClr val="000000"/>
                </a:solidFill>
              </a:rPr>
              <a:t>Passos</a:t>
            </a:r>
            <a:endParaRPr lang="pt-BR" sz="1400" spc="-4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spcBef>
                <a:spcPts val="105"/>
              </a:spcBef>
              <a:buFont typeface="+mj-lt"/>
              <a:buAutoNum type="arabicParenR"/>
            </a:pPr>
            <a:r>
              <a:rPr lang="pt-BR" sz="1400" spc="-4" dirty="0">
                <a:solidFill>
                  <a:srgbClr val="000000"/>
                </a:solidFill>
              </a:rPr>
              <a:t>No menu lateral encontre a opção </a:t>
            </a:r>
            <a:r>
              <a:rPr lang="pt-BR" sz="1400" spc="-4" dirty="0">
                <a:solidFill>
                  <a:srgbClr val="FF0000"/>
                </a:solidFill>
              </a:rPr>
              <a:t>instancias</a:t>
            </a: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endParaRPr lang="pt-BR" sz="1400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2"/>
            </a:pPr>
            <a:r>
              <a:rPr lang="pt-BR" sz="1400" spc="-4" dirty="0">
                <a:solidFill>
                  <a:srgbClr val="000000"/>
                </a:solidFill>
              </a:rPr>
              <a:t>Encontre e selecione seu </a:t>
            </a:r>
            <a:r>
              <a:rPr lang="pt-BR" sz="1400" b="1" spc="-4" dirty="0">
                <a:solidFill>
                  <a:srgbClr val="000000"/>
                </a:solidFill>
              </a:rPr>
              <a:t>VM</a:t>
            </a:r>
          </a:p>
        </p:txBody>
      </p:sp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08C93B-B36E-49C1-AD9B-B294437F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1591710"/>
            <a:ext cx="2047875" cy="3067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8B3A85-E904-42EF-9FDC-C775FCFA1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0" y="5304714"/>
            <a:ext cx="6715125" cy="162877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3E43077-CF55-418A-A377-F4B652BFBEEA}"/>
              </a:ext>
            </a:extLst>
          </p:cNvPr>
          <p:cNvCxnSpPr>
            <a:cxnSpLocks/>
          </p:cNvCxnSpPr>
          <p:nvPr/>
        </p:nvCxnSpPr>
        <p:spPr>
          <a:xfrm>
            <a:off x="313390" y="4010891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127460" y="6400682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1943100" y="4706035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/>
            </a:pPr>
            <a:r>
              <a:rPr lang="en-US" spc="-4" dirty="0">
                <a:solidFill>
                  <a:srgbClr val="000000"/>
                </a:solidFill>
              </a:rPr>
              <a:t>Select Actions &gt; Instance State &gt; Terminate</a:t>
            </a:r>
            <a:endParaRPr lang="pt-BR" spc="-1" dirty="0"/>
          </a:p>
        </p:txBody>
      </p:sp>
    </p:spTree>
    <p:extLst>
      <p:ext uri="{BB962C8B-B14F-4D97-AF65-F5344CB8AC3E}">
        <p14:creationId xmlns:p14="http://schemas.microsoft.com/office/powerpoint/2010/main" val="39334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82040" y="982080"/>
            <a:ext cx="4806720" cy="19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1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200" b="1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200" b="1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200" b="1" strike="noStrike" spc="-1" dirty="0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2339498" y="1350720"/>
            <a:ext cx="5272560" cy="25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1" strike="noStrike" spc="-4" dirty="0">
                <a:solidFill>
                  <a:srgbClr val="000000"/>
                </a:solidFill>
                <a:latin typeface="Arial"/>
              </a:rPr>
              <a:t>Visão geral da tarefa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Nesta atividade prática, você vai construir um servidor Windows 2019 de prova de conceito (POC) em nuvem.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Para entregar este POC, você precisará para criar e lançar um </a:t>
            </a:r>
            <a:r>
              <a:rPr lang="pt-BR" sz="1200" b="0" strike="noStrike" spc="-4" dirty="0">
                <a:solidFill>
                  <a:srgbClr val="00B050"/>
                </a:solidFill>
                <a:latin typeface="Arial"/>
              </a:rPr>
              <a:t>t2.micro 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Elastic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Compute Cloud (</a:t>
            </a:r>
            <a:r>
              <a:rPr lang="pt-BR" sz="1200" b="0" strike="noStrike" spc="-4" dirty="0" err="1">
                <a:solidFill>
                  <a:srgbClr val="0070C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70C0"/>
                </a:solidFill>
                <a:latin typeface="Arial"/>
              </a:rPr>
              <a:t> EC2)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instância usando </a:t>
            </a:r>
            <a:r>
              <a:rPr lang="pt-BR" sz="1200" b="0" strike="noStrike" spc="-4" dirty="0">
                <a:solidFill>
                  <a:srgbClr val="7030A0"/>
                </a:solidFill>
                <a:latin typeface="Arial"/>
              </a:rPr>
              <a:t>Microsoft </a:t>
            </a:r>
            <a:r>
              <a:rPr lang="pt-BR" sz="1200" b="0" strike="noStrike" spc="-4" dirty="0">
                <a:solidFill>
                  <a:srgbClr val="FF0000"/>
                </a:solidFill>
                <a:latin typeface="Arial"/>
              </a:rPr>
              <a:t>Windows Server 2019 Base (AMI)</a:t>
            </a:r>
            <a:r>
              <a:rPr lang="pt-BR" sz="1200" b="0" strike="noStrike" spc="-4" dirty="0">
                <a:solidFill>
                  <a:srgbClr val="7030A0"/>
                </a:solidFill>
                <a:latin typeface="Arial"/>
              </a:rPr>
              <a:t> 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de nível gratuito.</a:t>
            </a: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Um AMI é um modelo usado para criar uma máquina virtual no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EC2. Uma instância do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 fornece capacidade de computação escalonável na nuvem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Web Services (AWS). Ao iniciar uma instância do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EC2, você está criando um servidor virtual. Isso significa que você protege o espaço em um servidor físico localizado em um data center da AWS para seu uso. O espaço alocado consiste no processador, memória, armazenamento e recursos de rede de que você precisa para executar suas cargas de trabalho, aplicativos, serviços e muito mais.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499320" y="5531760"/>
            <a:ext cx="2882520" cy="13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200" b="1" spc="-4" dirty="0">
                <a:solidFill>
                  <a:srgbClr val="000000"/>
                </a:solidFill>
              </a:rPr>
              <a:t>Pré-requisito:</a:t>
            </a:r>
          </a:p>
          <a:p>
            <a:pPr marL="184050" indent="-1714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pt-BR" sz="1200" spc="-4" dirty="0">
                <a:solidFill>
                  <a:srgbClr val="000000"/>
                </a:solidFill>
              </a:rPr>
              <a:t>Apagar </a:t>
            </a:r>
            <a:r>
              <a:rPr lang="pt-BR" sz="1200" b="1" spc="-4" dirty="0" err="1">
                <a:solidFill>
                  <a:srgbClr val="FF0000"/>
                </a:solidFill>
              </a:rPr>
              <a:t>MinhaRedeVPC</a:t>
            </a:r>
            <a:r>
              <a:rPr lang="pt-BR" sz="1200" b="1" spc="-4" dirty="0">
                <a:solidFill>
                  <a:srgbClr val="FF0000"/>
                </a:solidFill>
              </a:rPr>
              <a:t> com IP 10.0.0 </a:t>
            </a:r>
            <a:endParaRPr lang="pt-BR" sz="1200" b="1" spc="-1" dirty="0">
              <a:solidFill>
                <a:srgbClr val="FF0000"/>
              </a:solidFill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spc="-4" dirty="0">
                <a:solidFill>
                  <a:srgbClr val="000000"/>
                </a:solidFill>
              </a:rPr>
              <a:t>Criar a </a:t>
            </a:r>
            <a:r>
              <a:rPr lang="pt-BR" sz="1200" spc="-4" dirty="0" err="1">
                <a:solidFill>
                  <a:srgbClr val="000000"/>
                </a:solidFill>
              </a:rPr>
              <a:t>Amazon</a:t>
            </a:r>
            <a:r>
              <a:rPr lang="pt-BR" sz="1200" spc="-4" dirty="0">
                <a:solidFill>
                  <a:srgbClr val="000000"/>
                </a:solidFill>
              </a:rPr>
              <a:t> VPC: </a:t>
            </a: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1" dirty="0"/>
              <a:t>IPv4 CIDR </a:t>
            </a:r>
            <a:r>
              <a:rPr lang="pt-BR" sz="1200" b="1" dirty="0" err="1"/>
              <a:t>block</a:t>
            </a:r>
            <a:r>
              <a:rPr lang="pt-BR" sz="1200" b="1" dirty="0"/>
              <a:t>: </a:t>
            </a:r>
            <a:r>
              <a:rPr lang="pt-BR" sz="1000" b="1" spc="-4" dirty="0">
                <a:solidFill>
                  <a:srgbClr val="FF0000"/>
                </a:solidFill>
              </a:rPr>
              <a:t>192.168.0.0/16</a:t>
            </a:r>
          </a:p>
          <a:p>
            <a:pPr marL="184320" indent="-171000"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1" dirty="0"/>
              <a:t>VPC </a:t>
            </a:r>
            <a:r>
              <a:rPr lang="pt-BR" sz="1200" b="1" dirty="0" err="1"/>
              <a:t>name</a:t>
            </a:r>
            <a:r>
              <a:rPr lang="pt-BR" sz="1200" b="1" dirty="0"/>
              <a:t>: </a:t>
            </a:r>
            <a:r>
              <a:rPr lang="pt-BR" sz="1000" b="1" spc="-4" dirty="0">
                <a:solidFill>
                  <a:srgbClr val="FF0000"/>
                </a:solidFill>
              </a:rPr>
              <a:t>MinhaRedeVPC192</a:t>
            </a: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1" dirty="0" err="1"/>
              <a:t>Public</a:t>
            </a:r>
            <a:r>
              <a:rPr lang="pt-BR" sz="1200" b="1" dirty="0"/>
              <a:t> </a:t>
            </a:r>
            <a:r>
              <a:rPr lang="pt-BR" sz="1200" b="1" dirty="0" err="1"/>
              <a:t>subnet's</a:t>
            </a:r>
            <a:r>
              <a:rPr lang="pt-BR" sz="1200" b="1" dirty="0"/>
              <a:t> IPv4 : </a:t>
            </a:r>
            <a:r>
              <a:rPr lang="pt-BR" sz="1000" b="1" spc="-4" dirty="0">
                <a:solidFill>
                  <a:srgbClr val="FF0000"/>
                </a:solidFill>
              </a:rPr>
              <a:t>192.168.0.0/24</a:t>
            </a: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1" dirty="0" err="1"/>
              <a:t>Availability</a:t>
            </a:r>
            <a:r>
              <a:rPr lang="pt-BR" sz="1200" b="1" dirty="0"/>
              <a:t> Zone: </a:t>
            </a:r>
            <a:r>
              <a:rPr lang="pt-BR" sz="1050" b="1" spc="-4" dirty="0">
                <a:solidFill>
                  <a:srgbClr val="FF0000"/>
                </a:solidFill>
              </a:rPr>
              <a:t>us-east-1c</a:t>
            </a: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1" dirty="0" err="1"/>
              <a:t>Subnet</a:t>
            </a:r>
            <a:r>
              <a:rPr lang="pt-BR" sz="1200" b="1" dirty="0"/>
              <a:t> </a:t>
            </a:r>
            <a:r>
              <a:rPr lang="pt-BR" sz="1200" b="1" dirty="0" err="1"/>
              <a:t>name</a:t>
            </a:r>
            <a:r>
              <a:rPr lang="pt-BR" sz="1200" b="1" dirty="0"/>
              <a:t>: </a:t>
            </a:r>
            <a:r>
              <a:rPr lang="pt-BR" sz="1050" b="1" spc="-4" dirty="0">
                <a:solidFill>
                  <a:srgbClr val="FF0000"/>
                </a:solidFill>
              </a:rPr>
              <a:t>Sub-Rede-Publica1</a:t>
            </a: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pt-BR" sz="1200" b="1" strike="noStrike" spc="-4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1200" b="1" strike="noStrike" spc="-4" dirty="0">
                <a:solidFill>
                  <a:srgbClr val="000000"/>
                </a:solidFill>
                <a:latin typeface="Arial"/>
              </a:rPr>
              <a:t>Você irá fazer: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Inicie e configure um </a:t>
            </a:r>
            <a:r>
              <a:rPr lang="pt-BR" sz="12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EC2 e 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Ajuste os grupos de segurança</a:t>
            </a:r>
            <a:endParaRPr lang="pt-BR" sz="1200" b="0" strike="noStrike" spc="-1" dirty="0">
              <a:latin typeface="Arial"/>
            </a:endParaRPr>
          </a:p>
          <a:p>
            <a:pPr marL="184320" indent="-1710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</a:pPr>
            <a:r>
              <a:rPr lang="pt-BR" sz="1200" spc="-4" dirty="0">
                <a:solidFill>
                  <a:srgbClr val="000000"/>
                </a:solidFill>
                <a:latin typeface="Arial"/>
              </a:rPr>
              <a:t>T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este o acesso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583560" y="8117100"/>
            <a:ext cx="6604920" cy="13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Resultados de aprendizagem</a:t>
            </a: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Provisione e inicie uma instância do </a:t>
            </a:r>
            <a:r>
              <a:rPr lang="pt-BR" sz="1400" b="0" strike="noStrike" spc="-4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 EC2 selecionando o AMI certo e o tipo de instância para criar uma máquina virtual que pode ser usada por uma organização como um servidor da web. </a:t>
            </a: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400" b="0" strike="noStrike" spc="-4" dirty="0">
                <a:solidFill>
                  <a:srgbClr val="000000"/>
                </a:solidFill>
                <a:latin typeface="Arial"/>
              </a:rPr>
              <a:t>	Vamos começar!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163800" y="1669320"/>
            <a:ext cx="2063880" cy="3546720"/>
          </a:xfrm>
          <a:custGeom>
            <a:avLst/>
            <a:gdLst/>
            <a:ahLst/>
            <a:cxnLst/>
            <a:rect l="l" t="t" r="r" b="b"/>
            <a:pathLst>
              <a:path w="2064385" h="3547110">
                <a:moveTo>
                  <a:pt x="344071" y="0"/>
                </a:moveTo>
                <a:lnTo>
                  <a:pt x="2064381" y="0"/>
                </a:lnTo>
                <a:lnTo>
                  <a:pt x="2064381" y="3203041"/>
                </a:lnTo>
                <a:lnTo>
                  <a:pt x="2061240" y="3249729"/>
                </a:lnTo>
                <a:lnTo>
                  <a:pt x="2052091" y="3294507"/>
                </a:lnTo>
                <a:lnTo>
                  <a:pt x="2037343" y="3336967"/>
                </a:lnTo>
                <a:lnTo>
                  <a:pt x="2017406" y="3376698"/>
                </a:lnTo>
                <a:lnTo>
                  <a:pt x="1992691" y="3413290"/>
                </a:lnTo>
                <a:lnTo>
                  <a:pt x="1963607" y="3446334"/>
                </a:lnTo>
                <a:lnTo>
                  <a:pt x="1930564" y="3475419"/>
                </a:lnTo>
                <a:lnTo>
                  <a:pt x="1893972" y="3500135"/>
                </a:lnTo>
                <a:lnTo>
                  <a:pt x="1854240" y="3520072"/>
                </a:lnTo>
                <a:lnTo>
                  <a:pt x="1811780" y="3534821"/>
                </a:lnTo>
                <a:lnTo>
                  <a:pt x="1767000" y="3543970"/>
                </a:lnTo>
                <a:lnTo>
                  <a:pt x="1720310" y="3547112"/>
                </a:lnTo>
                <a:lnTo>
                  <a:pt x="0" y="3547112"/>
                </a:lnTo>
                <a:lnTo>
                  <a:pt x="0" y="344070"/>
                </a:lnTo>
                <a:lnTo>
                  <a:pt x="3140" y="297382"/>
                </a:lnTo>
                <a:lnTo>
                  <a:pt x="12290" y="252602"/>
                </a:lnTo>
                <a:lnTo>
                  <a:pt x="27038" y="210142"/>
                </a:lnTo>
                <a:lnTo>
                  <a:pt x="46975" y="170411"/>
                </a:lnTo>
                <a:lnTo>
                  <a:pt x="71691" y="133819"/>
                </a:lnTo>
                <a:lnTo>
                  <a:pt x="100776" y="100776"/>
                </a:lnTo>
                <a:lnTo>
                  <a:pt x="133819" y="71691"/>
                </a:lnTo>
                <a:lnTo>
                  <a:pt x="170411" y="46975"/>
                </a:lnTo>
                <a:lnTo>
                  <a:pt x="210143" y="27038"/>
                </a:lnTo>
                <a:lnTo>
                  <a:pt x="252603" y="12290"/>
                </a:lnTo>
                <a:lnTo>
                  <a:pt x="297382" y="3140"/>
                </a:lnTo>
                <a:lnTo>
                  <a:pt x="344071" y="0"/>
                </a:lnTo>
                <a:close/>
              </a:path>
            </a:pathLst>
          </a:custGeom>
          <a:noFill/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353160" y="2907360"/>
            <a:ext cx="1780200" cy="17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/>
          <a:lstStyle/>
          <a:p>
            <a:pPr marL="12600">
              <a:lnSpc>
                <a:spcPct val="95000"/>
              </a:lnSpc>
              <a:spcBef>
                <a:spcPts val="156"/>
              </a:spcBef>
            </a:pPr>
            <a:r>
              <a:rPr lang="pt-BR" sz="1100" b="0" strike="noStrike" spc="-4">
                <a:solidFill>
                  <a:srgbClr val="262626"/>
                </a:solidFill>
                <a:latin typeface="Arial"/>
              </a:rPr>
              <a:t>Amazon EC2 um serviço da web que fornece capacidade de computação redimensionável na nuvem na forma de uma máquina virtual. Nesta atividade, você terá uma prática prática para iniciar, configurar e redimensionar uma instância do Amazon EC2.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482040" y="1825920"/>
            <a:ext cx="609120" cy="609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5"/>
          <p:cNvSpPr/>
          <p:nvPr/>
        </p:nvSpPr>
        <p:spPr>
          <a:xfrm>
            <a:off x="3688200" y="4748040"/>
            <a:ext cx="3416040" cy="29653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6"/>
          <p:cNvSpPr/>
          <p:nvPr/>
        </p:nvSpPr>
        <p:spPr>
          <a:xfrm>
            <a:off x="3963706" y="8712900"/>
            <a:ext cx="452520" cy="452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97" name="CustomShape 17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F07C47CC-9CAA-4DCC-A633-13C3CBBE528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319680" y="2443320"/>
            <a:ext cx="1555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Você sabia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313390" y="3176516"/>
            <a:ext cx="6720080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r>
              <a:rPr lang="pt-BR" spc="-4" dirty="0">
                <a:solidFill>
                  <a:srgbClr val="000000"/>
                </a:solidFill>
              </a:rPr>
              <a:t>Com a Instancia Selecionada  Clique em Estado da Instancia &gt; </a:t>
            </a:r>
            <a:r>
              <a:rPr lang="pt-BR" spc="-4" dirty="0">
                <a:solidFill>
                  <a:srgbClr val="FF0000"/>
                </a:solidFill>
              </a:rPr>
              <a:t>Interromper Instancia</a:t>
            </a: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3"/>
            </a:pPr>
            <a:r>
              <a:rPr lang="pt-BR" spc="-4" dirty="0">
                <a:solidFill>
                  <a:srgbClr val="000000"/>
                </a:solidFill>
              </a:rPr>
              <a:t>Confirme a opção Interromper</a:t>
            </a:r>
            <a:endParaRPr lang="pt-BR" spc="-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2F9552-F6A0-418D-A557-2F52FCD7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1861699"/>
            <a:ext cx="6534150" cy="1221938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3580465" y="2808295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CE1E40E-E633-49E6-BBCA-7D7C6E92A6D6}"/>
              </a:ext>
            </a:extLst>
          </p:cNvPr>
          <p:cNvCxnSpPr>
            <a:cxnSpLocks/>
          </p:cNvCxnSpPr>
          <p:nvPr/>
        </p:nvCxnSpPr>
        <p:spPr>
          <a:xfrm>
            <a:off x="3700090" y="5418145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49B9FA47-304F-46C3-B91C-3A998928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3752850"/>
            <a:ext cx="6267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926A88-F233-4F06-91F2-F4A65718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0" y="1545635"/>
            <a:ext cx="7185660" cy="1419046"/>
          </a:xfrm>
          <a:prstGeom prst="rect">
            <a:avLst/>
          </a:prstGeom>
        </p:spPr>
      </p:pic>
      <p:sp>
        <p:nvSpPr>
          <p:cNvPr id="248" name="CustomShape 15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6E48B7A-D1C6-4477-A65E-BD17B9A43755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BA840B96-2A47-4302-A79A-CF8EBBAEAD7C}"/>
              </a:ext>
            </a:extLst>
          </p:cNvPr>
          <p:cNvSpPr/>
          <p:nvPr/>
        </p:nvSpPr>
        <p:spPr>
          <a:xfrm>
            <a:off x="499320" y="1056420"/>
            <a:ext cx="4806720" cy="27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Encerrar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spc="-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98C0E0-2C64-46E0-86D7-0DB9EE6FEE98}"/>
              </a:ext>
            </a:extLst>
          </p:cNvPr>
          <p:cNvSpPr/>
          <p:nvPr/>
        </p:nvSpPr>
        <p:spPr>
          <a:xfrm>
            <a:off x="313390" y="3176516"/>
            <a:ext cx="6720080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5"/>
            </a:pPr>
            <a:r>
              <a:rPr lang="pt-BR" spc="-4" dirty="0">
                <a:solidFill>
                  <a:srgbClr val="000000"/>
                </a:solidFill>
              </a:rPr>
              <a:t>Verifique se o Estado da instancia está com </a:t>
            </a:r>
            <a:r>
              <a:rPr lang="pt-BR" spc="-4">
                <a:solidFill>
                  <a:srgbClr val="000000"/>
                </a:solidFill>
              </a:rPr>
              <a:t>“Interrompido”</a:t>
            </a:r>
            <a:endParaRPr lang="pt-BR" spc="-4" dirty="0">
              <a:solidFill>
                <a:srgbClr val="000000"/>
              </a:solidFill>
            </a:endParaRPr>
          </a:p>
          <a:p>
            <a:pPr marL="355500" indent="-342900">
              <a:lnSpc>
                <a:spcPct val="100000"/>
              </a:lnSpc>
              <a:spcBef>
                <a:spcPts val="105"/>
              </a:spcBef>
              <a:buFont typeface="+mj-lt"/>
              <a:buAutoNum type="arabicParenR" startAt="5"/>
            </a:pPr>
            <a:endParaRPr lang="pt-BR" spc="-4" dirty="0">
              <a:solidFill>
                <a:srgbClr val="00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E727C19-E632-4702-A98A-87ECFA66B56A}"/>
              </a:ext>
            </a:extLst>
          </p:cNvPr>
          <p:cNvCxnSpPr>
            <a:cxnSpLocks/>
          </p:cNvCxnSpPr>
          <p:nvPr/>
        </p:nvCxnSpPr>
        <p:spPr>
          <a:xfrm>
            <a:off x="3487500" y="2528466"/>
            <a:ext cx="371860" cy="130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6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2CF99F5-FA4C-45DC-9975-C0A263A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4619625"/>
            <a:ext cx="6591300" cy="819150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87440" y="2269800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78560">
              <a:lnSpc>
                <a:spcPct val="11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Quando você cria sua conta da AWS, a AWS cria uma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Virtual Private Cloud (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VPC) padrão para você em cada região.</a:t>
            </a:r>
          </a:p>
          <a:p>
            <a:pPr marL="178560">
              <a:lnSpc>
                <a:spcPct val="110000"/>
              </a:lnSpc>
              <a:spcBef>
                <a:spcPts val="99"/>
              </a:spcBef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Seu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Amazon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VPC padrão contém uma </a:t>
            </a:r>
            <a:r>
              <a:rPr lang="pt-BR" sz="1400" b="0" strike="noStrike" spc="-1" dirty="0" err="1">
                <a:solidFill>
                  <a:srgbClr val="000000"/>
                </a:solidFill>
                <a:latin typeface="Calibri"/>
              </a:rPr>
              <a:t>sub-rede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 padrão.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lang="pt-BR" sz="14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Inicie uma instância </a:t>
            </a:r>
            <a:r>
              <a:rPr lang="pt-BR" sz="1200" b="1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 EC2</a:t>
            </a: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Nosso primeiro requisito é que nossa equipe de produto deseje um servidor web Linux que tenha o Apache instalado. Eles também gostariam que fosse acessível ao público, então vamos em frente.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 </a:t>
            </a: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AWS Console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, encontre e selecione o painel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No </a:t>
            </a:r>
            <a:r>
              <a:rPr lang="pt-BR" sz="1200" b="1" spc="-5" dirty="0">
                <a:cs typeface="Arial"/>
              </a:rPr>
              <a:t>EC2 dashboard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, clique em                            </a:t>
            </a:r>
            <a:r>
              <a:rPr lang="sv-SE" sz="1200" spc="-5" dirty="0">
                <a:cs typeface="Arial"/>
              </a:rPr>
              <a:t>ou</a:t>
            </a:r>
            <a:endParaRPr lang="pt-BR" sz="1200" b="0" strike="noStrike" spc="-1" dirty="0">
              <a:latin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Observe a variedade de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AMIs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localizadas na página AMI. Esses são modelos diferentes para diferentes tipos de máquinas. Selecione o </a:t>
            </a:r>
            <a:r>
              <a:rPr lang="pt-BR" sz="1200" b="1" spc="-4" dirty="0">
                <a:solidFill>
                  <a:srgbClr val="7030A0"/>
                </a:solidFill>
              </a:rPr>
              <a:t>Microsoft Windows Server 2019 Base</a:t>
            </a:r>
            <a:endParaRPr lang="sv-SE" sz="1200" b="1" spc="-5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spc="-5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469265" marR="5080" indent="-228600">
              <a:lnSpc>
                <a:spcPts val="14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endParaRPr lang="sv-SE" sz="1200" dirty="0">
              <a:solidFill>
                <a:srgbClr val="7030A0"/>
              </a:solidFill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Observe a variedade de tipos de instância disponíveis. 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a instância </a:t>
            </a:r>
            <a:r>
              <a:rPr lang="pt-BR" sz="1200" b="1" strike="noStrike" spc="-1" dirty="0">
                <a:solidFill>
                  <a:srgbClr val="FF0000"/>
                </a:solidFill>
                <a:latin typeface="Arial"/>
              </a:rPr>
              <a:t>t2.medium</a:t>
            </a:r>
            <a:endParaRPr lang="pt-BR" sz="1200" b="1" strike="noStrike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trike="noStrike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pc="-1" dirty="0">
              <a:solidFill>
                <a:srgbClr val="000000"/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endParaRPr lang="pt-BR" sz="1200" b="1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Selecione Próximo: </a:t>
            </a:r>
            <a:r>
              <a:rPr lang="pt-BR" sz="1200" b="1" spc="-5" dirty="0">
                <a:cs typeface="Arial"/>
              </a:rPr>
              <a:t>Configure </a:t>
            </a:r>
            <a:r>
              <a:rPr lang="pt-BR" sz="1200" b="1" spc="-5" dirty="0" err="1">
                <a:cs typeface="Arial"/>
              </a:rPr>
              <a:t>Instance</a:t>
            </a:r>
            <a:r>
              <a:rPr lang="pt-BR" sz="1200" b="1" spc="-10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Details</a:t>
            </a:r>
            <a:endParaRPr lang="pt-BR" sz="1200" b="1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842100" y="1531710"/>
            <a:ext cx="609120" cy="608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A7854C-5792-4C96-A977-EFBCCF220D6F}"/>
              </a:ext>
            </a:extLst>
          </p:cNvPr>
          <p:cNvSpPr txBox="1"/>
          <p:nvPr/>
        </p:nvSpPr>
        <p:spPr>
          <a:xfrm>
            <a:off x="1507940" y="165142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VOCÊ SABIA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07534-624E-40C3-8BFF-701428B3A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180" y="3930324"/>
            <a:ext cx="1289685" cy="232675"/>
          </a:xfrm>
          <a:prstGeom prst="rect">
            <a:avLst/>
          </a:prstGeom>
        </p:spPr>
      </p:pic>
      <p:sp>
        <p:nvSpPr>
          <p:cNvPr id="107" name="CustomShape 9"/>
          <p:cNvSpPr/>
          <p:nvPr/>
        </p:nvSpPr>
        <p:spPr>
          <a:xfrm>
            <a:off x="3657660" y="3948021"/>
            <a:ext cx="1047240" cy="197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0A85E4A-8DBC-4845-B65E-AB170C496722}"/>
              </a:ext>
            </a:extLst>
          </p:cNvPr>
          <p:cNvCxnSpPr>
            <a:cxnSpLocks/>
          </p:cNvCxnSpPr>
          <p:nvPr/>
        </p:nvCxnSpPr>
        <p:spPr>
          <a:xfrm flipV="1">
            <a:off x="5685022" y="4868546"/>
            <a:ext cx="411563" cy="21098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80331A3-768B-4B87-A331-B58E934D3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240" y="6519836"/>
            <a:ext cx="2333625" cy="381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8809BE5-0814-437B-A34F-A0D907892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929144"/>
            <a:ext cx="7772400" cy="656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35040" y="1294440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Como este é apenas um POC, usaremos nosso </a:t>
            </a:r>
            <a:r>
              <a:rPr lang="pt-BR" sz="1200" b="1" strike="noStrike" spc="-1" dirty="0">
                <a:solidFill>
                  <a:srgbClr val="FF0000"/>
                </a:solidFill>
                <a:latin typeface="Arial"/>
              </a:rPr>
              <a:t>MinhaRedeVPC192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padrão e </a:t>
            </a: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lançaremos nossa instância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 na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sub-rede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1" spc="-1" dirty="0">
                <a:solidFill>
                  <a:srgbClr val="7030A0"/>
                </a:solidFill>
              </a:rPr>
              <a:t>Sub-Rede-Publica1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padrão, ative 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Auto-assign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Public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IP </a:t>
            </a:r>
            <a:r>
              <a:rPr lang="pt-BR" sz="1200" b="1" strike="noStrike" spc="-1" dirty="0" err="1">
                <a:solidFill>
                  <a:srgbClr val="FF0000"/>
                </a:solidFill>
                <a:latin typeface="Arial"/>
              </a:rPr>
              <a:t>Enable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1200" b="0" strike="noStrike" spc="-1" dirty="0">
              <a:latin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r>
              <a:rPr lang="pt-BR" sz="1200" spc="-1" dirty="0">
                <a:solidFill>
                  <a:srgbClr val="000000"/>
                </a:solidFill>
              </a:rPr>
              <a:t>Reservar um IP Fixo </a:t>
            </a:r>
            <a:r>
              <a:rPr lang="pt-BR" sz="1200" b="1" spc="-5" dirty="0">
                <a:solidFill>
                  <a:srgbClr val="FF0000"/>
                </a:solidFill>
                <a:cs typeface="Arial"/>
              </a:rPr>
              <a:t>192.168.0.10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r>
              <a:rPr lang="pt-BR" sz="1200" spc="-1" dirty="0">
                <a:solidFill>
                  <a:srgbClr val="000000"/>
                </a:solidFill>
              </a:rPr>
              <a:t>Aceite as configurações padrão para a página </a:t>
            </a:r>
            <a:r>
              <a:rPr lang="pt-BR" sz="1200" b="1" spc="-5" dirty="0">
                <a:solidFill>
                  <a:srgbClr val="FF0000"/>
                </a:solidFill>
                <a:cs typeface="Arial"/>
              </a:rPr>
              <a:t>Clicar em Adicionar Armazenamento</a:t>
            </a: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41200" indent="-228600">
              <a:lnSpc>
                <a:spcPct val="100000"/>
              </a:lnSpc>
              <a:buFont typeface="+mj-lt"/>
              <a:buAutoNum type="arabicPeriod" startAt="6"/>
            </a:pPr>
            <a:endParaRPr lang="pt-BR" sz="1200" b="1" strike="noStrike"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9CCA96-6404-44F5-8DF0-0EC9D8BB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0" y="2569397"/>
            <a:ext cx="6702456" cy="26446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81FE3B-EC97-4DE6-9F94-E9726E1A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7489003"/>
            <a:ext cx="7334250" cy="10833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CC8F92F-C935-4311-89B9-CE8F7B989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56" y="5632865"/>
            <a:ext cx="6962775" cy="5143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220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99320" y="960160"/>
            <a:ext cx="480672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244180" y="3040483"/>
            <a:ext cx="6762192" cy="42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7. Na Etapa 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Step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) 4 - </a:t>
            </a:r>
            <a:r>
              <a:rPr lang="pt-BR" sz="1200" b="1" strike="noStrike" spc="-1" dirty="0">
                <a:solidFill>
                  <a:srgbClr val="FF0000"/>
                </a:solidFill>
                <a:latin typeface="Arial"/>
              </a:rPr>
              <a:t>Não mude o tamanho do disco isso pode gerar altas cobranças</a:t>
            </a: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pt-BR" sz="1200" spc="-1" dirty="0">
              <a:solidFill>
                <a:srgbClr val="FF0000"/>
              </a:solidFill>
              <a:latin typeface="Arial"/>
            </a:endParaRPr>
          </a:p>
          <a:p>
            <a:pPr marL="12600"/>
            <a:r>
              <a:rPr lang="pt-BR" sz="1200" spc="-1" dirty="0">
                <a:solidFill>
                  <a:srgbClr val="000000"/>
                </a:solidFill>
              </a:rPr>
              <a:t>8. Na </a:t>
            </a:r>
            <a:r>
              <a:rPr lang="pt-BR" sz="1200" spc="-1" dirty="0">
                <a:solidFill>
                  <a:srgbClr val="0070C0"/>
                </a:solidFill>
              </a:rPr>
              <a:t>Etapa (</a:t>
            </a:r>
            <a:r>
              <a:rPr lang="pt-BR" sz="1200" spc="-1" dirty="0" err="1">
                <a:solidFill>
                  <a:srgbClr val="0070C0"/>
                </a:solidFill>
              </a:rPr>
              <a:t>Step</a:t>
            </a:r>
            <a:r>
              <a:rPr lang="pt-BR" sz="1200" spc="-1" dirty="0">
                <a:solidFill>
                  <a:srgbClr val="0070C0"/>
                </a:solidFill>
              </a:rPr>
              <a:t>) 4</a:t>
            </a:r>
            <a:r>
              <a:rPr lang="pt-BR" sz="1200" spc="-1" dirty="0">
                <a:solidFill>
                  <a:srgbClr val="000000"/>
                </a:solidFill>
              </a:rPr>
              <a:t> – </a:t>
            </a:r>
            <a:r>
              <a:rPr lang="pt-BR" sz="1200" spc="-1" dirty="0"/>
              <a:t>no final da pagina clique em</a:t>
            </a:r>
            <a:r>
              <a:rPr lang="pt-BR" sz="1200" spc="-1" dirty="0">
                <a:solidFill>
                  <a:srgbClr val="FF0000"/>
                </a:solidFill>
              </a:rPr>
              <a:t> Next: </a:t>
            </a:r>
            <a:r>
              <a:rPr lang="pt-BR" sz="1200" spc="-1" dirty="0" err="1">
                <a:solidFill>
                  <a:srgbClr val="FF0000"/>
                </a:solidFill>
              </a:rPr>
              <a:t>Add</a:t>
            </a:r>
            <a:r>
              <a:rPr lang="pt-BR" sz="1200" spc="-1" dirty="0">
                <a:solidFill>
                  <a:srgbClr val="FF0000"/>
                </a:solidFill>
              </a:rPr>
              <a:t> </a:t>
            </a:r>
            <a:r>
              <a:rPr lang="pt-BR" sz="1200" spc="-1" dirty="0" err="1">
                <a:solidFill>
                  <a:srgbClr val="FF0000"/>
                </a:solidFill>
              </a:rPr>
              <a:t>Tags</a:t>
            </a:r>
            <a:endParaRPr lang="pt-BR" sz="1200" spc="-1" dirty="0">
              <a:solidFill>
                <a:srgbClr val="FF0000"/>
              </a:solidFill>
            </a:endParaRPr>
          </a:p>
          <a:p>
            <a:pPr marL="12600">
              <a:lnSpc>
                <a:spcPct val="100000"/>
              </a:lnSpc>
            </a:pPr>
            <a:endParaRPr lang="pt-BR" sz="12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669BABC0-83B8-40E6-9E41-8F0E54920E8F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5E348B-6A07-490C-A26C-B0A17566AE22}"/>
              </a:ext>
            </a:extLst>
          </p:cNvPr>
          <p:cNvSpPr/>
          <p:nvPr/>
        </p:nvSpPr>
        <p:spPr>
          <a:xfrm>
            <a:off x="244180" y="1601923"/>
            <a:ext cx="643147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r>
              <a:rPr lang="pt-BR" sz="1200" spc="-1" dirty="0">
                <a:solidFill>
                  <a:srgbClr val="000000"/>
                </a:solidFill>
              </a:rPr>
              <a:t>Clique em </a:t>
            </a:r>
            <a:r>
              <a:rPr lang="pt-BR" sz="1200" b="1" spc="-1" dirty="0">
                <a:solidFill>
                  <a:srgbClr val="000000"/>
                </a:solidFill>
              </a:rPr>
              <a:t>Next: </a:t>
            </a:r>
            <a:r>
              <a:rPr lang="pt-BR" sz="1200" b="1" spc="-1" dirty="0" err="1">
                <a:solidFill>
                  <a:srgbClr val="000000"/>
                </a:solidFill>
              </a:rPr>
              <a:t>Add</a:t>
            </a:r>
            <a:r>
              <a:rPr lang="pt-BR" sz="1200" b="1" spc="-1" dirty="0">
                <a:solidFill>
                  <a:srgbClr val="000000"/>
                </a:solidFill>
              </a:rPr>
              <a:t> </a:t>
            </a:r>
            <a:r>
              <a:rPr lang="pt-BR" sz="1200" b="1" spc="-1" dirty="0" err="1">
                <a:solidFill>
                  <a:srgbClr val="000000"/>
                </a:solidFill>
              </a:rPr>
              <a:t>Storage</a:t>
            </a: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8"/>
            </a:pPr>
            <a:endParaRPr lang="pt-BR" sz="1200" b="1" spc="-1" dirty="0"/>
          </a:p>
          <a:p>
            <a:pPr lvl="1">
              <a:spcBef>
                <a:spcPts val="230"/>
              </a:spcBef>
            </a:pPr>
            <a:r>
              <a:rPr lang="pt-BR" sz="1200" spc="-1" dirty="0">
                <a:solidFill>
                  <a:srgbClr val="000000"/>
                </a:solidFill>
              </a:rPr>
              <a:t>Não precisaremos de outro volume </a:t>
            </a:r>
            <a:r>
              <a:rPr lang="pt-BR" sz="1200" spc="-1" dirty="0" err="1">
                <a:solidFill>
                  <a:srgbClr val="000000"/>
                </a:solidFill>
              </a:rPr>
              <a:t>Amazon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Elastic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Block</a:t>
            </a:r>
            <a:r>
              <a:rPr lang="pt-BR" sz="1200" spc="-1" dirty="0">
                <a:solidFill>
                  <a:srgbClr val="000000"/>
                </a:solidFill>
              </a:rPr>
              <a:t> </a:t>
            </a:r>
            <a:r>
              <a:rPr lang="pt-BR" sz="1200" spc="-1" dirty="0" err="1">
                <a:solidFill>
                  <a:srgbClr val="000000"/>
                </a:solidFill>
              </a:rPr>
              <a:t>Store</a:t>
            </a:r>
            <a:r>
              <a:rPr lang="pt-BR" sz="1200" spc="-1" dirty="0">
                <a:solidFill>
                  <a:srgbClr val="000000"/>
                </a:solidFill>
              </a:rPr>
              <a:t> (</a:t>
            </a:r>
            <a:r>
              <a:rPr lang="pt-BR" sz="1200" spc="-1" dirty="0" err="1">
                <a:solidFill>
                  <a:srgbClr val="000000"/>
                </a:solidFill>
              </a:rPr>
              <a:t>Amazon</a:t>
            </a:r>
            <a:r>
              <a:rPr lang="pt-BR" sz="1200" spc="-1" dirty="0">
                <a:solidFill>
                  <a:srgbClr val="000000"/>
                </a:solidFill>
              </a:rPr>
              <a:t> EBS)</a:t>
            </a:r>
          </a:p>
          <a:p>
            <a:pPr lvl="1">
              <a:spcBef>
                <a:spcPts val="230"/>
              </a:spcBef>
            </a:pPr>
            <a:r>
              <a:rPr lang="pt-BR" sz="1200" spc="-1" dirty="0">
                <a:solidFill>
                  <a:srgbClr val="000000"/>
                </a:solidFill>
              </a:rPr>
              <a:t>Dentro de </a:t>
            </a:r>
            <a:r>
              <a:rPr lang="pt-BR" sz="1200" b="1" spc="-1" dirty="0">
                <a:solidFill>
                  <a:srgbClr val="0070C0"/>
                </a:solidFill>
              </a:rPr>
              <a:t>Step4: </a:t>
            </a:r>
            <a:r>
              <a:rPr lang="pt-BR" sz="1200" b="1" spc="-1" dirty="0" err="1">
                <a:solidFill>
                  <a:srgbClr val="0070C0"/>
                </a:solidFill>
              </a:rPr>
              <a:t>Add</a:t>
            </a:r>
            <a:r>
              <a:rPr lang="pt-BR" sz="1200" b="1" spc="-1" dirty="0">
                <a:solidFill>
                  <a:srgbClr val="0070C0"/>
                </a:solidFill>
              </a:rPr>
              <a:t> </a:t>
            </a:r>
            <a:r>
              <a:rPr lang="pt-BR" sz="1200" b="1" spc="-1" dirty="0" err="1">
                <a:solidFill>
                  <a:srgbClr val="0070C0"/>
                </a:solidFill>
              </a:rPr>
              <a:t>Storage</a:t>
            </a:r>
            <a:r>
              <a:rPr lang="pt-BR" sz="1200" b="1" spc="-1" dirty="0">
                <a:solidFill>
                  <a:srgbClr val="0070C0"/>
                </a:solidFill>
              </a:rPr>
              <a:t> </a:t>
            </a:r>
            <a:r>
              <a:rPr lang="pt-BR" sz="1200" spc="-1" dirty="0">
                <a:solidFill>
                  <a:srgbClr val="000000"/>
                </a:solidFill>
              </a:rPr>
              <a:t>- Clique em </a:t>
            </a:r>
            <a:r>
              <a:rPr lang="pt-BR" sz="1200" b="1" spc="-5" dirty="0">
                <a:cs typeface="Arial"/>
              </a:rPr>
              <a:t>Next 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b="1" spc="-1" dirty="0" err="1">
                <a:solidFill>
                  <a:srgbClr val="000000"/>
                </a:solidFill>
              </a:rPr>
              <a:t>Add</a:t>
            </a:r>
            <a:r>
              <a:rPr lang="pt-BR" sz="1200" b="1" spc="-1" dirty="0">
                <a:solidFill>
                  <a:srgbClr val="000000"/>
                </a:solidFill>
              </a:rPr>
              <a:t> </a:t>
            </a:r>
            <a:r>
              <a:rPr lang="pt-BR" sz="1200" b="1" spc="-1" dirty="0" err="1">
                <a:solidFill>
                  <a:srgbClr val="000000"/>
                </a:solidFill>
              </a:rPr>
              <a:t>Tags</a:t>
            </a:r>
            <a:endParaRPr lang="pt-BR" sz="1200" b="1" spc="-1" dirty="0"/>
          </a:p>
          <a:p>
            <a:pPr lvl="1">
              <a:spcBef>
                <a:spcPts val="230"/>
              </a:spcBef>
            </a:pPr>
            <a:endParaRPr lang="pt-BR" sz="1200" spc="-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16FA59-E908-4087-AF36-8C80696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8" y="1927346"/>
            <a:ext cx="4505325" cy="561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B7939E7-FF0D-4FD7-84AD-94F355B5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15" y="6966483"/>
            <a:ext cx="4410075" cy="590550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F4358E8-76AD-408A-9B0E-CDC07CF60A98}"/>
              </a:ext>
            </a:extLst>
          </p:cNvPr>
          <p:cNvCxnSpPr>
            <a:cxnSpLocks/>
          </p:cNvCxnSpPr>
          <p:nvPr/>
        </p:nvCxnSpPr>
        <p:spPr>
          <a:xfrm flipH="1">
            <a:off x="5324973" y="6891383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0393E91D-C924-43B7-8FED-1C6CB9D19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0" y="3449382"/>
            <a:ext cx="7193180" cy="27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2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8583228-F10E-4CC4-9140-0319A68B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8" y="5537940"/>
            <a:ext cx="6324600" cy="19334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AAD407-CD4A-4B83-ADBF-25C1B257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1" y="3965804"/>
            <a:ext cx="4522516" cy="765139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555120" y="1410120"/>
            <a:ext cx="5095800" cy="3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Vamos adicionar algum armazenamento à nossa instância,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tags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 grupos de segurança: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313920" y="1800000"/>
            <a:ext cx="4806720" cy="12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/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7"/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9"/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Dentro de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Step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5: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Add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1" strike="noStrike" spc="-1" dirty="0" err="1">
                <a:solidFill>
                  <a:srgbClr val="0070C0"/>
                </a:solidFill>
                <a:latin typeface="Arial"/>
              </a:rPr>
              <a:t>Tags</a:t>
            </a:r>
            <a:r>
              <a:rPr lang="pt-BR" sz="1200" b="1" strike="noStrike" spc="-1" dirty="0">
                <a:solidFill>
                  <a:srgbClr val="0070C0"/>
                </a:solidFill>
                <a:latin typeface="Arial"/>
              </a:rPr>
              <a:t>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- Clique em </a:t>
            </a:r>
            <a:r>
              <a:rPr lang="pt-BR" sz="1200" b="1" spc="-5" dirty="0" err="1">
                <a:cs typeface="Arial"/>
              </a:rPr>
              <a:t>Add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tag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e configure:</a:t>
            </a:r>
          </a:p>
          <a:p>
            <a:pPr marL="685800" lvl="1" indent="-228600"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4" dirty="0">
                <a:solidFill>
                  <a:srgbClr val="000000"/>
                </a:solidFill>
              </a:rPr>
              <a:t>Key</a:t>
            </a:r>
            <a:r>
              <a:rPr lang="pt-BR" sz="1200" spc="-4" dirty="0">
                <a:solidFill>
                  <a:srgbClr val="000000"/>
                </a:solidFill>
              </a:rPr>
              <a:t>: </a:t>
            </a:r>
            <a:r>
              <a:rPr lang="pt-BR" sz="1200" b="1" spc="-4" dirty="0" err="1">
                <a:solidFill>
                  <a:srgbClr val="FF0000"/>
                </a:solidFill>
              </a:rPr>
              <a:t>Name</a:t>
            </a:r>
            <a:r>
              <a:rPr lang="pt-BR" sz="1200" spc="-4" dirty="0">
                <a:solidFill>
                  <a:srgbClr val="000000"/>
                </a:solidFill>
              </a:rPr>
              <a:t> e </a:t>
            </a:r>
            <a:r>
              <a:rPr lang="pt-BR" sz="1200" b="1" spc="-4" dirty="0">
                <a:solidFill>
                  <a:srgbClr val="000000"/>
                </a:solidFill>
              </a:rPr>
              <a:t>Valor</a:t>
            </a:r>
            <a:r>
              <a:rPr lang="pt-BR" sz="1200" spc="-4" dirty="0">
                <a:solidFill>
                  <a:srgbClr val="000000"/>
                </a:solidFill>
              </a:rPr>
              <a:t>: </a:t>
            </a:r>
            <a:r>
              <a:rPr lang="pt-BR" sz="1200" b="1" spc="-4" dirty="0">
                <a:solidFill>
                  <a:srgbClr val="FF0000"/>
                </a:solidFill>
              </a:rPr>
              <a:t>WindowsServer2019</a:t>
            </a:r>
            <a:endParaRPr lang="pt-BR" sz="1200" b="1" strike="noStrike" spc="-1" dirty="0">
              <a:solidFill>
                <a:srgbClr val="FF0000"/>
              </a:solidFill>
              <a:latin typeface="Arial"/>
            </a:endParaRPr>
          </a:p>
          <a:p>
            <a:pPr marL="685800" lvl="1" indent="-228600">
              <a:spcBef>
                <a:spcPts val="230"/>
              </a:spcBef>
              <a:buFont typeface="+mj-lt"/>
              <a:buAutoNum type="alphaLcParenR"/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355014" y="3975770"/>
            <a:ext cx="4621320" cy="1556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160" rIns="0" bIns="0"/>
          <a:lstStyle/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Clique em </a:t>
            </a:r>
            <a:r>
              <a:rPr lang="pt-BR" sz="1200" b="1" spc="-5" dirty="0">
                <a:cs typeface="Arial"/>
              </a:rPr>
              <a:t>Próximo 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1200" b="1" spc="-5" dirty="0">
                <a:cs typeface="Arial"/>
              </a:rPr>
              <a:t>Configure o Security</a:t>
            </a:r>
            <a:r>
              <a:rPr lang="pt-BR" sz="1200" b="1" spc="-15" dirty="0">
                <a:cs typeface="Arial"/>
              </a:rPr>
              <a:t> </a:t>
            </a:r>
            <a:r>
              <a:rPr lang="pt-BR" sz="1200" b="1" spc="-5" dirty="0" err="1">
                <a:cs typeface="Arial"/>
              </a:rPr>
              <a:t>Group</a:t>
            </a: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endParaRPr lang="pt-BR" sz="1200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30"/>
              </a:spcBef>
              <a:buFont typeface="+mj-lt"/>
              <a:buAutoNum type="arabicParenR" startAt="10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Mantenha o grupo de segurança como </a:t>
            </a:r>
            <a:r>
              <a:rPr lang="pt-BR" sz="1200" spc="-4" dirty="0">
                <a:solidFill>
                  <a:srgbClr val="000000"/>
                </a:solidFill>
                <a:latin typeface="Arial"/>
              </a:rPr>
              <a:t>está, só altere o nome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5" dirty="0">
                <a:cs typeface="Arial"/>
              </a:rPr>
              <a:t>Security </a:t>
            </a:r>
            <a:r>
              <a:rPr lang="pt-BR" sz="1200" b="1" spc="-5" dirty="0" err="1">
                <a:cs typeface="Arial"/>
              </a:rPr>
              <a:t>group</a:t>
            </a:r>
            <a:r>
              <a:rPr lang="pt-BR" sz="1200" spc="-5" dirty="0">
                <a:cs typeface="Arial"/>
              </a:rPr>
              <a:t> nome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spc="-1" dirty="0" err="1">
                <a:solidFill>
                  <a:srgbClr val="FF0000"/>
                </a:solidFill>
              </a:rPr>
              <a:t>GrupoSec-WindowsServer</a:t>
            </a: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b="1" spc="-5" dirty="0" err="1">
                <a:cs typeface="Arial"/>
              </a:rPr>
              <a:t>Description</a:t>
            </a:r>
            <a:r>
              <a:rPr lang="pt-BR" sz="1200" b="1" spc="-5" dirty="0">
                <a:cs typeface="Arial"/>
              </a:rPr>
              <a:t> </a:t>
            </a:r>
            <a:r>
              <a:rPr lang="pt-BR" sz="1200" spc="-1" dirty="0">
                <a:solidFill>
                  <a:srgbClr val="000000"/>
                </a:solidFill>
              </a:rPr>
              <a:t>: </a:t>
            </a:r>
            <a:r>
              <a:rPr lang="pt-BR" sz="1200" spc="-1" dirty="0">
                <a:solidFill>
                  <a:srgbClr val="FF0000"/>
                </a:solidFill>
              </a:rPr>
              <a:t>Portas-de-acesso-ao-</a:t>
            </a:r>
            <a:r>
              <a:rPr lang="pt-BR" sz="1200" spc="-1" dirty="0" err="1">
                <a:solidFill>
                  <a:srgbClr val="FF0000"/>
                </a:solidFill>
              </a:rPr>
              <a:t>windows</a:t>
            </a:r>
            <a:r>
              <a:rPr lang="pt-BR" sz="1200" spc="-1" dirty="0">
                <a:solidFill>
                  <a:srgbClr val="FF0000"/>
                </a:solidFill>
              </a:rPr>
              <a:t>-server</a:t>
            </a: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endParaRPr lang="pt-BR" sz="1200" spc="-1" dirty="0">
              <a:solidFill>
                <a:srgbClr val="FF0000"/>
              </a:solidFill>
            </a:endParaRPr>
          </a:p>
          <a:p>
            <a:pPr marL="536575" indent="-228600">
              <a:lnSpc>
                <a:spcPct val="100000"/>
              </a:lnSpc>
              <a:spcBef>
                <a:spcPts val="230"/>
              </a:spcBef>
              <a:buFont typeface="+mj-lt"/>
              <a:buAutoNum type="alphaLcParenR"/>
            </a:pPr>
            <a:r>
              <a:rPr lang="pt-BR" sz="1200" spc="-1" dirty="0">
                <a:solidFill>
                  <a:srgbClr val="000000"/>
                </a:solidFill>
              </a:rPr>
              <a:t>Click em </a:t>
            </a:r>
            <a:r>
              <a:rPr lang="pt-BR" sz="1200" b="1" spc="-5" dirty="0">
                <a:cs typeface="Arial"/>
              </a:rPr>
              <a:t>Executar</a:t>
            </a:r>
            <a:r>
              <a:rPr lang="pt-BR" sz="1200" spc="-1" dirty="0">
                <a:solidFill>
                  <a:srgbClr val="000000"/>
                </a:solidFill>
              </a:rPr>
              <a:t>.</a:t>
            </a:r>
            <a:endParaRPr lang="pt-BR" sz="1200" spc="-1" dirty="0"/>
          </a:p>
        </p:txBody>
      </p:sp>
      <p:sp>
        <p:nvSpPr>
          <p:cNvPr id="132" name="CustomShape 16"/>
          <p:cNvSpPr/>
          <p:nvPr/>
        </p:nvSpPr>
        <p:spPr>
          <a:xfrm>
            <a:off x="5255942" y="4269518"/>
            <a:ext cx="2217240" cy="1388710"/>
          </a:xfrm>
          <a:prstGeom prst="rect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800" rIns="0" bIns="0"/>
          <a:lstStyle/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1" strike="noStrike" spc="-1" dirty="0">
                <a:solidFill>
                  <a:srgbClr val="000000"/>
                </a:solidFill>
                <a:latin typeface="Arial"/>
              </a:rPr>
              <a:t>Grupos de segurança</a:t>
            </a:r>
            <a:endParaRPr lang="pt-BR" sz="12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Os grupos de segurança da AWS (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SGs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) são associados às instâncias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 e fornecem segurança no nível de protocolo e acesso à porta.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EC1298F-549E-4753-8B5B-B8FEC1C4893F}"/>
              </a:ext>
            </a:extLst>
          </p:cNvPr>
          <p:cNvCxnSpPr>
            <a:cxnSpLocks/>
          </p:cNvCxnSpPr>
          <p:nvPr/>
        </p:nvCxnSpPr>
        <p:spPr>
          <a:xfrm flipH="1">
            <a:off x="4541389" y="4159755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stomShape 16">
            <a:extLst>
              <a:ext uri="{FF2B5EF4-FFF2-40B4-BE49-F238E27FC236}">
                <a16:creationId xmlns:a16="http://schemas.microsoft.com/office/drawing/2014/main" id="{29782EDB-5989-4FF0-9152-30C7998A0E83}"/>
              </a:ext>
            </a:extLst>
          </p:cNvPr>
          <p:cNvSpPr/>
          <p:nvPr/>
        </p:nvSpPr>
        <p:spPr>
          <a:xfrm>
            <a:off x="4879056" y="6907657"/>
            <a:ext cx="2776648" cy="1955797"/>
          </a:xfrm>
          <a:prstGeom prst="rect">
            <a:avLst/>
          </a:prstGeom>
          <a:noFill/>
          <a:ln w="3816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5800" rIns="0" bIns="0"/>
          <a:lstStyle/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Ele contém um conjunto de regras que filtram o tráfego que entra e sai de uma instância do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Arial"/>
              </a:rPr>
              <a:t>Amazon</a:t>
            </a: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 EC2. </a:t>
            </a: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Por padrão, todo o tráfego não local é bloqueado.</a:t>
            </a:r>
            <a:endParaRPr lang="pt-BR" sz="1200" b="0" strike="noStrike" spc="-1" dirty="0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39"/>
              </a:spcBef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Por exemplo, os servidores da web geralmente permitem acesso ao tráfego público na porta 80 (HTTP) e / ou na porta 443 (HTTPS).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F8BF07-C714-45FF-ACEF-81A4B4E7DAF2}"/>
              </a:ext>
            </a:extLst>
          </p:cNvPr>
          <p:cNvSpPr/>
          <p:nvPr/>
        </p:nvSpPr>
        <p:spPr>
          <a:xfrm>
            <a:off x="39979" y="7473489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E07700"/>
                </a:solidFill>
                <a:latin typeface="Helvetica Neue"/>
              </a:rPr>
              <a:t>Alerta (ignorar o alerta porque precisamos</a:t>
            </a:r>
          </a:p>
          <a:p>
            <a:r>
              <a:rPr lang="pt-BR" dirty="0">
                <a:solidFill>
                  <a:srgbClr val="E07700"/>
                </a:solidFill>
                <a:latin typeface="Helvetica Neue"/>
              </a:rPr>
              <a:t>acessar o servidor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493D303-295B-402D-BB54-1F5F74A0104B}"/>
              </a:ext>
            </a:extLst>
          </p:cNvPr>
          <p:cNvCxnSpPr>
            <a:cxnSpLocks/>
          </p:cNvCxnSpPr>
          <p:nvPr/>
        </p:nvCxnSpPr>
        <p:spPr>
          <a:xfrm flipH="1" flipV="1">
            <a:off x="739550" y="6725569"/>
            <a:ext cx="386279" cy="13786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4BDBCE6-0614-45E7-BB8B-7A947BD5D128}"/>
              </a:ext>
            </a:extLst>
          </p:cNvPr>
          <p:cNvSpPr/>
          <p:nvPr/>
        </p:nvSpPr>
        <p:spPr>
          <a:xfrm>
            <a:off x="1156454" y="6714762"/>
            <a:ext cx="257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  <a:latin typeface="Helvetica Neue"/>
              </a:rPr>
              <a:t>Liberando acesso Remoto</a:t>
            </a:r>
            <a:endParaRPr lang="pt-BR" sz="1600" dirty="0">
              <a:solidFill>
                <a:srgbClr val="7030A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8F4EE-755A-4F20-B1B8-C594A21B5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36" y="2608287"/>
            <a:ext cx="7539368" cy="70232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B3A68B6-52F2-4163-B3E0-284DD9889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20" y="8606260"/>
            <a:ext cx="3031280" cy="861059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07DB8F6-B720-4802-A348-F1B160B372A2}"/>
              </a:ext>
            </a:extLst>
          </p:cNvPr>
          <p:cNvCxnSpPr>
            <a:cxnSpLocks/>
          </p:cNvCxnSpPr>
          <p:nvPr/>
        </p:nvCxnSpPr>
        <p:spPr>
          <a:xfrm flipH="1">
            <a:off x="3404671" y="8350142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09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03A73B94-F1E1-4B38-B9A2-8CED107542A9}"/>
              </a:ext>
            </a:extLst>
          </p:cNvPr>
          <p:cNvSpPr/>
          <p:nvPr/>
        </p:nvSpPr>
        <p:spPr>
          <a:xfrm>
            <a:off x="360491" y="1553012"/>
            <a:ext cx="6303380" cy="67609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600" rIns="0" bIns="0"/>
          <a:lstStyle/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Revise os detalhes:</a:t>
            </a: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 role para baixo e clique em </a:t>
            </a:r>
            <a:r>
              <a:rPr lang="pt-BR" sz="1200" b="1" spc="-5" dirty="0">
                <a:cs typeface="Arial"/>
              </a:rPr>
              <a:t>Executar</a:t>
            </a:r>
            <a:r>
              <a:rPr lang="pt-BR" sz="1200" b="0" strike="noStrike" spc="-4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spc="-4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z="1200" b="0" strike="noStrike" spc="-1" dirty="0">
              <a:latin typeface="Arial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59DB118-6CA5-4084-97C8-0DB0E72DC604}"/>
              </a:ext>
            </a:extLst>
          </p:cNvPr>
          <p:cNvCxnSpPr>
            <a:cxnSpLocks/>
          </p:cNvCxnSpPr>
          <p:nvPr/>
        </p:nvCxnSpPr>
        <p:spPr>
          <a:xfrm flipH="1">
            <a:off x="5571217" y="8140983"/>
            <a:ext cx="562202" cy="1729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6D1D013C-B52F-4FD6-8E86-0138C9E9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809307"/>
            <a:ext cx="7054850" cy="33433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C2C02D-7370-4DB0-893E-F76499E4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5619750"/>
            <a:ext cx="7099829" cy="22256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85DB572-3F04-4DE5-ABBE-A807D86A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20" y="8449989"/>
            <a:ext cx="3031280" cy="86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AD462D-D46B-43E0-A180-31076A22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80" y="3300612"/>
            <a:ext cx="5035370" cy="3840672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499320" y="952032"/>
            <a:ext cx="4806720" cy="2734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Iniciar e configurar uma instância do </a:t>
            </a:r>
            <a:r>
              <a:rPr lang="pt-BR" sz="1600" b="0" strike="noStrike" spc="29" dirty="0" err="1">
                <a:solidFill>
                  <a:srgbClr val="262626"/>
                </a:solidFill>
                <a:latin typeface="Trebuchet MS"/>
              </a:rPr>
              <a:t>Amazon</a:t>
            </a:r>
            <a:r>
              <a:rPr lang="pt-BR" sz="1600" b="0" strike="noStrike" spc="29" dirty="0">
                <a:solidFill>
                  <a:srgbClr val="262626"/>
                </a:solidFill>
                <a:latin typeface="Trebuchet MS"/>
              </a:rPr>
              <a:t> EC2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330122" y="8108399"/>
            <a:ext cx="797040" cy="691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8"/>
          <p:cNvSpPr/>
          <p:nvPr/>
        </p:nvSpPr>
        <p:spPr>
          <a:xfrm>
            <a:off x="250887" y="8210679"/>
            <a:ext cx="7111795" cy="469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/>
          <a:lstStyle/>
          <a:p>
            <a:pPr marL="902160">
              <a:lnSpc>
                <a:spcPct val="100000"/>
              </a:lnSpc>
              <a:spcBef>
                <a:spcPts val="204"/>
              </a:spcBef>
            </a:pPr>
            <a:r>
              <a:rPr lang="pt-BR" sz="1200" b="0" strike="noStrike" spc="4" dirty="0">
                <a:solidFill>
                  <a:srgbClr val="000000"/>
                </a:solidFill>
                <a:latin typeface="Trebuchet MS"/>
              </a:rPr>
              <a:t>Aguarde até que seu novo estado de instância do </a:t>
            </a:r>
            <a:r>
              <a:rPr lang="pt-BR" sz="1200" b="0" strike="noStrike" spc="4" dirty="0" err="1">
                <a:solidFill>
                  <a:srgbClr val="000000"/>
                </a:solidFill>
                <a:latin typeface="Trebuchet MS"/>
              </a:rPr>
              <a:t>Amazon</a:t>
            </a:r>
            <a:r>
              <a:rPr lang="pt-BR" sz="1200" b="0" strike="noStrike" spc="4" dirty="0">
                <a:solidFill>
                  <a:srgbClr val="000000"/>
                </a:solidFill>
                <a:latin typeface="Trebuchet MS"/>
              </a:rPr>
              <a:t> EC2 seja exibido como corrida.</a:t>
            </a:r>
          </a:p>
          <a:p>
            <a:pPr marL="902160">
              <a:lnSpc>
                <a:spcPct val="100000"/>
              </a:lnSpc>
              <a:spcBef>
                <a:spcPts val="204"/>
              </a:spcBef>
            </a:pPr>
            <a:endParaRPr lang="pt-BR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1"/>
          <p:cNvSpPr/>
          <p:nvPr/>
        </p:nvSpPr>
        <p:spPr>
          <a:xfrm>
            <a:off x="0" y="9323280"/>
            <a:ext cx="7772040" cy="73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</a:rPr>
              <a:t>© 2020, Amazon Web Services, Inc. or its affiliates. All rights reserved</a:t>
            </a:r>
            <a:br/>
            <a:fld id="{07505F2E-E1D3-41CC-980E-E702E4AA3EC4}" type="slidenum">
              <a:rPr lang="pt-BR" sz="105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pt-BR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050" b="0" strike="noStrike" spc="-1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F1EDBE-173A-454E-9050-196B8AB449D5}"/>
              </a:ext>
            </a:extLst>
          </p:cNvPr>
          <p:cNvSpPr/>
          <p:nvPr/>
        </p:nvSpPr>
        <p:spPr>
          <a:xfrm>
            <a:off x="261257" y="1878300"/>
            <a:ext cx="7011823" cy="599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pc="-4" dirty="0">
                <a:solidFill>
                  <a:srgbClr val="000000"/>
                </a:solidFill>
              </a:rPr>
              <a:t> O modelo do par de chaves é exibido. No menu suspenso, selecione </a:t>
            </a:r>
            <a:r>
              <a:rPr lang="en-US" b="1" spc="-5" dirty="0" err="1">
                <a:solidFill>
                  <a:srgbClr val="0070C0"/>
                </a:solidFill>
                <a:cs typeface="Arial"/>
              </a:rPr>
              <a:t>Escolher</a:t>
            </a:r>
            <a:r>
              <a:rPr lang="en-US" b="1" spc="-5" dirty="0">
                <a:solidFill>
                  <a:srgbClr val="0070C0"/>
                </a:solidFill>
                <a:cs typeface="Arial"/>
              </a:rPr>
              <a:t> um par de </a:t>
            </a:r>
            <a:r>
              <a:rPr lang="en-US" b="1" spc="-5" dirty="0" err="1">
                <a:solidFill>
                  <a:srgbClr val="0070C0"/>
                </a:solidFill>
                <a:cs typeface="Arial"/>
              </a:rPr>
              <a:t>chaves</a:t>
            </a:r>
            <a:r>
              <a:rPr lang="en-US" b="1" spc="-5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b="1" spc="-5" dirty="0" err="1">
                <a:solidFill>
                  <a:srgbClr val="0070C0"/>
                </a:solidFill>
                <a:cs typeface="Arial"/>
              </a:rPr>
              <a:t>existente</a:t>
            </a:r>
            <a:r>
              <a:rPr lang="pt-BR" spc="-4" dirty="0">
                <a:solidFill>
                  <a:srgbClr val="000000"/>
                </a:solidFill>
              </a:rPr>
              <a:t>, e seleciona a chave </a:t>
            </a:r>
            <a:r>
              <a:rPr lang="pt-BR" spc="-4" dirty="0" err="1">
                <a:solidFill>
                  <a:srgbClr val="FF0000"/>
                </a:solidFill>
              </a:rPr>
              <a:t>Meu_SSH_Key</a:t>
            </a:r>
            <a:r>
              <a:rPr lang="pt-BR" spc="-4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pc="-4" dirty="0">
                <a:solidFill>
                  <a:srgbClr val="000000"/>
                </a:solidFill>
              </a:rPr>
              <a:t>marque a caixa ao lado da instrução “</a:t>
            </a:r>
            <a:r>
              <a:rPr lang="pt-BR" b="1" dirty="0">
                <a:solidFill>
                  <a:srgbClr val="FF0000"/>
                </a:solidFill>
                <a:cs typeface="Arial"/>
              </a:rPr>
              <a:t>Eu reconheço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…</a:t>
            </a:r>
            <a:r>
              <a:rPr lang="pt-BR" spc="-4" dirty="0">
                <a:solidFill>
                  <a:srgbClr val="FF0000"/>
                </a:solidFill>
              </a:rPr>
              <a:t> </a:t>
            </a:r>
            <a:r>
              <a:rPr lang="pt-BR" spc="-4" dirty="0">
                <a:solidFill>
                  <a:srgbClr val="000000"/>
                </a:solidFill>
              </a:rPr>
              <a:t>“e clique em 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Executar Instância</a:t>
            </a: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b="1" spc="-5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b="1" spc="-5" dirty="0">
              <a:cs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pt-BR" b="1" spc="-5" dirty="0"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endParaRPr lang="pt-BR" spc="-1" dirty="0"/>
          </a:p>
          <a:p>
            <a:pPr marL="228600" indent="-228600">
              <a:lnSpc>
                <a:spcPct val="100000"/>
              </a:lnSpc>
              <a:spcBef>
                <a:spcPts val="241"/>
              </a:spcBef>
              <a:buFont typeface="+mj-lt"/>
              <a:buAutoNum type="arabicParenR" startAt="12"/>
            </a:pPr>
            <a:r>
              <a:rPr lang="pt-BR" spc="-4" dirty="0">
                <a:solidFill>
                  <a:srgbClr val="000000"/>
                </a:solidFill>
              </a:rPr>
              <a:t> Na página </a:t>
            </a:r>
            <a:r>
              <a:rPr lang="pt-BR" b="1" spc="-5" dirty="0" err="1">
                <a:solidFill>
                  <a:srgbClr val="0070C0"/>
                </a:solidFill>
                <a:cs typeface="Arial"/>
              </a:rPr>
              <a:t>Launch</a:t>
            </a:r>
            <a:r>
              <a:rPr lang="pt-BR" b="1" spc="-5" dirty="0">
                <a:solidFill>
                  <a:srgbClr val="0070C0"/>
                </a:solidFill>
                <a:cs typeface="Arial"/>
              </a:rPr>
              <a:t> Status </a:t>
            </a:r>
            <a:r>
              <a:rPr lang="pt-BR" spc="-4" dirty="0">
                <a:solidFill>
                  <a:srgbClr val="000000"/>
                </a:solidFill>
              </a:rPr>
              <a:t>, role até a parte inferior e clique em </a:t>
            </a:r>
            <a:r>
              <a:rPr lang="pt-BR" b="1" spc="-5" dirty="0">
                <a:solidFill>
                  <a:srgbClr val="FF0000"/>
                </a:solidFill>
                <a:cs typeface="Arial"/>
              </a:rPr>
              <a:t>Exibir  Instâncias</a:t>
            </a:r>
            <a:r>
              <a:rPr lang="pt-BR" spc="-4" dirty="0">
                <a:solidFill>
                  <a:srgbClr val="000000"/>
                </a:solidFill>
              </a:rPr>
              <a:t>. Você será direcionado para a página Instâncias.</a:t>
            </a:r>
            <a:endParaRPr lang="pt-BR" spc="-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99C3B9F-70D9-4E96-B3A9-AE35F53BEB7F}"/>
              </a:ext>
            </a:extLst>
          </p:cNvPr>
          <p:cNvCxnSpPr>
            <a:cxnSpLocks/>
          </p:cNvCxnSpPr>
          <p:nvPr/>
        </p:nvCxnSpPr>
        <p:spPr>
          <a:xfrm flipH="1">
            <a:off x="3252062" y="7533484"/>
            <a:ext cx="554722" cy="336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DC77858-302A-49D9-A4CC-E6E8C0EA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080" y="7611262"/>
            <a:ext cx="12763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88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9052</Words>
  <Application>Microsoft Office PowerPoint</Application>
  <PresentationFormat>Personalizar</PresentationFormat>
  <Paragraphs>1115</Paragraphs>
  <Slides>31</Slides>
  <Notes>31</Notes>
  <HiddenSlides>3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Calibri</vt:lpstr>
      <vt:lpstr>DejaVu Sans</vt:lpstr>
      <vt:lpstr>Helvetica Neue</vt:lpstr>
      <vt:lpstr>StarSymbol</vt:lpstr>
      <vt:lpstr>Symbol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Marcos</dc:creator>
  <dc:description/>
  <cp:lastModifiedBy>Danilo sibov</cp:lastModifiedBy>
  <cp:revision>163</cp:revision>
  <dcterms:created xsi:type="dcterms:W3CDTF">2020-08-04T20:07:26Z</dcterms:created>
  <dcterms:modified xsi:type="dcterms:W3CDTF">2021-06-09T18:21:35Z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astSaved">
    <vt:filetime>2020-08-04T00:00:00Z</vt:filetime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