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7" r:id="rId2"/>
    <p:sldId id="283" r:id="rId3"/>
    <p:sldId id="284" r:id="rId4"/>
    <p:sldId id="350" r:id="rId5"/>
    <p:sldId id="287" r:id="rId6"/>
    <p:sldId id="360" r:id="rId7"/>
    <p:sldId id="361" r:id="rId8"/>
    <p:sldId id="379" r:id="rId9"/>
    <p:sldId id="391" r:id="rId10"/>
    <p:sldId id="366" r:id="rId11"/>
    <p:sldId id="346" r:id="rId12"/>
    <p:sldId id="347" r:id="rId13"/>
    <p:sldId id="348" r:id="rId14"/>
    <p:sldId id="394" r:id="rId15"/>
    <p:sldId id="392" r:id="rId16"/>
    <p:sldId id="354" r:id="rId17"/>
    <p:sldId id="332" r:id="rId18"/>
    <p:sldId id="393" r:id="rId19"/>
    <p:sldId id="395" r:id="rId20"/>
    <p:sldId id="349" r:id="rId21"/>
    <p:sldId id="335" r:id="rId22"/>
    <p:sldId id="368" r:id="rId23"/>
    <p:sldId id="386" r:id="rId24"/>
    <p:sldId id="341" r:id="rId25"/>
    <p:sldId id="374" r:id="rId26"/>
    <p:sldId id="327" r:id="rId27"/>
    <p:sldId id="328" r:id="rId28"/>
    <p:sldId id="387" r:id="rId29"/>
    <p:sldId id="324" r:id="rId30"/>
    <p:sldId id="380" r:id="rId31"/>
    <p:sldId id="322" r:id="rId32"/>
    <p:sldId id="329" r:id="rId33"/>
    <p:sldId id="381" r:id="rId34"/>
    <p:sldId id="330" r:id="rId35"/>
    <p:sldId id="382" r:id="rId36"/>
    <p:sldId id="385" r:id="rId37"/>
    <p:sldId id="388" r:id="rId38"/>
    <p:sldId id="384" r:id="rId39"/>
    <p:sldId id="357" r:id="rId40"/>
    <p:sldId id="371" r:id="rId41"/>
    <p:sldId id="383" r:id="rId42"/>
    <p:sldId id="390" r:id="rId43"/>
    <p:sldId id="317" r:id="rId44"/>
    <p:sldId id="389" r:id="rId45"/>
    <p:sldId id="370" r:id="rId46"/>
    <p:sldId id="363" r:id="rId47"/>
    <p:sldId id="373" r:id="rId48"/>
    <p:sldId id="378" r:id="rId49"/>
    <p:sldId id="318" r:id="rId50"/>
    <p:sldId id="319" r:id="rId51"/>
    <p:sldId id="320" r:id="rId52"/>
    <p:sldId id="340" r:id="rId53"/>
    <p:sldId id="326" r:id="rId54"/>
    <p:sldId id="359" r:id="rId55"/>
    <p:sldId id="331" r:id="rId56"/>
    <p:sldId id="280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456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10BF5-D8F7-4D1E-ACD8-0A4F5FD62AA4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E825B-44AE-4E8F-926E-C4232613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0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81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16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94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5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86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84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32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382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80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1_Cabeçalho da Seçã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29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0"/>
          <p:cNvSpPr txBox="1">
            <a:spLocks noGrp="1"/>
          </p:cNvSpPr>
          <p:nvPr>
            <p:ph type="body" idx="1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body" idx="2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sz="3600"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8" name="Google Shape;2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9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\\192.168.1.13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srvarqbitbeat.senaiedu.local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file:///\\192.168.1.13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\\192.168.1.2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rvarqbitbeat.senaiedu.loc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windows-server/identity/ad-fs/deployment/best-practices-securing-ad-fs" TargetMode="External"/><Relationship Id="rId2" Type="http://schemas.openxmlformats.org/officeDocument/2006/relationships/hyperlink" Target="https://docs.microsoft.com/pt-br/windows-server/storage/stor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microsoft.com/pt-br/hub/4338813/windows-help?os=windows-10" TargetMode="External"/><Relationship Id="rId5" Type="http://schemas.openxmlformats.org/officeDocument/2006/relationships/hyperlink" Target="https://docs.microsoft.com/pt-br/windows-server/storage/fsrm/fsrm-overview" TargetMode="External"/><Relationship Id="rId4" Type="http://schemas.openxmlformats.org/officeDocument/2006/relationships/hyperlink" Target="https://social.technet.microsoft.com/wiki/pt-br/contents/articles/33260.excluindo-unidade-organizacional-protegida-no-windows-server-2012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501629"/>
            <a:ext cx="7167978" cy="1422225"/>
          </a:xfrm>
        </p:spPr>
        <p:txBody>
          <a:bodyPr>
            <a:normAutofit/>
          </a:bodyPr>
          <a:lstStyle/>
          <a:p>
            <a:r>
              <a:rPr lang="pt-BR" dirty="0"/>
              <a:t>FSS - FILE SYSTEM AND STORAGE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010293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CRIANDO COMPARTILHAMENTO ATRAVÉS DO FS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886359"/>
            <a:ext cx="4300401" cy="557624"/>
          </a:xfrm>
        </p:spPr>
        <p:txBody>
          <a:bodyPr>
            <a:no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</a:t>
            </a:r>
            <a:r>
              <a:rPr lang="pt-BR" dirty="0" err="1"/>
              <a:t>Sibov</a:t>
            </a:r>
            <a:endParaRPr lang="pt-BR" dirty="0"/>
          </a:p>
          <a:p>
            <a:r>
              <a:rPr lang="pt-BR" dirty="0" err="1"/>
              <a:t>Profº</a:t>
            </a:r>
            <a:r>
              <a:rPr lang="pt-BR" dirty="0"/>
              <a:t> Marcos Vinicius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PERMISSÕES - COMPATILHAMENTO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5581626" y="809085"/>
            <a:ext cx="2599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-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Users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(Usuários) 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Marque Controle total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CE0CF-D720-47E8-8D85-7D19E89895D0}"/>
              </a:ext>
            </a:extLst>
          </p:cNvPr>
          <p:cNvSpPr/>
          <p:nvPr/>
        </p:nvSpPr>
        <p:spPr>
          <a:xfrm>
            <a:off x="171974" y="809085"/>
            <a:ext cx="4494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</a:rPr>
              <a:t>Na aba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Segurança</a:t>
            </a:r>
          </a:p>
          <a:p>
            <a:pPr algn="ctr"/>
            <a:r>
              <a:rPr lang="pt-BR" dirty="0">
                <a:latin typeface="arial" panose="020B0604020202020204" pitchFamily="34" charset="0"/>
              </a:rPr>
              <a:t>Vamos mudar as permissões do grupo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Users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5B906B-945E-4E3D-A770-245584518361}"/>
              </a:ext>
            </a:extLst>
          </p:cNvPr>
          <p:cNvGrpSpPr/>
          <p:nvPr/>
        </p:nvGrpSpPr>
        <p:grpSpPr>
          <a:xfrm>
            <a:off x="690475" y="1654174"/>
            <a:ext cx="3543300" cy="4838700"/>
            <a:chOff x="476599" y="1455416"/>
            <a:chExt cx="3543300" cy="4838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190938E-7C60-404D-8E6C-F7381770D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599" y="1455416"/>
              <a:ext cx="3543300" cy="48387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DC13214-04C9-489A-AB67-C8E8A3A6499F}"/>
                </a:ext>
              </a:extLst>
            </p:cNvPr>
            <p:cNvSpPr/>
            <p:nvPr/>
          </p:nvSpPr>
          <p:spPr>
            <a:xfrm>
              <a:off x="2833976" y="3550579"/>
              <a:ext cx="966237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9CC285-DDA7-492B-99C1-454E21322285}"/>
              </a:ext>
            </a:extLst>
          </p:cNvPr>
          <p:cNvGrpSpPr/>
          <p:nvPr/>
        </p:nvGrpSpPr>
        <p:grpSpPr>
          <a:xfrm>
            <a:off x="5124103" y="1455416"/>
            <a:ext cx="3514725" cy="4333875"/>
            <a:chOff x="4572000" y="1773167"/>
            <a:chExt cx="3514725" cy="433387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2183F79-1A46-4A35-B58D-56E585411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773167"/>
              <a:ext cx="3514725" cy="4333875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4B5BB45-6793-4C44-BB2D-B794AC746427}"/>
                </a:ext>
              </a:extLst>
            </p:cNvPr>
            <p:cNvSpPr/>
            <p:nvPr/>
          </p:nvSpPr>
          <p:spPr>
            <a:xfrm>
              <a:off x="5913668" y="3632328"/>
              <a:ext cx="6527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Users</a:t>
              </a:r>
              <a:endParaRPr lang="pt-BR" sz="1400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CF1B610-C06D-494A-A577-BDFE09928B49}"/>
                </a:ext>
              </a:extLst>
            </p:cNvPr>
            <p:cNvSpPr/>
            <p:nvPr/>
          </p:nvSpPr>
          <p:spPr>
            <a:xfrm>
              <a:off x="4714508" y="4315375"/>
              <a:ext cx="2500024" cy="12297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56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703251" y="327414"/>
            <a:ext cx="7167978" cy="124039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ACESSO AO COMPARTILHAMENTO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9086968-A1E7-4C8D-9C07-D419E150D719}"/>
              </a:ext>
            </a:extLst>
          </p:cNvPr>
          <p:cNvGrpSpPr/>
          <p:nvPr/>
        </p:nvGrpSpPr>
        <p:grpSpPr>
          <a:xfrm>
            <a:off x="703251" y="1567806"/>
            <a:ext cx="3583989" cy="3484492"/>
            <a:chOff x="1445623" y="2850141"/>
            <a:chExt cx="2079170" cy="2339338"/>
          </a:xfrm>
        </p:grpSpPr>
        <p:pic>
          <p:nvPicPr>
            <p:cNvPr id="1028" name="Picture 4" descr="WINDOWS 10 PRO 64 BIT OEM | ChipArt">
              <a:extLst>
                <a:ext uri="{FF2B5EF4-FFF2-40B4-BE49-F238E27FC236}">
                  <a16:creationId xmlns:a16="http://schemas.microsoft.com/office/drawing/2014/main" id="{F661012D-71FD-46BC-BC3A-2293CA80A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623" y="2850141"/>
              <a:ext cx="2079170" cy="207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1B0D3E-B60E-4722-A9D6-1634DFBD2FDE}"/>
                </a:ext>
              </a:extLst>
            </p:cNvPr>
            <p:cNvSpPr/>
            <p:nvPr/>
          </p:nvSpPr>
          <p:spPr>
            <a:xfrm>
              <a:off x="1869077" y="4920862"/>
              <a:ext cx="1232263" cy="268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altLang="pt-BR" sz="2000" b="1" dirty="0">
                  <a:latin typeface="Montserrat" panose="00000500000000000000" pitchFamily="2" charset="0"/>
                </a:rPr>
                <a:t>Cliente</a:t>
              </a:r>
              <a:endParaRPr lang="pt-BR" sz="2000" b="1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DFDDFCC-0DCB-49A9-A11A-433D88ABFC0B}"/>
              </a:ext>
            </a:extLst>
          </p:cNvPr>
          <p:cNvGrpSpPr/>
          <p:nvPr/>
        </p:nvGrpSpPr>
        <p:grpSpPr>
          <a:xfrm>
            <a:off x="5586693" y="1964970"/>
            <a:ext cx="3040906" cy="3493427"/>
            <a:chOff x="5285168" y="3083800"/>
            <a:chExt cx="1611852" cy="208422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9A939CB-F8F0-4E10-89FD-5C01FE882D07}"/>
                </a:ext>
              </a:extLst>
            </p:cNvPr>
            <p:cNvSpPr/>
            <p:nvPr/>
          </p:nvSpPr>
          <p:spPr>
            <a:xfrm>
              <a:off x="5367470" y="4929311"/>
              <a:ext cx="1447249" cy="238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altLang="pt-BR" sz="2000" b="1" dirty="0">
                  <a:latin typeface="Montserrat" panose="00000500000000000000" pitchFamily="2" charset="0"/>
                </a:rPr>
                <a:t>Servidor</a:t>
              </a:r>
              <a:endParaRPr lang="pt-BR" sz="2000" b="1" dirty="0"/>
            </a:p>
          </p:txBody>
        </p:sp>
        <p:pic>
          <p:nvPicPr>
            <p:cNvPr id="8" name="Picture 2" descr="Microsoft Windows Server 2019 Datacenter">
              <a:extLst>
                <a:ext uri="{FF2B5EF4-FFF2-40B4-BE49-F238E27FC236}">
                  <a16:creationId xmlns:a16="http://schemas.microsoft.com/office/drawing/2014/main" id="{4751F807-BB22-4945-8F2F-8626A0903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168" y="3083800"/>
              <a:ext cx="1611852" cy="1611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01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2287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ACESSO COMPARTILHAMENTO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B5FABB-555B-43CF-9758-A0F3442417A8}"/>
              </a:ext>
            </a:extLst>
          </p:cNvPr>
          <p:cNvGrpSpPr/>
          <p:nvPr/>
        </p:nvGrpSpPr>
        <p:grpSpPr>
          <a:xfrm>
            <a:off x="444135" y="931817"/>
            <a:ext cx="8570555" cy="1631216"/>
            <a:chOff x="444135" y="931817"/>
            <a:chExt cx="8570555" cy="163121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C30102B-1EB1-4592-BB17-260E0AE155B6}"/>
                </a:ext>
              </a:extLst>
            </p:cNvPr>
            <p:cNvSpPr/>
            <p:nvPr/>
          </p:nvSpPr>
          <p:spPr>
            <a:xfrm>
              <a:off x="444135" y="931817"/>
              <a:ext cx="857055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latin typeface="arial" panose="020B0604020202020204" pitchFamily="34" charset="0"/>
                </a:rPr>
                <a:t>Através de uma estação de trabalho Windows vamos acessar o compartilhamento disponibilizado na rede. Esse acesso é feito pelo: </a:t>
              </a:r>
            </a:p>
            <a:p>
              <a:r>
                <a:rPr lang="pt-BR" sz="2000" dirty="0">
                  <a:latin typeface="arial" panose="020B0604020202020204" pitchFamily="34" charset="0"/>
                </a:rPr>
                <a:t>	</a:t>
              </a:r>
            </a:p>
            <a:p>
              <a:r>
                <a:rPr lang="pt-BR" sz="2000" dirty="0">
                  <a:latin typeface="arial" panose="020B0604020202020204" pitchFamily="34" charset="0"/>
                </a:rPr>
                <a:t>   Tecla          + R, preencher o </a:t>
              </a:r>
              <a:r>
                <a:rPr lang="pt-BR" sz="2000" dirty="0">
                  <a:solidFill>
                    <a:srgbClr val="0070C0"/>
                  </a:solidFill>
                  <a:latin typeface="arial" panose="020B0604020202020204" pitchFamily="34" charset="0"/>
                </a:rPr>
                <a:t>IP do servidor</a:t>
              </a:r>
              <a:r>
                <a:rPr lang="pt-BR" sz="2000" dirty="0">
                  <a:latin typeface="arial" panose="020B0604020202020204" pitchFamily="34" charset="0"/>
                </a:rPr>
                <a:t>, neste ex.: </a:t>
              </a:r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  <a:hlinkClick r:id="rId2" action="ppaction://hlinkfile"/>
                </a:rPr>
                <a:t>\\192.168.1.132</a:t>
              </a:r>
              <a:endParaRPr lang="pt-BR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OBS: não esqueça do \\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2D41BAF-7A99-4232-8A2E-6A867526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1562" y="1747425"/>
              <a:ext cx="468357" cy="445786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7FE440D-B4B9-4CDE-8AD4-63C22029059A}"/>
              </a:ext>
            </a:extLst>
          </p:cNvPr>
          <p:cNvGrpSpPr/>
          <p:nvPr/>
        </p:nvGrpSpPr>
        <p:grpSpPr>
          <a:xfrm>
            <a:off x="721013" y="2845687"/>
            <a:ext cx="5045357" cy="3194877"/>
            <a:chOff x="628649" y="2838383"/>
            <a:chExt cx="3837794" cy="24053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C60E7A2-FA47-4DD8-A766-FC49062A339E}"/>
                </a:ext>
              </a:extLst>
            </p:cNvPr>
            <p:cNvSpPr/>
            <p:nvPr/>
          </p:nvSpPr>
          <p:spPr>
            <a:xfrm>
              <a:off x="698318" y="4942505"/>
              <a:ext cx="3730806" cy="301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rgbClr val="0070C0"/>
                  </a:solidFill>
                  <a:latin typeface="arial" panose="020B0604020202020204" pitchFamily="34" charset="0"/>
                </a:rPr>
                <a:t>O acesso pode ser no IP de LAN</a:t>
              </a:r>
              <a:endParaRPr lang="pt-BR" sz="2000" dirty="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6012209-A2DA-4B48-AC44-B4AFA915B35E}"/>
                </a:ext>
              </a:extLst>
            </p:cNvPr>
            <p:cNvGrpSpPr/>
            <p:nvPr/>
          </p:nvGrpSpPr>
          <p:grpSpPr>
            <a:xfrm>
              <a:off x="628649" y="2838383"/>
              <a:ext cx="3837794" cy="2000250"/>
              <a:chOff x="628649" y="2838383"/>
              <a:chExt cx="3837794" cy="2000250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F202004E-4406-4699-8231-B9FC878D3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49" y="2838383"/>
                <a:ext cx="3800475" cy="2000250"/>
              </a:xfrm>
              <a:prstGeom prst="rect">
                <a:avLst/>
              </a:prstGeom>
            </p:spPr>
          </p:pic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461EC9F7-B7BF-4365-80F4-03B696E3A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64280" y="3260423"/>
                <a:ext cx="981512" cy="4095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F9398041-9ABF-4AB0-ACF1-B4DFA999424A}"/>
                  </a:ext>
                </a:extLst>
              </p:cNvPr>
              <p:cNvSpPr/>
              <p:nvPr/>
            </p:nvSpPr>
            <p:spPr>
              <a:xfrm>
                <a:off x="1312845" y="2961202"/>
                <a:ext cx="3153598" cy="278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Seu IP ou </a:t>
                </a:r>
                <a:r>
                  <a:rPr lang="pt-BR" dirty="0">
                    <a:hlinkClick r:id="rId5" action="ppaction://hlinkfile"/>
                  </a:rPr>
                  <a:t>\\srvarqbitbeat.senaiedu.local</a:t>
                </a:r>
                <a:r>
                  <a:rPr lang="pt-BR" dirty="0"/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98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2287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ACESSO COMPARTILHAMENTO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28649" y="811422"/>
            <a:ext cx="8118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Após 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OK</a:t>
            </a:r>
            <a:r>
              <a:rPr lang="pt-BR" dirty="0">
                <a:latin typeface="arial" panose="020B0604020202020204" pitchFamily="34" charset="0"/>
              </a:rPr>
              <a:t> o Windows Explorer será aberto com o endereço solicitado: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hlinkClick r:id="rId2" action="ppaction://hlinkfile"/>
              </a:rPr>
              <a:t>\\192.168.1.132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576BB87-F23F-4764-8934-2D67E95BCA47}"/>
              </a:ext>
            </a:extLst>
          </p:cNvPr>
          <p:cNvGrpSpPr/>
          <p:nvPr/>
        </p:nvGrpSpPr>
        <p:grpSpPr>
          <a:xfrm>
            <a:off x="785091" y="1542473"/>
            <a:ext cx="6197600" cy="4682835"/>
            <a:chOff x="888274" y="1712898"/>
            <a:chExt cx="5600052" cy="421328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64B457-9D76-47B4-B77A-0FBE706B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274" y="1793966"/>
              <a:ext cx="4852287" cy="4132217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61EC9F7-B7BF-4365-80F4-03B696E3A4D6}"/>
                </a:ext>
              </a:extLst>
            </p:cNvPr>
            <p:cNvCxnSpPr>
              <a:cxnSpLocks/>
            </p:cNvCxnSpPr>
            <p:nvPr/>
          </p:nvCxnSpPr>
          <p:spPr>
            <a:xfrm>
              <a:off x="3185018" y="2463813"/>
              <a:ext cx="961187" cy="3675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AAD40B-D09A-47DF-A6ED-EABC51CB4FEA}"/>
                </a:ext>
              </a:extLst>
            </p:cNvPr>
            <p:cNvSpPr/>
            <p:nvPr/>
          </p:nvSpPr>
          <p:spPr>
            <a:xfrm>
              <a:off x="2515711" y="4437216"/>
              <a:ext cx="3972615" cy="636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Usuário e senha poderão ser solicitados</a:t>
              </a:r>
              <a:endParaRPr lang="pt-BR" sz="2000" b="1" dirty="0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FFECB59-395E-4CF7-BAB7-DF338AE1D4B0}"/>
                </a:ext>
              </a:extLst>
            </p:cNvPr>
            <p:cNvSpPr/>
            <p:nvPr/>
          </p:nvSpPr>
          <p:spPr>
            <a:xfrm>
              <a:off x="4024208" y="2831346"/>
              <a:ext cx="804178" cy="332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Seu IP</a:t>
              </a:r>
              <a:endParaRPr lang="pt-BR" b="1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2C04D3C-E04F-4164-9E3F-0E78F850BF0D}"/>
                </a:ext>
              </a:extLst>
            </p:cNvPr>
            <p:cNvSpPr/>
            <p:nvPr/>
          </p:nvSpPr>
          <p:spPr>
            <a:xfrm>
              <a:off x="2437254" y="1712898"/>
              <a:ext cx="804178" cy="332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Seu IP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99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ACESSANDO PASTA COMPARTLHADA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28649" y="880460"/>
            <a:ext cx="8154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</a:rPr>
              <a:t>Pelo Windows Explorer pelo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PRÓPRIO SERVIDOR DE ARQUIVOS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digite: \\localhost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5762D47-712B-4363-960D-3C90E580F54E}"/>
              </a:ext>
            </a:extLst>
          </p:cNvPr>
          <p:cNvGrpSpPr/>
          <p:nvPr/>
        </p:nvGrpSpPr>
        <p:grpSpPr>
          <a:xfrm>
            <a:off x="628649" y="1492637"/>
            <a:ext cx="8227389" cy="5160625"/>
            <a:chOff x="628649" y="1492637"/>
            <a:chExt cx="8227389" cy="5160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42D4080-4BE0-42C4-AC94-B0D4EF9D7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1492637"/>
              <a:ext cx="6598227" cy="5160625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17AE08E-61E4-44FA-B281-AD908AF72200}"/>
                </a:ext>
              </a:extLst>
            </p:cNvPr>
            <p:cNvSpPr/>
            <p:nvPr/>
          </p:nvSpPr>
          <p:spPr>
            <a:xfrm>
              <a:off x="3927762" y="3571647"/>
              <a:ext cx="49282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Só um teste, porque estamos usando o servidor de AD como Terminal Service - TS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95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63784" cy="62194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FS – LAYOUT DE COMPARTILHAMENTO</a:t>
            </a: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423A74FB-F0DC-4F5D-AF36-7E3FCDDEFB88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54">
            <a:extLst>
              <a:ext uri="{FF2B5EF4-FFF2-40B4-BE49-F238E27FC236}">
                <a16:creationId xmlns:a16="http://schemas.microsoft.com/office/drawing/2014/main" id="{997BB712-E979-4447-AB07-B83FCFF84B0D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9">
            <a:extLst>
              <a:ext uri="{FF2B5EF4-FFF2-40B4-BE49-F238E27FC236}">
                <a16:creationId xmlns:a16="http://schemas.microsoft.com/office/drawing/2014/main" id="{1C8E22C6-BB49-48A5-BC67-6BB60CC9CAF0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B53451F-59C5-4A32-98A5-69D5BDAFEE1C}"/>
              </a:ext>
            </a:extLst>
          </p:cNvPr>
          <p:cNvSpPr/>
          <p:nvPr/>
        </p:nvSpPr>
        <p:spPr>
          <a:xfrm>
            <a:off x="852334" y="1029842"/>
            <a:ext cx="5940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0000"/>
                </a:solidFill>
                <a:latin typeface="Montserrat" panose="00000500000000000000" pitchFamily="2" charset="0"/>
              </a:rPr>
              <a:t>Vamos acessar os usuários pelo servidor de Terminal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C499664-C482-43AF-9A69-9A69B0927497}"/>
              </a:ext>
            </a:extLst>
          </p:cNvPr>
          <p:cNvGrpSpPr/>
          <p:nvPr/>
        </p:nvGrpSpPr>
        <p:grpSpPr>
          <a:xfrm>
            <a:off x="341745" y="2096532"/>
            <a:ext cx="8350688" cy="4224747"/>
            <a:chOff x="628649" y="2421180"/>
            <a:chExt cx="8063784" cy="3530767"/>
          </a:xfrm>
        </p:grpSpPr>
        <p:pic>
          <p:nvPicPr>
            <p:cNvPr id="23" name="Picture 21" descr="C:\Courses\Icons Shapes and Graphics\circular shapes\3d Disc shapes\blue disc with glow copy_50p.png">
              <a:extLst>
                <a:ext uri="{FF2B5EF4-FFF2-40B4-BE49-F238E27FC236}">
                  <a16:creationId xmlns:a16="http://schemas.microsoft.com/office/drawing/2014/main" id="{404D1722-DF1A-45A3-8DE0-AA83EB789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8649" y="2421180"/>
              <a:ext cx="8063784" cy="3530767"/>
            </a:xfrm>
            <a:prstGeom prst="rect">
              <a:avLst/>
            </a:prstGeom>
            <a:noFill/>
          </p:spPr>
        </p:pic>
        <p:pic>
          <p:nvPicPr>
            <p:cNvPr id="30" name="Picture 4" descr="C:\Courses\Icons Windows Vista\Server.png">
              <a:extLst>
                <a:ext uri="{FF2B5EF4-FFF2-40B4-BE49-F238E27FC236}">
                  <a16:creationId xmlns:a16="http://schemas.microsoft.com/office/drawing/2014/main" id="{08A721F3-21C1-48AD-905C-4071D5A60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4940" y="2485129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31" name="Picture 4" descr="C:\Courses\Icons Windows Vista\Server.png">
              <a:extLst>
                <a:ext uri="{FF2B5EF4-FFF2-40B4-BE49-F238E27FC236}">
                  <a16:creationId xmlns:a16="http://schemas.microsoft.com/office/drawing/2014/main" id="{7FDC879E-607E-45CE-ADFC-1C1C1B9FA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2463" y="2485129"/>
              <a:ext cx="820228" cy="1122416"/>
            </a:xfrm>
            <a:prstGeom prst="rect">
              <a:avLst/>
            </a:prstGeom>
            <a:noFill/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F7F02D4-58CD-4488-8FAC-D83C4EFB8651}"/>
                </a:ext>
              </a:extLst>
            </p:cNvPr>
            <p:cNvSpPr txBox="1"/>
            <p:nvPr/>
          </p:nvSpPr>
          <p:spPr>
            <a:xfrm>
              <a:off x="1640171" y="3708199"/>
              <a:ext cx="15619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AD + DNS</a:t>
              </a:r>
            </a:p>
            <a:p>
              <a:pPr algn="ctr"/>
              <a:r>
                <a:rPr lang="pt-BR" dirty="0">
                  <a:solidFill>
                    <a:srgbClr val="0070C0"/>
                  </a:solidFill>
                </a:rPr>
                <a:t>Terminal (RDS)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D8A1097-B486-4B7C-8E85-F96AA13D04F8}"/>
                </a:ext>
              </a:extLst>
            </p:cNvPr>
            <p:cNvSpPr/>
            <p:nvPr/>
          </p:nvSpPr>
          <p:spPr>
            <a:xfrm>
              <a:off x="3572526" y="3755012"/>
              <a:ext cx="445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FS </a:t>
              </a:r>
            </a:p>
          </p:txBody>
        </p:sp>
        <p:pic>
          <p:nvPicPr>
            <p:cNvPr id="34" name="Picture 64" descr="ad-pyramid-003">
              <a:extLst>
                <a:ext uri="{FF2B5EF4-FFF2-40B4-BE49-F238E27FC236}">
                  <a16:creationId xmlns:a16="http://schemas.microsoft.com/office/drawing/2014/main" id="{3E1C8FC1-2A3A-44C2-B5D5-C21D067CA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401444" y="3096470"/>
              <a:ext cx="601960" cy="557442"/>
            </a:xfrm>
            <a:prstGeom prst="rect">
              <a:avLst/>
            </a:prstGeom>
            <a:noFill/>
          </p:spPr>
        </p:pic>
        <p:pic>
          <p:nvPicPr>
            <p:cNvPr id="35" name="Picture 2" descr="C:\Courses\Icons Windows Vista\Laptop.png">
              <a:extLst>
                <a:ext uri="{FF2B5EF4-FFF2-40B4-BE49-F238E27FC236}">
                  <a16:creationId xmlns:a16="http://schemas.microsoft.com/office/drawing/2014/main" id="{E334D4E5-6E34-4586-9123-A3D0BE0DC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79086" y="3625356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6" name="Picture 3" descr="C:\Courses\Icons Windows Vista\Generic User.png">
              <a:extLst>
                <a:ext uri="{FF2B5EF4-FFF2-40B4-BE49-F238E27FC236}">
                  <a16:creationId xmlns:a16="http://schemas.microsoft.com/office/drawing/2014/main" id="{B503FB93-7ED7-4F7A-B26D-6104A7343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953756" y="3940212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37" name="Picture 2" descr="C:\Courses\Icons Windows Vista\Laptop.png">
              <a:extLst>
                <a:ext uri="{FF2B5EF4-FFF2-40B4-BE49-F238E27FC236}">
                  <a16:creationId xmlns:a16="http://schemas.microsoft.com/office/drawing/2014/main" id="{4109EF90-5726-4C5B-A23A-6676F76B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10663" y="3809488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8" name="Picture 3" descr="C:\Courses\Icons Windows Vista\Generic User.png">
              <a:extLst>
                <a:ext uri="{FF2B5EF4-FFF2-40B4-BE49-F238E27FC236}">
                  <a16:creationId xmlns:a16="http://schemas.microsoft.com/office/drawing/2014/main" id="{2FE6304C-DCCA-4A6D-A654-EB2287254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185333" y="4124344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39" name="Picture 2" descr="C:\Courses\Icons Windows Vista\Laptop.png">
              <a:extLst>
                <a:ext uri="{FF2B5EF4-FFF2-40B4-BE49-F238E27FC236}">
                  <a16:creationId xmlns:a16="http://schemas.microsoft.com/office/drawing/2014/main" id="{C52C6814-D492-44C6-A271-6E251B552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22346" y="3956955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40" name="Picture 3" descr="C:\Courses\Icons Windows Vista\Generic User.png">
              <a:extLst>
                <a:ext uri="{FF2B5EF4-FFF2-40B4-BE49-F238E27FC236}">
                  <a16:creationId xmlns:a16="http://schemas.microsoft.com/office/drawing/2014/main" id="{B8AC44B9-5570-4AE3-A262-B7A9D6D0D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97016" y="4271811"/>
              <a:ext cx="768423" cy="935155"/>
            </a:xfrm>
            <a:prstGeom prst="rect">
              <a:avLst/>
            </a:prstGeom>
            <a:noFill/>
          </p:spPr>
        </p:pic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E232466-470D-4383-B171-91CDC3B5E537}"/>
                </a:ext>
              </a:extLst>
            </p:cNvPr>
            <p:cNvSpPr/>
            <p:nvPr/>
          </p:nvSpPr>
          <p:spPr>
            <a:xfrm>
              <a:off x="6334271" y="4167653"/>
              <a:ext cx="1221163" cy="286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pt-BR" sz="14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Usuários</a:t>
              </a:r>
            </a:p>
          </p:txBody>
        </p:sp>
        <p:pic>
          <p:nvPicPr>
            <p:cNvPr id="42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EBD269E6-5774-4F89-8BD7-D2DD1905E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3539" y="3108294"/>
              <a:ext cx="610166" cy="610166"/>
            </a:xfrm>
            <a:prstGeom prst="rect">
              <a:avLst/>
            </a:prstGeom>
            <a:noFill/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B66D24A-F7F4-4AC5-9128-051D998279FF}"/>
                </a:ext>
              </a:extLst>
            </p:cNvPr>
            <p:cNvSpPr txBox="1"/>
            <p:nvPr/>
          </p:nvSpPr>
          <p:spPr>
            <a:xfrm>
              <a:off x="4796767" y="3187042"/>
              <a:ext cx="2332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Ex. com Único domínio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41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B455A1F-FBFF-419B-9C7C-5F624246207D}"/>
              </a:ext>
            </a:extLst>
          </p:cNvPr>
          <p:cNvGrpSpPr/>
          <p:nvPr/>
        </p:nvGrpSpPr>
        <p:grpSpPr>
          <a:xfrm>
            <a:off x="501217" y="1292633"/>
            <a:ext cx="8141566" cy="4544749"/>
            <a:chOff x="466725" y="1524139"/>
            <a:chExt cx="8210550" cy="498157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4256BC0-CF9C-423B-B8F3-A2682168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1524139"/>
              <a:ext cx="8210550" cy="4981575"/>
            </a:xfrm>
            <a:prstGeom prst="rect">
              <a:avLst/>
            </a:prstGeom>
          </p:spPr>
        </p:pic>
        <p:sp>
          <p:nvSpPr>
            <p:cNvPr id="9" name="Google Shape;271;p17">
              <a:extLst>
                <a:ext uri="{FF2B5EF4-FFF2-40B4-BE49-F238E27FC236}">
                  <a16:creationId xmlns:a16="http://schemas.microsoft.com/office/drawing/2014/main" id="{4BE30C59-BA5C-47BA-AEAE-FF394EB263FF}"/>
                </a:ext>
              </a:extLst>
            </p:cNvPr>
            <p:cNvSpPr/>
            <p:nvPr/>
          </p:nvSpPr>
          <p:spPr>
            <a:xfrm>
              <a:off x="4445426" y="3248072"/>
              <a:ext cx="2168438" cy="26937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1;p17">
              <a:extLst>
                <a:ext uri="{FF2B5EF4-FFF2-40B4-BE49-F238E27FC236}">
                  <a16:creationId xmlns:a16="http://schemas.microsoft.com/office/drawing/2014/main" id="{8319D15E-2EA7-4027-8503-564B774BA18E}"/>
                </a:ext>
              </a:extLst>
            </p:cNvPr>
            <p:cNvSpPr/>
            <p:nvPr/>
          </p:nvSpPr>
          <p:spPr>
            <a:xfrm>
              <a:off x="4445426" y="2778711"/>
              <a:ext cx="2168438" cy="33408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628650" y="827868"/>
            <a:ext cx="6970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latin typeface="Calibri"/>
                <a:ea typeface="Calibri"/>
                <a:cs typeface="Calibri"/>
                <a:sym typeface="Calibri"/>
              </a:rPr>
              <a:t>Logar</a:t>
            </a:r>
            <a:r>
              <a:rPr lang="pt-BR" sz="2000" b="1" dirty="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pt-BR" sz="2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usuário comum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 dirty="0"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Servidor do AD </a:t>
            </a:r>
            <a:r>
              <a:rPr lang="pt-BR" sz="2000" b="1" dirty="0">
                <a:latin typeface="Calibri"/>
                <a:ea typeface="Calibri"/>
                <a:cs typeface="Calibri"/>
                <a:sym typeface="Calibri"/>
              </a:rPr>
              <a:t>que agora é o </a:t>
            </a:r>
            <a:r>
              <a:rPr lang="pt-BR" sz="2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RDS</a:t>
            </a:r>
          </a:p>
        </p:txBody>
      </p:sp>
    </p:spTree>
    <p:extLst>
      <p:ext uri="{BB962C8B-B14F-4D97-AF65-F5344CB8AC3E}">
        <p14:creationId xmlns:p14="http://schemas.microsoft.com/office/powerpoint/2010/main" val="74251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ACESSANDO PASTA COMPARTLHADA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28649" y="928818"/>
            <a:ext cx="8395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Pelo Windows Explorer pelo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SERVIDORAD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SrvWinBitBeat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digite: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hlinkClick r:id="rId2" action="ppaction://hlinkfile"/>
              </a:rPr>
              <a:t>\\192.168.1.26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hlinkClick r:id="rId2" action="ppaction://hlinkfile"/>
              </a:rPr>
              <a:t>\\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SEU_IP)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D6945D9-D2E9-4297-B065-3F40C6DA52FC}"/>
              </a:ext>
            </a:extLst>
          </p:cNvPr>
          <p:cNvGrpSpPr/>
          <p:nvPr/>
        </p:nvGrpSpPr>
        <p:grpSpPr>
          <a:xfrm>
            <a:off x="471055" y="1764146"/>
            <a:ext cx="8275407" cy="4444924"/>
            <a:chOff x="628649" y="1575148"/>
            <a:chExt cx="8081003" cy="422752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A91CB64-064A-4AD2-9983-53A7E91205BF}"/>
                </a:ext>
              </a:extLst>
            </p:cNvPr>
            <p:cNvGrpSpPr/>
            <p:nvPr/>
          </p:nvGrpSpPr>
          <p:grpSpPr>
            <a:xfrm>
              <a:off x="628649" y="1575148"/>
              <a:ext cx="5328806" cy="4227521"/>
              <a:chOff x="1168400" y="1869559"/>
              <a:chExt cx="3276600" cy="3219450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461A1DD6-7BB7-4751-9CD9-EB3A6E1D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400" y="1869559"/>
                <a:ext cx="3276600" cy="3219450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C63F2DB-D781-4DA4-AC3D-50C57E1B1C86}"/>
                  </a:ext>
                </a:extLst>
              </p:cNvPr>
              <p:cNvSpPr/>
              <p:nvPr/>
            </p:nvSpPr>
            <p:spPr>
              <a:xfrm>
                <a:off x="2108200" y="2458379"/>
                <a:ext cx="1857113" cy="3167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noFill/>
                </a:endParaRPr>
              </a:p>
            </p:txBody>
          </p:sp>
        </p:grp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F17AE08E-61E4-44FA-B281-AD908AF72200}"/>
                </a:ext>
              </a:extLst>
            </p:cNvPr>
            <p:cNvSpPr/>
            <p:nvPr/>
          </p:nvSpPr>
          <p:spPr>
            <a:xfrm>
              <a:off x="3205258" y="3688908"/>
              <a:ext cx="55043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Acessando pelo servidor de AD como Terminal Service - TS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09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554470" y="205919"/>
            <a:ext cx="8035059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PREPARAR SERVIDOR </a:t>
            </a:r>
            <a:r>
              <a:rPr lang="pt-BR" dirty="0" err="1">
                <a:solidFill>
                  <a:srgbClr val="FF0000"/>
                </a:solidFill>
              </a:rPr>
              <a:t>ServerWinBitBeat</a:t>
            </a:r>
            <a:r>
              <a:rPr lang="pt-BR" dirty="0"/>
              <a:t> AD + TS (RDS)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554470" y="674877"/>
            <a:ext cx="4542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Abrir “</a:t>
            </a:r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ncpa.cpl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 e incluir o Sufixo de DNS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C45C1D-5744-49DC-B243-76B0BB53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77032"/>
            <a:ext cx="2752725" cy="6477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A53D50A-8ECE-421B-9ABC-10C513C50D46}"/>
              </a:ext>
            </a:extLst>
          </p:cNvPr>
          <p:cNvSpPr/>
          <p:nvPr/>
        </p:nvSpPr>
        <p:spPr>
          <a:xfrm>
            <a:off x="3107624" y="1289486"/>
            <a:ext cx="292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Botão direito e propriedades</a:t>
            </a: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0D97582-B8B9-44E8-8657-7B95CEACDFB4}"/>
              </a:ext>
            </a:extLst>
          </p:cNvPr>
          <p:cNvGrpSpPr/>
          <p:nvPr/>
        </p:nvGrpSpPr>
        <p:grpSpPr>
          <a:xfrm>
            <a:off x="628649" y="1776882"/>
            <a:ext cx="8349095" cy="3791631"/>
            <a:chOff x="768350" y="2508329"/>
            <a:chExt cx="7747000" cy="332838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967116D-5EF9-4E11-AA82-6FF86A33C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350" y="2508329"/>
              <a:ext cx="7747000" cy="3328388"/>
            </a:xfrm>
            <a:prstGeom prst="rect">
              <a:avLst/>
            </a:prstGeom>
          </p:spPr>
        </p:pic>
        <p:sp>
          <p:nvSpPr>
            <p:cNvPr id="8" name="Google Shape;271;p17">
              <a:extLst>
                <a:ext uri="{FF2B5EF4-FFF2-40B4-BE49-F238E27FC236}">
                  <a16:creationId xmlns:a16="http://schemas.microsoft.com/office/drawing/2014/main" id="{4BFE6F3F-436E-42F5-BCCB-E162A1D97655}"/>
                </a:ext>
              </a:extLst>
            </p:cNvPr>
            <p:cNvSpPr/>
            <p:nvPr/>
          </p:nvSpPr>
          <p:spPr>
            <a:xfrm>
              <a:off x="962937" y="3908607"/>
              <a:ext cx="1411963" cy="136343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1;p17">
              <a:extLst>
                <a:ext uri="{FF2B5EF4-FFF2-40B4-BE49-F238E27FC236}">
                  <a16:creationId xmlns:a16="http://schemas.microsoft.com/office/drawing/2014/main" id="{DE06B7CE-7BB9-476A-9335-CD460515879A}"/>
                </a:ext>
              </a:extLst>
            </p:cNvPr>
            <p:cNvSpPr/>
            <p:nvPr/>
          </p:nvSpPr>
          <p:spPr>
            <a:xfrm>
              <a:off x="2298700" y="4221184"/>
              <a:ext cx="806450" cy="26826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1;p17">
              <a:extLst>
                <a:ext uri="{FF2B5EF4-FFF2-40B4-BE49-F238E27FC236}">
                  <a16:creationId xmlns:a16="http://schemas.microsoft.com/office/drawing/2014/main" id="{71A953BD-B96D-4927-AF40-FF6C00FDC79B}"/>
                </a:ext>
              </a:extLst>
            </p:cNvPr>
            <p:cNvSpPr/>
            <p:nvPr/>
          </p:nvSpPr>
          <p:spPr>
            <a:xfrm>
              <a:off x="4902200" y="4957784"/>
              <a:ext cx="806450" cy="26826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71;p17">
              <a:extLst>
                <a:ext uri="{FF2B5EF4-FFF2-40B4-BE49-F238E27FC236}">
                  <a16:creationId xmlns:a16="http://schemas.microsoft.com/office/drawing/2014/main" id="{AE989B8B-15DF-4357-A733-EEA8831E2987}"/>
                </a:ext>
              </a:extLst>
            </p:cNvPr>
            <p:cNvSpPr/>
            <p:nvPr/>
          </p:nvSpPr>
          <p:spPr>
            <a:xfrm>
              <a:off x="6788150" y="4931601"/>
              <a:ext cx="1295400" cy="26826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7FB182D-76B4-42A5-BC0B-3F912D6DF243}"/>
                </a:ext>
              </a:extLst>
            </p:cNvPr>
            <p:cNvSpPr/>
            <p:nvPr/>
          </p:nvSpPr>
          <p:spPr>
            <a:xfrm>
              <a:off x="5847111" y="4461452"/>
              <a:ext cx="2255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ea typeface="Calibri"/>
                  <a:cs typeface="Calibri"/>
                  <a:sym typeface="Calibri"/>
                </a:rPr>
                <a:t>Sufixo: </a:t>
              </a:r>
              <a:r>
                <a:rPr lang="pt-BR" b="1" dirty="0" err="1">
                  <a:solidFill>
                    <a:srgbClr val="FF0000"/>
                  </a:solidFill>
                  <a:ea typeface="Calibri"/>
                  <a:cs typeface="Calibri"/>
                  <a:sym typeface="Calibri"/>
                </a:rPr>
                <a:t>senaiedu.local</a:t>
              </a:r>
              <a:endParaRPr lang="pt-BR" dirty="0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51BF78-52BA-4DAA-A6E1-8B2372547B36}"/>
              </a:ext>
            </a:extLst>
          </p:cNvPr>
          <p:cNvSpPr/>
          <p:nvPr/>
        </p:nvSpPr>
        <p:spPr>
          <a:xfrm>
            <a:off x="398214" y="5406080"/>
            <a:ext cx="6718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Sufixo é um complemento para o DNS.</a:t>
            </a:r>
          </a:p>
          <a:p>
            <a:r>
              <a:rPr lang="pt-BR" sz="2000" b="1" dirty="0">
                <a:solidFill>
                  <a:srgbClr val="7030A0"/>
                </a:solidFill>
                <a:cs typeface="Calibri"/>
                <a:sym typeface="Calibri"/>
              </a:rPr>
              <a:t>Agora conseguimos acessar apenas pelo primeiro nome:</a:t>
            </a:r>
          </a:p>
          <a:p>
            <a:r>
              <a:rPr lang="pt-BR" sz="2000" b="1" dirty="0">
                <a:solidFill>
                  <a:srgbClr val="7030A0"/>
                </a:solidFill>
                <a:cs typeface="Calibri"/>
                <a:sym typeface="Calibri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cs typeface="Calibri"/>
                <a:sym typeface="Calibri"/>
              </a:rPr>
              <a:t>srvarqbitbeat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7197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DBCA28-49BB-4509-9F84-425EA710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573863"/>
            <a:ext cx="6132369" cy="491901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ACESSANDO PASTA COMPARTLHADA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28649" y="917484"/>
            <a:ext cx="823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Pelo Windows Explorer pelo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SERVIDORAD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SrvWinBitBeat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digite: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hlinkClick r:id="rId3" action="ppaction://hlinkfile"/>
              </a:rPr>
              <a:t>\\srvarqbitbeat.senaiedu.local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7AE08E-61E4-44FA-B281-AD908AF72200}"/>
              </a:ext>
            </a:extLst>
          </p:cNvPr>
          <p:cNvSpPr/>
          <p:nvPr/>
        </p:nvSpPr>
        <p:spPr>
          <a:xfrm>
            <a:off x="3809324" y="4073940"/>
            <a:ext cx="5504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Acessando pelo servidor de AD como Terminal Service - TS</a:t>
            </a:r>
            <a:endParaRPr lang="pt-BR" sz="20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63F2DB-D781-4DA4-AC3D-50C57E1B1C86}"/>
              </a:ext>
            </a:extLst>
          </p:cNvPr>
          <p:cNvSpPr/>
          <p:nvPr/>
        </p:nvSpPr>
        <p:spPr>
          <a:xfrm>
            <a:off x="1588220" y="2097217"/>
            <a:ext cx="4142787" cy="4935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6498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448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800" dirty="0">
                <a:latin typeface="Montserrat" panose="00000500000000000000" pitchFamily="2" charset="0"/>
              </a:rPr>
              <a:t>Aprender como compartilhar arquivos no Windows Server 2019.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sz="2800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800" dirty="0">
                <a:latin typeface="Montserrat" panose="00000500000000000000" pitchFamily="2" charset="0"/>
              </a:rPr>
              <a:t>Assunto: Manipular arquivos e pastas em um Compartilhamento de Arquivos no Windows Server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sz="2800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sz="2800" dirty="0">
                <a:latin typeface="Montserrat" panose="00000500000000000000" pitchFamily="2" charset="0"/>
              </a:rPr>
              <a:t>Objetivo: Saber como organizar arquivos e pastas em um sistema operacional Windows Server 2019. Diferenciando Permissões de Compartilhamento e permissões NTFS.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C66F3E-B4C4-4842-AAB0-470E915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14" y="1563446"/>
            <a:ext cx="5155617" cy="51976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722871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ACESSO COMPARTILHAMENTO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444136" y="780076"/>
            <a:ext cx="7907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</a:rPr>
              <a:t>Podemos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mapear</a:t>
            </a:r>
            <a:r>
              <a:rPr lang="pt-BR" dirty="0">
                <a:latin typeface="arial" panose="020B0604020202020204" pitchFamily="34" charset="0"/>
              </a:rPr>
              <a:t> a unidade atribuindo uma letra (D:,F:,Z:...) e assim não</a:t>
            </a:r>
          </a:p>
          <a:p>
            <a:r>
              <a:rPr lang="pt-BR" dirty="0">
                <a:latin typeface="arial" panose="020B0604020202020204" pitchFamily="34" charset="0"/>
              </a:rPr>
              <a:t>sendo necessário fazer novamente o executar          + Tecla R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61EC9F7-B7BF-4365-80F4-03B696E3A4D6}"/>
              </a:ext>
            </a:extLst>
          </p:cNvPr>
          <p:cNvCxnSpPr>
            <a:cxnSpLocks/>
          </p:cNvCxnSpPr>
          <p:nvPr/>
        </p:nvCxnSpPr>
        <p:spPr>
          <a:xfrm flipH="1">
            <a:off x="5685031" y="5306250"/>
            <a:ext cx="900496" cy="539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B73EE4C8-4316-41A2-84DF-545009ED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40" y="1092806"/>
            <a:ext cx="468357" cy="4457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1EB7196-7BC1-45D6-9BAB-92380DD183F1}"/>
              </a:ext>
            </a:extLst>
          </p:cNvPr>
          <p:cNvSpPr/>
          <p:nvPr/>
        </p:nvSpPr>
        <p:spPr>
          <a:xfrm>
            <a:off x="5770309" y="4906140"/>
            <a:ext cx="3206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Mapear unidade de Rede</a:t>
            </a:r>
            <a:endParaRPr lang="pt-BR" sz="20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5AC3780-2579-474D-AB92-665BA7B11192}"/>
              </a:ext>
            </a:extLst>
          </p:cNvPr>
          <p:cNvSpPr/>
          <p:nvPr/>
        </p:nvSpPr>
        <p:spPr>
          <a:xfrm>
            <a:off x="6666543" y="1718246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Seu IP</a:t>
            </a:r>
            <a:endParaRPr lang="pt-BR" sz="2000" b="1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03D263-A602-4526-A72C-4ABE789B6415}"/>
              </a:ext>
            </a:extLst>
          </p:cNvPr>
          <p:cNvCxnSpPr>
            <a:cxnSpLocks/>
          </p:cNvCxnSpPr>
          <p:nvPr/>
        </p:nvCxnSpPr>
        <p:spPr>
          <a:xfrm>
            <a:off x="2189018" y="1726367"/>
            <a:ext cx="4396509" cy="138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DECA07E-F246-4DB3-8545-022B4D5DB7F2}"/>
              </a:ext>
            </a:extLst>
          </p:cNvPr>
          <p:cNvCxnSpPr>
            <a:cxnSpLocks/>
          </p:cNvCxnSpPr>
          <p:nvPr/>
        </p:nvCxnSpPr>
        <p:spPr>
          <a:xfrm flipV="1">
            <a:off x="2925001" y="2016795"/>
            <a:ext cx="3630705" cy="15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4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5EA0F58C-B45B-4F46-93DE-4E1B5F7190A6}"/>
              </a:ext>
            </a:extLst>
          </p:cNvPr>
          <p:cNvGrpSpPr/>
          <p:nvPr/>
        </p:nvGrpSpPr>
        <p:grpSpPr>
          <a:xfrm>
            <a:off x="766618" y="648471"/>
            <a:ext cx="7191767" cy="5170437"/>
            <a:chOff x="1459345" y="648472"/>
            <a:chExt cx="6600640" cy="4880604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C129201A-CCF4-43B5-8368-506A3562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345" y="648472"/>
              <a:ext cx="6600640" cy="4880604"/>
            </a:xfrm>
            <a:prstGeom prst="rect">
              <a:avLst/>
            </a:prstGeom>
          </p:spPr>
        </p:pic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D1A2081-5F01-476B-AFB0-E69BC4206146}"/>
                </a:ext>
              </a:extLst>
            </p:cNvPr>
            <p:cNvSpPr/>
            <p:nvPr/>
          </p:nvSpPr>
          <p:spPr>
            <a:xfrm>
              <a:off x="6053426" y="5138079"/>
              <a:ext cx="966237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ACESSANDO PASTA COMPARTLHADA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094F7E-2348-4F8E-AEBB-C45FC7891FDA}"/>
              </a:ext>
            </a:extLst>
          </p:cNvPr>
          <p:cNvSpPr/>
          <p:nvPr/>
        </p:nvSpPr>
        <p:spPr>
          <a:xfrm>
            <a:off x="3723728" y="4360475"/>
            <a:ext cx="1774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Manter Letra Z</a:t>
            </a:r>
            <a:endParaRPr lang="pt-BR" b="1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259FA3-6D8B-4E59-952D-3B24779CB144}"/>
              </a:ext>
            </a:extLst>
          </p:cNvPr>
          <p:cNvCxnSpPr>
            <a:cxnSpLocks/>
          </p:cNvCxnSpPr>
          <p:nvPr/>
        </p:nvCxnSpPr>
        <p:spPr>
          <a:xfrm flipH="1">
            <a:off x="4497630" y="2497525"/>
            <a:ext cx="1007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5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9B9F7BC-989C-49BA-8910-C16706E0FA8A}"/>
              </a:ext>
            </a:extLst>
          </p:cNvPr>
          <p:cNvGrpSpPr/>
          <p:nvPr/>
        </p:nvGrpSpPr>
        <p:grpSpPr>
          <a:xfrm>
            <a:off x="755010" y="1349937"/>
            <a:ext cx="7507619" cy="4533628"/>
            <a:chOff x="747168" y="1561730"/>
            <a:chExt cx="7633980" cy="468231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4F58E8F-F30E-4B88-8809-148A04D0D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168" y="1561730"/>
              <a:ext cx="7633980" cy="4682316"/>
            </a:xfrm>
            <a:prstGeom prst="rect">
              <a:avLst/>
            </a:prstGeom>
          </p:spPr>
        </p:pic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5610C7E-2E3B-4E9A-B7E6-B8D4EBA64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3567" y="5145858"/>
              <a:ext cx="539931" cy="150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pt-BR" dirty="0"/>
              <a:t>TESTE DE ACESSO AO COMPARTILHAMENTO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28649" y="820929"/>
            <a:ext cx="7633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</a:rPr>
              <a:t>Desta forma o próximos acesso serão direto na 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unidade Z: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1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pt-BR" dirty="0"/>
              <a:t>PERMISSÕES NTFS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CONCEITO</a:t>
            </a:r>
            <a:endParaRPr sz="1665" dirty="0"/>
          </a:p>
        </p:txBody>
      </p:sp>
      <p:sp>
        <p:nvSpPr>
          <p:cNvPr id="322" name="Google Shape;322;p24"/>
          <p:cNvSpPr txBox="1"/>
          <p:nvPr/>
        </p:nvSpPr>
        <p:spPr>
          <a:xfrm>
            <a:off x="628650" y="41231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70000"/>
              </a:lnSpc>
              <a:buClr>
                <a:schemeClr val="lt1"/>
              </a:buClr>
              <a:buSzPts val="5580"/>
            </a:pPr>
            <a:r>
              <a:rPr lang="pt-BR" sz="6100" b="1" dirty="0">
                <a:solidFill>
                  <a:schemeClr val="lt1"/>
                </a:solidFill>
                <a:latin typeface="Montserrat"/>
                <a:sym typeface="Montserrat"/>
              </a:rPr>
              <a:t>NEW TECHNOLOGY FILE SYSTEM</a:t>
            </a:r>
            <a:endParaRPr sz="6100" b="1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9424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841796" y="349076"/>
            <a:ext cx="7167978" cy="124039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dirty="0"/>
              <a:t>PERMISSÕES NTFS (NEW TECHNOLOGY FILE SYSTEM)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2AE7B45B-22C3-447B-89C0-8B15AA05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401" y="1589468"/>
            <a:ext cx="4074768" cy="40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5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305801" cy="1225549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PERMISSÕES – NTFS </a:t>
            </a:r>
            <a:r>
              <a:rPr lang="pt-BR" sz="2800" dirty="0">
                <a:solidFill>
                  <a:srgbClr val="FF0000"/>
                </a:solidFill>
              </a:rPr>
              <a:t>X</a:t>
            </a:r>
            <a:r>
              <a:rPr lang="pt-BR" sz="2800" dirty="0"/>
              <a:t> COMPARTILHAMENTO</a:t>
            </a:r>
          </a:p>
          <a:p>
            <a:r>
              <a:rPr lang="pt-BR" sz="2800" dirty="0"/>
              <a:t>PODEM SER APLICADAS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398EA18-2C8C-46A6-B30C-D0680763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43816"/>
              </p:ext>
            </p:extLst>
          </p:nvPr>
        </p:nvGraphicFramePr>
        <p:xfrm>
          <a:off x="310393" y="1590675"/>
          <a:ext cx="86240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352">
                  <a:extLst>
                    <a:ext uri="{9D8B030D-6E8A-4147-A177-3AD203B41FA5}">
                      <a16:colId xmlns:a16="http://schemas.microsoft.com/office/drawing/2014/main" val="3086076628"/>
                    </a:ext>
                  </a:extLst>
                </a:gridCol>
                <a:gridCol w="2260169">
                  <a:extLst>
                    <a:ext uri="{9D8B030D-6E8A-4147-A177-3AD203B41FA5}">
                      <a16:colId xmlns:a16="http://schemas.microsoft.com/office/drawing/2014/main" val="3531461375"/>
                    </a:ext>
                  </a:extLst>
                </a:gridCol>
                <a:gridCol w="1968536">
                  <a:extLst>
                    <a:ext uri="{9D8B030D-6E8A-4147-A177-3AD203B41FA5}">
                      <a16:colId xmlns:a16="http://schemas.microsoft.com/office/drawing/2014/main" val="2600611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Permissões NTFS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Leitura, Gravar, Ler e Executar, Modificar, Controle Total e Especial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Unidades, Pastas, subpastas e arquivos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 e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5897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3CC95FE-EABC-4303-8254-A3704426C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99836"/>
              </p:ext>
            </p:extLst>
          </p:nvPr>
        </p:nvGraphicFramePr>
        <p:xfrm>
          <a:off x="310393" y="2990850"/>
          <a:ext cx="86240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5352">
                  <a:extLst>
                    <a:ext uri="{9D8B030D-6E8A-4147-A177-3AD203B41FA5}">
                      <a16:colId xmlns:a16="http://schemas.microsoft.com/office/drawing/2014/main" val="3086076628"/>
                    </a:ext>
                  </a:extLst>
                </a:gridCol>
                <a:gridCol w="2260169">
                  <a:extLst>
                    <a:ext uri="{9D8B030D-6E8A-4147-A177-3AD203B41FA5}">
                      <a16:colId xmlns:a16="http://schemas.microsoft.com/office/drawing/2014/main" val="3531461375"/>
                    </a:ext>
                  </a:extLst>
                </a:gridCol>
                <a:gridCol w="1968536">
                  <a:extLst>
                    <a:ext uri="{9D8B030D-6E8A-4147-A177-3AD203B41FA5}">
                      <a16:colId xmlns:a16="http://schemas.microsoft.com/office/drawing/2014/main" val="2600611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Permissões Compartilhamento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Ler, Alteração e Controle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Unidades e Pastas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Usuário e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5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5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PERMISSÕES - NFTS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216AB5F-9D23-4542-AF79-0EAD87B35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94565"/>
              </p:ext>
            </p:extLst>
          </p:nvPr>
        </p:nvGraphicFramePr>
        <p:xfrm>
          <a:off x="310393" y="1671417"/>
          <a:ext cx="8749717" cy="466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80">
                  <a:extLst>
                    <a:ext uri="{9D8B030D-6E8A-4147-A177-3AD203B41FA5}">
                      <a16:colId xmlns:a16="http://schemas.microsoft.com/office/drawing/2014/main" val="2809145168"/>
                    </a:ext>
                  </a:extLst>
                </a:gridCol>
                <a:gridCol w="7592037">
                  <a:extLst>
                    <a:ext uri="{9D8B030D-6E8A-4147-A177-3AD203B41FA5}">
                      <a16:colId xmlns:a16="http://schemas.microsoft.com/office/drawing/2014/main" val="417540000"/>
                    </a:ext>
                  </a:extLst>
                </a:gridCol>
              </a:tblGrid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Permissão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Nível de Acesso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99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Leitura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ao usuário listar pastas e arquivos dentro da pasta, permite que sejam exibidas as permissões, dono e atributos.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55532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ao usuário criar arquivos e subpastas dentro da pasta, alterar os atributos da pasta e visualizar o dono e as permissões da pasta.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25241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listar conteúdo de pastas, permite ao usuário ver o nome dos arquivos e subpastas.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66207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Ler e Executar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ao usuário listar conteúdo de pastas, subpastas e arquivos, soma os direito de </a:t>
                      </a:r>
                      <a:r>
                        <a:rPr lang="pt-BR" dirty="0">
                          <a:solidFill>
                            <a:srgbClr val="7030A0"/>
                          </a:solidFill>
                        </a:rPr>
                        <a:t>Leitura</a:t>
                      </a:r>
                      <a:r>
                        <a:rPr lang="pt-BR" dirty="0"/>
                        <a:t> e </a:t>
                      </a:r>
                      <a:r>
                        <a:rPr lang="pt-BR" dirty="0">
                          <a:solidFill>
                            <a:srgbClr val="7030A0"/>
                          </a:solidFill>
                        </a:rPr>
                        <a:t>Listar</a:t>
                      </a:r>
                      <a:r>
                        <a:rPr lang="pt-BR" dirty="0"/>
                        <a:t>. Usado para execução de programas.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84862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Modificar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ao usuário deletar pastas, soma os direitos de </a:t>
                      </a:r>
                      <a:r>
                        <a:rPr lang="pt-BR" dirty="0">
                          <a:solidFill>
                            <a:srgbClr val="7030A0"/>
                          </a:solidFill>
                        </a:rPr>
                        <a:t>Gravar</a:t>
                      </a:r>
                      <a:r>
                        <a:rPr lang="pt-BR" dirty="0"/>
                        <a:t> e </a:t>
                      </a:r>
                      <a:r>
                        <a:rPr lang="pt-BR" dirty="0">
                          <a:solidFill>
                            <a:srgbClr val="7030A0"/>
                          </a:solidFill>
                        </a:rPr>
                        <a:t>Ler e Executar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28226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que sejam alteradas as permissões, permite que o usuário torne-se dono da pasta, deletar pastas e arquivos e soma todos os direitos anteriores.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82345"/>
                  </a:ext>
                </a:extLst>
              </a:tr>
              <a:tr h="48722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usuário não autenticado no sistema.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94731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781B23D-AE72-4DA6-B9A0-2FA610A8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62" y="299817"/>
            <a:ext cx="3152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HERANÇA DE PERMISSÕES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394283" y="1358175"/>
            <a:ext cx="83431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Todo diretório começa de uma unidade de disco, ex.:</a:t>
            </a:r>
          </a:p>
          <a:p>
            <a:r>
              <a:rPr lang="pt-B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E:/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herança começa a partir das permissões do primeiro diretório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Dados/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dentro da raiz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D:/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Toda subpasta ex.: </a:t>
            </a: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herda as permissões, usuários e grupos do pai:</a:t>
            </a:r>
          </a:p>
          <a:p>
            <a:r>
              <a:rPr lang="pt-B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D:/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Dados/</a:t>
            </a: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permissão concedida para o diretório pai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Dados/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passa para o diretório filho</a:t>
            </a:r>
            <a:r>
              <a:rPr lang="pt-B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Arquivos/</a:t>
            </a: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5F0FADD-B4B5-47FD-8F9A-BDB16E344872}"/>
              </a:ext>
            </a:extLst>
          </p:cNvPr>
          <p:cNvSpPr/>
          <p:nvPr/>
        </p:nvSpPr>
        <p:spPr>
          <a:xfrm>
            <a:off x="394283" y="5077742"/>
            <a:ext cx="8127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</a:rPr>
              <a:t>Vamos aprender a desativar herança para aplicar nossas permissões.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1692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5400" dirty="0"/>
              <a:t>DESATIVAR HERANÇA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ATIVIDADE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16019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5477414" y="5280948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Clique para desativa Herança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91E597D-82B5-4EC2-8878-23F553396A0A}"/>
              </a:ext>
            </a:extLst>
          </p:cNvPr>
          <p:cNvGrpSpPr/>
          <p:nvPr/>
        </p:nvGrpSpPr>
        <p:grpSpPr>
          <a:xfrm>
            <a:off x="1197894" y="1207720"/>
            <a:ext cx="4279520" cy="5285154"/>
            <a:chOff x="2809875" y="1199197"/>
            <a:chExt cx="3524250" cy="481012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363DE83-99D6-46C6-8669-11C33FDE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875" y="1199197"/>
              <a:ext cx="3524250" cy="481012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4CFD5D-F5DF-4B66-AEAA-FEEB821D37F8}"/>
                </a:ext>
              </a:extLst>
            </p:cNvPr>
            <p:cNvSpPr/>
            <p:nvPr/>
          </p:nvSpPr>
          <p:spPr>
            <a:xfrm>
              <a:off x="5177126" y="4927098"/>
              <a:ext cx="966237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noFill/>
                </a:rPr>
                <a:t>c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3FC81A4-0CC0-481E-8A6B-DF6F97ACBA9B}"/>
                </a:ext>
              </a:extLst>
            </p:cNvPr>
            <p:cNvSpPr/>
            <p:nvPr/>
          </p:nvSpPr>
          <p:spPr>
            <a:xfrm>
              <a:off x="5177125" y="1734959"/>
              <a:ext cx="966237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noFill/>
                </a:rPr>
                <a:t>c</a:t>
              </a: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CB6F1B-8F46-484A-8DFD-0265312474D1}"/>
              </a:ext>
            </a:extLst>
          </p:cNvPr>
          <p:cNvSpPr/>
          <p:nvPr/>
        </p:nvSpPr>
        <p:spPr>
          <a:xfrm>
            <a:off x="711775" y="840155"/>
            <a:ext cx="6668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Em Propriedades do diretório SENAI, Aba Segurança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0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1176291"/>
          </a:xfrm>
        </p:spPr>
        <p:txBody>
          <a:bodyPr>
            <a:normAutofit/>
          </a:bodyPr>
          <a:lstStyle/>
          <a:p>
            <a:r>
              <a:rPr lang="pt-BR" dirty="0"/>
              <a:t>FS – LAYOUT DE COMPARTILHAMENTO</a:t>
            </a:r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423A74FB-F0DC-4F5D-AF36-7E3FCDDEFB88}"/>
              </a:ext>
            </a:extLst>
          </p:cNvPr>
          <p:cNvSpPr/>
          <p:nvPr/>
        </p:nvSpPr>
        <p:spPr>
          <a:xfrm rot="21449721">
            <a:off x="4387291" y="3645029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54">
            <a:extLst>
              <a:ext uri="{FF2B5EF4-FFF2-40B4-BE49-F238E27FC236}">
                <a16:creationId xmlns:a16="http://schemas.microsoft.com/office/drawing/2014/main" id="{997BB712-E979-4447-AB07-B83FCFF84B0D}"/>
              </a:ext>
            </a:extLst>
          </p:cNvPr>
          <p:cNvCxnSpPr>
            <a:cxnSpLocks/>
          </p:cNvCxnSpPr>
          <p:nvPr/>
        </p:nvCxnSpPr>
        <p:spPr>
          <a:xfrm>
            <a:off x="2687486" y="3163677"/>
            <a:ext cx="3118002" cy="692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69">
            <a:extLst>
              <a:ext uri="{FF2B5EF4-FFF2-40B4-BE49-F238E27FC236}">
                <a16:creationId xmlns:a16="http://schemas.microsoft.com/office/drawing/2014/main" id="{1C8E22C6-BB49-48A5-BC67-6BB60CC9CAF0}"/>
              </a:ext>
            </a:extLst>
          </p:cNvPr>
          <p:cNvSpPr/>
          <p:nvPr/>
        </p:nvSpPr>
        <p:spPr>
          <a:xfrm rot="21449721">
            <a:off x="5130020" y="3803066"/>
            <a:ext cx="1122417" cy="1019295"/>
          </a:xfrm>
          <a:custGeom>
            <a:avLst/>
            <a:gdLst>
              <a:gd name="connsiteX0" fmla="*/ 457200 w 1104900"/>
              <a:gd name="connsiteY0" fmla="*/ 0 h 882650"/>
              <a:gd name="connsiteX1" fmla="*/ 1104900 w 1104900"/>
              <a:gd name="connsiteY1" fmla="*/ 146050 h 882650"/>
              <a:gd name="connsiteX2" fmla="*/ 0 w 11049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882650">
                <a:moveTo>
                  <a:pt x="457200" y="0"/>
                </a:moveTo>
                <a:lnTo>
                  <a:pt x="1104900" y="146050"/>
                </a:lnTo>
                <a:lnTo>
                  <a:pt x="0" y="88265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B53451F-59C5-4A32-98A5-69D5BDAFEE1C}"/>
              </a:ext>
            </a:extLst>
          </p:cNvPr>
          <p:cNvSpPr/>
          <p:nvPr/>
        </p:nvSpPr>
        <p:spPr>
          <a:xfrm>
            <a:off x="884941" y="1649337"/>
            <a:ext cx="48397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  <a:latin typeface="Montserrat" panose="00000500000000000000" pitchFamily="2" charset="0"/>
              </a:rPr>
              <a:t>Ambiente recomendado – Criado na AWS: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D8A1097-B486-4B7C-8E85-F96AA13D04F8}"/>
              </a:ext>
            </a:extLst>
          </p:cNvPr>
          <p:cNvSpPr/>
          <p:nvPr/>
        </p:nvSpPr>
        <p:spPr>
          <a:xfrm>
            <a:off x="3572526" y="3755012"/>
            <a:ext cx="44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FS 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E232466-470D-4383-B171-91CDC3B5E537}"/>
              </a:ext>
            </a:extLst>
          </p:cNvPr>
          <p:cNvSpPr/>
          <p:nvPr/>
        </p:nvSpPr>
        <p:spPr>
          <a:xfrm>
            <a:off x="6334271" y="4167653"/>
            <a:ext cx="122116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solidFill>
                  <a:srgbClr val="FF0000"/>
                </a:solidFill>
                <a:latin typeface="Montserrat" panose="00000500000000000000" pitchFamily="2" charset="0"/>
              </a:rPr>
              <a:t>Usuários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07FF27B-5B3B-4652-881F-E48FD90F81AF}"/>
              </a:ext>
            </a:extLst>
          </p:cNvPr>
          <p:cNvGrpSpPr/>
          <p:nvPr/>
        </p:nvGrpSpPr>
        <p:grpSpPr>
          <a:xfrm>
            <a:off x="201883" y="2402269"/>
            <a:ext cx="8063784" cy="3530767"/>
            <a:chOff x="296563" y="2361613"/>
            <a:chExt cx="8063784" cy="3530767"/>
          </a:xfrm>
        </p:grpSpPr>
        <p:pic>
          <p:nvPicPr>
            <p:cNvPr id="23" name="Picture 21" descr="C:\Courses\Icons Shapes and Graphics\circular shapes\3d Disc shapes\blue disc with glow copy_50p.png">
              <a:extLst>
                <a:ext uri="{FF2B5EF4-FFF2-40B4-BE49-F238E27FC236}">
                  <a16:creationId xmlns:a16="http://schemas.microsoft.com/office/drawing/2014/main" id="{404D1722-DF1A-45A3-8DE0-AA83EB789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563" y="2361613"/>
              <a:ext cx="8063784" cy="3530767"/>
            </a:xfrm>
            <a:prstGeom prst="rect">
              <a:avLst/>
            </a:prstGeom>
            <a:noFill/>
          </p:spPr>
        </p:pic>
        <p:pic>
          <p:nvPicPr>
            <p:cNvPr id="30" name="Picture 4" descr="C:\Courses\Icons Windows Vista\Server.png">
              <a:extLst>
                <a:ext uri="{FF2B5EF4-FFF2-40B4-BE49-F238E27FC236}">
                  <a16:creationId xmlns:a16="http://schemas.microsoft.com/office/drawing/2014/main" id="{08A721F3-21C1-48AD-905C-4071D5A60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4940" y="2485129"/>
              <a:ext cx="820228" cy="1122416"/>
            </a:xfrm>
            <a:prstGeom prst="rect">
              <a:avLst/>
            </a:prstGeom>
            <a:noFill/>
          </p:spPr>
        </p:pic>
        <p:pic>
          <p:nvPicPr>
            <p:cNvPr id="31" name="Picture 4" descr="C:\Courses\Icons Windows Vista\Server.png">
              <a:extLst>
                <a:ext uri="{FF2B5EF4-FFF2-40B4-BE49-F238E27FC236}">
                  <a16:creationId xmlns:a16="http://schemas.microsoft.com/office/drawing/2014/main" id="{7FDC879E-607E-45CE-ADFC-1C1C1B9FA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2463" y="2485129"/>
              <a:ext cx="820228" cy="1122416"/>
            </a:xfrm>
            <a:prstGeom prst="rect">
              <a:avLst/>
            </a:prstGeom>
            <a:noFill/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F7F02D4-58CD-4488-8FAC-D83C4EFB8651}"/>
                </a:ext>
              </a:extLst>
            </p:cNvPr>
            <p:cNvSpPr txBox="1"/>
            <p:nvPr/>
          </p:nvSpPr>
          <p:spPr>
            <a:xfrm>
              <a:off x="1633759" y="3708199"/>
              <a:ext cx="1574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70C0"/>
                  </a:solidFill>
                </a:rPr>
                <a:t>AD + DNS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</a:rPr>
                <a:t>Terminal (RDP)</a:t>
              </a:r>
            </a:p>
          </p:txBody>
        </p:sp>
        <p:pic>
          <p:nvPicPr>
            <p:cNvPr id="34" name="Picture 64" descr="ad-pyramid-003">
              <a:extLst>
                <a:ext uri="{FF2B5EF4-FFF2-40B4-BE49-F238E27FC236}">
                  <a16:creationId xmlns:a16="http://schemas.microsoft.com/office/drawing/2014/main" id="{3E1C8FC1-2A3A-44C2-B5D5-C21D067CA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2401444" y="3096470"/>
              <a:ext cx="601960" cy="557442"/>
            </a:xfrm>
            <a:prstGeom prst="rect">
              <a:avLst/>
            </a:prstGeom>
            <a:noFill/>
          </p:spPr>
        </p:pic>
        <p:pic>
          <p:nvPicPr>
            <p:cNvPr id="35" name="Picture 2" descr="C:\Courses\Icons Windows Vista\Laptop.png">
              <a:extLst>
                <a:ext uri="{FF2B5EF4-FFF2-40B4-BE49-F238E27FC236}">
                  <a16:creationId xmlns:a16="http://schemas.microsoft.com/office/drawing/2014/main" id="{E334D4E5-6E34-4586-9123-A3D0BE0DC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79086" y="3625356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6" name="Picture 3" descr="C:\Courses\Icons Windows Vista\Generic User.png">
              <a:extLst>
                <a:ext uri="{FF2B5EF4-FFF2-40B4-BE49-F238E27FC236}">
                  <a16:creationId xmlns:a16="http://schemas.microsoft.com/office/drawing/2014/main" id="{B503FB93-7ED7-4F7A-B26D-6104A7343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953756" y="3940212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37" name="Picture 2" descr="C:\Courses\Icons Windows Vista\Laptop.png">
              <a:extLst>
                <a:ext uri="{FF2B5EF4-FFF2-40B4-BE49-F238E27FC236}">
                  <a16:creationId xmlns:a16="http://schemas.microsoft.com/office/drawing/2014/main" id="{4109EF90-5726-4C5B-A23A-6676F76B1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10663" y="3809488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38" name="Picture 3" descr="C:\Courses\Icons Windows Vista\Generic User.png">
              <a:extLst>
                <a:ext uri="{FF2B5EF4-FFF2-40B4-BE49-F238E27FC236}">
                  <a16:creationId xmlns:a16="http://schemas.microsoft.com/office/drawing/2014/main" id="{2FE6304C-DCCA-4A6D-A654-EB2287254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185333" y="4124344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39" name="Picture 2" descr="C:\Courses\Icons Windows Vista\Laptop.png">
              <a:extLst>
                <a:ext uri="{FF2B5EF4-FFF2-40B4-BE49-F238E27FC236}">
                  <a16:creationId xmlns:a16="http://schemas.microsoft.com/office/drawing/2014/main" id="{C52C6814-D492-44C6-A271-6E251B552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22346" y="3956955"/>
              <a:ext cx="1122416" cy="1122416"/>
            </a:xfrm>
            <a:prstGeom prst="rect">
              <a:avLst/>
            </a:prstGeom>
            <a:noFill/>
          </p:spPr>
        </p:pic>
        <p:pic>
          <p:nvPicPr>
            <p:cNvPr id="40" name="Picture 3" descr="C:\Courses\Icons Windows Vista\Generic User.png">
              <a:extLst>
                <a:ext uri="{FF2B5EF4-FFF2-40B4-BE49-F238E27FC236}">
                  <a16:creationId xmlns:a16="http://schemas.microsoft.com/office/drawing/2014/main" id="{B8AC44B9-5570-4AE3-A262-B7A9D6D0D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397016" y="4271811"/>
              <a:ext cx="768423" cy="935155"/>
            </a:xfrm>
            <a:prstGeom prst="rect">
              <a:avLst/>
            </a:prstGeom>
            <a:noFill/>
          </p:spPr>
        </p:pic>
        <p:pic>
          <p:nvPicPr>
            <p:cNvPr id="42" name="Picture 12" descr="C:\Courses\Icons Windows Vista\imageres.dll_I00a2_0409.png">
              <a:extLst>
                <a:ext uri="{FF2B5EF4-FFF2-40B4-BE49-F238E27FC236}">
                  <a16:creationId xmlns:a16="http://schemas.microsoft.com/office/drawing/2014/main" id="{EBD269E6-5774-4F89-8BD7-D2DD1905E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3539" y="3108294"/>
              <a:ext cx="610166" cy="610166"/>
            </a:xfrm>
            <a:prstGeom prst="rect">
              <a:avLst/>
            </a:prstGeom>
            <a:noFill/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B66D24A-F7F4-4AC5-9128-051D998279FF}"/>
                </a:ext>
              </a:extLst>
            </p:cNvPr>
            <p:cNvSpPr txBox="1"/>
            <p:nvPr/>
          </p:nvSpPr>
          <p:spPr>
            <a:xfrm>
              <a:off x="4796767" y="3187042"/>
              <a:ext cx="2332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Ex. com Único domínio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516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42495" y="133541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AFF9B14-C676-4C6D-9846-D9A704D1C029}"/>
              </a:ext>
            </a:extLst>
          </p:cNvPr>
          <p:cNvGrpSpPr/>
          <p:nvPr/>
        </p:nvGrpSpPr>
        <p:grpSpPr>
          <a:xfrm>
            <a:off x="360218" y="700232"/>
            <a:ext cx="7907482" cy="5260254"/>
            <a:chOff x="876300" y="909637"/>
            <a:chExt cx="7391400" cy="50387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78E81DB-3400-4EF6-9DB2-D7A03B48C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300" y="909637"/>
              <a:ext cx="7391400" cy="5038725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C30102B-1EB1-4592-BB17-260E0AE155B6}"/>
                </a:ext>
              </a:extLst>
            </p:cNvPr>
            <p:cNvSpPr/>
            <p:nvPr/>
          </p:nvSpPr>
          <p:spPr>
            <a:xfrm>
              <a:off x="2717494" y="4888205"/>
              <a:ext cx="3037522" cy="353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Clique em desativa Herança</a:t>
              </a:r>
              <a:endParaRPr lang="pt-BR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93F012D-A107-4FCC-AB2B-8F035EE0311E}"/>
                </a:ext>
              </a:extLst>
            </p:cNvPr>
            <p:cNvSpPr/>
            <p:nvPr/>
          </p:nvSpPr>
          <p:spPr>
            <a:xfrm>
              <a:off x="1140154" y="4888205"/>
              <a:ext cx="1313486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noFill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530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6319171" y="2646365"/>
            <a:ext cx="2123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Vamos remover todas as permissões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AB395A0-72A3-425B-BDB5-B6923225F5B6}"/>
              </a:ext>
            </a:extLst>
          </p:cNvPr>
          <p:cNvGrpSpPr/>
          <p:nvPr/>
        </p:nvGrpSpPr>
        <p:grpSpPr>
          <a:xfrm>
            <a:off x="628648" y="969423"/>
            <a:ext cx="5236443" cy="2817486"/>
            <a:chOff x="628649" y="1317594"/>
            <a:chExt cx="3902734" cy="205172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87A9EB3-06E2-4ECA-913E-6DEB050E0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1317594"/>
              <a:ext cx="3902734" cy="2051723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70B74D6-E711-4CB6-9757-6EBEDEE0F2F1}"/>
                </a:ext>
              </a:extLst>
            </p:cNvPr>
            <p:cNvSpPr/>
            <p:nvPr/>
          </p:nvSpPr>
          <p:spPr>
            <a:xfrm>
              <a:off x="967076" y="2704598"/>
              <a:ext cx="3204874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noFill/>
                </a:rPr>
                <a:t>c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6FA3FB-41CE-4F8C-B958-2C35372E3914}"/>
              </a:ext>
            </a:extLst>
          </p:cNvPr>
          <p:cNvGrpSpPr/>
          <p:nvPr/>
        </p:nvGrpSpPr>
        <p:grpSpPr>
          <a:xfrm>
            <a:off x="651565" y="4057922"/>
            <a:ext cx="5213526" cy="2577341"/>
            <a:chOff x="4878292" y="1317595"/>
            <a:chExt cx="3925679" cy="205172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541DB80-F534-4FD8-ABD4-D2C242BCE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8292" y="1317595"/>
              <a:ext cx="3925679" cy="2051723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392BDAE-AE9C-44D1-AFAB-E8756DE67DF3}"/>
                </a:ext>
              </a:extLst>
            </p:cNvPr>
            <p:cNvSpPr/>
            <p:nvPr/>
          </p:nvSpPr>
          <p:spPr>
            <a:xfrm>
              <a:off x="5238694" y="2697746"/>
              <a:ext cx="3204874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noFill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1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34D31A5-7963-4329-A441-B4A62B79D11D}"/>
              </a:ext>
            </a:extLst>
          </p:cNvPr>
          <p:cNvGrpSpPr/>
          <p:nvPr/>
        </p:nvGrpSpPr>
        <p:grpSpPr>
          <a:xfrm>
            <a:off x="604595" y="593457"/>
            <a:ext cx="8114531" cy="5345525"/>
            <a:chOff x="736600" y="824965"/>
            <a:chExt cx="7454900" cy="50614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B1B00A8-2B9B-4A68-910E-05D57630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600" y="824965"/>
              <a:ext cx="7454900" cy="5061485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80B328-1BC8-4EFA-8660-87D9C99C8D46}"/>
                </a:ext>
              </a:extLst>
            </p:cNvPr>
            <p:cNvSpPr/>
            <p:nvPr/>
          </p:nvSpPr>
          <p:spPr>
            <a:xfrm>
              <a:off x="886154" y="4553836"/>
              <a:ext cx="929946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445277B-F602-464A-943E-F2D281AF94B6}"/>
                </a:ext>
              </a:extLst>
            </p:cNvPr>
            <p:cNvSpPr/>
            <p:nvPr/>
          </p:nvSpPr>
          <p:spPr>
            <a:xfrm>
              <a:off x="952500" y="3458557"/>
              <a:ext cx="4212896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36600" y="99901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FDC948-AC6B-458E-B680-2865476F2E73}"/>
              </a:ext>
            </a:extLst>
          </p:cNvPr>
          <p:cNvSpPr/>
          <p:nvPr/>
        </p:nvSpPr>
        <p:spPr>
          <a:xfrm>
            <a:off x="839598" y="3775302"/>
            <a:ext cx="748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Também Remover “</a:t>
            </a: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</a:rPr>
              <a:t>Users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Vamos adicionar os grupos e permissões, clicando em adicionar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464365" y="144123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FDC948-AC6B-458E-B680-2865476F2E73}"/>
              </a:ext>
            </a:extLst>
          </p:cNvPr>
          <p:cNvSpPr/>
          <p:nvPr/>
        </p:nvSpPr>
        <p:spPr>
          <a:xfrm>
            <a:off x="2536827" y="570667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Clique em Selecionar uma entidade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937CDD7-9BEB-411D-804B-8761C6D65EC7}"/>
              </a:ext>
            </a:extLst>
          </p:cNvPr>
          <p:cNvGrpSpPr/>
          <p:nvPr/>
        </p:nvGrpSpPr>
        <p:grpSpPr>
          <a:xfrm>
            <a:off x="464365" y="940000"/>
            <a:ext cx="7820653" cy="4925092"/>
            <a:chOff x="464365" y="1155803"/>
            <a:chExt cx="8215269" cy="5286347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1EDDEAD1-02EB-41DA-A71D-CBC66912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65" y="1155803"/>
              <a:ext cx="8215269" cy="528634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890A6D9-ADCC-4C28-85C0-BD24B018A455}"/>
                </a:ext>
              </a:extLst>
            </p:cNvPr>
            <p:cNvSpPr/>
            <p:nvPr/>
          </p:nvSpPr>
          <p:spPr>
            <a:xfrm>
              <a:off x="1766589" y="1587412"/>
              <a:ext cx="1983289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58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342513" y="783380"/>
            <a:ext cx="3860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Permissão do Diretório SENAI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4463B7B-756E-4667-9FD0-5D800C705604}"/>
              </a:ext>
            </a:extLst>
          </p:cNvPr>
          <p:cNvGrpSpPr/>
          <p:nvPr/>
        </p:nvGrpSpPr>
        <p:grpSpPr>
          <a:xfrm>
            <a:off x="704994" y="1185103"/>
            <a:ext cx="7448025" cy="4024205"/>
            <a:chOff x="704994" y="1185103"/>
            <a:chExt cx="7448025" cy="402420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F3CBF41-B738-40AD-8E90-8D64A6B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94" y="1185103"/>
              <a:ext cx="7448025" cy="4024205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9FDC948-AC6B-458E-B680-2865476F2E73}"/>
                </a:ext>
              </a:extLst>
            </p:cNvPr>
            <p:cNvSpPr/>
            <p:nvPr/>
          </p:nvSpPr>
          <p:spPr>
            <a:xfrm>
              <a:off x="2335133" y="3798977"/>
              <a:ext cx="25795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Adicione os grupos</a:t>
              </a:r>
              <a:endParaRPr lang="pt-BR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6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A5CF45D9-11F5-46B4-A798-F1769D5AFDB0}"/>
              </a:ext>
            </a:extLst>
          </p:cNvPr>
          <p:cNvGrpSpPr/>
          <p:nvPr/>
        </p:nvGrpSpPr>
        <p:grpSpPr>
          <a:xfrm>
            <a:off x="569666" y="910352"/>
            <a:ext cx="8334190" cy="4927030"/>
            <a:chOff x="276662" y="1098651"/>
            <a:chExt cx="8724900" cy="566737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1AFA9F0-F480-4FC6-B121-CAA83350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62" y="1098651"/>
              <a:ext cx="8724900" cy="566737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890A6D9-ADCC-4C28-85C0-BD24B018A455}"/>
                </a:ext>
              </a:extLst>
            </p:cNvPr>
            <p:cNvSpPr/>
            <p:nvPr/>
          </p:nvSpPr>
          <p:spPr>
            <a:xfrm>
              <a:off x="427227" y="2811434"/>
              <a:ext cx="2290806" cy="15927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6765C11-93CC-4F4A-8452-05246986782D}"/>
                </a:ext>
              </a:extLst>
            </p:cNvPr>
            <p:cNvSpPr/>
            <p:nvPr/>
          </p:nvSpPr>
          <p:spPr>
            <a:xfrm>
              <a:off x="427227" y="1573630"/>
              <a:ext cx="5629012" cy="3167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83D41EB-3473-487D-BC15-FC2233F9EC7E}"/>
                </a:ext>
              </a:extLst>
            </p:cNvPr>
            <p:cNvSpPr/>
            <p:nvPr/>
          </p:nvSpPr>
          <p:spPr>
            <a:xfrm>
              <a:off x="2718033" y="3000310"/>
              <a:ext cx="15568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Controle total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C9721AD-C5E3-4EED-9944-6A8345A90567}"/>
                </a:ext>
              </a:extLst>
            </p:cNvPr>
            <p:cNvSpPr/>
            <p:nvPr/>
          </p:nvSpPr>
          <p:spPr>
            <a:xfrm>
              <a:off x="6367939" y="1602423"/>
              <a:ext cx="185178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Fazer o mesmo: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 - gp-2rm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-gp-2rt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69665" y="161728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FDC948-AC6B-458E-B680-2865476F2E73}"/>
              </a:ext>
            </a:extLst>
          </p:cNvPr>
          <p:cNvSpPr/>
          <p:nvPr/>
        </p:nvSpPr>
        <p:spPr>
          <a:xfrm>
            <a:off x="569665" y="547963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Uma entidade foi Selecionar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4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124980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DESATIVAR HERANÇA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FDC948-AC6B-458E-B680-2865476F2E73}"/>
              </a:ext>
            </a:extLst>
          </p:cNvPr>
          <p:cNvSpPr/>
          <p:nvPr/>
        </p:nvSpPr>
        <p:spPr>
          <a:xfrm>
            <a:off x="592403" y="631745"/>
            <a:ext cx="1425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Resultado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99DCD90-8B00-4816-ACAD-9E93C4EFB35A}"/>
              </a:ext>
            </a:extLst>
          </p:cNvPr>
          <p:cNvGrpSpPr/>
          <p:nvPr/>
        </p:nvGrpSpPr>
        <p:grpSpPr>
          <a:xfrm>
            <a:off x="580937" y="952500"/>
            <a:ext cx="8128954" cy="4953000"/>
            <a:chOff x="919162" y="952500"/>
            <a:chExt cx="7305675" cy="4953000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313C0D5-2D1F-4DF9-9E31-A62CF1107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162" y="952500"/>
              <a:ext cx="7305675" cy="49530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6765C11-93CC-4F4A-8452-05246986782D}"/>
                </a:ext>
              </a:extLst>
            </p:cNvPr>
            <p:cNvSpPr/>
            <p:nvPr/>
          </p:nvSpPr>
          <p:spPr>
            <a:xfrm>
              <a:off x="1056521" y="3745330"/>
              <a:ext cx="3598029" cy="6615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320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pt-BR" sz="5400" dirty="0"/>
              <a:t>COMPARTILHAMENTO E SEGURANÇA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ATIVIDADE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1985429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32809"/>
            <a:ext cx="7886700" cy="514630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SrvWinBitBeat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/>
              <a:t>que será o Servidor AD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68EE690-E5B2-42F7-BDF0-90D507DAF868}"/>
              </a:ext>
            </a:extLst>
          </p:cNvPr>
          <p:cNvGrpSpPr/>
          <p:nvPr/>
        </p:nvGrpSpPr>
        <p:grpSpPr>
          <a:xfrm>
            <a:off x="544945" y="564367"/>
            <a:ext cx="8358421" cy="4527478"/>
            <a:chOff x="544945" y="564367"/>
            <a:chExt cx="8358421" cy="452747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14B50DF-F698-4764-80D7-18ACFEE9B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45" y="564367"/>
              <a:ext cx="8358421" cy="4527478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3B3D16-2722-4765-AA31-434CEAA51389}"/>
                </a:ext>
              </a:extLst>
            </p:cNvPr>
            <p:cNvSpPr/>
            <p:nvPr/>
          </p:nvSpPr>
          <p:spPr>
            <a:xfrm>
              <a:off x="1560945" y="2685579"/>
              <a:ext cx="1129718" cy="11659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B135CF8-5323-4D81-B191-912F4D37D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66088"/>
            <a:ext cx="7886701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Abra o </a:t>
            </a:r>
            <a:r>
              <a:rPr lang="pt-BR" dirty="0">
                <a:solidFill>
                  <a:srgbClr val="FF0000"/>
                </a:solidFill>
              </a:rPr>
              <a:t>Gerenciador do Servidores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63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52E7FA5-C70D-406B-8470-4B2CF708F9C4}"/>
              </a:ext>
            </a:extLst>
          </p:cNvPr>
          <p:cNvGrpSpPr/>
          <p:nvPr/>
        </p:nvGrpSpPr>
        <p:grpSpPr>
          <a:xfrm>
            <a:off x="628649" y="931816"/>
            <a:ext cx="6859377" cy="4905565"/>
            <a:chOff x="1248675" y="1140155"/>
            <a:chExt cx="5505450" cy="424815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48FBF6B-80CD-4B71-91F0-897C99CA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675" y="1140155"/>
              <a:ext cx="5505450" cy="4248150"/>
            </a:xfrm>
            <a:prstGeom prst="rect">
              <a:avLst/>
            </a:prstGeom>
          </p:spPr>
        </p:pic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72B3979-EB77-4ADF-B7B1-D79216034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2867" y="3955744"/>
              <a:ext cx="1487021" cy="4934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F0807A6-129C-4788-8BC2-E5ECAB9F9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0101" y="3812589"/>
              <a:ext cx="1359787" cy="104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USUÁRIO E GRUPOS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4233775" y="4941207"/>
            <a:ext cx="34884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Criar grupos dentro da OU </a:t>
            </a:r>
          </a:p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 conforme o nome da OU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6F7B8E-84C8-4E40-97DD-CB6AAE396A50}"/>
              </a:ext>
            </a:extLst>
          </p:cNvPr>
          <p:cNvSpPr/>
          <p:nvPr/>
        </p:nvSpPr>
        <p:spPr>
          <a:xfrm>
            <a:off x="4442690" y="3829183"/>
            <a:ext cx="460894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900" b="1" dirty="0">
                <a:solidFill>
                  <a:srgbClr val="FF0000"/>
                </a:solidFill>
                <a:latin typeface="arial" panose="020B0604020202020204" pitchFamily="34" charset="0"/>
              </a:rPr>
              <a:t>Criar usuários e grupos da sua Turma</a:t>
            </a:r>
            <a:endParaRPr lang="pt-BR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988011" y="533226"/>
            <a:ext cx="7167978" cy="1240392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/>
              <a:t>COMPARTILHAMENTO SIMPRE SEM RESTRIÇÂO</a:t>
            </a:r>
          </a:p>
        </p:txBody>
      </p:sp>
      <p:pic>
        <p:nvPicPr>
          <p:cNvPr id="4" name="Picture 2" descr="Microsoft Windows Server 2019 Datacenter">
            <a:extLst>
              <a:ext uri="{FF2B5EF4-FFF2-40B4-BE49-F238E27FC236}">
                <a16:creationId xmlns:a16="http://schemas.microsoft.com/office/drawing/2014/main" id="{36CA303B-6C17-4C68-BB1C-C053CB91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6" y="2250006"/>
            <a:ext cx="4074768" cy="40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11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496973" y="141721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USUÁRIO E GRUPOS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410639" y="839243"/>
            <a:ext cx="5278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Inserir os usuários criados no Grupo criado,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ex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Grupo: gp-2rm</a:t>
            </a:r>
          </a:p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Membros: bianca.t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5C823C-3992-46BC-A537-1BCFC8107D39}"/>
              </a:ext>
            </a:extLst>
          </p:cNvPr>
          <p:cNvGrpSpPr/>
          <p:nvPr/>
        </p:nvGrpSpPr>
        <p:grpSpPr>
          <a:xfrm>
            <a:off x="496973" y="1991381"/>
            <a:ext cx="3885179" cy="4233928"/>
            <a:chOff x="950730" y="1991382"/>
            <a:chExt cx="3151370" cy="3552168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8C5D793-84D4-4782-B75F-64289279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730" y="1991382"/>
              <a:ext cx="3151370" cy="3552168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49BA439-70F2-425D-8DDE-E61F23975BB5}"/>
                </a:ext>
              </a:extLst>
            </p:cNvPr>
            <p:cNvSpPr/>
            <p:nvPr/>
          </p:nvSpPr>
          <p:spPr>
            <a:xfrm>
              <a:off x="950731" y="2251571"/>
              <a:ext cx="370070" cy="237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2A1D355-13AC-4FAD-A03A-6156C4F87B39}"/>
              </a:ext>
            </a:extLst>
          </p:cNvPr>
          <p:cNvGrpSpPr/>
          <p:nvPr/>
        </p:nvGrpSpPr>
        <p:grpSpPr>
          <a:xfrm>
            <a:off x="4761849" y="1227648"/>
            <a:ext cx="3885177" cy="4233927"/>
            <a:chOff x="4826504" y="1892667"/>
            <a:chExt cx="3194523" cy="3650884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876878A-7704-4597-8F39-BBC04C2FC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504" y="1892667"/>
              <a:ext cx="3194523" cy="3650884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C8E1636-76FE-48C3-9C3E-EEB5E884239E}"/>
                </a:ext>
              </a:extLst>
            </p:cNvPr>
            <p:cNvSpPr/>
            <p:nvPr/>
          </p:nvSpPr>
          <p:spPr>
            <a:xfrm>
              <a:off x="5198880" y="2132756"/>
              <a:ext cx="490719" cy="261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>
                  <a:noFill/>
                </a:rPr>
                <a:t>cc</a:t>
              </a:r>
              <a:endParaRPr lang="pt-BR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79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65828"/>
            <a:ext cx="7028873" cy="81366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Temos que acessar o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que será o Servidor de </a:t>
            </a:r>
            <a:r>
              <a:rPr lang="pt-BR" dirty="0">
                <a:solidFill>
                  <a:srgbClr val="7030A0"/>
                </a:solidFill>
              </a:rPr>
              <a:t>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13D7B10-E1C2-4804-9268-64214B881D41}"/>
              </a:ext>
            </a:extLst>
          </p:cNvPr>
          <p:cNvGrpSpPr/>
          <p:nvPr/>
        </p:nvGrpSpPr>
        <p:grpSpPr>
          <a:xfrm>
            <a:off x="517236" y="803564"/>
            <a:ext cx="8534400" cy="4996872"/>
            <a:chOff x="-64655" y="917479"/>
            <a:chExt cx="9208655" cy="498802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4DAF2C8-E251-4B07-8A2C-33AF2476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655" y="917479"/>
              <a:ext cx="9208655" cy="4988021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3B3D16-2722-4765-AA31-434CEAA51389}"/>
                </a:ext>
              </a:extLst>
            </p:cNvPr>
            <p:cNvSpPr/>
            <p:nvPr/>
          </p:nvSpPr>
          <p:spPr>
            <a:xfrm>
              <a:off x="1132513" y="3313651"/>
              <a:ext cx="1216405" cy="12751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B135CF8-5323-4D81-B191-912F4D37D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8145"/>
            <a:ext cx="7886701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Lembra do </a:t>
            </a:r>
            <a:r>
              <a:rPr lang="pt-BR" dirty="0">
                <a:solidFill>
                  <a:srgbClr val="FF0000"/>
                </a:solidFill>
              </a:rPr>
              <a:t>Gerenciador do Servidores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24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4974122"/>
            <a:ext cx="7886700" cy="551575"/>
          </a:xfrm>
        </p:spPr>
        <p:txBody>
          <a:bodyPr>
            <a:normAutofit fontScale="92500"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SrvArqBitBeat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que será o Servidor de Dados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E1B6CFC-FA0E-4E6F-BCE8-1AC2556C9B33}"/>
              </a:ext>
            </a:extLst>
          </p:cNvPr>
          <p:cNvGrpSpPr/>
          <p:nvPr/>
        </p:nvGrpSpPr>
        <p:grpSpPr>
          <a:xfrm>
            <a:off x="476249" y="897326"/>
            <a:ext cx="8603096" cy="3532856"/>
            <a:chOff x="476249" y="1464017"/>
            <a:chExt cx="8191500" cy="3285783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73F80D6-2EE3-47ED-82DD-E9C1C5939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49" y="1464017"/>
              <a:ext cx="8191500" cy="309562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3B3D16-2722-4765-AA31-434CEAA51389}"/>
                </a:ext>
              </a:extLst>
            </p:cNvPr>
            <p:cNvSpPr/>
            <p:nvPr/>
          </p:nvSpPr>
          <p:spPr>
            <a:xfrm>
              <a:off x="4929813" y="3732751"/>
              <a:ext cx="2525087" cy="1017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B135CF8-5323-4D81-B191-912F4D37D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Abra o </a:t>
            </a:r>
            <a:r>
              <a:rPr lang="pt-BR" dirty="0">
                <a:solidFill>
                  <a:srgbClr val="FF0000"/>
                </a:solidFill>
              </a:rPr>
              <a:t>Windows Explorer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358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1A31E93-554C-4204-B13D-98FC8E472CA9}"/>
              </a:ext>
            </a:extLst>
          </p:cNvPr>
          <p:cNvGrpSpPr/>
          <p:nvPr/>
        </p:nvGrpSpPr>
        <p:grpSpPr>
          <a:xfrm>
            <a:off x="628649" y="822947"/>
            <a:ext cx="7536296" cy="5023671"/>
            <a:chOff x="628649" y="931817"/>
            <a:chExt cx="6477000" cy="517207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2583BBA-C651-4945-970C-FC4AE508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931817"/>
              <a:ext cx="6477000" cy="5172075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61EC9F7-B7BF-4365-80F4-03B696E3A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2046" y="3694545"/>
              <a:ext cx="1606863" cy="4594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DIRETÓRIOS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3712352" y="3334782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Montas pastas e subpastas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75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392702" y="26206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pt-BR" sz="5400" dirty="0"/>
              <a:t>COMPARTILHAMENTO E SEGURANÇA</a:t>
            </a:r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 dirty="0"/>
              <a:t>ATIVIDADE</a:t>
            </a:r>
            <a:endParaRPr sz="1665" dirty="0"/>
          </a:p>
        </p:txBody>
      </p:sp>
    </p:spTree>
    <p:extLst>
      <p:ext uri="{BB962C8B-B14F-4D97-AF65-F5344CB8AC3E}">
        <p14:creationId xmlns:p14="http://schemas.microsoft.com/office/powerpoint/2010/main" val="3069197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08E520C-0D80-4523-87BB-BD6281FEF907}"/>
              </a:ext>
            </a:extLst>
          </p:cNvPr>
          <p:cNvGrpSpPr/>
          <p:nvPr/>
        </p:nvGrpSpPr>
        <p:grpSpPr>
          <a:xfrm>
            <a:off x="628648" y="646546"/>
            <a:ext cx="7379279" cy="5218545"/>
            <a:chOff x="628649" y="1385051"/>
            <a:chExt cx="6477000" cy="517207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2583BBA-C651-4945-970C-FC4AE508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49" y="1385051"/>
              <a:ext cx="6477000" cy="517207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5FB2A12-62C0-4D4D-8AC1-7345E040894D}"/>
                </a:ext>
              </a:extLst>
            </p:cNvPr>
            <p:cNvSpPr/>
            <p:nvPr/>
          </p:nvSpPr>
          <p:spPr>
            <a:xfrm>
              <a:off x="821946" y="4486564"/>
              <a:ext cx="1229579" cy="3203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180754"/>
            <a:ext cx="7622216" cy="465792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ALTERAR PERMISSÕES DE </a:t>
            </a:r>
            <a:r>
              <a:rPr lang="pt-BR" sz="2800" dirty="0">
                <a:solidFill>
                  <a:srgbClr val="FF0000"/>
                </a:solidFill>
              </a:rPr>
              <a:t>COMPARTILHAMENTO</a:t>
            </a:r>
            <a:endParaRPr lang="pt-BR" sz="2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CE57DD-086F-4C99-8A1F-6461FAB0982E}"/>
              </a:ext>
            </a:extLst>
          </p:cNvPr>
          <p:cNvSpPr/>
          <p:nvPr/>
        </p:nvSpPr>
        <p:spPr>
          <a:xfrm>
            <a:off x="2811122" y="3601756"/>
            <a:ext cx="3693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Começando pela Pasta: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SENAI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AF669A-C079-407C-A6F0-F0DE14B358AB}"/>
              </a:ext>
            </a:extLst>
          </p:cNvPr>
          <p:cNvSpPr/>
          <p:nvPr/>
        </p:nvSpPr>
        <p:spPr>
          <a:xfrm>
            <a:off x="3230845" y="4155754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Botão direito - Propriedades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3723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252DEB-37A4-4754-A867-B04F261E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1" y="1587903"/>
            <a:ext cx="8388126" cy="389421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92333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ALTERAR PERMISSÕES DE </a:t>
            </a:r>
            <a:r>
              <a:rPr lang="pt-BR" dirty="0">
                <a:solidFill>
                  <a:srgbClr val="FF0000"/>
                </a:solidFill>
              </a:rPr>
              <a:t>COMPARTILHAMENTO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764D97-1156-461F-B51F-DCE095942B7C}"/>
              </a:ext>
            </a:extLst>
          </p:cNvPr>
          <p:cNvSpPr/>
          <p:nvPr/>
        </p:nvSpPr>
        <p:spPr>
          <a:xfrm>
            <a:off x="2725251" y="5313857"/>
            <a:ext cx="3693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Estamos alterando o Compartilhamento</a:t>
            </a:r>
          </a:p>
          <a:p>
            <a:pPr marL="285750" indent="-285750" algn="ctr">
              <a:buFontTx/>
              <a:buChar char="-"/>
            </a:pP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B4257CD-B8E9-457C-8408-54DC0BD239C0}"/>
              </a:ext>
            </a:extLst>
          </p:cNvPr>
          <p:cNvCxnSpPr>
            <a:cxnSpLocks/>
          </p:cNvCxnSpPr>
          <p:nvPr/>
        </p:nvCxnSpPr>
        <p:spPr>
          <a:xfrm flipV="1">
            <a:off x="417332" y="3947254"/>
            <a:ext cx="304799" cy="303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9DB7A72-4A37-40E4-BD9B-77820EA8777B}"/>
              </a:ext>
            </a:extLst>
          </p:cNvPr>
          <p:cNvCxnSpPr>
            <a:cxnSpLocks/>
          </p:cNvCxnSpPr>
          <p:nvPr/>
        </p:nvCxnSpPr>
        <p:spPr>
          <a:xfrm>
            <a:off x="3217497" y="2780778"/>
            <a:ext cx="312964" cy="24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0060A5B-B7F4-4F14-BC89-A21A9E0EE627}"/>
              </a:ext>
            </a:extLst>
          </p:cNvPr>
          <p:cNvSpPr/>
          <p:nvPr/>
        </p:nvSpPr>
        <p:spPr>
          <a:xfrm>
            <a:off x="6679147" y="2747919"/>
            <a:ext cx="1994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Mantem o Todos</a:t>
            </a:r>
            <a:endParaRPr lang="pt-BR" sz="14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3BEB9E-868D-4838-A278-FB5F33BBEAF7}"/>
              </a:ext>
            </a:extLst>
          </p:cNvPr>
          <p:cNvCxnSpPr>
            <a:cxnSpLocks/>
          </p:cNvCxnSpPr>
          <p:nvPr/>
        </p:nvCxnSpPr>
        <p:spPr>
          <a:xfrm>
            <a:off x="6916351" y="3180519"/>
            <a:ext cx="443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0759ED35-0C4F-44EB-BDE1-D989E2666995}"/>
              </a:ext>
            </a:extLst>
          </p:cNvPr>
          <p:cNvSpPr/>
          <p:nvPr/>
        </p:nvSpPr>
        <p:spPr>
          <a:xfrm>
            <a:off x="1535749" y="170942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2°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FE3943-58E3-4CF8-852C-11011AE66C2A}"/>
              </a:ext>
            </a:extLst>
          </p:cNvPr>
          <p:cNvSpPr/>
          <p:nvPr/>
        </p:nvSpPr>
        <p:spPr>
          <a:xfrm>
            <a:off x="470541" y="4068194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3°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88867F-65AD-4C5C-B7D3-C3D3A6023C8B}"/>
              </a:ext>
            </a:extLst>
          </p:cNvPr>
          <p:cNvSpPr/>
          <p:nvPr/>
        </p:nvSpPr>
        <p:spPr>
          <a:xfrm>
            <a:off x="3217497" y="2487375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4°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5FD977-3068-46BF-AFE8-2F41CBF803A2}"/>
              </a:ext>
            </a:extLst>
          </p:cNvPr>
          <p:cNvCxnSpPr>
            <a:cxnSpLocks/>
          </p:cNvCxnSpPr>
          <p:nvPr/>
        </p:nvCxnSpPr>
        <p:spPr>
          <a:xfrm>
            <a:off x="1882932" y="1894093"/>
            <a:ext cx="324949" cy="280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CCC7B4-D2B3-46A5-904B-D0AD591CF393}"/>
              </a:ext>
            </a:extLst>
          </p:cNvPr>
          <p:cNvSpPr/>
          <p:nvPr/>
        </p:nvSpPr>
        <p:spPr>
          <a:xfrm>
            <a:off x="6392726" y="3114541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5°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BC6314-534B-4E6B-AAB5-4F0843859F2A}"/>
              </a:ext>
            </a:extLst>
          </p:cNvPr>
          <p:cNvSpPr/>
          <p:nvPr/>
        </p:nvSpPr>
        <p:spPr>
          <a:xfrm>
            <a:off x="352796" y="1350616"/>
            <a:ext cx="317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PROPRIEDADES DA PASTA SENAI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8AA4A7-7130-4925-8FC4-89C5C4FC6D24}"/>
              </a:ext>
            </a:extLst>
          </p:cNvPr>
          <p:cNvSpPr/>
          <p:nvPr/>
        </p:nvSpPr>
        <p:spPr>
          <a:xfrm>
            <a:off x="6507697" y="4044707"/>
            <a:ext cx="1994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Controle Total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14358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5BF29C-E959-43DD-AFC1-10594455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567051"/>
            <a:ext cx="8515351" cy="391706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92333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ALTERAR PERMISSÕES DE </a:t>
            </a:r>
            <a:r>
              <a:rPr lang="pt-BR" dirty="0">
                <a:solidFill>
                  <a:srgbClr val="FF0000"/>
                </a:solidFill>
              </a:rPr>
              <a:t>SEGURANÇA</a:t>
            </a:r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9DB7A72-4A37-40E4-BD9B-77820EA8777B}"/>
              </a:ext>
            </a:extLst>
          </p:cNvPr>
          <p:cNvCxnSpPr>
            <a:cxnSpLocks/>
          </p:cNvCxnSpPr>
          <p:nvPr/>
        </p:nvCxnSpPr>
        <p:spPr>
          <a:xfrm>
            <a:off x="3001693" y="5048888"/>
            <a:ext cx="312964" cy="242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B0060A5B-B7F4-4F14-BC89-A21A9E0EE627}"/>
              </a:ext>
            </a:extLst>
          </p:cNvPr>
          <p:cNvSpPr/>
          <p:nvPr/>
        </p:nvSpPr>
        <p:spPr>
          <a:xfrm>
            <a:off x="5265681" y="4460877"/>
            <a:ext cx="3179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5° Selecione os Grupos</a:t>
            </a:r>
            <a:endParaRPr lang="pt-BR" sz="14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3BEB9E-868D-4838-A278-FB5F33BBEAF7}"/>
              </a:ext>
            </a:extLst>
          </p:cNvPr>
          <p:cNvCxnSpPr>
            <a:cxnSpLocks/>
          </p:cNvCxnSpPr>
          <p:nvPr/>
        </p:nvCxnSpPr>
        <p:spPr>
          <a:xfrm flipH="1">
            <a:off x="5150124" y="5150868"/>
            <a:ext cx="452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0759ED35-0C4F-44EB-BDE1-D989E2666995}"/>
              </a:ext>
            </a:extLst>
          </p:cNvPr>
          <p:cNvSpPr/>
          <p:nvPr/>
        </p:nvSpPr>
        <p:spPr>
          <a:xfrm>
            <a:off x="2978331" y="2874791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2°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FE3943-58E3-4CF8-852C-11011AE66C2A}"/>
              </a:ext>
            </a:extLst>
          </p:cNvPr>
          <p:cNvSpPr/>
          <p:nvPr/>
        </p:nvSpPr>
        <p:spPr>
          <a:xfrm>
            <a:off x="1729827" y="3290816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1°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D88867F-65AD-4C5C-B7D3-C3D3A6023C8B}"/>
              </a:ext>
            </a:extLst>
          </p:cNvPr>
          <p:cNvSpPr/>
          <p:nvPr/>
        </p:nvSpPr>
        <p:spPr>
          <a:xfrm>
            <a:off x="2638173" y="480620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3°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5FD977-3068-46BF-AFE8-2F41CBF803A2}"/>
              </a:ext>
            </a:extLst>
          </p:cNvPr>
          <p:cNvCxnSpPr>
            <a:cxnSpLocks/>
          </p:cNvCxnSpPr>
          <p:nvPr/>
        </p:nvCxnSpPr>
        <p:spPr>
          <a:xfrm>
            <a:off x="3071058" y="2620368"/>
            <a:ext cx="324949" cy="280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CCC7B4-D2B3-46A5-904B-D0AD591CF393}"/>
              </a:ext>
            </a:extLst>
          </p:cNvPr>
          <p:cNvSpPr/>
          <p:nvPr/>
        </p:nvSpPr>
        <p:spPr>
          <a:xfrm>
            <a:off x="5602619" y="4966202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4°</a:t>
            </a:r>
            <a:endParaRPr lang="pt-BR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2528C26-8ABB-4BC8-BFD7-96A5D07C5225}"/>
              </a:ext>
            </a:extLst>
          </p:cNvPr>
          <p:cNvCxnSpPr>
            <a:cxnSpLocks/>
          </p:cNvCxnSpPr>
          <p:nvPr/>
        </p:nvCxnSpPr>
        <p:spPr>
          <a:xfrm flipV="1">
            <a:off x="4814830" y="4336171"/>
            <a:ext cx="228601" cy="307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5867C0-A799-403A-B351-180DA0441DFF}"/>
              </a:ext>
            </a:extLst>
          </p:cNvPr>
          <p:cNvSpPr/>
          <p:nvPr/>
        </p:nvSpPr>
        <p:spPr>
          <a:xfrm>
            <a:off x="352424" y="1313127"/>
            <a:ext cx="317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PROPRIEDADES DA PASTA SENAI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18C8D2E-2ACA-4F93-A98E-5A5B567DB48B}"/>
              </a:ext>
            </a:extLst>
          </p:cNvPr>
          <p:cNvSpPr/>
          <p:nvPr/>
        </p:nvSpPr>
        <p:spPr>
          <a:xfrm>
            <a:off x="3233532" y="3772381"/>
            <a:ext cx="2589418" cy="5637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B0E732C-F8F7-464B-8B41-86094A60D143}"/>
              </a:ext>
            </a:extLst>
          </p:cNvPr>
          <p:cNvSpPr/>
          <p:nvPr/>
        </p:nvSpPr>
        <p:spPr>
          <a:xfrm>
            <a:off x="2828680" y="5750305"/>
            <a:ext cx="3179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Selecionar grupo por grupo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13848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02A94D2-521C-4C70-88D1-29FAF0F829D9}"/>
              </a:ext>
            </a:extLst>
          </p:cNvPr>
          <p:cNvGrpSpPr/>
          <p:nvPr/>
        </p:nvGrpSpPr>
        <p:grpSpPr>
          <a:xfrm>
            <a:off x="790031" y="802509"/>
            <a:ext cx="7831860" cy="4951746"/>
            <a:chOff x="809896" y="1360797"/>
            <a:chExt cx="6743937" cy="413640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4F58E8F-F30E-4B88-8809-148A04D0D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896" y="1360797"/>
              <a:ext cx="6743937" cy="4136406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34D3400-EDB4-42AC-8D67-5A7EF6DB82CB}"/>
                </a:ext>
              </a:extLst>
            </p:cNvPr>
            <p:cNvSpPr/>
            <p:nvPr/>
          </p:nvSpPr>
          <p:spPr>
            <a:xfrm>
              <a:off x="3078697" y="2355728"/>
              <a:ext cx="1493303" cy="14098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pt-BR" dirty="0"/>
              <a:t>FAÇA O TESTE DE ACESSO AO COMPARTILHAMENTO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D0BB93-B844-4DDD-923B-A906A90C4B8B}"/>
              </a:ext>
            </a:extLst>
          </p:cNvPr>
          <p:cNvSpPr/>
          <p:nvPr/>
        </p:nvSpPr>
        <p:spPr>
          <a:xfrm>
            <a:off x="3697532" y="3932932"/>
            <a:ext cx="5197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Alteramos o diretório SENAI, agora só fazer o mesmo para o demais diretórios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753709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body" idx="1"/>
          </p:nvPr>
        </p:nvSpPr>
        <p:spPr>
          <a:xfrm>
            <a:off x="615950" y="2099905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20"/>
              <a:buNone/>
            </a:pPr>
            <a:r>
              <a:rPr lang="pt-BR" dirty="0"/>
              <a:t>TESTE DE ACESSO</a:t>
            </a:r>
            <a:endParaRPr dirty="0"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2"/>
          </p:nvPr>
        </p:nvSpPr>
        <p:spPr>
          <a:xfrm>
            <a:off x="615950" y="16554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pt-BR" sz="1665"/>
              <a:t>ATIVIDADE</a:t>
            </a:r>
            <a:endParaRPr sz="1665"/>
          </a:p>
        </p:txBody>
      </p:sp>
      <p:sp>
        <p:nvSpPr>
          <p:cNvPr id="322" name="Google Shape;322;p24"/>
          <p:cNvSpPr txBox="1"/>
          <p:nvPr/>
        </p:nvSpPr>
        <p:spPr>
          <a:xfrm>
            <a:off x="615950" y="3602413"/>
            <a:ext cx="8358596" cy="150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80"/>
              <a:buFont typeface="Arial"/>
              <a:buNone/>
            </a:pPr>
            <a:r>
              <a:rPr lang="pt-BR" sz="558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USUÁRIO COMUM</a:t>
            </a:r>
            <a:endParaRPr sz="558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9182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83665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NO WINDOWS 2019 O SERVIÇO </a:t>
            </a:r>
            <a:r>
              <a:rPr lang="pt-BR" dirty="0">
                <a:solidFill>
                  <a:srgbClr val="0070C0"/>
                </a:solidFill>
              </a:rPr>
              <a:t>FSS</a:t>
            </a:r>
            <a:r>
              <a:rPr lang="pt-BR" dirty="0"/>
              <a:t> JÁ VEM INSTALADO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9A22356-5B7D-482B-B450-17A8DC31FC13}"/>
              </a:ext>
            </a:extLst>
          </p:cNvPr>
          <p:cNvGrpSpPr/>
          <p:nvPr/>
        </p:nvGrpSpPr>
        <p:grpSpPr>
          <a:xfrm>
            <a:off x="535710" y="932873"/>
            <a:ext cx="8488218" cy="4970847"/>
            <a:chOff x="0" y="1201780"/>
            <a:chExt cx="9144000" cy="5031516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3854B23-13DF-416C-917D-BC589DF1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01780"/>
              <a:ext cx="9144000" cy="4953000"/>
            </a:xfrm>
            <a:prstGeom prst="rect">
              <a:avLst/>
            </a:prstGeom>
          </p:spPr>
        </p:pic>
        <p:sp>
          <p:nvSpPr>
            <p:cNvPr id="10" name="Espaço Reservado para Conteúdo 7">
              <a:extLst>
                <a:ext uri="{FF2B5EF4-FFF2-40B4-BE49-F238E27FC236}">
                  <a16:creationId xmlns:a16="http://schemas.microsoft.com/office/drawing/2014/main" id="{FB70A0E6-AE27-49CF-BB48-018959EE9A6F}"/>
                </a:ext>
              </a:extLst>
            </p:cNvPr>
            <p:cNvSpPr txBox="1">
              <a:spLocks/>
            </p:cNvSpPr>
            <p:nvPr/>
          </p:nvSpPr>
          <p:spPr>
            <a:xfrm>
              <a:off x="628650" y="5341123"/>
              <a:ext cx="7886700" cy="8921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Abra o </a:t>
              </a:r>
              <a:r>
                <a:rPr lang="pt-BR" dirty="0">
                  <a:solidFill>
                    <a:srgbClr val="7030A0"/>
                  </a:solidFill>
                </a:rPr>
                <a:t>Gerenciador do Servidores do</a:t>
              </a:r>
              <a:r>
                <a:rPr lang="pt-BR" dirty="0">
                  <a:solidFill>
                    <a:srgbClr val="FF0000"/>
                  </a:solidFill>
                </a:rPr>
                <a:t> </a:t>
              </a:r>
              <a:r>
                <a:rPr lang="pt-BR" dirty="0" err="1">
                  <a:solidFill>
                    <a:srgbClr val="FF0000"/>
                  </a:solidFill>
                </a:rPr>
                <a:t>SrvArqBitBeat</a:t>
              </a:r>
              <a:r>
                <a:rPr lang="pt-BR" dirty="0">
                  <a:solidFill>
                    <a:srgbClr val="FF0000"/>
                  </a:solidFill>
                </a:rPr>
                <a:t> </a:t>
              </a:r>
              <a:r>
                <a:rPr lang="pt-BR" dirty="0"/>
                <a:t>que será o Servidor de Dados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1E56C0C-89CB-44F6-93C9-40164531EFA3}"/>
                </a:ext>
              </a:extLst>
            </p:cNvPr>
            <p:cNvSpPr/>
            <p:nvPr/>
          </p:nvSpPr>
          <p:spPr>
            <a:xfrm>
              <a:off x="1132513" y="3562931"/>
              <a:ext cx="1216405" cy="12751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400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165071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1CA73C5-D43A-4DA7-B996-52D4D97176E0}"/>
              </a:ext>
            </a:extLst>
          </p:cNvPr>
          <p:cNvGrpSpPr/>
          <p:nvPr/>
        </p:nvGrpSpPr>
        <p:grpSpPr>
          <a:xfrm>
            <a:off x="466725" y="931817"/>
            <a:ext cx="8210550" cy="4981575"/>
            <a:chOff x="466725" y="1524139"/>
            <a:chExt cx="8210550" cy="498157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4256BC0-CF9C-423B-B8F3-A2682168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1524139"/>
              <a:ext cx="8210550" cy="4981575"/>
            </a:xfrm>
            <a:prstGeom prst="rect">
              <a:avLst/>
            </a:prstGeom>
          </p:spPr>
        </p:pic>
        <p:sp>
          <p:nvSpPr>
            <p:cNvPr id="9" name="Google Shape;271;p17">
              <a:extLst>
                <a:ext uri="{FF2B5EF4-FFF2-40B4-BE49-F238E27FC236}">
                  <a16:creationId xmlns:a16="http://schemas.microsoft.com/office/drawing/2014/main" id="{4BE30C59-BA5C-47BA-AEAE-FF394EB263FF}"/>
                </a:ext>
              </a:extLst>
            </p:cNvPr>
            <p:cNvSpPr/>
            <p:nvPr/>
          </p:nvSpPr>
          <p:spPr>
            <a:xfrm>
              <a:off x="4572000" y="3229845"/>
              <a:ext cx="2168438" cy="29631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1;p17">
              <a:extLst>
                <a:ext uri="{FF2B5EF4-FFF2-40B4-BE49-F238E27FC236}">
                  <a16:creationId xmlns:a16="http://schemas.microsoft.com/office/drawing/2014/main" id="{8319D15E-2EA7-4027-8503-564B774BA18E}"/>
                </a:ext>
              </a:extLst>
            </p:cNvPr>
            <p:cNvSpPr/>
            <p:nvPr/>
          </p:nvSpPr>
          <p:spPr>
            <a:xfrm>
              <a:off x="4572000" y="2815657"/>
              <a:ext cx="2168438" cy="33408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628650" y="531707"/>
            <a:ext cx="299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Logar</a:t>
            </a:r>
            <a:r>
              <a:rPr lang="pt-BR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 usuário comum</a:t>
            </a:r>
          </a:p>
        </p:txBody>
      </p:sp>
    </p:spTree>
    <p:extLst>
      <p:ext uri="{BB962C8B-B14F-4D97-AF65-F5344CB8AC3E}">
        <p14:creationId xmlns:p14="http://schemas.microsoft.com/office/powerpoint/2010/main" val="2958354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>
            <a:spLocks noGrp="1"/>
          </p:cNvSpPr>
          <p:nvPr>
            <p:ph type="body" idx="2"/>
          </p:nvPr>
        </p:nvSpPr>
        <p:spPr>
          <a:xfrm>
            <a:off x="628650" y="365126"/>
            <a:ext cx="7218566" cy="56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</a:pPr>
            <a:r>
              <a:rPr lang="pt-BR" dirty="0"/>
              <a:t>REALIZAR TESTE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7580B3-A3E3-4CEE-99F4-FD666ED6CFD9}"/>
              </a:ext>
            </a:extLst>
          </p:cNvPr>
          <p:cNvSpPr/>
          <p:nvPr/>
        </p:nvSpPr>
        <p:spPr>
          <a:xfrm>
            <a:off x="628650" y="1421510"/>
            <a:ext cx="81424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Tente abrir o Windows Explorer (Windows + E), </a:t>
            </a:r>
          </a:p>
          <a:p>
            <a:endParaRPr lang="pt-BR" sz="3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pt-B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mapear e abrir a unidade SENAI</a:t>
            </a:r>
          </a:p>
          <a:p>
            <a:endParaRPr lang="pt-BR" sz="3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pt-B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Teste escrever, criar pastas e excluir.</a:t>
            </a:r>
          </a:p>
        </p:txBody>
      </p:sp>
    </p:spTree>
    <p:extLst>
      <p:ext uri="{BB962C8B-B14F-4D97-AF65-F5344CB8AC3E}">
        <p14:creationId xmlns:p14="http://schemas.microsoft.com/office/powerpoint/2010/main" val="2812638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731110" y="279772"/>
            <a:ext cx="7482979" cy="1240392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FS –TESTE DE CONHECIMENTO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8944FCC1-65D7-439D-921A-5AA5D662DEF7}"/>
              </a:ext>
            </a:extLst>
          </p:cNvPr>
          <p:cNvSpPr txBox="1">
            <a:spLocks/>
          </p:cNvSpPr>
          <p:nvPr/>
        </p:nvSpPr>
        <p:spPr>
          <a:xfrm>
            <a:off x="760892" y="4125286"/>
            <a:ext cx="7622216" cy="12042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que devemos fazer para um aluno não ver a prova do outro, veja a estrutura de pastas a seguir:</a:t>
            </a:r>
          </a:p>
        </p:txBody>
      </p:sp>
      <p:pic>
        <p:nvPicPr>
          <p:cNvPr id="5" name="Picture 2" descr="Microsoft Windows Server 2019 Datacenter">
            <a:extLst>
              <a:ext uri="{FF2B5EF4-FFF2-40B4-BE49-F238E27FC236}">
                <a16:creationId xmlns:a16="http://schemas.microsoft.com/office/drawing/2014/main" id="{9DB0241D-93B8-48B6-BD00-3513E5BA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64" y="1375479"/>
            <a:ext cx="2714470" cy="271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57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1806129E-AF05-4EBF-99CD-793A74DA6BAF}"/>
              </a:ext>
            </a:extLst>
          </p:cNvPr>
          <p:cNvGrpSpPr/>
          <p:nvPr/>
        </p:nvGrpSpPr>
        <p:grpSpPr>
          <a:xfrm>
            <a:off x="398923" y="536481"/>
            <a:ext cx="7669702" cy="5320146"/>
            <a:chOff x="1248675" y="1140155"/>
            <a:chExt cx="5505450" cy="424815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F5EED93-95FA-434E-A15C-6C7A0A82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8675" y="1140155"/>
              <a:ext cx="5505450" cy="4248150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9F74F6E-EB4B-440A-9A13-FD85E631D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3253" y="3675009"/>
              <a:ext cx="1640932" cy="741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E06AFCBE-3E94-4365-BA52-67D367DAA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2869" y="3577062"/>
              <a:ext cx="1571316" cy="3888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88117734-9E8B-47CF-8D94-52713D321D51}"/>
              </a:ext>
            </a:extLst>
          </p:cNvPr>
          <p:cNvSpPr/>
          <p:nvPr/>
        </p:nvSpPr>
        <p:spPr>
          <a:xfrm>
            <a:off x="4572000" y="4275831"/>
            <a:ext cx="2967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Criar grupos dentro da OU 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e conforme o nome da OU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870FB0-6ED0-4EC5-BC92-F1A025BDE936}"/>
              </a:ext>
            </a:extLst>
          </p:cNvPr>
          <p:cNvSpPr/>
          <p:nvPr/>
        </p:nvSpPr>
        <p:spPr>
          <a:xfrm>
            <a:off x="4503047" y="3387826"/>
            <a:ext cx="2428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Criar usuários e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grupos da sua Turma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139260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NO AD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5EF1B4D-00D5-4A1E-A4AF-F00B7EF2255D}"/>
              </a:ext>
            </a:extLst>
          </p:cNvPr>
          <p:cNvSpPr/>
          <p:nvPr/>
        </p:nvSpPr>
        <p:spPr>
          <a:xfrm>
            <a:off x="4233775" y="282722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OS USUÁRIO E GRUPOS ESTÃO CRIADOS?</a:t>
            </a:r>
          </a:p>
        </p:txBody>
      </p:sp>
    </p:spTree>
    <p:extLst>
      <p:ext uri="{BB962C8B-B14F-4D97-AF65-F5344CB8AC3E}">
        <p14:creationId xmlns:p14="http://schemas.microsoft.com/office/powerpoint/2010/main" val="2530426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FS – FILE SERVER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ECA168E-4D8D-4F41-98ED-7D439985C9A6}"/>
              </a:ext>
            </a:extLst>
          </p:cNvPr>
          <p:cNvGrpSpPr/>
          <p:nvPr/>
        </p:nvGrpSpPr>
        <p:grpSpPr>
          <a:xfrm>
            <a:off x="809896" y="1074781"/>
            <a:ext cx="7210253" cy="4422422"/>
            <a:chOff x="809896" y="1074781"/>
            <a:chExt cx="7210253" cy="442242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29C67BD-1891-40F0-88BF-249554CA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896" y="1074781"/>
              <a:ext cx="7210253" cy="4422422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FA64005-4AC9-4778-8F21-416BDD729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024" y="4489945"/>
              <a:ext cx="539931" cy="1504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605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54624" cy="566691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TEM COMO FAZER LOGIN COM USUÁRIO PARA TESTE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429491" y="1705281"/>
            <a:ext cx="26323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Acessa o Windows com usuário de teste 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FDC948-AC6B-458E-B680-2865476F2E73}"/>
              </a:ext>
            </a:extLst>
          </p:cNvPr>
          <p:cNvSpPr/>
          <p:nvPr/>
        </p:nvSpPr>
        <p:spPr>
          <a:xfrm>
            <a:off x="714086" y="4406673"/>
            <a:ext cx="2454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guilherme.cesar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44916A-4E4B-42BB-9082-40E4615B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7" y="819150"/>
            <a:ext cx="4130659" cy="49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37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– Conceito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Storage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https://docs.microsoft.com/pt-br/windows-server/storage/storage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– AD 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3"/>
              </a:rPr>
              <a:t>https://docs.microsoft.com/pt-br/windows-server/identity/ad-fs/deployment/best-practices-securing-ad-fs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Microsoft - </a:t>
            </a:r>
            <a:r>
              <a:rPr lang="pt-BR" sz="2000" dirty="0"/>
              <a:t>Remover Unidade Organizacional</a:t>
            </a:r>
          </a:p>
          <a:p>
            <a:r>
              <a:rPr lang="pt-BR" sz="2000" dirty="0">
                <a:hlinkClick r:id="rId4"/>
              </a:rPr>
              <a:t>https://social.technet.microsoft.com/wiki/pt-br/contents/articles/33260.excluindo-unidade-organizacional-protegida-no-windows-server-2012.aspx</a:t>
            </a:r>
            <a:endParaRPr lang="pt-BR" sz="2000" dirty="0"/>
          </a:p>
          <a:p>
            <a:r>
              <a:rPr lang="pt-BR" sz="2000" dirty="0"/>
              <a:t>Site Oficial Microsoft – FSRM</a:t>
            </a:r>
          </a:p>
          <a:p>
            <a:r>
              <a:rPr lang="pt-BR" sz="2000" dirty="0">
                <a:hlinkClick r:id="rId5"/>
              </a:rPr>
              <a:t>https://docs.microsoft.com/pt-br/windows-server/storage/fsrm/fsrm-overview</a:t>
            </a:r>
            <a:endParaRPr lang="pt-BR" sz="2000" dirty="0"/>
          </a:p>
          <a:p>
            <a:r>
              <a:rPr lang="pt-BR" sz="2000" dirty="0"/>
              <a:t>Site Oficial Microsoft – Permissões</a:t>
            </a:r>
          </a:p>
          <a:p>
            <a:r>
              <a:rPr lang="pt-BR" sz="2000" dirty="0">
                <a:hlinkClick r:id="rId6"/>
              </a:rPr>
              <a:t>https://support.microsoft.com/pt-br/hub/4338813/windows-help?os=windows-10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CRIAR DIRETÓRIOS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D04EBA-9858-4BC0-AC62-EFB655D1F71E}"/>
              </a:ext>
            </a:extLst>
          </p:cNvPr>
          <p:cNvGrpSpPr/>
          <p:nvPr/>
        </p:nvGrpSpPr>
        <p:grpSpPr>
          <a:xfrm>
            <a:off x="628649" y="931817"/>
            <a:ext cx="6994163" cy="4932256"/>
            <a:chOff x="1048624" y="1179702"/>
            <a:chExt cx="6994163" cy="4932256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247FFB88-D740-48BA-888E-32D43008E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7" y="1179702"/>
              <a:ext cx="6791325" cy="48006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C30102B-1EB1-4592-BB17-260E0AE155B6}"/>
                </a:ext>
              </a:extLst>
            </p:cNvPr>
            <p:cNvSpPr/>
            <p:nvPr/>
          </p:nvSpPr>
          <p:spPr>
            <a:xfrm>
              <a:off x="3164528" y="3526635"/>
              <a:ext cx="4878259" cy="25853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Montas criar através do usuário administrador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 pastas e subpastas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de acordo com a turma</a:t>
              </a:r>
              <a:b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</a:br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Alunos_2RM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Bruna Landim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Suellen G Rufino</a:t>
              </a:r>
            </a:p>
            <a:p>
              <a:pPr algn="ctr"/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Alunos_2RT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Laura Lima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</a:rPr>
                <a:t>Giovanna </a:t>
              </a:r>
              <a:r>
                <a:rPr lang="pt-BR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Araujo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BED773E-C31B-467D-9673-F27C483D8083}"/>
                </a:ext>
              </a:extLst>
            </p:cNvPr>
            <p:cNvSpPr/>
            <p:nvPr/>
          </p:nvSpPr>
          <p:spPr>
            <a:xfrm>
              <a:off x="1048624" y="3580002"/>
              <a:ext cx="1988191" cy="24600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21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PERMISSÕES - COMPATILHAMENTO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A584F9E-9DBA-461A-9522-B11460F4FEFD}"/>
              </a:ext>
            </a:extLst>
          </p:cNvPr>
          <p:cNvGrpSpPr/>
          <p:nvPr/>
        </p:nvGrpSpPr>
        <p:grpSpPr>
          <a:xfrm>
            <a:off x="964390" y="779023"/>
            <a:ext cx="7422228" cy="5344686"/>
            <a:chOff x="2384127" y="843677"/>
            <a:chExt cx="6538770" cy="483221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C30102B-1EB1-4592-BB17-260E0AE155B6}"/>
                </a:ext>
              </a:extLst>
            </p:cNvPr>
            <p:cNvSpPr/>
            <p:nvPr/>
          </p:nvSpPr>
          <p:spPr>
            <a:xfrm>
              <a:off x="3805382" y="843677"/>
              <a:ext cx="511751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000" dirty="0">
                  <a:latin typeface="arial" panose="020B0604020202020204" pitchFamily="34" charset="0"/>
                </a:rPr>
                <a:t>Clique com o botão direito em cima do diretório </a:t>
              </a:r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SENAI</a:t>
              </a:r>
              <a:r>
                <a:rPr lang="pt-BR" sz="2000" dirty="0">
                  <a:latin typeface="arial" panose="020B0604020202020204" pitchFamily="34" charset="0"/>
                </a:rPr>
                <a:t> e escolha </a:t>
              </a:r>
              <a:r>
                <a:rPr lang="pt-BR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Propriedades</a:t>
              </a:r>
            </a:p>
            <a:p>
              <a:pPr algn="ctr"/>
              <a:endParaRPr lang="pt-BR" sz="2000" dirty="0">
                <a:latin typeface="arial" panose="020B0604020202020204" pitchFamily="34" charset="0"/>
              </a:endParaRP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FB3C29F-1F0B-4D80-AAC3-EA3F6A50E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660" y="1970669"/>
              <a:ext cx="4152900" cy="3705225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E479AC-C775-482F-BD21-2CFDF972C6CB}"/>
                </a:ext>
              </a:extLst>
            </p:cNvPr>
            <p:cNvSpPr/>
            <p:nvPr/>
          </p:nvSpPr>
          <p:spPr>
            <a:xfrm>
              <a:off x="2384127" y="1970670"/>
              <a:ext cx="1885869" cy="285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1906289-93AA-45B2-942B-B84E5CD025F8}"/>
                </a:ext>
              </a:extLst>
            </p:cNvPr>
            <p:cNvSpPr/>
            <p:nvPr/>
          </p:nvSpPr>
          <p:spPr>
            <a:xfrm>
              <a:off x="4122047" y="5389924"/>
              <a:ext cx="2354254" cy="285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62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PERMISSÕES - COMPATILHAMENTO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125530" y="1255207"/>
            <a:ext cx="3494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Compartilhamento</a:t>
            </a:r>
          </a:p>
          <a:p>
            <a:pPr algn="ctr"/>
            <a:r>
              <a:rPr lang="pt-BR" b="1" dirty="0">
                <a:latin typeface="arial" panose="020B0604020202020204" pitchFamily="34" charset="0"/>
              </a:rPr>
              <a:t>Clique no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Compartilhamento Avançado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4B5BB45-6793-4C44-BB2D-B794AC746427}"/>
              </a:ext>
            </a:extLst>
          </p:cNvPr>
          <p:cNvSpPr/>
          <p:nvPr/>
        </p:nvSpPr>
        <p:spPr>
          <a:xfrm>
            <a:off x="6329465" y="4020553"/>
            <a:ext cx="661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Todos</a:t>
            </a:r>
            <a:endParaRPr lang="pt-BR" sz="1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B03D0E-132B-4E79-B2DD-A6F8B76D18C3}"/>
              </a:ext>
            </a:extLst>
          </p:cNvPr>
          <p:cNvSpPr/>
          <p:nvPr/>
        </p:nvSpPr>
        <p:spPr>
          <a:xfrm>
            <a:off x="561528" y="830384"/>
            <a:ext cx="8355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</a:rPr>
              <a:t>Temos dois locais para permissão: Aba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Segurança</a:t>
            </a:r>
            <a:r>
              <a:rPr lang="pt-BR" dirty="0">
                <a:latin typeface="arial" panose="020B0604020202020204" pitchFamily="34" charset="0"/>
              </a:rPr>
              <a:t> e Aba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Compartilhamento</a:t>
            </a:r>
            <a:endParaRPr lang="pt-BR" dirty="0"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062A01-C954-4CE6-BE18-7E1D30845CF3}"/>
              </a:ext>
            </a:extLst>
          </p:cNvPr>
          <p:cNvSpPr/>
          <p:nvPr/>
        </p:nvSpPr>
        <p:spPr>
          <a:xfrm>
            <a:off x="3389924" y="1288058"/>
            <a:ext cx="2939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</a:rPr>
              <a:t>Ativar e escolha o nome do Compartilhamento: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SENAI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864B10-528D-4387-B76F-8F7D02E6C043}"/>
              </a:ext>
            </a:extLst>
          </p:cNvPr>
          <p:cNvSpPr/>
          <p:nvPr/>
        </p:nvSpPr>
        <p:spPr>
          <a:xfrm>
            <a:off x="5999817" y="3259851"/>
            <a:ext cx="2974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</a:rPr>
              <a:t>Vamos deixar grupo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: Todos</a:t>
            </a:r>
          </a:p>
          <a:p>
            <a:pPr algn="ctr"/>
            <a:r>
              <a:rPr lang="pt-BR" sz="1600" b="1" dirty="0">
                <a:latin typeface="arial" panose="020B0604020202020204" pitchFamily="34" charset="0"/>
              </a:rPr>
              <a:t>Marque: 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Controle total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20C0A4-6DC3-4EEC-979E-270CCDCA1275}"/>
              </a:ext>
            </a:extLst>
          </p:cNvPr>
          <p:cNvSpPr/>
          <p:nvPr/>
        </p:nvSpPr>
        <p:spPr>
          <a:xfrm>
            <a:off x="4067877" y="45726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Clique aqui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7A9BE69-C49E-4966-AA5F-4D493184A283}"/>
              </a:ext>
            </a:extLst>
          </p:cNvPr>
          <p:cNvGrpSpPr/>
          <p:nvPr/>
        </p:nvGrpSpPr>
        <p:grpSpPr>
          <a:xfrm>
            <a:off x="125530" y="2336521"/>
            <a:ext cx="8791662" cy="4156353"/>
            <a:chOff x="125530" y="2336521"/>
            <a:chExt cx="8791662" cy="4156353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6D28079-6CC2-476E-AB03-BD41E87BA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30" y="2336521"/>
              <a:ext cx="8791662" cy="4156353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A9F0608-4C37-4063-BC80-91C2EC269CF2}"/>
                </a:ext>
              </a:extLst>
            </p:cNvPr>
            <p:cNvSpPr/>
            <p:nvPr/>
          </p:nvSpPr>
          <p:spPr>
            <a:xfrm>
              <a:off x="961659" y="2750846"/>
              <a:ext cx="1185923" cy="285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7821F62-B05B-453C-A98F-9698E7C9CBAC}"/>
                </a:ext>
              </a:extLst>
            </p:cNvPr>
            <p:cNvSpPr/>
            <p:nvPr/>
          </p:nvSpPr>
          <p:spPr>
            <a:xfrm>
              <a:off x="368697" y="4732046"/>
              <a:ext cx="1644661" cy="285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8D83D5-28CD-4E83-AC63-0835A8916031}"/>
                </a:ext>
              </a:extLst>
            </p:cNvPr>
            <p:cNvSpPr/>
            <p:nvPr/>
          </p:nvSpPr>
          <p:spPr>
            <a:xfrm>
              <a:off x="3180183" y="2854691"/>
              <a:ext cx="1185923" cy="2859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6EBE2A3-5B59-45C6-8AB3-C0E7F5D40F7B}"/>
                </a:ext>
              </a:extLst>
            </p:cNvPr>
            <p:cNvSpPr/>
            <p:nvPr/>
          </p:nvSpPr>
          <p:spPr>
            <a:xfrm>
              <a:off x="3180183" y="3422710"/>
              <a:ext cx="2616610" cy="4194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CF8B2A5-0BBC-440C-AF77-853A62E8D7CA}"/>
                </a:ext>
              </a:extLst>
            </p:cNvPr>
            <p:cNvSpPr/>
            <p:nvPr/>
          </p:nvSpPr>
          <p:spPr>
            <a:xfrm>
              <a:off x="3326235" y="4890621"/>
              <a:ext cx="767593" cy="364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2380C69-F71E-40DE-8469-70A0719D55B8}"/>
                </a:ext>
              </a:extLst>
            </p:cNvPr>
            <p:cNvSpPr/>
            <p:nvPr/>
          </p:nvSpPr>
          <p:spPr>
            <a:xfrm>
              <a:off x="6003648" y="4207065"/>
              <a:ext cx="2200785" cy="7349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44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PERMISSÕES - COMPATILHAMENTO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0102B-1EB1-4592-BB17-260E0AE155B6}"/>
              </a:ext>
            </a:extLst>
          </p:cNvPr>
          <p:cNvSpPr/>
          <p:nvPr/>
        </p:nvSpPr>
        <p:spPr>
          <a:xfrm>
            <a:off x="4572000" y="931817"/>
            <a:ext cx="41650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</a:rPr>
              <a:t>OBS: diretório esta com letras maiúsculas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SENAI</a:t>
            </a:r>
            <a:r>
              <a:rPr lang="pt-BR" b="1" dirty="0">
                <a:latin typeface="arial" panose="020B0604020202020204" pitchFamily="34" charset="0"/>
              </a:rPr>
              <a:t> mas no compartilhamento aparece do letrar minúscula </a:t>
            </a: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</a:rPr>
              <a:t>senai</a:t>
            </a:r>
            <a:r>
              <a:rPr lang="pt-BR" b="1" dirty="0">
                <a:latin typeface="arial" panose="020B0604020202020204" pitchFamily="34" charset="0"/>
              </a:rPr>
              <a:t>. </a:t>
            </a:r>
          </a:p>
          <a:p>
            <a:pPr algn="ctr"/>
            <a:endParaRPr lang="pt-BR" b="1" dirty="0">
              <a:latin typeface="arial" panose="020B0604020202020204" pitchFamily="34" charset="0"/>
            </a:endParaRPr>
          </a:p>
          <a:p>
            <a:pPr algn="ctr"/>
            <a:r>
              <a:rPr lang="pt-BR" b="1" dirty="0">
                <a:latin typeface="arial" panose="020B0604020202020204" pitchFamily="34" charset="0"/>
              </a:rPr>
              <a:t>Porque?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Porque o Windows não é “Case </a:t>
            </a: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</a:rPr>
              <a:t>Sensitive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</a:p>
          <a:p>
            <a:pPr algn="ctr"/>
            <a:endParaRPr lang="pt-BR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Ver todas as pastas do Compartilhamento: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\\srvarqbibeat\</a:t>
            </a:r>
            <a:endParaRPr lang="pt-BR" b="1" dirty="0">
              <a:latin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92AE17D-7F87-4CFF-B4E9-EFF2059207CC}"/>
              </a:ext>
            </a:extLst>
          </p:cNvPr>
          <p:cNvGrpSpPr/>
          <p:nvPr/>
        </p:nvGrpSpPr>
        <p:grpSpPr>
          <a:xfrm>
            <a:off x="755938" y="931817"/>
            <a:ext cx="3467100" cy="4705350"/>
            <a:chOff x="802896" y="970544"/>
            <a:chExt cx="3467100" cy="470535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EC710CC-26F9-4C29-A23E-56B2A801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896" y="970544"/>
              <a:ext cx="3467100" cy="470535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0E479AC-C775-482F-BD21-2CFDF972C6CB}"/>
                </a:ext>
              </a:extLst>
            </p:cNvPr>
            <p:cNvSpPr/>
            <p:nvPr/>
          </p:nvSpPr>
          <p:spPr>
            <a:xfrm>
              <a:off x="993477" y="1901020"/>
              <a:ext cx="1622723" cy="8358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816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7169</TotalTime>
  <Words>1424</Words>
  <Application>Microsoft Office PowerPoint</Application>
  <PresentationFormat>Apresentação na tela (4:3)</PresentationFormat>
  <Paragraphs>267</Paragraphs>
  <Slides>56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2" baseType="lpstr">
      <vt:lpstr>Arial</vt:lpstr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174</cp:revision>
  <dcterms:created xsi:type="dcterms:W3CDTF">2019-02-19T13:22:14Z</dcterms:created>
  <dcterms:modified xsi:type="dcterms:W3CDTF">2021-06-17T16:33:05Z</dcterms:modified>
</cp:coreProperties>
</file>