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5" r:id="rId3"/>
    <p:sldId id="269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8" r:id="rId14"/>
    <p:sldId id="26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89DFF03-B469-40FD-8009-A5693C5657BF}">
          <p14:sldIdLst>
            <p14:sldId id="256"/>
            <p14:sldId id="265"/>
            <p14:sldId id="269"/>
            <p14:sldId id="266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69EDF-0DDF-420E-BB5D-5BFB3D52E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9ABECB-CA24-4483-8DFE-7D644926B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7C6E1B-5CB5-4F48-9373-91AE1798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286EB-9107-40F8-A6F5-48660726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7D14-3F19-4F67-9E3A-0D59C8B5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8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99470-76A7-486B-9E10-18CD2468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1B8EB9-0EE0-4FB4-8222-ED7850533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099446-4B91-4E08-BC87-358451A0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CC26-AAF5-4801-A570-A8B8929F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F3A7FF-7E54-48E0-8C8A-8E08EF0E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83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7B7900-FD13-4FAE-9349-37CBE68F1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816C27-65D5-4AF3-9998-5668A41CC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54CB2E-39F0-4EBD-8C5E-3DBEC973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DFF86-050E-4B58-9334-FDABC527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3A60D-77E9-4910-A2A1-52283BFE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94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D0C03-4DDB-4D3D-B849-095F31A6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A4D338-D504-4EA5-95CC-5832E78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C50828-D1FC-4866-9F37-5CBC4EA6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67BD5-3A55-4DBE-8266-05625625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B01CA8-6A40-41FD-8E3A-1299D862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63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6BEAB-7DAD-455A-A976-849566CA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D0C132-76E5-4B7D-8E8A-C451681F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B13CD-E9A8-4D9A-9840-F67B3593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B05F9-503D-4A82-8741-A43E0AAB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3B499D-01A4-48E1-8E05-ACEEC6DB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60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85B20-EEA9-4B5F-93BD-6F398EB7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6FAD1-26D6-4EEA-AAF8-7ECBE2A9D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A5A4E9-0503-4206-AC3A-5AC2CFE07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1E3233-FB28-451D-9D7F-986BDE27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9EB80-BD1D-4859-B93C-1BAF8863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286E25-82AB-4367-9E9D-444B0735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22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D5078-21AC-41D1-8D3D-D62E9B92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863A93-396A-4665-A9EF-6BDA7BFF1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2B5FD4-2D23-4FF7-B6CC-9362E3F0F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2208F8-DC97-4ED2-ABD4-E7BF5772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A20592-0E21-4A11-A24A-8AF2E443E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D1080B-B077-4871-ADC6-00C90ADE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5597C0-3EE8-41F1-9AAF-F1E77045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9FB2EC-4376-4314-B474-D0F4D4EF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79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6C4BB-3E18-48D7-B21A-95F1A267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0DA66E-95A5-44E3-BB58-7EF08414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344A97-72A4-404F-B6FE-E38E1633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10AD09-36D2-4D8A-95D2-F9B7B2D1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1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4DBA34-58BF-45AB-BDD8-215BD71A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FBD5F0-6418-4516-AED9-242B4DFD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7049B-812A-4BD5-B75F-4F015E8E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80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7B351-4A74-4BF8-94F4-2744FD6C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1CF4A-9778-486E-8F3E-3AD977F1B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EA2388-BB40-402F-8B09-90430815B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C5AE8-01EE-4D62-8DB6-557D9A68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BBD72-80A2-4E46-8C16-915E9F97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1B864-27E7-47B8-BBA9-6B3CC72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32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8E744-2F6B-4715-AE12-02BBBA24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BEE4FE-C511-4885-902E-D02ABCC8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AE95BC-F6DA-453F-8C3A-5952164A0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56D747-568F-4546-A655-3CEBFF42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E7FE-09C3-485D-B088-FAFFB984E5FF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C8CD3A-F7E6-4816-BFF6-F9AF51B8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DD6B16-8379-480D-86CF-1CF8FAFA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6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DCE6E0-B26C-4FD0-9103-628704A5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EA50D2-4693-4DF1-91A0-B151CC6B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683D0A-0E6D-432F-A312-CD2A694F4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9E7FE-09C3-485D-B088-FAFFB984E5FF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0FE60-0EE4-43DA-81B9-A9A35B687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4C825-919D-477E-A5B9-297811182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7B0CF-64E8-43E0-89D7-AB02CB65D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0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A558694-1AEC-4D1D-BD31-AA9632A3C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66" y="1892197"/>
            <a:ext cx="5368067" cy="402605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AEF6FE9-E302-4112-AAAB-ED8732A2FA6B}"/>
              </a:ext>
            </a:extLst>
          </p:cNvPr>
          <p:cNvSpPr txBox="1"/>
          <p:nvPr/>
        </p:nvSpPr>
        <p:spPr>
          <a:xfrm>
            <a:off x="676503" y="457210"/>
            <a:ext cx="108389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Conceitos aula 4 </a:t>
            </a:r>
            <a:r>
              <a:rPr lang="pt-BR" sz="9600" b="1" dirty="0">
                <a:solidFill>
                  <a:schemeClr val="accent4"/>
                </a:solidFill>
              </a:rPr>
              <a:t>VPC</a:t>
            </a:r>
          </a:p>
        </p:txBody>
      </p:sp>
    </p:spTree>
    <p:extLst>
      <p:ext uri="{BB962C8B-B14F-4D97-AF65-F5344CB8AC3E}">
        <p14:creationId xmlns:p14="http://schemas.microsoft.com/office/powerpoint/2010/main" val="85207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F1F42-F83A-4E7C-B9FF-34BBD08F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Tabela de rotas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1172D-AF90-474B-957C-6834BAE6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Uma </a:t>
            </a:r>
            <a:r>
              <a:rPr lang="pt-BR" b="1" dirty="0">
                <a:solidFill>
                  <a:srgbClr val="0070C0"/>
                </a:solidFill>
              </a:rPr>
              <a:t>tabela de rotas </a:t>
            </a:r>
            <a:r>
              <a:rPr lang="pt-BR" b="1" dirty="0"/>
              <a:t>contém um conjunto de regras, chamadas rotas, que são usadas para determinar para onde o tráfego de redes (</a:t>
            </a:r>
            <a:r>
              <a:rPr lang="pt-BR" b="1" dirty="0" err="1">
                <a:solidFill>
                  <a:schemeClr val="accent6"/>
                </a:solidFill>
              </a:rPr>
              <a:t>sub-rede</a:t>
            </a:r>
            <a:r>
              <a:rPr lang="pt-BR" b="1" dirty="0">
                <a:solidFill>
                  <a:schemeClr val="accent6"/>
                </a:solidFill>
              </a:rPr>
              <a:t> </a:t>
            </a:r>
            <a:r>
              <a:rPr lang="pt-BR" b="1" dirty="0"/>
              <a:t>ou </a:t>
            </a:r>
            <a:r>
              <a:rPr lang="pt-BR" b="1" dirty="0">
                <a:solidFill>
                  <a:srgbClr val="7030A0"/>
                </a:solidFill>
              </a:rPr>
              <a:t>gateway (instancia-Firewall ou AWS)</a:t>
            </a:r>
            <a:r>
              <a:rPr lang="pt-BR" b="1" dirty="0"/>
              <a:t> é direcionado.</a:t>
            </a:r>
          </a:p>
          <a:p>
            <a:pPr algn="just"/>
            <a:r>
              <a:rPr lang="pt-BR" b="1" dirty="0">
                <a:solidFill>
                  <a:srgbClr val="16191F"/>
                </a:solidFill>
                <a:latin typeface="Amazon Ember"/>
              </a:rPr>
              <a:t>Toda </a:t>
            </a:r>
            <a:r>
              <a:rPr lang="pt-BR" b="1" dirty="0">
                <a:solidFill>
                  <a:srgbClr val="0070C0"/>
                </a:solidFill>
                <a:latin typeface="Amazon Ember"/>
              </a:rPr>
              <a:t>tabela de rotas </a:t>
            </a:r>
            <a:r>
              <a:rPr lang="pt-BR" b="1" dirty="0">
                <a:solidFill>
                  <a:srgbClr val="16191F"/>
                </a:solidFill>
                <a:latin typeface="Amazon Ember"/>
              </a:rPr>
              <a:t>contém uma rota local para comunicação dentro da </a:t>
            </a:r>
            <a:r>
              <a:rPr lang="pt-BR" b="1" dirty="0">
                <a:solidFill>
                  <a:schemeClr val="accent4"/>
                </a:solidFill>
                <a:latin typeface="Amazon Ember"/>
              </a:rPr>
              <a:t>VPC</a:t>
            </a:r>
            <a:r>
              <a:rPr lang="pt-BR" b="1" dirty="0">
                <a:solidFill>
                  <a:srgbClr val="16191F"/>
                </a:solidFill>
                <a:latin typeface="Amazon Ember"/>
              </a:rPr>
              <a:t>. </a:t>
            </a:r>
          </a:p>
          <a:p>
            <a:pPr algn="just"/>
            <a:r>
              <a:rPr lang="pt-BR" b="1" dirty="0">
                <a:solidFill>
                  <a:srgbClr val="16191F"/>
                </a:solidFill>
                <a:latin typeface="Amazon Ember"/>
              </a:rPr>
              <a:t>Esta rota é adicionada por padrão a todas as </a:t>
            </a:r>
            <a:r>
              <a:rPr lang="pt-BR" b="1" dirty="0">
                <a:solidFill>
                  <a:srgbClr val="0070C0"/>
                </a:solidFill>
                <a:latin typeface="Amazon Ember"/>
              </a:rPr>
              <a:t>tabelas de rotas</a:t>
            </a:r>
            <a:r>
              <a:rPr lang="pt-BR" b="1" dirty="0">
                <a:solidFill>
                  <a:srgbClr val="16191F"/>
                </a:solidFill>
                <a:latin typeface="Amazon Ember"/>
              </a:rPr>
              <a:t>. Se a </a:t>
            </a:r>
            <a:r>
              <a:rPr lang="pt-BR" b="1" dirty="0">
                <a:solidFill>
                  <a:schemeClr val="accent4"/>
                </a:solidFill>
                <a:latin typeface="Amazon Ember"/>
              </a:rPr>
              <a:t>VPC</a:t>
            </a:r>
            <a:r>
              <a:rPr lang="pt-BR" b="1" dirty="0">
                <a:solidFill>
                  <a:srgbClr val="16191F"/>
                </a:solidFill>
                <a:latin typeface="Amazon Ember"/>
              </a:rPr>
              <a:t> tiver mais de um bloco CIDR IPv4, as </a:t>
            </a:r>
            <a:r>
              <a:rPr lang="pt-BR" b="1" dirty="0">
                <a:solidFill>
                  <a:srgbClr val="0070C0"/>
                </a:solidFill>
                <a:latin typeface="Amazon Ember"/>
              </a:rPr>
              <a:t>tabelas de rotas </a:t>
            </a:r>
            <a:r>
              <a:rPr lang="pt-BR" b="1" dirty="0">
                <a:solidFill>
                  <a:srgbClr val="16191F"/>
                </a:solidFill>
                <a:latin typeface="Amazon Ember"/>
              </a:rPr>
              <a:t>conterão um rota local para cada bloco CIDR IPv4.</a:t>
            </a:r>
          </a:p>
          <a:p>
            <a:pPr algn="just"/>
            <a:endParaRPr lang="pt-BR" b="1" dirty="0"/>
          </a:p>
          <a:p>
            <a:pPr algn="just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2608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65A49-5ABC-4D2C-8E22-6E3EE8BD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Tabela de rotas </a:t>
            </a:r>
            <a:r>
              <a:rPr lang="pt-BR" b="1" dirty="0"/>
              <a:t>vista nessa aula: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3DDAF-1562-4B56-96D4-ACC7DF79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3200" b="1" dirty="0">
                <a:solidFill>
                  <a:srgbClr val="16191F"/>
                </a:solidFill>
                <a:latin typeface="Amazon Ember"/>
              </a:rPr>
              <a:t>Se tiver associado um bloco CIDR IPv6 à </a:t>
            </a:r>
            <a:r>
              <a:rPr lang="pt-BR" sz="3200" b="1" dirty="0">
                <a:solidFill>
                  <a:schemeClr val="accent4"/>
                </a:solidFill>
                <a:latin typeface="Amazon Ember"/>
              </a:rPr>
              <a:t>VPC</a:t>
            </a:r>
            <a:r>
              <a:rPr lang="pt-BR" sz="3200" b="1" dirty="0">
                <a:solidFill>
                  <a:srgbClr val="16191F"/>
                </a:solidFill>
                <a:latin typeface="Amazon Ember"/>
              </a:rPr>
              <a:t>, as </a:t>
            </a:r>
            <a:r>
              <a:rPr lang="pt-BR" sz="3200" b="1" dirty="0">
                <a:solidFill>
                  <a:srgbClr val="0070C0"/>
                </a:solidFill>
                <a:latin typeface="Amazon Ember"/>
              </a:rPr>
              <a:t>tabelas de rotas </a:t>
            </a:r>
            <a:r>
              <a:rPr lang="pt-BR" sz="3200" b="1" dirty="0">
                <a:solidFill>
                  <a:srgbClr val="16191F"/>
                </a:solidFill>
                <a:latin typeface="Amazon Ember"/>
              </a:rPr>
              <a:t>conterão uma rota local para o bloco CIDR IPv6.</a:t>
            </a:r>
          </a:p>
          <a:p>
            <a:pPr algn="just"/>
            <a:r>
              <a:rPr lang="pt-BR" sz="3200" b="1" dirty="0">
                <a:solidFill>
                  <a:srgbClr val="FF0000"/>
                </a:solidFill>
                <a:latin typeface="Amazon Ember"/>
              </a:rPr>
              <a:t>Você não pode modificar ou excluir essas rotas </a:t>
            </a:r>
            <a:r>
              <a:rPr lang="pt-BR" sz="3200" b="1" dirty="0">
                <a:solidFill>
                  <a:srgbClr val="16191F"/>
                </a:solidFill>
                <a:latin typeface="Amazon Ember"/>
              </a:rPr>
              <a:t>em uma </a:t>
            </a:r>
            <a:r>
              <a:rPr lang="pt-BR" sz="3200" b="1" dirty="0">
                <a:solidFill>
                  <a:srgbClr val="0070C0"/>
                </a:solidFill>
                <a:latin typeface="Amazon Ember"/>
              </a:rPr>
              <a:t>tabela de rotas</a:t>
            </a:r>
            <a:r>
              <a:rPr lang="pt-BR" sz="3200" b="1" dirty="0">
                <a:solidFill>
                  <a:srgbClr val="16191F"/>
                </a:solidFill>
                <a:latin typeface="Amazon Ember"/>
              </a:rPr>
              <a:t> de </a:t>
            </a:r>
            <a:r>
              <a:rPr lang="pt-BR" sz="3200" b="1" dirty="0" err="1">
                <a:solidFill>
                  <a:schemeClr val="accent6"/>
                </a:solidFill>
                <a:latin typeface="Amazon Ember"/>
              </a:rPr>
              <a:t>sub-rede</a:t>
            </a:r>
            <a:r>
              <a:rPr lang="pt-BR" sz="3200" b="1" dirty="0">
                <a:solidFill>
                  <a:srgbClr val="16191F"/>
                </a:solidFill>
                <a:latin typeface="Amazon Ember"/>
              </a:rPr>
              <a:t> ou na </a:t>
            </a:r>
            <a:r>
              <a:rPr lang="pt-BR" sz="3200" b="1" dirty="0">
                <a:solidFill>
                  <a:srgbClr val="0070C0"/>
                </a:solidFill>
                <a:latin typeface="Amazon Ember"/>
              </a:rPr>
              <a:t>tabela de rotas </a:t>
            </a:r>
            <a:r>
              <a:rPr lang="pt-BR" sz="3200" b="1" dirty="0">
                <a:solidFill>
                  <a:srgbClr val="16191F"/>
                </a:solidFill>
                <a:latin typeface="Amazon Ember"/>
              </a:rPr>
              <a:t>principal.</a:t>
            </a:r>
            <a:endParaRPr lang="pt-BR" sz="3200" b="1" i="0" u="none" strike="noStrike" dirty="0">
              <a:solidFill>
                <a:srgbClr val="0070C0"/>
              </a:solidFill>
              <a:effectLst/>
              <a:latin typeface="Amazon Ember"/>
            </a:endParaRPr>
          </a:p>
          <a:p>
            <a:pPr algn="just"/>
            <a:r>
              <a:rPr lang="pt-BR" sz="3200" b="1" i="0" u="none" strike="noStrike" dirty="0">
                <a:solidFill>
                  <a:srgbClr val="0070C0"/>
                </a:solidFill>
                <a:effectLst/>
                <a:latin typeface="Amazon Ember"/>
              </a:rPr>
              <a:t>Rotas </a:t>
            </a:r>
            <a:r>
              <a:rPr lang="pt-BR" sz="3200" b="1" i="0" u="none" strike="noStrike" dirty="0">
                <a:solidFill>
                  <a:srgbClr val="FF0000"/>
                </a:solidFill>
                <a:effectLst/>
                <a:latin typeface="Amazon Ember"/>
              </a:rPr>
              <a:t>principal/</a:t>
            </a:r>
            <a:r>
              <a:rPr lang="pt-BR" sz="3200" b="1" i="0" u="none" strike="noStrike" dirty="0">
                <a:solidFill>
                  <a:srgbClr val="7030A0"/>
                </a:solidFill>
                <a:effectLst/>
                <a:latin typeface="Amazon Ember"/>
              </a:rPr>
              <a:t>Meu-Gateway</a:t>
            </a:r>
            <a:r>
              <a:rPr lang="pt-BR" sz="4400" b="1" i="0" u="none" strike="noStrike" dirty="0">
                <a:solidFill>
                  <a:srgbClr val="FF0000"/>
                </a:solidFill>
                <a:effectLst/>
                <a:latin typeface="Amazon Ember"/>
              </a:rPr>
              <a:t>:</a:t>
            </a:r>
            <a:r>
              <a:rPr lang="pt-BR" sz="4800" b="1" i="0" u="none" strike="noStrike" dirty="0">
                <a:solidFill>
                  <a:srgbClr val="FF0000"/>
                </a:solidFill>
                <a:effectLst/>
                <a:latin typeface="Amazon Ember"/>
              </a:rPr>
              <a:t> </a:t>
            </a:r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Quando você cria uma </a:t>
            </a:r>
            <a:r>
              <a:rPr lang="pt-BR" sz="3200" b="1" i="0" dirty="0">
                <a:solidFill>
                  <a:schemeClr val="accent4"/>
                </a:solidFill>
                <a:effectLst/>
                <a:latin typeface="Amazon Ember"/>
              </a:rPr>
              <a:t>VPC</a:t>
            </a:r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, precisamos criar um </a:t>
            </a:r>
            <a:r>
              <a:rPr lang="pt-BR" sz="3200" b="1" i="0" dirty="0">
                <a:solidFill>
                  <a:srgbClr val="0070C0"/>
                </a:solidFill>
                <a:effectLst/>
                <a:latin typeface="Amazon Ember"/>
              </a:rPr>
              <a:t>tabela de rotas </a:t>
            </a:r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principal e associar a nossa </a:t>
            </a:r>
            <a:r>
              <a:rPr lang="pt-BR" sz="3200" b="1" dirty="0">
                <a:solidFill>
                  <a:schemeClr val="accent4"/>
                </a:solidFill>
                <a:latin typeface="Amazon Ember"/>
              </a:rPr>
              <a:t>VPC</a:t>
            </a:r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.</a:t>
            </a:r>
          </a:p>
          <a:p>
            <a:pPr algn="just"/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A </a:t>
            </a:r>
            <a:r>
              <a:rPr lang="pt-BR" sz="3200" b="1" i="0" dirty="0">
                <a:solidFill>
                  <a:srgbClr val="0070C0"/>
                </a:solidFill>
                <a:effectLst/>
                <a:latin typeface="Amazon Ember"/>
              </a:rPr>
              <a:t>tabela de rotas</a:t>
            </a:r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 é associada ao roteamento para uma </a:t>
            </a:r>
            <a:r>
              <a:rPr lang="pt-BR" sz="3200" b="1" i="0" dirty="0" err="1">
                <a:solidFill>
                  <a:schemeClr val="accent6"/>
                </a:solidFill>
                <a:effectLst/>
                <a:latin typeface="Amazon Ember"/>
              </a:rPr>
              <a:t>sub-redes</a:t>
            </a:r>
            <a:r>
              <a:rPr lang="pt-BR" sz="3200" b="1" i="0" dirty="0">
                <a:solidFill>
                  <a:schemeClr val="accent6"/>
                </a:solidFill>
                <a:effectLst/>
                <a:latin typeface="Amazon Ember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10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6714E-E475-4497-8C5A-E4E6127C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Gateway de Internet </a:t>
            </a:r>
            <a:r>
              <a:rPr lang="pt-BR" b="1" dirty="0"/>
              <a:t>(</a:t>
            </a:r>
            <a:r>
              <a:rPr lang="pt-BR" b="1" dirty="0">
                <a:solidFill>
                  <a:srgbClr val="7030A0"/>
                </a:solidFill>
              </a:rPr>
              <a:t>IGW</a:t>
            </a:r>
            <a:r>
              <a:rPr lang="pt-BR" b="1" dirty="0"/>
              <a:t>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F2F1-9270-4AEB-B597-CB333EC0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b="1" dirty="0"/>
              <a:t>Essencialmente, o </a:t>
            </a:r>
            <a:r>
              <a:rPr lang="pt-BR" b="1" dirty="0">
                <a:solidFill>
                  <a:srgbClr val="7030A0"/>
                </a:solidFill>
              </a:rPr>
              <a:t>gateway de internet </a:t>
            </a:r>
            <a:r>
              <a:rPr lang="pt-BR" b="1" dirty="0"/>
              <a:t>conecta sua nuvem pública virtual à internet.</a:t>
            </a:r>
          </a:p>
          <a:p>
            <a:pPr algn="just"/>
            <a:r>
              <a:rPr lang="pt-BR" b="1" dirty="0"/>
              <a:t>Um </a:t>
            </a:r>
            <a:r>
              <a:rPr lang="pt-BR" b="1" dirty="0">
                <a:solidFill>
                  <a:srgbClr val="7030A0"/>
                </a:solidFill>
              </a:rPr>
              <a:t>gateway</a:t>
            </a:r>
            <a:r>
              <a:rPr lang="pt-BR" b="1" dirty="0"/>
              <a:t> que você anexa ao seu </a:t>
            </a:r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/>
              <a:t> para permitir a comunicação entre recursos em seu </a:t>
            </a:r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/>
              <a:t> e a </a:t>
            </a:r>
            <a:r>
              <a:rPr lang="pt-BR" b="1" dirty="0">
                <a:solidFill>
                  <a:srgbClr val="7030A0"/>
                </a:solidFill>
              </a:rPr>
              <a:t>Internet</a:t>
            </a:r>
            <a:r>
              <a:rPr lang="pt-BR" b="1" dirty="0"/>
              <a:t>.</a:t>
            </a:r>
          </a:p>
          <a:p>
            <a:r>
              <a:rPr lang="pt-BR" b="1" dirty="0"/>
              <a:t>Um </a:t>
            </a:r>
            <a:r>
              <a:rPr lang="pt-BR" b="1" dirty="0">
                <a:solidFill>
                  <a:srgbClr val="7030A0"/>
                </a:solidFill>
              </a:rPr>
              <a:t>gateway de Internet </a:t>
            </a:r>
            <a:r>
              <a:rPr lang="pt-BR" b="1" dirty="0"/>
              <a:t>é um componente </a:t>
            </a:r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/>
              <a:t> dimensionado horizontalmente, redundante e altamente disponível que permite a comunicação entre seu </a:t>
            </a:r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/>
              <a:t> e a Internet. </a:t>
            </a:r>
          </a:p>
          <a:p>
            <a:r>
              <a:rPr lang="pt-BR" b="1" dirty="0"/>
              <a:t>Um </a:t>
            </a:r>
            <a:r>
              <a:rPr lang="pt-BR" b="1" dirty="0">
                <a:solidFill>
                  <a:srgbClr val="7030A0"/>
                </a:solidFill>
              </a:rPr>
              <a:t>gateway de Internet</a:t>
            </a:r>
            <a:r>
              <a:rPr lang="pt-BR" b="1" dirty="0"/>
              <a:t> serve a dois propósitos:</a:t>
            </a:r>
          </a:p>
          <a:p>
            <a:pPr lvl="1" algn="just"/>
            <a:r>
              <a:rPr lang="pt-BR" b="1" dirty="0">
                <a:solidFill>
                  <a:srgbClr val="FF0000"/>
                </a:solidFill>
              </a:rPr>
              <a:t>Fornecer um destino em suas </a:t>
            </a:r>
            <a:r>
              <a:rPr lang="pt-BR" b="1" dirty="0">
                <a:solidFill>
                  <a:srgbClr val="0070C0"/>
                </a:solidFill>
              </a:rPr>
              <a:t>tabelas de rota </a:t>
            </a:r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>
                <a:solidFill>
                  <a:srgbClr val="FF0000"/>
                </a:solidFill>
              </a:rPr>
              <a:t> para tráfego </a:t>
            </a:r>
            <a:r>
              <a:rPr lang="pt-BR" b="1" dirty="0" err="1">
                <a:solidFill>
                  <a:srgbClr val="FF0000"/>
                </a:solidFill>
              </a:rPr>
              <a:t>roteável</a:t>
            </a:r>
            <a:r>
              <a:rPr lang="pt-BR" b="1" dirty="0">
                <a:solidFill>
                  <a:srgbClr val="FF0000"/>
                </a:solidFill>
              </a:rPr>
              <a:t> pela Internet;</a:t>
            </a:r>
          </a:p>
          <a:p>
            <a:pPr lvl="1" algn="just"/>
            <a:r>
              <a:rPr lang="pt-BR" b="1" dirty="0">
                <a:solidFill>
                  <a:srgbClr val="FF0000"/>
                </a:solidFill>
              </a:rPr>
              <a:t>Executar conversão de endereço de rede (NAT) para instâncias que tenham endereços IPv4 públicos atribuídos.</a:t>
            </a:r>
          </a:p>
          <a:p>
            <a:pPr algn="just"/>
            <a:r>
              <a:rPr lang="pt-BR" b="1" dirty="0"/>
              <a:t>Um </a:t>
            </a:r>
            <a:r>
              <a:rPr lang="pt-BR" b="1" dirty="0">
                <a:solidFill>
                  <a:srgbClr val="7030A0"/>
                </a:solidFill>
              </a:rPr>
              <a:t>gateway de internet </a:t>
            </a:r>
            <a:r>
              <a:rPr lang="pt-BR" b="1" dirty="0"/>
              <a:t>suporta tráfego IPv4 e IPv6. Isso não causa riscos de disponibilidade ou restrições de largura de banda em seu tráfego de rede.</a:t>
            </a:r>
          </a:p>
        </p:txBody>
      </p:sp>
    </p:spTree>
    <p:extLst>
      <p:ext uri="{BB962C8B-B14F-4D97-AF65-F5344CB8AC3E}">
        <p14:creationId xmlns:p14="http://schemas.microsoft.com/office/powerpoint/2010/main" val="181217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29AC-C079-476E-B27A-537F9416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AWS </a:t>
            </a:r>
            <a:r>
              <a:rPr lang="pt-BR" b="1" dirty="0" err="1">
                <a:solidFill>
                  <a:srgbClr val="FF0000"/>
                </a:solidFill>
              </a:rPr>
              <a:t>Organizations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D33A4-9156-4D0B-9A73-B9B6B0F5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Painel/Serviço que conseguimos gerenciar varias contas AWS (varias contas root);</a:t>
            </a:r>
          </a:p>
          <a:p>
            <a:pPr algn="just"/>
            <a:r>
              <a:rPr lang="pt-BR" b="1" dirty="0"/>
              <a:t>Consigo gerenciar pagamentos de varias empresas (</a:t>
            </a:r>
            <a:r>
              <a:rPr lang="pt-BR" b="1" dirty="0" err="1"/>
              <a:t>usuarios</a:t>
            </a:r>
            <a:r>
              <a:rPr lang="pt-BR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9886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29AC-C079-476E-B27A-537F9416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Observações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D33A4-9156-4D0B-9A73-B9B6B0F5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Ao iniciar uma instância do </a:t>
            </a:r>
            <a:r>
              <a:rPr lang="pt-BR" b="1" dirty="0" err="1">
                <a:solidFill>
                  <a:schemeClr val="accent2"/>
                </a:solidFill>
              </a:rPr>
              <a:t>Amazon</a:t>
            </a:r>
            <a:r>
              <a:rPr lang="pt-BR" b="1" dirty="0">
                <a:solidFill>
                  <a:schemeClr val="accent2"/>
                </a:solidFill>
              </a:rPr>
              <a:t> Linux EC2</a:t>
            </a:r>
            <a:r>
              <a:rPr lang="pt-BR" b="1" dirty="0"/>
              <a:t>, você deve especificar a </a:t>
            </a:r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/>
              <a:t>/</a:t>
            </a:r>
            <a:r>
              <a:rPr lang="pt-BR" b="1" dirty="0" err="1">
                <a:solidFill>
                  <a:schemeClr val="accent6"/>
                </a:solidFill>
              </a:rPr>
              <a:t>sub-rede</a:t>
            </a:r>
            <a:r>
              <a:rPr lang="pt-BR" b="1" dirty="0"/>
              <a:t> na qual iniciar a instância. </a:t>
            </a:r>
          </a:p>
          <a:p>
            <a:pPr algn="just"/>
            <a:r>
              <a:rPr lang="pt-BR" b="1" dirty="0"/>
              <a:t>A instância será iniciada em </a:t>
            </a:r>
            <a:r>
              <a:rPr lang="pt-BR" b="1" dirty="0">
                <a:solidFill>
                  <a:srgbClr val="7030A0"/>
                </a:solidFill>
              </a:rPr>
              <a:t>uma zona de disponibilidade </a:t>
            </a:r>
            <a:r>
              <a:rPr lang="pt-BR" b="1" dirty="0"/>
              <a:t>associada à </a:t>
            </a:r>
            <a:r>
              <a:rPr lang="pt-BR" b="1" dirty="0" err="1">
                <a:solidFill>
                  <a:schemeClr val="accent6"/>
                </a:solidFill>
              </a:rPr>
              <a:t>sub-rede</a:t>
            </a:r>
            <a:r>
              <a:rPr lang="pt-BR" b="1" dirty="0"/>
              <a:t> especificada.</a:t>
            </a:r>
          </a:p>
          <a:p>
            <a:pPr algn="just"/>
            <a:r>
              <a:rPr lang="pt-BR" b="1" dirty="0"/>
              <a:t>Se você não especificar uma Zona de disponibilidade, a opção padrão “</a:t>
            </a:r>
            <a:r>
              <a:rPr lang="pt-BR" b="1" dirty="0">
                <a:solidFill>
                  <a:srgbClr val="FF0000"/>
                </a:solidFill>
              </a:rPr>
              <a:t>sem preferência</a:t>
            </a:r>
            <a:r>
              <a:rPr lang="pt-BR" b="1" dirty="0"/>
              <a:t>” será selecionada automaticamente a </a:t>
            </a:r>
            <a:r>
              <a:rPr lang="pt-BR" b="1" dirty="0" err="1">
                <a:solidFill>
                  <a:schemeClr val="accent6"/>
                </a:solidFill>
              </a:rPr>
              <a:t>sub-rede</a:t>
            </a:r>
            <a:r>
              <a:rPr lang="pt-BR" b="1" dirty="0"/>
              <a:t> será criada em uma Zona </a:t>
            </a:r>
            <a:r>
              <a:rPr lang="pt-BR" b="1" dirty="0">
                <a:solidFill>
                  <a:schemeClr val="accent2"/>
                </a:solidFill>
              </a:rPr>
              <a:t>disponível na região</a:t>
            </a:r>
            <a:r>
              <a:rPr lang="pt-BR" b="1" dirty="0"/>
              <a:t>.</a:t>
            </a:r>
          </a:p>
          <a:p>
            <a:pPr algn="just"/>
            <a:r>
              <a:rPr lang="pt-BR" b="1" dirty="0"/>
              <a:t>Por padrão, você pode criar </a:t>
            </a:r>
            <a:r>
              <a:rPr lang="pt-BR" b="1" dirty="0">
                <a:solidFill>
                  <a:srgbClr val="FF0000"/>
                </a:solidFill>
              </a:rPr>
              <a:t>até 200 </a:t>
            </a:r>
            <a:r>
              <a:rPr lang="pt-BR" b="1" dirty="0" err="1">
                <a:solidFill>
                  <a:schemeClr val="accent6"/>
                </a:solidFill>
              </a:rPr>
              <a:t>sub-redes</a:t>
            </a:r>
            <a:r>
              <a:rPr lang="pt-BR" b="1" dirty="0"/>
              <a:t> por VPC. Se você gostaria de criar mais </a:t>
            </a:r>
            <a:r>
              <a:rPr lang="pt-BR" b="1" dirty="0" err="1">
                <a:solidFill>
                  <a:schemeClr val="accent6"/>
                </a:solidFill>
              </a:rPr>
              <a:t>sub-redes</a:t>
            </a:r>
            <a:r>
              <a:rPr lang="pt-BR" b="1" dirty="0"/>
              <a:t>, você precisa entrar em contato com o suporte da AWS.</a:t>
            </a:r>
          </a:p>
        </p:txBody>
      </p:sp>
    </p:spTree>
    <p:extLst>
      <p:ext uri="{BB962C8B-B14F-4D97-AF65-F5344CB8AC3E}">
        <p14:creationId xmlns:p14="http://schemas.microsoft.com/office/powerpoint/2010/main" val="42273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98FB-2EE7-4446-BD00-2F568568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</a:rPr>
              <a:t>IAM</a:t>
            </a:r>
            <a:r>
              <a:rPr lang="pt-BR" b="1" dirty="0"/>
              <a:t> </a:t>
            </a:r>
            <a:r>
              <a:rPr lang="en-US" b="1" dirty="0"/>
              <a:t>Identity and Access Management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91B65-EC72-417E-A6F2-FE6A5CFA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/>
              <a:t> São regra e permissões que um usuário pode ter na nuvem (ec2-user)</a:t>
            </a:r>
          </a:p>
          <a:p>
            <a:pPr algn="just"/>
            <a:r>
              <a:rPr lang="pt-BR" sz="3600" b="1" dirty="0"/>
              <a:t>O Perfil </a:t>
            </a:r>
            <a:r>
              <a:rPr lang="pt-BR" sz="3600" b="1" dirty="0" err="1"/>
              <a:t>Educate</a:t>
            </a:r>
            <a:r>
              <a:rPr lang="pt-BR" sz="3600" b="1" dirty="0"/>
              <a:t> não pode alterar nada (BR)</a:t>
            </a:r>
          </a:p>
        </p:txBody>
      </p:sp>
    </p:spTree>
    <p:extLst>
      <p:ext uri="{BB962C8B-B14F-4D97-AF65-F5344CB8AC3E}">
        <p14:creationId xmlns:p14="http://schemas.microsoft.com/office/powerpoint/2010/main" val="308095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98FB-2EE7-4446-BD00-2F568568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</a:rPr>
              <a:t>Cloud </a:t>
            </a:r>
            <a:r>
              <a:rPr lang="pt-BR" b="1" dirty="0" err="1">
                <a:solidFill>
                  <a:schemeClr val="accent2"/>
                </a:solidFill>
              </a:rPr>
              <a:t>Formartion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91B65-EC72-417E-A6F2-FE6A5CFA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/>
              <a:t> Linguagem de programação da AWS</a:t>
            </a:r>
          </a:p>
        </p:txBody>
      </p:sp>
    </p:spTree>
    <p:extLst>
      <p:ext uri="{BB962C8B-B14F-4D97-AF65-F5344CB8AC3E}">
        <p14:creationId xmlns:p14="http://schemas.microsoft.com/office/powerpoint/2010/main" val="259852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98FB-2EE7-4446-BD00-2F568568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2"/>
                </a:solidFill>
              </a:rPr>
              <a:t>Multi-AZ</a:t>
            </a:r>
            <a:r>
              <a:rPr lang="pt-BR" b="1" dirty="0"/>
              <a:t> </a:t>
            </a:r>
            <a:r>
              <a:rPr lang="pt-BR" b="1" dirty="0" err="1"/>
              <a:t>Multi</a:t>
            </a:r>
            <a:r>
              <a:rPr lang="pt-BR" b="1" dirty="0"/>
              <a:t> </a:t>
            </a:r>
            <a:r>
              <a:rPr lang="en-US" b="1" dirty="0"/>
              <a:t>Area Zone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91B65-EC72-417E-A6F2-FE6A5CFA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/>
              <a:t> Eu subo serviços (Ex.: Banco de dados, EC2, Serviço de Arquivos S3) em mais de um área.</a:t>
            </a:r>
          </a:p>
          <a:p>
            <a:pPr algn="just"/>
            <a:r>
              <a:rPr lang="pt-BR" sz="3600" b="1" dirty="0"/>
              <a:t>Para melhorar nossa disponibilidade.</a:t>
            </a:r>
          </a:p>
          <a:p>
            <a:pPr algn="just"/>
            <a:r>
              <a:rPr lang="pt-BR" sz="3600" b="1" dirty="0"/>
              <a:t>Em vez de ter um única área zone teremos varias zonas.</a:t>
            </a:r>
          </a:p>
        </p:txBody>
      </p:sp>
    </p:spTree>
    <p:extLst>
      <p:ext uri="{BB962C8B-B14F-4D97-AF65-F5344CB8AC3E}">
        <p14:creationId xmlns:p14="http://schemas.microsoft.com/office/powerpoint/2010/main" val="282907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98FB-2EE7-4446-BD00-2F568568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7939" cy="1325563"/>
          </a:xfrm>
        </p:spPr>
        <p:txBody>
          <a:bodyPr/>
          <a:lstStyle/>
          <a:p>
            <a:r>
              <a:rPr lang="pt-BR" b="1" dirty="0" err="1">
                <a:solidFill>
                  <a:schemeClr val="accent2"/>
                </a:solidFill>
              </a:rPr>
              <a:t>Auto-Scaling</a:t>
            </a:r>
            <a:r>
              <a:rPr lang="pt-BR" b="1" dirty="0"/>
              <a:t> aumento de maquinas automático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91B65-EC72-417E-A6F2-FE6A5CFA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/>
              <a:t>Aumento horizontal. </a:t>
            </a:r>
          </a:p>
          <a:p>
            <a:pPr algn="just"/>
            <a:r>
              <a:rPr lang="pt-BR" sz="3600" b="1" dirty="0"/>
              <a:t>Conforme eu uso as maquinas EC2 eu aumento ou diminuo o numero de maquinas conforme uso.</a:t>
            </a:r>
          </a:p>
          <a:p>
            <a:pPr algn="just"/>
            <a:r>
              <a:rPr lang="pt-BR" sz="3600" b="1" u="sng" dirty="0"/>
              <a:t>Para melhorar nossa performance</a:t>
            </a:r>
          </a:p>
          <a:p>
            <a:pPr algn="just"/>
            <a:r>
              <a:rPr lang="pt-BR" sz="3600" b="1" u="sng" dirty="0"/>
              <a:t>Em vez de ter um única maquina teremos varias maquinas só no momento que precisarmos.</a:t>
            </a:r>
          </a:p>
        </p:txBody>
      </p:sp>
    </p:spTree>
    <p:extLst>
      <p:ext uri="{BB962C8B-B14F-4D97-AF65-F5344CB8AC3E}">
        <p14:creationId xmlns:p14="http://schemas.microsoft.com/office/powerpoint/2010/main" val="248326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150AA-C6A8-451C-87D9-E9D6F445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Amazon</a:t>
            </a:r>
            <a:r>
              <a:rPr lang="pt-BR" b="1" dirty="0"/>
              <a:t> Virtual Private Cloud (</a:t>
            </a:r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/>
              <a:t>)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52691-22B9-4AE6-AD6C-9092A41B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344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pt-BR" sz="3200" b="1" dirty="0"/>
              <a:t>Um </a:t>
            </a:r>
            <a:r>
              <a:rPr lang="pt-BR" sz="3200" b="1" dirty="0" err="1"/>
              <a:t>Amazon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chemeClr val="accent4"/>
                </a:solidFill>
              </a:rPr>
              <a:t>VPC</a:t>
            </a:r>
            <a:r>
              <a:rPr lang="pt-BR" sz="3200" b="1" dirty="0"/>
              <a:t> é uma rede virtual </a:t>
            </a:r>
            <a:r>
              <a:rPr lang="pt-BR" sz="3200" b="1" dirty="0">
                <a:solidFill>
                  <a:srgbClr val="FF0000"/>
                </a:solidFill>
              </a:rPr>
              <a:t>isolada logicamente (VLAN) </a:t>
            </a:r>
            <a:r>
              <a:rPr lang="pt-BR" sz="3200" b="1" dirty="0"/>
              <a:t>de outras redes na nuvem AWS.</a:t>
            </a:r>
          </a:p>
          <a:p>
            <a:r>
              <a:rPr lang="pt-BR" sz="3200" b="1" dirty="0"/>
              <a:t>A rede virtual é dedicada e exclusiva à sua conta AWS e </a:t>
            </a:r>
            <a:r>
              <a:rPr lang="pt-BR" sz="3200" b="1" dirty="0">
                <a:solidFill>
                  <a:srgbClr val="7030A0"/>
                </a:solidFill>
              </a:rPr>
              <a:t>Zona de Disponibilidade</a:t>
            </a:r>
            <a:r>
              <a:rPr lang="pt-BR" sz="3200" b="1" dirty="0"/>
              <a:t>.</a:t>
            </a:r>
          </a:p>
          <a:p>
            <a:r>
              <a:rPr lang="pt-BR" sz="3200" b="1" dirty="0"/>
              <a:t>Podemos criar qualquer intervalo de endereço IPv4, inclusive </a:t>
            </a:r>
            <a:r>
              <a:rPr lang="pt-BR" sz="3200" b="1" dirty="0">
                <a:solidFill>
                  <a:schemeClr val="accent1"/>
                </a:solidFill>
              </a:rPr>
              <a:t>RFC 1918 </a:t>
            </a:r>
            <a:r>
              <a:rPr lang="pt-BR" sz="3200" b="1" dirty="0"/>
              <a:t>respeitando os </a:t>
            </a:r>
            <a:r>
              <a:rPr lang="pt-BR" sz="3200" b="1" dirty="0" err="1"/>
              <a:t>IPs</a:t>
            </a:r>
            <a:r>
              <a:rPr lang="pt-BR" sz="3200" b="1" dirty="0"/>
              <a:t> privados:</a:t>
            </a:r>
          </a:p>
          <a:p>
            <a:pPr lvl="1"/>
            <a:r>
              <a:rPr lang="pt-BR" sz="2800" b="1" dirty="0"/>
              <a:t>192.168.0.0/16</a:t>
            </a:r>
          </a:p>
          <a:p>
            <a:pPr lvl="1"/>
            <a:r>
              <a:rPr lang="pt-BR" sz="2800" b="1" dirty="0"/>
              <a:t>172.16.0.0/12</a:t>
            </a:r>
          </a:p>
          <a:p>
            <a:pPr lvl="1"/>
            <a:r>
              <a:rPr lang="pt-BR" sz="2800" b="1" dirty="0"/>
              <a:t>10.0.0.0/8</a:t>
            </a:r>
          </a:p>
          <a:p>
            <a:pPr algn="just"/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A </a:t>
            </a:r>
            <a:r>
              <a:rPr lang="pt-BR" sz="3200" b="1" i="0" dirty="0" err="1">
                <a:solidFill>
                  <a:srgbClr val="16191F"/>
                </a:solidFill>
                <a:effectLst/>
                <a:latin typeface="Amazon Ember"/>
              </a:rPr>
              <a:t>Amazon</a:t>
            </a:r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 Virtual Private Cloud (</a:t>
            </a:r>
            <a:r>
              <a:rPr lang="pt-BR" sz="3200" b="1" i="0" dirty="0" err="1">
                <a:solidFill>
                  <a:srgbClr val="16191F"/>
                </a:solidFill>
                <a:effectLst/>
                <a:latin typeface="Amazon Ember"/>
              </a:rPr>
              <a:t>Amazon</a:t>
            </a:r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pt-BR" sz="3200" b="1" i="0" dirty="0">
                <a:solidFill>
                  <a:schemeClr val="accent4"/>
                </a:solidFill>
                <a:effectLst/>
                <a:latin typeface="Amazon Ember"/>
              </a:rPr>
              <a:t>VPC</a:t>
            </a:r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) permite executar os recursos da AWS em uma rede virtual definida por você.</a:t>
            </a:r>
          </a:p>
          <a:p>
            <a:pPr algn="just"/>
            <a:r>
              <a:rPr lang="pt-BR" sz="3200" b="1" i="0" dirty="0">
                <a:solidFill>
                  <a:srgbClr val="FF0000"/>
                </a:solidFill>
                <a:effectLst/>
                <a:latin typeface="Amazon Ember"/>
              </a:rPr>
              <a:t>Essa rede virtual se assemelha a uma rede tradicional que você operaria no seu </a:t>
            </a:r>
            <a:r>
              <a:rPr lang="pt-BR" sz="3200" b="1" i="0" dirty="0">
                <a:solidFill>
                  <a:srgbClr val="7030A0"/>
                </a:solidFill>
                <a:effectLst/>
                <a:latin typeface="Amazon Ember"/>
              </a:rPr>
              <a:t>datacenter</a:t>
            </a:r>
            <a:r>
              <a:rPr lang="pt-BR" sz="3200" b="1" i="0" dirty="0">
                <a:solidFill>
                  <a:srgbClr val="FF0000"/>
                </a:solidFill>
                <a:effectLst/>
                <a:latin typeface="Amazon Ember"/>
              </a:rPr>
              <a:t>, com os benefícios de usar a infraestrutura dimensionável da AWS.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8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698FB-2EE7-4446-BD00-2F568568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4"/>
                </a:solidFill>
              </a:rPr>
              <a:t>VPC</a:t>
            </a:r>
            <a:r>
              <a:rPr lang="pt-BR" b="1" dirty="0"/>
              <a:t> visto nessa aula: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191B65-EC72-417E-A6F2-FE6A5CFA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sz="3600" b="1" dirty="0"/>
              <a:t> </a:t>
            </a:r>
            <a:r>
              <a:rPr lang="pt-BR" sz="3600" b="1" dirty="0">
                <a:solidFill>
                  <a:schemeClr val="accent4"/>
                </a:solidFill>
              </a:rPr>
              <a:t>VPC</a:t>
            </a:r>
            <a:r>
              <a:rPr lang="pt-BR" sz="3600" b="1" dirty="0"/>
              <a:t> padrão: é um </a:t>
            </a:r>
            <a:r>
              <a:rPr lang="pt-BR" sz="3600" b="1" dirty="0">
                <a:solidFill>
                  <a:schemeClr val="accent4"/>
                </a:solidFill>
              </a:rPr>
              <a:t>VPC da AWS</a:t>
            </a:r>
            <a:r>
              <a:rPr lang="pt-BR" sz="3600" b="1" dirty="0"/>
              <a:t> que já está configurado e pronto para você usar;</a:t>
            </a:r>
          </a:p>
          <a:p>
            <a:pPr algn="just"/>
            <a:r>
              <a:rPr lang="pt-BR" sz="3600" b="1" dirty="0"/>
              <a:t>Você pode iniciar instâncias em seu </a:t>
            </a:r>
            <a:r>
              <a:rPr lang="pt-BR" sz="3600" b="1" dirty="0">
                <a:solidFill>
                  <a:schemeClr val="accent4"/>
                </a:solidFill>
              </a:rPr>
              <a:t>VPC</a:t>
            </a:r>
            <a:r>
              <a:rPr lang="pt-BR" sz="3600" b="1" dirty="0"/>
              <a:t> padrão imediatamente ou pode criar seu próprio </a:t>
            </a:r>
            <a:r>
              <a:rPr lang="pt-BR" sz="3600" b="1" dirty="0">
                <a:solidFill>
                  <a:schemeClr val="accent4"/>
                </a:solidFill>
              </a:rPr>
              <a:t>VPC</a:t>
            </a:r>
            <a:r>
              <a:rPr lang="pt-BR" sz="3600" b="1" dirty="0"/>
              <a:t> (</a:t>
            </a:r>
            <a:r>
              <a:rPr lang="pt-BR" sz="3600" b="1" dirty="0">
                <a:solidFill>
                  <a:srgbClr val="FF0000"/>
                </a:solidFill>
              </a:rPr>
              <a:t>não padrão)</a:t>
            </a:r>
            <a:r>
              <a:rPr lang="pt-BR" sz="3600" b="1" dirty="0"/>
              <a:t> e configurá-lo </a:t>
            </a:r>
            <a:r>
              <a:rPr lang="pt-BR" sz="3600" b="1" dirty="0">
                <a:solidFill>
                  <a:srgbClr val="FF0000"/>
                </a:solidFill>
              </a:rPr>
              <a:t>conforme necessário</a:t>
            </a:r>
            <a:r>
              <a:rPr lang="pt-BR" sz="3600" b="1" dirty="0"/>
              <a:t>.</a:t>
            </a:r>
          </a:p>
          <a:p>
            <a:pPr algn="just"/>
            <a:endParaRPr lang="pt-BR" sz="3600" b="1" dirty="0"/>
          </a:p>
          <a:p>
            <a:pPr algn="just"/>
            <a:r>
              <a:rPr lang="pt-BR" sz="3600" b="1" dirty="0"/>
              <a:t>Seu </a:t>
            </a:r>
            <a:r>
              <a:rPr lang="pt-BR" sz="3600" b="1" dirty="0">
                <a:solidFill>
                  <a:srgbClr val="FFC000"/>
                </a:solidFill>
              </a:rPr>
              <a:t>VPC</a:t>
            </a:r>
            <a:r>
              <a:rPr lang="pt-BR" sz="3600" b="1" dirty="0"/>
              <a:t> tem um roteador implícito (</a:t>
            </a:r>
            <a:r>
              <a:rPr lang="pt-BR" sz="3600" b="1" dirty="0">
                <a:solidFill>
                  <a:schemeClr val="accent2"/>
                </a:solidFill>
              </a:rPr>
              <a:t>os</a:t>
            </a:r>
            <a:r>
              <a:rPr lang="pt-BR" sz="3600" b="1" dirty="0"/>
              <a:t> </a:t>
            </a:r>
            <a:r>
              <a:rPr lang="pt-BR" sz="3600" b="1" dirty="0">
                <a:solidFill>
                  <a:schemeClr val="accent2"/>
                </a:solidFill>
              </a:rPr>
              <a:t>4 primeiros </a:t>
            </a:r>
            <a:r>
              <a:rPr lang="pt-BR" sz="3600" b="1" dirty="0" err="1">
                <a:solidFill>
                  <a:schemeClr val="accent2"/>
                </a:solidFill>
              </a:rPr>
              <a:t>IPs</a:t>
            </a:r>
            <a:r>
              <a:rPr lang="pt-BR" sz="3600" b="1" dirty="0">
                <a:solidFill>
                  <a:schemeClr val="accent2"/>
                </a:solidFill>
              </a:rPr>
              <a:t> da AWS e o ultimo IP</a:t>
            </a:r>
            <a:r>
              <a:rPr lang="pt-BR" sz="3600" b="1" dirty="0"/>
              <a:t>) e você usa </a:t>
            </a:r>
            <a:r>
              <a:rPr lang="pt-BR" sz="3600" b="1" dirty="0">
                <a:solidFill>
                  <a:srgbClr val="0070C0"/>
                </a:solidFill>
              </a:rPr>
              <a:t>tabelas de rotas</a:t>
            </a:r>
            <a:r>
              <a:rPr lang="pt-BR" sz="3600" b="1" dirty="0"/>
              <a:t> para controlar para onde o tráfego de rede é direcionado.</a:t>
            </a:r>
          </a:p>
          <a:p>
            <a:pPr algn="just"/>
            <a:r>
              <a:rPr lang="pt-BR" sz="3600" b="1" dirty="0">
                <a:solidFill>
                  <a:schemeClr val="accent2"/>
                </a:solidFill>
              </a:rPr>
              <a:t>Rede 192.168.0.0/24</a:t>
            </a:r>
            <a:r>
              <a:rPr lang="pt-BR" sz="3600" b="1" dirty="0"/>
              <a:t> : </a:t>
            </a:r>
          </a:p>
          <a:p>
            <a:pPr algn="just"/>
            <a:r>
              <a:rPr lang="pt-BR" sz="3600" b="1" dirty="0">
                <a:solidFill>
                  <a:schemeClr val="accent2"/>
                </a:solidFill>
              </a:rPr>
              <a:t>Primeiro IP da AWS de Rede 192.168.0.0 - Rede</a:t>
            </a:r>
          </a:p>
          <a:p>
            <a:pPr algn="just"/>
            <a:r>
              <a:rPr lang="pt-BR" sz="3600" b="1" dirty="0">
                <a:solidFill>
                  <a:schemeClr val="accent2"/>
                </a:solidFill>
              </a:rPr>
              <a:t>Segundo IP da AWS de Rede 192.168.0.1 – Roteador</a:t>
            </a:r>
          </a:p>
          <a:p>
            <a:pPr algn="just"/>
            <a:r>
              <a:rPr lang="pt-BR" sz="3600" b="1" dirty="0">
                <a:solidFill>
                  <a:schemeClr val="accent2"/>
                </a:solidFill>
              </a:rPr>
              <a:t>Terceiro IP da AWS de Rede 192.168.0.2 – DNS</a:t>
            </a:r>
          </a:p>
          <a:p>
            <a:pPr algn="just"/>
            <a:r>
              <a:rPr lang="pt-BR" sz="3600" b="1" dirty="0">
                <a:solidFill>
                  <a:schemeClr val="accent2"/>
                </a:solidFill>
              </a:rPr>
              <a:t>Quatro IP da AWS de Rede 192.168.0.3 – Reserva</a:t>
            </a:r>
          </a:p>
          <a:p>
            <a:pPr algn="just"/>
            <a:r>
              <a:rPr lang="pt-BR" sz="3600" b="1" dirty="0">
                <a:solidFill>
                  <a:schemeClr val="accent2"/>
                </a:solidFill>
              </a:rPr>
              <a:t>Quinto IP da AWS de Rede 192.168.0.255 - Broadcast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66276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165CF-5497-49F5-806C-BB427763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solidFill>
                  <a:schemeClr val="accent6"/>
                </a:solidFill>
                <a:effectLst/>
                <a:latin typeface="Amazon Ember"/>
              </a:rPr>
              <a:t>Sub-rede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CDFDE-70BC-4CC1-9878-19AF2604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sz="2600" b="1" dirty="0"/>
              <a:t>Um intervalo de endereços </a:t>
            </a:r>
            <a:r>
              <a:rPr lang="pt-BR" sz="2600" b="1" dirty="0" err="1"/>
              <a:t>IPs</a:t>
            </a:r>
            <a:r>
              <a:rPr lang="pt-BR" sz="2600" b="1" dirty="0"/>
              <a:t> em sua rede </a:t>
            </a:r>
            <a:r>
              <a:rPr lang="pt-BR" sz="2600" b="1" dirty="0">
                <a:solidFill>
                  <a:schemeClr val="accent4"/>
                </a:solidFill>
              </a:rPr>
              <a:t>VPC</a:t>
            </a:r>
            <a:r>
              <a:rPr lang="pt-BR" sz="2600" b="1" dirty="0"/>
              <a:t>;</a:t>
            </a:r>
            <a:r>
              <a:rPr lang="pt-BR" sz="2600" b="1" i="0" dirty="0">
                <a:solidFill>
                  <a:srgbClr val="16191F"/>
                </a:solidFill>
                <a:effectLst/>
                <a:latin typeface="Amazon Ember"/>
              </a:rPr>
              <a:t> uma gama de endereços IP na </a:t>
            </a:r>
            <a:r>
              <a:rPr lang="pt-BR" sz="2600" b="1" i="0" dirty="0">
                <a:solidFill>
                  <a:schemeClr val="accent4"/>
                </a:solidFill>
                <a:effectLst/>
                <a:latin typeface="Amazon Ember"/>
              </a:rPr>
              <a:t>VPC</a:t>
            </a:r>
            <a:r>
              <a:rPr lang="pt-BR" sz="2600" b="1" i="0" dirty="0">
                <a:solidFill>
                  <a:srgbClr val="16191F"/>
                </a:solidFill>
                <a:effectLst/>
                <a:latin typeface="Amazon Ember"/>
              </a:rPr>
              <a:t>. Ex. um </a:t>
            </a:r>
            <a:r>
              <a:rPr lang="pt-BR" sz="2600" b="1" i="0" dirty="0">
                <a:solidFill>
                  <a:schemeClr val="accent1"/>
                </a:solidFill>
                <a:effectLst/>
                <a:latin typeface="Amazon Ember"/>
              </a:rPr>
              <a:t>10.0.1.0/24</a:t>
            </a:r>
            <a:r>
              <a:rPr lang="pt-BR" sz="2600" b="1" i="0" dirty="0">
                <a:solidFill>
                  <a:srgbClr val="16191F"/>
                </a:solidFill>
                <a:effectLst/>
                <a:latin typeface="Amazon Ember"/>
              </a:rPr>
              <a:t> dentro de um </a:t>
            </a:r>
            <a:r>
              <a:rPr lang="pt-BR" sz="2600" b="1" i="0" dirty="0">
                <a:solidFill>
                  <a:srgbClr val="FF0000"/>
                </a:solidFill>
                <a:effectLst/>
                <a:latin typeface="Amazon Ember"/>
              </a:rPr>
              <a:t>10.0.0.0/16</a:t>
            </a:r>
          </a:p>
          <a:p>
            <a:pPr algn="just"/>
            <a:r>
              <a:rPr lang="pt-BR" sz="2600" b="1" dirty="0"/>
              <a:t>As </a:t>
            </a:r>
            <a:r>
              <a:rPr lang="pt-BR" sz="2600" b="1" dirty="0" err="1">
                <a:solidFill>
                  <a:schemeClr val="accent6"/>
                </a:solidFill>
              </a:rPr>
              <a:t>sub-redes</a:t>
            </a:r>
            <a:r>
              <a:rPr lang="pt-BR" sz="2600" b="1" dirty="0"/>
              <a:t> contêm agrupamentos lógicos de recursos e geralmente são como você segmenta uma rede para segurança.</a:t>
            </a:r>
            <a:endParaRPr lang="pt-BR" sz="2600" b="1" dirty="0">
              <a:solidFill>
                <a:srgbClr val="16191F"/>
              </a:solidFill>
              <a:latin typeface="Amazon Ember"/>
            </a:endParaRPr>
          </a:p>
          <a:p>
            <a:pPr algn="just"/>
            <a:r>
              <a:rPr lang="pt-BR" sz="2600" b="1" dirty="0"/>
              <a:t>Cada </a:t>
            </a:r>
            <a:r>
              <a:rPr lang="pt-BR" sz="2600" b="1" dirty="0" err="1">
                <a:solidFill>
                  <a:schemeClr val="accent6"/>
                </a:solidFill>
              </a:rPr>
              <a:t>sub-rede</a:t>
            </a:r>
            <a:r>
              <a:rPr lang="pt-BR" sz="2600" b="1" dirty="0"/>
              <a:t> em seu </a:t>
            </a:r>
            <a:r>
              <a:rPr lang="pt-BR" sz="2600" b="1" dirty="0">
                <a:solidFill>
                  <a:schemeClr val="accent4"/>
                </a:solidFill>
              </a:rPr>
              <a:t>VPC</a:t>
            </a:r>
            <a:r>
              <a:rPr lang="pt-BR" sz="2600" b="1" dirty="0"/>
              <a:t> deve ser associada a uma </a:t>
            </a:r>
            <a:r>
              <a:rPr lang="pt-BR" sz="2600" b="1" dirty="0">
                <a:solidFill>
                  <a:srgbClr val="0070C0"/>
                </a:solidFill>
              </a:rPr>
              <a:t>tabela de rota</a:t>
            </a:r>
            <a:r>
              <a:rPr lang="pt-BR" sz="2600" b="1" dirty="0"/>
              <a:t>, com isso podemos atribuir </a:t>
            </a:r>
            <a:r>
              <a:rPr lang="pt-BR" sz="2600" b="1" dirty="0">
                <a:solidFill>
                  <a:srgbClr val="7030A0"/>
                </a:solidFill>
              </a:rPr>
              <a:t>Internet Gateway </a:t>
            </a:r>
            <a:r>
              <a:rPr lang="pt-BR" sz="2600" b="1" dirty="0"/>
              <a:t>a essa rede.</a:t>
            </a:r>
          </a:p>
          <a:p>
            <a:pPr algn="just"/>
            <a:r>
              <a:rPr lang="pt-BR" sz="2600" b="1" dirty="0"/>
              <a:t>Você pode associar explicitamente uma </a:t>
            </a:r>
            <a:r>
              <a:rPr lang="pt-BR" sz="2600" b="1" dirty="0" err="1">
                <a:solidFill>
                  <a:schemeClr val="accent6"/>
                </a:solidFill>
              </a:rPr>
              <a:t>sub-rede</a:t>
            </a:r>
            <a:r>
              <a:rPr lang="pt-BR" sz="2600" b="1" dirty="0"/>
              <a:t> a uma </a:t>
            </a:r>
            <a:r>
              <a:rPr lang="pt-BR" sz="2600" b="1" dirty="0">
                <a:solidFill>
                  <a:srgbClr val="0070C0"/>
                </a:solidFill>
              </a:rPr>
              <a:t>tabela de rota</a:t>
            </a:r>
            <a:r>
              <a:rPr lang="pt-BR" sz="2600" b="1" dirty="0"/>
              <a:t> específica. Caso contrário, a </a:t>
            </a:r>
            <a:r>
              <a:rPr lang="pt-BR" sz="2600" b="1" dirty="0" err="1">
                <a:solidFill>
                  <a:schemeClr val="accent6"/>
                </a:solidFill>
              </a:rPr>
              <a:t>sub-rede</a:t>
            </a:r>
            <a:r>
              <a:rPr lang="pt-BR" sz="2600" b="1" dirty="0"/>
              <a:t> é implicitamente associada à </a:t>
            </a:r>
            <a:r>
              <a:rPr lang="pt-BR" sz="2600" b="1" dirty="0">
                <a:solidFill>
                  <a:srgbClr val="0070C0"/>
                </a:solidFill>
              </a:rPr>
              <a:t>tabela de rota</a:t>
            </a:r>
            <a:r>
              <a:rPr lang="pt-BR" sz="2600" b="1" dirty="0"/>
              <a:t> principal. </a:t>
            </a:r>
          </a:p>
          <a:p>
            <a:pPr algn="just"/>
            <a:r>
              <a:rPr lang="pt-BR" sz="2600" b="1" dirty="0"/>
              <a:t>Uma </a:t>
            </a:r>
            <a:r>
              <a:rPr lang="pt-BR" sz="2600" b="1" dirty="0" err="1">
                <a:solidFill>
                  <a:schemeClr val="accent6"/>
                </a:solidFill>
              </a:rPr>
              <a:t>sub-rede</a:t>
            </a:r>
            <a:r>
              <a:rPr lang="pt-BR" sz="2600" b="1" dirty="0"/>
              <a:t> só pode ser associada a uma </a:t>
            </a:r>
            <a:r>
              <a:rPr lang="pt-BR" sz="2600" b="1" dirty="0">
                <a:solidFill>
                  <a:srgbClr val="0070C0"/>
                </a:solidFill>
              </a:rPr>
              <a:t>tabela de rota</a:t>
            </a:r>
            <a:r>
              <a:rPr lang="pt-BR" sz="2600" b="1" dirty="0"/>
              <a:t> por vez, mas você pode associar várias </a:t>
            </a:r>
            <a:r>
              <a:rPr lang="pt-BR" sz="2600" b="1" dirty="0" err="1">
                <a:solidFill>
                  <a:schemeClr val="accent6"/>
                </a:solidFill>
              </a:rPr>
              <a:t>sub-redes</a:t>
            </a:r>
            <a:r>
              <a:rPr lang="pt-BR" sz="2600" b="1" dirty="0"/>
              <a:t> à mesma </a:t>
            </a:r>
            <a:r>
              <a:rPr lang="pt-BR" sz="2600" b="1" dirty="0">
                <a:solidFill>
                  <a:srgbClr val="0070C0"/>
                </a:solidFill>
              </a:rPr>
              <a:t>tabela de rota </a:t>
            </a:r>
            <a:r>
              <a:rPr lang="pt-BR" sz="2600" b="1" dirty="0"/>
              <a:t>de </a:t>
            </a:r>
            <a:r>
              <a:rPr lang="pt-BR" sz="2600" b="1" dirty="0" err="1">
                <a:solidFill>
                  <a:schemeClr val="accent6"/>
                </a:solidFill>
              </a:rPr>
              <a:t>sub-rede</a:t>
            </a:r>
            <a:r>
              <a:rPr lang="pt-BR" sz="2600" b="1" dirty="0"/>
              <a:t>.</a:t>
            </a:r>
          </a:p>
          <a:p>
            <a:pPr algn="just"/>
            <a:r>
              <a:rPr lang="pt-BR" sz="2600" b="1" dirty="0"/>
              <a:t>Sempre documente com nome fáceis de assimilar ao endereço escolhido:</a:t>
            </a:r>
          </a:p>
          <a:p>
            <a:pPr lvl="1" algn="just"/>
            <a:r>
              <a:rPr lang="pt-BR" sz="2200" b="1" dirty="0">
                <a:solidFill>
                  <a:srgbClr val="FF0000"/>
                </a:solidFill>
              </a:rPr>
              <a:t>Rede Pública</a:t>
            </a:r>
          </a:p>
          <a:p>
            <a:pPr lvl="1" algn="just"/>
            <a:r>
              <a:rPr lang="pt-BR" sz="2200" b="1" dirty="0">
                <a:solidFill>
                  <a:schemeClr val="accent2"/>
                </a:solidFill>
              </a:rPr>
              <a:t>Rede Privada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93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2624-D34C-4564-A4C5-AE492C7D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6"/>
                </a:solidFill>
              </a:rPr>
              <a:t>Sub-redes</a:t>
            </a:r>
            <a:r>
              <a:rPr lang="pt-BR" b="1" dirty="0"/>
              <a:t> vistas nessa aula: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6A558-C153-4CCE-8D79-8D0EB0C1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sz="3200" b="1" dirty="0"/>
              <a:t> </a:t>
            </a:r>
            <a:r>
              <a:rPr lang="pt-BR" sz="3200" b="1" dirty="0" err="1">
                <a:solidFill>
                  <a:schemeClr val="accent6"/>
                </a:solidFill>
              </a:rPr>
              <a:t>Sub-Rede</a:t>
            </a:r>
            <a:r>
              <a:rPr lang="pt-BR" sz="3200" b="1" dirty="0">
                <a:solidFill>
                  <a:schemeClr val="accent6"/>
                </a:solidFill>
              </a:rPr>
              <a:t> </a:t>
            </a:r>
            <a:r>
              <a:rPr lang="pt-BR" sz="3200" b="1" dirty="0">
                <a:solidFill>
                  <a:schemeClr val="accent2"/>
                </a:solidFill>
              </a:rPr>
              <a:t>Privada</a:t>
            </a:r>
            <a:r>
              <a:rPr lang="pt-BR" sz="3200" b="1" dirty="0"/>
              <a:t>: É uma </a:t>
            </a:r>
            <a:r>
              <a:rPr lang="pt-BR" sz="3200" b="1" dirty="0" err="1">
                <a:solidFill>
                  <a:schemeClr val="accent6"/>
                </a:solidFill>
              </a:rPr>
              <a:t>sub-rede</a:t>
            </a:r>
            <a:r>
              <a:rPr lang="pt-BR" sz="3200" b="1" dirty="0"/>
              <a:t> associada a uma </a:t>
            </a:r>
            <a:r>
              <a:rPr lang="pt-BR" sz="3200" b="1" dirty="0">
                <a:solidFill>
                  <a:srgbClr val="0070C0"/>
                </a:solidFill>
              </a:rPr>
              <a:t>tabela de rota </a:t>
            </a:r>
            <a:r>
              <a:rPr lang="pt-BR" sz="3200" b="1" dirty="0"/>
              <a:t>que permite a comunicação de recursos </a:t>
            </a:r>
            <a:r>
              <a:rPr lang="pt-BR" sz="3200" b="1" dirty="0">
                <a:solidFill>
                  <a:schemeClr val="accent2"/>
                </a:solidFill>
              </a:rPr>
              <a:t>dentro</a:t>
            </a:r>
            <a:r>
              <a:rPr lang="pt-BR" sz="3200" b="1" dirty="0"/>
              <a:t> de sua nuvem privada virtual e </a:t>
            </a:r>
            <a:r>
              <a:rPr lang="pt-BR" sz="3200" b="1" dirty="0">
                <a:solidFill>
                  <a:srgbClr val="FF0000"/>
                </a:solidFill>
              </a:rPr>
              <a:t>não se conecta à Internet </a:t>
            </a:r>
            <a:r>
              <a:rPr lang="pt-BR" sz="3200" b="1" dirty="0"/>
              <a:t>por meio de um </a:t>
            </a:r>
            <a:r>
              <a:rPr lang="pt-BR" sz="3200" b="1" dirty="0">
                <a:solidFill>
                  <a:srgbClr val="7030A0"/>
                </a:solidFill>
              </a:rPr>
              <a:t>gateway de Internet</a:t>
            </a:r>
            <a:r>
              <a:rPr lang="pt-BR" sz="3200" b="1" dirty="0"/>
              <a:t>. </a:t>
            </a:r>
          </a:p>
          <a:p>
            <a:pPr algn="just"/>
            <a:r>
              <a:rPr lang="pt-BR" sz="3200" b="1" dirty="0"/>
              <a:t>Os recursos em uma </a:t>
            </a:r>
            <a:r>
              <a:rPr lang="pt-BR" sz="3200" b="1" dirty="0" err="1">
                <a:solidFill>
                  <a:schemeClr val="accent6"/>
                </a:solidFill>
              </a:rPr>
              <a:t>sub-rede</a:t>
            </a:r>
            <a:r>
              <a:rPr lang="pt-BR" sz="3200" b="1" dirty="0"/>
              <a:t> privada são normalmente aqueles que você deseja manter </a:t>
            </a:r>
            <a:r>
              <a:rPr lang="pt-BR" sz="3200" b="1" dirty="0">
                <a:solidFill>
                  <a:srgbClr val="FF0000"/>
                </a:solidFill>
              </a:rPr>
              <a:t>protegidos contra exposição à Internet</a:t>
            </a:r>
            <a:r>
              <a:rPr lang="pt-BR" sz="3200" b="1" dirty="0"/>
              <a:t>.</a:t>
            </a:r>
          </a:p>
          <a:p>
            <a:pPr algn="just"/>
            <a:endParaRPr lang="pt-BR" sz="3200" b="1" dirty="0"/>
          </a:p>
          <a:p>
            <a:pPr algn="just"/>
            <a:r>
              <a:rPr lang="pt-BR" sz="3200" b="1" dirty="0"/>
              <a:t> </a:t>
            </a:r>
            <a:r>
              <a:rPr lang="pt-BR" sz="3200" b="1" dirty="0" err="1">
                <a:solidFill>
                  <a:schemeClr val="accent6"/>
                </a:solidFill>
              </a:rPr>
              <a:t>Sub-Rede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Pública</a:t>
            </a:r>
            <a:r>
              <a:rPr lang="pt-BR" sz="3200" b="1" dirty="0"/>
              <a:t>: </a:t>
            </a:r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Por padrão, tem uma </a:t>
            </a:r>
            <a:r>
              <a:rPr lang="pt-BR" sz="3200" b="1" i="0" dirty="0">
                <a:solidFill>
                  <a:srgbClr val="0070C0"/>
                </a:solidFill>
                <a:effectLst/>
                <a:latin typeface="Amazon Ember"/>
              </a:rPr>
              <a:t>tabela de rotas </a:t>
            </a:r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principal que envia o tráfego da </a:t>
            </a:r>
            <a:r>
              <a:rPr lang="pt-BR" sz="3200" b="1" i="0" dirty="0" err="1">
                <a:solidFill>
                  <a:schemeClr val="accent6"/>
                </a:solidFill>
                <a:effectLst/>
                <a:latin typeface="Amazon Ember"/>
              </a:rPr>
              <a:t>sub-rede</a:t>
            </a:r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 destinado </a:t>
            </a:r>
            <a:r>
              <a:rPr lang="pt-BR" sz="3200" b="1" i="0" dirty="0">
                <a:solidFill>
                  <a:srgbClr val="FF0000"/>
                </a:solidFill>
                <a:effectLst/>
                <a:latin typeface="Amazon Ember"/>
              </a:rPr>
              <a:t>0.0.0.0/0</a:t>
            </a:r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 para a internet para o </a:t>
            </a:r>
            <a:r>
              <a:rPr lang="pt-BR" sz="3200" b="1" i="0" dirty="0">
                <a:solidFill>
                  <a:srgbClr val="7030A0"/>
                </a:solidFill>
                <a:effectLst/>
                <a:latin typeface="Amazon Ember"/>
              </a:rPr>
              <a:t>gateway da internet</a:t>
            </a:r>
            <a:r>
              <a:rPr lang="pt-BR" sz="3200" b="1" i="0" dirty="0">
                <a:solidFill>
                  <a:srgbClr val="16191F"/>
                </a:solidFill>
                <a:effectLst/>
                <a:latin typeface="Amazon Ember"/>
              </a:rPr>
              <a:t>. </a:t>
            </a:r>
          </a:p>
          <a:p>
            <a:pPr algn="just"/>
            <a:r>
              <a:rPr lang="pt-BR" sz="3200" b="1" dirty="0">
                <a:solidFill>
                  <a:srgbClr val="16191F"/>
                </a:solidFill>
                <a:latin typeface="Amazon Ember"/>
              </a:rPr>
              <a:t>Assim se comunicando com a </a:t>
            </a:r>
            <a:r>
              <a:rPr lang="pt-BR" sz="3200" b="1" dirty="0" err="1">
                <a:solidFill>
                  <a:srgbClr val="16191F"/>
                </a:solidFill>
                <a:latin typeface="Amazon Ember"/>
              </a:rPr>
              <a:t>intenet</a:t>
            </a:r>
            <a:r>
              <a:rPr lang="pt-BR" sz="3200" b="1" dirty="0">
                <a:solidFill>
                  <a:srgbClr val="16191F"/>
                </a:solidFill>
                <a:latin typeface="Amazon Ember"/>
              </a:rPr>
              <a:t>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354672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1057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Amazon Ember</vt:lpstr>
      <vt:lpstr>Arial</vt:lpstr>
      <vt:lpstr>Calibri</vt:lpstr>
      <vt:lpstr>Calibri Light</vt:lpstr>
      <vt:lpstr>Tema do Office</vt:lpstr>
      <vt:lpstr>Apresentação do PowerPoint</vt:lpstr>
      <vt:lpstr>IAM Identity and Access Management </vt:lpstr>
      <vt:lpstr>Cloud Formartion</vt:lpstr>
      <vt:lpstr>Multi-AZ Multi Area Zone</vt:lpstr>
      <vt:lpstr>Auto-Scaling aumento de maquinas automático</vt:lpstr>
      <vt:lpstr>Amazon Virtual Private Cloud (VPC) </vt:lpstr>
      <vt:lpstr>VPC visto nessa aula:</vt:lpstr>
      <vt:lpstr>Sub-rede</vt:lpstr>
      <vt:lpstr>Sub-redes vistas nessa aula:</vt:lpstr>
      <vt:lpstr>Tabela de rotas</vt:lpstr>
      <vt:lpstr>Tabela de rotas vista nessa aula:</vt:lpstr>
      <vt:lpstr>Gateway de Internet (IGW):</vt:lpstr>
      <vt:lpstr>AWS Organizations</vt:lpstr>
      <vt:lpstr>Observações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Lukas Rocha de Souza Lima</dc:creator>
  <cp:lastModifiedBy>Danilo sibov</cp:lastModifiedBy>
  <cp:revision>21</cp:revision>
  <dcterms:created xsi:type="dcterms:W3CDTF">2020-11-06T07:11:40Z</dcterms:created>
  <dcterms:modified xsi:type="dcterms:W3CDTF">2020-11-09T17:12:55Z</dcterms:modified>
</cp:coreProperties>
</file>