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270" r:id="rId2"/>
    <p:sldId id="256" r:id="rId3"/>
    <p:sldId id="272" r:id="rId4"/>
    <p:sldId id="273" r:id="rId5"/>
    <p:sldId id="259" r:id="rId6"/>
    <p:sldId id="277" r:id="rId7"/>
    <p:sldId id="260" r:id="rId8"/>
    <p:sldId id="262" r:id="rId9"/>
    <p:sldId id="278" r:id="rId10"/>
    <p:sldId id="274" r:id="rId11"/>
    <p:sldId id="264" r:id="rId12"/>
    <p:sldId id="265" r:id="rId13"/>
    <p:sldId id="279" r:id="rId14"/>
    <p:sldId id="280" r:id="rId15"/>
    <p:sldId id="266" r:id="rId16"/>
    <p:sldId id="281" r:id="rId1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28483" autoAdjust="0"/>
  </p:normalViewPr>
  <p:slideViewPr>
    <p:cSldViewPr>
      <p:cViewPr varScale="1">
        <p:scale>
          <a:sx n="15" d="100"/>
          <a:sy n="15" d="100"/>
        </p:scale>
        <p:origin x="321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4392" y="216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pPr algn="just"/>
            <a:r>
              <a:rPr lang="pt-BR" b="0" dirty="0"/>
              <a:t>Objetivo:</a:t>
            </a:r>
          </a:p>
          <a:p>
            <a:pPr algn="just"/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Descrição:</a:t>
            </a:r>
          </a:p>
          <a:p>
            <a:pPr algn="just"/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Quais são os objetivos do Guia de Atividades do Educador S3? Ao usar o Guia, os educadores serão capazes de:</a:t>
            </a:r>
          </a:p>
          <a:p>
            <a:pPr algn="just"/>
            <a:r>
              <a:rPr lang="pt-BR" b="0" dirty="0"/>
              <a:t>Compreenda as metas da atividade e os objetivos de aprendizagem</a:t>
            </a:r>
          </a:p>
          <a:p>
            <a:pPr algn="just"/>
            <a:r>
              <a:rPr lang="pt-BR" b="0" dirty="0"/>
              <a:t>Compreenda os principais conceitos e terminologia da atividade</a:t>
            </a:r>
          </a:p>
          <a:p>
            <a:pPr algn="just"/>
            <a:r>
              <a:rPr lang="pt-BR" b="0" dirty="0"/>
              <a:t>Facilite a aprendizagem do aluno antes, durante e depois da atividade</a:t>
            </a:r>
          </a:p>
          <a:p>
            <a:pPr algn="just"/>
            <a:r>
              <a:rPr lang="pt-BR" b="0" dirty="0"/>
              <a:t>Avalie o SSH dos alunos em um conhecimento de máquina virtual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Conteúdo do guia:</a:t>
            </a:r>
          </a:p>
          <a:p>
            <a:pPr algn="just"/>
            <a:r>
              <a:rPr lang="pt-BR" b="0" dirty="0"/>
              <a:t>Atividades de preparação</a:t>
            </a:r>
          </a:p>
          <a:p>
            <a:pPr algn="just"/>
            <a:r>
              <a:rPr lang="pt-BR" b="0" dirty="0"/>
              <a:t>Ativar conhecimento prévio</a:t>
            </a:r>
          </a:p>
          <a:p>
            <a:pPr algn="just"/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pPr algn="just"/>
            <a:r>
              <a:rPr lang="pt-BR" b="0" dirty="0"/>
              <a:t>Facilitação de atividades</a:t>
            </a:r>
          </a:p>
          <a:p>
            <a:pPr algn="just"/>
            <a:r>
              <a:rPr lang="pt-BR" b="0" dirty="0"/>
              <a:t>Estratégias de Alfabetização</a:t>
            </a:r>
          </a:p>
          <a:p>
            <a:pPr algn="just"/>
            <a:r>
              <a:rPr lang="pt-BR" b="0" dirty="0"/>
              <a:t>Instruções de linguagem</a:t>
            </a:r>
          </a:p>
          <a:p>
            <a:pPr algn="just"/>
            <a:r>
              <a:rPr lang="pt-BR" b="0" dirty="0"/>
              <a:t>Saindo</a:t>
            </a:r>
          </a:p>
          <a:p>
            <a:pPr algn="just"/>
            <a:r>
              <a:rPr lang="pt-BR" b="0" dirty="0"/>
              <a:t>Verificando a compreensão</a:t>
            </a:r>
          </a:p>
          <a:p>
            <a:pPr algn="just"/>
            <a:r>
              <a:rPr lang="pt-BR" b="0" dirty="0"/>
              <a:t>Assessments</a:t>
            </a:r>
          </a:p>
          <a:p>
            <a:pPr algn="just"/>
            <a:r>
              <a:rPr lang="pt-BR" b="0" dirty="0"/>
              <a:t>Teste suas respostas de conhecimento</a:t>
            </a:r>
          </a:p>
          <a:p>
            <a:pPr algn="just"/>
            <a:r>
              <a:rPr lang="pt-BR" b="0" dirty="0"/>
              <a:t>Relatório de atividades e atividades de extensão</a:t>
            </a:r>
          </a:p>
          <a:p>
            <a:pPr algn="just"/>
            <a:r>
              <a:rPr lang="pt-BR" b="0" dirty="0"/>
              <a:t>Discussão pós-atividade</a:t>
            </a:r>
          </a:p>
          <a:p>
            <a:pPr algn="just"/>
            <a:r>
              <a:rPr lang="pt-BR" b="0" dirty="0"/>
              <a:t>Representar Conceitos</a:t>
            </a:r>
          </a:p>
          <a:p>
            <a:pPr algn="just"/>
            <a:r>
              <a:rPr lang="pt-BR" b="0" dirty="0"/>
              <a:t>Atividades de extensão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Recursos adicionais</a:t>
            </a:r>
          </a:p>
          <a:p>
            <a:pPr algn="just"/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7123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9: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dos alunos testarem seu SSH: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vamos revisar. O que você concluiu até agora? (lançou um </a:t>
            </a:r>
            <a:r>
              <a:rPr lang="pt-BR" sz="1100" b="0" dirty="0" err="1"/>
              <a:t>Amazon</a:t>
            </a:r>
            <a:r>
              <a:rPr lang="pt-BR" sz="1100" b="0" dirty="0"/>
              <a:t> EC2 com um script de </a:t>
            </a:r>
            <a:r>
              <a:rPr lang="pt-BR" sz="1100" b="0" dirty="0" err="1"/>
              <a:t>bootstrap</a:t>
            </a:r>
            <a:r>
              <a:rPr lang="pt-BR" sz="1100" b="0" dirty="0"/>
              <a:t>, configurou o grupo de segurança utilizando portas SSH / HTTP e testou a porta HTTP da porta 80)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eles lançaram o </a:t>
            </a:r>
            <a:r>
              <a:rPr lang="pt-BR" sz="1100" b="0" dirty="0" err="1"/>
              <a:t>PuttyGen</a:t>
            </a:r>
            <a:r>
              <a:rPr lang="pt-BR" sz="1100" b="0" dirty="0"/>
              <a:t>. </a:t>
            </a:r>
            <a:r>
              <a:rPr lang="pt-BR" sz="1100" b="0" dirty="0" err="1"/>
              <a:t>Freqüentemente</a:t>
            </a:r>
            <a:r>
              <a:rPr lang="pt-BR" sz="1100" b="0" dirty="0"/>
              <a:t>, os alunos lançam o </a:t>
            </a:r>
            <a:r>
              <a:rPr lang="pt-BR" sz="1100" b="0" dirty="0" err="1"/>
              <a:t>PuTTY</a:t>
            </a:r>
            <a:r>
              <a:rPr lang="pt-BR" sz="1100" b="0" dirty="0"/>
              <a:t> em vez do </a:t>
            </a:r>
            <a:r>
              <a:rPr lang="pt-BR" sz="1100" b="0" dirty="0" err="1"/>
              <a:t>PuttyGen</a:t>
            </a:r>
            <a:r>
              <a:rPr lang="pt-BR" sz="1100" b="0" dirty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RSA: um </a:t>
            </a:r>
            <a:r>
              <a:rPr lang="pt-BR" sz="1100" b="0" dirty="0" err="1"/>
              <a:t>criptosistema</a:t>
            </a:r>
            <a:r>
              <a:rPr lang="pt-BR" sz="1100" b="0" dirty="0"/>
              <a:t> de chave pública que é comumente usado para transmitir dados com segurança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0796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10: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4: (peça aos alunos que leiam a etapa 4 primeiro)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selecionar o arquivo certo é importante? (o arquivo que você escolher é aquele que deseja converter; que </a:t>
            </a:r>
            <a:r>
              <a:rPr lang="pt-BR" sz="1100" b="0" dirty="0" err="1"/>
              <a:t>PuTTYgen</a:t>
            </a:r>
            <a:r>
              <a:rPr lang="pt-BR" sz="1100" b="0" dirty="0"/>
              <a:t> é usado para conectividade SSH)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4382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7503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11: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antes da etapa 5: (peça aos alunos que leiam a etapa 5 primeiro)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Por que você precisa clicar em ‘Salvar chave privada’? (ele converte e salva o arquivo de chave em formato compatível com </a:t>
            </a:r>
            <a:r>
              <a:rPr lang="pt-BR" sz="1100" b="0" dirty="0" err="1"/>
              <a:t>PuTTY</a:t>
            </a:r>
            <a:r>
              <a:rPr lang="pt-BR" sz="1100" b="0" dirty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peça que comecem novamente da página 9 enquanto você monitora para garantir que os alunos estão seguindo as instruções e lendo atentamente.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594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62815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9708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12: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Qual é uma vantagem e uma desvantagem de uma senha longa? (vantagem: proteção extra; desvantagem: incômodo)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lançaram </a:t>
            </a:r>
            <a:r>
              <a:rPr lang="pt-BR" sz="1100" b="0" dirty="0" err="1"/>
              <a:t>PuTTY</a:t>
            </a: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destacaram a instância EC2 correta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copiaram o endereço IP IPv4 correto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com a caixa Categoria para SSH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expandiram a opção SSH para revelar </a:t>
            </a:r>
            <a:r>
              <a:rPr lang="pt-BR" sz="1100" b="0" dirty="0" err="1"/>
              <a:t>Auth</a:t>
            </a: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se eles navegaram até a chave .</a:t>
            </a:r>
            <a:r>
              <a:rPr lang="pt-BR" sz="1100" b="0" dirty="0" err="1"/>
              <a:t>ppk</a:t>
            </a:r>
            <a:r>
              <a:rPr lang="pt-BR" sz="1100" b="0" dirty="0"/>
              <a:t> correta (NÃO a chave .</a:t>
            </a:r>
            <a:r>
              <a:rPr lang="pt-BR" sz="1100" b="0" dirty="0" err="1"/>
              <a:t>pem</a:t>
            </a:r>
            <a:r>
              <a:rPr lang="pt-BR" sz="1100" b="0" dirty="0"/>
              <a:t>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Certifique-se de que eles estejam conectados corretamente com o usuário ec2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5071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2: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Ativar conhecimento prévio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Prompts</a:t>
            </a:r>
            <a:r>
              <a:rPr lang="pt-BR" sz="1100" b="0" dirty="0"/>
              <a:t> potenciais: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Pessoalmente (IP)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Com um parceiro, discuta sua experiência de trabalho remoto.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Debate: Peça aos alunos que compartilhem suas experiências com o grupo.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Alguém já teve que proteger o </a:t>
            </a:r>
            <a:r>
              <a:rPr lang="pt-BR" sz="1100" b="0" dirty="0" err="1"/>
              <a:t>shell</a:t>
            </a:r>
            <a:r>
              <a:rPr lang="pt-BR" sz="1100" b="0" dirty="0"/>
              <a:t> em um servidor virtual antes?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sua experiência de trabalho remoto.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[Se os alunos não estiverem familiarizados com SSH e servidores virtuais, diga a eles para não se preocuparem e que eles farão o aprendizado prático com esses tópicos nesta atividade.]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Online (O)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Aviso: peça aos alunos que escrevam em suas anotações ou compartilhem no bate-papo sua resposta ao seguinte aviso. Os alunos podem concluir isso como um </a:t>
            </a:r>
            <a:r>
              <a:rPr lang="pt-BR" sz="1100" b="0" dirty="0" err="1"/>
              <a:t>pré</a:t>
            </a:r>
            <a:r>
              <a:rPr lang="pt-BR" sz="1100" b="0" dirty="0"/>
              <a:t>-trabalho, junto com o </a:t>
            </a:r>
            <a:r>
              <a:rPr lang="pt-BR" sz="1100" b="0" dirty="0" err="1"/>
              <a:t>prompt</a:t>
            </a:r>
            <a:r>
              <a:rPr lang="pt-BR" sz="1100" b="0" dirty="0"/>
              <a:t> de discussão a seguir: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Você já construiu um servidor da web em nuvem antes? Descreva resumidamente sua experiência. Não se preocupe se você não tiver experiência em construir um servidor da web em nuvem - você aprenderá a construir um nesta atividade de aprendizagem prática.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Quantos de vocês já construíram um servidor da web em nuvem antes?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[Escolha um aluno.]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o seu servidor web.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Alguém já usou o </a:t>
            </a:r>
            <a:r>
              <a:rPr lang="pt-BR" sz="1100" b="0" dirty="0" err="1"/>
              <a:t>Amazon</a:t>
            </a:r>
            <a:r>
              <a:rPr lang="pt-BR" sz="1100" b="0" dirty="0"/>
              <a:t> EC2 antes?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[Escolha um aluno, se aplicável.]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diz: Conte-nos mais sobre como você usou o </a:t>
            </a:r>
            <a:r>
              <a:rPr lang="pt-BR" sz="1100" b="0" dirty="0" err="1"/>
              <a:t>Amazon</a:t>
            </a:r>
            <a:r>
              <a:rPr lang="pt-BR" sz="1100" b="0" dirty="0"/>
              <a:t> EC2.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[Se os alunos não estiverem familiarizados com o </a:t>
            </a:r>
            <a:r>
              <a:rPr lang="pt-BR" sz="1100" b="0" dirty="0" err="1"/>
              <a:t>Amazon</a:t>
            </a:r>
            <a:r>
              <a:rPr lang="pt-BR" sz="1100" b="0" dirty="0"/>
              <a:t> EC2, diga a eles para não se preocuparem e que eles farão o aprendizado prático do </a:t>
            </a:r>
            <a:r>
              <a:rPr lang="pt-BR" sz="1100" b="0" dirty="0" err="1"/>
              <a:t>Amazon</a:t>
            </a:r>
            <a:r>
              <a:rPr lang="pt-BR" sz="1100" b="0" dirty="0"/>
              <a:t> EC2 nesta atividade.]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Discussão </a:t>
            </a:r>
            <a:r>
              <a:rPr lang="pt-BR" sz="1100" b="0" dirty="0" err="1"/>
              <a:t>pré</a:t>
            </a:r>
            <a:r>
              <a:rPr lang="pt-BR" sz="1100" b="0" dirty="0"/>
              <a:t>-atividade (IP)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Forme pares com os alunos ou peça-lhes que trabalhem em pequenos grupos e, em seguida, discuta em classe. Deixe os alunos saberem que eles serão capazes de responder a essa pergunta com confiança após a conclusão da atividade.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Aviso </a:t>
            </a:r>
            <a:r>
              <a:rPr lang="pt-BR" sz="1100" b="0" dirty="0" err="1"/>
              <a:t>pré</a:t>
            </a:r>
            <a:r>
              <a:rPr lang="pt-BR" sz="1100" b="0" dirty="0"/>
              <a:t>-atividade: (O)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Leia o cenário e responda ao </a:t>
            </a:r>
            <a:r>
              <a:rPr lang="pt-BR" sz="1100" b="0" dirty="0" err="1"/>
              <a:t>prompt</a:t>
            </a:r>
            <a:r>
              <a:rPr lang="pt-BR" sz="1100" b="0" dirty="0"/>
              <a:t> em suas notas. (Isso também pode ser feito como trabalho de </a:t>
            </a:r>
            <a:r>
              <a:rPr lang="pt-BR" sz="1100" b="0" dirty="0" err="1"/>
              <a:t>pré</a:t>
            </a:r>
            <a:r>
              <a:rPr lang="pt-BR" sz="1100" b="0" dirty="0"/>
              <a:t>-atividade com as questões Ativar Conhecimento de Fundo.)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Elastic</a:t>
            </a:r>
            <a:r>
              <a:rPr lang="pt-BR" sz="1100" b="0" dirty="0"/>
              <a:t> Compute Cloud (</a:t>
            </a:r>
            <a:r>
              <a:rPr lang="pt-BR" sz="1100" b="0" dirty="0" err="1"/>
              <a:t>Amazon</a:t>
            </a:r>
            <a:r>
              <a:rPr lang="pt-BR" sz="11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100" b="0" dirty="0" err="1"/>
              <a:t>Amazon</a:t>
            </a:r>
            <a:r>
              <a:rPr lang="pt-BR" sz="11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100" b="0" dirty="0" err="1"/>
              <a:t>Amazon</a:t>
            </a:r>
            <a:r>
              <a:rPr lang="pt-BR" sz="1100" b="0" dirty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6462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400" b="0" dirty="0"/>
              <a:t>Facilitação de atividades, página 3:</a:t>
            </a:r>
          </a:p>
          <a:p>
            <a:pPr algn="just"/>
            <a:endParaRPr lang="pt-BR" sz="1400" b="0" dirty="0"/>
          </a:p>
          <a:p>
            <a:pPr algn="just"/>
            <a:r>
              <a:rPr lang="pt-BR" sz="1400" b="0" dirty="0"/>
              <a:t>Estratégia de alfabetização (IP)</a:t>
            </a:r>
          </a:p>
          <a:p>
            <a:pPr algn="just"/>
            <a:r>
              <a:rPr lang="pt-BR" sz="1400" b="0" dirty="0"/>
              <a:t>Peça aos alunos que leiam as páginas 1-2.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pPr algn="just"/>
            <a:r>
              <a:rPr lang="pt-BR" sz="1400" b="0" dirty="0"/>
              <a:t>Considere exibir as definições para cada termo e conceito em um local visível na sala de aula ou peça aos alunos que combinem os termos e definições em pares. Como alternativa, pergunte aos alunos o nome de um conjunto de credenciais de segurança que você usa para provar sua identidade ao se conectar a uma instância (um par de chaves) e verifique se eles entendem os termos e definições principais.</a:t>
            </a:r>
          </a:p>
          <a:p>
            <a:pPr algn="just"/>
            <a:endParaRPr lang="pt-BR" sz="1400" b="0" dirty="0"/>
          </a:p>
          <a:p>
            <a:pPr algn="just"/>
            <a:r>
              <a:rPr lang="pt-BR" sz="1400" b="0" dirty="0"/>
              <a:t>Estratégia de Alfabetização (O)</a:t>
            </a:r>
          </a:p>
          <a:p>
            <a:pPr algn="just"/>
            <a:r>
              <a:rPr lang="pt-BR" sz="1400" b="0" dirty="0"/>
              <a:t>Peça aos alunos que leiam a página 2. Enquanto os alunos </a:t>
            </a:r>
            <a:r>
              <a:rPr lang="pt-BR" sz="1400" b="0" dirty="0" err="1"/>
              <a:t>lêem</a:t>
            </a:r>
            <a:r>
              <a:rPr lang="pt-BR" sz="1400" b="0" dirty="0"/>
              <a:t>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pPr algn="just"/>
            <a:endParaRPr lang="pt-BR" sz="1400" b="0" dirty="0"/>
          </a:p>
          <a:p>
            <a:pPr algn="just"/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pPr algn="just"/>
            <a:r>
              <a:rPr lang="pt-BR" sz="1400" b="0" dirty="0"/>
              <a:t>Esta terminologia específica da AWS pode ser nova para os alunos e é importante para ter sucesso nesta atividade:</a:t>
            </a:r>
          </a:p>
          <a:p>
            <a:pPr algn="just"/>
            <a:r>
              <a:rPr lang="pt-BR" sz="1400" b="0" dirty="0"/>
              <a:t>Par de Chaves: consiste em uma chave privada e uma chave pública; um conjunto de credenciais de segurança usadas para provar sua identidade ao se conectar a uma instância</a:t>
            </a:r>
          </a:p>
          <a:p>
            <a:pPr algn="just"/>
            <a:r>
              <a:rPr lang="pt-BR" sz="1400" b="0" dirty="0" err="1"/>
              <a:t>Amazon</a:t>
            </a:r>
            <a:r>
              <a:rPr lang="pt-BR" sz="1400" b="0" dirty="0"/>
              <a:t> EC2: </a:t>
            </a:r>
            <a:r>
              <a:rPr lang="pt-BR" sz="1400" b="0" dirty="0" err="1"/>
              <a:t>Amazon</a:t>
            </a:r>
            <a:r>
              <a:rPr lang="pt-BR" sz="1400" b="0" dirty="0"/>
              <a:t> </a:t>
            </a:r>
            <a:r>
              <a:rPr lang="pt-BR" sz="1400" b="0" dirty="0" err="1"/>
              <a:t>Elastic</a:t>
            </a:r>
            <a:r>
              <a:rPr lang="pt-BR" sz="1400" b="0" dirty="0"/>
              <a:t> Compute Cloud (</a:t>
            </a:r>
            <a:r>
              <a:rPr lang="pt-BR" sz="1400" b="0" dirty="0" err="1"/>
              <a:t>Amazon</a:t>
            </a:r>
            <a:r>
              <a:rPr lang="pt-BR" sz="1400" b="0" dirty="0"/>
              <a:t> EC2) é um serviço da web que fornece capacidade de computação redimensionável e segura na nuvem. Ele foi projetado para tornar a computação em nuvem em escala da web mais fácil para os desenvolvedores. A interface de serviço web simples do </a:t>
            </a:r>
            <a:r>
              <a:rPr lang="pt-BR" sz="1400" b="0" dirty="0" err="1"/>
              <a:t>Amazon</a:t>
            </a:r>
            <a:r>
              <a:rPr lang="pt-BR" sz="1400" b="0" dirty="0"/>
              <a:t> EC2 permite que você obtenha e configure a capacidade com o mínimo de atrito. Ele fornece a você controle total de seus recursos de computação e permite que você execute no ambiente de computação comprovado da </a:t>
            </a:r>
            <a:r>
              <a:rPr lang="pt-BR" sz="1400" b="0" dirty="0" err="1"/>
              <a:t>Amazon</a:t>
            </a:r>
            <a:r>
              <a:rPr lang="pt-BR" sz="1400" b="0" dirty="0"/>
              <a:t>.</a:t>
            </a:r>
            <a:endParaRPr lang="en-US" sz="11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60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4: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iniciem uma instância EC2: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Pergunte: O que é um AMI?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AMI significa </a:t>
            </a:r>
            <a:r>
              <a:rPr lang="pt-BR" sz="1100" b="0" dirty="0" err="1"/>
              <a:t>Amazon</a:t>
            </a:r>
            <a:r>
              <a:rPr lang="pt-BR" sz="1100" b="0" dirty="0"/>
              <a:t> </a:t>
            </a:r>
            <a:r>
              <a:rPr lang="pt-BR" sz="1100" b="0" dirty="0" err="1"/>
              <a:t>Machine</a:t>
            </a:r>
            <a:r>
              <a:rPr lang="pt-BR" sz="1100" b="0" dirty="0"/>
              <a:t> </a:t>
            </a:r>
            <a:r>
              <a:rPr lang="pt-BR" sz="1100" b="0" dirty="0" err="1"/>
              <a:t>Image</a:t>
            </a:r>
            <a:r>
              <a:rPr lang="pt-BR" sz="1100" b="0" dirty="0"/>
              <a:t>. </a:t>
            </a:r>
            <a:r>
              <a:rPr lang="pt-BR" sz="1100" b="0" dirty="0" err="1"/>
              <a:t>AMIs</a:t>
            </a:r>
            <a:r>
              <a:rPr lang="pt-BR" sz="1100" b="0" dirty="0"/>
              <a:t> são como um modelo de unidade raiz de um computador. Eles contêm o sistema operacional e também podem incluir software e camadas de seu aplicativo, como servidores de banco de dados, middleware, servidores da web e assim por diante.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iniciam suas instâncias EC2, eles podem ter perdido algumas das instruções. Certifique-se de que os alunos leiam as instruções com atenção e selecionem o AMI correto e o tipo de instância. Também é importante que, quando os alunos copiam o script </a:t>
            </a:r>
            <a:r>
              <a:rPr lang="pt-BR" sz="1100" b="0" dirty="0" err="1"/>
              <a:t>bash</a:t>
            </a:r>
            <a:r>
              <a:rPr lang="pt-BR" sz="1100" b="0" dirty="0"/>
              <a:t>, não haja espaços ou linhas adicionais copiadas / coladas. O script </a:t>
            </a:r>
            <a:r>
              <a:rPr lang="pt-BR" sz="1100" b="0" dirty="0" err="1"/>
              <a:t>bash</a:t>
            </a:r>
            <a:r>
              <a:rPr lang="pt-BR" sz="1100" b="0" dirty="0"/>
              <a:t> deve ser copiado por completo; deixar de copiar o script inteiro fará com que todo o script não funcione corretamente.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Prompt</a:t>
            </a:r>
            <a:r>
              <a:rPr lang="pt-BR" sz="1100" b="0" dirty="0"/>
              <a:t> de linguagem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Esta terminologia pode ser nova para os alunos: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 err="1"/>
              <a:t>Bootstrapping</a:t>
            </a:r>
            <a:r>
              <a:rPr lang="pt-BR" sz="1100" b="0" dirty="0"/>
              <a:t>: fornecer código que é executado quando um computador é inicializado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16769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2545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5: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Antes que os alunos adicionem armazenamento na etapa 7: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O que são </a:t>
            </a:r>
            <a:r>
              <a:rPr lang="pt-BR" sz="1100" b="0" dirty="0" err="1"/>
              <a:t>tags</a:t>
            </a:r>
            <a:r>
              <a:rPr lang="pt-BR" sz="1100" b="0" dirty="0"/>
              <a:t>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Informações básicas para informar as respostas: você pode atribuir metadados aos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que consiste em uma chave e um valor definidos pelo usuário. As </a:t>
            </a:r>
            <a:r>
              <a:rPr lang="pt-BR" sz="1100" b="0" dirty="0" err="1"/>
              <a:t>tags</a:t>
            </a:r>
            <a:r>
              <a:rPr lang="pt-BR" sz="1100" b="0" dirty="0"/>
              <a:t> podem ajudá-lo a gerenciar, identificar, organizar, pesquisar e filtrar recursos. Você pode criar </a:t>
            </a:r>
            <a:r>
              <a:rPr lang="pt-BR" sz="1100" b="0" dirty="0" err="1"/>
              <a:t>tags</a:t>
            </a:r>
            <a:r>
              <a:rPr lang="pt-BR" sz="1100" b="0" dirty="0"/>
              <a:t> para categorizar recursos por propósito, proprietário, ambiente ou outros critérios.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Conforme os alunos estão configurando esta instância, certifique-se de que eles sigam essas instruções de perto, incluindo prestar atenção a onde eles baixam seus pares de chaves. As instruções indicam a área de trabalho, mas os alunos geralmente baixam seu par de chaves para a pasta Downloads ou Documentos. As instruções fornecidas posteriormente nesta atividade presumem que os alunos fizeram o download para sua área de trabalho.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Suporte online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11010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6: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Perguntas sugeridas: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Quais são as duas áreas de aplicação de SSH diferentes? (protegendo a criação de backups e manutenção remota de outros computadores)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travarem, certifique-se de que copiaram o endereço IP público correto. Alguns alunos podem copiar o endereço IP privado em vez do endereço IP público.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8935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917575"/>
            <a:ext cx="1760537" cy="2278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Facilitação de atividades, página 8: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Pergunta sugerida depois que os alunos testam sua regra: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 instrutor pergunta: Todos podem ver a mensagem: “Ei, Guru, você tem habilidades loucas na nuvem!”? (se não, peça aos alunos que revisem as etapas anteriores)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os alunos ficarem presos, certifique-se de revisar as páginas 4-7 em detalhes.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Observação: verifique novamente o script de dados do usuário dos alunos e as configurações de porta do grupo de segurança. Estas são as principais razões pelas quais as coisas não estão funcionando neste ponto da atividade.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Se as coisas não estiverem funcionando na página 8, peça aos alunos que encerrem o EC2 e recomecem. Isso não demorará muito e os alunos podem refazer rapidamente suas etapas, corrigindo quaisquer problemas que possam ter esquecido anteriormente.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Trabalho sugerido de par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0" dirty="0"/>
              <a:t>Peça aos alunos que expliquem o diagrama mostrado na página 8 com suas próprias palavras uns para os outros.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634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</p:spPr>
        <p:txBody>
          <a:bodyPr/>
          <a:lstStyle/>
          <a:p>
            <a:fld id="{6430C4EC-B91D-2D49-B969-E4B8EF2E26D9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</a:t>
            </a:r>
          </a:p>
          <a:p>
            <a:endParaRPr lang="en-US" sz="1100" dirty="0"/>
          </a:p>
          <a:p>
            <a:r>
              <a:rPr lang="en-US" sz="1100" dirty="0"/>
              <a:t>The Student Guide is available in Normal slide view.</a:t>
            </a:r>
          </a:p>
          <a:p>
            <a:endParaRPr lang="en-US" sz="1100" dirty="0"/>
          </a:p>
          <a:p>
            <a:r>
              <a:rPr lang="en-US" sz="1100" dirty="0"/>
              <a:t>The Educator Guide is available by clicking </a:t>
            </a:r>
            <a:r>
              <a:rPr lang="en-US" sz="1100" b="1" dirty="0"/>
              <a:t>View &gt; Notes Pages</a:t>
            </a:r>
          </a:p>
          <a:p>
            <a:endParaRPr lang="en-US" sz="1100" dirty="0"/>
          </a:p>
          <a:p>
            <a:r>
              <a:rPr lang="en-US" sz="1100" dirty="0"/>
              <a:t>Print the Student Guide as a PDF for distribution to your students. 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b="1" dirty="0"/>
          </a:p>
          <a:p>
            <a:r>
              <a:rPr lang="en-US" sz="1100" dirty="0"/>
              <a:t>This slide is hidden and will not print in the Student Guide. </a:t>
            </a:r>
          </a:p>
          <a:p>
            <a:endParaRPr lang="en-US" sz="1100" dirty="0"/>
          </a:p>
          <a:p>
            <a:r>
              <a:rPr lang="en-US" sz="1100" dirty="0"/>
              <a:t>You can also print this educator guide, see instructions below.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5141416"/>
            <a:ext cx="7052974" cy="4154984"/>
          </a:xfrm>
        </p:spPr>
        <p:txBody>
          <a:bodyPr/>
          <a:lstStyle/>
          <a:p>
            <a:pPr algn="just"/>
            <a:r>
              <a:rPr lang="pt-BR" b="0" dirty="0"/>
              <a:t>Objetivo:</a:t>
            </a:r>
          </a:p>
          <a:p>
            <a:pPr algn="just"/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Descrição:</a:t>
            </a:r>
          </a:p>
          <a:p>
            <a:pPr algn="just"/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Quais são os objetivos do Guia de Atividades do Educador S3? Ao usar o Guia, os educadores serão capazes de:</a:t>
            </a:r>
          </a:p>
          <a:p>
            <a:pPr algn="just"/>
            <a:r>
              <a:rPr lang="pt-BR" b="0" dirty="0"/>
              <a:t>Compreenda as metas da atividade e os objetivos de aprendizagem</a:t>
            </a:r>
          </a:p>
          <a:p>
            <a:pPr algn="just"/>
            <a:r>
              <a:rPr lang="pt-BR" b="0" dirty="0"/>
              <a:t>Compreenda os principais conceitos e terminologia da atividade</a:t>
            </a:r>
          </a:p>
          <a:p>
            <a:pPr algn="just"/>
            <a:r>
              <a:rPr lang="pt-BR" b="0" dirty="0"/>
              <a:t>Facilite a aprendizagem do aluno antes, durante e depois da atividade</a:t>
            </a:r>
          </a:p>
          <a:p>
            <a:pPr algn="just"/>
            <a:r>
              <a:rPr lang="pt-BR" b="0" dirty="0"/>
              <a:t>Avalie o SSH dos alunos em um conhecimento de máquina virtual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Conteúdo do guia:</a:t>
            </a:r>
          </a:p>
          <a:p>
            <a:pPr algn="just"/>
            <a:r>
              <a:rPr lang="pt-BR" b="0" dirty="0"/>
              <a:t>Atividades de preparação</a:t>
            </a:r>
          </a:p>
          <a:p>
            <a:pPr algn="just"/>
            <a:r>
              <a:rPr lang="pt-BR" b="0" dirty="0"/>
              <a:t>Ativar conhecimento prévio</a:t>
            </a:r>
          </a:p>
          <a:p>
            <a:pPr algn="just"/>
            <a:r>
              <a:rPr lang="pt-BR" b="0" dirty="0"/>
              <a:t>Discussão </a:t>
            </a:r>
            <a:r>
              <a:rPr lang="pt-BR" b="0" dirty="0" err="1"/>
              <a:t>pré</a:t>
            </a:r>
            <a:r>
              <a:rPr lang="pt-BR" b="0" dirty="0"/>
              <a:t>-atividade</a:t>
            </a:r>
          </a:p>
          <a:p>
            <a:pPr algn="just"/>
            <a:r>
              <a:rPr lang="pt-BR" b="0" dirty="0"/>
              <a:t>Facilitação de atividades</a:t>
            </a:r>
          </a:p>
          <a:p>
            <a:pPr algn="just"/>
            <a:r>
              <a:rPr lang="pt-BR" b="0" dirty="0"/>
              <a:t>Estratégias de Alfabetização</a:t>
            </a:r>
          </a:p>
          <a:p>
            <a:pPr algn="just"/>
            <a:r>
              <a:rPr lang="pt-BR" b="0" dirty="0"/>
              <a:t>Instruções de linguagem</a:t>
            </a:r>
          </a:p>
          <a:p>
            <a:pPr algn="just"/>
            <a:r>
              <a:rPr lang="pt-BR" b="0" dirty="0"/>
              <a:t>Saindo</a:t>
            </a:r>
          </a:p>
          <a:p>
            <a:pPr algn="just"/>
            <a:r>
              <a:rPr lang="pt-BR" b="0" dirty="0"/>
              <a:t>Verificando a compreensão</a:t>
            </a:r>
          </a:p>
          <a:p>
            <a:pPr algn="just"/>
            <a:r>
              <a:rPr lang="pt-BR" b="0" dirty="0"/>
              <a:t>Assessments</a:t>
            </a:r>
          </a:p>
          <a:p>
            <a:pPr algn="just"/>
            <a:r>
              <a:rPr lang="pt-BR" b="0" dirty="0"/>
              <a:t>Teste suas respostas de conhecimento</a:t>
            </a:r>
          </a:p>
          <a:p>
            <a:pPr algn="just"/>
            <a:r>
              <a:rPr lang="pt-BR" b="0" dirty="0"/>
              <a:t>Relatório de atividades e atividades de extensão</a:t>
            </a:r>
          </a:p>
          <a:p>
            <a:pPr algn="just"/>
            <a:r>
              <a:rPr lang="pt-BR" b="0" dirty="0"/>
              <a:t>Discussão pós-atividade</a:t>
            </a:r>
          </a:p>
          <a:p>
            <a:pPr algn="just"/>
            <a:r>
              <a:rPr lang="pt-BR" b="0" dirty="0"/>
              <a:t>Representar Conceitos</a:t>
            </a:r>
          </a:p>
          <a:p>
            <a:pPr algn="just"/>
            <a:r>
              <a:rPr lang="pt-BR" b="0" dirty="0"/>
              <a:t>Atividades de extensão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Recursos adicionais</a:t>
            </a:r>
          </a:p>
          <a:p>
            <a:pPr algn="just"/>
            <a:r>
              <a:rPr lang="pt-BR" b="0" dirty="0"/>
              <a:t>Glossário da AWS: https://docs.aws.amazon.com/general/latest/gr/glos-chap.html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024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US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6">
            <a:extLst>
              <a:ext uri="{FF2B5EF4-FFF2-40B4-BE49-F238E27FC236}">
                <a16:creationId xmlns:a16="http://schemas.microsoft.com/office/drawing/2014/main" id="{0349BB1F-BD00-874C-A25D-C7330F906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9270-3767-F74F-8F9E-758A790EA117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66F7F77-3D99-314D-B27B-6E5666B1865C}"/>
              </a:ext>
            </a:extLst>
          </p:cNvPr>
          <p:cNvSpPr txBox="1"/>
          <p:nvPr userDrawn="1"/>
        </p:nvSpPr>
        <p:spPr>
          <a:xfrm>
            <a:off x="457200" y="533400"/>
            <a:ext cx="5859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solidFill>
                  <a:srgbClr val="252525"/>
                </a:solidFill>
                <a:latin typeface="Times New Roman"/>
                <a:cs typeface="Times New Roman"/>
              </a:rPr>
              <a:t>Activity Guide Instructions</a:t>
            </a:r>
            <a:endParaRPr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44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ctivity Bu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5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.earth.li/~sgtatham/putty/latest/w64/puttygen.ex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.earth.li/~sgtatham/putty/latest/w32/putty.exe" TargetMode="External"/><Relationship Id="rId5" Type="http://schemas.openxmlformats.org/officeDocument/2006/relationships/hyperlink" Target="https://the.earth.li/~sgtatham/putty/latest/w64/putty.exe" TargetMode="External"/><Relationship Id="rId4" Type="http://schemas.openxmlformats.org/officeDocument/2006/relationships/hyperlink" Target="https://the.earth.li/~sgtatham/putty/latest/w32/puttygen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da web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trike="noStrike" spc="-1" dirty="0">
                <a:solidFill>
                  <a:srgbClr val="232F3E"/>
                </a:solidFill>
                <a:latin typeface="Calibri"/>
              </a:rPr>
              <a:t>CRIAR INSTÂNCIA E ACESSAR VIA SSH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356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81988"/>
            <a:ext cx="6580505" cy="67460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pt-BR" sz="16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seu </a:t>
            </a:r>
            <a:r>
              <a:rPr sz="1600" b="1" spc="-75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2865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iniciou com sucesso um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EC2 com um script de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configurou o grupo de segurança corretamente utilizando ambas as portas SSH / HTTP e testou a porta HTTP da porta 80, verifique se você pode fazer SSH na instância EC2.</a:t>
            </a:r>
          </a:p>
          <a:p>
            <a:pPr marL="12700" marR="62865" algn="just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Navegue até o painel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Instâncias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instancia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Anote o endereço IP público IPv4. Você precisará deste endereço momentaneamente.</a:t>
            </a:r>
          </a:p>
          <a:p>
            <a:pPr marL="927100" indent="-229235">
              <a:lnSpc>
                <a:spcPct val="100000"/>
              </a:lnSpc>
              <a:buAutoNum type="arabicPeriod"/>
              <a:tabLst>
                <a:tab pos="927100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876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vamos usar SSH na instância EC2 usando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Consulte as instruções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o acompanham para obter instruções detalhadas.</a:t>
            </a:r>
          </a:p>
          <a:p>
            <a:pPr marL="12700" marR="487680">
              <a:lnSpc>
                <a:spcPct val="101699"/>
              </a:lnSpc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Se você ainda não instalou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i="1" dirty="0">
                <a:latin typeface="Arial" panose="020B0604020202020204" pitchFamily="34" charset="0"/>
                <a:cs typeface="Arial" panose="020B0604020202020204" pitchFamily="34" charset="0"/>
              </a:rPr>
              <a:t>, navegue até </a:t>
            </a:r>
            <a:r>
              <a:rPr sz="1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https://the.earth.li/~sgtatham/putty/latest/w64/puttygen.exe</a:t>
            </a: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https://the.earth.li/~sgtatham/putty/latest/w32/puttygen.exe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64 bits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https://the.earth.li/~sgtatham/putty/latest/w64/putty.exe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25"/>
              </a:spcBef>
            </a:pPr>
            <a:r>
              <a:rPr lang="pt-BR" sz="1200" b="1" spc="-11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b="1" spc="-110" dirty="0">
                <a:latin typeface="Arial" panose="020B0604020202020204" pitchFamily="34" charset="0"/>
                <a:cs typeface="Arial" panose="020B0604020202020204" pitchFamily="34" charset="0"/>
              </a:rPr>
              <a:t> 32 bits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pt-BR"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https://the.earth.li/~sgtatham/putty/latest/w32/putty.exe</a:t>
            </a: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lang="pt-BR" sz="1200" u="sng" spc="-5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Após a execução, revise as instruções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para esta atividade: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Converter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em .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no Windows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sz="1200" b="1" spc="-9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b="1" spc="-9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/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10</a:t>
            </a:fld>
            <a:endParaRPr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359B35A-DDA6-E948-BEA8-A9F635637595}"/>
              </a:ext>
            </a:extLst>
          </p:cNvPr>
          <p:cNvSpPr txBox="1"/>
          <p:nvPr/>
        </p:nvSpPr>
        <p:spPr>
          <a:xfrm>
            <a:off x="491514" y="504672"/>
            <a:ext cx="5223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6DDCE7B1-36AD-7B4E-BDA3-9139602D2CE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782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27963" y="8009498"/>
            <a:ext cx="6436360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800" marR="5080" indent="-5080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selecione o arquivo .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que deseja converter (</a:t>
            </a:r>
            <a:r>
              <a:rPr lang="pt-BR" sz="1200" b="1" i="1" spc="-5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Esse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usado para conectividade SSH, por isso é fundamental que os usuários selecionem o arquivo específico que planejam converter e clique em "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". Para confirmar, clique em "</a:t>
            </a:r>
            <a:r>
              <a:rPr lang="pt-BR" sz="1200" spc="-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11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6693CF2-C27C-F44A-880F-4FDC3D9B077B}"/>
              </a:ext>
            </a:extLst>
          </p:cNvPr>
          <p:cNvSpPr txBox="1"/>
          <p:nvPr/>
        </p:nvSpPr>
        <p:spPr>
          <a:xfrm>
            <a:off x="491514" y="504672"/>
            <a:ext cx="4931294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119E4267-9E4F-BE40-97A4-911EB847C653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AE20B8F-6B54-4F77-9C93-AA6C8EF9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202308"/>
            <a:ext cx="3144145" cy="30916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C0D30CC-8C59-4DDA-8748-E93A114D2651}"/>
              </a:ext>
            </a:extLst>
          </p:cNvPr>
          <p:cNvSpPr/>
          <p:nvPr/>
        </p:nvSpPr>
        <p:spPr>
          <a:xfrm>
            <a:off x="579502" y="1595290"/>
            <a:ext cx="2743200" cy="421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080" indent="-228600">
              <a:lnSpc>
                <a:spcPct val="101699"/>
              </a:lnSpc>
              <a:buFont typeface="+mj-lt"/>
              <a:buAutoNum type="arabicPeriod"/>
              <a:tabLst>
                <a:tab pos="469900" algn="l"/>
              </a:tabLst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Aberto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monstra a imagem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(Como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compatível com seu formato de arquivo nativo, ele só mostrará arquivos com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extensão .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Portanto, os usuários devem escolher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os arquivos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na barra suspensa. Ele exibirá todos os arquivos principais incluídos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arquivos.pem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Altere o tipo de chave que um usuário deseja gerar.</a:t>
            </a:r>
          </a:p>
          <a:p>
            <a:pPr marL="469265" marR="5080" indent="-228600">
              <a:lnSpc>
                <a:spcPct val="101699"/>
              </a:lnSpc>
              <a:buFont typeface="+mj-lt"/>
              <a:buAutoNum type="arabicPeriod" startAt="4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a opção ‘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Rivest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Shamir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Adleman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). RSA é um sistema de criptografia de chave pública comumente usado para transmitir dados com segurança.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98DFF7C-6E87-450E-B031-965B78E7579E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22702" y="3703784"/>
            <a:ext cx="327636" cy="2754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145D7BF-73A2-4D3C-AD69-7E8C8FA8B503}"/>
              </a:ext>
            </a:extLst>
          </p:cNvPr>
          <p:cNvCxnSpPr>
            <a:cxnSpLocks/>
          </p:cNvCxnSpPr>
          <p:nvPr/>
        </p:nvCxnSpPr>
        <p:spPr>
          <a:xfrm>
            <a:off x="5486400" y="3298750"/>
            <a:ext cx="395639" cy="90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1DD128C1-82FE-4111-840D-2FCD5892C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2" y="5548780"/>
            <a:ext cx="6542406" cy="206784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6A002A-6FF0-4A0B-AFE0-08BED0FDFA80}"/>
              </a:ext>
            </a:extLst>
          </p:cNvPr>
          <p:cNvSpPr/>
          <p:nvPr/>
        </p:nvSpPr>
        <p:spPr>
          <a:xfrm>
            <a:off x="5183564" y="3085093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2°</a:t>
            </a:r>
            <a:endParaRPr lang="pt-BR" sz="14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A8ECB08-A1DD-4BA7-85F8-43B0EE2A8D63}"/>
              </a:ext>
            </a:extLst>
          </p:cNvPr>
          <p:cNvSpPr/>
          <p:nvPr/>
        </p:nvSpPr>
        <p:spPr>
          <a:xfrm>
            <a:off x="2438400" y="6121975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3°</a:t>
            </a:r>
            <a:endParaRPr lang="pt-BR" sz="14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D9F713C-EE98-4722-86B5-40DCF80D07CF}"/>
              </a:ext>
            </a:extLst>
          </p:cNvPr>
          <p:cNvSpPr/>
          <p:nvPr/>
        </p:nvSpPr>
        <p:spPr>
          <a:xfrm>
            <a:off x="3207282" y="3418147"/>
            <a:ext cx="356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4°</a:t>
            </a:r>
            <a:endParaRPr lang="pt-BR" sz="1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AEDEEEE-EF67-4194-82F0-31F8D26A9445}"/>
              </a:ext>
            </a:extLst>
          </p:cNvPr>
          <p:cNvSpPr/>
          <p:nvPr/>
        </p:nvSpPr>
        <p:spPr>
          <a:xfrm>
            <a:off x="5539752" y="7011211"/>
            <a:ext cx="1010545" cy="394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E40FA41-49E1-4686-9FB0-0DDB03606A33}"/>
              </a:ext>
            </a:extLst>
          </p:cNvPr>
          <p:cNvSpPr/>
          <p:nvPr/>
        </p:nvSpPr>
        <p:spPr>
          <a:xfrm>
            <a:off x="5439066" y="6703306"/>
            <a:ext cx="16399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63958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609600" y="4277936"/>
            <a:ext cx="2015237" cy="187859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0665" marR="5080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próxima janela, clique em ‘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’, o que irá converter e salvar o arquivo da chave em formato compatível com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exibirá um aviso de salvamento da chave sem uma senha longa. Clique em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12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0CC3CC3-6FD9-4B5E-98F6-6D4DC8CB8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993" y="1709774"/>
            <a:ext cx="2814228" cy="15729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FEF743FC-E431-4E3F-AEF2-BEB0276AA715}"/>
              </a:ext>
            </a:extLst>
          </p:cNvPr>
          <p:cNvSpPr/>
          <p:nvPr/>
        </p:nvSpPr>
        <p:spPr>
          <a:xfrm>
            <a:off x="1717423" y="1368902"/>
            <a:ext cx="4225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Assim que selecionar aparece essa mensagem de sucesso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953321-285C-4013-A704-942F1931E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3508675"/>
            <a:ext cx="4562475" cy="4486275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C23CB63-9655-4D98-BB42-64CF3210F5E1}"/>
              </a:ext>
            </a:extLst>
          </p:cNvPr>
          <p:cNvCxnSpPr>
            <a:cxnSpLocks/>
          </p:cNvCxnSpPr>
          <p:nvPr/>
        </p:nvCxnSpPr>
        <p:spPr>
          <a:xfrm flipV="1">
            <a:off x="5882620" y="6966772"/>
            <a:ext cx="426759" cy="26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F41432C-10EA-42AB-870D-4B1A33EB9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26" y="6344047"/>
            <a:ext cx="2376186" cy="12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2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1C8BF5C-28C3-4B2A-9ED6-E9DF85F4B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92538"/>
            <a:ext cx="6629400" cy="2105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9194F89-EAE1-4377-A4F3-8218C535A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235" y="5425842"/>
            <a:ext cx="3581400" cy="2133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5800" y="1371600"/>
            <a:ext cx="5672455" cy="3885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Agora, dê o nome ao seu arquivo 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adicionará automaticamente a extensão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arquivo.ppk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</a:t>
            </a:r>
            <a:r>
              <a:rPr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 o arquivo.</a:t>
            </a: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lang="pt-BR" sz="1200" i="1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Feche o</a:t>
            </a:r>
            <a:r>
              <a:rPr sz="1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PuTTyGen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8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Veja que agora temos duas chaves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Meu_SSH_Key.pem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Minha_Chave_Privada.ppk</a:t>
            </a: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13</a:t>
            </a:fld>
            <a:endParaRPr dirty="0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D368B10-82E9-7C4E-97B4-D829A5E7B309}"/>
              </a:ext>
            </a:extLst>
          </p:cNvPr>
          <p:cNvSpPr txBox="1"/>
          <p:nvPr/>
        </p:nvSpPr>
        <p:spPr>
          <a:xfrm>
            <a:off x="491514" y="504672"/>
            <a:ext cx="5604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2E11C9C3-9884-A14D-829A-AAE00745287F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5909F5F-5F63-4DFB-B18F-8A418DECF9CB}"/>
              </a:ext>
            </a:extLst>
          </p:cNvPr>
          <p:cNvCxnSpPr>
            <a:cxnSpLocks/>
          </p:cNvCxnSpPr>
          <p:nvPr/>
        </p:nvCxnSpPr>
        <p:spPr>
          <a:xfrm>
            <a:off x="5257800" y="3733800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E1B653F0-F6D5-41BA-BA78-0C491E797FA7}"/>
              </a:ext>
            </a:extLst>
          </p:cNvPr>
          <p:cNvSpPr/>
          <p:nvPr/>
        </p:nvSpPr>
        <p:spPr>
          <a:xfrm>
            <a:off x="3816123" y="5552139"/>
            <a:ext cx="1441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Baixamos da AWS</a:t>
            </a:r>
            <a:endParaRPr lang="pt-BR" sz="1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775C6F-E2F3-45A1-A249-6C545D30DFC8}"/>
              </a:ext>
            </a:extLst>
          </p:cNvPr>
          <p:cNvSpPr/>
          <p:nvPr/>
        </p:nvSpPr>
        <p:spPr>
          <a:xfrm>
            <a:off x="3652837" y="6215643"/>
            <a:ext cx="250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Criamos pelo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6D7B1C-6CF5-43F2-835E-FA5619F6CF08}"/>
              </a:ext>
            </a:extLst>
          </p:cNvPr>
          <p:cNvSpPr/>
          <p:nvPr/>
        </p:nvSpPr>
        <p:spPr>
          <a:xfrm>
            <a:off x="1219200" y="3276600"/>
            <a:ext cx="2133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5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Minha_Chave_Privada.ppk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33982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22434" y="1457054"/>
            <a:ext cx="6697345" cy="690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inicie 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em seu PC, em seguida, localize o campo 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Host Name (</a:t>
            </a:r>
            <a:r>
              <a:rPr lang="en-US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IP  address)</a:t>
            </a:r>
            <a:r>
              <a:rPr lang="en-US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na janela Configuração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console de gerenciamento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destaque seu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</a:t>
            </a:r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na parte inferior da tela, localize o endereço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 instância EC2 e copie/cole-o no campo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Host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(ou IP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125730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14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01B330-8B0B-49E5-B6AD-DC08504F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791" y="2905496"/>
            <a:ext cx="3370987" cy="10590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71DDC6A-4C14-46C2-A027-7CEF43A5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11" y="2927591"/>
            <a:ext cx="3326358" cy="105469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7804E61-F146-4946-9804-A08146B1905A}"/>
              </a:ext>
            </a:extLst>
          </p:cNvPr>
          <p:cNvSpPr/>
          <p:nvPr/>
        </p:nvSpPr>
        <p:spPr>
          <a:xfrm>
            <a:off x="1701932" y="292759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8615BB2-2909-4A25-8D61-8DEAFC26325C}"/>
              </a:ext>
            </a:extLst>
          </p:cNvPr>
          <p:cNvSpPr/>
          <p:nvPr/>
        </p:nvSpPr>
        <p:spPr>
          <a:xfrm>
            <a:off x="4993863" y="2898283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Depois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C5F1D-F233-4A4B-A46E-338BD3D30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055" y="4343400"/>
            <a:ext cx="3279423" cy="320686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06CAA636-E0DB-43ED-925A-7BA66AE6009A}"/>
              </a:ext>
            </a:extLst>
          </p:cNvPr>
          <p:cNvSpPr/>
          <p:nvPr/>
        </p:nvSpPr>
        <p:spPr>
          <a:xfrm>
            <a:off x="211645" y="4419600"/>
            <a:ext cx="3452109" cy="248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3565" marR="125730" indent="-342900">
              <a:lnSpc>
                <a:spcPct val="101699"/>
              </a:lnSpc>
              <a:spcBef>
                <a:spcPts val="5"/>
              </a:spcBef>
              <a:buFont typeface="+mj-lt"/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Na navegação à esquerda do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na caixa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role para baixo e localize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Expanda a opção </a:t>
            </a:r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realce.</a:t>
            </a:r>
          </a:p>
          <a:p>
            <a:pPr marL="469265" marR="117475" indent="-228600">
              <a:lnSpc>
                <a:spcPct val="101699"/>
              </a:lnSpc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Browse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 localize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em seu computador.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469900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Selecione o 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i="1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Meu_SSH_Key.ppk</a:t>
            </a:r>
            <a:r>
              <a:rPr lang="pt-BR" sz="1400" i="1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. Em seguida, clique em 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novamente</a:t>
            </a:r>
            <a:r>
              <a:rPr lang="pt-BR" sz="1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12E39D0-6FE4-4595-A4B0-8E9D9BC42BB8}"/>
              </a:ext>
            </a:extLst>
          </p:cNvPr>
          <p:cNvCxnSpPr>
            <a:cxnSpLocks/>
          </p:cNvCxnSpPr>
          <p:nvPr/>
        </p:nvCxnSpPr>
        <p:spPr>
          <a:xfrm>
            <a:off x="3653553" y="5947006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55BC8D-988A-4EEF-A255-D73908FF717B}"/>
              </a:ext>
            </a:extLst>
          </p:cNvPr>
          <p:cNvCxnSpPr>
            <a:cxnSpLocks/>
          </p:cNvCxnSpPr>
          <p:nvPr/>
        </p:nvCxnSpPr>
        <p:spPr>
          <a:xfrm>
            <a:off x="3781977" y="6434655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1D7E0D0-F6DF-4FB3-98AA-859C29DB50EE}"/>
              </a:ext>
            </a:extLst>
          </p:cNvPr>
          <p:cNvCxnSpPr>
            <a:cxnSpLocks/>
          </p:cNvCxnSpPr>
          <p:nvPr/>
        </p:nvCxnSpPr>
        <p:spPr>
          <a:xfrm flipV="1">
            <a:off x="6096000" y="6543427"/>
            <a:ext cx="441979" cy="260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1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6951" y="1476104"/>
            <a:ext cx="6697345" cy="5726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iniciará uma janela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SSH que permitirá que você faça login na instância EC2 associada ao IP da instância EC2 no Console da AWS.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Logue-se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com o usuário</a:t>
            </a: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ec2-user</a:t>
            </a: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 comando, digite </a:t>
            </a:r>
            <a:r>
              <a:rPr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pwd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entrar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deve ver que está no </a:t>
            </a:r>
            <a:r>
              <a:rPr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/home/ec2-user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80" dirty="0">
                <a:latin typeface="Arial" panose="020B0604020202020204" pitchFamily="34" charset="0"/>
                <a:cs typeface="Arial" panose="020B0604020202020204" pitchFamily="34" charset="0"/>
              </a:rPr>
              <a:t>directory.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Feche a tela de login do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confirme que deseja sair da sessão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4080" y="8476914"/>
            <a:ext cx="62325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Parabéns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! Você se conectou com sucesso ao seu 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pt-BR" sz="1200" b="1" i="1" spc="-5" dirty="0" err="1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pt-BR"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meio da linha de comando.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844" y="7206485"/>
            <a:ext cx="6232525" cy="1175515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475"/>
              </a:spcBef>
            </a:pP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855" marR="2063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frases secretas fornecem proteção extra, mas podem se tornar incômodas, pois cada vez que um usuário copia arquivos, ele precisa inserir a frase secreta. Assim, depende inteiramente do usuário se ele deseja ou não adicionar a camada extra de proteção. Depois que o arquivo é convertido em um formato compatível com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os usuários podem conectar sua máquina local a servidores remotos.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1200DC-32D4-4B4B-95D8-7318343C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612572"/>
            <a:ext cx="3039996" cy="22255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1219200" y="2209800"/>
            <a:ext cx="24229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Uma mensagem de aviso irá aparecer para </a:t>
            </a:r>
            <a:r>
              <a:rPr lang="pt-BR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troca de chaves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</a:t>
            </a:r>
            <a:endParaRPr lang="pt-BR" sz="1400" dirty="0">
              <a:solidFill>
                <a:srgbClr val="FF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8CE87-0AE8-45A3-8C19-3B57DF121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4471189"/>
            <a:ext cx="4505325" cy="1762125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6FB26D6-C06B-4549-AE78-6A224B0BADB9}"/>
              </a:ext>
            </a:extLst>
          </p:cNvPr>
          <p:cNvCxnSpPr>
            <a:cxnSpLocks/>
          </p:cNvCxnSpPr>
          <p:nvPr/>
        </p:nvCxnSpPr>
        <p:spPr>
          <a:xfrm>
            <a:off x="3830342" y="3514008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4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721122F-EE14-49EA-9412-90E7A11C2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624" y="1751206"/>
            <a:ext cx="4305300" cy="4210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951" y="1476104"/>
            <a:ext cx="2628649" cy="273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spc="-5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SSH usando instruções </a:t>
            </a:r>
            <a:r>
              <a:rPr lang="pt-BR" sz="1400" b="1" u="sng" spc="-55" dirty="0" err="1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PuTTY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Preencha o nome do servidor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endParaRPr lang="pt-B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9055">
              <a:lnSpc>
                <a:spcPct val="101699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 sua sessão fica salva para próxima conexão</a:t>
            </a: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265" marR="59055" indent="-228600">
              <a:lnSpc>
                <a:spcPct val="101699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9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16</a:t>
            </a:fld>
            <a:endParaRPr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45E08342-5864-5946-85F8-CA490AC974B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BBAEC09-9C42-904D-B1E4-7E63503F0E58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0223A7-1A9A-4354-8676-CCBF7D370505}"/>
              </a:ext>
            </a:extLst>
          </p:cNvPr>
          <p:cNvSpPr/>
          <p:nvPr/>
        </p:nvSpPr>
        <p:spPr>
          <a:xfrm>
            <a:off x="491514" y="1928028"/>
            <a:ext cx="2251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Dica, salve a sua sessão</a:t>
            </a:r>
            <a:endParaRPr lang="pt-BR" b="1" dirty="0">
              <a:solidFill>
                <a:srgbClr val="FF0000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3A18157-4DEB-4898-97D8-9508E8DEF9EC}"/>
              </a:ext>
            </a:extLst>
          </p:cNvPr>
          <p:cNvCxnSpPr>
            <a:cxnSpLocks/>
          </p:cNvCxnSpPr>
          <p:nvPr/>
        </p:nvCxnSpPr>
        <p:spPr>
          <a:xfrm>
            <a:off x="2998183" y="220217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A7FEED-F522-40EA-B317-7BD61516E9AF}"/>
              </a:ext>
            </a:extLst>
          </p:cNvPr>
          <p:cNvCxnSpPr>
            <a:cxnSpLocks/>
          </p:cNvCxnSpPr>
          <p:nvPr/>
        </p:nvCxnSpPr>
        <p:spPr>
          <a:xfrm>
            <a:off x="4343400" y="3719101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6F0161B-8C7A-437B-B681-10C5E3764397}"/>
              </a:ext>
            </a:extLst>
          </p:cNvPr>
          <p:cNvCxnSpPr>
            <a:cxnSpLocks/>
          </p:cNvCxnSpPr>
          <p:nvPr/>
        </p:nvCxnSpPr>
        <p:spPr>
          <a:xfrm>
            <a:off x="6324600" y="4215124"/>
            <a:ext cx="441979" cy="10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41057B3-00E6-4577-8B7D-8FABAED98B09}"/>
              </a:ext>
            </a:extLst>
          </p:cNvPr>
          <p:cNvSpPr/>
          <p:nvPr/>
        </p:nvSpPr>
        <p:spPr>
          <a:xfrm>
            <a:off x="1722787" y="6183019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esquecer de remover a instancia.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1C920-A6D9-4F78-B362-C0F294549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76" y="6866347"/>
            <a:ext cx="7228973" cy="1371333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DC6DD12C-0C29-4BEF-A79D-033712DB5154}"/>
              </a:ext>
            </a:extLst>
          </p:cNvPr>
          <p:cNvCxnSpPr>
            <a:cxnSpLocks/>
          </p:cNvCxnSpPr>
          <p:nvPr/>
        </p:nvCxnSpPr>
        <p:spPr>
          <a:xfrm>
            <a:off x="5429250" y="8153400"/>
            <a:ext cx="5632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8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806955"/>
            <a:ext cx="79629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40" dirty="0">
                <a:latin typeface="Trebuchet MS"/>
                <a:cs typeface="Trebuchet MS"/>
              </a:rPr>
              <a:t>LEIA ME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63" y="4812284"/>
            <a:ext cx="4460240" cy="381662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nova startup que planeja conquistar a indústria fonográfica e o mundo com seu novo produto 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BitBanger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aplicativo de mixagem de música baseado na web.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um novo membro da equipe de infraestrutura 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precisará de uma variedade de habilidades para auxiliar no crescimento da startup. Conforme a startup cresce, a necessidade de funcionários trabalharem remotamente também aumenta.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novo funcionário remoto acaba de ser contratado. Você foi solicitado a oferecer suporte à integração deles criando um servidor virtual. Você precisa garantir que o novo contratado possa usar o </a:t>
            </a: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(</a:t>
            </a:r>
            <a:r>
              <a:rPr lang="pt-BR" sz="1200" b="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Shell) 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máquina com sucesso. O SSH permite que dois computadores estabeleçam uma conexão segura e direta em uma rede potencialmente não segura, como a Internet. É importante que você possa executar essa tarefa com sucesso e que, em alinhamento com os requisitos de negócios, você também treine os funcionários sobre como fazer isso por si próprios.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5149" y="2572372"/>
            <a:ext cx="1870423" cy="21368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5191125" y="1703819"/>
            <a:ext cx="2095500" cy="6048375"/>
          </a:xfrm>
          <a:custGeom>
            <a:avLst/>
            <a:gdLst/>
            <a:ahLst/>
            <a:cxnLst/>
            <a:rect l="l" t="t" r="r" b="b"/>
            <a:pathLst>
              <a:path w="2095500" h="6048375">
                <a:moveTo>
                  <a:pt x="349257" y="0"/>
                </a:moveTo>
                <a:lnTo>
                  <a:pt x="2095501" y="0"/>
                </a:lnTo>
                <a:lnTo>
                  <a:pt x="2095501" y="5699123"/>
                </a:lnTo>
                <a:lnTo>
                  <a:pt x="2092312" y="5746515"/>
                </a:lnTo>
                <a:lnTo>
                  <a:pt x="2083025" y="5791969"/>
                </a:lnTo>
                <a:lnTo>
                  <a:pt x="2068054" y="5835069"/>
                </a:lnTo>
                <a:lnTo>
                  <a:pt x="2047816" y="5875398"/>
                </a:lnTo>
                <a:lnTo>
                  <a:pt x="2022728" y="5912541"/>
                </a:lnTo>
                <a:lnTo>
                  <a:pt x="1993204" y="5946082"/>
                </a:lnTo>
                <a:lnTo>
                  <a:pt x="1959663" y="5975604"/>
                </a:lnTo>
                <a:lnTo>
                  <a:pt x="1922518" y="6000691"/>
                </a:lnTo>
                <a:lnTo>
                  <a:pt x="1882188" y="6020928"/>
                </a:lnTo>
                <a:lnTo>
                  <a:pt x="1839087" y="6035898"/>
                </a:lnTo>
                <a:lnTo>
                  <a:pt x="1793633" y="6045185"/>
                </a:lnTo>
                <a:lnTo>
                  <a:pt x="1746240" y="6048373"/>
                </a:lnTo>
                <a:lnTo>
                  <a:pt x="0" y="6048373"/>
                </a:lnTo>
                <a:lnTo>
                  <a:pt x="0" y="349257"/>
                </a:lnTo>
                <a:lnTo>
                  <a:pt x="3188" y="301864"/>
                </a:lnTo>
                <a:lnTo>
                  <a:pt x="12475" y="256410"/>
                </a:lnTo>
                <a:lnTo>
                  <a:pt x="27446" y="213310"/>
                </a:lnTo>
                <a:lnTo>
                  <a:pt x="47683" y="172980"/>
                </a:lnTo>
                <a:lnTo>
                  <a:pt x="72771" y="135836"/>
                </a:lnTo>
                <a:lnTo>
                  <a:pt x="102294" y="102294"/>
                </a:lnTo>
                <a:lnTo>
                  <a:pt x="135836" y="72771"/>
                </a:lnTo>
                <a:lnTo>
                  <a:pt x="172980" y="47683"/>
                </a:lnTo>
                <a:lnTo>
                  <a:pt x="213310" y="27446"/>
                </a:lnTo>
                <a:lnTo>
                  <a:pt x="256410" y="12475"/>
                </a:lnTo>
                <a:lnTo>
                  <a:pt x="301864" y="3188"/>
                </a:lnTo>
                <a:lnTo>
                  <a:pt x="349257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5440996" y="3352800"/>
            <a:ext cx="1721804" cy="4178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 de atividade: 60 minutos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Requisitos: 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113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Obtendo ajuda: se você tiver problemas ao concluir esta atividade, peça ajuda ao seu instrutor.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8825" y="2075131"/>
            <a:ext cx="797559" cy="6920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2</a:t>
            </a:fld>
            <a:endParaRPr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5FB8CCAE-75B8-5E4B-B479-08BDB71ECFB9}"/>
              </a:ext>
            </a:extLst>
          </p:cNvPr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sz="1600" spc="-55" dirty="0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5DC9873-D18B-3F49-95E0-8C4360A6D8C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5602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514" y="504672"/>
            <a:ext cx="5071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7111" y="1862582"/>
            <a:ext cx="4900295" cy="31527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 prática, você vai construir um servidor da web em nuvem,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par de chaves e SSH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instância do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inicia uma instância, é solicitado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planeja se conectar à instância usando SSH, deve especificar um par de chaves.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escolher um par de chaves existente ou criar um novo.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sua instância é inicializada pela primeira vez, o conteúdo da chave pública é colocado em sua instância do Linux em uma entrada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/.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authorized_keys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Quando você se conecta à sua instância do Linux</a:t>
            </a:r>
          </a:p>
          <a:p>
            <a:pPr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usando SSH, você deve especificar a chave privada que corresponde ao conteúdo da chave pública para fazer o login.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6974" y="5345435"/>
            <a:ext cx="4782185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EC2, configure uma página da Web de amostra, crie um par de chaves e SSH na máquina virtual que você criar.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657" y="1862581"/>
            <a:ext cx="2105025" cy="6232885"/>
          </a:xfrm>
          <a:custGeom>
            <a:avLst/>
            <a:gdLst/>
            <a:ahLst/>
            <a:cxnLst/>
            <a:rect l="l" t="t" r="r" b="b"/>
            <a:pathLst>
              <a:path w="2105025" h="4740909">
                <a:moveTo>
                  <a:pt x="350845" y="0"/>
                </a:moveTo>
                <a:lnTo>
                  <a:pt x="2105021" y="0"/>
                </a:lnTo>
                <a:lnTo>
                  <a:pt x="2105021" y="4390062"/>
                </a:lnTo>
                <a:lnTo>
                  <a:pt x="2101818" y="4437670"/>
                </a:lnTo>
                <a:lnTo>
                  <a:pt x="2092489" y="4483332"/>
                </a:lnTo>
                <a:lnTo>
                  <a:pt x="2077451" y="4526629"/>
                </a:lnTo>
                <a:lnTo>
                  <a:pt x="2057122" y="4567143"/>
                </a:lnTo>
                <a:lnTo>
                  <a:pt x="2031921" y="4604456"/>
                </a:lnTo>
                <a:lnTo>
                  <a:pt x="2002264" y="4638151"/>
                </a:lnTo>
                <a:lnTo>
                  <a:pt x="1968571" y="4667808"/>
                </a:lnTo>
                <a:lnTo>
                  <a:pt x="1931259" y="4693011"/>
                </a:lnTo>
                <a:lnTo>
                  <a:pt x="1890746" y="4713341"/>
                </a:lnTo>
                <a:lnTo>
                  <a:pt x="1847450" y="4728380"/>
                </a:lnTo>
                <a:lnTo>
                  <a:pt x="1801789" y="4737709"/>
                </a:lnTo>
                <a:lnTo>
                  <a:pt x="1754180" y="4740912"/>
                </a:lnTo>
                <a:lnTo>
                  <a:pt x="0" y="4740912"/>
                </a:lnTo>
                <a:lnTo>
                  <a:pt x="0" y="350845"/>
                </a:lnTo>
                <a:lnTo>
                  <a:pt x="3202" y="303237"/>
                </a:lnTo>
                <a:lnTo>
                  <a:pt x="12532" y="257576"/>
                </a:lnTo>
                <a:lnTo>
                  <a:pt x="27571" y="214280"/>
                </a:lnTo>
                <a:lnTo>
                  <a:pt x="47900" y="173767"/>
                </a:lnTo>
                <a:lnTo>
                  <a:pt x="73103" y="136454"/>
                </a:lnTo>
                <a:lnTo>
                  <a:pt x="102760" y="102760"/>
                </a:lnTo>
                <a:lnTo>
                  <a:pt x="136454" y="73103"/>
                </a:lnTo>
                <a:lnTo>
                  <a:pt x="173767" y="47900"/>
                </a:lnTo>
                <a:lnTo>
                  <a:pt x="214280" y="27571"/>
                </a:lnTo>
                <a:lnTo>
                  <a:pt x="257576" y="12532"/>
                </a:lnTo>
                <a:lnTo>
                  <a:pt x="303237" y="3202"/>
                </a:lnTo>
                <a:lnTo>
                  <a:pt x="35084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53060" y="2977388"/>
            <a:ext cx="1699260" cy="50968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 par de chaves, que consiste em uma chave privada e uma chave pública, é um conjunto de credenciais de segurança que você usa para provar sua identidade ao se conectar a uma instância. 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armazena a chave pública e você armazena a chave privada. Você usa a chave privada, em vez de uma senha, para acessar com segurança suas instâncias.</a:t>
            </a:r>
          </a:p>
          <a:p>
            <a:pPr marL="12700" marR="25400">
              <a:lnSpc>
                <a:spcPct val="101800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Qualquer pessoa que possua sua chave privada pode se conectar às suas instâncias, então é importante que você armazene suas chaves privadas em um local seguro.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1514" y="2020823"/>
            <a:ext cx="609599" cy="609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3351836" y="7594176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4634" y="7368406"/>
            <a:ext cx="452755" cy="452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A9AD7D03-9948-804E-B583-0E27AB04248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1D2A6384-DFE4-C34A-B642-02345E50F289}"/>
              </a:ext>
            </a:extLst>
          </p:cNvPr>
          <p:cNvSpPr txBox="1">
            <a:spLocks/>
          </p:cNvSpPr>
          <p:nvPr/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spcBef>
                  <a:spcPts val="40"/>
                </a:spcBef>
              </a:pPr>
              <a:t>3</a:t>
            </a:fld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294405-7F24-46E4-9CD6-E6774304F0F4}"/>
              </a:ext>
            </a:extLst>
          </p:cNvPr>
          <p:cNvSpPr/>
          <p:nvPr/>
        </p:nvSpPr>
        <p:spPr>
          <a:xfrm>
            <a:off x="477715" y="2586822"/>
            <a:ext cx="1449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sabia.</a:t>
            </a:r>
          </a:p>
        </p:txBody>
      </p:sp>
    </p:spTree>
    <p:extLst>
      <p:ext uri="{BB962C8B-B14F-4D97-AF65-F5344CB8AC3E}">
        <p14:creationId xmlns:p14="http://schemas.microsoft.com/office/powerpoint/2010/main" val="16035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190" y="473076"/>
            <a:ext cx="4665410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40593" y="6905610"/>
            <a:ext cx="6123305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Aqui está o que este script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faz; veja se consegue identificar quais ações cada linha do script executa: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Instala, ativa e inicia o servidor HTTP Apache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 uma página index.html com uma mensagem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695" y="5525692"/>
            <a:ext cx="6799010" cy="1012521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23215">
              <a:lnSpc>
                <a:spcPts val="1415"/>
              </a:lnSpc>
              <a:spcBef>
                <a:spcPts val="290"/>
              </a:spcBef>
            </a:pPr>
            <a:r>
              <a:rPr sz="1000" spc="125" dirty="0">
                <a:latin typeface="Arial"/>
                <a:cs typeface="Arial"/>
              </a:rPr>
              <a:t>#!/bin/bash</a:t>
            </a:r>
            <a:endParaRPr sz="1000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-100" dirty="0">
                <a:latin typeface="Arial"/>
                <a:cs typeface="Arial"/>
              </a:rPr>
              <a:t>yum </a:t>
            </a:r>
            <a:r>
              <a:rPr sz="1000" spc="160" dirty="0">
                <a:latin typeface="Arial"/>
                <a:cs typeface="Arial"/>
              </a:rPr>
              <a:t>-y </a:t>
            </a:r>
            <a:r>
              <a:rPr sz="1000" spc="220" dirty="0">
                <a:latin typeface="Arial"/>
                <a:cs typeface="Arial"/>
              </a:rPr>
              <a:t>install </a:t>
            </a:r>
            <a:r>
              <a:rPr sz="1000" spc="125" dirty="0" err="1">
                <a:latin typeface="Arial"/>
                <a:cs typeface="Arial"/>
              </a:rPr>
              <a:t>httpd</a:t>
            </a:r>
            <a:endParaRPr lang="pt-BR" sz="1000" spc="125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100" dirty="0" err="1">
                <a:latin typeface="Arial"/>
                <a:cs typeface="Arial"/>
              </a:rPr>
              <a:t>systemctl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enable </a:t>
            </a:r>
            <a:r>
              <a:rPr sz="1000" spc="125" dirty="0" err="1">
                <a:latin typeface="Arial"/>
                <a:cs typeface="Arial"/>
              </a:rPr>
              <a:t>httpd</a:t>
            </a:r>
            <a:endParaRPr lang="pt-BR" sz="1000" spc="125" dirty="0">
              <a:latin typeface="Arial"/>
              <a:cs typeface="Arial"/>
            </a:endParaRPr>
          </a:p>
          <a:p>
            <a:pPr marL="323215" marR="2325370">
              <a:lnSpc>
                <a:spcPct val="97500"/>
              </a:lnSpc>
              <a:spcBef>
                <a:spcPts val="10"/>
              </a:spcBef>
            </a:pPr>
            <a:r>
              <a:rPr sz="1000" spc="100" dirty="0" err="1">
                <a:latin typeface="Arial"/>
                <a:cs typeface="Arial"/>
              </a:rPr>
              <a:t>systemctl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190" dirty="0">
                <a:latin typeface="Arial"/>
                <a:cs typeface="Arial"/>
              </a:rPr>
              <a:t>start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125" dirty="0">
                <a:latin typeface="Arial"/>
                <a:cs typeface="Arial"/>
              </a:rPr>
              <a:t>httpd</a:t>
            </a:r>
            <a:endParaRPr sz="1000" dirty="0">
              <a:latin typeface="Arial"/>
              <a:cs typeface="Arial"/>
            </a:endParaRPr>
          </a:p>
          <a:p>
            <a:pPr marL="323215" marR="146685">
              <a:lnSpc>
                <a:spcPts val="1420"/>
              </a:lnSpc>
              <a:spcBef>
                <a:spcPts val="40"/>
              </a:spcBef>
            </a:pPr>
            <a:r>
              <a:rPr sz="1000" spc="5" dirty="0">
                <a:latin typeface="Arial"/>
                <a:cs typeface="Arial"/>
              </a:rPr>
              <a:t>echo </a:t>
            </a:r>
            <a:r>
              <a:rPr sz="1000" spc="30" dirty="0">
                <a:latin typeface="Arial"/>
                <a:cs typeface="Arial"/>
              </a:rPr>
              <a:t>'&lt;html&gt;&lt;h1&gt;</a:t>
            </a:r>
            <a:r>
              <a:rPr lang="pt-BR" sz="1000" spc="-55" dirty="0">
                <a:latin typeface="Arial"/>
                <a:cs typeface="Arial"/>
              </a:rPr>
              <a:t>Senai </a:t>
            </a:r>
            <a:r>
              <a:rPr lang="pt-BR" sz="1000" spc="-55" dirty="0" err="1">
                <a:latin typeface="Arial"/>
                <a:cs typeface="Arial"/>
              </a:rPr>
              <a:t>Informatica</a:t>
            </a:r>
            <a:r>
              <a:rPr lang="pt-BR" sz="1000" spc="-55" dirty="0">
                <a:latin typeface="Arial"/>
                <a:cs typeface="Arial"/>
              </a:rPr>
              <a:t> as melhores soluções na nuvem AWS</a:t>
            </a:r>
            <a:r>
              <a:rPr sz="1000" spc="240" dirty="0">
                <a:latin typeface="Arial"/>
                <a:cs typeface="Arial"/>
              </a:rPr>
              <a:t>! </a:t>
            </a:r>
            <a:r>
              <a:rPr sz="1000" spc="95" dirty="0">
                <a:latin typeface="Arial"/>
                <a:cs typeface="Arial"/>
              </a:rPr>
              <a:t>&lt;/h1&gt;&lt;/html&gt;' </a:t>
            </a:r>
            <a:r>
              <a:rPr sz="1000" spc="-45" dirty="0">
                <a:latin typeface="Arial"/>
                <a:cs typeface="Arial"/>
              </a:rPr>
              <a:t>&gt;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100" dirty="0">
                <a:latin typeface="Arial"/>
                <a:cs typeface="Arial"/>
              </a:rPr>
              <a:t>/var/www/html/index.html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912" y="4342129"/>
            <a:ext cx="4921887" cy="862416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46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</a:p>
          <a:p>
            <a:pPr marL="108585">
              <a:lnSpc>
                <a:spcPct val="100000"/>
              </a:lnSpc>
              <a:spcBef>
                <a:spcPts val="46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Isso é conhecido como “</a:t>
            </a:r>
            <a:r>
              <a:rPr lang="pt-BR" sz="1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bootstrapping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”, fornecendo código que é executado quando um computador é inicializado. Certifique-se de não inserir caracteres ou espaços adicionais no final do seu código</a:t>
            </a:r>
            <a:r>
              <a:rPr lang="pt-BR" sz="1200" spc="-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D35BA355-C5BE-0149-8EEB-1C39DBC5D4AE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818AF0B-28F8-484F-A853-DAA03707E7E0}"/>
              </a:ext>
            </a:extLst>
          </p:cNvPr>
          <p:cNvSpPr txBox="1"/>
          <p:nvPr/>
        </p:nvSpPr>
        <p:spPr>
          <a:xfrm>
            <a:off x="457200" y="1461770"/>
            <a:ext cx="6934200" cy="2542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Inicie uma instância EC2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iniciar uma instância EC2: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2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selecione 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spc="-100" dirty="0">
                <a:latin typeface="Arial" panose="020B0604020202020204" pitchFamily="34" charset="0"/>
                <a:cs typeface="Arial" panose="020B0604020202020204" pitchFamily="34" charset="0"/>
              </a:rPr>
              <a:t>EC2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spc="-9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Executar Instancia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1 - Observe a variedade de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Esses são modelos diferentes para diferentes tipos de máquinas. Selecione o </a:t>
            </a:r>
            <a:r>
              <a:rPr lang="pt-BR" sz="1200" b="1" spc="-65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b="1" spc="-6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9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2 </a:t>
            </a:r>
            <a:r>
              <a:rPr lang="pt-BR" sz="1200" b="1" spc="3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</a:t>
            </a:r>
            <a:r>
              <a:rPr lang="pt-BR" sz="1200" b="1" spc="-12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2 - Observe a variedade de tipos de instância disponíveis. Selecione </a:t>
            </a:r>
            <a:r>
              <a:rPr lang="pt-BR" sz="1200" b="1" spc="-8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lang="pt-BR" sz="1200" b="1" spc="-9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6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Próximo: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0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Aceite as configurações padrão para a página Etapa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 3: 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pt-BR" sz="1200" b="1" spc="-65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sz="12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role para baixo para ver a seção </a:t>
            </a:r>
            <a:r>
              <a:rPr lang="pt-BR" sz="1200" b="1" spc="-70" dirty="0" err="1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 err="1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lang="pt-BR" sz="1200" b="1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698500" lvl="1" indent="-228600">
              <a:spcBef>
                <a:spcPts val="105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Expanda Detalhes avançados. Um campo </a:t>
            </a:r>
            <a:r>
              <a:rPr lang="pt-BR" sz="1200" b="1" spc="-6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aparecerá.</a:t>
            </a:r>
          </a:p>
          <a:p>
            <a:pPr marL="698500" lvl="1" indent="-228600">
              <a:spcBef>
                <a:spcPts val="105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Copie os seguintes comandos e cole-os no campo </a:t>
            </a:r>
            <a:r>
              <a:rPr lang="pt-BR" sz="1200" b="1" spc="-6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t-BR" sz="12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45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200" b="1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5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Vamos adicionar algum armazenamento à nossa instância,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grupos de segurança: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(você não precisará de outro volume EBS).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7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e configure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3843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–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Pratica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SSH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84300" lvl="1" indent="-228600">
              <a:lnSpc>
                <a:spcPct val="100000"/>
              </a:lnSpc>
              <a:spcBef>
                <a:spcPts val="45"/>
              </a:spcBef>
              <a:buFont typeface="Carlito"/>
              <a:buAutoNum type="alphaLcPeriod"/>
              <a:tabLst>
                <a:tab pos="1384300" algn="l"/>
              </a:tabLs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Value:  </a:t>
            </a:r>
            <a:r>
              <a:rPr lang="en-US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Configure Security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0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um novo grupo de segurança da seguinte maneira: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Nome do 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Security </a:t>
            </a:r>
            <a:r>
              <a:rPr lang="pt-BR" sz="1200" dirty="0" err="1">
                <a:latin typeface="Arial" panose="020B0604020202020204" pitchFamily="34" charset="0"/>
                <a:cs typeface="Trebuchet MS"/>
              </a:rPr>
              <a:t>Group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-SSH-Pratica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 err="1">
                <a:latin typeface="Arial" panose="020B0604020202020204" pitchFamily="34" charset="0"/>
                <a:cs typeface="Trebuchet MS"/>
              </a:rPr>
              <a:t>Description</a:t>
            </a:r>
            <a:r>
              <a:rPr lang="pt-BR" sz="1200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Grupo-de-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seguranca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-para-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acessar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-via-SSH-o-Webserver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o Tipo </a:t>
            </a:r>
            <a:r>
              <a:rPr lang="pt-BR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 Porta 22 foi adicionado.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600" b="1" dirty="0">
                <a:latin typeface="Arial" panose="020B0604020202020204" pitchFamily="34" charset="0"/>
                <a:cs typeface="Trebuchet MS"/>
              </a:rPr>
              <a:t>Crie uma regra</a:t>
            </a: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Crie uma regra na guia Entrada.</a:t>
            </a:r>
            <a:endParaRPr lang="pt-BR" sz="1300" dirty="0">
              <a:latin typeface="Arial" panose="020B0604020202020204" pitchFamily="34" charset="0"/>
              <a:cs typeface="Carlito"/>
            </a:endParaRPr>
          </a:p>
          <a:p>
            <a:pPr marL="1155700" lvl="1" indent="-228600">
              <a:lnSpc>
                <a:spcPct val="100000"/>
              </a:lnSpc>
              <a:buFont typeface="Arial"/>
              <a:buAutoNum type="arabicPeriod"/>
              <a:tabLst>
                <a:tab pos="1155700" algn="l"/>
              </a:tabLst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Clique em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Editar regras de entrada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.</a:t>
            </a:r>
          </a:p>
          <a:p>
            <a:pPr marL="1155700" lvl="1" indent="-228600">
              <a:lnSpc>
                <a:spcPct val="100000"/>
              </a:lnSpc>
              <a:buFont typeface="Arial"/>
              <a:buAutoNum type="arabicPeriod"/>
              <a:tabLst>
                <a:tab pos="1155700" algn="l"/>
              </a:tabLst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Clique em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Adicionar regra 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e defina as seguintes configurações:</a:t>
            </a:r>
          </a:p>
          <a:p>
            <a:pPr marL="927100" lvl="1">
              <a:lnSpc>
                <a:spcPct val="100000"/>
              </a:lnSpc>
              <a:tabLst>
                <a:tab pos="1155700" algn="l"/>
              </a:tabLst>
            </a:pPr>
            <a:endParaRPr lang="pt-BR" sz="1200" dirty="0">
              <a:latin typeface="Arial" panose="020B0604020202020204" pitchFamily="34" charset="0"/>
              <a:cs typeface="Carlito"/>
            </a:endParaRP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Tipo: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HTTP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Origem: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0.0.0.0/0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r>
              <a:rPr lang="pt-BR" sz="1200" dirty="0">
                <a:latin typeface="Arial" panose="020B0604020202020204" pitchFamily="34" charset="0"/>
                <a:cs typeface="Trebuchet MS"/>
              </a:rPr>
              <a:t>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Salve regras</a:t>
            </a:r>
          </a:p>
          <a:p>
            <a:pPr marL="1612900" lvl="2" indent="-228600">
              <a:lnSpc>
                <a:spcPct val="100000"/>
              </a:lnSpc>
              <a:buFont typeface="Symbol"/>
              <a:buChar char=""/>
              <a:tabLst>
                <a:tab pos="1612265" algn="l"/>
                <a:tab pos="1612900" algn="l"/>
              </a:tabLst>
            </a:pPr>
            <a:endParaRPr lang="pt-BR" sz="1150" dirty="0">
              <a:latin typeface="Arial" panose="020B0604020202020204" pitchFamily="34" charset="0"/>
              <a:cs typeface="Trebuchet MS"/>
            </a:endParaRPr>
          </a:p>
          <a:p>
            <a:pPr marL="12700" marR="346075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Carlito"/>
              </a:rPr>
              <a:t>A nova regra de HTTP de entrada criará uma entrada para o endereço IP IPV4 (0.0.0.0/0) e também para o endereço IPV6 (:: / 0).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Ignore o aviso (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Warning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98500" lvl="1" indent="-228600">
              <a:spcBef>
                <a:spcPts val="100"/>
              </a:spcBef>
              <a:buFont typeface="+mj-lt"/>
              <a:buAutoNum type="alphaL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lang="pt-BR" sz="1200" dirty="0">
                <a:latin typeface="Arial" panose="020B0604020202020204" pitchFamily="34" charset="0"/>
                <a:cs typeface="Carlito"/>
              </a:rPr>
              <a:t>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Review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and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2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Revise os detalhes, role para baixo a tela e clique em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5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96364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1514" y="1149335"/>
            <a:ext cx="6503670" cy="6083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modelo do par de chaves é exibido. Na lista suspensa, selecione </a:t>
            </a:r>
            <a:r>
              <a:rPr lang="en-US" sz="1200" b="1" dirty="0">
                <a:latin typeface="Arial" panose="020B0604020202020204" pitchFamily="34" charset="0"/>
                <a:cs typeface="Trebuchet MS"/>
              </a:rPr>
              <a:t>Create a new key 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na caixa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name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nomeie seu par de chaves como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clique em 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Download Key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Pair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Salve em sua área de trabalho.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Veja que uma chave com nome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Carlito"/>
              </a:rPr>
              <a:t>Meu_SSH_Key.pem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foi baixada 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de baixar seu par de chaves para a área de trabalho,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+mj-lt"/>
              <a:buAutoNum type="arabicPeriod" startAt="13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Launch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Status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role até a parte inferior e clique em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View</a:t>
            </a:r>
            <a:r>
              <a:rPr lang="pt-BR" sz="1200" b="1" dirty="0">
                <a:latin typeface="Arial" panose="020B0604020202020204" pitchFamily="34" charset="0"/>
                <a:cs typeface="Trebuchet MS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Trebuchet MS"/>
              </a:rPr>
              <a:t>Instances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 Você será direcionado para a página Instâncias.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" y="7466060"/>
            <a:ext cx="797558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2160928" y="7607205"/>
            <a:ext cx="429171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/>
                <a:cs typeface="Arial"/>
              </a:rPr>
              <a:t>Aguarde até que seu novo estado de instância EC2 seja exibido como: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6</a:t>
            </a:fld>
            <a:endParaRPr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2C1198A-75ED-C04D-A1B0-A93421089024}"/>
              </a:ext>
            </a:extLst>
          </p:cNvPr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D2CB76D-D6F2-0448-9B8E-ED06F0275EFB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35113-A1C6-437D-ACA5-3A2EED32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226" y="1861082"/>
            <a:ext cx="4017008" cy="28683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C8F254F-3215-47D0-BAE5-86DD863C4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500" y="5327070"/>
            <a:ext cx="2562225" cy="10763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075651-E40D-48AD-AEC4-58C571118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23" y="8257968"/>
            <a:ext cx="7351554" cy="599624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40EB53-B601-41C7-9C52-D440FF1D050A}"/>
              </a:ext>
            </a:extLst>
          </p:cNvPr>
          <p:cNvCxnSpPr>
            <a:cxnSpLocks/>
          </p:cNvCxnSpPr>
          <p:nvPr/>
        </p:nvCxnSpPr>
        <p:spPr>
          <a:xfrm>
            <a:off x="1535406" y="3429000"/>
            <a:ext cx="395639" cy="2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1A550E0-4D64-4CFD-88CB-F194BB0BE626}"/>
              </a:ext>
            </a:extLst>
          </p:cNvPr>
          <p:cNvCxnSpPr>
            <a:cxnSpLocks/>
          </p:cNvCxnSpPr>
          <p:nvPr/>
        </p:nvCxnSpPr>
        <p:spPr>
          <a:xfrm>
            <a:off x="4267200" y="3581400"/>
            <a:ext cx="395639" cy="29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257999B4-0DED-4D57-A13A-7CEFE4591B5E}"/>
              </a:ext>
            </a:extLst>
          </p:cNvPr>
          <p:cNvSpPr/>
          <p:nvPr/>
        </p:nvSpPr>
        <p:spPr>
          <a:xfrm>
            <a:off x="647700" y="3185291"/>
            <a:ext cx="13965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1° Escolher nome</a:t>
            </a:r>
            <a:endParaRPr lang="pt-BR" sz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2C0DCE-BCFE-4CAE-BBB6-511C42438D51}"/>
              </a:ext>
            </a:extLst>
          </p:cNvPr>
          <p:cNvSpPr/>
          <p:nvPr/>
        </p:nvSpPr>
        <p:spPr>
          <a:xfrm>
            <a:off x="3549760" y="3457531"/>
            <a:ext cx="7649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2° Clicar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347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0246" y="5267386"/>
            <a:ext cx="6303010" cy="1700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Agora que sua instância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EC2 está em execução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WEB – Pratica SSH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ou DNS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localizado próximo à parte inferior da tela para a área de transferência.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Cole o endereço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IP público IPv4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uma nova janela do navegador e observe os resultados.</a:t>
            </a: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5080" indent="-171450">
              <a:lnSpc>
                <a:spcPct val="101699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0665" marR="5080">
              <a:lnSpc>
                <a:spcPct val="101699"/>
              </a:lnSpc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3255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sua página da web carregou corretamente.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686" y="1149451"/>
            <a:ext cx="6534150" cy="3981450"/>
          </a:xfrm>
          <a:custGeom>
            <a:avLst/>
            <a:gdLst/>
            <a:ahLst/>
            <a:cxnLst/>
            <a:rect l="l" t="t" r="r" b="b"/>
            <a:pathLst>
              <a:path w="6534150" h="3981450">
                <a:moveTo>
                  <a:pt x="663591" y="0"/>
                </a:moveTo>
                <a:lnTo>
                  <a:pt x="6534153" y="0"/>
                </a:lnTo>
                <a:lnTo>
                  <a:pt x="6534153" y="3317861"/>
                </a:lnTo>
                <a:lnTo>
                  <a:pt x="6532487" y="3365252"/>
                </a:lnTo>
                <a:lnTo>
                  <a:pt x="6527563" y="3411744"/>
                </a:lnTo>
                <a:lnTo>
                  <a:pt x="6519495" y="3457224"/>
                </a:lnTo>
                <a:lnTo>
                  <a:pt x="6508393" y="3501580"/>
                </a:lnTo>
                <a:lnTo>
                  <a:pt x="6494371" y="3544699"/>
                </a:lnTo>
                <a:lnTo>
                  <a:pt x="6477540" y="3586471"/>
                </a:lnTo>
                <a:lnTo>
                  <a:pt x="6458014" y="3626781"/>
                </a:lnTo>
                <a:lnTo>
                  <a:pt x="6435903" y="3665519"/>
                </a:lnTo>
                <a:lnTo>
                  <a:pt x="6411322" y="3702571"/>
                </a:lnTo>
                <a:lnTo>
                  <a:pt x="6384381" y="3737825"/>
                </a:lnTo>
                <a:lnTo>
                  <a:pt x="6355193" y="3771170"/>
                </a:lnTo>
                <a:lnTo>
                  <a:pt x="6323871" y="3802492"/>
                </a:lnTo>
                <a:lnTo>
                  <a:pt x="6290527" y="3831679"/>
                </a:lnTo>
                <a:lnTo>
                  <a:pt x="6255272" y="3858620"/>
                </a:lnTo>
                <a:lnTo>
                  <a:pt x="6218220" y="3883202"/>
                </a:lnTo>
                <a:lnTo>
                  <a:pt x="6179483" y="3905312"/>
                </a:lnTo>
                <a:lnTo>
                  <a:pt x="6139172" y="3924839"/>
                </a:lnTo>
                <a:lnTo>
                  <a:pt x="6097401" y="3941669"/>
                </a:lnTo>
                <a:lnTo>
                  <a:pt x="6054281" y="3955692"/>
                </a:lnTo>
                <a:lnTo>
                  <a:pt x="6009925" y="3966793"/>
                </a:lnTo>
                <a:lnTo>
                  <a:pt x="5964445" y="3974862"/>
                </a:lnTo>
                <a:lnTo>
                  <a:pt x="5917954" y="3979786"/>
                </a:lnTo>
                <a:lnTo>
                  <a:pt x="5870563" y="3981452"/>
                </a:lnTo>
                <a:lnTo>
                  <a:pt x="0" y="3981452"/>
                </a:lnTo>
                <a:lnTo>
                  <a:pt x="0" y="663592"/>
                </a:lnTo>
                <a:lnTo>
                  <a:pt x="1666" y="616201"/>
                </a:lnTo>
                <a:lnTo>
                  <a:pt x="6589" y="569709"/>
                </a:lnTo>
                <a:lnTo>
                  <a:pt x="14658" y="524229"/>
                </a:lnTo>
                <a:lnTo>
                  <a:pt x="25760" y="479873"/>
                </a:lnTo>
                <a:lnTo>
                  <a:pt x="39782" y="436753"/>
                </a:lnTo>
                <a:lnTo>
                  <a:pt x="56613" y="394981"/>
                </a:lnTo>
                <a:lnTo>
                  <a:pt x="76139" y="354671"/>
                </a:lnTo>
                <a:lnTo>
                  <a:pt x="98249" y="315933"/>
                </a:lnTo>
                <a:lnTo>
                  <a:pt x="122831" y="278881"/>
                </a:lnTo>
                <a:lnTo>
                  <a:pt x="149772" y="243627"/>
                </a:lnTo>
                <a:lnTo>
                  <a:pt x="178960" y="210282"/>
                </a:lnTo>
                <a:lnTo>
                  <a:pt x="210282" y="178960"/>
                </a:lnTo>
                <a:lnTo>
                  <a:pt x="243626" y="149772"/>
                </a:lnTo>
                <a:lnTo>
                  <a:pt x="278881" y="122831"/>
                </a:lnTo>
                <a:lnTo>
                  <a:pt x="315933" y="98250"/>
                </a:lnTo>
                <a:lnTo>
                  <a:pt x="354670" y="76139"/>
                </a:lnTo>
                <a:lnTo>
                  <a:pt x="394981" y="56613"/>
                </a:lnTo>
                <a:lnTo>
                  <a:pt x="436752" y="39782"/>
                </a:lnTo>
                <a:lnTo>
                  <a:pt x="479872" y="25760"/>
                </a:lnTo>
                <a:lnTo>
                  <a:pt x="524228" y="14658"/>
                </a:lnTo>
                <a:lnTo>
                  <a:pt x="569708" y="6589"/>
                </a:lnTo>
                <a:lnTo>
                  <a:pt x="616200" y="1666"/>
                </a:lnTo>
                <a:lnTo>
                  <a:pt x="663591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34483" y="2053010"/>
            <a:ext cx="5942965" cy="30564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permite que dois computadores estabeleçam uma conexão segura e direta em uma rede potencialmente não segura, como a Internet.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necessário para que terceiros não possam acessar o fluxo de dados, o que resultaria em dados confidenciais caindo em mãos erradas.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criptografa a conexão entre dois computadores e permite que um segundo seja operado a partir de um computador.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SSH não só fornece uma conexão criptografada, mas também garante que apenas conexões sejam estabelecidas entre os computadores designados e que os dados correspondentes não possam ser manipulados em seu caminho para o destinatário.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3C3C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b="1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tem muitas áreas diferentes de aplicação, incluindo</a:t>
            </a:r>
            <a:r>
              <a:rPr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ts val="1240"/>
              </a:lnSpc>
              <a:buSzPct val="95238"/>
              <a:tabLst>
                <a:tab pos="469265" algn="l"/>
                <a:tab pos="4699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Gerenciando servidores que não podem ser acessados localmente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transmissão de arquivos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Protegendo a criação de backups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entre dois computadores com criptografia de ponta a ponta</a:t>
            </a:r>
          </a:p>
          <a:p>
            <a:pPr marL="171450" indent="-171450">
              <a:lnSpc>
                <a:spcPts val="1240"/>
              </a:lnSpc>
              <a:buSzPct val="95238"/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pt-BR" sz="1200" dirty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Manutenção remota de outros computadores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21" y="1306925"/>
            <a:ext cx="609599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97620" y="7082148"/>
            <a:ext cx="5465445" cy="0"/>
          </a:xfrm>
          <a:custGeom>
            <a:avLst/>
            <a:gdLst/>
            <a:ahLst/>
            <a:cxnLst/>
            <a:rect l="l" t="t" r="r" b="b"/>
            <a:pathLst>
              <a:path w="5465445">
                <a:moveTo>
                  <a:pt x="0" y="0"/>
                </a:moveTo>
                <a:lnTo>
                  <a:pt x="5464979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0591" y="6774241"/>
            <a:ext cx="532129" cy="5321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7</a:t>
            </a:fld>
            <a:endParaRPr dirty="0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C616F64C-7130-D945-BD89-2C980B073C0C}"/>
              </a:ext>
            </a:extLst>
          </p:cNvPr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4B8AACF-BDC1-4A42-9CEC-E42D74287590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057CE8-012C-4616-8433-CA423B1B5303}"/>
              </a:ext>
            </a:extLst>
          </p:cNvPr>
          <p:cNvSpPr txBox="1"/>
          <p:nvPr/>
        </p:nvSpPr>
        <p:spPr>
          <a:xfrm>
            <a:off x="1570894" y="1406595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113504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99363" y="1678940"/>
            <a:ext cx="6513830" cy="11907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400" b="1" spc="-110" dirty="0">
                <a:latin typeface="Arial" panose="020B0604020202020204" pitchFamily="34" charset="0"/>
                <a:cs typeface="Arial" panose="020B0604020202020204" pitchFamily="34" charset="0"/>
              </a:rPr>
              <a:t>Teste suas regras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r>
              <a:rPr lang="pt-BR" sz="1200" spc="-5" dirty="0">
                <a:solidFill>
                  <a:srgbClr val="2B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Retorne à guia que você abriu anteriormente com o endereço IP público do servidor da Web.</a:t>
            </a: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r>
              <a:rPr lang="pt-BR" sz="1200" spc="-5" dirty="0">
                <a:solidFill>
                  <a:srgbClr val="2B3A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Atualize a página do navegador:</a:t>
            </a:r>
          </a:p>
          <a:p>
            <a:pPr marL="1612900" indent="-228600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AutoNum type="arabicPeriod"/>
              <a:tabLst>
                <a:tab pos="1612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deverá ver a mensagem: Senai informática as melhores cabeças !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923" y="7969912"/>
            <a:ext cx="620143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acima apresenta um fluxo de configuração simplificado de uma conexão </a:t>
            </a:r>
            <a:r>
              <a:rPr lang="pt-BR" sz="1200" b="1" dirty="0" err="1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</a:t>
            </a:r>
            <a:r>
              <a:rPr lang="pt-BR" sz="1200" b="1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segura</a:t>
            </a:r>
            <a:r>
              <a:rPr lang="pt-BR" sz="1200" dirty="0">
                <a:solidFill>
                  <a:srgbClr val="3737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8434" y="6016319"/>
            <a:ext cx="6434759" cy="1832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24511" y="2906179"/>
            <a:ext cx="6235700" cy="2476500"/>
          </a:xfrm>
          <a:custGeom>
            <a:avLst/>
            <a:gdLst/>
            <a:ahLst/>
            <a:cxnLst/>
            <a:rect l="l" t="t" r="r" b="b"/>
            <a:pathLst>
              <a:path w="6235700" h="2476500">
                <a:moveTo>
                  <a:pt x="412760" y="0"/>
                </a:moveTo>
                <a:lnTo>
                  <a:pt x="6235703" y="0"/>
                </a:lnTo>
                <a:lnTo>
                  <a:pt x="6235703" y="2063741"/>
                </a:lnTo>
                <a:lnTo>
                  <a:pt x="6232926" y="2111877"/>
                </a:lnTo>
                <a:lnTo>
                  <a:pt x="6224802" y="2158382"/>
                </a:lnTo>
                <a:lnTo>
                  <a:pt x="6211640" y="2202947"/>
                </a:lnTo>
                <a:lnTo>
                  <a:pt x="6193749" y="2245262"/>
                </a:lnTo>
                <a:lnTo>
                  <a:pt x="6171441" y="2285016"/>
                </a:lnTo>
                <a:lnTo>
                  <a:pt x="6145024" y="2321901"/>
                </a:lnTo>
                <a:lnTo>
                  <a:pt x="6114808" y="2355606"/>
                </a:lnTo>
                <a:lnTo>
                  <a:pt x="6081103" y="2385822"/>
                </a:lnTo>
                <a:lnTo>
                  <a:pt x="6044218" y="2412239"/>
                </a:lnTo>
                <a:lnTo>
                  <a:pt x="6004464" y="2434547"/>
                </a:lnTo>
                <a:lnTo>
                  <a:pt x="5962149" y="2452437"/>
                </a:lnTo>
                <a:lnTo>
                  <a:pt x="5917585" y="2465600"/>
                </a:lnTo>
                <a:lnTo>
                  <a:pt x="5871079" y="2473724"/>
                </a:lnTo>
                <a:lnTo>
                  <a:pt x="5822943" y="2476501"/>
                </a:lnTo>
                <a:lnTo>
                  <a:pt x="0" y="2476501"/>
                </a:lnTo>
                <a:lnTo>
                  <a:pt x="0" y="412761"/>
                </a:lnTo>
                <a:lnTo>
                  <a:pt x="2776" y="364624"/>
                </a:lnTo>
                <a:lnTo>
                  <a:pt x="10901" y="318119"/>
                </a:lnTo>
                <a:lnTo>
                  <a:pt x="24063" y="273554"/>
                </a:lnTo>
                <a:lnTo>
                  <a:pt x="41953" y="231239"/>
                </a:lnTo>
                <a:lnTo>
                  <a:pt x="64261" y="191485"/>
                </a:lnTo>
                <a:lnTo>
                  <a:pt x="90678" y="154600"/>
                </a:lnTo>
                <a:lnTo>
                  <a:pt x="120894" y="120895"/>
                </a:lnTo>
                <a:lnTo>
                  <a:pt x="154599" y="90679"/>
                </a:lnTo>
                <a:lnTo>
                  <a:pt x="191484" y="64262"/>
                </a:lnTo>
                <a:lnTo>
                  <a:pt x="231238" y="41953"/>
                </a:lnTo>
                <a:lnTo>
                  <a:pt x="273553" y="24063"/>
                </a:lnTo>
                <a:lnTo>
                  <a:pt x="318118" y="10901"/>
                </a:lnTo>
                <a:lnTo>
                  <a:pt x="364623" y="2776"/>
                </a:lnTo>
                <a:lnTo>
                  <a:pt x="412760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94361" y="3742070"/>
            <a:ext cx="6095999" cy="1504066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70"/>
              </a:spcBef>
            </a:pPr>
            <a:r>
              <a:rPr lang="pt-BR" sz="1200" b="1" spc="-70" dirty="0">
                <a:latin typeface="Arial" panose="020B0604020202020204" pitchFamily="34" charset="0"/>
                <a:cs typeface="Arial" panose="020B0604020202020204" pitchFamily="34" charset="0"/>
              </a:rPr>
              <a:t>Fatos do </a:t>
            </a:r>
            <a:r>
              <a:rPr lang="pt-BR"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sz="1200" spc="-7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ferramenta mais comum para se conectar a servidores Linux é </a:t>
            </a:r>
            <a:r>
              <a:rPr lang="pt-BR" sz="1200" b="1" i="1" dirty="0" err="1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pt-BR" sz="1200" b="1" i="1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Shell (SSH)</a:t>
            </a:r>
            <a:r>
              <a:rPr lang="pt-BR" sz="12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Ele foi criado em 1995 e agora é instalado por padrão em quase todas as distribuições Linux. Ao conectar-se a hosts via SSH, os pares de chaves SSH costumam ser usados para autorizar usuários individualmente. Como resultado, as organizações precisam armazenar, compartilhar, gerenciar o acesso e manter essas chaves SSH. Algumas organizações também mantêm hosts bastiões, que ajudam a limitar o acesso à rede em hosts pelo uso de um único ponto de salto. Eles fornecem registro e evitam o acesso SSH não autorizado, adicionando uma camada adicional de ofuscação de rede.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486" y="3082289"/>
            <a:ext cx="609600" cy="60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262626"/>
                </a:solidFill>
                <a:latin typeface="Carlito"/>
                <a:ea typeface="+mn-ea"/>
                <a:cs typeface="Carlito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40"/>
                </a:spcBef>
              </a:pPr>
              <a:t>8</a:t>
            </a:fld>
            <a:endParaRPr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49E224B-9417-1F4C-9519-5E1F6D83C10C}"/>
              </a:ext>
            </a:extLst>
          </p:cNvPr>
          <p:cNvSpPr txBox="1"/>
          <p:nvPr/>
        </p:nvSpPr>
        <p:spPr>
          <a:xfrm>
            <a:off x="491514" y="504672"/>
            <a:ext cx="491868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Acesso </a:t>
            </a:r>
            <a:r>
              <a:rPr lang="pt-BR" sz="1600" spc="-70" dirty="0" err="1">
                <a:solidFill>
                  <a:srgbClr val="262626"/>
                </a:solidFill>
                <a:latin typeface="Trebuchet MS"/>
                <a:cs typeface="Trebuchet MS"/>
              </a:rPr>
              <a:t>Secure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5" dirty="0">
                <a:solidFill>
                  <a:srgbClr val="262626"/>
                </a:solidFill>
                <a:latin typeface="Trebuchet MS"/>
                <a:cs typeface="Trebuchet MS"/>
              </a:rPr>
              <a:t>Shell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(SSH)</a:t>
            </a:r>
            <a:r>
              <a:rPr lang="pt-BR" sz="1600" spc="-1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60" dirty="0">
                <a:solidFill>
                  <a:srgbClr val="262626"/>
                </a:solidFill>
                <a:latin typeface="Trebuchet MS"/>
                <a:cs typeface="Trebuchet MS"/>
              </a:rPr>
              <a:t>dentro de uma </a:t>
            </a:r>
            <a:r>
              <a:rPr lang="pt-BR" sz="1600" spc="-55" dirty="0" err="1">
                <a:solidFill>
                  <a:srgbClr val="262626"/>
                </a:solidFill>
                <a:latin typeface="Trebuchet MS"/>
                <a:cs typeface="Trebuchet MS"/>
              </a:rPr>
              <a:t>Amazon</a:t>
            </a:r>
            <a:r>
              <a:rPr lang="pt-BR" sz="16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lang="pt-BR" sz="1600" spc="-70" dirty="0">
                <a:solidFill>
                  <a:srgbClr val="262626"/>
                </a:solidFill>
                <a:latin typeface="Trebuchet MS"/>
                <a:cs typeface="Trebuchet MS"/>
              </a:rPr>
              <a:t>EC2</a:t>
            </a:r>
            <a:endParaRPr lang="pt-BR" sz="160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D61E77BB-3FA0-DD4B-9BA4-D0CF5486A9E1}"/>
              </a:ext>
            </a:extLst>
          </p:cNvPr>
          <p:cNvSpPr txBox="1">
            <a:spLocks/>
          </p:cNvSpPr>
          <p:nvPr/>
        </p:nvSpPr>
        <p:spPr>
          <a:xfrm>
            <a:off x="-55857" y="8999730"/>
            <a:ext cx="7772400" cy="553998"/>
          </a:xfrm>
          <a:prstGeom prst="rect">
            <a:avLst/>
          </a:prstGeom>
        </p:spPr>
        <p:txBody>
          <a:bodyPr vert="horz" wrap="square" lIns="0" tIns="5080" rIns="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7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0"/>
              </a:spcBef>
            </a:pPr>
            <a:r>
              <a:rPr lang="en-US" spc="-5" dirty="0"/>
              <a:t>Academic </a:t>
            </a:r>
            <a:r>
              <a:rPr lang="en-US" dirty="0"/>
              <a:t>Gateway to </a:t>
            </a:r>
            <a:r>
              <a:rPr lang="en-US" spc="-5" dirty="0"/>
              <a:t>the </a:t>
            </a:r>
            <a:r>
              <a:rPr lang="en-US" dirty="0"/>
              <a:t>Hearts </a:t>
            </a:r>
            <a:r>
              <a:rPr lang="en-US" spc="-5" dirty="0"/>
              <a:t>and Minds of the </a:t>
            </a:r>
            <a:r>
              <a:rPr lang="en-US" dirty="0"/>
              <a:t>Next </a:t>
            </a:r>
            <a:r>
              <a:rPr lang="en-US" spc="-5" dirty="0"/>
              <a:t>Generation of </a:t>
            </a:r>
            <a:r>
              <a:rPr lang="en-US" dirty="0"/>
              <a:t>IT</a:t>
            </a:r>
            <a:r>
              <a:rPr lang="en-US" spc="90" dirty="0"/>
              <a:t> </a:t>
            </a:r>
            <a:r>
              <a:rPr lang="en-US" spc="-5" dirty="0"/>
              <a:t>Professionals</a:t>
            </a:r>
          </a:p>
          <a:p>
            <a:pPr marL="311785">
              <a:spcBef>
                <a:spcPts val="25"/>
              </a:spcBef>
            </a:pPr>
            <a:r>
              <a:rPr lang="en-US" spc="45" dirty="0">
                <a:latin typeface="Trebuchet MS"/>
                <a:cs typeface="Trebuchet MS"/>
              </a:rPr>
              <a:t>©</a:t>
            </a:r>
            <a:r>
              <a:rPr lang="en-US" sz="1050" spc="45" dirty="0">
                <a:solidFill>
                  <a:srgbClr val="333333"/>
                </a:solidFill>
                <a:latin typeface="Trebuchet MS"/>
                <a:cs typeface="Trebuchet MS"/>
              </a:rPr>
              <a:t>2020,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Amazon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30" dirty="0">
                <a:solidFill>
                  <a:srgbClr val="333333"/>
                </a:solidFill>
                <a:latin typeface="Trebuchet MS"/>
                <a:cs typeface="Trebuchet MS"/>
              </a:rPr>
              <a:t>Web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5" dirty="0">
                <a:solidFill>
                  <a:srgbClr val="333333"/>
                </a:solidFill>
                <a:latin typeface="Trebuchet MS"/>
                <a:cs typeface="Trebuchet MS"/>
              </a:rPr>
              <a:t>Services,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35" dirty="0">
                <a:solidFill>
                  <a:srgbClr val="333333"/>
                </a:solidFill>
                <a:latin typeface="Trebuchet MS"/>
                <a:cs typeface="Trebuchet MS"/>
              </a:rPr>
              <a:t>Inc.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or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10" dirty="0">
                <a:solidFill>
                  <a:srgbClr val="333333"/>
                </a:solidFill>
                <a:latin typeface="Trebuchet MS"/>
                <a:cs typeface="Trebuchet MS"/>
              </a:rPr>
              <a:t>its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affiliates.</a:t>
            </a:r>
            <a:r>
              <a:rPr lang="en-US" sz="1050" spc="-4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All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10" dirty="0">
                <a:solidFill>
                  <a:srgbClr val="333333"/>
                </a:solidFill>
                <a:latin typeface="Trebuchet MS"/>
                <a:cs typeface="Trebuchet MS"/>
              </a:rPr>
              <a:t>rights</a:t>
            </a:r>
            <a:r>
              <a:rPr lang="en-US" sz="1050" spc="-45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lang="en-US" sz="1050" spc="-20" dirty="0">
                <a:solidFill>
                  <a:srgbClr val="333333"/>
                </a:solidFill>
                <a:latin typeface="Trebuchet MS"/>
                <a:cs typeface="Trebuchet MS"/>
              </a:rPr>
              <a:t>reserved.</a:t>
            </a:r>
            <a:endParaRPr lang="en-US" sz="1050" dirty="0">
              <a:latin typeface="Trebuchet MS"/>
              <a:cs typeface="Trebuchet M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AD703F-D5B8-4DDC-B10C-F71DF6F868F9}"/>
              </a:ext>
            </a:extLst>
          </p:cNvPr>
          <p:cNvSpPr txBox="1"/>
          <p:nvPr/>
        </p:nvSpPr>
        <p:spPr>
          <a:xfrm>
            <a:off x="1524000" y="3144119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sabia?</a:t>
            </a:r>
          </a:p>
        </p:txBody>
      </p:sp>
    </p:spTree>
    <p:extLst>
      <p:ext uri="{BB962C8B-B14F-4D97-AF65-F5344CB8AC3E}">
        <p14:creationId xmlns:p14="http://schemas.microsoft.com/office/powerpoint/2010/main" val="382757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452171-F035-2640-B8E4-2ABCEB5A5E91}"/>
              </a:ext>
            </a:extLst>
          </p:cNvPr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B0551-F277-D44F-9CD8-A33A8B656445}"/>
              </a:ext>
            </a:extLst>
          </p:cNvPr>
          <p:cNvSpPr txBox="1"/>
          <p:nvPr/>
        </p:nvSpPr>
        <p:spPr>
          <a:xfrm>
            <a:off x="152400" y="3290262"/>
            <a:ext cx="5257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Até o momento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Construir um servidor da web em nuvem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Crie um par de chaves</a:t>
            </a: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>
              <a:spcBef>
                <a:spcPts val="195"/>
              </a:spcBef>
              <a:tabLst>
                <a:tab pos="426720" algn="l"/>
                <a:tab pos="427355" algn="l"/>
              </a:tabLst>
            </a:pPr>
            <a:r>
              <a:rPr lang="pt-BR" sz="1400" b="1" spc="-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Falta</a:t>
            </a:r>
            <a:endParaRPr lang="pt-BR" sz="1400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3515" indent="-171450">
              <a:spcBef>
                <a:spcPts val="195"/>
              </a:spcBef>
              <a:buFont typeface="Arial" panose="020B0604020202020204" pitchFamily="34" charset="0"/>
              <a:buChar char="•"/>
              <a:tabLst>
                <a:tab pos="426720" algn="l"/>
                <a:tab pos="427355" algn="l"/>
              </a:tabLst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Vamos para etapa do SSH na instância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Compute Cloud (EC2)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8F5D810-CD86-448F-9DAC-3D2BAE2AEDF5}"/>
              </a:ext>
            </a:extLst>
          </p:cNvPr>
          <p:cNvSpPr/>
          <p:nvPr/>
        </p:nvSpPr>
        <p:spPr>
          <a:xfrm>
            <a:off x="533400" y="1600740"/>
            <a:ext cx="3051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solidFill>
                  <a:srgbClr val="232F3E"/>
                </a:solidFill>
              </a:rPr>
              <a:t>ACESSAR VIA SSH A INSTÂNCIA</a:t>
            </a:r>
            <a:endParaRPr lang="pt-BR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828066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1116</TotalTime>
  <Words>6307</Words>
  <Application>Microsoft Office PowerPoint</Application>
  <PresentationFormat>Personalizar</PresentationFormat>
  <Paragraphs>657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Symbol</vt:lpstr>
      <vt:lpstr>Times New Roman</vt:lpstr>
      <vt:lpstr>Trebuchet MS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Bianca Ramoz</cp:lastModifiedBy>
  <cp:revision>155</cp:revision>
  <cp:lastPrinted>2020-07-02T13:14:50Z</cp:lastPrinted>
  <dcterms:created xsi:type="dcterms:W3CDTF">2020-09-09T20:43:03Z</dcterms:created>
  <dcterms:modified xsi:type="dcterms:W3CDTF">2022-07-20T01:59:54Z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