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handoutMasterIdLst>
    <p:handoutMasterId r:id="rId103"/>
  </p:handoutMasterIdLst>
  <p:sldIdLst>
    <p:sldId id="257" r:id="rId2"/>
    <p:sldId id="283" r:id="rId3"/>
    <p:sldId id="281" r:id="rId4"/>
    <p:sldId id="284" r:id="rId5"/>
    <p:sldId id="324" r:id="rId6"/>
    <p:sldId id="349" r:id="rId7"/>
    <p:sldId id="339" r:id="rId8"/>
    <p:sldId id="350" r:id="rId9"/>
    <p:sldId id="327" r:id="rId10"/>
    <p:sldId id="395" r:id="rId11"/>
    <p:sldId id="396" r:id="rId12"/>
    <p:sldId id="398" r:id="rId13"/>
    <p:sldId id="397" r:id="rId14"/>
    <p:sldId id="399" r:id="rId15"/>
    <p:sldId id="400" r:id="rId16"/>
    <p:sldId id="401" r:id="rId17"/>
    <p:sldId id="402" r:id="rId18"/>
    <p:sldId id="403" r:id="rId19"/>
    <p:sldId id="475" r:id="rId20"/>
    <p:sldId id="404" r:id="rId21"/>
    <p:sldId id="416" r:id="rId22"/>
    <p:sldId id="405" r:id="rId23"/>
    <p:sldId id="407" r:id="rId24"/>
    <p:sldId id="411" r:id="rId25"/>
    <p:sldId id="412" r:id="rId26"/>
    <p:sldId id="413" r:id="rId27"/>
    <p:sldId id="406" r:id="rId28"/>
    <p:sldId id="414" r:id="rId29"/>
    <p:sldId id="474" r:id="rId30"/>
    <p:sldId id="408" r:id="rId31"/>
    <p:sldId id="409" r:id="rId32"/>
    <p:sldId id="410" r:id="rId33"/>
    <p:sldId id="415" r:id="rId34"/>
    <p:sldId id="386" r:id="rId35"/>
    <p:sldId id="476" r:id="rId36"/>
    <p:sldId id="347" r:id="rId37"/>
    <p:sldId id="387" r:id="rId38"/>
    <p:sldId id="388" r:id="rId39"/>
    <p:sldId id="389" r:id="rId40"/>
    <p:sldId id="487" r:id="rId41"/>
    <p:sldId id="390" r:id="rId42"/>
    <p:sldId id="391" r:id="rId43"/>
    <p:sldId id="392" r:id="rId44"/>
    <p:sldId id="393" r:id="rId45"/>
    <p:sldId id="417" r:id="rId46"/>
    <p:sldId id="418" r:id="rId47"/>
    <p:sldId id="484" r:id="rId48"/>
    <p:sldId id="419" r:id="rId49"/>
    <p:sldId id="420" r:id="rId50"/>
    <p:sldId id="421" r:id="rId51"/>
    <p:sldId id="422" r:id="rId52"/>
    <p:sldId id="423" r:id="rId53"/>
    <p:sldId id="394" r:id="rId54"/>
    <p:sldId id="425" r:id="rId55"/>
    <p:sldId id="426" r:id="rId56"/>
    <p:sldId id="427" r:id="rId57"/>
    <p:sldId id="429" r:id="rId58"/>
    <p:sldId id="428" r:id="rId59"/>
    <p:sldId id="430" r:id="rId60"/>
    <p:sldId id="431" r:id="rId61"/>
    <p:sldId id="432" r:id="rId62"/>
    <p:sldId id="434" r:id="rId63"/>
    <p:sldId id="439" r:id="rId64"/>
    <p:sldId id="465" r:id="rId65"/>
    <p:sldId id="424" r:id="rId66"/>
    <p:sldId id="435" r:id="rId67"/>
    <p:sldId id="437" r:id="rId68"/>
    <p:sldId id="438" r:id="rId69"/>
    <p:sldId id="471" r:id="rId70"/>
    <p:sldId id="458" r:id="rId71"/>
    <p:sldId id="464" r:id="rId72"/>
    <p:sldId id="466" r:id="rId73"/>
    <p:sldId id="477" r:id="rId74"/>
    <p:sldId id="460" r:id="rId75"/>
    <p:sldId id="482" r:id="rId76"/>
    <p:sldId id="459" r:id="rId77"/>
    <p:sldId id="467" r:id="rId78"/>
    <p:sldId id="442" r:id="rId79"/>
    <p:sldId id="443" r:id="rId80"/>
    <p:sldId id="446" r:id="rId81"/>
    <p:sldId id="447" r:id="rId82"/>
    <p:sldId id="448" r:id="rId83"/>
    <p:sldId id="449" r:id="rId84"/>
    <p:sldId id="450" r:id="rId85"/>
    <p:sldId id="451" r:id="rId86"/>
    <p:sldId id="452" r:id="rId87"/>
    <p:sldId id="453" r:id="rId88"/>
    <p:sldId id="468" r:id="rId89"/>
    <p:sldId id="454" r:id="rId90"/>
    <p:sldId id="444" r:id="rId91"/>
    <p:sldId id="445" r:id="rId92"/>
    <p:sldId id="457" r:id="rId93"/>
    <p:sldId id="456" r:id="rId94"/>
    <p:sldId id="469" r:id="rId95"/>
    <p:sldId id="483" r:id="rId96"/>
    <p:sldId id="486" r:id="rId97"/>
    <p:sldId id="440" r:id="rId98"/>
    <p:sldId id="343" r:id="rId99"/>
    <p:sldId id="441" r:id="rId100"/>
    <p:sldId id="280" r:id="rId10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8B411-C8B3-49B2-A0EB-04BA9D0F283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5D729-D47F-4086-B856-9FE42A19C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0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5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32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090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396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013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840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05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200" dirty="0"/>
              <a:t>Imagine você decorando todos os números de contatos do seu celular. Seria inviável fazer chamadas desta forma. Por isso utilizamos a lista de contatos que armazenam os números associados a determinados nomes.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A ideia do DNS é exatamente essa. Permitir o reconhecimento de hosts de uma forma amigável e mais inteligente.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5D729-D47F-4086-B856-9FE42A19C4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16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018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94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06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26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8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6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9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1_Cabeçalho da Seçã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55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windows-server/networking/dns/dns-t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c.tools/o-que-e-dns/" TargetMode="External"/><Relationship Id="rId2" Type="http://schemas.openxmlformats.org/officeDocument/2006/relationships/hyperlink" Target="https://www.dnsknowled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CGuo26Msw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es.b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o.br/tecnologia/ferramentas/whois/?search=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o.br/tecnologia/ferramentas/whois/?search=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tex.com/dns-lookup/kluh.com.br#records" TargetMode="External"/><Relationship Id="rId2" Type="http://schemas.openxmlformats.org/officeDocument/2006/relationships/hyperlink" Target="https://registro.br/tecnologia/ferramentas/whois/?search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DNS – DOMAIN NAME SERVER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6636216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CONFIGURAÇÂO DO SERVIÇO DNS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sz="2400" dirty="0" err="1"/>
              <a:t>Profº</a:t>
            </a:r>
            <a:r>
              <a:rPr lang="pt-BR" sz="2400" dirty="0"/>
              <a:t> Danilo </a:t>
            </a:r>
            <a:r>
              <a:rPr lang="pt-BR" sz="2400" dirty="0" err="1"/>
              <a:t>Sibov</a:t>
            </a:r>
            <a:endParaRPr lang="pt-BR" sz="2400" dirty="0"/>
          </a:p>
          <a:p>
            <a:r>
              <a:rPr lang="pt-BR" sz="2400" dirty="0" err="1"/>
              <a:t>Profº</a:t>
            </a:r>
            <a:r>
              <a:rPr lang="pt-BR" sz="2400" dirty="0"/>
              <a:t> Marcos Vinicius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CONCEITO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37547400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DNS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Microsoft DNS – Conceitos e Instalação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https://docs.microsoft.com/pt-br/windows-server/networking/dns/dns-top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- CONCEITO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83F0A5-3F67-42E2-B59D-842A9680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DNS – </a:t>
            </a:r>
            <a:r>
              <a:rPr lang="pt-BR" dirty="0">
                <a:solidFill>
                  <a:srgbClr val="FF0000"/>
                </a:solidFill>
              </a:rPr>
              <a:t>Domain </a:t>
            </a:r>
            <a:r>
              <a:rPr lang="pt-BR" dirty="0" err="1">
                <a:solidFill>
                  <a:srgbClr val="FF0000"/>
                </a:solidFill>
              </a:rPr>
              <a:t>Name</a:t>
            </a:r>
            <a:r>
              <a:rPr lang="pt-BR" dirty="0">
                <a:solidFill>
                  <a:srgbClr val="FF0000"/>
                </a:solidFill>
              </a:rPr>
              <a:t> System </a:t>
            </a:r>
            <a:r>
              <a:rPr lang="pt-BR" dirty="0"/>
              <a:t>ou Sistema de Nome de Domínio;</a:t>
            </a:r>
          </a:p>
          <a:p>
            <a:r>
              <a:rPr lang="pt-BR" dirty="0"/>
              <a:t>É um serviço que funciona como uma lista telefônica;</a:t>
            </a:r>
          </a:p>
          <a:p>
            <a:r>
              <a:rPr lang="pt-BR" dirty="0"/>
              <a:t>Seu papel é </a:t>
            </a:r>
            <a:r>
              <a:rPr lang="pt-BR" b="1" dirty="0">
                <a:solidFill>
                  <a:srgbClr val="FF0000"/>
                </a:solidFill>
              </a:rPr>
              <a:t>RESOLVER</a:t>
            </a:r>
            <a:r>
              <a:rPr lang="pt-BR" b="1" dirty="0"/>
              <a:t> </a:t>
            </a:r>
            <a:r>
              <a:rPr lang="pt-BR" dirty="0"/>
              <a:t>(associar) </a:t>
            </a:r>
            <a:r>
              <a:rPr lang="pt-BR" b="1" dirty="0">
                <a:solidFill>
                  <a:srgbClr val="7030A0"/>
                </a:solidFill>
              </a:rPr>
              <a:t>nomes</a:t>
            </a:r>
            <a:r>
              <a:rPr lang="pt-BR" dirty="0"/>
              <a:t> (domínios) á </a:t>
            </a:r>
            <a:r>
              <a:rPr lang="pt-BR" b="1" dirty="0">
                <a:solidFill>
                  <a:srgbClr val="0070C0"/>
                </a:solidFill>
              </a:rPr>
              <a:t>números</a:t>
            </a:r>
            <a:r>
              <a:rPr lang="pt-BR" dirty="0"/>
              <a:t> (endereços IP);</a:t>
            </a:r>
          </a:p>
          <a:p>
            <a:r>
              <a:rPr lang="pt-BR" dirty="0"/>
              <a:t>Facilitando o reconhecimento de </a:t>
            </a:r>
            <a:r>
              <a:rPr lang="pt-BR" dirty="0">
                <a:solidFill>
                  <a:srgbClr val="FF0000"/>
                </a:solidFill>
              </a:rPr>
              <a:t>hosts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2"/>
              </a:rPr>
              <a:t>https://www.dnsknowledge.com/</a:t>
            </a:r>
            <a:endParaRPr lang="pt-BR" dirty="0"/>
          </a:p>
          <a:p>
            <a:r>
              <a:rPr lang="pt-BR" dirty="0">
                <a:hlinkClick r:id="rId3"/>
              </a:rPr>
              <a:t>https://noc.tools/o-que-e-dns/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23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- CONCEITO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83F0A5-3F67-42E2-B59D-842A9680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DNS é comparado com a Lista Telefônica ou lista de contatos do celular:</a:t>
            </a:r>
          </a:p>
          <a:p>
            <a:endParaRPr lang="pt-BR" dirty="0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8166113D-34EF-427D-B02F-FF7C3C150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7" y="2825393"/>
            <a:ext cx="4355096" cy="2891784"/>
          </a:xfrm>
          <a:prstGeom prst="rect">
            <a:avLst/>
          </a:prstGeom>
        </p:spPr>
      </p:pic>
      <p:pic>
        <p:nvPicPr>
          <p:cNvPr id="6" name="Imagem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7BFE8DE-BD8D-402F-B37F-C89A265F0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20" y="2067989"/>
            <a:ext cx="2690191" cy="45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7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TESTE DE PING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83F0A5-3F67-42E2-B59D-842A9680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#</a:t>
            </a:r>
            <a:r>
              <a:rPr lang="pt-BR" dirty="0" err="1"/>
              <a:t>ping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youtube.com </a:t>
            </a:r>
            <a:r>
              <a:rPr lang="pt-BR" dirty="0"/>
              <a:t>IP = 172.217.29.23</a:t>
            </a:r>
          </a:p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0952C1-D5A3-43D1-B7C1-35486CA4F75B}"/>
              </a:ext>
            </a:extLst>
          </p:cNvPr>
          <p:cNvSpPr txBox="1">
            <a:spLocks/>
          </p:cNvSpPr>
          <p:nvPr/>
        </p:nvSpPr>
        <p:spPr>
          <a:xfrm>
            <a:off x="822527" y="2795581"/>
            <a:ext cx="7792480" cy="97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pt-BR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</a:t>
            </a:r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/watch?v=ACGuo26MswI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064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RESOLUÇÃO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7B66405-5934-4588-BD59-C01519658CE1}"/>
              </a:ext>
            </a:extLst>
          </p:cNvPr>
          <p:cNvSpPr txBox="1">
            <a:spLocks/>
          </p:cNvSpPr>
          <p:nvPr/>
        </p:nvSpPr>
        <p:spPr>
          <a:xfrm>
            <a:off x="195943" y="2103437"/>
            <a:ext cx="9477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4A558F-972B-42EA-9329-9FF797560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9" y="1163913"/>
            <a:ext cx="7905750" cy="43815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92B7D49D-F3C3-449C-B86E-923869606455}"/>
              </a:ext>
            </a:extLst>
          </p:cNvPr>
          <p:cNvSpPr/>
          <p:nvPr/>
        </p:nvSpPr>
        <p:spPr>
          <a:xfrm>
            <a:off x="421441" y="3142715"/>
            <a:ext cx="2302984" cy="13381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6EDACC-5F15-4D82-BD6B-270FCE09824C}"/>
              </a:ext>
            </a:extLst>
          </p:cNvPr>
          <p:cNvSpPr/>
          <p:nvPr/>
        </p:nvSpPr>
        <p:spPr>
          <a:xfrm>
            <a:off x="3217227" y="4480856"/>
            <a:ext cx="17174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Srv</a:t>
            </a:r>
            <a:r>
              <a:rPr lang="pt-BR" dirty="0">
                <a:solidFill>
                  <a:srgbClr val="FF0000"/>
                </a:solidFill>
              </a:rPr>
              <a:t> Recursivo</a:t>
            </a:r>
          </a:p>
          <a:p>
            <a:pPr algn="ctr"/>
            <a:r>
              <a:rPr lang="pt-BR" dirty="0"/>
              <a:t>Não </a:t>
            </a:r>
            <a:r>
              <a:rPr lang="pt-BR" dirty="0" err="1"/>
              <a:t>autoritativo</a:t>
            </a:r>
            <a:endParaRPr lang="pt-BR" dirty="0"/>
          </a:p>
          <a:p>
            <a:pPr algn="ctr"/>
            <a:r>
              <a:rPr lang="pt-BR" dirty="0"/>
              <a:t>Cache de DNS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A6E5D02-26E8-47BB-9B18-4A057C7B77A2}"/>
              </a:ext>
            </a:extLst>
          </p:cNvPr>
          <p:cNvSpPr/>
          <p:nvPr/>
        </p:nvSpPr>
        <p:spPr>
          <a:xfrm>
            <a:off x="7411922" y="5101844"/>
            <a:ext cx="1318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8.8.8.8</a:t>
            </a:r>
          </a:p>
          <a:p>
            <a:r>
              <a:rPr lang="pt-BR" dirty="0" err="1"/>
              <a:t>Autoritativo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6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RESOLUÇÃO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Configurando o resolver (endereço que o SO vai utilizar para resolver nomes).</a:t>
            </a:r>
          </a:p>
          <a:p>
            <a:endParaRPr lang="pt-BR" sz="3200" dirty="0"/>
          </a:p>
          <a:p>
            <a:r>
              <a:rPr lang="pt-BR" sz="3200" dirty="0"/>
              <a:t>No </a:t>
            </a:r>
            <a:r>
              <a:rPr lang="pt-BR" sz="3200" b="1" dirty="0"/>
              <a:t>Windows</a:t>
            </a:r>
            <a:r>
              <a:rPr lang="pt-BR" sz="3200" dirty="0"/>
              <a:t>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 err="1"/>
              <a:t>ncpa.cpl</a:t>
            </a:r>
            <a:endParaRPr lang="pt-B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Propriedades da placa de rede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Protocolo TCP-IPv4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0000"/>
                </a:solidFill>
              </a:rPr>
              <a:t>DNS</a:t>
            </a:r>
            <a:endParaRPr lang="nb-NO" sz="3200" dirty="0">
              <a:solidFill>
                <a:srgbClr val="FF0000"/>
              </a:solidFill>
            </a:endParaRPr>
          </a:p>
          <a:p>
            <a:endParaRPr lang="nb-NO" sz="3200" dirty="0"/>
          </a:p>
          <a:p>
            <a:r>
              <a:rPr lang="pt-BR" sz="3200" dirty="0"/>
              <a:t>No </a:t>
            </a:r>
            <a:r>
              <a:rPr lang="pt-BR" sz="3200" b="1" dirty="0"/>
              <a:t>Linux Debian:</a:t>
            </a:r>
          </a:p>
          <a:p>
            <a:r>
              <a:rPr lang="pt-BR" sz="3200" dirty="0"/>
              <a:t># vim /</a:t>
            </a:r>
            <a:r>
              <a:rPr lang="pt-BR" sz="3200" dirty="0" err="1"/>
              <a:t>etc</a:t>
            </a:r>
            <a:r>
              <a:rPr lang="pt-BR" sz="3200" dirty="0"/>
              <a:t>/</a:t>
            </a:r>
            <a:r>
              <a:rPr lang="pt-BR" sz="3200" dirty="0" err="1">
                <a:solidFill>
                  <a:srgbClr val="FF0000"/>
                </a:solidFill>
              </a:rPr>
              <a:t>resolv.conf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8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ARQUIVO HOSTS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Arquivo onde se encontram os endereços e nomes de hosts no sistema operacional, foi este arquivo que deu origem ao atual DNS.</a:t>
            </a:r>
          </a:p>
          <a:p>
            <a:endParaRPr lang="pt-BR" sz="2800" dirty="0"/>
          </a:p>
          <a:p>
            <a:r>
              <a:rPr lang="pt-BR" sz="2800" dirty="0"/>
              <a:t>No </a:t>
            </a:r>
            <a:r>
              <a:rPr lang="pt-BR" sz="2800" b="1" dirty="0"/>
              <a:t>Windows</a:t>
            </a:r>
            <a:r>
              <a:rPr lang="pt-BR" sz="2800" dirty="0"/>
              <a:t> o arquivo hosts se encontra no caminho: ‘</a:t>
            </a:r>
            <a:r>
              <a:rPr lang="nb-NO" sz="2800" dirty="0">
                <a:solidFill>
                  <a:srgbClr val="FF0000"/>
                </a:solidFill>
              </a:rPr>
              <a:t>C:\Windows\System32\drivers\etc\hosts</a:t>
            </a:r>
            <a:r>
              <a:rPr lang="nb-NO" sz="2800" dirty="0"/>
              <a:t>’</a:t>
            </a:r>
          </a:p>
          <a:p>
            <a:endParaRPr lang="nb-NO" sz="2800" dirty="0"/>
          </a:p>
          <a:p>
            <a:r>
              <a:rPr lang="pt-BR" sz="2800" dirty="0"/>
              <a:t>No </a:t>
            </a:r>
            <a:r>
              <a:rPr lang="pt-BR" sz="2800" b="1" dirty="0"/>
              <a:t>Linux </a:t>
            </a:r>
            <a:r>
              <a:rPr lang="pt-BR" sz="2800" dirty="0"/>
              <a:t>o arquivo hosts se encontra no  caminho:</a:t>
            </a:r>
          </a:p>
          <a:p>
            <a:r>
              <a:rPr lang="pt-BR" sz="2800" b="1" dirty="0"/>
              <a:t>‘</a:t>
            </a:r>
            <a:r>
              <a:rPr lang="pt-BR" sz="2800" dirty="0">
                <a:solidFill>
                  <a:srgbClr val="FF0000"/>
                </a:solidFill>
              </a:rPr>
              <a:t>/</a:t>
            </a:r>
            <a:r>
              <a:rPr lang="pt-BR" sz="2800" dirty="0" err="1">
                <a:solidFill>
                  <a:srgbClr val="FF0000"/>
                </a:solidFill>
              </a:rPr>
              <a:t>etc</a:t>
            </a:r>
            <a:r>
              <a:rPr lang="pt-BR" sz="2800" dirty="0">
                <a:solidFill>
                  <a:srgbClr val="FF0000"/>
                </a:solidFill>
              </a:rPr>
              <a:t>/hosts</a:t>
            </a:r>
            <a:r>
              <a:rPr lang="pt-BR" sz="2800" dirty="0"/>
              <a:t>’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4584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TESTES COM HOSTS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369335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ARQUIVO HOSTS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EDITAR</a:t>
            </a:r>
          </a:p>
          <a:p>
            <a:endParaRPr lang="pt-BR" sz="2800" dirty="0"/>
          </a:p>
          <a:p>
            <a:r>
              <a:rPr lang="pt-BR" sz="2800" dirty="0"/>
              <a:t>No </a:t>
            </a:r>
            <a:r>
              <a:rPr lang="pt-BR" sz="2800" b="1" dirty="0"/>
              <a:t>Windows</a:t>
            </a:r>
            <a:r>
              <a:rPr lang="pt-BR" sz="2800" dirty="0"/>
              <a:t> o arquivo hosts se encontra no caminho: ‘</a:t>
            </a:r>
            <a:r>
              <a:rPr lang="nb-NO" sz="2800" dirty="0">
                <a:solidFill>
                  <a:srgbClr val="FF0000"/>
                </a:solidFill>
              </a:rPr>
              <a:t>C:\Windows\System32\drivers\etc\hosts</a:t>
            </a:r>
            <a:r>
              <a:rPr lang="nb-NO" sz="2800" dirty="0"/>
              <a:t>’</a:t>
            </a:r>
          </a:p>
          <a:p>
            <a:endParaRPr lang="nb-NO" sz="2800" dirty="0"/>
          </a:p>
          <a:p>
            <a:r>
              <a:rPr lang="nb-NO" sz="2800" dirty="0"/>
              <a:t>Inserir registros errados:</a:t>
            </a:r>
          </a:p>
          <a:p>
            <a:endParaRPr lang="nb-NO" sz="2800" dirty="0"/>
          </a:p>
          <a:p>
            <a:r>
              <a:rPr lang="nb-NO" sz="2800" dirty="0"/>
              <a:t>200.200.200.200	www.uol.com.br</a:t>
            </a:r>
          </a:p>
        </p:txBody>
      </p:sp>
    </p:spTree>
    <p:extLst>
      <p:ext uri="{BB962C8B-B14F-4D97-AF65-F5344CB8AC3E}">
        <p14:creationId xmlns:p14="http://schemas.microsoft.com/office/powerpoint/2010/main" val="143088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MAQUINA LOCAL – PREPARAÇÃO IIS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EDITAR</a:t>
            </a:r>
          </a:p>
          <a:p>
            <a:endParaRPr lang="pt-BR" sz="2800" dirty="0"/>
          </a:p>
          <a:p>
            <a:r>
              <a:rPr lang="pt-BR" sz="2800" dirty="0"/>
              <a:t>No </a:t>
            </a:r>
            <a:r>
              <a:rPr lang="pt-BR" sz="2800" b="1" dirty="0"/>
              <a:t>Windows</a:t>
            </a:r>
            <a:r>
              <a:rPr lang="pt-BR" sz="2800" dirty="0"/>
              <a:t> o arquivo hosts se encontra no caminho: ‘</a:t>
            </a:r>
            <a:r>
              <a:rPr lang="nb-NO" sz="2800" dirty="0">
                <a:solidFill>
                  <a:srgbClr val="FF0000"/>
                </a:solidFill>
              </a:rPr>
              <a:t>C:\Windows\System32\drivers\etc\hosts</a:t>
            </a:r>
            <a:r>
              <a:rPr lang="nb-NO" sz="2800" dirty="0"/>
              <a:t>’</a:t>
            </a:r>
          </a:p>
          <a:p>
            <a:endParaRPr lang="nb-NO" sz="2800" dirty="0"/>
          </a:p>
          <a:p>
            <a:r>
              <a:rPr lang="nb-NO" sz="2800" dirty="0"/>
              <a:t>Inserir registro:</a:t>
            </a:r>
          </a:p>
          <a:p>
            <a:endParaRPr lang="nb-NO" sz="2800" dirty="0"/>
          </a:p>
          <a:p>
            <a:r>
              <a:rPr lang="nb-NO" sz="2800" dirty="0"/>
              <a:t>#IP Publico do AD</a:t>
            </a:r>
          </a:p>
          <a:p>
            <a:r>
              <a:rPr lang="nb-NO" sz="2800" dirty="0"/>
              <a:t>200.200.200.200	</a:t>
            </a:r>
            <a:r>
              <a:rPr lang="nb-NO" sz="2800" dirty="0">
                <a:solidFill>
                  <a:srgbClr val="FF0000"/>
                </a:solidFill>
                <a:hlinkClick r:id="rId2"/>
              </a:rPr>
              <a:t>www.redes.br</a:t>
            </a:r>
            <a:endParaRPr lang="nb-NO" sz="2800" dirty="0">
              <a:solidFill>
                <a:srgbClr val="FF0000"/>
              </a:solidFill>
            </a:endParaRPr>
          </a:p>
          <a:p>
            <a:endParaRPr lang="nb-NO" sz="2800" dirty="0">
              <a:solidFill>
                <a:srgbClr val="FF0000"/>
              </a:solidFill>
            </a:endParaRPr>
          </a:p>
          <a:p>
            <a:r>
              <a:rPr lang="nb-NO" sz="2800" dirty="0">
                <a:solidFill>
                  <a:srgbClr val="FF0000"/>
                </a:solidFill>
              </a:rPr>
              <a:t>O domínio redes.br não foi comprado é só um teste</a:t>
            </a:r>
          </a:p>
        </p:txBody>
      </p:sp>
    </p:spTree>
    <p:extLst>
      <p:ext uri="{BB962C8B-B14F-4D97-AF65-F5344CB8AC3E}">
        <p14:creationId xmlns:p14="http://schemas.microsoft.com/office/powerpoint/2010/main" val="399569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5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sobre serviço DNS dentro do Windows Server 2019 e unir conceitos de DNS.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Servidor Windows Server 2019 e Serviço de DNS.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configurar o serviço de DNS no Windows Server 2019 e realizar apontamentos de DNS, para um trabalho em conjunto.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COMANDOS UTEIS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Windows</a:t>
            </a:r>
            <a:r>
              <a:rPr lang="pt-BR" sz="2800" dirty="0"/>
              <a:t>:</a:t>
            </a:r>
          </a:p>
          <a:p>
            <a:r>
              <a:rPr lang="pt-BR" sz="2800" dirty="0"/>
              <a:t>&gt;</a:t>
            </a:r>
            <a:r>
              <a:rPr lang="pt-BR" sz="2800" dirty="0" err="1"/>
              <a:t>ipconfig</a:t>
            </a:r>
            <a:r>
              <a:rPr lang="pt-BR" sz="2800" dirty="0"/>
              <a:t> /</a:t>
            </a:r>
            <a:r>
              <a:rPr lang="pt-BR" sz="2800" dirty="0" err="1"/>
              <a:t>flushdns</a:t>
            </a:r>
            <a:r>
              <a:rPr lang="pt-BR" sz="2800" dirty="0"/>
              <a:t> (limpa o cache do </a:t>
            </a:r>
            <a:r>
              <a:rPr lang="pt-BR" sz="2800" dirty="0" err="1"/>
              <a:t>dns</a:t>
            </a:r>
            <a:r>
              <a:rPr lang="pt-BR" sz="2800" dirty="0"/>
              <a:t>)</a:t>
            </a:r>
          </a:p>
          <a:p>
            <a:r>
              <a:rPr lang="pt-BR" sz="2800" dirty="0"/>
              <a:t>&gt;</a:t>
            </a:r>
            <a:r>
              <a:rPr lang="pt-BR" sz="2800" dirty="0" err="1"/>
              <a:t>ipconfig</a:t>
            </a:r>
            <a:r>
              <a:rPr lang="pt-BR" sz="2800" dirty="0"/>
              <a:t> /</a:t>
            </a:r>
            <a:r>
              <a:rPr lang="pt-BR" sz="2800" dirty="0" err="1"/>
              <a:t>displaydns</a:t>
            </a:r>
            <a:r>
              <a:rPr lang="pt-BR" sz="2800" dirty="0"/>
              <a:t> (exibe o cache do </a:t>
            </a:r>
            <a:r>
              <a:rPr lang="pt-BR" sz="2800" dirty="0" err="1"/>
              <a:t>dns</a:t>
            </a:r>
            <a:r>
              <a:rPr lang="pt-BR" sz="2800" dirty="0"/>
              <a:t>)</a:t>
            </a:r>
          </a:p>
          <a:p>
            <a:endParaRPr lang="pt-BR" sz="2800" dirty="0"/>
          </a:p>
          <a:p>
            <a:r>
              <a:rPr lang="pt-BR" sz="2800" b="1" dirty="0"/>
              <a:t>Linux e Windows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r>
              <a:rPr lang="pt-BR" sz="2800" dirty="0"/>
              <a:t>&gt; </a:t>
            </a:r>
            <a:r>
              <a:rPr lang="pt-BR" sz="2800" dirty="0" err="1"/>
              <a:t>nslookup</a:t>
            </a:r>
            <a:r>
              <a:rPr lang="pt-BR" sz="2800" dirty="0"/>
              <a:t> (resolve nome e exibe informações)</a:t>
            </a:r>
          </a:p>
          <a:p>
            <a:r>
              <a:rPr lang="pt-BR" sz="2800" dirty="0"/>
              <a:t>&gt; </a:t>
            </a:r>
            <a:r>
              <a:rPr lang="pt-BR" sz="2800" dirty="0" err="1"/>
              <a:t>nslookup</a:t>
            </a:r>
            <a:r>
              <a:rPr lang="pt-BR" sz="2800" dirty="0"/>
              <a:t> (Limpeza de Cache)</a:t>
            </a:r>
          </a:p>
          <a:p>
            <a:r>
              <a:rPr lang="pt-BR" sz="2800" dirty="0"/>
              <a:t>   </a:t>
            </a:r>
            <a:r>
              <a:rPr lang="pt-BR" sz="2800" dirty="0">
                <a:solidFill>
                  <a:srgbClr val="FF0000"/>
                </a:solidFill>
              </a:rPr>
              <a:t>FLUSHCACHE</a:t>
            </a:r>
          </a:p>
        </p:txBody>
      </p:sp>
    </p:spTree>
    <p:extLst>
      <p:ext uri="{BB962C8B-B14F-4D97-AF65-F5344CB8AC3E}">
        <p14:creationId xmlns:p14="http://schemas.microsoft.com/office/powerpoint/2010/main" val="259861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COMANDOS UTEIS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/>
              <a:t>Ping</a:t>
            </a:r>
            <a:r>
              <a:rPr lang="pt-BR" sz="2800" b="1" dirty="0"/>
              <a:t> por IP e obter o nome:</a:t>
            </a:r>
          </a:p>
          <a:p>
            <a:r>
              <a:rPr lang="pt-BR" sz="2800" dirty="0"/>
              <a:t>Conhecendo o nome da estação pelo </a:t>
            </a:r>
            <a:r>
              <a:rPr lang="pt-BR" sz="2800" dirty="0" err="1"/>
              <a:t>ping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-a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D3E671-078A-47FF-BAD3-CA4252DA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514830"/>
            <a:ext cx="8227195" cy="36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0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NSLOOKUP – TROCA SERVER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 &gt; </a:t>
            </a:r>
            <a:r>
              <a:rPr lang="pt-BR" sz="2000" dirty="0" err="1">
                <a:solidFill>
                  <a:srgbClr val="FF0000"/>
                </a:solidFill>
              </a:rPr>
              <a:t>nslookup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/>
              <a:t>Servidor Padrão:  allinone01.info.local</a:t>
            </a:r>
          </a:p>
          <a:p>
            <a:r>
              <a:rPr lang="pt-BR" sz="2000" dirty="0" err="1"/>
              <a:t>Address</a:t>
            </a:r>
            <a:r>
              <a:rPr lang="pt-BR" sz="2000" dirty="0"/>
              <a:t>:  192.168.1.41</a:t>
            </a:r>
          </a:p>
          <a:p>
            <a:endParaRPr lang="pt-BR" sz="2000" dirty="0"/>
          </a:p>
          <a:p>
            <a:r>
              <a:rPr lang="pt-BR" sz="2000" dirty="0">
                <a:solidFill>
                  <a:srgbClr val="FF0000"/>
                </a:solidFill>
              </a:rPr>
              <a:t>&gt; server 8.8.8.8</a:t>
            </a:r>
          </a:p>
          <a:p>
            <a:r>
              <a:rPr lang="pt-BR" sz="2000" dirty="0"/>
              <a:t>Servidor Padrão:  </a:t>
            </a:r>
            <a:r>
              <a:rPr lang="pt-BR" sz="2000" dirty="0" err="1"/>
              <a:t>dns.google</a:t>
            </a:r>
            <a:endParaRPr lang="pt-BR" sz="2000" dirty="0"/>
          </a:p>
          <a:p>
            <a:r>
              <a:rPr lang="pt-BR" sz="2000" dirty="0" err="1"/>
              <a:t>Address</a:t>
            </a:r>
            <a:r>
              <a:rPr lang="pt-BR" sz="2000" dirty="0"/>
              <a:t>:  8.8.8.8</a:t>
            </a:r>
          </a:p>
          <a:p>
            <a:endParaRPr lang="pt-BR" sz="2000" dirty="0"/>
          </a:p>
          <a:p>
            <a:r>
              <a:rPr lang="pt-BR" sz="2000" dirty="0">
                <a:solidFill>
                  <a:srgbClr val="FF0000"/>
                </a:solidFill>
              </a:rPr>
              <a:t>&gt; uol.com.br</a:t>
            </a:r>
          </a:p>
          <a:p>
            <a:r>
              <a:rPr lang="pt-BR" sz="2000" dirty="0"/>
              <a:t>Servidor:  </a:t>
            </a:r>
            <a:r>
              <a:rPr lang="pt-BR" sz="2000" dirty="0" err="1"/>
              <a:t>dns.google</a:t>
            </a:r>
            <a:endParaRPr lang="pt-BR" sz="2000" dirty="0"/>
          </a:p>
          <a:p>
            <a:r>
              <a:rPr lang="pt-BR" sz="2000" dirty="0" err="1"/>
              <a:t>Address</a:t>
            </a:r>
            <a:r>
              <a:rPr lang="pt-BR" sz="2000" dirty="0"/>
              <a:t>:  8.8.8.8</a:t>
            </a:r>
          </a:p>
          <a:p>
            <a:endParaRPr lang="pt-BR" sz="2000" dirty="0"/>
          </a:p>
          <a:p>
            <a:r>
              <a:rPr lang="pt-BR" sz="2000" dirty="0">
                <a:solidFill>
                  <a:srgbClr val="FF0000"/>
                </a:solidFill>
              </a:rPr>
              <a:t>Não é resposta </a:t>
            </a:r>
            <a:r>
              <a:rPr lang="pt-BR" sz="2000" dirty="0" err="1">
                <a:solidFill>
                  <a:srgbClr val="FF0000"/>
                </a:solidFill>
              </a:rPr>
              <a:t>autoritativa</a:t>
            </a:r>
            <a:r>
              <a:rPr lang="pt-BR" sz="2000" dirty="0">
                <a:solidFill>
                  <a:srgbClr val="FF0000"/>
                </a:solidFill>
              </a:rPr>
              <a:t>:</a:t>
            </a:r>
          </a:p>
          <a:p>
            <a:r>
              <a:rPr lang="pt-BR" sz="2000" dirty="0"/>
              <a:t>Nome:    uol.com.br</a:t>
            </a:r>
          </a:p>
          <a:p>
            <a:r>
              <a:rPr lang="pt-BR" sz="2000" dirty="0" err="1"/>
              <a:t>Addresses</a:t>
            </a:r>
            <a:r>
              <a:rPr lang="pt-BR" sz="2000" dirty="0"/>
              <a:t>:  2804:49c:3101:401:ffff:ffff:ffff:45</a:t>
            </a:r>
          </a:p>
          <a:p>
            <a:r>
              <a:rPr lang="pt-BR" sz="2000" dirty="0"/>
              <a:t>          2804:49c:3102:401:ffff:ffff:ffff:36</a:t>
            </a:r>
          </a:p>
          <a:p>
            <a:r>
              <a:rPr lang="pt-BR" sz="2000" dirty="0"/>
              <a:t>          200.147.35.149</a:t>
            </a:r>
          </a:p>
        </p:txBody>
      </p:sp>
    </p:spTree>
    <p:extLst>
      <p:ext uri="{BB962C8B-B14F-4D97-AF65-F5344CB8AC3E}">
        <p14:creationId xmlns:p14="http://schemas.microsoft.com/office/powerpoint/2010/main" val="371822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12096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</a:t>
            </a:r>
            <a:r>
              <a:rPr lang="pt-BR" sz="3900" dirty="0">
                <a:solidFill>
                  <a:srgbClr val="FF0000"/>
                </a:solidFill>
              </a:rPr>
              <a:t>NÃO AUTORITATIVO É O RECURSIVO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2E65D5-6590-4E62-9419-7C5FAEF83D71}"/>
              </a:ext>
            </a:extLst>
          </p:cNvPr>
          <p:cNvSpPr/>
          <p:nvPr/>
        </p:nvSpPr>
        <p:spPr>
          <a:xfrm>
            <a:off x="704850" y="1923098"/>
            <a:ext cx="7734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Já o 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</a:rPr>
              <a:t>DNS</a:t>
            </a: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</a:rPr>
              <a:t> 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</a:rPr>
              <a:t>Reverso</a:t>
            </a: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resolve o endereços </a:t>
            </a:r>
            <a:r>
              <a:rPr lang="pt-BR" dirty="0" err="1">
                <a:solidFill>
                  <a:srgbClr val="202124"/>
                </a:solidFill>
                <a:latin typeface="arial" panose="020B0604020202020204" pitchFamily="34" charset="0"/>
              </a:rPr>
              <a:t>IP’s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, buscando o nome de domínio associado ao 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</a:rPr>
              <a:t>host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 na internet, especificamente nos </a:t>
            </a:r>
            <a:r>
              <a:rPr lang="pt-BR" dirty="0">
                <a:solidFill>
                  <a:srgbClr val="00B050"/>
                </a:solidFill>
                <a:latin typeface="arial" panose="020B0604020202020204" pitchFamily="34" charset="0"/>
              </a:rPr>
              <a:t>Root Server 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e depois nos 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Servidores NS (</a:t>
            </a:r>
            <a:r>
              <a:rPr lang="pt-BR" dirty="0" err="1">
                <a:solidFill>
                  <a:srgbClr val="7030A0"/>
                </a:solidFill>
                <a:latin typeface="arial" panose="020B0604020202020204" pitchFamily="34" charset="0"/>
              </a:rPr>
              <a:t>Name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 Server)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endParaRPr lang="pt-BR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Basicamente ele resolve nomes perguntando aos outros servidores.</a:t>
            </a:r>
          </a:p>
          <a:p>
            <a:endParaRPr lang="pt-BR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Ou seja, faz um cache com dados fornecidos por outro servidor.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367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FCE6CC-3CD4-4D50-8A5B-86D47E817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96" y="2670175"/>
            <a:ext cx="7527557" cy="417189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12C5D83-7D1D-4355-86A5-4FAC65C49C68}"/>
              </a:ext>
            </a:extLst>
          </p:cNvPr>
          <p:cNvSpPr/>
          <p:nvPr/>
        </p:nvSpPr>
        <p:spPr>
          <a:xfrm>
            <a:off x="3363825" y="4038600"/>
            <a:ext cx="1739900" cy="16195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12096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</a:t>
            </a:r>
            <a:r>
              <a:rPr lang="pt-BR" sz="3900" dirty="0">
                <a:solidFill>
                  <a:srgbClr val="FF0000"/>
                </a:solidFill>
              </a:rPr>
              <a:t>NÃO AUTORITATIVO OU RECURSIVO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2E65D5-6590-4E62-9419-7C5FAEF83D71}"/>
              </a:ext>
            </a:extLst>
          </p:cNvPr>
          <p:cNvSpPr/>
          <p:nvPr/>
        </p:nvSpPr>
        <p:spPr>
          <a:xfrm>
            <a:off x="628649" y="1460501"/>
            <a:ext cx="78867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É responsável por realizar buscas para atender seus clientes que o consultam.</a:t>
            </a:r>
          </a:p>
          <a:p>
            <a:r>
              <a:rPr lang="pt-BR" sz="2000" dirty="0"/>
              <a:t>É comum em </a:t>
            </a:r>
            <a:r>
              <a:rPr lang="pt-BR" sz="2000" dirty="0" err="1"/>
              <a:t>ISPs</a:t>
            </a:r>
            <a:r>
              <a:rPr lang="pt-BR" sz="2000" dirty="0"/>
              <a:t> (Internet Service </a:t>
            </a:r>
            <a:r>
              <a:rPr lang="pt-BR" sz="2000" dirty="0" err="1"/>
              <a:t>Proveder</a:t>
            </a:r>
            <a:r>
              <a:rPr lang="pt-BR" sz="2000" dirty="0"/>
              <a:t>) e seu papel é facilitar o processo de busca utilizando o seu </a:t>
            </a:r>
            <a:r>
              <a:rPr lang="pt-BR" sz="2000" dirty="0">
                <a:solidFill>
                  <a:srgbClr val="7030A0"/>
                </a:solidFill>
              </a:rPr>
              <a:t>CACHE</a:t>
            </a:r>
            <a:r>
              <a:rPr lang="pt-BR" sz="2000" dirty="0"/>
              <a:t> (</a:t>
            </a:r>
            <a:r>
              <a:rPr lang="pt-BR" sz="2000" dirty="0">
                <a:solidFill>
                  <a:srgbClr val="FF0000"/>
                </a:solidFill>
              </a:rPr>
              <a:t>digamos que no automático ele seria o seu servidor de DNS)</a:t>
            </a:r>
            <a:r>
              <a:rPr lang="pt-BR" sz="2000" dirty="0"/>
              <a:t>.</a:t>
            </a:r>
            <a:endParaRPr lang="pt-BR" sz="2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143E73-54F9-42F4-A5B1-DC5780278E57}"/>
              </a:ext>
            </a:extLst>
          </p:cNvPr>
          <p:cNvSpPr/>
          <p:nvPr/>
        </p:nvSpPr>
        <p:spPr>
          <a:xfrm>
            <a:off x="3214916" y="5658187"/>
            <a:ext cx="17174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Srv</a:t>
            </a:r>
            <a:r>
              <a:rPr lang="pt-BR" dirty="0">
                <a:solidFill>
                  <a:srgbClr val="FF0000"/>
                </a:solidFill>
              </a:rPr>
              <a:t> Recursivo</a:t>
            </a:r>
          </a:p>
          <a:p>
            <a:pPr algn="ctr"/>
            <a:r>
              <a:rPr lang="pt-BR" dirty="0"/>
              <a:t>Não </a:t>
            </a:r>
            <a:r>
              <a:rPr lang="pt-BR" dirty="0" err="1"/>
              <a:t>autoritativo</a:t>
            </a:r>
            <a:endParaRPr lang="pt-BR" dirty="0"/>
          </a:p>
          <a:p>
            <a:pPr algn="ctr"/>
            <a:r>
              <a:rPr lang="pt-BR" dirty="0"/>
              <a:t>Cache de DNS</a:t>
            </a:r>
          </a:p>
        </p:txBody>
      </p:sp>
    </p:spTree>
    <p:extLst>
      <p:ext uri="{BB962C8B-B14F-4D97-AF65-F5344CB8AC3E}">
        <p14:creationId xmlns:p14="http://schemas.microsoft.com/office/powerpoint/2010/main" val="293748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071A88C-5E7C-435F-9E5A-4D1353E5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2" y="2220766"/>
            <a:ext cx="7886702" cy="437094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0B8C321-B07A-4C5D-A85F-E7D7745752BF}"/>
              </a:ext>
            </a:extLst>
          </p:cNvPr>
          <p:cNvSpPr/>
          <p:nvPr/>
        </p:nvSpPr>
        <p:spPr>
          <a:xfrm>
            <a:off x="6419851" y="2137025"/>
            <a:ext cx="2095500" cy="16369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12096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</a:t>
            </a:r>
            <a:r>
              <a:rPr lang="pt-BR" sz="3900" dirty="0">
                <a:solidFill>
                  <a:srgbClr val="FF0000"/>
                </a:solidFill>
              </a:rPr>
              <a:t>ROOT SERVER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2E65D5-6590-4E62-9419-7C5FAEF83D71}"/>
              </a:ext>
            </a:extLst>
          </p:cNvPr>
          <p:cNvSpPr/>
          <p:nvPr/>
        </p:nvSpPr>
        <p:spPr>
          <a:xfrm>
            <a:off x="628649" y="1065043"/>
            <a:ext cx="7886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É o primeiro passo para traduzir (resolver) nomes de hosts. </a:t>
            </a:r>
          </a:p>
          <a:p>
            <a:r>
              <a:rPr lang="pt-BR" sz="2400" dirty="0"/>
              <a:t>Pode ser pensado como um índice que aponta para os </a:t>
            </a:r>
            <a:r>
              <a:rPr lang="pt-BR" sz="2400" dirty="0" err="1">
                <a:solidFill>
                  <a:srgbClr val="FF0000"/>
                </a:solidFill>
              </a:rPr>
              <a:t>TLDs</a:t>
            </a:r>
            <a:r>
              <a:rPr lang="pt-BR" sz="2400" dirty="0"/>
              <a:t>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20FD0E7-8C4B-40CF-A402-05D503BFABE2}"/>
              </a:ext>
            </a:extLst>
          </p:cNvPr>
          <p:cNvSpPr/>
          <p:nvPr/>
        </p:nvSpPr>
        <p:spPr>
          <a:xfrm>
            <a:off x="3214916" y="5658187"/>
            <a:ext cx="17174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Srv</a:t>
            </a:r>
            <a:r>
              <a:rPr lang="pt-BR" dirty="0">
                <a:solidFill>
                  <a:srgbClr val="FF0000"/>
                </a:solidFill>
              </a:rPr>
              <a:t> Recursivo</a:t>
            </a:r>
          </a:p>
          <a:p>
            <a:pPr algn="ctr"/>
            <a:r>
              <a:rPr lang="pt-BR" dirty="0"/>
              <a:t>Não </a:t>
            </a:r>
            <a:r>
              <a:rPr lang="pt-BR" dirty="0" err="1"/>
              <a:t>autoritativo</a:t>
            </a:r>
            <a:endParaRPr lang="pt-BR" dirty="0"/>
          </a:p>
          <a:p>
            <a:pPr algn="ctr"/>
            <a:r>
              <a:rPr lang="pt-BR" dirty="0"/>
              <a:t>Cache de DNS</a:t>
            </a:r>
          </a:p>
        </p:txBody>
      </p:sp>
    </p:spTree>
    <p:extLst>
      <p:ext uri="{BB962C8B-B14F-4D97-AF65-F5344CB8AC3E}">
        <p14:creationId xmlns:p14="http://schemas.microsoft.com/office/powerpoint/2010/main" val="1454633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071A88C-5E7C-435F-9E5A-4D1353E5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2" y="2220766"/>
            <a:ext cx="7886702" cy="437094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0B8C321-B07A-4C5D-A85F-E7D7745752BF}"/>
              </a:ext>
            </a:extLst>
          </p:cNvPr>
          <p:cNvSpPr/>
          <p:nvPr/>
        </p:nvSpPr>
        <p:spPr>
          <a:xfrm>
            <a:off x="6883401" y="3708971"/>
            <a:ext cx="2095500" cy="16885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350252" cy="12096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</a:t>
            </a:r>
            <a:r>
              <a:rPr lang="pt-BR" sz="3900" dirty="0">
                <a:solidFill>
                  <a:srgbClr val="FF0000"/>
                </a:solidFill>
              </a:rPr>
              <a:t>TLD – TOP LEVEL DOMAIN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2E65D5-6590-4E62-9419-7C5FAEF83D71}"/>
              </a:ext>
            </a:extLst>
          </p:cNvPr>
          <p:cNvSpPr/>
          <p:nvPr/>
        </p:nvSpPr>
        <p:spPr>
          <a:xfrm>
            <a:off x="628649" y="1308219"/>
            <a:ext cx="7886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Busca por um endereço IP específico e hospeda a última parte de um nome de host (em www.exemplo.com, o servidor </a:t>
            </a:r>
            <a:r>
              <a:rPr lang="pt-BR" sz="2400" dirty="0">
                <a:solidFill>
                  <a:srgbClr val="FF0000"/>
                </a:solidFill>
              </a:rPr>
              <a:t>TLD</a:t>
            </a:r>
            <a:r>
              <a:rPr lang="pt-BR" sz="2400" dirty="0"/>
              <a:t> é o </a:t>
            </a:r>
            <a:r>
              <a:rPr lang="pt-BR" sz="2400" b="1" dirty="0"/>
              <a:t>.com</a:t>
            </a:r>
            <a:r>
              <a:rPr lang="pt-BR" sz="2400" dirty="0"/>
              <a:t>).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9C69FBC-36BD-42B3-98CA-5F1261BD5D18}"/>
              </a:ext>
            </a:extLst>
          </p:cNvPr>
          <p:cNvSpPr/>
          <p:nvPr/>
        </p:nvSpPr>
        <p:spPr>
          <a:xfrm>
            <a:off x="3214916" y="5658187"/>
            <a:ext cx="17174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Srv</a:t>
            </a:r>
            <a:r>
              <a:rPr lang="pt-BR" dirty="0">
                <a:solidFill>
                  <a:srgbClr val="FF0000"/>
                </a:solidFill>
              </a:rPr>
              <a:t> Recursivo</a:t>
            </a:r>
          </a:p>
          <a:p>
            <a:pPr algn="ctr"/>
            <a:r>
              <a:rPr lang="pt-BR" dirty="0"/>
              <a:t>Não </a:t>
            </a:r>
            <a:r>
              <a:rPr lang="pt-BR" dirty="0" err="1"/>
              <a:t>autoritativo</a:t>
            </a:r>
            <a:endParaRPr lang="pt-BR" dirty="0"/>
          </a:p>
          <a:p>
            <a:pPr algn="ctr"/>
            <a:r>
              <a:rPr lang="pt-BR" dirty="0"/>
              <a:t>Cache de DNS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95ECD46-3755-474E-8364-19B9F1B84669}"/>
              </a:ext>
            </a:extLst>
          </p:cNvPr>
          <p:cNvSpPr/>
          <p:nvPr/>
        </p:nvSpPr>
        <p:spPr>
          <a:xfrm>
            <a:off x="7712137" y="3843301"/>
            <a:ext cx="11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Registro.br</a:t>
            </a:r>
            <a:endParaRPr lang="pt-BR" sz="1400" dirty="0"/>
          </a:p>
          <a:p>
            <a:r>
              <a:rPr lang="pt-BR" sz="1400" dirty="0">
                <a:solidFill>
                  <a:srgbClr val="FF0000"/>
                </a:solidFill>
              </a:rPr>
              <a:t>Godaddy.com</a:t>
            </a:r>
          </a:p>
        </p:txBody>
      </p:sp>
    </p:spTree>
    <p:extLst>
      <p:ext uri="{BB962C8B-B14F-4D97-AF65-F5344CB8AC3E}">
        <p14:creationId xmlns:p14="http://schemas.microsoft.com/office/powerpoint/2010/main" val="85039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</a:t>
            </a:r>
            <a:r>
              <a:rPr lang="pt-BR" sz="3900" dirty="0">
                <a:solidFill>
                  <a:srgbClr val="FF0000"/>
                </a:solidFill>
              </a:rPr>
              <a:t>NS É AUTORITATIVO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618368-8400-4A33-8896-9E7AE5F548E1}"/>
              </a:ext>
            </a:extLst>
          </p:cNvPr>
          <p:cNvSpPr/>
          <p:nvPr/>
        </p:nvSpPr>
        <p:spPr>
          <a:xfrm>
            <a:off x="628648" y="1143000"/>
            <a:ext cx="81597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O 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DNS</a:t>
            </a:r>
            <a:r>
              <a:rPr lang="pt-BR" sz="2400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autoritativo</a:t>
            </a: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 é responsável por resolver nomes no qual foram criados os apontamento em sua tabela de </a:t>
            </a:r>
            <a:r>
              <a:rPr lang="pt-BR" sz="2400" b="1" dirty="0">
                <a:solidFill>
                  <a:srgbClr val="202124"/>
                </a:solidFill>
                <a:latin typeface="arial" panose="020B0604020202020204" pitchFamily="34" charset="0"/>
              </a:rPr>
              <a:t>DNS</a:t>
            </a: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, servidor primário ou secundário com </a:t>
            </a:r>
            <a:r>
              <a:rPr lang="pt-BR" sz="2400" b="1" dirty="0">
                <a:solidFill>
                  <a:srgbClr val="202124"/>
                </a:solidFill>
                <a:latin typeface="arial" panose="020B0604020202020204" pitchFamily="34" charset="0"/>
              </a:rPr>
              <a:t>DNS</a:t>
            </a: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 cadastrado. </a:t>
            </a:r>
          </a:p>
          <a:p>
            <a:endParaRPr lang="pt-BR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Normalmente o </a:t>
            </a:r>
            <a:r>
              <a:rPr lang="pt-BR" sz="2400" b="1" dirty="0">
                <a:solidFill>
                  <a:srgbClr val="202124"/>
                </a:solidFill>
                <a:latin typeface="arial" panose="020B0604020202020204" pitchFamily="34" charset="0"/>
              </a:rPr>
              <a:t>DNS</a:t>
            </a:r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 atua resolvendo o nome do domínio local e/ou externo de um host (URL) para um endereço IP correspondente.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26704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071A88C-5E7C-435F-9E5A-4D1353E5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52" y="2373292"/>
            <a:ext cx="7611492" cy="4218417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0B8C321-B07A-4C5D-A85F-E7D7745752BF}"/>
              </a:ext>
            </a:extLst>
          </p:cNvPr>
          <p:cNvSpPr/>
          <p:nvPr/>
        </p:nvSpPr>
        <p:spPr>
          <a:xfrm>
            <a:off x="6431982" y="5361808"/>
            <a:ext cx="2095500" cy="14272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350252" cy="12096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</a:t>
            </a:r>
            <a:r>
              <a:rPr lang="pt-BR" dirty="0">
                <a:solidFill>
                  <a:srgbClr val="FF0000"/>
                </a:solidFill>
              </a:rPr>
              <a:t>NS É AUTORITATIVO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2E65D5-6590-4E62-9419-7C5FAEF83D71}"/>
              </a:ext>
            </a:extLst>
          </p:cNvPr>
          <p:cNvSpPr/>
          <p:nvPr/>
        </p:nvSpPr>
        <p:spPr>
          <a:xfrm>
            <a:off x="628649" y="1308219"/>
            <a:ext cx="78867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Ele mantém os registros de um determinado domínio. (Por exemplo em </a:t>
            </a:r>
            <a:r>
              <a:rPr lang="pt-BR" sz="2400" b="1" dirty="0">
                <a:solidFill>
                  <a:srgbClr val="FF0000"/>
                </a:solidFill>
              </a:rPr>
              <a:t>www.</a:t>
            </a:r>
            <a:r>
              <a:rPr lang="pt-BR" sz="2400" b="1" dirty="0">
                <a:solidFill>
                  <a:srgbClr val="0070C0"/>
                </a:solidFill>
              </a:rPr>
              <a:t>exemplo.com</a:t>
            </a:r>
            <a:r>
              <a:rPr lang="pt-BR" sz="2400" dirty="0"/>
              <a:t>. </a:t>
            </a:r>
          </a:p>
          <a:p>
            <a:r>
              <a:rPr lang="pt-BR" sz="2400" dirty="0"/>
              <a:t>Ele é o responsável pelo </a:t>
            </a:r>
            <a:r>
              <a:rPr lang="pt-BR" sz="2400" b="1" dirty="0">
                <a:solidFill>
                  <a:srgbClr val="FF0000"/>
                </a:solidFill>
              </a:rPr>
              <a:t>exemplo.com 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que mantém as informações do </a:t>
            </a:r>
            <a:r>
              <a:rPr lang="pt-BR" sz="2400" b="1" dirty="0">
                <a:solidFill>
                  <a:srgbClr val="FF0000"/>
                </a:solidFill>
              </a:rPr>
              <a:t>www.</a:t>
            </a:r>
            <a:r>
              <a:rPr lang="pt-BR" sz="2400" dirty="0"/>
              <a:t>, </a:t>
            </a:r>
            <a:r>
              <a:rPr lang="pt-BR" sz="2400" b="1" dirty="0">
                <a:solidFill>
                  <a:srgbClr val="FF0000"/>
                </a:solidFill>
              </a:rPr>
              <a:t>mail.</a:t>
            </a:r>
            <a:r>
              <a:rPr lang="pt-BR" sz="2400" dirty="0"/>
              <a:t>, </a:t>
            </a:r>
            <a:r>
              <a:rPr lang="pt-BR" sz="2400" b="1" dirty="0" err="1">
                <a:solidFill>
                  <a:srgbClr val="FF0000"/>
                </a:solidFill>
              </a:rPr>
              <a:t>ftp</a:t>
            </a:r>
            <a:r>
              <a:rPr lang="pt-BR" sz="2400" b="1" dirty="0">
                <a:solidFill>
                  <a:srgbClr val="FF0000"/>
                </a:solidFill>
              </a:rPr>
              <a:t>.</a:t>
            </a:r>
            <a:r>
              <a:rPr lang="pt-BR" sz="2400" dirty="0"/>
              <a:t> ....).</a:t>
            </a:r>
            <a:endParaRPr lang="pt-BR" sz="24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F51395F-5EFF-4863-ADFD-14CF02443D5A}"/>
              </a:ext>
            </a:extLst>
          </p:cNvPr>
          <p:cNvSpPr/>
          <p:nvPr/>
        </p:nvSpPr>
        <p:spPr>
          <a:xfrm>
            <a:off x="3214916" y="5658187"/>
            <a:ext cx="17174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Srv</a:t>
            </a:r>
            <a:r>
              <a:rPr lang="pt-BR" dirty="0">
                <a:solidFill>
                  <a:srgbClr val="FF0000"/>
                </a:solidFill>
              </a:rPr>
              <a:t> Recursivo</a:t>
            </a:r>
          </a:p>
          <a:p>
            <a:pPr algn="ctr"/>
            <a:r>
              <a:rPr lang="pt-BR" dirty="0"/>
              <a:t>Não </a:t>
            </a:r>
            <a:r>
              <a:rPr lang="pt-BR" dirty="0" err="1"/>
              <a:t>autoritativo</a:t>
            </a:r>
            <a:endParaRPr lang="pt-BR" dirty="0"/>
          </a:p>
          <a:p>
            <a:pPr algn="ctr"/>
            <a:r>
              <a:rPr lang="pt-BR" dirty="0"/>
              <a:t>Cache de DNS</a:t>
            </a:r>
          </a:p>
        </p:txBody>
      </p:sp>
    </p:spTree>
    <p:extLst>
      <p:ext uri="{BB962C8B-B14F-4D97-AF65-F5344CB8AC3E}">
        <p14:creationId xmlns:p14="http://schemas.microsoft.com/office/powerpoint/2010/main" val="1920280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350252" cy="12096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</a:t>
            </a:r>
            <a:r>
              <a:rPr lang="pt-BR" dirty="0">
                <a:solidFill>
                  <a:srgbClr val="FF0000"/>
                </a:solidFill>
              </a:rPr>
              <a:t>RESOLUÇÃO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1DAF92B-4F74-4DDC-ACED-A02AF4A0C5BB}"/>
              </a:ext>
            </a:extLst>
          </p:cNvPr>
          <p:cNvSpPr/>
          <p:nvPr/>
        </p:nvSpPr>
        <p:spPr>
          <a:xfrm>
            <a:off x="1181099" y="2095411"/>
            <a:ext cx="7007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Roboto"/>
              </a:rPr>
              <a:t>www.google.com.br</a:t>
            </a:r>
            <a:endParaRPr lang="pt-BR" dirty="0">
              <a:solidFill>
                <a:srgbClr val="FF0000"/>
              </a:solidFill>
              <a:latin typeface="Roboto"/>
            </a:endParaRPr>
          </a:p>
          <a:p>
            <a:r>
              <a:rPr lang="pt-BR" dirty="0">
                <a:solidFill>
                  <a:srgbClr val="FF0000"/>
                </a:solidFill>
                <a:latin typeface="Roboto"/>
              </a:rPr>
              <a:t>Root server: 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Responsável pelo domínio </a:t>
            </a:r>
            <a:r>
              <a:rPr lang="pt-BR" dirty="0">
                <a:solidFill>
                  <a:srgbClr val="7030A0"/>
                </a:solidFill>
                <a:latin typeface="Roboto"/>
              </a:rPr>
              <a:t>(.com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) </a:t>
            </a:r>
          </a:p>
          <a:p>
            <a:r>
              <a:rPr lang="pt-BR" dirty="0">
                <a:solidFill>
                  <a:srgbClr val="FF0000"/>
                </a:solidFill>
                <a:latin typeface="Roboto"/>
              </a:rPr>
              <a:t>TDL server: 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Responsável pelo domínio .</a:t>
            </a:r>
            <a:r>
              <a:rPr lang="pt-BR" dirty="0" err="1">
                <a:solidFill>
                  <a:srgbClr val="7030A0"/>
                </a:solidFill>
                <a:latin typeface="Roboto"/>
              </a:rPr>
              <a:t>google</a:t>
            </a:r>
            <a:endParaRPr lang="pt-BR" dirty="0">
              <a:solidFill>
                <a:srgbClr val="202124"/>
              </a:solidFill>
              <a:latin typeface="Roboto"/>
            </a:endParaRPr>
          </a:p>
          <a:p>
            <a:r>
              <a:rPr lang="pt-BR" dirty="0">
                <a:solidFill>
                  <a:srgbClr val="FF0000"/>
                </a:solidFill>
                <a:latin typeface="Roboto"/>
              </a:rPr>
              <a:t>(NS do </a:t>
            </a:r>
            <a:r>
              <a:rPr lang="pt-BR" dirty="0" err="1">
                <a:solidFill>
                  <a:srgbClr val="7030A0"/>
                </a:solidFill>
                <a:latin typeface="Roboto"/>
              </a:rPr>
              <a:t>google</a:t>
            </a:r>
            <a:r>
              <a:rPr lang="pt-BR" dirty="0">
                <a:solidFill>
                  <a:srgbClr val="FF0000"/>
                </a:solidFill>
                <a:latin typeface="Roboto"/>
              </a:rPr>
              <a:t>) 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: Responsável pelo apontamentos hosts (</a:t>
            </a:r>
            <a:r>
              <a:rPr lang="pt-BR" dirty="0">
                <a:solidFill>
                  <a:srgbClr val="7030A0"/>
                </a:solidFill>
                <a:latin typeface="Roboto"/>
              </a:rPr>
              <a:t>www.</a:t>
            </a:r>
            <a:r>
              <a:rPr lang="pt-BR" dirty="0">
                <a:solidFill>
                  <a:srgbClr val="202124"/>
                </a:solidFill>
                <a:latin typeface="Roboto"/>
              </a:rPr>
              <a:t>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53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SERVIDOR DNS NO WINDOWS SERVER 2019</a:t>
            </a:r>
          </a:p>
        </p:txBody>
      </p:sp>
      <p:pic>
        <p:nvPicPr>
          <p:cNvPr id="3" name="Picture 2" descr="ns-lookup - DNS lookup">
            <a:extLst>
              <a:ext uri="{FF2B5EF4-FFF2-40B4-BE49-F238E27FC236}">
                <a16:creationId xmlns:a16="http://schemas.microsoft.com/office/drawing/2014/main" id="{AC098903-96C4-4BA5-9063-259A207D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23" y="2833351"/>
            <a:ext cx="3443320" cy="25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icrosoft Windows Server 2019 Datacenter">
            <a:extLst>
              <a:ext uri="{FF2B5EF4-FFF2-40B4-BE49-F238E27FC236}">
                <a16:creationId xmlns:a16="http://schemas.microsoft.com/office/drawing/2014/main" id="{06A554F8-203E-43BC-AE86-B2C429D1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5" y="2567646"/>
            <a:ext cx="3077619" cy="30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1209674"/>
          </a:xfrm>
        </p:spPr>
        <p:txBody>
          <a:bodyPr>
            <a:normAutofit/>
          </a:bodyPr>
          <a:lstStyle/>
          <a:p>
            <a:r>
              <a:rPr lang="pt-BR" dirty="0"/>
              <a:t>DNS – SITES IMPORTANTES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2E65D5-6590-4E62-9419-7C5FAEF83D71}"/>
              </a:ext>
            </a:extLst>
          </p:cNvPr>
          <p:cNvSpPr/>
          <p:nvPr/>
        </p:nvSpPr>
        <p:spPr>
          <a:xfrm>
            <a:off x="704850" y="3429000"/>
            <a:ext cx="773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Consultar domínios</a:t>
            </a:r>
            <a:endParaRPr lang="pt-BR" sz="2800" dirty="0">
              <a:hlinkClick r:id="rId2"/>
            </a:endParaRPr>
          </a:p>
          <a:p>
            <a:r>
              <a:rPr lang="pt-BR" sz="2800" dirty="0">
                <a:hlinkClick r:id="rId2"/>
              </a:rPr>
              <a:t>whois.regisgtro.br</a:t>
            </a:r>
          </a:p>
          <a:p>
            <a:endParaRPr lang="pt-BR" sz="2800" dirty="0">
              <a:hlinkClick r:id="rId2"/>
            </a:endParaRPr>
          </a:p>
          <a:p>
            <a:r>
              <a:rPr lang="pt-BR" sz="2800" dirty="0">
                <a:hlinkClick r:id="rId2"/>
              </a:rPr>
              <a:t>https://registro.br/tecnologia/ferramentas/whois/?search=</a:t>
            </a:r>
            <a:endParaRPr lang="pt-BR" sz="2800" dirty="0"/>
          </a:p>
          <a:p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ADDFB8-0616-4C06-BCE9-9C24394426AA}"/>
              </a:ext>
            </a:extLst>
          </p:cNvPr>
          <p:cNvSpPr/>
          <p:nvPr/>
        </p:nvSpPr>
        <p:spPr>
          <a:xfrm>
            <a:off x="704850" y="1455172"/>
            <a:ext cx="7734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Registar domínios .</a:t>
            </a:r>
            <a:r>
              <a:rPr lang="pt-BR" sz="2800" dirty="0" err="1"/>
              <a:t>br</a:t>
            </a:r>
            <a:endParaRPr lang="pt-BR" sz="2800" dirty="0">
              <a:hlinkClick r:id="rId2"/>
            </a:endParaRPr>
          </a:p>
          <a:p>
            <a:r>
              <a:rPr lang="pt-BR" sz="2800" dirty="0">
                <a:hlinkClick r:id="rId2"/>
              </a:rPr>
              <a:t>www.regisgtro.br</a:t>
            </a:r>
          </a:p>
          <a:p>
            <a:endParaRPr lang="pt-BR" sz="2800" dirty="0">
              <a:hlinkClick r:id="rId2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15758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1209674"/>
          </a:xfrm>
        </p:spPr>
        <p:txBody>
          <a:bodyPr>
            <a:normAutofit/>
          </a:bodyPr>
          <a:lstStyle/>
          <a:p>
            <a:r>
              <a:rPr lang="pt-BR" dirty="0"/>
              <a:t>DNS – SITES IMPORTANTES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ADDFB8-0616-4C06-BCE9-9C24394426AA}"/>
              </a:ext>
            </a:extLst>
          </p:cNvPr>
          <p:cNvSpPr/>
          <p:nvPr/>
        </p:nvSpPr>
        <p:spPr>
          <a:xfrm>
            <a:off x="704850" y="1455172"/>
            <a:ext cx="7734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Registar domínios .com</a:t>
            </a:r>
            <a:endParaRPr lang="pt-BR" sz="2800" dirty="0">
              <a:hlinkClick r:id="rId2"/>
            </a:endParaRPr>
          </a:p>
          <a:p>
            <a:r>
              <a:rPr lang="pt-BR" sz="2800" dirty="0">
                <a:hlinkClick r:id="rId2"/>
              </a:rPr>
              <a:t>https://www.godaddy.com/pt-br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86406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1209674"/>
          </a:xfrm>
        </p:spPr>
        <p:txBody>
          <a:bodyPr>
            <a:normAutofit/>
          </a:bodyPr>
          <a:lstStyle/>
          <a:p>
            <a:r>
              <a:rPr lang="pt-BR" dirty="0"/>
              <a:t>DNS – CONSULTAR SITES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ADDFB8-0616-4C06-BCE9-9C24394426AA}"/>
              </a:ext>
            </a:extLst>
          </p:cNvPr>
          <p:cNvSpPr/>
          <p:nvPr/>
        </p:nvSpPr>
        <p:spPr>
          <a:xfrm>
            <a:off x="412750" y="1175772"/>
            <a:ext cx="8921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Ver estrutura do Site</a:t>
            </a:r>
            <a:endParaRPr lang="pt-BR" sz="2800" dirty="0">
              <a:hlinkClick r:id="rId2"/>
            </a:endParaRPr>
          </a:p>
          <a:p>
            <a:r>
              <a:rPr lang="pt-BR" sz="2800" dirty="0">
                <a:hlinkClick r:id="rId3"/>
              </a:rPr>
              <a:t>https://www.robtex.com/dns-lookup/kluh.com.br#records</a:t>
            </a:r>
            <a:endParaRPr lang="pt-BR" sz="2800" dirty="0"/>
          </a:p>
          <a:p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AC0AB1-6DBC-4714-8261-952AF042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016" y="2181136"/>
            <a:ext cx="4250768" cy="44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350252" cy="12096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DNS – </a:t>
            </a:r>
            <a:r>
              <a:rPr lang="pt-BR" dirty="0">
                <a:solidFill>
                  <a:srgbClr val="FF0000"/>
                </a:solidFill>
              </a:rPr>
              <a:t>FQDN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2E65D5-6590-4E62-9419-7C5FAEF83D71}"/>
              </a:ext>
            </a:extLst>
          </p:cNvPr>
          <p:cNvSpPr/>
          <p:nvPr/>
        </p:nvSpPr>
        <p:spPr>
          <a:xfrm>
            <a:off x="628649" y="1308219"/>
            <a:ext cx="7886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Fully Qualified Domain Name</a:t>
            </a:r>
            <a:endParaRPr lang="pt-BR" sz="2400" b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A4D7B1B-5B4D-4015-A42E-EDA2B73405B8}"/>
              </a:ext>
            </a:extLst>
          </p:cNvPr>
          <p:cNvSpPr/>
          <p:nvPr/>
        </p:nvSpPr>
        <p:spPr>
          <a:xfrm>
            <a:off x="1422399" y="2239139"/>
            <a:ext cx="67627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7030A0"/>
                </a:solidFill>
              </a:rPr>
              <a:t>redes.br </a:t>
            </a:r>
            <a:r>
              <a:rPr lang="pt-BR" sz="2400" dirty="0"/>
              <a:t>(domínio)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+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>
                <a:solidFill>
                  <a:srgbClr val="0070C0"/>
                </a:solidFill>
              </a:rPr>
              <a:t>www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	IN   </a:t>
            </a:r>
            <a:r>
              <a:rPr lang="pt-BR" sz="2400" dirty="0">
                <a:solidFill>
                  <a:srgbClr val="00B050"/>
                </a:solidFill>
              </a:rPr>
              <a:t>A</a:t>
            </a:r>
            <a:r>
              <a:rPr lang="pt-BR" sz="2400" dirty="0"/>
              <a:t>     192.168.0.20 (</a:t>
            </a:r>
            <a:r>
              <a:rPr lang="pt-BR" sz="2400" dirty="0">
                <a:solidFill>
                  <a:srgbClr val="0070C0"/>
                </a:solidFill>
              </a:rPr>
              <a:t>host</a:t>
            </a:r>
            <a:r>
              <a:rPr lang="pt-BR" sz="2400" dirty="0"/>
              <a:t>)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=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>
                <a:solidFill>
                  <a:srgbClr val="0070C0"/>
                </a:solidFill>
              </a:rPr>
              <a:t>www</a:t>
            </a:r>
            <a:r>
              <a:rPr lang="pt-BR" sz="2400" dirty="0"/>
              <a:t>.</a:t>
            </a:r>
            <a:r>
              <a:rPr lang="pt-BR" sz="2400" dirty="0">
                <a:solidFill>
                  <a:srgbClr val="7030A0"/>
                </a:solidFill>
              </a:rPr>
              <a:t>redes.br   </a:t>
            </a:r>
            <a:r>
              <a:rPr lang="pt-BR" sz="2400" dirty="0"/>
              <a:t>(</a:t>
            </a:r>
            <a:r>
              <a:rPr lang="pt-BR" sz="2400" dirty="0">
                <a:solidFill>
                  <a:srgbClr val="FF0000"/>
                </a:solidFill>
              </a:rPr>
              <a:t>FQDN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0546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r>
              <a:rPr lang="pt-BR" dirty="0"/>
              <a:t>CRIAR DOMÍNIO</a:t>
            </a:r>
          </a:p>
          <a:p>
            <a:r>
              <a:rPr lang="pt-BR" dirty="0"/>
              <a:t>ZONA DIRETA E PRIMÁRIA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694247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ACESSAR SERVIÇO DE DNS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63CF673-CA43-4DF4-B80B-B8AF72F5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Windows + R, digite: </a:t>
            </a:r>
            <a:r>
              <a:rPr lang="pt-BR" dirty="0" err="1">
                <a:solidFill>
                  <a:srgbClr val="FF0000"/>
                </a:solidFill>
              </a:rPr>
              <a:t>dnsmgmt.msc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8B04C4-0EB0-4036-976A-984755F7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6" y="2150924"/>
            <a:ext cx="8404793" cy="25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65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C104CC4-F7B6-4C43-A2BF-43D5AC6B6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523" y="2130804"/>
            <a:ext cx="5302321" cy="333985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CRIANDO DOMÍNIO REDES.BR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29A462-A4F9-43AB-8EC0-5F8165C75591}"/>
              </a:ext>
            </a:extLst>
          </p:cNvPr>
          <p:cNvSpPr/>
          <p:nvPr/>
        </p:nvSpPr>
        <p:spPr>
          <a:xfrm>
            <a:off x="628649" y="3521171"/>
            <a:ext cx="1289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o botão direito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2179065-015C-45B5-A3EF-F00DB0758C84}"/>
              </a:ext>
            </a:extLst>
          </p:cNvPr>
          <p:cNvCxnSpPr/>
          <p:nvPr/>
        </p:nvCxnSpPr>
        <p:spPr>
          <a:xfrm flipV="1">
            <a:off x="1963024" y="3724712"/>
            <a:ext cx="578840" cy="142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4639112" y="3724713"/>
            <a:ext cx="2038525" cy="3187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BC49C45-5780-42DB-8481-E6C8BE15221C}"/>
              </a:ext>
            </a:extLst>
          </p:cNvPr>
          <p:cNvSpPr/>
          <p:nvPr/>
        </p:nvSpPr>
        <p:spPr>
          <a:xfrm>
            <a:off x="528812" y="5536873"/>
            <a:ext cx="6928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O 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_</a:t>
            </a:r>
            <a:r>
              <a:rPr lang="pt-BR" b="1" dirty="0" err="1">
                <a:solidFill>
                  <a:srgbClr val="202124"/>
                </a:solidFill>
                <a:latin typeface="arial" panose="020B0604020202020204" pitchFamily="34" charset="0"/>
              </a:rPr>
              <a:t>Msdcs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é uma zona criada dentro do DNS (Zonas Diretas), onde todos os registros importantes de um Domínio como registros LDAP, </a:t>
            </a:r>
            <a:r>
              <a:rPr lang="pt-BR" dirty="0" err="1">
                <a:solidFill>
                  <a:srgbClr val="202124"/>
                </a:solidFill>
                <a:latin typeface="arial" panose="020B0604020202020204" pitchFamily="34" charset="0"/>
              </a:rPr>
              <a:t>Kerberos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, Global </a:t>
            </a:r>
            <a:r>
              <a:rPr lang="pt-BR" dirty="0" err="1">
                <a:solidFill>
                  <a:srgbClr val="202124"/>
                </a:solidFill>
                <a:latin typeface="arial" panose="020B0604020202020204" pitchFamily="34" charset="0"/>
              </a:rPr>
              <a:t>Catalog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 e Domain </a:t>
            </a:r>
            <a:r>
              <a:rPr lang="pt-BR" dirty="0" err="1">
                <a:solidFill>
                  <a:srgbClr val="202124"/>
                </a:solidFill>
                <a:latin typeface="arial" panose="020B0604020202020204" pitchFamily="34" charset="0"/>
              </a:rPr>
              <a:t>Controllers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147D96E-539A-4D2C-8518-0275B1B06B07}"/>
              </a:ext>
            </a:extLst>
          </p:cNvPr>
          <p:cNvSpPr/>
          <p:nvPr/>
        </p:nvSpPr>
        <p:spPr>
          <a:xfrm>
            <a:off x="848992" y="1038572"/>
            <a:ext cx="6928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Zonas Diretas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, domínios pelo qual o servidor é </a:t>
            </a:r>
            <a:r>
              <a:rPr lang="pt-BR" dirty="0">
                <a:solidFill>
                  <a:srgbClr val="00B050"/>
                </a:solidFill>
                <a:latin typeface="arial" panose="020B0604020202020204" pitchFamily="34" charset="0"/>
              </a:rPr>
              <a:t>responsável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, nas quais são realizadas traduções de uma sequência de 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nome de host para endereço IP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803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9344E67-90C7-4C0E-8B17-F7B9B5CAF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571" y="1302638"/>
            <a:ext cx="5490857" cy="425272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CRIANDO DOMÍNIO REDES.BR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394122" y="5092117"/>
            <a:ext cx="964734" cy="352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51555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0619BA-6411-495C-9256-756EE5B14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651" y="2519814"/>
            <a:ext cx="4536300" cy="347990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CRIANDO DOMÍNIO REDES.BR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7025639" y="5647378"/>
            <a:ext cx="878677" cy="352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D30B53-F4CA-4F4A-9CB6-D717D27B7EA6}"/>
              </a:ext>
            </a:extLst>
          </p:cNvPr>
          <p:cNvSpPr/>
          <p:nvPr/>
        </p:nvSpPr>
        <p:spPr>
          <a:xfrm>
            <a:off x="710232" y="1049150"/>
            <a:ext cx="6711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Zonas Secundário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, é quando um 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outro o servidor 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é 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</a:rPr>
              <a:t>responsável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 em criar os registros e o secundário copia a zona e se torna responsável por realizadas traduções de uma sequência de nome de host para endereço IP.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E200B4B-5F03-4244-9AA4-CE74B477413E}"/>
              </a:ext>
            </a:extLst>
          </p:cNvPr>
          <p:cNvSpPr/>
          <p:nvPr/>
        </p:nvSpPr>
        <p:spPr>
          <a:xfrm>
            <a:off x="4182612" y="3357630"/>
            <a:ext cx="4436377" cy="6428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C7ECD5-AA92-4123-8DCE-6ED05EF0326F}"/>
              </a:ext>
            </a:extLst>
          </p:cNvPr>
          <p:cNvSpPr/>
          <p:nvPr/>
        </p:nvSpPr>
        <p:spPr>
          <a:xfrm>
            <a:off x="710232" y="2611967"/>
            <a:ext cx="32521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zona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pt-BR" b="1" dirty="0" err="1">
                <a:solidFill>
                  <a:srgbClr val="202124"/>
                </a:solidFill>
                <a:latin typeface="arial" panose="020B0604020202020204" pitchFamily="34" charset="0"/>
              </a:rPr>
              <a:t>stub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é uma das maneiras de encaminhar a consulta DNS para uma 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zona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específica em outro servidor 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DNS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em que a 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zona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reside (o servidor Mestre). A 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zona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pt-BR" b="1" dirty="0" err="1">
                <a:solidFill>
                  <a:srgbClr val="202124"/>
                </a:solidFill>
                <a:latin typeface="arial" panose="020B0604020202020204" pitchFamily="34" charset="0"/>
              </a:rPr>
              <a:t>stub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é semelhante à 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zona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secundária, mas, em vez de criar duplicados de todos os registros, mantém apenas as informações dos registros SOA e NS do mestre.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81F999-A9DC-43AB-A05C-628953897D3C}"/>
              </a:ext>
            </a:extLst>
          </p:cNvPr>
          <p:cNvSpPr/>
          <p:nvPr/>
        </p:nvSpPr>
        <p:spPr>
          <a:xfrm>
            <a:off x="4359414" y="527804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Se for só pra site não precisa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13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9FA82E8-6E92-4409-87D0-1D21E4DED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59" y="1191852"/>
            <a:ext cx="5847482" cy="447429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CRIANDO DOMÍNIO REDES.BR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503179" y="5251508"/>
            <a:ext cx="964734" cy="352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7E2EF2-2971-4AA4-A75E-1E1008805124}"/>
              </a:ext>
            </a:extLst>
          </p:cNvPr>
          <p:cNvSpPr/>
          <p:nvPr/>
        </p:nvSpPr>
        <p:spPr>
          <a:xfrm>
            <a:off x="2006367" y="4530055"/>
            <a:ext cx="4964883" cy="5047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92FE-8950-4249-A5B3-8745A03D3BFC}"/>
              </a:ext>
            </a:extLst>
          </p:cNvPr>
          <p:cNvSpPr/>
          <p:nvPr/>
        </p:nvSpPr>
        <p:spPr>
          <a:xfrm>
            <a:off x="478478" y="5716481"/>
            <a:ext cx="6928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Vamos criar um DNS (Zona Direta), apenas para resolução de nome e não para o AD.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88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63784" cy="1168422"/>
          </a:xfrm>
        </p:spPr>
        <p:txBody>
          <a:bodyPr>
            <a:normAutofit/>
          </a:bodyPr>
          <a:lstStyle/>
          <a:p>
            <a:r>
              <a:rPr lang="pt-BR" dirty="0"/>
              <a:t>LAYOUT ATUAL COM DNS LOCAL</a:t>
            </a:r>
          </a:p>
        </p:txBody>
      </p:sp>
      <p:pic>
        <p:nvPicPr>
          <p:cNvPr id="36" name="Picture 21" descr="C:\Courses\Icons Shapes and Graphics\circular shapes\3d Disc shapes\blue disc with glow copy_50p.png">
            <a:extLst>
              <a:ext uri="{FF2B5EF4-FFF2-40B4-BE49-F238E27FC236}">
                <a16:creationId xmlns:a16="http://schemas.microsoft.com/office/drawing/2014/main" id="{15675CA2-FBC1-41D0-A4BB-644A33C1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63" y="2361613"/>
            <a:ext cx="8063784" cy="3530767"/>
          </a:xfrm>
          <a:prstGeom prst="rect">
            <a:avLst/>
          </a:prstGeom>
          <a:noFill/>
        </p:spPr>
      </p:pic>
      <p:sp>
        <p:nvSpPr>
          <p:cNvPr id="37" name="Freeform 69">
            <a:extLst>
              <a:ext uri="{FF2B5EF4-FFF2-40B4-BE49-F238E27FC236}">
                <a16:creationId xmlns:a16="http://schemas.microsoft.com/office/drawing/2014/main" id="{3CB093AE-BB0B-485B-9E25-4D50A8F51C8B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4">
            <a:extLst>
              <a:ext uri="{FF2B5EF4-FFF2-40B4-BE49-F238E27FC236}">
                <a16:creationId xmlns:a16="http://schemas.microsoft.com/office/drawing/2014/main" id="{256E0FDE-78D8-41D2-A52E-16D940481F7F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9">
            <a:extLst>
              <a:ext uri="{FF2B5EF4-FFF2-40B4-BE49-F238E27FC236}">
                <a16:creationId xmlns:a16="http://schemas.microsoft.com/office/drawing/2014/main" id="{DEC52276-F19E-4819-8E86-6C7B91EB9E6D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C:\Courses\Icons Windows Vista\Server.png">
            <a:extLst>
              <a:ext uri="{FF2B5EF4-FFF2-40B4-BE49-F238E27FC236}">
                <a16:creationId xmlns:a16="http://schemas.microsoft.com/office/drawing/2014/main" id="{4815CABE-11B3-41C6-BD97-8710FB12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940" y="2485129"/>
            <a:ext cx="820228" cy="1122416"/>
          </a:xfrm>
          <a:prstGeom prst="rect">
            <a:avLst/>
          </a:prstGeom>
          <a:noFill/>
        </p:spPr>
      </p:pic>
      <p:pic>
        <p:nvPicPr>
          <p:cNvPr id="41" name="Picture 4" descr="C:\Courses\Icons Windows Vista\Server.png">
            <a:extLst>
              <a:ext uri="{FF2B5EF4-FFF2-40B4-BE49-F238E27FC236}">
                <a16:creationId xmlns:a16="http://schemas.microsoft.com/office/drawing/2014/main" id="{68D4902A-B70C-47FB-B27D-03AA026D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463" y="2485129"/>
            <a:ext cx="820228" cy="1122416"/>
          </a:xfrm>
          <a:prstGeom prst="rect">
            <a:avLst/>
          </a:prstGeom>
          <a:noFill/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BC52145-94A9-4840-8031-09A263DC50D8}"/>
              </a:ext>
            </a:extLst>
          </p:cNvPr>
          <p:cNvSpPr txBox="1"/>
          <p:nvPr/>
        </p:nvSpPr>
        <p:spPr>
          <a:xfrm>
            <a:off x="1633759" y="3708199"/>
            <a:ext cx="157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AD + </a:t>
            </a:r>
            <a:r>
              <a:rPr lang="pt-BR" dirty="0">
                <a:solidFill>
                  <a:srgbClr val="FF0000"/>
                </a:solidFill>
              </a:rPr>
              <a:t>DNS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Terminal (RDP)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CD29ED8-9D20-49C7-8302-9FDB33E05298}"/>
              </a:ext>
            </a:extLst>
          </p:cNvPr>
          <p:cNvSpPr/>
          <p:nvPr/>
        </p:nvSpPr>
        <p:spPr>
          <a:xfrm>
            <a:off x="3196655" y="3755012"/>
            <a:ext cx="119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FS  + FSRM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IIS</a:t>
            </a: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4" name="Picture 64" descr="ad-pyramid-003">
            <a:extLst>
              <a:ext uri="{FF2B5EF4-FFF2-40B4-BE49-F238E27FC236}">
                <a16:creationId xmlns:a16="http://schemas.microsoft.com/office/drawing/2014/main" id="{CCAD06EB-D9B5-41D4-ACE4-6B79599F1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01444" y="3096470"/>
            <a:ext cx="601960" cy="557442"/>
          </a:xfrm>
          <a:prstGeom prst="rect">
            <a:avLst/>
          </a:prstGeom>
          <a:noFill/>
        </p:spPr>
      </p:pic>
      <p:pic>
        <p:nvPicPr>
          <p:cNvPr id="45" name="Picture 2" descr="C:\Courses\Icons Windows Vista\Laptop.png">
            <a:extLst>
              <a:ext uri="{FF2B5EF4-FFF2-40B4-BE49-F238E27FC236}">
                <a16:creationId xmlns:a16="http://schemas.microsoft.com/office/drawing/2014/main" id="{DA945338-DBE8-42C7-89C7-4FB5FDA1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9086" y="3625356"/>
            <a:ext cx="1122416" cy="1122416"/>
          </a:xfrm>
          <a:prstGeom prst="rect">
            <a:avLst/>
          </a:prstGeom>
          <a:noFill/>
        </p:spPr>
      </p:pic>
      <p:pic>
        <p:nvPicPr>
          <p:cNvPr id="46" name="Picture 3" descr="C:\Courses\Icons Windows Vista\Generic User.png">
            <a:extLst>
              <a:ext uri="{FF2B5EF4-FFF2-40B4-BE49-F238E27FC236}">
                <a16:creationId xmlns:a16="http://schemas.microsoft.com/office/drawing/2014/main" id="{72FAC090-2055-471A-8038-89EBC36D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53756" y="3940212"/>
            <a:ext cx="768423" cy="935155"/>
          </a:xfrm>
          <a:prstGeom prst="rect">
            <a:avLst/>
          </a:prstGeom>
          <a:noFill/>
        </p:spPr>
      </p:pic>
      <p:pic>
        <p:nvPicPr>
          <p:cNvPr id="47" name="Picture 2" descr="C:\Courses\Icons Windows Vista\Laptop.png">
            <a:extLst>
              <a:ext uri="{FF2B5EF4-FFF2-40B4-BE49-F238E27FC236}">
                <a16:creationId xmlns:a16="http://schemas.microsoft.com/office/drawing/2014/main" id="{FA5634A4-EF97-479C-9ABB-A4BFEFB9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0663" y="3809488"/>
            <a:ext cx="1122416" cy="1122416"/>
          </a:xfrm>
          <a:prstGeom prst="rect">
            <a:avLst/>
          </a:prstGeom>
          <a:noFill/>
        </p:spPr>
      </p:pic>
      <p:pic>
        <p:nvPicPr>
          <p:cNvPr id="48" name="Picture 3" descr="C:\Courses\Icons Windows Vista\Generic User.png">
            <a:extLst>
              <a:ext uri="{FF2B5EF4-FFF2-40B4-BE49-F238E27FC236}">
                <a16:creationId xmlns:a16="http://schemas.microsoft.com/office/drawing/2014/main" id="{DEE0B62D-8F91-4A9B-BA99-B3A52D30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5333" y="4124344"/>
            <a:ext cx="768423" cy="935155"/>
          </a:xfrm>
          <a:prstGeom prst="rect">
            <a:avLst/>
          </a:prstGeom>
          <a:noFill/>
        </p:spPr>
      </p:pic>
      <p:pic>
        <p:nvPicPr>
          <p:cNvPr id="49" name="Picture 2" descr="C:\Courses\Icons Windows Vista\Laptop.png">
            <a:extLst>
              <a:ext uri="{FF2B5EF4-FFF2-40B4-BE49-F238E27FC236}">
                <a16:creationId xmlns:a16="http://schemas.microsoft.com/office/drawing/2014/main" id="{15E1B671-0CC6-4CE5-9315-E39FBE50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2346" y="3956955"/>
            <a:ext cx="1122416" cy="1122416"/>
          </a:xfrm>
          <a:prstGeom prst="rect">
            <a:avLst/>
          </a:prstGeom>
          <a:noFill/>
        </p:spPr>
      </p:pic>
      <p:pic>
        <p:nvPicPr>
          <p:cNvPr id="50" name="Picture 3" descr="C:\Courses\Icons Windows Vista\Generic User.png">
            <a:extLst>
              <a:ext uri="{FF2B5EF4-FFF2-40B4-BE49-F238E27FC236}">
                <a16:creationId xmlns:a16="http://schemas.microsoft.com/office/drawing/2014/main" id="{E0700A18-B4FC-49EC-9E84-5B28B74A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97016" y="4271811"/>
            <a:ext cx="768423" cy="935155"/>
          </a:xfrm>
          <a:prstGeom prst="rect">
            <a:avLst/>
          </a:prstGeom>
          <a:noFill/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7325181E-A463-4ADC-A715-64D018E71CC9}"/>
              </a:ext>
            </a:extLst>
          </p:cNvPr>
          <p:cNvSpPr/>
          <p:nvPr/>
        </p:nvSpPr>
        <p:spPr>
          <a:xfrm>
            <a:off x="6334271" y="4167653"/>
            <a:ext cx="122116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solidFill>
                  <a:srgbClr val="FF0000"/>
                </a:solidFill>
                <a:latin typeface="Montserrat" panose="00000500000000000000" pitchFamily="2" charset="0"/>
              </a:rPr>
              <a:t>Usuários</a:t>
            </a:r>
          </a:p>
        </p:txBody>
      </p:sp>
      <p:pic>
        <p:nvPicPr>
          <p:cNvPr id="52" name="Picture 12" descr="C:\Courses\Icons Windows Vista\imageres.dll_I00a2_0409.png">
            <a:extLst>
              <a:ext uri="{FF2B5EF4-FFF2-40B4-BE49-F238E27FC236}">
                <a16:creationId xmlns:a16="http://schemas.microsoft.com/office/drawing/2014/main" id="{8242D5D4-3C12-4546-B689-B84263C1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3539" y="3108294"/>
            <a:ext cx="610166" cy="610166"/>
          </a:xfrm>
          <a:prstGeom prst="rect">
            <a:avLst/>
          </a:prstGeom>
          <a:noFill/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A2B2726D-756A-4B5E-B15A-27D320344CCE}"/>
              </a:ext>
            </a:extLst>
          </p:cNvPr>
          <p:cNvSpPr txBox="1"/>
          <p:nvPr/>
        </p:nvSpPr>
        <p:spPr>
          <a:xfrm>
            <a:off x="4796767" y="3187042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Ex. com Único domínio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402E8ED-A6C1-41E1-8720-12D6FE1CC33A}"/>
              </a:ext>
            </a:extLst>
          </p:cNvPr>
          <p:cNvSpPr/>
          <p:nvPr/>
        </p:nvSpPr>
        <p:spPr>
          <a:xfrm>
            <a:off x="884941" y="1649337"/>
            <a:ext cx="631935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  <a:latin typeface="Montserrat" panose="00000500000000000000" pitchFamily="2" charset="0"/>
              </a:rPr>
              <a:t>Ambiente recomendado – Criado na AWS: </a:t>
            </a:r>
            <a:r>
              <a:rPr lang="pt-BR" sz="1600" dirty="0" err="1">
                <a:solidFill>
                  <a:srgbClr val="7030A0"/>
                </a:solidFill>
                <a:latin typeface="Montserrat" panose="00000500000000000000" pitchFamily="2" charset="0"/>
              </a:rPr>
              <a:t>senaiedu.local</a:t>
            </a:r>
            <a:endParaRPr lang="pt-BR" sz="1600" dirty="0">
              <a:solidFill>
                <a:srgbClr val="7030A0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85ADB8-7D34-4C36-B2B2-4069F65ACCF1}"/>
              </a:ext>
            </a:extLst>
          </p:cNvPr>
          <p:cNvSpPr/>
          <p:nvPr/>
        </p:nvSpPr>
        <p:spPr>
          <a:xfrm>
            <a:off x="1780990" y="2170349"/>
            <a:ext cx="8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SrvWin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07FD9D-54A6-4804-B9BA-8D2BAE4982C6}"/>
              </a:ext>
            </a:extLst>
          </p:cNvPr>
          <p:cNvSpPr/>
          <p:nvPr/>
        </p:nvSpPr>
        <p:spPr>
          <a:xfrm>
            <a:off x="3118536" y="2189548"/>
            <a:ext cx="295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SrvArq</a:t>
            </a:r>
            <a:r>
              <a:rPr lang="pt-BR" dirty="0">
                <a:solidFill>
                  <a:srgbClr val="FF0000"/>
                </a:solidFill>
              </a:rPr>
              <a:t> + Hospedagem de Site</a:t>
            </a:r>
          </a:p>
        </p:txBody>
      </p:sp>
    </p:spTree>
    <p:extLst>
      <p:ext uri="{BB962C8B-B14F-4D97-AF65-F5344CB8AC3E}">
        <p14:creationId xmlns:p14="http://schemas.microsoft.com/office/powerpoint/2010/main" val="3667516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C8DD6F-C18E-4CA3-8AC6-33D780078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954" y="1158755"/>
            <a:ext cx="5999647" cy="461332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CRIANDO DOMÍNIO REDES.BR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503179" y="5293453"/>
            <a:ext cx="964734" cy="352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7E2EF2-2971-4AA4-A75E-1E1008805124}"/>
              </a:ext>
            </a:extLst>
          </p:cNvPr>
          <p:cNvSpPr/>
          <p:nvPr/>
        </p:nvSpPr>
        <p:spPr>
          <a:xfrm>
            <a:off x="1956033" y="3193408"/>
            <a:ext cx="3832371" cy="6990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72738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D9E59072-3D44-42AC-B9F1-D4CDF8E9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487" y="1101488"/>
            <a:ext cx="6029026" cy="465502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CRIANDO DOMÍNIO REDES.BR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503179" y="5293453"/>
            <a:ext cx="964734" cy="352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7E2EF2-2971-4AA4-A75E-1E1008805124}"/>
              </a:ext>
            </a:extLst>
          </p:cNvPr>
          <p:cNvSpPr/>
          <p:nvPr/>
        </p:nvSpPr>
        <p:spPr>
          <a:xfrm>
            <a:off x="1997978" y="2664901"/>
            <a:ext cx="3832371" cy="6990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6A16E3-7647-4889-BF69-2EF378C0E410}"/>
              </a:ext>
            </a:extLst>
          </p:cNvPr>
          <p:cNvSpPr/>
          <p:nvPr/>
        </p:nvSpPr>
        <p:spPr>
          <a:xfrm>
            <a:off x="1432212" y="4742731"/>
            <a:ext cx="6592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Local de armazenamento dos arquivos</a:t>
            </a:r>
            <a:r>
              <a:rPr lang="pt-BR" b="1" dirty="0"/>
              <a:t>: </a:t>
            </a:r>
            <a:r>
              <a:rPr lang="pt-BR" b="1" dirty="0">
                <a:solidFill>
                  <a:srgbClr val="FF0000"/>
                </a:solidFill>
              </a:rPr>
              <a:t>C:\Windows\System32\dns</a:t>
            </a:r>
          </a:p>
        </p:txBody>
      </p:sp>
    </p:spTree>
    <p:extLst>
      <p:ext uri="{BB962C8B-B14F-4D97-AF65-F5344CB8AC3E}">
        <p14:creationId xmlns:p14="http://schemas.microsoft.com/office/powerpoint/2010/main" val="3834091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EA59E95-608A-46AE-8A56-20D35BFDE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70" y="1147797"/>
            <a:ext cx="5897460" cy="456240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CRIANDO DOMÍNIO REDES.BR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503179" y="5293453"/>
            <a:ext cx="964734" cy="352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7E2EF2-2971-4AA4-A75E-1E1008805124}"/>
              </a:ext>
            </a:extLst>
          </p:cNvPr>
          <p:cNvSpPr/>
          <p:nvPr/>
        </p:nvSpPr>
        <p:spPr>
          <a:xfrm>
            <a:off x="1922477" y="4258809"/>
            <a:ext cx="5191387" cy="8186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6A16E3-7647-4889-BF69-2EF378C0E410}"/>
              </a:ext>
            </a:extLst>
          </p:cNvPr>
          <p:cNvSpPr/>
          <p:nvPr/>
        </p:nvSpPr>
        <p:spPr>
          <a:xfrm>
            <a:off x="1997978" y="5276458"/>
            <a:ext cx="143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Não é seguro</a:t>
            </a:r>
          </a:p>
        </p:txBody>
      </p:sp>
    </p:spTree>
    <p:extLst>
      <p:ext uri="{BB962C8B-B14F-4D97-AF65-F5344CB8AC3E}">
        <p14:creationId xmlns:p14="http://schemas.microsoft.com/office/powerpoint/2010/main" val="1674664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6D3BA5-E874-4351-B241-B0F7AFC68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44" y="1028444"/>
            <a:ext cx="6092712" cy="4671079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CRIANDO DOMÍNIO REDES.BR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5503179" y="5293453"/>
            <a:ext cx="964734" cy="3523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76666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6A34A7F-2AC8-4817-999D-DE05D5629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70" y="2449585"/>
            <a:ext cx="8590561" cy="230697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CRIANDO DOMÍNIO REDES.BR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628649" y="3942827"/>
            <a:ext cx="973648" cy="2768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97667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ENCAMINHADORES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788864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1547128" y="1860158"/>
            <a:ext cx="62062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Se o domínio </a:t>
            </a:r>
            <a:r>
              <a:rPr lang="pt-BR" b="1" dirty="0">
                <a:solidFill>
                  <a:srgbClr val="FF0000"/>
                </a:solidFill>
              </a:rPr>
              <a:t>(redes.br) </a:t>
            </a:r>
            <a:r>
              <a:rPr lang="pt-BR" b="1" dirty="0"/>
              <a:t>está cadastrado no nosso</a:t>
            </a:r>
            <a:r>
              <a:rPr lang="pt-BR" b="1" dirty="0">
                <a:solidFill>
                  <a:srgbClr val="FF0000"/>
                </a:solidFill>
              </a:rPr>
              <a:t> servidor, onde é feita a consulta de DNS?</a:t>
            </a: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 - Local</a:t>
            </a:r>
          </a:p>
          <a:p>
            <a:pPr algn="ctr"/>
            <a:endParaRPr lang="pt-BR" b="1" dirty="0">
              <a:solidFill>
                <a:srgbClr val="FF0000"/>
              </a:solidFill>
            </a:endParaRPr>
          </a:p>
          <a:p>
            <a:pPr algn="ctr"/>
            <a:r>
              <a:rPr lang="pt-BR" b="1" dirty="0"/>
              <a:t>Se o domínio </a:t>
            </a:r>
            <a:r>
              <a:rPr lang="pt-BR" b="1" dirty="0">
                <a:solidFill>
                  <a:srgbClr val="FF0000"/>
                </a:solidFill>
              </a:rPr>
              <a:t>(uol.com.br) não está cadastrado no nosso servidor, onde é feita a consulta de DNS?</a:t>
            </a:r>
          </a:p>
          <a:p>
            <a:pPr marL="285750" indent="-285750" algn="ctr">
              <a:buFontTx/>
              <a:buChar char="-"/>
            </a:pPr>
            <a:r>
              <a:rPr lang="pt-BR" b="1" dirty="0">
                <a:solidFill>
                  <a:srgbClr val="FF0000"/>
                </a:solidFill>
              </a:rPr>
              <a:t>Root Servers </a:t>
            </a:r>
          </a:p>
          <a:p>
            <a:pPr marL="285750" indent="-285750" algn="ctr">
              <a:buFontTx/>
              <a:buChar char="-"/>
            </a:pPr>
            <a:r>
              <a:rPr lang="pt-BR" b="1" dirty="0">
                <a:solidFill>
                  <a:srgbClr val="FF0000"/>
                </a:solidFill>
              </a:rPr>
              <a:t>Ao menos que eu mude os encaminhadores (</a:t>
            </a:r>
            <a:r>
              <a:rPr lang="pt-BR" b="1" dirty="0" err="1">
                <a:solidFill>
                  <a:srgbClr val="FF0000"/>
                </a:solidFill>
              </a:rPr>
              <a:t>Forwards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pt-BR" b="1" dirty="0">
              <a:solidFill>
                <a:srgbClr val="FF0000"/>
              </a:solidFill>
            </a:endParaRPr>
          </a:p>
          <a:p>
            <a:pPr algn="ctr"/>
            <a:endParaRPr lang="pt-BR" b="1" dirty="0">
              <a:solidFill>
                <a:srgbClr val="FF0000"/>
              </a:solidFill>
            </a:endParaRP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Tem como não consultar os Root Server e usar outro servidor como consta de DNS?</a:t>
            </a: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- Mudando os encaminhadores (</a:t>
            </a:r>
            <a:r>
              <a:rPr lang="pt-BR" b="1" dirty="0" err="1">
                <a:solidFill>
                  <a:srgbClr val="FF0000"/>
                </a:solidFill>
              </a:rPr>
              <a:t>Forwards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175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011B81-A066-42DA-893A-02F3D63F7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44" y="1258939"/>
            <a:ext cx="5522912" cy="474022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378200" y="5322225"/>
            <a:ext cx="2781299" cy="2768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537479" y="2698358"/>
            <a:ext cx="116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6078E4D-E2FB-464F-8EC8-6BB3DE4BF809}"/>
              </a:ext>
            </a:extLst>
          </p:cNvPr>
          <p:cNvCxnSpPr/>
          <p:nvPr/>
        </p:nvCxnSpPr>
        <p:spPr>
          <a:xfrm flipV="1">
            <a:off x="1498600" y="2540000"/>
            <a:ext cx="431800" cy="158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521D0C37-A04C-4D83-8CB6-C2756170AC05}"/>
              </a:ext>
            </a:extLst>
          </p:cNvPr>
          <p:cNvSpPr/>
          <p:nvPr/>
        </p:nvSpPr>
        <p:spPr>
          <a:xfrm>
            <a:off x="350933" y="747151"/>
            <a:ext cx="8442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Tem como não consultar os Root Server e usar outro servidor como consta de DNS?</a:t>
            </a:r>
          </a:p>
        </p:txBody>
      </p:sp>
    </p:spTree>
    <p:extLst>
      <p:ext uri="{BB962C8B-B14F-4D97-AF65-F5344CB8AC3E}">
        <p14:creationId xmlns:p14="http://schemas.microsoft.com/office/powerpoint/2010/main" val="2166554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FB8F661-785C-41B2-8AB0-338C804C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1282700"/>
            <a:ext cx="3800475" cy="47529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3505201" y="1762125"/>
            <a:ext cx="1206500" cy="2952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4413250" y="3659188"/>
            <a:ext cx="1847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Vamos Editar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37865C-CBDC-4219-AE65-DE694BD8EF55}"/>
              </a:ext>
            </a:extLst>
          </p:cNvPr>
          <p:cNvSpPr/>
          <p:nvPr/>
        </p:nvSpPr>
        <p:spPr>
          <a:xfrm>
            <a:off x="5486399" y="4432300"/>
            <a:ext cx="850901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AE9437-EB01-48AF-BC01-CB13AC1388C3}"/>
              </a:ext>
            </a:extLst>
          </p:cNvPr>
          <p:cNvSpPr/>
          <p:nvPr/>
        </p:nvSpPr>
        <p:spPr>
          <a:xfrm>
            <a:off x="422275" y="2458858"/>
            <a:ext cx="2130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Quem é esse DNS 192.168.0.2?- Servidor DNS Reservado da AWS</a:t>
            </a:r>
          </a:p>
          <a:p>
            <a:pPr algn="ctr"/>
            <a:endParaRPr lang="pt-BR" b="1" dirty="0">
              <a:solidFill>
                <a:srgbClr val="FF0000"/>
              </a:solidFill>
            </a:endParaRP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Servidor de DHCP da AWS que inseriu essa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417545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CFACE394-2993-4274-9E4C-89D61D74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3" y="3790973"/>
            <a:ext cx="5057775" cy="1638300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4FC1EB-A398-4F05-BFD7-C4A200B6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1863" y="1428727"/>
            <a:ext cx="5019675" cy="1733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095501" y="1981200"/>
            <a:ext cx="1193800" cy="5347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354014" y="1800886"/>
            <a:ext cx="184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Vamos adicionar um </a:t>
            </a:r>
            <a:r>
              <a:rPr lang="pt-BR" b="1" dirty="0" err="1">
                <a:solidFill>
                  <a:srgbClr val="FF0000"/>
                </a:solidFill>
              </a:rPr>
              <a:t>Forward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37865C-CBDC-4219-AE65-DE694BD8EF55}"/>
              </a:ext>
            </a:extLst>
          </p:cNvPr>
          <p:cNvSpPr/>
          <p:nvPr/>
        </p:nvSpPr>
        <p:spPr>
          <a:xfrm>
            <a:off x="2095502" y="4902200"/>
            <a:ext cx="3327400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7BD367-18CC-4F09-9A97-A979AAC139F9}"/>
              </a:ext>
            </a:extLst>
          </p:cNvPr>
          <p:cNvSpPr/>
          <p:nvPr/>
        </p:nvSpPr>
        <p:spPr>
          <a:xfrm>
            <a:off x="2654300" y="2627094"/>
            <a:ext cx="2681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Preencher IP e clicar na parte em branco</a:t>
            </a:r>
          </a:p>
        </p:txBody>
      </p:sp>
    </p:spTree>
    <p:extLst>
      <p:ext uri="{BB962C8B-B14F-4D97-AF65-F5344CB8AC3E}">
        <p14:creationId xmlns:p14="http://schemas.microsoft.com/office/powerpoint/2010/main" val="220587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7030A0"/>
                </a:solidFill>
              </a:rPr>
              <a:t>Verificar </a:t>
            </a:r>
            <a:r>
              <a:rPr lang="pt-BR" sz="2000" dirty="0" err="1">
                <a:solidFill>
                  <a:srgbClr val="7030A0"/>
                </a:solidFill>
              </a:rPr>
              <a:t>IPs</a:t>
            </a:r>
            <a:r>
              <a:rPr lang="pt-BR" sz="2000" dirty="0">
                <a:solidFill>
                  <a:srgbClr val="7030A0"/>
                </a:solidFill>
              </a:rPr>
              <a:t> da interface:</a:t>
            </a:r>
          </a:p>
          <a:p>
            <a:pPr marL="0" indent="0">
              <a:buNone/>
            </a:pPr>
            <a:r>
              <a:rPr lang="pt-BR" sz="2000" dirty="0"/>
              <a:t>IP Interno/Privado: </a:t>
            </a:r>
            <a:r>
              <a:rPr lang="pt-BR" sz="2000" dirty="0">
                <a:solidFill>
                  <a:srgbClr val="FF0000"/>
                </a:solidFill>
              </a:rPr>
              <a:t>192.168.0.10 - não muda</a:t>
            </a:r>
          </a:p>
          <a:p>
            <a:pPr marL="0" indent="0">
              <a:buNone/>
            </a:pPr>
            <a:r>
              <a:rPr lang="pt-BR" sz="2000" dirty="0"/>
              <a:t>IP Externo/Publico: </a:t>
            </a:r>
            <a:r>
              <a:rPr lang="pt-BR" sz="2000" dirty="0">
                <a:solidFill>
                  <a:srgbClr val="FF0000"/>
                </a:solidFill>
              </a:rPr>
              <a:t>54.144.44.X – (não muda – porque conf. o </a:t>
            </a:r>
            <a:r>
              <a:rPr lang="pt-BR" sz="2000" dirty="0" err="1">
                <a:solidFill>
                  <a:srgbClr val="FF0000"/>
                </a:solidFill>
              </a:rPr>
              <a:t>Elastic</a:t>
            </a:r>
            <a:r>
              <a:rPr lang="pt-BR" sz="2000" dirty="0">
                <a:solidFill>
                  <a:srgbClr val="FF0000"/>
                </a:solidFill>
              </a:rPr>
              <a:t> IP)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Nome da Maquina: </a:t>
            </a:r>
            <a:r>
              <a:rPr lang="pt-BR" sz="2000" dirty="0" err="1">
                <a:solidFill>
                  <a:srgbClr val="7030A0"/>
                </a:solidFill>
              </a:rPr>
              <a:t>srvwinbitbeat.</a:t>
            </a:r>
            <a:r>
              <a:rPr lang="pt-BR" sz="2000" dirty="0" err="1">
                <a:solidFill>
                  <a:srgbClr val="FF0000"/>
                </a:solidFill>
              </a:rPr>
              <a:t>senaiedu.local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Domínio: </a:t>
            </a:r>
            <a:r>
              <a:rPr lang="pt-BR" sz="2000" dirty="0" err="1">
                <a:solidFill>
                  <a:srgbClr val="FF0000"/>
                </a:solidFill>
              </a:rPr>
              <a:t>senaiedu.local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Nome NETBIOS: </a:t>
            </a:r>
            <a:r>
              <a:rPr lang="pt-BR" sz="2000" dirty="0">
                <a:solidFill>
                  <a:srgbClr val="FF0000"/>
                </a:solidFill>
              </a:rPr>
              <a:t>SENAIEDU</a:t>
            </a:r>
          </a:p>
          <a:p>
            <a:pPr marL="0" indent="0">
              <a:buNone/>
            </a:pPr>
            <a:r>
              <a:rPr lang="pt-BR" sz="2000" dirty="0"/>
              <a:t>Usuário do domínio: </a:t>
            </a:r>
            <a:r>
              <a:rPr lang="pt-BR" sz="2000" dirty="0">
                <a:solidFill>
                  <a:srgbClr val="FF0000"/>
                </a:solidFill>
              </a:rPr>
              <a:t>SENAIEDU\administrator</a:t>
            </a: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SRVWINBITBEAT</a:t>
            </a:r>
            <a:r>
              <a:rPr lang="pt-BR" dirty="0"/>
              <a:t> – INFORMAÇÔES</a:t>
            </a:r>
          </a:p>
        </p:txBody>
      </p:sp>
    </p:spTree>
    <p:extLst>
      <p:ext uri="{BB962C8B-B14F-4D97-AF65-F5344CB8AC3E}">
        <p14:creationId xmlns:p14="http://schemas.microsoft.com/office/powerpoint/2010/main" val="3128618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A1CE40B-31BB-4C2F-B1E0-2BF35B8FF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763" y="1423073"/>
            <a:ext cx="5048250" cy="1524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057400" y="2518645"/>
            <a:ext cx="1193800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354014" y="1800886"/>
            <a:ext cx="184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Selecione o novo  </a:t>
            </a:r>
            <a:r>
              <a:rPr lang="pt-BR" b="1" dirty="0" err="1">
                <a:solidFill>
                  <a:srgbClr val="FF0000"/>
                </a:solidFill>
              </a:rPr>
              <a:t>Forward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7BD367-18CC-4F09-9A97-A979AAC139F9}"/>
              </a:ext>
            </a:extLst>
          </p:cNvPr>
          <p:cNvSpPr/>
          <p:nvPr/>
        </p:nvSpPr>
        <p:spPr>
          <a:xfrm>
            <a:off x="3720349" y="2722691"/>
            <a:ext cx="268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Mova para cima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92A849-5912-4D93-B24B-4E8A17FD48E9}"/>
              </a:ext>
            </a:extLst>
          </p:cNvPr>
          <p:cNvSpPr/>
          <p:nvPr/>
        </p:nvSpPr>
        <p:spPr>
          <a:xfrm>
            <a:off x="6273800" y="2292914"/>
            <a:ext cx="938213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08884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EE0C746-477C-4A82-BE8B-AB0E944E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319212"/>
            <a:ext cx="5048250" cy="42195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2057399" y="1866901"/>
            <a:ext cx="4202113" cy="102004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2494755" y="3198166"/>
            <a:ext cx="332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Alterado com Sucesso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92A849-5912-4D93-B24B-4E8A17FD48E9}"/>
              </a:ext>
            </a:extLst>
          </p:cNvPr>
          <p:cNvSpPr/>
          <p:nvPr/>
        </p:nvSpPr>
        <p:spPr>
          <a:xfrm>
            <a:off x="5321300" y="5177393"/>
            <a:ext cx="938213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36556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AE8879-4261-4606-95AB-7E692770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43" y="1037464"/>
            <a:ext cx="4202112" cy="528959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ALTERAR ENCAMINHADORES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811A2-3D85-49A9-84B1-86459CD663F3}"/>
              </a:ext>
            </a:extLst>
          </p:cNvPr>
          <p:cNvSpPr/>
          <p:nvPr/>
        </p:nvSpPr>
        <p:spPr>
          <a:xfrm>
            <a:off x="4448175" y="2794000"/>
            <a:ext cx="3781425" cy="3683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556340" y="1950540"/>
            <a:ext cx="332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Alterado com Sucesso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Neste momento estamos usando o servidor do Google para consultar domínio não </a:t>
            </a:r>
            <a:r>
              <a:rPr lang="pt-BR" sz="2400" b="1" dirty="0" err="1">
                <a:solidFill>
                  <a:srgbClr val="FF0000"/>
                </a:solidFill>
              </a:rPr>
              <a:t>autoritativos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92A849-5912-4D93-B24B-4E8A17FD48E9}"/>
              </a:ext>
            </a:extLst>
          </p:cNvPr>
          <p:cNvSpPr/>
          <p:nvPr/>
        </p:nvSpPr>
        <p:spPr>
          <a:xfrm>
            <a:off x="4987248" y="5897114"/>
            <a:ext cx="938213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1906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TIPOS DE ENTRADAS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653651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TIPOS DE ENTRADAS – RECORD’S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468312" y="1188112"/>
            <a:ext cx="790098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>
                <a:solidFill>
                  <a:srgbClr val="FF0000"/>
                </a:solidFill>
                <a:latin typeface="liberation sans"/>
              </a:rPr>
              <a:t>SOA</a:t>
            </a:r>
            <a:r>
              <a:rPr lang="pt-BR" sz="2000" dirty="0">
                <a:solidFill>
                  <a:srgbClr val="000000"/>
                </a:solidFill>
                <a:latin typeface="liberation sans"/>
              </a:rPr>
              <a:t> – Start </a:t>
            </a:r>
            <a:r>
              <a:rPr lang="pt-BR" sz="2000" dirty="0" err="1">
                <a:solidFill>
                  <a:srgbClr val="000000"/>
                </a:solidFill>
                <a:latin typeface="liberation sans"/>
              </a:rPr>
              <a:t>Of</a:t>
            </a:r>
            <a:r>
              <a:rPr lang="pt-BR" sz="200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liberation sans"/>
              </a:rPr>
              <a:t>Authority</a:t>
            </a:r>
            <a:r>
              <a:rPr lang="pt-BR" sz="2000" dirty="0">
                <a:solidFill>
                  <a:srgbClr val="000000"/>
                </a:solidFill>
                <a:latin typeface="liberation sans"/>
              </a:rPr>
              <a:t>. Indica o responsável por respostas autoritárias a um domínio, ou seja, o responsável pelo domínio. Também indica outras informações úteis como número serial da zona, replicação, 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000000"/>
              </a:solidFill>
              <a:latin typeface="liberation sans"/>
            </a:endParaRPr>
          </a:p>
          <a:p>
            <a:r>
              <a:rPr lang="pt-BR" altLang="pt-BR" sz="2000" b="1" dirty="0">
                <a:solidFill>
                  <a:srgbClr val="7030A0"/>
                </a:solidFill>
                <a:latin typeface="dejavu sans mono"/>
              </a:rPr>
              <a:t>NS</a:t>
            </a:r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: mapeia um </a:t>
            </a:r>
            <a:r>
              <a:rPr lang="pt-BR" altLang="pt-BR" sz="2000" b="1" dirty="0">
                <a:solidFill>
                  <a:srgbClr val="FF0000"/>
                </a:solidFill>
                <a:latin typeface="liberation sans"/>
              </a:rPr>
              <a:t>nome</a:t>
            </a:r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 para o servidor de nomes.</a:t>
            </a:r>
          </a:p>
          <a:p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Cada domínio tem que ter pelo menos </a:t>
            </a:r>
            <a:r>
              <a:rPr lang="pt-BR" altLang="pt-BR" sz="2000" b="1" dirty="0">
                <a:solidFill>
                  <a:srgbClr val="FF0000"/>
                </a:solidFill>
                <a:latin typeface="liberation sans"/>
              </a:rPr>
              <a:t>dois registro NS</a:t>
            </a:r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. </a:t>
            </a:r>
          </a:p>
          <a:p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Esses registros apontam para um </a:t>
            </a:r>
            <a:r>
              <a:rPr lang="pt-BR" altLang="pt-BR" sz="2000" b="1" dirty="0">
                <a:solidFill>
                  <a:srgbClr val="7030A0"/>
                </a:solidFill>
                <a:latin typeface="liberation sans"/>
              </a:rPr>
              <a:t>servidor DNS</a:t>
            </a:r>
            <a:r>
              <a:rPr lang="pt-BR" altLang="pt-BR" sz="2000" b="1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que </a:t>
            </a:r>
            <a:r>
              <a:rPr lang="pt-BR" altLang="pt-BR" sz="2000" b="1" dirty="0">
                <a:solidFill>
                  <a:srgbClr val="00B050"/>
                </a:solidFill>
                <a:latin typeface="liberation sans"/>
              </a:rPr>
              <a:t>deve</a:t>
            </a:r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 responder pesquisas relacionadas a esse domínio; </a:t>
            </a:r>
          </a:p>
          <a:p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Eles usualmente apontam para os servidores primário e secundário do domínio.</a:t>
            </a:r>
          </a:p>
          <a:p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Esses registros também permitem delegação DNS; por exemplo:</a:t>
            </a:r>
          </a:p>
          <a:p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A zona (SOA) </a:t>
            </a:r>
            <a:r>
              <a:rPr lang="pt-BR" altLang="pt-BR" sz="2000" b="1" dirty="0">
                <a:solidFill>
                  <a:srgbClr val="FF0000"/>
                </a:solidFill>
                <a:latin typeface="dejavu sans mono"/>
              </a:rPr>
              <a:t>redes.br</a:t>
            </a:r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 pode incluir um registro </a:t>
            </a:r>
            <a:r>
              <a:rPr lang="pt-BR" altLang="pt-BR" sz="2000" b="1" dirty="0">
                <a:solidFill>
                  <a:srgbClr val="7030A0"/>
                </a:solidFill>
                <a:latin typeface="liberation sans"/>
              </a:rPr>
              <a:t>NS</a:t>
            </a:r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 para </a:t>
            </a:r>
            <a:r>
              <a:rPr lang="pt-BR" altLang="pt-BR" sz="2000" b="1" dirty="0">
                <a:solidFill>
                  <a:srgbClr val="FF0000"/>
                </a:solidFill>
                <a:latin typeface="dejavu sans mono"/>
              </a:rPr>
              <a:t>ns1.redes.br</a:t>
            </a:r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, </a:t>
            </a:r>
          </a:p>
          <a:p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o que significa que o servidor </a:t>
            </a:r>
            <a:r>
              <a:rPr lang="pt-BR" altLang="pt-BR" sz="2000" b="1" dirty="0">
                <a:solidFill>
                  <a:srgbClr val="FF0000"/>
                </a:solidFill>
                <a:latin typeface="dejavu sans mono"/>
              </a:rPr>
              <a:t>ns1.redes.br</a:t>
            </a:r>
            <a:r>
              <a:rPr lang="pt-BR" altLang="pt-BR" sz="2000" dirty="0">
                <a:solidFill>
                  <a:srgbClr val="000000"/>
                </a:solidFill>
                <a:latin typeface="liberation sans"/>
              </a:rPr>
              <a:t> responde nomes  para o domínio </a:t>
            </a:r>
            <a:r>
              <a:rPr lang="pt-BR" altLang="pt-BR" sz="2000" b="1" dirty="0">
                <a:solidFill>
                  <a:srgbClr val="FF0000"/>
                </a:solidFill>
                <a:latin typeface="dejavu sans mono"/>
              </a:rPr>
              <a:t>redes.br.</a:t>
            </a:r>
            <a:endParaRPr lang="pt-BR" altLang="pt-BR" sz="2000" dirty="0">
              <a:solidFill>
                <a:srgbClr val="000000"/>
              </a:solidFill>
              <a:latin typeface="liberatio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b="1" dirty="0">
              <a:solidFill>
                <a:srgbClr val="000000"/>
              </a:solid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30640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9DFE814-CDAA-4FE2-A3E0-C63A79EE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6" y="2128120"/>
            <a:ext cx="8515351" cy="215699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IDENTIFICANDO </a:t>
            </a:r>
            <a:r>
              <a:rPr lang="pt-BR" dirty="0">
                <a:solidFill>
                  <a:srgbClr val="FF0000"/>
                </a:solidFill>
              </a:rPr>
              <a:t>SOA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BA5668-0C87-43DC-AA9C-15E1370392B8}"/>
              </a:ext>
            </a:extLst>
          </p:cNvPr>
          <p:cNvSpPr/>
          <p:nvPr/>
        </p:nvSpPr>
        <p:spPr>
          <a:xfrm>
            <a:off x="3733317" y="3510313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  <a:latin typeface="dejavu sans mono"/>
              </a:rPr>
              <a:t>Clicar 2x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012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IDENTIFICANDO </a:t>
            </a:r>
            <a:r>
              <a:rPr lang="pt-BR" dirty="0">
                <a:solidFill>
                  <a:srgbClr val="FF0000"/>
                </a:solidFill>
              </a:rPr>
              <a:t>SOA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9D8517-F262-4AE1-B874-2C4941E7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825" y="1233487"/>
            <a:ext cx="3771900" cy="46196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1B0C1CA-D26C-40E2-8C67-4D5C988618A0}"/>
              </a:ext>
            </a:extLst>
          </p:cNvPr>
          <p:cNvSpPr/>
          <p:nvPr/>
        </p:nvSpPr>
        <p:spPr>
          <a:xfrm>
            <a:off x="3757381" y="3179982"/>
            <a:ext cx="2070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  <a:latin typeface="dejavu sans mono"/>
              </a:rPr>
              <a:t>Arquivo de conf.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744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IDENTIFICANDO </a:t>
            </a:r>
            <a:r>
              <a:rPr lang="pt-BR" dirty="0">
                <a:solidFill>
                  <a:srgbClr val="FF0000"/>
                </a:solidFill>
              </a:rPr>
              <a:t>SOA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BCCD16-DE6A-4FB7-888C-EA83C916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7" y="1308100"/>
            <a:ext cx="3762375" cy="46482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D8E1522-6BC1-4755-8D2A-4B2E798B9A7A}"/>
              </a:ext>
            </a:extLst>
          </p:cNvPr>
          <p:cNvSpPr/>
          <p:nvPr/>
        </p:nvSpPr>
        <p:spPr>
          <a:xfrm>
            <a:off x="1305839" y="3752516"/>
            <a:ext cx="6037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dirty="0">
                <a:solidFill>
                  <a:srgbClr val="FF0000"/>
                </a:solidFill>
                <a:latin typeface="dejavu sans mono"/>
              </a:rPr>
              <a:t>Se caso tivéssemos o Secundário</a:t>
            </a:r>
          </a:p>
          <a:p>
            <a:pPr algn="ctr"/>
            <a:r>
              <a:rPr lang="pt-BR" dirty="0">
                <a:solidFill>
                  <a:srgbClr val="FF0000"/>
                </a:solidFill>
                <a:latin typeface="dejavu sans mono"/>
              </a:rPr>
              <a:t>Não vamos ter secundário então vamos configurar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930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IDENTIFICANDO </a:t>
            </a:r>
            <a:r>
              <a:rPr lang="pt-BR" dirty="0">
                <a:solidFill>
                  <a:srgbClr val="FF0000"/>
                </a:solidFill>
              </a:rPr>
              <a:t>SOA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AE17CFF-06F8-416E-A858-64324AF8CE9F}"/>
              </a:ext>
            </a:extLst>
          </p:cNvPr>
          <p:cNvSpPr/>
          <p:nvPr/>
        </p:nvSpPr>
        <p:spPr>
          <a:xfrm>
            <a:off x="1230750" y="2381071"/>
            <a:ext cx="1139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dirty="0">
                <a:solidFill>
                  <a:srgbClr val="FF0000"/>
                </a:solidFill>
                <a:latin typeface="dejavu sans mono"/>
              </a:rPr>
              <a:t>Aponta para o próprio servidor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A37400-5EF1-4B03-8063-E4FC3807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238250"/>
            <a:ext cx="3829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20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47A8F7C-B374-4B19-9E8B-9F143AB7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6" y="2128120"/>
            <a:ext cx="8515351" cy="215699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IDENTIFICANDO </a:t>
            </a:r>
            <a:r>
              <a:rPr lang="pt-BR" dirty="0">
                <a:solidFill>
                  <a:srgbClr val="7030A0"/>
                </a:solidFill>
              </a:rPr>
              <a:t>NS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A60275-936F-4EF8-9929-3347E34B4FD5}"/>
              </a:ext>
            </a:extLst>
          </p:cNvPr>
          <p:cNvSpPr/>
          <p:nvPr/>
        </p:nvSpPr>
        <p:spPr>
          <a:xfrm>
            <a:off x="3733317" y="3510313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  <a:latin typeface="dejavu sans mono"/>
              </a:rPr>
              <a:t>Clicar 2x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51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7030A0"/>
                </a:solidFill>
              </a:rPr>
              <a:t>Verificar </a:t>
            </a:r>
            <a:r>
              <a:rPr lang="pt-BR" sz="2000" dirty="0" err="1">
                <a:solidFill>
                  <a:srgbClr val="7030A0"/>
                </a:solidFill>
              </a:rPr>
              <a:t>IPs</a:t>
            </a:r>
            <a:r>
              <a:rPr lang="pt-BR" sz="2000" dirty="0">
                <a:solidFill>
                  <a:srgbClr val="7030A0"/>
                </a:solidFill>
              </a:rPr>
              <a:t> da interface:</a:t>
            </a:r>
          </a:p>
          <a:p>
            <a:pPr marL="0" indent="0">
              <a:buNone/>
            </a:pPr>
            <a:r>
              <a:rPr lang="pt-BR" sz="2000" dirty="0"/>
              <a:t>IP Interno/Privado: </a:t>
            </a:r>
            <a:r>
              <a:rPr lang="pt-BR" sz="2000" dirty="0">
                <a:solidFill>
                  <a:srgbClr val="FF0000"/>
                </a:solidFill>
              </a:rPr>
              <a:t>192.168.0.20 - não muda</a:t>
            </a:r>
          </a:p>
          <a:p>
            <a:pPr marL="0" indent="0">
              <a:buNone/>
            </a:pPr>
            <a:r>
              <a:rPr lang="pt-BR" sz="2000" dirty="0"/>
              <a:t>IP Externo/Publico: </a:t>
            </a:r>
            <a:r>
              <a:rPr lang="pt-BR" sz="2000" dirty="0">
                <a:solidFill>
                  <a:srgbClr val="FF0000"/>
                </a:solidFill>
              </a:rPr>
              <a:t>54.144.44.X – (não muda – porque conf. o </a:t>
            </a:r>
            <a:r>
              <a:rPr lang="pt-BR" sz="2000" dirty="0" err="1">
                <a:solidFill>
                  <a:srgbClr val="FF0000"/>
                </a:solidFill>
              </a:rPr>
              <a:t>Elastic</a:t>
            </a:r>
            <a:r>
              <a:rPr lang="pt-BR" sz="2000" dirty="0">
                <a:solidFill>
                  <a:srgbClr val="FF0000"/>
                </a:solidFill>
              </a:rPr>
              <a:t> IP)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Nome da Maquina: </a:t>
            </a:r>
            <a:r>
              <a:rPr lang="pt-BR" sz="2000" dirty="0" err="1">
                <a:solidFill>
                  <a:srgbClr val="7030A0"/>
                </a:solidFill>
              </a:rPr>
              <a:t>srvarqbitbeat.</a:t>
            </a:r>
            <a:r>
              <a:rPr lang="pt-BR" sz="2000" dirty="0" err="1">
                <a:solidFill>
                  <a:srgbClr val="FF0000"/>
                </a:solidFill>
              </a:rPr>
              <a:t>senaiedu.local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Domínio: </a:t>
            </a:r>
            <a:r>
              <a:rPr lang="pt-BR" sz="2000" dirty="0" err="1">
                <a:solidFill>
                  <a:srgbClr val="FF0000"/>
                </a:solidFill>
              </a:rPr>
              <a:t>senaiedu.local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Nome NETBIOS: </a:t>
            </a:r>
            <a:r>
              <a:rPr lang="pt-BR" sz="2000" dirty="0">
                <a:solidFill>
                  <a:srgbClr val="FF0000"/>
                </a:solidFill>
              </a:rPr>
              <a:t>SENAIEDU</a:t>
            </a:r>
          </a:p>
          <a:p>
            <a:pPr marL="0" indent="0">
              <a:buNone/>
            </a:pPr>
            <a:r>
              <a:rPr lang="pt-BR" sz="2000" dirty="0"/>
              <a:t>Usuário do domínio: </a:t>
            </a:r>
            <a:r>
              <a:rPr lang="pt-BR" sz="2000" dirty="0">
                <a:solidFill>
                  <a:srgbClr val="FF0000"/>
                </a:solidFill>
              </a:rPr>
              <a:t>SENAIEDU\administrator</a:t>
            </a: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SRVARQBITBEAT</a:t>
            </a:r>
            <a:r>
              <a:rPr lang="pt-BR" dirty="0"/>
              <a:t> – INFORMAÇÔES</a:t>
            </a:r>
          </a:p>
        </p:txBody>
      </p:sp>
    </p:spTree>
    <p:extLst>
      <p:ext uri="{BB962C8B-B14F-4D97-AF65-F5344CB8AC3E}">
        <p14:creationId xmlns:p14="http://schemas.microsoft.com/office/powerpoint/2010/main" val="3867969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IDENTIFICANDO </a:t>
            </a:r>
            <a:r>
              <a:rPr lang="pt-BR" dirty="0">
                <a:solidFill>
                  <a:srgbClr val="7030A0"/>
                </a:solidFill>
              </a:rPr>
              <a:t>NS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29A61F-53D9-4A3C-8DEE-E1240398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090612"/>
            <a:ext cx="3838575" cy="46767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F74E86A-96A6-4D20-87AA-3AE9A9338A66}"/>
              </a:ext>
            </a:extLst>
          </p:cNvPr>
          <p:cNvSpPr/>
          <p:nvPr/>
        </p:nvSpPr>
        <p:spPr>
          <a:xfrm>
            <a:off x="3492500" y="4407866"/>
            <a:ext cx="938213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8066EC-DF62-4F3E-ABF4-0CBF464B7F20}"/>
              </a:ext>
            </a:extLst>
          </p:cNvPr>
          <p:cNvSpPr/>
          <p:nvPr/>
        </p:nvSpPr>
        <p:spPr>
          <a:xfrm>
            <a:off x="5118100" y="2782266"/>
            <a:ext cx="938213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1EE2E2-C003-4F8B-BF40-D8F35B23B77F}"/>
              </a:ext>
            </a:extLst>
          </p:cNvPr>
          <p:cNvSpPr/>
          <p:nvPr/>
        </p:nvSpPr>
        <p:spPr>
          <a:xfrm>
            <a:off x="4340245" y="3244333"/>
            <a:ext cx="152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  <a:latin typeface="dejavu sans mono"/>
              </a:rPr>
              <a:t>Algo errado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916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6DC5D2C-5082-4434-90A1-684198EC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481137"/>
            <a:ext cx="5086350" cy="38957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IDENTIFICANDO </a:t>
            </a:r>
            <a:r>
              <a:rPr lang="pt-BR" dirty="0">
                <a:solidFill>
                  <a:srgbClr val="7030A0"/>
                </a:solidFill>
              </a:rPr>
              <a:t>NS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F39BEAC-8DD9-4DAA-AE2D-E98EC5DCF940}"/>
              </a:ext>
            </a:extLst>
          </p:cNvPr>
          <p:cNvSpPr/>
          <p:nvPr/>
        </p:nvSpPr>
        <p:spPr>
          <a:xfrm>
            <a:off x="2044700" y="2820366"/>
            <a:ext cx="2971800" cy="8245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8E236A-F1D1-4B39-AFF3-D32AF3DF6A37}"/>
              </a:ext>
            </a:extLst>
          </p:cNvPr>
          <p:cNvSpPr/>
          <p:nvPr/>
        </p:nvSpPr>
        <p:spPr>
          <a:xfrm>
            <a:off x="2805025" y="3744694"/>
            <a:ext cx="285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Preencher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7030A0"/>
                </a:solidFill>
              </a:rPr>
              <a:t>Seu_IP_AD_DS</a:t>
            </a:r>
            <a:r>
              <a:rPr lang="pt-BR" b="1" dirty="0">
                <a:solidFill>
                  <a:srgbClr val="7030A0"/>
                </a:solidFill>
              </a:rPr>
              <a:t>  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e clicar na </a:t>
            </a:r>
            <a:r>
              <a:rPr lang="pt-BR" b="1" dirty="0">
                <a:solidFill>
                  <a:srgbClr val="FF0000"/>
                </a:solidFill>
              </a:rPr>
              <a:t>parte em branco </a:t>
            </a:r>
            <a:r>
              <a:rPr lang="pt-BR" b="1" dirty="0"/>
              <a:t>ou clique no botão </a:t>
            </a:r>
            <a:r>
              <a:rPr lang="pt-BR" b="1" dirty="0">
                <a:solidFill>
                  <a:srgbClr val="FF0000"/>
                </a:solidFill>
              </a:rPr>
              <a:t>“Resolver”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8C622-7BD0-41A1-962A-2CDC4C1C3025}"/>
              </a:ext>
            </a:extLst>
          </p:cNvPr>
          <p:cNvSpPr/>
          <p:nvPr/>
        </p:nvSpPr>
        <p:spPr>
          <a:xfrm>
            <a:off x="6146800" y="2209800"/>
            <a:ext cx="93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78924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F9B8F6-1B5B-42AB-98B0-7F693FA8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076325"/>
            <a:ext cx="3838575" cy="47053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IDENTIFICANDO </a:t>
            </a:r>
            <a:r>
              <a:rPr lang="pt-BR" dirty="0">
                <a:solidFill>
                  <a:srgbClr val="7030A0"/>
                </a:solidFill>
              </a:rPr>
              <a:t>NS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4E86A-96A6-4D20-87AA-3AE9A9338A66}"/>
              </a:ext>
            </a:extLst>
          </p:cNvPr>
          <p:cNvSpPr/>
          <p:nvPr/>
        </p:nvSpPr>
        <p:spPr>
          <a:xfrm>
            <a:off x="3295562" y="5413309"/>
            <a:ext cx="938213" cy="3682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8066EC-DF62-4F3E-ABF4-0CBF464B7F20}"/>
              </a:ext>
            </a:extLst>
          </p:cNvPr>
          <p:cNvSpPr/>
          <p:nvPr/>
        </p:nvSpPr>
        <p:spPr>
          <a:xfrm>
            <a:off x="5118100" y="2552700"/>
            <a:ext cx="1016000" cy="5978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1EE2E2-C003-4F8B-BF40-D8F35B23B77F}"/>
              </a:ext>
            </a:extLst>
          </p:cNvPr>
          <p:cNvSpPr/>
          <p:nvPr/>
        </p:nvSpPr>
        <p:spPr>
          <a:xfrm>
            <a:off x="5363047" y="3207138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  <a:latin typeface="dejavu sans mono"/>
              </a:rPr>
              <a:t>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8309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pt-BR" dirty="0"/>
              <a:t>CRIAR</a:t>
            </a:r>
          </a:p>
          <a:p>
            <a:r>
              <a:rPr lang="pt-BR" dirty="0"/>
              <a:t>APONTAMENTOS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4030696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r>
              <a:rPr lang="pt-BR" dirty="0"/>
              <a:t>CRIAR REGISTRO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38683317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ZONA REVERSA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498792" y="1351508"/>
            <a:ext cx="790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b="1" dirty="0">
                <a:solidFill>
                  <a:srgbClr val="00B050"/>
                </a:solidFill>
                <a:latin typeface="dejavu sans mono"/>
              </a:rPr>
              <a:t>A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: endereço </a:t>
            </a:r>
            <a:r>
              <a:rPr lang="pt-BR" altLang="pt-BR" sz="2400" dirty="0">
                <a:solidFill>
                  <a:srgbClr val="000000"/>
                </a:solidFill>
                <a:highlight>
                  <a:srgbClr val="FFFF00"/>
                </a:highlight>
                <a:latin typeface="liberation sans"/>
              </a:rPr>
              <a:t>IPv4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 – Nome que aponta para um IP.</a:t>
            </a:r>
          </a:p>
          <a:p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Ex.: www	IN	</a:t>
            </a:r>
            <a:r>
              <a:rPr lang="pt-BR" altLang="pt-BR" sz="2400" b="1" dirty="0">
                <a:solidFill>
                  <a:srgbClr val="00B050"/>
                </a:solidFill>
                <a:latin typeface="liberation sans"/>
              </a:rPr>
              <a:t>A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	192.168.0.20</a:t>
            </a:r>
          </a:p>
          <a:p>
            <a:endParaRPr lang="pt-BR" altLang="pt-BR" sz="2400" dirty="0">
              <a:solidFill>
                <a:srgbClr val="000000"/>
              </a:solidFill>
              <a:latin typeface="liberation sans"/>
            </a:endParaRPr>
          </a:p>
          <a:p>
            <a:r>
              <a:rPr lang="pt-BR" altLang="pt-BR" sz="2400" b="1" dirty="0">
                <a:solidFill>
                  <a:srgbClr val="7030A0"/>
                </a:solidFill>
                <a:latin typeface="dejavu sans mono"/>
              </a:rPr>
              <a:t>AAAA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: endereço </a:t>
            </a:r>
            <a:r>
              <a:rPr lang="pt-BR" altLang="pt-BR" sz="2400" dirty="0">
                <a:solidFill>
                  <a:srgbClr val="000000"/>
                </a:solidFill>
                <a:highlight>
                  <a:srgbClr val="FFFF00"/>
                </a:highlight>
                <a:latin typeface="liberation sans"/>
              </a:rPr>
              <a:t>IPv6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 – Nome que aponta para um IP.</a:t>
            </a:r>
          </a:p>
          <a:p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Ex.: www	IN	</a:t>
            </a:r>
            <a:r>
              <a:rPr lang="pt-BR" altLang="pt-BR" sz="2400" b="1" dirty="0">
                <a:solidFill>
                  <a:srgbClr val="7030A0"/>
                </a:solidFill>
                <a:latin typeface="liberation sans"/>
              </a:rPr>
              <a:t>AAAA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		2001:CADE:CAFE::80</a:t>
            </a:r>
          </a:p>
          <a:p>
            <a:endParaRPr lang="pt-BR" altLang="pt-BR" sz="2400" dirty="0">
              <a:solidFill>
                <a:srgbClr val="000000"/>
              </a:solidFill>
              <a:latin typeface="liberation san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Ex.: www	IN	</a:t>
            </a:r>
            <a:r>
              <a:rPr lang="pt-BR" altLang="pt-BR" sz="2400" b="1" dirty="0">
                <a:solidFill>
                  <a:srgbClr val="00B050"/>
                </a:solidFill>
                <a:latin typeface="liberation sans"/>
              </a:rPr>
              <a:t>A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	192.168.0.20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b="1" dirty="0">
              <a:solidFill>
                <a:srgbClr val="000000"/>
              </a:solidFill>
              <a:latin typeface="dejavu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b="1" dirty="0">
              <a:solidFill>
                <a:srgbClr val="000000"/>
              </a:solid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294336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00B253-BADA-4038-AECD-3E85C05B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7" y="931817"/>
            <a:ext cx="5876925" cy="5543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REGISTRO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8066EC-DF62-4F3E-ABF4-0CBF464B7F20}"/>
              </a:ext>
            </a:extLst>
          </p:cNvPr>
          <p:cNvSpPr/>
          <p:nvPr/>
        </p:nvSpPr>
        <p:spPr>
          <a:xfrm>
            <a:off x="4572000" y="2781233"/>
            <a:ext cx="1562100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220313-8DD8-4244-BA75-2BD05EEFD68D}"/>
              </a:ext>
            </a:extLst>
          </p:cNvPr>
          <p:cNvSpPr/>
          <p:nvPr/>
        </p:nvSpPr>
        <p:spPr>
          <a:xfrm>
            <a:off x="2879172" y="3665790"/>
            <a:ext cx="1164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 na parte em branco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2C6C9D0-8232-4B65-B1C7-040BC0E07EDC}"/>
              </a:ext>
            </a:extLst>
          </p:cNvPr>
          <p:cNvCxnSpPr/>
          <p:nvPr/>
        </p:nvCxnSpPr>
        <p:spPr>
          <a:xfrm flipV="1">
            <a:off x="3840293" y="3507432"/>
            <a:ext cx="431800" cy="158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44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6897C75-9E07-48B6-933C-6D679FC7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414384"/>
            <a:ext cx="4171852" cy="43152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REGISTRO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8066EC-DF62-4F3E-ABF4-0CBF464B7F20}"/>
              </a:ext>
            </a:extLst>
          </p:cNvPr>
          <p:cNvSpPr/>
          <p:nvPr/>
        </p:nvSpPr>
        <p:spPr>
          <a:xfrm>
            <a:off x="2790824" y="1860453"/>
            <a:ext cx="3038475" cy="65391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220313-8DD8-4244-BA75-2BD05EEFD68D}"/>
              </a:ext>
            </a:extLst>
          </p:cNvPr>
          <p:cNvSpPr/>
          <p:nvPr/>
        </p:nvSpPr>
        <p:spPr>
          <a:xfrm>
            <a:off x="680906" y="1932585"/>
            <a:ext cx="2198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Preencher nome: </a:t>
            </a:r>
            <a:r>
              <a:rPr lang="pt-BR" b="1" dirty="0" err="1">
                <a:solidFill>
                  <a:srgbClr val="7030A0"/>
                </a:solidFill>
              </a:rPr>
              <a:t>srvarqbitbeat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E8273F-6730-4B25-AA8F-60AC120C435B}"/>
              </a:ext>
            </a:extLst>
          </p:cNvPr>
          <p:cNvSpPr/>
          <p:nvPr/>
        </p:nvSpPr>
        <p:spPr>
          <a:xfrm>
            <a:off x="2790824" y="3133647"/>
            <a:ext cx="2898776" cy="5020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8E21FE-770F-40E4-AD72-BB93E69A0065}"/>
              </a:ext>
            </a:extLst>
          </p:cNvPr>
          <p:cNvSpPr/>
          <p:nvPr/>
        </p:nvSpPr>
        <p:spPr>
          <a:xfrm>
            <a:off x="706306" y="2951282"/>
            <a:ext cx="21988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Preencher </a:t>
            </a:r>
            <a:r>
              <a:rPr lang="pt-BR" sz="2400" b="1" dirty="0" err="1">
                <a:solidFill>
                  <a:srgbClr val="00B050"/>
                </a:solidFill>
              </a:rPr>
              <a:t>Seu_IP</a:t>
            </a:r>
            <a:r>
              <a:rPr lang="pt-BR" b="1" dirty="0">
                <a:solidFill>
                  <a:srgbClr val="FF0000"/>
                </a:solidFill>
              </a:rPr>
              <a:t>: do </a:t>
            </a:r>
            <a:r>
              <a:rPr lang="pt-BR" b="1" dirty="0" err="1">
                <a:solidFill>
                  <a:srgbClr val="7030A0"/>
                </a:solidFill>
              </a:rPr>
              <a:t>srvarqbitbeat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F77AB52-2571-4B71-A489-E88BC63D81C2}"/>
              </a:ext>
            </a:extLst>
          </p:cNvPr>
          <p:cNvSpPr/>
          <p:nvPr/>
        </p:nvSpPr>
        <p:spPr>
          <a:xfrm>
            <a:off x="2790824" y="3668361"/>
            <a:ext cx="2898776" cy="5020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2FF9ECB-FD62-4F2B-9073-E71A7F235723}"/>
              </a:ext>
            </a:extLst>
          </p:cNvPr>
          <p:cNvSpPr/>
          <p:nvPr/>
        </p:nvSpPr>
        <p:spPr>
          <a:xfrm>
            <a:off x="596769" y="3952373"/>
            <a:ext cx="2198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Marcar PTR, mesmo não tendo a Zona, para deixar marcado a atualização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08ED69-E73A-439E-85B0-DF9ABAD03A0C}"/>
              </a:ext>
            </a:extLst>
          </p:cNvPr>
          <p:cNvSpPr/>
          <p:nvPr/>
        </p:nvSpPr>
        <p:spPr>
          <a:xfrm>
            <a:off x="3327267" y="4203075"/>
            <a:ext cx="303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PTR (Pointer) é DNS Reverso, traduz IP para nome</a:t>
            </a:r>
            <a:endParaRPr lang="pt-B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6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FEA6A44-80E6-40B2-AA7A-3E1CF35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15" y="2596097"/>
            <a:ext cx="4987167" cy="183673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AVISOS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220313-8DD8-4244-BA75-2BD05EEFD68D}"/>
              </a:ext>
            </a:extLst>
          </p:cNvPr>
          <p:cNvSpPr/>
          <p:nvPr/>
        </p:nvSpPr>
        <p:spPr>
          <a:xfrm>
            <a:off x="3082492" y="2134432"/>
            <a:ext cx="297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Criado com sucesso</a:t>
            </a:r>
            <a:endParaRPr lang="pt-BR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514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248085-355C-4A43-8301-63EFEC7C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27" y="2456089"/>
            <a:ext cx="7945444" cy="97291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REGISTRO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pt-BR" dirty="0"/>
              <a:t>CRIADO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220313-8DD8-4244-BA75-2BD05EEFD68D}"/>
              </a:ext>
            </a:extLst>
          </p:cNvPr>
          <p:cNvSpPr/>
          <p:nvPr/>
        </p:nvSpPr>
        <p:spPr>
          <a:xfrm>
            <a:off x="4091490" y="3565426"/>
            <a:ext cx="339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Registro criado com Sucesso</a:t>
            </a:r>
            <a:endParaRPr lang="pt-BR" sz="2000" b="1" dirty="0"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E8273F-6730-4B25-AA8F-60AC120C435B}"/>
              </a:ext>
            </a:extLst>
          </p:cNvPr>
          <p:cNvSpPr/>
          <p:nvPr/>
        </p:nvSpPr>
        <p:spPr>
          <a:xfrm>
            <a:off x="820927" y="3101340"/>
            <a:ext cx="7716955" cy="3276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489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SERVIDOR DNS</a:t>
            </a:r>
          </a:p>
        </p:txBody>
      </p:sp>
      <p:pic>
        <p:nvPicPr>
          <p:cNvPr id="4" name="Picture 2" descr="ns-lookup - DNS lookup">
            <a:extLst>
              <a:ext uri="{FF2B5EF4-FFF2-40B4-BE49-F238E27FC236}">
                <a16:creationId xmlns:a16="http://schemas.microsoft.com/office/drawing/2014/main" id="{D4669ED4-B107-4B5A-BF14-4B73429F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89" y="2673961"/>
            <a:ext cx="3443320" cy="25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018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pt-BR" dirty="0"/>
              <a:t>TESTES COM</a:t>
            </a:r>
          </a:p>
          <a:p>
            <a:r>
              <a:rPr lang="pt-BR" dirty="0"/>
              <a:t>REGISTRO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20296936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</a:t>
            </a:r>
            <a:r>
              <a:rPr lang="pt-BR" dirty="0">
                <a:solidFill>
                  <a:schemeClr val="tx1"/>
                </a:solidFill>
              </a:rPr>
              <a:t> – TESTE DE PING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/>
              <a:t>Ping</a:t>
            </a:r>
            <a:r>
              <a:rPr lang="pt-BR" sz="2800" b="1" dirty="0"/>
              <a:t> normal só o IP:</a:t>
            </a:r>
          </a:p>
          <a:p>
            <a:r>
              <a:rPr lang="pt-BR" sz="2800" dirty="0"/>
              <a:t>Conhecendo o nome da estação pelo </a:t>
            </a:r>
            <a:r>
              <a:rPr lang="pt-BR" sz="2800" dirty="0" err="1"/>
              <a:t>ping</a:t>
            </a:r>
            <a:endParaRPr lang="pt-BR" sz="2800" dirty="0"/>
          </a:p>
          <a:p>
            <a:endParaRPr lang="pt-BR" sz="2800" dirty="0"/>
          </a:p>
          <a:p>
            <a:r>
              <a:rPr lang="pt-BR" sz="2800" b="1" dirty="0" err="1"/>
              <a:t>NSLookUP</a:t>
            </a:r>
            <a:r>
              <a:rPr lang="pt-BR" sz="2800" b="1" dirty="0"/>
              <a:t>:</a:t>
            </a:r>
          </a:p>
          <a:p>
            <a:r>
              <a:rPr lang="pt-BR" sz="2800" dirty="0"/>
              <a:t>Conhecendo o nome da estação pelo </a:t>
            </a:r>
            <a:r>
              <a:rPr lang="pt-BR" sz="2800" dirty="0" err="1"/>
              <a:t>nslookup</a:t>
            </a:r>
            <a:r>
              <a:rPr lang="pt-BR" sz="2800" dirty="0"/>
              <a:t> </a:t>
            </a:r>
            <a:endParaRPr lang="pt-BR" sz="2800" dirty="0">
              <a:solidFill>
                <a:srgbClr val="FF000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b="1" dirty="0" err="1"/>
              <a:t>Ping</a:t>
            </a:r>
            <a:r>
              <a:rPr lang="pt-BR" sz="2800" b="1" dirty="0"/>
              <a:t> por IP e obter o nome:</a:t>
            </a:r>
          </a:p>
          <a:p>
            <a:r>
              <a:rPr lang="pt-BR" sz="2800" dirty="0"/>
              <a:t>Conhecendo o nome da estação pelo </a:t>
            </a:r>
            <a:r>
              <a:rPr lang="pt-BR" sz="2800" dirty="0" err="1"/>
              <a:t>ping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–a</a:t>
            </a:r>
          </a:p>
          <a:p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159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CRIAR REGISTRO </a:t>
            </a:r>
            <a:r>
              <a:rPr lang="pt-BR" dirty="0">
                <a:solidFill>
                  <a:srgbClr val="FF0000"/>
                </a:solidFill>
              </a:rPr>
              <a:t>CNAME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0838588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REGISTRO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238ED-FA2F-41C2-96C5-9576941913B9}"/>
              </a:ext>
            </a:extLst>
          </p:cNvPr>
          <p:cNvSpPr/>
          <p:nvPr/>
        </p:nvSpPr>
        <p:spPr>
          <a:xfrm>
            <a:off x="498792" y="1351508"/>
            <a:ext cx="7900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>
                <a:solidFill>
                  <a:srgbClr val="FF0000"/>
                </a:solidFill>
                <a:latin typeface="dejavu sans mono"/>
              </a:rPr>
              <a:t>CNAME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: </a:t>
            </a:r>
            <a:r>
              <a:rPr lang="pt-BR" altLang="pt-BR" sz="2400" dirty="0">
                <a:solidFill>
                  <a:srgbClr val="FF0000"/>
                </a:solidFill>
                <a:latin typeface="liberation sans"/>
              </a:rPr>
              <a:t>Alias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 (</a:t>
            </a:r>
            <a:r>
              <a:rPr lang="pt-BR" altLang="pt-BR" sz="2400" i="1" dirty="0">
                <a:solidFill>
                  <a:srgbClr val="000000"/>
                </a:solidFill>
                <a:latin typeface="liberation sans"/>
              </a:rPr>
              <a:t>nome </a:t>
            </a:r>
            <a:r>
              <a:rPr lang="pt-BR" altLang="pt-BR" sz="2400" i="1" dirty="0">
                <a:solidFill>
                  <a:srgbClr val="FF0000"/>
                </a:solidFill>
                <a:latin typeface="liberation sans"/>
              </a:rPr>
              <a:t>Canônico</a:t>
            </a:r>
            <a:r>
              <a:rPr lang="pt-BR" altLang="pt-BR" sz="2400" i="1" dirty="0">
                <a:solidFill>
                  <a:srgbClr val="000000"/>
                </a:solidFill>
                <a:latin typeface="liberation sans"/>
              </a:rPr>
              <a:t> - Apelido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Ex.: </a:t>
            </a:r>
            <a:r>
              <a:rPr lang="pt-BR" altLang="pt-BR" sz="2400" dirty="0" err="1">
                <a:solidFill>
                  <a:srgbClr val="000000"/>
                </a:solidFill>
                <a:latin typeface="liberation sans"/>
              </a:rPr>
              <a:t>ftp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	IN	</a:t>
            </a:r>
            <a:r>
              <a:rPr lang="pt-BR" altLang="pt-BR" sz="2400" b="1" dirty="0">
                <a:solidFill>
                  <a:srgbClr val="FF0000"/>
                </a:solidFill>
                <a:latin typeface="liberation sans"/>
              </a:rPr>
              <a:t>CNAME</a:t>
            </a:r>
            <a:r>
              <a:rPr lang="pt-BR" altLang="pt-BR" sz="2400" dirty="0">
                <a:solidFill>
                  <a:srgbClr val="000000"/>
                </a:solidFill>
                <a:latin typeface="liberation sans"/>
              </a:rPr>
              <a:t>	www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b="1" dirty="0">
              <a:solidFill>
                <a:srgbClr val="000000"/>
              </a:solidFill>
              <a:latin typeface="dejavu sans mon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70AB1C-A00D-4185-9980-DB74D36C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10" y="2167102"/>
            <a:ext cx="38671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82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REGISTRO </a:t>
            </a:r>
            <a:r>
              <a:rPr lang="pt-BR" dirty="0">
                <a:solidFill>
                  <a:srgbClr val="FF0000"/>
                </a:solidFill>
              </a:rPr>
              <a:t>CNAME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CD6B94-622E-4649-971D-33D8A4F3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028633"/>
            <a:ext cx="5905500" cy="35052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88B6ADF-D453-40A6-B74E-218866F13141}"/>
              </a:ext>
            </a:extLst>
          </p:cNvPr>
          <p:cNvSpPr/>
          <p:nvPr/>
        </p:nvSpPr>
        <p:spPr>
          <a:xfrm>
            <a:off x="4789805" y="3658170"/>
            <a:ext cx="1562100" cy="2824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4E03BDF-5BCB-488B-A896-BEDD316B4F56}"/>
              </a:ext>
            </a:extLst>
          </p:cNvPr>
          <p:cNvSpPr/>
          <p:nvPr/>
        </p:nvSpPr>
        <p:spPr>
          <a:xfrm>
            <a:off x="2879172" y="3665790"/>
            <a:ext cx="1164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 na parte em branco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7A5FD7A-E097-411F-9209-753945B21F77}"/>
              </a:ext>
            </a:extLst>
          </p:cNvPr>
          <p:cNvCxnSpPr/>
          <p:nvPr/>
        </p:nvCxnSpPr>
        <p:spPr>
          <a:xfrm flipV="1">
            <a:off x="4038227" y="3507432"/>
            <a:ext cx="431800" cy="158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265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8A9168-5DE9-439B-BA86-1A3DCAF1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214437"/>
            <a:ext cx="3867150" cy="44291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OUTRO REGISTRO </a:t>
            </a:r>
            <a:r>
              <a:rPr lang="pt-BR" dirty="0">
                <a:solidFill>
                  <a:srgbClr val="FF0000"/>
                </a:solidFill>
              </a:rPr>
              <a:t>CRIADO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220313-8DD8-4244-BA75-2BD05EEFD68D}"/>
              </a:ext>
            </a:extLst>
          </p:cNvPr>
          <p:cNvSpPr/>
          <p:nvPr/>
        </p:nvSpPr>
        <p:spPr>
          <a:xfrm>
            <a:off x="2769644" y="3725446"/>
            <a:ext cx="339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Registro criado com Sucesso</a:t>
            </a:r>
            <a:endParaRPr lang="pt-BR" sz="2000" b="1" dirty="0"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E8273F-6730-4B25-AA8F-60AC120C435B}"/>
              </a:ext>
            </a:extLst>
          </p:cNvPr>
          <p:cNvSpPr/>
          <p:nvPr/>
        </p:nvSpPr>
        <p:spPr>
          <a:xfrm>
            <a:off x="2678584" y="1851660"/>
            <a:ext cx="3539336" cy="52094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0663D7-22A3-4030-AC06-BEEFF7837C1C}"/>
              </a:ext>
            </a:extLst>
          </p:cNvPr>
          <p:cNvSpPr/>
          <p:nvPr/>
        </p:nvSpPr>
        <p:spPr>
          <a:xfrm>
            <a:off x="372931" y="2003270"/>
            <a:ext cx="219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rgbClr val="FF0000"/>
                </a:solidFill>
              </a:rPr>
              <a:t>cname</a:t>
            </a:r>
            <a:r>
              <a:rPr lang="pt-BR" b="1" dirty="0">
                <a:solidFill>
                  <a:srgbClr val="FF0000"/>
                </a:solidFill>
              </a:rPr>
              <a:t>: </a:t>
            </a:r>
            <a:r>
              <a:rPr lang="pt-BR" b="1" dirty="0" err="1">
                <a:solidFill>
                  <a:srgbClr val="7030A0"/>
                </a:solidFill>
              </a:rPr>
              <a:t>ftp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E0C902-B590-4A1A-8BA4-613F21A086B3}"/>
              </a:ext>
            </a:extLst>
          </p:cNvPr>
          <p:cNvSpPr/>
          <p:nvPr/>
        </p:nvSpPr>
        <p:spPr>
          <a:xfrm>
            <a:off x="422871" y="2425736"/>
            <a:ext cx="2198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FQDN: </a:t>
            </a:r>
            <a:r>
              <a:rPr lang="pt-BR" b="1" dirty="0" err="1">
                <a:solidFill>
                  <a:srgbClr val="FF0000"/>
                </a:solidFill>
              </a:rPr>
              <a:t>nome+domínio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A45593-5492-405A-955F-52A1CF800B28}"/>
              </a:ext>
            </a:extLst>
          </p:cNvPr>
          <p:cNvSpPr/>
          <p:nvPr/>
        </p:nvSpPr>
        <p:spPr>
          <a:xfrm>
            <a:off x="422871" y="3099522"/>
            <a:ext cx="2198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Nome tipo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b="1" dirty="0">
                <a:solidFill>
                  <a:srgbClr val="FF0000"/>
                </a:solidFill>
              </a:rPr>
              <a:t> usado com Referencia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0461BC-875C-4283-8F09-A3D3FAC10551}"/>
              </a:ext>
            </a:extLst>
          </p:cNvPr>
          <p:cNvSpPr/>
          <p:nvPr/>
        </p:nvSpPr>
        <p:spPr>
          <a:xfrm>
            <a:off x="2678584" y="2372602"/>
            <a:ext cx="3539336" cy="4544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650041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pt-BR" dirty="0"/>
              <a:t>TESTES COM</a:t>
            </a:r>
          </a:p>
          <a:p>
            <a:r>
              <a:rPr lang="pt-BR" dirty="0"/>
              <a:t>REGISTRO </a:t>
            </a:r>
            <a:r>
              <a:rPr lang="pt-BR" dirty="0">
                <a:solidFill>
                  <a:srgbClr val="FF0000"/>
                </a:solidFill>
              </a:rPr>
              <a:t>CNAME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4222804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7FAEB6F-EFAB-44A5-A83E-8A755221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27" y="3600952"/>
            <a:ext cx="7152105" cy="311179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</a:t>
            </a:r>
            <a:r>
              <a:rPr lang="pt-BR" dirty="0">
                <a:solidFill>
                  <a:schemeClr val="tx1"/>
                </a:solidFill>
              </a:rPr>
              <a:t> – TESTE DE PING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E3F877-89D5-484E-92C1-BDF17F4EA478}"/>
              </a:ext>
            </a:extLst>
          </p:cNvPr>
          <p:cNvSpPr/>
          <p:nvPr/>
        </p:nvSpPr>
        <p:spPr>
          <a:xfrm>
            <a:off x="628649" y="1143000"/>
            <a:ext cx="7931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/>
              <a:t>Ping</a:t>
            </a:r>
            <a:r>
              <a:rPr lang="pt-BR" sz="2800" b="1" dirty="0"/>
              <a:t> normal só o IP:</a:t>
            </a:r>
          </a:p>
          <a:p>
            <a:r>
              <a:rPr lang="pt-BR" sz="2800" dirty="0"/>
              <a:t>Conhecendo o nome da estação pelo </a:t>
            </a:r>
            <a:r>
              <a:rPr lang="pt-BR" sz="2800" dirty="0" err="1"/>
              <a:t>ping</a:t>
            </a:r>
            <a:endParaRPr lang="pt-BR" sz="2800" dirty="0"/>
          </a:p>
          <a:p>
            <a:endParaRPr lang="pt-BR" sz="2800" dirty="0"/>
          </a:p>
          <a:p>
            <a:r>
              <a:rPr lang="pt-BR" sz="2800" b="1" dirty="0" err="1">
                <a:solidFill>
                  <a:srgbClr val="FF0000"/>
                </a:solidFill>
              </a:rPr>
              <a:t>NSLookUP</a:t>
            </a:r>
            <a:r>
              <a:rPr lang="pt-BR" sz="2800" b="1" dirty="0">
                <a:solidFill>
                  <a:srgbClr val="FF0000"/>
                </a:solidFill>
              </a:rPr>
              <a:t>:</a:t>
            </a:r>
          </a:p>
          <a:p>
            <a:r>
              <a:rPr lang="pt-BR" sz="2800" dirty="0"/>
              <a:t>Conhecendo o nome da estação pelo </a:t>
            </a:r>
            <a:r>
              <a:rPr lang="pt-BR" sz="2800" dirty="0" err="1"/>
              <a:t>nslookup</a:t>
            </a:r>
            <a:r>
              <a:rPr lang="pt-BR" sz="2800" dirty="0"/>
              <a:t> 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B953D9C-5026-4895-ABC8-3021C8ECF777}"/>
              </a:ext>
            </a:extLst>
          </p:cNvPr>
          <p:cNvSpPr/>
          <p:nvPr/>
        </p:nvSpPr>
        <p:spPr>
          <a:xfrm>
            <a:off x="1106905" y="6038456"/>
            <a:ext cx="5702968" cy="4544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68734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ZONA REVERSA E PRIMÁRIA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832844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ZONA REVERSA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4286F4-37D7-450C-97CF-F62C44160F58}"/>
              </a:ext>
            </a:extLst>
          </p:cNvPr>
          <p:cNvSpPr/>
          <p:nvPr/>
        </p:nvSpPr>
        <p:spPr>
          <a:xfrm>
            <a:off x="628649" y="2357535"/>
            <a:ext cx="6737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Um registro desses é armazenado em uma zona de “DNS reverso” cujo nome vem do intervalo de endereço IPv4 ou IPv6.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liberatio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Por exemplo de </a:t>
            </a:r>
            <a:r>
              <a:rPr lang="pt-BR" altLang="pt-BR" dirty="0">
                <a:solidFill>
                  <a:srgbClr val="FF0000"/>
                </a:solidFill>
                <a:latin typeface="liberation sans"/>
              </a:rPr>
              <a:t>Zona IPv4</a:t>
            </a: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, </a:t>
            </a:r>
            <a:r>
              <a:rPr lang="pt-BR" altLang="pt-BR" b="1" dirty="0">
                <a:solidFill>
                  <a:srgbClr val="000000"/>
                </a:solidFill>
                <a:latin typeface="dejavu sans mono"/>
              </a:rPr>
              <a:t>1.168.192.in-addr.arpa</a:t>
            </a: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 é a zona que contém o mapeamento reverso para todos os endereços no intervalo </a:t>
            </a:r>
            <a:r>
              <a:rPr lang="pt-BR" altLang="pt-BR" b="1" dirty="0">
                <a:solidFill>
                  <a:srgbClr val="000000"/>
                </a:solidFill>
                <a:latin typeface="dejavu sans mono"/>
              </a:rPr>
              <a:t>192.168.1.0/24</a:t>
            </a: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D989C4-150D-49E8-8803-0678B084944A}"/>
              </a:ext>
            </a:extLst>
          </p:cNvPr>
          <p:cNvSpPr/>
          <p:nvPr/>
        </p:nvSpPr>
        <p:spPr>
          <a:xfrm>
            <a:off x="628649" y="4706581"/>
            <a:ext cx="6590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solidFill>
                  <a:srgbClr val="000000"/>
                </a:solidFill>
                <a:latin typeface="dejavu sans mono"/>
              </a:rPr>
              <a:t>PTR</a:t>
            </a: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: mapeamento de um endereço IP para um nome.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PTR = </a:t>
            </a:r>
            <a:r>
              <a:rPr lang="pt-BR" altLang="pt-BR" dirty="0">
                <a:solidFill>
                  <a:srgbClr val="FF0000"/>
                </a:solidFill>
                <a:latin typeface="liberation sans"/>
              </a:rPr>
              <a:t>Pointer - ponteiro</a:t>
            </a: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PTR = </a:t>
            </a:r>
            <a:r>
              <a:rPr lang="pt-BR" altLang="pt-BR" dirty="0">
                <a:solidFill>
                  <a:srgbClr val="FF0000"/>
                </a:solidFill>
                <a:latin typeface="liberation sans"/>
              </a:rPr>
              <a:t>DNS reverso</a:t>
            </a:r>
            <a:r>
              <a:rPr lang="pt-BR" altLang="pt-BR" dirty="0">
                <a:solidFill>
                  <a:srgbClr val="000000"/>
                </a:solidFill>
                <a:latin typeface="liberation sans"/>
              </a:rPr>
              <a:t>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25D8971-1B0F-4CAD-87D0-181F5C108C21}"/>
              </a:ext>
            </a:extLst>
          </p:cNvPr>
          <p:cNvSpPr/>
          <p:nvPr/>
        </p:nvSpPr>
        <p:spPr>
          <a:xfrm>
            <a:off x="628649" y="1393484"/>
            <a:ext cx="5940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dirty="0">
                <a:solidFill>
                  <a:srgbClr val="FF0000"/>
                </a:solidFill>
                <a:latin typeface="liberation sans"/>
              </a:rPr>
              <a:t>VPC usada na AWS é a SubPublica1 = 192.168.1.0/24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SRVWINBITBEAT </a:t>
            </a:r>
            <a:r>
              <a:rPr lang="pt-BR" dirty="0"/>
              <a:t>– VERIFICAR SERVIÇO JÁ INSTALADO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1B4BDC5-C6BD-4BAE-878B-645189BA9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651" y="931817"/>
            <a:ext cx="6931695" cy="5035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DF26D45-FE47-457B-9ABB-BA33F1EB2FFA}"/>
              </a:ext>
            </a:extLst>
          </p:cNvPr>
          <p:cNvSpPr/>
          <p:nvPr/>
        </p:nvSpPr>
        <p:spPr>
          <a:xfrm>
            <a:off x="4353888" y="4108637"/>
            <a:ext cx="1803632" cy="19483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97EA90-5496-4325-A2E9-B09C15F1F1DD}"/>
              </a:ext>
            </a:extLst>
          </p:cNvPr>
          <p:cNvSpPr/>
          <p:nvPr/>
        </p:nvSpPr>
        <p:spPr>
          <a:xfrm>
            <a:off x="1030651" y="6002578"/>
            <a:ext cx="4660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Abrir Gerenciador do Servidor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937719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ZONA REVERSA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780E23-6166-4DAC-927C-82C0EEFA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60" y="1895475"/>
            <a:ext cx="7391400" cy="30670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A6F9A5D-E31B-4CEE-9CD7-1FD2F3E7C334}"/>
              </a:ext>
            </a:extLst>
          </p:cNvPr>
          <p:cNvSpPr/>
          <p:nvPr/>
        </p:nvSpPr>
        <p:spPr>
          <a:xfrm>
            <a:off x="306838" y="3833122"/>
            <a:ext cx="1164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 na parte em branco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7456D64-5754-432A-BD1A-79C0E49F6CD8}"/>
              </a:ext>
            </a:extLst>
          </p:cNvPr>
          <p:cNvCxnSpPr/>
          <p:nvPr/>
        </p:nvCxnSpPr>
        <p:spPr>
          <a:xfrm flipV="1">
            <a:off x="1456422" y="3863032"/>
            <a:ext cx="431800" cy="158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9D59C46-37EC-42D5-95E8-457426D437DA}"/>
              </a:ext>
            </a:extLst>
          </p:cNvPr>
          <p:cNvSpPr/>
          <p:nvPr/>
        </p:nvSpPr>
        <p:spPr>
          <a:xfrm>
            <a:off x="1079827" y="1178218"/>
            <a:ext cx="514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7030A0"/>
                </a:solidFill>
              </a:rPr>
              <a:t>Zona Reversa e Inversa é a mesma coisa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A80ABB-1C86-4DEB-BC0C-D786BEA89888}"/>
              </a:ext>
            </a:extLst>
          </p:cNvPr>
          <p:cNvSpPr/>
          <p:nvPr/>
        </p:nvSpPr>
        <p:spPr>
          <a:xfrm>
            <a:off x="3286691" y="3833122"/>
            <a:ext cx="1501209" cy="304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150723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8B0420E-6397-4B17-B305-5C62F0A3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62100"/>
            <a:ext cx="4848225" cy="37338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ZONA REVERSA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A80ABB-1C86-4DEB-BC0C-D786BEA89888}"/>
              </a:ext>
            </a:extLst>
          </p:cNvPr>
          <p:cNvSpPr/>
          <p:nvPr/>
        </p:nvSpPr>
        <p:spPr>
          <a:xfrm>
            <a:off x="5305991" y="4925162"/>
            <a:ext cx="853509" cy="304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991476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3993E05-F0D6-4F44-8B30-8D2FE3A3B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562100"/>
            <a:ext cx="4838700" cy="37338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ZONA REVERSA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A80ABB-1C86-4DEB-BC0C-D786BEA89888}"/>
              </a:ext>
            </a:extLst>
          </p:cNvPr>
          <p:cNvSpPr/>
          <p:nvPr/>
        </p:nvSpPr>
        <p:spPr>
          <a:xfrm>
            <a:off x="5305991" y="4925162"/>
            <a:ext cx="853509" cy="304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E09033-B810-46B8-BA40-7A419C7FA2CF}"/>
              </a:ext>
            </a:extLst>
          </p:cNvPr>
          <p:cNvSpPr/>
          <p:nvPr/>
        </p:nvSpPr>
        <p:spPr>
          <a:xfrm>
            <a:off x="2486591" y="2474062"/>
            <a:ext cx="3977709" cy="6501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182642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D00808-2D10-4B94-8037-EEAF8CD3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571625"/>
            <a:ext cx="4857750" cy="37147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ZONA REVERSA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A80ABB-1C86-4DEB-BC0C-D786BEA89888}"/>
              </a:ext>
            </a:extLst>
          </p:cNvPr>
          <p:cNvSpPr/>
          <p:nvPr/>
        </p:nvSpPr>
        <p:spPr>
          <a:xfrm>
            <a:off x="5293291" y="4937862"/>
            <a:ext cx="853509" cy="304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E09033-B810-46B8-BA40-7A419C7FA2CF}"/>
              </a:ext>
            </a:extLst>
          </p:cNvPr>
          <p:cNvSpPr/>
          <p:nvPr/>
        </p:nvSpPr>
        <p:spPr>
          <a:xfrm>
            <a:off x="2435791" y="2933699"/>
            <a:ext cx="1844109" cy="3099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325958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E9EB573-C3D1-4136-B96D-E177C2CF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466668"/>
            <a:ext cx="5099050" cy="392466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ZONA REVERSA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A80ABB-1C86-4DEB-BC0C-D786BEA89888}"/>
              </a:ext>
            </a:extLst>
          </p:cNvPr>
          <p:cNvSpPr/>
          <p:nvPr/>
        </p:nvSpPr>
        <p:spPr>
          <a:xfrm>
            <a:off x="5356791" y="5048271"/>
            <a:ext cx="853509" cy="304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E09033-B810-46B8-BA40-7A419C7FA2CF}"/>
              </a:ext>
            </a:extLst>
          </p:cNvPr>
          <p:cNvSpPr/>
          <p:nvPr/>
        </p:nvSpPr>
        <p:spPr>
          <a:xfrm>
            <a:off x="2362201" y="2832100"/>
            <a:ext cx="1676400" cy="4698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838005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522E77-3487-450A-99EB-9E3D627A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74" y="1597024"/>
            <a:ext cx="4924425" cy="379550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ZONA REVERSA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A80ABB-1C86-4DEB-BC0C-D786BEA89888}"/>
              </a:ext>
            </a:extLst>
          </p:cNvPr>
          <p:cNvSpPr/>
          <p:nvPr/>
        </p:nvSpPr>
        <p:spPr>
          <a:xfrm>
            <a:off x="5356791" y="5048271"/>
            <a:ext cx="853509" cy="304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E09033-B810-46B8-BA40-7A419C7FA2CF}"/>
              </a:ext>
            </a:extLst>
          </p:cNvPr>
          <p:cNvSpPr/>
          <p:nvPr/>
        </p:nvSpPr>
        <p:spPr>
          <a:xfrm>
            <a:off x="2344736" y="4162925"/>
            <a:ext cx="4533899" cy="7234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728122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09A7D9-34DD-4D70-A800-F792FA97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85" y="1517469"/>
            <a:ext cx="5099229" cy="389413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ZONA REVERSA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A80ABB-1C86-4DEB-BC0C-D786BEA89888}"/>
              </a:ext>
            </a:extLst>
          </p:cNvPr>
          <p:cNvSpPr/>
          <p:nvPr/>
        </p:nvSpPr>
        <p:spPr>
          <a:xfrm>
            <a:off x="5356791" y="5048271"/>
            <a:ext cx="853509" cy="304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722196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DB4F51-980D-4EBD-80D0-74E54CAA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233612"/>
            <a:ext cx="7019925" cy="23907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ZONA REVERSA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A80ABB-1C86-4DEB-BC0C-D786BEA89888}"/>
              </a:ext>
            </a:extLst>
          </p:cNvPr>
          <p:cNvSpPr/>
          <p:nvPr/>
        </p:nvSpPr>
        <p:spPr>
          <a:xfrm>
            <a:off x="3604191" y="2921000"/>
            <a:ext cx="3660209" cy="66047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AFF793-0385-4B61-A0C3-86601D148B04}"/>
              </a:ext>
            </a:extLst>
          </p:cNvPr>
          <p:cNvSpPr/>
          <p:nvPr/>
        </p:nvSpPr>
        <p:spPr>
          <a:xfrm>
            <a:off x="1216591" y="3938627"/>
            <a:ext cx="1907609" cy="4809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892E38-AD48-4881-ABE0-DBC38C15471E}"/>
              </a:ext>
            </a:extLst>
          </p:cNvPr>
          <p:cNvSpPr/>
          <p:nvPr/>
        </p:nvSpPr>
        <p:spPr>
          <a:xfrm>
            <a:off x="3989838" y="3834447"/>
            <a:ext cx="336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Cadastrada com sucesso</a:t>
            </a:r>
          </a:p>
        </p:txBody>
      </p:sp>
    </p:spTree>
    <p:extLst>
      <p:ext uri="{BB962C8B-B14F-4D97-AF65-F5344CB8AC3E}">
        <p14:creationId xmlns:p14="http://schemas.microsoft.com/office/powerpoint/2010/main" val="18257721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CRIAR REGISTRO </a:t>
            </a:r>
            <a:r>
              <a:rPr lang="pt-BR" dirty="0">
                <a:solidFill>
                  <a:srgbClr val="7030A0"/>
                </a:solidFill>
              </a:rPr>
              <a:t>PTR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35794210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D1DB56D-8F75-48D2-8F04-F7FB9138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37" y="1895475"/>
            <a:ext cx="7324725" cy="30670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REGISTRO </a:t>
            </a:r>
            <a:r>
              <a:rPr lang="pt-BR" dirty="0">
                <a:solidFill>
                  <a:srgbClr val="7030A0"/>
                </a:solidFill>
              </a:rPr>
              <a:t>PTR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C98003-C8F2-4DDA-AC95-46BA0931AD5F}"/>
              </a:ext>
            </a:extLst>
          </p:cNvPr>
          <p:cNvSpPr/>
          <p:nvPr/>
        </p:nvSpPr>
        <p:spPr>
          <a:xfrm>
            <a:off x="306838" y="3833122"/>
            <a:ext cx="1164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Selecione a zona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DA0C568-C6D0-42AC-9570-EAB5E2D23DC0}"/>
              </a:ext>
            </a:extLst>
          </p:cNvPr>
          <p:cNvCxnSpPr>
            <a:cxnSpLocks/>
          </p:cNvCxnSpPr>
          <p:nvPr/>
        </p:nvCxnSpPr>
        <p:spPr>
          <a:xfrm>
            <a:off x="1469122" y="3970590"/>
            <a:ext cx="5127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5270861-C22A-41A8-957E-23AFC006F175}"/>
              </a:ext>
            </a:extLst>
          </p:cNvPr>
          <p:cNvCxnSpPr>
            <a:cxnSpLocks/>
          </p:cNvCxnSpPr>
          <p:nvPr/>
        </p:nvCxnSpPr>
        <p:spPr>
          <a:xfrm flipH="1" flipV="1">
            <a:off x="5600701" y="3429000"/>
            <a:ext cx="1625599" cy="218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79EC102C-9CEE-4A98-BFA4-5B36AF4BE470}"/>
              </a:ext>
            </a:extLst>
          </p:cNvPr>
          <p:cNvSpPr/>
          <p:nvPr/>
        </p:nvSpPr>
        <p:spPr>
          <a:xfrm>
            <a:off x="7280277" y="3647424"/>
            <a:ext cx="1164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 na parte em branco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9FC1B9A-43B3-43A8-B639-AE761244EBB3}"/>
              </a:ext>
            </a:extLst>
          </p:cNvPr>
          <p:cNvSpPr/>
          <p:nvPr/>
        </p:nvSpPr>
        <p:spPr>
          <a:xfrm>
            <a:off x="4391875" y="3960123"/>
            <a:ext cx="1907609" cy="2184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6006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ACESSAR SERVIÇO DE DNS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63CF673-CA43-4DF4-B80B-B8AF72F5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Windows + R, digite: </a:t>
            </a:r>
            <a:r>
              <a:rPr lang="pt-BR" dirty="0" err="1">
                <a:solidFill>
                  <a:srgbClr val="FF0000"/>
                </a:solidFill>
              </a:rPr>
              <a:t>dnsmgmt.msc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8B04C4-0EB0-4036-976A-984755F7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6" y="2150924"/>
            <a:ext cx="8404793" cy="25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80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4800D25-076C-48F0-A574-13C10FB7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37" y="1302765"/>
            <a:ext cx="4559300" cy="5152009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REGISTRO </a:t>
            </a:r>
            <a:r>
              <a:rPr lang="pt-BR" dirty="0">
                <a:solidFill>
                  <a:srgbClr val="7030A0"/>
                </a:solidFill>
              </a:rPr>
              <a:t>PTR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220313-8DD8-4244-BA75-2BD05EEFD68D}"/>
              </a:ext>
            </a:extLst>
          </p:cNvPr>
          <p:cNvSpPr/>
          <p:nvPr/>
        </p:nvSpPr>
        <p:spPr>
          <a:xfrm>
            <a:off x="372931" y="2003270"/>
            <a:ext cx="21988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00B050"/>
                </a:solidFill>
              </a:rPr>
              <a:t>SEU_IP </a:t>
            </a:r>
            <a:r>
              <a:rPr lang="pt-BR" b="1" dirty="0">
                <a:solidFill>
                  <a:srgbClr val="FF0000"/>
                </a:solidFill>
              </a:rPr>
              <a:t>do </a:t>
            </a:r>
            <a:r>
              <a:rPr lang="pt-BR" sz="2000" b="1" dirty="0" err="1">
                <a:solidFill>
                  <a:srgbClr val="7030A0"/>
                </a:solidFill>
              </a:rPr>
              <a:t>srvarqbitbeat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E8273F-6730-4B25-AA8F-60AC120C435B}"/>
              </a:ext>
            </a:extLst>
          </p:cNvPr>
          <p:cNvSpPr/>
          <p:nvPr/>
        </p:nvSpPr>
        <p:spPr>
          <a:xfrm>
            <a:off x="2836859" y="2018948"/>
            <a:ext cx="3438614" cy="6185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8E21FE-770F-40E4-AD72-BB93E69A0065}"/>
              </a:ext>
            </a:extLst>
          </p:cNvPr>
          <p:cNvSpPr/>
          <p:nvPr/>
        </p:nvSpPr>
        <p:spPr>
          <a:xfrm>
            <a:off x="476118" y="2772711"/>
            <a:ext cx="2198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FQDN: IP Reverso + domínio padrão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E7A5BC-6369-41C2-9A0F-D8D8BE6785F5}"/>
              </a:ext>
            </a:extLst>
          </p:cNvPr>
          <p:cNvSpPr/>
          <p:nvPr/>
        </p:nvSpPr>
        <p:spPr>
          <a:xfrm>
            <a:off x="6083300" y="3357907"/>
            <a:ext cx="949459" cy="3334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1BC685-CCD0-4C27-9F7D-80F0698F92BC}"/>
              </a:ext>
            </a:extLst>
          </p:cNvPr>
          <p:cNvSpPr/>
          <p:nvPr/>
        </p:nvSpPr>
        <p:spPr>
          <a:xfrm>
            <a:off x="2924174" y="3351951"/>
            <a:ext cx="286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Selecione o Nome Registro a ser usado como Pointer</a:t>
            </a:r>
            <a:endParaRPr lang="pt-B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167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0EA90B-2304-41C2-B3FF-B9A0555A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929034"/>
            <a:ext cx="3859531" cy="160898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REGISTRO </a:t>
            </a:r>
            <a:r>
              <a:rPr lang="pt-BR" dirty="0">
                <a:solidFill>
                  <a:srgbClr val="7030A0"/>
                </a:solidFill>
              </a:rPr>
              <a:t>PTR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E8273F-6730-4B25-AA8F-60AC120C435B}"/>
              </a:ext>
            </a:extLst>
          </p:cNvPr>
          <p:cNvSpPr/>
          <p:nvPr/>
        </p:nvSpPr>
        <p:spPr>
          <a:xfrm>
            <a:off x="1280159" y="2263140"/>
            <a:ext cx="2552701" cy="10896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DE0AD92-27C5-4C39-8096-1F87567039F9}"/>
              </a:ext>
            </a:extLst>
          </p:cNvPr>
          <p:cNvSpPr/>
          <p:nvPr/>
        </p:nvSpPr>
        <p:spPr>
          <a:xfrm>
            <a:off x="680906" y="1165958"/>
            <a:ext cx="6664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Navegue em: </a:t>
            </a:r>
            <a:r>
              <a:rPr lang="pt-BR" b="1" dirty="0">
                <a:solidFill>
                  <a:srgbClr val="7030A0"/>
                </a:solidFill>
              </a:rPr>
              <a:t>SRVWINBITBEAT/</a:t>
            </a:r>
            <a:r>
              <a:rPr lang="pt-BR" b="1" dirty="0">
                <a:solidFill>
                  <a:srgbClr val="FF0000"/>
                </a:solidFill>
              </a:rPr>
              <a:t>Zonas de Pesquisa direta/</a:t>
            </a:r>
            <a:r>
              <a:rPr lang="pt-BR" b="1" dirty="0">
                <a:solidFill>
                  <a:srgbClr val="00B050"/>
                </a:solidFill>
              </a:rPr>
              <a:t>redes.br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6B2FE9-7B56-48AA-A6C8-131FBC63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6" y="1769431"/>
            <a:ext cx="3629025" cy="33909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D18B4AA-6041-4E97-B1FC-CAB52FEA0877}"/>
              </a:ext>
            </a:extLst>
          </p:cNvPr>
          <p:cNvSpPr/>
          <p:nvPr/>
        </p:nvSpPr>
        <p:spPr>
          <a:xfrm>
            <a:off x="4886326" y="2448360"/>
            <a:ext cx="3388994" cy="7596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F5DD649-B897-4413-A5D9-681FFE2549C3}"/>
              </a:ext>
            </a:extLst>
          </p:cNvPr>
          <p:cNvSpPr/>
          <p:nvPr/>
        </p:nvSpPr>
        <p:spPr>
          <a:xfrm>
            <a:off x="4848406" y="3326815"/>
            <a:ext cx="346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Selecione o nome a ser usado como Referencia </a:t>
            </a:r>
            <a:r>
              <a:rPr lang="pt-BR" b="1" dirty="0" err="1">
                <a:solidFill>
                  <a:srgbClr val="7030A0"/>
                </a:solidFill>
              </a:rPr>
              <a:t>srvarqbitbeat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2EE824-1CF5-4484-B761-C3AA2C4F5601}"/>
              </a:ext>
            </a:extLst>
          </p:cNvPr>
          <p:cNvSpPr/>
          <p:nvPr/>
        </p:nvSpPr>
        <p:spPr>
          <a:xfrm>
            <a:off x="628067" y="4212071"/>
            <a:ext cx="3464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Não será exibido os </a:t>
            </a:r>
            <a:r>
              <a:rPr lang="pt-BR" b="1" dirty="0">
                <a:solidFill>
                  <a:srgbClr val="FF0000"/>
                </a:solidFill>
              </a:rPr>
              <a:t>Alias(CNAME), </a:t>
            </a:r>
            <a:r>
              <a:rPr lang="pt-BR" b="1" dirty="0"/>
              <a:t>porque para o </a:t>
            </a:r>
            <a:r>
              <a:rPr lang="pt-BR" b="1" dirty="0">
                <a:solidFill>
                  <a:srgbClr val="7030A0"/>
                </a:solidFill>
              </a:rPr>
              <a:t>PTR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precisa ser um registro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44371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467605B-FAAA-4FBD-862A-CB3D9CB9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281112"/>
            <a:ext cx="3771900" cy="42957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ADICIONAR REGISTRO </a:t>
            </a:r>
            <a:r>
              <a:rPr lang="pt-BR" dirty="0">
                <a:solidFill>
                  <a:srgbClr val="7030A0"/>
                </a:solidFill>
              </a:rPr>
              <a:t>PTR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8066EC-DF62-4F3E-ABF4-0CBF464B7F20}"/>
              </a:ext>
            </a:extLst>
          </p:cNvPr>
          <p:cNvSpPr/>
          <p:nvPr/>
        </p:nvSpPr>
        <p:spPr>
          <a:xfrm>
            <a:off x="2790824" y="1860453"/>
            <a:ext cx="3038475" cy="5020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220313-8DD8-4244-BA75-2BD05EEFD68D}"/>
              </a:ext>
            </a:extLst>
          </p:cNvPr>
          <p:cNvSpPr/>
          <p:nvPr/>
        </p:nvSpPr>
        <p:spPr>
          <a:xfrm>
            <a:off x="422870" y="1887922"/>
            <a:ext cx="219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IP do: </a:t>
            </a:r>
            <a:r>
              <a:rPr lang="pt-BR" b="1" dirty="0" err="1">
                <a:solidFill>
                  <a:srgbClr val="7030A0"/>
                </a:solidFill>
              </a:rPr>
              <a:t>srvarqbitbeat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E8273F-6730-4B25-AA8F-60AC120C435B}"/>
              </a:ext>
            </a:extLst>
          </p:cNvPr>
          <p:cNvSpPr/>
          <p:nvPr/>
        </p:nvSpPr>
        <p:spPr>
          <a:xfrm>
            <a:off x="2784386" y="2395498"/>
            <a:ext cx="3038475" cy="4561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8E21FE-770F-40E4-AD72-BB93E69A0065}"/>
              </a:ext>
            </a:extLst>
          </p:cNvPr>
          <p:cNvSpPr/>
          <p:nvPr/>
        </p:nvSpPr>
        <p:spPr>
          <a:xfrm>
            <a:off x="422871" y="2482331"/>
            <a:ext cx="219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FQDN: </a:t>
            </a:r>
            <a:r>
              <a:rPr lang="pt-BR" b="1" dirty="0" err="1">
                <a:solidFill>
                  <a:srgbClr val="FF0000"/>
                </a:solidFill>
              </a:rPr>
              <a:t>IP+domínio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F77AB52-2571-4B71-A489-E88BC63D81C2}"/>
              </a:ext>
            </a:extLst>
          </p:cNvPr>
          <p:cNvSpPr/>
          <p:nvPr/>
        </p:nvSpPr>
        <p:spPr>
          <a:xfrm>
            <a:off x="2790823" y="3738389"/>
            <a:ext cx="3503297" cy="6354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2FF9ECB-FD62-4F2B-9073-E71A7F235723}"/>
              </a:ext>
            </a:extLst>
          </p:cNvPr>
          <p:cNvSpPr/>
          <p:nvPr/>
        </p:nvSpPr>
        <p:spPr>
          <a:xfrm>
            <a:off x="482467" y="3851143"/>
            <a:ext cx="219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Selecione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E7A5BC-6369-41C2-9A0F-D8D8BE6785F5}"/>
              </a:ext>
            </a:extLst>
          </p:cNvPr>
          <p:cNvSpPr/>
          <p:nvPr/>
        </p:nvSpPr>
        <p:spPr>
          <a:xfrm>
            <a:off x="2790823" y="2833311"/>
            <a:ext cx="3032037" cy="5557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1BC685-CCD0-4C27-9F7D-80F0698F92BC}"/>
              </a:ext>
            </a:extLst>
          </p:cNvPr>
          <p:cNvSpPr/>
          <p:nvPr/>
        </p:nvSpPr>
        <p:spPr>
          <a:xfrm>
            <a:off x="455050" y="2975871"/>
            <a:ext cx="219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IP do: </a:t>
            </a:r>
            <a:r>
              <a:rPr lang="pt-BR" b="1" dirty="0" err="1">
                <a:solidFill>
                  <a:srgbClr val="7030A0"/>
                </a:solidFill>
              </a:rPr>
              <a:t>srvarqbitbeat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9DB5B4-35B2-4D8D-A6DC-77BDB7B72F79}"/>
              </a:ext>
            </a:extLst>
          </p:cNvPr>
          <p:cNvSpPr/>
          <p:nvPr/>
        </p:nvSpPr>
        <p:spPr>
          <a:xfrm>
            <a:off x="4884420" y="5260606"/>
            <a:ext cx="828903" cy="30710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010917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504706-D413-4139-A578-20C9109D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6" y="1170622"/>
            <a:ext cx="4062413" cy="465591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REGISTRO </a:t>
            </a:r>
            <a:r>
              <a:rPr lang="pt-BR" dirty="0">
                <a:solidFill>
                  <a:srgbClr val="7030A0"/>
                </a:solidFill>
              </a:rPr>
              <a:t>PTR</a:t>
            </a:r>
            <a:r>
              <a:rPr lang="pt-BR" dirty="0"/>
              <a:t> CRIADO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8066EC-DF62-4F3E-ABF4-0CBF464B7F20}"/>
              </a:ext>
            </a:extLst>
          </p:cNvPr>
          <p:cNvSpPr/>
          <p:nvPr/>
        </p:nvSpPr>
        <p:spPr>
          <a:xfrm>
            <a:off x="2790824" y="1860453"/>
            <a:ext cx="3038475" cy="5020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E8273F-6730-4B25-AA8F-60AC120C435B}"/>
              </a:ext>
            </a:extLst>
          </p:cNvPr>
          <p:cNvSpPr/>
          <p:nvPr/>
        </p:nvSpPr>
        <p:spPr>
          <a:xfrm>
            <a:off x="2784386" y="2395499"/>
            <a:ext cx="3038475" cy="5020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2FF9ECB-FD62-4F2B-9073-E71A7F235723}"/>
              </a:ext>
            </a:extLst>
          </p:cNvPr>
          <p:cNvSpPr/>
          <p:nvPr/>
        </p:nvSpPr>
        <p:spPr>
          <a:xfrm>
            <a:off x="482467" y="3851143"/>
            <a:ext cx="219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PTR, DNS Reverso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E7A5BC-6369-41C2-9A0F-D8D8BE6785F5}"/>
              </a:ext>
            </a:extLst>
          </p:cNvPr>
          <p:cNvSpPr/>
          <p:nvPr/>
        </p:nvSpPr>
        <p:spPr>
          <a:xfrm>
            <a:off x="2784386" y="2851663"/>
            <a:ext cx="3032037" cy="55578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1BC685-CCD0-4C27-9F7D-80F0698F92BC}"/>
              </a:ext>
            </a:extLst>
          </p:cNvPr>
          <p:cNvSpPr/>
          <p:nvPr/>
        </p:nvSpPr>
        <p:spPr>
          <a:xfrm>
            <a:off x="422871" y="3244334"/>
            <a:ext cx="219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IP do Registro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DAE011-CC69-4854-AAEF-9E3138B882AA}"/>
              </a:ext>
            </a:extLst>
          </p:cNvPr>
          <p:cNvSpPr/>
          <p:nvPr/>
        </p:nvSpPr>
        <p:spPr>
          <a:xfrm>
            <a:off x="422870" y="1887922"/>
            <a:ext cx="219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IP do: </a:t>
            </a:r>
            <a:r>
              <a:rPr lang="pt-BR" b="1" dirty="0" err="1">
                <a:solidFill>
                  <a:srgbClr val="7030A0"/>
                </a:solidFill>
              </a:rPr>
              <a:t>srvarqbitbeat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2401567-9917-437C-B21D-B14AD7C29F89}"/>
              </a:ext>
            </a:extLst>
          </p:cNvPr>
          <p:cNvSpPr/>
          <p:nvPr/>
        </p:nvSpPr>
        <p:spPr>
          <a:xfrm>
            <a:off x="422871" y="2482331"/>
            <a:ext cx="2198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FQDN: </a:t>
            </a:r>
            <a:r>
              <a:rPr lang="pt-BR" b="1" dirty="0" err="1">
                <a:solidFill>
                  <a:srgbClr val="FF0000"/>
                </a:solidFill>
              </a:rPr>
              <a:t>IP+domínio</a:t>
            </a:r>
            <a:endParaRPr lang="pt-B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480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pt-BR" dirty="0"/>
              <a:t>TESTE COM REGISTRO </a:t>
            </a:r>
            <a:r>
              <a:rPr lang="pt-BR" dirty="0">
                <a:solidFill>
                  <a:srgbClr val="7030A0"/>
                </a:solidFill>
              </a:rPr>
              <a:t>PTR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34322630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F572C71-D4AB-48D5-A647-7076FA49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0" y="1870393"/>
            <a:ext cx="8600677" cy="311721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TESTE DO </a:t>
            </a:r>
            <a:r>
              <a:rPr lang="pt-BR" dirty="0">
                <a:solidFill>
                  <a:srgbClr val="7030A0"/>
                </a:solidFill>
              </a:rPr>
              <a:t>PTR</a:t>
            </a:r>
            <a:r>
              <a:rPr lang="pt-BR" dirty="0"/>
              <a:t> 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DAE011-CC69-4854-AAEF-9E3138B882AA}"/>
              </a:ext>
            </a:extLst>
          </p:cNvPr>
          <p:cNvSpPr/>
          <p:nvPr/>
        </p:nvSpPr>
        <p:spPr>
          <a:xfrm>
            <a:off x="1036480" y="1240592"/>
            <a:ext cx="4449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err="1">
                <a:solidFill>
                  <a:srgbClr val="FF0000"/>
                </a:solidFill>
              </a:rPr>
              <a:t>Ping</a:t>
            </a:r>
            <a:r>
              <a:rPr lang="pt-BR" sz="2800" b="1" dirty="0">
                <a:solidFill>
                  <a:srgbClr val="FF0000"/>
                </a:solidFill>
              </a:rPr>
              <a:t> –a </a:t>
            </a:r>
            <a:r>
              <a:rPr lang="pt-BR" sz="2800" b="1" dirty="0" err="1">
                <a:solidFill>
                  <a:srgbClr val="7030A0"/>
                </a:solidFill>
              </a:rPr>
              <a:t>SEU_IP_Interno</a:t>
            </a:r>
            <a:endParaRPr lang="pt-BR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282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TESTE DO </a:t>
            </a:r>
            <a:r>
              <a:rPr lang="pt-BR" dirty="0">
                <a:solidFill>
                  <a:srgbClr val="7030A0"/>
                </a:solidFill>
              </a:rPr>
              <a:t>PTR</a:t>
            </a:r>
            <a:r>
              <a:rPr lang="pt-BR" dirty="0"/>
              <a:t> 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DAE011-CC69-4854-AAEF-9E3138B882AA}"/>
              </a:ext>
            </a:extLst>
          </p:cNvPr>
          <p:cNvSpPr/>
          <p:nvPr/>
        </p:nvSpPr>
        <p:spPr>
          <a:xfrm>
            <a:off x="1036480" y="1240592"/>
            <a:ext cx="3535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pt-BR" sz="2800" b="1" dirty="0" err="1">
                <a:solidFill>
                  <a:srgbClr val="FF0000"/>
                </a:solidFill>
              </a:rPr>
              <a:t>Nslookup</a:t>
            </a:r>
            <a:endParaRPr lang="pt-BR" sz="2800" b="1" dirty="0">
              <a:solidFill>
                <a:srgbClr val="FF0000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pt-BR" sz="2800" b="1" dirty="0" err="1">
                <a:solidFill>
                  <a:srgbClr val="7030A0"/>
                </a:solidFill>
              </a:rPr>
              <a:t>SEU_IP_Interno</a:t>
            </a:r>
            <a:endParaRPr lang="pt-BR" sz="2800" b="1" dirty="0">
              <a:solidFill>
                <a:srgbClr val="7030A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64B619-93C9-4C1C-8131-CBA807A6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10" y="2839772"/>
            <a:ext cx="6121729" cy="2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00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MANUTENÇÃO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37300081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21D686-FC64-43A4-9425-1B9D6EF23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255" y="1342897"/>
            <a:ext cx="7210425" cy="487388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REINCIAR SERVIÇO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A1E5ED-1633-46C9-BCF4-B1FD04A28780}"/>
              </a:ext>
            </a:extLst>
          </p:cNvPr>
          <p:cNvSpPr/>
          <p:nvPr/>
        </p:nvSpPr>
        <p:spPr>
          <a:xfrm>
            <a:off x="2566192" y="4025900"/>
            <a:ext cx="3038475" cy="3813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A03FEC-7439-46E1-AFFE-DE2ABCDB12FC}"/>
              </a:ext>
            </a:extLst>
          </p:cNvPr>
          <p:cNvSpPr/>
          <p:nvPr/>
        </p:nvSpPr>
        <p:spPr>
          <a:xfrm>
            <a:off x="5718967" y="5911819"/>
            <a:ext cx="2184401" cy="304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EE9962-AB04-4806-97C6-8F0D03D40278}"/>
              </a:ext>
            </a:extLst>
          </p:cNvPr>
          <p:cNvSpPr/>
          <p:nvPr/>
        </p:nvSpPr>
        <p:spPr>
          <a:xfrm>
            <a:off x="276334" y="2548572"/>
            <a:ext cx="116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BCB3DE-8DA6-4AC5-88F8-4559FB536AEA}"/>
              </a:ext>
            </a:extLst>
          </p:cNvPr>
          <p:cNvCxnSpPr/>
          <p:nvPr/>
        </p:nvCxnSpPr>
        <p:spPr>
          <a:xfrm flipV="1">
            <a:off x="1237455" y="2390214"/>
            <a:ext cx="431800" cy="158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621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77809FB-1FAF-4779-AE61-643C392A2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1363663"/>
            <a:ext cx="4667250" cy="45910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DNS </a:t>
            </a:r>
            <a:r>
              <a:rPr lang="pt-BR" dirty="0"/>
              <a:t>– LIMPAR CACHE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A1E5ED-1633-46C9-BCF4-B1FD04A28780}"/>
              </a:ext>
            </a:extLst>
          </p:cNvPr>
          <p:cNvSpPr/>
          <p:nvPr/>
        </p:nvSpPr>
        <p:spPr>
          <a:xfrm>
            <a:off x="3502024" y="3606640"/>
            <a:ext cx="3216276" cy="3049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5CB756-F2A2-4F60-8F62-80811DA9A474}"/>
              </a:ext>
            </a:extLst>
          </p:cNvPr>
          <p:cNvSpPr/>
          <p:nvPr/>
        </p:nvSpPr>
        <p:spPr>
          <a:xfrm>
            <a:off x="1034817" y="2543770"/>
            <a:ext cx="116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Clicar com botão direito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0EC2BAF-93E7-4185-850E-4EA56F72CD8A}"/>
              </a:ext>
            </a:extLst>
          </p:cNvPr>
          <p:cNvCxnSpPr/>
          <p:nvPr/>
        </p:nvCxnSpPr>
        <p:spPr>
          <a:xfrm flipV="1">
            <a:off x="1995938" y="2385412"/>
            <a:ext cx="431800" cy="158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12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5153</TotalTime>
  <Words>2695</Words>
  <Application>Microsoft Office PowerPoint</Application>
  <PresentationFormat>Apresentação na tela (4:3)</PresentationFormat>
  <Paragraphs>406</Paragraphs>
  <Slides>100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100</vt:i4>
      </vt:variant>
    </vt:vector>
  </HeadingPairs>
  <TitlesOfParts>
    <vt:vector size="110" baseType="lpstr">
      <vt:lpstr>Arial</vt:lpstr>
      <vt:lpstr>Arial</vt:lpstr>
      <vt:lpstr>Calibri</vt:lpstr>
      <vt:lpstr>Calibri Light</vt:lpstr>
      <vt:lpstr>dejavu sans mono</vt:lpstr>
      <vt:lpstr>liberation sans</vt:lpstr>
      <vt:lpstr>Montserrat</vt:lpstr>
      <vt:lpstr>Roboto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159</cp:revision>
  <dcterms:created xsi:type="dcterms:W3CDTF">2019-02-19T13:22:14Z</dcterms:created>
  <dcterms:modified xsi:type="dcterms:W3CDTF">2021-06-23T14:03:12Z</dcterms:modified>
</cp:coreProperties>
</file>