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7"/>
  </p:handoutMasterIdLst>
  <p:sldIdLst>
    <p:sldId id="257" r:id="rId2"/>
    <p:sldId id="283" r:id="rId3"/>
    <p:sldId id="340" r:id="rId4"/>
    <p:sldId id="287" r:id="rId5"/>
    <p:sldId id="288" r:id="rId6"/>
    <p:sldId id="289" r:id="rId7"/>
    <p:sldId id="290" r:id="rId8"/>
    <p:sldId id="296" r:id="rId9"/>
    <p:sldId id="297" r:id="rId10"/>
    <p:sldId id="368" r:id="rId11"/>
    <p:sldId id="369" r:id="rId12"/>
    <p:sldId id="370" r:id="rId13"/>
    <p:sldId id="351" r:id="rId14"/>
    <p:sldId id="336" r:id="rId15"/>
    <p:sldId id="382" r:id="rId16"/>
    <p:sldId id="371" r:id="rId17"/>
    <p:sldId id="349" r:id="rId18"/>
    <p:sldId id="347" r:id="rId19"/>
    <p:sldId id="352" r:id="rId20"/>
    <p:sldId id="372" r:id="rId21"/>
    <p:sldId id="356" r:id="rId22"/>
    <p:sldId id="357" r:id="rId23"/>
    <p:sldId id="373" r:id="rId24"/>
    <p:sldId id="358" r:id="rId25"/>
    <p:sldId id="374" r:id="rId26"/>
    <p:sldId id="359" r:id="rId27"/>
    <p:sldId id="360" r:id="rId28"/>
    <p:sldId id="375" r:id="rId29"/>
    <p:sldId id="355" r:id="rId30"/>
    <p:sldId id="361" r:id="rId31"/>
    <p:sldId id="362" r:id="rId32"/>
    <p:sldId id="381" r:id="rId33"/>
    <p:sldId id="332" r:id="rId34"/>
    <p:sldId id="376" r:id="rId35"/>
    <p:sldId id="363" r:id="rId36"/>
    <p:sldId id="366" r:id="rId37"/>
    <p:sldId id="377" r:id="rId38"/>
    <p:sldId id="364" r:id="rId39"/>
    <p:sldId id="365" r:id="rId40"/>
    <p:sldId id="379" r:id="rId41"/>
    <p:sldId id="380" r:id="rId42"/>
    <p:sldId id="378" r:id="rId43"/>
    <p:sldId id="367" r:id="rId44"/>
    <p:sldId id="331" r:id="rId45"/>
    <p:sldId id="280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92" d="100"/>
          <a:sy n="92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pt/windows-server/storage/fsrm/quota-management" TargetMode="External"/><Relationship Id="rId2" Type="http://schemas.openxmlformats.org/officeDocument/2006/relationships/hyperlink" Target="https://docs.microsoft.com/pt-br/windows-server/storage/stor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microsoft.com/pt-br/hub/4338813/windows-help?os=windows-10" TargetMode="External"/><Relationship Id="rId4" Type="http://schemas.openxmlformats.org/officeDocument/2006/relationships/hyperlink" Target="https://docs.microsoft.com/pt-br/windows-server/storage/fsrm/fsrm-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501629"/>
            <a:ext cx="7167978" cy="283996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FSRM - FILE SYSTEM RESOURCE MANAGER</a:t>
            </a:r>
          </a:p>
          <a:p>
            <a:r>
              <a:rPr lang="pt-BR" dirty="0"/>
              <a:t>GERENCIADOR DE RECURSOS DE SERVIDOR DE ARQUIVOS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95761" y="4341593"/>
            <a:ext cx="6636216" cy="55762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CRIANDO COTA ATRAVÉS FSRM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808518"/>
            <a:ext cx="4300401" cy="847902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</a:t>
            </a:r>
            <a:r>
              <a:rPr lang="pt-BR" dirty="0" err="1"/>
              <a:t>Sibov</a:t>
            </a:r>
            <a:endParaRPr lang="pt-BR" dirty="0"/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C2D5EA-B6F8-4B6B-AB43-B3A7FE4D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7467600" cy="533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62" y="4578425"/>
            <a:ext cx="7886700" cy="566692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Marque</a:t>
            </a:r>
            <a:r>
              <a:rPr lang="pt-BR" dirty="0">
                <a:solidFill>
                  <a:srgbClr val="FF0000"/>
                </a:solidFill>
              </a:rPr>
              <a:t> Reiniciar cada servidor de destino automaticamente, se necessário</a:t>
            </a:r>
          </a:p>
          <a:p>
            <a:r>
              <a:rPr lang="pt-BR" dirty="0">
                <a:solidFill>
                  <a:srgbClr val="7030A0"/>
                </a:solidFill>
              </a:rPr>
              <a:t>Clique em </a:t>
            </a:r>
            <a:r>
              <a:rPr lang="pt-BR" dirty="0">
                <a:solidFill>
                  <a:srgbClr val="FF0000"/>
                </a:solidFill>
              </a:rPr>
              <a:t>Instalar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85A777-BA63-4E23-8896-0E4D6BF8C37B}"/>
              </a:ext>
            </a:extLst>
          </p:cNvPr>
          <p:cNvSpPr/>
          <p:nvPr/>
        </p:nvSpPr>
        <p:spPr>
          <a:xfrm>
            <a:off x="6528350" y="5706525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EAF73-F406-4594-BEEB-48884CDE86B1}"/>
              </a:ext>
            </a:extLst>
          </p:cNvPr>
          <p:cNvSpPr/>
          <p:nvPr/>
        </p:nvSpPr>
        <p:spPr>
          <a:xfrm>
            <a:off x="2712756" y="2126782"/>
            <a:ext cx="4057159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8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B609E0-B218-4D8C-AAB9-6272BC1C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2" y="778778"/>
            <a:ext cx="7419975" cy="53721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23" y="4190303"/>
            <a:ext cx="7886700" cy="5666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Aguardar 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EAF73-F406-4594-BEEB-48884CDE86B1}"/>
              </a:ext>
            </a:extLst>
          </p:cNvPr>
          <p:cNvSpPr/>
          <p:nvPr/>
        </p:nvSpPr>
        <p:spPr>
          <a:xfrm>
            <a:off x="2637255" y="2042283"/>
            <a:ext cx="4501776" cy="6254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1735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81A7A4-25E3-4EB3-9B00-95C8BDC8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757237"/>
            <a:ext cx="7486650" cy="53435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23" y="4190303"/>
            <a:ext cx="7886700" cy="5666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Não reiniciou.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EAF73-F406-4594-BEEB-48884CDE86B1}"/>
              </a:ext>
            </a:extLst>
          </p:cNvPr>
          <p:cNvSpPr/>
          <p:nvPr/>
        </p:nvSpPr>
        <p:spPr>
          <a:xfrm>
            <a:off x="2637255" y="2042283"/>
            <a:ext cx="4501776" cy="6254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AAFCC8-C0EF-4A2E-89B0-D01A47E45915}"/>
              </a:ext>
            </a:extLst>
          </p:cNvPr>
          <p:cNvSpPr/>
          <p:nvPr/>
        </p:nvSpPr>
        <p:spPr>
          <a:xfrm>
            <a:off x="6528350" y="5706525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4042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89D10B-45EA-4647-9E4E-6F630CB8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0" y="1480768"/>
            <a:ext cx="8649050" cy="530994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FSRM - ACESSO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937" y="851085"/>
            <a:ext cx="7872063" cy="990826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Abra o </a:t>
            </a:r>
            <a:r>
              <a:rPr lang="pt-BR" sz="2400" dirty="0">
                <a:solidFill>
                  <a:srgbClr val="FF0000"/>
                </a:solidFill>
              </a:rPr>
              <a:t>Gerenciador do Servidor – Ferramentas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Gerenciador de Recursos de Servidor de Arquivo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1D3261-87EE-4425-A641-CCC8E76571E6}"/>
              </a:ext>
            </a:extLst>
          </p:cNvPr>
          <p:cNvSpPr/>
          <p:nvPr/>
        </p:nvSpPr>
        <p:spPr>
          <a:xfrm>
            <a:off x="6442745" y="3076662"/>
            <a:ext cx="2181138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C4E484-B703-4F3C-AA53-0555F837DBF2}"/>
              </a:ext>
            </a:extLst>
          </p:cNvPr>
          <p:cNvSpPr/>
          <p:nvPr/>
        </p:nvSpPr>
        <p:spPr>
          <a:xfrm>
            <a:off x="6209251" y="1777945"/>
            <a:ext cx="585832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1313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FSRM - ACESSO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41EBC8-95CF-4C5B-85BB-C0BF8B48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9" y="2374085"/>
            <a:ext cx="6799729" cy="273367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95A4B5-4CB3-4E85-BF1F-9D2E0130BF0A}"/>
              </a:ext>
            </a:extLst>
          </p:cNvPr>
          <p:cNvSpPr/>
          <p:nvPr/>
        </p:nvSpPr>
        <p:spPr>
          <a:xfrm>
            <a:off x="2267118" y="1685971"/>
            <a:ext cx="237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Windows + R: </a:t>
            </a:r>
            <a:r>
              <a:rPr lang="pt-BR" dirty="0" err="1">
                <a:solidFill>
                  <a:srgbClr val="FF0000"/>
                </a:solidFill>
              </a:rPr>
              <a:t>fsrm.msc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PASTAS CRIADAS</a:t>
            </a:r>
          </a:p>
        </p:txBody>
      </p:sp>
    </p:spTree>
    <p:extLst>
      <p:ext uri="{BB962C8B-B14F-4D97-AF65-F5344CB8AC3E}">
        <p14:creationId xmlns:p14="http://schemas.microsoft.com/office/powerpoint/2010/main" val="272523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pt-BR" dirty="0"/>
              <a:t>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42320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8CE814-E4C4-40D5-8087-744215F6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13" y="2358960"/>
            <a:ext cx="8063784" cy="3530767"/>
          </a:xfrm>
          <a:prstGeom prst="rect">
            <a:avLst/>
          </a:prstGeom>
          <a:noFill/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31698" cy="1176291"/>
          </a:xfrm>
        </p:spPr>
        <p:txBody>
          <a:bodyPr>
            <a:normAutofit fontScale="92500"/>
          </a:bodyPr>
          <a:lstStyle/>
          <a:p>
            <a:r>
              <a:rPr lang="pt-BR" dirty="0"/>
              <a:t>FS – LAYOUT DE COMPARTILHAMENTO COM COTA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59C3C2-9604-4360-B773-B5F6BDF6343A}"/>
              </a:ext>
            </a:extLst>
          </p:cNvPr>
          <p:cNvSpPr/>
          <p:nvPr/>
        </p:nvSpPr>
        <p:spPr>
          <a:xfrm>
            <a:off x="4365555" y="2382754"/>
            <a:ext cx="27028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600" dirty="0">
                <a:solidFill>
                  <a:srgbClr val="FF0000"/>
                </a:solidFill>
                <a:latin typeface="Montserrat" panose="00000500000000000000" pitchFamily="2" charset="0"/>
              </a:rPr>
              <a:t>Armazenamento Compartilhado com Cota </a:t>
            </a:r>
          </a:p>
        </p:txBody>
      </p:sp>
      <p:sp>
        <p:nvSpPr>
          <p:cNvPr id="30" name="Freeform 69">
            <a:extLst>
              <a:ext uri="{FF2B5EF4-FFF2-40B4-BE49-F238E27FC236}">
                <a16:creationId xmlns:a16="http://schemas.microsoft.com/office/drawing/2014/main" id="{F2371E6B-CA4F-402F-83DE-5524D937B16E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54">
            <a:extLst>
              <a:ext uri="{FF2B5EF4-FFF2-40B4-BE49-F238E27FC236}">
                <a16:creationId xmlns:a16="http://schemas.microsoft.com/office/drawing/2014/main" id="{20B09003-DB0D-44B3-BD0F-534255E7219B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9">
            <a:extLst>
              <a:ext uri="{FF2B5EF4-FFF2-40B4-BE49-F238E27FC236}">
                <a16:creationId xmlns:a16="http://schemas.microsoft.com/office/drawing/2014/main" id="{5C7A6853-5476-4A3A-9E63-81978B3B8B77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C60C671-BD24-4C4D-AE7C-E99A32FD22E2}"/>
              </a:ext>
            </a:extLst>
          </p:cNvPr>
          <p:cNvSpPr/>
          <p:nvPr/>
        </p:nvSpPr>
        <p:spPr>
          <a:xfrm>
            <a:off x="884941" y="1649337"/>
            <a:ext cx="48397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  <a:latin typeface="Montserrat" panose="00000500000000000000" pitchFamily="2" charset="0"/>
              </a:rPr>
              <a:t>Ambiente recomendado – Criado na AWS:</a:t>
            </a:r>
          </a:p>
        </p:txBody>
      </p:sp>
      <p:pic>
        <p:nvPicPr>
          <p:cNvPr id="34" name="Picture 4" descr="C:\Courses\Icons Windows Vista\Server.png">
            <a:extLst>
              <a:ext uri="{FF2B5EF4-FFF2-40B4-BE49-F238E27FC236}">
                <a16:creationId xmlns:a16="http://schemas.microsoft.com/office/drawing/2014/main" id="{C9DA89B9-C056-48BE-AE9F-16F02435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940" y="2485129"/>
            <a:ext cx="820228" cy="1122416"/>
          </a:xfrm>
          <a:prstGeom prst="rect">
            <a:avLst/>
          </a:prstGeom>
          <a:noFill/>
        </p:spPr>
      </p:pic>
      <p:pic>
        <p:nvPicPr>
          <p:cNvPr id="35" name="Picture 4" descr="C:\Courses\Icons Windows Vista\Server.png">
            <a:extLst>
              <a:ext uri="{FF2B5EF4-FFF2-40B4-BE49-F238E27FC236}">
                <a16:creationId xmlns:a16="http://schemas.microsoft.com/office/drawing/2014/main" id="{219236C9-5B34-4227-A0D7-6EB5C254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463" y="2485129"/>
            <a:ext cx="820228" cy="1122416"/>
          </a:xfrm>
          <a:prstGeom prst="rect">
            <a:avLst/>
          </a:prstGeom>
          <a:noFill/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83B6CC79-F6C8-428A-B900-3E84A8981F57}"/>
              </a:ext>
            </a:extLst>
          </p:cNvPr>
          <p:cNvSpPr txBox="1"/>
          <p:nvPr/>
        </p:nvSpPr>
        <p:spPr>
          <a:xfrm>
            <a:off x="1171817" y="3625057"/>
            <a:ext cx="157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 + DNS</a:t>
            </a:r>
          </a:p>
          <a:p>
            <a:pPr algn="ctr"/>
            <a:r>
              <a:rPr lang="pt-BR" dirty="0">
                <a:solidFill>
                  <a:srgbClr val="7030A0"/>
                </a:solidFill>
              </a:rPr>
              <a:t>Terminal (RDP)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67569A0-8676-4FF3-9474-1B9CDEFB594D}"/>
              </a:ext>
            </a:extLst>
          </p:cNvPr>
          <p:cNvSpPr/>
          <p:nvPr/>
        </p:nvSpPr>
        <p:spPr>
          <a:xfrm>
            <a:off x="3196654" y="3755012"/>
            <a:ext cx="1197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FS + </a:t>
            </a:r>
            <a:r>
              <a:rPr lang="pt-BR" dirty="0">
                <a:solidFill>
                  <a:srgbClr val="FF0000"/>
                </a:solidFill>
              </a:rPr>
              <a:t>FSRM </a:t>
            </a:r>
          </a:p>
        </p:txBody>
      </p:sp>
      <p:pic>
        <p:nvPicPr>
          <p:cNvPr id="38" name="Picture 64" descr="ad-pyramid-003">
            <a:extLst>
              <a:ext uri="{FF2B5EF4-FFF2-40B4-BE49-F238E27FC236}">
                <a16:creationId xmlns:a16="http://schemas.microsoft.com/office/drawing/2014/main" id="{57508D89-8D58-4507-ADCC-16FC4EE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01444" y="3096470"/>
            <a:ext cx="601960" cy="557442"/>
          </a:xfrm>
          <a:prstGeom prst="rect">
            <a:avLst/>
          </a:prstGeom>
          <a:noFill/>
        </p:spPr>
      </p:pic>
      <p:pic>
        <p:nvPicPr>
          <p:cNvPr id="39" name="Picture 2" descr="C:\Courses\Icons Windows Vista\Laptop.png">
            <a:extLst>
              <a:ext uri="{FF2B5EF4-FFF2-40B4-BE49-F238E27FC236}">
                <a16:creationId xmlns:a16="http://schemas.microsoft.com/office/drawing/2014/main" id="{94620BA5-D2D5-490C-8AE1-7D87F04E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40" name="Picture 3" descr="C:\Courses\Icons Windows Vista\Generic User.png">
            <a:extLst>
              <a:ext uri="{FF2B5EF4-FFF2-40B4-BE49-F238E27FC236}">
                <a16:creationId xmlns:a16="http://schemas.microsoft.com/office/drawing/2014/main" id="{E3DBC270-6BDA-431F-ABCE-8434245E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41" name="Picture 2" descr="C:\Courses\Icons Windows Vista\Laptop.png">
            <a:extLst>
              <a:ext uri="{FF2B5EF4-FFF2-40B4-BE49-F238E27FC236}">
                <a16:creationId xmlns:a16="http://schemas.microsoft.com/office/drawing/2014/main" id="{49FCB63C-74E6-4678-AB53-93E7FAE3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42" name="Picture 3" descr="C:\Courses\Icons Windows Vista\Generic User.png">
            <a:extLst>
              <a:ext uri="{FF2B5EF4-FFF2-40B4-BE49-F238E27FC236}">
                <a16:creationId xmlns:a16="http://schemas.microsoft.com/office/drawing/2014/main" id="{CA0B6E1B-AAD5-4294-A014-DAB0E8E6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43" name="Picture 2" descr="C:\Courses\Icons Windows Vista\Laptop.png">
            <a:extLst>
              <a:ext uri="{FF2B5EF4-FFF2-40B4-BE49-F238E27FC236}">
                <a16:creationId xmlns:a16="http://schemas.microsoft.com/office/drawing/2014/main" id="{4A614F06-C89B-4D20-976F-EF0E2BFB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44" name="Picture 3" descr="C:\Courses\Icons Windows Vista\Generic User.png">
            <a:extLst>
              <a:ext uri="{FF2B5EF4-FFF2-40B4-BE49-F238E27FC236}">
                <a16:creationId xmlns:a16="http://schemas.microsoft.com/office/drawing/2014/main" id="{E4AC4B2E-A077-4D2B-993D-8F5B7524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A6A451BD-062B-4C7E-AC6F-CBD6E740979B}"/>
              </a:ext>
            </a:extLst>
          </p:cNvPr>
          <p:cNvSpPr/>
          <p:nvPr/>
        </p:nvSpPr>
        <p:spPr>
          <a:xfrm>
            <a:off x="6334271" y="4167653"/>
            <a:ext cx="122116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solidFill>
                  <a:srgbClr val="FF0000"/>
                </a:solidFill>
                <a:latin typeface="Montserrat" panose="00000500000000000000" pitchFamily="2" charset="0"/>
              </a:rPr>
              <a:t>Usuários</a:t>
            </a:r>
          </a:p>
        </p:txBody>
      </p:sp>
      <p:pic>
        <p:nvPicPr>
          <p:cNvPr id="46" name="Picture 12" descr="C:\Courses\Icons Windows Vista\imageres.dll_I00a2_0409.png">
            <a:extLst>
              <a:ext uri="{FF2B5EF4-FFF2-40B4-BE49-F238E27FC236}">
                <a16:creationId xmlns:a16="http://schemas.microsoft.com/office/drawing/2014/main" id="{59C3AD39-36F4-4427-90F8-C935557F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3539" y="3108294"/>
            <a:ext cx="610166" cy="610166"/>
          </a:xfrm>
          <a:prstGeom prst="rect">
            <a:avLst/>
          </a:prstGeom>
          <a:noFill/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5468321C-D7F2-432F-A30F-5F524A5A4A07}"/>
              </a:ext>
            </a:extLst>
          </p:cNvPr>
          <p:cNvSpPr txBox="1"/>
          <p:nvPr/>
        </p:nvSpPr>
        <p:spPr>
          <a:xfrm>
            <a:off x="4796767" y="3187042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Ex. com Único domínio</a:t>
            </a:r>
          </a:p>
        </p:txBody>
      </p:sp>
    </p:spTree>
    <p:extLst>
      <p:ext uri="{BB962C8B-B14F-4D97-AF65-F5344CB8AC3E}">
        <p14:creationId xmlns:p14="http://schemas.microsoft.com/office/powerpoint/2010/main" val="317229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31698" cy="1176291"/>
          </a:xfrm>
        </p:spPr>
        <p:txBody>
          <a:bodyPr>
            <a:normAutofit/>
          </a:bodyPr>
          <a:lstStyle/>
          <a:p>
            <a:r>
              <a:rPr lang="pt-BR" dirty="0"/>
              <a:t>COTA – DEFINIÇÃO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59C3C2-9604-4360-B773-B5F6BDF6343A}"/>
              </a:ext>
            </a:extLst>
          </p:cNvPr>
          <p:cNvSpPr/>
          <p:nvPr/>
        </p:nvSpPr>
        <p:spPr>
          <a:xfrm>
            <a:off x="628650" y="1182988"/>
            <a:ext cx="81602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Montserrat" panose="00000500000000000000" pitchFamily="2" charset="0"/>
              </a:rPr>
              <a:t>É a 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quantidade de espaço em disco </a:t>
            </a:r>
            <a:r>
              <a:rPr lang="pt-BR" altLang="pt-BR" sz="2000" dirty="0">
                <a:latin typeface="Montserrat" panose="00000500000000000000" pitchFamily="2" charset="0"/>
              </a:rPr>
              <a:t>que cada </a:t>
            </a:r>
            <a:r>
              <a:rPr lang="pt-BR" altLang="pt-BR" sz="2000" dirty="0">
                <a:solidFill>
                  <a:srgbClr val="0070C0"/>
                </a:solidFill>
                <a:latin typeface="Montserrat" panose="00000500000000000000" pitchFamily="2" charset="0"/>
              </a:rPr>
              <a:t>usuário</a:t>
            </a:r>
            <a:r>
              <a:rPr lang="pt-BR" altLang="pt-BR" sz="2000" dirty="0">
                <a:latin typeface="Montserrat" panose="00000500000000000000" pitchFamily="2" charset="0"/>
              </a:rPr>
              <a:t> do sistema pode utilizar. </a:t>
            </a:r>
          </a:p>
          <a:p>
            <a:endParaRPr lang="pt-BR" altLang="pt-BR" sz="2000" dirty="0">
              <a:latin typeface="Montserrat" panose="00000500000000000000" pitchFamily="2" charset="0"/>
            </a:endParaRPr>
          </a:p>
          <a:p>
            <a:r>
              <a:rPr lang="pt-BR" altLang="pt-BR" sz="2000" dirty="0">
                <a:latin typeface="Montserrat" panose="00000500000000000000" pitchFamily="2" charset="0"/>
              </a:rPr>
              <a:t>Existem serviços disponíveis no Windows Server 2019 quer permitem definir uma </a:t>
            </a:r>
            <a:r>
              <a:rPr lang="pt-BR" altLang="pt-BR" sz="2000" dirty="0">
                <a:solidFill>
                  <a:srgbClr val="7030A0"/>
                </a:solidFill>
                <a:latin typeface="Montserrat" panose="00000500000000000000" pitchFamily="2" charset="0"/>
              </a:rPr>
              <a:t>cota padrão </a:t>
            </a:r>
            <a:r>
              <a:rPr lang="pt-BR" altLang="pt-BR" sz="2000" dirty="0">
                <a:latin typeface="Montserrat" panose="00000500000000000000" pitchFamily="2" charset="0"/>
              </a:rPr>
              <a:t>para os usuários do sistema e também </a:t>
            </a:r>
            <a:r>
              <a:rPr lang="pt-BR" altLang="pt-BR" sz="2000" dirty="0">
                <a:solidFill>
                  <a:srgbClr val="7030A0"/>
                </a:solidFill>
                <a:latin typeface="Montserrat" panose="00000500000000000000" pitchFamily="2" charset="0"/>
              </a:rPr>
              <a:t>cotas específicas </a:t>
            </a:r>
            <a:r>
              <a:rPr lang="pt-BR" altLang="pt-BR" sz="2000" dirty="0">
                <a:latin typeface="Montserrat" panose="00000500000000000000" pitchFamily="2" charset="0"/>
              </a:rPr>
              <a:t>para determinados usuários como o </a:t>
            </a:r>
            <a:r>
              <a:rPr lang="pt-BR" altLang="pt-BR" sz="2000" dirty="0">
                <a:solidFill>
                  <a:srgbClr val="0070C0"/>
                </a:solidFill>
                <a:latin typeface="Montserrat" panose="00000500000000000000" pitchFamily="2" charset="0"/>
              </a:rPr>
              <a:t>FSRM</a:t>
            </a:r>
            <a:r>
              <a:rPr lang="pt-BR" altLang="pt-BR" sz="2000" dirty="0">
                <a:latin typeface="Montserrat" panose="00000500000000000000" pitchFamily="2" charset="0"/>
              </a:rPr>
              <a:t>.</a:t>
            </a:r>
          </a:p>
          <a:p>
            <a:endParaRPr lang="pt-BR" altLang="pt-BR" sz="2000" dirty="0">
              <a:latin typeface="Montserrat" panose="00000500000000000000" pitchFamily="2" charset="0"/>
            </a:endParaRPr>
          </a:p>
          <a:p>
            <a:r>
              <a:rPr lang="pt-BR" altLang="pt-BR" sz="2000" b="1" dirty="0">
                <a:solidFill>
                  <a:srgbClr val="FF0000"/>
                </a:solidFill>
                <a:latin typeface="Montserrat" panose="00000500000000000000" pitchFamily="2" charset="0"/>
              </a:rPr>
              <a:t>Negar espaço em disco para usuários excedendo os limites de cota</a:t>
            </a:r>
          </a:p>
          <a:p>
            <a:endParaRPr lang="pt-BR" altLang="pt-BR" sz="2000" dirty="0">
              <a:latin typeface="Montserrat" panose="00000500000000000000" pitchFamily="2" charset="0"/>
            </a:endParaRPr>
          </a:p>
          <a:p>
            <a:r>
              <a:rPr lang="pt-BR" altLang="pt-BR" sz="2000" dirty="0">
                <a:latin typeface="Montserrat" panose="00000500000000000000" pitchFamily="2" charset="0"/>
              </a:rPr>
              <a:t>Os usuários que 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ultrapassarem</a:t>
            </a:r>
            <a:r>
              <a:rPr lang="pt-BR" altLang="pt-BR" sz="2000" dirty="0">
                <a:latin typeface="Montserrat" panose="00000500000000000000" pitchFamily="2" charset="0"/>
              </a:rPr>
              <a:t> seus limites de cota receberão uma mensagem de erro "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espaço em disco insuficiente</a:t>
            </a:r>
            <a:r>
              <a:rPr lang="pt-BR" altLang="pt-BR" sz="2000" dirty="0">
                <a:latin typeface="Montserrat" panose="00000500000000000000" pitchFamily="2" charset="0"/>
              </a:rPr>
              <a:t>" do Windows e não poderão gravar dados adicionais no volume sem que antes excluam ou movam alguns arquivos existentes.</a:t>
            </a:r>
          </a:p>
          <a:p>
            <a:endParaRPr lang="pt-BR" altLang="pt-B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31698" cy="1176291"/>
          </a:xfrm>
        </p:spPr>
        <p:txBody>
          <a:bodyPr>
            <a:normAutofit/>
          </a:bodyPr>
          <a:lstStyle/>
          <a:p>
            <a:r>
              <a:rPr lang="pt-BR" dirty="0"/>
              <a:t>COTA – DEFINIÇÃO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59C3C2-9604-4360-B773-B5F6BDF6343A}"/>
              </a:ext>
            </a:extLst>
          </p:cNvPr>
          <p:cNvSpPr/>
          <p:nvPr/>
        </p:nvSpPr>
        <p:spPr>
          <a:xfrm>
            <a:off x="628650" y="1182988"/>
            <a:ext cx="8160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Montserrat" panose="00000500000000000000" pitchFamily="2" charset="0"/>
              </a:rPr>
              <a:t>O que podemos fazer com uma cota?</a:t>
            </a:r>
          </a:p>
          <a:p>
            <a:endParaRPr lang="pt-BR" altLang="pt-BR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Cota Fixa (Rígida) </a:t>
            </a:r>
            <a:r>
              <a:rPr lang="pt-BR" altLang="pt-BR" sz="2000" dirty="0">
                <a:latin typeface="Montserrat" panose="00000500000000000000" pitchFamily="2" charset="0"/>
              </a:rPr>
              <a:t>estabelece um limite de uso de 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20MB</a:t>
            </a:r>
            <a:r>
              <a:rPr lang="pt-BR" altLang="pt-BR" sz="2000" dirty="0">
                <a:latin typeface="Montserrat" panose="00000500000000000000" pitchFamily="2" charset="0"/>
              </a:rPr>
              <a:t> para uma pasta;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Montserrat" panose="00000500000000000000" pitchFamily="2" charset="0"/>
              </a:rPr>
              <a:t>Gerar </a:t>
            </a:r>
            <a:r>
              <a:rPr lang="pt-BR" altLang="pt-BR" sz="2000" dirty="0">
                <a:solidFill>
                  <a:srgbClr val="00B050"/>
                </a:solidFill>
                <a:latin typeface="Montserrat" panose="00000500000000000000" pitchFamily="2" charset="0"/>
              </a:rPr>
              <a:t>Notificação</a:t>
            </a:r>
            <a:r>
              <a:rPr lang="pt-BR" altLang="pt-BR" sz="2000" dirty="0">
                <a:latin typeface="Montserrat" panose="00000500000000000000" pitchFamily="2" charset="0"/>
              </a:rPr>
              <a:t> com </a:t>
            </a:r>
            <a:r>
              <a:rPr lang="pt-BR" altLang="pt-BR" sz="2000" dirty="0">
                <a:solidFill>
                  <a:srgbClr val="00B050"/>
                </a:solidFill>
                <a:latin typeface="Montserrat" panose="00000500000000000000" pitchFamily="2" charset="0"/>
              </a:rPr>
              <a:t>80%</a:t>
            </a:r>
            <a:r>
              <a:rPr lang="pt-BR" altLang="pt-BR" sz="2000" dirty="0">
                <a:latin typeface="Montserrat" panose="00000500000000000000" pitchFamily="2" charset="0"/>
              </a:rPr>
              <a:t> ao Administrador;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Montserrat" panose="00000500000000000000" pitchFamily="2" charset="0"/>
              </a:rPr>
              <a:t>Quando chega a 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20MB não consome mais.</a:t>
            </a:r>
            <a:endParaRPr lang="pt-BR" altLang="pt-BR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Montserrat" panose="00000500000000000000" pitchFamily="2" charset="0"/>
              </a:rPr>
              <a:t>Definir </a:t>
            </a:r>
            <a:r>
              <a:rPr lang="pt-BR" altLang="pt-BR" sz="2000" dirty="0">
                <a:solidFill>
                  <a:srgbClr val="7030A0"/>
                </a:solidFill>
                <a:latin typeface="Montserrat" panose="00000500000000000000" pitchFamily="2" charset="0"/>
              </a:rPr>
              <a:t>Cota Flexível </a:t>
            </a:r>
            <a:r>
              <a:rPr lang="pt-BR" altLang="pt-BR" sz="2000" dirty="0">
                <a:latin typeface="Montserrat" panose="00000500000000000000" pitchFamily="2" charset="0"/>
              </a:rPr>
              <a:t>de </a:t>
            </a:r>
            <a:r>
              <a:rPr lang="pt-BR" altLang="pt-BR" sz="2000" dirty="0">
                <a:solidFill>
                  <a:srgbClr val="7030A0"/>
                </a:solidFill>
                <a:latin typeface="Montserrat" panose="00000500000000000000" pitchFamily="2" charset="0"/>
              </a:rPr>
              <a:t>30MB </a:t>
            </a:r>
            <a:r>
              <a:rPr lang="pt-BR" alt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e continua usando só avisa que atingiu</a:t>
            </a:r>
            <a:r>
              <a:rPr lang="pt-BR" altLang="pt-BR" sz="2000" dirty="0">
                <a:latin typeface="Montserrat" panose="00000500000000000000" pitchFamily="2" charset="0"/>
              </a:rPr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Montserrat" panose="00000500000000000000" pitchFamily="2" charset="0"/>
              </a:rPr>
              <a:t>Apenas gerar </a:t>
            </a:r>
            <a:r>
              <a:rPr lang="pt-BR" altLang="pt-BR" sz="2000" dirty="0">
                <a:solidFill>
                  <a:srgbClr val="00B050"/>
                </a:solidFill>
                <a:latin typeface="Montserrat" panose="00000500000000000000" pitchFamily="2" charset="0"/>
              </a:rPr>
              <a:t>aviso</a:t>
            </a:r>
            <a:r>
              <a:rPr lang="pt-BR" altLang="pt-BR" sz="2000" dirty="0">
                <a:latin typeface="Montserrat" panose="00000500000000000000" pitchFamily="2" charset="0"/>
              </a:rPr>
              <a:t> e não </a:t>
            </a:r>
            <a:r>
              <a:rPr lang="pt-BR" altLang="pt-BR" sz="2000" dirty="0" err="1">
                <a:latin typeface="Montserrat" panose="00000500000000000000" pitchFamily="2" charset="0"/>
              </a:rPr>
              <a:t>bloquea</a:t>
            </a:r>
            <a:r>
              <a:rPr lang="pt-BR" altLang="pt-BR" sz="200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latin typeface="Montserrat" panose="00000500000000000000" pitchFamily="2" charset="0"/>
            </a:endParaRPr>
          </a:p>
          <a:p>
            <a:r>
              <a:rPr lang="pt-BR" altLang="pt-BR" sz="2000" dirty="0">
                <a:latin typeface="Montserrat" panose="00000500000000000000" pitchFamily="2" charset="0"/>
              </a:rPr>
              <a:t>O procedimento para ativar as cotas e não limitar o uso do espaço em disco é útil quando você não deseja negar aos usuários o acesso a um volume, mas controlar o uso do espaço em disco para cada usuário.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latin typeface="Montserrat" panose="00000500000000000000" pitchFamily="2" charset="0"/>
            </a:endParaRPr>
          </a:p>
          <a:p>
            <a:endParaRPr lang="pt-BR" altLang="pt-BR" sz="2000" dirty="0">
              <a:latin typeface="Montserrat" panose="00000500000000000000" pitchFamily="2" charset="0"/>
            </a:endParaRPr>
          </a:p>
          <a:p>
            <a:endParaRPr lang="pt-BR" altLang="pt-B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47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como criar cotas no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Gerenciar cotas no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organizar cotas e usa-las em um sistema operacional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MODELOS DE 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VERIFICAR</a:t>
            </a:r>
          </a:p>
        </p:txBody>
      </p:sp>
    </p:spTree>
    <p:extLst>
      <p:ext uri="{BB962C8B-B14F-4D97-AF65-F5344CB8AC3E}">
        <p14:creationId xmlns:p14="http://schemas.microsoft.com/office/powerpoint/2010/main" val="27290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7831AC-C1FD-4466-B6DB-DC0C1003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7812"/>
            <a:ext cx="7886700" cy="37623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COTA – MODELOS EXISTENTES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5B2130-4333-42D1-9149-26C475A8E3D6}"/>
              </a:ext>
            </a:extLst>
          </p:cNvPr>
          <p:cNvSpPr/>
          <p:nvPr/>
        </p:nvSpPr>
        <p:spPr>
          <a:xfrm>
            <a:off x="502268" y="1262505"/>
            <a:ext cx="427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Existem modelos pré-definidos.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C6FE81-6261-4C93-9BCB-9FDB21B2F97C}"/>
              </a:ext>
            </a:extLst>
          </p:cNvPr>
          <p:cNvSpPr/>
          <p:nvPr/>
        </p:nvSpPr>
        <p:spPr>
          <a:xfrm>
            <a:off x="628649" y="2413931"/>
            <a:ext cx="1778991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8F3B3C-2B1C-474C-8230-606ED26853F2}"/>
              </a:ext>
            </a:extLst>
          </p:cNvPr>
          <p:cNvSpPr/>
          <p:nvPr/>
        </p:nvSpPr>
        <p:spPr>
          <a:xfrm>
            <a:off x="889233" y="2775864"/>
            <a:ext cx="1442906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56D484-55D4-4418-B653-C2B2DFBCF538}"/>
              </a:ext>
            </a:extLst>
          </p:cNvPr>
          <p:cNvSpPr/>
          <p:nvPr/>
        </p:nvSpPr>
        <p:spPr>
          <a:xfrm>
            <a:off x="3926048" y="2274463"/>
            <a:ext cx="4589302" cy="30357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687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CF94D0-9943-49F9-8932-46307A12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11" y="931817"/>
            <a:ext cx="4648200" cy="566737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15B2130-4333-42D1-9149-26C475A8E3D6}"/>
              </a:ext>
            </a:extLst>
          </p:cNvPr>
          <p:cNvSpPr/>
          <p:nvPr/>
        </p:nvSpPr>
        <p:spPr>
          <a:xfrm>
            <a:off x="6314392" y="1264881"/>
            <a:ext cx="1957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Propriedade do limite de 10GB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6F07D9-BBE2-40D5-B668-D38AB134F702}"/>
              </a:ext>
            </a:extLst>
          </p:cNvPr>
          <p:cNvSpPr/>
          <p:nvPr/>
        </p:nvSpPr>
        <p:spPr>
          <a:xfrm>
            <a:off x="4088792" y="2796008"/>
            <a:ext cx="4937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Cota Fixa: não permite que usuário excedam limite</a:t>
            </a:r>
          </a:p>
          <a:p>
            <a:r>
              <a:rPr lang="pt-BR" dirty="0">
                <a:solidFill>
                  <a:srgbClr val="7030A0"/>
                </a:solidFill>
              </a:rPr>
              <a:t>Cota Flexível: permite que usuário excedam limite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CE3E8C-B24D-4889-BB96-A9EC2C9B2BFD}"/>
              </a:ext>
            </a:extLst>
          </p:cNvPr>
          <p:cNvSpPr/>
          <p:nvPr/>
        </p:nvSpPr>
        <p:spPr>
          <a:xfrm>
            <a:off x="4398633" y="4602871"/>
            <a:ext cx="7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Avisos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219A31E4-5541-4809-A76F-FF0796C23F2E}"/>
              </a:ext>
            </a:extLst>
          </p:cNvPr>
          <p:cNvSpPr txBox="1">
            <a:spLocks/>
          </p:cNvSpPr>
          <p:nvPr/>
        </p:nvSpPr>
        <p:spPr>
          <a:xfrm>
            <a:off x="628649" y="365126"/>
            <a:ext cx="8154624" cy="566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COTA – MODELOS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01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MODELO DE 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02752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07597C-686D-4657-AD66-F33AFEC8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938337"/>
            <a:ext cx="4124325" cy="29813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COTA – VAMOS CRIAR NOVO MODELO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5B2130-4333-42D1-9149-26C475A8E3D6}"/>
              </a:ext>
            </a:extLst>
          </p:cNvPr>
          <p:cNvSpPr/>
          <p:nvPr/>
        </p:nvSpPr>
        <p:spPr>
          <a:xfrm>
            <a:off x="871455" y="2828179"/>
            <a:ext cx="163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Clicar com o botão direito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50E1B90-49A2-420C-8E65-E646E238DA3C}"/>
              </a:ext>
            </a:extLst>
          </p:cNvPr>
          <p:cNvCxnSpPr>
            <a:cxnSpLocks/>
          </p:cNvCxnSpPr>
          <p:nvPr/>
        </p:nvCxnSpPr>
        <p:spPr>
          <a:xfrm>
            <a:off x="2467367" y="3086031"/>
            <a:ext cx="374469" cy="130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66C627C-AC9E-4DC4-B9B6-02F601048BD0}"/>
              </a:ext>
            </a:extLst>
          </p:cNvPr>
          <p:cNvSpPr/>
          <p:nvPr/>
        </p:nvSpPr>
        <p:spPr>
          <a:xfrm>
            <a:off x="3984507" y="3238432"/>
            <a:ext cx="1829063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8627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666C1D-20AD-455B-ADC4-53AB1E3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" y="917578"/>
            <a:ext cx="8783273" cy="546375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COTA – VAMOS CRIAR NOVO MODELO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5B2130-4333-42D1-9149-26C475A8E3D6}"/>
              </a:ext>
            </a:extLst>
          </p:cNvPr>
          <p:cNvSpPr/>
          <p:nvPr/>
        </p:nvSpPr>
        <p:spPr>
          <a:xfrm>
            <a:off x="1824760" y="1873177"/>
            <a:ext cx="1635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Definir nome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50E1B90-49A2-420C-8E65-E646E238DA3C}"/>
              </a:ext>
            </a:extLst>
          </p:cNvPr>
          <p:cNvCxnSpPr>
            <a:cxnSpLocks/>
          </p:cNvCxnSpPr>
          <p:nvPr/>
        </p:nvCxnSpPr>
        <p:spPr>
          <a:xfrm flipH="1">
            <a:off x="1453250" y="2076057"/>
            <a:ext cx="426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D46DAA5-4934-440E-8D3E-D97F50BFC068}"/>
              </a:ext>
            </a:extLst>
          </p:cNvPr>
          <p:cNvSpPr/>
          <p:nvPr/>
        </p:nvSpPr>
        <p:spPr>
          <a:xfrm>
            <a:off x="2508327" y="3203350"/>
            <a:ext cx="1635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Cota Fixa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50F1B71-AA72-4B53-BCA5-FB44CDF52E62}"/>
              </a:ext>
            </a:extLst>
          </p:cNvPr>
          <p:cNvSpPr/>
          <p:nvPr/>
        </p:nvSpPr>
        <p:spPr>
          <a:xfrm>
            <a:off x="6937695" y="1931551"/>
            <a:ext cx="197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Selecione aba </a:t>
            </a:r>
            <a:r>
              <a:rPr lang="pt-BR" dirty="0">
                <a:solidFill>
                  <a:srgbClr val="FF0000"/>
                </a:solidFill>
              </a:rPr>
              <a:t>Relatório, </a:t>
            </a:r>
            <a:r>
              <a:rPr lang="pt-BR" dirty="0">
                <a:solidFill>
                  <a:srgbClr val="7030A0"/>
                </a:solidFill>
              </a:rPr>
              <a:t>Opção:</a:t>
            </a:r>
            <a:r>
              <a:rPr lang="pt-BR" dirty="0">
                <a:solidFill>
                  <a:srgbClr val="FF0000"/>
                </a:solidFill>
              </a:rPr>
              <a:t> Uso da Cota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B5B6D2D-F94A-4AD5-A378-F0DCD6D88D0D}"/>
              </a:ext>
            </a:extLst>
          </p:cNvPr>
          <p:cNvCxnSpPr>
            <a:cxnSpLocks/>
          </p:cNvCxnSpPr>
          <p:nvPr/>
        </p:nvCxnSpPr>
        <p:spPr>
          <a:xfrm flipH="1">
            <a:off x="5708671" y="1305783"/>
            <a:ext cx="1393171" cy="224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F6E8466-CCD8-4AEC-8CBA-CF582E585073}"/>
              </a:ext>
            </a:extLst>
          </p:cNvPr>
          <p:cNvSpPr/>
          <p:nvPr/>
        </p:nvSpPr>
        <p:spPr>
          <a:xfrm>
            <a:off x="5621382" y="936451"/>
            <a:ext cx="2655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Gera aviso a partir de 85%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C94E49-1E1C-4B61-A504-1B46EEE33BD9}"/>
              </a:ext>
            </a:extLst>
          </p:cNvPr>
          <p:cNvSpPr/>
          <p:nvPr/>
        </p:nvSpPr>
        <p:spPr>
          <a:xfrm>
            <a:off x="1574489" y="2715121"/>
            <a:ext cx="1635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Definir Limite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64E1C1E-C437-4EC0-AEB9-0BE22C79EE3A}"/>
              </a:ext>
            </a:extLst>
          </p:cNvPr>
          <p:cNvCxnSpPr>
            <a:cxnSpLocks/>
          </p:cNvCxnSpPr>
          <p:nvPr/>
        </p:nvCxnSpPr>
        <p:spPr>
          <a:xfrm flipH="1">
            <a:off x="922789" y="2918001"/>
            <a:ext cx="706910" cy="16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C9056858-C27C-4003-B592-73B53A3D0838}"/>
              </a:ext>
            </a:extLst>
          </p:cNvPr>
          <p:cNvSpPr/>
          <p:nvPr/>
        </p:nvSpPr>
        <p:spPr>
          <a:xfrm>
            <a:off x="6404708" y="1652617"/>
            <a:ext cx="532987" cy="2789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40CCED0-DC1E-4220-A499-80343C2B1908}"/>
              </a:ext>
            </a:extLst>
          </p:cNvPr>
          <p:cNvSpPr/>
          <p:nvPr/>
        </p:nvSpPr>
        <p:spPr>
          <a:xfrm>
            <a:off x="389802" y="5070636"/>
            <a:ext cx="843380" cy="3486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6C992F-B119-495C-BA3A-8983CE239807}"/>
              </a:ext>
            </a:extLst>
          </p:cNvPr>
          <p:cNvSpPr/>
          <p:nvPr/>
        </p:nvSpPr>
        <p:spPr>
          <a:xfrm>
            <a:off x="389802" y="5433860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Clique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82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EE3DA3A3-3D48-4D03-8FCA-35424CD6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43" y="825499"/>
            <a:ext cx="4648200" cy="56673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COTA – VAMOS CRIAR NOVO MODELO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F6E8466-CCD8-4AEC-8CBA-CF582E585073}"/>
              </a:ext>
            </a:extLst>
          </p:cNvPr>
          <p:cNvSpPr/>
          <p:nvPr/>
        </p:nvSpPr>
        <p:spPr>
          <a:xfrm>
            <a:off x="89654" y="2818954"/>
            <a:ext cx="2655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Resultado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9056858-C27C-4003-B592-73B53A3D0838}"/>
              </a:ext>
            </a:extLst>
          </p:cNvPr>
          <p:cNvSpPr/>
          <p:nvPr/>
        </p:nvSpPr>
        <p:spPr>
          <a:xfrm>
            <a:off x="5121193" y="6132338"/>
            <a:ext cx="809824" cy="3605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5842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6F6DC7-B8E1-47FF-84CB-7DD5AB0B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47837"/>
            <a:ext cx="7820025" cy="33623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FSRM – VAMOS CRIAR NOVO MODELO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5B2130-4333-42D1-9149-26C475A8E3D6}"/>
              </a:ext>
            </a:extLst>
          </p:cNvPr>
          <p:cNvSpPr/>
          <p:nvPr/>
        </p:nvSpPr>
        <p:spPr>
          <a:xfrm>
            <a:off x="1026574" y="3428999"/>
            <a:ext cx="1741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Criado com sucesso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024C03-C07C-49F6-8A48-71306E6737BC}"/>
              </a:ext>
            </a:extLst>
          </p:cNvPr>
          <p:cNvSpPr/>
          <p:nvPr/>
        </p:nvSpPr>
        <p:spPr>
          <a:xfrm>
            <a:off x="3896137" y="2835465"/>
            <a:ext cx="4526410" cy="3605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2270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NOVA 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463133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0AAF26-4468-4829-80AA-349A19E7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9" y="2154878"/>
            <a:ext cx="7960864" cy="254824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QUOTA – CRIAR NOVA COTA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DD78DD8-F1FF-4208-8723-243752C903F2}"/>
              </a:ext>
            </a:extLst>
          </p:cNvPr>
          <p:cNvCxnSpPr>
            <a:cxnSpLocks/>
          </p:cNvCxnSpPr>
          <p:nvPr/>
        </p:nvCxnSpPr>
        <p:spPr>
          <a:xfrm flipV="1">
            <a:off x="503339" y="3347207"/>
            <a:ext cx="585318" cy="103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3745E61A-7332-484B-B7F5-6508B97C3371}"/>
              </a:ext>
            </a:extLst>
          </p:cNvPr>
          <p:cNvSpPr/>
          <p:nvPr/>
        </p:nvSpPr>
        <p:spPr>
          <a:xfrm>
            <a:off x="270867" y="4379955"/>
            <a:ext cx="163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Clicar com o botão direito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F4DBEA-F6F0-4B11-8574-92E2E033C5D8}"/>
              </a:ext>
            </a:extLst>
          </p:cNvPr>
          <p:cNvSpPr/>
          <p:nvPr/>
        </p:nvSpPr>
        <p:spPr>
          <a:xfrm>
            <a:off x="1562279" y="3333498"/>
            <a:ext cx="1407423" cy="2402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63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486561" y="1332396"/>
            <a:ext cx="7482979" cy="124039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FSRM – INSTALAÇÃO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B1188650-31E5-48E0-BD29-484E8637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6" y="2250006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5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E9239D-3221-4D1E-94CB-7F8BF549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9" y="1489997"/>
            <a:ext cx="7000875" cy="47625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COTA – CRIAR NOVA COTA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45E61A-7332-484B-B7F5-6508B97C3371}"/>
              </a:ext>
            </a:extLst>
          </p:cNvPr>
          <p:cNvSpPr/>
          <p:nvPr/>
        </p:nvSpPr>
        <p:spPr>
          <a:xfrm>
            <a:off x="4216627" y="1121230"/>
            <a:ext cx="396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Selecione diretório a ser aplicado a cota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04B5728-F056-4BB0-892F-C8839CD2A2F1}"/>
              </a:ext>
            </a:extLst>
          </p:cNvPr>
          <p:cNvCxnSpPr>
            <a:cxnSpLocks/>
          </p:cNvCxnSpPr>
          <p:nvPr/>
        </p:nvCxnSpPr>
        <p:spPr>
          <a:xfrm flipH="1" flipV="1">
            <a:off x="2804640" y="3871247"/>
            <a:ext cx="535576" cy="21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A3FEBA-B2A5-40CB-ADE2-EE4F90ADE652}"/>
              </a:ext>
            </a:extLst>
          </p:cNvPr>
          <p:cNvSpPr/>
          <p:nvPr/>
        </p:nvSpPr>
        <p:spPr>
          <a:xfrm>
            <a:off x="2883276" y="4087677"/>
            <a:ext cx="183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Selecione O modelo criado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682980-E8BF-4F0E-849A-80506E12240A}"/>
              </a:ext>
            </a:extLst>
          </p:cNvPr>
          <p:cNvSpPr/>
          <p:nvPr/>
        </p:nvSpPr>
        <p:spPr>
          <a:xfrm>
            <a:off x="3649211" y="2000453"/>
            <a:ext cx="922789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40A2D7-D65A-4DD9-B247-E5D94BF167E3}"/>
              </a:ext>
            </a:extLst>
          </p:cNvPr>
          <p:cNvSpPr/>
          <p:nvPr/>
        </p:nvSpPr>
        <p:spPr>
          <a:xfrm>
            <a:off x="5907248" y="4761829"/>
            <a:ext cx="922789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3A34513-8949-4F29-8C6C-76C8148474B3}"/>
              </a:ext>
            </a:extLst>
          </p:cNvPr>
          <p:cNvSpPr/>
          <p:nvPr/>
        </p:nvSpPr>
        <p:spPr>
          <a:xfrm>
            <a:off x="2878822" y="5818842"/>
            <a:ext cx="922789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11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E05E9E-4F08-4127-8F6E-19EE9A4F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8" y="1762301"/>
            <a:ext cx="8758106" cy="19425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COTA – CRIAR NOVA COTA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45E61A-7332-484B-B7F5-6508B97C3371}"/>
              </a:ext>
            </a:extLst>
          </p:cNvPr>
          <p:cNvSpPr/>
          <p:nvPr/>
        </p:nvSpPr>
        <p:spPr>
          <a:xfrm>
            <a:off x="3154661" y="3429000"/>
            <a:ext cx="396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Criou cota com sucesso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43B512-E8F9-4BBC-8189-1F0BB1A369B5}"/>
              </a:ext>
            </a:extLst>
          </p:cNvPr>
          <p:cNvSpPr/>
          <p:nvPr/>
        </p:nvSpPr>
        <p:spPr>
          <a:xfrm>
            <a:off x="3196606" y="2567031"/>
            <a:ext cx="5930353" cy="8619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68923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335208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TESTANDO COTA </a:t>
            </a:r>
            <a:r>
              <a:rPr lang="pt-BR" dirty="0">
                <a:solidFill>
                  <a:srgbClr val="FF0000"/>
                </a:solidFill>
              </a:rPr>
              <a:t>SEM</a:t>
            </a:r>
            <a:r>
              <a:rPr lang="pt-BR" dirty="0"/>
              <a:t> USAR TUDO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1207556" y="1117021"/>
            <a:ext cx="522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Acesse a pasta e coloque alguns arquivos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Ex.: Executáveis do Windows Explorer.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7FCD33-A4AF-43F3-B7C4-9B01B0CC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9" y="2149809"/>
            <a:ext cx="4943475" cy="35147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AA656C-3369-4DDB-8462-409C11060CED}"/>
              </a:ext>
            </a:extLst>
          </p:cNvPr>
          <p:cNvSpPr/>
          <p:nvPr/>
        </p:nvSpPr>
        <p:spPr>
          <a:xfrm>
            <a:off x="3770358" y="574097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Copiar Explore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01E583-FC97-4FE1-B115-A583FC2737C6}"/>
              </a:ext>
            </a:extLst>
          </p:cNvPr>
          <p:cNvSpPr/>
          <p:nvPr/>
        </p:nvSpPr>
        <p:spPr>
          <a:xfrm>
            <a:off x="5339329" y="2528338"/>
            <a:ext cx="364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C:\Windows\explorer.exe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9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E22CBA-6387-43C2-A6D4-6C922BD5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0" y="1763351"/>
            <a:ext cx="6948456" cy="442772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TESTANDO COTA </a:t>
            </a:r>
            <a:r>
              <a:rPr lang="pt-BR" dirty="0">
                <a:solidFill>
                  <a:srgbClr val="FF0000"/>
                </a:solidFill>
              </a:rPr>
              <a:t>SEM</a:t>
            </a:r>
            <a:r>
              <a:rPr lang="pt-BR" dirty="0"/>
              <a:t> USAR TUDO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1207556" y="1117021"/>
            <a:ext cx="522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Acesse a pasta e coloque alguns arquivos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Ex.: Executáveis do Windows Explorer.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C9EE761-9C5E-4940-BD6E-0EAA146F938C}"/>
              </a:ext>
            </a:extLst>
          </p:cNvPr>
          <p:cNvSpPr/>
          <p:nvPr/>
        </p:nvSpPr>
        <p:spPr>
          <a:xfrm>
            <a:off x="3313965" y="4411758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Colar o Explorer dentro do diretório com cota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57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BF8714C-4039-4ED8-9918-263DE46F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5" y="1835414"/>
            <a:ext cx="8875552" cy="194099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VERIFIQUE O CONSUMO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2673894" y="3776406"/>
            <a:ext cx="5545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Com o botão direto e a opção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escolha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atualizar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na parte em branco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489ACF-F50B-49CB-94AF-8AAC01F38E60}"/>
              </a:ext>
            </a:extLst>
          </p:cNvPr>
          <p:cNvSpPr/>
          <p:nvPr/>
        </p:nvSpPr>
        <p:spPr>
          <a:xfrm>
            <a:off x="3196606" y="2592198"/>
            <a:ext cx="5930353" cy="8368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7112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TESTANDO COTA USANDO </a:t>
            </a:r>
            <a:r>
              <a:rPr lang="pt-BR" dirty="0">
                <a:solidFill>
                  <a:srgbClr val="FF0000"/>
                </a:solidFill>
              </a:rPr>
              <a:t>TUDO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502024" y="1103105"/>
            <a:ext cx="5545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Acesse a pasta e coloque mais arquivos até o aviso aparecer.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0DFA29-FEFC-4155-BFF5-FE2E9388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1" y="1749436"/>
            <a:ext cx="8515351" cy="33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7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238425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E6E901-B04B-431D-B9F6-F86600D8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47837"/>
            <a:ext cx="7820025" cy="33623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-394806" y="3721149"/>
            <a:ext cx="5545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Clique 2x sobre a cota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6B16ED0-F1F1-4254-BBC8-D263C1E89FCC}"/>
              </a:ext>
            </a:extLst>
          </p:cNvPr>
          <p:cNvCxnSpPr>
            <a:cxnSpLocks/>
          </p:cNvCxnSpPr>
          <p:nvPr/>
        </p:nvCxnSpPr>
        <p:spPr>
          <a:xfrm flipV="1">
            <a:off x="3183434" y="3061982"/>
            <a:ext cx="809726" cy="586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ADCC74D-F3BC-4E1B-BA37-E7631BBE47B1}"/>
              </a:ext>
            </a:extLst>
          </p:cNvPr>
          <p:cNvSpPr/>
          <p:nvPr/>
        </p:nvSpPr>
        <p:spPr>
          <a:xfrm>
            <a:off x="857075" y="2261910"/>
            <a:ext cx="140795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18668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260FE5-4B32-482E-B458-8C1AF53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68" y="815974"/>
            <a:ext cx="4629150" cy="56769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2771963" y="4659895"/>
            <a:ext cx="2624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Vamos alterar para 95%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6B16ED0-F1F1-4254-BBC8-D263C1E89FCC}"/>
              </a:ext>
            </a:extLst>
          </p:cNvPr>
          <p:cNvCxnSpPr>
            <a:cxnSpLocks/>
          </p:cNvCxnSpPr>
          <p:nvPr/>
        </p:nvCxnSpPr>
        <p:spPr>
          <a:xfrm flipH="1">
            <a:off x="2433803" y="4983061"/>
            <a:ext cx="561067" cy="199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B5EFE45-7B7E-49CA-9137-784CEB2847D2}"/>
              </a:ext>
            </a:extLst>
          </p:cNvPr>
          <p:cNvSpPr/>
          <p:nvPr/>
        </p:nvSpPr>
        <p:spPr>
          <a:xfrm>
            <a:off x="5204401" y="2210308"/>
            <a:ext cx="357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Aplicar modelo somente às cotas derivadas que correspondam ao modelo original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Aplicar modelo a todas as cotas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Não aplicar modelo a cotas derivadas 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7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INSTALAÇÃO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4722B7-62C3-450E-9B96-150B01D4EDAE}"/>
              </a:ext>
            </a:extLst>
          </p:cNvPr>
          <p:cNvSpPr/>
          <p:nvPr/>
        </p:nvSpPr>
        <p:spPr>
          <a:xfrm>
            <a:off x="6109855" y="1454727"/>
            <a:ext cx="1687483" cy="2244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92A6C641-2F99-4A3A-BE6F-536A781A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5" y="1141413"/>
            <a:ext cx="7580109" cy="50355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4B3D85E-3B4F-4300-811B-2A7D1A92336D}"/>
              </a:ext>
            </a:extLst>
          </p:cNvPr>
          <p:cNvSpPr/>
          <p:nvPr/>
        </p:nvSpPr>
        <p:spPr>
          <a:xfrm>
            <a:off x="6674571" y="1679170"/>
            <a:ext cx="1687483" cy="181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1DAF5F-7DE2-4E0F-ACBA-4ECA4C8BB612}"/>
              </a:ext>
            </a:extLst>
          </p:cNvPr>
          <p:cNvSpPr/>
          <p:nvPr/>
        </p:nvSpPr>
        <p:spPr>
          <a:xfrm>
            <a:off x="3369251" y="2707870"/>
            <a:ext cx="2383849" cy="2893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0CB373-E70C-4A40-A499-54A9F75A899F}"/>
              </a:ext>
            </a:extLst>
          </p:cNvPr>
          <p:cNvSpPr/>
          <p:nvPr/>
        </p:nvSpPr>
        <p:spPr>
          <a:xfrm>
            <a:off x="781945" y="3659188"/>
            <a:ext cx="1825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Iniciar, pesquisa:</a:t>
            </a:r>
          </a:p>
          <a:p>
            <a:r>
              <a:rPr lang="pt-BR" dirty="0">
                <a:solidFill>
                  <a:srgbClr val="FF0000"/>
                </a:solidFill>
              </a:rPr>
              <a:t>“Gere”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C0EA9AF-99B8-40D4-B245-97848A57AF8E}"/>
              </a:ext>
            </a:extLst>
          </p:cNvPr>
          <p:cNvSpPr/>
          <p:nvPr/>
        </p:nvSpPr>
        <p:spPr>
          <a:xfrm>
            <a:off x="781945" y="5758759"/>
            <a:ext cx="6779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Abrir o Gerenciador de Servidor</a:t>
            </a:r>
          </a:p>
        </p:txBody>
      </p:sp>
    </p:spTree>
    <p:extLst>
      <p:ext uri="{BB962C8B-B14F-4D97-AF65-F5344CB8AC3E}">
        <p14:creationId xmlns:p14="http://schemas.microsoft.com/office/powerpoint/2010/main" val="2782400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C7DB5F-4634-4E6F-B303-091707BD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867182"/>
            <a:ext cx="4638675" cy="58102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2714336" y="1297587"/>
            <a:ext cx="262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Alterar para 90%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6B16ED0-F1F1-4254-BBC8-D263C1E89FCC}"/>
              </a:ext>
            </a:extLst>
          </p:cNvPr>
          <p:cNvCxnSpPr>
            <a:cxnSpLocks/>
          </p:cNvCxnSpPr>
          <p:nvPr/>
        </p:nvCxnSpPr>
        <p:spPr>
          <a:xfrm flipH="1">
            <a:off x="1761688" y="1458188"/>
            <a:ext cx="1308684" cy="13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8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473F7-A086-4EE2-9E97-BF259A6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2" y="825499"/>
            <a:ext cx="4648200" cy="56673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46019" y="4586071"/>
            <a:ext cx="262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Resultado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D2FF68C-2DEF-4F17-A24B-FB9444CA748C}"/>
              </a:ext>
            </a:extLst>
          </p:cNvPr>
          <p:cNvSpPr/>
          <p:nvPr/>
        </p:nvSpPr>
        <p:spPr>
          <a:xfrm>
            <a:off x="3741490" y="6138832"/>
            <a:ext cx="830510" cy="3540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5543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515E8E-32D8-4AE3-90F4-644BA5ED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24" y="1132513"/>
            <a:ext cx="5521944" cy="311257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ALTERANDO MODELO DE COTA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5EFE45-7B7E-49CA-9137-784CEB2847D2}"/>
              </a:ext>
            </a:extLst>
          </p:cNvPr>
          <p:cNvSpPr/>
          <p:nvPr/>
        </p:nvSpPr>
        <p:spPr>
          <a:xfrm>
            <a:off x="1578783" y="4445787"/>
            <a:ext cx="5986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Escolher: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Aplicar modelo somente às cotas derivadas que correspondam ao modelo original</a:t>
            </a:r>
          </a:p>
        </p:txBody>
      </p:sp>
    </p:spTree>
    <p:extLst>
      <p:ext uri="{BB962C8B-B14F-4D97-AF65-F5344CB8AC3E}">
        <p14:creationId xmlns:p14="http://schemas.microsoft.com/office/powerpoint/2010/main" val="407769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REPETIR O TESTE DE CONSUMO E VER RELATÓRIO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0DFA29-FEFC-4155-BFF5-FE2E9388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700258"/>
            <a:ext cx="8013328" cy="31610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862354" y="1689463"/>
            <a:ext cx="2046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Acesse a pasta e coloque mais arquivos até o aviso aparecer. 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1E3C5A-BBD7-4987-A391-C9768EC2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0" y="3861348"/>
            <a:ext cx="8859690" cy="19246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0798F-DC1E-4F64-ADF1-0ABDC82E36A5}"/>
              </a:ext>
            </a:extLst>
          </p:cNvPr>
          <p:cNvSpPr/>
          <p:nvPr/>
        </p:nvSpPr>
        <p:spPr>
          <a:xfrm>
            <a:off x="2100479" y="5401312"/>
            <a:ext cx="4012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Com o botão direto e a opção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Refresh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(atualizar)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na parte em branco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04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980FAA-B5FE-448C-93E0-6C2448C4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1" y="1074166"/>
            <a:ext cx="4326828" cy="541870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851278"/>
          </a:xfrm>
        </p:spPr>
        <p:txBody>
          <a:bodyPr>
            <a:normAutofit fontScale="92500"/>
          </a:bodyPr>
          <a:lstStyle/>
          <a:p>
            <a:r>
              <a:rPr lang="pt-BR" dirty="0"/>
              <a:t>FAZER LOGIN COM USUÁRIO TESTE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5749699" y="1474412"/>
            <a:ext cx="2760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Acessa o Terminal com com usuário teste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37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Conceito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Storage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https://docs.microsoft.com/pt-br/windows-server/storage/storage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Gerenciamento de Cota 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3"/>
              </a:rPr>
              <a:t>https://docs.microsoft.com/pt-pt/windows-server/storage/fsrm/quota-management</a:t>
            </a:r>
            <a:endParaRPr lang="pt-BR" sz="2000" dirty="0"/>
          </a:p>
          <a:p>
            <a:r>
              <a:rPr lang="pt-BR" sz="2000" dirty="0"/>
              <a:t>Site Oficial Microsoft – FSRM</a:t>
            </a:r>
          </a:p>
          <a:p>
            <a:r>
              <a:rPr lang="pt-BR" sz="2000" dirty="0">
                <a:hlinkClick r:id="rId4"/>
              </a:rPr>
              <a:t>https://docs.microsoft.com/pt-br/windows-server/storage/fsrm/fsrm-overview</a:t>
            </a:r>
            <a:endParaRPr lang="pt-BR" sz="2000" dirty="0"/>
          </a:p>
          <a:p>
            <a:r>
              <a:rPr lang="pt-BR" sz="2000" dirty="0"/>
              <a:t>Site Oficial Microsoft – Permissões</a:t>
            </a:r>
          </a:p>
          <a:p>
            <a:r>
              <a:rPr lang="pt-BR" sz="2000" dirty="0">
                <a:hlinkClick r:id="rId5"/>
              </a:rPr>
              <a:t>https://support.microsoft.com/pt-br/hub/4338813/windows-help?os=windows-10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10">
            <a:extLst>
              <a:ext uri="{FF2B5EF4-FFF2-40B4-BE49-F238E27FC236}">
                <a16:creationId xmlns:a16="http://schemas.microsoft.com/office/drawing/2014/main" id="{37B42107-3B02-446C-82ED-B313A03E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84" y="1141413"/>
            <a:ext cx="7117031" cy="50355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0C445C-F60C-4D36-85BF-2A8C9CD1595E}"/>
              </a:ext>
            </a:extLst>
          </p:cNvPr>
          <p:cNvSpPr/>
          <p:nvPr/>
        </p:nvSpPr>
        <p:spPr>
          <a:xfrm>
            <a:off x="2885243" y="2498337"/>
            <a:ext cx="2974019" cy="3906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30718B-5EA5-4750-B831-03032DA51C8A}"/>
              </a:ext>
            </a:extLst>
          </p:cNvPr>
          <p:cNvSpPr/>
          <p:nvPr/>
        </p:nvSpPr>
        <p:spPr>
          <a:xfrm>
            <a:off x="5437781" y="5874933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712" y="4452031"/>
            <a:ext cx="7886700" cy="5666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Instalar uma Função ou Recurso</a:t>
            </a:r>
          </a:p>
        </p:txBody>
      </p:sp>
    </p:spTree>
    <p:extLst>
      <p:ext uri="{BB962C8B-B14F-4D97-AF65-F5344CB8AC3E}">
        <p14:creationId xmlns:p14="http://schemas.microsoft.com/office/powerpoint/2010/main" val="42585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CC039B-92B0-4FCE-8625-F1A25547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931817"/>
            <a:ext cx="7477125" cy="533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201108"/>
            <a:ext cx="7886700" cy="56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Selecione o servidor o próprio Servidor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ED8B03-86AE-4AF7-9554-EEF762543C22}"/>
              </a:ext>
            </a:extLst>
          </p:cNvPr>
          <p:cNvSpPr/>
          <p:nvPr/>
        </p:nvSpPr>
        <p:spPr>
          <a:xfrm>
            <a:off x="6410903" y="1347493"/>
            <a:ext cx="1558637" cy="5666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D90E12-534F-4C9B-95D0-71D24250A320}"/>
              </a:ext>
            </a:extLst>
          </p:cNvPr>
          <p:cNvSpPr/>
          <p:nvPr/>
        </p:nvSpPr>
        <p:spPr>
          <a:xfrm>
            <a:off x="5320335" y="5855516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1E1403-132A-449B-A7B4-0FF80ECA947C}"/>
              </a:ext>
            </a:extLst>
          </p:cNvPr>
          <p:cNvSpPr/>
          <p:nvPr/>
        </p:nvSpPr>
        <p:spPr>
          <a:xfrm>
            <a:off x="2551967" y="2175389"/>
            <a:ext cx="2624039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10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A5CB78-4AFB-437D-B91C-57EEF639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766762"/>
            <a:ext cx="7505700" cy="53244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52315"/>
            <a:ext cx="7886700" cy="8826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Expanda </a:t>
            </a:r>
            <a:r>
              <a:rPr lang="pt-BR" dirty="0">
                <a:solidFill>
                  <a:srgbClr val="FF0000"/>
                </a:solidFill>
              </a:rPr>
              <a:t>o “Serviços de Arquivo e Armazenamento”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que já vem instalado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69AAC3-D987-48F2-AC40-384AF036BE35}"/>
              </a:ext>
            </a:extLst>
          </p:cNvPr>
          <p:cNvCxnSpPr>
            <a:cxnSpLocks/>
          </p:cNvCxnSpPr>
          <p:nvPr/>
        </p:nvCxnSpPr>
        <p:spPr>
          <a:xfrm flipV="1">
            <a:off x="2454539" y="2976930"/>
            <a:ext cx="358530" cy="356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7CE49FF-B112-4DFA-9E1F-E2C41AB4557C}"/>
              </a:ext>
            </a:extLst>
          </p:cNvPr>
          <p:cNvSpPr/>
          <p:nvPr/>
        </p:nvSpPr>
        <p:spPr>
          <a:xfrm>
            <a:off x="5328724" y="5718540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9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3AB7E09-BFC5-4179-B11B-2B956486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1525"/>
            <a:ext cx="7467600" cy="53149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39BA07-FBEA-4931-B1C2-90F1CCFB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46" y="1959140"/>
            <a:ext cx="3223129" cy="338622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9AB1012-D7D5-4AE1-81B3-7D067025D66B}"/>
              </a:ext>
            </a:extLst>
          </p:cNvPr>
          <p:cNvCxnSpPr>
            <a:cxnSpLocks/>
          </p:cNvCxnSpPr>
          <p:nvPr/>
        </p:nvCxnSpPr>
        <p:spPr>
          <a:xfrm flipV="1">
            <a:off x="2870180" y="3861402"/>
            <a:ext cx="346876" cy="356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EBEB2A2-FBE1-48D6-A748-2B938E858EB9}"/>
              </a:ext>
            </a:extLst>
          </p:cNvPr>
          <p:cNvCxnSpPr>
            <a:cxnSpLocks/>
          </p:cNvCxnSpPr>
          <p:nvPr/>
        </p:nvCxnSpPr>
        <p:spPr>
          <a:xfrm>
            <a:off x="7265393" y="4371703"/>
            <a:ext cx="478699" cy="381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A5B75E-5E0D-4832-9E23-23964E2B68F0}"/>
              </a:ext>
            </a:extLst>
          </p:cNvPr>
          <p:cNvSpPr/>
          <p:nvPr/>
        </p:nvSpPr>
        <p:spPr>
          <a:xfrm>
            <a:off x="475275" y="3448373"/>
            <a:ext cx="2574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Marque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Gerenciador de Recursos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e Servidor de Arquivos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409" y="4039601"/>
            <a:ext cx="1961969" cy="46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Clique aqui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36600F-1BB7-4090-A14B-A0C331CDD9EA}"/>
              </a:ext>
            </a:extLst>
          </p:cNvPr>
          <p:cNvSpPr/>
          <p:nvPr/>
        </p:nvSpPr>
        <p:spPr>
          <a:xfrm>
            <a:off x="7298067" y="4828601"/>
            <a:ext cx="1007033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83A6D6-F0CB-4899-9FC2-57F7CDD4BE6B}"/>
              </a:ext>
            </a:extLst>
          </p:cNvPr>
          <p:cNvSpPr/>
          <p:nvPr/>
        </p:nvSpPr>
        <p:spPr>
          <a:xfrm>
            <a:off x="5538449" y="5713778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1383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E585A6-11ED-45C6-8464-602FCE8F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752475"/>
            <a:ext cx="7486650" cy="53530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FSRM – INSTALAÇÂO -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10271"/>
            <a:ext cx="7886700" cy="566692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vamos mudar nenhum Recurso</a:t>
            </a:r>
          </a:p>
          <a:p>
            <a:r>
              <a:rPr lang="pt-BR" dirty="0">
                <a:solidFill>
                  <a:srgbClr val="7030A0"/>
                </a:solidFill>
              </a:rPr>
              <a:t>Clique em </a:t>
            </a:r>
            <a:r>
              <a:rPr lang="pt-BR" dirty="0" err="1">
                <a:solidFill>
                  <a:srgbClr val="FF0000"/>
                </a:solidFill>
              </a:rPr>
              <a:t>Proximo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85A777-BA63-4E23-8896-0E4D6BF8C37B}"/>
              </a:ext>
            </a:extLst>
          </p:cNvPr>
          <p:cNvSpPr/>
          <p:nvPr/>
        </p:nvSpPr>
        <p:spPr>
          <a:xfrm>
            <a:off x="5513282" y="5705389"/>
            <a:ext cx="842962" cy="3726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4448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4998</TotalTime>
  <Words>900</Words>
  <Application>Microsoft Office PowerPoint</Application>
  <PresentationFormat>Apresentação na tela (4:3)</PresentationFormat>
  <Paragraphs>151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LUCIANO B DA CRUZ</cp:lastModifiedBy>
  <cp:revision>125</cp:revision>
  <dcterms:created xsi:type="dcterms:W3CDTF">2019-02-19T13:22:14Z</dcterms:created>
  <dcterms:modified xsi:type="dcterms:W3CDTF">2021-06-20T12:52:43Z</dcterms:modified>
</cp:coreProperties>
</file>