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57" r:id="rId2"/>
    <p:sldId id="283" r:id="rId3"/>
    <p:sldId id="281" r:id="rId4"/>
    <p:sldId id="284" r:id="rId5"/>
    <p:sldId id="373" r:id="rId6"/>
    <p:sldId id="374" r:id="rId7"/>
    <p:sldId id="375" r:id="rId8"/>
    <p:sldId id="376" r:id="rId9"/>
    <p:sldId id="378" r:id="rId10"/>
    <p:sldId id="379" r:id="rId11"/>
    <p:sldId id="380" r:id="rId12"/>
    <p:sldId id="383" r:id="rId13"/>
    <p:sldId id="387" r:id="rId14"/>
    <p:sldId id="405" r:id="rId15"/>
    <p:sldId id="377" r:id="rId16"/>
    <p:sldId id="406" r:id="rId17"/>
    <p:sldId id="413" r:id="rId18"/>
    <p:sldId id="350" r:id="rId19"/>
    <p:sldId id="349" r:id="rId20"/>
    <p:sldId id="340" r:id="rId21"/>
    <p:sldId id="346" r:id="rId22"/>
    <p:sldId id="343" r:id="rId23"/>
    <p:sldId id="351" r:id="rId24"/>
    <p:sldId id="348" r:id="rId25"/>
    <p:sldId id="347" r:id="rId26"/>
    <p:sldId id="426" r:id="rId27"/>
    <p:sldId id="408" r:id="rId28"/>
    <p:sldId id="397" r:id="rId29"/>
    <p:sldId id="398" r:id="rId30"/>
    <p:sldId id="400" r:id="rId31"/>
    <p:sldId id="402" r:id="rId32"/>
    <p:sldId id="421" r:id="rId33"/>
    <p:sldId id="403" r:id="rId34"/>
    <p:sldId id="428" r:id="rId35"/>
    <p:sldId id="416" r:id="rId36"/>
    <p:sldId id="415" r:id="rId37"/>
    <p:sldId id="427" r:id="rId38"/>
    <p:sldId id="411" r:id="rId39"/>
    <p:sldId id="409" r:id="rId40"/>
    <p:sldId id="410" r:id="rId41"/>
    <p:sldId id="412" r:id="rId42"/>
    <p:sldId id="388" r:id="rId43"/>
    <p:sldId id="390" r:id="rId44"/>
    <p:sldId id="389" r:id="rId45"/>
    <p:sldId id="391" r:id="rId46"/>
    <p:sldId id="424" r:id="rId47"/>
    <p:sldId id="425" r:id="rId48"/>
    <p:sldId id="420" r:id="rId49"/>
    <p:sldId id="418" r:id="rId50"/>
    <p:sldId id="422" r:id="rId51"/>
    <p:sldId id="392" r:id="rId52"/>
    <p:sldId id="393" r:id="rId53"/>
    <p:sldId id="417" r:id="rId54"/>
    <p:sldId id="394" r:id="rId55"/>
    <p:sldId id="396" r:id="rId56"/>
    <p:sldId id="423" r:id="rId57"/>
    <p:sldId id="419" r:id="rId58"/>
    <p:sldId id="395" r:id="rId59"/>
    <p:sldId id="354" r:id="rId60"/>
    <p:sldId id="353" r:id="rId61"/>
    <p:sldId id="355" r:id="rId62"/>
    <p:sldId id="356" r:id="rId63"/>
    <p:sldId id="357" r:id="rId64"/>
    <p:sldId id="414" r:id="rId65"/>
    <p:sldId id="280" r:id="rId6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5960-159E-42F6-9CE0-B7D16B79C6C3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051E-0E7A-47FE-8AA8-62EBBA4AA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27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04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86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247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196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295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98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1_Cabeçalho da Seçã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body" idx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5" name="Google Shape;3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71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95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ftp://ftp.empresa123.com.br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forgeeks.com/install-and-configure-ftp-server-on-windows-server-2019/" TargetMode="External"/><Relationship Id="rId2" Type="http://schemas.openxmlformats.org/officeDocument/2006/relationships/hyperlink" Target="https://computingforgeeks.com/how-to-add-ftp-site-on-windows-server-2019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IIS – SERVIDOR FTP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49" y="2923854"/>
            <a:ext cx="6891087" cy="123884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CONFIGURAÇÂO DO SERVIÇO FTP NO ISS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417577"/>
            <a:ext cx="4300401" cy="1238843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Sibov</a:t>
            </a:r>
            <a:br>
              <a:rPr lang="pt-BR" dirty="0"/>
            </a:br>
            <a:r>
              <a:rPr lang="pt-BR" dirty="0" err="1"/>
              <a:t>Profº</a:t>
            </a:r>
            <a:r>
              <a:rPr lang="pt-BR" dirty="0"/>
              <a:t> Marcos Vinicius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9FCBDD-FB48-46C8-9FB9-E28AF3C8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34" y="1307503"/>
            <a:ext cx="6331241" cy="474087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FIREWALL DO WINDOWS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1964139" y="1307503"/>
            <a:ext cx="583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Verificar o Firewall do Windows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312DBB-B2C6-4448-A125-F9C0B281909A}"/>
              </a:ext>
            </a:extLst>
          </p:cNvPr>
          <p:cNvSpPr/>
          <p:nvPr/>
        </p:nvSpPr>
        <p:spPr>
          <a:xfrm>
            <a:off x="556739" y="2545428"/>
            <a:ext cx="2123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Clica em Regras de Entrada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1264235" y="1843330"/>
            <a:ext cx="1139919" cy="2692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380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B2EAB4-5FB9-4B9C-8C67-4027DF0B9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21" y="2100758"/>
            <a:ext cx="7299158" cy="225398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FIREWALL DO WINDOWS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1964139" y="1307503"/>
            <a:ext cx="5833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Encontrar regra de entrada no Firewall do Windows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312DBB-B2C6-4448-A125-F9C0B281909A}"/>
              </a:ext>
            </a:extLst>
          </p:cNvPr>
          <p:cNvSpPr/>
          <p:nvPr/>
        </p:nvSpPr>
        <p:spPr>
          <a:xfrm>
            <a:off x="3173742" y="4670192"/>
            <a:ext cx="2123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Clica 2x sobre ela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3173742" y="3522805"/>
            <a:ext cx="2396548" cy="4116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5062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066F564-E772-4EFF-B072-EA951E1E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1" y="1192020"/>
            <a:ext cx="3968198" cy="521560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A27F3C-350A-46F6-A7AD-FD3DC5EB6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7" y="1097778"/>
            <a:ext cx="4007883" cy="527689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FIREWALL DO WINDOWS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5546238" y="2440632"/>
            <a:ext cx="3513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Adicionar novas portas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1073540" y="2600131"/>
            <a:ext cx="2877675" cy="7386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9B29939-EBB0-489B-81C8-F1CA58342987}"/>
              </a:ext>
            </a:extLst>
          </p:cNvPr>
          <p:cNvSpPr/>
          <p:nvPr/>
        </p:nvSpPr>
        <p:spPr>
          <a:xfrm>
            <a:off x="6372928" y="6041986"/>
            <a:ext cx="824826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7065C6C-439B-442E-927A-F1D174805816}"/>
              </a:ext>
            </a:extLst>
          </p:cNvPr>
          <p:cNvSpPr/>
          <p:nvPr/>
        </p:nvSpPr>
        <p:spPr>
          <a:xfrm>
            <a:off x="5186632" y="438409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Roboto"/>
              </a:rPr>
              <a:t>80,443,</a:t>
            </a:r>
            <a:r>
              <a:rPr lang="pt-BR" dirty="0">
                <a:solidFill>
                  <a:srgbClr val="0070C0"/>
                </a:solidFill>
                <a:latin typeface="Roboto"/>
              </a:rPr>
              <a:t>20</a:t>
            </a:r>
            <a:r>
              <a:rPr lang="pt-BR" dirty="0">
                <a:solidFill>
                  <a:srgbClr val="FF0000"/>
                </a:solidFill>
                <a:latin typeface="Roboto"/>
              </a:rPr>
              <a:t>,</a:t>
            </a:r>
            <a:r>
              <a:rPr lang="pt-BR" dirty="0">
                <a:solidFill>
                  <a:srgbClr val="0070C0"/>
                </a:solidFill>
                <a:latin typeface="Roboto"/>
              </a:rPr>
              <a:t>21,40000-41000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0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22354F-79EE-438D-A654-83FEB366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7" y="727856"/>
            <a:ext cx="7906885" cy="592072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FIREWALL DO WINDOWS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2138799" y="865339"/>
            <a:ext cx="583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Regra alterada com sucesso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2100724" y="1460473"/>
            <a:ext cx="1762360" cy="56669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6FF3395-8871-4F3E-A0BA-17857D8E711E}"/>
              </a:ext>
            </a:extLst>
          </p:cNvPr>
          <p:cNvSpPr/>
          <p:nvPr/>
        </p:nvSpPr>
        <p:spPr>
          <a:xfrm>
            <a:off x="2778817" y="2068300"/>
            <a:ext cx="2207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Serviços Web e FTP</a:t>
            </a:r>
          </a:p>
        </p:txBody>
      </p:sp>
    </p:spTree>
    <p:extLst>
      <p:ext uri="{BB962C8B-B14F-4D97-AF65-F5344CB8AC3E}">
        <p14:creationId xmlns:p14="http://schemas.microsoft.com/office/powerpoint/2010/main" val="10590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ESTAÇÃO</a:t>
            </a:r>
            <a:r>
              <a:rPr lang="pt-BR" dirty="0">
                <a:solidFill>
                  <a:schemeClr val="tx1"/>
                </a:solidFill>
              </a:rPr>
              <a:t> – ARQUIVO HOSTS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E3F877-89D5-484E-92C1-BDF17F4EA478}"/>
              </a:ext>
            </a:extLst>
          </p:cNvPr>
          <p:cNvSpPr/>
          <p:nvPr/>
        </p:nvSpPr>
        <p:spPr>
          <a:xfrm>
            <a:off x="628649" y="1143000"/>
            <a:ext cx="79311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Arquivo onde se encontram os endereços e nomes de hosts no sistema operacional, foi este arquivo que deu origem ao atual DNS.</a:t>
            </a:r>
          </a:p>
          <a:p>
            <a:endParaRPr lang="pt-BR" sz="2800" dirty="0"/>
          </a:p>
          <a:p>
            <a:r>
              <a:rPr lang="pt-BR" sz="2800" dirty="0"/>
              <a:t>No </a:t>
            </a:r>
            <a:r>
              <a:rPr lang="pt-BR" sz="2800" b="1" dirty="0"/>
              <a:t>Windows</a:t>
            </a:r>
            <a:r>
              <a:rPr lang="pt-BR" sz="2800" dirty="0"/>
              <a:t> o arquivo hosts se encontra no caminho: ‘</a:t>
            </a:r>
            <a:r>
              <a:rPr lang="nb-NO" sz="2800" dirty="0">
                <a:solidFill>
                  <a:srgbClr val="FF0000"/>
                </a:solidFill>
              </a:rPr>
              <a:t>C:\Windows\System32\drivers\etc\hosts</a:t>
            </a:r>
            <a:r>
              <a:rPr lang="nb-NO" sz="2800" dirty="0"/>
              <a:t>’</a:t>
            </a:r>
          </a:p>
          <a:p>
            <a:endParaRPr lang="nb-NO" sz="2800" dirty="0"/>
          </a:p>
          <a:p>
            <a:r>
              <a:rPr lang="pt-BR" sz="2800" dirty="0"/>
              <a:t>Adicionando o nome </a:t>
            </a:r>
            <a:r>
              <a:rPr lang="pt-BR" sz="2800" dirty="0">
                <a:solidFill>
                  <a:srgbClr val="FF0000"/>
                </a:solidFill>
              </a:rPr>
              <a:t>ftp.empresa123.com.br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59500" y="4995194"/>
            <a:ext cx="5621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7030A0"/>
                </a:solidFill>
              </a:rPr>
              <a:t>#</a:t>
            </a:r>
            <a:r>
              <a:rPr lang="pt-BR" sz="2400" dirty="0" err="1">
                <a:solidFill>
                  <a:srgbClr val="7030A0"/>
                </a:solidFill>
              </a:rPr>
              <a:t>Seu_IP_Publico_SrvArq</a:t>
            </a:r>
            <a:endParaRPr lang="pt-BR" sz="2400" dirty="0">
              <a:solidFill>
                <a:srgbClr val="7030A0"/>
              </a:solidFill>
            </a:endParaRPr>
          </a:p>
          <a:p>
            <a:r>
              <a:rPr lang="pt-BR" sz="2400" dirty="0"/>
              <a:t>3.236.97.94	www.empresa123.com.br</a:t>
            </a:r>
          </a:p>
          <a:p>
            <a:r>
              <a:rPr lang="pt-BR" sz="2400" dirty="0">
                <a:solidFill>
                  <a:srgbClr val="FF0000"/>
                </a:solidFill>
              </a:rPr>
              <a:t>3.236.97.94	ftp.empresa123.com.br</a:t>
            </a:r>
          </a:p>
        </p:txBody>
      </p:sp>
    </p:spTree>
    <p:extLst>
      <p:ext uri="{BB962C8B-B14F-4D97-AF65-F5344CB8AC3E}">
        <p14:creationId xmlns:p14="http://schemas.microsoft.com/office/powerpoint/2010/main" val="404660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00B0F0"/>
                </a:solidFill>
              </a:rPr>
              <a:t>SRVWIN</a:t>
            </a:r>
            <a:r>
              <a:rPr lang="pt-BR" dirty="0"/>
              <a:t> – VER DNS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1401400" y="1568559"/>
            <a:ext cx="58331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rgbClr val="202124"/>
                </a:solidFill>
                <a:latin typeface="Roboto"/>
              </a:rPr>
              <a:t>Windows + R : </a:t>
            </a:r>
            <a:r>
              <a:rPr lang="pt-BR" sz="2800" dirty="0" err="1">
                <a:solidFill>
                  <a:srgbClr val="00B0F0"/>
                </a:solidFill>
                <a:latin typeface="Roboto"/>
              </a:rPr>
              <a:t>dnsmgmt.msc</a:t>
            </a:r>
            <a:endParaRPr lang="pt-BR" sz="2800" dirty="0">
              <a:solidFill>
                <a:srgbClr val="00B0F0"/>
              </a:solidFill>
            </a:endParaRPr>
          </a:p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/>
              <a:t>Dentro do domínio </a:t>
            </a:r>
            <a:r>
              <a:rPr lang="pt-BR" sz="2800" dirty="0">
                <a:solidFill>
                  <a:srgbClr val="FF0000"/>
                </a:solidFill>
              </a:rPr>
              <a:t>empresa123.com.br </a:t>
            </a:r>
            <a:r>
              <a:rPr lang="pt-BR" sz="2800" dirty="0"/>
              <a:t>cadastrar entrada:</a:t>
            </a:r>
          </a:p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 err="1">
                <a:solidFill>
                  <a:srgbClr val="FF0000"/>
                </a:solidFill>
              </a:rPr>
              <a:t>ftp</a:t>
            </a:r>
            <a:r>
              <a:rPr lang="pt-BR" sz="2800" dirty="0">
                <a:solidFill>
                  <a:srgbClr val="FF0000"/>
                </a:solidFill>
              </a:rPr>
              <a:t>   </a:t>
            </a:r>
            <a:r>
              <a:rPr lang="pt-BR" sz="2800" dirty="0">
                <a:solidFill>
                  <a:srgbClr val="7030A0"/>
                </a:solidFill>
              </a:rPr>
              <a:t>CNAME</a:t>
            </a:r>
            <a:r>
              <a:rPr lang="pt-BR" sz="2800" dirty="0">
                <a:solidFill>
                  <a:srgbClr val="FF0000"/>
                </a:solidFill>
              </a:rPr>
              <a:t>    </a:t>
            </a:r>
            <a:r>
              <a:rPr lang="pt-BR" sz="2800" dirty="0" err="1">
                <a:solidFill>
                  <a:srgbClr val="0070C0"/>
                </a:solidFill>
              </a:rPr>
              <a:t>www</a:t>
            </a:r>
            <a:endParaRPr lang="pt-BR" sz="2800" dirty="0">
              <a:solidFill>
                <a:srgbClr val="0070C0"/>
              </a:solidFill>
            </a:endParaRPr>
          </a:p>
          <a:p>
            <a:pPr algn="ctr"/>
            <a:endParaRPr lang="pt-BR" sz="2800" dirty="0">
              <a:solidFill>
                <a:srgbClr val="7030A0"/>
              </a:solidFill>
            </a:endParaRP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Realizar teste de </a:t>
            </a:r>
            <a:r>
              <a:rPr lang="pt-BR" sz="2800" dirty="0" err="1">
                <a:solidFill>
                  <a:srgbClr val="FF0000"/>
                </a:solidFill>
              </a:rPr>
              <a:t>ping</a:t>
            </a:r>
            <a:r>
              <a:rPr lang="pt-BR" sz="2800" dirty="0">
                <a:solidFill>
                  <a:srgbClr val="FF0000"/>
                </a:solidFill>
              </a:rPr>
              <a:t> e confirmar se o endereço esta certo.</a:t>
            </a:r>
            <a:endParaRPr lang="pt-BR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0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00B0F0"/>
                </a:solidFill>
              </a:rPr>
              <a:t>SRVWIN</a:t>
            </a:r>
            <a:r>
              <a:rPr lang="pt-BR" dirty="0"/>
              <a:t> – VER DNS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69" y="1248997"/>
            <a:ext cx="4457977" cy="50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2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/>
              <a:t>CONCEITOS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400327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140823"/>
            <a:ext cx="8050893" cy="5277394"/>
          </a:xfrm>
        </p:spPr>
        <p:txBody>
          <a:bodyPr>
            <a:normAutofit fontScale="70000" lnSpcReduction="20000"/>
          </a:bodyPr>
          <a:lstStyle/>
          <a:p>
            <a:r>
              <a:rPr lang="pt-BR" sz="3200" i="1" dirty="0">
                <a:solidFill>
                  <a:srgbClr val="FF0000"/>
                </a:solidFill>
              </a:rPr>
              <a:t>help</a:t>
            </a:r>
            <a:r>
              <a:rPr lang="pt-BR" sz="3200" i="1" dirty="0"/>
              <a:t>:</a:t>
            </a:r>
            <a:r>
              <a:rPr lang="pt-BR" sz="3200" dirty="0"/>
              <a:t> Lista sumariamente todos comandos disponíveis.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dir</a:t>
            </a:r>
            <a:r>
              <a:rPr lang="pt-BR" sz="3200" i="1" dirty="0"/>
              <a:t>:</a:t>
            </a:r>
            <a:r>
              <a:rPr lang="pt-BR" sz="3200" dirty="0"/>
              <a:t> Mostra o conteúdo do diretório servidor atual.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cd</a:t>
            </a:r>
            <a:r>
              <a:rPr lang="pt-BR" sz="3200" i="1" dirty="0"/>
              <a:t>:</a:t>
            </a:r>
            <a:r>
              <a:rPr lang="pt-BR" sz="3200" dirty="0"/>
              <a:t> Seguido de caminho/diretório muda para o diretório informado.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get</a:t>
            </a:r>
            <a:r>
              <a:rPr lang="pt-BR" sz="3200" i="1" dirty="0"/>
              <a:t>:</a:t>
            </a:r>
            <a:r>
              <a:rPr lang="pt-BR" sz="3200" dirty="0"/>
              <a:t> Obtêm um arquivo do servidor.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mget</a:t>
            </a:r>
            <a:r>
              <a:rPr lang="pt-BR" sz="3200" i="1" dirty="0"/>
              <a:t>: p</a:t>
            </a:r>
            <a:r>
              <a:rPr lang="pt-BR" sz="3200" dirty="0"/>
              <a:t>ara mais de um arquivo.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ls</a:t>
            </a:r>
            <a:r>
              <a:rPr lang="pt-BR" sz="3200" i="1" dirty="0"/>
              <a:t>:</a:t>
            </a:r>
            <a:r>
              <a:rPr lang="pt-BR" sz="3200" dirty="0"/>
              <a:t> Mostra uma lista abreviada do conteúdo do diretório </a:t>
            </a:r>
            <a:r>
              <a:rPr lang="pt-BR" sz="3200" dirty="0" err="1"/>
              <a:t>servidor.Para</a:t>
            </a:r>
            <a:r>
              <a:rPr lang="pt-BR" sz="3200" dirty="0"/>
              <a:t> mais de uma pasta usa-se*</a:t>
            </a:r>
            <a:r>
              <a:rPr lang="pt-BR" sz="3200" i="1" dirty="0" err="1"/>
              <a:t>mls</a:t>
            </a:r>
            <a:r>
              <a:rPr lang="pt-BR" sz="3200" dirty="0"/>
              <a:t>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mkdir</a:t>
            </a:r>
            <a:r>
              <a:rPr lang="pt-BR" sz="3200" i="1" dirty="0"/>
              <a:t>:</a:t>
            </a:r>
            <a:r>
              <a:rPr lang="pt-BR" sz="3200" dirty="0"/>
              <a:t> Cria um diretório ou subdiretório no servidor.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put</a:t>
            </a:r>
            <a:r>
              <a:rPr lang="pt-BR" sz="3200" i="1" dirty="0"/>
              <a:t>:</a:t>
            </a:r>
            <a:r>
              <a:rPr lang="pt-BR" sz="3200" dirty="0"/>
              <a:t> Envia um arquivo ao servidor.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mput</a:t>
            </a:r>
            <a:r>
              <a:rPr lang="pt-BR" sz="3200" i="1" dirty="0"/>
              <a:t>: </a:t>
            </a:r>
            <a:r>
              <a:rPr lang="pt-BR" sz="3200" dirty="0"/>
              <a:t>para enviar mais de um arquivo.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pwd</a:t>
            </a:r>
            <a:r>
              <a:rPr lang="pt-BR" sz="3200" i="1" dirty="0"/>
              <a:t>:</a:t>
            </a:r>
            <a:r>
              <a:rPr lang="pt-BR" sz="3200" dirty="0"/>
              <a:t> Mostra o diretório de trabalho.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user</a:t>
            </a:r>
            <a:r>
              <a:rPr lang="pt-BR" sz="3200" i="1" dirty="0"/>
              <a:t>:</a:t>
            </a:r>
            <a:r>
              <a:rPr lang="pt-BR" sz="3200" dirty="0"/>
              <a:t> Iniciar a sessão no servidor.</a:t>
            </a:r>
          </a:p>
          <a:p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pt-BR" dirty="0"/>
              <a:t>FTP – LISTA DE COMANDOS</a:t>
            </a:r>
          </a:p>
        </p:txBody>
      </p:sp>
    </p:spTree>
    <p:extLst>
      <p:ext uri="{BB962C8B-B14F-4D97-AF65-F5344CB8AC3E}">
        <p14:creationId xmlns:p14="http://schemas.microsoft.com/office/powerpoint/2010/main" val="216298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140823"/>
            <a:ext cx="8050893" cy="5277394"/>
          </a:xfrm>
        </p:spPr>
        <p:txBody>
          <a:bodyPr>
            <a:normAutofit fontScale="70000" lnSpcReduction="20000"/>
          </a:bodyPr>
          <a:lstStyle/>
          <a:p>
            <a:r>
              <a:rPr lang="pt-BR" sz="3200" i="1" dirty="0">
                <a:solidFill>
                  <a:srgbClr val="FF0000"/>
                </a:solidFill>
              </a:rPr>
              <a:t>bye</a:t>
            </a:r>
            <a:r>
              <a:rPr lang="pt-BR" sz="3200" i="1" dirty="0"/>
              <a:t>:</a:t>
            </a:r>
            <a:r>
              <a:rPr lang="pt-BR" sz="3200" dirty="0"/>
              <a:t> Encerra a sessão FTP.</a:t>
            </a:r>
          </a:p>
          <a:p>
            <a:r>
              <a:rPr lang="pt-BR" sz="3200" i="1" dirty="0">
                <a:solidFill>
                  <a:srgbClr val="FF0000"/>
                </a:solidFill>
              </a:rPr>
              <a:t>!</a:t>
            </a:r>
            <a:r>
              <a:rPr lang="pt-BR" sz="3200" i="1" dirty="0"/>
              <a:t>:</a:t>
            </a:r>
            <a:r>
              <a:rPr lang="pt-BR" sz="3200" dirty="0"/>
              <a:t> Executa o comando na máquina local.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append</a:t>
            </a:r>
            <a:r>
              <a:rPr lang="pt-BR" sz="3200" i="1" dirty="0"/>
              <a:t>:</a:t>
            </a:r>
            <a:r>
              <a:rPr lang="pt-BR" sz="3200" dirty="0"/>
              <a:t> Adiciona dados a um arquivo existente.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ascii</a:t>
            </a:r>
            <a:r>
              <a:rPr lang="pt-BR" sz="3200" i="1" dirty="0"/>
              <a:t>:</a:t>
            </a:r>
            <a:r>
              <a:rPr lang="pt-BR" sz="3200" dirty="0"/>
              <a:t> Configura o tipo de transferência de arquivos para ASCII.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bell</a:t>
            </a:r>
            <a:r>
              <a:rPr lang="pt-BR" sz="3200" i="1" dirty="0"/>
              <a:t>:</a:t>
            </a:r>
            <a:r>
              <a:rPr lang="pt-BR" sz="3200" dirty="0"/>
              <a:t> Emite um bip quando um comando é executado.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binary</a:t>
            </a:r>
            <a:r>
              <a:rPr lang="pt-BR" sz="3200" i="1" dirty="0"/>
              <a:t>:</a:t>
            </a:r>
            <a:r>
              <a:rPr lang="pt-BR" sz="3200" dirty="0"/>
              <a:t> Configura o tipo de transferência de arquivos para binário.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hash</a:t>
            </a:r>
            <a:r>
              <a:rPr lang="pt-BR" sz="3200" i="1" dirty="0"/>
              <a:t>:</a:t>
            </a:r>
            <a:r>
              <a:rPr lang="pt-BR" sz="3200" dirty="0"/>
              <a:t> Demonstra cada bloco do arquivo durante a transferência. Cada bloco compõe-se de 1024 bytes.</a:t>
            </a:r>
          </a:p>
          <a:p>
            <a:r>
              <a:rPr lang="pt-BR" sz="3200" i="1" dirty="0">
                <a:solidFill>
                  <a:srgbClr val="FF0000"/>
                </a:solidFill>
              </a:rPr>
              <a:t>delete</a:t>
            </a:r>
            <a:r>
              <a:rPr lang="pt-BR" sz="3200" i="1" dirty="0"/>
              <a:t>:</a:t>
            </a:r>
            <a:r>
              <a:rPr lang="pt-BR" sz="3200" dirty="0"/>
              <a:t> Apaga um arquivo. 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mdelete</a:t>
            </a:r>
            <a:r>
              <a:rPr lang="pt-BR" sz="3200" i="1" dirty="0"/>
              <a:t>: </a:t>
            </a:r>
            <a:r>
              <a:rPr lang="pt-BR" sz="3200" dirty="0"/>
              <a:t>Para mais de um arquivo.</a:t>
            </a:r>
          </a:p>
          <a:p>
            <a:r>
              <a:rPr lang="pt-BR" sz="3200" i="1" dirty="0">
                <a:solidFill>
                  <a:srgbClr val="FF0000"/>
                </a:solidFill>
              </a:rPr>
              <a:t>debug</a:t>
            </a:r>
            <a:r>
              <a:rPr lang="pt-BR" sz="3200" i="1" dirty="0"/>
              <a:t>:</a:t>
            </a:r>
            <a:r>
              <a:rPr lang="pt-BR" sz="3200" dirty="0"/>
              <a:t> Estabelece a modalidade de depuração.</a:t>
            </a:r>
          </a:p>
          <a:p>
            <a:r>
              <a:rPr lang="pt-BR" sz="3200" i="1" dirty="0" err="1">
                <a:solidFill>
                  <a:srgbClr val="FF0000"/>
                </a:solidFill>
              </a:rPr>
              <a:t>prompt</a:t>
            </a:r>
            <a:r>
              <a:rPr lang="pt-BR" sz="3200" i="1" dirty="0"/>
              <a:t>:</a:t>
            </a:r>
            <a:r>
              <a:rPr lang="pt-BR" sz="3200" dirty="0"/>
              <a:t> Ativa/desativa o modo interativo.</a:t>
            </a:r>
          </a:p>
          <a:p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pt-BR" dirty="0"/>
              <a:t>FTP – LISTA DE COMANDOS</a:t>
            </a:r>
          </a:p>
        </p:txBody>
      </p:sp>
    </p:spTree>
    <p:extLst>
      <p:ext uri="{BB962C8B-B14F-4D97-AF65-F5344CB8AC3E}">
        <p14:creationId xmlns:p14="http://schemas.microsoft.com/office/powerpoint/2010/main" val="320598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PLANO DE AULA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C1E8C7-0537-42C7-BF67-BEB19EB12117}"/>
              </a:ext>
            </a:extLst>
          </p:cNvPr>
          <p:cNvSpPr/>
          <p:nvPr/>
        </p:nvSpPr>
        <p:spPr>
          <a:xfrm>
            <a:off x="628648" y="1171712"/>
            <a:ext cx="7886178" cy="259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Aprender sobre serviço FTP e unir conceitos de Hospedagem no Servidor IIS.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Assunto: Serviço FTP no Windows Server 2019.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Objetivo: Saber como configurar o serviço FTP no Windows Server 2019 e realizar transferência de dados entre hospedagem de site.</a:t>
            </a:r>
          </a:p>
        </p:txBody>
      </p:sp>
    </p:spTree>
    <p:extLst>
      <p:ext uri="{BB962C8B-B14F-4D97-AF65-F5344CB8AC3E}">
        <p14:creationId xmlns:p14="http://schemas.microsoft.com/office/powerpoint/2010/main" val="10002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FTP </a:t>
            </a:r>
            <a:r>
              <a:rPr lang="pt-BR"/>
              <a:t>- DEFINIÇÕES</a:t>
            </a:r>
            <a:endParaRPr lang="pt-BR" dirty="0"/>
          </a:p>
        </p:txBody>
      </p:sp>
      <p:pic>
        <p:nvPicPr>
          <p:cNvPr id="3074" name="Picture 2" descr="File:FTP LOGO.png">
            <a:extLst>
              <a:ext uri="{FF2B5EF4-FFF2-40B4-BE49-F238E27FC236}">
                <a16:creationId xmlns:a16="http://schemas.microsoft.com/office/drawing/2014/main" id="{36E3A61B-0560-4FCA-AFC3-FF90C5AD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057" y="2906668"/>
            <a:ext cx="5217886" cy="191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79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931817"/>
            <a:ext cx="8134350" cy="52773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sz="3200" dirty="0"/>
          </a:p>
          <a:p>
            <a:r>
              <a:rPr lang="pt-BR" sz="3200" b="1" dirty="0"/>
              <a:t>FTP</a:t>
            </a:r>
            <a:r>
              <a:rPr lang="pt-BR" sz="3200" dirty="0"/>
              <a:t> significa </a:t>
            </a:r>
            <a:r>
              <a:rPr lang="pt-BR" sz="3200" i="1" dirty="0"/>
              <a:t>File </a:t>
            </a:r>
            <a:r>
              <a:rPr lang="pt-BR" sz="3200" i="1" dirty="0" err="1"/>
              <a:t>Transfer</a:t>
            </a:r>
            <a:r>
              <a:rPr lang="pt-BR" sz="3200" i="1" dirty="0"/>
              <a:t> </a:t>
            </a:r>
            <a:r>
              <a:rPr lang="pt-BR" sz="3200" i="1" dirty="0" err="1"/>
              <a:t>Protocol</a:t>
            </a:r>
            <a:r>
              <a:rPr lang="pt-BR" sz="3200" dirty="0"/>
              <a:t> (Protocolo de Transferência de Arquivos), criada por </a:t>
            </a:r>
            <a:r>
              <a:rPr lang="pt-BR" sz="3200" b="1" dirty="0">
                <a:solidFill>
                  <a:srgbClr val="FF0000"/>
                </a:solidFill>
              </a:rPr>
              <a:t>Davi Augusto M. P e Erick G. </a:t>
            </a:r>
            <a:r>
              <a:rPr lang="pt-BR" sz="3200" b="1" dirty="0" err="1">
                <a:solidFill>
                  <a:srgbClr val="FF0000"/>
                </a:solidFill>
              </a:rPr>
              <a:t>Pazeto</a:t>
            </a:r>
            <a:r>
              <a:rPr lang="pt-BR" sz="3200" b="1" dirty="0"/>
              <a:t> </a:t>
            </a:r>
            <a:r>
              <a:rPr lang="pt-BR" sz="3200" dirty="0"/>
              <a:t>e é uma forma bastante rápida e versátil de transferir arquivos, sendo uma das mais usadas na internet.</a:t>
            </a:r>
          </a:p>
          <a:p>
            <a:endParaRPr lang="pt-BR" sz="3200" dirty="0"/>
          </a:p>
          <a:p>
            <a:r>
              <a:rPr lang="pt-BR" sz="3200" dirty="0"/>
              <a:t>O nome FTP é usado tanto ao protocolo quanto aos programas que implementa este protocolo (</a:t>
            </a:r>
            <a:r>
              <a:rPr lang="pt-BR" sz="3200" b="1" dirty="0"/>
              <a:t>Servidor FTP</a:t>
            </a:r>
            <a:r>
              <a:rPr lang="pt-BR" sz="3200" dirty="0"/>
              <a:t>).</a:t>
            </a:r>
          </a:p>
          <a:p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pt-BR" dirty="0"/>
              <a:t>FTP – FILE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2673671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277394"/>
          </a:xfrm>
        </p:spPr>
        <p:txBody>
          <a:bodyPr>
            <a:normAutofit fontScale="77500" lnSpcReduction="20000"/>
          </a:bodyPr>
          <a:lstStyle/>
          <a:p>
            <a:r>
              <a:rPr lang="pt-BR" sz="3200" dirty="0"/>
              <a:t>A transferência de dados em redes de computadores envolve normalmente transferência de arquivos e acesso a sistemas de arquivos remotos. </a:t>
            </a:r>
          </a:p>
          <a:p>
            <a:endParaRPr lang="pt-BR" sz="3200" dirty="0"/>
          </a:p>
          <a:p>
            <a:r>
              <a:rPr lang="pt-BR" sz="3200" dirty="0"/>
              <a:t>O FTP (</a:t>
            </a:r>
            <a:r>
              <a:rPr lang="pt-BR" sz="3200" dirty="0">
                <a:hlinkClick r:id="rId2"/>
              </a:rPr>
              <a:t>RFC 959</a:t>
            </a:r>
            <a:r>
              <a:rPr lang="pt-BR" sz="3200" dirty="0"/>
              <a:t>) é baseado no TCP, mas é anterior à pilha de protocolos TCP/IP, sendo posteriormente adaptado para o TCP/IP. </a:t>
            </a:r>
          </a:p>
          <a:p>
            <a:endParaRPr lang="pt-BR" sz="3200" dirty="0"/>
          </a:p>
          <a:p>
            <a:r>
              <a:rPr lang="pt-BR" sz="3200" dirty="0"/>
              <a:t>É o padrão da pilha TCP/IP para transferir arquivos, é um protocolo genérico </a:t>
            </a:r>
            <a:r>
              <a:rPr lang="pt-BR" sz="3200" dirty="0">
                <a:solidFill>
                  <a:srgbClr val="FF0000"/>
                </a:solidFill>
              </a:rPr>
              <a:t>independente de hardware e do sistema operacional</a:t>
            </a:r>
            <a:r>
              <a:rPr lang="pt-BR" sz="3200" dirty="0"/>
              <a:t> e transfere arquivos por livre arbítrio, tendo em conta restrições de acesso e propriedades dos mesmos.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pt-BR" dirty="0"/>
              <a:t>FTP – FILE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2289669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pt-BR" dirty="0"/>
              <a:t>FTP – FILE TRANSFER PROTOCOL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F0AB56D-E214-455E-90B3-9C5A01E2E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05200"/>
              </p:ext>
            </p:extLst>
          </p:nvPr>
        </p:nvGraphicFramePr>
        <p:xfrm>
          <a:off x="285720" y="1307460"/>
          <a:ext cx="8572560" cy="4738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/>
                        <a:t>Alguns clientes FTP – Linux e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Alguns Servidores FTP – Linux</a:t>
                      </a:r>
                      <a:r>
                        <a:rPr lang="pt-BR" sz="2400" b="1" baseline="0" dirty="0"/>
                        <a:t> / Unix </a:t>
                      </a:r>
                      <a:r>
                        <a:rPr lang="pt-BR" sz="2400" b="1" dirty="0"/>
                        <a:t> 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286">
                <a:tc>
                  <a:txBody>
                    <a:bodyPr/>
                    <a:lstStyle/>
                    <a:p>
                      <a:r>
                        <a:rPr lang="pt-BR" sz="2400" dirty="0"/>
                        <a:t>SmartFTP</a:t>
                      </a:r>
                    </a:p>
                    <a:p>
                      <a:r>
                        <a:rPr lang="pt-BR" sz="2400" dirty="0"/>
                        <a:t>Cute FTP</a:t>
                      </a:r>
                    </a:p>
                    <a:p>
                      <a:r>
                        <a:rPr lang="pt-BR" sz="2400" dirty="0"/>
                        <a:t>Filezilla</a:t>
                      </a:r>
                    </a:p>
                    <a:p>
                      <a:r>
                        <a:rPr lang="pt-BR" sz="2400" dirty="0"/>
                        <a:t>Core FTP</a:t>
                      </a:r>
                    </a:p>
                    <a:p>
                      <a:r>
                        <a:rPr lang="pt-BR" sz="2400" dirty="0"/>
                        <a:t>WS FTP</a:t>
                      </a:r>
                    </a:p>
                    <a:p>
                      <a:r>
                        <a:rPr lang="pt-BR" sz="2400" dirty="0"/>
                        <a:t>LeechFTP</a:t>
                      </a:r>
                    </a:p>
                    <a:p>
                      <a:r>
                        <a:rPr lang="pt-BR" sz="2400" dirty="0"/>
                        <a:t>gFTP</a:t>
                      </a:r>
                    </a:p>
                    <a:p>
                      <a:r>
                        <a:rPr lang="pt-BR" sz="2400" dirty="0" err="1"/>
                        <a:t>FireFTP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WinSCP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Ftpd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glftpd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ProFTPd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Pure-FTPd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VsFTPd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Wu-ftpd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Wzdftpd</a:t>
                      </a:r>
                      <a:endParaRPr lang="pt-BR" sz="24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/>
                        <a:t>Filezilla</a:t>
                      </a:r>
                      <a:endParaRPr lang="pt-BR" sz="2400" dirty="0"/>
                    </a:p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8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797720" cy="2504021"/>
          </a:xfrm>
        </p:spPr>
        <p:txBody>
          <a:bodyPr>
            <a:noAutofit/>
          </a:bodyPr>
          <a:lstStyle/>
          <a:p>
            <a:r>
              <a:rPr lang="pt-BR" sz="1600" b="1" dirty="0"/>
              <a:t>Como ocorre a transferência de arquivos ?</a:t>
            </a:r>
          </a:p>
          <a:p>
            <a:endParaRPr lang="pt-BR" sz="1600" b="1" dirty="0"/>
          </a:p>
          <a:p>
            <a:r>
              <a:rPr lang="pt-BR" sz="1600" dirty="0"/>
              <a:t>A transferência de arquivos dá-se entre um computador chamado “</a:t>
            </a:r>
            <a:r>
              <a:rPr lang="pt-BR" sz="1600" b="1" dirty="0"/>
              <a:t>cliente</a:t>
            </a:r>
            <a:r>
              <a:rPr lang="pt-BR" sz="1600" dirty="0"/>
              <a:t>" (aquele que solicita a conexão para a transferência de dados) e um “</a:t>
            </a:r>
            <a:r>
              <a:rPr lang="pt-BR" sz="1600" b="1" dirty="0"/>
              <a:t>servidor</a:t>
            </a:r>
            <a:r>
              <a:rPr lang="pt-BR" sz="1600" dirty="0"/>
              <a:t>” (aquele que recebe a solicitação de transferência). </a:t>
            </a:r>
          </a:p>
          <a:p>
            <a:endParaRPr lang="pt-BR" sz="1600" dirty="0"/>
          </a:p>
          <a:p>
            <a:r>
              <a:rPr lang="pt-BR" sz="1600" dirty="0"/>
              <a:t>O cliente através de software específico, pode selecionar quais arquivos enviar (</a:t>
            </a:r>
            <a:r>
              <a:rPr lang="pt-BR" sz="1600" dirty="0" err="1">
                <a:solidFill>
                  <a:srgbClr val="FF0000"/>
                </a:solidFill>
              </a:rPr>
              <a:t>put</a:t>
            </a:r>
            <a:r>
              <a:rPr lang="pt-BR" sz="1600" dirty="0"/>
              <a:t>) ou receber (</a:t>
            </a:r>
            <a:r>
              <a:rPr lang="pt-BR" sz="1600" dirty="0" err="1">
                <a:solidFill>
                  <a:srgbClr val="0070C0"/>
                </a:solidFill>
              </a:rPr>
              <a:t>get</a:t>
            </a:r>
            <a:r>
              <a:rPr lang="pt-BR" sz="1600" dirty="0"/>
              <a:t>) do servidor.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pt-BR" dirty="0"/>
              <a:t>FTP – FILE TRANSFER PROTOCOL</a:t>
            </a:r>
          </a:p>
        </p:txBody>
      </p:sp>
      <p:pic>
        <p:nvPicPr>
          <p:cNvPr id="4" name="Picture 2" descr="C:\Courses\Windows Vista Illustration Icons\Server.png">
            <a:extLst>
              <a:ext uri="{FF2B5EF4-FFF2-40B4-BE49-F238E27FC236}">
                <a16:creationId xmlns:a16="http://schemas.microsoft.com/office/drawing/2014/main" id="{52FC2F56-6E4E-44D8-A4C8-278D993A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5098" y="4060800"/>
            <a:ext cx="1010182" cy="1382353"/>
          </a:xfrm>
          <a:prstGeom prst="rect">
            <a:avLst/>
          </a:prstGeom>
          <a:noFill/>
        </p:spPr>
      </p:pic>
      <p:cxnSp>
        <p:nvCxnSpPr>
          <p:cNvPr id="6" name="Straight Connector 54">
            <a:extLst>
              <a:ext uri="{FF2B5EF4-FFF2-40B4-BE49-F238E27FC236}">
                <a16:creationId xmlns:a16="http://schemas.microsoft.com/office/drawing/2014/main" id="{7A427EA9-CC4A-47B3-A371-F15443F6B5BD}"/>
              </a:ext>
            </a:extLst>
          </p:cNvPr>
          <p:cNvCxnSpPr>
            <a:cxnSpLocks/>
          </p:cNvCxnSpPr>
          <p:nvPr/>
        </p:nvCxnSpPr>
        <p:spPr>
          <a:xfrm flipV="1">
            <a:off x="1890822" y="5023962"/>
            <a:ext cx="3801724" cy="2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C6707C-2439-4E03-B550-C1686E7D530F}"/>
              </a:ext>
            </a:extLst>
          </p:cNvPr>
          <p:cNvSpPr txBox="1"/>
          <p:nvPr/>
        </p:nvSpPr>
        <p:spPr>
          <a:xfrm>
            <a:off x="945203" y="5571378"/>
            <a:ext cx="13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Servidor FTP</a:t>
            </a:r>
          </a:p>
        </p:txBody>
      </p:sp>
      <p:pic>
        <p:nvPicPr>
          <p:cNvPr id="9" name="Picture 2" descr="C:\Courses\Icons Windows Vista\Laptop.png">
            <a:extLst>
              <a:ext uri="{FF2B5EF4-FFF2-40B4-BE49-F238E27FC236}">
                <a16:creationId xmlns:a16="http://schemas.microsoft.com/office/drawing/2014/main" id="{38EC07B4-01F5-4F02-A78E-450ED7E5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7876" y="4360940"/>
            <a:ext cx="1122416" cy="1122416"/>
          </a:xfrm>
          <a:prstGeom prst="rect">
            <a:avLst/>
          </a:prstGeom>
          <a:noFill/>
        </p:spPr>
      </p:pic>
      <p:pic>
        <p:nvPicPr>
          <p:cNvPr id="10" name="Picture 3" descr="C:\Courses\Icons Windows Vista\Generic User.png">
            <a:extLst>
              <a:ext uri="{FF2B5EF4-FFF2-40B4-BE49-F238E27FC236}">
                <a16:creationId xmlns:a16="http://schemas.microsoft.com/office/drawing/2014/main" id="{7BEA27D9-C5A7-427F-81B5-F9A1933D8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2546" y="4675796"/>
            <a:ext cx="768423" cy="935155"/>
          </a:xfrm>
          <a:prstGeom prst="rect">
            <a:avLst/>
          </a:prstGeom>
          <a:noFill/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70811655-8432-40C4-BF2E-102A90120FA2}"/>
              </a:ext>
            </a:extLst>
          </p:cNvPr>
          <p:cNvSpPr/>
          <p:nvPr/>
        </p:nvSpPr>
        <p:spPr>
          <a:xfrm>
            <a:off x="5146904" y="5605817"/>
            <a:ext cx="1343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Cliente FTP</a:t>
            </a:r>
            <a:endParaRPr lang="pt-BR" dirty="0"/>
          </a:p>
        </p:txBody>
      </p:sp>
      <p:pic>
        <p:nvPicPr>
          <p:cNvPr id="19" name="Picture 2" descr="C:\Users\vijaysen.REDMOND\AppData\Local\Microsoft\Windows\Temporary Internet Files\Content.IE5\J4D63OES\MCj04325820000[1].png">
            <a:extLst>
              <a:ext uri="{FF2B5EF4-FFF2-40B4-BE49-F238E27FC236}">
                <a16:creationId xmlns:a16="http://schemas.microsoft.com/office/drawing/2014/main" id="{57A17F46-393F-4C5A-AADD-A29958727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54046" y="4690047"/>
            <a:ext cx="1028987" cy="1028987"/>
          </a:xfrm>
          <a:prstGeom prst="rect">
            <a:avLst/>
          </a:prstGeom>
          <a:noFill/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3A9FDD5-5806-45D3-BE46-B6F48BF41587}"/>
              </a:ext>
            </a:extLst>
          </p:cNvPr>
          <p:cNvCxnSpPr>
            <a:cxnSpLocks/>
          </p:cNvCxnSpPr>
          <p:nvPr/>
        </p:nvCxnSpPr>
        <p:spPr>
          <a:xfrm flipH="1">
            <a:off x="3500073" y="4825075"/>
            <a:ext cx="10719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1817D2C-5B78-45E5-B033-9755432E1EC8}"/>
              </a:ext>
            </a:extLst>
          </p:cNvPr>
          <p:cNvCxnSpPr>
            <a:cxnSpLocks/>
          </p:cNvCxnSpPr>
          <p:nvPr/>
        </p:nvCxnSpPr>
        <p:spPr>
          <a:xfrm flipH="1">
            <a:off x="3500073" y="5225741"/>
            <a:ext cx="1071929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EBACB0-4F63-40C5-9521-58E64284B9CF}"/>
              </a:ext>
            </a:extLst>
          </p:cNvPr>
          <p:cNvSpPr/>
          <p:nvPr/>
        </p:nvSpPr>
        <p:spPr>
          <a:xfrm>
            <a:off x="3258984" y="3921131"/>
            <a:ext cx="1710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Comandos a partir do cliente</a:t>
            </a:r>
          </a:p>
        </p:txBody>
      </p:sp>
    </p:spTree>
    <p:extLst>
      <p:ext uri="{BB962C8B-B14F-4D97-AF65-F5344CB8AC3E}">
        <p14:creationId xmlns:p14="http://schemas.microsoft.com/office/powerpoint/2010/main" val="1146357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2937691"/>
          </a:xfrm>
        </p:spPr>
        <p:txBody>
          <a:bodyPr>
            <a:normAutofit fontScale="55000" lnSpcReduction="20000"/>
          </a:bodyPr>
          <a:lstStyle/>
          <a:p>
            <a:r>
              <a:rPr lang="pt-BR" sz="3200" b="1" dirty="0"/>
              <a:t>Como ocorre a transferência de arquivos ?</a:t>
            </a:r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Para existir uma conexão ao servidor, o cliente informa um nome de </a:t>
            </a:r>
            <a:r>
              <a:rPr lang="pt-BR" sz="3200" dirty="0">
                <a:solidFill>
                  <a:srgbClr val="FF0000"/>
                </a:solidFill>
              </a:rPr>
              <a:t>usuário</a:t>
            </a:r>
            <a:r>
              <a:rPr lang="pt-BR" sz="3200" dirty="0"/>
              <a:t> (</a:t>
            </a:r>
            <a:r>
              <a:rPr lang="pt-BR" sz="3200" dirty="0" err="1">
                <a:solidFill>
                  <a:srgbClr val="FF0000"/>
                </a:solidFill>
              </a:rPr>
              <a:t>username</a:t>
            </a:r>
            <a:r>
              <a:rPr lang="pt-BR" sz="3200" dirty="0"/>
              <a:t>) e uma </a:t>
            </a:r>
            <a:r>
              <a:rPr lang="pt-BR" sz="3200" dirty="0">
                <a:solidFill>
                  <a:srgbClr val="0070C0"/>
                </a:solidFill>
              </a:rPr>
              <a:t>senha</a:t>
            </a:r>
            <a:r>
              <a:rPr lang="pt-BR" sz="3200" dirty="0"/>
              <a:t> (</a:t>
            </a:r>
            <a:r>
              <a:rPr lang="pt-BR" sz="3200" dirty="0" err="1">
                <a:solidFill>
                  <a:srgbClr val="0070C0"/>
                </a:solidFill>
              </a:rPr>
              <a:t>password</a:t>
            </a:r>
            <a:r>
              <a:rPr lang="pt-BR" sz="3200" dirty="0"/>
              <a:t>), bem como o nome ou endereço IP do servidor.  A conexão pode ser estabelecida, utilizando-se dois canais de comunicação, chamados de portas. </a:t>
            </a:r>
          </a:p>
          <a:p>
            <a:endParaRPr lang="pt-BR" sz="3200" dirty="0"/>
          </a:p>
          <a:p>
            <a:r>
              <a:rPr lang="pt-BR" sz="3200" dirty="0"/>
              <a:t>No caso da comunicação FTP Ativo, são utilizadas duas portas. </a:t>
            </a:r>
            <a:r>
              <a:rPr lang="pt-BR" sz="3200" dirty="0">
                <a:solidFill>
                  <a:srgbClr val="FF0000"/>
                </a:solidFill>
              </a:rPr>
              <a:t>Controle </a:t>
            </a:r>
            <a:r>
              <a:rPr lang="pt-BR" sz="3200" dirty="0"/>
              <a:t>(</a:t>
            </a:r>
            <a:r>
              <a:rPr lang="pt-BR" sz="3200" dirty="0">
                <a:solidFill>
                  <a:srgbClr val="FF0000"/>
                </a:solidFill>
              </a:rPr>
              <a:t>autenticação e permissões</a:t>
            </a:r>
            <a:r>
              <a:rPr lang="pt-BR" sz="3200" dirty="0"/>
              <a:t>) </a:t>
            </a:r>
            <a:r>
              <a:rPr lang="pt-BR" sz="3200" dirty="0">
                <a:solidFill>
                  <a:srgbClr val="FF0000"/>
                </a:solidFill>
              </a:rPr>
              <a:t>Porta 21</a:t>
            </a:r>
            <a:r>
              <a:rPr lang="pt-BR" sz="3200" dirty="0"/>
              <a:t> e outra para </a:t>
            </a:r>
            <a:r>
              <a:rPr lang="pt-BR" sz="3200" dirty="0">
                <a:solidFill>
                  <a:srgbClr val="7030A0"/>
                </a:solidFill>
              </a:rPr>
              <a:t>transferência de arquivos porta 20</a:t>
            </a:r>
            <a:r>
              <a:rPr lang="pt-BR" sz="3200" dirty="0"/>
              <a:t>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pt-BR" dirty="0"/>
              <a:t>FTP – FILE TRANSFER PROTOCOL</a:t>
            </a:r>
          </a:p>
        </p:txBody>
      </p:sp>
      <p:pic>
        <p:nvPicPr>
          <p:cNvPr id="4" name="Picture 2" descr="C:\Courses\Windows Vista Illustration Icons\Server.png">
            <a:extLst>
              <a:ext uri="{FF2B5EF4-FFF2-40B4-BE49-F238E27FC236}">
                <a16:creationId xmlns:a16="http://schemas.microsoft.com/office/drawing/2014/main" id="{E6B86D4B-3C52-4383-BA76-282A7FA07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5098" y="4060800"/>
            <a:ext cx="1010182" cy="1382353"/>
          </a:xfrm>
          <a:prstGeom prst="rect">
            <a:avLst/>
          </a:prstGeom>
          <a:noFill/>
        </p:spPr>
      </p:pic>
      <p:cxnSp>
        <p:nvCxnSpPr>
          <p:cNvPr id="5" name="Straight Connector 54">
            <a:extLst>
              <a:ext uri="{FF2B5EF4-FFF2-40B4-BE49-F238E27FC236}">
                <a16:creationId xmlns:a16="http://schemas.microsoft.com/office/drawing/2014/main" id="{B909BE58-988B-4E90-952F-89B0DFC898F4}"/>
              </a:ext>
            </a:extLst>
          </p:cNvPr>
          <p:cNvCxnSpPr>
            <a:cxnSpLocks/>
          </p:cNvCxnSpPr>
          <p:nvPr/>
        </p:nvCxnSpPr>
        <p:spPr>
          <a:xfrm flipV="1">
            <a:off x="1890822" y="5023962"/>
            <a:ext cx="3801724" cy="2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2C5F8D-D165-436A-B836-EDB671E5DBA2}"/>
              </a:ext>
            </a:extLst>
          </p:cNvPr>
          <p:cNvSpPr txBox="1"/>
          <p:nvPr/>
        </p:nvSpPr>
        <p:spPr>
          <a:xfrm>
            <a:off x="945203" y="5571378"/>
            <a:ext cx="13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Servidor FTP</a:t>
            </a:r>
          </a:p>
        </p:txBody>
      </p:sp>
      <p:pic>
        <p:nvPicPr>
          <p:cNvPr id="7" name="Picture 2" descr="C:\Courses\Icons Windows Vista\Laptop.png">
            <a:extLst>
              <a:ext uri="{FF2B5EF4-FFF2-40B4-BE49-F238E27FC236}">
                <a16:creationId xmlns:a16="http://schemas.microsoft.com/office/drawing/2014/main" id="{EE1B30C2-2B60-40E4-A2C3-AA18A2FD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7876" y="4360940"/>
            <a:ext cx="1122416" cy="1122416"/>
          </a:xfrm>
          <a:prstGeom prst="rect">
            <a:avLst/>
          </a:prstGeom>
          <a:noFill/>
        </p:spPr>
      </p:pic>
      <p:pic>
        <p:nvPicPr>
          <p:cNvPr id="8" name="Picture 3" descr="C:\Courses\Icons Windows Vista\Generic User.png">
            <a:extLst>
              <a:ext uri="{FF2B5EF4-FFF2-40B4-BE49-F238E27FC236}">
                <a16:creationId xmlns:a16="http://schemas.microsoft.com/office/drawing/2014/main" id="{056D5354-3E03-431C-837D-15A16284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2546" y="4675796"/>
            <a:ext cx="768423" cy="935155"/>
          </a:xfrm>
          <a:prstGeom prst="rect">
            <a:avLst/>
          </a:prstGeom>
          <a:noFill/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ABD0000-6E88-4098-ADC1-A1165993DBE7}"/>
              </a:ext>
            </a:extLst>
          </p:cNvPr>
          <p:cNvSpPr/>
          <p:nvPr/>
        </p:nvSpPr>
        <p:spPr>
          <a:xfrm>
            <a:off x="5146904" y="5605817"/>
            <a:ext cx="1343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Cliente FTP</a:t>
            </a:r>
            <a:endParaRPr lang="pt-BR" dirty="0"/>
          </a:p>
        </p:txBody>
      </p:sp>
      <p:pic>
        <p:nvPicPr>
          <p:cNvPr id="10" name="Picture 2" descr="C:\Users\vijaysen.REDMOND\AppData\Local\Microsoft\Windows\Temporary Internet Files\Content.IE5\J4D63OES\MCj04325820000[1].png">
            <a:extLst>
              <a:ext uri="{FF2B5EF4-FFF2-40B4-BE49-F238E27FC236}">
                <a16:creationId xmlns:a16="http://schemas.microsoft.com/office/drawing/2014/main" id="{03D6130D-57C2-45DB-845B-8093B6EF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54046" y="4690047"/>
            <a:ext cx="1028987" cy="1028987"/>
          </a:xfrm>
          <a:prstGeom prst="rect">
            <a:avLst/>
          </a:prstGeom>
          <a:noFill/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CD1E33C-C79C-44C6-9D80-0405098881B9}"/>
              </a:ext>
            </a:extLst>
          </p:cNvPr>
          <p:cNvCxnSpPr>
            <a:cxnSpLocks/>
          </p:cNvCxnSpPr>
          <p:nvPr/>
        </p:nvCxnSpPr>
        <p:spPr>
          <a:xfrm flipH="1">
            <a:off x="3500073" y="4825075"/>
            <a:ext cx="10719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4AE54D1-8DBD-469C-AEBE-2EE36B85B9C9}"/>
              </a:ext>
            </a:extLst>
          </p:cNvPr>
          <p:cNvCxnSpPr>
            <a:cxnSpLocks/>
          </p:cNvCxnSpPr>
          <p:nvPr/>
        </p:nvCxnSpPr>
        <p:spPr>
          <a:xfrm flipH="1">
            <a:off x="3500073" y="5225741"/>
            <a:ext cx="1071927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00A0B2C0-BC97-42E8-9AFD-FB088C151CDC}"/>
              </a:ext>
            </a:extLst>
          </p:cNvPr>
          <p:cNvSpPr/>
          <p:nvPr/>
        </p:nvSpPr>
        <p:spPr>
          <a:xfrm>
            <a:off x="2139345" y="4348864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ftp://IP:20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6AF6E6C-FC67-405B-BEA6-770F08CC0925}"/>
              </a:ext>
            </a:extLst>
          </p:cNvPr>
          <p:cNvSpPr/>
          <p:nvPr/>
        </p:nvSpPr>
        <p:spPr>
          <a:xfrm>
            <a:off x="2138512" y="4122098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ftp://IP:21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4EA4660-2DC4-447F-8CC8-C7BFACF43F94}"/>
              </a:ext>
            </a:extLst>
          </p:cNvPr>
          <p:cNvSpPr/>
          <p:nvPr/>
        </p:nvSpPr>
        <p:spPr>
          <a:xfrm>
            <a:off x="1305097" y="5804349"/>
            <a:ext cx="5535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/>
          </a:p>
          <a:p>
            <a:r>
              <a:rPr lang="pt-BR" dirty="0"/>
              <a:t>ftp://</a:t>
            </a:r>
            <a:r>
              <a:rPr lang="pt-BR" dirty="0">
                <a:solidFill>
                  <a:srgbClr val="FF0000"/>
                </a:solidFill>
              </a:rPr>
              <a:t>[username]</a:t>
            </a:r>
            <a:r>
              <a:rPr lang="pt-BR" dirty="0"/>
              <a:t>:</a:t>
            </a:r>
            <a:r>
              <a:rPr lang="pt-BR" dirty="0">
                <a:solidFill>
                  <a:srgbClr val="0070C0"/>
                </a:solidFill>
              </a:rPr>
              <a:t>[password]</a:t>
            </a:r>
            <a:r>
              <a:rPr lang="pt-BR" dirty="0"/>
              <a:t>@[IP ou Nome do servidor]</a:t>
            </a:r>
          </a:p>
        </p:txBody>
      </p:sp>
    </p:spTree>
    <p:extLst>
      <p:ext uri="{BB962C8B-B14F-4D97-AF65-F5344CB8AC3E}">
        <p14:creationId xmlns:p14="http://schemas.microsoft.com/office/powerpoint/2010/main" val="1773700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/>
              <a:t>CRIAR USUÁRIO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190793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14954B1-E0E7-4244-91C1-72646586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39" y="1229028"/>
            <a:ext cx="4251121" cy="483312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PERMISSÕES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3750622" y="1950017"/>
            <a:ext cx="2946938" cy="44923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A34E681-9FA5-40B8-AC45-E18C359F3661}"/>
              </a:ext>
            </a:extLst>
          </p:cNvPr>
          <p:cNvSpPr/>
          <p:nvPr/>
        </p:nvSpPr>
        <p:spPr>
          <a:xfrm>
            <a:off x="5000279" y="3276256"/>
            <a:ext cx="214994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E:/Sites/Redes-br</a:t>
            </a:r>
          </a:p>
          <a:p>
            <a:r>
              <a:rPr lang="pt-BR" dirty="0">
                <a:solidFill>
                  <a:srgbClr val="FF0000"/>
                </a:solidFill>
              </a:rPr>
              <a:t>Quem pode acessar?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Criar</a:t>
            </a:r>
          </a:p>
          <a:p>
            <a:r>
              <a:rPr lang="pt-BR" dirty="0">
                <a:solidFill>
                  <a:srgbClr val="FF0000"/>
                </a:solidFill>
              </a:rPr>
              <a:t>Usuário: </a:t>
            </a:r>
            <a:r>
              <a:rPr lang="pt-BR" dirty="0" err="1">
                <a:solidFill>
                  <a:srgbClr val="FF0000"/>
                </a:solidFill>
              </a:rPr>
              <a:t>uredes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01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517" y="1403060"/>
            <a:ext cx="7033199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00B0F0"/>
                </a:solidFill>
              </a:rPr>
              <a:t>SRVWIN</a:t>
            </a:r>
            <a:r>
              <a:rPr lang="pt-BR" dirty="0">
                <a:solidFill>
                  <a:schemeClr val="tx1"/>
                </a:solidFill>
              </a:rPr>
              <a:t> - CRIAR OU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339232" y="1559900"/>
            <a:ext cx="1267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com botão direito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2002037" y="3493405"/>
            <a:ext cx="3709928" cy="41705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5637320" y="5335480"/>
            <a:ext cx="3002396" cy="31166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21156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586791E-FB3F-46FA-9BD6-0968AF607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012" y="1349406"/>
            <a:ext cx="5399975" cy="463393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00B0F0"/>
                </a:solidFill>
              </a:rPr>
              <a:t>SRVWIN</a:t>
            </a:r>
            <a:r>
              <a:rPr lang="pt-BR" dirty="0">
                <a:solidFill>
                  <a:schemeClr val="tx1"/>
                </a:solidFill>
              </a:rPr>
              <a:t> - CRIAR OU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1973948" y="2612967"/>
            <a:ext cx="2714440" cy="60368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3976218" y="5550539"/>
            <a:ext cx="1091954" cy="3728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7288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SERVIDOR IIS COM SERVIÇO FTP</a:t>
            </a:r>
          </a:p>
        </p:txBody>
      </p:sp>
      <p:pic>
        <p:nvPicPr>
          <p:cNvPr id="4" name="Picture 2" descr="Microsoft Windows Server 2019 Datacenter">
            <a:extLst>
              <a:ext uri="{FF2B5EF4-FFF2-40B4-BE49-F238E27FC236}">
                <a16:creationId xmlns:a16="http://schemas.microsoft.com/office/drawing/2014/main" id="{06A554F8-203E-43BC-AE86-B2C429D1A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19" y="2567646"/>
            <a:ext cx="3077619" cy="307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ospedagem - All Ins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00" y="3153955"/>
            <a:ext cx="35718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38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1554163"/>
            <a:ext cx="7791450" cy="42100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00B0F0"/>
                </a:solidFill>
              </a:rPr>
              <a:t>SRVWIN</a:t>
            </a:r>
            <a:r>
              <a:rPr lang="pt-BR" dirty="0">
                <a:solidFill>
                  <a:schemeClr val="tx1"/>
                </a:solidFill>
              </a:rPr>
              <a:t> - CRIAR USUÁRIO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3286866" y="2597003"/>
            <a:ext cx="2279433" cy="2882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5379867" y="4918229"/>
            <a:ext cx="1935332" cy="39152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2452118" y="1034142"/>
            <a:ext cx="1267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com botão direito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610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401763"/>
            <a:ext cx="5181600" cy="45148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00B0F0"/>
                </a:solidFill>
              </a:rPr>
              <a:t>SRVWIN</a:t>
            </a:r>
            <a:r>
              <a:rPr lang="pt-BR" dirty="0">
                <a:solidFill>
                  <a:schemeClr val="tx1"/>
                </a:solidFill>
              </a:rPr>
              <a:t> - CRIAR USUÁRIO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2132769" y="2597002"/>
            <a:ext cx="4410074" cy="11760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5033637" y="5451761"/>
            <a:ext cx="1047565" cy="38086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2132770" y="3773008"/>
            <a:ext cx="2252800" cy="68358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8673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32694E6-6E64-415C-926A-C39DF147D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769" y="1695070"/>
            <a:ext cx="4844817" cy="41558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00B0F0"/>
                </a:solidFill>
              </a:rPr>
              <a:t>SRVWIN</a:t>
            </a:r>
            <a:r>
              <a:rPr lang="pt-BR" dirty="0">
                <a:solidFill>
                  <a:schemeClr val="tx1"/>
                </a:solidFill>
              </a:rPr>
              <a:t> - CRIAR USUÁRIO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2132769" y="2597003"/>
            <a:ext cx="4410074" cy="99348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5033637" y="5451761"/>
            <a:ext cx="1047565" cy="38086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2132770" y="4102217"/>
            <a:ext cx="2252800" cy="35437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D9CAE48-EC99-4203-9E8E-9BD904E99128}"/>
              </a:ext>
            </a:extLst>
          </p:cNvPr>
          <p:cNvSpPr/>
          <p:nvPr/>
        </p:nvSpPr>
        <p:spPr>
          <a:xfrm>
            <a:off x="4813916" y="3152845"/>
            <a:ext cx="1267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Senai132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510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7" y="1425575"/>
            <a:ext cx="5153025" cy="44672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00B0F0"/>
                </a:solidFill>
              </a:rPr>
              <a:t>SRVWIN</a:t>
            </a:r>
            <a:r>
              <a:rPr lang="pt-BR" dirty="0">
                <a:solidFill>
                  <a:schemeClr val="tx1"/>
                </a:solidFill>
              </a:rPr>
              <a:t> - CRIAR USUÁRIO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5033637" y="5451761"/>
            <a:ext cx="1047565" cy="38086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15887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r>
              <a:rPr lang="pt-BR" dirty="0"/>
              <a:t>ALTERAR PERMISSÃO DA PASTA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2961820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14954B1-E0E7-4244-91C1-72646586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39" y="1229028"/>
            <a:ext cx="4251121" cy="483312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>
                <a:solidFill>
                  <a:schemeClr val="tx1"/>
                </a:solidFill>
              </a:rPr>
              <a:t>–</a:t>
            </a:r>
            <a:r>
              <a:rPr lang="pt-BR" dirty="0">
                <a:solidFill>
                  <a:srgbClr val="FF0000"/>
                </a:solidFill>
              </a:rPr>
              <a:t> EDITAR </a:t>
            </a:r>
            <a:r>
              <a:rPr lang="pt-BR" dirty="0"/>
              <a:t>PERMISSÕES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3750622" y="1950017"/>
            <a:ext cx="2946938" cy="44923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A34E681-9FA5-40B8-AC45-E18C359F3661}"/>
              </a:ext>
            </a:extLst>
          </p:cNvPr>
          <p:cNvSpPr/>
          <p:nvPr/>
        </p:nvSpPr>
        <p:spPr>
          <a:xfrm>
            <a:off x="5000279" y="3276256"/>
            <a:ext cx="266951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Propriedades de 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E:/Sites/Redes-br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Associar o Usuário: </a:t>
            </a:r>
            <a:r>
              <a:rPr lang="pt-BR" dirty="0" err="1">
                <a:solidFill>
                  <a:srgbClr val="FF0000"/>
                </a:solidFill>
              </a:rPr>
              <a:t>uredes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73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34" y="1192192"/>
            <a:ext cx="3820091" cy="519281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PERMISSÕES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2573534" y="2280211"/>
            <a:ext cx="3642071" cy="9838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5197033" y="5347503"/>
            <a:ext cx="1018572" cy="2814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5092861" y="1689958"/>
            <a:ext cx="1226916" cy="2835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48416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17463"/>
            <a:ext cx="8397030" cy="525741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PERMISSÕES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796463" y="5254800"/>
            <a:ext cx="1502120" cy="38260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noFill/>
              </a:rPr>
              <a:t>stratorcv</a:t>
            </a:r>
            <a:endParaRPr lang="pt-BR" dirty="0">
              <a:noFill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E5AD464-FCAF-49BC-9ED2-F03BC7BD8F66}"/>
              </a:ext>
            </a:extLst>
          </p:cNvPr>
          <p:cNvSpPr/>
          <p:nvPr/>
        </p:nvSpPr>
        <p:spPr>
          <a:xfrm>
            <a:off x="2657287" y="5268070"/>
            <a:ext cx="1889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Desativar Herança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7434FF3-8219-4D74-8751-DD0F45CC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999" y="2273940"/>
            <a:ext cx="5048250" cy="26289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454B0FE-2E6A-434B-AD88-EECC4F68EBD0}"/>
              </a:ext>
            </a:extLst>
          </p:cNvPr>
          <p:cNvSpPr/>
          <p:nvPr/>
        </p:nvSpPr>
        <p:spPr>
          <a:xfrm>
            <a:off x="3601937" y="3397088"/>
            <a:ext cx="4535384" cy="66318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5BBD5D7-AFE7-4908-A284-5FC218BB70BB}"/>
              </a:ext>
            </a:extLst>
          </p:cNvPr>
          <p:cNvSpPr/>
          <p:nvPr/>
        </p:nvSpPr>
        <p:spPr>
          <a:xfrm>
            <a:off x="4832888" y="3688888"/>
            <a:ext cx="248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Converter as permissões</a:t>
            </a:r>
          </a:p>
        </p:txBody>
      </p:sp>
    </p:spTree>
    <p:extLst>
      <p:ext uri="{BB962C8B-B14F-4D97-AF65-F5344CB8AC3E}">
        <p14:creationId xmlns:p14="http://schemas.microsoft.com/office/powerpoint/2010/main" val="2283276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17463"/>
            <a:ext cx="8397030" cy="525741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PERMISSÕES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796463" y="4919240"/>
            <a:ext cx="974464" cy="3125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54508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10" y="2057514"/>
            <a:ext cx="7273546" cy="434028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PERMISSÕES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1134319" y="2291787"/>
            <a:ext cx="3946967" cy="3633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6FF3395-8871-4F3E-A0BA-17857D8E711E}"/>
              </a:ext>
            </a:extLst>
          </p:cNvPr>
          <p:cNvSpPr/>
          <p:nvPr/>
        </p:nvSpPr>
        <p:spPr>
          <a:xfrm>
            <a:off x="5081286" y="2285793"/>
            <a:ext cx="2207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Selecione o usuário: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uredes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7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1" descr="C:\Courses\Icons Shapes and Graphics\circular shapes\3d Disc shapes\blue disc with glow copy_50p.png">
            <a:extLst>
              <a:ext uri="{FF2B5EF4-FFF2-40B4-BE49-F238E27FC236}">
                <a16:creationId xmlns:a16="http://schemas.microsoft.com/office/drawing/2014/main" id="{8F946D20-DC36-4C82-B8D1-BBC64226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563" y="2361613"/>
            <a:ext cx="8063784" cy="3530767"/>
          </a:xfrm>
          <a:prstGeom prst="rect">
            <a:avLst/>
          </a:prstGeom>
          <a:noFill/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63784" cy="1168422"/>
          </a:xfrm>
        </p:spPr>
        <p:txBody>
          <a:bodyPr>
            <a:normAutofit/>
          </a:bodyPr>
          <a:lstStyle/>
          <a:p>
            <a:r>
              <a:rPr lang="pt-BR" sz="3200" dirty="0"/>
              <a:t>LAYOUT FTP – TROCA DE ARQUIVOS</a:t>
            </a:r>
          </a:p>
        </p:txBody>
      </p:sp>
      <p:pic>
        <p:nvPicPr>
          <p:cNvPr id="54" name="Picture 21" descr="C:\Courses\Icons Shapes and Graphics\circular shapes\3d Disc shapes\blue disc with glow copy_50p.png">
            <a:extLst>
              <a:ext uri="{FF2B5EF4-FFF2-40B4-BE49-F238E27FC236}">
                <a16:creationId xmlns:a16="http://schemas.microsoft.com/office/drawing/2014/main" id="{15675CA2-FBC1-41D0-A4BB-644A33C1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563" y="2361613"/>
            <a:ext cx="8063784" cy="3530767"/>
          </a:xfrm>
          <a:prstGeom prst="rect">
            <a:avLst/>
          </a:prstGeom>
          <a:noFill/>
        </p:spPr>
      </p:pic>
      <p:sp>
        <p:nvSpPr>
          <p:cNvPr id="55" name="Freeform 69">
            <a:extLst>
              <a:ext uri="{FF2B5EF4-FFF2-40B4-BE49-F238E27FC236}">
                <a16:creationId xmlns:a16="http://schemas.microsoft.com/office/drawing/2014/main" id="{3CB093AE-BB0B-485B-9E25-4D50A8F51C8B}"/>
              </a:ext>
            </a:extLst>
          </p:cNvPr>
          <p:cNvSpPr/>
          <p:nvPr/>
        </p:nvSpPr>
        <p:spPr>
          <a:xfrm rot="21449721">
            <a:off x="4387291" y="3645029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4">
            <a:extLst>
              <a:ext uri="{FF2B5EF4-FFF2-40B4-BE49-F238E27FC236}">
                <a16:creationId xmlns:a16="http://schemas.microsoft.com/office/drawing/2014/main" id="{256E0FDE-78D8-41D2-A52E-16D940481F7F}"/>
              </a:ext>
            </a:extLst>
          </p:cNvPr>
          <p:cNvCxnSpPr>
            <a:cxnSpLocks/>
          </p:cNvCxnSpPr>
          <p:nvPr/>
        </p:nvCxnSpPr>
        <p:spPr>
          <a:xfrm>
            <a:off x="2687486" y="3163677"/>
            <a:ext cx="3118002" cy="692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69">
            <a:extLst>
              <a:ext uri="{FF2B5EF4-FFF2-40B4-BE49-F238E27FC236}">
                <a16:creationId xmlns:a16="http://schemas.microsoft.com/office/drawing/2014/main" id="{DEC52276-F19E-4819-8E86-6C7B91EB9E6D}"/>
              </a:ext>
            </a:extLst>
          </p:cNvPr>
          <p:cNvSpPr/>
          <p:nvPr/>
        </p:nvSpPr>
        <p:spPr>
          <a:xfrm rot="21449721">
            <a:off x="5130020" y="3803066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4" descr="C:\Courses\Icons Windows Vista\Server.png">
            <a:extLst>
              <a:ext uri="{FF2B5EF4-FFF2-40B4-BE49-F238E27FC236}">
                <a16:creationId xmlns:a16="http://schemas.microsoft.com/office/drawing/2014/main" id="{4815CABE-11B3-41C6-BD97-8710FB12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4940" y="2485129"/>
            <a:ext cx="820228" cy="1122416"/>
          </a:xfrm>
          <a:prstGeom prst="rect">
            <a:avLst/>
          </a:prstGeom>
          <a:noFill/>
        </p:spPr>
      </p:pic>
      <p:pic>
        <p:nvPicPr>
          <p:cNvPr id="59" name="Picture 4" descr="C:\Courses\Icons Windows Vista\Server.png">
            <a:extLst>
              <a:ext uri="{FF2B5EF4-FFF2-40B4-BE49-F238E27FC236}">
                <a16:creationId xmlns:a16="http://schemas.microsoft.com/office/drawing/2014/main" id="{68D4902A-B70C-47FB-B27D-03AA026D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2463" y="2485129"/>
            <a:ext cx="820228" cy="1122416"/>
          </a:xfrm>
          <a:prstGeom prst="rect">
            <a:avLst/>
          </a:prstGeom>
          <a:noFill/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BBC52145-94A9-4840-8031-09A263DC50D8}"/>
              </a:ext>
            </a:extLst>
          </p:cNvPr>
          <p:cNvSpPr txBox="1"/>
          <p:nvPr/>
        </p:nvSpPr>
        <p:spPr>
          <a:xfrm>
            <a:off x="1633758" y="3708199"/>
            <a:ext cx="157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AD + </a:t>
            </a:r>
            <a:r>
              <a:rPr lang="pt-BR" dirty="0">
                <a:solidFill>
                  <a:srgbClr val="7030A0"/>
                </a:solidFill>
              </a:rPr>
              <a:t>DNS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dirty="0">
                <a:solidFill>
                  <a:srgbClr val="0070C0"/>
                </a:solidFill>
              </a:rPr>
              <a:t>Terminal (RDP)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7CD29ED8-9D20-49C7-8302-9FDB33E05298}"/>
              </a:ext>
            </a:extLst>
          </p:cNvPr>
          <p:cNvSpPr/>
          <p:nvPr/>
        </p:nvSpPr>
        <p:spPr>
          <a:xfrm>
            <a:off x="3196655" y="3755012"/>
            <a:ext cx="119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FS  + FSRM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IIS + FTP</a:t>
            </a: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62" name="Picture 64" descr="ad-pyramid-003">
            <a:extLst>
              <a:ext uri="{FF2B5EF4-FFF2-40B4-BE49-F238E27FC236}">
                <a16:creationId xmlns:a16="http://schemas.microsoft.com/office/drawing/2014/main" id="{CCAD06EB-D9B5-41D4-ACE4-6B79599F1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401444" y="3096470"/>
            <a:ext cx="601960" cy="557442"/>
          </a:xfrm>
          <a:prstGeom prst="rect">
            <a:avLst/>
          </a:prstGeom>
          <a:noFill/>
        </p:spPr>
      </p:pic>
      <p:pic>
        <p:nvPicPr>
          <p:cNvPr id="63" name="Picture 2" descr="C:\Courses\Icons Windows Vista\Laptop.png">
            <a:extLst>
              <a:ext uri="{FF2B5EF4-FFF2-40B4-BE49-F238E27FC236}">
                <a16:creationId xmlns:a16="http://schemas.microsoft.com/office/drawing/2014/main" id="{DA945338-DBE8-42C7-89C7-4FB5FDA19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79086" y="3625356"/>
            <a:ext cx="1122416" cy="1122416"/>
          </a:xfrm>
          <a:prstGeom prst="rect">
            <a:avLst/>
          </a:prstGeom>
          <a:noFill/>
        </p:spPr>
      </p:pic>
      <p:pic>
        <p:nvPicPr>
          <p:cNvPr id="64" name="Picture 3" descr="C:\Courses\Icons Windows Vista\Generic User.png">
            <a:extLst>
              <a:ext uri="{FF2B5EF4-FFF2-40B4-BE49-F238E27FC236}">
                <a16:creationId xmlns:a16="http://schemas.microsoft.com/office/drawing/2014/main" id="{72FAC090-2055-471A-8038-89EBC36D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53756" y="3940212"/>
            <a:ext cx="768423" cy="935155"/>
          </a:xfrm>
          <a:prstGeom prst="rect">
            <a:avLst/>
          </a:prstGeom>
          <a:noFill/>
        </p:spPr>
      </p:pic>
      <p:pic>
        <p:nvPicPr>
          <p:cNvPr id="65" name="Picture 2" descr="C:\Courses\Icons Windows Vista\Laptop.png">
            <a:extLst>
              <a:ext uri="{FF2B5EF4-FFF2-40B4-BE49-F238E27FC236}">
                <a16:creationId xmlns:a16="http://schemas.microsoft.com/office/drawing/2014/main" id="{FA5634A4-EF97-479C-9ABB-A4BFEFB91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10663" y="3809488"/>
            <a:ext cx="1122416" cy="1122416"/>
          </a:xfrm>
          <a:prstGeom prst="rect">
            <a:avLst/>
          </a:prstGeom>
          <a:noFill/>
        </p:spPr>
      </p:pic>
      <p:pic>
        <p:nvPicPr>
          <p:cNvPr id="66" name="Picture 3" descr="C:\Courses\Icons Windows Vista\Generic User.png">
            <a:extLst>
              <a:ext uri="{FF2B5EF4-FFF2-40B4-BE49-F238E27FC236}">
                <a16:creationId xmlns:a16="http://schemas.microsoft.com/office/drawing/2014/main" id="{DEE0B62D-8F91-4A9B-BA99-B3A52D30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5333" y="4124344"/>
            <a:ext cx="768423" cy="935155"/>
          </a:xfrm>
          <a:prstGeom prst="rect">
            <a:avLst/>
          </a:prstGeom>
          <a:noFill/>
        </p:spPr>
      </p:pic>
      <p:pic>
        <p:nvPicPr>
          <p:cNvPr id="67" name="Picture 2" descr="C:\Courses\Icons Windows Vista\Laptop.png">
            <a:extLst>
              <a:ext uri="{FF2B5EF4-FFF2-40B4-BE49-F238E27FC236}">
                <a16:creationId xmlns:a16="http://schemas.microsoft.com/office/drawing/2014/main" id="{15E1B671-0CC6-4CE5-9315-E39FBE506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2346" y="3956955"/>
            <a:ext cx="1122416" cy="1122416"/>
          </a:xfrm>
          <a:prstGeom prst="rect">
            <a:avLst/>
          </a:prstGeom>
          <a:noFill/>
        </p:spPr>
      </p:pic>
      <p:pic>
        <p:nvPicPr>
          <p:cNvPr id="68" name="Picture 3" descr="C:\Courses\Icons Windows Vista\Generic User.png">
            <a:extLst>
              <a:ext uri="{FF2B5EF4-FFF2-40B4-BE49-F238E27FC236}">
                <a16:creationId xmlns:a16="http://schemas.microsoft.com/office/drawing/2014/main" id="{E0700A18-B4FC-49EC-9E84-5B28B74A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97016" y="4271811"/>
            <a:ext cx="768423" cy="935155"/>
          </a:xfrm>
          <a:prstGeom prst="rect">
            <a:avLst/>
          </a:prstGeom>
          <a:noFill/>
        </p:spPr>
      </p:pic>
      <p:sp>
        <p:nvSpPr>
          <p:cNvPr id="69" name="Retângulo 68">
            <a:extLst>
              <a:ext uri="{FF2B5EF4-FFF2-40B4-BE49-F238E27FC236}">
                <a16:creationId xmlns:a16="http://schemas.microsoft.com/office/drawing/2014/main" id="{7325181E-A463-4ADC-A715-64D018E71CC9}"/>
              </a:ext>
            </a:extLst>
          </p:cNvPr>
          <p:cNvSpPr/>
          <p:nvPr/>
        </p:nvSpPr>
        <p:spPr>
          <a:xfrm>
            <a:off x="6334271" y="4167653"/>
            <a:ext cx="1221163" cy="291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BR" sz="1400" b="1" dirty="0">
                <a:solidFill>
                  <a:srgbClr val="0070C0"/>
                </a:solidFill>
                <a:latin typeface="Montserrat" panose="00000500000000000000" pitchFamily="2" charset="0"/>
              </a:rPr>
              <a:t>Usuários</a:t>
            </a:r>
          </a:p>
        </p:txBody>
      </p:sp>
      <p:pic>
        <p:nvPicPr>
          <p:cNvPr id="70" name="Picture 12" descr="C:\Courses\Icons Windows Vista\imageres.dll_I00a2_0409.png">
            <a:extLst>
              <a:ext uri="{FF2B5EF4-FFF2-40B4-BE49-F238E27FC236}">
                <a16:creationId xmlns:a16="http://schemas.microsoft.com/office/drawing/2014/main" id="{8242D5D4-3C12-4546-B689-B84263C17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3539" y="3108294"/>
            <a:ext cx="610166" cy="610166"/>
          </a:xfrm>
          <a:prstGeom prst="rect">
            <a:avLst/>
          </a:prstGeom>
          <a:noFill/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A2B2726D-756A-4B5E-B15A-27D320344CCE}"/>
              </a:ext>
            </a:extLst>
          </p:cNvPr>
          <p:cNvSpPr txBox="1"/>
          <p:nvPr/>
        </p:nvSpPr>
        <p:spPr>
          <a:xfrm>
            <a:off x="4726878" y="3187042"/>
            <a:ext cx="247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Domínio existe: redes.br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F402E8ED-A6C1-41E1-8720-12D6FE1CC33A}"/>
              </a:ext>
            </a:extLst>
          </p:cNvPr>
          <p:cNvSpPr/>
          <p:nvPr/>
        </p:nvSpPr>
        <p:spPr>
          <a:xfrm>
            <a:off x="884941" y="1649337"/>
            <a:ext cx="483978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  <a:latin typeface="Montserrat" panose="00000500000000000000" pitchFamily="2" charset="0"/>
              </a:rPr>
              <a:t>Ambiente recomendado – Criado na AWS</a:t>
            </a:r>
          </a:p>
        </p:txBody>
      </p:sp>
    </p:spTree>
    <p:extLst>
      <p:ext uri="{BB962C8B-B14F-4D97-AF65-F5344CB8AC3E}">
        <p14:creationId xmlns:p14="http://schemas.microsoft.com/office/powerpoint/2010/main" val="3667516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5075428-8A0A-48F0-AF5A-B7AD68FD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199166"/>
            <a:ext cx="7305675" cy="49530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PERMISSÕES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5608230" y="5788829"/>
            <a:ext cx="847141" cy="3633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879676" y="3977877"/>
            <a:ext cx="7500395" cy="32790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98067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F6F5B9-6CEA-4FA2-BDE8-89B4090CA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465" y="971120"/>
            <a:ext cx="3826588" cy="565125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PERMISSÕES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3425134" y="2860224"/>
            <a:ext cx="3642071" cy="31251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4458716" y="6251443"/>
            <a:ext cx="1018572" cy="3709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5840289" y="1521426"/>
            <a:ext cx="1226916" cy="31251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2D1960B-608C-46F2-B1E6-CA337EAA668C}"/>
              </a:ext>
            </a:extLst>
          </p:cNvPr>
          <p:cNvSpPr/>
          <p:nvPr/>
        </p:nvSpPr>
        <p:spPr>
          <a:xfrm>
            <a:off x="3416723" y="2302948"/>
            <a:ext cx="3642071" cy="31251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9D6255B-2143-4CA3-A446-772F6C1DBF27}"/>
              </a:ext>
            </a:extLst>
          </p:cNvPr>
          <p:cNvSpPr/>
          <p:nvPr/>
        </p:nvSpPr>
        <p:spPr>
          <a:xfrm>
            <a:off x="215263" y="1621491"/>
            <a:ext cx="29222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Manter o usuário Todos somente como Leitura</a:t>
            </a:r>
          </a:p>
          <a:p>
            <a:pPr algn="ctr"/>
            <a:endParaRPr lang="pt-BR" dirty="0">
              <a:solidFill>
                <a:srgbClr val="FF0000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Adicionar o usuário </a:t>
            </a:r>
            <a:r>
              <a:rPr lang="pt-BR" dirty="0" err="1">
                <a:solidFill>
                  <a:srgbClr val="FF0000"/>
                </a:solidFill>
              </a:rPr>
              <a:t>Uredes</a:t>
            </a:r>
            <a:endParaRPr lang="pt-BR" dirty="0">
              <a:solidFill>
                <a:srgbClr val="FF0000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Controle Total</a:t>
            </a:r>
          </a:p>
        </p:txBody>
      </p:sp>
    </p:spTree>
    <p:extLst>
      <p:ext uri="{BB962C8B-B14F-4D97-AF65-F5344CB8AC3E}">
        <p14:creationId xmlns:p14="http://schemas.microsoft.com/office/powerpoint/2010/main" val="4107270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IIS – INTERNET INFORMATION SERVICES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JÁ INSTALADO</a:t>
            </a:r>
          </a:p>
        </p:txBody>
      </p:sp>
    </p:spTree>
    <p:extLst>
      <p:ext uri="{BB962C8B-B14F-4D97-AF65-F5344CB8AC3E}">
        <p14:creationId xmlns:p14="http://schemas.microsoft.com/office/powerpoint/2010/main" val="3346345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728" y="1370261"/>
            <a:ext cx="7100487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</a:t>
            </a:r>
            <a:r>
              <a:rPr lang="pt-BR" dirty="0"/>
              <a:t> - IIS - INSTALAÇÃO</a:t>
            </a:r>
          </a:p>
        </p:txBody>
      </p:sp>
      <p:sp>
        <p:nvSpPr>
          <p:cNvPr id="7" name="Espaço Reservado para Conteúdo 7">
            <a:extLst>
              <a:ext uri="{FF2B5EF4-FFF2-40B4-BE49-F238E27FC236}">
                <a16:creationId xmlns:a16="http://schemas.microsoft.com/office/drawing/2014/main" id="{FA2D9D52-BD90-486A-A658-55CDFB86D81B}"/>
              </a:ext>
            </a:extLst>
          </p:cNvPr>
          <p:cNvSpPr txBox="1">
            <a:spLocks/>
          </p:cNvSpPr>
          <p:nvPr/>
        </p:nvSpPr>
        <p:spPr>
          <a:xfrm>
            <a:off x="309371" y="4104141"/>
            <a:ext cx="3546600" cy="2477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Lembra que marcamos o Serviço de FTP?</a:t>
            </a:r>
          </a:p>
          <a:p>
            <a:pPr>
              <a:buFontTx/>
              <a:buChar char="-"/>
            </a:pPr>
            <a:endParaRPr lang="pt-BR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892772-45AE-4258-A118-E9F3256CC1CF}"/>
              </a:ext>
            </a:extLst>
          </p:cNvPr>
          <p:cNvSpPr/>
          <p:nvPr/>
        </p:nvSpPr>
        <p:spPr>
          <a:xfrm>
            <a:off x="3694693" y="2224327"/>
            <a:ext cx="3375958" cy="31178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5892772-45AE-4258-A118-E9F3256CC1CF}"/>
              </a:ext>
            </a:extLst>
          </p:cNvPr>
          <p:cNvSpPr/>
          <p:nvPr/>
        </p:nvSpPr>
        <p:spPr>
          <a:xfrm>
            <a:off x="4199860" y="3120903"/>
            <a:ext cx="1446028" cy="2692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5892772-45AE-4258-A118-E9F3256CC1CF}"/>
              </a:ext>
            </a:extLst>
          </p:cNvPr>
          <p:cNvSpPr/>
          <p:nvPr/>
        </p:nvSpPr>
        <p:spPr>
          <a:xfrm>
            <a:off x="3700129" y="5137378"/>
            <a:ext cx="1945759" cy="5806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21628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949421"/>
            <a:ext cx="7210253" cy="52786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/>
              <a:t>– SERVIÇO IIS INSTALADO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F26D45-FE47-457B-9ABB-BA33F1EB2FFA}"/>
              </a:ext>
            </a:extLst>
          </p:cNvPr>
          <p:cNvSpPr/>
          <p:nvPr/>
        </p:nvSpPr>
        <p:spPr>
          <a:xfrm>
            <a:off x="2344334" y="4279703"/>
            <a:ext cx="1803632" cy="194834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97EA90-5496-4325-A2E9-B09C15F1F1DD}"/>
              </a:ext>
            </a:extLst>
          </p:cNvPr>
          <p:cNvSpPr/>
          <p:nvPr/>
        </p:nvSpPr>
        <p:spPr>
          <a:xfrm>
            <a:off x="754204" y="6140801"/>
            <a:ext cx="4660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Abrir Gerenciador do Servidor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819880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/>
              <a:t>CRIAR SITE FTP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3116035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0E3AC0B-02EA-4B2D-905C-C3222ADCE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16" y="2365979"/>
            <a:ext cx="8600924" cy="22266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/>
              <a:t>– </a:t>
            </a:r>
            <a:r>
              <a:rPr lang="pt-BR" dirty="0">
                <a:solidFill>
                  <a:schemeClr val="tx1"/>
                </a:solidFill>
              </a:rPr>
              <a:t>EDITAR FIREWALL DO FTP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1271146" y="1980554"/>
            <a:ext cx="253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Autenticação básico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1645759" y="4608747"/>
            <a:ext cx="1423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2x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364705" y="3473041"/>
            <a:ext cx="1598319" cy="28583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1971412" y="3615959"/>
            <a:ext cx="771787" cy="83859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31406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13FEBB-2CE8-4BC7-9411-98157AD59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638" y="1677799"/>
            <a:ext cx="6879850" cy="364350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/>
              <a:t>– </a:t>
            </a:r>
            <a:r>
              <a:rPr lang="pt-BR" dirty="0">
                <a:solidFill>
                  <a:schemeClr val="tx1"/>
                </a:solidFill>
              </a:rPr>
              <a:t>EDITAR FIREWALL DO FTP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3304714" y="2165112"/>
            <a:ext cx="3171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Ativar Autenticação básica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2952925" y="4168630"/>
            <a:ext cx="1423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com o botão direito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830638" y="3143161"/>
            <a:ext cx="2122287" cy="28583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1EF2E9-6ACD-4A20-B4B3-209771EA0FAF}"/>
              </a:ext>
            </a:extLst>
          </p:cNvPr>
          <p:cNvSpPr/>
          <p:nvPr/>
        </p:nvSpPr>
        <p:spPr>
          <a:xfrm>
            <a:off x="4538444" y="3882791"/>
            <a:ext cx="2256639" cy="28583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82321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0E3AC0B-02EA-4B2D-905C-C3222ADCE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16" y="2365979"/>
            <a:ext cx="8600924" cy="22266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/>
              <a:t>– </a:t>
            </a:r>
            <a:r>
              <a:rPr lang="pt-BR" dirty="0">
                <a:solidFill>
                  <a:schemeClr val="tx1"/>
                </a:solidFill>
              </a:rPr>
              <a:t>EDITAR FIREWALL DO FTP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1271146" y="1980554"/>
            <a:ext cx="253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Autenticação básico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7534148" y="3246627"/>
            <a:ext cx="1423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2x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364705" y="3473041"/>
            <a:ext cx="1598319" cy="28583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7919207" y="3735368"/>
            <a:ext cx="662846" cy="7378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46346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533EA56-30F7-4489-8F9E-62661F264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25" y="2229162"/>
            <a:ext cx="7886700" cy="284327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/>
              <a:t>– </a:t>
            </a:r>
            <a:r>
              <a:rPr lang="pt-BR" dirty="0">
                <a:solidFill>
                  <a:schemeClr val="tx1"/>
                </a:solidFill>
              </a:rPr>
              <a:t>EDITAR FIREWALL DO FTP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1444771" y="1625583"/>
            <a:ext cx="6035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Para modo Passivo precisamos definir as portas: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2027470" y="3414137"/>
            <a:ext cx="6056852" cy="7378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4071783" y="3718313"/>
            <a:ext cx="3047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Range de porta: 40000-41000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290424" y="3295173"/>
            <a:ext cx="1737045" cy="42953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2040586" y="4327158"/>
            <a:ext cx="2067354" cy="6055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4068198" y="4447020"/>
            <a:ext cx="41089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FF0000"/>
                </a:solidFill>
              </a:rPr>
              <a:t>Definir: </a:t>
            </a:r>
            <a:r>
              <a:rPr lang="pt-BR" sz="3200" b="1" dirty="0" err="1">
                <a:solidFill>
                  <a:srgbClr val="7030A0"/>
                </a:solidFill>
              </a:rPr>
              <a:t>Seu_IP_Publico_SrvArq</a:t>
            </a:r>
            <a:endParaRPr lang="pt-BR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5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PREPARAR SERVIDOR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ANTES DA INSTALAÇÂO</a:t>
            </a:r>
          </a:p>
        </p:txBody>
      </p:sp>
    </p:spTree>
    <p:extLst>
      <p:ext uri="{BB962C8B-B14F-4D97-AF65-F5344CB8AC3E}">
        <p14:creationId xmlns:p14="http://schemas.microsoft.com/office/powerpoint/2010/main" val="395648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EE560B7-18FF-43F0-A300-F82BE1904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675" y="832659"/>
            <a:ext cx="7810676" cy="570862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/>
              <a:t>– </a:t>
            </a:r>
            <a:r>
              <a:rPr lang="pt-BR" dirty="0">
                <a:solidFill>
                  <a:schemeClr val="tx1"/>
                </a:solidFill>
              </a:rPr>
              <a:t>EDITAR FIREWALL DO FTP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1444771" y="1625583"/>
            <a:ext cx="6035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Para modo Passivo precisamos definir as portas: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2774090" y="3081685"/>
            <a:ext cx="2435473" cy="7378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7226621" y="3959941"/>
            <a:ext cx="1895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em Aplicar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704675" y="2462448"/>
            <a:ext cx="2206305" cy="42953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2774088" y="3817049"/>
            <a:ext cx="2435473" cy="7378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4428924" y="4216755"/>
            <a:ext cx="2534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Definir: </a:t>
            </a:r>
            <a:r>
              <a:rPr lang="pt-BR" b="1" dirty="0" err="1">
                <a:solidFill>
                  <a:srgbClr val="7030A0"/>
                </a:solidFill>
              </a:rPr>
              <a:t>Seu_IP_Publico_SrvArq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F89666E-BE76-4344-AC28-33972CE99C7D}"/>
              </a:ext>
            </a:extLst>
          </p:cNvPr>
          <p:cNvSpPr/>
          <p:nvPr/>
        </p:nvSpPr>
        <p:spPr>
          <a:xfrm>
            <a:off x="6349198" y="3392100"/>
            <a:ext cx="1293174" cy="3693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D968A7-E05C-444D-A0E0-8D14CE90B469}"/>
              </a:ext>
            </a:extLst>
          </p:cNvPr>
          <p:cNvSpPr/>
          <p:nvPr/>
        </p:nvSpPr>
        <p:spPr>
          <a:xfrm>
            <a:off x="234342" y="3532206"/>
            <a:ext cx="25345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Range de porta: 40000-41000</a:t>
            </a:r>
            <a:endParaRPr lang="pt-BR" sz="28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E9C621C-3E3D-4B77-9DA7-1785EB907F46}"/>
              </a:ext>
            </a:extLst>
          </p:cNvPr>
          <p:cNvSpPr/>
          <p:nvPr/>
        </p:nvSpPr>
        <p:spPr>
          <a:xfrm>
            <a:off x="5702611" y="5983273"/>
            <a:ext cx="1040021" cy="3643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21550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/>
              <a:t>– </a:t>
            </a:r>
            <a:r>
              <a:rPr lang="pt-BR" dirty="0">
                <a:solidFill>
                  <a:schemeClr val="tx1"/>
                </a:solidFill>
              </a:rPr>
              <a:t>CRIAR SITE FTP NO </a:t>
            </a:r>
            <a:r>
              <a:rPr lang="pt-BR" dirty="0">
                <a:solidFill>
                  <a:srgbClr val="FF0000"/>
                </a:solidFill>
              </a:rPr>
              <a:t>IIS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06" y="1541720"/>
            <a:ext cx="7357793" cy="377478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3979894" y="4649745"/>
            <a:ext cx="2686720" cy="36882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2066679" y="4095236"/>
            <a:ext cx="1289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com o botão direito</a:t>
            </a:r>
            <a:endParaRPr lang="pt-BR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2179065-015C-45B5-A3EF-F00DB0758C84}"/>
              </a:ext>
            </a:extLst>
          </p:cNvPr>
          <p:cNvCxnSpPr>
            <a:cxnSpLocks/>
          </p:cNvCxnSpPr>
          <p:nvPr/>
        </p:nvCxnSpPr>
        <p:spPr>
          <a:xfrm flipV="1">
            <a:off x="3401054" y="4095236"/>
            <a:ext cx="508216" cy="356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2179065-015C-45B5-A3EF-F00DB0758C84}"/>
              </a:ext>
            </a:extLst>
          </p:cNvPr>
          <p:cNvCxnSpPr/>
          <p:nvPr/>
        </p:nvCxnSpPr>
        <p:spPr>
          <a:xfrm flipH="1" flipV="1">
            <a:off x="1669312" y="3785191"/>
            <a:ext cx="276446" cy="513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73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7046C49-4B8D-40B2-819D-E401518B1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819" y="1141413"/>
            <a:ext cx="6444361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/>
              <a:t>– </a:t>
            </a:r>
            <a:r>
              <a:rPr lang="pt-BR" dirty="0">
                <a:solidFill>
                  <a:schemeClr val="tx1"/>
                </a:solidFill>
              </a:rPr>
              <a:t>CRIAR SITE FTP NO </a:t>
            </a:r>
            <a:r>
              <a:rPr lang="pt-BR" dirty="0">
                <a:solidFill>
                  <a:srgbClr val="FF0000"/>
                </a:solidFill>
              </a:rPr>
              <a:t>IIS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1126668" y="1974758"/>
            <a:ext cx="253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Nome de exibição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1271146" y="2270018"/>
            <a:ext cx="2448254" cy="50001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1498626" y="3103363"/>
            <a:ext cx="3073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Diretório dos arquivos do site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4720806" y="3072271"/>
            <a:ext cx="559723" cy="41279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4799480" y="2674707"/>
            <a:ext cx="3073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Clique para abrir pasta</a:t>
            </a:r>
            <a:endParaRPr lang="pt-BR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2179065-015C-45B5-A3EF-F00DB0758C84}"/>
              </a:ext>
            </a:extLst>
          </p:cNvPr>
          <p:cNvCxnSpPr/>
          <p:nvPr/>
        </p:nvCxnSpPr>
        <p:spPr>
          <a:xfrm flipH="1">
            <a:off x="5311813" y="3068969"/>
            <a:ext cx="376557" cy="41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186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70" y="1141413"/>
            <a:ext cx="6562660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/>
              <a:t>– </a:t>
            </a:r>
            <a:r>
              <a:rPr lang="pt-BR" dirty="0">
                <a:solidFill>
                  <a:schemeClr val="tx1"/>
                </a:solidFill>
              </a:rPr>
              <a:t>CRIAR SITE FTP NO </a:t>
            </a:r>
            <a:r>
              <a:rPr lang="pt-BR" dirty="0">
                <a:solidFill>
                  <a:srgbClr val="FF0000"/>
                </a:solidFill>
              </a:rPr>
              <a:t>IIS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1126668" y="1974758"/>
            <a:ext cx="253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Nome de exibição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1271146" y="2270018"/>
            <a:ext cx="2448254" cy="50001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3991804" y="2400701"/>
            <a:ext cx="3073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Diretório dos arquivos do site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4100403" y="3235881"/>
            <a:ext cx="1966984" cy="89749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5411533" y="5171495"/>
            <a:ext cx="876357" cy="29122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A64BA1-13F0-450F-95D0-E4F6441A5E70}"/>
              </a:ext>
            </a:extLst>
          </p:cNvPr>
          <p:cNvSpPr/>
          <p:nvPr/>
        </p:nvSpPr>
        <p:spPr>
          <a:xfrm>
            <a:off x="4893373" y="5716587"/>
            <a:ext cx="943547" cy="35655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4081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BE5D1DE-7D24-40B6-A8FD-17744479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4" y="1105703"/>
            <a:ext cx="6853015" cy="518079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/>
              <a:t>– </a:t>
            </a:r>
            <a:r>
              <a:rPr lang="pt-BR" dirty="0">
                <a:solidFill>
                  <a:schemeClr val="tx1"/>
                </a:solidFill>
              </a:rPr>
              <a:t>CRIAR SITE FTP NO </a:t>
            </a:r>
            <a:r>
              <a:rPr lang="pt-BR" dirty="0">
                <a:solidFill>
                  <a:srgbClr val="FF0000"/>
                </a:solidFill>
              </a:rPr>
              <a:t>IIS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1654754" y="2653344"/>
            <a:ext cx="253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err="1">
                <a:solidFill>
                  <a:srgbClr val="FF0000"/>
                </a:solidFill>
              </a:rPr>
              <a:t>Seu_IP_SrvArq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1067075" y="2270018"/>
            <a:ext cx="3913999" cy="7378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1699204" y="3261620"/>
            <a:ext cx="253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Não ativar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1067075" y="3014048"/>
            <a:ext cx="3928650" cy="7378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1052424" y="3879311"/>
            <a:ext cx="3928650" cy="70572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4981073" y="4031433"/>
            <a:ext cx="253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Sem Certificado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178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637" y="1141413"/>
            <a:ext cx="6580726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/>
              <a:t>– </a:t>
            </a:r>
            <a:r>
              <a:rPr lang="pt-BR" dirty="0">
                <a:solidFill>
                  <a:schemeClr val="tx1"/>
                </a:solidFill>
              </a:rPr>
              <a:t>CRIAR SITE FTP NO </a:t>
            </a:r>
            <a:r>
              <a:rPr lang="pt-BR" dirty="0">
                <a:solidFill>
                  <a:srgbClr val="FF0000"/>
                </a:solidFill>
              </a:rPr>
              <a:t>IIS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1271146" y="1980554"/>
            <a:ext cx="253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Autenticação básico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1271146" y="2300498"/>
            <a:ext cx="3709928" cy="7378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4981073" y="3597670"/>
            <a:ext cx="2534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Grupo de usuário permitidos: </a:t>
            </a:r>
            <a:r>
              <a:rPr lang="pt-BR" b="1" dirty="0" err="1">
                <a:solidFill>
                  <a:srgbClr val="FF0000"/>
                </a:solidFill>
              </a:rPr>
              <a:t>uredes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1281637" y="3327288"/>
            <a:ext cx="3709928" cy="10711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1281637" y="4492021"/>
            <a:ext cx="3709928" cy="7378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4981072" y="4639429"/>
            <a:ext cx="253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Permissão: Ler e Grava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BF96384-B119-4475-8950-13E972026A2A}"/>
              </a:ext>
            </a:extLst>
          </p:cNvPr>
          <p:cNvSpPr/>
          <p:nvPr/>
        </p:nvSpPr>
        <p:spPr>
          <a:xfrm>
            <a:off x="1513008" y="4034542"/>
            <a:ext cx="83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uredes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7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/>
              <a:t>MANUTENÇÃO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1074687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0664D45-0CC5-4CF7-AFC8-067ADD522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833978"/>
            <a:ext cx="7886700" cy="283688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 </a:t>
            </a:r>
            <a:r>
              <a:rPr lang="pt-BR" dirty="0"/>
              <a:t>– </a:t>
            </a:r>
            <a:r>
              <a:rPr lang="pt-BR" dirty="0">
                <a:solidFill>
                  <a:schemeClr val="tx1"/>
                </a:solidFill>
              </a:rPr>
              <a:t>REINCIAR SERVIÇO DO FTP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3404050" y="931817"/>
            <a:ext cx="253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Acessar serviços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4233775" y="3539924"/>
            <a:ext cx="4599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com o botão direito em cima de serviço e escolha Reiniciar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3404050" y="2474665"/>
            <a:ext cx="4859105" cy="29370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64341A-6E2C-4110-A2F8-18F704F5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89" y="4108977"/>
            <a:ext cx="5514975" cy="24003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BD05ADCF-44B3-4B9C-B273-B803AAE1FCAF}"/>
              </a:ext>
            </a:extLst>
          </p:cNvPr>
          <p:cNvSpPr/>
          <p:nvPr/>
        </p:nvSpPr>
        <p:spPr>
          <a:xfrm>
            <a:off x="2684477" y="5066857"/>
            <a:ext cx="1702965" cy="29370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85057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pt-BR" dirty="0"/>
              <a:t>TESTE DO SITE </a:t>
            </a:r>
            <a:r>
              <a:rPr lang="pt-BR" dirty="0">
                <a:solidFill>
                  <a:srgbClr val="FF0000"/>
                </a:solidFill>
              </a:rPr>
              <a:t>FTP.REDES.BR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1311306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ESTAÇÃO </a:t>
            </a:r>
            <a:r>
              <a:rPr lang="pt-BR" dirty="0"/>
              <a:t>– TESTE DE ACESSO POR IP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271EFB5-3328-42CF-A67C-855C3E1615AC}"/>
              </a:ext>
            </a:extLst>
          </p:cNvPr>
          <p:cNvSpPr/>
          <p:nvPr/>
        </p:nvSpPr>
        <p:spPr>
          <a:xfrm>
            <a:off x="1159969" y="10685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Abra o CMD, digite:</a:t>
            </a:r>
          </a:p>
          <a:p>
            <a:r>
              <a:rPr lang="pt-BR" b="1" dirty="0" err="1">
                <a:solidFill>
                  <a:srgbClr val="FF0000"/>
                </a:solidFill>
                <a:latin typeface="Montserrat" panose="00000500000000000000" pitchFamily="2" charset="0"/>
              </a:rPr>
              <a:t>ftp</a:t>
            </a:r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Montserrat" panose="00000500000000000000" pitchFamily="2" charset="0"/>
              </a:rPr>
              <a:t>Nome_do_Servidor</a:t>
            </a:r>
            <a:endParaRPr lang="pt-BR" b="1" dirty="0">
              <a:solidFill>
                <a:srgbClr val="FF0000"/>
              </a:solidFill>
              <a:latin typeface="Montserrat" panose="00000500000000000000" pitchFamily="2" charset="0"/>
            </a:endParaRP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Será solicitado usuário -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User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Montserrat" panose="00000500000000000000" pitchFamily="2" charset="0"/>
              </a:rPr>
              <a:t>uredes</a:t>
            </a:r>
            <a:endParaRPr lang="pt-BR" b="1" dirty="0">
              <a:solidFill>
                <a:srgbClr val="FF0000"/>
              </a:solidFill>
              <a:latin typeface="Montserrat" panose="00000500000000000000" pitchFamily="2" charset="0"/>
            </a:endParaRP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Será solicitado senha -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Pass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</a:rPr>
              <a:t>Senai132</a:t>
            </a:r>
            <a:endParaRPr lang="pt-BR" sz="36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9" y="2959581"/>
            <a:ext cx="7504676" cy="33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694AF4-4C53-410D-BBB3-76A314B9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1" y="2103107"/>
            <a:ext cx="8242300" cy="27685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E151E3-1DB6-4FEB-B9C7-72CEDCD1A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38" y="3051452"/>
            <a:ext cx="2007353" cy="45479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rgbClr val="7030A0"/>
                </a:solidFill>
              </a:rPr>
              <a:t>AWS</a:t>
            </a:r>
            <a:r>
              <a:rPr lang="pt-BR" dirty="0"/>
              <a:t> – GRUPO DE SEGURANÇA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1655400" y="1482163"/>
            <a:ext cx="583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Grupo de segurança: </a:t>
            </a:r>
            <a:r>
              <a:rPr lang="pt-BR" dirty="0" err="1">
                <a:solidFill>
                  <a:srgbClr val="7030A0"/>
                </a:solidFill>
              </a:rPr>
              <a:t>GrupoSec-WindowsServe</a:t>
            </a:r>
            <a:r>
              <a:rPr lang="pt-BR" dirty="0" err="1"/>
              <a:t>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D753C7A-38BF-4794-816A-C2F4784262A8}"/>
              </a:ext>
            </a:extLst>
          </p:cNvPr>
          <p:cNvSpPr/>
          <p:nvPr/>
        </p:nvSpPr>
        <p:spPr>
          <a:xfrm>
            <a:off x="628649" y="4982082"/>
            <a:ext cx="23218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Já adicionamos portas:</a:t>
            </a:r>
          </a:p>
          <a:p>
            <a:r>
              <a:rPr lang="pt-BR" dirty="0">
                <a:solidFill>
                  <a:srgbClr val="FF0000"/>
                </a:solidFill>
              </a:rPr>
              <a:t> - 80/HTTP</a:t>
            </a:r>
          </a:p>
          <a:p>
            <a:r>
              <a:rPr lang="pt-BR" dirty="0">
                <a:solidFill>
                  <a:srgbClr val="FF0000"/>
                </a:solidFill>
              </a:rPr>
              <a:t> - 443/HTTPS</a:t>
            </a:r>
          </a:p>
          <a:p>
            <a:r>
              <a:rPr lang="pt-BR" dirty="0">
                <a:solidFill>
                  <a:srgbClr val="FF0000"/>
                </a:solidFill>
              </a:rPr>
              <a:t> - 20-21/FTP (Ativo)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753C7A-38BF-4794-816A-C2F4784262A8}"/>
              </a:ext>
            </a:extLst>
          </p:cNvPr>
          <p:cNvSpPr/>
          <p:nvPr/>
        </p:nvSpPr>
        <p:spPr>
          <a:xfrm>
            <a:off x="6351589" y="2703476"/>
            <a:ext cx="227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Clique em editar regra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320B20-9FC8-4DA2-BF89-B080405A9A77}"/>
              </a:ext>
            </a:extLst>
          </p:cNvPr>
          <p:cNvSpPr/>
          <p:nvPr/>
        </p:nvSpPr>
        <p:spPr>
          <a:xfrm>
            <a:off x="6761274" y="3120444"/>
            <a:ext cx="1999417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3320B20-9FC8-4DA2-BF89-B080405A9A77}"/>
              </a:ext>
            </a:extLst>
          </p:cNvPr>
          <p:cNvSpPr/>
          <p:nvPr/>
        </p:nvSpPr>
        <p:spPr>
          <a:xfrm>
            <a:off x="1290494" y="2401841"/>
            <a:ext cx="1501918" cy="4042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35189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8" y="425679"/>
            <a:ext cx="747032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ESTAÇÃO </a:t>
            </a:r>
            <a:r>
              <a:rPr lang="pt-BR" dirty="0"/>
              <a:t>– TESTE DE ACESSO - FIREWALL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DDA49A-429C-470D-A068-EB193336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8" y="1133474"/>
            <a:ext cx="5634641" cy="294753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484D2C-62DC-416B-899B-9F07C4AD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180" y="2249714"/>
            <a:ext cx="5215429" cy="412681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84B06D2-EF7B-47B4-BABD-260F98BC5309}"/>
              </a:ext>
            </a:extLst>
          </p:cNvPr>
          <p:cNvSpPr/>
          <p:nvPr/>
        </p:nvSpPr>
        <p:spPr>
          <a:xfrm>
            <a:off x="383911" y="4524197"/>
            <a:ext cx="30620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</a:rPr>
              <a:t>Sendo o primeiro acesso</a:t>
            </a:r>
          </a:p>
          <a:p>
            <a:pPr algn="ctr"/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</a:rPr>
              <a:t>pode ser solicitado </a:t>
            </a:r>
          </a:p>
          <a:p>
            <a:pPr algn="ctr"/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</a:rPr>
              <a:t>desativar o firewall do </a:t>
            </a:r>
          </a:p>
          <a:p>
            <a:pPr algn="ctr"/>
            <a:r>
              <a:rPr lang="pt-BR" b="1" dirty="0">
                <a:solidFill>
                  <a:srgbClr val="FF0000"/>
                </a:solidFill>
                <a:latin typeface="Montserrat" panose="00000500000000000000" pitchFamily="2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5383231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140823"/>
            <a:ext cx="8173733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Também é possível acessar pelo </a:t>
            </a:r>
            <a:r>
              <a:rPr lang="pt-BR" b="1" dirty="0">
                <a:solidFill>
                  <a:srgbClr val="FF0000"/>
                </a:solidFill>
              </a:rPr>
              <a:t>Windows Explorer, </a:t>
            </a:r>
            <a:r>
              <a:rPr lang="pt-BR" b="1" dirty="0"/>
              <a:t>acesse: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hlinkClick r:id="rId2"/>
              </a:rPr>
              <a:t>ftp://ftp.empresa123.com.br</a:t>
            </a:r>
            <a:r>
              <a:rPr lang="pt-BR" b="1" dirty="0">
                <a:solidFill>
                  <a:srgbClr val="FF0000"/>
                </a:solidFill>
              </a:rPr>
              <a:t> (IP do Servidor FTP - </a:t>
            </a:r>
            <a:r>
              <a:rPr lang="pt-BR" b="1" dirty="0" err="1">
                <a:solidFill>
                  <a:srgbClr val="FF0000"/>
                </a:solidFill>
              </a:rPr>
              <a:t>SrvArq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ESTAÇÃO </a:t>
            </a:r>
            <a:r>
              <a:rPr lang="pt-BR" dirty="0"/>
              <a:t>– TESTE DE ACESSO POR IP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9AD1A4-8E46-4D20-AB6C-7EC78CCB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17" y="2886166"/>
            <a:ext cx="8460766" cy="331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57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931817"/>
            <a:ext cx="7210252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Será solicitado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 usuário: </a:t>
            </a:r>
            <a:r>
              <a:rPr lang="pt-BR" b="1" dirty="0" err="1">
                <a:solidFill>
                  <a:srgbClr val="FF0000"/>
                </a:solidFill>
              </a:rPr>
              <a:t>uredes</a:t>
            </a:r>
            <a:r>
              <a:rPr lang="pt-BR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 senha: Senai.132</a:t>
            </a: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ESTAÇÃO </a:t>
            </a:r>
            <a:r>
              <a:rPr lang="pt-BR" dirty="0"/>
              <a:t>– MANIPULAÇÃO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785" y="2444616"/>
            <a:ext cx="5605884" cy="41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986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2" y="1551008"/>
            <a:ext cx="7543833" cy="347967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ESTAÇÃO </a:t>
            </a:r>
            <a:r>
              <a:rPr lang="pt-BR" dirty="0"/>
              <a:t>– MANIPULAÇÃO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033485" y="3614195"/>
            <a:ext cx="4457073" cy="12772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Acesso realizado com sucesso</a:t>
            </a:r>
          </a:p>
          <a:p>
            <a:pPr marL="0" indent="0" algn="ctr">
              <a:buNone/>
            </a:pPr>
            <a:endParaRPr lang="pt-BR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4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688037" cy="566691"/>
          </a:xfrm>
        </p:spPr>
        <p:txBody>
          <a:bodyPr>
            <a:normAutofit fontScale="550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ESTAÇÃO </a:t>
            </a:r>
            <a:r>
              <a:rPr lang="pt-BR" dirty="0"/>
              <a:t>– TESTE DE ACESSO – TROCA DE ARQUIVOS VIA FTP</a:t>
            </a:r>
          </a:p>
          <a:p>
            <a:endParaRPr lang="pt-BR" dirty="0"/>
          </a:p>
        </p:txBody>
      </p:sp>
      <p:sp>
        <p:nvSpPr>
          <p:cNvPr id="5" name="Espaço Reservado para Conteúdo 1">
            <a:extLst>
              <a:ext uri="{FF2B5EF4-FFF2-40B4-BE49-F238E27FC236}">
                <a16:creationId xmlns:a16="http://schemas.microsoft.com/office/drawing/2014/main" id="{FE595FF2-6AE8-4A0A-8341-AE03CD8E22E9}"/>
              </a:ext>
            </a:extLst>
          </p:cNvPr>
          <p:cNvSpPr txBox="1">
            <a:spLocks/>
          </p:cNvSpPr>
          <p:nvPr/>
        </p:nvSpPr>
        <p:spPr>
          <a:xfrm>
            <a:off x="827314" y="1140823"/>
            <a:ext cx="8229600" cy="360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>
                <a:solidFill>
                  <a:srgbClr val="7030A0"/>
                </a:solidFill>
              </a:rPr>
              <a:t>Assim que copiar o Resultado é: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C4D160B-D21B-4310-B8A3-1E78AB45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585831"/>
            <a:ext cx="7837714" cy="413134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EDEF81D-50B1-4D35-B737-68997473989B}"/>
              </a:ext>
            </a:extLst>
          </p:cNvPr>
          <p:cNvSpPr/>
          <p:nvPr/>
        </p:nvSpPr>
        <p:spPr>
          <a:xfrm>
            <a:off x="3221940" y="4280654"/>
            <a:ext cx="3324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Depois de copiar, Reiniciar o SITE</a:t>
            </a:r>
          </a:p>
        </p:txBody>
      </p:sp>
    </p:spTree>
    <p:extLst>
      <p:ext uri="{BB962C8B-B14F-4D97-AF65-F5344CB8AC3E}">
        <p14:creationId xmlns:p14="http://schemas.microsoft.com/office/powerpoint/2010/main" val="37358880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FILE SYSTEM – Referencias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FFAB6E-8909-455F-81B2-48E831D4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IIS – Conceitos e Projetos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 dirty="0">
                <a:hlinkClick r:id="rId2"/>
              </a:rPr>
              <a:t>https://computingforgeeks.com/how-to-add-ftp-site-on-windows-server-2019/</a:t>
            </a:r>
            <a:endParaRPr lang="pt-BR" sz="2000" dirty="0"/>
          </a:p>
          <a:p>
            <a:r>
              <a:rPr lang="pt-BR" sz="2000" dirty="0"/>
              <a:t>Módulos aprimorados para transferência de arquivos.</a:t>
            </a:r>
          </a:p>
          <a:p>
            <a:r>
              <a:rPr lang="pt-BR" sz="2000" dirty="0">
                <a:hlinkClick r:id="rId3"/>
              </a:rPr>
              <a:t>https://computingforgeeks.com/install-and-configure-ftp-server-on-windows-server-2019/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085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6066CA3-DABF-4669-9DC9-F738B705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0" y="1966319"/>
            <a:ext cx="8798713" cy="292465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rgbClr val="7030A0"/>
                </a:solidFill>
              </a:rPr>
              <a:t>AWS</a:t>
            </a:r>
            <a:r>
              <a:rPr lang="pt-BR" dirty="0"/>
              <a:t> – GRUPO DE SEGURANÇA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1655400" y="1482163"/>
            <a:ext cx="583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Grupo de segurança: </a:t>
            </a:r>
            <a:r>
              <a:rPr lang="pt-BR" dirty="0" err="1">
                <a:solidFill>
                  <a:srgbClr val="7030A0"/>
                </a:solidFill>
              </a:rPr>
              <a:t>GrupoSec-WindowsServe</a:t>
            </a:r>
            <a:r>
              <a:rPr lang="pt-BR" dirty="0" err="1"/>
              <a:t>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D753C7A-38BF-4794-816A-C2F4784262A8}"/>
              </a:ext>
            </a:extLst>
          </p:cNvPr>
          <p:cNvSpPr/>
          <p:nvPr/>
        </p:nvSpPr>
        <p:spPr>
          <a:xfrm>
            <a:off x="1486096" y="4521644"/>
            <a:ext cx="2589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Clique em adicionar regra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3320B20-9FC8-4DA2-BF89-B080405A9A77}"/>
              </a:ext>
            </a:extLst>
          </p:cNvPr>
          <p:cNvSpPr/>
          <p:nvPr/>
        </p:nvSpPr>
        <p:spPr>
          <a:xfrm>
            <a:off x="365061" y="4444410"/>
            <a:ext cx="910845" cy="28316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531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2217175"/>
            <a:ext cx="7502842" cy="4454176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rgbClr val="7030A0"/>
                </a:solidFill>
              </a:rPr>
              <a:t>AWS</a:t>
            </a:r>
            <a:r>
              <a:rPr lang="pt-BR" dirty="0"/>
              <a:t> – GRUPO DE SEGURANÇA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1655400" y="1482163"/>
            <a:ext cx="583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Grupo de segurança: </a:t>
            </a:r>
            <a:r>
              <a:rPr lang="pt-BR" dirty="0" err="1">
                <a:solidFill>
                  <a:srgbClr val="7030A0"/>
                </a:solidFill>
              </a:rPr>
              <a:t>GrupoSec-WindowsServe</a:t>
            </a:r>
            <a:r>
              <a:rPr lang="pt-BR" dirty="0" err="1"/>
              <a:t>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D753C7A-38BF-4794-816A-C2F4784262A8}"/>
              </a:ext>
            </a:extLst>
          </p:cNvPr>
          <p:cNvSpPr/>
          <p:nvPr/>
        </p:nvSpPr>
        <p:spPr>
          <a:xfrm>
            <a:off x="628649" y="1849669"/>
            <a:ext cx="2303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Preencha desta forma:</a:t>
            </a:r>
          </a:p>
        </p:txBody>
      </p:sp>
      <p:sp>
        <p:nvSpPr>
          <p:cNvPr id="4" name="Retângulo 3"/>
          <p:cNvSpPr/>
          <p:nvPr/>
        </p:nvSpPr>
        <p:spPr>
          <a:xfrm>
            <a:off x="6334136" y="3395317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FTP</a:t>
            </a:r>
          </a:p>
        </p:txBody>
      </p:sp>
      <p:sp>
        <p:nvSpPr>
          <p:cNvPr id="8" name="Retângulo 7"/>
          <p:cNvSpPr/>
          <p:nvPr/>
        </p:nvSpPr>
        <p:spPr>
          <a:xfrm>
            <a:off x="6594784" y="6219797"/>
            <a:ext cx="1254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FTP Passivo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C28FD8F-0358-4DE7-8263-5047116A8AEA}"/>
              </a:ext>
            </a:extLst>
          </p:cNvPr>
          <p:cNvSpPr/>
          <p:nvPr/>
        </p:nvSpPr>
        <p:spPr>
          <a:xfrm>
            <a:off x="2549217" y="592758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40000-41000</a:t>
            </a:r>
          </a:p>
        </p:txBody>
      </p:sp>
    </p:spTree>
    <p:extLst>
      <p:ext uri="{BB962C8B-B14F-4D97-AF65-F5344CB8AC3E}">
        <p14:creationId xmlns:p14="http://schemas.microsoft.com/office/powerpoint/2010/main" val="140449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0249913-7C03-4044-B139-22576E757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364724"/>
            <a:ext cx="3848100" cy="51281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</a:t>
            </a:r>
            <a:r>
              <a:rPr lang="pt-BR" dirty="0"/>
              <a:t> - FIREWALL DO WINDOWS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3731208" y="3488799"/>
            <a:ext cx="583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Acessar Firewall do Windows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312DBB-B2C6-4448-A125-F9C0B281909A}"/>
              </a:ext>
            </a:extLst>
          </p:cNvPr>
          <p:cNvSpPr/>
          <p:nvPr/>
        </p:nvSpPr>
        <p:spPr>
          <a:xfrm>
            <a:off x="2995139" y="5612874"/>
            <a:ext cx="2123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Digitar: firewall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2863044" y="1962150"/>
            <a:ext cx="3499656" cy="5905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93580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3239</TotalTime>
  <Words>1540</Words>
  <Application>Microsoft Office PowerPoint</Application>
  <PresentationFormat>Apresentação na tela (4:3)</PresentationFormat>
  <Paragraphs>265</Paragraphs>
  <Slides>65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Montserrat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146</cp:revision>
  <dcterms:created xsi:type="dcterms:W3CDTF">2019-02-19T13:22:14Z</dcterms:created>
  <dcterms:modified xsi:type="dcterms:W3CDTF">2021-06-29T19:26:18Z</dcterms:modified>
</cp:coreProperties>
</file>