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3"/>
  </p:handoutMasterIdLst>
  <p:sldIdLst>
    <p:sldId id="257" r:id="rId2"/>
    <p:sldId id="281" r:id="rId3"/>
    <p:sldId id="304" r:id="rId4"/>
    <p:sldId id="338" r:id="rId5"/>
    <p:sldId id="298" r:id="rId6"/>
    <p:sldId id="299" r:id="rId7"/>
    <p:sldId id="300" r:id="rId8"/>
    <p:sldId id="339" r:id="rId9"/>
    <p:sldId id="305" r:id="rId10"/>
    <p:sldId id="261" r:id="rId11"/>
    <p:sldId id="345" r:id="rId12"/>
    <p:sldId id="262" r:id="rId13"/>
    <p:sldId id="297" r:id="rId14"/>
    <p:sldId id="263" r:id="rId15"/>
    <p:sldId id="264" r:id="rId16"/>
    <p:sldId id="265" r:id="rId17"/>
    <p:sldId id="306" r:id="rId18"/>
    <p:sldId id="266" r:id="rId19"/>
    <p:sldId id="307" r:id="rId20"/>
    <p:sldId id="267" r:id="rId21"/>
    <p:sldId id="308" r:id="rId22"/>
    <p:sldId id="268" r:id="rId23"/>
    <p:sldId id="269" r:id="rId24"/>
    <p:sldId id="356" r:id="rId25"/>
    <p:sldId id="258" r:id="rId26"/>
    <p:sldId id="283" r:id="rId27"/>
    <p:sldId id="286" r:id="rId28"/>
    <p:sldId id="285" r:id="rId29"/>
    <p:sldId id="27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309" r:id="rId38"/>
    <p:sldId id="280" r:id="rId39"/>
    <p:sldId id="287" r:id="rId40"/>
    <p:sldId id="357" r:id="rId41"/>
    <p:sldId id="341" r:id="rId42"/>
    <p:sldId id="340" r:id="rId43"/>
    <p:sldId id="344" r:id="rId44"/>
    <p:sldId id="343" r:id="rId45"/>
    <p:sldId id="342" r:id="rId46"/>
    <p:sldId id="346" r:id="rId47"/>
    <p:sldId id="289" r:id="rId48"/>
    <p:sldId id="288" r:id="rId49"/>
    <p:sldId id="310" r:id="rId50"/>
    <p:sldId id="311" r:id="rId51"/>
    <p:sldId id="317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Roberto Cardinal dos Santos" initials="MRCdS" lastIdx="1" clrIdx="0">
    <p:extLst>
      <p:ext uri="{19B8F6BF-5375-455C-9EA6-DF929625EA0E}">
        <p15:presenceInfo xmlns:p15="http://schemas.microsoft.com/office/powerpoint/2012/main" userId="Marcelo Roberto Cardinal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10:32:02.77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674870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INSTALAÇÃO DO ACTIVE DIRECTORY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6242858"/>
            <a:ext cx="4300401" cy="413562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109855" y="1454727"/>
            <a:ext cx="1687483" cy="2244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AC8B5E-05A5-4B67-91D5-321C14CF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5" y="1141413"/>
            <a:ext cx="7580109" cy="50355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6674571" y="1679170"/>
            <a:ext cx="1687483" cy="181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320B20-9FC8-4DA2-BF89-B080405A9A77}"/>
              </a:ext>
            </a:extLst>
          </p:cNvPr>
          <p:cNvSpPr/>
          <p:nvPr/>
        </p:nvSpPr>
        <p:spPr>
          <a:xfrm>
            <a:off x="3369251" y="2707870"/>
            <a:ext cx="2383849" cy="2893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C5B256-0E23-4DEA-9EB5-B98910D5EFAD}"/>
              </a:ext>
            </a:extLst>
          </p:cNvPr>
          <p:cNvSpPr/>
          <p:nvPr/>
        </p:nvSpPr>
        <p:spPr>
          <a:xfrm>
            <a:off x="781945" y="3659188"/>
            <a:ext cx="1825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Iniciar, pesquisa:</a:t>
            </a:r>
          </a:p>
          <a:p>
            <a:r>
              <a:rPr lang="pt-BR" dirty="0">
                <a:solidFill>
                  <a:srgbClr val="FF0000"/>
                </a:solidFill>
              </a:rPr>
              <a:t>“Gere”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2F3E8D-EBBA-4C25-8CE4-6960C9960055}"/>
              </a:ext>
            </a:extLst>
          </p:cNvPr>
          <p:cNvSpPr/>
          <p:nvPr/>
        </p:nvSpPr>
        <p:spPr>
          <a:xfrm>
            <a:off x="781945" y="5758759"/>
            <a:ext cx="6779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Abrir o Gerenciador de Servidor</a:t>
            </a:r>
          </a:p>
        </p:txBody>
      </p:sp>
    </p:spTree>
    <p:extLst>
      <p:ext uri="{BB962C8B-B14F-4D97-AF65-F5344CB8AC3E}">
        <p14:creationId xmlns:p14="http://schemas.microsoft.com/office/powerpoint/2010/main" val="33294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9BDDB56-D88E-4CD6-BE85-12C6BE93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2640013"/>
            <a:ext cx="4714875" cy="20383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448387" y="4311806"/>
            <a:ext cx="292963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563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5C6A4E52-155D-4F0B-9EF4-676E723D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57" y="1065777"/>
            <a:ext cx="7110086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59767" y="5782443"/>
            <a:ext cx="870012" cy="3906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67487" y="5365906"/>
            <a:ext cx="292963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613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990245C-2852-456D-87B1-8270B39EE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84" y="1141413"/>
            <a:ext cx="711703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85243" y="2498337"/>
            <a:ext cx="2974019" cy="3906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37781" y="5874933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FA2D9D52-BD90-486A-A658-55CDFB86D81B}"/>
              </a:ext>
            </a:extLst>
          </p:cNvPr>
          <p:cNvSpPr txBox="1">
            <a:spLocks/>
          </p:cNvSpPr>
          <p:nvPr/>
        </p:nvSpPr>
        <p:spPr>
          <a:xfrm>
            <a:off x="1403712" y="4452031"/>
            <a:ext cx="7886700" cy="56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FF0000"/>
                </a:solidFill>
              </a:rPr>
              <a:t>Instalar uma Função ou Recurso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0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3345F18-D4B1-49AC-BD7B-B29D7EE60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898" y="1141414"/>
            <a:ext cx="7071584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44927" y="5874934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50905" y="2343704"/>
            <a:ext cx="2569735" cy="21774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99B369-D74D-4864-8DC1-5EB61DFD9CB9}"/>
              </a:ext>
            </a:extLst>
          </p:cNvPr>
          <p:cNvSpPr/>
          <p:nvPr/>
        </p:nvSpPr>
        <p:spPr>
          <a:xfrm>
            <a:off x="6469626" y="1529435"/>
            <a:ext cx="1265023" cy="4755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667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61E9ECB-DEE9-4D53-BDCB-0E16EF00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18" y="1281199"/>
            <a:ext cx="7886700" cy="44531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78253" y="4129650"/>
            <a:ext cx="1947518" cy="2355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641060" y="4927188"/>
            <a:ext cx="931591" cy="3075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445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847B91-B84D-4227-AD7B-B6FB6B07D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5822"/>
            <a:ext cx="7886700" cy="446673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76875" y="3659188"/>
            <a:ext cx="1955428" cy="170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892772-45AE-4258-A118-E9F3256CC1CF}"/>
              </a:ext>
            </a:extLst>
          </p:cNvPr>
          <p:cNvSpPr/>
          <p:nvPr/>
        </p:nvSpPr>
        <p:spPr>
          <a:xfrm>
            <a:off x="6720396" y="4903540"/>
            <a:ext cx="967666" cy="298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853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FF2D339-01B1-408F-B77B-41EBABE7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130" y="1141413"/>
            <a:ext cx="7087740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60456" y="3669653"/>
            <a:ext cx="2097470" cy="2187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892772-45AE-4258-A118-E9F3256CC1CF}"/>
              </a:ext>
            </a:extLst>
          </p:cNvPr>
          <p:cNvSpPr/>
          <p:nvPr/>
        </p:nvSpPr>
        <p:spPr>
          <a:xfrm>
            <a:off x="5424256" y="5851554"/>
            <a:ext cx="887768" cy="298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CE2E9E-48D1-46EA-A50C-DC1408454E5F}"/>
              </a:ext>
            </a:extLst>
          </p:cNvPr>
          <p:cNvSpPr/>
          <p:nvPr/>
        </p:nvSpPr>
        <p:spPr>
          <a:xfrm>
            <a:off x="3060456" y="4381346"/>
            <a:ext cx="2097470" cy="2187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112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A13380-627B-4BE0-B0AC-8CA32CAC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84" y="1123657"/>
            <a:ext cx="709143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23046" y="5844477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5F0A5D-66FF-4A01-9172-F3BE0E0D4269}"/>
              </a:ext>
            </a:extLst>
          </p:cNvPr>
          <p:cNvSpPr/>
          <p:nvPr/>
        </p:nvSpPr>
        <p:spPr>
          <a:xfrm>
            <a:off x="6427063" y="3873778"/>
            <a:ext cx="1825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vamos adicionar nada,</a:t>
            </a:r>
          </a:p>
          <a:p>
            <a:r>
              <a:rPr lang="pt-BR" dirty="0">
                <a:solidFill>
                  <a:srgbClr val="FF0000"/>
                </a:solidFill>
              </a:rPr>
              <a:t>Verifique se esta marcado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Clique em Próximo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1387E2-9B3E-4B97-B217-70A4A92BA1A2}"/>
              </a:ext>
            </a:extLst>
          </p:cNvPr>
          <p:cNvSpPr/>
          <p:nvPr/>
        </p:nvSpPr>
        <p:spPr>
          <a:xfrm>
            <a:off x="3029096" y="3490417"/>
            <a:ext cx="2939904" cy="2560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01ABC9-FF08-490A-9722-B8C9BF67653C}"/>
              </a:ext>
            </a:extLst>
          </p:cNvPr>
          <p:cNvSpPr/>
          <p:nvPr/>
        </p:nvSpPr>
        <p:spPr>
          <a:xfrm>
            <a:off x="3029096" y="4068267"/>
            <a:ext cx="2939904" cy="2560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534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A37BB91-F24B-4B7F-AF19-AC2E1012A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049" y="1141413"/>
            <a:ext cx="712990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40801" y="5866055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88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pic>
        <p:nvPicPr>
          <p:cNvPr id="3" name="Picture 2" descr="Microsoft Windows Server 2019 Datacenter">
            <a:extLst>
              <a:ext uri="{FF2B5EF4-FFF2-40B4-BE49-F238E27FC236}">
                <a16:creationId xmlns:a16="http://schemas.microsoft.com/office/drawing/2014/main" id="{186EF5BC-88B1-4040-8412-E53DE2D5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6" y="2040282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18311A5-9823-47EB-8074-3788ED0EF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574" y="1141413"/>
            <a:ext cx="7098852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4601" y="5874933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2568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18311A5-9823-47EB-8074-3788ED0EF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574" y="1141413"/>
            <a:ext cx="7098852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4601" y="5874933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5526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91A5900-2475-4343-97BA-27B6C796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170" y="1141413"/>
            <a:ext cx="7069659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CFD445-A51F-4E03-A9D4-FC113D1A495C}"/>
              </a:ext>
            </a:extLst>
          </p:cNvPr>
          <p:cNvSpPr/>
          <p:nvPr/>
        </p:nvSpPr>
        <p:spPr>
          <a:xfrm>
            <a:off x="6395634" y="5812789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97162A-62E1-430A-B5DB-C0C3745D721A}"/>
              </a:ext>
            </a:extLst>
          </p:cNvPr>
          <p:cNvSpPr/>
          <p:nvPr/>
        </p:nvSpPr>
        <p:spPr>
          <a:xfrm>
            <a:off x="2826811" y="2448153"/>
            <a:ext cx="36027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2243C0-FBC7-4050-949D-B1C7A9C4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88" y="3382717"/>
            <a:ext cx="3695700" cy="1409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ECA7788-93AA-4EE4-9E18-53EFE88B46A0}"/>
              </a:ext>
            </a:extLst>
          </p:cNvPr>
          <p:cNvSpPr/>
          <p:nvPr/>
        </p:nvSpPr>
        <p:spPr>
          <a:xfrm>
            <a:off x="7045183" y="4481509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6326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0F0104C-7C27-4A21-8422-46E712E6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90" y="1132536"/>
            <a:ext cx="7095135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42D5C9-7602-45CB-A744-82A0EA40829A}"/>
              </a:ext>
            </a:extLst>
          </p:cNvPr>
          <p:cNvSpPr/>
          <p:nvPr/>
        </p:nvSpPr>
        <p:spPr>
          <a:xfrm>
            <a:off x="4956761" y="2245836"/>
            <a:ext cx="1825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Aguarde...</a:t>
            </a:r>
          </a:p>
        </p:txBody>
      </p:sp>
    </p:spTree>
    <p:extLst>
      <p:ext uri="{BB962C8B-B14F-4D97-AF65-F5344CB8AC3E}">
        <p14:creationId xmlns:p14="http://schemas.microsoft.com/office/powerpoint/2010/main" val="399891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ACTIVE DIRETORY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PROMOVER O DOMÍNIO</a:t>
            </a:r>
          </a:p>
        </p:txBody>
      </p:sp>
    </p:spTree>
    <p:extLst>
      <p:ext uri="{BB962C8B-B14F-4D97-AF65-F5344CB8AC3E}">
        <p14:creationId xmlns:p14="http://schemas.microsoft.com/office/powerpoint/2010/main" val="42320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b="1" dirty="0"/>
              <a:t>O Active </a:t>
            </a:r>
            <a:r>
              <a:rPr lang="pt-BR" sz="1500" b="1" dirty="0" err="1"/>
              <a:t>Directory</a:t>
            </a:r>
            <a:r>
              <a:rPr lang="pt-BR" sz="1500" b="1" dirty="0"/>
              <a:t> (AD) </a:t>
            </a:r>
            <a:r>
              <a:rPr lang="pt-BR" sz="1500" dirty="0"/>
              <a:t>é uma ferramenta da Microsoft utilizada para o gerenciamento de </a:t>
            </a:r>
            <a:r>
              <a:rPr lang="pt-BR" sz="1500" dirty="0">
                <a:solidFill>
                  <a:srgbClr val="FF0000"/>
                </a:solidFill>
              </a:rPr>
              <a:t>usuários/computador </a:t>
            </a:r>
            <a:r>
              <a:rPr lang="pt-BR" sz="1500" dirty="0"/>
              <a:t>de rede, denominada serviço de diretório.</a:t>
            </a:r>
          </a:p>
          <a:p>
            <a:pPr marL="0" indent="0">
              <a:buNone/>
            </a:pPr>
            <a:r>
              <a:rPr lang="pt-BR" sz="1500" dirty="0"/>
              <a:t> Um diretório nada mais é do que um banco de dados contendo informações dos usuários de uma organização, tais como </a:t>
            </a:r>
            <a:r>
              <a:rPr lang="pt-BR" sz="1500" dirty="0">
                <a:solidFill>
                  <a:srgbClr val="7030A0"/>
                </a:solidFill>
              </a:rPr>
              <a:t>nome, login, senha, cargo, perfil, e-mail </a:t>
            </a:r>
            <a:r>
              <a:rPr lang="pt-BR" sz="1500" dirty="0">
                <a:solidFill>
                  <a:srgbClr val="FF0000"/>
                </a:solidFill>
              </a:rPr>
              <a:t>interno/externo </a:t>
            </a:r>
            <a:r>
              <a:rPr lang="pt-BR" sz="1500" dirty="0">
                <a:solidFill>
                  <a:srgbClr val="7030A0"/>
                </a:solidFill>
              </a:rPr>
              <a:t>entre outros</a:t>
            </a:r>
            <a:r>
              <a:rPr lang="pt-BR" sz="1500" dirty="0"/>
              <a:t>.</a:t>
            </a:r>
          </a:p>
          <a:p>
            <a:pPr marL="0" indent="0">
              <a:buNone/>
            </a:pPr>
            <a:r>
              <a:rPr lang="pt-BR" sz="1500" b="1" dirty="0"/>
              <a:t>Domínio 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70C0"/>
                </a:solidFill>
              </a:rPr>
              <a:t>Um domínio é a </a:t>
            </a:r>
            <a:r>
              <a:rPr lang="pt-BR" sz="1500" dirty="0">
                <a:solidFill>
                  <a:srgbClr val="7030A0"/>
                </a:solidFill>
              </a:rPr>
              <a:t>unidade administrativa máxima </a:t>
            </a:r>
            <a:r>
              <a:rPr lang="pt-BR" sz="1500" dirty="0"/>
              <a:t>do serviço de diretório. Você pode entender domínio simplesmente como um nome para uma família de recursos.</a:t>
            </a:r>
          </a:p>
          <a:p>
            <a:pPr marL="0" indent="0">
              <a:buNone/>
            </a:pPr>
            <a:r>
              <a:rPr lang="pt-BR" sz="1500" dirty="0"/>
              <a:t>O domínio é a </a:t>
            </a:r>
            <a:r>
              <a:rPr lang="pt-BR" sz="1500" dirty="0">
                <a:solidFill>
                  <a:srgbClr val="0070C0"/>
                </a:solidFill>
              </a:rPr>
              <a:t>principal unidade funcional </a:t>
            </a:r>
            <a:r>
              <a:rPr lang="pt-BR" sz="1500" dirty="0"/>
              <a:t>da estrutura lógica do AD e pode armazenar milhões de objetos.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</p:spTree>
    <p:extLst>
      <p:ext uri="{BB962C8B-B14F-4D97-AF65-F5344CB8AC3E}">
        <p14:creationId xmlns:p14="http://schemas.microsoft.com/office/powerpoint/2010/main" val="69765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b="1" dirty="0"/>
              <a:t>Os domínios têm três principais funções:</a:t>
            </a:r>
          </a:p>
          <a:p>
            <a:r>
              <a:rPr lang="pt-BR" sz="1500" dirty="0"/>
              <a:t>Fornecer </a:t>
            </a:r>
            <a:r>
              <a:rPr lang="pt-BR" sz="1500" dirty="0">
                <a:solidFill>
                  <a:srgbClr val="0070C0"/>
                </a:solidFill>
              </a:rPr>
              <a:t>um limite </a:t>
            </a:r>
            <a:r>
              <a:rPr lang="pt-BR" sz="1500" dirty="0"/>
              <a:t>administrativo para objetos;</a:t>
            </a:r>
          </a:p>
          <a:p>
            <a:r>
              <a:rPr lang="pt-BR" sz="1500" dirty="0"/>
              <a:t>Permitir um </a:t>
            </a:r>
            <a:r>
              <a:rPr lang="pt-BR" sz="1500" dirty="0">
                <a:solidFill>
                  <a:srgbClr val="FF0000"/>
                </a:solidFill>
              </a:rPr>
              <a:t>gerenciamento</a:t>
            </a:r>
            <a:r>
              <a:rPr lang="pt-BR" sz="1500" dirty="0"/>
              <a:t> seguro para recursos compartilhados;</a:t>
            </a:r>
          </a:p>
          <a:p>
            <a:r>
              <a:rPr lang="pt-BR" sz="1500" dirty="0"/>
              <a:t>Proporcionar uma unidade de </a:t>
            </a:r>
            <a:r>
              <a:rPr lang="pt-BR" sz="1500" dirty="0">
                <a:solidFill>
                  <a:srgbClr val="FF0000"/>
                </a:solidFill>
              </a:rPr>
              <a:t>replicação</a:t>
            </a:r>
            <a:r>
              <a:rPr lang="pt-BR" sz="1500" dirty="0"/>
              <a:t> para objetos.</a:t>
            </a:r>
          </a:p>
          <a:p>
            <a:pPr marL="0" indent="0">
              <a:buNone/>
            </a:pPr>
            <a:r>
              <a:rPr lang="pt-BR" sz="1500" dirty="0"/>
              <a:t>Sempre que um computador, ou outro dispositivo, é adicionado a um domínio recebe um nome </a:t>
            </a:r>
            <a:r>
              <a:rPr lang="pt-BR" sz="1600" b="1" dirty="0">
                <a:solidFill>
                  <a:srgbClr val="FF0000"/>
                </a:solidFill>
              </a:rPr>
              <a:t>FQDN</a:t>
            </a:r>
            <a:r>
              <a:rPr lang="pt-BR" sz="1500" dirty="0">
                <a:solidFill>
                  <a:srgbClr val="FF0000"/>
                </a:solidFill>
              </a:rPr>
              <a:t> (</a:t>
            </a:r>
            <a:r>
              <a:rPr lang="pt-BR" sz="1500" b="1" dirty="0" err="1">
                <a:solidFill>
                  <a:srgbClr val="FF0000"/>
                </a:solidFill>
              </a:rPr>
              <a:t>Fully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err="1">
                <a:solidFill>
                  <a:srgbClr val="FF0000"/>
                </a:solidFill>
              </a:rPr>
              <a:t>Qualified</a:t>
            </a:r>
            <a:r>
              <a:rPr lang="pt-BR" sz="1500" b="1" dirty="0">
                <a:solidFill>
                  <a:srgbClr val="FF0000"/>
                </a:solidFill>
              </a:rPr>
              <a:t> Domain </a:t>
            </a:r>
            <a:r>
              <a:rPr lang="pt-BR" sz="1500" b="1" dirty="0" err="1">
                <a:solidFill>
                  <a:srgbClr val="FF0000"/>
                </a:solidFill>
              </a:rPr>
              <a:t>Name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dirty="0"/>
              <a:t>ou</a:t>
            </a:r>
            <a:r>
              <a:rPr lang="pt-BR" sz="1500" b="1" dirty="0"/>
              <a:t> </a:t>
            </a:r>
            <a:r>
              <a:rPr lang="pt-BR" sz="1500" b="1" dirty="0">
                <a:solidFill>
                  <a:srgbClr val="FF0000"/>
                </a:solidFill>
              </a:rPr>
              <a:t>Nome de Domínio Completamente Qualificado</a:t>
            </a:r>
            <a:r>
              <a:rPr lang="pt-BR" sz="1500" dirty="0"/>
              <a:t>) que especifica o local exato de um computador dentro da hierarquia do domínio. </a:t>
            </a:r>
          </a:p>
          <a:p>
            <a:pPr marL="0" indent="0">
              <a:buNone/>
            </a:pPr>
            <a:r>
              <a:rPr lang="pt-BR" sz="1500" dirty="0"/>
              <a:t>Mas por falar em hierarquia, vamos para os conceitos de árvores e florestas...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</p:spTree>
    <p:extLst>
      <p:ext uri="{BB962C8B-B14F-4D97-AF65-F5344CB8AC3E}">
        <p14:creationId xmlns:p14="http://schemas.microsoft.com/office/powerpoint/2010/main" val="35783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853738" y="3599411"/>
            <a:ext cx="14048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31350" y="3050771"/>
            <a:ext cx="1905174" cy="149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436524" y="4765964"/>
            <a:ext cx="1905174" cy="149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Espaço Reservado para Conteúdo 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8" y="1540939"/>
            <a:ext cx="5410200" cy="44862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8" y="931817"/>
            <a:ext cx="4457700" cy="6572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5906085"/>
            <a:ext cx="3009900" cy="733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002" y="1925489"/>
            <a:ext cx="3009900" cy="971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732" y="2930443"/>
            <a:ext cx="3000375" cy="723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861" y="3687747"/>
            <a:ext cx="2476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chemeClr val="accent6">
                    <a:lumMod val="75000"/>
                  </a:schemeClr>
                </a:solidFill>
              </a:rPr>
              <a:t>Árvores</a:t>
            </a:r>
          </a:p>
          <a:p>
            <a:pPr marL="0" indent="0">
              <a:buNone/>
            </a:pPr>
            <a:r>
              <a:rPr lang="pt-BR" sz="1500" dirty="0"/>
              <a:t>Trata-se de uma organização hierárquica de </a:t>
            </a:r>
            <a:r>
              <a:rPr lang="pt-BR" sz="1500" dirty="0">
                <a:solidFill>
                  <a:srgbClr val="FF0000"/>
                </a:solidFill>
              </a:rPr>
              <a:t>um ou mais </a:t>
            </a:r>
            <a:r>
              <a:rPr lang="pt-BR" sz="1500" dirty="0"/>
              <a:t>Domínios.</a:t>
            </a:r>
          </a:p>
          <a:p>
            <a:pPr marL="0" indent="0">
              <a:buNone/>
            </a:pPr>
            <a:r>
              <a:rPr lang="pt-BR" sz="1500" dirty="0"/>
              <a:t>Para criar uma árvore é necessário </a:t>
            </a:r>
            <a:r>
              <a:rPr lang="pt-BR" sz="1500" dirty="0">
                <a:solidFill>
                  <a:srgbClr val="FF0000"/>
                </a:solidFill>
              </a:rPr>
              <a:t>criar um domínio </a:t>
            </a:r>
            <a:r>
              <a:rPr lang="pt-BR" sz="1500" dirty="0"/>
              <a:t>de raiz. (</a:t>
            </a:r>
            <a:r>
              <a:rPr lang="pt-BR" sz="1500" dirty="0" err="1"/>
              <a:t>ex</a:t>
            </a:r>
            <a:r>
              <a:rPr lang="pt-BR" sz="1500" dirty="0"/>
              <a:t>: </a:t>
            </a:r>
            <a:r>
              <a:rPr lang="pt-BR" sz="1500" dirty="0" err="1">
                <a:solidFill>
                  <a:srgbClr val="FF0000"/>
                </a:solidFill>
              </a:rPr>
              <a:t>senai.local</a:t>
            </a:r>
            <a:r>
              <a:rPr lang="pt-BR" sz="1500" dirty="0">
                <a:solidFill>
                  <a:srgbClr val="FF0000"/>
                </a:solidFill>
              </a:rPr>
              <a:t> </a:t>
            </a:r>
            <a:r>
              <a:rPr lang="pt-BR" sz="1500" dirty="0"/>
              <a:t>/ </a:t>
            </a:r>
            <a:r>
              <a:rPr lang="pt-BR" sz="1500" dirty="0" err="1"/>
              <a:t>ex:</a:t>
            </a:r>
            <a:r>
              <a:rPr lang="pt-BR" sz="1500" dirty="0" err="1">
                <a:solidFill>
                  <a:srgbClr val="7030A0"/>
                </a:solidFill>
              </a:rPr>
              <a:t>ead.</a:t>
            </a:r>
            <a:r>
              <a:rPr lang="pt-BR" sz="1500" dirty="0" err="1">
                <a:solidFill>
                  <a:srgbClr val="FF0000"/>
                </a:solidFill>
              </a:rPr>
              <a:t>senai.local</a:t>
            </a:r>
            <a:r>
              <a:rPr lang="pt-BR" sz="1500" dirty="0">
                <a:solidFill>
                  <a:srgbClr val="FF0000"/>
                </a:solidFill>
              </a:rPr>
              <a:t>, </a:t>
            </a:r>
            <a:r>
              <a:rPr lang="pt-BR" sz="1500" dirty="0" err="1"/>
              <a:t>ex:</a:t>
            </a:r>
            <a:r>
              <a:rPr lang="pt-BR" sz="1500" dirty="0" err="1">
                <a:solidFill>
                  <a:srgbClr val="7030A0"/>
                </a:solidFill>
              </a:rPr>
              <a:t>site.</a:t>
            </a:r>
            <a:r>
              <a:rPr lang="pt-BR" sz="1500" dirty="0" err="1">
                <a:solidFill>
                  <a:srgbClr val="FF0000"/>
                </a:solidFill>
              </a:rPr>
              <a:t>senai.local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Todos os domínios compartilham na árvore, informações e recursos, onde as funções são únicas.</a:t>
            </a:r>
          </a:p>
          <a:p>
            <a:pPr marL="0" indent="0">
              <a:buNone/>
            </a:pPr>
            <a:r>
              <a:rPr lang="pt-BR" sz="1500" dirty="0"/>
              <a:t>Todos os domínios de uma árvore têm um </a:t>
            </a:r>
            <a:r>
              <a:rPr lang="pt-BR" sz="1500" dirty="0">
                <a:solidFill>
                  <a:srgbClr val="0070C0"/>
                </a:solidFill>
              </a:rPr>
              <a:t>esquema</a:t>
            </a:r>
            <a:r>
              <a:rPr lang="pt-BR" sz="1500" dirty="0"/>
              <a:t> comum, isso é, as mesmas informações sobre classes e atributos de objetos.</a:t>
            </a:r>
          </a:p>
          <a:p>
            <a:pPr marL="0" indent="0">
              <a:buNone/>
            </a:pPr>
            <a:endParaRPr lang="pt-BR" sz="1500" b="1" dirty="0"/>
          </a:p>
          <a:p>
            <a:pPr marL="0" indent="0">
              <a:buNone/>
            </a:pPr>
            <a:r>
              <a:rPr lang="pt-BR" sz="1500" b="1" dirty="0">
                <a:solidFill>
                  <a:srgbClr val="00B050"/>
                </a:solidFill>
              </a:rPr>
              <a:t>Florestas</a:t>
            </a:r>
          </a:p>
          <a:p>
            <a:pPr marL="0" indent="0">
              <a:buNone/>
            </a:pPr>
            <a:r>
              <a:rPr lang="pt-BR" sz="1500" dirty="0"/>
              <a:t>É um conjunto de </a:t>
            </a:r>
            <a:r>
              <a:rPr lang="pt-BR" sz="1500" dirty="0">
                <a:solidFill>
                  <a:srgbClr val="7030A0"/>
                </a:solidFill>
              </a:rPr>
              <a:t>árvores</a:t>
            </a:r>
            <a:r>
              <a:rPr lang="pt-BR" sz="1500" dirty="0"/>
              <a:t>: simples assim. O uso de florestas é bastante comum em grupos de empresas, onde cada uma das empresas do grupo mantém uma autonomia de identidade em relação as outras. </a:t>
            </a:r>
          </a:p>
          <a:p>
            <a:pPr marL="0" indent="0">
              <a:buNone/>
            </a:pPr>
            <a:r>
              <a:rPr lang="pt-BR" sz="1500" dirty="0"/>
              <a:t>(</a:t>
            </a:r>
            <a:r>
              <a:rPr lang="pt-BR" sz="1500" dirty="0" err="1"/>
              <a:t>ex</a:t>
            </a:r>
            <a:r>
              <a:rPr lang="pt-BR" sz="1500" dirty="0"/>
              <a:t>: </a:t>
            </a:r>
            <a:r>
              <a:rPr lang="pt-BR" sz="1500" dirty="0" err="1">
                <a:solidFill>
                  <a:srgbClr val="FF0000"/>
                </a:solidFill>
              </a:rPr>
              <a:t>itau.local</a:t>
            </a:r>
            <a:r>
              <a:rPr lang="pt-BR" sz="1500" dirty="0">
                <a:solidFill>
                  <a:srgbClr val="FF0000"/>
                </a:solidFill>
              </a:rPr>
              <a:t> </a:t>
            </a:r>
            <a:r>
              <a:rPr lang="pt-BR" sz="1500" dirty="0"/>
              <a:t>/ ex:</a:t>
            </a:r>
            <a:r>
              <a:rPr lang="pt-BR" sz="1500" dirty="0">
                <a:solidFill>
                  <a:srgbClr val="0070C0"/>
                </a:solidFill>
              </a:rPr>
              <a:t>ag01.</a:t>
            </a:r>
            <a:r>
              <a:rPr lang="pt-BR" sz="1500" dirty="0">
                <a:solidFill>
                  <a:srgbClr val="7030A0"/>
                </a:solidFill>
              </a:rPr>
              <a:t>unibanco.</a:t>
            </a:r>
            <a:r>
              <a:rPr lang="pt-BR" sz="1500" dirty="0">
                <a:solidFill>
                  <a:srgbClr val="FF0000"/>
                </a:solidFill>
              </a:rPr>
              <a:t>itau.local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A estrutura de uma floresta é utilizada para organizar as árvores com diferentes esquemas (já que os domínios dentro de uma mesma floresta não possuem, necessariamente, o mesmo esquema).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</p:spTree>
    <p:extLst>
      <p:ext uri="{BB962C8B-B14F-4D97-AF65-F5344CB8AC3E}">
        <p14:creationId xmlns:p14="http://schemas.microsoft.com/office/powerpoint/2010/main" val="52543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F5C8B6-7872-4840-B98D-C4EDC7E27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3404"/>
            <a:ext cx="7886700" cy="305156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22358" y="2290440"/>
            <a:ext cx="448888" cy="4689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14788" y="3286298"/>
            <a:ext cx="2356458" cy="2854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860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ANTES DA INSTALAÇÂO</a:t>
            </a:r>
          </a:p>
        </p:txBody>
      </p:sp>
    </p:spTree>
    <p:extLst>
      <p:ext uri="{BB962C8B-B14F-4D97-AF65-F5344CB8AC3E}">
        <p14:creationId xmlns:p14="http://schemas.microsoft.com/office/powerpoint/2010/main" val="246337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12A8514-A2A6-43EF-9FB8-A256BFC8C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22" y="1457324"/>
            <a:ext cx="6831382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9" y="931817"/>
            <a:ext cx="7168689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FQDN = NOME DE DOMÍNIO TOTALMENTE QUALIFICADO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36656" y="3104803"/>
            <a:ext cx="1735344" cy="2161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79981" y="3628679"/>
            <a:ext cx="2011680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12239" y="6149659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E23B18-9C80-4FEB-B034-D00CFF17B0E3}"/>
              </a:ext>
            </a:extLst>
          </p:cNvPr>
          <p:cNvSpPr/>
          <p:nvPr/>
        </p:nvSpPr>
        <p:spPr>
          <a:xfrm>
            <a:off x="4775876" y="3975099"/>
            <a:ext cx="152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senaiedu.local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55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5846F9E-861D-45C3-BF14-45240ED85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78" y="1457324"/>
            <a:ext cx="6843646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9" y="931817"/>
            <a:ext cx="7168689" cy="56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NÍVEL FUNCIONAL DA SUA FLORESTA, CASO TENHA OUTROS SERVIDORES WINDOWS SERVER</a:t>
            </a:r>
          </a:p>
          <a:p>
            <a:r>
              <a:rPr lang="pt-BR" sz="1100" dirty="0"/>
              <a:t>SENHA PARA RESTAURAÇÃO DO DOMÍNIO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779412" y="2736274"/>
            <a:ext cx="2019991" cy="566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79412" y="4415118"/>
            <a:ext cx="2019991" cy="5781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172722" y="6105415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21E546-5F31-4023-AA0A-961D3F363350}"/>
              </a:ext>
            </a:extLst>
          </p:cNvPr>
          <p:cNvSpPr/>
          <p:nvPr/>
        </p:nvSpPr>
        <p:spPr>
          <a:xfrm>
            <a:off x="4876517" y="4654935"/>
            <a:ext cx="1825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</p:spTree>
    <p:extLst>
      <p:ext uri="{BB962C8B-B14F-4D97-AF65-F5344CB8AC3E}">
        <p14:creationId xmlns:p14="http://schemas.microsoft.com/office/powerpoint/2010/main" val="3502415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4FFA270-61F3-4E1B-8B4E-21AAD02E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09" y="1141413"/>
            <a:ext cx="6831382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37656" y="5831904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463841-3FA9-4EC0-A893-AC7FA1C3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28" y="3092649"/>
            <a:ext cx="3532203" cy="18526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C2C9667-5FBE-47D8-8DA2-23481CE04F0D}"/>
              </a:ext>
            </a:extLst>
          </p:cNvPr>
          <p:cNvSpPr/>
          <p:nvPr/>
        </p:nvSpPr>
        <p:spPr>
          <a:xfrm>
            <a:off x="6694829" y="2072810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414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BC0A37D-906E-40FB-ACFB-97A29CBB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915" y="1141413"/>
            <a:ext cx="6828169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86511" y="2440150"/>
            <a:ext cx="1995055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09894" y="5807531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3837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5112E4-92E8-4A5D-8FB6-664B8B32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07" y="1141413"/>
            <a:ext cx="6828785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49125" y="2447331"/>
            <a:ext cx="5137267" cy="7930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54848" y="5834729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351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D0AA4B7-6E4A-4DB6-B0E7-2840109B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079" y="1141413"/>
            <a:ext cx="6837842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8122" y="5059950"/>
            <a:ext cx="989216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8682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8" y="931817"/>
            <a:ext cx="7168689" cy="8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CASO VOCÊS NÃO QUEIRAM FAZER PELO SERVER MANAGER, PODEMOS EFETUAR VIA POWER SHELL, </a:t>
            </a:r>
          </a:p>
          <a:p>
            <a:r>
              <a:rPr lang="pt-BR" dirty="0"/>
              <a:t>NO VIEW SCRIPT VOCÊS PODEM VERIFICAR OS COMANDOS A SEREM UTILIZADOS NO POWER SHELL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503" y="1757779"/>
            <a:ext cx="5948687" cy="48908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E6D8DC-0786-40FE-B87A-47AF4680E0A2}"/>
              </a:ext>
            </a:extLst>
          </p:cNvPr>
          <p:cNvSpPr/>
          <p:nvPr/>
        </p:nvSpPr>
        <p:spPr>
          <a:xfrm>
            <a:off x="772358" y="1687482"/>
            <a:ext cx="58049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# Script do Windows </a:t>
            </a:r>
            <a:r>
              <a:rPr lang="pt-BR" dirty="0" err="1"/>
              <a:t>PowerShell</a:t>
            </a:r>
            <a:r>
              <a:rPr lang="pt-BR" dirty="0"/>
              <a:t> para Implantação do AD DS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-Module </a:t>
            </a:r>
            <a:r>
              <a:rPr lang="pt-BR" dirty="0" err="1"/>
              <a:t>ADDSDeployment</a:t>
            </a:r>
            <a:endParaRPr lang="pt-BR" dirty="0"/>
          </a:p>
          <a:p>
            <a:r>
              <a:rPr lang="pt-BR" dirty="0" err="1"/>
              <a:t>Install-ADDSForest</a:t>
            </a:r>
            <a:r>
              <a:rPr lang="pt-BR" dirty="0"/>
              <a:t> `</a:t>
            </a:r>
          </a:p>
          <a:p>
            <a:r>
              <a:rPr lang="pt-BR" dirty="0"/>
              <a:t>-</a:t>
            </a:r>
            <a:r>
              <a:rPr lang="pt-BR" dirty="0" err="1"/>
              <a:t>CreateDnsDelegation</a:t>
            </a:r>
            <a:r>
              <a:rPr lang="pt-BR" dirty="0"/>
              <a:t>:$false `</a:t>
            </a:r>
          </a:p>
          <a:p>
            <a:r>
              <a:rPr lang="pt-BR" dirty="0"/>
              <a:t>-</a:t>
            </a:r>
            <a:r>
              <a:rPr lang="pt-BR" dirty="0" err="1"/>
              <a:t>DatabasePath</a:t>
            </a:r>
            <a:r>
              <a:rPr lang="pt-BR" dirty="0"/>
              <a:t> "C:\Windows\NTDS" `</a:t>
            </a:r>
          </a:p>
          <a:p>
            <a:r>
              <a:rPr lang="pt-BR" dirty="0"/>
              <a:t>-</a:t>
            </a:r>
            <a:r>
              <a:rPr lang="pt-BR" dirty="0" err="1"/>
              <a:t>DomainMode</a:t>
            </a:r>
            <a:r>
              <a:rPr lang="pt-BR" dirty="0"/>
              <a:t> "</a:t>
            </a:r>
            <a:r>
              <a:rPr lang="pt-BR" dirty="0" err="1"/>
              <a:t>WinThreshold</a:t>
            </a:r>
            <a:r>
              <a:rPr lang="pt-BR" dirty="0"/>
              <a:t>" `</a:t>
            </a:r>
          </a:p>
          <a:p>
            <a:r>
              <a:rPr lang="pt-BR" dirty="0"/>
              <a:t>-</a:t>
            </a:r>
            <a:r>
              <a:rPr lang="pt-BR" dirty="0" err="1"/>
              <a:t>DomainName</a:t>
            </a:r>
            <a:r>
              <a:rPr lang="pt-BR" dirty="0"/>
              <a:t> "</a:t>
            </a:r>
            <a:r>
              <a:rPr lang="pt-BR" dirty="0" err="1"/>
              <a:t>senaiedu.local</a:t>
            </a:r>
            <a:r>
              <a:rPr lang="pt-BR" dirty="0"/>
              <a:t>" `</a:t>
            </a:r>
          </a:p>
          <a:p>
            <a:r>
              <a:rPr lang="pt-BR" dirty="0"/>
              <a:t>-</a:t>
            </a:r>
            <a:r>
              <a:rPr lang="pt-BR" dirty="0" err="1"/>
              <a:t>DomainNetbiosName</a:t>
            </a:r>
            <a:r>
              <a:rPr lang="pt-BR" dirty="0"/>
              <a:t> "SENAIEDU" `</a:t>
            </a:r>
          </a:p>
          <a:p>
            <a:r>
              <a:rPr lang="pt-BR" dirty="0"/>
              <a:t>-</a:t>
            </a:r>
            <a:r>
              <a:rPr lang="pt-BR" dirty="0" err="1"/>
              <a:t>ForestMode</a:t>
            </a:r>
            <a:r>
              <a:rPr lang="pt-BR" dirty="0"/>
              <a:t> "</a:t>
            </a:r>
            <a:r>
              <a:rPr lang="pt-BR" dirty="0" err="1"/>
              <a:t>WinThreshold</a:t>
            </a:r>
            <a:r>
              <a:rPr lang="pt-BR" dirty="0"/>
              <a:t>" `</a:t>
            </a:r>
          </a:p>
          <a:p>
            <a:r>
              <a:rPr lang="pt-BR" dirty="0"/>
              <a:t>-</a:t>
            </a:r>
            <a:r>
              <a:rPr lang="pt-BR" dirty="0" err="1"/>
              <a:t>InstallDns</a:t>
            </a:r>
            <a:r>
              <a:rPr lang="pt-BR" dirty="0"/>
              <a:t>:$</a:t>
            </a:r>
            <a:r>
              <a:rPr lang="pt-BR" dirty="0" err="1"/>
              <a:t>true</a:t>
            </a:r>
            <a:r>
              <a:rPr lang="pt-BR" dirty="0"/>
              <a:t> `</a:t>
            </a:r>
          </a:p>
          <a:p>
            <a:r>
              <a:rPr lang="pt-BR" dirty="0"/>
              <a:t>-</a:t>
            </a:r>
            <a:r>
              <a:rPr lang="pt-BR" dirty="0" err="1"/>
              <a:t>LogPath</a:t>
            </a:r>
            <a:r>
              <a:rPr lang="pt-BR" dirty="0"/>
              <a:t> "C:\Windows\NTDS" `</a:t>
            </a:r>
          </a:p>
          <a:p>
            <a:r>
              <a:rPr lang="pt-BR" dirty="0"/>
              <a:t>-</a:t>
            </a:r>
            <a:r>
              <a:rPr lang="pt-BR" dirty="0" err="1"/>
              <a:t>NoRebootOnCompletion</a:t>
            </a:r>
            <a:r>
              <a:rPr lang="pt-BR" dirty="0"/>
              <a:t>:$false `</a:t>
            </a:r>
          </a:p>
          <a:p>
            <a:r>
              <a:rPr lang="pt-BR" dirty="0"/>
              <a:t>-</a:t>
            </a:r>
            <a:r>
              <a:rPr lang="pt-BR" dirty="0" err="1"/>
              <a:t>SysvolPath</a:t>
            </a:r>
            <a:r>
              <a:rPr lang="pt-BR" dirty="0"/>
              <a:t> "C:\Windows\SYSVOL" `</a:t>
            </a:r>
          </a:p>
          <a:p>
            <a:r>
              <a:rPr lang="pt-BR" dirty="0"/>
              <a:t>-Force:$</a:t>
            </a:r>
            <a:r>
              <a:rPr lang="pt-BR" dirty="0" err="1"/>
              <a:t>true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48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5747ED0-3001-494D-9683-7B35FCE4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21" y="1141413"/>
            <a:ext cx="6822358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25552" y="5823431"/>
            <a:ext cx="86218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8115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CFFCD97-7C99-4A62-BB64-9F0B6A2E7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412" y="1159169"/>
            <a:ext cx="681916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93569" y="4429957"/>
            <a:ext cx="4757142" cy="5188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37383" y="5826980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09DC59-5FD7-4DEF-8954-DC241BD002C9}"/>
              </a:ext>
            </a:extLst>
          </p:cNvPr>
          <p:cNvSpPr/>
          <p:nvPr/>
        </p:nvSpPr>
        <p:spPr>
          <a:xfrm>
            <a:off x="4572000" y="5387116"/>
            <a:ext cx="295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Servidor será reiniciado</a:t>
            </a:r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1413"/>
            <a:ext cx="7168688" cy="47688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93569" y="4646815"/>
            <a:ext cx="4281055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35037" y="5569528"/>
            <a:ext cx="842962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76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066CA3-DABF-4669-9DC9-F738B705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" y="1966320"/>
            <a:ext cx="8010668" cy="266271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1655400" y="1482163"/>
            <a:ext cx="583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Grupo de segurança: </a:t>
            </a:r>
            <a:r>
              <a:rPr lang="pt-BR" dirty="0" err="1">
                <a:solidFill>
                  <a:srgbClr val="7030A0"/>
                </a:solidFill>
              </a:rPr>
              <a:t>GrupoSec-WindowsServe</a:t>
            </a:r>
            <a:r>
              <a:rPr lang="pt-BR" dirty="0" err="1"/>
              <a:t>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D753C7A-38BF-4794-816A-C2F4784262A8}"/>
              </a:ext>
            </a:extLst>
          </p:cNvPr>
          <p:cNvSpPr/>
          <p:nvPr/>
        </p:nvSpPr>
        <p:spPr>
          <a:xfrm>
            <a:off x="5630476" y="3485634"/>
            <a:ext cx="207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IPs</a:t>
            </a:r>
            <a:r>
              <a:rPr lang="pt-BR" dirty="0">
                <a:solidFill>
                  <a:srgbClr val="FF0000"/>
                </a:solidFill>
              </a:rPr>
              <a:t> da Sua Rede VPC</a:t>
            </a:r>
          </a:p>
        </p:txBody>
      </p:sp>
    </p:spTree>
    <p:extLst>
      <p:ext uri="{BB962C8B-B14F-4D97-AF65-F5344CB8AC3E}">
        <p14:creationId xmlns:p14="http://schemas.microsoft.com/office/powerpoint/2010/main" val="69398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ACTIVE DIRETORY E DNS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VERIFICAÇÃO</a:t>
            </a:r>
          </a:p>
        </p:txBody>
      </p:sp>
    </p:spTree>
    <p:extLst>
      <p:ext uri="{BB962C8B-B14F-4D97-AF65-F5344CB8AC3E}">
        <p14:creationId xmlns:p14="http://schemas.microsoft.com/office/powerpoint/2010/main" val="159884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ABEA22E-8B9F-4BB1-81C9-BFB2F217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6" y="1177509"/>
            <a:ext cx="4953000" cy="32766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45397" y="2093919"/>
            <a:ext cx="239495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329127" y="3960732"/>
            <a:ext cx="213951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035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E750F8D-6E52-4D7C-A487-AA2CD5A0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79" y="1141413"/>
            <a:ext cx="746184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23719" y="4602365"/>
            <a:ext cx="2187981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B9DBD7-F5C1-4AC0-AF3A-E01556392616}"/>
              </a:ext>
            </a:extLst>
          </p:cNvPr>
          <p:cNvSpPr/>
          <p:nvPr/>
        </p:nvSpPr>
        <p:spPr>
          <a:xfrm>
            <a:off x="1919387" y="1141413"/>
            <a:ext cx="445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Comando: “Tecla do Windows” + Pause Break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49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680806" y="2411219"/>
            <a:ext cx="4911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Atalho do comando Executar: Windows + R</a:t>
            </a:r>
          </a:p>
          <a:p>
            <a:r>
              <a:rPr lang="pt-BR" dirty="0">
                <a:solidFill>
                  <a:srgbClr val="FF0000"/>
                </a:solidFill>
              </a:rPr>
              <a:t>Digite na Pesquisa do Iniciar “</a:t>
            </a:r>
            <a:r>
              <a:rPr lang="pt-BR" dirty="0" err="1">
                <a:solidFill>
                  <a:srgbClr val="FF0000"/>
                </a:solidFill>
              </a:rPr>
              <a:t>ncpa.cpl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168615" y="4084831"/>
            <a:ext cx="286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com botão direito sobre a placa de rede, seleciona propriedades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AEBA3B7-8981-4EA2-A315-28812BA5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52" y="2411219"/>
            <a:ext cx="2552700" cy="723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4BDC47-F56C-4703-B8B6-84E32D65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84831"/>
            <a:ext cx="3371850" cy="23431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5885062" y="6060135"/>
            <a:ext cx="2058787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Veja se o DNS foi alterado</a:t>
            </a:r>
          </a:p>
        </p:txBody>
      </p:sp>
    </p:spTree>
    <p:extLst>
      <p:ext uri="{BB962C8B-B14F-4D97-AF65-F5344CB8AC3E}">
        <p14:creationId xmlns:p14="http://schemas.microsoft.com/office/powerpoint/2010/main" val="9143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F01D8F5-45DA-4C4E-8E21-CA8F1352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2371725"/>
            <a:ext cx="7267575" cy="43148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81947" y="4068693"/>
            <a:ext cx="2151803" cy="2874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4789626" y="5046582"/>
            <a:ext cx="2957373" cy="4906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E00830-36F8-48A0-BB42-522B7B698CD0}"/>
              </a:ext>
            </a:extLst>
          </p:cNvPr>
          <p:cNvSpPr/>
          <p:nvPr/>
        </p:nvSpPr>
        <p:spPr>
          <a:xfrm>
            <a:off x="1593583" y="1510781"/>
            <a:ext cx="4756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Veja que o seu agora você é o seu próprio responsável por resolver nomes.</a:t>
            </a:r>
          </a:p>
          <a:p>
            <a:r>
              <a:rPr lang="pt-BR" dirty="0">
                <a:solidFill>
                  <a:srgbClr val="FF0000"/>
                </a:solidFill>
              </a:rPr>
              <a:t>O IP 127.0.0.1 é o </a:t>
            </a:r>
            <a:r>
              <a:rPr lang="pt-BR" dirty="0" err="1">
                <a:solidFill>
                  <a:srgbClr val="FF0000"/>
                </a:solidFill>
              </a:rPr>
              <a:t>localhost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304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E4EAC45-85EB-48C7-9CDB-2D57F8307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57290"/>
            <a:ext cx="7886700" cy="280379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8269" y="3445568"/>
            <a:ext cx="1298981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0051B0-D64B-4B17-BA16-7C42772B4A60}"/>
              </a:ext>
            </a:extLst>
          </p:cNvPr>
          <p:cNvSpPr/>
          <p:nvPr/>
        </p:nvSpPr>
        <p:spPr>
          <a:xfrm>
            <a:off x="1593583" y="1510781"/>
            <a:ext cx="4756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Veja o servidor de DNS.</a:t>
            </a:r>
          </a:p>
          <a:p>
            <a:r>
              <a:rPr lang="pt-BR" dirty="0">
                <a:solidFill>
                  <a:srgbClr val="FF0000"/>
                </a:solidFill>
              </a:rPr>
              <a:t>Atalho do comando Executar: Windows + R</a:t>
            </a:r>
          </a:p>
          <a:p>
            <a:r>
              <a:rPr lang="pt-BR" dirty="0">
                <a:solidFill>
                  <a:srgbClr val="FF0000"/>
                </a:solidFill>
              </a:rPr>
              <a:t>Digite na Pesquisa do Iniciar “</a:t>
            </a:r>
            <a:r>
              <a:rPr lang="pt-BR" dirty="0" err="1">
                <a:solidFill>
                  <a:srgbClr val="FF0000"/>
                </a:solidFill>
              </a:rPr>
              <a:t>dnsmgmt.msc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46BDAB-CAA8-4A74-BA5B-3529E4FF0A11}"/>
              </a:ext>
            </a:extLst>
          </p:cNvPr>
          <p:cNvSpPr/>
          <p:nvPr/>
        </p:nvSpPr>
        <p:spPr>
          <a:xfrm>
            <a:off x="2599919" y="4474268"/>
            <a:ext cx="5915431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7815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DOMÍNIO – AD 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0051B0-D64B-4B17-BA16-7C42772B4A60}"/>
              </a:ext>
            </a:extLst>
          </p:cNvPr>
          <p:cNvSpPr/>
          <p:nvPr/>
        </p:nvSpPr>
        <p:spPr>
          <a:xfrm>
            <a:off x="1477759" y="889545"/>
            <a:ext cx="4756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um teste de resolução de nome:</a:t>
            </a:r>
          </a:p>
          <a:p>
            <a:r>
              <a:rPr lang="pt-BR" dirty="0">
                <a:solidFill>
                  <a:srgbClr val="FF0000"/>
                </a:solidFill>
              </a:rPr>
              <a:t>Abra o “</a:t>
            </a:r>
            <a:r>
              <a:rPr lang="pt-BR" dirty="0" err="1">
                <a:solidFill>
                  <a:srgbClr val="FF0000"/>
                </a:solidFill>
              </a:rPr>
              <a:t>prompt</a:t>
            </a:r>
            <a:r>
              <a:rPr lang="pt-BR" dirty="0">
                <a:solidFill>
                  <a:srgbClr val="FF0000"/>
                </a:solidFill>
              </a:rPr>
              <a:t> de comando”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A488E93-1140-44C8-81F3-F7179A887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2635250"/>
            <a:ext cx="7058025" cy="20478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42987" y="2567477"/>
            <a:ext cx="3325813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2874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ACESSO AO AD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SERVIÇO INSTALADO COM SUCESSO</a:t>
            </a:r>
          </a:p>
        </p:txBody>
      </p:sp>
    </p:spTree>
    <p:extLst>
      <p:ext uri="{BB962C8B-B14F-4D97-AF65-F5344CB8AC3E}">
        <p14:creationId xmlns:p14="http://schemas.microsoft.com/office/powerpoint/2010/main" val="2869346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6E57A36-5FA9-429E-8886-8A5FB42FD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88" y="1141413"/>
            <a:ext cx="7610623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9" y="952281"/>
            <a:ext cx="7168689" cy="610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ACESSO PELO PAINEL GERENCIADOR DE SERVIDORES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43704" y="4519219"/>
            <a:ext cx="1720735" cy="16577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11F465-1160-421F-8FB3-8FD914863EF5}"/>
              </a:ext>
            </a:extLst>
          </p:cNvPr>
          <p:cNvSpPr/>
          <p:nvPr/>
        </p:nvSpPr>
        <p:spPr>
          <a:xfrm>
            <a:off x="766688" y="1141413"/>
            <a:ext cx="2588908" cy="6309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3444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31DEFF-6677-4B21-99D6-CFB91C7AA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49" y="1141413"/>
            <a:ext cx="739890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9" y="952281"/>
            <a:ext cx="7168689" cy="610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ACESSO PELO PAINEL GERENCIADOR DE SERVIDORES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77017" y="5761606"/>
            <a:ext cx="1837679" cy="2041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2069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ABEA22E-8B9F-4BB1-81C9-BFB2F217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6" y="1177509"/>
            <a:ext cx="4953000" cy="32766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45397" y="2093919"/>
            <a:ext cx="239495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329127" y="3960732"/>
            <a:ext cx="213951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21139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28649" y="952281"/>
            <a:ext cx="7168689" cy="610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ACESSO PELO MENU INICIAR</a:t>
            </a:r>
          </a:p>
          <a:p>
            <a:r>
              <a:rPr lang="pt-BR" sz="1050" dirty="0"/>
              <a:t>Clique no Menu Iniciar e digite “Usuários”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8E064ED-A4BD-466F-9EC4-8CBF5B65A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186004"/>
            <a:ext cx="6399475" cy="1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E95710-87A8-48EE-BB09-6C4403C8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144588"/>
            <a:ext cx="7153275" cy="5029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A061D1-034E-4717-840D-C8E1535ECEEC}"/>
              </a:ext>
            </a:extLst>
          </p:cNvPr>
          <p:cNvSpPr/>
          <p:nvPr/>
        </p:nvSpPr>
        <p:spPr>
          <a:xfrm>
            <a:off x="1054085" y="1144588"/>
            <a:ext cx="252801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5875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0CD7CA-1233-4270-BF49-869DF7F7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88" y="1132535"/>
            <a:ext cx="7244802" cy="54554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6889073" y="4268948"/>
            <a:ext cx="1145220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4119240" y="4268948"/>
            <a:ext cx="127838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DADD0F-0B3B-40B1-9DDB-954CFE527A7E}"/>
              </a:ext>
            </a:extLst>
          </p:cNvPr>
          <p:cNvSpPr txBox="1"/>
          <p:nvPr/>
        </p:nvSpPr>
        <p:spPr>
          <a:xfrm>
            <a:off x="5490762" y="4955681"/>
            <a:ext cx="225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Vamos alterar o nome</a:t>
            </a:r>
          </a:p>
        </p:txBody>
      </p:sp>
    </p:spTree>
    <p:extLst>
      <p:ext uri="{BB962C8B-B14F-4D97-AF65-F5344CB8AC3E}">
        <p14:creationId xmlns:p14="http://schemas.microsoft.com/office/powerpoint/2010/main" val="207511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F6A4864-94E2-423D-81AC-5A9F42EF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3962"/>
            <a:ext cx="3848100" cy="44100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17903" y="3338004"/>
            <a:ext cx="896645" cy="4083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7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667D156-510C-4A35-A07C-AE90F86C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73" y="1571625"/>
            <a:ext cx="3086100" cy="3714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SERVIDOR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437873" y="2547892"/>
            <a:ext cx="1214576" cy="4083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28D851-9B3F-4339-849C-3EC579064222}"/>
              </a:ext>
            </a:extLst>
          </p:cNvPr>
          <p:cNvSpPr/>
          <p:nvPr/>
        </p:nvSpPr>
        <p:spPr>
          <a:xfrm>
            <a:off x="606976" y="1045583"/>
            <a:ext cx="253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Nome: </a:t>
            </a:r>
            <a:r>
              <a:rPr lang="pt-BR" dirty="0" err="1"/>
              <a:t>ServerWinBitBeat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173C62-C134-4EDA-9DEA-E1528264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24" y="971661"/>
            <a:ext cx="3722203" cy="152729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141F282-0A5F-4966-B4D5-ABE678449CCF}"/>
              </a:ext>
            </a:extLst>
          </p:cNvPr>
          <p:cNvSpPr/>
          <p:nvPr/>
        </p:nvSpPr>
        <p:spPr>
          <a:xfrm>
            <a:off x="4862558" y="2538797"/>
            <a:ext cx="3722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Após clicar OK, será solicitado para Reiniciar , confirme.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44CDD6-C1BC-4E3B-9FF0-2CAC0B209C42}"/>
              </a:ext>
            </a:extLst>
          </p:cNvPr>
          <p:cNvSpPr/>
          <p:nvPr/>
        </p:nvSpPr>
        <p:spPr>
          <a:xfrm>
            <a:off x="1873189" y="4877371"/>
            <a:ext cx="772357" cy="316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BD52BE-C167-440A-A919-38A941040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23" y="3162871"/>
            <a:ext cx="3267075" cy="1714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6BC039-0D22-4BF9-8892-AA009DAF1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924" y="5043925"/>
            <a:ext cx="3479474" cy="179904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217FE53-4228-440E-92B6-70541BEECF01}"/>
              </a:ext>
            </a:extLst>
          </p:cNvPr>
          <p:cNvSpPr/>
          <p:nvPr/>
        </p:nvSpPr>
        <p:spPr>
          <a:xfrm>
            <a:off x="1959372" y="2423008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SrvWinBitBeat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F73EB8-5541-4F67-9372-1B9E73BD5B1A}"/>
              </a:ext>
            </a:extLst>
          </p:cNvPr>
          <p:cNvSpPr/>
          <p:nvPr/>
        </p:nvSpPr>
        <p:spPr>
          <a:xfrm>
            <a:off x="437873" y="3244334"/>
            <a:ext cx="256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 máximo 15 caracteres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EC0ED8A-DD5C-455B-955D-0B5CA04CFFD0}"/>
              </a:ext>
            </a:extLst>
          </p:cNvPr>
          <p:cNvSpPr/>
          <p:nvPr/>
        </p:nvSpPr>
        <p:spPr>
          <a:xfrm>
            <a:off x="5461000" y="1571625"/>
            <a:ext cx="1098550" cy="358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ACTIVE DIRETORY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INSTALAÇÂO</a:t>
            </a:r>
          </a:p>
        </p:txBody>
      </p:sp>
    </p:spTree>
    <p:extLst>
      <p:ext uri="{BB962C8B-B14F-4D97-AF65-F5344CB8AC3E}">
        <p14:creationId xmlns:p14="http://schemas.microsoft.com/office/powerpoint/2010/main" val="1504133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8109</TotalTime>
  <Words>975</Words>
  <Application>Microsoft Office PowerPoint</Application>
  <PresentationFormat>Apresentação na tela (4:3)</PresentationFormat>
  <Paragraphs>135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118</cp:revision>
  <dcterms:created xsi:type="dcterms:W3CDTF">2019-02-19T13:22:14Z</dcterms:created>
  <dcterms:modified xsi:type="dcterms:W3CDTF">2021-06-10T17:30:50Z</dcterms:modified>
</cp:coreProperties>
</file>