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7"/>
  </p:handoutMasterIdLst>
  <p:sldIdLst>
    <p:sldId id="257" r:id="rId2"/>
    <p:sldId id="261" r:id="rId3"/>
    <p:sldId id="258" r:id="rId4"/>
    <p:sldId id="393" r:id="rId5"/>
    <p:sldId id="262" r:id="rId6"/>
    <p:sldId id="360" r:id="rId7"/>
    <p:sldId id="266" r:id="rId8"/>
    <p:sldId id="394" r:id="rId9"/>
    <p:sldId id="292" r:id="rId10"/>
    <p:sldId id="294" r:id="rId11"/>
    <p:sldId id="295" r:id="rId12"/>
    <p:sldId id="263" r:id="rId13"/>
    <p:sldId id="293" r:id="rId14"/>
    <p:sldId id="396" r:id="rId15"/>
    <p:sldId id="395" r:id="rId16"/>
    <p:sldId id="264" r:id="rId17"/>
    <p:sldId id="397" r:id="rId18"/>
    <p:sldId id="381" r:id="rId19"/>
    <p:sldId id="265" r:id="rId20"/>
    <p:sldId id="382" r:id="rId21"/>
    <p:sldId id="403" r:id="rId22"/>
    <p:sldId id="402" r:id="rId23"/>
    <p:sldId id="277" r:id="rId24"/>
    <p:sldId id="273" r:id="rId25"/>
    <p:sldId id="274" r:id="rId26"/>
    <p:sldId id="275" r:id="rId27"/>
    <p:sldId id="290" r:id="rId28"/>
    <p:sldId id="301" r:id="rId29"/>
    <p:sldId id="303" r:id="rId30"/>
    <p:sldId id="304" r:id="rId31"/>
    <p:sldId id="306" r:id="rId32"/>
    <p:sldId id="307" r:id="rId33"/>
    <p:sldId id="308" r:id="rId34"/>
    <p:sldId id="309" r:id="rId35"/>
    <p:sldId id="398" r:id="rId36"/>
    <p:sldId id="296" r:id="rId37"/>
    <p:sldId id="297" r:id="rId38"/>
    <p:sldId id="310" r:id="rId39"/>
    <p:sldId id="312" r:id="rId40"/>
    <p:sldId id="399" r:id="rId41"/>
    <p:sldId id="400" r:id="rId42"/>
    <p:sldId id="401" r:id="rId43"/>
    <p:sldId id="404" r:id="rId44"/>
    <p:sldId id="313" r:id="rId45"/>
    <p:sldId id="314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2105480"/>
            <a:ext cx="7226167" cy="707886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ACTIVE DIRECTORY – AD DS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OBJETOS DO ACTIVE DIRECTORY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5771626"/>
            <a:ext cx="4300401" cy="884794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Luciano</a:t>
            </a:r>
          </a:p>
          <a:p>
            <a:r>
              <a:rPr lang="pt-BR" dirty="0" err="1"/>
              <a:t>Profº</a:t>
            </a:r>
            <a:r>
              <a:rPr lang="pt-BR" dirty="0"/>
              <a:t> Marcos Vinicius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8566" cy="47695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b="1" dirty="0"/>
              <a:t>Utilizando os Grupos de Usuários no Active </a:t>
            </a:r>
            <a:r>
              <a:rPr lang="pt-BR" sz="1800" b="1" dirty="0" err="1"/>
              <a:t>Directory</a:t>
            </a:r>
            <a:endParaRPr lang="pt-BR" sz="1800" b="1" dirty="0"/>
          </a:p>
          <a:p>
            <a:pPr marL="0" indent="0">
              <a:buNone/>
            </a:pPr>
            <a:r>
              <a:rPr lang="pt-BR" sz="1800" dirty="0"/>
              <a:t>Os grupos em diretórios </a:t>
            </a:r>
            <a:r>
              <a:rPr lang="pt-BR" sz="1800" dirty="0">
                <a:solidFill>
                  <a:srgbClr val="FF0000"/>
                </a:solidFill>
              </a:rPr>
              <a:t>facilitam</a:t>
            </a:r>
            <a:r>
              <a:rPr lang="pt-BR" sz="1800" dirty="0"/>
              <a:t> o trabalho dos administradores de rede, através de facilidades como:</a:t>
            </a:r>
          </a:p>
          <a:p>
            <a:r>
              <a:rPr lang="pt-BR" sz="1800" dirty="0"/>
              <a:t>Simplifica a atribuição de permissões em um recurso compartilhado a um grupo:  </a:t>
            </a:r>
            <a:r>
              <a:rPr lang="pt-BR" sz="1800" dirty="0">
                <a:solidFill>
                  <a:srgbClr val="FF0000"/>
                </a:solidFill>
              </a:rPr>
              <a:t>em vez de atribuir a mesma permissão a diversos usuários, um a um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0070C0"/>
                </a:solidFill>
              </a:rPr>
              <a:t>é atribuída a permissão ao grupo de usuários que compartilham esta propriedade. </a:t>
            </a:r>
          </a:p>
          <a:p>
            <a:r>
              <a:rPr lang="pt-BR" sz="1800" dirty="0"/>
              <a:t>Ao atribuir os direitos de usuário a um grupo, </a:t>
            </a:r>
            <a:r>
              <a:rPr lang="pt-BR" sz="1800" dirty="0">
                <a:solidFill>
                  <a:srgbClr val="7030A0"/>
                </a:solidFill>
              </a:rPr>
              <a:t>novos os membros adicionados </a:t>
            </a:r>
            <a:r>
              <a:rPr lang="pt-BR" sz="1800" dirty="0">
                <a:solidFill>
                  <a:srgbClr val="0070C0"/>
                </a:solidFill>
              </a:rPr>
              <a:t>recebem as mesmas permissões de forma automática</a:t>
            </a:r>
            <a:r>
              <a:rPr lang="pt-BR" sz="1800" dirty="0"/>
              <a:t>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ACTIVE DIRECTORY – OBJETOS</a:t>
            </a:r>
          </a:p>
        </p:txBody>
      </p:sp>
    </p:spTree>
    <p:extLst>
      <p:ext uri="{BB962C8B-B14F-4D97-AF65-F5344CB8AC3E}">
        <p14:creationId xmlns:p14="http://schemas.microsoft.com/office/powerpoint/2010/main" val="343561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8566" cy="47695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b="1" dirty="0"/>
              <a:t>Utilizando os Grupos de Contatos/Usuários no Active </a:t>
            </a:r>
            <a:r>
              <a:rPr lang="pt-BR" sz="1800" b="1" dirty="0" err="1"/>
              <a:t>Directory</a:t>
            </a:r>
            <a:endParaRPr lang="pt-BR" sz="1800" b="1" dirty="0"/>
          </a:p>
          <a:p>
            <a:r>
              <a:rPr lang="pt-BR" sz="1800" dirty="0"/>
              <a:t>Auxilia ao administrador a criar </a:t>
            </a:r>
            <a:r>
              <a:rPr lang="pt-BR" sz="1800" dirty="0">
                <a:solidFill>
                  <a:schemeClr val="accent6"/>
                </a:solidFill>
              </a:rPr>
              <a:t>listas de distribuição por e-mail</a:t>
            </a:r>
            <a:r>
              <a:rPr lang="pt-BR" sz="1800" dirty="0"/>
              <a:t>, já que podem ser utilizados os grupos como base para as listas.</a:t>
            </a:r>
          </a:p>
          <a:p>
            <a:r>
              <a:rPr lang="pt-BR" sz="1800" dirty="0"/>
              <a:t>Quando um usuário troca de setor, basta trocar ele de grupo. </a:t>
            </a:r>
          </a:p>
          <a:p>
            <a:r>
              <a:rPr lang="pt-BR" sz="1800" dirty="0"/>
              <a:t>Os usuários podem ser membros de vários grupos.</a:t>
            </a:r>
          </a:p>
          <a:p>
            <a:r>
              <a:rPr lang="pt-BR" sz="1800" dirty="0"/>
              <a:t>Contas de computadores podem ser membros de grupos.</a:t>
            </a:r>
          </a:p>
          <a:p>
            <a:r>
              <a:rPr lang="pt-BR" sz="1800" dirty="0"/>
              <a:t>Grupos podem ser membros de outros grupos.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ACTIVE DIRECTORY – OBJETOS</a:t>
            </a:r>
          </a:p>
        </p:txBody>
      </p:sp>
    </p:spTree>
    <p:extLst>
      <p:ext uri="{BB962C8B-B14F-4D97-AF65-F5344CB8AC3E}">
        <p14:creationId xmlns:p14="http://schemas.microsoft.com/office/powerpoint/2010/main" val="74941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8566" cy="47695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b="1" dirty="0"/>
              <a:t>Escopo</a:t>
            </a:r>
          </a:p>
          <a:p>
            <a:pPr marL="0" indent="0">
              <a:buNone/>
            </a:pPr>
            <a:r>
              <a:rPr lang="pt-BR" sz="1800" dirty="0"/>
              <a:t>O escopo de um grupo diz respeito às aplicações de propriedades deste grupo em relação a um domínio ou floresta. Há três escopos de grupos:</a:t>
            </a:r>
          </a:p>
          <a:p>
            <a:r>
              <a:rPr lang="pt-BR" sz="1800" b="1" dirty="0">
                <a:solidFill>
                  <a:srgbClr val="FF0000"/>
                </a:solidFill>
              </a:rPr>
              <a:t>Grupos de domínio local</a:t>
            </a:r>
            <a:r>
              <a:rPr lang="pt-BR" sz="1800" dirty="0"/>
              <a:t>: os membros podem receber permissões somente em um único domínio.</a:t>
            </a:r>
          </a:p>
          <a:p>
            <a:r>
              <a:rPr lang="pt-BR" sz="1800" b="1" dirty="0">
                <a:solidFill>
                  <a:srgbClr val="7030A0"/>
                </a:solidFill>
              </a:rPr>
              <a:t>Grupos globais</a:t>
            </a:r>
            <a:r>
              <a:rPr lang="pt-BR" sz="1800" dirty="0"/>
              <a:t>: os membros podem receber permissões em qualquer domínio na floresta.</a:t>
            </a:r>
          </a:p>
          <a:p>
            <a:r>
              <a:rPr lang="pt-BR" sz="1800" b="1" dirty="0">
                <a:solidFill>
                  <a:srgbClr val="0070C0"/>
                </a:solidFill>
              </a:rPr>
              <a:t>Grupos universais</a:t>
            </a:r>
            <a:r>
              <a:rPr lang="pt-BR" sz="1800" dirty="0"/>
              <a:t>: os membros desses grupos podem receber permissões em qualquer domínio na árvore de domínio ou floresta.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ACTIVE DIRECTORY – OBJETOS</a:t>
            </a:r>
          </a:p>
        </p:txBody>
      </p:sp>
    </p:spTree>
    <p:extLst>
      <p:ext uri="{BB962C8B-B14F-4D97-AF65-F5344CB8AC3E}">
        <p14:creationId xmlns:p14="http://schemas.microsoft.com/office/powerpoint/2010/main" val="55715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8566" cy="47695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b="1" dirty="0"/>
              <a:t>Grupos de Usuários (</a:t>
            </a:r>
            <a:r>
              <a:rPr lang="pt-BR" sz="1800" b="1" dirty="0" err="1"/>
              <a:t>Users</a:t>
            </a:r>
            <a:r>
              <a:rPr lang="pt-BR" sz="1800" b="1" dirty="0"/>
              <a:t> </a:t>
            </a:r>
            <a:r>
              <a:rPr lang="pt-BR" sz="1800" b="1" dirty="0" err="1"/>
              <a:t>Group</a:t>
            </a:r>
            <a:r>
              <a:rPr lang="pt-BR" sz="1800" b="1" dirty="0"/>
              <a:t>)</a:t>
            </a:r>
          </a:p>
          <a:p>
            <a:pPr marL="0" indent="0">
              <a:buNone/>
            </a:pPr>
            <a:r>
              <a:rPr lang="pt-BR" sz="1800" dirty="0"/>
              <a:t>Os grupos no Active </a:t>
            </a:r>
            <a:r>
              <a:rPr lang="pt-BR" sz="1800" dirty="0" err="1"/>
              <a:t>Directory</a:t>
            </a:r>
            <a:r>
              <a:rPr lang="pt-BR" sz="1800" dirty="0"/>
              <a:t> podem ser de dois tipos:</a:t>
            </a:r>
          </a:p>
          <a:p>
            <a:r>
              <a:rPr lang="pt-BR" sz="1800" b="1" dirty="0">
                <a:solidFill>
                  <a:schemeClr val="accent6"/>
                </a:solidFill>
              </a:rPr>
              <a:t>Grupos de segurança (Security </a:t>
            </a:r>
            <a:r>
              <a:rPr lang="pt-BR" sz="1800" b="1" dirty="0" err="1">
                <a:solidFill>
                  <a:schemeClr val="accent6"/>
                </a:solidFill>
              </a:rPr>
              <a:t>Group</a:t>
            </a:r>
            <a:r>
              <a:rPr lang="pt-BR" sz="1800" b="1" dirty="0">
                <a:solidFill>
                  <a:schemeClr val="accent6"/>
                </a:solidFill>
              </a:rPr>
              <a:t>)</a:t>
            </a:r>
            <a:r>
              <a:rPr lang="pt-BR" sz="1800" dirty="0"/>
              <a:t>: são os grupos criados para manter-se o gerenciamento de acesso, tais como atribuir </a:t>
            </a:r>
            <a:r>
              <a:rPr lang="pt-BR" sz="1800" dirty="0">
                <a:solidFill>
                  <a:srgbClr val="FF0000"/>
                </a:solidFill>
              </a:rPr>
              <a:t>direitos e permissões</a:t>
            </a:r>
            <a:r>
              <a:rPr lang="pt-BR" sz="1800" dirty="0"/>
              <a:t> de usuário a grupos.</a:t>
            </a:r>
          </a:p>
          <a:p>
            <a:r>
              <a:rPr lang="pt-BR" sz="1800" b="1" dirty="0">
                <a:solidFill>
                  <a:schemeClr val="accent2"/>
                </a:solidFill>
              </a:rPr>
              <a:t>Grupos de distribuição (</a:t>
            </a:r>
            <a:r>
              <a:rPr lang="pt-BR" sz="1800" b="1" dirty="0" err="1">
                <a:solidFill>
                  <a:schemeClr val="accent2"/>
                </a:solidFill>
              </a:rPr>
              <a:t>Distribution</a:t>
            </a:r>
            <a:r>
              <a:rPr lang="pt-BR" sz="1800" b="1" dirty="0">
                <a:solidFill>
                  <a:schemeClr val="accent2"/>
                </a:solidFill>
              </a:rPr>
              <a:t> </a:t>
            </a:r>
            <a:r>
              <a:rPr lang="pt-BR" sz="1800" b="1" dirty="0" err="1">
                <a:solidFill>
                  <a:schemeClr val="accent2"/>
                </a:solidFill>
              </a:rPr>
              <a:t>Group</a:t>
            </a:r>
            <a:r>
              <a:rPr lang="pt-BR" sz="1800" b="1" dirty="0">
                <a:solidFill>
                  <a:schemeClr val="accent2"/>
                </a:solidFill>
              </a:rPr>
              <a:t>)</a:t>
            </a:r>
            <a:r>
              <a:rPr lang="pt-BR" sz="1800" dirty="0"/>
              <a:t>: são os grupos criados e gerenciados para </a:t>
            </a:r>
            <a:r>
              <a:rPr lang="pt-BR" sz="1800" dirty="0">
                <a:solidFill>
                  <a:srgbClr val="7030A0"/>
                </a:solidFill>
              </a:rPr>
              <a:t>aplicações de e-mail</a:t>
            </a:r>
            <a:r>
              <a:rPr lang="pt-BR" sz="1800" dirty="0"/>
              <a:t>, com </a:t>
            </a:r>
            <a:r>
              <a:rPr lang="pt-BR" sz="1800" dirty="0">
                <a:solidFill>
                  <a:srgbClr val="7030A0"/>
                </a:solidFill>
              </a:rPr>
              <a:t>Microsoft Exchange</a:t>
            </a:r>
            <a:r>
              <a:rPr lang="pt-BR" sz="1800" dirty="0"/>
              <a:t>, para enviar e-mails para conjuntos ou grupos de usuários. 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ACTIVE DIRECTORY – OBJETOS</a:t>
            </a:r>
          </a:p>
        </p:txBody>
      </p:sp>
    </p:spTree>
    <p:extLst>
      <p:ext uri="{BB962C8B-B14F-4D97-AF65-F5344CB8AC3E}">
        <p14:creationId xmlns:p14="http://schemas.microsoft.com/office/powerpoint/2010/main" val="297707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188D2C3B-8A6A-4C59-B522-87FFD6A3D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560" y="824028"/>
            <a:ext cx="6191627" cy="5839497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130DDF-8389-4700-B5A8-AC41741DBB41}"/>
              </a:ext>
            </a:extLst>
          </p:cNvPr>
          <p:cNvSpPr/>
          <p:nvPr/>
        </p:nvSpPr>
        <p:spPr>
          <a:xfrm>
            <a:off x="937979" y="3881332"/>
            <a:ext cx="1860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Verificar o tipo do objeto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C3F923-4486-4169-9153-F62B0A6B4687}"/>
              </a:ext>
            </a:extLst>
          </p:cNvPr>
          <p:cNvSpPr/>
          <p:nvPr/>
        </p:nvSpPr>
        <p:spPr>
          <a:xfrm>
            <a:off x="4790114" y="4588778"/>
            <a:ext cx="981512" cy="9731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FCF203-15E4-4BB1-8881-9E6F94477936}"/>
              </a:ext>
            </a:extLst>
          </p:cNvPr>
          <p:cNvSpPr/>
          <p:nvPr/>
        </p:nvSpPr>
        <p:spPr>
          <a:xfrm>
            <a:off x="1096716" y="780802"/>
            <a:ext cx="2720274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1529BE0-1C7F-408D-B319-698E5295FB67}"/>
              </a:ext>
            </a:extLst>
          </p:cNvPr>
          <p:cNvSpPr/>
          <p:nvPr/>
        </p:nvSpPr>
        <p:spPr>
          <a:xfrm>
            <a:off x="1096716" y="1906702"/>
            <a:ext cx="1939203" cy="2746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B0A9CB9-A67F-4016-AAD1-725E416D58D5}"/>
              </a:ext>
            </a:extLst>
          </p:cNvPr>
          <p:cNvSpPr/>
          <p:nvPr/>
        </p:nvSpPr>
        <p:spPr>
          <a:xfrm>
            <a:off x="1217752" y="2941557"/>
            <a:ext cx="1265388" cy="2746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89801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3416212"/>
          </a:xfrm>
        </p:spPr>
        <p:txBody>
          <a:bodyPr>
            <a:normAutofit/>
          </a:bodyPr>
          <a:lstStyle/>
          <a:p>
            <a:r>
              <a:rPr lang="pt-BR" dirty="0" err="1"/>
              <a:t>OU’s</a:t>
            </a:r>
            <a:r>
              <a:rPr lang="pt-BR" dirty="0"/>
              <a:t> Unidade Organizacional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Segmentação e Organização</a:t>
            </a:r>
          </a:p>
        </p:txBody>
      </p:sp>
    </p:spTree>
    <p:extLst>
      <p:ext uri="{BB962C8B-B14F-4D97-AF65-F5344CB8AC3E}">
        <p14:creationId xmlns:p14="http://schemas.microsoft.com/office/powerpoint/2010/main" val="197451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8566" cy="4769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/>
              <a:t>Unidades Organizacionais (</a:t>
            </a:r>
            <a:r>
              <a:rPr lang="pt-BR" sz="1800" b="1" dirty="0" err="1"/>
              <a:t>Organizational</a:t>
            </a:r>
            <a:r>
              <a:rPr lang="pt-BR" sz="1800" b="1" dirty="0"/>
              <a:t> Unit)</a:t>
            </a:r>
          </a:p>
          <a:p>
            <a:pPr marL="0" indent="0">
              <a:buNone/>
            </a:pPr>
            <a:r>
              <a:rPr lang="pt-BR" sz="1800" dirty="0"/>
              <a:t>Na Administração do Active </a:t>
            </a:r>
            <a:r>
              <a:rPr lang="pt-BR" sz="1800" dirty="0" err="1"/>
              <a:t>Directory</a:t>
            </a:r>
            <a:r>
              <a:rPr lang="pt-BR" sz="1800" dirty="0"/>
              <a:t>, uma Unidade Organizacional é um tipo de </a:t>
            </a:r>
            <a:r>
              <a:rPr lang="pt-BR" sz="1800" dirty="0">
                <a:solidFill>
                  <a:srgbClr val="FF0000"/>
                </a:solidFill>
              </a:rPr>
              <a:t>objeto de diretório </a:t>
            </a:r>
            <a:r>
              <a:rPr lang="pt-BR" sz="1800" dirty="0"/>
              <a:t>contido nos domínios para qual podem ser atribuídas configurações de </a:t>
            </a:r>
            <a:r>
              <a:rPr lang="pt-BR" sz="1800" dirty="0">
                <a:solidFill>
                  <a:srgbClr val="FF0000"/>
                </a:solidFill>
              </a:rPr>
              <a:t>Política de Grupos de Usuários </a:t>
            </a:r>
            <a:r>
              <a:rPr lang="pt-BR" sz="1800" dirty="0"/>
              <a:t>ou delegar autoridade administrativa (a O.U. é o </a:t>
            </a:r>
            <a:r>
              <a:rPr lang="pt-BR" sz="1800" dirty="0">
                <a:solidFill>
                  <a:srgbClr val="7030A0"/>
                </a:solidFill>
              </a:rPr>
              <a:t>menor escopo </a:t>
            </a:r>
            <a:r>
              <a:rPr lang="pt-BR" sz="1800" dirty="0"/>
              <a:t>ou a menor unidade à qual você pode atribuir estas configurações).</a:t>
            </a:r>
          </a:p>
          <a:p>
            <a:pPr marL="0" indent="0">
              <a:buNone/>
            </a:pPr>
            <a:r>
              <a:rPr lang="pt-BR" sz="1800" dirty="0"/>
              <a:t>Este recurso facilita o trabalho do Administrador de Redes que gerencia a configuração e o uso de contas e recursos com base no </a:t>
            </a:r>
            <a:r>
              <a:rPr lang="pt-BR" sz="1800" dirty="0">
                <a:solidFill>
                  <a:srgbClr val="00B050"/>
                </a:solidFill>
              </a:rPr>
              <a:t>modelo organizacional da empresa </a:t>
            </a:r>
            <a:r>
              <a:rPr lang="pt-BR" sz="1800" dirty="0"/>
              <a:t>em que trabalha. 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ACTIVE DIRECTORY – OBJETOS</a:t>
            </a:r>
          </a:p>
        </p:txBody>
      </p:sp>
    </p:spTree>
    <p:extLst>
      <p:ext uri="{BB962C8B-B14F-4D97-AF65-F5344CB8AC3E}">
        <p14:creationId xmlns:p14="http://schemas.microsoft.com/office/powerpoint/2010/main" val="418945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69AD156-B90C-4916-ADA4-EB38923CA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998" y="1783761"/>
            <a:ext cx="4055136" cy="313699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130DDF-8389-4700-B5A8-AC41741DBB41}"/>
              </a:ext>
            </a:extLst>
          </p:cNvPr>
          <p:cNvSpPr/>
          <p:nvPr/>
        </p:nvSpPr>
        <p:spPr>
          <a:xfrm>
            <a:off x="969142" y="4030297"/>
            <a:ext cx="1860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Verificar o tipo do objeto OU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B0A9CB9-A67F-4016-AAD1-725E416D58D5}"/>
              </a:ext>
            </a:extLst>
          </p:cNvPr>
          <p:cNvSpPr/>
          <p:nvPr/>
        </p:nvSpPr>
        <p:spPr>
          <a:xfrm>
            <a:off x="2828178" y="4244776"/>
            <a:ext cx="1601209" cy="43185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230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3416212"/>
          </a:xfrm>
        </p:spPr>
        <p:txBody>
          <a:bodyPr>
            <a:normAutofit/>
          </a:bodyPr>
          <a:lstStyle/>
          <a:p>
            <a:r>
              <a:rPr lang="pt-BR" dirty="0"/>
              <a:t>COMPUTADOR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89566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8566" cy="47695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b="1" dirty="0"/>
              <a:t>Computadores (</a:t>
            </a:r>
            <a:r>
              <a:rPr lang="pt-BR" sz="1800" b="1" dirty="0" err="1"/>
              <a:t>Computers</a:t>
            </a:r>
            <a:r>
              <a:rPr lang="pt-BR" sz="1800" b="1" dirty="0"/>
              <a:t>)</a:t>
            </a:r>
          </a:p>
          <a:p>
            <a:pPr marL="0" indent="0">
              <a:buNone/>
            </a:pPr>
            <a:r>
              <a:rPr lang="pt-BR" sz="1800" dirty="0"/>
              <a:t>Computadores presentes (</a:t>
            </a:r>
            <a:r>
              <a:rPr lang="pt-BR" sz="1800" dirty="0">
                <a:solidFill>
                  <a:srgbClr val="7030A0"/>
                </a:solidFill>
              </a:rPr>
              <a:t>inseridos no domínio</a:t>
            </a:r>
            <a:r>
              <a:rPr lang="pt-BR" sz="1800" dirty="0"/>
              <a:t>) na rede corporativa devem ser cadastrados como objetos no Active </a:t>
            </a:r>
            <a:r>
              <a:rPr lang="pt-BR" sz="1800" dirty="0" err="1"/>
              <a:t>Directory</a:t>
            </a:r>
            <a:r>
              <a:rPr lang="pt-BR" sz="1800" dirty="0"/>
              <a:t> para facilitar o gerenciamento da rede, pelo administrador da rede.</a:t>
            </a:r>
          </a:p>
          <a:p>
            <a:pPr marL="0" indent="0">
              <a:buNone/>
            </a:pPr>
            <a:r>
              <a:rPr lang="pt-BR" sz="1800" dirty="0"/>
              <a:t>Os computadores que executam versões recentes do Windows e </a:t>
            </a:r>
            <a:r>
              <a:rPr lang="pt-BR" sz="1800" dirty="0">
                <a:solidFill>
                  <a:srgbClr val="FF0000"/>
                </a:solidFill>
              </a:rPr>
              <a:t>ingressa em um domínio</a:t>
            </a:r>
            <a:r>
              <a:rPr lang="pt-BR" sz="1800" dirty="0"/>
              <a:t>, já possuem </a:t>
            </a:r>
            <a:r>
              <a:rPr lang="pt-BR" sz="1800" dirty="0">
                <a:solidFill>
                  <a:srgbClr val="7030A0"/>
                </a:solidFill>
              </a:rPr>
              <a:t>automaticamente</a:t>
            </a:r>
            <a:r>
              <a:rPr lang="pt-BR" sz="1800" dirty="0"/>
              <a:t> uma conta do tipo de objeto computador.</a:t>
            </a:r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/>
              <a:t>Impressoras (</a:t>
            </a:r>
            <a:r>
              <a:rPr lang="pt-BR" sz="1800" b="1" dirty="0" err="1"/>
              <a:t>Printers</a:t>
            </a:r>
            <a:r>
              <a:rPr lang="pt-BR" sz="1800" b="1" dirty="0"/>
              <a:t>)</a:t>
            </a:r>
          </a:p>
          <a:p>
            <a:pPr marL="0" indent="0">
              <a:buNone/>
            </a:pPr>
            <a:r>
              <a:rPr lang="pt-BR" sz="1800" dirty="0"/>
              <a:t>Contas de impressores também devem ser criadas como objetos de diretório no AD. Seu registro e publicação facilita o trabalho do administrador da rede, quando precisa localizar, gerenciar e dar permissão de acesso a impressoras de rede.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ACTIVE DIRECTORY – OBJETOS</a:t>
            </a:r>
          </a:p>
        </p:txBody>
      </p:sp>
    </p:spTree>
    <p:extLst>
      <p:ext uri="{BB962C8B-B14F-4D97-AF65-F5344CB8AC3E}">
        <p14:creationId xmlns:p14="http://schemas.microsoft.com/office/powerpoint/2010/main" val="275891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ACTIVE DIRECTORY – OBJETOS</a:t>
            </a:r>
          </a:p>
        </p:txBody>
      </p:sp>
      <p:pic>
        <p:nvPicPr>
          <p:cNvPr id="4" name="Picture 2" descr="Microsoft Windows Server 2019 Datacenter">
            <a:extLst>
              <a:ext uri="{FF2B5EF4-FFF2-40B4-BE49-F238E27FC236}">
                <a16:creationId xmlns:a16="http://schemas.microsoft.com/office/drawing/2014/main" id="{D88FA5EC-ED0A-4F10-968F-FFE52CC9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16" y="2040282"/>
            <a:ext cx="4074768" cy="407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560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ACTIVE DIRECTORY – OBJETOS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D4C60D-AFCA-4DD7-92C3-744DDE86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11" y="1948648"/>
            <a:ext cx="4000500" cy="210502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1AE8C20-2DB9-4EBF-AC17-6EF81AD36B78}"/>
              </a:ext>
            </a:extLst>
          </p:cNvPr>
          <p:cNvSpPr/>
          <p:nvPr/>
        </p:nvSpPr>
        <p:spPr>
          <a:xfrm>
            <a:off x="4504888" y="1948648"/>
            <a:ext cx="1367405" cy="50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55179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7822D9B-D12D-4C12-8234-763B0DD5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11" y="1948648"/>
            <a:ext cx="4000500" cy="21050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NÃO MOVER OBJETO DE COMPUTADOR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9AB68F2-05D9-4BB0-ABD0-DB81BD4D7940}"/>
              </a:ext>
            </a:extLst>
          </p:cNvPr>
          <p:cNvSpPr/>
          <p:nvPr/>
        </p:nvSpPr>
        <p:spPr>
          <a:xfrm>
            <a:off x="4504888" y="1948648"/>
            <a:ext cx="1367405" cy="50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1978831-E4BC-403E-AD9A-8ECAD2F71423}"/>
              </a:ext>
            </a:extLst>
          </p:cNvPr>
          <p:cNvCxnSpPr/>
          <p:nvPr/>
        </p:nvCxnSpPr>
        <p:spPr>
          <a:xfrm flipH="1">
            <a:off x="3422708" y="2533475"/>
            <a:ext cx="1543575" cy="1241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33791780-B1D9-46FC-8499-0C484FFB147F}"/>
              </a:ext>
            </a:extLst>
          </p:cNvPr>
          <p:cNvSpPr/>
          <p:nvPr/>
        </p:nvSpPr>
        <p:spPr>
          <a:xfrm>
            <a:off x="1395358" y="4175207"/>
            <a:ext cx="584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Somente um teste de movimentação do objeto entre as </a:t>
            </a:r>
            <a:r>
              <a:rPr lang="pt-BR" dirty="0" err="1">
                <a:solidFill>
                  <a:srgbClr val="FF0000"/>
                </a:solidFill>
              </a:rPr>
              <a:t>OUs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1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089C77-9289-4032-9268-B752BC07F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2624137"/>
            <a:ext cx="4429125" cy="16097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NÂO MOVER OBJETO DE COMPUTADOR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9AB68F2-05D9-4BB0-ABD0-DB81BD4D7940}"/>
              </a:ext>
            </a:extLst>
          </p:cNvPr>
          <p:cNvSpPr/>
          <p:nvPr/>
        </p:nvSpPr>
        <p:spPr>
          <a:xfrm>
            <a:off x="4288493" y="3909270"/>
            <a:ext cx="971403" cy="3245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67584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2109337"/>
          </a:xfrm>
        </p:spPr>
        <p:txBody>
          <a:bodyPr>
            <a:normAutofit/>
          </a:bodyPr>
          <a:lstStyle/>
          <a:p>
            <a:r>
              <a:rPr lang="pt-BR" dirty="0"/>
              <a:t>CRIAÇÃO DE UMA O.U.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984441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B9D452C4-15D7-4F48-9823-1D9BCA29D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444" y="1068388"/>
            <a:ext cx="6200775" cy="49149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</a:t>
            </a:r>
            <a:r>
              <a:rPr lang="pt-BR" dirty="0" err="1"/>
              <a:t>OUs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54444" y="2175963"/>
            <a:ext cx="1306865" cy="2513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629828" y="3626506"/>
            <a:ext cx="3017520" cy="3063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72000" y="5056522"/>
            <a:ext cx="2483219" cy="3063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413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6D47188B-C228-4734-B817-83D1CDA0F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391" y="1247912"/>
            <a:ext cx="5361191" cy="4626781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</a:t>
            </a:r>
            <a:r>
              <a:rPr lang="pt-BR" dirty="0" err="1"/>
              <a:t>OUs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21972" y="3160078"/>
            <a:ext cx="3416531" cy="23982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20311" y="2727843"/>
            <a:ext cx="4752650" cy="3730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138349" y="5464839"/>
            <a:ext cx="1014202" cy="29297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301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840355E-BD35-4589-9859-A5C0869E7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744" y="1031049"/>
            <a:ext cx="4529488" cy="438744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</a:t>
            </a:r>
            <a:r>
              <a:rPr lang="pt-BR" dirty="0" err="1"/>
              <a:t>OU’s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400886" y="4887656"/>
            <a:ext cx="998365" cy="3302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120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</a:t>
            </a:r>
            <a:r>
              <a:rPr lang="pt-BR" dirty="0" err="1"/>
              <a:t>OU’s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E884EDD-B39A-4401-BFC1-DF43A6C93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228" y="1140903"/>
            <a:ext cx="6629192" cy="405610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04B9976-4E0F-4DEF-AC39-D051661C6F3E}"/>
              </a:ext>
            </a:extLst>
          </p:cNvPr>
          <p:cNvSpPr/>
          <p:nvPr/>
        </p:nvSpPr>
        <p:spPr>
          <a:xfrm>
            <a:off x="4469744" y="3747108"/>
            <a:ext cx="2140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Criar as demais </a:t>
            </a:r>
            <a:r>
              <a:rPr lang="pt-BR" dirty="0" err="1">
                <a:solidFill>
                  <a:srgbClr val="FF0000"/>
                </a:solidFill>
              </a:rPr>
              <a:t>OU’s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099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2109337"/>
          </a:xfrm>
        </p:spPr>
        <p:txBody>
          <a:bodyPr>
            <a:normAutofit/>
          </a:bodyPr>
          <a:lstStyle/>
          <a:p>
            <a:r>
              <a:rPr lang="pt-BR" dirty="0"/>
              <a:t>CRIAÇÃO DE UM USUÁRIO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3585316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4F2EBAC-6F0D-44A5-8D57-34303951F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304" y="1157520"/>
            <a:ext cx="5282749" cy="513463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OBJETO DE USUÁRIO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398920" y="2939277"/>
            <a:ext cx="1067443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734882" y="3765957"/>
            <a:ext cx="2140527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673681" y="5725647"/>
            <a:ext cx="2248948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67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8566" cy="47695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b="1" dirty="0"/>
              <a:t>Objetos</a:t>
            </a:r>
          </a:p>
          <a:p>
            <a:pPr marL="0" indent="0">
              <a:buNone/>
            </a:pPr>
            <a:r>
              <a:rPr lang="pt-BR" sz="1800" dirty="0"/>
              <a:t>São os recursos de rede gerenciados pelo AD. </a:t>
            </a:r>
          </a:p>
          <a:p>
            <a:pPr marL="0" indent="0">
              <a:buNone/>
            </a:pPr>
            <a:r>
              <a:rPr lang="pt-BR" sz="1800" dirty="0"/>
              <a:t>Tipos de Objetos no Active </a:t>
            </a:r>
            <a:r>
              <a:rPr lang="pt-BR" sz="1800" dirty="0" err="1"/>
              <a:t>Directory</a:t>
            </a:r>
            <a:r>
              <a:rPr lang="pt-BR" sz="1800" dirty="0"/>
              <a:t> :</a:t>
            </a:r>
          </a:p>
          <a:p>
            <a:r>
              <a:rPr lang="pt-BR" sz="1800" dirty="0"/>
              <a:t>Usuários 			| </a:t>
            </a:r>
            <a:r>
              <a:rPr lang="pt-BR" sz="1800" dirty="0" err="1"/>
              <a:t>Users</a:t>
            </a:r>
            <a:endParaRPr lang="pt-BR" sz="1800" dirty="0"/>
          </a:p>
          <a:p>
            <a:r>
              <a:rPr lang="pt-BR" sz="1800" dirty="0"/>
              <a:t>Grupos de Usuários		| </a:t>
            </a:r>
            <a:r>
              <a:rPr lang="pt-BR" sz="1800" dirty="0" err="1"/>
              <a:t>Users</a:t>
            </a:r>
            <a:r>
              <a:rPr lang="pt-BR" sz="1800" dirty="0"/>
              <a:t> </a:t>
            </a:r>
            <a:r>
              <a:rPr lang="pt-BR" sz="1800" dirty="0" err="1"/>
              <a:t>Group</a:t>
            </a:r>
            <a:endParaRPr lang="pt-BR" sz="1800" dirty="0"/>
          </a:p>
          <a:p>
            <a:r>
              <a:rPr lang="pt-BR" sz="1800" dirty="0"/>
              <a:t>Unidade Organizacionais	| </a:t>
            </a:r>
            <a:r>
              <a:rPr lang="pt-BR" sz="1800" dirty="0" err="1"/>
              <a:t>Organizational</a:t>
            </a:r>
            <a:r>
              <a:rPr lang="pt-BR" sz="1800" dirty="0"/>
              <a:t> Unit</a:t>
            </a:r>
          </a:p>
          <a:p>
            <a:r>
              <a:rPr lang="pt-BR" sz="1800" dirty="0"/>
              <a:t>Computadores		| </a:t>
            </a:r>
            <a:r>
              <a:rPr lang="pt-BR" sz="1800" dirty="0" err="1"/>
              <a:t>Computers</a:t>
            </a:r>
            <a:endParaRPr lang="pt-BR" sz="1800" dirty="0"/>
          </a:p>
          <a:p>
            <a:r>
              <a:rPr lang="pt-BR" sz="1800" dirty="0"/>
              <a:t>Impressoras			| </a:t>
            </a:r>
            <a:r>
              <a:rPr lang="pt-BR" sz="1800" dirty="0" err="1"/>
              <a:t>Printers</a:t>
            </a:r>
            <a:endParaRPr lang="pt-BR" sz="1800" dirty="0"/>
          </a:p>
          <a:p>
            <a:r>
              <a:rPr lang="pt-BR" sz="1800" dirty="0"/>
              <a:t>Contatos			| </a:t>
            </a:r>
            <a:r>
              <a:rPr lang="pt-BR" sz="1800" dirty="0" err="1"/>
              <a:t>Contacts</a:t>
            </a:r>
            <a:endParaRPr lang="pt-BR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ACTIVE DIRECTORY – OBJETOS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D38730C-87E7-4723-83A1-F6C251BC2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183" y="1256431"/>
            <a:ext cx="5282181" cy="4594774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OBJETO DE USUÁRIO</a:t>
            </a:r>
          </a:p>
        </p:txBody>
      </p:sp>
      <p:sp>
        <p:nvSpPr>
          <p:cNvPr id="8" name="Retângulo 7"/>
          <p:cNvSpPr/>
          <p:nvPr/>
        </p:nvSpPr>
        <p:spPr>
          <a:xfrm>
            <a:off x="4510531" y="5393710"/>
            <a:ext cx="1076537" cy="34435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96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812531C-C9E0-40BE-8131-E43DA9ED8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630" y="1130578"/>
            <a:ext cx="5072456" cy="436601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OBJETO DE USUÁRIO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61458" y="5083728"/>
            <a:ext cx="1017890" cy="3071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422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AD3AC25-2DF9-4BD8-BE1E-B9EB3DC30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022" y="1270988"/>
            <a:ext cx="4845953" cy="419318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OBJETO DE USUÁRIO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4720257" y="5066464"/>
            <a:ext cx="933924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757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OBJETO DE USUÁRIO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54205EA-CC0A-4C4D-965A-F7EC648A7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883" y="2424418"/>
            <a:ext cx="5624452" cy="2357307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4CFCC06B-903E-4F6B-9EE7-1FB9DE0B27E7}"/>
              </a:ext>
            </a:extLst>
          </p:cNvPr>
          <p:cNvSpPr txBox="1">
            <a:spLocks/>
          </p:cNvSpPr>
          <p:nvPr/>
        </p:nvSpPr>
        <p:spPr>
          <a:xfrm>
            <a:off x="898496" y="1549372"/>
            <a:ext cx="7218566" cy="56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FF0000"/>
                </a:solidFill>
              </a:rPr>
              <a:t>Usar Senhas Fortes – Senai@132</a:t>
            </a:r>
          </a:p>
        </p:txBody>
      </p:sp>
    </p:spTree>
    <p:extLst>
      <p:ext uri="{BB962C8B-B14F-4D97-AF65-F5344CB8AC3E}">
        <p14:creationId xmlns:p14="http://schemas.microsoft.com/office/powerpoint/2010/main" val="2707401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BF18F88-954C-4AB0-A60B-6C148263E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238" y="1346914"/>
            <a:ext cx="5897087" cy="4164171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OBJETO DE USUÁRIO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711759" y="2424418"/>
            <a:ext cx="2376566" cy="59561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494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OBJETO DE USUÁRIO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884B01-07C5-42B2-B44E-EBD348ED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</a:t>
            </a:r>
            <a:r>
              <a:rPr lang="pt-BR" dirty="0" err="1"/>
              <a:t>OU’s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Professores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Alunos_2RM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Alunos_2RT</a:t>
            </a:r>
          </a:p>
          <a:p>
            <a:r>
              <a:rPr lang="pt-BR" dirty="0"/>
              <a:t>Criar Usuários:</a:t>
            </a:r>
          </a:p>
          <a:p>
            <a:pPr lvl="1"/>
            <a:r>
              <a:rPr lang="pt-BR" dirty="0"/>
              <a:t>Professores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Danilo Sibov (</a:t>
            </a:r>
            <a:r>
              <a:rPr lang="pt-BR" dirty="0" err="1">
                <a:solidFill>
                  <a:srgbClr val="FF0000"/>
                </a:solidFill>
              </a:rPr>
              <a:t>danilo.sibov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pt-BR" dirty="0"/>
              <a:t>Alunos_2RM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Suellen G Rufino (susu.2rm)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Bruna Landim (bru.2rm)</a:t>
            </a:r>
          </a:p>
          <a:p>
            <a:pPr lvl="1"/>
            <a:r>
              <a:rPr lang="pt-BR" dirty="0"/>
              <a:t>Alunos_2RT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Laura (la.2rt)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Giovanna </a:t>
            </a:r>
            <a:r>
              <a:rPr lang="pt-BR" dirty="0" err="1">
                <a:solidFill>
                  <a:srgbClr val="FF0000"/>
                </a:solidFill>
              </a:rPr>
              <a:t>Araujo</a:t>
            </a:r>
            <a:r>
              <a:rPr lang="pt-BR" dirty="0">
                <a:solidFill>
                  <a:srgbClr val="FF0000"/>
                </a:solidFill>
              </a:rPr>
              <a:t> (gi.2rt)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302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2109337"/>
          </a:xfrm>
        </p:spPr>
        <p:txBody>
          <a:bodyPr>
            <a:normAutofit/>
          </a:bodyPr>
          <a:lstStyle/>
          <a:p>
            <a:r>
              <a:rPr lang="pt-BR" dirty="0"/>
              <a:t>CRIAÇÃO DOS GRUPOS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405235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EBC1ACF-EB4F-4F88-AF25-D54CF8032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632" y="1003032"/>
            <a:ext cx="4753132" cy="5048096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OBJETO DE GRUPO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577861" y="3200400"/>
            <a:ext cx="849456" cy="2161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944834" y="3926760"/>
            <a:ext cx="1469485" cy="29626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523377" y="4294243"/>
            <a:ext cx="2245388" cy="29626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288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3895BC0E-09E3-4EB5-884F-751E69018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989" y="1162446"/>
            <a:ext cx="5445197" cy="4660191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OBJETO DE GRUPO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384182" y="2621280"/>
            <a:ext cx="4790115" cy="5126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384182" y="3236233"/>
            <a:ext cx="4790115" cy="5126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063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71DCDF6-E8A9-45F9-9FD3-E15AF09B1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398" y="1568742"/>
            <a:ext cx="6775726" cy="303189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OBJETO DE GRUPO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823853" y="2055303"/>
            <a:ext cx="3915295" cy="3387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191238" y="3733102"/>
            <a:ext cx="1208014" cy="31878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41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3416212"/>
          </a:xfrm>
        </p:spPr>
        <p:txBody>
          <a:bodyPr>
            <a:normAutofit/>
          </a:bodyPr>
          <a:lstStyle/>
          <a:p>
            <a:r>
              <a:rPr lang="pt-BR" dirty="0"/>
              <a:t>USUÁRIOS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25121868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OBJETO DE GRUPO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884B01-07C5-42B2-B44E-EBD348ED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Grupos:</a:t>
            </a:r>
          </a:p>
          <a:p>
            <a:pPr lvl="1"/>
            <a:r>
              <a:rPr lang="pt-BR" dirty="0"/>
              <a:t>Professores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Grupo-Professores</a:t>
            </a:r>
          </a:p>
          <a:p>
            <a:pPr lvl="1"/>
            <a:r>
              <a:rPr lang="pt-BR" dirty="0"/>
              <a:t>Alunos_2RM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GP2RM</a:t>
            </a:r>
          </a:p>
          <a:p>
            <a:pPr lvl="1"/>
            <a:r>
              <a:rPr lang="pt-BR" dirty="0"/>
              <a:t>Alunos_2RT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GP2RT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916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2109337"/>
          </a:xfrm>
        </p:spPr>
        <p:txBody>
          <a:bodyPr>
            <a:normAutofit/>
          </a:bodyPr>
          <a:lstStyle/>
          <a:p>
            <a:r>
              <a:rPr lang="pt-BR" dirty="0"/>
              <a:t>ALTERAR EXIBIÇÃO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EXIBIÇÃO</a:t>
            </a:r>
          </a:p>
        </p:txBody>
      </p:sp>
    </p:spTree>
    <p:extLst>
      <p:ext uri="{BB962C8B-B14F-4D97-AF65-F5344CB8AC3E}">
        <p14:creationId xmlns:p14="http://schemas.microsoft.com/office/powerpoint/2010/main" val="2198642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A046EC5-B30C-447C-AD2C-C727D6897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416" y="1291905"/>
            <a:ext cx="6335322" cy="388175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ALTERAR EXIBIÇÃO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18429" y="3232783"/>
            <a:ext cx="5052822" cy="48353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778467" y="1442906"/>
            <a:ext cx="880843" cy="4194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671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D5CB450-3B5A-417F-8D35-0C4EB84F2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637" y="1241246"/>
            <a:ext cx="3974372" cy="4466611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ALTERAR EXIBIÇÃO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79823" y="3269608"/>
            <a:ext cx="461394" cy="31878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918429" y="1241246"/>
            <a:ext cx="461394" cy="31878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661615-47B2-438B-9613-58A6E5166AD3}"/>
              </a:ext>
            </a:extLst>
          </p:cNvPr>
          <p:cNvSpPr/>
          <p:nvPr/>
        </p:nvSpPr>
        <p:spPr>
          <a:xfrm>
            <a:off x="2716781" y="3849847"/>
            <a:ext cx="461394" cy="31878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BE9E27D-4055-4CDB-8AB5-A6A613478F64}"/>
              </a:ext>
            </a:extLst>
          </p:cNvPr>
          <p:cNvSpPr/>
          <p:nvPr/>
        </p:nvSpPr>
        <p:spPr>
          <a:xfrm>
            <a:off x="3961414" y="3588391"/>
            <a:ext cx="4509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pt-BR" sz="2800" dirty="0">
                <a:solidFill>
                  <a:srgbClr val="FF0000"/>
                </a:solidFill>
              </a:rPr>
              <a:t>Expandir até os objetos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47728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2109337"/>
          </a:xfrm>
        </p:spPr>
        <p:txBody>
          <a:bodyPr>
            <a:normAutofit fontScale="92500"/>
          </a:bodyPr>
          <a:lstStyle/>
          <a:p>
            <a:r>
              <a:rPr lang="pt-BR" dirty="0"/>
              <a:t>CRIAR USUÁRIOS E GRUPOS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619576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ATIVIDADE COMPLETA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0ACF93-A82D-4818-BFC2-65297827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3791"/>
            <a:ext cx="7886700" cy="5103172"/>
          </a:xfrm>
        </p:spPr>
        <p:txBody>
          <a:bodyPr/>
          <a:lstStyle/>
          <a:p>
            <a:r>
              <a:rPr lang="pt-BR" dirty="0"/>
              <a:t>Criar usuários e grupos da sala de aula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5</a:t>
            </a:r>
            <a:r>
              <a:rPr lang="pt-BR" dirty="0"/>
              <a:t> participantes no geral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3</a:t>
            </a:r>
            <a:r>
              <a:rPr lang="pt-BR" dirty="0"/>
              <a:t> grupos (</a:t>
            </a:r>
            <a:r>
              <a:rPr lang="pt-BR" dirty="0">
                <a:solidFill>
                  <a:srgbClr val="FF0000"/>
                </a:solidFill>
              </a:rPr>
              <a:t>manhã e tarde e professores</a:t>
            </a:r>
            <a:r>
              <a:rPr lang="pt-BR" dirty="0"/>
              <a:t>)</a:t>
            </a:r>
          </a:p>
          <a:p>
            <a:pPr lvl="1"/>
            <a:r>
              <a:rPr lang="pt-BR" dirty="0">
                <a:solidFill>
                  <a:srgbClr val="7030A0"/>
                </a:solidFill>
              </a:rPr>
              <a:t>Associar os usuários ao grupo e enviar print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4A8FDDD3-6C1D-48A1-8458-15F92E58782F}"/>
              </a:ext>
            </a:extLst>
          </p:cNvPr>
          <p:cNvSpPr txBox="1">
            <a:spLocks/>
          </p:cNvSpPr>
          <p:nvPr/>
        </p:nvSpPr>
        <p:spPr>
          <a:xfrm>
            <a:off x="628650" y="2818701"/>
            <a:ext cx="4186631" cy="367417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Criar </a:t>
            </a:r>
            <a:r>
              <a:rPr lang="pt-BR" sz="2000" dirty="0" err="1"/>
              <a:t>OU’s</a:t>
            </a:r>
            <a:r>
              <a:rPr lang="pt-BR" sz="2000" dirty="0"/>
              <a:t>:</a:t>
            </a:r>
          </a:p>
          <a:p>
            <a:pPr lvl="1"/>
            <a:r>
              <a:rPr lang="pt-BR" sz="1800" dirty="0">
                <a:solidFill>
                  <a:srgbClr val="FF0000"/>
                </a:solidFill>
              </a:rPr>
              <a:t>Professores</a:t>
            </a:r>
          </a:p>
          <a:p>
            <a:pPr lvl="1"/>
            <a:r>
              <a:rPr lang="pt-BR" sz="1800" dirty="0">
                <a:solidFill>
                  <a:srgbClr val="FF0000"/>
                </a:solidFill>
              </a:rPr>
              <a:t>Alunos_2RM</a:t>
            </a:r>
          </a:p>
          <a:p>
            <a:pPr lvl="1"/>
            <a:r>
              <a:rPr lang="pt-BR" sz="1800" dirty="0">
                <a:solidFill>
                  <a:srgbClr val="FF0000"/>
                </a:solidFill>
              </a:rPr>
              <a:t>Alunos_2RT</a:t>
            </a:r>
          </a:p>
          <a:p>
            <a:r>
              <a:rPr lang="pt-BR" sz="2000" dirty="0"/>
              <a:t>Criar Usuários:</a:t>
            </a:r>
          </a:p>
          <a:p>
            <a:pPr lvl="1"/>
            <a:r>
              <a:rPr lang="pt-BR" sz="1800" dirty="0"/>
              <a:t>Professores</a:t>
            </a:r>
          </a:p>
          <a:p>
            <a:pPr lvl="2"/>
            <a:r>
              <a:rPr lang="pt-BR" sz="1600" dirty="0">
                <a:solidFill>
                  <a:srgbClr val="FF0000"/>
                </a:solidFill>
              </a:rPr>
              <a:t>Danilo Sibov (</a:t>
            </a:r>
            <a:r>
              <a:rPr lang="pt-BR" sz="1600" dirty="0" err="1">
                <a:solidFill>
                  <a:srgbClr val="FF0000"/>
                </a:solidFill>
              </a:rPr>
              <a:t>danilo.sibov</a:t>
            </a:r>
            <a:r>
              <a:rPr lang="pt-BR" sz="16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pt-BR" sz="1800" dirty="0"/>
              <a:t>Alunos_2RM</a:t>
            </a:r>
          </a:p>
          <a:p>
            <a:pPr lvl="2"/>
            <a:r>
              <a:rPr lang="pt-BR" sz="1600" dirty="0">
                <a:solidFill>
                  <a:srgbClr val="FF0000"/>
                </a:solidFill>
              </a:rPr>
              <a:t>Suellen G Rufino (susu.2rm)</a:t>
            </a:r>
          </a:p>
          <a:p>
            <a:pPr lvl="2"/>
            <a:r>
              <a:rPr lang="pt-BR" sz="1600" dirty="0">
                <a:solidFill>
                  <a:srgbClr val="FF0000"/>
                </a:solidFill>
              </a:rPr>
              <a:t>Bruna Landim (bru.2rm)</a:t>
            </a:r>
          </a:p>
          <a:p>
            <a:pPr lvl="1"/>
            <a:r>
              <a:rPr lang="pt-BR" sz="2200" dirty="0"/>
              <a:t>Alunos_2RT</a:t>
            </a:r>
          </a:p>
          <a:p>
            <a:pPr lvl="2"/>
            <a:r>
              <a:rPr lang="it-IT" sz="1600" dirty="0">
                <a:solidFill>
                  <a:srgbClr val="FF0000"/>
                </a:solidFill>
              </a:rPr>
              <a:t>Laura Lima (la.2rt)</a:t>
            </a:r>
          </a:p>
          <a:p>
            <a:pPr lvl="2"/>
            <a:r>
              <a:rPr lang="it-IT" sz="1600" dirty="0">
                <a:solidFill>
                  <a:srgbClr val="FF0000"/>
                </a:solidFill>
              </a:rPr>
              <a:t>Giovanna Araujo (gi.2rt)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FD4B5EFF-27F7-4FD4-B3EF-DC5588A290F0}"/>
              </a:ext>
            </a:extLst>
          </p:cNvPr>
          <p:cNvSpPr txBox="1">
            <a:spLocks/>
          </p:cNvSpPr>
          <p:nvPr/>
        </p:nvSpPr>
        <p:spPr>
          <a:xfrm>
            <a:off x="4815281" y="2818701"/>
            <a:ext cx="3891618" cy="367417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Criar Grupos:</a:t>
            </a:r>
          </a:p>
          <a:p>
            <a:pPr lvl="1"/>
            <a:r>
              <a:rPr lang="pt-BR" dirty="0"/>
              <a:t>Professores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Grupo-Professores</a:t>
            </a:r>
          </a:p>
          <a:p>
            <a:pPr lvl="1"/>
            <a:r>
              <a:rPr lang="pt-BR" dirty="0"/>
              <a:t>Alunos_2RM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GP2RM</a:t>
            </a:r>
          </a:p>
          <a:p>
            <a:pPr lvl="1"/>
            <a:r>
              <a:rPr lang="pt-BR" dirty="0"/>
              <a:t>Alunos_2RT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GP2RT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97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8566" cy="47695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b="1" dirty="0"/>
              <a:t>Usuários (</a:t>
            </a:r>
            <a:r>
              <a:rPr lang="pt-BR" sz="1800" b="1" dirty="0" err="1"/>
              <a:t>Users</a:t>
            </a:r>
            <a:r>
              <a:rPr lang="pt-BR" sz="1800" b="1" dirty="0"/>
              <a:t>)</a:t>
            </a:r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dirty="0"/>
              <a:t>É o objeto que guarda algumas as informações do usuário/colaborador da empresa. </a:t>
            </a:r>
          </a:p>
          <a:p>
            <a:pPr marL="0" indent="0">
              <a:buNone/>
            </a:pPr>
            <a:r>
              <a:rPr lang="pt-BR" sz="1800" dirty="0"/>
              <a:t>Estas informações são armazenadas e gerenciadas através de atributos como </a:t>
            </a:r>
            <a:r>
              <a:rPr lang="pt-BR" sz="1800" dirty="0">
                <a:solidFill>
                  <a:srgbClr val="FF0000"/>
                </a:solidFill>
              </a:rPr>
              <a:t>nome completo, números de telefone, e-mail, endereço, departamento, dentre outros</a:t>
            </a:r>
            <a:r>
              <a:rPr lang="pt-BR" sz="1800" dirty="0"/>
              <a:t>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ACTIVE DIRECTORY – OBJETOS</a:t>
            </a:r>
          </a:p>
        </p:txBody>
      </p:sp>
    </p:spTree>
    <p:extLst>
      <p:ext uri="{BB962C8B-B14F-4D97-AF65-F5344CB8AC3E}">
        <p14:creationId xmlns:p14="http://schemas.microsoft.com/office/powerpoint/2010/main" val="316936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188D2C3B-8A6A-4C59-B522-87FFD6A3D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560" y="824028"/>
            <a:ext cx="6191627" cy="5839497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130DDF-8389-4700-B5A8-AC41741DBB41}"/>
              </a:ext>
            </a:extLst>
          </p:cNvPr>
          <p:cNvSpPr/>
          <p:nvPr/>
        </p:nvSpPr>
        <p:spPr>
          <a:xfrm>
            <a:off x="937979" y="3881332"/>
            <a:ext cx="1860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Verificar o tipo do objeto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C3F923-4486-4169-9153-F62B0A6B4687}"/>
              </a:ext>
            </a:extLst>
          </p:cNvPr>
          <p:cNvSpPr/>
          <p:nvPr/>
        </p:nvSpPr>
        <p:spPr>
          <a:xfrm>
            <a:off x="4790114" y="5645872"/>
            <a:ext cx="864066" cy="32709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FCF203-15E4-4BB1-8881-9E6F94477936}"/>
              </a:ext>
            </a:extLst>
          </p:cNvPr>
          <p:cNvSpPr/>
          <p:nvPr/>
        </p:nvSpPr>
        <p:spPr>
          <a:xfrm>
            <a:off x="1096716" y="780802"/>
            <a:ext cx="2720274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1529BE0-1C7F-408D-B319-698E5295FB67}"/>
              </a:ext>
            </a:extLst>
          </p:cNvPr>
          <p:cNvSpPr/>
          <p:nvPr/>
        </p:nvSpPr>
        <p:spPr>
          <a:xfrm>
            <a:off x="1096716" y="1906702"/>
            <a:ext cx="1939203" cy="2746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B0A9CB9-A67F-4016-AAD1-725E416D58D5}"/>
              </a:ext>
            </a:extLst>
          </p:cNvPr>
          <p:cNvSpPr/>
          <p:nvPr/>
        </p:nvSpPr>
        <p:spPr>
          <a:xfrm>
            <a:off x="1217752" y="2941557"/>
            <a:ext cx="1265388" cy="2746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09E4628-3FFE-49A2-AEBE-707EDA8EA302}"/>
              </a:ext>
            </a:extLst>
          </p:cNvPr>
          <p:cNvSpPr/>
          <p:nvPr/>
        </p:nvSpPr>
        <p:spPr>
          <a:xfrm>
            <a:off x="4763020" y="1511497"/>
            <a:ext cx="864066" cy="32709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2847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8566" cy="4769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/>
              <a:t>Contato (</a:t>
            </a:r>
            <a:r>
              <a:rPr lang="pt-BR" sz="1800" b="1" dirty="0" err="1"/>
              <a:t>Contact</a:t>
            </a:r>
            <a:r>
              <a:rPr lang="pt-BR" sz="1800" b="1" dirty="0"/>
              <a:t>)</a:t>
            </a:r>
          </a:p>
          <a:p>
            <a:pPr marL="0" indent="0">
              <a:buNone/>
            </a:pPr>
            <a:r>
              <a:rPr lang="pt-BR" sz="1800" dirty="0"/>
              <a:t>É um objeto estático utilizado para armazenar informações de contato, tais como telefone, endereço e e-mail. 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É um usuário só que sem direitos de login.</a:t>
            </a:r>
          </a:p>
          <a:p>
            <a:pPr marL="0" indent="0">
              <a:buNone/>
            </a:pPr>
            <a:r>
              <a:rPr lang="pt-BR" sz="1800" dirty="0"/>
              <a:t>Ao contrario do que ocorre com o objeto usuário, a um registro de contato não podem ser atribuídas permissões. 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ACTIVE DIRECTORY – OBJETOS</a:t>
            </a:r>
          </a:p>
        </p:txBody>
      </p:sp>
    </p:spTree>
    <p:extLst>
      <p:ext uri="{BB962C8B-B14F-4D97-AF65-F5344CB8AC3E}">
        <p14:creationId xmlns:p14="http://schemas.microsoft.com/office/powerpoint/2010/main" val="224187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3416212"/>
          </a:xfrm>
        </p:spPr>
        <p:txBody>
          <a:bodyPr>
            <a:normAutofit/>
          </a:bodyPr>
          <a:lstStyle/>
          <a:p>
            <a:r>
              <a:rPr lang="pt-BR" dirty="0"/>
              <a:t>GRUPOS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206555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8566" cy="47695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b="1" dirty="0"/>
              <a:t>Grupo de Usuários no Active </a:t>
            </a:r>
            <a:r>
              <a:rPr lang="pt-BR" sz="1800" b="1" dirty="0" err="1"/>
              <a:t>Directory</a:t>
            </a:r>
            <a:endParaRPr lang="pt-BR" sz="18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dirty="0"/>
              <a:t>Dentro da concepção de um Serviço de diretório, um grupo é um </a:t>
            </a:r>
            <a:r>
              <a:rPr lang="pt-BR" sz="1800" dirty="0">
                <a:solidFill>
                  <a:srgbClr val="FF0000"/>
                </a:solidFill>
              </a:rPr>
              <a:t>conjunto de usuários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7030A0"/>
                </a:solidFill>
              </a:rPr>
              <a:t>contatos de e-mail</a:t>
            </a:r>
            <a:r>
              <a:rPr lang="pt-BR" sz="1800" dirty="0"/>
              <a:t> e </a:t>
            </a:r>
            <a:r>
              <a:rPr lang="pt-BR" sz="1800" dirty="0">
                <a:solidFill>
                  <a:srgbClr val="0070C0"/>
                </a:solidFill>
              </a:rPr>
              <a:t>computadores</a:t>
            </a:r>
            <a:r>
              <a:rPr lang="pt-BR" sz="1800" dirty="0"/>
              <a:t> que podem ser gerenciados como uma única unidade chamada grupo. </a:t>
            </a:r>
          </a:p>
          <a:p>
            <a:pPr marL="0" indent="0">
              <a:buNone/>
            </a:pPr>
            <a:r>
              <a:rPr lang="pt-BR" sz="1800" dirty="0"/>
              <a:t>Normalmente são atribuídos a elementos que compartilham propriedades semelhantes em relação a atributos como permissões de acesso.</a:t>
            </a:r>
          </a:p>
          <a:p>
            <a:pPr marL="0" indent="0">
              <a:buNone/>
            </a:pPr>
            <a:endParaRPr lang="pt-BR" sz="1800" dirty="0"/>
          </a:p>
          <a:p>
            <a:pPr marL="0" indent="0" algn="ctr">
              <a:buNone/>
            </a:pPr>
            <a:r>
              <a:rPr lang="pt-BR" sz="1800" dirty="0">
                <a:solidFill>
                  <a:srgbClr val="7030A0"/>
                </a:solidFill>
              </a:rPr>
              <a:t>Qual objeto de grupo já trabalhamos?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ACTIVE DIRECTORY – OBJETOS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DAE9A5-341D-4E2A-AD22-F9B1B4ED7C38}"/>
              </a:ext>
            </a:extLst>
          </p:cNvPr>
          <p:cNvSpPr/>
          <p:nvPr/>
        </p:nvSpPr>
        <p:spPr>
          <a:xfrm>
            <a:off x="1384184" y="4838243"/>
            <a:ext cx="6023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Remote Desktop </a:t>
            </a:r>
            <a:r>
              <a:rPr lang="pt-BR" dirty="0" err="1">
                <a:solidFill>
                  <a:srgbClr val="FF0000"/>
                </a:solidFill>
              </a:rPr>
              <a:t>Users</a:t>
            </a:r>
            <a:r>
              <a:rPr lang="pt-BR" dirty="0">
                <a:solidFill>
                  <a:srgbClr val="FF0000"/>
                </a:solidFill>
              </a:rPr>
              <a:t> (já estava </a:t>
            </a:r>
            <a:r>
              <a:rPr lang="pt-BR" dirty="0" err="1">
                <a:solidFill>
                  <a:srgbClr val="FF0000"/>
                </a:solidFill>
              </a:rPr>
              <a:t>pré</a:t>
            </a:r>
            <a:r>
              <a:rPr lang="pt-BR" dirty="0">
                <a:solidFill>
                  <a:srgbClr val="FF0000"/>
                </a:solidFill>
              </a:rPr>
              <a:t>-cadastrado, porém não estava com diretiva de acesso</a:t>
            </a:r>
          </a:p>
        </p:txBody>
      </p:sp>
    </p:spTree>
    <p:extLst>
      <p:ext uri="{BB962C8B-B14F-4D97-AF65-F5344CB8AC3E}">
        <p14:creationId xmlns:p14="http://schemas.microsoft.com/office/powerpoint/2010/main" val="165838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3106</TotalTime>
  <Words>1147</Words>
  <Application>Microsoft Office PowerPoint</Application>
  <PresentationFormat>Apresentação na tela (4:3)</PresentationFormat>
  <Paragraphs>161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55</cp:revision>
  <dcterms:created xsi:type="dcterms:W3CDTF">2019-02-19T13:22:14Z</dcterms:created>
  <dcterms:modified xsi:type="dcterms:W3CDTF">2021-06-16T11:20:30Z</dcterms:modified>
</cp:coreProperties>
</file>