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0" r:id="rId1"/>
  </p:sldMasterIdLst>
  <p:notesMasterIdLst>
    <p:notesMasterId r:id="rId20"/>
  </p:notesMasterIdLst>
  <p:handoutMasterIdLst>
    <p:handoutMasterId r:id="rId21"/>
  </p:handoutMasterIdLst>
  <p:sldIdLst>
    <p:sldId id="271" r:id="rId2"/>
    <p:sldId id="256" r:id="rId3"/>
    <p:sldId id="272" r:id="rId4"/>
    <p:sldId id="273" r:id="rId5"/>
    <p:sldId id="274" r:id="rId6"/>
    <p:sldId id="287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68" userDrawn="1">
          <p15:clr>
            <a:srgbClr val="A4A3A4"/>
          </p15:clr>
        </p15:guide>
        <p15:guide id="2" pos="244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inimized">
    <p:restoredLeft sz="11411"/>
    <p:restoredTop sz="28007" autoAdjust="0"/>
  </p:normalViewPr>
  <p:slideViewPr>
    <p:cSldViewPr>
      <p:cViewPr varScale="1">
        <p:scale>
          <a:sx n="15" d="100"/>
          <a:sy n="15" d="100"/>
        </p:scale>
        <p:origin x="3210" y="3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howGuides="1">
      <p:cViewPr varScale="1">
        <p:scale>
          <a:sx n="90" d="100"/>
          <a:sy n="90" d="100"/>
        </p:scale>
        <p:origin x="4224" y="208"/>
      </p:cViewPr>
      <p:guideLst>
        <p:guide orient="horz" pos="3168"/>
        <p:guide pos="2448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867EE8-5A48-9F4E-992C-8C06D8D55E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9C8EEE-9500-F442-8DB1-F6ECA9269C65}" type="datetimeFigureOut">
              <a:rPr lang="en-US" smtClean="0"/>
              <a:t>7/19/2022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A1CE1F-1D6C-BD46-894B-ABC7466D81A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218CB2-FAB6-024F-A30E-78905DF5D4C2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1664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7558"/>
            <a:ext cx="3505200" cy="85327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400" dirty="0"/>
              <a:t>    </a:t>
            </a:r>
            <a:endParaRPr lang="en-US" sz="1400" b="1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38426" y="917166"/>
            <a:ext cx="1760538" cy="22784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338426" y="3505200"/>
            <a:ext cx="7052974" cy="5295900"/>
          </a:xfrm>
          <a:prstGeom prst="rect">
            <a:avLst/>
          </a:prstGeom>
        </p:spPr>
        <p:txBody>
          <a:bodyPr vert="horz" lIns="91440" tIns="45720" rIns="91440" bIns="45720" numCol="2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Picture 41">
            <a:extLst>
              <a:ext uri="{FF2B5EF4-FFF2-40B4-BE49-F238E27FC236}">
                <a16:creationId xmlns:a16="http://schemas.microsoft.com/office/drawing/2014/main" id="{6F52D2D5-008A-C64A-818A-A564C0BF04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418" y="252412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object 7">
            <a:extLst>
              <a:ext uri="{FF2B5EF4-FFF2-40B4-BE49-F238E27FC236}">
                <a16:creationId xmlns:a16="http://schemas.microsoft.com/office/drawing/2014/main" id="{B74D6534-A117-D848-B03D-58B734301956}"/>
              </a:ext>
            </a:extLst>
          </p:cNvPr>
          <p:cNvSpPr/>
          <p:nvPr/>
        </p:nvSpPr>
        <p:spPr>
          <a:xfrm>
            <a:off x="0" y="893919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730345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976313"/>
            <a:ext cx="1760537" cy="2278062"/>
          </a:xfrm>
        </p:spPr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FF73D-F42B-0846-980D-70F8DD172138}"/>
              </a:ext>
            </a:extLst>
          </p:cNvPr>
          <p:cNvSpPr txBox="1"/>
          <p:nvPr/>
        </p:nvSpPr>
        <p:spPr>
          <a:xfrm>
            <a:off x="2208212" y="944622"/>
            <a:ext cx="525780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How to Use</a:t>
            </a:r>
          </a:p>
          <a:p>
            <a:endParaRPr lang="en-US" sz="1100" dirty="0"/>
          </a:p>
          <a:p>
            <a:r>
              <a:rPr lang="en-US" sz="1100" dirty="0"/>
              <a:t>This document is both an Student Guide and Educator Guide.  Print the Student Guide as a PDF for distribution to your students. You can also print this educator guide, see instructions below.</a:t>
            </a:r>
          </a:p>
          <a:p>
            <a:endParaRPr lang="en-US" sz="1100" b="1" dirty="0"/>
          </a:p>
          <a:p>
            <a:r>
              <a:rPr lang="en-US" sz="1100" b="1" dirty="0"/>
              <a:t>Printing Student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Normal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Windows</a:t>
            </a:r>
            <a:r>
              <a:rPr lang="en-US" sz="1100" dirty="0"/>
              <a:t>:</a:t>
            </a:r>
            <a:endParaRPr lang="en-US" sz="1100" b="1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Create PDF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Mac</a:t>
            </a:r>
            <a:r>
              <a:rPr lang="en-US" sz="1100" dirty="0"/>
              <a:t> 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Export &gt; File Format: PDF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en-US" sz="1100" dirty="0"/>
          </a:p>
          <a:p>
            <a:r>
              <a:rPr lang="en-US" sz="1100" b="1" dirty="0"/>
              <a:t>Printing Educator Guide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dirty="0"/>
              <a:t>Click </a:t>
            </a:r>
            <a:r>
              <a:rPr lang="en-US" sz="1100" b="1" dirty="0"/>
              <a:t>View &gt; Notes Pages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100" b="1" dirty="0"/>
              <a:t>File &gt; Print &gt; Layout: Notes</a:t>
            </a:r>
          </a:p>
        </p:txBody>
      </p:sp>
      <p:sp>
        <p:nvSpPr>
          <p:cNvPr id="7" name="Notes Placeholder 2">
            <a:extLst>
              <a:ext uri="{FF2B5EF4-FFF2-40B4-BE49-F238E27FC236}">
                <a16:creationId xmlns:a16="http://schemas.microsoft.com/office/drawing/2014/main" id="{1D84E0D3-57DC-0E41-972C-6F342B64D704}"/>
              </a:ext>
            </a:extLst>
          </p:cNvPr>
          <p:cNvSpPr txBox="1">
            <a:spLocks/>
          </p:cNvSpPr>
          <p:nvPr/>
        </p:nvSpPr>
        <p:spPr>
          <a:xfrm>
            <a:off x="2438400" y="3254375"/>
            <a:ext cx="3547774" cy="6048375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8" name="Notes Placeholder 2">
            <a:extLst>
              <a:ext uri="{FF2B5EF4-FFF2-40B4-BE49-F238E27FC236}">
                <a16:creationId xmlns:a16="http://schemas.microsoft.com/office/drawing/2014/main" id="{7928696A-81D1-A14B-BA40-56970FFB6D8F}"/>
              </a:ext>
            </a:extLst>
          </p:cNvPr>
          <p:cNvSpPr txBox="1">
            <a:spLocks/>
          </p:cNvSpPr>
          <p:nvPr/>
        </p:nvSpPr>
        <p:spPr>
          <a:xfrm>
            <a:off x="6154449" y="3254375"/>
            <a:ext cx="3547774" cy="5295900"/>
          </a:xfrm>
          <a:prstGeom prst="rect">
            <a:avLst/>
          </a:prstGeom>
        </p:spPr>
        <p:txBody>
          <a:bodyPr vert="horz" lIns="91440" tIns="45720" rIns="91440" bIns="45720" numCol="1" rtlCol="0"/>
          <a:lstStyle>
            <a:lvl1pPr marL="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0" name="Notes Placeholder 9">
            <a:extLst>
              <a:ext uri="{FF2B5EF4-FFF2-40B4-BE49-F238E27FC236}">
                <a16:creationId xmlns:a16="http://schemas.microsoft.com/office/drawing/2014/main" id="{63373483-7C32-BC41-9CEA-FA2B300709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28600" y="4000500"/>
            <a:ext cx="7052974" cy="5295900"/>
          </a:xfrm>
        </p:spPr>
        <p:txBody>
          <a:bodyPr/>
          <a:lstStyle/>
          <a:p>
            <a:r>
              <a:rPr lang="pt-BR" b="0" dirty="0"/>
              <a:t>Objetivo:</a:t>
            </a:r>
          </a:p>
          <a:p>
            <a:r>
              <a:rPr lang="pt-BR" b="0" dirty="0"/>
              <a:t>Este guia de atividades do educador para iniciar o Amazon EC2 em uma nuvem privada virtual não padrão foi desenvolvido como parte das ofertas de conteúdo AWS </a:t>
            </a:r>
            <a:r>
              <a:rPr lang="pt-BR" b="0" dirty="0" err="1"/>
              <a:t>Educate</a:t>
            </a:r>
            <a:r>
              <a:rPr lang="pt-BR" b="0" dirty="0"/>
              <a:t>. O objetivo deste guia é fornecer aos educadores avisos e atividades de extensão em apoio às atividades na nuvem.</a:t>
            </a:r>
          </a:p>
          <a:p>
            <a:endParaRPr lang="pt-BR" b="0" dirty="0"/>
          </a:p>
          <a:p>
            <a:r>
              <a:rPr lang="pt-BR" b="0" dirty="0"/>
              <a:t>Descrição:</a:t>
            </a:r>
          </a:p>
          <a:p>
            <a:r>
              <a:rPr lang="pt-BR" b="0" dirty="0"/>
              <a:t>Este Guia do Educador estrutura a atividade “Iniciar Amazon EC2 em uma nuvem privada virtual não padrão”.</a:t>
            </a:r>
          </a:p>
          <a:p>
            <a:endParaRPr lang="pt-BR" b="0" dirty="0"/>
          </a:p>
          <a:p>
            <a:endParaRPr lang="pt-BR" b="0" dirty="0"/>
          </a:p>
        </p:txBody>
      </p:sp>
    </p:spTree>
    <p:extLst>
      <p:ext uri="{BB962C8B-B14F-4D97-AF65-F5344CB8AC3E}">
        <p14:creationId xmlns:p14="http://schemas.microsoft.com/office/powerpoint/2010/main" val="17052252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9: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Antes que os alunos criem um Amazon EC2: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Pergunte: O que são </a:t>
            </a:r>
            <a:r>
              <a:rPr lang="pt-BR" b="0" dirty="0" err="1"/>
              <a:t>AMIs</a:t>
            </a:r>
            <a:r>
              <a:rPr lang="pt-BR" b="0" dirty="0"/>
              <a:t>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Informações básicas para informar as respostas: Modelos pré-configurados para suas instâncias, conhecidos como Amazon </a:t>
            </a:r>
            <a:r>
              <a:rPr lang="pt-BR" b="0" dirty="0" err="1"/>
              <a:t>Machine</a:t>
            </a:r>
            <a:r>
              <a:rPr lang="pt-BR" b="0" dirty="0"/>
              <a:t> </a:t>
            </a:r>
            <a:r>
              <a:rPr lang="pt-BR" b="0" dirty="0" err="1"/>
              <a:t>Images</a:t>
            </a:r>
            <a:r>
              <a:rPr lang="pt-BR" b="0" dirty="0"/>
              <a:t> (</a:t>
            </a:r>
            <a:r>
              <a:rPr lang="pt-BR" b="0" dirty="0" err="1"/>
              <a:t>AMIs</a:t>
            </a:r>
            <a:r>
              <a:rPr lang="pt-BR" b="0" dirty="0"/>
              <a:t>), que empacotam os bits de que você precisa para seu servidor (incluindo o sistema operacional e software adicional).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Garanta que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Preste muita atenção às configurações de rede, </a:t>
            </a:r>
            <a:r>
              <a:rPr lang="pt-BR" b="0" dirty="0" err="1"/>
              <a:t>sub-rede</a:t>
            </a:r>
            <a:r>
              <a:rPr lang="pt-BR" b="0" dirty="0"/>
              <a:t> e atribuição automática; estes devem estar corretos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Não selecionou o padrão VPC AWS fornece por padrão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Escolhi a </a:t>
            </a:r>
            <a:r>
              <a:rPr lang="pt-BR" b="0" dirty="0" err="1"/>
              <a:t>sub-rede</a:t>
            </a:r>
            <a:r>
              <a:rPr lang="pt-BR" b="0" dirty="0"/>
              <a:t> correta da </a:t>
            </a:r>
            <a:r>
              <a:rPr lang="pt-BR" b="0" dirty="0" err="1"/>
              <a:t>Sub-rede</a:t>
            </a:r>
            <a:r>
              <a:rPr lang="pt-BR" b="0" dirty="0"/>
              <a:t> pública | </a:t>
            </a:r>
            <a:r>
              <a:rPr lang="pt-BR" b="0" dirty="0" err="1"/>
              <a:t>us-east</a:t>
            </a:r>
            <a:r>
              <a:rPr lang="pt-BR" b="0" dirty="0"/>
              <a:t> 1a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Ter definido a atribuição automática de IP público corretamente; sem configurar isso corretamente, o EC2 não receberá um endereço IP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 err="1"/>
              <a:t>Prompt</a:t>
            </a:r>
            <a:r>
              <a:rPr lang="pt-BR" b="0" dirty="0"/>
              <a:t> de linguagem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Esta terminologia e conceito podem ser novos para os alunos: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AMI: uma Amazon </a:t>
            </a:r>
            <a:r>
              <a:rPr lang="pt-BR" b="0" dirty="0" err="1"/>
              <a:t>Machine</a:t>
            </a:r>
            <a:r>
              <a:rPr lang="pt-BR" b="0" dirty="0"/>
              <a:t> </a:t>
            </a:r>
            <a:r>
              <a:rPr lang="pt-BR" b="0" dirty="0" err="1"/>
              <a:t>Image</a:t>
            </a:r>
            <a:r>
              <a:rPr lang="pt-BR" b="0" dirty="0"/>
              <a:t> (AMI) é um modelo que contém uma configuração de software (por exemplo, um sistema operacional, um servidor de aplicativos e aplicativos). De um AMI, você inicia uma instância, que é uma cópia do AMI em execução como um servidor virtual na nuvem.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09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10: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Antes que os alunos continuem para a etapa 1: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Pergunte: Nas próximas etapas da atividade, você usará SSH ou um par de chaves? (par de chaves)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Garanta que os alunos: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Reveja atentamente as configurações do grupo de segurança. Peça-lhes que verifiquem se HTTP, Porta 80 e </a:t>
            </a:r>
            <a:r>
              <a:rPr lang="pt-BR" b="0" dirty="0" err="1"/>
              <a:t>Anywhere</a:t>
            </a:r>
            <a:r>
              <a:rPr lang="pt-BR" b="0" dirty="0"/>
              <a:t> estão configurados corretamente. (os alunos às vezes adicionam a porta HTTPS 443)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 err="1"/>
              <a:t>Prompt</a:t>
            </a:r>
            <a:r>
              <a:rPr lang="pt-BR" b="0" dirty="0"/>
              <a:t> de linguagem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Esta terminologia e conceito podem ser novos para os alunos: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Par de chaves: um par de chaves, que consiste em uma chave privada e uma chave pública, é um conjunto de credenciais de segurança que você usa para provar sua identidade ao se conectar a uma instância. O Amazon EC2 armazena a chave pública e você armazena a chave privada. Você usa a chave privada, em vez de uma senha, para acessar com segurança suas instâncias. Qualquer pessoa que possua suas chaves privadas pode se conectar às suas instâncias, então é importante que você armazene suas chaves privadas em um local seguro.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06174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11: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Atividade sugerida: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Alunos em pares. Peça-lhes que descrevam o diagrama de infraestrutura e como ele mostra o que acabaram de construir.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Peça aos alunos que verifiquem todas as suas configurações. A razão pela qual as coisas muitas vezes não funcionam neste ponto da atividade incluem: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script </a:t>
            </a:r>
            <a:r>
              <a:rPr lang="pt-BR" b="0" dirty="0" err="1"/>
              <a:t>Bash</a:t>
            </a:r>
            <a:r>
              <a:rPr lang="pt-BR" b="0" dirty="0"/>
              <a:t> foi adicionado indevidamente aos dados do usuário (espaços à direita, erros no código, cópia / colagem incorreta)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Os grupos de segurança não foram configurados corretamente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As configurações de IP automático, VPC, AZ não foram definidas corretamente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6735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b="0" dirty="0"/>
              <a:t>Facilitação de atividades, página 12: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Discussão pós-atividade</a:t>
            </a:r>
          </a:p>
          <a:p>
            <a:pPr algn="just"/>
            <a:r>
              <a:rPr lang="pt-BR" b="0" dirty="0"/>
              <a:t>Faz:</a:t>
            </a:r>
          </a:p>
          <a:p>
            <a:pPr algn="just"/>
            <a:r>
              <a:rPr lang="pt-BR" b="0" dirty="0"/>
              <a:t>Revise a finalidade de um VPC padrão e os motivos pelos quais você deseja implantar instâncias EC2 em um VPC padrão, em vez de um VPC privado.</a:t>
            </a:r>
          </a:p>
          <a:p>
            <a:pPr algn="just"/>
            <a:r>
              <a:rPr lang="pt-BR" b="0" dirty="0"/>
              <a:t>Fale sobre uma rede privada ou VPC não padrão e discuta por que você escolheria criar um VPC em vez de usar o VPC padrão fornecido pela AWS</a:t>
            </a:r>
          </a:p>
          <a:p>
            <a:pPr algn="just"/>
            <a:r>
              <a:rPr lang="pt-BR" b="0" dirty="0"/>
              <a:t>Peça aos alunos que </a:t>
            </a:r>
            <a:r>
              <a:rPr lang="pt-BR" b="0" dirty="0" err="1"/>
              <a:t>dêem</a:t>
            </a:r>
            <a:r>
              <a:rPr lang="pt-BR" b="0" dirty="0"/>
              <a:t> diferentes exemplos ou cenários de uso para o VPC padrão fornecido pela AWS em vez do VPC não padrão (por exemplo, desenvolvimento versus produção)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Desta vez, peça aos alunos que apresentem sua própria ideia de caso de uso (no lugar do </a:t>
            </a:r>
            <a:r>
              <a:rPr lang="pt-BR" b="0" dirty="0" err="1"/>
              <a:t>BitBeat</a:t>
            </a:r>
            <a:r>
              <a:rPr lang="pt-BR" b="0" dirty="0"/>
              <a:t>) e depois troquem casos de uso. Como alternativa, forneça um caso de uso mais especializado que seja mais relevante para seus alunos.</a:t>
            </a:r>
          </a:p>
          <a:p>
            <a:pPr algn="just"/>
            <a:r>
              <a:rPr lang="pt-BR" b="0" dirty="0"/>
              <a:t>Desafio</a:t>
            </a:r>
          </a:p>
          <a:p>
            <a:pPr algn="just"/>
            <a:r>
              <a:rPr lang="pt-BR" b="0" dirty="0"/>
              <a:t>Fazer: apresentar o (s) caso (s) de uso como um desafio e fazer os alunos concluírem o desafio e compartilharem como o abordaram. Faça com que a classe ou um painel de jurados vote no vencedor do desafio e conceda um prêmio.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Extensão: percursos de carreira</a:t>
            </a:r>
          </a:p>
          <a:p>
            <a:pPr algn="just"/>
            <a:r>
              <a:rPr lang="pt-BR" b="0" dirty="0"/>
              <a:t>O que fazer: peça aos alunos que escolham um plano de carreira (entre os 12 mostrados no portal do aluno). Vá para o repositório de conteúdo no Portal Educar da AWS e baixe os Guias do Educador para cada plano de carreira. Agrupe os alunos em pares ou pequenos grupos com base em interesses sobrepostos e peça-lhes que concluam a atividade do aluno em cada Guia do educador alinhado ao caminho.</a:t>
            </a:r>
          </a:p>
          <a:p>
            <a:r>
              <a:rPr lang="pt-BR" b="0" dirty="0"/>
              <a:t>Link: https://www.awseducate.com/educator/s/content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410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13: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Representam conceitos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Peça aos alunos que desenhem um diagrama do que construíram nesta atividade. Certifique-se de que eles capturem os principais conceitos e terminologia que aprenderam durante a atividade. Peça aos alunos que compartilhem seu trabalho em pares, grupos ou com a classe inteira e expliquem seus diagramas. Peça-lhes que declarem o que funcionou bem e quais desafios enfrentaram durante a atividade.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6254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Assessments-Key concepts and terminology assessment Page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1185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Assessments-Key concepts and terminology assessment Page 2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3508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Task assessment Page 1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05161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73063" y="1074738"/>
            <a:ext cx="1760537" cy="227806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Task and Performance-Based assessment Pages 1-2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430C4EC-B91D-2D49-B969-E4B8EF2E26D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7916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Facilitação de atividades, página 2: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Online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Aviso: peça aos alunos que escrevam em suas anotações ou compartilhem no bate-papo sua resposta ao seguinte aviso. Os alunos podem concluir isso como um </a:t>
            </a:r>
            <a:r>
              <a:rPr lang="pt-BR" sz="1200" b="0" dirty="0" err="1"/>
              <a:t>pré</a:t>
            </a:r>
            <a:r>
              <a:rPr lang="pt-BR" sz="1200" b="0" dirty="0"/>
              <a:t>-trabalho, junto com o </a:t>
            </a:r>
            <a:r>
              <a:rPr lang="pt-BR" sz="1200" b="0" dirty="0" err="1"/>
              <a:t>prompt</a:t>
            </a:r>
            <a:r>
              <a:rPr lang="pt-BR" sz="1200" b="0" dirty="0"/>
              <a:t> de discussão a seguir: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Por que a tarefa exige o uso do não padrão em vez do Amazon Virtual Private Cloud (VPC) padrão? Não se preocupe se você não tiver experiência com o Amazon VPC - você aprenderá a usar o Amazon VPC nesta atividade de aprendizado prático.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O instrutor pergunta: Por que a tarefa exige o uso do não padrão em vez do Amazon VPC padrão?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[Escolha um aluno.]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O instrutor diz: Conte-nos mais sobre como você usou o Amazon VPC.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[Escolha um aluno, se aplicável.]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[Se os alunos não estiverem familiarizados com o Amazon VPC, diga a eles que não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se preocupar e que eles farão o aprendizado prático do Amazon VPC nesta atividade.]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Discussão </a:t>
            </a:r>
            <a:r>
              <a:rPr lang="pt-BR" sz="1200" b="0" dirty="0" err="1"/>
              <a:t>pré</a:t>
            </a:r>
            <a:r>
              <a:rPr lang="pt-BR" sz="1200" b="0" dirty="0"/>
              <a:t>-atividade (IP)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Faça pares com os alunos ou peça-lhes que trabalhem em pequenos grupos e, a seguir, discuta em classe. Deixe os alunos saberem que eles serão capazes de responder a essa pergunta com confiança após a conclusão da atividade.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Aviso </a:t>
            </a:r>
            <a:r>
              <a:rPr lang="pt-BR" sz="1200" b="0" dirty="0" err="1"/>
              <a:t>pré</a:t>
            </a:r>
            <a:r>
              <a:rPr lang="pt-BR" sz="1200" b="0" dirty="0"/>
              <a:t>-atividade: (O)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Leia o cenário e responda ao </a:t>
            </a:r>
            <a:r>
              <a:rPr lang="pt-BR" sz="1200" b="0" dirty="0" err="1"/>
              <a:t>prompt</a:t>
            </a:r>
            <a:r>
              <a:rPr lang="pt-BR" sz="1200" b="0" dirty="0"/>
              <a:t> em suas notas. (Isso também pode ser feito como trabalho de </a:t>
            </a:r>
            <a:r>
              <a:rPr lang="pt-BR" sz="1200" b="0" dirty="0" err="1"/>
              <a:t>pré</a:t>
            </a:r>
            <a:r>
              <a:rPr lang="pt-BR" sz="1200" b="0" dirty="0"/>
              <a:t>-atividade com as questões Ativar Conhecimento de Fundo.)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Informações básicas para informar as respostas: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dirty="0"/>
              <a:t>No cenário de negócios, a tarefa é criar um novo VPC no qual uma instância do Amazon EC2 seja implantada para testes de longo prazo; o VPC padrão permite testes esporádicos.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182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sz="1800" b="0" dirty="0"/>
              <a:t>Facilitação de atividades, página 3:</a:t>
            </a:r>
          </a:p>
          <a:p>
            <a:pPr algn="just"/>
            <a:endParaRPr lang="pt-BR" sz="1800" b="0" dirty="0"/>
          </a:p>
          <a:p>
            <a:pPr algn="just"/>
            <a:r>
              <a:rPr lang="pt-BR" sz="1800" b="0" dirty="0"/>
              <a:t>Estratégia de alfabetização (IP)</a:t>
            </a:r>
          </a:p>
          <a:p>
            <a:pPr algn="just"/>
            <a:r>
              <a:rPr lang="pt-BR" sz="1800" b="0" dirty="0"/>
              <a:t>Peça aos alunos que leiam as páginas 2-3. Enquanto os alunos leem, faça-os circular termos importantes que conhecem e sublinhar termos que não conhecem. Depois que os alunos terminarem de ler, discuta a tarefa da atividade. Escolha um aluno para reformular e explicar a tarefa da atividade usando os termos identificados na leitura. Certifique-se de que os termos e conceitos-chave identificados pelos alunos sejam discutidos por toda a classe.</a:t>
            </a:r>
          </a:p>
          <a:p>
            <a:pPr algn="just"/>
            <a:endParaRPr lang="pt-BR" sz="1800" b="0" dirty="0"/>
          </a:p>
          <a:p>
            <a:pPr algn="just"/>
            <a:r>
              <a:rPr lang="pt-BR" sz="1800" b="0" dirty="0"/>
              <a:t>Considere exibir as definições para cada termo e conceito em um local visível na sala de aula ou peça aos alunos que combinem os termos e definições em pares. Como alternativa, pergunte aos alunos o nome de um VPC que está pronto para uso para que você não precise criar e configurar seu próprio VPC e verifique se eles entendem os termos e definições principais. Uma avaliação de terminologia também está incluída neste baralho como uma opção para verificar a compreensão do aluno.</a:t>
            </a:r>
          </a:p>
          <a:p>
            <a:pPr algn="just"/>
            <a:endParaRPr lang="pt-BR" sz="1800" b="0" dirty="0"/>
          </a:p>
          <a:p>
            <a:pPr algn="just"/>
            <a:r>
              <a:rPr lang="pt-BR" sz="1800" b="0" dirty="0"/>
              <a:t>Estratégia de Alfabetização (O)</a:t>
            </a:r>
          </a:p>
          <a:p>
            <a:pPr algn="just"/>
            <a:r>
              <a:rPr lang="pt-BR" sz="1800" b="0" dirty="0"/>
              <a:t>Peça aos alunos que leiam as páginas 2-3. Enquanto os alunos leem, peça-lhes que destaquem termos importantes. Depois que os alunos terminarem a leitura, eles devem escrever a tarefa da atividade, explicando a tarefa em suas próprias palavras e certificando-se de incluir os termos identificados na leitura. Considere oferecer acesso a definições ou solicitar que os alunos encontrem as definições de termos importantes online.</a:t>
            </a:r>
          </a:p>
          <a:p>
            <a:pPr algn="just"/>
            <a:endParaRPr lang="pt-BR" sz="1800" b="0" dirty="0"/>
          </a:p>
          <a:p>
            <a:pPr algn="just"/>
            <a:r>
              <a:rPr lang="pt-BR" sz="1800" b="0" dirty="0" err="1"/>
              <a:t>Prompt</a:t>
            </a:r>
            <a:r>
              <a:rPr lang="pt-BR" sz="1800" b="0" dirty="0"/>
              <a:t> de linguagem</a:t>
            </a:r>
          </a:p>
          <a:p>
            <a:pPr algn="just"/>
            <a:r>
              <a:rPr lang="pt-BR" sz="1800" b="0" dirty="0"/>
              <a:t>Esta terminologia específica da AWS pode ser nova para os alunos e é importante para ter sucesso nesta atividade:</a:t>
            </a:r>
          </a:p>
          <a:p>
            <a:pPr algn="just"/>
            <a:r>
              <a:rPr lang="pt-BR" sz="1800" b="0" dirty="0"/>
              <a:t>Amazon Virtual Private Cloud (VPC): uma rede virtual dedicada à sua conta AWS</a:t>
            </a:r>
          </a:p>
          <a:p>
            <a:pPr algn="just"/>
            <a:r>
              <a:rPr lang="pt-BR" sz="1800" b="0" dirty="0"/>
              <a:t>Amazon </a:t>
            </a:r>
            <a:r>
              <a:rPr lang="pt-BR" sz="1800" b="0" dirty="0" err="1"/>
              <a:t>Elastic</a:t>
            </a:r>
            <a:r>
              <a:rPr lang="pt-BR" sz="1800" b="0" dirty="0"/>
              <a:t> Compute Cloud (EC2): use o Amazon EC2 para iniciar quantos servidores virtuais você precisar, configurar a segurança e a rede e gerenciar o armazenamento</a:t>
            </a:r>
          </a:p>
          <a:p>
            <a:pPr algn="just"/>
            <a:r>
              <a:rPr lang="pt-BR" sz="1800" b="0" dirty="0"/>
              <a:t>Instâncias: ambientes de computação virtual</a:t>
            </a:r>
          </a:p>
          <a:p>
            <a:pPr algn="just"/>
            <a:r>
              <a:rPr lang="pt-BR" sz="1800" b="0" dirty="0"/>
              <a:t>VPC padrão: um VPC que já está configurado e pronto para você usar; você pode iniciar instâncias em seu VPC padrão imediatamente ou pode criar seu próprio VPC não padrão e configurá-lo conforme necessário</a:t>
            </a:r>
          </a:p>
          <a:p>
            <a:pPr algn="just"/>
            <a:r>
              <a:rPr lang="pt-BR" sz="1800" b="0" dirty="0"/>
              <a:t>Tabela de rotas: um conjunto de regras, chamadas rotas, que são usadas para determinar para onde o tráfego da rede é direcionado</a:t>
            </a:r>
          </a:p>
          <a:p>
            <a:pPr algn="just"/>
            <a:r>
              <a:rPr lang="pt-BR" sz="1800" b="0" dirty="0"/>
              <a:t>Gateway de Internet (IGW): um gateway que você anexa ao seu VPC para permitir a comunicação entre recursos em seu VPC e a Internet</a:t>
            </a:r>
          </a:p>
          <a:p>
            <a:pPr algn="just"/>
            <a:r>
              <a:rPr lang="pt-BR" sz="1800" b="0" dirty="0"/>
              <a:t>Grupo de segurança: atua como um firewall virtual para suas instâncias EC2 para controlar o tráfego de entrada e saída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35557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Facilitação de atividades, página 4: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Antes que os alunos criem uma nuvem privada virtual: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Pergunte: O que o diagrama mostra?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Informações básicas para informar as respostas: mostra a infraestrutura que será construída na atividade, incluindo a criação de um VPC, a criação e anexação de um gateway de Internet e a criação de um grupo de segurança.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Conforme os alunos criam suas nuvens privadas virtuais, eles podem escolher os atributos errados. Certifique-se de que os alunos usem estes atributos: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/>
              <a:t>Tag</a:t>
            </a:r>
            <a:r>
              <a:rPr lang="pt-BR" sz="1400" b="0" dirty="0"/>
              <a:t> de nome: </a:t>
            </a:r>
            <a:r>
              <a:rPr lang="pt-BR" sz="1400" b="0" dirty="0" err="1"/>
              <a:t>VRTest</a:t>
            </a:r>
            <a:r>
              <a:rPr lang="pt-BR" sz="1400" b="0" dirty="0"/>
              <a:t> VPC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Bloco IPv4CIDR: 10.0.0.0/16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Locação: Padrão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Certifique-se de que os alunos não cliquem na opção VPC </a:t>
            </a:r>
            <a:r>
              <a:rPr lang="pt-BR" sz="1400" b="0" dirty="0" err="1"/>
              <a:t>Wizard</a:t>
            </a:r>
            <a:r>
              <a:rPr lang="pt-BR" sz="1400" b="0" dirty="0"/>
              <a:t>; isso fará com que eles tenham um processo de configuração de configuração de VPC diferente.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Suporte online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400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/>
              <a:t>Prompt</a:t>
            </a:r>
            <a:r>
              <a:rPr lang="pt-BR" sz="1400" b="0" dirty="0"/>
              <a:t> de linguagem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/>
              <a:t>Esta terminologia e conceito podem ser novos para os alunos: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400" b="0" dirty="0" err="1"/>
              <a:t>Sub-redes</a:t>
            </a:r>
            <a:r>
              <a:rPr lang="pt-BR" sz="1400" b="0" dirty="0"/>
              <a:t>: um intervalo de endereços IP em seu VPC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73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b="0" dirty="0"/>
              <a:t>Facilitação de atividades, página 5: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Verifique a compreensão (IP e O)</a:t>
            </a:r>
          </a:p>
          <a:p>
            <a:pPr algn="just"/>
            <a:r>
              <a:rPr lang="pt-BR" b="0" dirty="0"/>
              <a:t>Antes que os alunos criem um gateway de internet:</a:t>
            </a:r>
          </a:p>
          <a:p>
            <a:pPr algn="just"/>
            <a:r>
              <a:rPr lang="pt-BR" b="0" dirty="0"/>
              <a:t>O instrutor pergunta: O que é uma </a:t>
            </a:r>
            <a:r>
              <a:rPr lang="pt-BR" b="0" dirty="0" err="1"/>
              <a:t>sub-rede</a:t>
            </a:r>
            <a:r>
              <a:rPr lang="pt-BR" b="0" dirty="0"/>
              <a:t> privada? Quando você usaria uma </a:t>
            </a:r>
            <a:r>
              <a:rPr lang="pt-BR" b="0" dirty="0" err="1"/>
              <a:t>sub-rede</a:t>
            </a:r>
            <a:r>
              <a:rPr lang="pt-BR" b="0" dirty="0"/>
              <a:t> privada?</a:t>
            </a:r>
          </a:p>
          <a:p>
            <a:pPr algn="just"/>
            <a:r>
              <a:rPr lang="pt-BR" b="0" dirty="0"/>
              <a:t>Informações básicas para informar as respostas: Se uma </a:t>
            </a:r>
            <a:r>
              <a:rPr lang="pt-BR" b="0" dirty="0" err="1"/>
              <a:t>sub-rede</a:t>
            </a:r>
            <a:r>
              <a:rPr lang="pt-BR" b="0" dirty="0"/>
              <a:t> não tiver uma rota para o gateway da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privada. Os recursos em uma </a:t>
            </a:r>
            <a:r>
              <a:rPr lang="pt-BR" b="0" dirty="0" err="1"/>
              <a:t>sub-rede</a:t>
            </a:r>
            <a:r>
              <a:rPr lang="pt-BR" b="0" dirty="0"/>
              <a:t> privada são normalmente aqueles que você deseja manter protegidos contra exposição à Internet.</a:t>
            </a:r>
          </a:p>
          <a:p>
            <a:pPr algn="just"/>
            <a:r>
              <a:rPr lang="pt-BR" b="0" dirty="0"/>
              <a:t>Pergunte: O que é uma </a:t>
            </a:r>
            <a:r>
              <a:rPr lang="pt-BR" b="0" dirty="0" err="1"/>
              <a:t>sub-rede</a:t>
            </a:r>
            <a:r>
              <a:rPr lang="pt-BR" b="0" dirty="0"/>
              <a:t> pública?</a:t>
            </a:r>
          </a:p>
          <a:p>
            <a:pPr algn="just"/>
            <a:r>
              <a:rPr lang="pt-BR" b="0" dirty="0"/>
              <a:t>Resposta: Se o tráfego de uma </a:t>
            </a:r>
            <a:r>
              <a:rPr lang="pt-BR" b="0" dirty="0" err="1"/>
              <a:t>sub-rede</a:t>
            </a:r>
            <a:r>
              <a:rPr lang="pt-BR" b="0" dirty="0"/>
              <a:t> é roteado para um gateway de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pública.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Descolar</a:t>
            </a:r>
          </a:p>
          <a:p>
            <a:pPr algn="just"/>
            <a:r>
              <a:rPr lang="pt-BR" b="0" dirty="0"/>
              <a:t>Garanta que os alunos:</a:t>
            </a:r>
          </a:p>
          <a:p>
            <a:pPr algn="just"/>
            <a:r>
              <a:rPr lang="pt-BR" b="0" dirty="0"/>
              <a:t>Preste muita atenção às instruções nas etapas 1-3. Se as etapas de 1 a 3 forem executadas incorretamente para a </a:t>
            </a:r>
            <a:r>
              <a:rPr lang="pt-BR" b="0" dirty="0" err="1"/>
              <a:t>sub-rede</a:t>
            </a:r>
            <a:r>
              <a:rPr lang="pt-BR" b="0" dirty="0"/>
              <a:t> pública, a </a:t>
            </a:r>
            <a:r>
              <a:rPr lang="pt-BR" b="0" dirty="0" err="1"/>
              <a:t>sub-rede</a:t>
            </a:r>
            <a:r>
              <a:rPr lang="pt-BR" b="0" dirty="0"/>
              <a:t> privada pode estar incorreta.</a:t>
            </a:r>
          </a:p>
          <a:p>
            <a:pPr algn="just"/>
            <a:r>
              <a:rPr lang="pt-BR" b="0" dirty="0"/>
              <a:t>Verifique se a Zona de disponibilidade é us-east-1a. Observação: as salas de aula da AWS usam us-east-1a por padrão.</a:t>
            </a:r>
          </a:p>
          <a:p>
            <a:pPr algn="just"/>
            <a:r>
              <a:rPr lang="pt-BR" b="0" dirty="0"/>
              <a:t>Preste muita atenção aos endereços IP do bloco CIDR. Não é incomum que o 1 e 2 no octeto IP estejam no lugar errado.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Suporte online</a:t>
            </a:r>
          </a:p>
          <a:p>
            <a:pPr algn="just"/>
            <a:r>
              <a:rPr lang="pt-BR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32659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pt-BR" b="0" dirty="0"/>
              <a:t>Facilitação de atividades, página 5: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Verifique a compreensão (IP e O)</a:t>
            </a:r>
          </a:p>
          <a:p>
            <a:pPr algn="just"/>
            <a:r>
              <a:rPr lang="pt-BR" b="0" dirty="0"/>
              <a:t>Antes que os alunos criem um gateway de internet:</a:t>
            </a:r>
          </a:p>
          <a:p>
            <a:pPr algn="just"/>
            <a:r>
              <a:rPr lang="pt-BR" b="0" dirty="0"/>
              <a:t>O instrutor pergunta: O que é uma </a:t>
            </a:r>
            <a:r>
              <a:rPr lang="pt-BR" b="0" dirty="0" err="1"/>
              <a:t>sub-rede</a:t>
            </a:r>
            <a:r>
              <a:rPr lang="pt-BR" b="0" dirty="0"/>
              <a:t> privada? Quando você usaria uma </a:t>
            </a:r>
            <a:r>
              <a:rPr lang="pt-BR" b="0" dirty="0" err="1"/>
              <a:t>sub-rede</a:t>
            </a:r>
            <a:r>
              <a:rPr lang="pt-BR" b="0" dirty="0"/>
              <a:t> privada?</a:t>
            </a:r>
          </a:p>
          <a:p>
            <a:pPr algn="just"/>
            <a:r>
              <a:rPr lang="pt-BR" b="0" dirty="0"/>
              <a:t>Informações básicas para informar as respostas: Se uma </a:t>
            </a:r>
            <a:r>
              <a:rPr lang="pt-BR" b="0" dirty="0" err="1"/>
              <a:t>sub-rede</a:t>
            </a:r>
            <a:r>
              <a:rPr lang="pt-BR" b="0" dirty="0"/>
              <a:t> não tiver uma rota para o gateway da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privada. Os recursos em uma </a:t>
            </a:r>
            <a:r>
              <a:rPr lang="pt-BR" b="0" dirty="0" err="1"/>
              <a:t>sub-rede</a:t>
            </a:r>
            <a:r>
              <a:rPr lang="pt-BR" b="0" dirty="0"/>
              <a:t> privada são normalmente aqueles que você deseja manter protegidos contra exposição à Internet.</a:t>
            </a:r>
          </a:p>
          <a:p>
            <a:pPr algn="just"/>
            <a:r>
              <a:rPr lang="pt-BR" b="0" dirty="0"/>
              <a:t>Pergunte: O que é uma </a:t>
            </a:r>
            <a:r>
              <a:rPr lang="pt-BR" b="0" dirty="0" err="1"/>
              <a:t>sub-rede</a:t>
            </a:r>
            <a:r>
              <a:rPr lang="pt-BR" b="0" dirty="0"/>
              <a:t> pública?</a:t>
            </a:r>
          </a:p>
          <a:p>
            <a:pPr algn="just"/>
            <a:r>
              <a:rPr lang="pt-BR" b="0" dirty="0"/>
              <a:t>Resposta: Se o tráfego de uma </a:t>
            </a:r>
            <a:r>
              <a:rPr lang="pt-BR" b="0" dirty="0" err="1"/>
              <a:t>sub-rede</a:t>
            </a:r>
            <a:r>
              <a:rPr lang="pt-BR" b="0" dirty="0"/>
              <a:t> é roteado para um gateway de Internet, a </a:t>
            </a:r>
            <a:r>
              <a:rPr lang="pt-BR" b="0" dirty="0" err="1"/>
              <a:t>sub-rede</a:t>
            </a:r>
            <a:r>
              <a:rPr lang="pt-BR" b="0" dirty="0"/>
              <a:t> é conhecida como </a:t>
            </a:r>
            <a:r>
              <a:rPr lang="pt-BR" b="0" dirty="0" err="1"/>
              <a:t>sub-rede</a:t>
            </a:r>
            <a:r>
              <a:rPr lang="pt-BR" b="0" dirty="0"/>
              <a:t> pública.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Descolar</a:t>
            </a:r>
          </a:p>
          <a:p>
            <a:pPr algn="just"/>
            <a:r>
              <a:rPr lang="pt-BR" b="0" dirty="0"/>
              <a:t>Garanta que os alunos:</a:t>
            </a:r>
          </a:p>
          <a:p>
            <a:pPr algn="just"/>
            <a:r>
              <a:rPr lang="pt-BR" b="0" dirty="0"/>
              <a:t>Preste muita atenção às instruções nas etapas 1-3. Se as etapas de 1 a 3 forem executadas incorretamente para a </a:t>
            </a:r>
            <a:r>
              <a:rPr lang="pt-BR" b="0" dirty="0" err="1"/>
              <a:t>sub-rede</a:t>
            </a:r>
            <a:r>
              <a:rPr lang="pt-BR" b="0" dirty="0"/>
              <a:t> pública, a </a:t>
            </a:r>
            <a:r>
              <a:rPr lang="pt-BR" b="0" dirty="0" err="1"/>
              <a:t>sub-rede</a:t>
            </a:r>
            <a:r>
              <a:rPr lang="pt-BR" b="0" dirty="0"/>
              <a:t> privada pode estar incorreta.</a:t>
            </a:r>
          </a:p>
          <a:p>
            <a:pPr algn="just"/>
            <a:r>
              <a:rPr lang="pt-BR" b="0" dirty="0"/>
              <a:t>Verifique se a Zona de disponibilidade é us-east-1a. Observação: as salas de aula da AWS usam us-east-1a por padrão.</a:t>
            </a:r>
          </a:p>
          <a:p>
            <a:pPr algn="just"/>
            <a:r>
              <a:rPr lang="pt-BR" b="0" dirty="0"/>
              <a:t>Preste muita atenção aos endereços IP do bloco CIDR. Não é incomum que o 1 e 2 no octeto IP estejam no lugar errado.</a:t>
            </a:r>
          </a:p>
          <a:p>
            <a:pPr algn="just"/>
            <a:endParaRPr lang="pt-BR" b="0" dirty="0"/>
          </a:p>
          <a:p>
            <a:pPr algn="just"/>
            <a:r>
              <a:rPr lang="pt-BR" b="0" dirty="0"/>
              <a:t>Suporte online</a:t>
            </a:r>
          </a:p>
          <a:p>
            <a:pPr algn="just"/>
            <a:r>
              <a:rPr lang="pt-BR" b="0" dirty="0"/>
              <a:t>Esteja preparado para fazer as perguntas acima enquanto os alunos realizam a atividade. Considere reunir os alunos para discutir ou fazer perguntas no chat. Incentive os alunos a fazer perguntas no bate-papo e estar preparados para os desafios comuns que os alunos encontram na seção de desbloqueio acima.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1839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6: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Perguntas sugeridas: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são tabelas de rota e por que você precisa criá-las nesta atividade?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A que cada </a:t>
            </a:r>
            <a:r>
              <a:rPr lang="pt-BR" b="0" dirty="0" err="1"/>
              <a:t>sub-rede</a:t>
            </a:r>
            <a:r>
              <a:rPr lang="pt-BR" b="0" dirty="0"/>
              <a:t> em seu VPC precisa ser associada? (uma tabela de rota)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Garanta que os alunos: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o IGW foi adicionado corretamente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o IGW foi anexado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9956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7: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Atividade sugerida: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Alunos em pares. Peça-lhes que perguntem um ao outro o status de cada requisito feito até agora na atividade e discutam quaisquer problemas ao concluir os requisitos.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Perguntas sugeridas: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Após a etapa 7, o que tem acesso à internet agora? (</a:t>
            </a:r>
            <a:r>
              <a:rPr lang="pt-BR" b="0" dirty="0" err="1"/>
              <a:t>sub-rede</a:t>
            </a:r>
            <a:r>
              <a:rPr lang="pt-BR" b="0" dirty="0"/>
              <a:t> pública)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Se os alunos não conseguirem preencher algum ou todos os requisitos, peça-lhes que: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o aluno selecionou a tabela de rota PÚBLICA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Percorra o processo novamente enquanto explica o propósito desta tarefa e o que eles estão tentando realizar em voz alta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novamente se eles associaram sua tabela de rotas à </a:t>
            </a:r>
            <a:r>
              <a:rPr lang="pt-BR" b="0" dirty="0" err="1"/>
              <a:t>sub-rede</a:t>
            </a:r>
            <a:r>
              <a:rPr lang="pt-BR" b="0" dirty="0"/>
              <a:t> adequada. Criar a tabela de rotas não é suficiente; DEVE também ser anexado à </a:t>
            </a:r>
            <a:r>
              <a:rPr lang="pt-BR" b="0" dirty="0" err="1"/>
              <a:t>sub-rede</a:t>
            </a:r>
            <a:r>
              <a:rPr lang="pt-BR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021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8138" y="1069975"/>
            <a:ext cx="1760537" cy="22796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Facilitação de atividades, página 8: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a compreensão (IP e 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Perguntas sugeridas: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Pergunte ao instrutor: Descreva o diagrama mostrando a infraestrutura que você criou até agora.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está associado à </a:t>
            </a:r>
            <a:r>
              <a:rPr lang="pt-BR" b="0" dirty="0" err="1"/>
              <a:t>sub-rede</a:t>
            </a:r>
            <a:r>
              <a:rPr lang="pt-BR" b="0" dirty="0"/>
              <a:t> pública? (tabela de rota pública; rota pública)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está associado à </a:t>
            </a:r>
            <a:r>
              <a:rPr lang="pt-BR" b="0" dirty="0" err="1"/>
              <a:t>sub-rede</a:t>
            </a:r>
            <a:r>
              <a:rPr lang="pt-BR" b="0" dirty="0"/>
              <a:t> privada? (tabela de rota privada; rota privada)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O instrutor pergunta: o que acontece se você não especificar uma zona de disponibilidade ao iniciar uma instância do Amazon EC2? (a opção padrão “sem preferência” será selecionada e a </a:t>
            </a:r>
            <a:r>
              <a:rPr lang="pt-BR" b="0" dirty="0" err="1"/>
              <a:t>sub-rede</a:t>
            </a:r>
            <a:r>
              <a:rPr lang="pt-BR" b="0" dirty="0"/>
              <a:t> será criada em uma Zona de disponibilidade disponível na região)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b="0" dirty="0"/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Descolar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Quando os alunos estão criando uma tabela de rota privada: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Certifique-se de que selecionaram us-east-1a para AZ e as opções de </a:t>
            </a:r>
            <a:r>
              <a:rPr lang="pt-BR" b="0" dirty="0" err="1"/>
              <a:t>sub-rede</a:t>
            </a:r>
            <a:r>
              <a:rPr lang="pt-BR" b="0" dirty="0"/>
              <a:t> privada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eles associaram a tabela de rota privada à </a:t>
            </a:r>
            <a:r>
              <a:rPr lang="pt-BR" b="0" dirty="0" err="1"/>
              <a:t>sub-rede</a:t>
            </a:r>
            <a:r>
              <a:rPr lang="pt-BR" b="0" dirty="0"/>
              <a:t> privada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Verifique se eles selecionaram a tabela de rota PRIVADA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Faça-os passar pelo processo novamente; desta vez, peça-lhes que expliquem em voz alta o propósito desta tarefa e o que estão tentando realizar</a:t>
            </a: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0" dirty="0"/>
              <a:t>Peça-lhes que verifiquem se associaram sua tabela de rotas à </a:t>
            </a:r>
            <a:r>
              <a:rPr lang="pt-BR" b="0" dirty="0" err="1"/>
              <a:t>sub-rede</a:t>
            </a:r>
            <a:r>
              <a:rPr lang="pt-BR" b="0" dirty="0"/>
              <a:t> adequada. Criar a tabela de rotas não é suficiente; DEVE também ser anexado à </a:t>
            </a:r>
            <a:r>
              <a:rPr lang="pt-BR" b="0" dirty="0" err="1"/>
              <a:t>sub-rede</a:t>
            </a:r>
            <a:r>
              <a:rPr lang="pt-BR" b="0" dirty="0"/>
              <a:t>.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2CEAA3-0E9E-8C4F-9C6E-1A01B1972C0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168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ctivity Builder Graph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7">
            <a:extLst>
              <a:ext uri="{FF2B5EF4-FFF2-40B4-BE49-F238E27FC236}">
                <a16:creationId xmlns:a16="http://schemas.microsoft.com/office/drawing/2014/main" id="{6DEF701D-38AC-7749-89E7-97C93E866A1E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3B5316-5990-0A49-83D0-6E19E7FEE08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04800" y="1219200"/>
            <a:ext cx="2286000" cy="2514600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6584074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>
            <a:extLst>
              <a:ext uri="{FF2B5EF4-FFF2-40B4-BE49-F238E27FC236}">
                <a16:creationId xmlns:a16="http://schemas.microsoft.com/office/drawing/2014/main" id="{908CC324-8624-BE45-B9A6-B54AFDB4357C}"/>
              </a:ext>
            </a:extLst>
          </p:cNvPr>
          <p:cNvSpPr txBox="1"/>
          <p:nvPr userDrawn="1"/>
        </p:nvSpPr>
        <p:spPr>
          <a:xfrm>
            <a:off x="533400" y="533400"/>
            <a:ext cx="5782945" cy="2692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rgbClr val="25252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Launch Amazon EC2 in a Non-Default Virtual Private Cloud</a:t>
            </a:r>
            <a:endParaRPr sz="16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196D7856-77E0-EF43-ACD0-C4025DDA1C6F}"/>
              </a:ext>
            </a:extLst>
          </p:cNvPr>
          <p:cNvSpPr/>
          <p:nvPr userDrawn="1"/>
        </p:nvSpPr>
        <p:spPr>
          <a:xfrm>
            <a:off x="0" y="914399"/>
            <a:ext cx="7772400" cy="45719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9B14F64D-2212-BD47-9EE6-A9453FCC4525}"/>
              </a:ext>
            </a:extLst>
          </p:cNvPr>
          <p:cNvSpPr/>
          <p:nvPr userDrawn="1"/>
        </p:nvSpPr>
        <p:spPr>
          <a:xfrm>
            <a:off x="6553200" y="438149"/>
            <a:ext cx="952499" cy="952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49304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8C6045E0-4E12-DC47-BDFE-3048B8D9A8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025" name="Picture 41">
            <a:extLst>
              <a:ext uri="{FF2B5EF4-FFF2-40B4-BE49-F238E27FC236}">
                <a16:creationId xmlns:a16="http://schemas.microsoft.com/office/drawing/2014/main" id="{BA978F0E-66D4-3249-894C-86D03ADB6A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CEB69F-7D9E-8B47-984E-332A2F7A1F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9323230"/>
            <a:ext cx="7772400" cy="5343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Title Placeholder 5">
            <a:extLst>
              <a:ext uri="{FF2B5EF4-FFF2-40B4-BE49-F238E27FC236}">
                <a16:creationId xmlns:a16="http://schemas.microsoft.com/office/drawing/2014/main" id="{6D651950-658D-7044-AD0F-B79BEC03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5254" y="17559"/>
            <a:ext cx="4927146" cy="63977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object 7">
            <a:extLst>
              <a:ext uri="{FF2B5EF4-FFF2-40B4-BE49-F238E27FC236}">
                <a16:creationId xmlns:a16="http://schemas.microsoft.com/office/drawing/2014/main" id="{D8CC42B7-AA0C-2C4B-A2EB-E518E034D271}"/>
              </a:ext>
            </a:extLst>
          </p:cNvPr>
          <p:cNvSpPr/>
          <p:nvPr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5B504F21-B7C7-E247-9C42-B34F7FD836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0" y="98374"/>
            <a:ext cx="196272" cy="3924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7155" tIns="48578" rIns="97155" bIns="48578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sz="1913" dirty="0"/>
          </a:p>
        </p:txBody>
      </p:sp>
      <p:pic>
        <p:nvPicPr>
          <p:cNvPr id="11" name="Picture 41">
            <a:extLst>
              <a:ext uri="{FF2B5EF4-FFF2-40B4-BE49-F238E27FC236}">
                <a16:creationId xmlns:a16="http://schemas.microsoft.com/office/drawing/2014/main" id="{AC883D1C-EED3-AA42-9277-BA088A2A604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352" y="200818"/>
            <a:ext cx="1215209" cy="275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object 7">
            <a:extLst>
              <a:ext uri="{FF2B5EF4-FFF2-40B4-BE49-F238E27FC236}">
                <a16:creationId xmlns:a16="http://schemas.microsoft.com/office/drawing/2014/main" id="{16F22899-3B78-1A42-B51D-8803D444F04D}"/>
              </a:ext>
            </a:extLst>
          </p:cNvPr>
          <p:cNvSpPr/>
          <p:nvPr userDrawn="1"/>
        </p:nvSpPr>
        <p:spPr>
          <a:xfrm>
            <a:off x="0" y="914400"/>
            <a:ext cx="7153909" cy="0"/>
          </a:xfrm>
          <a:custGeom>
            <a:avLst/>
            <a:gdLst/>
            <a:ahLst/>
            <a:cxnLst/>
            <a:rect l="l" t="t" r="r" b="b"/>
            <a:pathLst>
              <a:path w="7153909">
                <a:moveTo>
                  <a:pt x="0" y="0"/>
                </a:moveTo>
                <a:lnTo>
                  <a:pt x="7153909" y="0"/>
                </a:lnTo>
              </a:path>
            </a:pathLst>
          </a:custGeom>
          <a:ln w="76200">
            <a:solidFill>
              <a:srgbClr val="222E3D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7119890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</p:sldLayoutIdLst>
  <p:txStyles>
    <p:titleStyle>
      <a:lvl1pPr algn="r" defTabSz="777240" rtl="0" eaLnBrk="1" latinLnBrk="0" hangingPunct="1">
        <a:lnSpc>
          <a:spcPct val="90000"/>
        </a:lnSpc>
        <a:spcBef>
          <a:spcPct val="0"/>
        </a:spcBef>
        <a:buNone/>
        <a:defRPr sz="17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169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880">
          <p15:clr>
            <a:srgbClr val="F26B43"/>
          </p15:clr>
        </p15:guide>
        <p15:guide id="2" pos="230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8C092DD8-8C96-2140-8E5E-326D8D8C6B3A}"/>
              </a:ext>
            </a:extLst>
          </p:cNvPr>
          <p:cNvSpPr/>
          <p:nvPr/>
        </p:nvSpPr>
        <p:spPr>
          <a:xfrm>
            <a:off x="109752" y="2779853"/>
            <a:ext cx="5410200" cy="1219200"/>
          </a:xfrm>
          <a:prstGeom prst="rect">
            <a:avLst/>
          </a:prstGeom>
          <a:solidFill>
            <a:srgbClr val="FF9900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C9FF29F-8B66-3A4E-8316-40B8827D7969}"/>
              </a:ext>
            </a:extLst>
          </p:cNvPr>
          <p:cNvSpPr txBox="1"/>
          <p:nvPr/>
        </p:nvSpPr>
        <p:spPr>
          <a:xfrm>
            <a:off x="368300" y="3111940"/>
            <a:ext cx="2485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232F3E"/>
                </a:solidFill>
              </a:rPr>
              <a:t>Criar EC2 com VPC</a:t>
            </a:r>
          </a:p>
        </p:txBody>
      </p:sp>
    </p:spTree>
    <p:extLst>
      <p:ext uri="{BB962C8B-B14F-4D97-AF65-F5344CB8AC3E}">
        <p14:creationId xmlns:p14="http://schemas.microsoft.com/office/powerpoint/2010/main" val="39020826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6362700" cy="2803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 Amazon EC2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Console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encontre e selecione 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EC2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dashboard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Observe a variedade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AMIs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localizadas na página AMI. Estes são modelos diferentes para diferentes tipos de máquinas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Linux 2 AMI 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(HVM).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45"/>
              </a:spcBef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Observe a variedade de tipos de instância disponíveis. Selecione os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t2.micro</a:t>
            </a:r>
            <a:r>
              <a:rPr sz="1200" b="1" spc="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Configure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instance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details.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passo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3: Configure instance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details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página, você precisa definir as seguintes configurações: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Network: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Subnet: </a:t>
            </a:r>
            <a:r>
              <a:rPr lang="pt-BR" sz="1200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| 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us-east</a:t>
            </a:r>
            <a:r>
              <a:rPr sz="1200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1a</a:t>
            </a:r>
          </a:p>
          <a:p>
            <a:pPr marL="469900">
              <a:lnSpc>
                <a:spcPct val="100000"/>
              </a:lnSpc>
              <a:spcBef>
                <a:spcPts val="25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Auto-Assign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IP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 Enable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53135" y="7241840"/>
            <a:ext cx="5981065" cy="151003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storage.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não precisará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 outro volume do Amazon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Store (Amazon EBS)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tags.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tag.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Então, configure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1557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Name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Server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LinuxVPC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155700" lvl="1" indent="-228600">
              <a:lnSpc>
                <a:spcPct val="100000"/>
              </a:lnSpc>
              <a:spcBef>
                <a:spcPts val="25"/>
              </a:spcBef>
              <a:buFont typeface="Carlito"/>
              <a:buAutoNum type="alphaLcPeriod"/>
              <a:tabLst>
                <a:tab pos="11557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Key: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Department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Value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MonstrosTI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7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Next: Configure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security</a:t>
            </a:r>
            <a:r>
              <a:rPr sz="1200" b="1" spc="-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group.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7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Configure um novo grupo de segurança como segue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914400" y="4533696"/>
            <a:ext cx="797560" cy="69199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673100" y="5681624"/>
            <a:ext cx="6261100" cy="1117998"/>
          </a:xfrm>
          <a:prstGeom prst="rect">
            <a:avLst/>
          </a:prstGeom>
          <a:ln w="6350">
            <a:solidFill>
              <a:srgbClr val="000000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93980">
              <a:lnSpc>
                <a:spcPts val="1415"/>
              </a:lnSpc>
              <a:spcBef>
                <a:spcPts val="285"/>
              </a:spcBef>
            </a:pPr>
            <a:r>
              <a:rPr sz="1200" spc="125" dirty="0">
                <a:latin typeface="Arial"/>
                <a:cs typeface="Arial"/>
              </a:rPr>
              <a:t>#!/bin/bash</a:t>
            </a:r>
            <a:endParaRPr sz="1200" dirty="0">
              <a:latin typeface="Arial"/>
              <a:cs typeface="Arial"/>
            </a:endParaRPr>
          </a:p>
          <a:p>
            <a:pPr marL="93980" marR="2553970">
              <a:lnSpc>
                <a:spcPct val="97500"/>
              </a:lnSpc>
              <a:spcBef>
                <a:spcPts val="10"/>
              </a:spcBef>
            </a:pPr>
            <a:r>
              <a:rPr sz="1200" spc="-100" dirty="0">
                <a:latin typeface="Arial"/>
                <a:cs typeface="Arial"/>
              </a:rPr>
              <a:t>yum </a:t>
            </a:r>
            <a:r>
              <a:rPr sz="1200" spc="160" dirty="0">
                <a:latin typeface="Arial"/>
                <a:cs typeface="Arial"/>
              </a:rPr>
              <a:t>-y </a:t>
            </a:r>
            <a:r>
              <a:rPr sz="1200" spc="220" dirty="0">
                <a:latin typeface="Arial"/>
                <a:cs typeface="Arial"/>
              </a:rPr>
              <a:t>install </a:t>
            </a:r>
            <a:r>
              <a:rPr sz="1200" spc="125" dirty="0" err="1">
                <a:latin typeface="Arial"/>
                <a:cs typeface="Arial"/>
              </a:rPr>
              <a:t>httpd</a:t>
            </a:r>
            <a:endParaRPr lang="pt-BR" sz="1200" spc="125" dirty="0">
              <a:latin typeface="Arial"/>
              <a:cs typeface="Arial"/>
            </a:endParaRPr>
          </a:p>
          <a:p>
            <a:pPr marL="93980" marR="2553970">
              <a:lnSpc>
                <a:spcPct val="97500"/>
              </a:lnSpc>
              <a:spcBef>
                <a:spcPts val="10"/>
              </a:spcBef>
            </a:pPr>
            <a:r>
              <a:rPr sz="1200" spc="100" dirty="0" err="1">
                <a:latin typeface="Arial"/>
                <a:cs typeface="Arial"/>
              </a:rPr>
              <a:t>systemctl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55" dirty="0">
                <a:latin typeface="Arial"/>
                <a:cs typeface="Arial"/>
              </a:rPr>
              <a:t>enable </a:t>
            </a:r>
            <a:r>
              <a:rPr sz="1200" spc="125" dirty="0" err="1">
                <a:latin typeface="Arial"/>
                <a:cs typeface="Arial"/>
              </a:rPr>
              <a:t>httpd</a:t>
            </a:r>
            <a:endParaRPr lang="pt-BR" sz="1200" spc="125" dirty="0">
              <a:latin typeface="Arial"/>
              <a:cs typeface="Arial"/>
            </a:endParaRPr>
          </a:p>
          <a:p>
            <a:pPr marL="93980" marR="2553970">
              <a:lnSpc>
                <a:spcPct val="97500"/>
              </a:lnSpc>
              <a:spcBef>
                <a:spcPts val="10"/>
              </a:spcBef>
            </a:pPr>
            <a:r>
              <a:rPr sz="1200" spc="100" dirty="0" err="1">
                <a:latin typeface="Arial"/>
                <a:cs typeface="Arial"/>
              </a:rPr>
              <a:t>systemctl</a:t>
            </a:r>
            <a:r>
              <a:rPr sz="1200" spc="100" dirty="0">
                <a:latin typeface="Arial"/>
                <a:cs typeface="Arial"/>
              </a:rPr>
              <a:t> </a:t>
            </a:r>
            <a:r>
              <a:rPr sz="1200" spc="190" dirty="0">
                <a:latin typeface="Arial"/>
                <a:cs typeface="Arial"/>
              </a:rPr>
              <a:t>start</a:t>
            </a:r>
            <a:r>
              <a:rPr sz="1200" spc="85" dirty="0">
                <a:latin typeface="Arial"/>
                <a:cs typeface="Arial"/>
              </a:rPr>
              <a:t> </a:t>
            </a:r>
            <a:r>
              <a:rPr sz="1200" spc="125" dirty="0">
                <a:latin typeface="Arial"/>
                <a:cs typeface="Arial"/>
              </a:rPr>
              <a:t>httpd</a:t>
            </a:r>
            <a:endParaRPr sz="1200" dirty="0">
              <a:latin typeface="Arial"/>
              <a:cs typeface="Arial"/>
            </a:endParaRPr>
          </a:p>
          <a:p>
            <a:pPr marL="93980" marR="375285">
              <a:lnSpc>
                <a:spcPts val="1420"/>
              </a:lnSpc>
              <a:spcBef>
                <a:spcPts val="40"/>
              </a:spcBef>
            </a:pPr>
            <a:r>
              <a:rPr sz="1200" spc="5" dirty="0">
                <a:latin typeface="Arial"/>
                <a:cs typeface="Arial"/>
              </a:rPr>
              <a:t>echo </a:t>
            </a:r>
            <a:r>
              <a:rPr sz="1200" spc="70" dirty="0">
                <a:latin typeface="Arial"/>
                <a:cs typeface="Arial"/>
              </a:rPr>
              <a:t>'&lt;html&gt;&lt;h1&gt;</a:t>
            </a:r>
            <a:r>
              <a:rPr lang="pt-BR" sz="1200" spc="70" dirty="0">
                <a:latin typeface="Arial"/>
                <a:cs typeface="Arial"/>
              </a:rPr>
              <a:t>Dentro do Senai Informática, o professor </a:t>
            </a:r>
            <a:r>
              <a:rPr lang="pt-BR" sz="1200" spc="70" dirty="0" err="1">
                <a:latin typeface="Arial"/>
                <a:cs typeface="Arial"/>
              </a:rPr>
              <a:t>Fofuxo</a:t>
            </a:r>
            <a:r>
              <a:rPr lang="pt-BR" sz="1200" spc="70" dirty="0">
                <a:latin typeface="Arial"/>
                <a:cs typeface="Arial"/>
              </a:rPr>
              <a:t> é o mais Bonito!!</a:t>
            </a:r>
            <a:r>
              <a:rPr sz="1200" spc="135" dirty="0">
                <a:latin typeface="Arial"/>
                <a:cs typeface="Arial"/>
              </a:rPr>
              <a:t>! </a:t>
            </a:r>
            <a:r>
              <a:rPr sz="1200" spc="95" dirty="0">
                <a:latin typeface="Arial"/>
                <a:cs typeface="Arial"/>
              </a:rPr>
              <a:t>&lt;/h1&gt;&lt;/html&gt;' </a:t>
            </a:r>
            <a:r>
              <a:rPr sz="1200" spc="-45" dirty="0">
                <a:latin typeface="Arial"/>
                <a:cs typeface="Arial"/>
              </a:rPr>
              <a:t>&gt;</a:t>
            </a:r>
            <a:r>
              <a:rPr sz="1200" spc="-114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/var/www/html/index.html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965450" y="4659884"/>
            <a:ext cx="4511549" cy="76644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Role até a parte inferior da página e localize 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Advanced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etails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seção e expanda se necessário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a seção de detalhes avançados expandida, insira o seguinte script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bash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dentro do campo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User data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7A88F293-1394-4201-AD56-0FD9EA14C4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9060" y="2286000"/>
            <a:ext cx="1660525" cy="308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966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1358900" y="1685035"/>
            <a:ext cx="5718810" cy="151041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0"/>
              </a:spcBef>
              <a:buFont typeface="Carlito"/>
              <a:buAutoNum type="arabicPeriod"/>
              <a:tabLst>
                <a:tab pos="2413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Security Group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GrupoSec-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ServidoresLinux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Font typeface="Carlito"/>
              <a:buAutoNum type="arabicPeriod"/>
              <a:tabLst>
                <a:tab pos="241300" algn="l"/>
              </a:tabLst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Description: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RegrasLibera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SSH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padrão, o Tipo SSH com Porta 22 foi adicionado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marR="5080" indent="-228600">
              <a:lnSpc>
                <a:spcPct val="101699"/>
              </a:lnSpc>
              <a:buAutoNum type="arabicPeriod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rule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localize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HTTP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debaixo da opção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Type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Em seguida, altere personalizado para </a:t>
            </a:r>
            <a:r>
              <a:rPr sz="1200" b="1" i="1" spc="-5" dirty="0">
                <a:latin typeface="Arial" panose="020B0604020202020204" pitchFamily="34" charset="0"/>
                <a:cs typeface="Arial" panose="020B0604020202020204" pitchFamily="34" charset="0"/>
              </a:rPr>
              <a:t>Anywhere</a:t>
            </a:r>
            <a:r>
              <a:rPr sz="1200" i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debaixo da opção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Source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Review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launch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spcBef>
                <a:spcPts val="25"/>
              </a:spcBef>
              <a:buFontTx/>
              <a:buAutoNum type="arabicPeriod"/>
              <a:tabLst>
                <a:tab pos="241300" algn="l"/>
              </a:tabLst>
            </a:pPr>
            <a:r>
              <a:rPr lang="pt-BR" sz="1200" spc="-5" dirty="0">
                <a:latin typeface="Carlito"/>
                <a:cs typeface="Carlito"/>
              </a:rPr>
              <a:t>Revise os detalhes, role para baixo e clique </a:t>
            </a:r>
            <a:r>
              <a:rPr lang="pt-BR" sz="1200" b="1" spc="-5" dirty="0" err="1">
                <a:latin typeface="Carlito"/>
                <a:cs typeface="Carlito"/>
              </a:rPr>
              <a:t>Launch</a:t>
            </a:r>
            <a:r>
              <a:rPr lang="pt-BR" sz="1200" spc="-5" dirty="0">
                <a:latin typeface="Carlito"/>
                <a:cs typeface="Carlito"/>
              </a:rPr>
              <a:t>.</a:t>
            </a:r>
            <a:endParaRPr lang="pt-BR" sz="1200" dirty="0">
              <a:latin typeface="Carlito"/>
              <a:cs typeface="Carlito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2413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1700" y="4071620"/>
            <a:ext cx="499745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400" dirty="0">
              <a:latin typeface="Carlito"/>
              <a:cs typeface="Carlito"/>
            </a:endParaRPr>
          </a:p>
          <a:p>
            <a:pPr marL="241300">
              <a:lnSpc>
                <a:spcPct val="100000"/>
              </a:lnSpc>
              <a:spcBef>
                <a:spcPts val="1170"/>
              </a:spcBef>
            </a:pPr>
            <a:r>
              <a:rPr lang="pt-BR" sz="1200" dirty="0">
                <a:latin typeface="Carlito"/>
                <a:cs typeface="Carlito"/>
              </a:rPr>
              <a:t>Este é um exemplo de instantâneo do AWS Management Console</a:t>
            </a:r>
            <a:r>
              <a:rPr sz="1200" spc="-5" dirty="0">
                <a:latin typeface="Carlito"/>
                <a:cs typeface="Carlito"/>
              </a:rPr>
              <a:t>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1700" y="7704835"/>
            <a:ext cx="5523230" cy="3943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5080" indent="-228600">
              <a:lnSpc>
                <a:spcPct val="101699"/>
              </a:lnSpc>
              <a:spcBef>
                <a:spcPts val="75"/>
              </a:spcBef>
            </a:pPr>
            <a:r>
              <a:rPr sz="1200" dirty="0">
                <a:latin typeface="Carlito"/>
                <a:cs typeface="Carlito"/>
              </a:rPr>
              <a:t>13</a:t>
            </a:r>
            <a:r>
              <a:rPr lang="pt-BR" sz="1200" dirty="0">
                <a:latin typeface="Carlito"/>
                <a:cs typeface="Carlito"/>
              </a:rPr>
              <a:t> Click </a:t>
            </a:r>
            <a:r>
              <a:rPr lang="pt-BR" sz="1200" spc="-5" dirty="0" err="1">
                <a:latin typeface="Carlito"/>
                <a:cs typeface="Carlito"/>
              </a:rPr>
              <a:t>on</a:t>
            </a:r>
            <a:r>
              <a:rPr lang="pt-BR" sz="1200" spc="-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View </a:t>
            </a:r>
            <a:r>
              <a:rPr sz="1200" b="1" dirty="0">
                <a:latin typeface="Carlito"/>
                <a:cs typeface="Carlito"/>
              </a:rPr>
              <a:t>instances </a:t>
            </a:r>
            <a:r>
              <a:rPr lang="pt-BR" sz="1200" spc="-5" dirty="0">
                <a:latin typeface="Carlito"/>
                <a:cs typeface="Carlito"/>
              </a:rPr>
              <a:t>ou navegue até a opção </a:t>
            </a:r>
            <a:r>
              <a:rPr sz="1200" b="1" dirty="0">
                <a:solidFill>
                  <a:srgbClr val="ED7D31"/>
                </a:solidFill>
                <a:latin typeface="Carlito"/>
                <a:cs typeface="Carlito"/>
              </a:rPr>
              <a:t>Instances </a:t>
            </a:r>
            <a:r>
              <a:rPr lang="pt-BR" sz="1200" spc="-5" dirty="0">
                <a:latin typeface="Carlito"/>
                <a:cs typeface="Carlito"/>
              </a:rPr>
              <a:t>na página do painel do Amazon EC2.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43000" y="5197322"/>
            <a:ext cx="4787900" cy="24439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1358900" y="3256194"/>
            <a:ext cx="4997450" cy="82868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055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65"/>
              </a:spcBef>
            </a:pPr>
            <a:r>
              <a:rPr lang="pt-BR" sz="1200" b="1" dirty="0">
                <a:latin typeface="Carlito"/>
                <a:cs typeface="Carlito"/>
              </a:rPr>
              <a:t>Informação importante</a:t>
            </a:r>
            <a:endParaRPr sz="1200" dirty="0">
              <a:latin typeface="Carlito"/>
              <a:cs typeface="Carlito"/>
            </a:endParaRPr>
          </a:p>
          <a:p>
            <a:pPr marL="568325" marR="312420" indent="-228600">
              <a:lnSpc>
                <a:spcPct val="101699"/>
              </a:lnSpc>
              <a:spcBef>
                <a:spcPts val="70"/>
              </a:spcBef>
              <a:buFont typeface="Symbol"/>
              <a:buChar char=""/>
              <a:tabLst>
                <a:tab pos="568325" algn="l"/>
                <a:tab pos="568960" algn="l"/>
              </a:tabLst>
            </a:pPr>
            <a:r>
              <a:rPr lang="pt-BR" sz="1200" spc="-5" dirty="0">
                <a:latin typeface="Carlito"/>
                <a:cs typeface="Carlito"/>
              </a:rPr>
              <a:t>Você não usará SSH nesta atividade, então certifique-se de </a:t>
            </a:r>
            <a:r>
              <a:rPr sz="1200" b="1" spc="-5" dirty="0">
                <a:latin typeface="Carlito"/>
                <a:cs typeface="Carlito"/>
              </a:rPr>
              <a:t>proceed  </a:t>
            </a:r>
            <a:r>
              <a:rPr sz="1200" b="1" dirty="0">
                <a:latin typeface="Carlito"/>
                <a:cs typeface="Carlito"/>
              </a:rPr>
              <a:t>with a key pair </a:t>
            </a:r>
            <a:r>
              <a:rPr sz="1200" dirty="0">
                <a:latin typeface="Carlito"/>
                <a:cs typeface="Carlito"/>
              </a:rPr>
              <a:t>and </a:t>
            </a:r>
            <a:r>
              <a:rPr sz="1200" b="1" spc="-5" dirty="0">
                <a:latin typeface="Carlito"/>
                <a:cs typeface="Carlito"/>
              </a:rPr>
              <a:t>acknowledge</a:t>
            </a:r>
            <a:r>
              <a:rPr sz="1200" spc="-5" dirty="0">
                <a:latin typeface="Carlito"/>
                <a:cs typeface="Carlito"/>
              </a:rPr>
              <a:t>. </a:t>
            </a:r>
            <a:endParaRPr lang="pt-BR" sz="1200" spc="-5" dirty="0">
              <a:latin typeface="Carlito"/>
              <a:cs typeface="Carlito"/>
            </a:endParaRPr>
          </a:p>
          <a:p>
            <a:pPr marL="568325" marR="312420" indent="-228600">
              <a:lnSpc>
                <a:spcPct val="101699"/>
              </a:lnSpc>
              <a:spcBef>
                <a:spcPts val="70"/>
              </a:spcBef>
              <a:buFont typeface="Symbol"/>
              <a:buChar char=""/>
              <a:tabLst>
                <a:tab pos="568325" algn="l"/>
                <a:tab pos="568960" algn="l"/>
              </a:tabLst>
            </a:pPr>
            <a:r>
              <a:rPr lang="pt-BR" sz="1200" spc="-5" dirty="0">
                <a:latin typeface="Carlito"/>
                <a:cs typeface="Carlito"/>
              </a:rPr>
              <a:t>Então clique </a:t>
            </a:r>
            <a:r>
              <a:rPr sz="1200" b="1" dirty="0">
                <a:latin typeface="Carlito"/>
                <a:cs typeface="Carlito"/>
              </a:rPr>
              <a:t>Launch</a:t>
            </a:r>
            <a:r>
              <a:rPr sz="1200" b="1" spc="5" dirty="0">
                <a:latin typeface="Carlito"/>
                <a:cs typeface="Carlito"/>
              </a:rPr>
              <a:t> </a:t>
            </a:r>
            <a:r>
              <a:rPr sz="1200" b="1" spc="-5" dirty="0">
                <a:latin typeface="Carlito"/>
                <a:cs typeface="Carlito"/>
              </a:rPr>
              <a:t>instances</a:t>
            </a:r>
            <a:r>
              <a:rPr sz="1200" spc="-5" dirty="0">
                <a:latin typeface="Carlito"/>
                <a:cs typeface="Carlito"/>
              </a:rPr>
              <a:t>.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3506609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99236" y="1371600"/>
            <a:ext cx="6349365" cy="17153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Teste sua página da web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43434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sua Instancia </a:t>
            </a:r>
            <a:r>
              <a:rPr lang="pt-BR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erver</a:t>
            </a:r>
            <a:r>
              <a:rPr lang="pt-BR" sz="1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LinuxTeste</a:t>
            </a:r>
            <a:r>
              <a:rPr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copie o endereço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IPV4 public IP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para sua área de transferência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08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Abra uma nova guia do navegador, cole 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public IP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endereço em uma nova janela do navegador e observe os resultados.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50"/>
              </a:spcBef>
              <a:buAutoNum type="arabicPeriod"/>
              <a:tabLst>
                <a:tab pos="469900" algn="l"/>
              </a:tabLst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Veja a mensagem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no seu navegador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Este é um diagrama da infraestrutura que você acabou de construir nesta atividade: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6000" y="3367364"/>
            <a:ext cx="3553453" cy="26740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927100" y="6398056"/>
            <a:ext cx="5918200" cy="1854200"/>
          </a:xfrm>
          <a:custGeom>
            <a:avLst/>
            <a:gdLst/>
            <a:ahLst/>
            <a:cxnLst/>
            <a:rect l="l" t="t" r="r" b="b"/>
            <a:pathLst>
              <a:path w="5918200" h="1854200">
                <a:moveTo>
                  <a:pt x="309036" y="0"/>
                </a:moveTo>
                <a:lnTo>
                  <a:pt x="5918203" y="0"/>
                </a:lnTo>
                <a:lnTo>
                  <a:pt x="5918203" y="1545160"/>
                </a:lnTo>
                <a:lnTo>
                  <a:pt x="5914852" y="1590829"/>
                </a:lnTo>
                <a:lnTo>
                  <a:pt x="5905119" y="1634416"/>
                </a:lnTo>
                <a:lnTo>
                  <a:pt x="5889480" y="1675445"/>
                </a:lnTo>
                <a:lnTo>
                  <a:pt x="5868415" y="1713437"/>
                </a:lnTo>
                <a:lnTo>
                  <a:pt x="5842401" y="1747914"/>
                </a:lnTo>
                <a:lnTo>
                  <a:pt x="5811917" y="1778399"/>
                </a:lnTo>
                <a:lnTo>
                  <a:pt x="5777439" y="1804413"/>
                </a:lnTo>
                <a:lnTo>
                  <a:pt x="5739447" y="1825478"/>
                </a:lnTo>
                <a:lnTo>
                  <a:pt x="5698418" y="1841116"/>
                </a:lnTo>
                <a:lnTo>
                  <a:pt x="5654831" y="1850850"/>
                </a:lnTo>
                <a:lnTo>
                  <a:pt x="5609163" y="1854201"/>
                </a:lnTo>
                <a:lnTo>
                  <a:pt x="0" y="1854201"/>
                </a:lnTo>
                <a:lnTo>
                  <a:pt x="0" y="309037"/>
                </a:lnTo>
                <a:lnTo>
                  <a:pt x="3350" y="263369"/>
                </a:lnTo>
                <a:lnTo>
                  <a:pt x="13084" y="219782"/>
                </a:lnTo>
                <a:lnTo>
                  <a:pt x="28722" y="178754"/>
                </a:lnTo>
                <a:lnTo>
                  <a:pt x="49787" y="140762"/>
                </a:lnTo>
                <a:lnTo>
                  <a:pt x="75801" y="106285"/>
                </a:lnTo>
                <a:lnTo>
                  <a:pt x="106285" y="75801"/>
                </a:lnTo>
                <a:lnTo>
                  <a:pt x="140762" y="49787"/>
                </a:lnTo>
                <a:lnTo>
                  <a:pt x="178754" y="28722"/>
                </a:lnTo>
                <a:lnTo>
                  <a:pt x="219782" y="13084"/>
                </a:lnTo>
                <a:lnTo>
                  <a:pt x="263369" y="3350"/>
                </a:lnTo>
                <a:lnTo>
                  <a:pt x="309036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1105916" y="7134859"/>
            <a:ext cx="5445760" cy="952500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Você pode executar qualquer número de instâncias do Amazon EC2 em um VPC, desde que seu VPC seja dimensionado de forma adequada para ter um endereço IP atribuído a cada instância. Você está inicialmente limitado a iniciar 20 instâncias do Amazon EC2 a qualquer momento e um tamanho máximo de VPC de / 16 (65.536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IPs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). Se desejar aumentar esses limites, você precisa entrar em contato com o suporte da AWS.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222231" y="6544309"/>
            <a:ext cx="609600" cy="6096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478C8DB-C20C-4680-92D2-CA4142C0010E}"/>
              </a:ext>
            </a:extLst>
          </p:cNvPr>
          <p:cNvSpPr txBox="1"/>
          <p:nvPr/>
        </p:nvSpPr>
        <p:spPr>
          <a:xfrm>
            <a:off x="1831831" y="6606726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39000384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709295" y="1981200"/>
            <a:ext cx="6353810" cy="672453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Bom trabalho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3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Vamos revisar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>
              <a:lnSpc>
                <a:spcPct val="1016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iniciou com sucesso um Amazon EC2 em um Amazon VPC que você criou. Você aprendeu como configurar corretamente um VPC e lançar recursos nele, em vez de apenas confiar no VPC padrão que a AWS fornece. Você criou manualmente o VPC do zero e criou e iniciou um servidor da web usando a instância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t-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micro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Amazon EC2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implantou sua instância no VPC que criou e </a:t>
            </a:r>
            <a:r>
              <a:rPr lang="pt-BR" sz="1200" b="1" u="sng" spc="-5" dirty="0">
                <a:latin typeface="Arial" panose="020B0604020202020204" pitchFamily="34" charset="0"/>
                <a:cs typeface="Arial" panose="020B0604020202020204" pitchFamily="34" charset="0"/>
              </a:rPr>
              <a:t>não usou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nenhum padrão fornecido pela AWS ou ferramentas do assistente nesta atividade.</a:t>
            </a:r>
          </a:p>
          <a:p>
            <a:pPr marL="12700" marR="5080">
              <a:lnSpc>
                <a:spcPct val="101699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180340" algn="just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Reserve alguns minutos para voltar a esta atividade passo a passo e certifique-se de entender claramente cada uma das etapas que você concluiu e por que você as concluiu para sua atribuição de tarefa. Você precisará dominar esses processos para ter sucesso em sua carreira de computação em nuvem.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24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atividade, você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um Amazon VPC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tabelas de rota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Configurou e associou as tabelas de rota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e anexou um gateway de internet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e lançou uma instância Amazon EC2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Criou um grupo de segurança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Testou sua página da web</a:t>
            </a:r>
          </a:p>
          <a:p>
            <a:pPr marL="469900" indent="-228600">
              <a:lnSpc>
                <a:spcPct val="100000"/>
              </a:lnSpc>
              <a:spcBef>
                <a:spcPts val="100"/>
              </a:spcBef>
              <a:buFont typeface="Symbol"/>
              <a:buChar char=""/>
              <a:tabLst>
                <a:tab pos="469265" algn="l"/>
                <a:tab pos="469900" algn="l"/>
              </a:tabLst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Teste seus conhecimentos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que é um VPC padrão e por que você o usaria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Ao criar sua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pública, o que você deve fazer para torná-la pública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  <a:tabLst>
                <a:tab pos="5958840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 papel a tabela de rotas desempenha em um VPC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12750" marR="177165" indent="-228600">
              <a:lnSpc>
                <a:spcPct val="101699"/>
              </a:lnSpc>
              <a:tabLst>
                <a:tab pos="4125595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 você não especificar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 a zona de disponibilidade ao criar uma instância do Amazon EC2, o que acontece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84150">
              <a:lnSpc>
                <a:spcPct val="100000"/>
              </a:lnSpc>
              <a:tabLst>
                <a:tab pos="6195695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Qual é a configuração padrão de atribuição automática de IP público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sz="1200" u="sng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 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13673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object 11"/>
          <p:cNvSpPr txBox="1"/>
          <p:nvPr/>
        </p:nvSpPr>
        <p:spPr>
          <a:xfrm>
            <a:off x="533400" y="1447800"/>
            <a:ext cx="6077585" cy="1674497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1330325" indent="-228600">
              <a:lnSpc>
                <a:spcPct val="101699"/>
              </a:lnSpc>
              <a:spcBef>
                <a:spcPts val="75"/>
              </a:spcBef>
              <a:tabLst>
                <a:tab pos="3590925" algn="l"/>
              </a:tabLst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 que acontecerá se você não ajustar a configuração de atribuição automática de IP público para “ativar”? </a:t>
            </a:r>
            <a:r>
              <a:rPr sz="1200" u="sng" spc="-5" dirty="0">
                <a:uFill>
                  <a:solidFill>
                    <a:srgbClr val="000000"/>
                  </a:solidFill>
                </a:u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Descreva o que é um grupo de segurança e por que ele é importante.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Por que você criou 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privada? Quando você usaria isso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</a:pP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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Qual é a finalidade do gateway de internet? Qual é o resultado se você não criar e anexar um gateway de Internet ao seu VPC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object 12"/>
          <p:cNvSpPr/>
          <p:nvPr/>
        </p:nvSpPr>
        <p:spPr>
          <a:xfrm>
            <a:off x="1085850" y="3731628"/>
            <a:ext cx="5692140" cy="0"/>
          </a:xfrm>
          <a:custGeom>
            <a:avLst/>
            <a:gdLst/>
            <a:ahLst/>
            <a:cxnLst/>
            <a:rect l="l" t="t" r="r" b="b"/>
            <a:pathLst>
              <a:path w="5692140">
                <a:moveTo>
                  <a:pt x="0" y="0"/>
                </a:moveTo>
                <a:lnTo>
                  <a:pt x="5692140" y="0"/>
                </a:lnTo>
              </a:path>
            </a:pathLst>
          </a:custGeom>
          <a:ln w="989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8">
            <a:extLst>
              <a:ext uri="{FF2B5EF4-FFF2-40B4-BE49-F238E27FC236}">
                <a16:creationId xmlns:a16="http://schemas.microsoft.com/office/drawing/2014/main" id="{F9FE9122-4D6A-4630-B21F-5540E124F4F3}"/>
              </a:ext>
            </a:extLst>
          </p:cNvPr>
          <p:cNvSpPr txBox="1"/>
          <p:nvPr/>
        </p:nvSpPr>
        <p:spPr>
          <a:xfrm>
            <a:off x="533400" y="4114800"/>
            <a:ext cx="6365875" cy="210762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Carlito"/>
                <a:cs typeface="Carlito"/>
              </a:rPr>
              <a:t>Limpeza da nuvem – certificar que a VM foi apagada e não esta gerando custos desnecessários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Carlito"/>
                <a:cs typeface="Carlito"/>
              </a:rPr>
              <a:t>Certifique-se de praticar uma boa limpeza na nuvem. Encerre sua instância do Amazon EC2 e exclua seu </a:t>
            </a:r>
            <a:r>
              <a:rPr lang="pt-BR" sz="1200" dirty="0" err="1">
                <a:latin typeface="Carlito"/>
                <a:cs typeface="Carlito"/>
              </a:rPr>
              <a:t>VRTest</a:t>
            </a:r>
            <a:r>
              <a:rPr lang="pt-BR" sz="1200" dirty="0">
                <a:latin typeface="Carlito"/>
                <a:cs typeface="Carlito"/>
              </a:rPr>
              <a:t> Amazon VPC quando não for mais necessário.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dirty="0">
              <a:latin typeface="Carlito"/>
              <a:cs typeface="Carlito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Carlito"/>
                <a:cs typeface="Carlito"/>
              </a:rPr>
              <a:t>Recursos</a:t>
            </a:r>
            <a:endParaRPr sz="1200" dirty="0">
              <a:latin typeface="Carlito"/>
              <a:cs typeface="Carlito"/>
            </a:endParaRPr>
          </a:p>
          <a:p>
            <a:pPr marL="12700" marR="5080">
              <a:lnSpc>
                <a:spcPct val="101699"/>
              </a:lnSpc>
            </a:pP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https://docs.aws.amazon.com/vpc/latest/userguide/what-is-amazon-vpc.html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https://docs.aws.amazon.com/vpc/latest/userguide/default-vpc.html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https://docs.aws.amazon.com/AWSEC2/latest/UserGuide/using-instance-addressing.html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https://aws.amazon.com/vpc/faqs/#:~:text=Currently%2C%20Amazon%20VPC%20supports%20five,ra </a:t>
            </a:r>
            <a:r>
              <a:rPr sz="1200" spc="-5" dirty="0">
                <a:solidFill>
                  <a:srgbClr val="0563C1"/>
                </a:solidFill>
                <a:latin typeface="Carlito"/>
                <a:cs typeface="Carlito"/>
              </a:rPr>
              <a:t> </a:t>
            </a:r>
            <a:r>
              <a:rPr sz="1200" u="sng" spc="-5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rlito"/>
                <a:cs typeface="Carlito"/>
              </a:rPr>
              <a:t>nges%20of%20your%20existing%20network.</a:t>
            </a:r>
            <a:endParaRPr sz="1200" dirty="0">
              <a:latin typeface="Carlito"/>
              <a:cs typeface="Carlito"/>
            </a:endParaRPr>
          </a:p>
        </p:txBody>
      </p:sp>
    </p:spTree>
    <p:extLst>
      <p:ext uri="{BB962C8B-B14F-4D97-AF65-F5344CB8AC3E}">
        <p14:creationId xmlns:p14="http://schemas.microsoft.com/office/powerpoint/2010/main" val="17632189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bject 13"/>
          <p:cNvSpPr txBox="1"/>
          <p:nvPr/>
        </p:nvSpPr>
        <p:spPr>
          <a:xfrm>
            <a:off x="533400" y="1143000"/>
            <a:ext cx="7020000" cy="76607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Conhecimentos</a:t>
            </a:r>
            <a:endParaRPr sz="12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Principais conceitos e avaliação de terminologia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5080">
              <a:lnSpc>
                <a:spcPct val="109800"/>
              </a:lnSpc>
              <a:buAutoNum type="arabicPeriod"/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Amazon Virtual Private Cloud (VPC) é uma rede virtual dedicada à sua conta AWS. Verdade ou Falso ?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Uma 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Virtual Private Cloud (VPC) 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é uma rede virtual dedicada à sua conta AWS. Nuvem. Isso é verdadeiro ou falso? Explique seu raciocínio.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Verdadeiro]</a:t>
            </a:r>
          </a:p>
          <a:p>
            <a:pPr marL="12065" marR="5080">
              <a:lnSpc>
                <a:spcPct val="109800"/>
              </a:lnSpc>
              <a:tabLst>
                <a:tab pos="241935" algn="l"/>
              </a:tabLst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283210">
              <a:lnSpc>
                <a:spcPct val="109800"/>
              </a:lnSpc>
              <a:buAutoNum type="arabicPeriod" startAt="2"/>
            </a:pP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usar o Amazon </a:t>
            </a:r>
            <a:r>
              <a:rPr lang="pt-BR" sz="1200" spc="-1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Compute Cloud (EC2) para iniciar quantos servidores virtuais forem necessários, configurar a segurança e a rede e gerenciar o armazenamento. O Amazon EC2 requer que você preveja o tráfego. Verdade Falso</a:t>
            </a:r>
            <a: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?</a:t>
            </a:r>
          </a:p>
          <a:p>
            <a:pPr marL="12065" marR="283210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Você pode usar o Amazon EC2 para iniciar quantos servidores virtuais precisar, configurar a segurança e a rede e gerenciar o armazenamento. O Amazon EC2 requer que você preveja o tráfego. Isso é verdadeiro ou falso? Explique seu raciocínio.</a:t>
            </a:r>
          </a:p>
          <a:p>
            <a:pPr marL="12065" marR="283210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Falso. O Amazon EC2 permite que você amplie ou diminua a escala para lidar com mudanças nos requisitos ou picos de popularidade, reduzindo a necessidade de prever o tráfego.]</a:t>
            </a:r>
          </a:p>
          <a:p>
            <a:pPr marL="12065" marR="283210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11760">
              <a:lnSpc>
                <a:spcPct val="109800"/>
              </a:lnSpc>
              <a:buFont typeface="+mj-lt"/>
              <a:buAutoNum type="arabicPeriod" startAt="3"/>
            </a:pP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instâncias são ambientes de computação virtual. Verdade ou Falso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Instâncias são ambientes de computação virtual.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Verdadeiro]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en-US" sz="1200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11760">
              <a:lnSpc>
                <a:spcPct val="109800"/>
              </a:lnSpc>
              <a:buFont typeface="+mj-lt"/>
              <a:buAutoNum type="arabicPeriod" startAt="4"/>
            </a:pPr>
            <a:r>
              <a:rPr lang="pt-BR" sz="1200" spc="-1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não pode iniciar instâncias em seu VPC padrão imediatamente. Verdadeiro ou Falso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Você não pode iniciar instâncias em seu VPC padrão imediatamente.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Isso é verdadeiro ou falso? Explique seu raciocínio.</a:t>
            </a: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Falso. Seu VPC padrão já está configurado e pronto para uso; você pode iniciar instâncias em seu VPC padrão imediatamente.]</a:t>
            </a:r>
            <a:endParaRPr lang="en-US" sz="1200" b="1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en-US" sz="1200" b="1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1941830" defTabSz="1435100">
              <a:lnSpc>
                <a:spcPct val="110000"/>
              </a:lnSpc>
              <a:buAutoNum type="arabicPeriod" startAt="5"/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 tabelas de rotas são um conjunto de regras, chamadas rotas, usadas para determinar para onde o tráfego da rede é direcionado. Verdadeiro ou falso ?</a:t>
            </a:r>
          </a:p>
          <a:p>
            <a:pPr marR="1941830">
              <a:lnSpc>
                <a:spcPct val="110000"/>
              </a:lnSpc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As tabelas de rota são um conjunto de regras, chamadas rotas,  usadas para determinar para onde o tráfego da rede é direcionado. Isso é verdadeiro ou falso? Explique seu raciocínio.</a:t>
            </a:r>
          </a:p>
          <a:p>
            <a:pPr marR="1941830">
              <a:lnSpc>
                <a:spcPct val="110000"/>
              </a:lnSpc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Verdadeiro]</a:t>
            </a:r>
            <a:endParaRPr lang="en-US" sz="12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065" marR="111760">
              <a:lnSpc>
                <a:spcPct val="109800"/>
              </a:lnSpc>
              <a:tabLst>
                <a:tab pos="241935" algn="l"/>
              </a:tabLst>
            </a:pPr>
            <a:endParaRPr lang="pt-BR" sz="1200" b="1" spc="-5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A9CA8A2A-32D0-1D42-B605-6D8FD8F29AE0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15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2554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B016A229-285A-154C-BBA8-297D329C2E5B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16</a:t>
            </a:fld>
            <a:endParaRPr lang="en-US" dirty="0"/>
          </a:p>
          <a:p>
            <a:endParaRPr lang="en-US" dirty="0"/>
          </a:p>
        </p:txBody>
      </p:sp>
      <p:sp>
        <p:nvSpPr>
          <p:cNvPr id="12" name="object 12"/>
          <p:cNvSpPr txBox="1"/>
          <p:nvPr/>
        </p:nvSpPr>
        <p:spPr>
          <a:xfrm>
            <a:off x="152400" y="1143000"/>
            <a:ext cx="10681770" cy="8145370"/>
          </a:xfrm>
          <a:prstGeom prst="rect">
            <a:avLst/>
          </a:prstGeom>
        </p:spPr>
        <p:txBody>
          <a:bodyPr vert="horz" wrap="none" lIns="0" tIns="32384" rIns="0" bIns="0" rtlCol="0">
            <a:spAutoFit/>
          </a:bodyPr>
          <a:lstStyle/>
          <a:p>
            <a:pPr marL="241300" marR="2370455" indent="-229235">
              <a:lnSpc>
                <a:spcPct val="109800"/>
              </a:lnSpc>
              <a:buAutoNum type="arabicPeriod" startAt="6"/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das opções a seguir atua como um firewall virtual para suas instâncias EC2 para controlar o tráfego </a:t>
            </a:r>
          </a:p>
          <a:p>
            <a:pPr marL="12065" marR="237045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de entrada e saída? </a:t>
            </a:r>
            <a:b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Internet gateway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Default VPC</a:t>
            </a: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Security group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Qual dos itens a seguir atua como um firewall para suas instâncias EC2 para controlar o tráfego de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entrada e saída?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Explique seu raciocínio.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Um grupo de segurança atua como um firewall virtual para suas instâncias EC2 para controlar</a:t>
            </a:r>
          </a:p>
          <a:p>
            <a:pPr marL="241300" marR="78295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 tráfego de entrada e saída.]</a:t>
            </a:r>
          </a:p>
          <a:p>
            <a:pPr marL="241300" marR="782955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3682365" indent="-229235">
              <a:lnSpc>
                <a:spcPct val="109800"/>
              </a:lnSpc>
              <a:buAutoNum type="arabicPeriod" startAt="7"/>
              <a:tabLst>
                <a:tab pos="241935" algn="l"/>
              </a:tabLst>
            </a:pP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um intervalo de endereços IP em seu VPC. Verdadeiro ou Falso?</a:t>
            </a:r>
          </a:p>
          <a:p>
            <a:pPr marL="12065" marR="368236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Diga: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um intervalo de endereços IP em  seu VPC. Isso é verdadeiro ou falso? </a:t>
            </a:r>
          </a:p>
          <a:p>
            <a:pPr marL="12065" marR="368236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Explique seu raciocínio.</a:t>
            </a:r>
          </a:p>
          <a:p>
            <a:pPr marL="12065" marR="3682365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[Resposta: Verdadeiro]</a:t>
            </a:r>
          </a:p>
          <a:p>
            <a:pPr marL="241300" marR="3682365" indent="-229235">
              <a:lnSpc>
                <a:spcPct val="109800"/>
              </a:lnSpc>
              <a:buAutoNum type="arabicPeriod" startAt="7"/>
              <a:tabLst>
                <a:tab pos="241935" algn="l"/>
              </a:tabLst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3596640" indent="-229235">
              <a:lnSpc>
                <a:spcPct val="109800"/>
              </a:lnSpc>
              <a:buAutoNum type="arabicPeriod" startAt="8"/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Qual das opções a seguir é algo que você anexa ao seu VPC para permitir a comunicação entre os </a:t>
            </a:r>
          </a:p>
          <a:p>
            <a:pPr marL="12065" marR="3596640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recursos em seu VPC e a Internet?</a:t>
            </a:r>
          </a:p>
          <a:p>
            <a:pPr marL="12065" marR="3596640">
              <a:lnSpc>
                <a:spcPct val="109800"/>
              </a:lnSpc>
              <a:tabLst>
                <a:tab pos="241935" algn="l"/>
              </a:tabLst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a. </a:t>
            </a:r>
            <a:r>
              <a:rPr lang="en-US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 AMI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b. A key pair</a:t>
            </a:r>
          </a:p>
          <a:p>
            <a:pPr marL="241300">
              <a:lnSpc>
                <a:spcPct val="100000"/>
              </a:lnSpc>
              <a:spcBef>
                <a:spcPts val="160"/>
              </a:spcBef>
            </a:pPr>
            <a:r>
              <a:rPr lang="en-US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An internet gateway</a:t>
            </a: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120332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Diga: Qual das opções a seguir é algo que você anexa ao seu VPC para permitir a comunicação entre </a:t>
            </a:r>
          </a:p>
          <a:p>
            <a:pPr marL="241300" marR="120332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os recursos em seu VPC e a Internet? Explique seu raciocínio.</a:t>
            </a:r>
          </a:p>
          <a:p>
            <a:pPr marL="241300" marR="120332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Um gateway de Internet é um gateway que você anexa ao seu VPC para permitir a </a:t>
            </a:r>
          </a:p>
          <a:p>
            <a:pPr marL="241300" marR="120332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comunicação entre os recursos em seu VPC e a Internet.]</a:t>
            </a:r>
          </a:p>
          <a:p>
            <a:pPr marL="241300" marR="1203325">
              <a:lnSpc>
                <a:spcPct val="109800"/>
              </a:lnSpc>
            </a:pPr>
            <a:endParaRPr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2883535" indent="-229235">
              <a:lnSpc>
                <a:spcPct val="109800"/>
              </a:lnSpc>
              <a:buAutoNum type="arabicPeriod" startAt="9"/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Amazon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modelo que contém uma configuração de software a partir da qual 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você pode iniciar uma instância, que é uma cópia da AMI em execução como um servidor virtual na nuvem.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Verdadeiro ou Falso?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Diga: Uma Amazon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Machine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Image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 modelo que contém uma configuração de software a partir da qual 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você pode iniciar uma instância, que é uma cópia da AMI em execução como um servidor virtual na nuvem.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Isso é verdadeiro ou falso? Explique seu raciocínio.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r>
              <a:rPr lang="pt-BR" sz="1200" b="1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[Resposta: Verdadeiro]</a:t>
            </a:r>
          </a:p>
          <a:p>
            <a:pPr marL="12065" marR="2883535">
              <a:lnSpc>
                <a:spcPct val="109800"/>
              </a:lnSpc>
              <a:tabLst>
                <a:tab pos="241935" algn="l"/>
              </a:tabLst>
            </a:pP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822960" indent="-229235">
              <a:lnSpc>
                <a:spcPct val="109800"/>
              </a:lnSpc>
              <a:spcBef>
                <a:spcPts val="5"/>
              </a:spcBef>
              <a:buAutoNum type="arabicPeriod" startAt="10"/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 par de chaves consiste em uma chave privada e uma chave pública. O Amazon EC2 armazena a chave 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privada e você armazena a chave pública. Verdadeiro ou falso?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Diga: Um par de chaves consiste em uma chave privada e uma chave pública.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O Amazon EC2 armazena a chave privada e você armazena a chave </a:t>
            </a:r>
            <a:r>
              <a:rPr lang="pt-BR" sz="1200" spc="-5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pública.Isso</a:t>
            </a: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verdadeiro ou falso?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Explique seu raciocínio.</a:t>
            </a:r>
          </a:p>
          <a:p>
            <a:pPr marL="12065" marR="822960">
              <a:lnSpc>
                <a:spcPct val="109800"/>
              </a:lnSpc>
              <a:spcBef>
                <a:spcPts val="5"/>
              </a:spcBef>
              <a:tabLst>
                <a:tab pos="241935" algn="l"/>
              </a:tabLst>
            </a:pPr>
            <a:r>
              <a:rPr lang="pt-BR" sz="1200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</a:t>
            </a:r>
            <a:r>
              <a:rPr lang="pt-BR" sz="1200" b="1" spc="-5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[Resposta: Falso. Amazon EC2 armazena a chave pública e você armazena a chave privada.]</a:t>
            </a:r>
            <a:endParaRPr sz="1200" b="1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18538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312737" y="1143000"/>
            <a:ext cx="7146925" cy="4627741"/>
          </a:xfrm>
          <a:prstGeom prst="rect">
            <a:avLst/>
          </a:prstGeom>
        </p:spPr>
        <p:txBody>
          <a:bodyPr vert="horz" wrap="square" lIns="0" tIns="32384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25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1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das Tarefas</a:t>
            </a:r>
            <a:endParaRPr sz="11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marR="814705" indent="-176213">
              <a:lnSpc>
                <a:spcPct val="109800"/>
              </a:lnSpc>
              <a:buAutoNum type="arabicPeriod"/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O motivo pelo qual você usou um VPC não padrão nesta atividade foi porque você precisava de uma instância do Amazon EC2 que pudesse ser usada para testes intermitentes.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True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ou False?</a:t>
            </a:r>
          </a:p>
          <a:p>
            <a:pPr marL="176213" marR="814705">
              <a:lnSpc>
                <a:spcPct val="109800"/>
              </a:lnSpc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O motivo pelo qual você usou um VPC não padrão nesta atividade foi porque você precisava de uma instância do Amazon EC2 que pudesse ser usada para testes intermitentes. Isso é verdadeiro ou falso? Explique seu raciocínio.</a:t>
            </a:r>
          </a:p>
          <a:p>
            <a:pPr marL="176213" marR="814705">
              <a:lnSpc>
                <a:spcPct val="109800"/>
              </a:lnSpc>
            </a:pPr>
            <a:r>
              <a:rPr lang="pt-BR" sz="1100" b="1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Falso. Você usou um VPC não padrão nesta atividade porque precisava de uma instância do Amazon EC2 que pudesse ser usada para testes de longo prazo.]</a:t>
            </a:r>
          </a:p>
          <a:p>
            <a:pPr marL="176213" marR="814705">
              <a:lnSpc>
                <a:spcPct val="109800"/>
              </a:lnSpc>
            </a:pPr>
            <a:endParaRPr sz="11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marR="1000125" indent="-176213">
              <a:lnSpc>
                <a:spcPct val="109800"/>
              </a:lnSpc>
              <a:buAutoNum type="arabicPeriod" startAt="2"/>
              <a:tabLst>
                <a:tab pos="469900" algn="l"/>
              </a:tabLst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fazer uma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ter acesso à Internet, associe 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a uma tabela de rotas que tenha uma rota para a Internet por meio de um gateway de Internet. Verdadeiro falso</a:t>
            </a:r>
          </a:p>
          <a:p>
            <a:pPr marL="176213" marR="1000125">
              <a:lnSpc>
                <a:spcPct val="109800"/>
              </a:lnSpc>
              <a:tabLst>
                <a:tab pos="469900" algn="l"/>
              </a:tabLst>
            </a:pP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Diga: Para fazer uma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ter acesso à Internet, associe a </a:t>
            </a:r>
            <a:r>
              <a:rPr lang="pt-BR" sz="1100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pública a uma tabela de rotas que tenha uma rota para a Internet por meio de um gateway de Internet. Isso é verdadeiro ou falso? Explique seu raciocínio.</a:t>
            </a:r>
          </a:p>
          <a:p>
            <a:pPr marL="176213" marR="1000125">
              <a:lnSpc>
                <a:spcPct val="109800"/>
              </a:lnSpc>
              <a:tabLst>
                <a:tab pos="469900" algn="l"/>
              </a:tabLst>
            </a:pPr>
            <a:r>
              <a:rPr lang="pt-BR" sz="1100" b="1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  <a:endParaRPr sz="11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R="1040130" defTabSz="179388">
              <a:lnSpc>
                <a:spcPct val="109800"/>
              </a:lnSpc>
              <a:buAutoNum type="arabicPeriod" startAt="3"/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Qual é uma afirmação verdadeira?</a:t>
            </a:r>
          </a:p>
          <a:p>
            <a:pPr marL="228600" marR="1040130" indent="-228600" defTabSz="179388">
              <a:lnSpc>
                <a:spcPct val="109800"/>
              </a:lnSpc>
              <a:buAutoNum type="alphaLcPeriod"/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O gateway de internet conecta sua nuvem privada virtual à internet.</a:t>
            </a:r>
          </a:p>
          <a:p>
            <a:pPr marL="228600" marR="1040130" indent="-228600" defTabSz="179388">
              <a:lnSpc>
                <a:spcPct val="109800"/>
              </a:lnSpc>
              <a:buAutoNum type="alphaLcPeriod"/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b. Uma </a:t>
            </a:r>
            <a:r>
              <a:rPr lang="pt-BR" sz="1100" spc="-5" dirty="0" err="1"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 privada se conecta à Internet por meio de um gateway de Internet.</a:t>
            </a:r>
          </a:p>
          <a:p>
            <a:pPr marR="1040130" defTabSz="179388">
              <a:lnSpc>
                <a:spcPct val="109800"/>
              </a:lnSpc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c. Os gateways da Internet podem causar riscos de disponibilidade e restrições de largura de banda no tráfego da rede.</a:t>
            </a:r>
          </a:p>
          <a:p>
            <a:pPr marR="1040130" defTabSz="179388">
              <a:lnSpc>
                <a:spcPct val="109800"/>
              </a:lnSpc>
            </a:pPr>
            <a:r>
              <a:rPr lang="pt-BR" sz="1100" spc="-5" dirty="0">
                <a:latin typeface="Calibri" panose="020F0502020204030204" pitchFamily="34" charset="0"/>
                <a:cs typeface="Calibri" panose="020F0502020204030204" pitchFamily="34" charset="0"/>
              </a:rPr>
              <a:t>Diga: Qual das três afirmações é verdadeira? Explique seu raciocínio.</a:t>
            </a:r>
          </a:p>
          <a:p>
            <a:pPr marR="1040130" defTabSz="179388">
              <a:lnSpc>
                <a:spcPct val="109800"/>
              </a:lnSpc>
            </a:pPr>
            <a:r>
              <a:rPr lang="pt-BR" sz="1100" b="1" spc="-5" dirty="0">
                <a:latin typeface="Calibri" panose="020F0502020204030204" pitchFamily="34" charset="0"/>
                <a:cs typeface="Calibri" panose="020F0502020204030204" pitchFamily="34" charset="0"/>
              </a:rPr>
              <a:t>[Resposta: O gateway de internet conecta sua nuvem privada virtual à internet.]</a:t>
            </a:r>
            <a:br>
              <a:rPr lang="en-US" sz="11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1100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DEF4C59-F45B-8D49-8B06-B863125117E7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17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642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bject 12"/>
          <p:cNvSpPr txBox="1"/>
          <p:nvPr/>
        </p:nvSpPr>
        <p:spPr>
          <a:xfrm>
            <a:off x="152400" y="1066800"/>
            <a:ext cx="11169917" cy="6222152"/>
          </a:xfrm>
          <a:prstGeom prst="rect">
            <a:avLst/>
          </a:prstGeom>
        </p:spPr>
        <p:txBody>
          <a:bodyPr vert="horz" wrap="none" lIns="0" tIns="32384" rIns="0" bIns="0" rtlCol="0">
            <a:spAutoFit/>
          </a:bodyPr>
          <a:lstStyle/>
          <a:p>
            <a:pPr marL="176213" marR="1127760" indent="-176213">
              <a:lnSpc>
                <a:spcPct val="110900"/>
              </a:lnSpc>
              <a:buAutoNum type="arabicPeriod" startAt="4"/>
            </a:pP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 iniciar uma instância no Amazon EC2, você deve especificar a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qual iniciar a instância.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Verdadeiro Falso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Pergunte 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Ao iniciar uma instância no Amazon EC2, você deve especificar a </a:t>
            </a:r>
            <a:r>
              <a:rPr lang="pt-BR" sz="1200" spc="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sub-rede</a:t>
            </a: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na qual iniciar a instância.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Isso é verdadeiro ou falso? Explique seu raciocínio.</a:t>
            </a:r>
          </a:p>
          <a:p>
            <a:pPr marL="268288" marR="1127760">
              <a:lnSpc>
                <a:spcPct val="110900"/>
              </a:lnSpc>
            </a:pPr>
            <a:r>
              <a:rPr lang="pt-BR" sz="1200" b="1" spc="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</a:p>
          <a:p>
            <a:pPr marL="268288" marR="1127760">
              <a:lnSpc>
                <a:spcPct val="110900"/>
              </a:lnSpc>
            </a:pPr>
            <a:endParaRPr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28600" marR="787400" indent="-228600">
              <a:lnSpc>
                <a:spcPct val="110900"/>
              </a:lnSpc>
              <a:buFont typeface="+mj-lt"/>
              <a:buAutoNum type="arabicPeriod" startAt="5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Você usou tabelas de rota nesta atividade por qual dos seguintes motivos?</a:t>
            </a:r>
          </a:p>
          <a:p>
            <a:pPr marL="176213" marR="787400">
              <a:lnSpc>
                <a:spcPct val="110900"/>
              </a:lnSpc>
              <a:buAutoNum type="alphaL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controlar para onde o tráfego da rede é direcionado</a:t>
            </a:r>
          </a:p>
          <a:p>
            <a:pPr marL="176213" marR="787400">
              <a:lnSpc>
                <a:spcPct val="110900"/>
              </a:lnSpc>
              <a:buAutoNum type="alphaL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realizar a tradução de endereços de rede</a:t>
            </a:r>
          </a:p>
          <a:p>
            <a:pPr marL="176213" marR="787400">
              <a:lnSpc>
                <a:spcPct val="110900"/>
              </a:lnSpc>
              <a:buAutoNum type="alphaLcPeriod"/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para isolar logicamente sua rede</a:t>
            </a:r>
          </a:p>
          <a:p>
            <a:pPr marL="176213" marR="787400">
              <a:lnSpc>
                <a:spcPct val="1109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Pergunte: Você usou tabelas de rota nesta atividade por qual dos seguintes motivos? Explique seu raciocínio.</a:t>
            </a:r>
          </a:p>
          <a:p>
            <a:pPr marL="176213" marR="787400">
              <a:lnSpc>
                <a:spcPct val="1109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para controlar para onde o tráfego da rede é direcionado]</a:t>
            </a:r>
          </a:p>
          <a:p>
            <a:pPr marL="176213" marR="787400">
              <a:lnSpc>
                <a:spcPct val="110900"/>
              </a:lnSpc>
            </a:pPr>
            <a:endParaRPr lang="en-US" sz="1200" b="1" spc="-5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76213" indent="-176213">
              <a:lnSpc>
                <a:spcPct val="100000"/>
              </a:lnSpc>
              <a:spcBef>
                <a:spcPts val="130"/>
              </a:spcBef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6.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Uma chave pública que a AWS armazena e um arquivo de chave privada que você armazena permitem que você 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conecte à sua instância com segurança.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Pergunte : Uma chave pública que a AWS armazena e um arquivo de chave privada que você armazena permitem 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você se conecte à sua instância com segurança.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Isso é verdadeiro ou falso? Explique seu raciocínio.</a:t>
            </a:r>
          </a:p>
          <a:p>
            <a:pPr marL="176213">
              <a:lnSpc>
                <a:spcPct val="100000"/>
              </a:lnSpc>
              <a:spcBef>
                <a:spcPts val="130"/>
              </a:spcBef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Verdadeiro]</a:t>
            </a:r>
          </a:p>
          <a:p>
            <a:pPr marL="241300">
              <a:lnSpc>
                <a:spcPct val="100000"/>
              </a:lnSpc>
              <a:spcBef>
                <a:spcPts val="130"/>
              </a:spcBef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marL="176213" marR="3952875" indent="-176213">
              <a:lnSpc>
                <a:spcPct val="109800"/>
              </a:lnSpc>
            </a:pPr>
            <a:r>
              <a:rPr lang="en-US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7. 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Ao definir a atribuição automática de IP público  para habilitar, você ... Diga: Ao definir a atribuição automática de 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IP público para habilitar, você ...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[Resposta: a atribuição automática de IP público permite que seu EC2 seja atribuído a um endereço IP público.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Se você não selecionar isso, seu EC2 não receberá um endereço IP público. Você receberá apenas um número 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recurso da Amazon (ARN) e um endereço IP privado</a:t>
            </a:r>
          </a:p>
          <a:p>
            <a:pPr marL="176213" marR="3952875">
              <a:lnSpc>
                <a:spcPct val="1098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não é um endereço IP público.]</a:t>
            </a:r>
            <a:endParaRPr lang="en-US" sz="1200" b="1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41300">
              <a:lnSpc>
                <a:spcPct val="100000"/>
              </a:lnSpc>
            </a:pPr>
            <a:endParaRPr lang="en-US"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00000"/>
              </a:lnSpc>
            </a:pPr>
            <a:r>
              <a:rPr lang="pt-BR" sz="1200" b="1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Avaliação baseada em desempenho</a:t>
            </a:r>
          </a:p>
          <a:p>
            <a:pPr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Peça aos alunos que lancem um Amazon EC2 em uma nuvem privada virtual não padrão com base em suas </a:t>
            </a:r>
          </a:p>
          <a:p>
            <a:pPr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próprias ideias. Conforme os alunos criam seus </a:t>
            </a:r>
            <a:r>
              <a:rPr lang="pt-BR" sz="1200" spc="-5" dirty="0" err="1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VPCs</a:t>
            </a: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peça-lhes que documentem seu trabalho com um diagrama </a:t>
            </a:r>
          </a:p>
          <a:p>
            <a:pPr>
              <a:lnSpc>
                <a:spcPct val="100000"/>
              </a:lnSpc>
            </a:pPr>
            <a:r>
              <a:rPr lang="pt-BR" sz="1200" spc="-5" dirty="0">
                <a:solidFill>
                  <a:srgbClr val="232F3E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 inclui rótulos e legendas.</a:t>
            </a:r>
            <a:endParaRPr sz="1200" dirty="0">
              <a:solidFill>
                <a:srgbClr val="232F3E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6E29891-F587-7542-BBDB-C9417F013FE9}"/>
              </a:ext>
            </a:extLst>
          </p:cNvPr>
          <p:cNvSpPr txBox="1">
            <a:spLocks/>
          </p:cNvSpPr>
          <p:nvPr/>
        </p:nvSpPr>
        <p:spPr>
          <a:xfrm>
            <a:off x="0" y="9323230"/>
            <a:ext cx="7772400" cy="73517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05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tx1"/>
                </a:solidFill>
              </a:rPr>
              <a:t>© 2020, Amazon Web Services, Inc. or its affiliates. All rights reserved</a:t>
            </a:r>
            <a:br>
              <a:rPr lang="en-US" dirty="0">
                <a:solidFill>
                  <a:schemeClr val="tx1"/>
                </a:solidFill>
              </a:rPr>
            </a:br>
            <a:fld id="{D273C2DB-FDB7-F74B-A637-2505178F0C37}" type="slidenum">
              <a:rPr lang="en-US" smtClean="0"/>
              <a:pPr/>
              <a:t>18</a:t>
            </a:fld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922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813052"/>
            <a:ext cx="4577080" cy="979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Leia-me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spc="-5" dirty="0">
              <a:solidFill>
                <a:srgbClr val="26262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é uma nova startup que planeja conquistar a indústria fonográfica e o mundo com seu novo produto </a:t>
            </a:r>
            <a:r>
              <a:rPr lang="pt-BR" sz="1200" spc="-5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BitBanger</a:t>
            </a: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um aplicativo de mixagem de música baseado na web.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2956052"/>
            <a:ext cx="4552315" cy="1894301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Como o mais novo membro da equipe da nuvem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você está encarregado de lançar a infraestrutura para fins de teste de software dentro da Amazon Virtual Private Cloud (Amazon VPC) padrão da organização.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Usar 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Amazon VPC padrão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permite testes esporádicos.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instâncias do Amazon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Elastic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Compute Cloud (Amazon EC2) que compõem a infraestrutura são ativadas rapidamente, usadas para teste e, em seguida, encerradas. (Você não precisa criar um Amazon VPC para testes intermitentes, pois não há requisitos de negócios de longo prazo.)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38735" y="5029200"/>
            <a:ext cx="4415790" cy="153035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Desde que você começou a trabalhar em sua tarefa, os requisitos de teste mudaram porque o novo projeto de reconhecimento de voz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está progredindo rapidamente.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é solicitado a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um novo VPC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qual pode implantar uma instância do Amazon EC2 que pode ser usada para testes de longo prazo.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infraestrutura de teste requer apenas uma instância do Amazon EC2.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6107" y="6629400"/>
            <a:ext cx="4549775" cy="751168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Como implantar uma instância do Amazon EC2 em um VPC não padrão é diferente de usar o VPC padrão fornecido com a conta, esta é sua chance de colocar suas habilidades à prova e mostrar o que você pode fazer.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400040" y="1930514"/>
            <a:ext cx="2133600" cy="6311900"/>
          </a:xfrm>
          <a:custGeom>
            <a:avLst/>
            <a:gdLst/>
            <a:ahLst/>
            <a:cxnLst/>
            <a:rect l="l" t="t" r="r" b="b"/>
            <a:pathLst>
              <a:path w="2133600" h="6311900">
                <a:moveTo>
                  <a:pt x="355605" y="0"/>
                </a:moveTo>
                <a:lnTo>
                  <a:pt x="2133601" y="0"/>
                </a:lnTo>
                <a:lnTo>
                  <a:pt x="2133601" y="5956303"/>
                </a:lnTo>
                <a:lnTo>
                  <a:pt x="2130354" y="6004555"/>
                </a:lnTo>
                <a:lnTo>
                  <a:pt x="2120898" y="6050835"/>
                </a:lnTo>
                <a:lnTo>
                  <a:pt x="2105656" y="6094718"/>
                </a:lnTo>
                <a:lnTo>
                  <a:pt x="2085050" y="6135780"/>
                </a:lnTo>
                <a:lnTo>
                  <a:pt x="2059506" y="6173599"/>
                </a:lnTo>
                <a:lnTo>
                  <a:pt x="2029447" y="6207749"/>
                </a:lnTo>
                <a:lnTo>
                  <a:pt x="1995296" y="6237809"/>
                </a:lnTo>
                <a:lnTo>
                  <a:pt x="1957478" y="6263353"/>
                </a:lnTo>
                <a:lnTo>
                  <a:pt x="1916415" y="6283958"/>
                </a:lnTo>
                <a:lnTo>
                  <a:pt x="1872532" y="6299201"/>
                </a:lnTo>
                <a:lnTo>
                  <a:pt x="1826253" y="6308657"/>
                </a:lnTo>
                <a:lnTo>
                  <a:pt x="1778001" y="6311903"/>
                </a:lnTo>
                <a:lnTo>
                  <a:pt x="0" y="6311903"/>
                </a:lnTo>
                <a:lnTo>
                  <a:pt x="0" y="355603"/>
                </a:lnTo>
                <a:lnTo>
                  <a:pt x="3246" y="307349"/>
                </a:lnTo>
                <a:lnTo>
                  <a:pt x="12702" y="261069"/>
                </a:lnTo>
                <a:lnTo>
                  <a:pt x="27945" y="217186"/>
                </a:lnTo>
                <a:lnTo>
                  <a:pt x="48550" y="176123"/>
                </a:lnTo>
                <a:lnTo>
                  <a:pt x="74094" y="138304"/>
                </a:lnTo>
                <a:lnTo>
                  <a:pt x="104154" y="104153"/>
                </a:lnTo>
                <a:lnTo>
                  <a:pt x="138305" y="74094"/>
                </a:lnTo>
                <a:lnTo>
                  <a:pt x="176124" y="48550"/>
                </a:lnTo>
                <a:lnTo>
                  <a:pt x="217187" y="27945"/>
                </a:lnTo>
                <a:lnTo>
                  <a:pt x="261071" y="12702"/>
                </a:lnTo>
                <a:lnTo>
                  <a:pt x="307351" y="3246"/>
                </a:lnTo>
                <a:lnTo>
                  <a:pt x="35560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5607354" y="3218180"/>
            <a:ext cx="171958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ANTES DE COMEÇAR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592571" y="3617467"/>
            <a:ext cx="1747520" cy="10799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100"/>
              </a:spcBef>
            </a:pP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Aqui estão algumas informações importantes que você deve saber antes de iniciar esta atividade prática.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92571" y="4717796"/>
            <a:ext cx="174752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solidFill>
                  <a:srgbClr val="262626"/>
                </a:solidFill>
                <a:latin typeface="Carlito"/>
                <a:cs typeface="Carlito"/>
              </a:rPr>
              <a:t>Time de execução</a:t>
            </a:r>
            <a:r>
              <a:rPr sz="1200" b="1" dirty="0">
                <a:solidFill>
                  <a:srgbClr val="262626"/>
                </a:solidFill>
                <a:latin typeface="Carlito"/>
                <a:cs typeface="Carlito"/>
              </a:rPr>
              <a:t>: </a:t>
            </a:r>
            <a:r>
              <a:rPr sz="1200" dirty="0">
                <a:solidFill>
                  <a:srgbClr val="262626"/>
                </a:solidFill>
                <a:latin typeface="Carlito"/>
                <a:cs typeface="Carlito"/>
              </a:rPr>
              <a:t>60</a:t>
            </a:r>
            <a:r>
              <a:rPr sz="1200" spc="-70" dirty="0">
                <a:solidFill>
                  <a:srgbClr val="262626"/>
                </a:solidFill>
                <a:latin typeface="Carlito"/>
                <a:cs typeface="Carlito"/>
              </a:rPr>
              <a:t> </a:t>
            </a:r>
            <a:r>
              <a:rPr sz="1200" dirty="0">
                <a:solidFill>
                  <a:srgbClr val="262626"/>
                </a:solidFill>
                <a:latin typeface="Carlito"/>
                <a:cs typeface="Carlito"/>
              </a:rPr>
              <a:t>min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92571" y="5114035"/>
            <a:ext cx="1584325" cy="64152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900"/>
              </a:lnSpc>
              <a:spcBef>
                <a:spcPts val="95"/>
              </a:spcBef>
            </a:pPr>
            <a:r>
              <a:rPr lang="pt-BR" sz="1200" b="1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Requisitos: 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deve ter uma conta AWS </a:t>
            </a:r>
            <a:r>
              <a:rPr lang="pt-BR" sz="1200" dirty="0" err="1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Educate</a:t>
            </a:r>
            <a:r>
              <a:rPr lang="pt-BR" sz="1200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557645" y="6199589"/>
            <a:ext cx="1654175" cy="109855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17100"/>
              </a:lnSpc>
              <a:spcBef>
                <a:spcPts val="114"/>
              </a:spcBef>
            </a:pPr>
            <a:r>
              <a:rPr lang="pt-BR" sz="1200" b="1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Obtendo ajuda</a:t>
            </a:r>
            <a:r>
              <a:rPr lang="pt-BR" sz="1200" spc="-5" dirty="0">
                <a:solidFill>
                  <a:srgbClr val="26262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se você tiver problemas ao concluir esta atividade, peça ajuda ao seu instrutor.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066790" y="2303731"/>
            <a:ext cx="797560" cy="6920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746015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314643"/>
            <a:ext cx="6332855" cy="19107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Visão geral da tarefa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Nesta atividade, você vai criar uma nova nuvem privada virtual (VPC) e implantar uma instância do Amazon EC2 na rede que você criar. Devido aos seus requisitos de caso de uso do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você não usará o VPC padrão nesta atividade. Você criará manualmente seu Amazon VPC, criará e iniciará um servidor da web usando uma instância t-2 micro do Amazon EC2 e implantará sua instância no Amazon VPC que você criar.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criará o novo Amazon VPC sem usar a ferramenta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Wizard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ou VPC padrão e zonas de disponibilidade que o Amazon Web Services (AWS) fornece.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85800" y="3383860"/>
            <a:ext cx="3886200" cy="16696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Objetivos da tarefa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um Amazon VPC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Criar tabelas de rota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Configure e associe as tabelas de rota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e anexe um gateway de internet (IGW)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e lance um Amazon EC2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um grupo de segurança</a:t>
            </a:r>
          </a:p>
          <a:p>
            <a:pPr marL="241300" indent="-228600">
              <a:lnSpc>
                <a:spcPct val="100000"/>
              </a:lnSpc>
              <a:spcBef>
                <a:spcPts val="195"/>
              </a:spcBef>
              <a:buFont typeface="Symbol"/>
              <a:buChar char=""/>
              <a:tabLst>
                <a:tab pos="240665" algn="l"/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Teste sua página da web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685800" y="5379885"/>
            <a:ext cx="5562600" cy="9874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Resultados de aprendizagem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vai aprender como: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Criar um novo Amazon VPC completo</a:t>
            </a:r>
          </a:p>
          <a:p>
            <a:pPr marL="184150" indent="-171450">
              <a:lnSpc>
                <a:spcPct val="100000"/>
              </a:lnSpc>
              <a:spcBef>
                <a:spcPts val="100"/>
              </a:spcBef>
              <a:buFont typeface="Arial" panose="020B0604020202020204" pitchFamily="34" charset="0"/>
              <a:buChar char="•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Provisione e inicie uma instância Amazon EC2 dentro do Amazon VPC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685800" y="7153491"/>
            <a:ext cx="452755" cy="4527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 txBox="1"/>
          <p:nvPr/>
        </p:nvSpPr>
        <p:spPr>
          <a:xfrm>
            <a:off x="1325372" y="7208011"/>
            <a:ext cx="1457960" cy="2269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lang="pt-BR" sz="1400" b="1" spc="-5" dirty="0">
                <a:latin typeface="Arial"/>
                <a:cs typeface="Arial"/>
              </a:rPr>
              <a:t>Mãos a obra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334000" y="3554096"/>
            <a:ext cx="2194560" cy="1208664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vert="horz" wrap="square" lIns="0" tIns="4889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Dica profissional</a:t>
            </a:r>
          </a:p>
          <a:p>
            <a:pPr marL="101600">
              <a:lnSpc>
                <a:spcPct val="100000"/>
              </a:lnSpc>
              <a:spcBef>
                <a:spcPts val="38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AWS cria um VPC padrão que está pronto para você usar para que você não precise criar e configurar seu próprio VPC.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0838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527050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dirty="0">
                <a:latin typeface="Carlito"/>
                <a:cs typeface="Carlito"/>
              </a:rPr>
              <a:t>O diagrama abaixo mostra a infraestrutura que você construirá nesta atividade: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73100" y="4684267"/>
            <a:ext cx="6419215" cy="4510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uma nuvem privada virtual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 Amazon VPC é uma rede virtual isolada logicamente de outras redes na nuvem AWS. Siga estas etapas para começar:</a:t>
            </a: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525145" indent="-228600">
              <a:lnSpc>
                <a:spcPct val="101699"/>
              </a:lnSpc>
              <a:spcBef>
                <a:spcPts val="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AWS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Management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Console,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encontre e selecione VPC na categoria Network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and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Content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Delivery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página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VPC Dashboard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Busque e selecione </a:t>
            </a:r>
            <a:r>
              <a:rPr sz="1200" b="1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Your</a:t>
            </a:r>
            <a:r>
              <a:rPr sz="1200" b="1" i="1" spc="-1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pt-BR" sz="1200" b="1" i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</a:t>
            </a:r>
            <a:r>
              <a:rPr sz="1200" i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90"/>
              </a:spcBef>
              <a:buAutoNum type="arabicPeriod"/>
              <a:tabLst>
                <a:tab pos="469900" algn="l"/>
                <a:tab pos="146939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VPC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os seguintes atributos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tag: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endParaRPr lang="pt-BR" sz="1200" b="1" spc="-20" dirty="0">
              <a:solidFill>
                <a:schemeClr val="accent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IPv4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CIDR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block: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16</a:t>
            </a: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IPv6 CIDR: 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 IPv6 CIDR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lvl="1" indent="-228600">
              <a:lnSpc>
                <a:spcPct val="100000"/>
              </a:lnSpc>
              <a:spcBef>
                <a:spcPts val="25"/>
              </a:spcBef>
              <a:buAutoNum type="alphaLcPeriod"/>
              <a:tabLst>
                <a:tab pos="927100" algn="l"/>
              </a:tabLst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Tenancy: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Default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Agora que você criou sua </a:t>
            </a:r>
            <a:r>
              <a:rPr lang="pt-BR" sz="1200" b="1" dirty="0" err="1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VPC, vamos </a:t>
            </a:r>
            <a:r>
              <a:rPr lang="pt-BR" sz="1200" b="1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criar </a:t>
            </a:r>
            <a:r>
              <a:rPr lang="pt-BR" sz="1200" b="1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tabelas de roteamento, um gateway de Internet (IGW) e configurar as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e tabelas de roteamento necessárias.</a:t>
            </a:r>
          </a:p>
          <a:p>
            <a:pPr marL="241300" marR="5080">
              <a:lnSpc>
                <a:spcPct val="101699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Subtarefa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endParaRPr lang="pt-BR" sz="1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As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contêm agrupamentos lógicos de recursos e geralmente são como você segmenta uma rede para segurança.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é 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associada a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uma tabela de rotas que tem uma rota para a Internet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por meio de um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 gateway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é onde você iniciará a instância Amazon EC2 do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BitBeat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2700" marR="83820">
              <a:lnSpc>
                <a:spcPct val="101699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começar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133601" y="1882525"/>
            <a:ext cx="3429000" cy="2765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61699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6358890" cy="48444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indent="-228600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Dashboard,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na opção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Subnets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 subnet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criar 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com os seguintes atributos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0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tag: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VPC: 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 a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</a:t>
            </a:r>
            <a:r>
              <a:rPr lang="pt-BR"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“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RedeVirtual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Zone:</a:t>
            </a:r>
            <a:r>
              <a:rPr sz="1200" b="1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lnSpc>
                <a:spcPct val="100000"/>
              </a:lnSpc>
              <a:spcBef>
                <a:spcPts val="25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IPv4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CIDR block*:</a:t>
            </a:r>
            <a:r>
              <a:rPr sz="1200" b="1" spc="-8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10.0.1.0/24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Crie uma nova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Private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repetindo os passos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1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ao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3:</a:t>
            </a: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tag: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Privada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VPC: 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Selecione a </a:t>
            </a:r>
            <a:r>
              <a:rPr lang="pt-BR"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VPC “</a:t>
            </a:r>
            <a:r>
              <a:rPr lang="pt-BR" sz="1200" spc="-5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RedeVirtual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98500">
              <a:lnSpc>
                <a:spcPct val="100000"/>
              </a:lnSpc>
              <a:spcBef>
                <a:spcPts val="25"/>
              </a:spcBef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Availability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Zone:</a:t>
            </a:r>
            <a:r>
              <a:rPr sz="1200" b="1" spc="2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lnSpc>
                <a:spcPct val="100000"/>
              </a:lnSpc>
              <a:spcBef>
                <a:spcPts val="20"/>
              </a:spcBef>
            </a:pP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IPv4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CIDR block*:</a:t>
            </a:r>
            <a:r>
              <a:rPr sz="1200" b="1" spc="-4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</a:t>
            </a:r>
            <a:endParaRPr lang="pt-BR" sz="1200" spc="-5" dirty="0">
              <a:solidFill>
                <a:srgbClr val="ED7D3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spcBef>
                <a:spcPts val="20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depois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676275">
              <a:lnSpc>
                <a:spcPct val="100000"/>
              </a:lnSpc>
              <a:spcBef>
                <a:spcPts val="2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4290">
              <a:lnSpc>
                <a:spcPct val="1020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privada é uma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associada a uma tabela de rota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que permite a comunicação de recursos dentro de sua nuvem privada virtual e não se conecta à Internet por meio de um gateway de Internet.</a:t>
            </a:r>
          </a:p>
          <a:p>
            <a:pPr marL="12700" marR="5080" indent="34290">
              <a:lnSpc>
                <a:spcPct val="1020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Os recursos em uma </a:t>
            </a:r>
            <a:r>
              <a:rPr lang="pt-BR" sz="1200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privada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são normalmente aqueles que você deseja manter protegidos contra exposição à Internet.</a:t>
            </a:r>
          </a:p>
          <a:p>
            <a:pPr marL="12700" marR="5080" indent="34290">
              <a:lnSpc>
                <a:spcPct val="102099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Você não fornecerá recursos para 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 nesta atividade, mas precisa saber como criar uma.</a:t>
            </a:r>
          </a:p>
          <a:p>
            <a:pPr marL="12700" marR="5080" indent="34290">
              <a:lnSpc>
                <a:spcPct val="102099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4290">
              <a:lnSpc>
                <a:spcPct val="102099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indent="34290">
              <a:lnSpc>
                <a:spcPct val="102099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8770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673100" y="1685035"/>
            <a:ext cx="6358890" cy="717632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 gateway de internet</a:t>
            </a:r>
          </a:p>
          <a:p>
            <a:pPr marL="12700">
              <a:lnSpc>
                <a:spcPct val="100000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 gateway de Internet é um componente VPC dimensionado horizontalmente, redundante e altamente disponível que permite a comunicação entre seu VPC e a Internet. Um gateway de Internet serve a dois propósitos: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fornecer um destino em suas tabelas de rota VPC para tráfego roteável pela Internet;</a:t>
            </a:r>
          </a:p>
          <a:p>
            <a:pPr marL="1841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executar conversão de endereço de rede (NAT) para instâncias que tenham endereços IPv4 públicos atribuídos.</a:t>
            </a:r>
          </a:p>
          <a:p>
            <a:pPr marL="12700">
              <a:lnSpc>
                <a:spcPct val="100000"/>
              </a:lnSpc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 gateway de internet suporta tráfego IPv4 e IPv6. Isso não causa riscos de disponibilidade ou restrições de largura de banda em seu tráfego de rede. Essencialmente, o gateway de internet conecta sua nuvem privada virtual à internet. Siga estas etapas para começar:</a:t>
            </a:r>
          </a:p>
          <a:p>
            <a:pPr marL="12700">
              <a:lnSpc>
                <a:spcPct val="100000"/>
              </a:lnSpc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na barra lateral esquerda.</a:t>
            </a: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Insira uma etiqueta de nome: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MeuGWdeInternet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Internet Gateways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170180" indent="-158115">
              <a:lnSpc>
                <a:spcPct val="100000"/>
              </a:lnSpc>
              <a:buFont typeface="Arial"/>
              <a:buAutoNum type="arabicPeriod"/>
              <a:tabLst>
                <a:tab pos="170815" algn="l"/>
              </a:tabLst>
            </a:pP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Subtarefa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: Anexe seu gateway de internet ao VPC</a:t>
            </a:r>
            <a:endParaRPr sz="115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gateway de Internet foi criado e agora precisa ser conectado ao seu VPC.</a:t>
            </a:r>
          </a:p>
          <a:p>
            <a:pPr marL="12700">
              <a:lnSpc>
                <a:spcPct val="100000"/>
              </a:lnSpc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barra lateral esquerda.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Encontre o seu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”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observe o estado </a:t>
            </a:r>
            <a:r>
              <a:rPr lang="pt-BR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“Não associado”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e realce seu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Gateway de Internet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vá para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Actions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Attach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to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VPC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caixa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VPCs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disponíveis, clique e selecione a opção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 da lista e clique em anexar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Gateway de Internet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41300" indent="-228600">
              <a:lnSpc>
                <a:spcPct val="100000"/>
              </a:lnSpc>
              <a:spcBef>
                <a:spcPts val="100"/>
              </a:spcBef>
              <a:buAutoNum type="arabicPeriod" startAt="2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Seu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agora está conectado ao seu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VPC.</a:t>
            </a:r>
          </a:p>
          <a:p>
            <a:pPr marL="241300" indent="-228600">
              <a:lnSpc>
                <a:spcPct val="100000"/>
              </a:lnSpc>
              <a:buFont typeface="+mj-lt"/>
              <a:buAutoNum type="arabicPeriod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154DCCC1-054F-43A8-9582-5E97803E2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6324600"/>
            <a:ext cx="5257800" cy="1391593"/>
          </a:xfrm>
          <a:prstGeom prst="rect">
            <a:avLst/>
          </a:prstGeom>
        </p:spPr>
      </p:pic>
      <p:sp>
        <p:nvSpPr>
          <p:cNvPr id="3" name="Elipse 2">
            <a:extLst>
              <a:ext uri="{FF2B5EF4-FFF2-40B4-BE49-F238E27FC236}">
                <a16:creationId xmlns:a16="http://schemas.microsoft.com/office/drawing/2014/main" id="{D78605C2-CAE1-4223-ADAC-8119F59B6592}"/>
              </a:ext>
            </a:extLst>
          </p:cNvPr>
          <p:cNvSpPr/>
          <p:nvPr/>
        </p:nvSpPr>
        <p:spPr>
          <a:xfrm>
            <a:off x="4419600" y="7239000"/>
            <a:ext cx="838200" cy="228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5117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609600" y="5867400"/>
            <a:ext cx="6361430" cy="38865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Criar tabelas de rota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Uma tabela de rotas contém um conjunto de regras, chamadas rotas, que são usadas para determinar </a:t>
            </a:r>
            <a:r>
              <a:rPr lang="pt-BR" sz="1200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onde o tráfego de rede de sua </a:t>
            </a:r>
            <a:r>
              <a:rPr lang="pt-BR" sz="1200" spc="-5" dirty="0" err="1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ou gateway é direcionado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Seu VPC tem um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roteador implícito (IP da AWS)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você usa tabelas de rotas para controlar para onde o tráfego de rede é direcionado.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Cada </a:t>
            </a:r>
            <a:r>
              <a:rPr lang="pt-BR" sz="1200" spc="-5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em seu VPC deve ser associada a uma tabela de rota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que controla o roteamento da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(tabela de rota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).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pode associar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explicitamente uma </a:t>
            </a:r>
            <a:r>
              <a:rPr lang="pt-BR" sz="1200" spc="-5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 uma tabela de rota específica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Caso contrário, 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é implicitamente associada à tabela de rota principal.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só pode ser associada a uma tabela de rota por vez, mas você pode associar várias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à mesma tabela de rota de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Siga estas etapas para começar: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clique em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2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1082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azul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 route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table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criar tabela de rota com:</a:t>
            </a: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Name tag </a:t>
            </a:r>
            <a:r>
              <a:rPr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ePublica</a:t>
            </a:r>
            <a:endParaRPr lang="pt-BR" sz="1200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aperte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lang="pt-BR" sz="14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35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85800" y="2838144"/>
            <a:ext cx="6064250" cy="2673041"/>
          </a:xfrm>
          <a:custGeom>
            <a:avLst/>
            <a:gdLst/>
            <a:ahLst/>
            <a:cxnLst/>
            <a:rect l="l" t="t" r="r" b="b"/>
            <a:pathLst>
              <a:path w="6064250" h="1682750">
                <a:moveTo>
                  <a:pt x="280465" y="0"/>
                </a:moveTo>
                <a:lnTo>
                  <a:pt x="6064253" y="0"/>
                </a:lnTo>
                <a:lnTo>
                  <a:pt x="6064253" y="1402280"/>
                </a:lnTo>
                <a:lnTo>
                  <a:pt x="6060582" y="1447774"/>
                </a:lnTo>
                <a:lnTo>
                  <a:pt x="6049954" y="1490931"/>
                </a:lnTo>
                <a:lnTo>
                  <a:pt x="6032948" y="1531173"/>
                </a:lnTo>
                <a:lnTo>
                  <a:pt x="6010139" y="1567923"/>
                </a:lnTo>
                <a:lnTo>
                  <a:pt x="5982105" y="1600603"/>
                </a:lnTo>
                <a:lnTo>
                  <a:pt x="5949425" y="1628636"/>
                </a:lnTo>
                <a:lnTo>
                  <a:pt x="5912675" y="1651445"/>
                </a:lnTo>
                <a:lnTo>
                  <a:pt x="5872433" y="1668452"/>
                </a:lnTo>
                <a:lnTo>
                  <a:pt x="5829277" y="1679080"/>
                </a:lnTo>
                <a:lnTo>
                  <a:pt x="5783783" y="1682750"/>
                </a:lnTo>
                <a:lnTo>
                  <a:pt x="0" y="1682750"/>
                </a:lnTo>
                <a:lnTo>
                  <a:pt x="0" y="280465"/>
                </a:lnTo>
                <a:lnTo>
                  <a:pt x="3670" y="234972"/>
                </a:lnTo>
                <a:lnTo>
                  <a:pt x="14298" y="191816"/>
                </a:lnTo>
                <a:lnTo>
                  <a:pt x="31304" y="151575"/>
                </a:lnTo>
                <a:lnTo>
                  <a:pt x="54113" y="114825"/>
                </a:lnTo>
                <a:lnTo>
                  <a:pt x="82146" y="82146"/>
                </a:lnTo>
                <a:lnTo>
                  <a:pt x="114825" y="54113"/>
                </a:lnTo>
                <a:lnTo>
                  <a:pt x="151575" y="31304"/>
                </a:lnTo>
                <a:lnTo>
                  <a:pt x="191816" y="14298"/>
                </a:lnTo>
                <a:lnTo>
                  <a:pt x="234972" y="3670"/>
                </a:lnTo>
                <a:lnTo>
                  <a:pt x="280465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 txBox="1"/>
          <p:nvPr/>
        </p:nvSpPr>
        <p:spPr>
          <a:xfrm>
            <a:off x="855980" y="3565652"/>
            <a:ext cx="5773420" cy="1945533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Amazon reserva os primeiros quatro (4) endereços IP e o último (1) endereço IP de cada </a:t>
            </a:r>
            <a:r>
              <a:rPr lang="pt-BR" sz="16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6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para fins de rede IP.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Rede 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10.0.1.1-4/24 – os nossos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10.0.1.5-254/24</a:t>
            </a: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Nesta Rede 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10.0.2.1-4/24 – os nossos </a:t>
            </a:r>
            <a:r>
              <a:rPr lang="pt-BR" sz="1200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pt-BR" sz="1200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são 10.0.2.5-254/24</a:t>
            </a: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lang="pt-BR" sz="1200" dirty="0">
              <a:solidFill>
                <a:srgbClr val="232F3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Por padrão, você pode criar 200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por VPC. Se você gostaria de criar mais </a:t>
            </a:r>
            <a:r>
              <a:rPr lang="pt-BR" sz="1200" dirty="0" err="1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sub-redes</a:t>
            </a:r>
            <a:r>
              <a:rPr lang="pt-BR" sz="1200" dirty="0">
                <a:solidFill>
                  <a:srgbClr val="232F3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você precisa entrar em contato com o suporte da AWS.</a:t>
            </a:r>
          </a:p>
          <a:p>
            <a:pPr marL="12700" marR="5080" algn="just">
              <a:lnSpc>
                <a:spcPct val="101699"/>
              </a:lnSpc>
              <a:spcBef>
                <a:spcPts val="7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72040" y="2975610"/>
            <a:ext cx="609600" cy="609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D1173D8C-CFAC-4E2B-8B8F-72BE0895FC35}"/>
              </a:ext>
            </a:extLst>
          </p:cNvPr>
          <p:cNvSpPr txBox="1"/>
          <p:nvPr/>
        </p:nvSpPr>
        <p:spPr>
          <a:xfrm>
            <a:off x="1684332" y="3045269"/>
            <a:ext cx="13730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6996823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/>
          <p:nvPr/>
        </p:nvSpPr>
        <p:spPr>
          <a:xfrm>
            <a:off x="901700" y="1685035"/>
            <a:ext cx="6197600" cy="1322542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localize a página e 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spcBef>
                <a:spcPts val="25"/>
              </a:spcBef>
              <a:buFontTx/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e selecione a caixa ao lado da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tabela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de rotas públicas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RouteTablePublica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75"/>
              </a:spcBef>
              <a:buAutoNum type="arabicPeriod" startAt="3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Aba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Routes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observe que a rota é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10.0.0.0/16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é local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precisa adicionar uma rota para a internet usando o IGW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indent="-228600">
              <a:lnSpc>
                <a:spcPct val="100000"/>
              </a:lnSpc>
              <a:spcBef>
                <a:spcPts val="25"/>
              </a:spcBef>
              <a:buAutoNum type="arabicPeriod" startAt="3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Edit routes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em seguida, clique no botão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Add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720090" y="3931720"/>
            <a:ext cx="6061710" cy="4182235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241300" marR="6985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Digite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0.0.0.0/0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no campo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Destination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6985" indent="-228600">
              <a:lnSpc>
                <a:spcPct val="101699"/>
              </a:lnSpc>
              <a:spcBef>
                <a:spcPts val="7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no campo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Targed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use a janela suspensa e clique em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Internet Gateway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Localize o seu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selecione e clique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Save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routes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depois 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60"/>
              </a:spcBef>
              <a:buFont typeface="Carlito"/>
              <a:buAutoNum type="arabicPeriod" startAt="5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165" indent="-228600">
              <a:lnSpc>
                <a:spcPct val="101699"/>
              </a:lnSpc>
              <a:buAutoNum type="arabicPeriod" startAt="5"/>
              <a:tabLst>
                <a:tab pos="2413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sua tabela de rotas públicas ainda selecionada, localize e clique na guia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Subnet associations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perto da parte inferior da página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Carlito"/>
              <a:buAutoNum type="arabicPeriod" startAt="5"/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Edit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subnet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i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pode ter que redimensionar os cabeçalhos das colunas para ler corretamente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Em seguida, clique e realce seu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Save.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 marR="5080" indent="-228600">
              <a:lnSpc>
                <a:spcPct val="101699"/>
              </a:lnSpc>
              <a:spcBef>
                <a:spcPts val="5"/>
              </a:spcBef>
              <a:buAutoNum type="arabicPeriod" startAt="5"/>
              <a:tabLst>
                <a:tab pos="2413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 marR="22860">
              <a:lnSpc>
                <a:spcPct val="101699"/>
              </a:lnSpc>
              <a:spcBef>
                <a:spcPts val="5"/>
              </a:spcBef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A tabela de rotas com a rota que você criou para o </a:t>
            </a:r>
            <a:r>
              <a:rPr lang="pt-BR" sz="12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MinhaRedeInternetGW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agora está associada à sua </a:t>
            </a:r>
            <a:r>
              <a:rPr lang="pt-BR" sz="1200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 pública. 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Sua </a:t>
            </a:r>
            <a:r>
              <a:rPr lang="pt-BR" sz="1200" dirty="0" err="1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dirty="0">
                <a:solidFill>
                  <a:srgbClr val="00B05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pública agora tem acesso à Internet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22910" y="3164789"/>
            <a:ext cx="6926580" cy="609719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11125">
              <a:lnSpc>
                <a:spcPct val="100000"/>
              </a:lnSpc>
              <a:spcBef>
                <a:spcPts val="47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690" marR="214629" indent="-228600">
              <a:lnSpc>
                <a:spcPct val="101699"/>
              </a:lnSpc>
              <a:spcBef>
                <a:spcPts val="45"/>
              </a:spcBef>
              <a:buFont typeface="Symbol"/>
              <a:buChar char=""/>
              <a:tabLst>
                <a:tab pos="567690" algn="l"/>
                <a:tab pos="568325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Observe que a tabela de rota pública não está associada a nenhuma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567690" marR="214629" indent="-228600">
              <a:lnSpc>
                <a:spcPct val="101699"/>
              </a:lnSpc>
              <a:spcBef>
                <a:spcPts val="45"/>
              </a:spcBef>
              <a:buFont typeface="Symbol"/>
              <a:buChar char=""/>
              <a:tabLst>
                <a:tab pos="567690" algn="l"/>
                <a:tab pos="568325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Você precisa anexar esta tabela de rota à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apropriada</a:t>
            </a:r>
            <a:r>
              <a:rPr sz="12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66700" y="8793941"/>
            <a:ext cx="6968490" cy="810928"/>
          </a:xfrm>
          <a:prstGeom prst="rect">
            <a:avLst/>
          </a:prstGeom>
          <a:ln w="38100">
            <a:solidFill>
              <a:srgbClr val="FFC000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110489">
              <a:lnSpc>
                <a:spcPct val="100000"/>
              </a:lnSpc>
              <a:spcBef>
                <a:spcPts val="470"/>
              </a:spcBef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Informação importante para criar uma Rota Privada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67055" marR="111760" indent="-228600">
              <a:lnSpc>
                <a:spcPct val="101699"/>
              </a:lnSpc>
              <a:spcBef>
                <a:spcPts val="50"/>
              </a:spcBef>
              <a:buFont typeface="Symbol"/>
              <a:buChar char=""/>
              <a:tabLst>
                <a:tab pos="567055" algn="l"/>
                <a:tab pos="567690" algn="l"/>
              </a:tabLst>
            </a:pP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Você não precisará criar uma nova rota para sua tabela de rotas privadas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mas precisará associar a tabela de rotas privadas à sua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privada. Observe que a tabela de rota pública não está associada a nenhuma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sub-rede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" name="Imagem 1">
            <a:extLst>
              <a:ext uri="{FF2B5EF4-FFF2-40B4-BE49-F238E27FC236}">
                <a16:creationId xmlns:a16="http://schemas.microsoft.com/office/drawing/2014/main" id="{438B8509-5D6B-4896-B9F6-7F28EEDAD8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5867400"/>
            <a:ext cx="6061710" cy="1787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3329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/>
          <p:nvPr/>
        </p:nvSpPr>
        <p:spPr>
          <a:xfrm>
            <a:off x="2184005" y="5023652"/>
            <a:ext cx="3804439" cy="29011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 txBox="1"/>
          <p:nvPr/>
        </p:nvSpPr>
        <p:spPr>
          <a:xfrm>
            <a:off x="673100" y="1685035"/>
            <a:ext cx="6383655" cy="31633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Crie uma tabela de Rota Privada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Repita as sete etapas acima; desta vez editando seu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private </a:t>
            </a:r>
            <a:r>
              <a:rPr sz="1200" b="1" dirty="0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sz="1200" b="1" spc="2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41300">
              <a:lnSpc>
                <a:spcPct val="100000"/>
              </a:lnSpc>
              <a:spcBef>
                <a:spcPts val="25"/>
              </a:spcBef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Preste muita atenção e certifique-se de selecionar </a:t>
            </a:r>
            <a:r>
              <a:rPr sz="1200" spc="-5" dirty="0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us-east-1a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para o AZ (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Area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Zone) e a opção </a:t>
            </a:r>
            <a:r>
              <a:rPr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Private subnet.</a:t>
            </a: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b="1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Na categoria de 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Virtual Private Cloud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, encontre e clique em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spc="-1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marR="210820" indent="-228600">
              <a:lnSpc>
                <a:spcPct val="101699"/>
              </a:lnSpc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no botão azul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table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criar tabela de rota com:</a:t>
            </a: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Name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tag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RouteTablePrivada</a:t>
            </a:r>
            <a:endParaRPr lang="pt-BR" sz="12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27100" marR="210820" lvl="1" indent="-228600">
              <a:lnSpc>
                <a:spcPct val="101699"/>
              </a:lnSpc>
              <a:buFont typeface="+mj-lt"/>
              <a:buAutoNum type="alphaLcPeriod"/>
              <a:tabLst>
                <a:tab pos="469900" algn="l"/>
              </a:tabLst>
            </a:pP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VPC </a:t>
            </a:r>
            <a:r>
              <a:rPr lang="pt-BR" sz="1200" b="1" dirty="0" err="1">
                <a:solidFill>
                  <a:srgbClr val="ED7D3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MinhaRedeVirtual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Clique em 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Create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e aperte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>
                <a:latin typeface="Arial" panose="020B0604020202020204" pitchFamily="34" charset="0"/>
                <a:cs typeface="Arial" panose="020B0604020202020204" pitchFamily="34" charset="0"/>
              </a:rPr>
              <a:t>Close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lnSpc>
                <a:spcPct val="100000"/>
              </a:lnSpc>
              <a:spcBef>
                <a:spcPts val="25"/>
              </a:spcBef>
              <a:buAutoNum type="arabicPeriod"/>
              <a:tabLst>
                <a:tab pos="469900" algn="l"/>
              </a:tabLst>
            </a:pPr>
            <a:endParaRPr lang="pt-BR" sz="1200" spc="-5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lnSpc>
                <a:spcPct val="100000"/>
              </a:lnSpc>
              <a:spcBef>
                <a:spcPts val="20"/>
              </a:spcBef>
              <a:buAutoNum type="arabicPeriod"/>
              <a:tabLst>
                <a:tab pos="469900" algn="l"/>
              </a:tabLst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Dentro de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Route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spc="-5" dirty="0" err="1">
                <a:latin typeface="Arial" panose="020B0604020202020204" pitchFamily="34" charset="0"/>
                <a:cs typeface="Arial" panose="020B0604020202020204" pitchFamily="34" charset="0"/>
              </a:rPr>
              <a:t>tables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69900" indent="-228600">
              <a:spcBef>
                <a:spcPts val="25"/>
              </a:spcBef>
              <a:buFontTx/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Com sua tabela de rotas privada selecionada </a:t>
            </a:r>
            <a:r>
              <a:rPr lang="pt-BR" sz="1200" b="1" dirty="0" err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RouteTablePrivada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, localize e clique na guia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b="1" dirty="0" err="1">
                <a:latin typeface="Arial" panose="020B0604020202020204" pitchFamily="34" charset="0"/>
                <a:cs typeface="Arial" panose="020B0604020202020204" pitchFamily="34" charset="0"/>
              </a:rPr>
              <a:t>associations</a:t>
            </a:r>
            <a:r>
              <a:rPr lang="pt-BR" sz="12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perto da parte inferior da página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469900" indent="-228600">
              <a:spcBef>
                <a:spcPts val="25"/>
              </a:spcBef>
              <a:buFontTx/>
              <a:buAutoNum type="arabicPeriod"/>
              <a:tabLst>
                <a:tab pos="469900" algn="l"/>
              </a:tabLst>
            </a:pP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Selecione a </a:t>
            </a:r>
            <a:r>
              <a:rPr lang="pt-BR" sz="1200" spc="-5" dirty="0" err="1">
                <a:latin typeface="Arial" panose="020B0604020202020204" pitchFamily="34" charset="0"/>
                <a:cs typeface="Arial" panose="020B0604020202020204" pitchFamily="34" charset="0"/>
              </a:rPr>
              <a:t>subnet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200" spc="-5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10.0.2.0/24 </a:t>
            </a:r>
            <a:r>
              <a:rPr lang="pt-BR" sz="1200" spc="-5" dirty="0">
                <a:latin typeface="Arial" panose="020B0604020202020204" pitchFamily="34" charset="0"/>
                <a:cs typeface="Arial" panose="020B0604020202020204" pitchFamily="34" charset="0"/>
              </a:rPr>
              <a:t>e salve.</a:t>
            </a:r>
            <a:endParaRPr lang="pt-BR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</a:pPr>
            <a:r>
              <a:rPr lang="pt-BR" sz="1200" dirty="0">
                <a:latin typeface="Arial" panose="020B0604020202020204" pitchFamily="34" charset="0"/>
                <a:cs typeface="Arial" panose="020B0604020202020204" pitchFamily="34" charset="0"/>
              </a:rPr>
              <a:t>O diagrama abaixo mostra a infraestrutura que você criou até agora nesta atividade:</a:t>
            </a:r>
            <a:endParaRPr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35000" y="8172970"/>
            <a:ext cx="6592697" cy="1447800"/>
          </a:xfrm>
          <a:custGeom>
            <a:avLst/>
            <a:gdLst/>
            <a:ahLst/>
            <a:cxnLst/>
            <a:rect l="l" t="t" r="r" b="b"/>
            <a:pathLst>
              <a:path w="6191250" h="1949450">
                <a:moveTo>
                  <a:pt x="324912" y="0"/>
                </a:moveTo>
                <a:lnTo>
                  <a:pt x="6191253" y="0"/>
                </a:lnTo>
                <a:lnTo>
                  <a:pt x="6191253" y="1624540"/>
                </a:lnTo>
                <a:lnTo>
                  <a:pt x="6187730" y="1672553"/>
                </a:lnTo>
                <a:lnTo>
                  <a:pt x="6177496" y="1718378"/>
                </a:lnTo>
                <a:lnTo>
                  <a:pt x="6161055" y="1761513"/>
                </a:lnTo>
                <a:lnTo>
                  <a:pt x="6138907" y="1801456"/>
                </a:lnTo>
                <a:lnTo>
                  <a:pt x="6111557" y="1837704"/>
                </a:lnTo>
                <a:lnTo>
                  <a:pt x="6079507" y="1869755"/>
                </a:lnTo>
                <a:lnTo>
                  <a:pt x="6043259" y="1897105"/>
                </a:lnTo>
                <a:lnTo>
                  <a:pt x="6003316" y="1919252"/>
                </a:lnTo>
                <a:lnTo>
                  <a:pt x="5960180" y="1935694"/>
                </a:lnTo>
                <a:lnTo>
                  <a:pt x="5914355" y="1945928"/>
                </a:lnTo>
                <a:lnTo>
                  <a:pt x="5866343" y="1949451"/>
                </a:lnTo>
                <a:lnTo>
                  <a:pt x="0" y="1949451"/>
                </a:lnTo>
                <a:lnTo>
                  <a:pt x="0" y="324913"/>
                </a:lnTo>
                <a:lnTo>
                  <a:pt x="3522" y="276899"/>
                </a:lnTo>
                <a:lnTo>
                  <a:pt x="13756" y="231073"/>
                </a:lnTo>
                <a:lnTo>
                  <a:pt x="30198" y="187937"/>
                </a:lnTo>
                <a:lnTo>
                  <a:pt x="52345" y="147994"/>
                </a:lnTo>
                <a:lnTo>
                  <a:pt x="79695" y="111746"/>
                </a:lnTo>
                <a:lnTo>
                  <a:pt x="111745" y="79695"/>
                </a:lnTo>
                <a:lnTo>
                  <a:pt x="147994" y="52345"/>
                </a:lnTo>
                <a:lnTo>
                  <a:pt x="187937" y="30198"/>
                </a:lnTo>
                <a:lnTo>
                  <a:pt x="231073" y="13756"/>
                </a:lnTo>
                <a:lnTo>
                  <a:pt x="276899" y="3522"/>
                </a:lnTo>
                <a:lnTo>
                  <a:pt x="324912" y="0"/>
                </a:lnTo>
                <a:close/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 txBox="1"/>
          <p:nvPr/>
        </p:nvSpPr>
        <p:spPr>
          <a:xfrm>
            <a:off x="844550" y="8839200"/>
            <a:ext cx="6383147" cy="782394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Ao iniciar uma instância do Amazon EC2, você deve especificar a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na qual iniciar a instância.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A instância será iniciada na zona de disponibilidade associada à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especificada. </a:t>
            </a:r>
          </a:p>
          <a:p>
            <a:pPr marL="12700" marR="5080">
              <a:lnSpc>
                <a:spcPct val="101699"/>
              </a:lnSpc>
              <a:spcBef>
                <a:spcPts val="75"/>
              </a:spcBef>
            </a:pP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Se você não especificar uma Zona de disponibilidade, a opção padrão “sem preferência” será selecionada e a </a:t>
            </a:r>
            <a:r>
              <a:rPr lang="pt-BR" sz="1200" spc="-5" dirty="0" err="1">
                <a:solidFill>
                  <a:srgbClr val="232F3E"/>
                </a:solidFill>
                <a:latin typeface="Carlito"/>
                <a:cs typeface="Carlito"/>
              </a:rPr>
              <a:t>sub-rede</a:t>
            </a:r>
            <a:r>
              <a:rPr lang="pt-BR" sz="1200" spc="-5" dirty="0">
                <a:solidFill>
                  <a:srgbClr val="232F3E"/>
                </a:solidFill>
                <a:latin typeface="Carlito"/>
                <a:cs typeface="Carlito"/>
              </a:rPr>
              <a:t> será criada em uma Zona de disponibilidade disponível na região.</a:t>
            </a:r>
            <a:endParaRPr sz="1200" dirty="0">
              <a:latin typeface="Carlito"/>
              <a:cs typeface="Carlito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544176" y="8248395"/>
            <a:ext cx="609600" cy="60858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AA41616-2743-4C05-97D7-79DBE2588505}"/>
              </a:ext>
            </a:extLst>
          </p:cNvPr>
          <p:cNvSpPr txBox="1"/>
          <p:nvPr/>
        </p:nvSpPr>
        <p:spPr>
          <a:xfrm>
            <a:off x="2307556" y="8299282"/>
            <a:ext cx="13132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Você sabia</a:t>
            </a:r>
          </a:p>
        </p:txBody>
      </p:sp>
    </p:spTree>
    <p:extLst>
      <p:ext uri="{BB962C8B-B14F-4D97-AF65-F5344CB8AC3E}">
        <p14:creationId xmlns:p14="http://schemas.microsoft.com/office/powerpoint/2010/main" val="1339924917"/>
      </p:ext>
    </p:extLst>
  </p:cSld>
  <p:clrMapOvr>
    <a:masterClrMapping/>
  </p:clrMapOvr>
</p:sld>
</file>

<file path=ppt/theme/theme1.xml><?xml version="1.0" encoding="utf-8"?>
<a:theme xmlns:a="http://schemas.openxmlformats.org/drawingml/2006/main" name="Educate_Activity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tivity-Guide-Template" id="{95AE83FC-90C7-FA43-A3E3-AADAE8E29B22}" vid="{4FE608C0-A6CD-6F40-A078-4E29E7B5177F}"/>
    </a:ext>
  </a:extLst>
</a:theme>
</file>

<file path=ppt/theme/theme2.xml><?xml version="1.0" encoding="utf-8"?>
<a:theme xmlns:a="http://schemas.openxmlformats.org/drawingml/2006/main" name="Office Theme">
  <a:themeElements>
    <a:clrScheme name="Amazon 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Educate_Activity</Template>
  <TotalTime>2230</TotalTime>
  <Words>7386</Words>
  <Application>Microsoft Office PowerPoint</Application>
  <PresentationFormat>Personalizar</PresentationFormat>
  <Paragraphs>614</Paragraphs>
  <Slides>18</Slides>
  <Notes>18</Notes>
  <HiddenSlides>1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Carlito</vt:lpstr>
      <vt:lpstr>Symbol</vt:lpstr>
      <vt:lpstr>Educate_Activity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
  </dc:subject>
  <dc:creator>Microsoft Office User</dc:creator>
  <cp:keywords>
  </cp:keywords>
  <cp:lastModifiedBy>Bianca Ramoz</cp:lastModifiedBy>
  <cp:revision>148</cp:revision>
  <cp:lastPrinted>2020-07-02T13:14:50Z</cp:lastPrinted>
  <dcterms:created xsi:type="dcterms:W3CDTF">2020-09-09T20:43:03Z</dcterms:created>
  <dcterms:modified xsi:type="dcterms:W3CDTF">2022-07-19T22:18:43Z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2020-07-02T00:00:00Z</vt:filetime>
  </property>
  <property fmtid="{D5CDD505-2E9C-101B-9397-08002B2CF9AE}" pid="3" name="Creator">
    <vt:lpwstr>Microsoft Word</vt:lpwstr>
  </property>
  <property fmtid="{D5CDD505-2E9C-101B-9397-08002B2CF9AE}" pid="4" name="LastSaved">
    <vt:filetime>2020-07-02T00:00:00Z</vt:filetime>
  </property>
</Properties>
</file>