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gMuhOX97W7u2uVKXWp3cjgH/uO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28007" autoAdjust="0"/>
  </p:normalViewPr>
  <p:slideViewPr>
    <p:cSldViewPr snapToGrid="0">
      <p:cViewPr varScale="1">
        <p:scale>
          <a:sx n="15" d="100"/>
          <a:sy n="15" d="100"/>
        </p:scale>
        <p:origin x="3036" y="3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7558"/>
            <a:ext cx="3505200" cy="85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3"/>
          </p:nvPr>
        </p:nvSpPr>
        <p:spPr>
          <a:xfrm>
            <a:off x="338426" y="917166"/>
            <a:ext cx="1760538" cy="22784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" name="Google Shape;6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418" y="252412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n"/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educate.com/educator/s/content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3063" y="976313"/>
            <a:ext cx="1760537" cy="22780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sldNum" idx="12"/>
          </p:nvPr>
        </p:nvSpPr>
        <p:spPr>
          <a:xfrm>
            <a:off x="68580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:notes"/>
          <p:cNvSpPr txBox="1"/>
          <p:nvPr/>
        </p:nvSpPr>
        <p:spPr>
          <a:xfrm>
            <a:off x="2208212" y="944622"/>
            <a:ext cx="5257800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document is both an Student Guide and Educator Guide.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Student Guide is available in Normal slide view.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Educator Guide is available by clicking </a:t>
            </a: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Notes Pages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 the Student Guide as a PDF for distribution to your students.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Student Guide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Normal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Export &gt; Create PDF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Export &gt; File Format: PDF</a:t>
            </a:r>
            <a:endParaRPr/>
          </a:p>
          <a:p>
            <a:pPr marL="62865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hidden and will not print in the Student Guide.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print this educator guide, see instructions below.</a:t>
            </a:r>
            <a:endParaRPr/>
          </a:p>
          <a:p>
            <a:pPr marL="628650" marR="0" lvl="1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Educator Guide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&gt; Notes Pages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pt-BR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&gt; Print &gt; Layout: Notes</a:t>
            </a:r>
            <a:endParaRPr/>
          </a:p>
        </p:txBody>
      </p:sp>
      <p:sp>
        <p:nvSpPr>
          <p:cNvPr id="30" name="Google Shape;30;p1:notes"/>
          <p:cNvSpPr txBox="1"/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:notes"/>
          <p:cNvSpPr txBox="1"/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:notes"/>
          <p:cNvSpPr txBox="1">
            <a:spLocks noGrp="1"/>
          </p:cNvSpPr>
          <p:nvPr>
            <p:ph type="body" idx="1"/>
          </p:nvPr>
        </p:nvSpPr>
        <p:spPr>
          <a:xfrm>
            <a:off x="228600" y="5141416"/>
            <a:ext cx="705297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Objetivo: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Este </a:t>
            </a:r>
            <a:r>
              <a:rPr lang="pt-BR" b="0" dirty="0" err="1"/>
              <a:t>Secure</a:t>
            </a:r>
            <a:r>
              <a:rPr lang="pt-BR" b="0" dirty="0"/>
              <a:t> Shell (SSH) no Guia de atividades do educador do </a:t>
            </a:r>
            <a:r>
              <a:rPr lang="pt-BR" b="0" dirty="0" err="1"/>
              <a:t>Amazon</a:t>
            </a:r>
            <a:r>
              <a:rPr lang="pt-BR" b="0" dirty="0"/>
              <a:t> EC2 (PC) foi desenvolvido como parte das ofertas de conteúdo 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Descrição: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Este Guia do Educador enquadra a atividade “</a:t>
            </a:r>
            <a:r>
              <a:rPr lang="pt-BR" b="0" dirty="0" err="1"/>
              <a:t>Secure</a:t>
            </a:r>
            <a:r>
              <a:rPr lang="pt-BR" b="0" dirty="0"/>
              <a:t> Shell (SSH) no </a:t>
            </a:r>
            <a:r>
              <a:rPr lang="pt-BR" b="0" dirty="0" err="1"/>
              <a:t>Amazon</a:t>
            </a:r>
            <a:r>
              <a:rPr lang="pt-BR" b="0" dirty="0"/>
              <a:t> EC2 (PC)”.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Quais são os objetivos do Guia de Atividades do Educador S3? Ao usar o Guia, os educadores serão capazes de: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Compreenda as metas da atividade e os objetivos de aprendizagem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Compreenda os principais conceitos e terminologia da atividade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Facilite a aprendizagem do aluno antes, durante e depois da atividade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Avalie o SSH dos alunos em um conhecimento de máquina virtual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Conteúdo do guia: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Atividades de preparação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Ativar conhecimento prévio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Discussão pré-atividade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Facilitação de atividades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Estratégias de Alfabetização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Instruções de linguagem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Saindo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Verificando a compreensão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Assessments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Teste suas respostas de conhecimento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Relatório de atividades e atividades de extensão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Discussão pós-atividade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Representar Conceitos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Atividades de extensão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Recursos adicionais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/>
              <a:t>Glossário da AWS: https://docs.aws.amazon.com/general/latest/gr/glos-chap.html</a:t>
            </a:r>
            <a:endParaRPr b="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" name="Google Shape;39;p2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Facilitação de atividades, página 13: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Verifique a compreensão (IP e O)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Pergunta sugerida: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 instrutor pergunta: Por que é importante interromper sua instância EC2? (para economizar custos)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Descolar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Se os alunos ficarem presos, certifique-se de reler as instruções e verifique se eles escolheram INSTANCE STATE no menu </a:t>
            </a:r>
            <a:r>
              <a:rPr lang="pt-BR" sz="1100" b="0" dirty="0" err="1"/>
              <a:t>Actions</a:t>
            </a:r>
            <a:r>
              <a:rPr lang="pt-BR" sz="1100" b="0" dirty="0"/>
              <a:t> e selecionaram t2.small.</a:t>
            </a:r>
            <a:endParaRPr b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Facilitação de atividades, página 13: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Verifique a compreensão (IP e O)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Pergunta sugerida: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 instrutor pergunta: Por que é importante interromper sua instância EC2? (para economizar custos)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Descolar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Se os alunos ficarem presos, certifique-se de reler as instruções e verifique se eles escolheram INSTANCE STATE no menu </a:t>
            </a:r>
            <a:r>
              <a:rPr lang="pt-BR" sz="1100" b="0" dirty="0" err="1"/>
              <a:t>Actions</a:t>
            </a:r>
            <a:r>
              <a:rPr lang="pt-BR" sz="1100" b="0" dirty="0"/>
              <a:t> e selecionaram t2.small.</a:t>
            </a:r>
            <a:endParaRPr b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Facilitação de atividades, página 14: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Representam conceitos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Discussão pós-atividade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Desta vez, peça aos alunos que apresentem sua própria ideia de caso de uso (no lugar do </a:t>
            </a:r>
            <a:r>
              <a:rPr lang="pt-BR" sz="1100" b="0" dirty="0" err="1"/>
              <a:t>BitBeat</a:t>
            </a:r>
            <a:r>
              <a:rPr lang="pt-BR" sz="1100" b="0" dirty="0"/>
              <a:t>) e depois troquem casos de uso. Como alternativa, forneça um caso de uso mais especializado que seja mais relevante para seus alunos.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Desafio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Fazer: apresentar o (s) caso (s) de uso como um desafio e fazer os alunos concluírem o desafio e compartilharem como o abordaram. Faça com que a classe ou um painel de jurados vote no vencedor do desafio e conceda um prêmio.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Atividade: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Peça aos alunos que façam esta atividade o máximo possível de memória. Peça aos alunos que relembrem as instruções somente se eles travarem. Em seguida, peça aos alunos que expliquem em voz alta o que fizeram e por que isso foi importante.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Extensão: percursos de carreira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Link:</a:t>
            </a:r>
            <a:r>
              <a:rPr lang="pt-BR" sz="1100" b="1" dirty="0"/>
              <a:t> </a:t>
            </a:r>
            <a:r>
              <a:rPr lang="pt-BR" u="sng" dirty="0">
                <a:solidFill>
                  <a:schemeClr val="hlink"/>
                </a:solidFill>
                <a:hlinkClick r:id="rId3"/>
              </a:rPr>
              <a:t>https://www.awseducate.com/educator/s/content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Facilitação de atividades, página 15: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Teste suas respostas de conhecimento: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Um par de chaves consiste em uma chave privada e uma chave pública. É um conjunto de credenciais de segurança que você usa para provar sua identidade ao se conectar a uma instância.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 </a:t>
            </a:r>
            <a:r>
              <a:rPr lang="pt-BR" sz="1100" b="0" dirty="0" err="1"/>
              <a:t>Amazon</a:t>
            </a:r>
            <a:r>
              <a:rPr lang="pt-BR" sz="1100" b="0" dirty="0"/>
              <a:t> EC2 armazena a chave pública.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Você armazena a chave privada.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 </a:t>
            </a:r>
            <a:r>
              <a:rPr lang="pt-BR" sz="1100" b="0" dirty="0" err="1"/>
              <a:t>Amazon</a:t>
            </a:r>
            <a:r>
              <a:rPr lang="pt-BR" sz="1100" b="0" dirty="0"/>
              <a:t> Web Services permite que os clientes atribuam metadados a seus recursos da AWS na forma de </a:t>
            </a:r>
            <a:r>
              <a:rPr lang="pt-BR" sz="1100" b="0" dirty="0" err="1"/>
              <a:t>tags</a:t>
            </a:r>
            <a:r>
              <a:rPr lang="pt-BR" sz="1100" b="0" dirty="0"/>
              <a:t>. Cada </a:t>
            </a:r>
            <a:r>
              <a:rPr lang="pt-BR" sz="1100" b="0" dirty="0" err="1"/>
              <a:t>tag</a:t>
            </a:r>
            <a:r>
              <a:rPr lang="pt-BR" sz="1100" b="0" dirty="0"/>
              <a:t> é um rótulo simples que consiste em uma chave definida pelo cliente e um valor opcional que pode tornar mais fácil gerenciar, pesquisar e filtrar recursos. Embora não existam tipos inerentes de </a:t>
            </a:r>
            <a:r>
              <a:rPr lang="pt-BR" sz="1100" b="0" dirty="0" err="1"/>
              <a:t>tags</a:t>
            </a:r>
            <a:r>
              <a:rPr lang="pt-BR" sz="1100" b="0" dirty="0"/>
              <a:t>, eles permitem que os clientes categorizem os recursos por propósito, proprietário, ambiente ou outros critérios. Sem o uso de </a:t>
            </a:r>
            <a:r>
              <a:rPr lang="pt-BR" sz="1100" b="0" dirty="0" err="1"/>
              <a:t>tags</a:t>
            </a:r>
            <a:r>
              <a:rPr lang="pt-BR" sz="1100" b="0" dirty="0"/>
              <a:t>, pode se tornar difícil gerenciar seus recursos de maneira eficaz à medida que a utilização dos serviços da AWS aumenta.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 err="1"/>
              <a:t>Secure</a:t>
            </a:r>
            <a:r>
              <a:rPr lang="pt-BR" sz="1100" b="0" dirty="0"/>
              <a:t> Shell (SSH) é um protocolo de rede criptográfico para operar serviços de rede com segurança em uma rede não segura. Os aplicativos típicos incluem linha de comando remota, login e execução de comando remoto, mas qualquer serviço de rede pode ser protegido com SSH.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 Remote Desktop </a:t>
            </a:r>
            <a:r>
              <a:rPr lang="pt-BR" sz="1100" b="0" dirty="0" err="1"/>
              <a:t>Protocol</a:t>
            </a:r>
            <a:r>
              <a:rPr lang="pt-BR" sz="1100" b="0" dirty="0"/>
              <a:t> (RDP) é um protocolo de comunicação de rede que permite que os usuários se conectem remotamente a outro computador.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Porta 3389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http://169.254.169.254/latest/user-data</a:t>
            </a:r>
            <a:endParaRPr b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8138" y="917575"/>
            <a:ext cx="1760537" cy="22780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Facilitação de atividades, página 16: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Atividade bônus: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Peça aos alunos que refazem esta atividade. Depois que os alunos se conectarem à instância EC2 usando SSH, peça-lhes que tentem exibir seus dados de usuário por meio do comando </a:t>
            </a:r>
            <a:r>
              <a:rPr lang="pt-BR" sz="1100" b="0" dirty="0" err="1"/>
              <a:t>curl</a:t>
            </a:r>
            <a:r>
              <a:rPr lang="pt-BR" sz="1100" b="0" dirty="0"/>
              <a:t> e do http://169.254.169.254/latest/user-data URL fornecido na seção Você sabia desta atividade.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0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Responda: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Depois de fazer login na instância com ec2-user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Na linha de comando, digite </a:t>
            </a:r>
            <a:r>
              <a:rPr lang="pt-BR" sz="1100" b="0" dirty="0" err="1"/>
              <a:t>curl</a:t>
            </a:r>
            <a:r>
              <a:rPr lang="pt-BR" sz="1100" b="0" dirty="0"/>
              <a:t> http://169.254.169.254/latest/user-data</a:t>
            </a:r>
            <a:endParaRPr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pt-BR" sz="1100" b="0" dirty="0"/>
              <a:t>Os detalhes dos alunos do script </a:t>
            </a:r>
            <a:r>
              <a:rPr lang="pt-BR" sz="1100" b="0" dirty="0" err="1"/>
              <a:t>bash</a:t>
            </a:r>
            <a:r>
              <a:rPr lang="pt-BR" sz="1100" b="0" dirty="0"/>
              <a:t> copiados / colados da página 4 serão exibidos na tela.</a:t>
            </a:r>
            <a:endParaRPr sz="1100" b="0" i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ELOPER USE ONLY">
  <p:cSld name="DEVELOPER US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5944610" y="9514661"/>
            <a:ext cx="1747838" cy="53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0" name="Google Shape;20;p9"/>
          <p:cNvSpPr txBox="1"/>
          <p:nvPr/>
        </p:nvSpPr>
        <p:spPr>
          <a:xfrm>
            <a:off x="457200" y="533400"/>
            <a:ext cx="585914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Guide Instructions</a:t>
            </a:r>
            <a:endParaRPr sz="1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Builder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ity Builder Graphic">
  <p:cSld name="Activity Builder Graphic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1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1"/>
          <p:cNvSpPr>
            <a:spLocks noGrp="1"/>
          </p:cNvSpPr>
          <p:nvPr>
            <p:ph type="pic" idx="2"/>
          </p:nvPr>
        </p:nvSpPr>
        <p:spPr>
          <a:xfrm>
            <a:off x="304800" y="1219200"/>
            <a:ext cx="22860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2831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2831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69"/>
              <a:buFont typeface="Arial"/>
              <a:buChar char="•"/>
              <a:defRPr sz="11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/>
          <p:nvPr/>
        </p:nvSpPr>
        <p:spPr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50" tIns="48575" rIns="97150" bIns="485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352" y="200818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0" y="9323230"/>
            <a:ext cx="7772400" cy="534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  <a:defRPr sz="17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8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8"/>
          <p:cNvSpPr/>
          <p:nvPr/>
        </p:nvSpPr>
        <p:spPr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150" tIns="48575" rIns="97150" bIns="48575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1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352" y="200818"/>
            <a:ext cx="1215209" cy="27544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 h="120000" extrusionOk="0">
                <a:moveTo>
                  <a:pt x="0" y="0"/>
                </a:moveTo>
                <a:lnTo>
                  <a:pt x="7153909" y="0"/>
                </a:lnTo>
              </a:path>
            </a:pathLst>
          </a:custGeom>
          <a:noFill/>
          <a:ln w="76200" cap="flat" cmpd="sng">
            <a:solidFill>
              <a:srgbClr val="222E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"/>
          <p:cNvSpPr/>
          <p:nvPr/>
        </p:nvSpPr>
        <p:spPr>
          <a:xfrm>
            <a:off x="0" y="1219200"/>
            <a:ext cx="5410200" cy="121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52400" y="3290262"/>
            <a:ext cx="5257800" cy="1487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>
                <a:solidFill>
                  <a:srgbClr val="232F3E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Construir um servidor da web em nuvem</a:t>
            </a:r>
            <a:endParaRPr/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Usar o par de chaves existente</a:t>
            </a:r>
            <a:endParaRPr/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na instância Amazon Elastic Compute Cloud (EC2)</a:t>
            </a:r>
            <a:endParaRPr/>
          </a:p>
          <a:p>
            <a:pPr marL="183515" marR="0" lvl="0" indent="-171450" algn="l" rtl="0">
              <a:spcBef>
                <a:spcPts val="19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Redimensionar o Servidor</a:t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228600" y="1600740"/>
            <a:ext cx="5791200" cy="532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strike="noStrike">
                <a:solidFill>
                  <a:srgbClr val="232F3E"/>
                </a:solidFill>
                <a:latin typeface="Calibri"/>
                <a:ea typeface="Calibri"/>
                <a:cs typeface="Calibri"/>
                <a:sym typeface="Calibri"/>
              </a:rPr>
              <a:t>REDIMENSIONAR INSTÂNCIA EXISTENTE</a:t>
            </a:r>
            <a:endParaRPr sz="2400" b="1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/>
        </p:nvSpPr>
        <p:spPr>
          <a:xfrm>
            <a:off x="463255" y="1447800"/>
            <a:ext cx="6734175" cy="648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Pare sua instância EC2 -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Servidor WEB – Pratica SSH</a:t>
            </a:r>
            <a:endParaRPr sz="12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usou uma instância </a:t>
            </a: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t2.micro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mas quais são algumas outras maneiras de economizar nos custos de inicialização? 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serviços de computação em nuvem usam </a:t>
            </a: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utility-based pricing model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Basicamente, se você deixar a luz acesa, há um custo associado que aparecerá na conta de luz.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a equipe de desenvolvimento trabalhar apenas de segunda a sexta-feira entre 6h e 18h, você pode minimizar os custos desligando 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Practice Server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quando não o estiver usando.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EC2 Console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clique em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Instâncias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sua instância em execução </a:t>
            </a:r>
            <a:endParaRPr/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topo da tela, clique em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da Instância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Interromper Instancia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Confirme clicando em Interromper </a:t>
            </a:r>
            <a:endParaRPr/>
          </a:p>
          <a:p>
            <a:pPr marL="469900" marR="0" lvl="0" indent="-1524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Sua instância desligará normalmente e, em seguida, parará de funcionar. Confirme o Estado da instancia se esta como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Interrompido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Academic Gateway to the Hearts and Minds of the Next Generation of IT Professionals</a:t>
            </a:r>
            <a:endParaRPr/>
          </a:p>
          <a:p>
            <a:pPr marL="311785" marR="0" lvl="0" indent="0" algn="ctr" rtl="0"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9357" y="3886200"/>
            <a:ext cx="51435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213986"/>
            <a:ext cx="5143500" cy="12947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2"/>
          <p:cNvCxnSpPr/>
          <p:nvPr/>
        </p:nvCxnSpPr>
        <p:spPr>
          <a:xfrm rot="10800000" flipH="1">
            <a:off x="4267200" y="5562600"/>
            <a:ext cx="685800" cy="76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8" name="Google Shape;4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14700" y="6511268"/>
            <a:ext cx="1295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0711" y="7676667"/>
            <a:ext cx="6300787" cy="1318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" name="Google Shape;50;p2"/>
          <p:cNvCxnSpPr/>
          <p:nvPr/>
        </p:nvCxnSpPr>
        <p:spPr>
          <a:xfrm rot="10800000" flipH="1">
            <a:off x="3771107" y="8728709"/>
            <a:ext cx="342899" cy="228644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/>
        </p:nvSpPr>
        <p:spPr>
          <a:xfrm>
            <a:off x="463255" y="1447800"/>
            <a:ext cx="6734175" cy="727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- </a:t>
            </a:r>
            <a:r>
              <a:rPr lang="pt-BR" sz="1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Redimensione sua instância</a:t>
            </a:r>
            <a:endParaRPr/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a Instancia selecionada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Ações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selecione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Configurações da Instância &gt; Alterar tipo da instância</a:t>
            </a: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Verifique o tipo atual: </a:t>
            </a: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t2.micro</a:t>
            </a:r>
            <a:endParaRPr/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seguida, alterar para 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t2.smail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campo:</a:t>
            </a:r>
            <a:endParaRPr/>
          </a:p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Instância :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t2.small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lphaL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em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Aplicar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Academic Gateway to the Hearts and Minds of the Next Generation of IT Professionals</a:t>
            </a:r>
            <a:endParaRPr/>
          </a:p>
          <a:p>
            <a:pPr marL="311785" marR="0" lvl="0" indent="0" algn="ctr" rtl="0"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75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2201670"/>
            <a:ext cx="6968830" cy="104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" name="Google Shape;60;p3"/>
          <p:cNvCxnSpPr/>
          <p:nvPr/>
        </p:nvCxnSpPr>
        <p:spPr>
          <a:xfrm>
            <a:off x="4876800" y="2171190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61;p3"/>
          <p:cNvCxnSpPr/>
          <p:nvPr/>
        </p:nvCxnSpPr>
        <p:spPr>
          <a:xfrm>
            <a:off x="4989354" y="2854632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2" name="Google Shape;62;p3"/>
          <p:cNvSpPr/>
          <p:nvPr/>
        </p:nvSpPr>
        <p:spPr>
          <a:xfrm>
            <a:off x="4660097" y="2032690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776143" y="2678652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354856" y="2469723"/>
            <a:ext cx="3292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3°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3"/>
          <p:cNvCxnSpPr/>
          <p:nvPr/>
        </p:nvCxnSpPr>
        <p:spPr>
          <a:xfrm>
            <a:off x="2583032" y="2678652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1384" y="3538074"/>
            <a:ext cx="4770832" cy="2491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91384" y="6230068"/>
            <a:ext cx="4770832" cy="14787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83764" y="8106271"/>
            <a:ext cx="1666875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457200" y="1219200"/>
            <a:ext cx="53783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– </a:t>
            </a: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Confirme se a instancia foi alterada.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491514" y="504672"/>
            <a:ext cx="48424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30867" y="3139652"/>
            <a:ext cx="51818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- </a:t>
            </a: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Inicie a instância redimensionada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" y="1676400"/>
            <a:ext cx="6781800" cy="1366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4"/>
          <p:cNvCxnSpPr/>
          <p:nvPr/>
        </p:nvCxnSpPr>
        <p:spPr>
          <a:xfrm rot="10800000" flipH="1">
            <a:off x="5029200" y="2873452"/>
            <a:ext cx="477123" cy="16906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" y="3913895"/>
            <a:ext cx="6781800" cy="16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491514" y="3660428"/>
            <a:ext cx="655320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Seleciona a instancia, clique no botão </a:t>
            </a:r>
            <a:r>
              <a:rPr lang="pt-BR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Estado da instancia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depois </a:t>
            </a:r>
            <a:r>
              <a:rPr lang="pt-BR"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Iniciar instancias</a:t>
            </a:r>
            <a:endParaRPr/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rabicPeriod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Aguarde a Instancia iniciar</a:t>
            </a:r>
            <a:endParaRPr/>
          </a:p>
        </p:txBody>
      </p:sp>
      <p:sp>
        <p:nvSpPr>
          <p:cNvPr id="80" name="Google Shape;80;p4"/>
          <p:cNvSpPr txBox="1"/>
          <p:nvPr/>
        </p:nvSpPr>
        <p:spPr>
          <a:xfrm>
            <a:off x="618614" y="7943865"/>
            <a:ext cx="6502299" cy="181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Copie e cole o </a:t>
            </a:r>
            <a:r>
              <a:rPr lang="pt-BR" sz="1200" b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Novo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Endereço de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IP Publico da sua EC2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Abra uma nova aba no Navegador e entre com o endereço.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pode usar SSH em sua nova instância t2:small usando o mesmo par de chaves e comandos SSH usados antes? </a:t>
            </a:r>
            <a:endParaRPr/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Dica: lembre-se de usar o </a:t>
            </a:r>
            <a:r>
              <a:rPr lang="pt-BR" sz="12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novo t2:small endereço IP público IPv4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não o IP t2micro.</a:t>
            </a:r>
            <a:endParaRPr/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 usar o mesmo usuário </a:t>
            </a:r>
            <a:r>
              <a:rPr lang="pt-BR" sz="1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ec2-user</a:t>
            </a:r>
            <a:endParaRPr/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67640" marR="5080" lvl="0" indent="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138496" y="8707551"/>
            <a:ext cx="6090410" cy="765518"/>
            <a:chOff x="270511" y="3133750"/>
            <a:chExt cx="6090410" cy="765518"/>
          </a:xfrm>
        </p:grpSpPr>
        <p:sp>
          <p:nvSpPr>
            <p:cNvPr id="82" name="Google Shape;82;p4"/>
            <p:cNvSpPr/>
            <p:nvPr/>
          </p:nvSpPr>
          <p:spPr>
            <a:xfrm>
              <a:off x="896111" y="3899268"/>
              <a:ext cx="5464810" cy="0"/>
            </a:xfrm>
            <a:custGeom>
              <a:avLst/>
              <a:gdLst/>
              <a:ahLst/>
              <a:cxnLst/>
              <a:rect l="l" t="t" r="r" b="b"/>
              <a:pathLst>
                <a:path w="5464810" h="120000" extrusionOk="0">
                  <a:moveTo>
                    <a:pt x="0" y="0"/>
                  </a:moveTo>
                  <a:lnTo>
                    <a:pt x="5464454" y="0"/>
                  </a:lnTo>
                </a:path>
              </a:pathLst>
            </a:custGeom>
            <a:noFill/>
            <a:ln w="9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270511" y="3133750"/>
              <a:ext cx="532130" cy="53213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4"/>
          <p:cNvSpPr/>
          <p:nvPr/>
        </p:nvSpPr>
        <p:spPr>
          <a:xfrm>
            <a:off x="457200" y="7391400"/>
            <a:ext cx="56813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Otimizando os custos – </a:t>
            </a:r>
            <a:r>
              <a:rPr lang="pt-BR" sz="16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Faça novamente o acesso ao servidor 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514" y="5984023"/>
            <a:ext cx="6629400" cy="8895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4"/>
          <p:cNvCxnSpPr/>
          <p:nvPr/>
        </p:nvCxnSpPr>
        <p:spPr>
          <a:xfrm>
            <a:off x="5212080" y="4550911"/>
            <a:ext cx="344646" cy="6807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87;p4"/>
          <p:cNvCxnSpPr/>
          <p:nvPr/>
        </p:nvCxnSpPr>
        <p:spPr>
          <a:xfrm rot="10800000" flipH="1">
            <a:off x="4800600" y="6815644"/>
            <a:ext cx="304800" cy="16488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p4"/>
          <p:cNvCxnSpPr/>
          <p:nvPr/>
        </p:nvCxnSpPr>
        <p:spPr>
          <a:xfrm rot="10800000" flipH="1">
            <a:off x="2878901" y="6850806"/>
            <a:ext cx="304800" cy="16488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/>
        </p:nvSpPr>
        <p:spPr>
          <a:xfrm>
            <a:off x="461034" y="1600200"/>
            <a:ext cx="6597650" cy="297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35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Bom trabalho!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Revisando</a:t>
            </a:r>
            <a:endParaRPr/>
          </a:p>
          <a:p>
            <a:pPr marL="12700" marR="5080" lvl="0" indent="0" algn="l" rtl="0">
              <a:lnSpc>
                <a:spcPct val="101699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Nesta atividade, como membro da equipe de infraestrutura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BitBeat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você construiu um servidor da web em nuvem, criou um par de chaves e obteve acesso à instância do Amazon EC2 usando SSH, PuTTYGen e PuTTY.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D3B45"/>
                </a:solidFill>
                <a:latin typeface="Arial"/>
                <a:ea typeface="Arial"/>
                <a:cs typeface="Arial"/>
                <a:sym typeface="Arial"/>
              </a:rPr>
              <a:t>Nesta atividade você 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Lançou uma instância do Amazon EC2.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Criou instruções de dados do usuário (bootstrapping) para sua instância do Amazon EC2.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Configurações de grupo de segurança definidas.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Criado um par de chaves.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Conectado à sua instância via SSH.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Redimensionou uma instância existente do Amazon EC2.</a:t>
            </a:r>
            <a:endParaRPr/>
          </a:p>
          <a:p>
            <a:pPr marL="469900" marR="0" lvl="0" indent="-2286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∙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Maneiras demonstradas de minimizar custos.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"/>
          <p:cNvSpPr txBox="1">
            <a:spLocks noGrp="1"/>
          </p:cNvSpPr>
          <p:nvPr>
            <p:ph type="ftr" idx="4294967295"/>
          </p:nvPr>
        </p:nvSpPr>
        <p:spPr>
          <a:xfrm>
            <a:off x="-55857" y="899973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marL="311785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i="0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 b="0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5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/>
          <p:nvPr/>
        </p:nvSpPr>
        <p:spPr>
          <a:xfrm>
            <a:off x="969263" y="4911204"/>
            <a:ext cx="3719195" cy="0"/>
          </a:xfrm>
          <a:custGeom>
            <a:avLst/>
            <a:gdLst/>
            <a:ahLst/>
            <a:cxnLst/>
            <a:rect l="l" t="t" r="r" b="b"/>
            <a:pathLst>
              <a:path w="3719195" h="120000" extrusionOk="0">
                <a:moveTo>
                  <a:pt x="0" y="0"/>
                </a:moveTo>
                <a:lnTo>
                  <a:pt x="3718864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969263" y="5654916"/>
            <a:ext cx="3187700" cy="0"/>
          </a:xfrm>
          <a:custGeom>
            <a:avLst/>
            <a:gdLst/>
            <a:ahLst/>
            <a:cxnLst/>
            <a:rect l="l" t="t" r="r" b="b"/>
            <a:pathLst>
              <a:path w="3187700" h="120000" extrusionOk="0">
                <a:moveTo>
                  <a:pt x="0" y="0"/>
                </a:moveTo>
                <a:lnTo>
                  <a:pt x="3187598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969263" y="6212700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 h="120000" extrusionOk="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499363" y="4352035"/>
            <a:ext cx="6619875" cy="2253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Teste seus conhecimentos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um par de chaves e para que é usado?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Quem armazena a parte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pública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par de chaves? 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 Quem armazena a parte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privada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par de chaves? 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 O que é uma Amazon tag? Explique alguns usos para tags.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SSH? Para que isso é usado?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O que é RDP? Para que serve?r?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Qual é o número da porta para RDP? </a:t>
            </a: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13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 Qual é o URL para acessar as informações de dados do usuário EC2?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969263" y="6947268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 h="120000" extrusionOk="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969263" y="7227684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 h="120000" extrusionOk="0">
                <a:moveTo>
                  <a:pt x="0" y="0"/>
                </a:moveTo>
                <a:lnTo>
                  <a:pt x="5692140" y="0"/>
                </a:lnTo>
              </a:path>
            </a:pathLst>
          </a:custGeom>
          <a:noFill/>
          <a:ln w="9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 txBox="1"/>
          <p:nvPr/>
        </p:nvSpPr>
        <p:spPr>
          <a:xfrm>
            <a:off x="416179" y="7572819"/>
            <a:ext cx="6703059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Atividade Bônus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Neste laboratório, você concluiu com êxito muitas tarefas. Vamos explorar mais algumas coisas antes de praticar uma boa higiene na nuvem e limpar seu ambiente.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MUDE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nenhuma de suas configurações ou modifique suas configurações atuais.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524511" y="1716519"/>
            <a:ext cx="6203950" cy="2336800"/>
          </a:xfrm>
          <a:custGeom>
            <a:avLst/>
            <a:gdLst/>
            <a:ahLst/>
            <a:cxnLst/>
            <a:rect l="l" t="t" r="r" b="b"/>
            <a:pathLst>
              <a:path w="6203950" h="2336800" extrusionOk="0">
                <a:moveTo>
                  <a:pt x="389470" y="0"/>
                </a:moveTo>
                <a:lnTo>
                  <a:pt x="6203953" y="0"/>
                </a:lnTo>
                <a:lnTo>
                  <a:pt x="6203953" y="1947331"/>
                </a:lnTo>
                <a:lnTo>
                  <a:pt x="6200919" y="1996185"/>
                </a:lnTo>
                <a:lnTo>
                  <a:pt x="6192058" y="2043229"/>
                </a:lnTo>
                <a:lnTo>
                  <a:pt x="6177737" y="2088097"/>
                </a:lnTo>
                <a:lnTo>
                  <a:pt x="6158321" y="2130423"/>
                </a:lnTo>
                <a:lnTo>
                  <a:pt x="6134173" y="2169844"/>
                </a:lnTo>
                <a:lnTo>
                  <a:pt x="6105660" y="2205994"/>
                </a:lnTo>
                <a:lnTo>
                  <a:pt x="6073146" y="2238508"/>
                </a:lnTo>
                <a:lnTo>
                  <a:pt x="6036996" y="2267021"/>
                </a:lnTo>
                <a:lnTo>
                  <a:pt x="5997575" y="2291169"/>
                </a:lnTo>
                <a:lnTo>
                  <a:pt x="5955249" y="2310585"/>
                </a:lnTo>
                <a:lnTo>
                  <a:pt x="5910381" y="2324906"/>
                </a:lnTo>
                <a:lnTo>
                  <a:pt x="5863337" y="2333766"/>
                </a:lnTo>
                <a:lnTo>
                  <a:pt x="5814483" y="2336801"/>
                </a:lnTo>
                <a:lnTo>
                  <a:pt x="0" y="2336801"/>
                </a:lnTo>
                <a:lnTo>
                  <a:pt x="0" y="389471"/>
                </a:lnTo>
                <a:lnTo>
                  <a:pt x="3034" y="340616"/>
                </a:lnTo>
                <a:lnTo>
                  <a:pt x="11894" y="293573"/>
                </a:lnTo>
                <a:lnTo>
                  <a:pt x="26215" y="248705"/>
                </a:lnTo>
                <a:lnTo>
                  <a:pt x="45632" y="206378"/>
                </a:lnTo>
                <a:lnTo>
                  <a:pt x="69780" y="166957"/>
                </a:lnTo>
                <a:lnTo>
                  <a:pt x="98293" y="130807"/>
                </a:lnTo>
                <a:lnTo>
                  <a:pt x="130807" y="98293"/>
                </a:lnTo>
                <a:lnTo>
                  <a:pt x="166957" y="69780"/>
                </a:lnTo>
                <a:lnTo>
                  <a:pt x="206378" y="45632"/>
                </a:lnTo>
                <a:lnTo>
                  <a:pt x="248705" y="26215"/>
                </a:lnTo>
                <a:lnTo>
                  <a:pt x="293572" y="11894"/>
                </a:lnTo>
                <a:lnTo>
                  <a:pt x="340615" y="3034"/>
                </a:lnTo>
                <a:lnTo>
                  <a:pt x="389470" y="0"/>
                </a:lnTo>
                <a:close/>
              </a:path>
            </a:pathLst>
          </a:cu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762000" y="2395895"/>
            <a:ext cx="5899403" cy="150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(Remote Desktop Protocol) é um protocolo de comunicação de rede desenvolvido pela Microsoft, que permite aos usuários se conectar remotamente a outro computador.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é seguro, interoperável e permite terminais de rede.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cria conexões seguras entre clientes e servidores / máquinas virtuais, e desktops virtuais são criptografados.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RDP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funciona em diferentes </a:t>
            </a:r>
            <a:r>
              <a:rPr lang="pt-BR" sz="1200" b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SO Windows </a:t>
            </a:r>
            <a:r>
              <a:rPr lang="pt-BR" sz="12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 dispositivos, e permite forte segurança física por meio de armazenamento remoto de dados. 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 ferramenta mais comum para se conectar a servidores Linux é </a:t>
            </a:r>
            <a:r>
              <a:rPr lang="pt-BR" sz="1200" b="1" i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Secure  Shell 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 sz="12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), mas </a:t>
            </a:r>
            <a:r>
              <a:rPr lang="pt-BR" sz="1200" b="1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RDP</a:t>
            </a:r>
            <a:r>
              <a:rPr lang="pt-BR" sz="12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usando a porta 3389 pode ser usado para acessar servidores Windows.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838200" y="1751389"/>
            <a:ext cx="609600" cy="6088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 txBox="1">
            <a:spLocks noGrp="1"/>
          </p:cNvSpPr>
          <p:nvPr>
            <p:ph type="ftr" idx="4294967295"/>
          </p:nvPr>
        </p:nvSpPr>
        <p:spPr>
          <a:xfrm>
            <a:off x="-55857" y="9059291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marL="311785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i="0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 b="0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491514" y="504672"/>
            <a:ext cx="51472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524000" y="1871142"/>
            <a:ext cx="15140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sabia?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/>
          <p:nvPr/>
        </p:nvSpPr>
        <p:spPr>
          <a:xfrm>
            <a:off x="499363" y="1685035"/>
            <a:ext cx="6773545" cy="409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469265" marR="5080" lvl="0" indent="-22860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EC2 Management Console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 e destaque seu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Practice Server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Clique no botão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analise todas as opções que estão disponíveis.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107314" lvl="0" indent="-22860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each of the options where there is an additional drop-down options menu, take a moment to  review the additional options that are available. Observe como você pode fazer muitas coisas na opção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 Settings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Limpe o seu ambiente</a:t>
            </a: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422909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equipe de desenvolvimento implantou e testou totalmente seu software em um ambiente de desenvolvimento. Você é solicitado a encerrar a máquina de teste que criou.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Encontre e selecione o seu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 Practice Server.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228600" algn="just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Selecione Actions&gt;Instance State&gt;Terminate.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193675" lvl="0" indent="-228600" algn="just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seu </a:t>
            </a:r>
            <a:r>
              <a:rPr lang="pt-BR" sz="1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SSH Practice SG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 navegando para a opção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Groups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 na navegação à esquerda dentro de Network and Security category. Certifique-se de que há uma marca de seleção na caixa próximo ao seu Security Group name –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delete security group.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0" lvl="0" indent="-22860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B3A44"/>
              </a:buClr>
              <a:buSzPts val="1200"/>
              <a:buFont typeface="Arial"/>
              <a:buAutoNum type="arabicPeriod"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também pode querer excluir seu </a:t>
            </a:r>
            <a:r>
              <a:rPr lang="pt-BR" sz="1200">
                <a:solidFill>
                  <a:srgbClr val="ED7D31"/>
                </a:solidFill>
                <a:latin typeface="Arial"/>
                <a:ea typeface="Arial"/>
                <a:cs typeface="Arial"/>
                <a:sym typeface="Arial"/>
              </a:rPr>
              <a:t>My_SSH_Key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navegando para a opção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Pairs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navegação à esquerda dentro do Network and Security category. Certifique-se de que haja uma marca de seleção na caixa ao lado de seu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Pair Name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na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caixa suspensa–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confirme a exclusão digitando </a:t>
            </a:r>
            <a:r>
              <a:rPr lang="pt-BR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campo – clique em </a:t>
            </a:r>
            <a:r>
              <a:rPr lang="pt-BR" sz="1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"/>
          <p:cNvSpPr txBox="1">
            <a:spLocks noGrp="1"/>
          </p:cNvSpPr>
          <p:nvPr>
            <p:ph type="ftr" idx="4294967295"/>
          </p:nvPr>
        </p:nvSpPr>
        <p:spPr>
          <a:xfrm>
            <a:off x="9041" y="9034601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075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Academic Gateway to the Hearts and Minds of the Next Generation of IT Professionals</a:t>
            </a:r>
            <a:endParaRPr/>
          </a:p>
          <a:p>
            <a:pPr marL="311785" lvl="0" indent="0" algn="ct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pt-BR" i="0">
                <a:latin typeface="Trebuchet MS"/>
                <a:ea typeface="Trebuchet MS"/>
                <a:cs typeface="Trebuchet MS"/>
                <a:sym typeface="Trebuchet MS"/>
              </a:rPr>
              <a:t>©</a:t>
            </a:r>
            <a:r>
              <a:rPr lang="pt-BR" sz="1050" b="0" i="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2020, Amazon Web Services, Inc. or its affiliates. All rights reserved.</a:t>
            </a:r>
            <a:endParaRPr sz="10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7"/>
          <p:cNvSpPr txBox="1">
            <a:spLocks noGrp="1"/>
          </p:cNvSpPr>
          <p:nvPr>
            <p:ph type="sldNum" idx="12"/>
          </p:nvPr>
        </p:nvSpPr>
        <p:spPr>
          <a:xfrm>
            <a:off x="3771107" y="9675040"/>
            <a:ext cx="231139" cy="211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499363" y="6107684"/>
            <a:ext cx="6397625" cy="113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Resources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5080" lvl="0" indent="0" algn="l" rtl="0">
              <a:lnSpc>
                <a:spcPct val="101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https://docs.aws.amazon.com/AWSEC2/latest/WindowsGuide/connecting_to_windows_instance.html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https://docs.aws.amazon.com/AWSEC2/latest/WindowsGuide/ec2-key-pairs.html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https://docs.aws.amazon.com/AWSEC2/latest/UserGuide/instancedata-data-retrieval.html </a:t>
            </a:r>
            <a:r>
              <a:rPr lang="pt-BR" sz="1200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200" u="sng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https://docs.aws.amazon.com/AWSEC2/latest/UserGuide/concepts.html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91514" y="504672"/>
            <a:ext cx="4690086" cy="25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Redimensionar Amazon EC2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Microsoft Office PowerPoint</Application>
  <PresentationFormat>Personalizar</PresentationFormat>
  <Paragraphs>262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Trebuchet MS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Bianca Ramoz</cp:lastModifiedBy>
  <cp:revision>2</cp:revision>
  <dcterms:created xsi:type="dcterms:W3CDTF">2020-09-09T20:43:03Z</dcterms:created>
  <dcterms:modified xsi:type="dcterms:W3CDTF">2022-07-20T01:58:13Z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