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Advent Pro SemiBold"/>
      <p:regular r:id="rId33"/>
      <p:bold r:id="rId34"/>
      <p:italic r:id="rId35"/>
      <p:boldItalic r:id="rId36"/>
    </p:embeddedFont>
    <p:embeddedFont>
      <p:font typeface="Proxima Nova"/>
      <p:regular r:id="rId37"/>
      <p:bold r:id="rId38"/>
      <p:italic r:id="rId39"/>
      <p:boldItalic r:id="rId40"/>
    </p:embeddedFont>
    <p:embeddedFont>
      <p:font typeface="Fira Sans Extra Condensed Medium"/>
      <p:regular r:id="rId41"/>
      <p:bold r:id="rId42"/>
      <p:italic r:id="rId43"/>
      <p:boldItalic r:id="rId44"/>
    </p:embeddedFont>
    <p:embeddedFont>
      <p:font typeface="Fira Sans Condensed Medium"/>
      <p:regular r:id="rId45"/>
      <p:bold r:id="rId46"/>
      <p:italic r:id="rId47"/>
      <p:boldItalic r:id="rId48"/>
    </p:embeddedFont>
    <p:embeddedFont>
      <p:font typeface="Maven Pro"/>
      <p:regular r:id="rId49"/>
      <p:bold r:id="rId50"/>
    </p:embeddedFont>
    <p:embeddedFont>
      <p:font typeface="Proxima Nova Semibold"/>
      <p:regular r:id="rId51"/>
      <p:bold r:id="rId52"/>
      <p:boldItalic r:id="rId53"/>
    </p:embeddedFont>
    <p:embeddedFont>
      <p:font typeface="Roboto Mono"/>
      <p:regular r:id="rId54"/>
      <p:bold r:id="rId55"/>
      <p:italic r:id="rId56"/>
      <p:boldItalic r:id="rId57"/>
    </p:embeddedFont>
    <p:embeddedFont>
      <p:font typeface="Share Tech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F7F56D-05E8-49E2-BF9A-FEDE9EAA32BE}">
  <a:tblStyle styleId="{E1F7F56D-05E8-49E2-BF9A-FEDE9EAA32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42" Type="http://schemas.openxmlformats.org/officeDocument/2006/relationships/font" Target="fonts/FiraSansExtraCondensedMedium-bold.fntdata"/><Relationship Id="rId41" Type="http://schemas.openxmlformats.org/officeDocument/2006/relationships/font" Target="fonts/FiraSansExtraCondensedMedium-regular.fntdata"/><Relationship Id="rId44" Type="http://schemas.openxmlformats.org/officeDocument/2006/relationships/font" Target="fonts/FiraSansExtraCondensedMedium-boldItalic.fntdata"/><Relationship Id="rId43" Type="http://schemas.openxmlformats.org/officeDocument/2006/relationships/font" Target="fonts/FiraSansExtraCondensedMedium-italic.fntdata"/><Relationship Id="rId46" Type="http://schemas.openxmlformats.org/officeDocument/2006/relationships/font" Target="fonts/FiraSansCondensedMedium-bold.fntdata"/><Relationship Id="rId45" Type="http://schemas.openxmlformats.org/officeDocument/2006/relationships/font" Target="fonts/FiraSans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CondensedMedium-boldItalic.fntdata"/><Relationship Id="rId47" Type="http://schemas.openxmlformats.org/officeDocument/2006/relationships/font" Target="fonts/FiraSansCondensedMedium-italic.fntdata"/><Relationship Id="rId49" Type="http://schemas.openxmlformats.org/officeDocument/2006/relationships/font" Target="fonts/MavenPr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AdventProSemiBold-regular.fntdata"/><Relationship Id="rId32" Type="http://schemas.openxmlformats.org/officeDocument/2006/relationships/slide" Target="slides/slide26.xml"/><Relationship Id="rId35" Type="http://schemas.openxmlformats.org/officeDocument/2006/relationships/font" Target="fonts/AdventProSemiBold-italic.fntdata"/><Relationship Id="rId34" Type="http://schemas.openxmlformats.org/officeDocument/2006/relationships/font" Target="fonts/AdventProSemiBold-bold.fntdata"/><Relationship Id="rId37" Type="http://schemas.openxmlformats.org/officeDocument/2006/relationships/font" Target="fonts/ProximaNova-regular.fntdata"/><Relationship Id="rId36" Type="http://schemas.openxmlformats.org/officeDocument/2006/relationships/font" Target="fonts/AdventProSemiBold-boldItalic.fntdata"/><Relationship Id="rId39" Type="http://schemas.openxmlformats.org/officeDocument/2006/relationships/font" Target="fonts/ProximaNova-italic.fntdata"/><Relationship Id="rId38" Type="http://schemas.openxmlformats.org/officeDocument/2006/relationships/font" Target="fonts/ProximaNova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Semibold-regular.fntdata"/><Relationship Id="rId50" Type="http://schemas.openxmlformats.org/officeDocument/2006/relationships/font" Target="fonts/MavenPro-bold.fntdata"/><Relationship Id="rId53" Type="http://schemas.openxmlformats.org/officeDocument/2006/relationships/font" Target="fonts/ProximaNovaSemibold-boldItalic.fntdata"/><Relationship Id="rId52" Type="http://schemas.openxmlformats.org/officeDocument/2006/relationships/font" Target="fonts/ProximaNovaSemibold-bold.fntdata"/><Relationship Id="rId11" Type="http://schemas.openxmlformats.org/officeDocument/2006/relationships/slide" Target="slides/slide5.xml"/><Relationship Id="rId55" Type="http://schemas.openxmlformats.org/officeDocument/2006/relationships/font" Target="fonts/RobotoMono-bold.fntdata"/><Relationship Id="rId10" Type="http://schemas.openxmlformats.org/officeDocument/2006/relationships/slide" Target="slides/slide4.xml"/><Relationship Id="rId54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57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Mon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ShareTech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443750fc9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443750fc9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4429c5283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4429c5283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547cb5071c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547cb5071c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547cb5071c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547cb5071c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547cb5071c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547cb5071c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4459111a8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4459111a8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4459111a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4459111a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4953377a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4953377a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4953377a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4953377a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547cb5071c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547cb5071c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547cb5071c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547cb5071c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443750fc9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443750fc9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4cbfe2953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4cbfe2953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4cbfe2953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4cbfe2953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4cbfe29536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4cbfe29536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4c130b3af6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24c130b3af6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488e197fb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2488e197fb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70e1a7781e_1_25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70e1a7781e_1_25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4429c5283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4429c5283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4429c5283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4429c5283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4429c5283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4429c5283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4429c5283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4429c5283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547cb507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547cb507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547cb5071c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547cb5071c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443750fc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443750fc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9" name="Google Shape;19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4" name="Google Shape;24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7" name="Google Shape;27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30" name="Google Shape;30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7" name="Google Shape;37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7" name="Google Shape;18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94" name="Google Shape;19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9" name="Google Shape;19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02" name="Google Shape;20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05" name="Google Shape;20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12" name="Google Shape;21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16" name="Google Shape;21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21" name="Google Shape;22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24" name="Google Shape;22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0" name="Google Shape;23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31" name="Google Shape;23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32" name="Google Shape;23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1" name="Google Shape;281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8" name="Google Shape;288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90" name="Google Shape;29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3" name="Google Shape;293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5" name="Google Shape;295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6" name="Google Shape;296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1" name="Google Shape;301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06" name="Google Shape;30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13" name="Google Shape;313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8" name="Google Shape;318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9" name="Google Shape;319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24" name="Google Shape;32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7" name="Google Shape;327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0" name="Google Shape;330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1" name="Google Shape;331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2" name="Google Shape;332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33" name="Google Shape;333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4" name="Google Shape;334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5" name="Google Shape;335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1" name="Google Shape;351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2" name="Google Shape;352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3" name="Google Shape;353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4" name="Google Shape;354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59" name="Google Shape;359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2" name="Google Shape;372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3" name="Google Shape;373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4" name="Google Shape;374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5" name="Google Shape;375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7" name="Google Shape;377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8" name="Google Shape;378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9" name="Google Shape;379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80" name="Google Shape;380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3" name="Google Shape;393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04" name="Google Shape;404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407" name="Google Shape;407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12" name="Google Shape;412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18" name="Google Shape;418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21" name="Google Shape;421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25" name="Google Shape;425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31" name="Google Shape;431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32" name="Google Shape;432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4" name="Google Shape;44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9" name="Google Shape;49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3" name="Google Shape;53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6" name="Google Shape;56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5" name="Google Shape;65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71" name="Google Shape;71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4" name="Google Shape;74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7" name="Google Shape;77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8" name="Google Shape;88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93" name="Google Shape;93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0" name="Google Shape;100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4" name="Google Shape;114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9" name="Google Shape;119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6" name="Google Shape;126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33" name="Google Shape;133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40" name="Google Shape;140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43" name="Google Shape;143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46" name="Google Shape;146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9" name="Google Shape;149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54" name="Google Shape;154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9" name="Google Shape;159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62" name="Google Shape;162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66" name="Google Shape;166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9" name="Google Shape;16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72" name="Google Shape;172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9" name="Google Shape;17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1" name="Google Shape;18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4" name="Google Shape;18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50" name="Google Shape;450;p2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1" name="Google Shape;45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"/>
          <p:cNvSpPr txBox="1"/>
          <p:nvPr>
            <p:ph idx="1" type="subTitle"/>
          </p:nvPr>
        </p:nvSpPr>
        <p:spPr>
          <a:xfrm>
            <a:off x="1826700" y="3238763"/>
            <a:ext cx="549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Pierre DOMACHOWSKI &amp; Adam GHALEM &amp; Haga RANDRIANALY</a:t>
            </a:r>
            <a:endParaRPr sz="1400"/>
          </a:p>
        </p:txBody>
      </p:sp>
      <p:sp>
        <p:nvSpPr>
          <p:cNvPr id="459" name="Google Shape;459;p25"/>
          <p:cNvSpPr txBox="1"/>
          <p:nvPr>
            <p:ph type="ctrTitle"/>
          </p:nvPr>
        </p:nvSpPr>
        <p:spPr>
          <a:xfrm>
            <a:off x="1434375" y="575613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NET4550 : </a:t>
            </a:r>
            <a:r>
              <a:rPr lang="en" sz="4000"/>
              <a:t> Prévision de l’affluence à bord des trains</a:t>
            </a:r>
            <a:endParaRPr sz="4000"/>
          </a:p>
        </p:txBody>
      </p:sp>
      <p:sp>
        <p:nvSpPr>
          <p:cNvPr id="460" name="Google Shape;460;p25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5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5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67" name="Google Shape;467;p25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70" name="Google Shape;470;p2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73" name="Google Shape;473;p25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25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79" name="Google Shape;479;p2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82" name="Google Shape;482;p25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4"/>
          <p:cNvSpPr txBox="1"/>
          <p:nvPr>
            <p:ph type="ctrTitle"/>
          </p:nvPr>
        </p:nvSpPr>
        <p:spPr>
          <a:xfrm>
            <a:off x="425025" y="1183925"/>
            <a:ext cx="1802100" cy="25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Train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Stations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day</a:t>
            </a:r>
            <a:endParaRPr sz="2500"/>
          </a:p>
        </p:txBody>
      </p:sp>
      <p:sp>
        <p:nvSpPr>
          <p:cNvPr id="699" name="Google Shape;69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0" name="Google Shape;700;p34"/>
          <p:cNvSpPr txBox="1"/>
          <p:nvPr>
            <p:ph type="ctrTitle"/>
          </p:nvPr>
        </p:nvSpPr>
        <p:spPr>
          <a:xfrm>
            <a:off x="2669750" y="175475"/>
            <a:ext cx="3988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701" name="Google Shape;701;p34"/>
          <p:cNvSpPr txBox="1"/>
          <p:nvPr>
            <p:ph type="ctrTitle"/>
          </p:nvPr>
        </p:nvSpPr>
        <p:spPr>
          <a:xfrm>
            <a:off x="6658250" y="220350"/>
            <a:ext cx="3988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endParaRPr/>
          </a:p>
        </p:txBody>
      </p:sp>
      <p:sp>
        <p:nvSpPr>
          <p:cNvPr id="702" name="Google Shape;702;p34"/>
          <p:cNvSpPr txBox="1"/>
          <p:nvPr>
            <p:ph type="ctrTitle"/>
          </p:nvPr>
        </p:nvSpPr>
        <p:spPr>
          <a:xfrm>
            <a:off x="2662038" y="175475"/>
            <a:ext cx="3561300" cy="19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Prennent un nombre limité de valeurs, sans relation d’ordre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03" name="Google Shape;703;p34"/>
          <p:cNvSpPr/>
          <p:nvPr/>
        </p:nvSpPr>
        <p:spPr>
          <a:xfrm>
            <a:off x="2048750" y="1699700"/>
            <a:ext cx="6003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4"/>
          <p:cNvSpPr/>
          <p:nvPr/>
        </p:nvSpPr>
        <p:spPr>
          <a:xfrm>
            <a:off x="2094700" y="2441850"/>
            <a:ext cx="6003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4"/>
          <p:cNvSpPr/>
          <p:nvPr/>
        </p:nvSpPr>
        <p:spPr>
          <a:xfrm>
            <a:off x="2094700" y="3287650"/>
            <a:ext cx="6003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4"/>
          <p:cNvSpPr txBox="1"/>
          <p:nvPr>
            <p:ph type="ctrTitle"/>
          </p:nvPr>
        </p:nvSpPr>
        <p:spPr>
          <a:xfrm>
            <a:off x="3154350" y="1183925"/>
            <a:ext cx="2425800" cy="25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[1 : 55]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[AA : BJ]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[lundi : vendredi]</a:t>
            </a:r>
            <a:endParaRPr sz="2500"/>
          </a:p>
        </p:txBody>
      </p:sp>
      <p:sp>
        <p:nvSpPr>
          <p:cNvPr id="707" name="Google Shape;707;p34"/>
          <p:cNvSpPr txBox="1"/>
          <p:nvPr>
            <p:ph type="ctrTitle"/>
          </p:nvPr>
        </p:nvSpPr>
        <p:spPr>
          <a:xfrm>
            <a:off x="6106150" y="414375"/>
            <a:ext cx="2425800" cy="25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One hot encoding</a:t>
            </a:r>
            <a:endParaRPr sz="2500"/>
          </a:p>
        </p:txBody>
      </p:sp>
      <p:sp>
        <p:nvSpPr>
          <p:cNvPr id="708" name="Google Shape;708;p34"/>
          <p:cNvSpPr/>
          <p:nvPr/>
        </p:nvSpPr>
        <p:spPr>
          <a:xfrm>
            <a:off x="5212750" y="2441850"/>
            <a:ext cx="6003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4"/>
          <p:cNvSpPr/>
          <p:nvPr/>
        </p:nvSpPr>
        <p:spPr>
          <a:xfrm rot="2504291">
            <a:off x="5396188" y="1807646"/>
            <a:ext cx="600245" cy="3414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4"/>
          <p:cNvSpPr/>
          <p:nvPr/>
        </p:nvSpPr>
        <p:spPr>
          <a:xfrm rot="-2390974">
            <a:off x="5466290" y="3079863"/>
            <a:ext cx="600211" cy="3414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5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5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8" name="Google Shape;7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013" y="1545475"/>
            <a:ext cx="3050982" cy="24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275" y="1509213"/>
            <a:ext cx="3133725" cy="25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150" y="1545475"/>
            <a:ext cx="2572400" cy="24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35"/>
          <p:cNvSpPr txBox="1"/>
          <p:nvPr/>
        </p:nvSpPr>
        <p:spPr>
          <a:xfrm>
            <a:off x="153400" y="839125"/>
            <a:ext cx="49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Quelques distributions: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/>
          <p:nvPr>
            <p:ph idx="1" type="subTitle"/>
          </p:nvPr>
        </p:nvSpPr>
        <p:spPr>
          <a:xfrm>
            <a:off x="5818850" y="1152650"/>
            <a:ext cx="31449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Constat : incohérences dans les corrélation entre les tosi</a:t>
            </a:r>
            <a:endParaRPr/>
          </a:p>
        </p:txBody>
      </p:sp>
      <p:sp>
        <p:nvSpPr>
          <p:cNvPr id="727" name="Google Shape;72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28" name="Google Shape;728;p36"/>
          <p:cNvGraphicFramePr/>
          <p:nvPr/>
        </p:nvGraphicFramePr>
        <p:xfrm>
          <a:off x="884275" y="284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{E1F7F56D-05E8-49E2-BF9A-FEDE9EAA32BE}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2F2F2"/>
                          </a:solidFill>
                        </a:rPr>
                        <a:t>t0s3</a:t>
                      </a:r>
                      <a:endParaRPr b="1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2F2F2"/>
                          </a:solidFill>
                        </a:rPr>
                        <a:t>t0s2</a:t>
                      </a:r>
                      <a:endParaRPr b="1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2F2F2"/>
                          </a:solidFill>
                        </a:rPr>
                        <a:t>t0s1</a:t>
                      </a:r>
                      <a:endParaRPr b="1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2F2F2"/>
                          </a:solidFill>
                        </a:rPr>
                        <a:t>t</a:t>
                      </a:r>
                      <a:r>
                        <a:rPr b="1" lang="en">
                          <a:solidFill>
                            <a:srgbClr val="F2F2F2"/>
                          </a:solidFill>
                        </a:rPr>
                        <a:t>0s0</a:t>
                      </a:r>
                      <a:endParaRPr b="1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29" name="Google Shape;7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913" y="3336113"/>
            <a:ext cx="4095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6"/>
          <p:cNvSpPr/>
          <p:nvPr/>
        </p:nvSpPr>
        <p:spPr>
          <a:xfrm>
            <a:off x="1147175" y="3317400"/>
            <a:ext cx="904500" cy="2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 i</a:t>
            </a:r>
            <a:endParaRPr/>
          </a:p>
        </p:txBody>
      </p:sp>
      <p:sp>
        <p:nvSpPr>
          <p:cNvPr id="731" name="Google Shape;731;p36"/>
          <p:cNvSpPr/>
          <p:nvPr/>
        </p:nvSpPr>
        <p:spPr>
          <a:xfrm>
            <a:off x="979175" y="3688225"/>
            <a:ext cx="1146600" cy="2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 i+1</a:t>
            </a:r>
            <a:endParaRPr/>
          </a:p>
        </p:txBody>
      </p:sp>
      <p:sp>
        <p:nvSpPr>
          <p:cNvPr id="732" name="Google Shape;732;p36"/>
          <p:cNvSpPr/>
          <p:nvPr/>
        </p:nvSpPr>
        <p:spPr>
          <a:xfrm>
            <a:off x="1026125" y="4059050"/>
            <a:ext cx="1146600" cy="2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 i+2</a:t>
            </a:r>
            <a:endParaRPr/>
          </a:p>
        </p:txBody>
      </p:sp>
      <p:sp>
        <p:nvSpPr>
          <p:cNvPr id="733" name="Google Shape;733;p36"/>
          <p:cNvSpPr/>
          <p:nvPr/>
        </p:nvSpPr>
        <p:spPr>
          <a:xfrm>
            <a:off x="1070975" y="4482225"/>
            <a:ext cx="1146600" cy="2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 i+3</a:t>
            </a:r>
            <a:endParaRPr/>
          </a:p>
        </p:txBody>
      </p:sp>
      <p:pic>
        <p:nvPicPr>
          <p:cNvPr id="734" name="Google Shape;7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925" y="3706925"/>
            <a:ext cx="5143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6075" y="4077725"/>
            <a:ext cx="4572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6075" y="4467563"/>
            <a:ext cx="5619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3400" y="4489925"/>
            <a:ext cx="4572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625" y="4500938"/>
            <a:ext cx="5143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413" y="4498075"/>
            <a:ext cx="4095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625" y="4125350"/>
            <a:ext cx="5143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36"/>
          <p:cNvPicPr preferRelativeResize="0"/>
          <p:nvPr/>
        </p:nvPicPr>
        <p:blipFill rotWithShape="1">
          <a:blip r:embed="rId3">
            <a:alphaModFix/>
          </a:blip>
          <a:srcRect b="0" l="0" r="-16279" t="0"/>
          <a:stretch/>
        </p:blipFill>
        <p:spPr>
          <a:xfrm>
            <a:off x="5651400" y="4087250"/>
            <a:ext cx="4762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2425" y="4077713"/>
            <a:ext cx="4762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475" y="3684563"/>
            <a:ext cx="4095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1350" y="3730688"/>
            <a:ext cx="4762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4925" y="3697400"/>
            <a:ext cx="4762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5138" y="3328588"/>
            <a:ext cx="4762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5975" y="3317388"/>
            <a:ext cx="4762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4925" y="3317388"/>
            <a:ext cx="4762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6"/>
          <p:cNvSpPr/>
          <p:nvPr/>
        </p:nvSpPr>
        <p:spPr>
          <a:xfrm>
            <a:off x="4183275" y="4119475"/>
            <a:ext cx="569700" cy="25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6"/>
          <p:cNvSpPr/>
          <p:nvPr/>
        </p:nvSpPr>
        <p:spPr>
          <a:xfrm>
            <a:off x="5521275" y="4077700"/>
            <a:ext cx="606300" cy="27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1" name="Google Shape;751;p36"/>
          <p:cNvGraphicFramePr/>
          <p:nvPr/>
        </p:nvGraphicFramePr>
        <p:xfrm>
          <a:off x="799900" y="54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{E1F7F56D-05E8-49E2-BF9A-FEDE9EAA32BE}</a:tableStyleId>
              </a:tblPr>
              <a:tblGrid>
                <a:gridCol w="2290100"/>
                <a:gridCol w="22901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2F2F2"/>
                          </a:solidFill>
                        </a:rPr>
                        <a:t>Variable</a:t>
                      </a:r>
                      <a:endParaRPr b="1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2F2F2"/>
                          </a:solidFill>
                        </a:rPr>
                        <a:t>Corrélation avec t0s0</a:t>
                      </a:r>
                      <a:endParaRPr b="1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t0s1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0.82 → 0.91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t0s2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0.85 → 0.85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t0s3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0.76 → 0.77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2" name="Google Shape;752;p36"/>
          <p:cNvSpPr txBox="1"/>
          <p:nvPr>
            <p:ph idx="1" type="subTitle"/>
          </p:nvPr>
        </p:nvSpPr>
        <p:spPr>
          <a:xfrm>
            <a:off x="884275" y="2396350"/>
            <a:ext cx="4135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 : erreur dans le remplissage du dataset</a:t>
            </a:r>
            <a:endParaRPr/>
          </a:p>
        </p:txBody>
      </p:sp>
      <p:sp>
        <p:nvSpPr>
          <p:cNvPr id="753" name="Google Shape;753;p36"/>
          <p:cNvSpPr txBox="1"/>
          <p:nvPr>
            <p:ph idx="4" type="ctrTitle"/>
          </p:nvPr>
        </p:nvSpPr>
        <p:spPr>
          <a:xfrm>
            <a:off x="2811400" y="-27400"/>
            <a:ext cx="32454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Etude des corrélations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7"/>
          <p:cNvSpPr txBox="1"/>
          <p:nvPr>
            <p:ph type="ctrTitle"/>
          </p:nvPr>
        </p:nvSpPr>
        <p:spPr>
          <a:xfrm>
            <a:off x="1802822" y="2153100"/>
            <a:ext cx="31713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Démarche Comparative</a:t>
            </a:r>
            <a:endParaRPr/>
          </a:p>
        </p:txBody>
      </p:sp>
      <p:sp>
        <p:nvSpPr>
          <p:cNvPr id="759" name="Google Shape;759;p3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7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1" name="Google Shape;761;p37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7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3" name="Google Shape;763;p37"/>
          <p:cNvCxnSpPr>
            <a:stCxn id="75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4" name="Google Shape;7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0" name="Google Shape;770;p38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de référence</a:t>
            </a:r>
            <a:endParaRPr/>
          </a:p>
        </p:txBody>
      </p:sp>
      <p:sp>
        <p:nvSpPr>
          <p:cNvPr id="771" name="Google Shape;771;p38"/>
          <p:cNvSpPr txBox="1"/>
          <p:nvPr>
            <p:ph idx="1" type="subTitle"/>
          </p:nvPr>
        </p:nvSpPr>
        <p:spPr>
          <a:xfrm>
            <a:off x="724725" y="1056602"/>
            <a:ext cx="7560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Entraîner un modèle uniquement sur les variables contextuelles (jour, numéro de station, numéro de train…)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C’est le modèle le plus facile à faire et le plus rapidement opérationnel</a:t>
            </a:r>
            <a:endParaRPr/>
          </a:p>
        </p:txBody>
      </p:sp>
      <p:sp>
        <p:nvSpPr>
          <p:cNvPr id="772" name="Google Shape;772;p38"/>
          <p:cNvSpPr txBox="1"/>
          <p:nvPr/>
        </p:nvSpPr>
        <p:spPr>
          <a:xfrm>
            <a:off x="664775" y="2181525"/>
            <a:ext cx="48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Choix du modèle et résultats (voir notebook 1_Model_Contextuel) 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73" name="Google Shape;773;p38"/>
          <p:cNvSpPr txBox="1"/>
          <p:nvPr/>
        </p:nvSpPr>
        <p:spPr>
          <a:xfrm>
            <a:off x="775100" y="3773775"/>
            <a:ext cx="670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Ce modèle prédit un taux d’occupation à 3.7% près, on peut faire mieux avec d’autres modèles.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74" name="Google Shape;7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34125"/>
            <a:ext cx="82105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9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approches différentes</a:t>
            </a:r>
            <a:endParaRPr/>
          </a:p>
        </p:txBody>
      </p:sp>
      <p:sp>
        <p:nvSpPr>
          <p:cNvPr id="780" name="Google Shape;780;p39"/>
          <p:cNvSpPr txBox="1"/>
          <p:nvPr>
            <p:ph idx="1" type="subTitle"/>
          </p:nvPr>
        </p:nvSpPr>
        <p:spPr>
          <a:xfrm>
            <a:off x="727000" y="993555"/>
            <a:ext cx="75603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Entraîner un modèle pour tout le dataset et traiter les NaN d’une autre manière.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Entraîner</a:t>
            </a:r>
            <a:r>
              <a:rPr lang="en"/>
              <a:t> un modèle par “sous dataset”. Chaque donnée de X_test passerait d’abord par un classificateur pour savoir à quel “</a:t>
            </a:r>
            <a:r>
              <a:rPr lang="en"/>
              <a:t>sous-dataset”</a:t>
            </a:r>
            <a:r>
              <a:rPr lang="en"/>
              <a:t> elle appartient pour être dirigée vers le modèle adéquat.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82" name="Google Shape;782;p39"/>
          <p:cNvCxnSpPr/>
          <p:nvPr/>
        </p:nvCxnSpPr>
        <p:spPr>
          <a:xfrm>
            <a:off x="4836000" y="2833075"/>
            <a:ext cx="0" cy="1980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39"/>
          <p:cNvCxnSpPr>
            <a:endCxn id="784" idx="0"/>
          </p:cNvCxnSpPr>
          <p:nvPr/>
        </p:nvCxnSpPr>
        <p:spPr>
          <a:xfrm>
            <a:off x="6848900" y="2407450"/>
            <a:ext cx="300" cy="56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84" name="Google Shape;784;p39"/>
          <p:cNvSpPr/>
          <p:nvPr/>
        </p:nvSpPr>
        <p:spPr>
          <a:xfrm>
            <a:off x="6152300" y="2971450"/>
            <a:ext cx="1393800" cy="64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Classificateur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785" name="Google Shape;785;p39"/>
          <p:cNvCxnSpPr>
            <a:stCxn id="784" idx="2"/>
            <a:endCxn id="786" idx="0"/>
          </p:cNvCxnSpPr>
          <p:nvPr/>
        </p:nvCxnSpPr>
        <p:spPr>
          <a:xfrm>
            <a:off x="6849200" y="3613150"/>
            <a:ext cx="0" cy="262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86" name="Google Shape;786;p39"/>
          <p:cNvSpPr/>
          <p:nvPr/>
        </p:nvSpPr>
        <p:spPr>
          <a:xfrm>
            <a:off x="6069200" y="3875950"/>
            <a:ext cx="1559700" cy="64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Modèle entraîné sur des données semblables 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787" name="Google Shape;787;p39"/>
          <p:cNvCxnSpPr>
            <a:stCxn id="788" idx="2"/>
            <a:endCxn id="789" idx="0"/>
          </p:cNvCxnSpPr>
          <p:nvPr/>
        </p:nvCxnSpPr>
        <p:spPr>
          <a:xfrm>
            <a:off x="2438600" y="2919850"/>
            <a:ext cx="300" cy="412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89" name="Google Shape;789;p39"/>
          <p:cNvSpPr/>
          <p:nvPr/>
        </p:nvSpPr>
        <p:spPr>
          <a:xfrm>
            <a:off x="1658900" y="3332050"/>
            <a:ext cx="1559700" cy="64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Modèle entraîné sur l’ensemble des données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90" name="Google Shape;790;p39"/>
          <p:cNvSpPr/>
          <p:nvPr/>
        </p:nvSpPr>
        <p:spPr>
          <a:xfrm>
            <a:off x="6838075" y="2504450"/>
            <a:ext cx="1338300" cy="262800"/>
          </a:xfrm>
          <a:prstGeom prst="snip1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Vecteur d’entrée</a:t>
            </a:r>
            <a:endParaRPr sz="1200"/>
          </a:p>
        </p:txBody>
      </p:sp>
      <p:sp>
        <p:nvSpPr>
          <p:cNvPr id="788" name="Google Shape;788;p39"/>
          <p:cNvSpPr/>
          <p:nvPr/>
        </p:nvSpPr>
        <p:spPr>
          <a:xfrm>
            <a:off x="2438600" y="2788450"/>
            <a:ext cx="1338300" cy="262800"/>
          </a:xfrm>
          <a:prstGeom prst="snip1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Vecteur d’entrée</a:t>
            </a:r>
            <a:endParaRPr sz="1200"/>
          </a:p>
        </p:txBody>
      </p:sp>
      <p:cxnSp>
        <p:nvCxnSpPr>
          <p:cNvPr id="791" name="Google Shape;791;p39"/>
          <p:cNvCxnSpPr>
            <a:stCxn id="786" idx="2"/>
          </p:cNvCxnSpPr>
          <p:nvPr/>
        </p:nvCxnSpPr>
        <p:spPr>
          <a:xfrm>
            <a:off x="6849050" y="4517650"/>
            <a:ext cx="11100" cy="57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92" name="Google Shape;792;p39"/>
          <p:cNvSpPr/>
          <p:nvPr/>
        </p:nvSpPr>
        <p:spPr>
          <a:xfrm>
            <a:off x="6838075" y="4640575"/>
            <a:ext cx="1338300" cy="262800"/>
          </a:xfrm>
          <a:prstGeom prst="snip1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T0s0 prédit</a:t>
            </a:r>
            <a:endParaRPr sz="1200"/>
          </a:p>
        </p:txBody>
      </p:sp>
      <p:cxnSp>
        <p:nvCxnSpPr>
          <p:cNvPr id="793" name="Google Shape;793;p39"/>
          <p:cNvCxnSpPr>
            <a:stCxn id="789" idx="2"/>
          </p:cNvCxnSpPr>
          <p:nvPr/>
        </p:nvCxnSpPr>
        <p:spPr>
          <a:xfrm>
            <a:off x="2438750" y="3973750"/>
            <a:ext cx="0" cy="648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94" name="Google Shape;794;p39"/>
          <p:cNvSpPr/>
          <p:nvPr/>
        </p:nvSpPr>
        <p:spPr>
          <a:xfrm>
            <a:off x="2438750" y="4152175"/>
            <a:ext cx="1338300" cy="262800"/>
          </a:xfrm>
          <a:prstGeom prst="snip1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T0s0 prédit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0"/>
          <p:cNvSpPr txBox="1"/>
          <p:nvPr>
            <p:ph idx="1" type="subTitle"/>
          </p:nvPr>
        </p:nvSpPr>
        <p:spPr>
          <a:xfrm>
            <a:off x="944300" y="1332225"/>
            <a:ext cx="68715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 : Obtenir un repère fixe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Estimer la pertinence des choix de division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Comparaison entre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1 modèle de régression (linéaire et polynomiale)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1 Random Forest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1 réseau de neurones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romanUcPeriod"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0"/>
          <p:cNvSpPr txBox="1"/>
          <p:nvPr>
            <p:ph idx="4" type="ctrTitle"/>
          </p:nvPr>
        </p:nvSpPr>
        <p:spPr>
          <a:xfrm>
            <a:off x="1560600" y="308200"/>
            <a:ext cx="638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Modèles sur l’ensemble du dataset d’entrainement</a:t>
            </a:r>
            <a:endParaRPr/>
          </a:p>
        </p:txBody>
      </p:sp>
      <p:sp>
        <p:nvSpPr>
          <p:cNvPr id="801" name="Google Shape;801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1"/>
          <p:cNvSpPr txBox="1"/>
          <p:nvPr>
            <p:ph idx="1" type="subTitle"/>
          </p:nvPr>
        </p:nvSpPr>
        <p:spPr>
          <a:xfrm>
            <a:off x="944300" y="1332225"/>
            <a:ext cx="68715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romanUcPeriod"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1"/>
          <p:cNvSpPr txBox="1"/>
          <p:nvPr>
            <p:ph idx="4" type="ctrTitle"/>
          </p:nvPr>
        </p:nvSpPr>
        <p:spPr>
          <a:xfrm>
            <a:off x="1821000" y="219400"/>
            <a:ext cx="523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Modèles sur l’ensemble du Train</a:t>
            </a:r>
            <a:endParaRPr/>
          </a:p>
        </p:txBody>
      </p:sp>
      <p:sp>
        <p:nvSpPr>
          <p:cNvPr id="808" name="Google Shape;80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09" name="Google Shape;809;p41"/>
          <p:cNvGraphicFramePr/>
          <p:nvPr/>
        </p:nvGraphicFramePr>
        <p:xfrm>
          <a:off x="669650" y="1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{E1F7F56D-05E8-49E2-BF9A-FEDE9EAA32BE}</a:tableStyleId>
              </a:tblPr>
              <a:tblGrid>
                <a:gridCol w="1617100"/>
                <a:gridCol w="2176825"/>
                <a:gridCol w="1847450"/>
                <a:gridCol w="22366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Réseau de neurones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Preprocessing des données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Suppression colonne ‘way’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Conversion ‘date’ → jour de la semaine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‘Train’ &amp; ‘station’ &amp; ‘day’ → one hot encoding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‘Hour’ → conversion en entier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Pour chaque tisj → +1 colonne indiquant 1 ou 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Sélection des données pour le modèle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Corrélation avec t0s0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Corrélation entre 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P-value &lt; 0.05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√114 ~ 11 features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Elimination par tatonnement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Choix des hyperparamètres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Comparaison degré des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polynômes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→ degré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Grid search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Elimination par tatonnement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0" name="Google Shape;810;p41"/>
          <p:cNvSpPr txBox="1"/>
          <p:nvPr/>
        </p:nvSpPr>
        <p:spPr>
          <a:xfrm>
            <a:off x="2210975" y="797200"/>
            <a:ext cx="34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(voir Notebook 3_Model_FullDataset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2"/>
          <p:cNvSpPr txBox="1"/>
          <p:nvPr>
            <p:ph idx="4" type="ctrTitle"/>
          </p:nvPr>
        </p:nvSpPr>
        <p:spPr>
          <a:xfrm>
            <a:off x="1461900" y="405550"/>
            <a:ext cx="570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Modèles sur l’ensemble du dataset d’entraînement</a:t>
            </a:r>
            <a:endParaRPr/>
          </a:p>
        </p:txBody>
      </p:sp>
      <p:sp>
        <p:nvSpPr>
          <p:cNvPr id="816" name="Google Shape;81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17" name="Google Shape;817;p42"/>
          <p:cNvGraphicFramePr/>
          <p:nvPr/>
        </p:nvGraphicFramePr>
        <p:xfrm>
          <a:off x="1053725" y="10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{E1F7F56D-05E8-49E2-BF9A-FEDE9EAA32BE}</a:tableStyleId>
              </a:tblPr>
              <a:tblGrid>
                <a:gridCol w="1959925"/>
                <a:gridCol w="2235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Regression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8" name="Google Shape;818;p42"/>
          <p:cNvSpPr txBox="1"/>
          <p:nvPr/>
        </p:nvSpPr>
        <p:spPr>
          <a:xfrm>
            <a:off x="1285350" y="1628025"/>
            <a:ext cx="17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MAE : +/- 1.67 %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19" name="Google Shape;819;p42"/>
          <p:cNvSpPr txBox="1"/>
          <p:nvPr/>
        </p:nvSpPr>
        <p:spPr>
          <a:xfrm>
            <a:off x="3249525" y="1628025"/>
            <a:ext cx="17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MAE : +/- 1.1 %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20" name="Google Shape;820;p42"/>
          <p:cNvSpPr txBox="1"/>
          <p:nvPr/>
        </p:nvSpPr>
        <p:spPr>
          <a:xfrm>
            <a:off x="591950" y="2601125"/>
            <a:ext cx="81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Conclusion: Résultats très satisfaisants, voir si on peut avoir mieux avec la 2è approche.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821" name="Google Shape;821;p42"/>
          <p:cNvGraphicFramePr/>
          <p:nvPr/>
        </p:nvGraphicFramePr>
        <p:xfrm>
          <a:off x="3013650" y="10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{E1F7F56D-05E8-49E2-BF9A-FEDE9EAA32BE}</a:tableStyleId>
              </a:tblPr>
              <a:tblGrid>
                <a:gridCol w="2228525"/>
                <a:gridCol w="2235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Réseaux de neurones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2" name="Google Shape;822;p42"/>
          <p:cNvSpPr txBox="1"/>
          <p:nvPr/>
        </p:nvSpPr>
        <p:spPr>
          <a:xfrm>
            <a:off x="5569925" y="1628025"/>
            <a:ext cx="17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MAE : +/- 0.093%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23" name="Google Shape;823;p42"/>
          <p:cNvSpPr txBox="1"/>
          <p:nvPr/>
        </p:nvSpPr>
        <p:spPr>
          <a:xfrm>
            <a:off x="286100" y="1718700"/>
            <a:ext cx="9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corrigé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24" name="Google Shape;824;p42"/>
          <p:cNvSpPr txBox="1"/>
          <p:nvPr/>
        </p:nvSpPr>
        <p:spPr>
          <a:xfrm>
            <a:off x="286100" y="2159913"/>
            <a:ext cx="7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intact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25" name="Google Shape;825;p42"/>
          <p:cNvSpPr txBox="1"/>
          <p:nvPr/>
        </p:nvSpPr>
        <p:spPr>
          <a:xfrm>
            <a:off x="1285350" y="2163250"/>
            <a:ext cx="17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MAE : +/- 2.59 %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26" name="Google Shape;826;p42"/>
          <p:cNvSpPr txBox="1"/>
          <p:nvPr/>
        </p:nvSpPr>
        <p:spPr>
          <a:xfrm>
            <a:off x="5569925" y="2114575"/>
            <a:ext cx="17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MAE : +/- 2.23 %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27" name="Google Shape;827;p42"/>
          <p:cNvSpPr txBox="1"/>
          <p:nvPr/>
        </p:nvSpPr>
        <p:spPr>
          <a:xfrm>
            <a:off x="3249525" y="2163250"/>
            <a:ext cx="17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MAE : +/- 1.7 %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28" name="Google Shape;828;p42"/>
          <p:cNvPicPr preferRelativeResize="0"/>
          <p:nvPr/>
        </p:nvPicPr>
        <p:blipFill rotWithShape="1">
          <a:blip r:embed="rId3">
            <a:alphaModFix/>
          </a:blip>
          <a:srcRect b="0" l="0" r="38038" t="0"/>
          <a:stretch/>
        </p:blipFill>
        <p:spPr>
          <a:xfrm>
            <a:off x="2161402" y="3743350"/>
            <a:ext cx="3839201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42"/>
          <p:cNvPicPr preferRelativeResize="0"/>
          <p:nvPr/>
        </p:nvPicPr>
        <p:blipFill rotWithShape="1">
          <a:blip r:embed="rId3">
            <a:alphaModFix/>
          </a:blip>
          <a:srcRect b="0" l="62551" r="0" t="0"/>
          <a:stretch/>
        </p:blipFill>
        <p:spPr>
          <a:xfrm>
            <a:off x="2920800" y="4221550"/>
            <a:ext cx="2320401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5" y="3778638"/>
            <a:ext cx="2009000" cy="29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3003" y="3153725"/>
            <a:ext cx="2251381" cy="17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3"/>
          <p:cNvSpPr txBox="1"/>
          <p:nvPr>
            <p:ph type="ctrTitle"/>
          </p:nvPr>
        </p:nvSpPr>
        <p:spPr>
          <a:xfrm>
            <a:off x="1540275" y="2499175"/>
            <a:ext cx="48348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du meilleur modèle : spécialisation</a:t>
            </a:r>
            <a:endParaRPr/>
          </a:p>
        </p:txBody>
      </p:sp>
      <p:sp>
        <p:nvSpPr>
          <p:cNvPr id="837" name="Google Shape;837;p43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3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9" name="Google Shape;839;p43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3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1" name="Google Shape;841;p43"/>
          <p:cNvCxnSpPr>
            <a:stCxn id="837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" name="Google Shape;842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 txBox="1"/>
          <p:nvPr>
            <p:ph idx="1" type="body"/>
          </p:nvPr>
        </p:nvSpPr>
        <p:spPr>
          <a:xfrm>
            <a:off x="454850" y="1037525"/>
            <a:ext cx="45993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 et objectif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et Data 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Démarche comparative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du modèle de spécialisation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grpSp>
        <p:nvGrpSpPr>
          <p:cNvPr id="492" name="Google Shape;492;p26"/>
          <p:cNvGrpSpPr/>
          <p:nvPr/>
        </p:nvGrpSpPr>
        <p:grpSpPr>
          <a:xfrm>
            <a:off x="5300386" y="989482"/>
            <a:ext cx="2851442" cy="3213988"/>
            <a:chOff x="2501950" y="1507050"/>
            <a:chExt cx="2392350" cy="2696525"/>
          </a:xfrm>
        </p:grpSpPr>
        <p:sp>
          <p:nvSpPr>
            <p:cNvPr id="493" name="Google Shape;493;p26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2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13" name="Google Shape;513;p2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9" name="Google Shape;519;p26"/>
          <p:cNvPicPr preferRelativeResize="0"/>
          <p:nvPr/>
        </p:nvPicPr>
        <p:blipFill rotWithShape="1">
          <a:blip r:embed="rId3">
            <a:alphaModFix/>
          </a:blip>
          <a:srcRect b="0" l="53602" r="0" t="57981"/>
          <a:stretch/>
        </p:blipFill>
        <p:spPr>
          <a:xfrm>
            <a:off x="5761901" y="3006200"/>
            <a:ext cx="2208975" cy="87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6"/>
          <p:cNvPicPr preferRelativeResize="0"/>
          <p:nvPr/>
        </p:nvPicPr>
        <p:blipFill rotWithShape="1">
          <a:blip r:embed="rId3">
            <a:alphaModFix/>
          </a:blip>
          <a:srcRect b="0" l="0" r="47558" t="0"/>
          <a:stretch/>
        </p:blipFill>
        <p:spPr>
          <a:xfrm>
            <a:off x="5761898" y="1158962"/>
            <a:ext cx="2208975" cy="18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8" name="Google Shape;848;p44"/>
          <p:cNvSpPr txBox="1"/>
          <p:nvPr>
            <p:ph idx="4" type="ctrTitle"/>
          </p:nvPr>
        </p:nvSpPr>
        <p:spPr>
          <a:xfrm>
            <a:off x="2457825" y="66375"/>
            <a:ext cx="4933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d’ensemble du dataset</a:t>
            </a:r>
            <a:endParaRPr sz="1700"/>
          </a:p>
        </p:txBody>
      </p:sp>
      <p:sp>
        <p:nvSpPr>
          <p:cNvPr id="849" name="Google Shape;849;p44"/>
          <p:cNvSpPr txBox="1"/>
          <p:nvPr/>
        </p:nvSpPr>
        <p:spPr>
          <a:xfrm>
            <a:off x="64650" y="696825"/>
            <a:ext cx="9014700" cy="3201600"/>
          </a:xfrm>
          <a:prstGeom prst="rect">
            <a:avLst/>
          </a:prstGeom>
          <a:solidFill>
            <a:srgbClr val="6AA84F">
              <a:alpha val="320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Ensemble du Dataset (~31k lignes)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50" name="Google Shape;850;p44"/>
          <p:cNvSpPr txBox="1"/>
          <p:nvPr/>
        </p:nvSpPr>
        <p:spPr>
          <a:xfrm>
            <a:off x="146950" y="1300550"/>
            <a:ext cx="33135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Pas de NAN (~18k lignes)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51" name="Google Shape;851;p44"/>
          <p:cNvSpPr txBox="1"/>
          <p:nvPr/>
        </p:nvSpPr>
        <p:spPr>
          <a:xfrm>
            <a:off x="3996150" y="1300550"/>
            <a:ext cx="21837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Pas de NAN pour tis0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(~7k  lignes)  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52" name="Google Shape;852;p44"/>
          <p:cNvSpPr txBox="1"/>
          <p:nvPr/>
        </p:nvSpPr>
        <p:spPr>
          <a:xfrm>
            <a:off x="6715550" y="1300550"/>
            <a:ext cx="21837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NAN pour tis0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(~6k  lignes)  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8" name="Google Shape;858;p45"/>
          <p:cNvSpPr txBox="1"/>
          <p:nvPr>
            <p:ph idx="4" type="ctrTitle"/>
          </p:nvPr>
        </p:nvSpPr>
        <p:spPr>
          <a:xfrm>
            <a:off x="2457825" y="66375"/>
            <a:ext cx="4933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d’ensemble du dataset</a:t>
            </a:r>
            <a:endParaRPr sz="1700"/>
          </a:p>
        </p:txBody>
      </p:sp>
      <p:sp>
        <p:nvSpPr>
          <p:cNvPr id="859" name="Google Shape;859;p45"/>
          <p:cNvSpPr txBox="1"/>
          <p:nvPr/>
        </p:nvSpPr>
        <p:spPr>
          <a:xfrm>
            <a:off x="64650" y="696825"/>
            <a:ext cx="9014700" cy="3201600"/>
          </a:xfrm>
          <a:prstGeom prst="rect">
            <a:avLst/>
          </a:prstGeom>
          <a:solidFill>
            <a:srgbClr val="6AA84F">
              <a:alpha val="320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Ensemble du Dataset (~31k lignes)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60" name="Google Shape;860;p45"/>
          <p:cNvSpPr txBox="1"/>
          <p:nvPr/>
        </p:nvSpPr>
        <p:spPr>
          <a:xfrm>
            <a:off x="146950" y="1300550"/>
            <a:ext cx="33135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Pas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de NAN (~18k lignes)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61" name="Google Shape;861;p45"/>
          <p:cNvSpPr txBox="1"/>
          <p:nvPr/>
        </p:nvSpPr>
        <p:spPr>
          <a:xfrm>
            <a:off x="5619800" y="1300550"/>
            <a:ext cx="33135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Présence de NaN (~ 13k lignes)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7" name="Google Shape;867;p46"/>
          <p:cNvSpPr txBox="1"/>
          <p:nvPr>
            <p:ph idx="4" type="ctrTitle"/>
          </p:nvPr>
        </p:nvSpPr>
        <p:spPr>
          <a:xfrm>
            <a:off x="2457825" y="66375"/>
            <a:ext cx="4933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d’ensemble du dataset</a:t>
            </a:r>
            <a:endParaRPr sz="1700"/>
          </a:p>
        </p:txBody>
      </p:sp>
      <p:sp>
        <p:nvSpPr>
          <p:cNvPr id="868" name="Google Shape;868;p46"/>
          <p:cNvSpPr txBox="1"/>
          <p:nvPr/>
        </p:nvSpPr>
        <p:spPr>
          <a:xfrm>
            <a:off x="64650" y="696825"/>
            <a:ext cx="9014700" cy="3201600"/>
          </a:xfrm>
          <a:prstGeom prst="rect">
            <a:avLst/>
          </a:prstGeom>
          <a:solidFill>
            <a:srgbClr val="6AA84F">
              <a:alpha val="320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Ensemble du Dataset (~31k lignes)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69" name="Google Shape;869;p46"/>
          <p:cNvSpPr txBox="1"/>
          <p:nvPr/>
        </p:nvSpPr>
        <p:spPr>
          <a:xfrm>
            <a:off x="146950" y="1300550"/>
            <a:ext cx="33135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Pas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de NAN (~18k lignes)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70" name="Google Shape;870;p46"/>
          <p:cNvSpPr txBox="1"/>
          <p:nvPr/>
        </p:nvSpPr>
        <p:spPr>
          <a:xfrm>
            <a:off x="3665563" y="1300550"/>
            <a:ext cx="21837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Pas de NAN pour tis0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(~7k  lignes)  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71" name="Google Shape;871;p46"/>
          <p:cNvSpPr txBox="1"/>
          <p:nvPr/>
        </p:nvSpPr>
        <p:spPr>
          <a:xfrm>
            <a:off x="6075340" y="1300550"/>
            <a:ext cx="8532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NAN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t1s0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~2k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72" name="Google Shape;872;p46"/>
          <p:cNvSpPr txBox="1"/>
          <p:nvPr/>
        </p:nvSpPr>
        <p:spPr>
          <a:xfrm>
            <a:off x="7125100" y="1300550"/>
            <a:ext cx="8532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NAN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t2s0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~2K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73" name="Google Shape;873;p46"/>
          <p:cNvSpPr txBox="1"/>
          <p:nvPr/>
        </p:nvSpPr>
        <p:spPr>
          <a:xfrm>
            <a:off x="8174850" y="1300550"/>
            <a:ext cx="8532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NAN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t3s0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~2K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74" name="Google Shape;874;p46"/>
          <p:cNvSpPr txBox="1"/>
          <p:nvPr/>
        </p:nvSpPr>
        <p:spPr>
          <a:xfrm>
            <a:off x="3647263" y="2228050"/>
            <a:ext cx="683400" cy="831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NAN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t0s1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~2.4k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75" name="Google Shape;875;p46"/>
          <p:cNvSpPr txBox="1"/>
          <p:nvPr/>
        </p:nvSpPr>
        <p:spPr>
          <a:xfrm>
            <a:off x="4452312" y="2228100"/>
            <a:ext cx="646800" cy="831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NAN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t0s2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~2.2K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76" name="Google Shape;876;p46"/>
          <p:cNvSpPr txBox="1"/>
          <p:nvPr/>
        </p:nvSpPr>
        <p:spPr>
          <a:xfrm>
            <a:off x="5220763" y="2228100"/>
            <a:ext cx="646800" cy="831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NAN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t0s3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~2.3K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2" name="Google Shape;882;p47"/>
          <p:cNvSpPr txBox="1"/>
          <p:nvPr>
            <p:ph idx="4" type="ctrTitle"/>
          </p:nvPr>
        </p:nvSpPr>
        <p:spPr>
          <a:xfrm>
            <a:off x="2457825" y="66375"/>
            <a:ext cx="4933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d’ensemble du dataset</a:t>
            </a:r>
            <a:endParaRPr sz="1700"/>
          </a:p>
        </p:txBody>
      </p:sp>
      <p:sp>
        <p:nvSpPr>
          <p:cNvPr id="883" name="Google Shape;883;p47"/>
          <p:cNvSpPr txBox="1"/>
          <p:nvPr/>
        </p:nvSpPr>
        <p:spPr>
          <a:xfrm>
            <a:off x="64650" y="696825"/>
            <a:ext cx="9014700" cy="3201600"/>
          </a:xfrm>
          <a:prstGeom prst="rect">
            <a:avLst/>
          </a:prstGeom>
          <a:solidFill>
            <a:srgbClr val="6AA84F">
              <a:alpha val="320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Ensemble du Dataset (~31k lignes)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4" name="Google Shape;884;p47"/>
          <p:cNvSpPr txBox="1"/>
          <p:nvPr/>
        </p:nvSpPr>
        <p:spPr>
          <a:xfrm>
            <a:off x="146950" y="1300550"/>
            <a:ext cx="33135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Pas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de NAN (~18k lignes)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5" name="Google Shape;885;p47"/>
          <p:cNvSpPr txBox="1"/>
          <p:nvPr/>
        </p:nvSpPr>
        <p:spPr>
          <a:xfrm>
            <a:off x="3593775" y="1300550"/>
            <a:ext cx="21837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Pas de NAN pour tis0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(~7k  lignes)  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6" name="Google Shape;886;p47"/>
          <p:cNvSpPr txBox="1"/>
          <p:nvPr/>
        </p:nvSpPr>
        <p:spPr>
          <a:xfrm>
            <a:off x="5955015" y="1300550"/>
            <a:ext cx="8532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NAN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t1s0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~2k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7" name="Google Shape;887;p47"/>
          <p:cNvSpPr txBox="1"/>
          <p:nvPr/>
        </p:nvSpPr>
        <p:spPr>
          <a:xfrm>
            <a:off x="7004775" y="1300550"/>
            <a:ext cx="8532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NAN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t2s0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~2K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8" name="Google Shape;888;p47"/>
          <p:cNvSpPr txBox="1"/>
          <p:nvPr/>
        </p:nvSpPr>
        <p:spPr>
          <a:xfrm>
            <a:off x="8054525" y="1300550"/>
            <a:ext cx="8532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NAN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t3s0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~2K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9" name="Google Shape;889;p47"/>
          <p:cNvSpPr txBox="1"/>
          <p:nvPr/>
        </p:nvSpPr>
        <p:spPr>
          <a:xfrm>
            <a:off x="3575475" y="2228050"/>
            <a:ext cx="683400" cy="831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NAN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t0s1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~2.4k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0" name="Google Shape;890;p47"/>
          <p:cNvSpPr txBox="1"/>
          <p:nvPr/>
        </p:nvSpPr>
        <p:spPr>
          <a:xfrm>
            <a:off x="4380525" y="2228100"/>
            <a:ext cx="646800" cy="831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NAN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t0s2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~2.2K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1" name="Google Shape;891;p47"/>
          <p:cNvSpPr txBox="1"/>
          <p:nvPr/>
        </p:nvSpPr>
        <p:spPr>
          <a:xfrm>
            <a:off x="5148975" y="2228100"/>
            <a:ext cx="646800" cy="831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NAN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t0s3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~2.3K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2" name="Google Shape;892;p47"/>
          <p:cNvSpPr txBox="1"/>
          <p:nvPr/>
        </p:nvSpPr>
        <p:spPr>
          <a:xfrm>
            <a:off x="5874925" y="2228050"/>
            <a:ext cx="1013400" cy="30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aven Pro"/>
                <a:ea typeface="Maven Pro"/>
                <a:cs typeface="Maven Pro"/>
                <a:sym typeface="Maven Pro"/>
              </a:rPr>
              <a:t>Pas de NaN ~ </a:t>
            </a:r>
            <a:endParaRPr sz="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3" name="Google Shape;893;p47"/>
          <p:cNvSpPr txBox="1"/>
          <p:nvPr/>
        </p:nvSpPr>
        <p:spPr>
          <a:xfrm>
            <a:off x="5874925" y="2601750"/>
            <a:ext cx="1013400" cy="30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aven Pro"/>
                <a:ea typeface="Maven Pro"/>
                <a:cs typeface="Maven Pro"/>
                <a:sym typeface="Maven Pro"/>
              </a:rPr>
              <a:t>NAN t0s1 ~</a:t>
            </a:r>
            <a:endParaRPr sz="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4" name="Google Shape;894;p47"/>
          <p:cNvSpPr txBox="1"/>
          <p:nvPr/>
        </p:nvSpPr>
        <p:spPr>
          <a:xfrm>
            <a:off x="5874925" y="2985750"/>
            <a:ext cx="1013400" cy="30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aven Pro"/>
                <a:ea typeface="Maven Pro"/>
                <a:cs typeface="Maven Pro"/>
                <a:sym typeface="Maven Pro"/>
              </a:rPr>
              <a:t>NAN t0s2 ~</a:t>
            </a:r>
            <a:endParaRPr sz="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5" name="Google Shape;895;p47"/>
          <p:cNvSpPr txBox="1"/>
          <p:nvPr/>
        </p:nvSpPr>
        <p:spPr>
          <a:xfrm>
            <a:off x="6935563" y="2222900"/>
            <a:ext cx="1013400" cy="30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aven Pro"/>
                <a:ea typeface="Maven Pro"/>
                <a:cs typeface="Maven Pro"/>
                <a:sym typeface="Maven Pro"/>
              </a:rPr>
              <a:t>Pas de NaN ~ </a:t>
            </a:r>
            <a:endParaRPr sz="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6" name="Google Shape;896;p47"/>
          <p:cNvSpPr txBox="1"/>
          <p:nvPr/>
        </p:nvSpPr>
        <p:spPr>
          <a:xfrm>
            <a:off x="6935563" y="2596600"/>
            <a:ext cx="1013400" cy="30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aven Pro"/>
                <a:ea typeface="Maven Pro"/>
                <a:cs typeface="Maven Pro"/>
                <a:sym typeface="Maven Pro"/>
              </a:rPr>
              <a:t>NAN t0s1 ~</a:t>
            </a:r>
            <a:endParaRPr sz="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7" name="Google Shape;897;p47"/>
          <p:cNvSpPr txBox="1"/>
          <p:nvPr/>
        </p:nvSpPr>
        <p:spPr>
          <a:xfrm>
            <a:off x="6935563" y="2980600"/>
            <a:ext cx="1013400" cy="30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aven Pro"/>
                <a:ea typeface="Maven Pro"/>
                <a:cs typeface="Maven Pro"/>
                <a:sym typeface="Maven Pro"/>
              </a:rPr>
              <a:t>NAN t0s2 ~</a:t>
            </a:r>
            <a:endParaRPr sz="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8" name="Google Shape;898;p47"/>
          <p:cNvSpPr txBox="1"/>
          <p:nvPr/>
        </p:nvSpPr>
        <p:spPr>
          <a:xfrm>
            <a:off x="7980838" y="2228100"/>
            <a:ext cx="1013400" cy="30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aven Pro"/>
                <a:ea typeface="Maven Pro"/>
                <a:cs typeface="Maven Pro"/>
                <a:sym typeface="Maven Pro"/>
              </a:rPr>
              <a:t>Pas de NaN ~ </a:t>
            </a:r>
            <a:endParaRPr sz="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9" name="Google Shape;899;p47"/>
          <p:cNvSpPr txBox="1"/>
          <p:nvPr/>
        </p:nvSpPr>
        <p:spPr>
          <a:xfrm>
            <a:off x="7980838" y="2601800"/>
            <a:ext cx="1013400" cy="30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aven Pro"/>
                <a:ea typeface="Maven Pro"/>
                <a:cs typeface="Maven Pro"/>
                <a:sym typeface="Maven Pro"/>
              </a:rPr>
              <a:t>NAN t0s1 ~</a:t>
            </a:r>
            <a:endParaRPr sz="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0" name="Google Shape;900;p47"/>
          <p:cNvSpPr txBox="1"/>
          <p:nvPr/>
        </p:nvSpPr>
        <p:spPr>
          <a:xfrm>
            <a:off x="7980838" y="2985800"/>
            <a:ext cx="1013400" cy="30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aven Pro"/>
                <a:ea typeface="Maven Pro"/>
                <a:cs typeface="Maven Pro"/>
                <a:sym typeface="Maven Pro"/>
              </a:rPr>
              <a:t>NAN t0s2 ~</a:t>
            </a:r>
            <a:endParaRPr sz="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1" name="Google Shape;901;p47"/>
          <p:cNvSpPr txBox="1"/>
          <p:nvPr/>
        </p:nvSpPr>
        <p:spPr>
          <a:xfrm>
            <a:off x="5882613" y="3374950"/>
            <a:ext cx="1013400" cy="30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aven Pro"/>
                <a:ea typeface="Maven Pro"/>
                <a:cs typeface="Maven Pro"/>
                <a:sym typeface="Maven Pro"/>
              </a:rPr>
              <a:t>NAN t0s3 ~</a:t>
            </a:r>
            <a:endParaRPr sz="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2" name="Google Shape;902;p47"/>
          <p:cNvSpPr txBox="1"/>
          <p:nvPr/>
        </p:nvSpPr>
        <p:spPr>
          <a:xfrm>
            <a:off x="6943250" y="3369800"/>
            <a:ext cx="1013400" cy="30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aven Pro"/>
                <a:ea typeface="Maven Pro"/>
                <a:cs typeface="Maven Pro"/>
                <a:sym typeface="Maven Pro"/>
              </a:rPr>
              <a:t>NAN t0s3 ~</a:t>
            </a:r>
            <a:endParaRPr sz="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3" name="Google Shape;903;p47"/>
          <p:cNvSpPr txBox="1"/>
          <p:nvPr/>
        </p:nvSpPr>
        <p:spPr>
          <a:xfrm>
            <a:off x="7988525" y="3375000"/>
            <a:ext cx="1013400" cy="30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aven Pro"/>
                <a:ea typeface="Maven Pro"/>
                <a:cs typeface="Maven Pro"/>
                <a:sym typeface="Maven Pro"/>
              </a:rPr>
              <a:t>NAN t0s3 ~</a:t>
            </a:r>
            <a:endParaRPr sz="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8"/>
          <p:cNvSpPr txBox="1"/>
          <p:nvPr>
            <p:ph idx="4" type="ctrTitle"/>
          </p:nvPr>
        </p:nvSpPr>
        <p:spPr>
          <a:xfrm>
            <a:off x="618825" y="215300"/>
            <a:ext cx="5757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Modèles pour chaque sous-dataset</a:t>
            </a:r>
            <a:endParaRPr/>
          </a:p>
        </p:txBody>
      </p:sp>
      <p:sp>
        <p:nvSpPr>
          <p:cNvPr id="909" name="Google Shape;909;p48"/>
          <p:cNvSpPr txBox="1"/>
          <p:nvPr>
            <p:ph idx="1" type="subTitle"/>
          </p:nvPr>
        </p:nvSpPr>
        <p:spPr>
          <a:xfrm>
            <a:off x="724725" y="1649025"/>
            <a:ext cx="1169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Précision :</a:t>
            </a:r>
            <a:endParaRPr/>
          </a:p>
        </p:txBody>
      </p:sp>
      <p:sp>
        <p:nvSpPr>
          <p:cNvPr id="910" name="Google Shape;910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1" name="Google Shape;911;p48"/>
          <p:cNvSpPr txBox="1"/>
          <p:nvPr>
            <p:ph idx="1" type="subTitle"/>
          </p:nvPr>
        </p:nvSpPr>
        <p:spPr>
          <a:xfrm>
            <a:off x="729525" y="1067200"/>
            <a:ext cx="5535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Choix entre régression linéaire, random forest et réseau de neurones  sur chaque sous-dataset. </a:t>
            </a:r>
            <a:endParaRPr/>
          </a:p>
        </p:txBody>
      </p:sp>
      <p:sp>
        <p:nvSpPr>
          <p:cNvPr id="912" name="Google Shape;912;p48"/>
          <p:cNvSpPr/>
          <p:nvPr/>
        </p:nvSpPr>
        <p:spPr>
          <a:xfrm>
            <a:off x="3987438" y="3599038"/>
            <a:ext cx="1169100" cy="76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+/- 0.95%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913" name="Google Shape;913;p48"/>
          <p:cNvGrpSpPr/>
          <p:nvPr/>
        </p:nvGrpSpPr>
        <p:grpSpPr>
          <a:xfrm>
            <a:off x="1067338" y="2146725"/>
            <a:ext cx="7009326" cy="1394375"/>
            <a:chOff x="1410525" y="2527725"/>
            <a:chExt cx="7009326" cy="1394375"/>
          </a:xfrm>
        </p:grpSpPr>
        <p:grpSp>
          <p:nvGrpSpPr>
            <p:cNvPr id="914" name="Google Shape;914;p48"/>
            <p:cNvGrpSpPr/>
            <p:nvPr/>
          </p:nvGrpSpPr>
          <p:grpSpPr>
            <a:xfrm>
              <a:off x="1505425" y="2527725"/>
              <a:ext cx="5910450" cy="1000775"/>
              <a:chOff x="1682325" y="1775175"/>
              <a:chExt cx="5910450" cy="1000775"/>
            </a:xfrm>
          </p:grpSpPr>
          <p:sp>
            <p:nvSpPr>
              <p:cNvPr id="915" name="Google Shape;915;p48"/>
              <p:cNvSpPr/>
              <p:nvPr/>
            </p:nvSpPr>
            <p:spPr>
              <a:xfrm>
                <a:off x="1682325" y="1775188"/>
                <a:ext cx="719100" cy="44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1.15%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916" name="Google Shape;916;p48"/>
              <p:cNvSpPr/>
              <p:nvPr/>
            </p:nvSpPr>
            <p:spPr>
              <a:xfrm>
                <a:off x="1682325" y="2333450"/>
                <a:ext cx="719100" cy="44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0.49%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917" name="Google Shape;917;p48"/>
              <p:cNvSpPr/>
              <p:nvPr/>
            </p:nvSpPr>
            <p:spPr>
              <a:xfrm>
                <a:off x="6873675" y="2333450"/>
                <a:ext cx="719100" cy="44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0.68%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918" name="Google Shape;918;p48"/>
              <p:cNvSpPr/>
              <p:nvPr/>
            </p:nvSpPr>
            <p:spPr>
              <a:xfrm>
                <a:off x="6008450" y="2333450"/>
                <a:ext cx="719100" cy="44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0.44%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919" name="Google Shape;919;p48"/>
              <p:cNvSpPr/>
              <p:nvPr/>
            </p:nvSpPr>
            <p:spPr>
              <a:xfrm>
                <a:off x="5143225" y="2333450"/>
                <a:ext cx="719100" cy="44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0.46%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920" name="Google Shape;920;p48"/>
              <p:cNvSpPr/>
              <p:nvPr/>
            </p:nvSpPr>
            <p:spPr>
              <a:xfrm>
                <a:off x="4278000" y="2333450"/>
                <a:ext cx="719100" cy="44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0.49%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921" name="Google Shape;921;p48"/>
              <p:cNvSpPr/>
              <p:nvPr/>
            </p:nvSpPr>
            <p:spPr>
              <a:xfrm>
                <a:off x="4278000" y="1775188"/>
                <a:ext cx="719100" cy="44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0.54 %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5143225" y="1775188"/>
                <a:ext cx="719100" cy="44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1.09%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923" name="Google Shape;923;p48"/>
              <p:cNvSpPr/>
              <p:nvPr/>
            </p:nvSpPr>
            <p:spPr>
              <a:xfrm>
                <a:off x="2547550" y="1775188"/>
                <a:ext cx="719100" cy="44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0.68%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924" name="Google Shape;924;p48"/>
              <p:cNvSpPr/>
              <p:nvPr/>
            </p:nvSpPr>
            <p:spPr>
              <a:xfrm>
                <a:off x="2547550" y="2333450"/>
                <a:ext cx="719100" cy="44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0.69%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>
                <a:off x="3412775" y="2333450"/>
                <a:ext cx="719100" cy="44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0.70%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>
                <a:off x="3412775" y="1775188"/>
                <a:ext cx="719100" cy="44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0.55 %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927" name="Google Shape;927;p48"/>
              <p:cNvSpPr/>
              <p:nvPr/>
            </p:nvSpPr>
            <p:spPr>
              <a:xfrm>
                <a:off x="6873675" y="1775175"/>
                <a:ext cx="719100" cy="44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0.79%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928" name="Google Shape;928;p48"/>
              <p:cNvSpPr/>
              <p:nvPr/>
            </p:nvSpPr>
            <p:spPr>
              <a:xfrm>
                <a:off x="6008450" y="1775175"/>
                <a:ext cx="719100" cy="44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0.77%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</p:grpSp>
        <p:pic>
          <p:nvPicPr>
            <p:cNvPr id="929" name="Google Shape;929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0525" y="3528500"/>
              <a:ext cx="7009326" cy="39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0" name="Google Shape;930;p48"/>
            <p:cNvSpPr/>
            <p:nvPr/>
          </p:nvSpPr>
          <p:spPr>
            <a:xfrm>
              <a:off x="7557100" y="2527725"/>
              <a:ext cx="719100" cy="442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</a:rPr>
                <a:t>0.%</a:t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7557100" y="3086000"/>
              <a:ext cx="719100" cy="442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</a:rPr>
                <a:t>0.33%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sp>
        <p:nvSpPr>
          <p:cNvPr id="932" name="Google Shape;932;p48"/>
          <p:cNvSpPr txBox="1"/>
          <p:nvPr>
            <p:ph idx="1" type="subTitle"/>
          </p:nvPr>
        </p:nvSpPr>
        <p:spPr>
          <a:xfrm>
            <a:off x="1155400" y="4426800"/>
            <a:ext cx="7324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précision est légèrement moins bonne que pour un réseau de neurones sur un dataset corrigé, mais le résultat reste très bon.</a:t>
            </a:r>
            <a:endParaRPr/>
          </a:p>
        </p:txBody>
      </p:sp>
      <p:sp>
        <p:nvSpPr>
          <p:cNvPr id="933" name="Google Shape;933;p48"/>
          <p:cNvSpPr txBox="1"/>
          <p:nvPr/>
        </p:nvSpPr>
        <p:spPr>
          <a:xfrm>
            <a:off x="2852250" y="730000"/>
            <a:ext cx="34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(voir Notebook 4_Model_Specialized)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9"/>
          <p:cNvSpPr txBox="1"/>
          <p:nvPr>
            <p:ph idx="1" type="subTitle"/>
          </p:nvPr>
        </p:nvSpPr>
        <p:spPr>
          <a:xfrm>
            <a:off x="618825" y="760875"/>
            <a:ext cx="8064300" cy="2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1300"/>
              <a:t>Le dernier modèle est le meilleur car il est moins sensible aux erreurs.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1300"/>
              <a:t>Notre modèle est difficilement utilisable, car il prédit sur des horizons très courts (1 station à une autre)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1300"/>
              <a:t>Précision de ~1%  peu utile pour un utilisateur → classification (&lt;25% = moitié des places assises disponibles, 25-50% = debout uniquement &gt;50% peu de place) pour aider l’utilisateur à interpréter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1300"/>
              <a:t>Les résultats obtenus sont honorables (7è du challenge avec le réseau de neurones du notebook 3_Model_FullDataset + 2e du challenge en utilisant le notebook 5_Best_Score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39" name="Google Shape;939;p49"/>
          <p:cNvSpPr txBox="1"/>
          <p:nvPr>
            <p:ph idx="4" type="ctrTitle"/>
          </p:nvPr>
        </p:nvSpPr>
        <p:spPr>
          <a:xfrm>
            <a:off x="618825" y="1830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940" name="Google Shape;940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1" name="Google Shape;9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613" y="3018475"/>
            <a:ext cx="3408987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49"/>
          <p:cNvSpPr/>
          <p:nvPr/>
        </p:nvSpPr>
        <p:spPr>
          <a:xfrm>
            <a:off x="4880300" y="4229950"/>
            <a:ext cx="178800" cy="147300"/>
          </a:xfrm>
          <a:prstGeom prst="su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Google Shape;947;p5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7"/>
          <p:cNvSpPr txBox="1"/>
          <p:nvPr>
            <p:ph type="ctrTitle"/>
          </p:nvPr>
        </p:nvSpPr>
        <p:spPr>
          <a:xfrm>
            <a:off x="1802822" y="2153100"/>
            <a:ext cx="31713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 et Objectif</a:t>
            </a: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7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0" name="Google Shape;530;p27"/>
          <p:cNvCxnSpPr>
            <a:stCxn id="52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8"/>
          <p:cNvSpPr txBox="1"/>
          <p:nvPr>
            <p:ph idx="1" type="body"/>
          </p:nvPr>
        </p:nvSpPr>
        <p:spPr>
          <a:xfrm>
            <a:off x="454850" y="1037525"/>
            <a:ext cx="4599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Nature du projet :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Challenge Data Science ENS et Transilien SNCF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 : </a:t>
            </a:r>
            <a:endParaRPr sz="105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" sz="1050"/>
              <a:t>Prédire pour chaque train le taux d’occupation à la prochaine station  </a:t>
            </a:r>
            <a:endParaRPr sz="105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" sz="1050"/>
              <a:t>Donner un service d’informations en temps réel de la charge à bord à ses voyageurs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8"/>
          <p:cNvSpPr txBox="1"/>
          <p:nvPr>
            <p:ph type="ctrTitle"/>
          </p:nvPr>
        </p:nvSpPr>
        <p:spPr>
          <a:xfrm>
            <a:off x="618825" y="411675"/>
            <a:ext cx="386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 et objectif</a:t>
            </a:r>
            <a:endParaRPr/>
          </a:p>
        </p:txBody>
      </p:sp>
      <p:grpSp>
        <p:nvGrpSpPr>
          <p:cNvPr id="538" name="Google Shape;538;p28"/>
          <p:cNvGrpSpPr/>
          <p:nvPr/>
        </p:nvGrpSpPr>
        <p:grpSpPr>
          <a:xfrm>
            <a:off x="5300386" y="989482"/>
            <a:ext cx="2851442" cy="3213988"/>
            <a:chOff x="2501950" y="1507050"/>
            <a:chExt cx="2392350" cy="2696525"/>
          </a:xfrm>
        </p:grpSpPr>
        <p:sp>
          <p:nvSpPr>
            <p:cNvPr id="539" name="Google Shape;539;p28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59" name="Google Shape;559;p28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5" name="Google Shape;565;p28"/>
          <p:cNvPicPr preferRelativeResize="0"/>
          <p:nvPr/>
        </p:nvPicPr>
        <p:blipFill rotWithShape="1">
          <a:blip r:embed="rId3">
            <a:alphaModFix/>
          </a:blip>
          <a:srcRect b="0" l="53602" r="0" t="57981"/>
          <a:stretch/>
        </p:blipFill>
        <p:spPr>
          <a:xfrm>
            <a:off x="5761901" y="3006200"/>
            <a:ext cx="2208975" cy="87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28"/>
          <p:cNvPicPr preferRelativeResize="0"/>
          <p:nvPr/>
        </p:nvPicPr>
        <p:blipFill rotWithShape="1">
          <a:blip r:embed="rId3">
            <a:alphaModFix/>
          </a:blip>
          <a:srcRect b="0" l="0" r="47558" t="0"/>
          <a:stretch/>
        </p:blipFill>
        <p:spPr>
          <a:xfrm>
            <a:off x="5761898" y="1158962"/>
            <a:ext cx="2208975" cy="18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28"/>
          <p:cNvSpPr txBox="1"/>
          <p:nvPr>
            <p:ph idx="1" type="body"/>
          </p:nvPr>
        </p:nvSpPr>
        <p:spPr>
          <a:xfrm>
            <a:off x="454850" y="3175675"/>
            <a:ext cx="4599300" cy="799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“</a:t>
            </a:r>
            <a:r>
              <a:rPr i="1" lang="en" sz="1050"/>
              <a:t>Nous souhaitons donner au voyageur l’information d’affluence la plus cohérente possible avec son expérience au moment où il montera dans le train</a:t>
            </a:r>
            <a:r>
              <a:rPr lang="en" sz="1050"/>
              <a:t>”</a:t>
            </a:r>
            <a:endParaRPr sz="105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/>
              <a:t>La SNCF</a:t>
            </a:r>
            <a:endParaRPr i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/>
          <p:nvPr>
            <p:ph idx="1" type="body"/>
          </p:nvPr>
        </p:nvSpPr>
        <p:spPr>
          <a:xfrm>
            <a:off x="454850" y="1037525"/>
            <a:ext cx="4599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Structure des données 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28571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Un jeu de données </a:t>
            </a:r>
            <a:r>
              <a:rPr lang="en" sz="1050">
                <a:latin typeface="Roboto Mono"/>
                <a:ea typeface="Roboto Mono"/>
                <a:cs typeface="Roboto Mono"/>
                <a:sym typeface="Roboto Mono"/>
              </a:rPr>
              <a:t>Xtrain.csv</a:t>
            </a:r>
            <a:r>
              <a:rPr lang="en" sz="1050">
                <a:latin typeface="Arial"/>
                <a:ea typeface="Arial"/>
                <a:cs typeface="Arial"/>
                <a:sym typeface="Arial"/>
              </a:rPr>
              <a:t> → identifier les arrêts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●"/>
            </a:pPr>
            <a:r>
              <a:rPr lang="en" sz="1050">
                <a:latin typeface="Roboto Mono"/>
                <a:ea typeface="Roboto Mono"/>
                <a:cs typeface="Roboto Mono"/>
                <a:sym typeface="Roboto Mono"/>
              </a:rPr>
              <a:t>31 119</a:t>
            </a:r>
            <a:r>
              <a:rPr lang="en" sz="1050">
                <a:latin typeface="Arial"/>
                <a:ea typeface="Arial"/>
                <a:cs typeface="Arial"/>
                <a:sym typeface="Arial"/>
              </a:rPr>
              <a:t> lignes (une ligne = un arrêt)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●"/>
            </a:pPr>
            <a:r>
              <a:rPr lang="en" sz="1050"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050">
                <a:latin typeface="Arial"/>
                <a:ea typeface="Arial"/>
                <a:cs typeface="Arial"/>
                <a:sym typeface="Arial"/>
              </a:rPr>
              <a:t> colonnes (variables explicatives)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●"/>
            </a:pPr>
            <a:r>
              <a:rPr lang="en" sz="1050">
                <a:latin typeface="Roboto Mono"/>
                <a:ea typeface="Roboto Mono"/>
                <a:cs typeface="Roboto Mono"/>
                <a:sym typeface="Roboto Mono"/>
              </a:rPr>
              <a:t>Ytrain.csv</a:t>
            </a:r>
            <a:r>
              <a:rPr lang="en" sz="1050">
                <a:latin typeface="Arial"/>
                <a:ea typeface="Arial"/>
                <a:cs typeface="Arial"/>
                <a:sym typeface="Arial"/>
              </a:rPr>
              <a:t> → associer le taux d’occupation à un arrêt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●"/>
            </a:pPr>
            <a:r>
              <a:rPr lang="en" sz="1050">
                <a:latin typeface="Roboto Mono"/>
                <a:ea typeface="Roboto Mono"/>
                <a:cs typeface="Roboto Mono"/>
                <a:sym typeface="Roboto Mono"/>
              </a:rPr>
              <a:t>31 119</a:t>
            </a:r>
            <a:r>
              <a:rPr lang="en" sz="1050">
                <a:latin typeface="Arial"/>
                <a:ea typeface="Arial"/>
                <a:cs typeface="Arial"/>
                <a:sym typeface="Arial"/>
              </a:rPr>
              <a:t> lignes 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une colonne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Les autres fichiers permettent d’obtenir un classement dans le challenge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9"/>
          <p:cNvSpPr txBox="1"/>
          <p:nvPr>
            <p:ph type="ctrTitle"/>
          </p:nvPr>
        </p:nvSpPr>
        <p:spPr>
          <a:xfrm>
            <a:off x="618825" y="411675"/>
            <a:ext cx="3988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des données</a:t>
            </a:r>
            <a:endParaRPr/>
          </a:p>
        </p:txBody>
      </p:sp>
      <p:grpSp>
        <p:nvGrpSpPr>
          <p:cNvPr id="574" name="Google Shape;574;p29"/>
          <p:cNvGrpSpPr/>
          <p:nvPr/>
        </p:nvGrpSpPr>
        <p:grpSpPr>
          <a:xfrm>
            <a:off x="5300386" y="989482"/>
            <a:ext cx="2851442" cy="3213988"/>
            <a:chOff x="2501950" y="1507050"/>
            <a:chExt cx="2392350" cy="2696525"/>
          </a:xfrm>
        </p:grpSpPr>
        <p:sp>
          <p:nvSpPr>
            <p:cNvPr id="575" name="Google Shape;575;p29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29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95" name="Google Shape;595;p29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1" name="Google Shape;6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925" y="1613800"/>
            <a:ext cx="2155444" cy="17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0"/>
          <p:cNvSpPr txBox="1"/>
          <p:nvPr>
            <p:ph type="ctrTitle"/>
          </p:nvPr>
        </p:nvSpPr>
        <p:spPr>
          <a:xfrm>
            <a:off x="608475" y="401325"/>
            <a:ext cx="3988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des variables</a:t>
            </a:r>
            <a:endParaRPr/>
          </a:p>
        </p:txBody>
      </p:sp>
      <p:sp>
        <p:nvSpPr>
          <p:cNvPr id="607" name="Google Shape;60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30"/>
          <p:cNvSpPr txBox="1"/>
          <p:nvPr>
            <p:ph idx="1" type="body"/>
          </p:nvPr>
        </p:nvSpPr>
        <p:spPr>
          <a:xfrm>
            <a:off x="198875" y="1394300"/>
            <a:ext cx="4599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Variables contextuelles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: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Date :</a:t>
            </a:r>
            <a:r>
              <a:rPr lang="en" sz="16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050">
                <a:latin typeface="Arial"/>
                <a:ea typeface="Arial"/>
                <a:cs typeface="Arial"/>
                <a:sym typeface="Arial"/>
              </a:rPr>
              <a:t>YYYYMMDD est la date du jour où le train roule</a:t>
            </a:r>
            <a:endParaRPr i="1" sz="1050"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Char char="●"/>
            </a:pPr>
            <a:r>
              <a:rPr lang="en" sz="1850">
                <a:latin typeface="Arial"/>
                <a:ea typeface="Arial"/>
                <a:cs typeface="Arial"/>
                <a:sym typeface="Arial"/>
              </a:rPr>
              <a:t>Train :</a:t>
            </a:r>
            <a:r>
              <a:rPr lang="en" sz="16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050">
                <a:latin typeface="Arial"/>
                <a:ea typeface="Arial"/>
                <a:cs typeface="Arial"/>
                <a:sym typeface="Arial"/>
              </a:rPr>
              <a:t>1, 2, …, 55 numéro de train (unique par jour d)</a:t>
            </a:r>
            <a:endParaRPr i="1" sz="1650"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Char char="●"/>
            </a:pPr>
            <a:r>
              <a:rPr lang="en" sz="1850">
                <a:latin typeface="Arial"/>
                <a:ea typeface="Arial"/>
                <a:cs typeface="Arial"/>
                <a:sym typeface="Arial"/>
              </a:rPr>
              <a:t>Stations :</a:t>
            </a:r>
            <a:r>
              <a:rPr lang="en" sz="16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050">
                <a:latin typeface="Arial"/>
                <a:ea typeface="Arial"/>
                <a:cs typeface="Arial"/>
                <a:sym typeface="Arial"/>
              </a:rPr>
              <a:t>AA, AB, AC,… est l’identifiant de la station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Char char="●"/>
            </a:pPr>
            <a:r>
              <a:rPr lang="en" sz="1850">
                <a:latin typeface="Arial"/>
                <a:ea typeface="Arial"/>
                <a:cs typeface="Arial"/>
                <a:sym typeface="Arial"/>
              </a:rPr>
              <a:t>Hour :</a:t>
            </a:r>
            <a:r>
              <a:rPr lang="en" sz="16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050">
                <a:latin typeface="Arial"/>
                <a:ea typeface="Arial"/>
                <a:cs typeface="Arial"/>
                <a:sym typeface="Arial"/>
              </a:rPr>
              <a:t>HH:00:00 est la tranche horaire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Char char="●"/>
            </a:pPr>
            <a:r>
              <a:rPr lang="en" sz="1850">
                <a:latin typeface="Arial"/>
                <a:ea typeface="Arial"/>
                <a:cs typeface="Arial"/>
                <a:sym typeface="Arial"/>
              </a:rPr>
              <a:t>Way : </a:t>
            </a:r>
            <a:r>
              <a:rPr i="1" lang="en" sz="1050">
                <a:latin typeface="Arial"/>
                <a:ea typeface="Arial"/>
                <a:cs typeface="Arial"/>
                <a:sym typeface="Arial"/>
              </a:rPr>
              <a:t>sens de circulation [0 = vers paris ; 1 = vers banlieue]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Char char="●"/>
            </a:pPr>
            <a:r>
              <a:rPr lang="en" sz="1850">
                <a:latin typeface="Arial"/>
                <a:ea typeface="Arial"/>
                <a:cs typeface="Arial"/>
                <a:sym typeface="Arial"/>
              </a:rPr>
              <a:t>Composition :</a:t>
            </a:r>
            <a:r>
              <a:rPr lang="en" sz="16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050">
                <a:latin typeface="Arial"/>
                <a:ea typeface="Arial"/>
                <a:cs typeface="Arial"/>
                <a:sym typeface="Arial"/>
              </a:rPr>
              <a:t>1 ou 2 = nombre de rame(s)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0"/>
          <p:cNvSpPr txBox="1"/>
          <p:nvPr>
            <p:ph idx="1" type="body"/>
          </p:nvPr>
        </p:nvSpPr>
        <p:spPr>
          <a:xfrm>
            <a:off x="4798175" y="1394300"/>
            <a:ext cx="4599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Variables passées :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Char char="●"/>
            </a:pPr>
            <a:r>
              <a:rPr lang="en" sz="1650">
                <a:latin typeface="Arial"/>
                <a:ea typeface="Arial"/>
                <a:cs typeface="Arial"/>
                <a:sym typeface="Arial"/>
              </a:rPr>
              <a:t>t1s0</a:t>
            </a:r>
            <a:r>
              <a:rPr lang="en" sz="165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i="1" lang="en" sz="1050">
                <a:latin typeface="Arial"/>
                <a:ea typeface="Arial"/>
                <a:cs typeface="Arial"/>
                <a:sym typeface="Arial"/>
              </a:rPr>
              <a:t>taux d’occupation du train k-1 à la station s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650">
                <a:latin typeface="Arial"/>
                <a:ea typeface="Arial"/>
                <a:cs typeface="Arial"/>
                <a:sym typeface="Arial"/>
              </a:rPr>
              <a:t>t2s0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" sz="1050">
                <a:latin typeface="Arial"/>
                <a:ea typeface="Arial"/>
                <a:cs typeface="Arial"/>
                <a:sym typeface="Arial"/>
              </a:rPr>
              <a:t>taux d’occupation du train k-2 à la station 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650">
                <a:latin typeface="Arial"/>
                <a:ea typeface="Arial"/>
                <a:cs typeface="Arial"/>
                <a:sym typeface="Arial"/>
              </a:rPr>
              <a:t>t3s0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" sz="1050">
                <a:latin typeface="Arial"/>
                <a:ea typeface="Arial"/>
                <a:cs typeface="Arial"/>
                <a:sym typeface="Arial"/>
              </a:rPr>
              <a:t>taux d’occupation du train k-3 à la station 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t0s1 : </a:t>
            </a:r>
            <a:r>
              <a:rPr i="1" lang="en" sz="1050">
                <a:latin typeface="Arial"/>
                <a:ea typeface="Arial"/>
                <a:cs typeface="Arial"/>
                <a:sym typeface="Arial"/>
              </a:rPr>
              <a:t>taux d’occupation du train k à la station s-1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t0s2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" sz="1050">
                <a:latin typeface="Arial"/>
                <a:ea typeface="Arial"/>
                <a:cs typeface="Arial"/>
                <a:sym typeface="Arial"/>
              </a:rPr>
              <a:t>taux d’occupation du train k à la station s-2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t0s3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" sz="1050">
                <a:latin typeface="Arial"/>
                <a:ea typeface="Arial"/>
                <a:cs typeface="Arial"/>
                <a:sym typeface="Arial"/>
              </a:rPr>
              <a:t>taux d’occupation du train k à la station s-3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610" name="Google Shape;610;p30"/>
          <p:cNvCxnSpPr/>
          <p:nvPr/>
        </p:nvCxnSpPr>
        <p:spPr>
          <a:xfrm>
            <a:off x="4798175" y="1210850"/>
            <a:ext cx="31200" cy="324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1"/>
          <p:cNvSpPr txBox="1"/>
          <p:nvPr>
            <p:ph type="ctrTitle"/>
          </p:nvPr>
        </p:nvSpPr>
        <p:spPr>
          <a:xfrm>
            <a:off x="608475" y="401325"/>
            <a:ext cx="5207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 des données historiques</a:t>
            </a:r>
            <a:endParaRPr/>
          </a:p>
        </p:txBody>
      </p:sp>
      <p:sp>
        <p:nvSpPr>
          <p:cNvPr id="616" name="Google Shape;61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7" name="Google Shape;6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600" y="1623337"/>
            <a:ext cx="1231400" cy="4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31"/>
          <p:cNvSpPr/>
          <p:nvPr/>
        </p:nvSpPr>
        <p:spPr>
          <a:xfrm>
            <a:off x="1463700" y="1119150"/>
            <a:ext cx="904500" cy="2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 i</a:t>
            </a:r>
            <a:endParaRPr/>
          </a:p>
        </p:txBody>
      </p:sp>
      <p:sp>
        <p:nvSpPr>
          <p:cNvPr id="619" name="Google Shape;619;p31"/>
          <p:cNvSpPr/>
          <p:nvPr/>
        </p:nvSpPr>
        <p:spPr>
          <a:xfrm>
            <a:off x="3167450" y="1119150"/>
            <a:ext cx="1146600" cy="2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 i+1</a:t>
            </a:r>
            <a:endParaRPr/>
          </a:p>
        </p:txBody>
      </p:sp>
      <p:sp>
        <p:nvSpPr>
          <p:cNvPr id="620" name="Google Shape;620;p31"/>
          <p:cNvSpPr/>
          <p:nvPr/>
        </p:nvSpPr>
        <p:spPr>
          <a:xfrm>
            <a:off x="5023850" y="1119150"/>
            <a:ext cx="1146600" cy="2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 i+2</a:t>
            </a:r>
            <a:endParaRPr/>
          </a:p>
        </p:txBody>
      </p:sp>
      <p:sp>
        <p:nvSpPr>
          <p:cNvPr id="621" name="Google Shape;621;p31"/>
          <p:cNvSpPr/>
          <p:nvPr/>
        </p:nvSpPr>
        <p:spPr>
          <a:xfrm>
            <a:off x="7037975" y="1119150"/>
            <a:ext cx="1146600" cy="2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 i+3</a:t>
            </a:r>
            <a:endParaRPr/>
          </a:p>
        </p:txBody>
      </p:sp>
      <p:graphicFrame>
        <p:nvGraphicFramePr>
          <p:cNvPr id="622" name="Google Shape;622;p31"/>
          <p:cNvGraphicFramePr/>
          <p:nvPr/>
        </p:nvGraphicFramePr>
        <p:xfrm>
          <a:off x="1036675" y="27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{E1F7F56D-05E8-49E2-BF9A-FEDE9EAA32BE}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2F2F2"/>
                          </a:solidFill>
                        </a:rPr>
                        <a:t>t0s3</a:t>
                      </a:r>
                      <a:endParaRPr b="1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2F2F2"/>
                          </a:solidFill>
                        </a:rPr>
                        <a:t>t0s2</a:t>
                      </a:r>
                      <a:endParaRPr b="1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2F2F2"/>
                          </a:solidFill>
                        </a:rPr>
                        <a:t>t0s1</a:t>
                      </a:r>
                      <a:endParaRPr b="1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2F2F2"/>
                          </a:solidFill>
                        </a:rPr>
                        <a:t>t0s0</a:t>
                      </a:r>
                      <a:endParaRPr b="1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23" name="Google Shape;6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300" y="2285700"/>
            <a:ext cx="4095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050" y="1623337"/>
            <a:ext cx="1231400" cy="46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1313" y="3259913"/>
            <a:ext cx="4095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3575" y="2274738"/>
            <a:ext cx="5143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850" y="1623337"/>
            <a:ext cx="1231400" cy="46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0950" y="2265225"/>
            <a:ext cx="4572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2650" y="1623337"/>
            <a:ext cx="1231400" cy="46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1175" y="2288863"/>
            <a:ext cx="56197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1"/>
          <p:cNvSpPr/>
          <p:nvPr/>
        </p:nvSpPr>
        <p:spPr>
          <a:xfrm>
            <a:off x="1299575" y="3241200"/>
            <a:ext cx="904500" cy="2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 i</a:t>
            </a:r>
            <a:endParaRPr/>
          </a:p>
        </p:txBody>
      </p:sp>
      <p:sp>
        <p:nvSpPr>
          <p:cNvPr id="632" name="Google Shape;632;p31"/>
          <p:cNvSpPr/>
          <p:nvPr/>
        </p:nvSpPr>
        <p:spPr>
          <a:xfrm>
            <a:off x="1221600" y="3612025"/>
            <a:ext cx="1146600" cy="2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 i+1</a:t>
            </a:r>
            <a:endParaRPr/>
          </a:p>
        </p:txBody>
      </p:sp>
      <p:sp>
        <p:nvSpPr>
          <p:cNvPr id="633" name="Google Shape;633;p31"/>
          <p:cNvSpPr/>
          <p:nvPr/>
        </p:nvSpPr>
        <p:spPr>
          <a:xfrm>
            <a:off x="1178525" y="3982850"/>
            <a:ext cx="1146600" cy="2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 i+2</a:t>
            </a:r>
            <a:endParaRPr/>
          </a:p>
        </p:txBody>
      </p:sp>
      <p:sp>
        <p:nvSpPr>
          <p:cNvPr id="634" name="Google Shape;634;p31"/>
          <p:cNvSpPr/>
          <p:nvPr/>
        </p:nvSpPr>
        <p:spPr>
          <a:xfrm>
            <a:off x="1223375" y="4406025"/>
            <a:ext cx="1146600" cy="2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 i+3</a:t>
            </a:r>
            <a:endParaRPr/>
          </a:p>
        </p:txBody>
      </p:sp>
      <p:pic>
        <p:nvPicPr>
          <p:cNvPr id="635" name="Google Shape;63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1325" y="3630725"/>
            <a:ext cx="5143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8475" y="4001525"/>
            <a:ext cx="4572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8475" y="4391363"/>
            <a:ext cx="5619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5800" y="4413725"/>
            <a:ext cx="45720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31"/>
          <p:cNvSpPr/>
          <p:nvPr/>
        </p:nvSpPr>
        <p:spPr>
          <a:xfrm>
            <a:off x="6719489" y="1511852"/>
            <a:ext cx="1637700" cy="6789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0" name="Google Shape;64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1025" y="4424738"/>
            <a:ext cx="51435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1"/>
          <p:cNvSpPr/>
          <p:nvPr/>
        </p:nvSpPr>
        <p:spPr>
          <a:xfrm>
            <a:off x="5920725" y="2372375"/>
            <a:ext cx="1072500" cy="109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1"/>
          <p:cNvSpPr/>
          <p:nvPr/>
        </p:nvSpPr>
        <p:spPr>
          <a:xfrm>
            <a:off x="1223372" y="4353671"/>
            <a:ext cx="1146600" cy="3936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3" name="Google Shape;64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813" y="4421875"/>
            <a:ext cx="4095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1"/>
          <p:cNvSpPr/>
          <p:nvPr/>
        </p:nvSpPr>
        <p:spPr>
          <a:xfrm>
            <a:off x="4178175" y="2372375"/>
            <a:ext cx="3000300" cy="109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1"/>
          <p:cNvSpPr/>
          <p:nvPr/>
        </p:nvSpPr>
        <p:spPr>
          <a:xfrm>
            <a:off x="2158375" y="2372375"/>
            <a:ext cx="4981200" cy="109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6" name="Google Shape;64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4525" y="4011050"/>
            <a:ext cx="5143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175" y="4011038"/>
            <a:ext cx="4095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31"/>
          <p:cNvSpPr/>
          <p:nvPr/>
        </p:nvSpPr>
        <p:spPr>
          <a:xfrm>
            <a:off x="4839377" y="875377"/>
            <a:ext cx="1637700" cy="6789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1"/>
          <p:cNvSpPr/>
          <p:nvPr/>
        </p:nvSpPr>
        <p:spPr>
          <a:xfrm>
            <a:off x="1178522" y="3933346"/>
            <a:ext cx="1146600" cy="3936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1"/>
          <p:cNvSpPr/>
          <p:nvPr/>
        </p:nvSpPr>
        <p:spPr>
          <a:xfrm>
            <a:off x="608475" y="2349075"/>
            <a:ext cx="4981200" cy="109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1"/>
          <p:cNvSpPr txBox="1"/>
          <p:nvPr/>
        </p:nvSpPr>
        <p:spPr>
          <a:xfrm>
            <a:off x="345375" y="2127375"/>
            <a:ext cx="26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?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52" name="Google Shape;652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4825" y="4001513"/>
            <a:ext cx="4762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875" y="3608363"/>
            <a:ext cx="4095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3750" y="3654488"/>
            <a:ext cx="4762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07325" y="3621200"/>
            <a:ext cx="4762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27538" y="3252388"/>
            <a:ext cx="4762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48375" y="3241188"/>
            <a:ext cx="4762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07325" y="3241188"/>
            <a:ext cx="4762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2"/>
          <p:cNvSpPr txBox="1"/>
          <p:nvPr>
            <p:ph type="ctrTitle"/>
          </p:nvPr>
        </p:nvSpPr>
        <p:spPr>
          <a:xfrm>
            <a:off x="883925" y="2865863"/>
            <a:ext cx="54912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Exploration</a:t>
            </a:r>
            <a:endParaRPr/>
          </a:p>
        </p:txBody>
      </p:sp>
      <p:sp>
        <p:nvSpPr>
          <p:cNvPr id="664" name="Google Shape;664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2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6" name="Google Shape;666;p32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2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8" name="Google Shape;668;p32"/>
          <p:cNvCxnSpPr>
            <a:stCxn id="664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3"/>
          <p:cNvSpPr txBox="1"/>
          <p:nvPr>
            <p:ph type="ctrTitle"/>
          </p:nvPr>
        </p:nvSpPr>
        <p:spPr>
          <a:xfrm>
            <a:off x="550800" y="1055200"/>
            <a:ext cx="881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675" name="Google Shape;67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6" name="Google Shape;676;p33"/>
          <p:cNvSpPr txBox="1"/>
          <p:nvPr>
            <p:ph type="ctrTitle"/>
          </p:nvPr>
        </p:nvSpPr>
        <p:spPr>
          <a:xfrm>
            <a:off x="2069500" y="185825"/>
            <a:ext cx="3988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677" name="Google Shape;677;p33"/>
          <p:cNvSpPr txBox="1"/>
          <p:nvPr>
            <p:ph type="ctrTitle"/>
          </p:nvPr>
        </p:nvSpPr>
        <p:spPr>
          <a:xfrm>
            <a:off x="5913850" y="72000"/>
            <a:ext cx="3988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endParaRPr/>
          </a:p>
        </p:txBody>
      </p:sp>
      <p:sp>
        <p:nvSpPr>
          <p:cNvPr id="678" name="Google Shape;678;p33"/>
          <p:cNvSpPr txBox="1"/>
          <p:nvPr>
            <p:ph type="ctrTitle"/>
          </p:nvPr>
        </p:nvSpPr>
        <p:spPr>
          <a:xfrm>
            <a:off x="1977975" y="1140950"/>
            <a:ext cx="35613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Format </a:t>
            </a:r>
            <a:r>
              <a:rPr lang="en" sz="1400"/>
              <a:t>YYYYMMDD</a:t>
            </a:r>
            <a:r>
              <a:rPr lang="en" sz="1400"/>
              <a:t> apporte peu d’information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79" name="Google Shape;679;p33"/>
          <p:cNvSpPr txBox="1"/>
          <p:nvPr>
            <p:ph type="ctrTitle"/>
          </p:nvPr>
        </p:nvSpPr>
        <p:spPr>
          <a:xfrm>
            <a:off x="6151713" y="1008800"/>
            <a:ext cx="2790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Conversion</a:t>
            </a:r>
            <a:r>
              <a:rPr lang="en" sz="1400"/>
              <a:t> en jours de la semaine correspondant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80" name="Google Shape;680;p33"/>
          <p:cNvSpPr/>
          <p:nvPr/>
        </p:nvSpPr>
        <p:spPr>
          <a:xfrm rot="2283">
            <a:off x="1526226" y="1173393"/>
            <a:ext cx="4518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3"/>
          <p:cNvSpPr/>
          <p:nvPr/>
        </p:nvSpPr>
        <p:spPr>
          <a:xfrm>
            <a:off x="5539275" y="1147400"/>
            <a:ext cx="6003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3"/>
          <p:cNvSpPr txBox="1"/>
          <p:nvPr>
            <p:ph type="ctrTitle"/>
          </p:nvPr>
        </p:nvSpPr>
        <p:spPr>
          <a:xfrm>
            <a:off x="645125" y="1885375"/>
            <a:ext cx="881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</a:t>
            </a:r>
            <a:endParaRPr/>
          </a:p>
        </p:txBody>
      </p:sp>
      <p:sp>
        <p:nvSpPr>
          <p:cNvPr id="683" name="Google Shape;683;p33"/>
          <p:cNvSpPr txBox="1"/>
          <p:nvPr>
            <p:ph type="ctrTitle"/>
          </p:nvPr>
        </p:nvSpPr>
        <p:spPr>
          <a:xfrm>
            <a:off x="138900" y="2582475"/>
            <a:ext cx="2411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</a:t>
            </a:r>
            <a:endParaRPr/>
          </a:p>
        </p:txBody>
      </p:sp>
      <p:sp>
        <p:nvSpPr>
          <p:cNvPr id="684" name="Google Shape;684;p33"/>
          <p:cNvSpPr txBox="1"/>
          <p:nvPr/>
        </p:nvSpPr>
        <p:spPr>
          <a:xfrm>
            <a:off x="2758888" y="2285950"/>
            <a:ext cx="23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Toujours la même valeur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85" name="Google Shape;685;p33"/>
          <p:cNvSpPr/>
          <p:nvPr/>
        </p:nvSpPr>
        <p:spPr>
          <a:xfrm>
            <a:off x="5537400" y="2344750"/>
            <a:ext cx="6003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3"/>
          <p:cNvSpPr txBox="1"/>
          <p:nvPr>
            <p:ph type="ctrTitle"/>
          </p:nvPr>
        </p:nvSpPr>
        <p:spPr>
          <a:xfrm>
            <a:off x="6192988" y="2315350"/>
            <a:ext cx="2790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Suppression des colonnes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87" name="Google Shape;687;p33"/>
          <p:cNvSpPr/>
          <p:nvPr/>
        </p:nvSpPr>
        <p:spPr>
          <a:xfrm rot="1565474">
            <a:off x="2114064" y="2055922"/>
            <a:ext cx="600271" cy="3414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3"/>
          <p:cNvSpPr/>
          <p:nvPr/>
        </p:nvSpPr>
        <p:spPr>
          <a:xfrm rot="-2390974">
            <a:off x="2189290" y="2619588"/>
            <a:ext cx="600211" cy="3414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3"/>
          <p:cNvSpPr txBox="1"/>
          <p:nvPr>
            <p:ph type="ctrTitle"/>
          </p:nvPr>
        </p:nvSpPr>
        <p:spPr>
          <a:xfrm>
            <a:off x="645125" y="3372975"/>
            <a:ext cx="1035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</a:t>
            </a:r>
            <a:endParaRPr/>
          </a:p>
        </p:txBody>
      </p:sp>
      <p:sp>
        <p:nvSpPr>
          <p:cNvPr id="690" name="Google Shape;690;p33"/>
          <p:cNvSpPr/>
          <p:nvPr/>
        </p:nvSpPr>
        <p:spPr>
          <a:xfrm>
            <a:off x="1949688" y="3507475"/>
            <a:ext cx="6003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3"/>
          <p:cNvSpPr txBox="1"/>
          <p:nvPr>
            <p:ph type="ctrTitle"/>
          </p:nvPr>
        </p:nvSpPr>
        <p:spPr>
          <a:xfrm>
            <a:off x="2711500" y="3491175"/>
            <a:ext cx="29013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Format XX:XX:XX peu pratique </a:t>
            </a:r>
            <a:endParaRPr sz="1600"/>
          </a:p>
        </p:txBody>
      </p:sp>
      <p:sp>
        <p:nvSpPr>
          <p:cNvPr id="692" name="Google Shape;692;p33"/>
          <p:cNvSpPr/>
          <p:nvPr/>
        </p:nvSpPr>
        <p:spPr>
          <a:xfrm>
            <a:off x="5539275" y="3491175"/>
            <a:ext cx="6003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3"/>
          <p:cNvSpPr txBox="1"/>
          <p:nvPr>
            <p:ph type="ctrTitle"/>
          </p:nvPr>
        </p:nvSpPr>
        <p:spPr>
          <a:xfrm>
            <a:off x="6193000" y="3352575"/>
            <a:ext cx="2411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Conversion en int et éventuellement diviser par 24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