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AD5643-3E9E-4458-9744-1F8B6E5E5C7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B1A7C0-E5F4-4270-AD15-A1E1897CBBB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96972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6000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7944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96972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6000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79440" y="845280"/>
            <a:ext cx="10618920" cy="63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6972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56000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7944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96972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56000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79440" y="845280"/>
            <a:ext cx="10618920" cy="63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96972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56000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7944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96972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56000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79440" y="845280"/>
            <a:ext cx="10618920" cy="63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96972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56000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7944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96972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756000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9440" y="845280"/>
            <a:ext cx="10618920" cy="63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79440" y="845280"/>
            <a:ext cx="10618920" cy="639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96972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7560000" y="222552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37944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96972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7560000" y="4420080"/>
            <a:ext cx="34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420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20840" y="442008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94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20840" y="2225520"/>
            <a:ext cx="518184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9440" y="4420080"/>
            <a:ext cx="10618920" cy="200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1120" cy="68634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79440" y="6426720"/>
            <a:ext cx="320148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426720"/>
            <a:ext cx="411444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9223200" y="6426720"/>
            <a:ext cx="2742840" cy="2944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C178A9-544A-42F4-9449-A00C799839DA}" type="slidenum">
              <a:rPr b="0" lang="en-GB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1120" cy="686340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447840"/>
            <a:ext cx="12191040" cy="640980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379440" y="6426720"/>
            <a:ext cx="320148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426720"/>
            <a:ext cx="411444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9223200" y="6426720"/>
            <a:ext cx="2742840" cy="2944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AE94F2-9B55-455E-A60C-67DEB2768A9F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1120" cy="686340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447840"/>
            <a:ext cx="12191040" cy="6409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379440" y="6426720"/>
            <a:ext cx="320148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4038480" y="6426720"/>
            <a:ext cx="411444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9223200" y="6426720"/>
            <a:ext cx="2742840" cy="2944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90D9856-4ABA-4CAC-A67A-BECC70E904CE}" type="slidenum"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1120" cy="686340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0" y="447840"/>
            <a:ext cx="12191040" cy="64098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379440" y="6426720"/>
            <a:ext cx="320148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4038480" y="6426720"/>
            <a:ext cx="411444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9223200" y="6426720"/>
            <a:ext cx="2742840" cy="2944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5EB4DC-FCF4-4FE5-BBA3-D0F898D559B9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;p7" descr=""/>
          <p:cNvPicPr/>
          <p:nvPr/>
        </p:nvPicPr>
        <p:blipFill>
          <a:blip r:embed="rId2"/>
          <a:stretch/>
        </p:blipFill>
        <p:spPr>
          <a:xfrm>
            <a:off x="0" y="0"/>
            <a:ext cx="12201120" cy="686340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447840"/>
            <a:ext cx="12191040" cy="6409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79440" y="845280"/>
            <a:ext cx="10618920" cy="13798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/>
          </p:nvPr>
        </p:nvSpPr>
        <p:spPr>
          <a:xfrm>
            <a:off x="379440" y="6426720"/>
            <a:ext cx="320148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/>
          </p:nvPr>
        </p:nvSpPr>
        <p:spPr>
          <a:xfrm>
            <a:off x="4038480" y="6426720"/>
            <a:ext cx="4114440" cy="2944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/>
          </p:nvPr>
        </p:nvSpPr>
        <p:spPr>
          <a:xfrm>
            <a:off x="9223200" y="6426720"/>
            <a:ext cx="2742840" cy="2944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C3E96A-BDA6-4E07-942E-8B7FC8C7DB5A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79440" y="2225520"/>
            <a:ext cx="10618920" cy="42008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86;p1" descr="UCL014_20_BrandPPT_2019-09-30.jpg"/>
          <p:cNvPicPr/>
          <p:nvPr/>
        </p:nvPicPr>
        <p:blipFill>
          <a:blip r:embed="rId1"/>
          <a:stretch/>
        </p:blipFill>
        <p:spPr>
          <a:xfrm>
            <a:off x="0" y="155520"/>
            <a:ext cx="12191760" cy="685800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3623040" y="1928520"/>
            <a:ext cx="548856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288000" y="288000"/>
            <a:ext cx="548856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DEPARTMENT OF MATHEMATICS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21040" y="1135440"/>
            <a:ext cx="8370720" cy="37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Rayleigh Portfolios and Matrix Decomposition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Francois Buet-Golfouse, UCL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Joint work with 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Hans Roggeman 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Islam Utyagulov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Disclaimer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79440" y="2225520"/>
            <a:ext cx="10618920" cy="4443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9000"/>
          </a:bodyPr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paper was prepared for informational purposes by the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authors, and is not a product of any institution’s Research Department. The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views expressed therein are solely those of the authors and do not reflect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those of any institution or employer, past and present.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authors make no representation and warranty whatsoever and disclaim all liability, for the completeness, accuracy or reliability of the information contained herein.</a:t>
            </a:r>
            <a:br/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document is not intended as investment research or investment advice,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or a recommendation, offer or solicitation for the purchase or sale of any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security, financial instrument, financial product or service, or to be used in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any way for evaluating the merits of participating in any transaction, and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shall not constitute a solicitation under any jurisdiction or to any person,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if such solicitation under such jurisdiction or to such person would be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unlawful.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Overview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79440" y="2225520"/>
            <a:ext cx="10618920" cy="3967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5000"/>
          </a:bodyPr>
          <a:p>
            <a:pPr marL="361800" indent="-36144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Investment as balance of risk and rewards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36144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Different approaches, from Markowitz to multi-period risk sensitive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36144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Popular KPIs are generally in the form of ratios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Sharpe ratio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Information ratio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Maximum diversification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Minimum concentration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Etc.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36144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Our goal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Develop a generic framework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Recast optimisation problem as a traditional ML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3520">
              <a:lnSpc>
                <a:spcPct val="90000"/>
              </a:lnSpc>
              <a:buClr>
                <a:srgbClr val="fffff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Design efficient algorithms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A Generic Framework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79440" y="1980000"/>
            <a:ext cx="10618920" cy="4213440"/>
          </a:xfrm>
          <a:prstGeom prst="rect">
            <a:avLst/>
          </a:prstGeom>
          <a:solidFill>
            <a:srgbClr val="b5bd00"/>
          </a:solidFill>
          <a:ln w="0">
            <a:noFill/>
          </a:ln>
        </p:spPr>
        <p:txBody>
          <a:bodyPr>
            <a:normAutofit/>
          </a:bodyPr>
          <a:p>
            <a:pPr marL="361800" indent="-399600">
              <a:lnSpc>
                <a:spcPct val="90000"/>
              </a:lnSpc>
              <a:buClr>
                <a:srgbClr val="ffffff"/>
              </a:buClr>
              <a:buFont typeface="Arial"/>
              <a:buChar char="‒"/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Sharpe ratio/Information ratio: (excess) return of a portfolio over portfolio standard deviation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37296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Maximum diversification: maximize the standard deviation ratio of ρ=1 portfolio and a diversified portfolio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372960">
              <a:lnSpc>
                <a:spcPct val="90000"/>
              </a:lnSpc>
              <a:buClr>
                <a:srgbClr val="ffffff"/>
              </a:buClr>
              <a:buFont typeface="Arial"/>
              <a:buChar char="‒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Minimum concentration: minimize the standard deviation ratio of ρ=0 portfolio and a ρ=1 portfolio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2068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406680" y="2683800"/>
            <a:ext cx="47304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3541680" y="2436840"/>
            <a:ext cx="1846080" cy="8031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Ctr="1">
            <a:noAutofit/>
          </a:bodyPr>
          <a:p>
            <a:r>
              <a:rPr b="0" lang="en-GB" sz="1800" spc="-1" strike="noStrike"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2" name="Google Shape;110;p4" descr=""/>
          <p:cNvPicPr/>
          <p:nvPr/>
        </p:nvPicPr>
        <p:blipFill>
          <a:blip r:embed="rId2"/>
          <a:stretch/>
        </p:blipFill>
        <p:spPr>
          <a:xfrm>
            <a:off x="5760000" y="2447640"/>
            <a:ext cx="1749960" cy="79236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111;p4" descr=""/>
          <p:cNvPicPr/>
          <p:nvPr/>
        </p:nvPicPr>
        <p:blipFill>
          <a:blip r:embed="rId3"/>
          <a:stretch/>
        </p:blipFill>
        <p:spPr>
          <a:xfrm>
            <a:off x="2872800" y="4056840"/>
            <a:ext cx="2514600" cy="80316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112;p4" descr=""/>
          <p:cNvPicPr/>
          <p:nvPr/>
        </p:nvPicPr>
        <p:blipFill>
          <a:blip r:embed="rId4"/>
          <a:stretch/>
        </p:blipFill>
        <p:spPr>
          <a:xfrm>
            <a:off x="5790960" y="4056840"/>
            <a:ext cx="1710000" cy="80316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113;p4" descr=""/>
          <p:cNvPicPr/>
          <p:nvPr/>
        </p:nvPicPr>
        <p:blipFill>
          <a:blip r:embed="rId5"/>
          <a:stretch/>
        </p:blipFill>
        <p:spPr>
          <a:xfrm>
            <a:off x="3030840" y="5806440"/>
            <a:ext cx="2369160" cy="8535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114;p4" descr=""/>
          <p:cNvPicPr/>
          <p:nvPr/>
        </p:nvPicPr>
        <p:blipFill>
          <a:blip r:embed="rId6"/>
          <a:stretch/>
        </p:blipFill>
        <p:spPr>
          <a:xfrm>
            <a:off x="5810040" y="5760000"/>
            <a:ext cx="1749960" cy="90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79440" y="2225520"/>
            <a:ext cx="10618920" cy="42008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>
            <a:normAutofit/>
          </a:bodyPr>
          <a:p>
            <a:pPr marL="361800" indent="-361440">
              <a:lnSpc>
                <a:spcPct val="90000"/>
              </a:lnSpc>
              <a:buClr>
                <a:srgbClr val="000000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A Generic Framework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Rayleigh Quotients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79440" y="2225520"/>
            <a:ext cx="10618920" cy="42008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>
            <a:normAutofit/>
          </a:bodyPr>
          <a:p>
            <a:pPr marL="361800" indent="-361440">
              <a:lnSpc>
                <a:spcPct val="90000"/>
              </a:lnSpc>
              <a:buClr>
                <a:srgbClr val="000000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Rayleigh Quotients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79440" y="2225520"/>
            <a:ext cx="10618920" cy="42008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>
            <a:normAutofit/>
          </a:bodyPr>
          <a:p>
            <a:pPr marL="361800" indent="-361440">
              <a:lnSpc>
                <a:spcPct val="90000"/>
              </a:lnSpc>
              <a:buClr>
                <a:srgbClr val="000000"/>
              </a:buClr>
              <a:buFont typeface="Arial"/>
              <a:buChar char="‒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79440" y="845280"/>
            <a:ext cx="10618920" cy="1379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Introducing Sparsity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79440" y="2225520"/>
            <a:ext cx="10618920" cy="4200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Control the absolute exposure of a portfolio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Select a subset of stocks rather than the whole universe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Apply Occam’s razor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Increase out-of-sample performance (which is really what investing is after)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09160">
              <a:lnSpc>
                <a:spcPct val="90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Sparse Rayleigh portfolios give us a way to interpolate between full diversification and stock picking.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2018-08-10T11:44:41Z</dcterms:created>
  <dc:creator>Brooks, Ruth</dc:creator>
  <dc:description/>
  <dc:language>en-GB</dc:language>
  <cp:lastModifiedBy/>
  <dcterms:modified xsi:type="dcterms:W3CDTF">2022-04-15T19:32:28Z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0x010100351F842F9B685740AE4DC517F76B07E7</vt:lpwstr>
  </property>
</Properties>
</file>