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2D16747-8D48-4894-8B37-E8B42290957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DFDC3A8-BBD6-4835-B204-C2A73078C61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0760" cy="68630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560" cy="13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0760" cy="6863040"/>
          </a:xfrm>
          <a:prstGeom prst="rect">
            <a:avLst/>
          </a:prstGeom>
          <a:ln w="0"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447840"/>
            <a:ext cx="12190680" cy="640944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0760" cy="6863040"/>
          </a:xfrm>
          <a:prstGeom prst="rect">
            <a:avLst/>
          </a:prstGeom>
          <a:ln w="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0" y="447840"/>
            <a:ext cx="12190680" cy="6409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0760" cy="686304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0" y="447840"/>
            <a:ext cx="12190680" cy="64094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0760" cy="6863040"/>
          </a:xfrm>
          <a:prstGeom prst="rect">
            <a:avLst/>
          </a:prstGeom>
          <a:ln w="0"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0" y="447840"/>
            <a:ext cx="12190680" cy="640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0760" cy="686304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0" y="447840"/>
            <a:ext cx="12190680" cy="640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86;p1" descr="UCL014_20_BrandPPT_2019-09-30.jpg"/>
          <p:cNvPicPr/>
          <p:nvPr/>
        </p:nvPicPr>
        <p:blipFill>
          <a:blip r:embed="rId1"/>
          <a:stretch/>
        </p:blipFill>
        <p:spPr>
          <a:xfrm>
            <a:off x="0" y="155520"/>
            <a:ext cx="12191400" cy="685764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1"/>
          <p:cNvSpPr/>
          <p:nvPr/>
        </p:nvSpPr>
        <p:spPr>
          <a:xfrm>
            <a:off x="3623040" y="1928520"/>
            <a:ext cx="5488200" cy="2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288000" y="288000"/>
            <a:ext cx="5488200" cy="2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DEPARTMENT OF MATHEMATICS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21040" y="1135440"/>
            <a:ext cx="8370360" cy="374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Rayleigh Portfolios and Matrix Decomposition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Francois Buet-Golfouse, UCL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Hans Roggeman 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Islam Utyagulov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79440" y="845280"/>
            <a:ext cx="1061856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Introducing Sparsity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64680" y="1980000"/>
            <a:ext cx="10794960" cy="44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DAX, CAC &amp; FTSE: daily adjusted returns for 12 years from Yahoo Finance (9.5 yrs in-sample, 2.5 yrs out-of-sample)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Maximum Diversification                                              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401760" y="3420000"/>
            <a:ext cx="3377880" cy="269532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3960000" y="3420000"/>
            <a:ext cx="3419640" cy="269964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7560000" y="3420000"/>
            <a:ext cx="3599640" cy="26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79440" y="845280"/>
            <a:ext cx="1061856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Disclaimer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79440" y="2225520"/>
            <a:ext cx="10618560" cy="44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9000"/>
          </a:bodyPr>
          <a:p>
            <a:pPr marL="361800">
              <a:lnSpc>
                <a:spcPct val="9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This paper was prepared for informational purposes by the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authors, and is not a product of any institution’s Research Department. The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views expressed therein are solely those of the authors and do not reflect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those of any institution or employer, past and present. </a:t>
            </a:r>
            <a:endParaRPr b="0" lang="en-GB" sz="2400" spc="-1" strike="noStrike"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authors make no representation and warranty whatsoever and disclaim all liability, for the completeness, accuracy or reliability of the information contained herein.</a:t>
            </a:r>
            <a:br/>
            <a:endParaRPr b="0" lang="en-GB" sz="2400" spc="-1" strike="noStrike"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This document is not intended as investment research or investment advice,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or a recommendation, offer or solicitation for the purchase or sale of any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security, financial instrument, financial product or service, or to be used in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any way for evaluating the merits of participating in any transaction, and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shall not constitute a solicitation under any jurisdiction or to any person,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if such solicitation under such jurisdiction or to such person would be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unlawful.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79440" y="845280"/>
            <a:ext cx="1061856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Overview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79440" y="2225520"/>
            <a:ext cx="10618560" cy="39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361800" indent="-361080">
              <a:lnSpc>
                <a:spcPct val="90000"/>
              </a:lnSpc>
              <a:buClr>
                <a:srgbClr val="ffffff"/>
              </a:buClr>
              <a:buFont typeface="Arial"/>
              <a:buChar char="‒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Investment as balance of risk and rewards</a:t>
            </a:r>
            <a:endParaRPr b="0" lang="en-GB" sz="2400" spc="-1" strike="noStrike">
              <a:latin typeface="Arial"/>
            </a:endParaRPr>
          </a:p>
          <a:p>
            <a:pPr marL="361800" indent="-361080">
              <a:lnSpc>
                <a:spcPct val="90000"/>
              </a:lnSpc>
              <a:buClr>
                <a:srgbClr val="ffffff"/>
              </a:buClr>
              <a:buFont typeface="Arial"/>
              <a:buChar char="‒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Different approaches, from Markowitz to multi-period risk sensitive</a:t>
            </a:r>
            <a:endParaRPr b="0" lang="en-GB" sz="2400" spc="-1" strike="noStrike">
              <a:latin typeface="Arial"/>
            </a:endParaRPr>
          </a:p>
          <a:p>
            <a:pPr marL="361800" indent="-22032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1800" indent="-361080">
              <a:lnSpc>
                <a:spcPct val="90000"/>
              </a:lnSpc>
              <a:buClr>
                <a:srgbClr val="ffffff"/>
              </a:buClr>
              <a:buFont typeface="Arial"/>
              <a:buChar char="‒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Popular KPIs are generally in the form of ratios</a:t>
            </a:r>
            <a:endParaRPr b="0" lang="en-GB" sz="2400" spc="-1" strike="noStrike">
              <a:latin typeface="Arial"/>
            </a:endParaRPr>
          </a:p>
          <a:p>
            <a:pPr lvl="1" marL="716040" indent="-35316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Sharpe ratio</a:t>
            </a:r>
            <a:endParaRPr b="0" lang="en-GB" sz="2400" spc="-1" strike="noStrike">
              <a:latin typeface="Arial"/>
            </a:endParaRPr>
          </a:p>
          <a:p>
            <a:pPr lvl="1" marL="716040" indent="-35316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Information ratio</a:t>
            </a:r>
            <a:endParaRPr b="0" lang="en-GB" sz="2400" spc="-1" strike="noStrike">
              <a:latin typeface="Arial"/>
            </a:endParaRPr>
          </a:p>
          <a:p>
            <a:pPr lvl="1" marL="716040" indent="-35316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Maximum diversification</a:t>
            </a:r>
            <a:endParaRPr b="0" lang="en-GB" sz="2400" spc="-1" strike="noStrike">
              <a:latin typeface="Arial"/>
            </a:endParaRPr>
          </a:p>
          <a:p>
            <a:pPr lvl="1" marL="716040" indent="-35316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Minimum concentration</a:t>
            </a:r>
            <a:endParaRPr b="0" lang="en-GB" sz="2400" spc="-1" strike="noStrike">
              <a:latin typeface="Arial"/>
            </a:endParaRPr>
          </a:p>
          <a:p>
            <a:pPr lvl="1" marL="716040" indent="-35316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Etc.</a:t>
            </a:r>
            <a:endParaRPr b="0" lang="en-GB" sz="2400" spc="-1" strike="noStrike">
              <a:latin typeface="Arial"/>
            </a:endParaRPr>
          </a:p>
          <a:p>
            <a:pPr marL="361800" indent="-22032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1800" indent="-361080">
              <a:lnSpc>
                <a:spcPct val="90000"/>
              </a:lnSpc>
              <a:buClr>
                <a:srgbClr val="ffffff"/>
              </a:buClr>
              <a:buFont typeface="Arial"/>
              <a:buChar char="‒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Our goal</a:t>
            </a:r>
            <a:endParaRPr b="0" lang="en-GB" sz="2400" spc="-1" strike="noStrike">
              <a:latin typeface="Arial"/>
            </a:endParaRPr>
          </a:p>
          <a:p>
            <a:pPr lvl="1" marL="716040" indent="-35316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Develop a generic framework</a:t>
            </a:r>
            <a:endParaRPr b="0" lang="en-GB" sz="2400" spc="-1" strike="noStrike">
              <a:latin typeface="Arial"/>
            </a:endParaRPr>
          </a:p>
          <a:p>
            <a:pPr lvl="1" marL="716040" indent="-35316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Recast optimisation problem as a traditional ML </a:t>
            </a:r>
            <a:endParaRPr b="0" lang="en-GB" sz="2400" spc="-1" strike="noStrike">
              <a:latin typeface="Arial"/>
            </a:endParaRPr>
          </a:p>
          <a:p>
            <a:pPr lvl="1" marL="716040" indent="-35316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Design efficient algorithms</a:t>
            </a:r>
            <a:endParaRPr b="0" lang="en-GB" sz="2400" spc="-1" strike="noStrike">
              <a:latin typeface="Arial"/>
            </a:endParaRPr>
          </a:p>
          <a:p>
            <a:pPr marL="361800" indent="-22032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79440" y="845280"/>
            <a:ext cx="1061856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A Generic Framework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79440" y="1980000"/>
            <a:ext cx="10618560" cy="4213080"/>
          </a:xfrm>
          <a:prstGeom prst="rect">
            <a:avLst/>
          </a:prstGeom>
          <a:solidFill>
            <a:srgbClr val="b5b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1800" indent="-399240">
              <a:lnSpc>
                <a:spcPct val="90000"/>
              </a:lnSpc>
              <a:buClr>
                <a:srgbClr val="ffffff"/>
              </a:buClr>
              <a:buFont typeface="Arial"/>
              <a:buChar char="‒"/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Sharpe ratio/Information ratio: (excess) return of a portfolio over portfolio standard deviation</a:t>
            </a:r>
            <a:endParaRPr b="0" lang="en-GB" sz="2400" spc="-1" strike="noStrike">
              <a:latin typeface="Arial"/>
            </a:endParaRPr>
          </a:p>
          <a:p>
            <a:pPr marL="361800" indent="-22032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1800" indent="-22032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1800" indent="-372600">
              <a:lnSpc>
                <a:spcPct val="90000"/>
              </a:lnSpc>
              <a:buClr>
                <a:srgbClr val="ffffff"/>
              </a:buClr>
              <a:buFont typeface="Arial"/>
              <a:buChar char="‒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Maximum diversification: maximize the standard deviation ratio of ρ=1 portfolio and a diversified portfolio</a:t>
            </a:r>
            <a:endParaRPr b="0" lang="en-GB" sz="2400" spc="-1" strike="noStrike"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1800" indent="-372600">
              <a:lnSpc>
                <a:spcPct val="90000"/>
              </a:lnSpc>
              <a:buClr>
                <a:srgbClr val="ffffff"/>
              </a:buClr>
              <a:buFont typeface="Arial"/>
              <a:buChar char="‒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Minimum concentration: minimize the standard deviation ratio of ρ=0 portfolio and a ρ=1 portfolio</a:t>
            </a:r>
            <a:endParaRPr b="0" lang="en-GB" sz="2400" spc="-1" strike="noStrike">
              <a:latin typeface="Arial"/>
            </a:endParaRPr>
          </a:p>
          <a:p>
            <a:pPr marL="361800" indent="-22032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406680" y="2683800"/>
            <a:ext cx="47300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541680" y="2436840"/>
            <a:ext cx="1845720" cy="8028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7" name="Google Shape;110;p4" descr=""/>
          <p:cNvPicPr/>
          <p:nvPr/>
        </p:nvPicPr>
        <p:blipFill>
          <a:blip r:embed="rId2"/>
          <a:stretch/>
        </p:blipFill>
        <p:spPr>
          <a:xfrm>
            <a:off x="5760000" y="2447640"/>
            <a:ext cx="1749600" cy="79200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111;p4" descr=""/>
          <p:cNvPicPr/>
          <p:nvPr/>
        </p:nvPicPr>
        <p:blipFill>
          <a:blip r:embed="rId3"/>
          <a:stretch/>
        </p:blipFill>
        <p:spPr>
          <a:xfrm>
            <a:off x="2872800" y="4056840"/>
            <a:ext cx="2514240" cy="802800"/>
          </a:xfrm>
          <a:prstGeom prst="rect">
            <a:avLst/>
          </a:prstGeom>
          <a:ln w="0">
            <a:noFill/>
          </a:ln>
        </p:spPr>
      </p:pic>
      <p:pic>
        <p:nvPicPr>
          <p:cNvPr id="259" name="Google Shape;112;p4" descr=""/>
          <p:cNvPicPr/>
          <p:nvPr/>
        </p:nvPicPr>
        <p:blipFill>
          <a:blip r:embed="rId4"/>
          <a:stretch/>
        </p:blipFill>
        <p:spPr>
          <a:xfrm>
            <a:off x="5790960" y="4056840"/>
            <a:ext cx="1709640" cy="80280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113;p4" descr=""/>
          <p:cNvPicPr/>
          <p:nvPr/>
        </p:nvPicPr>
        <p:blipFill>
          <a:blip r:embed="rId5"/>
          <a:stretch/>
        </p:blipFill>
        <p:spPr>
          <a:xfrm>
            <a:off x="3030840" y="5806440"/>
            <a:ext cx="2368800" cy="85320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114;p4" descr=""/>
          <p:cNvPicPr/>
          <p:nvPr/>
        </p:nvPicPr>
        <p:blipFill>
          <a:blip r:embed="rId6"/>
          <a:stretch/>
        </p:blipFill>
        <p:spPr>
          <a:xfrm>
            <a:off x="5810040" y="5760000"/>
            <a:ext cx="1749600" cy="90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79440" y="2225520"/>
            <a:ext cx="10618560" cy="42004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1800" indent="-361080">
              <a:lnSpc>
                <a:spcPct val="90000"/>
              </a:lnSpc>
              <a:buClr>
                <a:srgbClr val="000000"/>
              </a:buClr>
              <a:buFont typeface="Arial"/>
              <a:buChar char="‒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79440" y="845280"/>
            <a:ext cx="1061856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A Generic Framework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79440" y="2225520"/>
            <a:ext cx="10618560" cy="42004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1800" indent="-361080">
              <a:lnSpc>
                <a:spcPct val="90000"/>
              </a:lnSpc>
              <a:buClr>
                <a:srgbClr val="000000"/>
              </a:buClr>
              <a:buFont typeface="Arial"/>
              <a:buChar char="‒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79440" y="845280"/>
            <a:ext cx="1061856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Rayleigh Quotients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79440" y="845280"/>
            <a:ext cx="1061856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Introducing Sparsity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79440" y="2225520"/>
            <a:ext cx="10618560" cy="42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Control the absolute exposure of a portfolio</a:t>
            </a:r>
            <a:endParaRPr b="0" lang="en-GB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Select a subset of stocks rather than the whole universe</a:t>
            </a:r>
            <a:endParaRPr b="0" lang="en-GB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Apply Occam’s razor</a:t>
            </a:r>
            <a:endParaRPr b="0" lang="en-GB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Increase out-of-sample performance (which is really what investing is after)</a:t>
            </a:r>
            <a:endParaRPr b="0" lang="en-GB" sz="2400" spc="-1" strike="noStrike">
              <a:latin typeface="Arial"/>
            </a:endParaRPr>
          </a:p>
          <a:p>
            <a:pPr marL="361800" indent="-20880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1800" indent="-208800">
              <a:lnSpc>
                <a:spcPct val="90000"/>
              </a:lnSpc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Sparse Rayleigh portfolios give us a way to interpolate between full diversification and stock picking.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79440" y="845280"/>
            <a:ext cx="1061856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Introducing Sparsity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79440" y="2225160"/>
            <a:ext cx="10618560" cy="42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3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Rayleigh Ratio is equivalent to a bi-convex problem: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4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Adding Sparsity keeps it bi-convex: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841320" y="3312000"/>
            <a:ext cx="5079240" cy="334764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7920000" y="2153520"/>
            <a:ext cx="3830040" cy="55836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5760000" y="2748240"/>
            <a:ext cx="44996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79440" y="845280"/>
            <a:ext cx="1061856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Introducing Sparsity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64680" y="2225160"/>
            <a:ext cx="10618560" cy="42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DAX, CAC &amp; FTSE: daily adjusted returns for 12 years from Yahoo Finance (9.5 yrs in-sample, 2.5 yrs out-of-sample)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Minimum Concentration                                              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540000" y="3780000"/>
            <a:ext cx="3239640" cy="239292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3960000" y="3780000"/>
            <a:ext cx="3599640" cy="241812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7740000" y="3780000"/>
            <a:ext cx="3239640" cy="24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2018-08-10T11:44:41Z</dcterms:created>
  <dc:creator>Brooks, Ruth</dc:creator>
  <dc:description/>
  <dc:language>en-GB</dc:language>
  <cp:lastModifiedBy/>
  <dcterms:modified xsi:type="dcterms:W3CDTF">2024-07-26T09:57:32Z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0x010100351F842F9B685740AE4DC517F76B07E7</vt:lpwstr>
  </property>
</Properties>
</file>