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1300" r:id="rId5"/>
    <p:sldId id="1085" r:id="rId6"/>
    <p:sldId id="1282" r:id="rId7"/>
    <p:sldId id="352" r:id="rId8"/>
    <p:sldId id="1283" r:id="rId9"/>
    <p:sldId id="1284" r:id="rId10"/>
    <p:sldId id="1285" r:id="rId11"/>
    <p:sldId id="1286" r:id="rId12"/>
    <p:sldId id="1287" r:id="rId13"/>
    <p:sldId id="1301" r:id="rId14"/>
    <p:sldId id="1288" r:id="rId15"/>
    <p:sldId id="124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0CEA-76D0-60BD-616D-60ACEC830662}" v="27" dt="2024-09-17T08:20:5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895" autoAdjust="0"/>
  </p:normalViewPr>
  <p:slideViewPr>
    <p:cSldViewPr snapToGrid="0">
      <p:cViewPr varScale="1">
        <p:scale>
          <a:sx n="78" d="100"/>
          <a:sy n="78" d="100"/>
        </p:scale>
        <p:origin x="159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esan Rajan" userId="S::nrajan@edunetfoundation.org::358c4bc0-f5d9-4bd4-9ec1-0bd99bdbe38f" providerId="AD" clId="Web-{BB7F0CEA-76D0-60BD-616D-60ACEC830662}"/>
    <pc:docChg chg="modSld">
      <pc:chgData name="Natesan Rajan" userId="S::nrajan@edunetfoundation.org::358c4bc0-f5d9-4bd4-9ec1-0bd99bdbe38f" providerId="AD" clId="Web-{BB7F0CEA-76D0-60BD-616D-60ACEC830662}" dt="2024-09-17T08:20:50.937" v="19"/>
      <pc:docMkLst>
        <pc:docMk/>
      </pc:docMkLst>
      <pc:sldChg chg="delSp">
        <pc:chgData name="Natesan Rajan" userId="S::nrajan@edunetfoundation.org::358c4bc0-f5d9-4bd4-9ec1-0bd99bdbe38f" providerId="AD" clId="Web-{BB7F0CEA-76D0-60BD-616D-60ACEC830662}" dt="2024-09-17T08:19:44.795" v="3"/>
        <pc:sldMkLst>
          <pc:docMk/>
          <pc:sldMk cId="3042168897" sldId="352"/>
        </pc:sldMkLst>
        <pc:spChg chg="del">
          <ac:chgData name="Natesan Rajan" userId="S::nrajan@edunetfoundation.org::358c4bc0-f5d9-4bd4-9ec1-0bd99bdbe38f" providerId="AD" clId="Web-{BB7F0CEA-76D0-60BD-616D-60ACEC830662}" dt="2024-09-17T08:19:44.795" v="3"/>
          <ac:spMkLst>
            <pc:docMk/>
            <pc:sldMk cId="3042168897" sldId="352"/>
            <ac:spMk id="3" creationId="{C3BFBE8C-2CE4-84FE-72B6-5D01D1AB9D27}"/>
          </ac:spMkLst>
        </pc:spChg>
        <pc:spChg chg="del">
          <ac:chgData name="Natesan Rajan" userId="S::nrajan@edunetfoundation.org::358c4bc0-f5d9-4bd4-9ec1-0bd99bdbe38f" providerId="AD" clId="Web-{BB7F0CEA-76D0-60BD-616D-60ACEC830662}" dt="2024-09-17T08:19:42.623" v="2"/>
          <ac:spMkLst>
            <pc:docMk/>
            <pc:sldMk cId="3042168897" sldId="352"/>
            <ac:spMk id="4" creationId="{66F2BFB1-930D-469C-C48A-9E59A7C1AEE5}"/>
          </ac:spMkLst>
        </pc:spChg>
      </pc:sldChg>
      <pc:sldChg chg="delSp modSp">
        <pc:chgData name="Natesan Rajan" userId="S::nrajan@edunetfoundation.org::358c4bc0-f5d9-4bd4-9ec1-0bd99bdbe38f" providerId="AD" clId="Web-{BB7F0CEA-76D0-60BD-616D-60ACEC830662}" dt="2024-09-17T08:19:53.092" v="6"/>
        <pc:sldMkLst>
          <pc:docMk/>
          <pc:sldMk cId="398206509" sldId="1283"/>
        </pc:sldMkLst>
        <pc:spChg chg="del">
          <ac:chgData name="Natesan Rajan" userId="S::nrajan@edunetfoundation.org::358c4bc0-f5d9-4bd4-9ec1-0bd99bdbe38f" providerId="AD" clId="Web-{BB7F0CEA-76D0-60BD-616D-60ACEC830662}" dt="2024-09-17T08:19:53.092" v="6"/>
          <ac:spMkLst>
            <pc:docMk/>
            <pc:sldMk cId="398206509" sldId="1283"/>
            <ac:spMk id="3" creationId="{C3BFBE8C-2CE4-84FE-72B6-5D01D1AB9D27}"/>
          </ac:spMkLst>
        </pc:spChg>
        <pc:spChg chg="del mod">
          <ac:chgData name="Natesan Rajan" userId="S::nrajan@edunetfoundation.org::358c4bc0-f5d9-4bd4-9ec1-0bd99bdbe38f" providerId="AD" clId="Web-{BB7F0CEA-76D0-60BD-616D-60ACEC830662}" dt="2024-09-17T08:19:50.763" v="5"/>
          <ac:spMkLst>
            <pc:docMk/>
            <pc:sldMk cId="398206509" sldId="1283"/>
            <ac:spMk id="4" creationId="{66F2BFB1-930D-469C-C48A-9E59A7C1AEE5}"/>
          </ac:spMkLst>
        </pc:spChg>
      </pc:sldChg>
      <pc:sldChg chg="delSp modSp">
        <pc:chgData name="Natesan Rajan" userId="S::nrajan@edunetfoundation.org::358c4bc0-f5d9-4bd4-9ec1-0bd99bdbe38f" providerId="AD" clId="Web-{BB7F0CEA-76D0-60BD-616D-60ACEC830662}" dt="2024-09-17T08:20:05.779" v="9"/>
        <pc:sldMkLst>
          <pc:docMk/>
          <pc:sldMk cId="1284633762" sldId="1284"/>
        </pc:sldMkLst>
        <pc:spChg chg="del">
          <ac:chgData name="Natesan Rajan" userId="S::nrajan@edunetfoundation.org::358c4bc0-f5d9-4bd4-9ec1-0bd99bdbe38f" providerId="AD" clId="Web-{BB7F0CEA-76D0-60BD-616D-60ACEC830662}" dt="2024-09-17T08:20:05.779" v="9"/>
          <ac:spMkLst>
            <pc:docMk/>
            <pc:sldMk cId="1284633762" sldId="1284"/>
            <ac:spMk id="3" creationId="{C3BFBE8C-2CE4-84FE-72B6-5D01D1AB9D27}"/>
          </ac:spMkLst>
        </pc:spChg>
        <pc:spChg chg="del mod">
          <ac:chgData name="Natesan Rajan" userId="S::nrajan@edunetfoundation.org::358c4bc0-f5d9-4bd4-9ec1-0bd99bdbe38f" providerId="AD" clId="Web-{BB7F0CEA-76D0-60BD-616D-60ACEC830662}" dt="2024-09-17T08:20:03.623" v="8"/>
          <ac:spMkLst>
            <pc:docMk/>
            <pc:sldMk cId="1284633762" sldId="1284"/>
            <ac:spMk id="4" creationId="{66F2BFB1-930D-469C-C48A-9E59A7C1AEE5}"/>
          </ac:spMkLst>
        </pc:spChg>
      </pc:sldChg>
      <pc:sldChg chg="delSp modSp">
        <pc:chgData name="Natesan Rajan" userId="S::nrajan@edunetfoundation.org::358c4bc0-f5d9-4bd4-9ec1-0bd99bdbe38f" providerId="AD" clId="Web-{BB7F0CEA-76D0-60BD-616D-60ACEC830662}" dt="2024-09-17T08:20:18.030" v="12"/>
        <pc:sldMkLst>
          <pc:docMk/>
          <pc:sldMk cId="1053913588" sldId="1285"/>
        </pc:sldMkLst>
        <pc:spChg chg="del">
          <ac:chgData name="Natesan Rajan" userId="S::nrajan@edunetfoundation.org::358c4bc0-f5d9-4bd4-9ec1-0bd99bdbe38f" providerId="AD" clId="Web-{BB7F0CEA-76D0-60BD-616D-60ACEC830662}" dt="2024-09-17T08:20:18.030" v="12"/>
          <ac:spMkLst>
            <pc:docMk/>
            <pc:sldMk cId="1053913588" sldId="1285"/>
            <ac:spMk id="3" creationId="{C3BFBE8C-2CE4-84FE-72B6-5D01D1AB9D27}"/>
          </ac:spMkLst>
        </pc:spChg>
        <pc:spChg chg="del mod">
          <ac:chgData name="Natesan Rajan" userId="S::nrajan@edunetfoundation.org::358c4bc0-f5d9-4bd4-9ec1-0bd99bdbe38f" providerId="AD" clId="Web-{BB7F0CEA-76D0-60BD-616D-60ACEC830662}" dt="2024-09-17T08:20:15.826" v="11"/>
          <ac:spMkLst>
            <pc:docMk/>
            <pc:sldMk cId="1053913588" sldId="1285"/>
            <ac:spMk id="4" creationId="{66F2BFB1-930D-469C-C48A-9E59A7C1AEE5}"/>
          </ac:spMkLst>
        </pc:spChg>
      </pc:sldChg>
      <pc:sldChg chg="delSp">
        <pc:chgData name="Natesan Rajan" userId="S::nrajan@edunetfoundation.org::358c4bc0-f5d9-4bd4-9ec1-0bd99bdbe38f" providerId="AD" clId="Web-{BB7F0CEA-76D0-60BD-616D-60ACEC830662}" dt="2024-09-17T08:20:27.342" v="14"/>
        <pc:sldMkLst>
          <pc:docMk/>
          <pc:sldMk cId="1083245635" sldId="1286"/>
        </pc:sldMkLst>
        <pc:spChg chg="del">
          <ac:chgData name="Natesan Rajan" userId="S::nrajan@edunetfoundation.org::358c4bc0-f5d9-4bd4-9ec1-0bd99bdbe38f" providerId="AD" clId="Web-{BB7F0CEA-76D0-60BD-616D-60ACEC830662}" dt="2024-09-17T08:20:27.342" v="14"/>
          <ac:spMkLst>
            <pc:docMk/>
            <pc:sldMk cId="1083245635" sldId="1286"/>
            <ac:spMk id="3" creationId="{C3BFBE8C-2CE4-84FE-72B6-5D01D1AB9D27}"/>
          </ac:spMkLst>
        </pc:spChg>
        <pc:spChg chg="del">
          <ac:chgData name="Natesan Rajan" userId="S::nrajan@edunetfoundation.org::358c4bc0-f5d9-4bd4-9ec1-0bd99bdbe38f" providerId="AD" clId="Web-{BB7F0CEA-76D0-60BD-616D-60ACEC830662}" dt="2024-09-17T08:20:24.889" v="13"/>
          <ac:spMkLst>
            <pc:docMk/>
            <pc:sldMk cId="1083245635" sldId="1286"/>
            <ac:spMk id="4" creationId="{66F2BFB1-930D-469C-C48A-9E59A7C1AEE5}"/>
          </ac:spMkLst>
        </pc:spChg>
      </pc:sldChg>
      <pc:sldChg chg="delSp">
        <pc:chgData name="Natesan Rajan" userId="S::nrajan@edunetfoundation.org::358c4bc0-f5d9-4bd4-9ec1-0bd99bdbe38f" providerId="AD" clId="Web-{BB7F0CEA-76D0-60BD-616D-60ACEC830662}" dt="2024-09-17T08:20:37.139" v="16"/>
        <pc:sldMkLst>
          <pc:docMk/>
          <pc:sldMk cId="2863725078" sldId="1287"/>
        </pc:sldMkLst>
        <pc:spChg chg="del">
          <ac:chgData name="Natesan Rajan" userId="S::nrajan@edunetfoundation.org::358c4bc0-f5d9-4bd4-9ec1-0bd99bdbe38f" providerId="AD" clId="Web-{BB7F0CEA-76D0-60BD-616D-60ACEC830662}" dt="2024-09-17T08:20:37.139" v="16"/>
          <ac:spMkLst>
            <pc:docMk/>
            <pc:sldMk cId="2863725078" sldId="1287"/>
            <ac:spMk id="3" creationId="{C3BFBE8C-2CE4-84FE-72B6-5D01D1AB9D27}"/>
          </ac:spMkLst>
        </pc:spChg>
        <pc:spChg chg="del">
          <ac:chgData name="Natesan Rajan" userId="S::nrajan@edunetfoundation.org::358c4bc0-f5d9-4bd4-9ec1-0bd99bdbe38f" providerId="AD" clId="Web-{BB7F0CEA-76D0-60BD-616D-60ACEC830662}" dt="2024-09-17T08:20:33.733" v="15"/>
          <ac:spMkLst>
            <pc:docMk/>
            <pc:sldMk cId="2863725078" sldId="1287"/>
            <ac:spMk id="4" creationId="{66F2BFB1-930D-469C-C48A-9E59A7C1AEE5}"/>
          </ac:spMkLst>
        </pc:spChg>
      </pc:sldChg>
      <pc:sldChg chg="delSp modSp">
        <pc:chgData name="Natesan Rajan" userId="S::nrajan@edunetfoundation.org::358c4bc0-f5d9-4bd4-9ec1-0bd99bdbe38f" providerId="AD" clId="Web-{BB7F0CEA-76D0-60BD-616D-60ACEC830662}" dt="2024-09-17T08:20:50.937" v="19"/>
        <pc:sldMkLst>
          <pc:docMk/>
          <pc:sldMk cId="2018878409" sldId="1288"/>
        </pc:sldMkLst>
        <pc:spChg chg="del">
          <ac:chgData name="Natesan Rajan" userId="S::nrajan@edunetfoundation.org::358c4bc0-f5d9-4bd4-9ec1-0bd99bdbe38f" providerId="AD" clId="Web-{BB7F0CEA-76D0-60BD-616D-60ACEC830662}" dt="2024-09-17T08:20:50.937" v="19"/>
          <ac:spMkLst>
            <pc:docMk/>
            <pc:sldMk cId="2018878409" sldId="1288"/>
            <ac:spMk id="3" creationId="{C3BFBE8C-2CE4-84FE-72B6-5D01D1AB9D27}"/>
          </ac:spMkLst>
        </pc:spChg>
        <pc:spChg chg="del mod">
          <ac:chgData name="Natesan Rajan" userId="S::nrajan@edunetfoundation.org::358c4bc0-f5d9-4bd4-9ec1-0bd99bdbe38f" providerId="AD" clId="Web-{BB7F0CEA-76D0-60BD-616D-60ACEC830662}" dt="2024-09-17T08:20:47.186" v="18"/>
          <ac:spMkLst>
            <pc:docMk/>
            <pc:sldMk cId="2018878409" sldId="1288"/>
            <ac:spMk id="4" creationId="{66F2BFB1-930D-469C-C48A-9E59A7C1AEE5}"/>
          </ac:spMkLst>
        </pc:spChg>
      </pc:sldChg>
      <pc:sldChg chg="delSp">
        <pc:chgData name="Natesan Rajan" userId="S::nrajan@edunetfoundation.org::358c4bc0-f5d9-4bd4-9ec1-0bd99bdbe38f" providerId="AD" clId="Web-{BB7F0CEA-76D0-60BD-616D-60ACEC830662}" dt="2024-09-17T08:19:32.935" v="1"/>
        <pc:sldMkLst>
          <pc:docMk/>
          <pc:sldMk cId="2000950779" sldId="1300"/>
        </pc:sldMkLst>
        <pc:spChg chg="del">
          <ac:chgData name="Natesan Rajan" userId="S::nrajan@edunetfoundation.org::358c4bc0-f5d9-4bd4-9ec1-0bd99bdbe38f" providerId="AD" clId="Web-{BB7F0CEA-76D0-60BD-616D-60ACEC830662}" dt="2024-09-17T08:19:32.935" v="1"/>
          <ac:spMkLst>
            <pc:docMk/>
            <pc:sldMk cId="2000950779" sldId="1300"/>
            <ac:spMk id="5" creationId="{BB9AA95F-56F4-3F03-5804-8F7C6AFCE0BB}"/>
          </ac:spMkLst>
        </pc:spChg>
        <pc:grpChg chg="del">
          <ac:chgData name="Natesan Rajan" userId="S::nrajan@edunetfoundation.org::358c4bc0-f5d9-4bd4-9ec1-0bd99bdbe38f" providerId="AD" clId="Web-{BB7F0CEA-76D0-60BD-616D-60ACEC830662}" dt="2024-09-17T08:19:30.107" v="0"/>
          <ac:grpSpMkLst>
            <pc:docMk/>
            <pc:sldMk cId="2000950779" sldId="1300"/>
            <ac:grpSpMk id="4" creationId="{A8D97332-B949-6172-80A0-C0B4B4FB67E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8625D786-24A4-2F40-2DEB-D019350C3689}"/>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BDD0FF5A-4FAF-40DA-1808-E80B005A3B3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a:extLst>
              <a:ext uri="{FF2B5EF4-FFF2-40B4-BE49-F238E27FC236}">
                <a16:creationId xmlns:a16="http://schemas.microsoft.com/office/drawing/2014/main" id="{352BACD8-86B5-F4FC-0033-F6BC97DCA2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350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11/30/2024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5889266" y="2231566"/>
            <a:ext cx="2377575" cy="380873"/>
          </a:xfrm>
          <a:prstGeom prst="rect">
            <a:avLst/>
          </a:prstGeom>
          <a:noFill/>
        </p:spPr>
        <p:txBody>
          <a:bodyPr wrap="none" rtlCol="0">
            <a:spAutoFit/>
          </a:bodyPr>
          <a:lstStyle/>
          <a:p>
            <a:pPr algn="r"/>
            <a:r>
              <a:rPr lang="en-US" sz="1875" b="1" u="sng" dirty="0">
                <a:solidFill>
                  <a:schemeClr val="bg1"/>
                </a:solidFill>
                <a:latin typeface="Poppins" panose="00000500000000000000" pitchFamily="2" charset="0"/>
                <a:cs typeface="Poppins" panose="00000500000000000000" pitchFamily="2" charset="0"/>
              </a:rPr>
              <a:t>Internship Project</a:t>
            </a:r>
          </a:p>
        </p:txBody>
      </p:sp>
      <p:sp>
        <p:nvSpPr>
          <p:cNvPr id="2" name="TextBox 1">
            <a:extLst>
              <a:ext uri="{FF2B5EF4-FFF2-40B4-BE49-F238E27FC236}">
                <a16:creationId xmlns:a16="http://schemas.microsoft.com/office/drawing/2014/main" id="{5D01CF39-69DC-95FE-3AA3-42D8BA99A4D4}"/>
              </a:ext>
            </a:extLst>
          </p:cNvPr>
          <p:cNvSpPr txBox="1"/>
          <p:nvPr/>
        </p:nvSpPr>
        <p:spPr>
          <a:xfrm>
            <a:off x="4036741" y="2706029"/>
            <a:ext cx="4029308" cy="1384995"/>
          </a:xfrm>
          <a:prstGeom prst="rect">
            <a:avLst/>
          </a:prstGeom>
          <a:noFill/>
        </p:spPr>
        <p:txBody>
          <a:bodyPr wrap="square" rtlCol="0">
            <a:spAutoFit/>
          </a:bodyPr>
          <a:lstStyle/>
          <a:p>
            <a:r>
              <a:rPr lang="en-US" sz="2800" b="0" i="0" dirty="0">
                <a:solidFill>
                  <a:schemeClr val="bg1"/>
                </a:solidFill>
                <a:effectLst/>
                <a:latin typeface="Poppins" panose="00000500000000000000" pitchFamily="2" charset="0"/>
                <a:cs typeface="Poppins" panose="00000500000000000000" pitchFamily="2" charset="0"/>
              </a:rPr>
              <a:t>Healthcare Prediction on Diabetic Patients using Python</a:t>
            </a:r>
            <a:endParaRPr lang="en-US" sz="28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C160CD73-D9DA-2E15-A8F9-F54ADE9ED68E}"/>
            </a:ext>
          </a:extLst>
        </p:cNvPr>
        <p:cNvGrpSpPr/>
        <p:nvPr/>
      </p:nvGrpSpPr>
      <p:grpSpPr>
        <a:xfrm>
          <a:off x="0" y="0"/>
          <a:ext cx="0" cy="0"/>
          <a:chOff x="0" y="0"/>
          <a:chExt cx="0" cy="0"/>
        </a:xfrm>
      </p:grpSpPr>
      <p:sp>
        <p:nvSpPr>
          <p:cNvPr id="61" name="Google Shape;61;g5fab984687_2_0">
            <a:extLst>
              <a:ext uri="{FF2B5EF4-FFF2-40B4-BE49-F238E27FC236}">
                <a16:creationId xmlns:a16="http://schemas.microsoft.com/office/drawing/2014/main" id="{96C5E735-CB77-3A8A-F3C8-C13E58CAE50F}"/>
              </a:ext>
            </a:extLst>
          </p:cNvPr>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3" name="TextBox 2">
            <a:extLst>
              <a:ext uri="{FF2B5EF4-FFF2-40B4-BE49-F238E27FC236}">
                <a16:creationId xmlns:a16="http://schemas.microsoft.com/office/drawing/2014/main" id="{4F9D1C61-E4F3-AA0F-62CD-08D792E80FB6}"/>
              </a:ext>
            </a:extLst>
          </p:cNvPr>
          <p:cNvSpPr txBox="1"/>
          <p:nvPr/>
        </p:nvSpPr>
        <p:spPr>
          <a:xfrm>
            <a:off x="423746" y="1004393"/>
            <a:ext cx="8296508" cy="1345048"/>
          </a:xfrm>
          <a:prstGeom prst="rect">
            <a:avLst/>
          </a:prstGeom>
          <a:noFill/>
        </p:spPr>
        <p:txBody>
          <a:bodyPr wrap="square" rtlCol="0">
            <a:spAutoFit/>
          </a:bodyPr>
          <a:lstStyle/>
          <a:p>
            <a:pPr algn="just">
              <a:lnSpc>
                <a:spcPct val="150000"/>
              </a:lnSpc>
            </a:pPr>
            <a:r>
              <a:rPr lang="en-US" b="1" dirty="0"/>
              <a:t>Model Evaluation</a:t>
            </a:r>
            <a:r>
              <a:rPr lang="en-US" dirty="0"/>
              <a:t>:</a:t>
            </a:r>
          </a:p>
          <a:p>
            <a:pPr algn="just">
              <a:lnSpc>
                <a:spcPct val="150000"/>
              </a:lnSpc>
            </a:pPr>
            <a:r>
              <a:rPr lang="en-US" dirty="0"/>
              <a:t>Performance metrics: Accuracy, Precision, Recall, F1 Score, Confusion Matrix.</a:t>
            </a:r>
          </a:p>
          <a:p>
            <a:pPr algn="just">
              <a:lnSpc>
                <a:spcPct val="150000"/>
              </a:lnSpc>
            </a:pPr>
            <a:r>
              <a:rPr lang="en-US" dirty="0"/>
              <a:t>The best model achieved an accuracy of X% and an F1 Score of Y.</a:t>
            </a:r>
          </a:p>
          <a:p>
            <a:pPr algn="just">
              <a:lnSpc>
                <a:spcPct val="150000"/>
              </a:lnSpc>
            </a:pPr>
            <a:r>
              <a:rPr lang="en-US" dirty="0"/>
              <a:t>Insights: Random Forest provided the most reliable predictions.</a:t>
            </a:r>
          </a:p>
        </p:txBody>
      </p:sp>
    </p:spTree>
    <p:extLst>
      <p:ext uri="{BB962C8B-B14F-4D97-AF65-F5344CB8AC3E}">
        <p14:creationId xmlns:p14="http://schemas.microsoft.com/office/powerpoint/2010/main" val="74027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
        <p:nvSpPr>
          <p:cNvPr id="3" name="TextBox 2">
            <a:extLst>
              <a:ext uri="{FF2B5EF4-FFF2-40B4-BE49-F238E27FC236}">
                <a16:creationId xmlns:a16="http://schemas.microsoft.com/office/drawing/2014/main" id="{9E0AF947-64C6-89DB-2FE4-29551D408B1E}"/>
              </a:ext>
            </a:extLst>
          </p:cNvPr>
          <p:cNvSpPr txBox="1"/>
          <p:nvPr/>
        </p:nvSpPr>
        <p:spPr>
          <a:xfrm>
            <a:off x="128063" y="1293541"/>
            <a:ext cx="8636796" cy="231454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 project successfully developed a predictive model for diabetes detection using Python.</a:t>
            </a:r>
          </a:p>
          <a:p>
            <a:pPr marL="285750" indent="-285750" algn="just">
              <a:lnSpc>
                <a:spcPct val="150000"/>
              </a:lnSpc>
              <a:buFont typeface="Arial" panose="020B0604020202020204" pitchFamily="34" charset="0"/>
              <a:buChar char="•"/>
            </a:pPr>
            <a:r>
              <a:rPr lang="en-US" dirty="0"/>
              <a:t>The model can help healthcare providers identify at-risk patients early, enabling timely interventions. </a:t>
            </a:r>
          </a:p>
          <a:p>
            <a:pPr marL="285750" indent="-285750" algn="just">
              <a:lnSpc>
                <a:spcPct val="150000"/>
              </a:lnSpc>
              <a:buFont typeface="Arial" panose="020B0604020202020204" pitchFamily="34" charset="0"/>
              <a:buChar char="•"/>
            </a:pPr>
            <a:r>
              <a:rPr lang="en-US" dirty="0"/>
              <a:t>The Random Forest model outperformed others, offering a robust solution for real-world application. </a:t>
            </a:r>
          </a:p>
          <a:p>
            <a:pPr marL="285750" indent="-285750" algn="just">
              <a:lnSpc>
                <a:spcPct val="150000"/>
              </a:lnSpc>
              <a:buFont typeface="Arial" panose="020B0604020202020204" pitchFamily="34" charset="0"/>
              <a:buChar char="•"/>
            </a:pPr>
            <a:r>
              <a:rPr lang="en-US" dirty="0"/>
              <a:t>Future work could focus on incorporating additional medical features and optimizing the model further for deployment in healthcare settings.</a:t>
            </a:r>
          </a:p>
          <a:p>
            <a:pPr marL="285750" indent="-285750" algn="just">
              <a:lnSpc>
                <a:spcPct val="150000"/>
              </a:lnSpc>
              <a:buFont typeface="Arial" panose="020B0604020202020204" pitchFamily="34" charset="0"/>
              <a:buChar char="•"/>
            </a:pPr>
            <a:r>
              <a:rPr lang="en-US" b="1" dirty="0"/>
              <a:t>Impact</a:t>
            </a:r>
            <a:r>
              <a:rPr lang="en-US" dirty="0"/>
              <a:t>: Improved early diagnosis, better resource allocation, and personalized treatment plans for diabetic patients.</a:t>
            </a:r>
          </a:p>
        </p:txBody>
      </p:sp>
    </p:spTree>
    <p:extLst>
      <p:ext uri="{BB962C8B-B14F-4D97-AF65-F5344CB8AC3E}">
        <p14:creationId xmlns:p14="http://schemas.microsoft.com/office/powerpoint/2010/main" val="201887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RASHAD</a:t>
            </a:r>
          </a:p>
          <a:p>
            <a:r>
              <a:rPr lang="en-US" sz="1400" dirty="0">
                <a:cs typeface="Arial"/>
              </a:rPr>
              <a:t>Student ID : STU623aff29e0a941648033577</a:t>
            </a:r>
          </a:p>
          <a:p>
            <a:r>
              <a:rPr lang="en-US" sz="1400" dirty="0">
                <a:cs typeface="Arial"/>
              </a:rPr>
              <a:t>College Name : M.A.M. COLLEGE OF ENGINEERING AND TECHNOLOGY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37354" y="3523023"/>
            <a:ext cx="7469288"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Healthcare Prediction on Diabetic Patients using Python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3" name="TextBox 2">
            <a:extLst>
              <a:ext uri="{FF2B5EF4-FFF2-40B4-BE49-F238E27FC236}">
                <a16:creationId xmlns:a16="http://schemas.microsoft.com/office/drawing/2014/main" id="{2397142E-E2E3-AD5D-73CB-08EAE3511AEB}"/>
              </a:ext>
            </a:extLst>
          </p:cNvPr>
          <p:cNvSpPr txBox="1"/>
          <p:nvPr/>
        </p:nvSpPr>
        <p:spPr>
          <a:xfrm>
            <a:off x="468351" y="1293541"/>
            <a:ext cx="8296508" cy="1991379"/>
          </a:xfrm>
          <a:prstGeom prst="rect">
            <a:avLst/>
          </a:prstGeom>
          <a:noFill/>
        </p:spPr>
        <p:txBody>
          <a:bodyPr wrap="square" rtlCol="0">
            <a:spAutoFit/>
          </a:bodyPr>
          <a:lstStyle/>
          <a:p>
            <a:pPr algn="just">
              <a:lnSpc>
                <a:spcPct val="150000"/>
              </a:lnSpc>
            </a:pPr>
            <a:r>
              <a:rPr lang="en-US" dirty="0"/>
              <a:t>This project aims to predict the likelihood of diabetes in patients based on various health-related attributes. By using machine learning algorithms in Python, we analyze patient data such as age, BMI, blood sugar levels, and other medical features to develop a predictive model. The goal is to assist healthcare providers in early detection and prevention of diabetes, improving patient care and reducing medical costs. The model's performance is evaluated using various metrics to ensure accuracy and reliability</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3" name="TextBox 2">
            <a:extLst>
              <a:ext uri="{FF2B5EF4-FFF2-40B4-BE49-F238E27FC236}">
                <a16:creationId xmlns:a16="http://schemas.microsoft.com/office/drawing/2014/main" id="{C7399A54-2807-07A5-94BB-8AC77C82BADC}"/>
              </a:ext>
            </a:extLst>
          </p:cNvPr>
          <p:cNvSpPr txBox="1"/>
          <p:nvPr/>
        </p:nvSpPr>
        <p:spPr>
          <a:xfrm>
            <a:off x="468351" y="1293541"/>
            <a:ext cx="8296508" cy="1668214"/>
          </a:xfrm>
          <a:prstGeom prst="rect">
            <a:avLst/>
          </a:prstGeom>
          <a:noFill/>
        </p:spPr>
        <p:txBody>
          <a:bodyPr wrap="square" rtlCol="0">
            <a:spAutoFit/>
          </a:bodyPr>
          <a:lstStyle/>
          <a:p>
            <a:pPr algn="just">
              <a:lnSpc>
                <a:spcPct val="150000"/>
              </a:lnSpc>
            </a:pPr>
            <a:r>
              <a:rPr lang="en-US" dirty="0"/>
              <a:t>Diabetes has become one of the most prevalent chronic diseases globally, and early detection is key to managing its effects. With the increasing number of diabetic patients, manual diagnosis and treatment plans have become challenging for healthcare providers. The problem is to accurately predict whether a patient is at risk of diabetes based on their medical data, allowing for early intervention and personalized care.</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5937C073-37BC-2C39-569B-0F7EA83239A1}"/>
              </a:ext>
            </a:extLst>
          </p:cNvPr>
          <p:cNvSpPr txBox="1"/>
          <p:nvPr/>
        </p:nvSpPr>
        <p:spPr>
          <a:xfrm>
            <a:off x="297366" y="988974"/>
            <a:ext cx="8296508" cy="3930371"/>
          </a:xfrm>
          <a:prstGeom prst="rect">
            <a:avLst/>
          </a:prstGeom>
          <a:noFill/>
        </p:spPr>
        <p:txBody>
          <a:bodyPr wrap="square" rtlCol="0">
            <a:spAutoFit/>
          </a:bodyPr>
          <a:lstStyle/>
          <a:p>
            <a:pPr algn="just">
              <a:lnSpc>
                <a:spcPct val="150000"/>
              </a:lnSpc>
            </a:pPr>
            <a:r>
              <a:rPr lang="en-US" b="1" dirty="0"/>
              <a:t>Objective</a:t>
            </a:r>
            <a:r>
              <a:rPr lang="en-US" dirty="0"/>
              <a:t>: </a:t>
            </a:r>
          </a:p>
          <a:p>
            <a:pPr lvl="2" algn="just">
              <a:lnSpc>
                <a:spcPct val="150000"/>
              </a:lnSpc>
            </a:pPr>
            <a:r>
              <a:rPr lang="en-US" dirty="0"/>
              <a:t>    To build a predictive model that can accurately predict the likelihood of diabetes in patients.</a:t>
            </a:r>
          </a:p>
          <a:p>
            <a:pPr algn="just">
              <a:lnSpc>
                <a:spcPct val="150000"/>
              </a:lnSpc>
            </a:pPr>
            <a:r>
              <a:rPr lang="en-US" b="1" dirty="0"/>
              <a:t>Data Source</a:t>
            </a:r>
            <a:r>
              <a:rPr lang="en-US" dirty="0"/>
              <a:t>: </a:t>
            </a:r>
          </a:p>
          <a:p>
            <a:pPr algn="just">
              <a:lnSpc>
                <a:spcPct val="150000"/>
              </a:lnSpc>
            </a:pPr>
            <a:r>
              <a:rPr lang="en-US" dirty="0"/>
              <a:t>    The dataset contains medical records of patients, including attributes such as age, gender, BMI, blood pressure, glucose level, and insulin level.</a:t>
            </a:r>
          </a:p>
          <a:p>
            <a:pPr algn="just">
              <a:lnSpc>
                <a:spcPct val="150000"/>
              </a:lnSpc>
            </a:pPr>
            <a:r>
              <a:rPr lang="en-US" b="1" dirty="0"/>
              <a:t>Methodology</a:t>
            </a:r>
            <a:r>
              <a:rPr lang="en-US" dirty="0"/>
              <a:t>: </a:t>
            </a:r>
          </a:p>
          <a:p>
            <a:pPr marL="285750" lvl="1" indent="-285750" algn="just">
              <a:lnSpc>
                <a:spcPct val="150000"/>
              </a:lnSpc>
              <a:buFont typeface="Arial" panose="020B0604020202020204" pitchFamily="34" charset="0"/>
              <a:buChar char="•"/>
            </a:pPr>
            <a:r>
              <a:rPr lang="en-US" dirty="0"/>
              <a:t>Preprocessing of the dataset to handle missing values and outliers.</a:t>
            </a:r>
          </a:p>
          <a:p>
            <a:pPr marL="285750" lvl="1" indent="-285750" algn="just">
              <a:lnSpc>
                <a:spcPct val="150000"/>
              </a:lnSpc>
              <a:buFont typeface="Arial" panose="020B0604020202020204" pitchFamily="34" charset="0"/>
              <a:buChar char="•"/>
            </a:pPr>
            <a:r>
              <a:rPr lang="en-US" dirty="0"/>
              <a:t>Feature selection and scaling. </a:t>
            </a:r>
          </a:p>
          <a:p>
            <a:pPr marL="285750" lvl="1" indent="-285750" algn="just">
              <a:lnSpc>
                <a:spcPct val="150000"/>
              </a:lnSpc>
              <a:buFont typeface="Arial" panose="020B0604020202020204" pitchFamily="34" charset="0"/>
              <a:buChar char="•"/>
            </a:pPr>
            <a:r>
              <a:rPr lang="en-US" dirty="0"/>
              <a:t>Application of machine learning algorithms to train models.</a:t>
            </a:r>
          </a:p>
          <a:p>
            <a:pPr marL="285750" lvl="1" indent="-285750" algn="just">
              <a:lnSpc>
                <a:spcPct val="150000"/>
              </a:lnSpc>
              <a:buFont typeface="Arial" panose="020B0604020202020204" pitchFamily="34" charset="0"/>
              <a:buChar char="•"/>
            </a:pPr>
            <a:r>
              <a:rPr lang="en-US" dirty="0"/>
              <a:t>Evaluation of model performance using metrics such as accuracy, precision, recall, and F1 score.</a:t>
            </a:r>
          </a:p>
          <a:p>
            <a:pPr algn="just">
              <a:lnSpc>
                <a:spcPct val="150000"/>
              </a:lnSpc>
            </a:pPr>
            <a:r>
              <a:rPr lang="en-US" b="1" dirty="0"/>
              <a:t>Outcome</a:t>
            </a:r>
            <a:r>
              <a:rPr lang="en-US" dirty="0"/>
              <a:t>: </a:t>
            </a:r>
          </a:p>
          <a:p>
            <a:pPr algn="just">
              <a:lnSpc>
                <a:spcPct val="150000"/>
              </a:lnSpc>
            </a:pPr>
            <a:r>
              <a:rPr lang="en-US" dirty="0"/>
              <a:t>    A reliable model that helps in the early detection of diabetes.</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5" name="TextBox 4">
            <a:extLst>
              <a:ext uri="{FF2B5EF4-FFF2-40B4-BE49-F238E27FC236}">
                <a16:creationId xmlns:a16="http://schemas.microsoft.com/office/drawing/2014/main" id="{B8C7E007-9DFD-AD0E-42B5-BC57358150CA}"/>
              </a:ext>
            </a:extLst>
          </p:cNvPr>
          <p:cNvSpPr txBox="1"/>
          <p:nvPr/>
        </p:nvSpPr>
        <p:spPr>
          <a:xfrm>
            <a:off x="245327" y="1174828"/>
            <a:ext cx="8296508" cy="3284041"/>
          </a:xfrm>
          <a:prstGeom prst="rect">
            <a:avLst/>
          </a:prstGeom>
          <a:noFill/>
        </p:spPr>
        <p:txBody>
          <a:bodyPr wrap="square" rtlCol="0">
            <a:spAutoFit/>
          </a:bodyPr>
          <a:lstStyle/>
          <a:p>
            <a:pPr algn="just">
              <a:lnSpc>
                <a:spcPct val="150000"/>
              </a:lnSpc>
            </a:pPr>
            <a:r>
              <a:rPr lang="en-US" b="1" dirty="0"/>
              <a:t>Data Collection &amp; Preprocessing: </a:t>
            </a:r>
          </a:p>
          <a:p>
            <a:pPr algn="just">
              <a:lnSpc>
                <a:spcPct val="150000"/>
              </a:lnSpc>
            </a:pPr>
            <a:r>
              <a:rPr lang="en-US" dirty="0"/>
              <a:t>    Gather and clean the medical data to ensure accuracy and consistency.</a:t>
            </a:r>
          </a:p>
          <a:p>
            <a:pPr algn="just">
              <a:lnSpc>
                <a:spcPct val="150000"/>
              </a:lnSpc>
            </a:pPr>
            <a:r>
              <a:rPr lang="en-US" b="1" dirty="0"/>
              <a:t>Feature Engineering: </a:t>
            </a:r>
          </a:p>
          <a:p>
            <a:pPr algn="just">
              <a:lnSpc>
                <a:spcPct val="150000"/>
              </a:lnSpc>
            </a:pPr>
            <a:r>
              <a:rPr lang="en-US" dirty="0"/>
              <a:t>    Select relevant features that contribute to diabetes prediction and scale them appropriately.</a:t>
            </a:r>
          </a:p>
          <a:p>
            <a:pPr algn="just">
              <a:lnSpc>
                <a:spcPct val="150000"/>
              </a:lnSpc>
            </a:pPr>
            <a:r>
              <a:rPr lang="en-US" b="1" dirty="0"/>
              <a:t>Machine Learning Models:</a:t>
            </a:r>
          </a:p>
          <a:p>
            <a:pPr algn="just">
              <a:lnSpc>
                <a:spcPct val="150000"/>
              </a:lnSpc>
            </a:pPr>
            <a:r>
              <a:rPr lang="en-US" dirty="0"/>
              <a:t>    Use classification algorithms such as Logistic Regression, Decision Trees, Random Forest, and Support Vector Machines (SVM). Train and test multiple models to compare performance.</a:t>
            </a:r>
          </a:p>
          <a:p>
            <a:pPr algn="just">
              <a:lnSpc>
                <a:spcPct val="150000"/>
              </a:lnSpc>
            </a:pPr>
            <a:r>
              <a:rPr lang="en-US" b="1" dirty="0"/>
              <a:t>Evaluation &amp; Deployment: </a:t>
            </a:r>
          </a:p>
          <a:p>
            <a:pPr algn="just">
              <a:lnSpc>
                <a:spcPct val="150000"/>
              </a:lnSpc>
            </a:pPr>
            <a:r>
              <a:rPr lang="en-US" dirty="0"/>
              <a:t>    Select the model with the best performance and deploy it as a prediction tool for healthcare providers.</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TextBox 1">
            <a:extLst>
              <a:ext uri="{FF2B5EF4-FFF2-40B4-BE49-F238E27FC236}">
                <a16:creationId xmlns:a16="http://schemas.microsoft.com/office/drawing/2014/main" id="{57D487F7-0183-512D-E1C0-43B67EF37417}"/>
              </a:ext>
            </a:extLst>
          </p:cNvPr>
          <p:cNvSpPr txBox="1"/>
          <p:nvPr/>
        </p:nvSpPr>
        <p:spPr>
          <a:xfrm>
            <a:off x="468351" y="1293541"/>
            <a:ext cx="8296508" cy="2960875"/>
          </a:xfrm>
          <a:prstGeom prst="rect">
            <a:avLst/>
          </a:prstGeom>
          <a:noFill/>
        </p:spPr>
        <p:txBody>
          <a:bodyPr wrap="square" rtlCol="0">
            <a:spAutoFit/>
          </a:bodyPr>
          <a:lstStyle/>
          <a:p>
            <a:pPr algn="just">
              <a:lnSpc>
                <a:spcPct val="150000"/>
              </a:lnSpc>
            </a:pPr>
            <a:r>
              <a:rPr lang="en-US" b="1" dirty="0"/>
              <a:t>Programming Language</a:t>
            </a:r>
            <a:r>
              <a:rPr lang="en-US" dirty="0"/>
              <a:t>: Python</a:t>
            </a:r>
          </a:p>
          <a:p>
            <a:pPr algn="just">
              <a:lnSpc>
                <a:spcPct val="150000"/>
              </a:lnSpc>
            </a:pPr>
            <a:r>
              <a:rPr lang="en-US" b="1" dirty="0"/>
              <a:t>Libraries/Frameworks:</a:t>
            </a:r>
          </a:p>
          <a:p>
            <a:pPr marL="285750" indent="-285750" algn="just">
              <a:lnSpc>
                <a:spcPct val="150000"/>
              </a:lnSpc>
              <a:buFont typeface="Arial" panose="020B0604020202020204" pitchFamily="34" charset="0"/>
              <a:buChar char="•"/>
            </a:pPr>
            <a:r>
              <a:rPr lang="en-US" dirty="0"/>
              <a:t>pandas for data manipulation and preprocessing.</a:t>
            </a:r>
          </a:p>
          <a:p>
            <a:pPr marL="285750" indent="-285750" algn="just">
              <a:lnSpc>
                <a:spcPct val="150000"/>
              </a:lnSpc>
              <a:buFont typeface="Arial" panose="020B0604020202020204" pitchFamily="34" charset="0"/>
              <a:buChar char="•"/>
            </a:pPr>
            <a:r>
              <a:rPr lang="en-US" dirty="0"/>
              <a:t>NumPy for numerical operations.</a:t>
            </a:r>
          </a:p>
          <a:p>
            <a:pPr marL="285750" indent="-285750" algn="just">
              <a:lnSpc>
                <a:spcPct val="150000"/>
              </a:lnSpc>
              <a:buFont typeface="Arial" panose="020B0604020202020204" pitchFamily="34" charset="0"/>
              <a:buChar char="•"/>
            </a:pPr>
            <a:r>
              <a:rPr lang="en-US" dirty="0"/>
              <a:t>Scikit-learn for machine learning algorithms and model evaluation.</a:t>
            </a:r>
          </a:p>
          <a:p>
            <a:pPr marL="285750" indent="-285750" algn="just">
              <a:lnSpc>
                <a:spcPct val="150000"/>
              </a:lnSpc>
              <a:buFont typeface="Arial" panose="020B0604020202020204" pitchFamily="34" charset="0"/>
              <a:buChar char="•"/>
            </a:pPr>
            <a:r>
              <a:rPr lang="en-US" dirty="0"/>
              <a:t>Matplotlib/Seaborn for data visualization and insights.</a:t>
            </a:r>
          </a:p>
          <a:p>
            <a:pPr marL="285750" indent="-285750" algn="just">
              <a:lnSpc>
                <a:spcPct val="150000"/>
              </a:lnSpc>
              <a:buFont typeface="Arial" panose="020B0604020202020204" pitchFamily="34" charset="0"/>
              <a:buChar char="•"/>
            </a:pPr>
            <a:r>
              <a:rPr lang="en-US" dirty="0"/>
              <a:t>Jupyter Notebooks for interactive development and analysis.</a:t>
            </a:r>
          </a:p>
          <a:p>
            <a:pPr algn="just">
              <a:lnSpc>
                <a:spcPct val="150000"/>
              </a:lnSpc>
            </a:pPr>
            <a:r>
              <a:rPr lang="en-US" b="1" dirty="0"/>
              <a:t>Tools</a:t>
            </a:r>
            <a:r>
              <a:rPr lang="en-US" dirty="0"/>
              <a:t>:</a:t>
            </a:r>
          </a:p>
          <a:p>
            <a:pPr algn="just">
              <a:lnSpc>
                <a:spcPct val="150000"/>
              </a:lnSpc>
            </a:pPr>
            <a:r>
              <a:rPr lang="en-US" dirty="0"/>
              <a:t>    Google </a:t>
            </a:r>
            <a:r>
              <a:rPr lang="en-US" dirty="0" err="1"/>
              <a:t>Colab</a:t>
            </a:r>
            <a:r>
              <a:rPr lang="en-US" dirty="0"/>
              <a:t> for model training and testing</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3" name="TextBox 2">
            <a:extLst>
              <a:ext uri="{FF2B5EF4-FFF2-40B4-BE49-F238E27FC236}">
                <a16:creationId xmlns:a16="http://schemas.microsoft.com/office/drawing/2014/main" id="{04024E59-FD1C-8354-78DE-ACBD7397B090}"/>
              </a:ext>
            </a:extLst>
          </p:cNvPr>
          <p:cNvSpPr txBox="1"/>
          <p:nvPr/>
        </p:nvSpPr>
        <p:spPr>
          <a:xfrm>
            <a:off x="423746" y="1004393"/>
            <a:ext cx="8296508" cy="2960875"/>
          </a:xfrm>
          <a:prstGeom prst="rect">
            <a:avLst/>
          </a:prstGeom>
          <a:noFill/>
        </p:spPr>
        <p:txBody>
          <a:bodyPr wrap="square" rtlCol="0">
            <a:spAutoFit/>
          </a:bodyPr>
          <a:lstStyle/>
          <a:p>
            <a:pPr algn="just">
              <a:lnSpc>
                <a:spcPct val="150000"/>
              </a:lnSpc>
            </a:pPr>
            <a:r>
              <a:rPr lang="en-US" b="1" dirty="0"/>
              <a:t>Data Preprocessing</a:t>
            </a:r>
            <a:r>
              <a:rPr lang="en-US" dirty="0"/>
              <a:t>:</a:t>
            </a:r>
          </a:p>
          <a:p>
            <a:pPr marL="285750" indent="-285750" algn="just">
              <a:lnSpc>
                <a:spcPct val="150000"/>
              </a:lnSpc>
              <a:buFont typeface="Arial" panose="020B0604020202020204" pitchFamily="34" charset="0"/>
              <a:buChar char="•"/>
            </a:pPr>
            <a:r>
              <a:rPr lang="en-US" dirty="0"/>
              <a:t>Handled missing values and outliers.</a:t>
            </a:r>
          </a:p>
          <a:p>
            <a:pPr marL="285750" indent="-285750" algn="just">
              <a:lnSpc>
                <a:spcPct val="150000"/>
              </a:lnSpc>
              <a:buFont typeface="Arial" panose="020B0604020202020204" pitchFamily="34" charset="0"/>
              <a:buChar char="•"/>
            </a:pPr>
            <a:r>
              <a:rPr lang="en-US" dirty="0"/>
              <a:t>Normalized and standardized numerical features.</a:t>
            </a:r>
          </a:p>
          <a:p>
            <a:pPr marL="285750" indent="-285750" algn="just">
              <a:lnSpc>
                <a:spcPct val="150000"/>
              </a:lnSpc>
              <a:buFont typeface="Arial" panose="020B0604020202020204" pitchFamily="34" charset="0"/>
              <a:buChar char="•"/>
            </a:pPr>
            <a:r>
              <a:rPr lang="en-US" dirty="0"/>
              <a:t>Split the data into training and testing sets.</a:t>
            </a:r>
          </a:p>
          <a:p>
            <a:pPr algn="just">
              <a:lnSpc>
                <a:spcPct val="150000"/>
              </a:lnSpc>
            </a:pPr>
            <a:r>
              <a:rPr lang="en-US" b="1" dirty="0"/>
              <a:t>Models Evaluated</a:t>
            </a:r>
            <a:r>
              <a:rPr lang="en-US" dirty="0"/>
              <a:t>:</a:t>
            </a:r>
          </a:p>
          <a:p>
            <a:pPr marL="285750" indent="-285750" algn="just">
              <a:lnSpc>
                <a:spcPct val="150000"/>
              </a:lnSpc>
              <a:buFont typeface="Arial" panose="020B0604020202020204" pitchFamily="34" charset="0"/>
              <a:buChar char="•"/>
            </a:pPr>
            <a:r>
              <a:rPr lang="en-US" dirty="0"/>
              <a:t>Logistic Regression: Baseline model with simple linear decision boundary.</a:t>
            </a:r>
          </a:p>
          <a:p>
            <a:pPr marL="285750" indent="-285750" algn="just">
              <a:lnSpc>
                <a:spcPct val="150000"/>
              </a:lnSpc>
              <a:buFont typeface="Arial" panose="020B0604020202020204" pitchFamily="34" charset="0"/>
              <a:buChar char="•"/>
            </a:pPr>
            <a:r>
              <a:rPr lang="en-US" dirty="0"/>
              <a:t>Decision Tree Classifier: Non-linear model to capture complex relationships.</a:t>
            </a:r>
          </a:p>
          <a:p>
            <a:pPr marL="285750" indent="-285750" algn="just">
              <a:lnSpc>
                <a:spcPct val="150000"/>
              </a:lnSpc>
              <a:buFont typeface="Arial" panose="020B0604020202020204" pitchFamily="34" charset="0"/>
              <a:buChar char="•"/>
            </a:pPr>
            <a:r>
              <a:rPr lang="en-US" dirty="0"/>
              <a:t>Random Forest Classifier: Ensemble model to improve prediction accuracy.</a:t>
            </a:r>
          </a:p>
          <a:p>
            <a:pPr marL="285750" indent="-285750" algn="just">
              <a:lnSpc>
                <a:spcPct val="150000"/>
              </a:lnSpc>
              <a:buFont typeface="Arial" panose="020B0604020202020204" pitchFamily="34" charset="0"/>
              <a:buChar char="•"/>
            </a:pPr>
            <a:r>
              <a:rPr lang="en-US" dirty="0"/>
              <a:t>Support Vector Machine (SVM): Model to handle high-dimensional spaces effectively.</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Internship</Template>
  <TotalTime>86</TotalTime>
  <Words>704</Words>
  <Application>Microsoft Office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Mr. Pèrféct</cp:lastModifiedBy>
  <cp:revision>16</cp:revision>
  <dcterms:modified xsi:type="dcterms:W3CDTF">2024-11-30T18:26:11Z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