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3200" dirty="0"/>
              <a:t>演示</a:t>
            </a:r>
            <a:r>
              <a:rPr lang="zh-CN" altLang="en-US" sz="3200" dirty="0" smtClean="0"/>
              <a:t>数据压缩从</a:t>
            </a:r>
            <a:r>
              <a:rPr lang="en-US" altLang="zh-CN" sz="3200" dirty="0" smtClean="0"/>
              <a:t>1532</a:t>
            </a:r>
            <a:r>
              <a:rPr lang="zh-CN" altLang="en-US" sz="3200" dirty="0" smtClean="0"/>
              <a:t>字节到</a:t>
            </a:r>
            <a:r>
              <a:rPr lang="en-US" altLang="zh-CN" sz="3200" dirty="0" smtClean="0"/>
              <a:t>21</a:t>
            </a:r>
            <a:r>
              <a:rPr lang="zh-CN" altLang="en-US" sz="3200" dirty="0" smtClean="0"/>
              <a:t>字节</a:t>
            </a:r>
            <a:endParaRPr lang="zh-CN" altLang="en-US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演示数据压缩大小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原始</c:v>
                </c:pt>
                <c:pt idx="1">
                  <c:v>裸奔后</c:v>
                </c:pt>
                <c:pt idx="2">
                  <c:v>瘦身后</c:v>
                </c:pt>
                <c:pt idx="3">
                  <c:v>浓缩后</c:v>
                </c:pt>
                <c:pt idx="4">
                  <c:v>压缩后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1532</c:v>
                </c:pt>
                <c:pt idx="1">
                  <c:v>1198</c:v>
                </c:pt>
                <c:pt idx="2">
                  <c:v>846</c:v>
                </c:pt>
                <c:pt idx="3">
                  <c:v>728</c:v>
                </c:pt>
                <c:pt idx="4">
                  <c:v>555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462984"/>
        <c:axId val="205463768"/>
      </c:barChart>
      <c:catAx>
        <c:axId val="205462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463768"/>
        <c:crosses val="autoZero"/>
        <c:auto val="1"/>
        <c:lblAlgn val="ctr"/>
        <c:lblOffset val="100"/>
        <c:noMultiLvlLbl val="0"/>
      </c:catAx>
      <c:valAx>
        <c:axId val="205463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462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3200" dirty="0"/>
              <a:t>一个真实的</a:t>
            </a:r>
            <a:r>
              <a:rPr lang="en-US" altLang="zh-CN" sz="3200" dirty="0"/>
              <a:t>184K</a:t>
            </a:r>
            <a:r>
              <a:rPr lang="zh-CN" altLang="en-US" sz="3200" dirty="0"/>
              <a:t>的详单</a:t>
            </a:r>
            <a:r>
              <a:rPr lang="zh-CN" altLang="en-US" sz="3200" dirty="0" smtClean="0"/>
              <a:t>数据压缩后变成</a:t>
            </a:r>
            <a:r>
              <a:rPr lang="en-US" altLang="zh-CN" sz="3200" dirty="0" smtClean="0"/>
              <a:t>6K</a:t>
            </a:r>
            <a:endParaRPr lang="zh-CN" altLang="en-US" sz="3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一个真实的184K的详单数据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原始</c:v>
                </c:pt>
                <c:pt idx="1">
                  <c:v>裸奔后</c:v>
                </c:pt>
                <c:pt idx="2">
                  <c:v>瘦身后</c:v>
                </c:pt>
                <c:pt idx="3">
                  <c:v>浓缩后</c:v>
                </c:pt>
                <c:pt idx="4">
                  <c:v>压缩后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184234</c:v>
                </c:pt>
                <c:pt idx="1">
                  <c:v>142858</c:v>
                </c:pt>
                <c:pt idx="2">
                  <c:v>52501</c:v>
                </c:pt>
                <c:pt idx="3">
                  <c:v>30837</c:v>
                </c:pt>
                <c:pt idx="4">
                  <c:v>6107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466120"/>
        <c:axId val="205466512"/>
      </c:barChart>
      <c:catAx>
        <c:axId val="20546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466512"/>
        <c:crosses val="autoZero"/>
        <c:auto val="1"/>
        <c:lblAlgn val="ctr"/>
        <c:lblOffset val="100"/>
        <c:noMultiLvlLbl val="0"/>
      </c:catAx>
      <c:valAx>
        <c:axId val="2054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46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b="1" dirty="0" smtClean="0">
                <a:solidFill>
                  <a:srgbClr val="0070C0"/>
                </a:solidFill>
              </a:rPr>
              <a:t>真实日志测试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1</a:t>
            </a:r>
          </a:p>
          <a:p>
            <a:pPr algn="l">
              <a:defRPr sz="2800"/>
            </a:pPr>
            <a:r>
              <a:rPr lang="en-US" altLang="zh-CN" sz="2800" dirty="0" smtClean="0"/>
              <a:t>JSON</a:t>
            </a:r>
            <a:r>
              <a:rPr lang="zh-CN" altLang="en-US" sz="2800" dirty="0" smtClean="0"/>
              <a:t>字符串数量</a:t>
            </a:r>
            <a:r>
              <a:rPr lang="en-US" altLang="zh-CN" sz="2800" dirty="0" smtClean="0"/>
              <a:t>: 113686</a:t>
            </a:r>
            <a:r>
              <a:rPr lang="zh-CN" altLang="en-US" sz="2800" dirty="0" smtClean="0"/>
              <a:t>条</a:t>
            </a:r>
            <a:endParaRPr lang="en-US" altLang="zh-CN" sz="2800" dirty="0" smtClean="0"/>
          </a:p>
          <a:p>
            <a:pPr algn="l">
              <a:defRPr sz="2800"/>
            </a:pPr>
            <a:r>
              <a:rPr lang="zh-CN" altLang="en-US" sz="2800" dirty="0" smtClean="0"/>
              <a:t>生成和解析时间</a:t>
            </a:r>
            <a:r>
              <a:rPr lang="en-US" altLang="zh-CN" sz="2800" dirty="0" smtClean="0"/>
              <a:t>: 5</a:t>
            </a:r>
            <a:r>
              <a:rPr lang="zh-CN" altLang="en-US" sz="2800" dirty="0" smtClean="0"/>
              <a:t>分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总</a:t>
            </a:r>
            <a:r>
              <a:rPr lang="en-US" altLang="zh-CN" sz="2800" dirty="0" smtClean="0"/>
              <a:t>)/2.8</a:t>
            </a:r>
            <a:r>
              <a:rPr lang="zh-CN" altLang="en-US" sz="2800" dirty="0" smtClean="0"/>
              <a:t>毫秒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均</a:t>
            </a:r>
            <a:r>
              <a:rPr lang="en-US" altLang="zh-CN" sz="2800" dirty="0" smtClean="0"/>
              <a:t>)</a:t>
            </a:r>
          </a:p>
          <a:p>
            <a:pPr algn="l">
              <a:defRPr sz="2800"/>
            </a:pPr>
            <a:r>
              <a:rPr lang="zh-CN" altLang="en-US" sz="2800" dirty="0" smtClean="0"/>
              <a:t>原始</a:t>
            </a:r>
            <a:r>
              <a:rPr lang="en-US" altLang="zh-CN" sz="2800" dirty="0" smtClean="0"/>
              <a:t>JSON</a:t>
            </a:r>
            <a:r>
              <a:rPr lang="zh-CN" altLang="en-US" sz="2800" dirty="0" smtClean="0"/>
              <a:t>总大小</a:t>
            </a:r>
            <a:r>
              <a:rPr lang="en-US" altLang="zh-CN" sz="2800" dirty="0" smtClean="0"/>
              <a:t>:</a:t>
            </a:r>
            <a:r>
              <a:rPr lang="en-US" altLang="zh-CN" sz="2800" baseline="0" dirty="0" smtClean="0"/>
              <a:t> 351841K</a:t>
            </a:r>
          </a:p>
          <a:p>
            <a:pPr algn="l">
              <a:defRPr sz="2800"/>
            </a:pPr>
            <a:r>
              <a:rPr lang="zh-CN" altLang="en-US" sz="2800" dirty="0" smtClean="0"/>
              <a:t>浓缩</a:t>
            </a:r>
            <a:r>
              <a:rPr lang="en-US" altLang="zh-CN" sz="2800" dirty="0" smtClean="0"/>
              <a:t>JSON</a:t>
            </a:r>
            <a:r>
              <a:rPr lang="zh-CN" altLang="en-US" sz="2800" dirty="0" smtClean="0"/>
              <a:t>总大小</a:t>
            </a:r>
            <a:r>
              <a:rPr lang="en-US" altLang="zh-CN" sz="2800" dirty="0" smtClean="0"/>
              <a:t>:</a:t>
            </a:r>
            <a:r>
              <a:rPr lang="en-US" altLang="zh-CN" sz="2800" baseline="0" dirty="0" smtClean="0"/>
              <a:t> 080999K</a:t>
            </a:r>
            <a:endParaRPr lang="en-US" altLang="zh-CN" sz="2800" dirty="0" smtClean="0"/>
          </a:p>
          <a:p>
            <a:pPr algn="l">
              <a:defRPr sz="2800"/>
            </a:pPr>
            <a:endParaRPr lang="en-US" altLang="zh-CN" sz="2800" dirty="0" smtClean="0"/>
          </a:p>
        </c:rich>
      </c:tx>
      <c:layout>
        <c:manualLayout>
          <c:xMode val="edge"/>
          <c:yMode val="edge"/>
          <c:x val="7.8085882388933908E-2"/>
          <c:y val="2.22222254625583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603503330339841"/>
          <c:y val="0.4969816997640274"/>
          <c:w val="0.69167328507818937"/>
          <c:h val="0.39909119263505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11万日志中JSON优化对比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原始</c:v>
                </c:pt>
                <c:pt idx="1">
                  <c:v>浓缩后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351841</c:v>
                </c:pt>
                <c:pt idx="1">
                  <c:v>30837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014360"/>
        <c:axId val="337013968"/>
      </c:barChart>
      <c:catAx>
        <c:axId val="337014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7013968"/>
        <c:crosses val="autoZero"/>
        <c:auto val="1"/>
        <c:lblAlgn val="ctr"/>
        <c:lblOffset val="100"/>
        <c:noMultiLvlLbl val="0"/>
      </c:catAx>
      <c:valAx>
        <c:axId val="33701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7014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b="1" dirty="0" smtClean="0">
                <a:solidFill>
                  <a:srgbClr val="0070C0"/>
                </a:solidFill>
              </a:rPr>
              <a:t>真实日志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测试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2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algn="l">
              <a:defRPr sz="2800"/>
            </a:pPr>
            <a:r>
              <a:rPr lang="en-US" altLang="zh-CN" sz="2800" dirty="0" smtClean="0"/>
              <a:t>JSON</a:t>
            </a:r>
            <a:r>
              <a:rPr lang="zh-CN" altLang="en-US" sz="2800" dirty="0" smtClean="0"/>
              <a:t>字符串数量</a:t>
            </a:r>
            <a:r>
              <a:rPr lang="en-US" altLang="zh-CN" sz="2800" dirty="0" smtClean="0"/>
              <a:t>: </a:t>
            </a:r>
            <a:r>
              <a:rPr lang="en-US" altLang="zh-CN" sz="2800" dirty="0" smtClean="0"/>
              <a:t>601216</a:t>
            </a:r>
            <a:r>
              <a:rPr lang="zh-CN" altLang="en-US" sz="2800" dirty="0" smtClean="0"/>
              <a:t>条</a:t>
            </a:r>
            <a:endParaRPr lang="en-US" altLang="zh-CN" sz="2800" dirty="0" smtClean="0"/>
          </a:p>
          <a:p>
            <a:pPr algn="l">
              <a:defRPr sz="2800"/>
            </a:pPr>
            <a:r>
              <a:rPr lang="zh-CN" altLang="en-US" sz="2800" dirty="0" smtClean="0"/>
              <a:t>生成和解析时间</a:t>
            </a:r>
            <a:r>
              <a:rPr lang="en-US" altLang="zh-CN" sz="2800" dirty="0" smtClean="0"/>
              <a:t>: </a:t>
            </a:r>
            <a:r>
              <a:rPr lang="en-US" altLang="zh-CN" sz="2800" dirty="0" smtClean="0"/>
              <a:t>24</a:t>
            </a:r>
            <a:r>
              <a:rPr lang="zh-CN" altLang="en-US" sz="2800" dirty="0" smtClean="0"/>
              <a:t>分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总</a:t>
            </a:r>
            <a:r>
              <a:rPr lang="en-US" altLang="zh-CN" sz="2800" dirty="0" smtClean="0"/>
              <a:t>)/</a:t>
            </a:r>
            <a:r>
              <a:rPr lang="en-US" altLang="zh-CN" sz="2800" dirty="0" smtClean="0"/>
              <a:t>2.4</a:t>
            </a:r>
            <a:r>
              <a:rPr lang="zh-CN" altLang="en-US" sz="2800" dirty="0" smtClean="0"/>
              <a:t>毫秒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均</a:t>
            </a:r>
            <a:r>
              <a:rPr lang="en-US" altLang="zh-CN" sz="2800" dirty="0" smtClean="0"/>
              <a:t>)</a:t>
            </a:r>
          </a:p>
          <a:p>
            <a:pPr algn="l">
              <a:defRPr sz="2800"/>
            </a:pPr>
            <a:r>
              <a:rPr lang="zh-CN" altLang="en-US" sz="2800" dirty="0" smtClean="0"/>
              <a:t>原始</a:t>
            </a:r>
            <a:r>
              <a:rPr lang="en-US" altLang="zh-CN" sz="2800" dirty="0" smtClean="0"/>
              <a:t>JSON</a:t>
            </a:r>
            <a:r>
              <a:rPr lang="zh-CN" altLang="en-US" sz="2800" dirty="0" smtClean="0"/>
              <a:t>总大小</a:t>
            </a:r>
            <a:r>
              <a:rPr lang="en-US" altLang="zh-CN" sz="2800" dirty="0" smtClean="0"/>
              <a:t>:</a:t>
            </a:r>
            <a:r>
              <a:rPr lang="en-US" altLang="zh-CN" sz="2800" baseline="0" dirty="0" smtClean="0"/>
              <a:t> </a:t>
            </a:r>
            <a:r>
              <a:rPr lang="en-US" altLang="zh-CN" sz="2800" baseline="0" dirty="0" smtClean="0"/>
              <a:t>1.18G</a:t>
            </a:r>
            <a:endParaRPr lang="en-US" altLang="zh-CN" sz="2800" baseline="0" dirty="0" smtClean="0"/>
          </a:p>
          <a:p>
            <a:pPr algn="l">
              <a:defRPr sz="2800"/>
            </a:pPr>
            <a:r>
              <a:rPr lang="zh-CN" altLang="en-US" sz="2800" dirty="0" smtClean="0"/>
              <a:t>浓缩</a:t>
            </a:r>
            <a:r>
              <a:rPr lang="en-US" altLang="zh-CN" sz="2800" dirty="0" smtClean="0"/>
              <a:t>JSON</a:t>
            </a:r>
            <a:r>
              <a:rPr lang="zh-CN" altLang="en-US" sz="2800" dirty="0" smtClean="0"/>
              <a:t>总大小</a:t>
            </a:r>
            <a:r>
              <a:rPr lang="en-US" altLang="zh-CN" sz="2800" dirty="0" smtClean="0"/>
              <a:t>:</a:t>
            </a:r>
            <a:r>
              <a:rPr lang="en-US" altLang="zh-CN" sz="2800" baseline="0" dirty="0" smtClean="0"/>
              <a:t> </a:t>
            </a:r>
            <a:r>
              <a:rPr lang="en-US" altLang="zh-CN" sz="2800" baseline="0" dirty="0" smtClean="0"/>
              <a:t>0.31G</a:t>
            </a:r>
            <a:endParaRPr lang="en-US" altLang="zh-CN" sz="2800" dirty="0" smtClean="0"/>
          </a:p>
          <a:p>
            <a:pPr algn="l">
              <a:defRPr sz="2800"/>
            </a:pPr>
            <a:endParaRPr lang="en-US" altLang="zh-CN" sz="2800" dirty="0" smtClean="0"/>
          </a:p>
        </c:rich>
      </c:tx>
      <c:layout>
        <c:manualLayout>
          <c:xMode val="edge"/>
          <c:yMode val="edge"/>
          <c:x val="7.8085882388933908E-2"/>
          <c:y val="2.22222254625583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603503330339841"/>
          <c:y val="0.4969816997640274"/>
          <c:w val="0.69167328507818937"/>
          <c:h val="0.39909119263505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60万日志中JSON优化对比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原始</c:v>
                </c:pt>
                <c:pt idx="1">
                  <c:v>浓缩后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1245465</c:v>
                </c:pt>
                <c:pt idx="1">
                  <c:v>323655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916256"/>
        <c:axId val="111919944"/>
      </c:barChart>
      <c:catAx>
        <c:axId val="33691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919944"/>
        <c:crosses val="autoZero"/>
        <c:auto val="1"/>
        <c:lblAlgn val="ctr"/>
        <c:lblOffset val="100"/>
        <c:noMultiLvlLbl val="0"/>
      </c:catAx>
      <c:valAx>
        <c:axId val="111919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691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5531-4F0E-4AC7-BA5F-0139B33355CF}" type="datetimeFigureOut">
              <a:rPr lang="zh-CN" altLang="en-US" smtClean="0"/>
              <a:t>2013/5/11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79405-7BA2-4FC7-8F70-F956473CB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79405-7BA2-4FC7-8F70-F956473CB3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6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AA4E-790D-4C29-8E4A-CFC666D4CBF0}" type="datetimeFigureOut">
              <a:rPr lang="zh-CN" altLang="en-US" smtClean="0"/>
              <a:t>2013/5/11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28B9-8259-4615-806C-33F9E0A05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2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AA4E-790D-4C29-8E4A-CFC666D4CBF0}" type="datetimeFigureOut">
              <a:rPr lang="zh-CN" altLang="en-US" smtClean="0"/>
              <a:t>2013/5/11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28B9-8259-4615-806C-33F9E0A05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9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AA4E-790D-4C29-8E4A-CFC666D4CBF0}" type="datetimeFigureOut">
              <a:rPr lang="zh-CN" altLang="en-US" smtClean="0"/>
              <a:t>2013/5/11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28B9-8259-4615-806C-33F9E0A05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7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AA4E-790D-4C29-8E4A-CFC666D4CBF0}" type="datetimeFigureOut">
              <a:rPr lang="zh-CN" altLang="en-US" smtClean="0"/>
              <a:t>2013/5/11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28B9-8259-4615-806C-33F9E0A05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6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AA4E-790D-4C29-8E4A-CFC666D4CBF0}" type="datetimeFigureOut">
              <a:rPr lang="zh-CN" altLang="en-US" smtClean="0"/>
              <a:t>2013/5/11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28B9-8259-4615-806C-33F9E0A05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8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AA4E-790D-4C29-8E4A-CFC666D4CBF0}" type="datetimeFigureOut">
              <a:rPr lang="zh-CN" altLang="en-US" smtClean="0"/>
              <a:t>2013/5/11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28B9-8259-4615-806C-33F9E0A05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1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AA4E-790D-4C29-8E4A-CFC666D4CBF0}" type="datetimeFigureOut">
              <a:rPr lang="zh-CN" altLang="en-US" smtClean="0"/>
              <a:t>2013/5/11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28B9-8259-4615-806C-33F9E0A05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5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AA4E-790D-4C29-8E4A-CFC666D4CBF0}" type="datetimeFigureOut">
              <a:rPr lang="zh-CN" altLang="en-US" smtClean="0"/>
              <a:t>2013/5/11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28B9-8259-4615-806C-33F9E0A05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0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AA4E-790D-4C29-8E4A-CFC666D4CBF0}" type="datetimeFigureOut">
              <a:rPr lang="zh-CN" altLang="en-US" smtClean="0"/>
              <a:t>2013/5/11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28B9-8259-4615-806C-33F9E0A05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3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AA4E-790D-4C29-8E4A-CFC666D4CBF0}" type="datetimeFigureOut">
              <a:rPr lang="zh-CN" altLang="en-US" smtClean="0"/>
              <a:t>2013/5/11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28B9-8259-4615-806C-33F9E0A05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AA4E-790D-4C29-8E4A-CFC666D4CBF0}" type="datetimeFigureOut">
              <a:rPr lang="zh-CN" altLang="en-US" smtClean="0"/>
              <a:t>2013/5/11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28B9-8259-4615-806C-33F9E0A05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8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AA4E-790D-4C29-8E4A-CFC666D4CBF0}" type="datetimeFigureOut">
              <a:rPr lang="zh-CN" altLang="en-US" smtClean="0"/>
              <a:t>2013/5/11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E28B9-8259-4615-806C-33F9E0A05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3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goohuang/fastjson/tree/ejs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parser.online.fr/" TargetMode="External"/><Relationship Id="rId2" Type="http://schemas.openxmlformats.org/officeDocument/2006/relationships/hyperlink" Target="http://fayaa.com/code/ne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以瘦为美的故事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Bingoo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0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567454"/>
              </p:ext>
            </p:extLst>
          </p:nvPr>
        </p:nvGraphicFramePr>
        <p:xfrm>
          <a:off x="378822" y="1"/>
          <a:ext cx="12191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446" y="2765325"/>
            <a:ext cx="758485" cy="878880"/>
          </a:xfrm>
          <a:prstGeom prst="rect">
            <a:avLst/>
          </a:prstGeom>
        </p:spPr>
      </p:pic>
      <p:pic>
        <p:nvPicPr>
          <p:cNvPr id="14" name="char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946" y="4430519"/>
            <a:ext cx="763287" cy="91344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05946" y="1356784"/>
            <a:ext cx="26597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</a:rPr>
              <a:t>压缩比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：</a:t>
            </a:r>
            <a:endParaRPr lang="en-US" altLang="zh-CN" sz="4800" b="1" dirty="0" smtClean="0">
              <a:solidFill>
                <a:srgbClr val="FF0000"/>
              </a:solidFill>
            </a:endParaRPr>
          </a:p>
          <a:p>
            <a:r>
              <a:rPr lang="en-US" altLang="zh-CN" sz="4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步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74% </a:t>
            </a:r>
            <a:endParaRPr lang="en-US" altLang="zh-CN" sz="4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fastjson</a:t>
            </a:r>
            <a:r>
              <a:rPr lang="zh-CN" altLang="en-US" dirty="0" smtClean="0"/>
              <a:t>上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的项目：</a:t>
            </a:r>
            <a:r>
              <a:rPr lang="en-US" altLang="zh-CN" dirty="0" smtClean="0"/>
              <a:t>e-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easy, </a:t>
            </a:r>
            <a:r>
              <a:rPr lang="en-US" altLang="zh-CN" dirty="0" err="1" smtClean="0"/>
              <a:t>ess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ecs</a:t>
            </a:r>
            <a:r>
              <a:rPr lang="en-US" altLang="zh-CN" dirty="0" smtClean="0"/>
              <a:t>, e-biz, extension, any words you can images.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696463"/>
            <a:ext cx="10356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jsonStr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EjsonEncoder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().bare()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裸奔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去除双引号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map(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keyMapping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valueMapping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瘦身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键值映射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compact()                   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浓缩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数组中每行抽成表头行和数据行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encode(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cdrObject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244624"/>
            <a:ext cx="113538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JSON origin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EjsonDecoder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unbare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     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反裸奔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unmap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keyMap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valMap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反瘦身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注意，此处两个映射表必须是编码时生成的经过键值反转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.uncompact()   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反浓缩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.decode(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compressJson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456293"/>
            <a:ext cx="5180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https://github.com/bingoohuang/fastjson/tree/ejson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字符串高亮网站：</a:t>
            </a:r>
            <a:r>
              <a:rPr lang="en-US" altLang="zh-CN" dirty="0">
                <a:hlinkClick r:id="rId2"/>
              </a:rPr>
              <a:t>http://fayaa.com/code/new/</a:t>
            </a:r>
            <a:endParaRPr lang="en-US" altLang="zh-CN" dirty="0"/>
          </a:p>
          <a:p>
            <a:r>
              <a:rPr lang="en-US" altLang="zh-CN" dirty="0"/>
              <a:t>JSON</a:t>
            </a:r>
            <a:r>
              <a:rPr lang="zh-CN" altLang="en-US" dirty="0"/>
              <a:t>在线校验网站：</a:t>
            </a:r>
            <a:r>
              <a:rPr lang="en-US" altLang="zh-CN" dirty="0">
                <a:hlinkClick r:id="rId3"/>
              </a:rPr>
              <a:t>http://json.parser.online.fr/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13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对面的“女孩”看过来</a:t>
            </a:r>
            <a:r>
              <a:rPr lang="en-US" altLang="zh-CN" dirty="0" smtClean="0"/>
              <a:t>-</a:t>
            </a:r>
            <a:r>
              <a:rPr lang="zh-CN" altLang="en-US" dirty="0" smtClean="0"/>
              <a:t>胖妞</a:t>
            </a:r>
            <a:endParaRPr lang="zh-CN" altLang="en-US" dirty="0"/>
          </a:p>
        </p:txBody>
      </p:sp>
      <p:pic>
        <p:nvPicPr>
          <p:cNvPr id="1026" name="Picture 2" descr="http://img539.ph.126.net/7zRSnwBrllhPG2azWW7q8Q==/262813185754847306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8" r="27493"/>
          <a:stretch/>
        </p:blipFill>
        <p:spPr bwMode="auto">
          <a:xfrm>
            <a:off x="7984958" y="1534278"/>
            <a:ext cx="3801979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29390" y="1534278"/>
            <a:ext cx="6930189" cy="48320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{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"alltotalfee"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"5.35"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"busiorder"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"BUSI2013032715561097900414"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"record"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:[{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"calldate"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"20130101"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"calllonghour"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"19"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"calltime"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"115224"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"calltype"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"2"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"cellid"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"16511"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"deratefee"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"0.00"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"homearea"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"010"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"homenum"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"landfee"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"landtype"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zh-CN" altLang="en-US" sz="1400" dirty="0" smtClean="0">
                <a:solidFill>
                  <a:srgbClr val="0000FF"/>
                </a:solidFill>
                <a:latin typeface="[object HTMLOptionElement]"/>
              </a:rPr>
              <a:t>国内通话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"longtype"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"06"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"nativefee"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"0.00"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"otherarea"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"010"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"otherfee"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"0.00"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"othernum"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"000196852202"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"roamfee"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"romatype"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"1"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"thtype"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"02"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"totalfee"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"0.00"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"twoplusfee"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},{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"calldate"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"20130101"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"calllonghour"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"1613"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"calltime"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"115506"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"calltype"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"2"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"cellid"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"57167"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"deratefee"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"0.00"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"homearea"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"010"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"homenum"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"landfee"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"landtype"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zh-CN" altLang="en-US" sz="1400" dirty="0" smtClean="0">
                <a:solidFill>
                  <a:srgbClr val="0000FF"/>
                </a:solidFill>
                <a:latin typeface="[object HTMLOptionElement]"/>
              </a:rPr>
              <a:t>国内通话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"longtype"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"06"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"nativefee"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"0.00"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"otherarea"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"010"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"otherfee"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"0.00"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"othernum"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"000196852201"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"roamfee"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"romatype"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"1"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"thtype"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"02"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"totalfee"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"0.00"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"twoplusfee"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},{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"calldate"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"20130101"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"calllonghour"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"17"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"calltime"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"122237"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"calltype"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"2"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"cellid"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"57167"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"deratefee"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"0.00"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"homearea"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"010"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"homenum"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"landfee"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"landtype"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zh-CN" altLang="en-US" sz="1400" dirty="0" smtClean="0">
                <a:solidFill>
                  <a:srgbClr val="0000FF"/>
                </a:solidFill>
                <a:latin typeface="[object HTMLOptionElement]"/>
              </a:rPr>
              <a:t>国内通话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"longtype"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"06"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"nativefee"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"0.00"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"otherarea"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"010"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"otherfee"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"0.00"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"othernum"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"000196852202"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"roamfee"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"romatype"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"1"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"thtype"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"02"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"totalfee"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"0.00"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"twoplusfee"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},{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"calldate"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"20130131"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"calllonghour"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"228"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"calltime"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"222359"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"calltype"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"2"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"cellid"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"18621"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"deratefee"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"0.00"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"homearea"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"010"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"homenum"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"landfee"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"landtype"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zh-CN" altLang="en-US" sz="1400" dirty="0" smtClean="0">
                <a:solidFill>
                  <a:srgbClr val="0000FF"/>
                </a:solidFill>
                <a:latin typeface="[object HTMLOptionElement]"/>
              </a:rPr>
              <a:t>国内通话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"longtype"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"06"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"nativefee"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"0.00"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"otherarea"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"010"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"otherfee"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"0.00"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"othernum"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"18611087766"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"roamfee"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"romatype"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"1"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"thtype"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"02"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"totalfee"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"0.00"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"twoplusfee"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}],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"totalcalllonghour"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"49396"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}</a:t>
            </a:r>
            <a:endParaRPr lang="en-US" altLang="zh-CN" sz="1400" b="0" i="0" dirty="0">
              <a:solidFill>
                <a:srgbClr val="000000"/>
              </a:solidFill>
              <a:effectLst/>
              <a:latin typeface="[object HTMLOptionElement]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84958" y="6135537"/>
            <a:ext cx="2204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1,532 </a:t>
            </a:r>
            <a:r>
              <a:rPr lang="zh-CN" altLang="en-US" sz="2400" dirty="0" smtClean="0">
                <a:solidFill>
                  <a:srgbClr val="FF0000"/>
                </a:solidFill>
              </a:rPr>
              <a:t>字节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斤</a:t>
            </a:r>
            <a:r>
              <a:rPr lang="en-US" altLang="zh-CN" sz="2400" dirty="0" smtClean="0">
                <a:solidFill>
                  <a:srgbClr val="FF0000"/>
                </a:solidFill>
              </a:rPr>
              <a:t>?)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3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减肥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步：裸奔处理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还是胖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9390" y="1534278"/>
            <a:ext cx="6930189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{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alltotalfee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5.35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busiorder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BUSI2013032715561097900414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record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:[{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calldate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20130101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calllonghour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19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calltime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115224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calltype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2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cellid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16511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deratefee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0.00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homearea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homenum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landfee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landtype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zh-CN" altLang="en-US" sz="1400" dirty="0" smtClean="0">
                <a:solidFill>
                  <a:srgbClr val="0000FF"/>
                </a:solidFill>
                <a:latin typeface="[object HTMLOptionElement]"/>
              </a:rPr>
              <a:t>国内通话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longtype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06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nativefee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0.00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otherarea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otherfee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0.00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othernum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000196852202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roamfee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romatype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thtype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02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totalfee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0.00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twoplusfee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:},{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calldate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20130101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calllonghour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1613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calltime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115506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calltype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2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cellid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57167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deratefee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0.00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homearea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homenum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landfee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landtype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zh-CN" altLang="en-US" sz="1400" dirty="0" smtClean="0">
                <a:solidFill>
                  <a:srgbClr val="0000FF"/>
                </a:solidFill>
                <a:latin typeface="[object HTMLOptionElement]"/>
              </a:rPr>
              <a:t>国内通话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longtype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06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nativefee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0.00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otherarea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otherfee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0.00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othernum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000196852201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roamfee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romatype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thtype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02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totalfee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0.00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twoplusfee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:},{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calldate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20130101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calllonghour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17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calltime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122237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calltype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2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cellid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57167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deratefee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0.00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homearea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homenum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landfee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landtype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zh-CN" altLang="en-US" sz="1400" dirty="0" smtClean="0">
                <a:solidFill>
                  <a:srgbClr val="0000FF"/>
                </a:solidFill>
                <a:latin typeface="[object HTMLOptionElement]"/>
              </a:rPr>
              <a:t>国内通话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longtype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06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nativefee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0.00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otherarea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otherfee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0.00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othernum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000196852202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roamfee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romatype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thtype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02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totalfee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0.00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twoplusfee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:},{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calldate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20130131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calllonghour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228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calltime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222359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calltype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2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cellid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18621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deratefee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0.00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homearea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homenum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landfee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landtype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zh-CN" altLang="en-US" sz="1400" dirty="0" smtClean="0">
                <a:solidFill>
                  <a:srgbClr val="0000FF"/>
                </a:solidFill>
                <a:latin typeface="[object HTMLOptionElement]"/>
              </a:rPr>
              <a:t>国内通话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longtype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06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nativefee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0.00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otherarea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otherfee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0.00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othernum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18611087766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roamfee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romatype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thtype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02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totalfee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0.00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twoplusfee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:}],</a:t>
            </a:r>
            <a:r>
              <a:rPr lang="en-US" altLang="zh-CN" sz="1400" b="1" dirty="0" smtClean="0">
                <a:solidFill>
                  <a:srgbClr val="000080"/>
                </a:solidFill>
                <a:latin typeface="[object HTMLOptionElement]"/>
              </a:rPr>
              <a:t>totalcalllonghour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:</a:t>
            </a:r>
            <a:r>
              <a:rPr lang="en-US" altLang="zh-CN" sz="1400" dirty="0" smtClean="0">
                <a:solidFill>
                  <a:srgbClr val="0000FF"/>
                </a:solidFill>
                <a:latin typeface="[object HTMLOptionElement]"/>
              </a:rPr>
              <a:t>49396</a:t>
            </a:r>
            <a:r>
              <a:rPr lang="en-US" altLang="zh-CN" sz="1400" dirty="0" smtClean="0">
                <a:solidFill>
                  <a:srgbClr val="000000"/>
                </a:solidFill>
                <a:latin typeface="[object HTMLOptionElement]"/>
              </a:rPr>
              <a:t>}</a:t>
            </a:r>
            <a:endParaRPr lang="en-US" altLang="zh-CN" sz="1400" b="0" i="0" dirty="0">
              <a:solidFill>
                <a:srgbClr val="000000"/>
              </a:solidFill>
              <a:effectLst/>
              <a:latin typeface="[object HTMLOptionElement]"/>
            </a:endParaRPr>
          </a:p>
        </p:txBody>
      </p:sp>
      <p:pic>
        <p:nvPicPr>
          <p:cNvPr id="2050" name="Picture 2" descr="http://news.xinhuanet.com/photo/2008-04/07/xin_282040507084429632285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7809"/>
          <a:stretch/>
        </p:blipFill>
        <p:spPr bwMode="auto">
          <a:xfrm>
            <a:off x="8180638" y="1534278"/>
            <a:ext cx="2857500" cy="369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8041330" y="5504596"/>
            <a:ext cx="32047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1,198 </a:t>
            </a:r>
            <a:r>
              <a:rPr lang="zh-CN" altLang="en-US" sz="2400" dirty="0" smtClean="0">
                <a:solidFill>
                  <a:srgbClr val="FF0000"/>
                </a:solidFill>
              </a:rPr>
              <a:t>字节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斤</a:t>
            </a:r>
            <a:r>
              <a:rPr lang="en-US" altLang="zh-CN" sz="2400" dirty="0" smtClean="0">
                <a:solidFill>
                  <a:srgbClr val="FF0000"/>
                </a:solidFill>
              </a:rPr>
              <a:t>?)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减肥</a:t>
            </a:r>
            <a:r>
              <a:rPr lang="en-US" altLang="zh-CN" sz="2400" dirty="0">
                <a:solidFill>
                  <a:srgbClr val="FF0000"/>
                </a:solidFill>
              </a:rPr>
              <a:t>1532-1198 = </a:t>
            </a:r>
            <a:r>
              <a:rPr lang="en-US" altLang="zh-CN" sz="2400" dirty="0" smtClean="0">
                <a:solidFill>
                  <a:srgbClr val="FF0000"/>
                </a:solidFill>
              </a:rPr>
              <a:t>334</a:t>
            </a:r>
            <a:r>
              <a:rPr lang="zh-CN" altLang="en-US" sz="2400" dirty="0" smtClean="0">
                <a:solidFill>
                  <a:srgbClr val="FF0000"/>
                </a:solidFill>
              </a:rPr>
              <a:t>斤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减肥第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步：瘦身处理，还嫌胖么？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7082" y="1468946"/>
            <a:ext cx="60960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dirty="0"/>
              <a:t>{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a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5.35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b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BUSI2013032715561097900414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c</a:t>
            </a:r>
            <a:r>
              <a:rPr lang="zh-CN" altLang="en-US" dirty="0"/>
              <a:t>:[{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d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@a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e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19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f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115224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g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2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h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16511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i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@b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j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k</a:t>
            </a:r>
            <a:r>
              <a:rPr lang="zh-CN" altLang="en-US" dirty="0"/>
              <a:t>:,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l</a:t>
            </a:r>
            <a:r>
              <a:rPr lang="zh-CN" altLang="en-US" dirty="0"/>
              <a:t>:,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m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@c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n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06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o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@d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p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q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r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000196852202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s</a:t>
            </a:r>
            <a:r>
              <a:rPr lang="zh-CN" altLang="en-US" dirty="0"/>
              <a:t>:,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t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u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02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v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@f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w</a:t>
            </a:r>
            <a:r>
              <a:rPr lang="zh-CN" altLang="en-US" dirty="0"/>
              <a:t>:},{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d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@a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e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1613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f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115506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g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2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h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57167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i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@b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j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k</a:t>
            </a:r>
            <a:r>
              <a:rPr lang="zh-CN" altLang="en-US" dirty="0"/>
              <a:t>:,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l</a:t>
            </a:r>
            <a:r>
              <a:rPr lang="zh-CN" altLang="en-US" dirty="0"/>
              <a:t>:,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m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@c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n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06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o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@d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p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q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r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000196852201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s</a:t>
            </a:r>
            <a:r>
              <a:rPr lang="zh-CN" altLang="en-US" dirty="0"/>
              <a:t>:,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t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u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02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v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@f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w</a:t>
            </a:r>
            <a:r>
              <a:rPr lang="zh-CN" altLang="en-US" dirty="0"/>
              <a:t>:},{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d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@a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e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17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f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122237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g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2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h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57167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i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@b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j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k</a:t>
            </a:r>
            <a:r>
              <a:rPr lang="zh-CN" altLang="en-US" dirty="0"/>
              <a:t>:,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l</a:t>
            </a:r>
            <a:r>
              <a:rPr lang="zh-CN" altLang="en-US" dirty="0"/>
              <a:t>:,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m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@c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n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06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o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@d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p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q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r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000196852202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s</a:t>
            </a:r>
            <a:r>
              <a:rPr lang="zh-CN" altLang="en-US" dirty="0"/>
              <a:t>:,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t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u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02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v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@f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w</a:t>
            </a:r>
            <a:r>
              <a:rPr lang="zh-CN" altLang="en-US" dirty="0"/>
              <a:t>:},{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d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20130131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e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228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f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222359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g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2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h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18621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i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@b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j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k</a:t>
            </a:r>
            <a:r>
              <a:rPr lang="zh-CN" altLang="en-US" dirty="0"/>
              <a:t>:,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l</a:t>
            </a:r>
            <a:r>
              <a:rPr lang="zh-CN" altLang="en-US" dirty="0"/>
              <a:t>:,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m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@c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n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06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o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@d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p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q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r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18611087766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s</a:t>
            </a:r>
            <a:r>
              <a:rPr lang="zh-CN" altLang="en-US" dirty="0"/>
              <a:t>:,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t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u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02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v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@f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w</a:t>
            </a:r>
            <a:r>
              <a:rPr lang="zh-CN" altLang="en-US" dirty="0"/>
              <a:t>:}],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x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49396</a:t>
            </a:r>
            <a:r>
              <a:rPr lang="zh-CN" altLang="en-US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17081" y="3895851"/>
            <a:ext cx="6096001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{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a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alltotalfee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b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busiorder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c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record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d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calldate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e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calllonghour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f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calltime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g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calltype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h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cellid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i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deratefee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j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homearea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k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homenum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l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landfee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m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landtype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n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longtype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o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nativefee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p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otherarea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q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otherfee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r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othernum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s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roamfee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t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romatype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u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thtype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v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totalfee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w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twoplusfee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x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totalcalllonghour</a:t>
            </a:r>
            <a:r>
              <a:rPr lang="zh-CN" altLang="en-US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717081" y="5270019"/>
            <a:ext cx="609600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{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a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d^20130101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b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:i^0.00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c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m^国内通话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d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o^0.00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e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q^0.00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f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v^0.00</a:t>
            </a:r>
            <a:r>
              <a:rPr lang="zh-CN" altLang="en-US" dirty="0"/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896951" y="5454685"/>
            <a:ext cx="38154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501+278+67 = 846 </a:t>
            </a:r>
            <a:r>
              <a:rPr lang="zh-CN" altLang="en-US" sz="2400" dirty="0" smtClean="0">
                <a:solidFill>
                  <a:srgbClr val="FF0000"/>
                </a:solidFill>
              </a:rPr>
              <a:t>字节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斤</a:t>
            </a:r>
            <a:r>
              <a:rPr lang="en-US" altLang="zh-CN" sz="2400" dirty="0" smtClean="0">
                <a:solidFill>
                  <a:srgbClr val="FF0000"/>
                </a:solidFill>
              </a:rPr>
              <a:t>?)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再减肥</a:t>
            </a:r>
            <a:r>
              <a:rPr lang="en-US" altLang="zh-CN" sz="2400" dirty="0" smtClean="0">
                <a:solidFill>
                  <a:srgbClr val="FF0000"/>
                </a:solidFill>
              </a:rPr>
              <a:t>1198-846 </a:t>
            </a:r>
            <a:r>
              <a:rPr lang="en-US" altLang="zh-CN" sz="2400" dirty="0">
                <a:solidFill>
                  <a:srgbClr val="FF0000"/>
                </a:solidFill>
              </a:rPr>
              <a:t>= </a:t>
            </a:r>
            <a:r>
              <a:rPr lang="en-US" altLang="zh-CN" sz="2400" dirty="0" smtClean="0">
                <a:solidFill>
                  <a:srgbClr val="FF0000"/>
                </a:solidFill>
              </a:rPr>
              <a:t>352</a:t>
            </a:r>
            <a:r>
              <a:rPr lang="zh-CN" altLang="en-US" sz="2400" dirty="0" smtClean="0">
                <a:solidFill>
                  <a:srgbClr val="FF0000"/>
                </a:solidFill>
              </a:rPr>
              <a:t>斤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blog.cleveland.com/entertainment/2007/12/medium_biki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951" y="1465879"/>
            <a:ext cx="2895375" cy="386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减肥第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步：浓缩就是精华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534590"/>
            <a:ext cx="60960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dirty="0"/>
              <a:t>{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a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5.35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b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BUSI2013032715561097900414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c</a:t>
            </a:r>
            <a:r>
              <a:rPr lang="zh-CN" altLang="en-US" dirty="0"/>
              <a:t>:{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_d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[@a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19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115224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2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16511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@b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010,,,@c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06,@d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010,@e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000196852202</a:t>
            </a:r>
            <a:r>
              <a:rPr lang="zh-CN" altLang="en-US" dirty="0"/>
              <a:t>,,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02,@f,,@a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1613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115506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2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57167,@b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zh-CN" altLang="en-US" dirty="0"/>
              <a:t>,,,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@c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06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@d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@e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000196852201</a:t>
            </a:r>
            <a:r>
              <a:rPr lang="zh-CN" altLang="en-US" dirty="0"/>
              <a:t>,,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02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@f</a:t>
            </a:r>
            <a:r>
              <a:rPr lang="zh-CN" altLang="en-US" dirty="0"/>
              <a:t>,,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@a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17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122237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2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57167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@b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zh-CN" altLang="en-US" dirty="0"/>
              <a:t>,,,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@c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06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@d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@e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000196852202</a:t>
            </a:r>
            <a:r>
              <a:rPr lang="zh-CN" altLang="en-US" dirty="0"/>
              <a:t>,,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02,@f</a:t>
            </a:r>
            <a:r>
              <a:rPr lang="zh-CN" altLang="en-US" dirty="0"/>
              <a:t>,,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20130131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228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222359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2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18621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@b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zh-CN" altLang="en-US" dirty="0"/>
              <a:t>,,,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@c,06,@d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010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@e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18611087766</a:t>
            </a:r>
            <a:r>
              <a:rPr lang="zh-CN" altLang="en-US" dirty="0"/>
              <a:t>,,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1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02</a:t>
            </a:r>
            <a:r>
              <a:rPr lang="zh-CN" altLang="en-US" dirty="0"/>
              <a:t>,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@f</a:t>
            </a:r>
            <a:r>
              <a:rPr lang="zh-CN" altLang="en-US" dirty="0"/>
              <a:t>,],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_h</a:t>
            </a:r>
            <a:r>
              <a:rPr lang="zh-CN" altLang="en-US" dirty="0"/>
              <a:t>:[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d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e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f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g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h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i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j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k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l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m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n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o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p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q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r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s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t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u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v</a:t>
            </a:r>
            <a:r>
              <a:rPr lang="zh-CN" altLang="en-US" dirty="0"/>
              <a:t>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w</a:t>
            </a:r>
            <a:r>
              <a:rPr lang="zh-CN" altLang="en-US" dirty="0"/>
              <a:t>]},</a:t>
            </a:r>
            <a:r>
              <a:rPr lang="zh-CN" altLang="en-US" sz="1400" b="1" dirty="0">
                <a:solidFill>
                  <a:srgbClr val="000080"/>
                </a:solidFill>
                <a:latin typeface="[object HTMLOptionElement]"/>
              </a:rPr>
              <a:t>x</a:t>
            </a:r>
            <a:r>
              <a:rPr lang="zh-CN" altLang="en-US" dirty="0"/>
              <a:t>:</a:t>
            </a:r>
            <a:r>
              <a:rPr lang="zh-CN" altLang="en-US" sz="1400" dirty="0">
                <a:solidFill>
                  <a:srgbClr val="0000FF"/>
                </a:solidFill>
                <a:latin typeface="[object HTMLOptionElement]"/>
              </a:rPr>
              <a:t>49396</a:t>
            </a:r>
            <a:r>
              <a:rPr lang="zh-CN" altLang="en-US" dirty="0"/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607262" y="5627384"/>
            <a:ext cx="3746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383+278+67 </a:t>
            </a:r>
            <a:r>
              <a:rPr lang="en-US" altLang="zh-CN" sz="2400" dirty="0">
                <a:solidFill>
                  <a:srgbClr val="FF0000"/>
                </a:solidFill>
              </a:rPr>
              <a:t>= </a:t>
            </a:r>
            <a:r>
              <a:rPr lang="en-US" altLang="zh-CN" sz="2400" dirty="0" smtClean="0">
                <a:solidFill>
                  <a:srgbClr val="FF0000"/>
                </a:solidFill>
              </a:rPr>
              <a:t>728</a:t>
            </a:r>
            <a:r>
              <a:rPr lang="zh-CN" altLang="en-US" sz="2400" dirty="0" smtClean="0">
                <a:solidFill>
                  <a:srgbClr val="FF0000"/>
                </a:solidFill>
              </a:rPr>
              <a:t>字节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斤</a:t>
            </a:r>
            <a:r>
              <a:rPr lang="en-US" altLang="zh-CN" sz="2400" dirty="0" smtClean="0">
                <a:solidFill>
                  <a:srgbClr val="FF0000"/>
                </a:solidFill>
              </a:rPr>
              <a:t>?)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再减肥</a:t>
            </a:r>
            <a:r>
              <a:rPr lang="en-US" altLang="zh-CN" sz="2400" dirty="0" smtClean="0">
                <a:solidFill>
                  <a:srgbClr val="FF0000"/>
                </a:solidFill>
              </a:rPr>
              <a:t>846-728 </a:t>
            </a:r>
            <a:r>
              <a:rPr lang="en-US" altLang="zh-CN" sz="2400" dirty="0">
                <a:solidFill>
                  <a:srgbClr val="FF0000"/>
                </a:solidFill>
              </a:rPr>
              <a:t>= </a:t>
            </a:r>
            <a:r>
              <a:rPr lang="en-US" altLang="zh-CN" sz="2400" dirty="0" smtClean="0">
                <a:solidFill>
                  <a:srgbClr val="FF0000"/>
                </a:solidFill>
              </a:rPr>
              <a:t>118</a:t>
            </a:r>
            <a:r>
              <a:rPr lang="zh-CN" altLang="en-US" sz="2400" dirty="0" smtClean="0">
                <a:solidFill>
                  <a:srgbClr val="FF0000"/>
                </a:solidFill>
              </a:rPr>
              <a:t>斤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41" y="1353187"/>
            <a:ext cx="3280166" cy="41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减肥第</a:t>
            </a:r>
            <a:r>
              <a:rPr lang="en-US" altLang="zh-CN" dirty="0" smtClean="0"/>
              <a:t>4</a:t>
            </a:r>
            <a:r>
              <a:rPr lang="zh-CN" altLang="en-US" dirty="0"/>
              <a:t>步</a:t>
            </a:r>
            <a:r>
              <a:rPr lang="zh-CN" altLang="en-US" dirty="0" smtClean="0"/>
              <a:t>：启用</a:t>
            </a:r>
            <a:r>
              <a:rPr lang="en-US" altLang="zh-CN" dirty="0" smtClean="0"/>
              <a:t>GZIP</a:t>
            </a:r>
            <a:r>
              <a:rPr lang="zh-CN" altLang="en-US" dirty="0" smtClean="0"/>
              <a:t>压缩</a:t>
            </a:r>
            <a:endParaRPr lang="zh-CN" altLang="en-US" dirty="0"/>
          </a:p>
        </p:txBody>
      </p:sp>
      <p:pic>
        <p:nvPicPr>
          <p:cNvPr id="2050" name="Picture 2" descr="http://img14.poco.cn/mypoco/myphoto/20130331/20/143275150201303312025233829522929417_0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670" y="1690688"/>
            <a:ext cx="4467391" cy="335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53979" y="2292267"/>
            <a:ext cx="60960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H4sIAAAAAAAAAJXPTUtDQQyF4T/0IknmTubOrAZ3rourUkrb21qtWr8VSv+7c7tRXIhuAiGHh5zDosSzEFmW88vJhYkGCZY0RlfJKYt02rEqh/lQpnWBZlSjWYehHlWpS0QFqCvEqcNprWtERLP3LSwGSpt102INcQ0jE1veiEk9/YnRH0xCzSykfyHffznV1aCY9YxUzGOv3u2XXu2sKn1K7l/UjPm2TAfWbLhiyzU37Ljljnv2PPDIE8+88Mob77MjH6XLIfvxEzn3Vsx/AQA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39670" y="5391419"/>
            <a:ext cx="3746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210+278+67 </a:t>
            </a:r>
            <a:r>
              <a:rPr lang="en-US" altLang="zh-CN" sz="2400" dirty="0">
                <a:solidFill>
                  <a:srgbClr val="FF0000"/>
                </a:solidFill>
              </a:rPr>
              <a:t>= </a:t>
            </a:r>
            <a:r>
              <a:rPr lang="en-US" altLang="zh-CN" sz="2400" dirty="0" smtClean="0">
                <a:solidFill>
                  <a:srgbClr val="FF0000"/>
                </a:solidFill>
              </a:rPr>
              <a:t>555</a:t>
            </a:r>
            <a:r>
              <a:rPr lang="zh-CN" altLang="en-US" sz="2400" dirty="0" smtClean="0">
                <a:solidFill>
                  <a:srgbClr val="FF0000"/>
                </a:solidFill>
              </a:rPr>
              <a:t>字节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斤</a:t>
            </a:r>
            <a:r>
              <a:rPr lang="en-US" altLang="zh-CN" sz="2400" dirty="0" smtClean="0">
                <a:solidFill>
                  <a:srgbClr val="FF0000"/>
                </a:solidFill>
              </a:rPr>
              <a:t>?)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再减肥</a:t>
            </a:r>
            <a:r>
              <a:rPr lang="en-US" altLang="zh-CN" sz="2400" dirty="0" smtClean="0">
                <a:solidFill>
                  <a:srgbClr val="FF0000"/>
                </a:solidFill>
              </a:rPr>
              <a:t>728-555 </a:t>
            </a:r>
            <a:r>
              <a:rPr lang="en-US" altLang="zh-CN" sz="2400" dirty="0">
                <a:solidFill>
                  <a:srgbClr val="FF0000"/>
                </a:solidFill>
              </a:rPr>
              <a:t>= </a:t>
            </a:r>
            <a:r>
              <a:rPr lang="en-US" altLang="zh-CN" sz="2400" dirty="0" smtClean="0">
                <a:solidFill>
                  <a:srgbClr val="FF0000"/>
                </a:solidFill>
              </a:rPr>
              <a:t>173</a:t>
            </a:r>
            <a:r>
              <a:rPr lang="zh-CN" altLang="en-US" sz="2400" dirty="0" smtClean="0">
                <a:solidFill>
                  <a:srgbClr val="FF0000"/>
                </a:solidFill>
              </a:rPr>
              <a:t>斤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662097"/>
              </p:ext>
            </p:extLst>
          </p:nvPr>
        </p:nvGraphicFramePr>
        <p:xfrm>
          <a:off x="48366" y="1"/>
          <a:ext cx="1214363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50" y="871487"/>
            <a:ext cx="600075" cy="695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914" y="1969422"/>
            <a:ext cx="533400" cy="628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737" y="2939579"/>
            <a:ext cx="523875" cy="657225"/>
          </a:xfrm>
          <a:prstGeom prst="rect">
            <a:avLst/>
          </a:prstGeom>
        </p:spPr>
      </p:pic>
      <p:pic>
        <p:nvPicPr>
          <p:cNvPr id="14" name="char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3130" y="3244386"/>
            <a:ext cx="580952" cy="69523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187336" y="815260"/>
            <a:ext cx="26597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</a:rPr>
              <a:t>压缩比：</a:t>
            </a:r>
            <a:endParaRPr lang="en-US" altLang="zh-CN" sz="4800" b="1" dirty="0" smtClean="0">
              <a:solidFill>
                <a:srgbClr val="FF0000"/>
              </a:solidFill>
            </a:endParaRPr>
          </a:p>
          <a:p>
            <a:r>
              <a:rPr lang="en-US" altLang="zh-CN" sz="4800" b="1" dirty="0">
                <a:solidFill>
                  <a:srgbClr val="FF0000"/>
                </a:solidFill>
              </a:rPr>
              <a:t>4</a:t>
            </a:r>
            <a:r>
              <a:rPr lang="zh-CN" altLang="en-US" sz="4800" b="1" dirty="0">
                <a:solidFill>
                  <a:srgbClr val="FF0000"/>
                </a:solidFill>
              </a:rPr>
              <a:t>步</a:t>
            </a:r>
            <a:r>
              <a:rPr lang="en-US" altLang="zh-CN" sz="4800" b="1" dirty="0">
                <a:solidFill>
                  <a:srgbClr val="FF0000"/>
                </a:solidFill>
              </a:rPr>
              <a:t>75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%</a:t>
            </a:r>
          </a:p>
          <a:p>
            <a:r>
              <a:rPr lang="en-US" altLang="zh-CN" sz="4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步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86%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7187" y="3802063"/>
            <a:ext cx="747713" cy="5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169037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53" y="500340"/>
            <a:ext cx="600075" cy="695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869" y="1662884"/>
            <a:ext cx="533400" cy="628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196" y="4044050"/>
            <a:ext cx="523875" cy="657225"/>
          </a:xfrm>
          <a:prstGeom prst="rect">
            <a:avLst/>
          </a:prstGeom>
        </p:spPr>
      </p:pic>
      <p:pic>
        <p:nvPicPr>
          <p:cNvPr id="14" name="char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4587" y="4570647"/>
            <a:ext cx="580952" cy="6952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00036" y="823047"/>
            <a:ext cx="26597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</a:rPr>
              <a:t>压缩比：</a:t>
            </a:r>
            <a:endParaRPr lang="en-US" altLang="zh-CN" sz="4800" b="1" dirty="0" smtClean="0">
              <a:solidFill>
                <a:srgbClr val="FF0000"/>
              </a:solidFill>
            </a:endParaRPr>
          </a:p>
          <a:p>
            <a:r>
              <a:rPr lang="en-US" altLang="zh-CN" sz="4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步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83%</a:t>
            </a:r>
            <a:r>
              <a:rPr lang="en-US" altLang="zh-CN" sz="4800" b="1" dirty="0">
                <a:solidFill>
                  <a:srgbClr val="FF0000"/>
                </a:solidFill>
              </a:rPr>
              <a:t> </a:t>
            </a:r>
            <a:endParaRPr lang="en-US" altLang="zh-CN" sz="4800" b="1" dirty="0" smtClean="0">
              <a:solidFill>
                <a:srgbClr val="FF0000"/>
              </a:solidFill>
            </a:endParaRPr>
          </a:p>
          <a:p>
            <a:r>
              <a:rPr lang="en-US" altLang="zh-CN" sz="4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4800" b="1" dirty="0">
                <a:solidFill>
                  <a:srgbClr val="FF0000"/>
                </a:solidFill>
              </a:rPr>
              <a:t>步</a:t>
            </a:r>
            <a:r>
              <a:rPr lang="en-US" altLang="zh-CN" sz="4800" b="1" dirty="0">
                <a:solidFill>
                  <a:srgbClr val="FF0000"/>
                </a:solidFill>
              </a:rPr>
              <a:t>97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%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9887" y="5364163"/>
            <a:ext cx="747713" cy="5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474100"/>
              </p:ext>
            </p:extLst>
          </p:nvPr>
        </p:nvGraphicFramePr>
        <p:xfrm>
          <a:off x="378822" y="1"/>
          <a:ext cx="12191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446" y="2765325"/>
            <a:ext cx="758485" cy="878880"/>
          </a:xfrm>
          <a:prstGeom prst="rect">
            <a:avLst/>
          </a:prstGeom>
        </p:spPr>
      </p:pic>
      <p:pic>
        <p:nvPicPr>
          <p:cNvPr id="14" name="char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946" y="4779653"/>
            <a:ext cx="763287" cy="91344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05946" y="1356784"/>
            <a:ext cx="26597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</a:rPr>
              <a:t>压缩比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：</a:t>
            </a:r>
            <a:endParaRPr lang="en-US" altLang="zh-CN" sz="4800" b="1" dirty="0" smtClean="0">
              <a:solidFill>
                <a:srgbClr val="FF0000"/>
              </a:solidFill>
            </a:endParaRPr>
          </a:p>
          <a:p>
            <a:r>
              <a:rPr lang="en-US" altLang="zh-CN" sz="4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步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77% </a:t>
            </a:r>
            <a:endParaRPr lang="en-US" altLang="zh-CN" sz="4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4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1401</Words>
  <Application>Microsoft Office PowerPoint</Application>
  <PresentationFormat>宽屏</PresentationFormat>
  <Paragraphs>61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[object HTMLOptionElement]</vt:lpstr>
      <vt:lpstr>宋体</vt:lpstr>
      <vt:lpstr>Arial</vt:lpstr>
      <vt:lpstr>Calibri</vt:lpstr>
      <vt:lpstr>Calibri Light</vt:lpstr>
      <vt:lpstr>Consolas</vt:lpstr>
      <vt:lpstr>Office 主题</vt:lpstr>
      <vt:lpstr>JSON优化-以瘦为美的故事</vt:lpstr>
      <vt:lpstr>对面的“女孩”看过来-胖妞</vt:lpstr>
      <vt:lpstr>减肥第1步：裸奔处理-还是胖</vt:lpstr>
      <vt:lpstr>减肥第2步：瘦身处理，还嫌胖么？</vt:lpstr>
      <vt:lpstr>减肥第3步：浓缩就是精华</vt:lpstr>
      <vt:lpstr>减肥第4步：启用GZIP压缩</vt:lpstr>
      <vt:lpstr>PowerPoint 演示文稿</vt:lpstr>
      <vt:lpstr>PowerPoint 演示文稿</vt:lpstr>
      <vt:lpstr>PowerPoint 演示文稿</vt:lpstr>
      <vt:lpstr>PowerPoint 演示文稿</vt:lpstr>
      <vt:lpstr>fastjson上fork的项目：e-json</vt:lpstr>
      <vt:lpstr>推荐资源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JSON优化-以瘦为美的故事</dc:title>
  <dc:creator>bingoo huang</dc:creator>
  <cp:lastModifiedBy>bingoo huang</cp:lastModifiedBy>
  <cp:revision>42</cp:revision>
  <dcterms:created xsi:type="dcterms:W3CDTF">2013-05-10T02:20:13Z</dcterms:created>
  <dcterms:modified xsi:type="dcterms:W3CDTF">2013-05-11T10:07:06Z</dcterms:modified>
</cp:coreProperties>
</file>