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ink/ink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7.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11"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6858000" cy="51435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FD7"/>
    <a:srgbClr val="32A1D9"/>
    <a:srgbClr val="006583"/>
    <a:srgbClr val="736D71"/>
    <a:srgbClr val="B3A197"/>
    <a:srgbClr val="01A6BC"/>
    <a:srgbClr val="CBCBCB"/>
    <a:srgbClr val="BABABA"/>
    <a:srgbClr val="E8E4D9"/>
    <a:srgbClr val="7CB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3132" autoAdjust="0"/>
  </p:normalViewPr>
  <p:slideViewPr>
    <p:cSldViewPr>
      <p:cViewPr varScale="1">
        <p:scale>
          <a:sx n="55" d="100"/>
          <a:sy n="55" d="100"/>
        </p:scale>
        <p:origin x="1262" y="38"/>
      </p:cViewPr>
      <p:guideLst>
        <p:guide orient="horz" pos="1620"/>
        <p:guide pos="2160"/>
      </p:guideLst>
    </p:cSldViewPr>
  </p:slideViewPr>
  <p:notesTextViewPr>
    <p:cViewPr>
      <p:scale>
        <a:sx n="3" d="2"/>
        <a:sy n="3" d="2"/>
      </p:scale>
      <p:origin x="0" y="0"/>
    </p:cViewPr>
  </p:notesTextViewPr>
  <p:notesViewPr>
    <p:cSldViewPr showGuides="1">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oleObject" Target="file:///D:\project%20lab\3.%20samsung%20heavy%20industry%20logistics\work\summary%20%235\20140709_TP&#47932;&#47049;&#54364;_&#49345;&#54616;&#52264;&#51648;%20&#48320;&#44221;_psh&amp;yjy_v4-real.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Stats\XLMinerHelp\CasebookMainFiles\Slides\Images\CerealScatter.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000"/>
            </a:pPr>
            <a:r>
              <a:rPr lang="ko-KR" altLang="en-US" sz="1000" dirty="0"/>
              <a:t>기준 </a:t>
            </a:r>
            <a:r>
              <a:rPr lang="ko-KR" altLang="en-US" sz="1000" dirty="0" err="1"/>
              <a:t>작업명</a:t>
            </a:r>
            <a:r>
              <a:rPr lang="ko-KR" altLang="en-US" sz="1000" dirty="0"/>
              <a:t> </a:t>
            </a:r>
            <a:r>
              <a:rPr lang="en-US" altLang="ko-KR" sz="1000" dirty="0"/>
              <a:t>A</a:t>
            </a:r>
            <a:r>
              <a:rPr lang="ko-KR" altLang="en-US" sz="1000" dirty="0"/>
              <a:t> </a:t>
            </a:r>
            <a:r>
              <a:rPr lang="en-US" sz="1000" dirty="0"/>
              <a:t>- </a:t>
            </a:r>
            <a:r>
              <a:rPr lang="ko-KR" altLang="en-US" sz="1000" dirty="0"/>
              <a:t>기준 </a:t>
            </a:r>
            <a:r>
              <a:rPr lang="ko-KR" altLang="en-US" sz="1000" dirty="0" err="1"/>
              <a:t>작업명</a:t>
            </a:r>
            <a:r>
              <a:rPr lang="ko-KR" sz="1000" dirty="0"/>
              <a:t> </a:t>
            </a:r>
            <a:r>
              <a:rPr lang="en-US" altLang="ko-KR" sz="1000" dirty="0"/>
              <a:t>B</a:t>
            </a:r>
            <a:r>
              <a:rPr lang="en-US" sz="1000" dirty="0"/>
              <a:t> </a:t>
            </a:r>
          </a:p>
        </c:rich>
      </c:tx>
      <c:overlay val="0"/>
    </c:title>
    <c:autoTitleDeleted val="0"/>
    <c:plotArea>
      <c:layout/>
      <c:barChart>
        <c:barDir val="col"/>
        <c:grouping val="clustered"/>
        <c:varyColors val="0"/>
        <c:ser>
          <c:idx val="0"/>
          <c:order val="0"/>
          <c:tx>
            <c:strRef>
              <c:f>'load-unload change location'!$H$3</c:f>
              <c:strCache>
                <c:ptCount val="1"/>
                <c:pt idx="0">
                  <c:v>상차지 기준 작업명 
 Count</c:v>
                </c:pt>
              </c:strCache>
            </c:strRef>
          </c:tx>
          <c:spPr>
            <a:solidFill>
              <a:schemeClr val="accent1"/>
            </a:solidFill>
          </c:spPr>
          <c:invertIfNegative val="0"/>
          <c:dLbls>
            <c:spPr>
              <a:noFill/>
              <a:ln>
                <a:noFill/>
              </a:ln>
              <a:effectLst/>
            </c:spPr>
            <c:txPr>
              <a:bodyPr/>
              <a:lstStyle/>
              <a:p>
                <a:pPr>
                  <a:defRPr sz="8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'load-unload change location'!$G$4:$G$11</c:f>
              <c:strCache>
                <c:ptCount val="8"/>
                <c:pt idx="0">
                  <c:v>null</c:v>
                </c:pt>
                <c:pt idx="1">
                  <c:v>기타-(확인안됨 or 사외)</c:v>
                </c:pt>
                <c:pt idx="2">
                  <c:v>적치장</c:v>
                </c:pt>
                <c:pt idx="3">
                  <c:v>도장작업장</c:v>
                </c:pt>
                <c:pt idx="4">
                  <c:v>의장작업장</c:v>
                </c:pt>
                <c:pt idx="5">
                  <c:v>PE 작업장 (선행탑재)</c:v>
                </c:pt>
                <c:pt idx="6">
                  <c:v>조립작업장</c:v>
                </c:pt>
                <c:pt idx="7">
                  <c:v>T/O 장</c:v>
                </c:pt>
              </c:strCache>
            </c:strRef>
          </c:cat>
          <c:val>
            <c:numRef>
              <c:f>'load-unload change location'!$H$4:$H$11</c:f>
              <c:numCache>
                <c:formatCode>_(* #,##0_);_(* \(#,##0\);_(* "-"_);_(@_)</c:formatCode>
                <c:ptCount val="8"/>
                <c:pt idx="0">
                  <c:v>61924</c:v>
                </c:pt>
                <c:pt idx="1">
                  <c:v>15497</c:v>
                </c:pt>
                <c:pt idx="2">
                  <c:v>8994</c:v>
                </c:pt>
                <c:pt idx="3">
                  <c:v>7050</c:v>
                </c:pt>
                <c:pt idx="4">
                  <c:v>5322</c:v>
                </c:pt>
                <c:pt idx="5">
                  <c:v>1743</c:v>
                </c:pt>
                <c:pt idx="6">
                  <c:v>911</c:v>
                </c:pt>
                <c:pt idx="7">
                  <c:v>9</c:v>
                </c:pt>
              </c:numCache>
            </c:numRef>
          </c:val>
          <c:extLst>
            <c:ext xmlns:c16="http://schemas.microsoft.com/office/drawing/2014/chart" uri="{C3380CC4-5D6E-409C-BE32-E72D297353CC}">
              <c16:uniqueId val="{00000000-8A0D-4044-B8C4-023D07676FAB}"/>
            </c:ext>
          </c:extLst>
        </c:ser>
        <c:ser>
          <c:idx val="1"/>
          <c:order val="1"/>
          <c:tx>
            <c:strRef>
              <c:f>'load-unload change location'!$I$3</c:f>
              <c:strCache>
                <c:ptCount val="1"/>
                <c:pt idx="0">
                  <c:v>하차지 기준 작업명 
 Count</c:v>
                </c:pt>
              </c:strCache>
            </c:strRef>
          </c:tx>
          <c:spPr>
            <a:solidFill>
              <a:schemeClr val="accent3"/>
            </a:solidFill>
          </c:spPr>
          <c:invertIfNegative val="0"/>
          <c:dLbls>
            <c:spPr>
              <a:noFill/>
              <a:ln>
                <a:noFill/>
              </a:ln>
              <a:effectLst/>
            </c:spPr>
            <c:txPr>
              <a:bodyPr/>
              <a:lstStyle/>
              <a:p>
                <a:pPr>
                  <a:defRPr sz="800"/>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'load-unload change location'!$G$4:$G$11</c:f>
              <c:strCache>
                <c:ptCount val="8"/>
                <c:pt idx="0">
                  <c:v>null</c:v>
                </c:pt>
                <c:pt idx="1">
                  <c:v>기타-(확인안됨 or 사외)</c:v>
                </c:pt>
                <c:pt idx="2">
                  <c:v>적치장</c:v>
                </c:pt>
                <c:pt idx="3">
                  <c:v>도장작업장</c:v>
                </c:pt>
                <c:pt idx="4">
                  <c:v>의장작업장</c:v>
                </c:pt>
                <c:pt idx="5">
                  <c:v>PE 작업장 (선행탑재)</c:v>
                </c:pt>
                <c:pt idx="6">
                  <c:v>조립작업장</c:v>
                </c:pt>
                <c:pt idx="7">
                  <c:v>T/O 장</c:v>
                </c:pt>
              </c:strCache>
            </c:strRef>
          </c:cat>
          <c:val>
            <c:numRef>
              <c:f>'load-unload change location'!$I$4:$I$11</c:f>
              <c:numCache>
                <c:formatCode>_(* #,##0_);_(* \(#,##0\);_(* "-"_);_(@_)</c:formatCode>
                <c:ptCount val="8"/>
                <c:pt idx="0">
                  <c:v>9898</c:v>
                </c:pt>
                <c:pt idx="1">
                  <c:v>30148</c:v>
                </c:pt>
                <c:pt idx="2">
                  <c:v>20548</c:v>
                </c:pt>
                <c:pt idx="3">
                  <c:v>13017</c:v>
                </c:pt>
                <c:pt idx="4">
                  <c:v>14732</c:v>
                </c:pt>
                <c:pt idx="5">
                  <c:v>11082</c:v>
                </c:pt>
                <c:pt idx="6">
                  <c:v>2002</c:v>
                </c:pt>
                <c:pt idx="7">
                  <c:v>23</c:v>
                </c:pt>
              </c:numCache>
            </c:numRef>
          </c:val>
          <c:extLst>
            <c:ext xmlns:c16="http://schemas.microsoft.com/office/drawing/2014/chart" uri="{C3380CC4-5D6E-409C-BE32-E72D297353CC}">
              <c16:uniqueId val="{00000001-8A0D-4044-B8C4-023D07676FAB}"/>
            </c:ext>
          </c:extLst>
        </c:ser>
        <c:dLbls>
          <c:showLegendKey val="0"/>
          <c:showVal val="0"/>
          <c:showCatName val="0"/>
          <c:showSerName val="0"/>
          <c:showPercent val="0"/>
          <c:showBubbleSize val="0"/>
        </c:dLbls>
        <c:gapWidth val="75"/>
        <c:overlap val="-25"/>
        <c:axId val="127392384"/>
        <c:axId val="127394176"/>
      </c:barChart>
      <c:catAx>
        <c:axId val="127392384"/>
        <c:scaling>
          <c:orientation val="minMax"/>
        </c:scaling>
        <c:delete val="0"/>
        <c:axPos val="b"/>
        <c:numFmt formatCode="General" sourceLinked="0"/>
        <c:majorTickMark val="none"/>
        <c:minorTickMark val="none"/>
        <c:tickLblPos val="nextTo"/>
        <c:txPr>
          <a:bodyPr/>
          <a:lstStyle/>
          <a:p>
            <a:pPr>
              <a:defRPr>
                <a:solidFill>
                  <a:schemeClr val="bg1"/>
                </a:solidFill>
              </a:defRPr>
            </a:pPr>
            <a:endParaRPr lang="ko-KR"/>
          </a:p>
        </c:txPr>
        <c:crossAx val="127394176"/>
        <c:crosses val="autoZero"/>
        <c:auto val="1"/>
        <c:lblAlgn val="ctr"/>
        <c:lblOffset val="100"/>
        <c:noMultiLvlLbl val="0"/>
      </c:catAx>
      <c:valAx>
        <c:axId val="127394176"/>
        <c:scaling>
          <c:orientation val="minMax"/>
        </c:scaling>
        <c:delete val="0"/>
        <c:axPos val="l"/>
        <c:majorGridlines/>
        <c:numFmt formatCode="_(* #,##0_);_(* \(#,##0\);_(* &quot;-&quot;_);_(@_)" sourceLinked="1"/>
        <c:majorTickMark val="none"/>
        <c:minorTickMark val="none"/>
        <c:tickLblPos val="nextTo"/>
        <c:crossAx val="127392384"/>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539391951006201"/>
          <c:y val="7.6191163604549403E-2"/>
          <c:w val="0.75356197924923796"/>
          <c:h val="0.66834697133446597"/>
        </c:manualLayout>
      </c:layout>
      <c:scatterChart>
        <c:scatterStyle val="lineMarker"/>
        <c:varyColors val="0"/>
        <c:ser>
          <c:idx val="0"/>
          <c:order val="0"/>
          <c:tx>
            <c:strRef>
              <c:f>Sheet1!$B$1</c:f>
              <c:strCache>
                <c:ptCount val="1"/>
                <c:pt idx="0">
                  <c:v>rating</c:v>
                </c:pt>
              </c:strCache>
            </c:strRef>
          </c:tx>
          <c:spPr>
            <a:ln w="28575">
              <a:noFill/>
            </a:ln>
          </c:spPr>
          <c:marker>
            <c:symbol val="circle"/>
            <c:size val="3"/>
          </c:marker>
          <c:xVal>
            <c:numRef>
              <c:f>Sheet1!$A$2:$A$78</c:f>
              <c:numCache>
                <c:formatCode>General</c:formatCode>
                <c:ptCount val="77"/>
                <c:pt idx="0">
                  <c:v>70</c:v>
                </c:pt>
                <c:pt idx="1">
                  <c:v>120</c:v>
                </c:pt>
                <c:pt idx="2">
                  <c:v>70</c:v>
                </c:pt>
                <c:pt idx="3">
                  <c:v>50</c:v>
                </c:pt>
                <c:pt idx="4">
                  <c:v>110</c:v>
                </c:pt>
                <c:pt idx="5">
                  <c:v>110</c:v>
                </c:pt>
                <c:pt idx="6">
                  <c:v>110</c:v>
                </c:pt>
                <c:pt idx="7">
                  <c:v>130</c:v>
                </c:pt>
                <c:pt idx="8">
                  <c:v>90</c:v>
                </c:pt>
                <c:pt idx="9">
                  <c:v>90</c:v>
                </c:pt>
                <c:pt idx="10">
                  <c:v>120</c:v>
                </c:pt>
                <c:pt idx="11">
                  <c:v>110</c:v>
                </c:pt>
                <c:pt idx="12">
                  <c:v>120</c:v>
                </c:pt>
                <c:pt idx="13">
                  <c:v>110</c:v>
                </c:pt>
                <c:pt idx="14">
                  <c:v>110</c:v>
                </c:pt>
                <c:pt idx="15">
                  <c:v>110</c:v>
                </c:pt>
                <c:pt idx="16">
                  <c:v>100</c:v>
                </c:pt>
                <c:pt idx="17">
                  <c:v>110</c:v>
                </c:pt>
                <c:pt idx="18">
                  <c:v>110</c:v>
                </c:pt>
                <c:pt idx="19">
                  <c:v>110</c:v>
                </c:pt>
                <c:pt idx="20">
                  <c:v>100</c:v>
                </c:pt>
                <c:pt idx="21">
                  <c:v>110</c:v>
                </c:pt>
                <c:pt idx="22">
                  <c:v>100</c:v>
                </c:pt>
                <c:pt idx="23">
                  <c:v>100</c:v>
                </c:pt>
                <c:pt idx="24">
                  <c:v>110</c:v>
                </c:pt>
                <c:pt idx="25">
                  <c:v>110</c:v>
                </c:pt>
                <c:pt idx="26">
                  <c:v>100</c:v>
                </c:pt>
                <c:pt idx="27">
                  <c:v>120</c:v>
                </c:pt>
                <c:pt idx="28">
                  <c:v>120</c:v>
                </c:pt>
                <c:pt idx="29">
                  <c:v>110</c:v>
                </c:pt>
                <c:pt idx="30">
                  <c:v>100</c:v>
                </c:pt>
                <c:pt idx="31">
                  <c:v>110</c:v>
                </c:pt>
                <c:pt idx="32">
                  <c:v>100</c:v>
                </c:pt>
                <c:pt idx="33">
                  <c:v>110</c:v>
                </c:pt>
                <c:pt idx="34">
                  <c:v>120</c:v>
                </c:pt>
                <c:pt idx="35">
                  <c:v>120</c:v>
                </c:pt>
                <c:pt idx="36">
                  <c:v>110</c:v>
                </c:pt>
                <c:pt idx="37">
                  <c:v>110</c:v>
                </c:pt>
                <c:pt idx="38">
                  <c:v>110</c:v>
                </c:pt>
                <c:pt idx="39">
                  <c:v>140</c:v>
                </c:pt>
                <c:pt idx="40">
                  <c:v>110</c:v>
                </c:pt>
                <c:pt idx="41">
                  <c:v>100</c:v>
                </c:pt>
                <c:pt idx="42">
                  <c:v>110</c:v>
                </c:pt>
                <c:pt idx="43">
                  <c:v>100</c:v>
                </c:pt>
                <c:pt idx="44">
                  <c:v>150</c:v>
                </c:pt>
                <c:pt idx="45">
                  <c:v>150</c:v>
                </c:pt>
                <c:pt idx="46">
                  <c:v>160</c:v>
                </c:pt>
                <c:pt idx="47">
                  <c:v>100</c:v>
                </c:pt>
                <c:pt idx="48">
                  <c:v>120</c:v>
                </c:pt>
                <c:pt idx="49">
                  <c:v>140</c:v>
                </c:pt>
                <c:pt idx="50">
                  <c:v>90</c:v>
                </c:pt>
                <c:pt idx="51">
                  <c:v>130</c:v>
                </c:pt>
                <c:pt idx="52">
                  <c:v>120</c:v>
                </c:pt>
                <c:pt idx="53">
                  <c:v>100</c:v>
                </c:pt>
                <c:pt idx="54">
                  <c:v>50</c:v>
                </c:pt>
                <c:pt idx="55">
                  <c:v>50</c:v>
                </c:pt>
                <c:pt idx="56">
                  <c:v>100</c:v>
                </c:pt>
                <c:pt idx="57">
                  <c:v>100</c:v>
                </c:pt>
                <c:pt idx="58">
                  <c:v>120</c:v>
                </c:pt>
                <c:pt idx="59">
                  <c:v>100</c:v>
                </c:pt>
                <c:pt idx="60">
                  <c:v>90</c:v>
                </c:pt>
                <c:pt idx="61">
                  <c:v>110</c:v>
                </c:pt>
                <c:pt idx="62">
                  <c:v>110</c:v>
                </c:pt>
                <c:pt idx="63">
                  <c:v>80</c:v>
                </c:pt>
                <c:pt idx="64">
                  <c:v>90</c:v>
                </c:pt>
                <c:pt idx="65">
                  <c:v>90</c:v>
                </c:pt>
                <c:pt idx="66">
                  <c:v>110</c:v>
                </c:pt>
                <c:pt idx="67">
                  <c:v>110</c:v>
                </c:pt>
                <c:pt idx="68">
                  <c:v>90</c:v>
                </c:pt>
                <c:pt idx="69">
                  <c:v>110</c:v>
                </c:pt>
                <c:pt idx="70">
                  <c:v>140</c:v>
                </c:pt>
                <c:pt idx="71">
                  <c:v>100</c:v>
                </c:pt>
                <c:pt idx="72">
                  <c:v>110</c:v>
                </c:pt>
                <c:pt idx="73">
                  <c:v>110</c:v>
                </c:pt>
                <c:pt idx="74">
                  <c:v>100</c:v>
                </c:pt>
                <c:pt idx="75">
                  <c:v>100</c:v>
                </c:pt>
                <c:pt idx="76">
                  <c:v>110</c:v>
                </c:pt>
              </c:numCache>
            </c:numRef>
          </c:xVal>
          <c:yVal>
            <c:numRef>
              <c:f>Sheet1!$B$2:$B$78</c:f>
              <c:numCache>
                <c:formatCode>0</c:formatCode>
                <c:ptCount val="77"/>
                <c:pt idx="0">
                  <c:v>68.402973000000003</c:v>
                </c:pt>
                <c:pt idx="1">
                  <c:v>33.983679000000002</c:v>
                </c:pt>
                <c:pt idx="2">
                  <c:v>59.425505000000129</c:v>
                </c:pt>
                <c:pt idx="3">
                  <c:v>93.704911999999993</c:v>
                </c:pt>
                <c:pt idx="4">
                  <c:v>34.384842999999996</c:v>
                </c:pt>
                <c:pt idx="5">
                  <c:v>29.509540999999921</c:v>
                </c:pt>
                <c:pt idx="6">
                  <c:v>33.174093999999997</c:v>
                </c:pt>
                <c:pt idx="7">
                  <c:v>37.038562000000013</c:v>
                </c:pt>
                <c:pt idx="8">
                  <c:v>49.120253000000012</c:v>
                </c:pt>
                <c:pt idx="9">
                  <c:v>53.313813000000003</c:v>
                </c:pt>
                <c:pt idx="10">
                  <c:v>18.042850999999999</c:v>
                </c:pt>
                <c:pt idx="11">
                  <c:v>50.764999000000003</c:v>
                </c:pt>
                <c:pt idx="12">
                  <c:v>19.823573</c:v>
                </c:pt>
                <c:pt idx="13">
                  <c:v>40.400207999999999</c:v>
                </c:pt>
                <c:pt idx="14">
                  <c:v>22.73644599999999</c:v>
                </c:pt>
                <c:pt idx="15">
                  <c:v>41.445019000000002</c:v>
                </c:pt>
                <c:pt idx="16">
                  <c:v>45.863324000000013</c:v>
                </c:pt>
                <c:pt idx="17">
                  <c:v>35.782791000000003</c:v>
                </c:pt>
                <c:pt idx="18">
                  <c:v>22.396512999999921</c:v>
                </c:pt>
                <c:pt idx="19">
                  <c:v>40.448772000000012</c:v>
                </c:pt>
                <c:pt idx="20">
                  <c:v>64.533816000000002</c:v>
                </c:pt>
                <c:pt idx="21">
                  <c:v>46.895643999999997</c:v>
                </c:pt>
                <c:pt idx="22">
                  <c:v>36.176196000000012</c:v>
                </c:pt>
                <c:pt idx="23">
                  <c:v>44.330855999999997</c:v>
                </c:pt>
                <c:pt idx="24">
                  <c:v>32.207582000000002</c:v>
                </c:pt>
                <c:pt idx="25">
                  <c:v>31.435973000000001</c:v>
                </c:pt>
                <c:pt idx="26">
                  <c:v>58.345141000000012</c:v>
                </c:pt>
                <c:pt idx="27">
                  <c:v>40.917046999999997</c:v>
                </c:pt>
                <c:pt idx="28">
                  <c:v>41.015492000000002</c:v>
                </c:pt>
                <c:pt idx="29">
                  <c:v>28.025765</c:v>
                </c:pt>
                <c:pt idx="30">
                  <c:v>35.252443999999997</c:v>
                </c:pt>
                <c:pt idx="31">
                  <c:v>23.804043</c:v>
                </c:pt>
                <c:pt idx="32">
                  <c:v>52.076897000000002</c:v>
                </c:pt>
                <c:pt idx="33">
                  <c:v>53.371006999999999</c:v>
                </c:pt>
                <c:pt idx="34">
                  <c:v>45.811715999999997</c:v>
                </c:pt>
                <c:pt idx="35">
                  <c:v>21.871292</c:v>
                </c:pt>
                <c:pt idx="36">
                  <c:v>31.07221699999992</c:v>
                </c:pt>
                <c:pt idx="37">
                  <c:v>28.742413999999901</c:v>
                </c:pt>
                <c:pt idx="38">
                  <c:v>36.523683000000013</c:v>
                </c:pt>
                <c:pt idx="39">
                  <c:v>36.471512000000011</c:v>
                </c:pt>
                <c:pt idx="40">
                  <c:v>39.241114000000003</c:v>
                </c:pt>
                <c:pt idx="41">
                  <c:v>45.328074000000001</c:v>
                </c:pt>
                <c:pt idx="42">
                  <c:v>26.734514999999991</c:v>
                </c:pt>
                <c:pt idx="43">
                  <c:v>54.850917000000003</c:v>
                </c:pt>
                <c:pt idx="44">
                  <c:v>37.136863000000012</c:v>
                </c:pt>
                <c:pt idx="45">
                  <c:v>34.139765000000011</c:v>
                </c:pt>
                <c:pt idx="46">
                  <c:v>30.313351000000068</c:v>
                </c:pt>
                <c:pt idx="47">
                  <c:v>40.105965000000012</c:v>
                </c:pt>
                <c:pt idx="48">
                  <c:v>29.924285000000001</c:v>
                </c:pt>
                <c:pt idx="49">
                  <c:v>40.692320000000137</c:v>
                </c:pt>
                <c:pt idx="50">
                  <c:v>59.642837</c:v>
                </c:pt>
                <c:pt idx="51">
                  <c:v>30.450842999999939</c:v>
                </c:pt>
                <c:pt idx="52">
                  <c:v>37.840594000000003</c:v>
                </c:pt>
                <c:pt idx="53">
                  <c:v>41.503540000000001</c:v>
                </c:pt>
                <c:pt idx="54">
                  <c:v>60.75611200000013</c:v>
                </c:pt>
                <c:pt idx="55">
                  <c:v>63.005645000000001</c:v>
                </c:pt>
                <c:pt idx="56">
                  <c:v>49.511873999999999</c:v>
                </c:pt>
                <c:pt idx="57">
                  <c:v>50.828392000000122</c:v>
                </c:pt>
                <c:pt idx="58">
                  <c:v>39.259197</c:v>
                </c:pt>
                <c:pt idx="59">
                  <c:v>39.703400000000002</c:v>
                </c:pt>
                <c:pt idx="60">
                  <c:v>55.333142000000002</c:v>
                </c:pt>
                <c:pt idx="61">
                  <c:v>41.998933000000122</c:v>
                </c:pt>
                <c:pt idx="62">
                  <c:v>40.560159000000013</c:v>
                </c:pt>
                <c:pt idx="63">
                  <c:v>68.235884999999982</c:v>
                </c:pt>
                <c:pt idx="64">
                  <c:v>74.472949</c:v>
                </c:pt>
                <c:pt idx="65">
                  <c:v>72.801786999999948</c:v>
                </c:pt>
                <c:pt idx="66">
                  <c:v>31.230053999999999</c:v>
                </c:pt>
                <c:pt idx="67">
                  <c:v>53.131324000000014</c:v>
                </c:pt>
                <c:pt idx="68">
                  <c:v>59.363993000000001</c:v>
                </c:pt>
                <c:pt idx="69">
                  <c:v>38.839746000000012</c:v>
                </c:pt>
                <c:pt idx="70">
                  <c:v>28.592784999999989</c:v>
                </c:pt>
                <c:pt idx="71">
                  <c:v>46.658844000000002</c:v>
                </c:pt>
                <c:pt idx="72">
                  <c:v>39.106174000000003</c:v>
                </c:pt>
                <c:pt idx="73">
                  <c:v>27.753301</c:v>
                </c:pt>
                <c:pt idx="74">
                  <c:v>49.787444999999998</c:v>
                </c:pt>
                <c:pt idx="75">
                  <c:v>51.59219300000013</c:v>
                </c:pt>
                <c:pt idx="76">
                  <c:v>36.187559</c:v>
                </c:pt>
              </c:numCache>
            </c:numRef>
          </c:yVal>
          <c:smooth val="0"/>
          <c:extLst>
            <c:ext xmlns:c16="http://schemas.microsoft.com/office/drawing/2014/chart" uri="{C3380CC4-5D6E-409C-BE32-E72D297353CC}">
              <c16:uniqueId val="{00000000-5884-024B-8B15-1D18E4373544}"/>
            </c:ext>
          </c:extLst>
        </c:ser>
        <c:dLbls>
          <c:showLegendKey val="0"/>
          <c:showVal val="0"/>
          <c:showCatName val="0"/>
          <c:showSerName val="0"/>
          <c:showPercent val="0"/>
          <c:showBubbleSize val="0"/>
        </c:dLbls>
        <c:axId val="38261120"/>
        <c:axId val="38263040"/>
      </c:scatterChart>
      <c:valAx>
        <c:axId val="38261120"/>
        <c:scaling>
          <c:orientation val="minMax"/>
        </c:scaling>
        <c:delete val="0"/>
        <c:axPos val="b"/>
        <c:title>
          <c:tx>
            <c:rich>
              <a:bodyPr/>
              <a:lstStyle/>
              <a:p>
                <a:pPr>
                  <a:defRPr sz="1600">
                    <a:latin typeface="+mj-lt"/>
                  </a:defRPr>
                </a:pPr>
                <a:r>
                  <a:rPr lang="en-US" sz="1600">
                    <a:latin typeface="+mj-lt"/>
                  </a:rPr>
                  <a:t>calories</a:t>
                </a:r>
              </a:p>
            </c:rich>
          </c:tx>
          <c:layout>
            <c:manualLayout>
              <c:xMode val="edge"/>
              <c:yMode val="edge"/>
              <c:x val="0.47775276412596202"/>
              <c:y val="0.84449693396292702"/>
            </c:manualLayout>
          </c:layout>
          <c:overlay val="0"/>
        </c:title>
        <c:numFmt formatCode="General" sourceLinked="1"/>
        <c:majorTickMark val="out"/>
        <c:minorTickMark val="none"/>
        <c:tickLblPos val="nextTo"/>
        <c:crossAx val="38263040"/>
        <c:crosses val="autoZero"/>
        <c:crossBetween val="midCat"/>
      </c:valAx>
      <c:valAx>
        <c:axId val="38263040"/>
        <c:scaling>
          <c:orientation val="minMax"/>
        </c:scaling>
        <c:delete val="0"/>
        <c:axPos val="l"/>
        <c:majorGridlines>
          <c:spPr>
            <a:ln>
              <a:solidFill>
                <a:srgbClr val="4F81BD">
                  <a:alpha val="0"/>
                </a:srgbClr>
              </a:solidFill>
            </a:ln>
          </c:spPr>
        </c:majorGridlines>
        <c:title>
          <c:tx>
            <c:rich>
              <a:bodyPr rot="-5400000" vert="horz"/>
              <a:lstStyle/>
              <a:p>
                <a:pPr>
                  <a:defRPr sz="1600">
                    <a:latin typeface="+mj-lt"/>
                  </a:defRPr>
                </a:pPr>
                <a:r>
                  <a:rPr lang="en-US" sz="1600">
                    <a:latin typeface="+mj-lt"/>
                  </a:rPr>
                  <a:t>rating</a:t>
                </a:r>
              </a:p>
            </c:rich>
          </c:tx>
          <c:layout>
            <c:manualLayout>
              <c:xMode val="edge"/>
              <c:yMode val="edge"/>
              <c:x val="3.2811334824757801E-2"/>
              <c:y val="0.32934519107441901"/>
            </c:manualLayout>
          </c:layout>
          <c:overlay val="0"/>
        </c:title>
        <c:numFmt formatCode="0" sourceLinked="1"/>
        <c:majorTickMark val="out"/>
        <c:minorTickMark val="none"/>
        <c:tickLblPos val="nextTo"/>
        <c:crossAx val="38261120"/>
        <c:crosses val="autoZero"/>
        <c:crossBetween val="midCat"/>
      </c:valAx>
      <c:spPr>
        <a:noFill/>
      </c:spPr>
    </c:plotArea>
    <c:plotVisOnly val="1"/>
    <c:dispBlanksAs val="gap"/>
    <c:showDLblsOverMax val="0"/>
  </c:chart>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1DF13-215B-4D5B-AD98-F93BE26BC4A4}" type="doc">
      <dgm:prSet loTypeId="urn:microsoft.com/office/officeart/2005/8/layout/gear1" loCatId="relationship" qsTypeId="urn:microsoft.com/office/officeart/2005/8/quickstyle/3d5" qsCatId="3D" csTypeId="urn:microsoft.com/office/officeart/2005/8/colors/colorful5" csCatId="colorful" phldr="1"/>
      <dgm:spPr/>
      <dgm:t>
        <a:bodyPr/>
        <a:lstStyle/>
        <a:p>
          <a:pPr latinLnBrk="1"/>
          <a:endParaRPr lang="ko-KR" altLang="en-US"/>
        </a:p>
      </dgm:t>
    </dgm:pt>
    <dgm:pt modelId="{2CF6367B-AD45-4A24-B02B-93F96EF993C6}">
      <dgm:prSet phldrT="[텍스트]" custT="1"/>
      <dgm:spPr>
        <a:solidFill>
          <a:schemeClr val="accent6">
            <a:lumMod val="75000"/>
          </a:schemeClr>
        </a:solidFill>
      </dgm:spPr>
      <dgm:t>
        <a:bodyPr/>
        <a:lstStyle/>
        <a:p>
          <a:pPr latinLnBrk="1"/>
          <a:r>
            <a:rPr lang="en-US" altLang="ko-KR" sz="1800" dirty="0">
              <a:effectLst>
                <a:outerShdw blurRad="38100" dist="38100" dir="2700000" algn="tl">
                  <a:srgbClr val="000000">
                    <a:alpha val="43137"/>
                  </a:srgbClr>
                </a:outerShdw>
              </a:effectLst>
              <a:latin typeface="Times New Roman" pitchFamily="18" charset="0"/>
              <a:cs typeface="Times New Roman" pitchFamily="18" charset="0"/>
            </a:rPr>
            <a:t>Process</a:t>
          </a:r>
          <a:endParaRPr lang="ko-KR" altLang="en-US" sz="1800"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26A5BC3C-7024-4186-97BB-F0AEB0817BEE}" type="parTrans" cxnId="{996D5B7D-90E3-4654-87D4-CC56BEA57FC3}">
      <dgm:prSet/>
      <dgm:spPr/>
      <dgm:t>
        <a:bodyPr/>
        <a:lstStyle/>
        <a:p>
          <a:pPr latinLnBrk="1"/>
          <a:endParaRPr lang="ko-KR" altLang="en-US"/>
        </a:p>
      </dgm:t>
    </dgm:pt>
    <dgm:pt modelId="{E32F92F9-F44B-4D34-8880-B4D2B813BD65}" type="sibTrans" cxnId="{996D5B7D-90E3-4654-87D4-CC56BEA57FC3}">
      <dgm:prSet/>
      <dgm:spPr>
        <a:solidFill>
          <a:schemeClr val="tx1"/>
        </a:solidFill>
      </dgm:spPr>
      <dgm:t>
        <a:bodyPr/>
        <a:lstStyle/>
        <a:p>
          <a:pPr latinLnBrk="1"/>
          <a:endParaRPr lang="ko-KR" altLang="en-US"/>
        </a:p>
      </dgm:t>
    </dgm:pt>
    <dgm:pt modelId="{9B8F06D8-6740-4120-8758-4B31EE37B37A}">
      <dgm:prSet phldrT="[텍스트]" custT="1"/>
      <dgm:spPr>
        <a:solidFill>
          <a:srgbClr val="0070C0"/>
        </a:solidFill>
      </dgm:spPr>
      <dgm:t>
        <a:bodyPr/>
        <a:lstStyle/>
        <a:p>
          <a:pPr latinLnBrk="1"/>
          <a:r>
            <a:rPr lang="en-US" altLang="ko-KR" sz="1400" dirty="0">
              <a:effectLst>
                <a:outerShdw blurRad="38100" dist="38100" dir="2700000" algn="tl">
                  <a:srgbClr val="000000">
                    <a:alpha val="43137"/>
                  </a:srgbClr>
                </a:outerShdw>
              </a:effectLst>
              <a:latin typeface="Times New Roman" pitchFamily="18" charset="0"/>
              <a:cs typeface="Times New Roman" pitchFamily="18" charset="0"/>
            </a:rPr>
            <a:t>data</a:t>
          </a:r>
          <a:endParaRPr lang="ko-KR" altLang="en-US" sz="1400"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E6A76983-23AB-4294-9EB4-9208BEA3855E}" type="parTrans" cxnId="{0F7895EF-D25D-4CC4-A5FB-3FD075E1ABA6}">
      <dgm:prSet/>
      <dgm:spPr/>
      <dgm:t>
        <a:bodyPr/>
        <a:lstStyle/>
        <a:p>
          <a:pPr latinLnBrk="1"/>
          <a:endParaRPr lang="ko-KR" altLang="en-US"/>
        </a:p>
      </dgm:t>
    </dgm:pt>
    <dgm:pt modelId="{3B176E7B-94E8-44AC-87A7-E8D7F96B24AD}" type="sibTrans" cxnId="{0F7895EF-D25D-4CC4-A5FB-3FD075E1ABA6}">
      <dgm:prSet/>
      <dgm:spPr>
        <a:solidFill>
          <a:schemeClr val="tx1"/>
        </a:solidFill>
      </dgm:spPr>
      <dgm:t>
        <a:bodyPr/>
        <a:lstStyle/>
        <a:p>
          <a:pPr latinLnBrk="1"/>
          <a:endParaRPr lang="ko-KR" altLang="en-US"/>
        </a:p>
      </dgm:t>
    </dgm:pt>
    <dgm:pt modelId="{B9EEBD63-57C7-4C63-9E98-0541185627CD}" type="pres">
      <dgm:prSet presAssocID="{C691DF13-215B-4D5B-AD98-F93BE26BC4A4}" presName="composite" presStyleCnt="0">
        <dgm:presLayoutVars>
          <dgm:chMax val="3"/>
          <dgm:animLvl val="lvl"/>
          <dgm:resizeHandles val="exact"/>
        </dgm:presLayoutVars>
      </dgm:prSet>
      <dgm:spPr/>
    </dgm:pt>
    <dgm:pt modelId="{6B4B1065-C5C4-4EB2-ABFF-F07919D7C948}" type="pres">
      <dgm:prSet presAssocID="{2CF6367B-AD45-4A24-B02B-93F96EF993C6}" presName="gear1" presStyleLbl="node1" presStyleIdx="0" presStyleCnt="2">
        <dgm:presLayoutVars>
          <dgm:chMax val="1"/>
          <dgm:bulletEnabled val="1"/>
        </dgm:presLayoutVars>
      </dgm:prSet>
      <dgm:spPr/>
    </dgm:pt>
    <dgm:pt modelId="{B9CA5996-AD61-4D3A-9453-51275D8E0AEA}" type="pres">
      <dgm:prSet presAssocID="{2CF6367B-AD45-4A24-B02B-93F96EF993C6}" presName="gear1srcNode" presStyleLbl="node1" presStyleIdx="0" presStyleCnt="2"/>
      <dgm:spPr/>
    </dgm:pt>
    <dgm:pt modelId="{0B77EF52-5935-457B-AFCE-385E1947CBFF}" type="pres">
      <dgm:prSet presAssocID="{2CF6367B-AD45-4A24-B02B-93F96EF993C6}" presName="gear1dstNode" presStyleLbl="node1" presStyleIdx="0" presStyleCnt="2"/>
      <dgm:spPr/>
    </dgm:pt>
    <dgm:pt modelId="{A883EF19-E263-4C2C-93EA-7A93892B2109}" type="pres">
      <dgm:prSet presAssocID="{9B8F06D8-6740-4120-8758-4B31EE37B37A}" presName="gear2" presStyleLbl="node1" presStyleIdx="1" presStyleCnt="2">
        <dgm:presLayoutVars>
          <dgm:chMax val="1"/>
          <dgm:bulletEnabled val="1"/>
        </dgm:presLayoutVars>
      </dgm:prSet>
      <dgm:spPr/>
    </dgm:pt>
    <dgm:pt modelId="{A8A7C8BC-E17C-4A12-A684-02D36D41C2C6}" type="pres">
      <dgm:prSet presAssocID="{9B8F06D8-6740-4120-8758-4B31EE37B37A}" presName="gear2srcNode" presStyleLbl="node1" presStyleIdx="1" presStyleCnt="2"/>
      <dgm:spPr/>
    </dgm:pt>
    <dgm:pt modelId="{99D52E41-8891-4369-9424-937049F90AE8}" type="pres">
      <dgm:prSet presAssocID="{9B8F06D8-6740-4120-8758-4B31EE37B37A}" presName="gear2dstNode" presStyleLbl="node1" presStyleIdx="1" presStyleCnt="2"/>
      <dgm:spPr/>
    </dgm:pt>
    <dgm:pt modelId="{E60C529B-B97F-40DC-8CD8-D8BE84E772A7}" type="pres">
      <dgm:prSet presAssocID="{E32F92F9-F44B-4D34-8880-B4D2B813BD65}" presName="connector1" presStyleLbl="sibTrans2D1" presStyleIdx="0" presStyleCnt="2"/>
      <dgm:spPr/>
    </dgm:pt>
    <dgm:pt modelId="{F0BBEBCC-D34F-46E0-BC87-62492C57444B}" type="pres">
      <dgm:prSet presAssocID="{3B176E7B-94E8-44AC-87A7-E8D7F96B24AD}" presName="connector2" presStyleLbl="sibTrans2D1" presStyleIdx="1" presStyleCnt="2"/>
      <dgm:spPr/>
    </dgm:pt>
  </dgm:ptLst>
  <dgm:cxnLst>
    <dgm:cxn modelId="{19F8F10F-295B-408A-A482-72475B2F1F93}" type="presOf" srcId="{2CF6367B-AD45-4A24-B02B-93F96EF993C6}" destId="{6B4B1065-C5C4-4EB2-ABFF-F07919D7C948}" srcOrd="0" destOrd="0" presId="urn:microsoft.com/office/officeart/2005/8/layout/gear1"/>
    <dgm:cxn modelId="{DDBE6725-4D6F-4D99-986F-EEF422244C2A}" type="presOf" srcId="{9B8F06D8-6740-4120-8758-4B31EE37B37A}" destId="{A883EF19-E263-4C2C-93EA-7A93892B2109}" srcOrd="0" destOrd="0" presId="urn:microsoft.com/office/officeart/2005/8/layout/gear1"/>
    <dgm:cxn modelId="{8D1AB62B-EC9E-4CC3-8E77-D6F701C05352}" type="presOf" srcId="{9B8F06D8-6740-4120-8758-4B31EE37B37A}" destId="{99D52E41-8891-4369-9424-937049F90AE8}" srcOrd="2" destOrd="0" presId="urn:microsoft.com/office/officeart/2005/8/layout/gear1"/>
    <dgm:cxn modelId="{1B582837-C638-4B4E-8B38-415A379C2A06}" type="presOf" srcId="{2CF6367B-AD45-4A24-B02B-93F96EF993C6}" destId="{B9CA5996-AD61-4D3A-9453-51275D8E0AEA}" srcOrd="1" destOrd="0" presId="urn:microsoft.com/office/officeart/2005/8/layout/gear1"/>
    <dgm:cxn modelId="{7BA9E856-1C45-495B-AEBA-E8817EB23D34}" type="presOf" srcId="{2CF6367B-AD45-4A24-B02B-93F96EF993C6}" destId="{0B77EF52-5935-457B-AFCE-385E1947CBFF}" srcOrd="2" destOrd="0" presId="urn:microsoft.com/office/officeart/2005/8/layout/gear1"/>
    <dgm:cxn modelId="{996D5B7D-90E3-4654-87D4-CC56BEA57FC3}" srcId="{C691DF13-215B-4D5B-AD98-F93BE26BC4A4}" destId="{2CF6367B-AD45-4A24-B02B-93F96EF993C6}" srcOrd="0" destOrd="0" parTransId="{26A5BC3C-7024-4186-97BB-F0AEB0817BEE}" sibTransId="{E32F92F9-F44B-4D34-8880-B4D2B813BD65}"/>
    <dgm:cxn modelId="{E1A92281-9F1E-4B91-93FA-3923A418165E}" type="presOf" srcId="{9B8F06D8-6740-4120-8758-4B31EE37B37A}" destId="{A8A7C8BC-E17C-4A12-A684-02D36D41C2C6}" srcOrd="1" destOrd="0" presId="urn:microsoft.com/office/officeart/2005/8/layout/gear1"/>
    <dgm:cxn modelId="{9B47A3A7-64CC-404C-94B7-5D136EA22909}" type="presOf" srcId="{C691DF13-215B-4D5B-AD98-F93BE26BC4A4}" destId="{B9EEBD63-57C7-4C63-9E98-0541185627CD}" srcOrd="0" destOrd="0" presId="urn:microsoft.com/office/officeart/2005/8/layout/gear1"/>
    <dgm:cxn modelId="{F4566EC3-2C2A-4618-B6D0-63865B4547C8}" type="presOf" srcId="{3B176E7B-94E8-44AC-87A7-E8D7F96B24AD}" destId="{F0BBEBCC-D34F-46E0-BC87-62492C57444B}" srcOrd="0" destOrd="0" presId="urn:microsoft.com/office/officeart/2005/8/layout/gear1"/>
    <dgm:cxn modelId="{C9202FE3-BCD5-4310-B63B-95D14C4F51A5}" type="presOf" srcId="{E32F92F9-F44B-4D34-8880-B4D2B813BD65}" destId="{E60C529B-B97F-40DC-8CD8-D8BE84E772A7}" srcOrd="0" destOrd="0" presId="urn:microsoft.com/office/officeart/2005/8/layout/gear1"/>
    <dgm:cxn modelId="{0F7895EF-D25D-4CC4-A5FB-3FD075E1ABA6}" srcId="{C691DF13-215B-4D5B-AD98-F93BE26BC4A4}" destId="{9B8F06D8-6740-4120-8758-4B31EE37B37A}" srcOrd="1" destOrd="0" parTransId="{E6A76983-23AB-4294-9EB4-9208BEA3855E}" sibTransId="{3B176E7B-94E8-44AC-87A7-E8D7F96B24AD}"/>
    <dgm:cxn modelId="{28EB34D5-9D96-414A-B5B7-E89FC2905FEA}" type="presParOf" srcId="{B9EEBD63-57C7-4C63-9E98-0541185627CD}" destId="{6B4B1065-C5C4-4EB2-ABFF-F07919D7C948}" srcOrd="0" destOrd="0" presId="urn:microsoft.com/office/officeart/2005/8/layout/gear1"/>
    <dgm:cxn modelId="{EDCBC90C-874C-4CA7-B8F3-094043829EBD}" type="presParOf" srcId="{B9EEBD63-57C7-4C63-9E98-0541185627CD}" destId="{B9CA5996-AD61-4D3A-9453-51275D8E0AEA}" srcOrd="1" destOrd="0" presId="urn:microsoft.com/office/officeart/2005/8/layout/gear1"/>
    <dgm:cxn modelId="{53C56512-DD1E-497D-A0CE-B0F73E21E26B}" type="presParOf" srcId="{B9EEBD63-57C7-4C63-9E98-0541185627CD}" destId="{0B77EF52-5935-457B-AFCE-385E1947CBFF}" srcOrd="2" destOrd="0" presId="urn:microsoft.com/office/officeart/2005/8/layout/gear1"/>
    <dgm:cxn modelId="{38F78888-4FA3-4C90-9195-706043328158}" type="presParOf" srcId="{B9EEBD63-57C7-4C63-9E98-0541185627CD}" destId="{A883EF19-E263-4C2C-93EA-7A93892B2109}" srcOrd="3" destOrd="0" presId="urn:microsoft.com/office/officeart/2005/8/layout/gear1"/>
    <dgm:cxn modelId="{8A6A896E-18AF-4429-B829-D83EA1BC9A0C}" type="presParOf" srcId="{B9EEBD63-57C7-4C63-9E98-0541185627CD}" destId="{A8A7C8BC-E17C-4A12-A684-02D36D41C2C6}" srcOrd="4" destOrd="0" presId="urn:microsoft.com/office/officeart/2005/8/layout/gear1"/>
    <dgm:cxn modelId="{3BA6D89F-CF37-4F7F-BB14-9A613D49DD5F}" type="presParOf" srcId="{B9EEBD63-57C7-4C63-9E98-0541185627CD}" destId="{99D52E41-8891-4369-9424-937049F90AE8}" srcOrd="5" destOrd="0" presId="urn:microsoft.com/office/officeart/2005/8/layout/gear1"/>
    <dgm:cxn modelId="{9A8898FC-550E-4EF6-AA84-950A8B081BEA}" type="presParOf" srcId="{B9EEBD63-57C7-4C63-9E98-0541185627CD}" destId="{E60C529B-B97F-40DC-8CD8-D8BE84E772A7}" srcOrd="6" destOrd="0" presId="urn:microsoft.com/office/officeart/2005/8/layout/gear1"/>
    <dgm:cxn modelId="{D438B30B-1272-4890-9C36-E38A0E99796F}" type="presParOf" srcId="{B9EEBD63-57C7-4C63-9E98-0541185627CD}" destId="{F0BBEBCC-D34F-46E0-BC87-62492C57444B}"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B1065-C5C4-4EB2-ABFF-F07919D7C948}">
      <dsp:nvSpPr>
        <dsp:cNvPr id="0" name=""/>
        <dsp:cNvSpPr/>
      </dsp:nvSpPr>
      <dsp:spPr>
        <a:xfrm>
          <a:off x="1694340" y="607433"/>
          <a:ext cx="954538" cy="954538"/>
        </a:xfrm>
        <a:prstGeom prst="gear9">
          <a:avLst/>
        </a:prstGeom>
        <a:solidFill>
          <a:schemeClr val="accent6">
            <a:lumMod val="7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latinLnBrk="1">
            <a:lnSpc>
              <a:spcPct val="90000"/>
            </a:lnSpc>
            <a:spcBef>
              <a:spcPct val="0"/>
            </a:spcBef>
            <a:spcAft>
              <a:spcPct val="35000"/>
            </a:spcAft>
            <a:buNone/>
          </a:pPr>
          <a:r>
            <a:rPr lang="en-US" altLang="ko-KR" sz="1800" kern="1200" dirty="0">
              <a:effectLst>
                <a:outerShdw blurRad="38100" dist="38100" dir="2700000" algn="tl">
                  <a:srgbClr val="000000">
                    <a:alpha val="43137"/>
                  </a:srgbClr>
                </a:outerShdw>
              </a:effectLst>
              <a:latin typeface="Times New Roman" pitchFamily="18" charset="0"/>
              <a:cs typeface="Times New Roman" pitchFamily="18" charset="0"/>
            </a:rPr>
            <a:t>Process</a:t>
          </a:r>
          <a:endParaRPr lang="ko-KR" altLang="en-US" sz="1800"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1886245" y="831029"/>
        <a:ext cx="570728" cy="490652"/>
      </dsp:txXfrm>
    </dsp:sp>
    <dsp:sp modelId="{A883EF19-E263-4C2C-93EA-7A93892B2109}">
      <dsp:nvSpPr>
        <dsp:cNvPr id="0" name=""/>
        <dsp:cNvSpPr/>
      </dsp:nvSpPr>
      <dsp:spPr>
        <a:xfrm>
          <a:off x="1138972" y="381815"/>
          <a:ext cx="694209" cy="694209"/>
        </a:xfrm>
        <a:prstGeom prst="gear6">
          <a:avLst/>
        </a:prstGeom>
        <a:solidFill>
          <a:srgbClr val="0070C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latinLnBrk="1">
            <a:lnSpc>
              <a:spcPct val="90000"/>
            </a:lnSpc>
            <a:spcBef>
              <a:spcPct val="0"/>
            </a:spcBef>
            <a:spcAft>
              <a:spcPct val="35000"/>
            </a:spcAft>
            <a:buNone/>
          </a:pPr>
          <a:r>
            <a:rPr lang="en-US" altLang="ko-KR" sz="1400" kern="1200" dirty="0">
              <a:effectLst>
                <a:outerShdw blurRad="38100" dist="38100" dir="2700000" algn="tl">
                  <a:srgbClr val="000000">
                    <a:alpha val="43137"/>
                  </a:srgbClr>
                </a:outerShdw>
              </a:effectLst>
              <a:latin typeface="Times New Roman" pitchFamily="18" charset="0"/>
              <a:cs typeface="Times New Roman" pitchFamily="18" charset="0"/>
            </a:rPr>
            <a:t>data</a:t>
          </a:r>
          <a:endParaRPr lang="ko-KR" altLang="en-US" sz="1400"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1313741" y="557640"/>
        <a:ext cx="344671" cy="342559"/>
      </dsp:txXfrm>
    </dsp:sp>
    <dsp:sp modelId="{E60C529B-B97F-40DC-8CD8-D8BE84E772A7}">
      <dsp:nvSpPr>
        <dsp:cNvPr id="0" name=""/>
        <dsp:cNvSpPr/>
      </dsp:nvSpPr>
      <dsp:spPr>
        <a:xfrm>
          <a:off x="1690844" y="470641"/>
          <a:ext cx="1174081" cy="1174081"/>
        </a:xfrm>
        <a:prstGeom prst="circularArrow">
          <a:avLst>
            <a:gd name="adj1" fmla="val 4878"/>
            <a:gd name="adj2" fmla="val 312630"/>
            <a:gd name="adj3" fmla="val 2848210"/>
            <a:gd name="adj4" fmla="val 15681030"/>
            <a:gd name="adj5" fmla="val 5691"/>
          </a:avLst>
        </a:prstGeom>
        <a:solidFill>
          <a:schemeClr val="tx1"/>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0BBEBCC-D34F-46E0-BC87-62492C57444B}">
      <dsp:nvSpPr>
        <dsp:cNvPr id="0" name=""/>
        <dsp:cNvSpPr/>
      </dsp:nvSpPr>
      <dsp:spPr>
        <a:xfrm>
          <a:off x="1016029" y="238764"/>
          <a:ext cx="887720" cy="887720"/>
        </a:xfrm>
        <a:prstGeom prst="leftCircularArrow">
          <a:avLst>
            <a:gd name="adj1" fmla="val 6452"/>
            <a:gd name="adj2" fmla="val 429999"/>
            <a:gd name="adj3" fmla="val 10489124"/>
            <a:gd name="adj4" fmla="val 14837806"/>
            <a:gd name="adj5" fmla="val 7527"/>
          </a:avLst>
        </a:prstGeom>
        <a:solidFill>
          <a:schemeClr val="tx1"/>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drawing1.xml><?xml version="1.0" encoding="utf-8"?>
<c:userShapes xmlns:c="http://schemas.openxmlformats.org/drawingml/2006/chart">
  <cdr:relSizeAnchor xmlns:cdr="http://schemas.openxmlformats.org/drawingml/2006/chartDrawing">
    <cdr:from>
      <cdr:x>0.44156</cdr:x>
      <cdr:y>0.09804</cdr:y>
    </cdr:from>
    <cdr:to>
      <cdr:x>0.7554</cdr:x>
      <cdr:y>0.68686</cdr:y>
    </cdr:to>
    <cdr:sp macro="" textlink="">
      <cdr:nvSpPr>
        <cdr:cNvPr id="3" name="Straight Connector 2"/>
        <cdr:cNvSpPr/>
      </cdr:nvSpPr>
      <cdr:spPr>
        <a:xfrm xmlns:a="http://schemas.openxmlformats.org/drawingml/2006/main" rot="16200000" flipV="1">
          <a:off x="2506407" y="712109"/>
          <a:ext cx="2557460" cy="198489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0.5034</cdr:x>
      <cdr:y>0.33738</cdr:y>
    </cdr:from>
    <cdr:to>
      <cdr:x>0.71593</cdr:x>
      <cdr:y>0.55811</cdr:y>
    </cdr:to>
    <cdr:sp macro="" textlink="">
      <cdr:nvSpPr>
        <cdr:cNvPr id="5" name="Straight Connector 4"/>
        <cdr:cNvSpPr/>
      </cdr:nvSpPr>
      <cdr:spPr>
        <a:xfrm xmlns:a="http://schemas.openxmlformats.org/drawingml/2006/main" flipV="1">
          <a:off x="3183790" y="1465387"/>
          <a:ext cx="1344167" cy="95871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0.4698</cdr:x>
      <cdr:y>0.0602</cdr:y>
    </cdr:from>
    <cdr:to>
      <cdr:x>0.57047</cdr:x>
      <cdr:y>0.1806</cdr:y>
    </cdr:to>
    <cdr:sp macro="" textlink="">
      <cdr:nvSpPr>
        <cdr:cNvPr id="6" name="TextBox 5"/>
        <cdr:cNvSpPr txBox="1"/>
      </cdr:nvSpPr>
      <cdr:spPr>
        <a:xfrm xmlns:a="http://schemas.openxmlformats.org/drawingml/2006/main">
          <a:off x="2000251" y="171450"/>
          <a:ext cx="428624" cy="34289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1</a:t>
          </a:r>
        </a:p>
      </cdr:txBody>
    </cdr:sp>
  </cdr:relSizeAnchor>
  <cdr:relSizeAnchor xmlns:cdr="http://schemas.openxmlformats.org/drawingml/2006/chartDrawing">
    <cdr:from>
      <cdr:x>0.67562</cdr:x>
      <cdr:y>0.27759</cdr:y>
    </cdr:from>
    <cdr:to>
      <cdr:x>0.79418</cdr:x>
      <cdr:y>0.43144</cdr:y>
    </cdr:to>
    <cdr:sp macro="" textlink="">
      <cdr:nvSpPr>
        <cdr:cNvPr id="7" name="TextBox 6"/>
        <cdr:cNvSpPr txBox="1"/>
      </cdr:nvSpPr>
      <cdr:spPr>
        <a:xfrm xmlns:a="http://schemas.openxmlformats.org/drawingml/2006/main">
          <a:off x="2876550" y="790575"/>
          <a:ext cx="504825" cy="43815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2</a:t>
          </a:r>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4T01:55:34.210"/>
    </inkml:context>
    <inkml:brush xml:id="br0">
      <inkml:brushProperty name="width" value="0.05292" units="cm"/>
      <inkml:brushProperty name="height" value="0.05292" units="cm"/>
      <inkml:brushProperty name="color" value="#ED331F"/>
    </inkml:brush>
  </inkml:definitions>
  <inkml:trace contextRef="#ctx0" brushRef="#br0">1 1 24575,'0'0'0</inkml:trace>
</inkml:ink>
</file>

<file path=ppt/ink/ink2.xml><?xml version="1.0" encoding="utf-8"?>
<inkml:ink xmlns:inkml="http://www.w3.org/2003/InkML">
  <inkml:definitions/>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20T04:38:53.428"/>
    </inkml:context>
    <inkml:brush xml:id="br0">
      <inkml:brushProperty name="width" value="0.09071" units="cm"/>
      <inkml:brushProperty name="height" value="0.09071" units="cm"/>
      <inkml:brushProperty name="color" value="#ED331F"/>
    </inkml:brush>
  </inkml:definitions>
  <inkml:trace contextRef="#ctx0" brushRef="#br0">5 47 8252,'-6'-6'1033,"-1"5"-252,3-2 1,2 1 0,-6 2 1564,-1 0-2204,-2 0-138,4 0 0,4 0 0,6 0-53,6 0 1,-3 0 0,2 0 44,1 0 0,1 0 0,2 0 1,0 0 29,0 0 0,-5 0 0,1 0 0,1 0 16,2 0 1,1-1 0,-1-1-1,1-2-2,0 1 1,0-2 0,-1 1 0,1 0-34,0-1 1,0 3-49,0-1 0,-5 1 43,1 2 0,-4 2 1,2 1 69,0 6 1,-2 0 0,-4 3-1,0 0-16,0-1 1,-4 1 0,-2 2 0,2 0-18,-2 1 0,-3 6 1,1-1-1,-2 2-3,-2 2 0,0 3 0,-1 1 0,-1-1-33,-1 1 0,-6-3 0,6 2 1,0-1 30,3-3 0,-4 0 0,2 0 0,2-2 6,3-3 1,2-2-1,-2-2 1,3-4 1,0-2 1,2-4-10,4 4 0,2-5 0,1 0 0,5-2 34,2-1 1,2 0-1,0-1-74,0-2 1,0 0 0,0-3-16,-1 0 1,1 0-1,0 4 19,-1-2 0,-3 0-52,1 4 0,-6 0 39,5 0 0,-1 2 0,2 0-150,-2 2 1,-3 0 1,4-4-962,-6 0-88,4 0 0,-6-2 324,0-1 1,0 0 0,0-5 0,-1-1 152,-4-1 0,1 1 1,-7 2 711,-1-2 1,3-1 0,-8-2 0</inkml:trace>
  <inkml:trace contextRef="#ctx0" brushRef="#br0" timeOffset="199">-171 352 8479,'6'0'1221,"6"0"1,11 0-1,-4 0 1,4 0-971,-1 0 1,6 0 0,0 1 0,-3 2-389,1 1 0,-7 0 0,-1-3 1,-1 2-261,-2 0 1,-2 2 0,-2-5-2622,1 0 2047,-6 0 0,5-6 0,-4 0 0</inkml:trace>
  <inkml:trace contextRef="#ctx0" brushRef="#br0" timeOffset="608">346 434 8355,'7'0'1629,"-2"0"0,-4 0-1040,3 0 0,-3 0 1,4-4-420,1 0 0,-4-4 1,5 4-103,-2-3 0,3-1 1,-3-2 75,2 1 0,-5 3-255,2 2 51,3 3 0,-7 1 0,6 8 46,-1 3 0,-4 0 0,4 1 0,-3 0 18,2-1 1,-3 1 0,5 0 0,-3 0-10,1 5 0,1-8 0,-5 2 0,0 0-192,0-1 1,0 2-1425,0-1 855,0-3 0,0-5 1,0-6-1,0-6 60,0-1 1,-2-6 0,-1-4 0,-1-2 300,-3-2 405,4 0 0,-12-10 0,1-2 0</inkml:trace>
  <inkml:trace contextRef="#ctx0" brushRef="#br0" timeOffset="763">346 211 8263,'1'6'555,"3"-6"1,1-2-1,4-4 1,0 0-1016,0 4 1,1-5-1,1 1-681,1 0 1,-6-1 867,-1 3 0,-4-2 0,-1-6 1</inkml:trace>
  <inkml:trace contextRef="#ctx0" brushRef="#br0" timeOffset="1337">722 293 8433,'-6'7'575,"8"-3"1,7-3 113,5-1 1,7-4 0,-2-1 0,0 0-738,1 0 0,-1-3 0,1 3 0,-2-1-1515,-1 1 1,-1-3 739,-5-1 0,-3-6 0,-4-4 0</inkml:trace>
  <inkml:trace contextRef="#ctx0" brushRef="#br0" timeOffset="1185">722 141 11062,'12'0'0,"0"0"0,0 0 0,-1 0 0,1 0 416,0 0 0,-1 0 1,1 0-607,-1 0 0,1-4-2072,0 0-807,-6 1 2203,0 3 866,-12 0 0,0 0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20T04:58:31.667"/>
    </inkml:context>
    <inkml:brush xml:id="br0">
      <inkml:brushProperty name="width" value="0.06048" units="cm"/>
      <inkml:brushProperty name="height" value="0.06048" units="cm"/>
      <inkml:brushProperty name="color" value="#ED331F"/>
    </inkml:brush>
  </inkml:definitions>
  <inkml:trace contextRef="#ctx0" brushRef="#br0">223-218 8444,'4'-8'608,"0"0"-205,0 5 1,-4-3 119,0 2 1,0-2-446,0-6 1,0 4-1,0 0-117,0-1 0,-4-1 0,-1-1 54,-1 4 0,1-4 0,-2 3 32,-2-2 0,-2 3 0,0 2-12,4 0 0,-4 4 0,4-3 6,-4 2 0,0 4 1,-1 2-33,0 4 0,1-2 0,-1 2-67,0 1 1,0 1-1,0 2 65,0 0 1,5-5 0,0 2 0,0 0 55,1 1 1,3 2 0,0 1 0,1 1-26,2 2 1,0 3-1,0-2 1,0 1-32,0 3 0,0 1 1,2-3-1,1-3-23,0-4 0,6 0 0,-3 0 75,2 0 1,2-6 0,-2-2 173,2-2 1,-2-4 0,0-2 0,0-4-108,-2-2 0,4-3 0,-2-1 0,3-3-109,1-1 0,-5 3 0,1-1 0,2 4-16,0 0 0,-2 1 0,-2 2 0,0 3-71,1 0 1,-3 2 18,3-1 0,-2 4 173,2-2 1,-4 6-1,1 5 14,-3 2 1,0 2 0,2 0-1,1 0-83,-2-1 0,4 1 0,-2-1 0,0 0 13,1-3 1,-3 2-135,1-2 1,-2-1-933,-1 1 1,5-7 0,-1-1-325,3-7 1,-3-3 596,4-2 0,-1-10 0,5-3 1</inkml:trace>
  <inkml:trace contextRef="#ctx0" brushRef="#br0" timeOffset="446">458-183 8355,'0'7'1141,"0"-3"578,0-8-599,0 3-1027,0-10 0,0 8 521,0-4-597,0 4 1,2-3-38,1 1 1,3 3 0,3-5-8,-2 2 1,2-3 0,2 3 7,0-2 0,-2 5 41,-1-2 1,-2 4 0,2 4-10,-4 4 1,-3 2-1,-1 2 1,0 0-78,0 0 1,0-1-1,0 1-172,0 0 1,-1-4 0,-2-1-251,-1 2-457,-5-3 1,2-1 0,-5-5 0,2-1 384,2-3 0,-2-3 0,4-4 1</inkml:trace>
  <inkml:trace contextRef="#ctx0" brushRef="#br0" timeOffset="606">505-418 8650,'-7'6'-85,"3"1"0,4-1-452,4-3 0,3-1 0,4-2 253,1 0 0,0 0 0,0 0 1</inkml:trace>
  <inkml:trace contextRef="#ctx0" brushRef="#br0" timeOffset="932">669-194 10063,'2'8'734,"1"-1"-744,0 2 1,1 2-27,-4 1 1,5-5-213,-2 1-300,1-5 0,-4 3 0,-1-3-5,-4 1 0,-1-1 0,-4-1 96,1 2 0,3-2 330,2 1 0,3-6 0,-4-5 0</inkml:trace>
  <inkml:trace contextRef="#ctx0" brushRef="#br0" timeOffset="1201">833-347 8248,'0'-12'2012,"0"6"-93,0 0-1201,0 6 0,5 2-591,-1 2 0,1-2 1,-1 6-113,3 1 0,-1 1 0,-3 2 0,-1 0-189,-2 0 1,0 0 0,0 0 0,0-1-713,0 1-800,0 0 0,0-1 0,0 1 0</inkml:trace>
  <inkml:trace contextRef="#ctx0" brushRef="#br0" timeOffset="2292">1292-840 8176,'0'-8'1993,"0"0"-1554,0 6 1,-6 2-1,0 8-218,-1 2 0,-4 2 0,5 0 0,-1 0-146,-1 4 0,1-2 0,-2 4 0,2 3 0,1 0-83,-1 3 1,4 3 0,-4 1 83,2 3 1,-1 3 0,4 1 0,-2-1-1,1 0-57,2 1 0,1-6 0,0 5-12,0-4 0,0-7 1,1-4-1,2-3 28,1-1 1,7-2 0,-1-1-1,4-2-48,1-2 0,-3-3 1,2-5-1,0 0-291,2 0 1,0 0-1,-5 0-1218,1 0 242,0 5 1,-6-4 0,0 5 0</inkml:trace>
  <inkml:trace contextRef="#ctx0" brushRef="#br0" timeOffset="4901">1304-488 8355,'-6'-11'14,"5"2"1,-3 1 134,3-1 1,1 3 196,0-2 0,1 5 0,3 1 121,4 4 1,3 5-1,4 5 1,0-2-46,0-2 1,3 4-1,0-2 1,2 3-303,-1-2 1,-3 1 0,2-5 0,-1 4-117,-2 0 0,2-2 0,-2-3 0,-1 1-80,0-1 1,-2-3 0,-1 1-231,1 2 0,-1-3 1,-4 5-405,-2 1 1,-5-3 0,0 2-700,-5 1 1,2-3 918,-4 2 1,-1-5-1,-4 2 1</inkml:trace>
  <inkml:trace contextRef="#ctx0" brushRef="#br0" timeOffset="4651">1680-734 8068,'-12'0'1052,"3"0"-438,2 0 0,2 1 0,-1 3-301,1 3 0,-4 4 0,2 2-150,-4 3 1,3-2-1,0 4 1,0 0-78,1 1 0,-3 0 0,4 5 0,-2-2-111,0-2 0,4 1 0,-2 0 1,0 0 66,4-2 1,-4 1-1,3-3 1,0-4-81,2 0 0,1-1 0,-2 0-229,-1 0 1,1-1-814,-2 1 469,3-5 0,0-2-348,-3-5 0,1 0-62,-5 0 1,0 0 938,-4 0 0,-4-5 0,-3-2 0</inkml:trace>
  <inkml:trace contextRef="#ctx0" brushRef="#br0" timeOffset="8527">1761-464 8536,'-12'0'1066,"0"5"1,5-4-338,-1 3-450,5-3 1,-2 0-129,5 4 0,0 1 1,0 6-162,0-1 0,2 1 0,1 0 3,0-1 1,1-2 0,-2-1-46,1 1 1,0-3-1,3 2 151,0 1 0,2 1-108,-4 2 0,3 0-63,-2 0 1,-2-5-2169,-3 1 166,0-5 1525,0 2 0,0-10 0,0-1 0</inkml:trace>
  <inkml:trace contextRef="#ctx0" brushRef="#br0" timeOffset="8976">1950-535 9134,'7'-7'931,"1"4"-453,1 2 1,-3 1 0,2 0-287,1 0 1,1-2 0,2-1 0,0-1-248,0-3 1,-4 3 0,0-3 0,1 1 160,1-1 1,-2 4 0,0-5-545,1 4 0,-3-1-373,3 5 1,-6 0-203,6 0 1,-6 0-624,5 0 1515,-6 0 0,9-4 0,-5-3 1</inkml:trace>
  <inkml:trace contextRef="#ctx0" brushRef="#br0" timeOffset="10439">2196-840 9107,'-12'0'0,"0"-1"580,0-4 0,11 1 1,5-5-1,7 1-45,4 4 0,5-10 0,6 3-394,1-2 0,10-5 0,-2 2 0,1-1 0,3 0 0,-3 2 0,0 2 1,-3 1-215,-3 0 1,-3 2-1,-4-2 1,-4 1-332,-4 3 0,-1 4 1,-4 2-744,-1-2 0,-5 4-12,-4 0 1,-10 0 0,-3 6 0</inkml:trace>
  <inkml:trace contextRef="#ctx0" brushRef="#br0" timeOffset="9792">2255-688 8355,'-7'0'-231,"2"-1"0,6-1 790,3-3 0,3 2 1,4 3-1,1 0-196,-1 0 0,7 0 0,1 1 1,2 1-172,-1 3 0,2 4 0,-2-2 0,0 4-37,-1 1 1,0-1-1,-5 0 1,2-2-166,-2-1 0,0-2 0,-3 2 0,1-3-92,0 1 1,-4-6-1,-1 5-378,2-4 1,-2-1 80,0 0-2024,-4 0 68,3 0 2165,-6 0 1,0-6-1,0 0 1</inkml:trace>
  <inkml:trace contextRef="#ctx0" brushRef="#br0" timeOffset="9390">2513-840 8355,'0'-8'799,"0"0"-368,0 6 0,0-2 0,0 8 10,0 4 0,-5-2 1,1 2-448,-3 1 1,0 5 0,-2 2 0,3 0 49,1 0 1,-1 3 0,4 4 0,-3 2-41,-2 3 1,4-3-1,-2 3 1,1 0-133,1-1 1,-2-4 0,5-4-1,0-3 37,0-1 1,0-2-927,0-1 543,0-6 1,0-2 0,0-8-248,0-3 0,0-4 0,0-2 490,0-3 1,-5-2-1,-2-5 1</inkml:trace>
  <inkml:trace contextRef="#ctx0" brushRef="#br0" timeOffset="9962">2736-676 8077,'1'-6'258,"4"1"1,-4 10 0,7 2-1,-4 4 434,-1 1 0,2-1 0,-1 1 0,0 0-678,1-1 0,-3 1 0,3-1 0,-1-2-326,-1-1 1,2 0-1018,-5 4 148,4-6 0,-2-2 709,2-8 0,-8-8 0,-2-6 1</inkml:trace>
  <inkml:trace contextRef="#ctx0" brushRef="#br0" timeOffset="11011">2982-1204 8355,'-7'0'-1754,"-1"0"3975,5 0-977,-3 0 0,6 5-830,0 3 0,2 1 1,2 0-1,2 0-245,1 0 0,7 5 1,-2 2-1,1 2-157,0 4 0,-1 0 1,2 3-1,0-1-8,1 0 1,2 6-1,-3-7 1,2 2-61,-1 0 0,-4-3 1,-2-1-1,-3-2-119,0 2 1,-3 2-1,-3-1 1,-4-1-205,-4-2 1,-7 0 0,-2 2 0,1-3-1008,-2-1 0,-2-2 0,2-3 1</inkml:trace>
  <inkml:trace contextRef="#ctx0" brushRef="#br0" timeOffset="13280">59 968 8123,'-12'1'479,"0"3"17,6-3 19,0 5 0,8-6-21,2 0 1,-1-5 0,5 1 0,1 1-189,1-3 1,3 1 0,1-4 0,4 1-163,0-1 1,-3-2-1,5 0 1,-1-1-234,-1 0 0,3 1 0,-5 0 0,-2 2-126,-1 2 0,-1-1 1,0 1-1700,-1 3 1144,-3 3 0,-5 2 1,-6 1 155,-6 3 0,3-1 1,-2-1-1,-1 2 489,-2-4 0,0 1 0,-1-2 0</inkml:trace>
  <inkml:trace contextRef="#ctx0" brushRef="#br0" timeOffset="13427">165 803 8263,'-12'-6'1628,"5"0"-1052,2 6 0,7 2 0,0 2-369,2 3 0,4 4 0,-3 1 0,0 2-101,1 5 1,1 0 0,-2 5 0,1-4-551,-1-3 1,2 2 0,-1-3 0,-1 0-84,1 1 1,3-6 0,-2 3-421,4-5 0,0-6 0,1 2 0</inkml:trace>
  <inkml:trace contextRef="#ctx0" brushRef="#br0" timeOffset="13941">658 698 8355,'0'-12'185,"0"3"123,0 2 0,0 3 16,0-3 1,0 2 0,-2-1 308,-2 1 0,-2-5-311,-6 3 1,1 2 0,-1 1-308,0 2 0,0 2 0,0 2-296,0 2 0,1 2 1,-1 6-1,0-1 192,0 1 0,1 3 0,0 3 1,-1-1 113,0 0 1,4 0 0,0-3-1,0 3 42,2 1 0,1-3 0,5 2 0,0-2-26,0 0 0,1 2 0,1-6 0,4 1-6,0 0 0,2-1 0,4 0-31,0-4 1,0-1-1,-1-6 1,0 0 2,1 0 0,0 0 0,0 0-82,-1 0 1,0-6 0,-1-1 0,-4-4-94,0 0 0,1-1 0,-4 0 0,0 1 160,-1-1 1,-1 0 0,2-1 0,0-1 78,0-2 0,-1 4 0,-1 5 564,3-2-222,-3 3 1,5 0-1,-3 8-87,0 2 1,3 2 0,-3 6-1,2-1-167,2-3 1,-4 3 0,4-4 0,-1 4 10,2 0 1,-2-4 0,3 1-249,-2-4 0,1 1 1,3-4-1257,-4 3 1,0-2-104,-3 1 1,-1 0 523,4 1 1,-4-3 0,3 4 0</inkml:trace>
  <inkml:trace contextRef="#ctx0" brushRef="#br0" timeOffset="16696">1797 111 8694,'-2'-7'480,"-2"4"0,4 3 0,-6 1-262,1 4 1,2 4 0,-4-1-1,1 1-11,0-2 1,-1 4-1,-2-4 1,3 4-16,0 1 1,-2 4 0,5-1 0,-2 0-118,1-3 1,2 4 0,-2 0 0,2 0 35,2 1 1,0 1-1,2 5 1,1 1-32,0-1 1,6 1 0,0-2-1,0-1-86,3-1 1,4-2-1,1 1 1,-4-3-122,1-3 1,-2-1 0,3 0 0,0-3-53,0 0 0,-2-4 1,-2-5-1,1 0-406,0 0 0,0 0 1,0-2-2022,0-1 2020,-1-4 0,1-10 0,-1-1 0</inkml:trace>
  <inkml:trace contextRef="#ctx0" brushRef="#br0" timeOffset="17758">2019 263 8377,'7'6'1202,"0"-4"1,-3 6-864,3 1 0,0-3 0,1 2 1,1 0-143,1-1 1,6 2 0,-1 0 0,1 1-116,1 2 1,-2-4 0,4-1-1,1 3-113,-2 0 0,3 1 0,-4-2 0,-1-2-75,2 2 1,-2-2 0,-1 0-407,1-2 132,-1 4-2348,-8-7 1861,-2 2 1,-16-4-1,-1 0 1</inkml:trace>
  <inkml:trace contextRef="#ctx0" brushRef="#br0" timeOffset="17436">2196 99 8355,'0'-8'1249,"0"1"51,0 4-846,0-3 1,0 8 0,0 2-207,0 4 1,-4 2-1,-1 2 1,3 1-159,1 2 0,-3 2 1,0 6-1,2-1-40,0 3 0,-2 0 1,1-1-1,0 0-56,1-1 1,2 0 0,0 1 0,0-2-87,0-3 1,0-1-1,2-3-176,2 1 0,-3-1 0,3-3-259,-3-1 1,3-2-1076,0-1-136,0-1 1074,1 0 0,-4-3 1,2-6 511,-6-3 1,-3-4-1,-6 2 1</inkml:trace>
  <inkml:trace contextRef="#ctx0" brushRef="#br0" timeOffset="14566">928 827 7984,'-7'-2'3158,"3"-2"-3285,3 4 0,1-11 106,0 3 1,0-3-1,0-1 86,0 0 1,0 5 0,1 1 0,2-1 63,0 0 1,3 5-1,-3-3 203,0 0-67,7 3-91,-4-2 0,5 4-149,-4 4 1,0-1 0,-4 5 0,1 1-1,-2 1 34,-1 1 0,4 1 0,-2 0-240,0 0 1,-2 0 0,-1 0-256,0 0 0,3-4-1565,2-1 1301,-1-4 0,-8 0 155,-1-6 0,-4-9 0,3-6 1</inkml:trace>
  <inkml:trace contextRef="#ctx0" brushRef="#br0" timeOffset="14764">881 674 8355,'5'-12'-253,"-2"2"0,4 2 1,1 3-1,-1 1 312,2 1 1,-6-2 0,6 5-324,0 0 1,1-4-53,2 1 1,-1-2-1,1 5 1</inkml:trace>
  <inkml:trace contextRef="#ctx0" brushRef="#br0" timeOffset="15598">1174 827 8478,'-6'6'705,"1"0"0,8-8-504,2-2 1,4 3 0,-2-3 0,4 1-60,0-1 0,1 4 0,0-5 1,-1 4-367,1 1 1,-4 0 0,-1 1-1153,-2 4 505,-1 1 0,-4 6 0,0-1 0</inkml:trace>
  <inkml:trace contextRef="#ctx0" brushRef="#br0" timeOffset="15286">1209 615 8355,'2'-7'-136,"2"-2"0,-3 2 0,4-4 3055,0 4-677,-4 2-1859,5 5 1,-5 0-327,3 0 0,-1 0 42,5 0 0,-1 3-218,5 1 0,-4 0-873,0-4 1,-6 6 740,2 1 0,-2 4 0,-2 0 159,0 1 0,-2 0 1,0-1-1,-2 1 60,1 0 1,-2 0 225,1 0 0,0-5 115,4 1 1,0-7-187,0-1 0,5-3 1,2-7-1,1 3-49,-1-2 0,5-6 0,4 0 0,-2 1-71,0 0 1,-3 2 0,1 1-1,0-1-621,-1 0 1,1 1 0,-1 2-1011,-4 2 783,-2 5 0,-5 6 0,0 10 1</inkml:trace>
  <inkml:trace contextRef="#ctx0" brushRef="#br0" timeOffset="25993">1527 1155 8651,'0'-7'1176,"0"-1"-1303,0 5-322,0-2 0,1 5 0,1 1-206,2 3 0,6 3 0,-4 4 1</inkml:trace>
  <inkml:trace contextRef="#ctx0" brushRef="#br0" timeOffset="26141">1726 1273 6586,'11'0'-426,"-11"0"0</inkml:trace>
  <inkml:trace contextRef="#ctx0" brushRef="#br0" timeOffset="26296">1926 1355 8355,'0'6'-656,"0"0"1,0-6 0,0 0 0</inkml:trace>
  <inkml:trace contextRef="#ctx0" brushRef="#br0" timeOffset="20486">2478 334 8355,'-8'0'-34,"0"0"1,4 0 682,-4 0-189,5 0 0,-3 0 450,1 0 86,5 0-118,-6 0-907,6 0-275,0 0 1,6-2 127,2-2 1,2 2-77,2-7 0,-5 8 205,1-4 0,-1 5 1,1 5 79,-5 2 0,-1 4 0,-2 0 0,0 1 21,0 0 0,0-1 0,0 1 0,0 0-3,0 0 1,-2 0 0,0 0 23,-2 0-85,1-6-28,3-2-31,0-4 1,0 0-94,4 0 1,3-4 0,5-2-199,0-2 1,-1-2-1,1 2 1,0-2-375,-1-2 0,1 0 164,0 0 0,5-5 0,1-1 1</inkml:trace>
  <inkml:trace contextRef="#ctx0" brushRef="#br0" timeOffset="20893">2677 192 8355,'-7'0'765,"2"0"1,7 0-1,1 0-540,6 0 1,-3-4 0,2-3-1,1-1-278,1 0 0,3 1 0,2-5 0,0 1-244,-1 4 0,0-2 0,-2 3-78,-1 0 1,1 1 0,0-1-63,-1 1 1,1 1-244,0 4 0,0-5 0,-1-2 0</inkml:trace>
  <inkml:trace contextRef="#ctx0" brushRef="#br0" timeOffset="22564">2900-147 8064,'-6'0'576,"0"0"1,17-6-1,3-1-312,3-4 1,5-1 0,-2 1 0,2-1 0,2 0 0,-1 0 0,1 2-1,-2 1-205,-3 1 0,2 1 0,-5-2 1,-2 3-1019,0 1-796,-4 1 830,-2 4 0,2-6 0,-4 0 0</inkml:trace>
  <inkml:trace contextRef="#ctx0" brushRef="#br0" timeOffset="21687">2994 5 8859,'6'-6'698,"1"1"0,4 0-102,0 1 0,1 1 1,0 4-208,0 3 1,-1-2 0,1 6 0,0 0-222,0-1 1,3 3-1,1-2 1,-2 1-133,0-1 1,1 2-1,1-3 1,-2 1-369,-1-1 0,-1-4 0,0 2-787,-1 1 1,-1-4-1639,-1 5 2082,1-4 0,-8 3 0,2-6 1</inkml:trace>
  <inkml:trace contextRef="#ctx0" brushRef="#br0" timeOffset="21378">3205-159 9161,'-6'5'1626,"0"2"-1455,2-1 0,2 4 1,-4-2-1,3 2 0,-1 2 1,2 2-1,-1 0 0,0 2-9,0 3 0,-3 1 1,3 3-1,0 1-207,0-1 1,1 0-1,-1 0 1,-1-2-87,2-2 0,1-5 0,1 2 0,1-3-213,2-2 0,0 1 87,5 0 1,-2-4-1,3-2-909,-1 0 0,-4-4 434,4-5 0,-5-4 0,1-5 636,-4 0 0,-4-4 0,-4-3 0</inkml:trace>
  <inkml:trace contextRef="#ctx0" brushRef="#br0" timeOffset="22135">3394-6 8278,'6'0'1100,"0"0"-972,-2 0 1,-2-2-1,3-1-51,0-1 0,-3 1 0,7 3 0,-1 1 0,-2 3 17,-2 3 0,-3 4 0,-1 1-49,0 0 0,0-1-61,0 1 0,0-4 0,0-1 143,0 3 0,1-1 60,3-2 0,3-1-97,4-6 0,-2-1 1,-2-4-86,2-2 0,-2-2 0,0-1 1,2 3-113,-3-2 1,5-2 0,-5 0-1,2-1-397,0 0 0,-4 1 0,2-1-279,-1 0 48,4 0 1,-7-5 0,3-1 0</inkml:trace>
  <inkml:trace contextRef="#ctx0" brushRef="#br0" timeOffset="23001">3569-441 10943,'6'-11'1443,"2"4"-919,2 3 0,-2 3 0,0 2 1,1 3-450,1 3 0,2 4 0,0 1 1,1 0-1,1 3 0,1 3 0,2 0 1,-2 2-322,1 2 1,-1 2 0,-2-2 0,0-1-96,-1-1 1,1-1 0,-9 4 0,-2-3-236,0-1 0,-4 1 1,-1 3-1,-6 0-538,-1-3 0,-1 0 494,-1-4 1,0 0-1,1-4 1</inkml:trace>
  <inkml:trace contextRef="#ctx0" brushRef="#br0" timeOffset="27678">470 2693 8355,'-8'4'64,"0"0"0,4 0 62,-3-4 0,5 0 0,1-1 0,5-4 0,2-2 0,5-4 166,3 0 1,3-1 0,4-2 0,-1 2-566,0 0 0,-1-2 1,-1 6-1,-2-1-202,-1 1 0,2-1 1,-2 3-1246,0 0 1609,-2 3 1,-1-7 0,-1 3 0</inkml:trace>
  <inkml:trace contextRef="#ctx0" brushRef="#br0" timeOffset="27830">528 2540 8470,'-12'0'935,"5"0"-796,-1 0 1,5 2 0,1 1-9,4 6 1,4 2-1,3 4 1,-1 2-237,1 1 1,1-2 0,3 2 0,2-2 156,1-1-1115,5-2 0,-9 4 0,5 1 1</inkml:trace>
  <inkml:trace contextRef="#ctx0" brushRef="#br0" timeOffset="27298">928 2458 7995,'-7'-5'911,"0"4"0,4-5-602,-6 1 0,0-1 0,0-4 0,3 1-139,1 0 0,-1 3 0,5-3 1,-5 0 35,0 0 0,1 3 0,-1-2 1,-1 1-285,1 1 1,2 0 0,-4 6 27,-1 0 1,-2 0 0,1 1 94,2 4 0,-1 1 0,5 6 0,1 3-49,3 0 0,-2 6 0,-1-5 1,-1 1 25,2 0 0,1 4 0,1-2 0,1 2-8,3-1 1,-3 2-1,5-4 1,-2 1-67,4-4 0,-1-2 0,1-3 0,1-1-27,1 0 1,-2-6 0,0 0 0,1-1 27,1-2 1,-1 0 0,-2 0 97,2 0 0,2-5 1,-1-4-1,-1-1-37,-1-2 1,-5-1-1,5-1 1,-2-2-2,1 2 1,-4 0 0,4 3-1,-2-1 21,-2 1 0,3 3 1,-3 0 140,0-1 16,3 4 0,-3-4 107,5 4 1,-1 3-112,5 6 0,-4-1 0,-1 4-115,3 2 0,-4-2 0,1 1 0,0 0-92,-1-1 0,0-1 0,3-3 0,0 0-243,0 0 1,-3-2-1,2-1-183,1 0 1,-4 2 0,0 0-1042,1 2 1,-5 1-1,3-1 1070,-3 4 0,-1 2 0,0 2 1</inkml:trace>
  <inkml:trace contextRef="#ctx0" brushRef="#br0" timeOffset="29060">1691 2423 8355,'0'6'1218,"0"2"-167,0-5 0,1-2-928,3 4 1,-1-5 0,5 0-320,1 0 1,1 4-1,1 1-36,1-3 0,-5 5 0,-3 1 68,-3 2 0,-1-2 0,0-1-1010,0 2 0,-5 1 626,-3-2 1,-7 2 0,-4-4 0</inkml:trace>
  <inkml:trace contextRef="#ctx0" brushRef="#br0" timeOffset="29641">1797 2270 8426,'0'-12'0,"0"1"0,0 0 186,0-1 0,5 0 0,2 0 0,0 2 0,1 0 163,1 3 1,2 4-1,0 0 1,1 1 194,0 2 1,-1 0 0,1 0-454,0 0 1,-1 2 0,-2-1-1,-3 5-360,-1 0 1,0-1 0,-5 2 236,0 3 0,-2-1 0,-2 0-931,-4-2 0,1 2 0,1 2-189,0 0 632,3-3 1,-3-4-1,0-4 1</inkml:trace>
  <inkml:trace contextRef="#ctx0" brushRef="#br0" timeOffset="29401">1785 2165 10742,'0'11'701,"4"1"0,1 0 0,1 0-449,3 5 0,-2-3 0,1 4 0,1 1-186,2-1 0,5 1 0,-1 3 0,-1-1-54,-1-1 0,1 0 0,-1 2 0,3-1-516,-1-2 0,-2-5 1,-2 4-1,0-3 91,-3 1 0,2-5 0,-4-2 0,3-2-1665,-2 0 273,-4-3 1584,2-4 1,-5-9 0,0-5 0</inkml:trace>
  <inkml:trace contextRef="#ctx0" brushRef="#br0" timeOffset="28512">1339 2529 11251,'0'-11'19,"0"-1"1,0 0-101,0 0 0,3 0 1,1 0 41,-1 0 1,0 3-1,-1 0-143,2 0 0,1 6 0,-2-2 426,1 0 0,1 3-10,-1-1 0,-1 3 0,4 3-116,2 6 1,-2 1 0,0 2-145,-2-1 0,2 1 1,-1 0-1,-1 0-226,0 0 1,0 0 0,-2 0-260,1-1 0,0-4 0,-3 0-1644,3-2 1741,-2 4 1,2-18 0,-4 1 0</inkml:trace>
  <inkml:trace contextRef="#ctx0" brushRef="#br0" timeOffset="28664">1327 2400 8566,'1'-3'1044,"3"-3"-1438,4-2 1,-2-4 0,3 4-1,3-1-182,3 2 1,0-10-1,-3 4 1</inkml:trace>
  <inkml:trace contextRef="#ctx0" brushRef="#br0" timeOffset="30388">2301 1777 9796,'0'12'775,"0"0"-714,-5 0 1,4 0 0,-3-1 0,2 1 121,2 0 1,0 1-1,0 1 1,0 2 12,0-2 1,0 4-1,0 1 1,0 4-8,0 0 0,4 0 0,2 0 0,0-3-105,3-5 0,2 1 1,1-3-1,-1-2-176,1-1 0,0-5 0,-1-1 1,1-3-38,0-1 0,-1 0 1,3-1-1,-1-3-270,-1-4 1,4 2 0,-7-3 0,1 0 58,0 0 0,1-3 0,-1-2-711,-2-1 1,2-4-1,-3-4 1</inkml:trace>
  <inkml:trace contextRef="#ctx0" brushRef="#br0" timeOffset="30880">2525 1801 8554,'-8'-2'349,"5"-2"0,3 2 0,3-5-99,6 2 1,1-3 0,2 5 0,1 0 158,3 1 1,2 2 0,3 0 0,1 0-356,-2 0 1,-1 0 0,3 0 0,-1 0 31,-1 0 0,-6 2 0,1 1 1,-1 0-974,-2 0 0,-1-2-438,1-1 0,0 6 0,-1 0 1</inkml:trace>
  <inkml:trace contextRef="#ctx0" brushRef="#br0" timeOffset="30692">2642 1601 8355,'-7'0'1164,"-3"0"1,9 5 0,-4 3 0,4 4-970,1 4 1,4 2 0,2 5 0,-1 1-135,0-1 1,3 1 0,-3-1 0,2-1-36,2-2 0,-3 1 0,0-4 0,1 0-467,0 0 1,-4-1-1,1-5-742,2 1 0,-5 0 242,3-1 1,-4-4 0,-4-3 397,-4-3 0,2-5 338,-2 0 0,-5-11 0,-6 3 1</inkml:trace>
  <inkml:trace contextRef="#ctx0" brushRef="#br0" timeOffset="31149">2888 1730 9483,'4'8'0,"2"0"702,0 1 0,-2 6 0,4 0 0,1 1-406,1 0 0,2 3 0,1 3 0,2-1-202,0-2 1,5 1-1,-3 4 1,0-2-5,0-2 1,2 1 0,-3-5-1,0 1-529,0 0 0,-2-1 0,1-4-1996,-1 0 1431,-4-1 0,-2-6-1255,-4-5 2143,-4-5 1,-4-12-1,-4-1 1</inkml:trace>
  <inkml:trace contextRef="#ctx0" brushRef="#br0" timeOffset="31379">2970 1777 8355,'-6'0'482,"0"-1"1,6-3-1,0-4 62,0-2 1,0 2-343,0 0 0,5 5 0,-1-5 212,4 4 0,-1-4-462,5 4 1,0 0-1,-2 5 63,-2 3 1,2 2 0,-7 6 0,0 0-364,-2 0 0,-1 4 0,0-1-959,0-1 1,-1 0 592,-3-2 1,-3-11-1,-4-2 1</inkml:trace>
  <inkml:trace contextRef="#ctx0" brushRef="#br0" timeOffset="32055">3323 1590 9695,'0'-12'281,"0"4"1,2 0-10,1-1 1,0 4 0,3 0 0,0 1 333,2 0 1,-5-4-1,5 3 1,1-2-435,2-2 1,2 3 0,1-2 0,1-1-176,0-2 0,-2 4 0,-1 0 0,-1 0-374,1 1 0,0 2-353,0-4 1,-2 0-33,-2-4 0,-2 6 0,-3 1 0,1 0-103,-2-4 0,0-6 0,-2-3 1</inkml:trace>
  <inkml:trace contextRef="#ctx0" brushRef="#br0" timeOffset="32998">3687 1179 8355,'0'-7'1466,"0"1"-466,0 2 0,0 4-704,0 0 1,0 1 0,0 7 0,0 1-7,0 1 0,1 1 0,2-2-214,0-1 1,6-1 0,0 2 0,1-2-77,2-3 1,0 1 0,0-5 0,3 0-89,1 0 1,5 0-1,-2 1 1,3 1-215,1 2 1,-3 0 0,0-3 0,0 2 37,-2 1 1,2 1-1,-4-2 1,-1 0-773,-2 0 0,-2-1 1,1-2-1226,0 0 2141,-6 0 1,5-6 0,-5 0 0</inkml:trace>
  <inkml:trace contextRef="#ctx0" brushRef="#br0" timeOffset="32565">3816 1108 8521,'0'-11'2365,"5"4"-1876,-3 2 0,3 6 0,-5 3 0,0 4-183,0 2 0,-4 6 0,0 1 0,1 2-206,2 1 0,1 4 1,0 2-1,-2 1-155,-1-1 1,2-1 0,-4-1-1,4-1-279,1 0 0,0-3 1,0-2-534,0-1 0,0-1-165,0-5 1,1-4 609,4-3 1,-4-4-298,2-4 1,-1-3-1,-2-4 1</inkml:trace>
  <inkml:trace contextRef="#ctx0" brushRef="#br0" timeOffset="32999">4074 1202 8355,'0'-12'704,"0"6"1,4 2 0,0 8 0,0 4-228,1 2 0,0 2 1,5 1-1,-2 2-469,1 0 0,1 5 0,1-5 1,1 1-51,0 1 1,0-4 0,0 3 0,-2-3-90,-2-2 0,3-1 0,-4 0 0,2-2-376,-1 1 0,2-2-1260,-1 0 1111,-5-4 0,2 0 0,-6-6 0,0-6 334,0-1 0,-10-6 0,-4-3 0</inkml:trace>
  <inkml:trace contextRef="#ctx0" brushRef="#br0" timeOffset="33500">3640 1120 8355,'-8'0'1742,"0"0"-1325,6 0 0,2-2 0,8 1 0,2-5 54,2 0 0,1 1 1,2-2-1,4-3-407,-1 0 0,4-2 0,-4 1 0,2-1-168,-1 1 0,-3 0 1,2 2-1,-1 1-693,-2-1 0,-3 2 1,0 1-1,0 0-346,0-1 1,-6-1-1,0-4 1</inkml:trace>
  <inkml:trace contextRef="#ctx0" brushRef="#br0" timeOffset="33241">4121 1179 8546,'0'-12'833,"0"0"-512,0 1 0,4-1 0,1 1 360,2 4 0,-3-2-249,4 4 0,-4 3 0,3 6-379,2 3 0,-3 4 0,-1 1 0,-1 0-142,-1-1 1,2 1 0,-5 0-132,0-1 0,0 1 1,-2-1-529,-2-4 0,4 0 0,-6-4-613,1 1 1,-2 0-229,-5-4 1589,0 0 0,1 0 0,-1 0 0</inkml:trace>
  <inkml:trace contextRef="#ctx0" brushRef="#br0" timeOffset="34171">4309 662 8505,'0'-12'2296,"0"5"-939,0-1 1,2 5-1020,1 0 1,0 6 0,4 0 0,2 1-75,3 1 0,0 1 1,3 6-1,2 0-253,1 0 1,-2 5 0,3 2 0,1-1-361,-2 2 0,-1-1 0,-5 5 1,-2 0-145,-2-1 1,-3 6 0,-6 3 0,-5 5-79,-5 2 0,-6 4-863,-6-3 0,-6 4 0,-2-3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09:44:13.088"/>
    </inkml:context>
    <inkml:brush xml:id="br0">
      <inkml:brushProperty name="width" value="0.09071" units="cm"/>
      <inkml:brushProperty name="height" value="0.09071" units="cm"/>
      <inkml:brushProperty name="color" value="#ED331F"/>
    </inkml:brush>
  </inkml:definitions>
  <inkml:trace contextRef="#ctx0" brushRef="#br0">1 59 8520,'12'-6'286,"-1"0"-265,1 1 0,0 4 1,0-3-1,-1 1-66,1 0 0,0 1 1,-1-2-1,1 2 65,0 2 1,-1 0 0,1 0-1,0-3 6,0-1 1,0 0 0,0 4 5,0 0 0,0 0 0,3 0 0,0 0 0,0 0-7,-2 0 1,-2 0 0,1-1 0,0-2-29,0 0 1,3-2-1,1 5 1,-2 0-10,-1 0 0,-1 0 0,-1 0-13,1 0 1,0 5 0,0 0 8,0 1 1,-5-3 0,1 1 10,1 2 0,2-4 0,1 2 27,0 2 1,-5-5 0,1 3 34,2-3 0,0 1 0,1 0 1,1 3-38,0-3 0,0-1 0,0-1 0,-1 0 3,1 0 1,-1 0 0,1 0-1,0 0-21,-1 0 1,3 0-1,0 0 1,2 0-6,-2 0 0,0 0 0,-3 0 1,1 0-17,0 0 0,-1 0 1,1 0-1,0 0 13,-1 0 0,-2 0 0,-2 1 0,3 2 2,0 1 0,-2 1 1,-1-2 19,2 0 0,3 6 1,-2-6-1,2 1 32,0 2 0,-1-4 1,1 1-1,0-2-7,0-1 0,0 0 0,0 0 0,0 0 1,5 0 0,-5 0 0,5 0-36,0 0 1,-2 0-1,3 0 1,0 0 0,-1-1-51,0-2 1,3 1 0,-3-2 0,-1 2 9,2 2 0,1 0 0,-2 0 0,0 0 35,-1 0 0,6 0 0,-4 0 0,2 0 26,0 0 1,-1 0-1,3 0 1,-1-1 0,-1-2 0,-5 1 0,5-2 0,-1 1-24,-1 0 1,0 1 0,-3-2-1,1 3-7,-2 1 0,-1 0 1,-1 0 4,-1 0 0,1 4 0,0-1 0,0 0 17,0-1 0,0 2 1,0-1-1,0 0-8,3-2 0,-1-1 1,3 0-1,-2 0-10,2 0 0,1 0 1,-1 0-1,-2 0-1,2 0 0,-3 0 1,2 0-1,0 0-6,-1 0 1,2 0-1,-2 2 1,0 1 3,0 0 0,2 1 1,-1-4-1,-1 0 22,2 0 1,-2 0 0,3 0 0,1 0 11,-1 0 1,-4 0-1,2 0 1,0 0 4,1 0 0,1 0 0,-2 0 0,-2-1-15,0-2 0,2 1 1,-1-4-1,0 2-11,-3 1 0,0-1 0,0 4-17,0 0 1,-5-5 0,1 2-2,1 0 0,2 2 1,1 1 24,-1 0 0,-3 0 1,0 0 6,1 0 0,1 0 1,2 0-1,0 0-10,0 0 1,-4 0 0,1 0 0,3 0 2,1 0 1,3 0-1,-4 0 1,2 0-35,1 0 1,-3 0-1,5 0 1,-4 0-37,-1 0 0,0 0 0,-1 0 53,1 0 0,0 0 1,-1 0-1,0 0 0,3 0 21,2 0 0,-4 0 0,4 0 7,-3 0 0,-1 0 0,0 0 0,-1 0 38,1 0 1,0-4 0,-1 0 0,1 1-21,0 2 1,0-2 0,0-2-119,0 3 1,0 0 0,-1 2 0,-1-1 52,-2-3 0,2 3 1,-2-3-1,3 2-13,1 2 1,-1 0-1,1 0 50,0 0 1,0-3 0,-1-1 0,1 1 0,0 1-8,-1 2 0,6-3 0,-2-1 0,-1 2-53,-1 0 1,-1 2-1,0 0 22,0 0 1,4 0 0,3 2 2,-1 1 1,-1-1-1,-5 2 1,-1 1-5,1-1 0,1-1 1,1-3 36,2 0 0,4 0 1,-5 0-37,0 0 1,-3 0 0,0 0 0,0 0-15,0 0 1,-4 0-1,0 0 81,1 0 1,-3 0 14,2 0 1,-4 0-40,4 0-6,0 0 0,-1 0 1,1 0 1,-4 5-40,4-1 0,-4-1 0,4-3 46,2 0 1,-4 0-1,1 0 10,3 0 1,0 0 0,2 0 47,0 0 0,-1 0-60,1 0 0,-1 0 0,1 0 29,0 0 0,-4 0 175,0 0 49,-5 0-390,1 0 198,-4 0 1,-1 0-499,-2 0 0,0 0 1,-5 0-136,-1 0 1,3 0-1,-3 0-224,0 0 0,-1-5 0,-2-2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9-18T09:44:16.996"/>
    </inkml:context>
    <inkml:brush xml:id="br0">
      <inkml:brushProperty name="width" value="0.09071" units="cm"/>
      <inkml:brushProperty name="height" value="0.09071" units="cm"/>
      <inkml:brushProperty name="color" value="#ED331F"/>
    </inkml:brush>
  </inkml:definitions>
  <inkml:trace contextRef="#ctx0" brushRef="#br0">35 71 8211,'-12'0'-231,"5"0"422,-1 0 1,5-2 142,0-1 0,2 0-250,1-4 0,1 4 1,2-3-17,0 1 0,3 4 71,-3-3 0,3 2-301,6 2 1,-3 0 245,-2 0 1,1 2 4,4 2 0,0-3 1,0 3-1,-1-1-1,1 1 0,0-3 1,-1 3-1,3-3-32,1-1 0,0 0 0,4 0 0,1 0-2,-2 0 0,4 0 0,-2 0 0,1 0-71,-2 0 0,4 0 0,-5 0 1,1 0 7,1 0 0,-5 0 1,0 0-1,-3 0 33,0 0 0,0 0 1,0 0-1,0 1-3,0 4 0,0-4 0,-1 2 1,1-1 9,0-2 1,-1 0 0,1 0 0,0 0 38,-1 0 0,1 0 0,0 0-34,0 0 1,3 0-1,1 0 1,-2 0-35,-1 0 1,3 0 0,0 0 0,-1 0-17,3 0 1,-5 0-1,6 0 1,-1 0 14,0 0 1,-2 0-1,2 0 1,0 0-12,0 0 1,-1 0 0,2 0 0,0 0 2,0 0 0,3 1 0,-2 2 0,0 0-6,0 0 0,3-1 1,-4-2-1,3 0 10,1 0 0,0 0 0,-2 0 1,-2 0-6,2 0 1,-3 0-1,2 0 1,-1 0-14,0 0 1,1 0 0,-2-2 0,-1-1-26,-1 0 0,2-1 1,-4 4-1,2 0 18,2 0 1,-3-2-1,3 0 1,-3-2 55,0 1 1,5 2 0,-3 1 0,0 0-21,1 0 0,0-3 0,0-2 0,-1 3 4,-1 0 1,5 2 0,-5-1 0,1-1 3,0-2 1,0-1-1,-3 4 1,4-1 0,0-2 1,-3-1 0,5 5-1,-1-3 2,-1-1 1,3 0 0,-4 4 0,2 0 0,2 0 0,0-4 0,3 1 0,-2 0-39,-2 1 0,2 2 0,-3 0 0,0 0-19,0 0 0,-2 0 1,1 0-1,0 0 30,0 0 1,-2 5 0,2 0 0,-1-1 3,-3 2 0,3-3 0,0-1 0,1 1-3,-2 1 0,4-1 0,1-3 0,0 0 26,-2 0 1,1 0 0,-2 0 0,-1 0-23,0 0 1,3 0-1,-5 0 1,-1 0-26,-1 0 1,0 0 0,1 2 0,-2 1-9,-1 1 1,-2-1 0,3-1-1,0 0 22,-1 3 1,1-2-1,0-3 1,-1 1 42,1 4 1,3-4-1,2 2 1,-3-1-37,-1-2 0,3 0 0,-1 1 0,0 2 0,-1 0-25,2 0 0,-3-1 0,2-2 7,-1 0 1,-3 3 0,1 1 0,0-1 23,-1-2 1,1-1-1,0 0 27,-1 0 1,3 4 0,-1 0 0,4-2 0,-3 0 8,0-2 1,-4 0 0,4 0 0,0 0-28,2 0 1,1-2-1,-3 0 1,3-2-9,1 1 0,-3 2 0,2 1 0,-1 0-4,-1 0 0,4 0 1,-2 0-1,0 0 16,0 0 0,0 1 0,-2 2 0,2 1-10,1-2 1,-4 0-1,3-2 1,1 0 5,0 0 0,0 0 0,3 0 1,-2 0-1,-1 0 0,4 0 1,-6 0-1,2 0-13,-2 0 1,0 0-1,-4 0 1,0 0-16,-1 0 0,-3 0 0,0 0 9,1 0 0,1 0 0,2 0 0,0 1 22,0 3 1,-1-3 0,1 3 0,0-2 0,-1-2 0,6 0 0,-2 0 0,0 0-9,2 0 1,-2 0 0,4 0-1,-3 0-49,-2 0 1,3 0 0,-1 0 0,-1 0-46,-3 0 0,0 0 0,0 0 85,0 0 1,-1 0-1,1 0 1,0 0 12,-1 0 0,1 0 0,0 0 1,-1 0 6,1 0 1,4 0-1,0 0 1,-2 0 23,0 0 0,-2 4 0,3-1 1,0 0-13,0-2 0,1-1 1,1 0-1,1 0-31,-1 0 1,2 5-1,-1-2 1,-2 0-15,1-2 0,3-1 0,-4 0 0,3 0 18,1 0 1,-2 0 0,3 0 0,-2 0-12,-1 0 1,5 0-1,-5 0 1,4 0 2,-2 0 0,1 0 1,-4 0-1,1 0 6,2 0 0,-2 0 0,1 0 0,-1 0-17,1 0 1,-4 0-1,3 0 1,0 0-9,-4 0 1,2 0-1,0 0 1,-1 0 31,-2 0 1,3 0-1,1 0 1,-1 0 0,2 0 6,-5 0 1,4 0-1,-1 0-90,-2 0 0,4 0 0,-2-1 1,1-2-19,1 0 0,0-2 1,-1 5-1,-1 0 62,0 0 1,-2 0 0,3 0 0,-2 0 54,1 0 1,3 0 0,-2 0 0,0 0 87,0 0 0,3 0 0,-5 0 0,1 0 3,1 0 0,0 0 0,2 0 0,-1 0-114,-2 0 0,-2 0 0,3 0 0,-2 0 1,1 0 0,0 0 1,-1 0-1,1 0-66,-3 0 1,6 0 0,-1 0 0,2 0 1,0 0 1,-2 0 0,3 0 0,-2 0 83,-3 0 1,4-4-1,-3 1 1,1 0 70,2 2 0,-1 1 1,0 0-1,1 0-78,-1 0 1,2 0-1,-3 0 1,2 0-7,0 0 1,-2 0 0,3 0 0,-1-2-38,1-2 0,1 3 1,1-3-1,1 3-12,-1 1 0,-1 0 1,-1-2-1,-1 0 55,1-2 0,1 0 1,2 4-1,-3 0 15,-1 0 1,1 0 0,-4 0 0,1 0-7,2 0 0,4 0 0,-3 0 0,0 0-13,-1 0 0,-2 0 0,4 0 0,-4 0-6,3 0 0,-3 0 0,3 0 32,0 0 0,-3 0 0,0 0 0,-1 0 1,-1 0 17,0 0 1,-2 0 0,2 0-1,0 0 7,0 0 1,-1-1 0,-2-2-1,1-1-8,2 2 0,0 1 1,-3 1-1,2 0-58,0 0 1,0 0 0,-1 0 0,-1 0-73,4 0 1,-1 0 0,-4-2-1,3-1 56,0 0 1,1-1 0,-3 4 0,1-2-80,3-1 1,-1 2 0,-2-4 0,2 4 94,-2 1 0,4-3 0,-2-2 0,1 3 94,0 0 1,0 2 0,-3 0 0,2 0-12,-2 0 0,0 0 0,-2 0 1,-1 0 2,1 0 1,0 0 0,-1 0 0,1 0-49,0 0 1,3 0 0,1 2 0,-2 0-29,-1 3 1,4-2-1,-1-3 1,1 0-14,0 0 0,0 0 0,-3 0 0,2 0 0,-2 0 0,3 0 0,-1 0 0,0 0 6,1 0 1,0 0-1,4 1 1,-2 2-23,2 1 1,-3 0 0,2-4-14,1 0 1,-3 0 0,1 0 0,1 0 0,-1 0 11,1 0 0,-6 0 0,3 0 0,-1 0 16,0 0 1,0 0-1,-5 0 1,1-2 37,-1-1 0,1 2 1,0-4-1,-1 4 52,1 1 0,0 0 0,0 0 0,0 0 114,0 0 0,0 0 0,-1 0-114,1 0 0,0 0 1,-1 1-223,1 4 1,0-4 217,-1 2-1890,-4 4 698,-2-6 0,-15-1 0,-3-6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3T14:08:32.082"/>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7862 6790 8415,'-15'-1'-446,"1"0"1,1-3-1,0 2 236,-1-2 0,-1 2 292,-1-2-63,-2 4 0,-3-6 0,-1 4 95,-1 1-160,1 0 0,-5-1 120,2 0 0,0-2 7,-1 2 0,5 2-11,-2-4-166,3 4 127,-4 0 0,0-1-13,-2-1 0,-2 1-5,-2-1 0,-2 1-358,-3 1 1,3 0 368,2 0 1,1 0-133,-2 0 1,2 2 108,-3 1-105,-4-1 93,0 2 1,0-3 19,3 4 1,4-4 2,-1 1 1,4 1 53,0-1 1,-1 1 12,-3-3 1,2 0 0,-3 0 1,3 0-50,0 0 1,2 0 131,1 0-112,2 0-28,-4 0 0,4 0 38,-2 0-7,2 0-42,-4 0 1,2 2 7,-2 1 1,1-1-16,3-2-43,5 0 60,1 0 1,2 1-4,2 1 1,2-1 27,2 1-152,0-1 140,3-1 404,-1 3-514,3-2 189,-3 5 1,6-2-96,-4 3-80,4 0 65,-2 3 0,2 4 3,-1 5 104,1 1-262,-2 7 1,3 0 505,0 8-1962,-4-2 1617,4-11 0,0 0 0,-2 2 0,0 1 94,0 4 0,2 2-78,0 0 0,-1 2-345,-2 4 1,0 1 0,1-10 0,1-2-1,0 1 346,-1 1 0,0 1 0,-1 0 1,0 0-1,1 1 0,0 0-7,0 0 0,-1 1 0,1 0 1,0 2-1,-1-1 0,1 1 2,-1 1 0,1 2 1,0-1-1,0 1 1,-1 1-1,1-1-307,-1 0 1,1 0 0,0 0 0,0 0-1,1 2 1,0 0 305,0 0 1,0 1-1,1 0 1,0-3-1,-1 0 1,1 0-98,0 0 1,0 0 0,0 0-391,0 3 1,0-1 0,0-1 477,1-1 0,0-2 0,0 1 0,0 3 1,0 0-1,1 0-23,0-3 1,0-1 0,1 2 0,0-1 0,0 1 0,0 0-44,0 1 1,0 2-1,1-1 1,-1-1-1,0-1 1,0 1 52,-1 1 1,0-1 0,1 2-1,-2-9 1,1 1 0,0 1-1,-1-2-2,0 1 0,1 0 0,-2-1 0,2 2 0,-1 0 0,1 0 0,-1 0 0,0 0-33,0-1 1,0 0 0,-1 1 0,0 0 0,2-2 0,-1 2-1,0-2 1,0 1 15,0 0 0,-1-1 0,1 1 0,-1-1 0,1 0 0,0 0 0,-1 0 1,1 0-63,-1 9 1,0 1-1,0-1 1,-1-2-1,1-1 1,0-1 33,0 2 1,-2 0 0,1-1-1,1-3 1,0 1 0,-1-1 33,-1-2 0,1 1 0,-1-2 0,2 0 1,0-1-1,-1 0 72,0-2 1,0 0 0,1 0 0,-1 1 0,-1-1-1,2 0-97,-2 12 1,1 1 213,0-1 1,0 0-117,-1-7 1,0-1 0,2 4 0,0 1-11,-1 0 1,-1-2 0,2-2-1,0 0 321,0-2 1,0 1 0,0-2 0,0 0-321,0 3 0,0-1 0,0-1 0,0 0 18,0 0 0,0-2 0,0 0 1,0 1-91,0-1 1,0-1 0,0 2 0,0 0 65,2-1 1,-1 0-1,-1 0 1,1-1-74,2-1 0,-1-1-29,-1 0 0,0 0 59,2 4 1,0 0 0,-2-3 0,1 0-12,0 1 1,0-1-1,1 1 1,-2 0 2,-1-4 0,0 1 1,1-1-1,0 0 279,0-2 0,1 0 0,-2-1 0,2 2-277,-2 16 0,0 0 11,0-5 0,0-3-10,0-5 13,0-1-2,0-6 1,0 0 1907,0-5-1907,0-2 1642,3-1-1641,-2-6 1038,2 3-1126,0-6 517,0 1-456,5-2 1,-1 0-111,-1 0 1,2 0 107,-1 0 1,-1 3-77,2-1 1,-1 0 46,-1-2 0,3 0 1,0 0 0,-1 0 47,4 0 0,-1 0-4,3 0 0,1 0 38,-2 0 1,4 0 19,-1 0 1,4 0 212,-2 0-272,2 0 20,1 0 0,1 0 47,1 0 0,2 0-52,6 0 1,1-1-341,6-1 0,0-2 341,-18 1 0,-1 0 0,19-3 4,-6 2 1,4 0-22,1-3 1,2-1 10,-17 5 0,0-1 1,0 1-1,-1 0-20,0-1 0,0 0 0,15-2 18,-1-1 1,0 2-28,-16 2 0,2 1 0,15-2 9,-15 2 0,0 0 0,17-3-13,-1 2 1,-4-2 20,-3 3 1,-1-3-59,-1 3 1,-1 0 67,1 2 1,-2-1 4,0-1 0,-4 1 31,2-1 0,-3 1-47,-3 1 0,-1 0 75,-3 0 1,-1 0-39,-1 0 0,-2 0 3,-3 0 1,0-3 312,0 1 1,-1-1-332,-1 1 1,1 0 145,-2-2-233,-1 2 86,4-4 0,-5 2 17,2-3 1,-2 0-18,0-1 1,1 2-32,-1-1 1,1-3 8,0 1 1,-1-3-4,2 0 0,-2-1 2,3-1 1,-4 0 0,2 0 1,0-2 8,0-1 0,1 0-7,-2 2 0,3-3 6,-3-4 0,1-2-6,-1-1 1,0-6-183,3-1 1,-3-3 142,0-2 1,1-1-182,-2 18 0,0 0 0,2-2 0,-1 0 210,1 2 1,0-2 0,-1 0-1,1-1-4,-1 1 1,0-1 0,2 0 0,1 0 8,-2 1 1,1 0 0,-1 0-1,0 0-4,-1 3 1,1-1 0,-1-1 0,0-1-1,2 1 1,0 0-5,-1-4 0,0 0 7,1 3 0,-1 1 1,0-5-1,-1 1 24,1 3 0,-1 0 1,-1-2-1,0 0-10,1 1 0,1 0 1,-3-3-1,1 1 7,1-2 0,-2 1 0,1-3 0,-1 0-303,0-1 1,0 0 0,0-2 0,-1-1 293,1-2 1,-2-2 0,2 2 0,-1-1-383,1-1 1,-2 0 0,1-2 0,-1-1 372,1 0 1,0 1 0,-1 0-1,2 2 34,-1 5 1,2-2 0,-1 0 0,0-1-186,0 2 0,0 1 0,0 1 1,0 1 272,0 1 0,0 1 8,0 3 0,0 0-116,0-3 0,0 1 0,0 0 0,0 1 7,0-2 1,0 0 0,0 1-1,0 1-10,-1 0 1,2 1-1,-1-1 1,2 1 5,-1-2 0,0 0 1,1-1-1,1 0-6,-2-2 0,0-1 0,0 1 0,1-2-13,-1 2 0,0 0 1,1-4-1,0 0-19,-1-2 1,2 0-1,0-1 1,0 0 34,-2 1 1,0-2-1,1-1 1,1 0-82,0 1 0,-1 0-503,-1 1 1,1 0 581,1 1 0,0 0 1,-2 0-1,0 0-2,1-3 0,0 1 0,0 1 0,-1 0-25,1 4 1,1 1-1,-2-2 1,-1 2 58,1-2 1,1 2 0,-2 2 0,1 0 109,0 0 1,0 0-342,-1 0 0,1 2 206,1 2 1,-1-1 0,-1-1 0,0-1 7,0 2 0,0 1 0,0-2 0,0 1 97,0 2 1,0-1 0,0 1 0,0-1-82,0-2 1,0 0-1,1 2 1,0 0-17,1-2 0,-1 0 0,0 1 0,1-1-2,-1-1 1,0 0 0,0-2-1,0 0 376,1-2 1,1 1-418,-1 0 1,0 2 41,0 0 1,0 0-1,1 0 1,-1 0 44,0-2 0,-2 1 0,3 2 1,0-1 161,-3 3 1,2 1 0,-1 2 0,0 1 34,-1 0 0,0 2-104,0-1 0,0 1-5,0 0 1,0 0-1,0-18 49,0 2 0,0 5 690,0 4 1,0 1-661,0 4 1,-2 2 339,0 2 0,-4 2-557,4-1 0,-1 3-310,1-2 152,1 2 1018,-2 5 0,3-3-2227,0 4 1352,0-4-247,3 6 1,1-3 300,3 3 1,3 0 0,1 0 0</inkml:trace>
  <inkml:trace contextRef="#ctx0" brushRef="#br1" timeOffset="1">7220 8606 16592,'-3'-11'-2518,"-1"0"2119,4 5 0,1 2 582,2 2 1,0 0-456,4 2 1,3 2-110,2 3 1,4 0-176,3 7 469,1 0 0,4 2 1,1-1-1</inkml:trace>
  <inkml:trace contextRef="#ctx0" brushRef="#br0" timeOffset="2">7353 7747 8553,'-7'11'-553,"0"1"1,-3-3 902,-2 3 1,-4 1-119,1 4 0,-5 0-133,1-4 0,-1 1 34,-1 1 0,-5-3-448,-2 0 1,-9-3 333,16-6 1,0-1 0,-1 0 0,0 0-145,-1-2 0,0 0 0,0-2 0,1-1 314,2 1 0,0-3 1,1-1-1,0-3-55,-1-1 1,0-3-1,1-1 1,-1-3 182,0-2 1,0-1 0,3-1-1,1 0-93,1 1 1,2-1-1,0-4 1,3 0-425,1-2 1,1-2 0,2-2-1,2-1 343,1-4 1,3 0-1,3 1 1,1 0-261,1-2 0,1 2 1,5-1-1,1 1 68,2 2 1,2-1 0,3 4 0,0 3-18,1 3 1,0 1-1,2 2 1,0 2-5,-2 4 1,0 2 0,6-2 0,2 2-203,0 1 1,0 3 0,2 0 0,0 3 159,-1 1 0,1 3 0,-3-1 0,1 3 22,-2 4 0,0 0 1,-1 2-1,1 2-36,1 4 1,0 2 0,-1 2 0,-1 2 16,-3 1 0,0 2 0,-2 1 0,-1 2 57,-3 1 0,-1 2 0,-3 2 0,0 0-38,-4-1 0,-1 0 0,1 4 1,-2 1-89,-1-2 1,-1 1 0,0 1 0,-1 0-254,-3-1 1,0 1-1,-2 1 1,0-1 430,-2-1 0,0 0 0,1 0 0,-1 1 0,-1-2 0,-2 1 0,1-1 0</inkml:trace>
  <inkml:trace contextRef="#ctx0" brushRef="#br0" timeOffset="3">7688 8215 8424,'-4'0'1638,"1"3"0,4-2-1287,5 4 0,-2-1-89,5 0 0,2 0-726,-2-1 0,3-2 295,-3 4 1,0-3-1513,-2 3 1681,0 0 0,0 2 0,0-1 0</inkml:trace>
  <inkml:trace contextRef="#ctx0" brushRef="#br0" timeOffset="4">7702 8249 8340,'-8'-10'0,"0"0"653,6 5-57,-1 3 0,4 2-234,1 0 1,-1 0 351,5 0 1,-5 2-218,1 3 1,0 2 23,0-1 0,-1 4-194,1-1 0,1 0 119,-1-2 1,4 0-151,-4 0 0,2-2-73,-1-1 1,2-2-8,-1 1 0,1-2-188,-1-1 1,3-7-645,3-2 0,2-4 414,0 0 0,1-5-1437,1 0 1,3-5 1537,1 0 0,5-7 0,3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688C6-5A19-4B42-9575-D847E9CBE7C7}" type="datetimeFigureOut">
              <a:rPr lang="ko-KR" altLang="en-US" smtClean="0"/>
              <a:t>2022-10-02</a:t>
            </a:fld>
            <a:endParaRPr lang="ko-KR" altLang="en-US" dirty="0"/>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3348B-4077-49D5-AE8F-7F5DE348FBB1}" type="slidenum">
              <a:rPr lang="ko-KR" altLang="en-US" smtClean="0"/>
              <a:t>‹#›</a:t>
            </a:fld>
            <a:endParaRPr lang="ko-KR" altLang="en-US" dirty="0"/>
          </a:p>
        </p:txBody>
      </p:sp>
    </p:spTree>
    <p:extLst>
      <p:ext uri="{BB962C8B-B14F-4D97-AF65-F5344CB8AC3E}">
        <p14:creationId xmlns:p14="http://schemas.microsoft.com/office/powerpoint/2010/main" val="26159957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713348B-4077-49D5-AE8F-7F5DE348FBB1}" type="slidenum">
              <a:rPr lang="ko-KR" altLang="en-US" smtClean="0"/>
              <a:t>1</a:t>
            </a:fld>
            <a:endParaRPr lang="ko-KR" altLang="en-US" dirty="0"/>
          </a:p>
        </p:txBody>
      </p:sp>
    </p:spTree>
    <p:extLst>
      <p:ext uri="{BB962C8B-B14F-4D97-AF65-F5344CB8AC3E}">
        <p14:creationId xmlns:p14="http://schemas.microsoft.com/office/powerpoint/2010/main" val="274664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6AB2734A-468B-4EA7-AC9D-F848C8877F97}" type="slidenum">
              <a:rPr lang="en-US" altLang="ko-KR" sz="1200" smtClean="0">
                <a:latin typeface="Calibri" pitchFamily="34" charset="0"/>
                <a:ea typeface="굴림" charset="-127"/>
                <a:cs typeface="Arial" charset="0"/>
              </a:rPr>
              <a:pPr/>
              <a:t>20</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665401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0B575955-238B-4351-88DF-9E100F8D504B}" type="slidenum">
              <a:rPr lang="en-US" altLang="ko-KR" sz="1200" smtClean="0">
                <a:latin typeface="Calibri" pitchFamily="34" charset="0"/>
                <a:ea typeface="굴림" charset="-127"/>
                <a:cs typeface="Arial" charset="0"/>
              </a:rPr>
              <a:pPr/>
              <a:t>21</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57722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87E69D65-0DF9-45E3-8DFD-67990844A528}" type="slidenum">
              <a:rPr lang="en-US" altLang="ko-KR" sz="1200" smtClean="0">
                <a:latin typeface="Calibri" pitchFamily="34" charset="0"/>
                <a:ea typeface="굴림" charset="-127"/>
                <a:cs typeface="Arial" charset="0"/>
              </a:rPr>
              <a:pPr/>
              <a:t>23</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5709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C593998A-5B00-4EA3-A094-2EB5A8CC0F5B}" type="slidenum">
              <a:rPr lang="en-US" altLang="ko-KR" sz="1200" smtClean="0">
                <a:latin typeface="Calibri" pitchFamily="34" charset="0"/>
                <a:ea typeface="굴림" charset="-127"/>
                <a:cs typeface="Arial" charset="0"/>
              </a:rPr>
              <a:pPr/>
              <a:t>24</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75720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27</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850250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29</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16380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30</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450079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31</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99225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32</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423156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33</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86688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a:t>
            </a:r>
            <a:r>
              <a:rPr kumimoji="1" lang="en-US" altLang="ko-KR" baseline="0" dirty="0"/>
              <a:t> problem is not only the technology. There are a lot of technology available in the world. For example, if we use deep learning algorithm for image recognition, the accuracy increases </a:t>
            </a:r>
            <a:r>
              <a:rPr kumimoji="1" lang="en-US" altLang="ko-KR" baseline="0" dirty="0" err="1"/>
              <a:t>upto</a:t>
            </a:r>
            <a:r>
              <a:rPr kumimoji="1" lang="en-US" altLang="ko-KR" baseline="0" dirty="0"/>
              <a:t> 10 to 20 percent. However if data quality is not so high, we cannot enjoy this kind of enhancement. The algorithm turns out to be useless. And the poor data quality comes from poor process. Therefore, we need a process management and process analytics. </a:t>
            </a:r>
            <a:endParaRPr kumimoji="1" lang="ko-KR" altLang="en-US" dirty="0"/>
          </a:p>
        </p:txBody>
      </p:sp>
      <p:sp>
        <p:nvSpPr>
          <p:cNvPr id="4" name="슬라이드 번호 개체 틀 3"/>
          <p:cNvSpPr>
            <a:spLocks noGrp="1"/>
          </p:cNvSpPr>
          <p:nvPr>
            <p:ph type="sldNum" sz="quarter" idx="10"/>
          </p:nvPr>
        </p:nvSpPr>
        <p:spPr/>
        <p:txBody>
          <a:bodyPr/>
          <a:lstStyle/>
          <a:p>
            <a:fld id="{33E061CB-71A9-41A3-B932-614D2ADE7394}" type="slidenum">
              <a:rPr lang="ko-KR" altLang="en-US" smtClean="0"/>
              <a:t>9</a:t>
            </a:fld>
            <a:endParaRPr lang="ko-KR" altLang="en-US"/>
          </a:p>
        </p:txBody>
      </p:sp>
    </p:spTree>
    <p:extLst>
      <p:ext uri="{BB962C8B-B14F-4D97-AF65-F5344CB8AC3E}">
        <p14:creationId xmlns:p14="http://schemas.microsoft.com/office/powerpoint/2010/main" val="42522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34</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27944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35</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453130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36</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661636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37</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734791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38</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4153653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39</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95038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40</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214999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41</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409847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42</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434479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43</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99749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Data</a:t>
            </a:r>
            <a:r>
              <a:rPr lang="ko-KR" altLang="en-US" dirty="0"/>
              <a:t>는 프로세스를 정확하게 반영하는 형태로 쌓이게 될 것이고</a:t>
            </a:r>
            <a:r>
              <a:rPr lang="en-US" altLang="ko-KR" dirty="0"/>
              <a:t>, </a:t>
            </a:r>
            <a:r>
              <a:rPr lang="ko-KR" altLang="en-US" dirty="0"/>
              <a:t>프로세스를 유연하게 </a:t>
            </a:r>
            <a:r>
              <a:rPr lang="ko-KR" altLang="en-US" dirty="0" err="1"/>
              <a:t>만듦으로서</a:t>
            </a:r>
            <a:r>
              <a:rPr lang="ko-KR" altLang="en-US" dirty="0"/>
              <a:t> 좀 더 지능적인 시스템 구현이 가능하게 됩니다</a:t>
            </a:r>
            <a:r>
              <a:rPr lang="en-US" altLang="ko-KR" dirty="0"/>
              <a:t>. </a:t>
            </a:r>
            <a:r>
              <a:rPr lang="ko-KR" altLang="en-US" dirty="0"/>
              <a:t>그리고</a:t>
            </a:r>
            <a:r>
              <a:rPr lang="en-US" altLang="ko-KR" dirty="0"/>
              <a:t>, </a:t>
            </a:r>
            <a:r>
              <a:rPr lang="ko-KR" altLang="en-US" dirty="0"/>
              <a:t>작업 방식의 변경으로 인한 프로세스의 붕괴를 막을 수 있고</a:t>
            </a:r>
            <a:r>
              <a:rPr lang="en-US" altLang="ko-KR" dirty="0"/>
              <a:t>, </a:t>
            </a:r>
            <a:r>
              <a:rPr lang="ko-KR" altLang="en-US" dirty="0"/>
              <a:t>프로세스가 혁신되게 되는 </a:t>
            </a:r>
            <a:r>
              <a:rPr lang="ko-KR" altLang="en-US" dirty="0" err="1"/>
              <a:t>선순환</a:t>
            </a:r>
            <a:r>
              <a:rPr lang="ko-KR" altLang="en-US" dirty="0"/>
              <a:t> 구조를 가지게 됩니다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868D8825-8353-47C6-8F2D-325DDE9833E9}" type="slidenum">
              <a:rPr lang="ko-KR" altLang="en-US" smtClean="0"/>
              <a:t>10</a:t>
            </a:fld>
            <a:endParaRPr lang="ko-KR" altLang="en-US"/>
          </a:p>
        </p:txBody>
      </p:sp>
    </p:spTree>
    <p:extLst>
      <p:ext uri="{BB962C8B-B14F-4D97-AF65-F5344CB8AC3E}">
        <p14:creationId xmlns:p14="http://schemas.microsoft.com/office/powerpoint/2010/main" val="2870409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44</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358411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45</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091508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46</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898672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47</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960482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48</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418931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49</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064481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50</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960258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51</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84824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52</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756056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53</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410382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kumimoji="1" sz="1400">
                <a:solidFill>
                  <a:schemeClr val="tx1"/>
                </a:solidFill>
                <a:latin typeface="Arial" charset="0"/>
                <a:ea typeface="돋움체" pitchFamily="49" charset="-127"/>
              </a:defRPr>
            </a:lvl1pPr>
            <a:lvl2pPr marL="742950" indent="-285750" defTabSz="917575">
              <a:defRPr kumimoji="1" sz="1400">
                <a:solidFill>
                  <a:schemeClr val="tx1"/>
                </a:solidFill>
                <a:latin typeface="Arial" charset="0"/>
                <a:ea typeface="돋움체" pitchFamily="49" charset="-127"/>
              </a:defRPr>
            </a:lvl2pPr>
            <a:lvl3pPr marL="1143000" indent="-228600" defTabSz="917575">
              <a:defRPr kumimoji="1" sz="1400">
                <a:solidFill>
                  <a:schemeClr val="tx1"/>
                </a:solidFill>
                <a:latin typeface="Arial" charset="0"/>
                <a:ea typeface="돋움체" pitchFamily="49" charset="-127"/>
              </a:defRPr>
            </a:lvl3pPr>
            <a:lvl4pPr marL="1600200" indent="-228600" defTabSz="917575">
              <a:defRPr kumimoji="1" sz="1400">
                <a:solidFill>
                  <a:schemeClr val="tx1"/>
                </a:solidFill>
                <a:latin typeface="Arial" charset="0"/>
                <a:ea typeface="돋움체" pitchFamily="49" charset="-127"/>
              </a:defRPr>
            </a:lvl4pPr>
            <a:lvl5pPr marL="2057400" indent="-228600" defTabSz="917575">
              <a:defRPr kumimoji="1" sz="1400">
                <a:solidFill>
                  <a:schemeClr val="tx1"/>
                </a:solidFill>
                <a:latin typeface="Arial" charset="0"/>
                <a:ea typeface="돋움체" pitchFamily="49" charset="-127"/>
              </a:defRPr>
            </a:lvl5pPr>
            <a:lvl6pPr marL="25146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9pPr>
          </a:lstStyle>
          <a:p>
            <a:pPr eaLnBrk="0" hangingPunct="0"/>
            <a:fld id="{6A29C533-BEBA-40E4-AC87-63ECEBAFE1BF}" type="slidenum">
              <a:rPr lang="en-US" altLang="ko-KR" sz="1200" smtClean="0">
                <a:latin typeface="Times New Roman" pitchFamily="18" charset="0"/>
                <a:ea typeface="굴림" charset="-127"/>
              </a:rPr>
              <a:pPr eaLnBrk="0" hangingPunct="0"/>
              <a:t>13</a:t>
            </a:fld>
            <a:endParaRPr lang="en-US" altLang="ko-KR" sz="1200">
              <a:latin typeface="Times New Roman" pitchFamily="18" charset="0"/>
              <a:ea typeface="굴림" charset="-127"/>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MK 09/09/05: Wiki has dimensionality reduction as feature extraction (PCA) and feature subset selection. It states both wavelet transforms and PCA as forms of data compression. It does not have any pages for "numerosity reduction". We claim there are many different ways to organize data reduction strategies, which is true, so this presentation below should be OK. Let’s discuss.</a:t>
            </a:r>
          </a:p>
          <a:p>
            <a:endParaRPr lang="en-US" altLang="ko-KR"/>
          </a:p>
        </p:txBody>
      </p:sp>
    </p:spTree>
    <p:extLst>
      <p:ext uri="{BB962C8B-B14F-4D97-AF65-F5344CB8AC3E}">
        <p14:creationId xmlns:p14="http://schemas.microsoft.com/office/powerpoint/2010/main" val="2882696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54</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97159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ED686FF5-3158-44C5-BE4A-B7AE0237E9AC}" type="slidenum">
              <a:rPr lang="en-US" altLang="ko-KR" sz="1200" smtClean="0">
                <a:latin typeface="Calibri" pitchFamily="34" charset="0"/>
                <a:ea typeface="굴림" charset="-127"/>
                <a:cs typeface="Arial" charset="0"/>
              </a:rPr>
              <a:pPr/>
              <a:t>55</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72484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defRPr kumimoji="1" sz="1400">
                <a:solidFill>
                  <a:schemeClr val="tx1"/>
                </a:solidFill>
                <a:latin typeface="Arial" charset="0"/>
                <a:ea typeface="돋움체" pitchFamily="49" charset="-127"/>
              </a:defRPr>
            </a:lvl1pPr>
            <a:lvl2pPr marL="742950" indent="-285750" defTabSz="917575">
              <a:defRPr kumimoji="1" sz="1400">
                <a:solidFill>
                  <a:schemeClr val="tx1"/>
                </a:solidFill>
                <a:latin typeface="Arial" charset="0"/>
                <a:ea typeface="돋움체" pitchFamily="49" charset="-127"/>
              </a:defRPr>
            </a:lvl2pPr>
            <a:lvl3pPr marL="1143000" indent="-228600" defTabSz="917575">
              <a:defRPr kumimoji="1" sz="1400">
                <a:solidFill>
                  <a:schemeClr val="tx1"/>
                </a:solidFill>
                <a:latin typeface="Arial" charset="0"/>
                <a:ea typeface="돋움체" pitchFamily="49" charset="-127"/>
              </a:defRPr>
            </a:lvl3pPr>
            <a:lvl4pPr marL="1600200" indent="-228600" defTabSz="917575">
              <a:defRPr kumimoji="1" sz="1400">
                <a:solidFill>
                  <a:schemeClr val="tx1"/>
                </a:solidFill>
                <a:latin typeface="Arial" charset="0"/>
                <a:ea typeface="돋움체" pitchFamily="49" charset="-127"/>
              </a:defRPr>
            </a:lvl4pPr>
            <a:lvl5pPr marL="2057400" indent="-228600" defTabSz="917575">
              <a:defRPr kumimoji="1" sz="1400">
                <a:solidFill>
                  <a:schemeClr val="tx1"/>
                </a:solidFill>
                <a:latin typeface="Arial" charset="0"/>
                <a:ea typeface="돋움체" pitchFamily="49" charset="-127"/>
              </a:defRPr>
            </a:lvl5pPr>
            <a:lvl6pPr marL="25146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defTabSz="917575" eaLnBrk="0" fontAlgn="base" hangingPunct="0">
              <a:spcBef>
                <a:spcPct val="50000"/>
              </a:spcBef>
              <a:spcAft>
                <a:spcPct val="0"/>
              </a:spcAft>
              <a:defRPr kumimoji="1" sz="1400">
                <a:solidFill>
                  <a:schemeClr val="tx1"/>
                </a:solidFill>
                <a:latin typeface="Arial" charset="0"/>
                <a:ea typeface="돋움체" pitchFamily="49" charset="-127"/>
              </a:defRPr>
            </a:lvl9pPr>
          </a:lstStyle>
          <a:p>
            <a:pPr eaLnBrk="0" hangingPunct="0"/>
            <a:fld id="{6B2E1C93-43B0-4C78-87CC-2F49563BD5A8}" type="slidenum">
              <a:rPr lang="en-US" altLang="ko-KR" sz="1200" smtClean="0">
                <a:latin typeface="Times New Roman" pitchFamily="18" charset="0"/>
                <a:ea typeface="굴림" charset="-127"/>
              </a:rPr>
              <a:pPr eaLnBrk="0" hangingPunct="0"/>
              <a:t>14</a:t>
            </a:fld>
            <a:endParaRPr lang="en-US" altLang="ko-KR" sz="1200">
              <a:latin typeface="Times New Roman" pitchFamily="18" charset="0"/>
              <a:ea typeface="굴림" charset="-127"/>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343592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12446389-50F3-49FF-BF4A-F21EF558A695}" type="slidenum">
              <a:rPr lang="en-US" altLang="ko-KR" sz="1200" smtClean="0">
                <a:latin typeface="Calibri" pitchFamily="34" charset="0"/>
                <a:ea typeface="굴림" charset="-127"/>
                <a:cs typeface="Arial" charset="0"/>
              </a:rPr>
              <a:pPr/>
              <a:t>16</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225241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696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pPr algn="r" eaLnBrk="1" hangingPunct="1"/>
            <a:fld id="{B053036E-72F7-4666-A5F7-6DC8ECC43934}" type="slidenum">
              <a:rPr lang="en-US" altLang="ko-KR" sz="1200">
                <a:latin typeface="Calibri" pitchFamily="34" charset="0"/>
                <a:ea typeface="굴림" charset="-127"/>
                <a:cs typeface="Arial" charset="0"/>
              </a:rPr>
              <a:pPr algn="r" eaLnBrk="1" hangingPunct="1"/>
              <a:t>17</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71836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BAADA033-DF3D-4B7E-81FC-127F4B39D0A3}" type="slidenum">
              <a:rPr lang="en-US" altLang="ko-KR" sz="1200" smtClean="0">
                <a:latin typeface="Calibri" pitchFamily="34" charset="0"/>
                <a:ea typeface="굴림" charset="-127"/>
                <a:cs typeface="Arial" charset="0"/>
              </a:rPr>
              <a:pPr/>
              <a:t>18</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1229721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Arial" charset="0"/>
                <a:ea typeface="돋움체" pitchFamily="49" charset="-127"/>
              </a:defRPr>
            </a:lvl1pPr>
            <a:lvl2pPr marL="742950" indent="-285750">
              <a:defRPr kumimoji="1" sz="1400">
                <a:solidFill>
                  <a:schemeClr val="tx1"/>
                </a:solidFill>
                <a:latin typeface="Arial" charset="0"/>
                <a:ea typeface="돋움체" pitchFamily="49" charset="-127"/>
              </a:defRPr>
            </a:lvl2pPr>
            <a:lvl3pPr marL="1143000" indent="-228600">
              <a:defRPr kumimoji="1" sz="1400">
                <a:solidFill>
                  <a:schemeClr val="tx1"/>
                </a:solidFill>
                <a:latin typeface="Arial" charset="0"/>
                <a:ea typeface="돋움체" pitchFamily="49" charset="-127"/>
              </a:defRPr>
            </a:lvl3pPr>
            <a:lvl4pPr marL="1600200" indent="-228600">
              <a:defRPr kumimoji="1" sz="1400">
                <a:solidFill>
                  <a:schemeClr val="tx1"/>
                </a:solidFill>
                <a:latin typeface="Arial" charset="0"/>
                <a:ea typeface="돋움체" pitchFamily="49" charset="-127"/>
              </a:defRPr>
            </a:lvl4pPr>
            <a:lvl5pPr marL="2057400" indent="-228600">
              <a:defRPr kumimoji="1" sz="1400">
                <a:solidFill>
                  <a:schemeClr val="tx1"/>
                </a:solidFill>
                <a:latin typeface="Arial" charset="0"/>
                <a:ea typeface="돋움체" pitchFamily="49" charset="-127"/>
              </a:defRPr>
            </a:lvl5pPr>
            <a:lvl6pPr marL="2514600" indent="-228600" algn="ctr" eaLnBrk="0" fontAlgn="base" hangingPunct="0">
              <a:spcBef>
                <a:spcPct val="50000"/>
              </a:spcBef>
              <a:spcAft>
                <a:spcPct val="0"/>
              </a:spcAft>
              <a:defRPr kumimoji="1" sz="1400">
                <a:solidFill>
                  <a:schemeClr val="tx1"/>
                </a:solidFill>
                <a:latin typeface="Arial" charset="0"/>
                <a:ea typeface="돋움체" pitchFamily="49" charset="-127"/>
              </a:defRPr>
            </a:lvl6pPr>
            <a:lvl7pPr marL="2971800" indent="-228600" algn="ctr" eaLnBrk="0" fontAlgn="base" hangingPunct="0">
              <a:spcBef>
                <a:spcPct val="50000"/>
              </a:spcBef>
              <a:spcAft>
                <a:spcPct val="0"/>
              </a:spcAft>
              <a:defRPr kumimoji="1" sz="1400">
                <a:solidFill>
                  <a:schemeClr val="tx1"/>
                </a:solidFill>
                <a:latin typeface="Arial" charset="0"/>
                <a:ea typeface="돋움체" pitchFamily="49" charset="-127"/>
              </a:defRPr>
            </a:lvl7pPr>
            <a:lvl8pPr marL="3429000" indent="-228600" algn="ctr" eaLnBrk="0" fontAlgn="base" hangingPunct="0">
              <a:spcBef>
                <a:spcPct val="50000"/>
              </a:spcBef>
              <a:spcAft>
                <a:spcPct val="0"/>
              </a:spcAft>
              <a:defRPr kumimoji="1" sz="1400">
                <a:solidFill>
                  <a:schemeClr val="tx1"/>
                </a:solidFill>
                <a:latin typeface="Arial" charset="0"/>
                <a:ea typeface="돋움체" pitchFamily="49" charset="-127"/>
              </a:defRPr>
            </a:lvl8pPr>
            <a:lvl9pPr marL="3886200" indent="-228600" algn="ctr" eaLnBrk="0" fontAlgn="base" hangingPunct="0">
              <a:spcBef>
                <a:spcPct val="50000"/>
              </a:spcBef>
              <a:spcAft>
                <a:spcPct val="0"/>
              </a:spcAft>
              <a:defRPr kumimoji="1" sz="1400">
                <a:solidFill>
                  <a:schemeClr val="tx1"/>
                </a:solidFill>
                <a:latin typeface="Arial" charset="0"/>
                <a:ea typeface="돋움체" pitchFamily="49" charset="-127"/>
              </a:defRPr>
            </a:lvl9pPr>
          </a:lstStyle>
          <a:p>
            <a:fld id="{6AB2734A-468B-4EA7-AC9D-F848C8877F97}" type="slidenum">
              <a:rPr lang="en-US" altLang="ko-KR" sz="1200" smtClean="0">
                <a:latin typeface="Calibri" pitchFamily="34" charset="0"/>
                <a:ea typeface="굴림" charset="-127"/>
                <a:cs typeface="Arial" charset="0"/>
              </a:rPr>
              <a:pPr/>
              <a:t>19</a:t>
            </a:fld>
            <a:endParaRPr lang="en-US" altLang="ko-KR" sz="1200">
              <a:latin typeface="Calibri" pitchFamily="34" charset="0"/>
              <a:ea typeface="굴림" charset="-127"/>
              <a:cs typeface="Arial" charset="0"/>
            </a:endParaRPr>
          </a:p>
        </p:txBody>
      </p:sp>
    </p:spTree>
    <p:extLst>
      <p:ext uri="{BB962C8B-B14F-4D97-AF65-F5344CB8AC3E}">
        <p14:creationId xmlns:p14="http://schemas.microsoft.com/office/powerpoint/2010/main" val="3164707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514350" y="1504950"/>
            <a:ext cx="5829300" cy="594066"/>
          </a:xfrm>
        </p:spPr>
        <p:txBody>
          <a:bodyPr/>
          <a:lstStyle>
            <a:lvl1pPr>
              <a:defRPr b="1">
                <a:solidFill>
                  <a:schemeClr val="tx1">
                    <a:lumMod val="65000"/>
                    <a:lumOff val="35000"/>
                  </a:schemeClr>
                </a:solidFill>
                <a:latin typeface="Calibri" panose="020F0502020204030204" pitchFamily="34" charset="0"/>
              </a:defRPr>
            </a:lvl1pPr>
          </a:lstStyle>
          <a:p>
            <a:r>
              <a:rPr lang="en-US" altLang="ko-KR" dirty="0"/>
              <a:t>THIS IS TITLE</a:t>
            </a:r>
            <a:endParaRPr lang="ko-KR" altLang="en-US" dirty="0"/>
          </a:p>
        </p:txBody>
      </p:sp>
      <p:sp>
        <p:nvSpPr>
          <p:cNvPr id="3" name="부제목 2"/>
          <p:cNvSpPr>
            <a:spLocks noGrp="1"/>
          </p:cNvSpPr>
          <p:nvPr>
            <p:ph type="subTitle" idx="1" hasCustomPrompt="1"/>
          </p:nvPr>
        </p:nvSpPr>
        <p:spPr>
          <a:xfrm>
            <a:off x="1085850" y="2242202"/>
            <a:ext cx="4800600" cy="381000"/>
          </a:xfrm>
        </p:spPr>
        <p:txBody>
          <a:bodyPr>
            <a:normAutofit/>
          </a:bodyPr>
          <a:lstStyle>
            <a:lvl1pPr marL="0" indent="0" algn="ctr">
              <a:buNone/>
              <a:defRPr sz="1350" i="0" baseline="0">
                <a:ln>
                  <a:solidFill>
                    <a:schemeClr val="tx1">
                      <a:lumMod val="50000"/>
                      <a:lumOff val="50000"/>
                      <a:alpha val="15000"/>
                    </a:schemeClr>
                  </a:solidFill>
                </a:ln>
                <a:solidFill>
                  <a:schemeClr val="tx1">
                    <a:lumMod val="50000"/>
                    <a:lumOff val="50000"/>
                  </a:schemeClr>
                </a:solidFill>
                <a:latin typeface="Calibri" panose="020F0502020204030204" pitchFamily="34" charset="0"/>
                <a:cs typeface="Calibri" panose="020F050202020403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ko-KR" dirty="0"/>
              <a:t>Overview of the presentation / presenter name</a:t>
            </a:r>
            <a:endParaRPr lang="ko-KR" altLang="en-US" dirty="0"/>
          </a:p>
        </p:txBody>
      </p:sp>
      <p:pic>
        <p:nvPicPr>
          <p:cNvPr id="9"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91200" y="168849"/>
            <a:ext cx="762037" cy="252000"/>
          </a:xfrm>
          <a:prstGeom prst="rect">
            <a:avLst/>
          </a:prstGeom>
          <a:noFill/>
          <a:extLst>
            <a:ext uri="{909E8E84-426E-40DD-AFC4-6F175D3DCCD1}">
              <a14:hiddenFill xmlns:a14="http://schemas.microsoft.com/office/drawing/2010/main">
                <a:solidFill>
                  <a:srgbClr val="FFFFFF"/>
                </a:solidFill>
              </a14:hiddenFill>
            </a:ext>
          </a:extLst>
        </p:spPr>
      </p:pic>
      <p:sp>
        <p:nvSpPr>
          <p:cNvPr id="21" name="바닥글 개체 틀 4"/>
          <p:cNvSpPr txBox="1">
            <a:spLocks/>
          </p:cNvSpPr>
          <p:nvPr userDrawn="1"/>
        </p:nvSpPr>
        <p:spPr>
          <a:xfrm>
            <a:off x="2802861" y="4857751"/>
            <a:ext cx="1252278" cy="188119"/>
          </a:xfrm>
          <a:prstGeom prst="rect">
            <a:avLst/>
          </a:prstGeom>
        </p:spPr>
        <p:txBody>
          <a:bodyPr vert="horz" lIns="27000" tIns="27000" rIns="27000" bIns="2700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825" i="0" dirty="0">
                <a:latin typeface="Calibri Light" panose="020F0302020204030204" pitchFamily="34" charset="0"/>
                <a:cs typeface="Calibri Light" panose="020F0302020204030204" pitchFamily="34" charset="0"/>
              </a:rPr>
              <a:t>http://baelab.pusan.ac.kr</a:t>
            </a:r>
            <a:endParaRPr lang="ko-KR" altLang="en-US" sz="825" i="0" dirty="0">
              <a:latin typeface="Calibri Light" panose="020F0302020204030204" pitchFamily="34" charset="0"/>
              <a:cs typeface="Calibri Light" panose="020F0302020204030204" pitchFamily="34" charset="0"/>
            </a:endParaRPr>
          </a:p>
        </p:txBody>
      </p:sp>
      <p:pic>
        <p:nvPicPr>
          <p:cNvPr id="18" name="그림 17"/>
          <p:cNvPicPr>
            <a:picLocks noChangeAspect="1"/>
          </p:cNvPicPr>
          <p:nvPr userDrawn="1"/>
        </p:nvPicPr>
        <p:blipFill>
          <a:blip r:embed="rId3"/>
          <a:stretch>
            <a:fillRect/>
          </a:stretch>
        </p:blipFill>
        <p:spPr>
          <a:xfrm>
            <a:off x="0" y="5082536"/>
            <a:ext cx="6858000" cy="60965"/>
          </a:xfrm>
          <a:prstGeom prst="rect">
            <a:avLst/>
          </a:prstGeom>
        </p:spPr>
      </p:pic>
      <p:pic>
        <p:nvPicPr>
          <p:cNvPr id="12" name="그림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05400" y="168849"/>
            <a:ext cx="643002" cy="264192"/>
          </a:xfrm>
          <a:prstGeom prst="rect">
            <a:avLst/>
          </a:prstGeom>
        </p:spPr>
      </p:pic>
      <p:pic>
        <p:nvPicPr>
          <p:cNvPr id="16" name="그림 15"/>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274" b="91781" l="4845" r="30283">
                        <a14:foregroundMark x1="14132" y1="27397" x2="20054" y2="70890"/>
                        <a14:foregroundMark x1="21803" y1="28425" x2="27725" y2="60274"/>
                        <a14:foregroundMark x1="26110" y1="63699" x2="25707" y2="67466"/>
                        <a14:foregroundMark x1="23419" y1="60274" x2="23822" y2="62329"/>
                        <a14:foregroundMark x1="18977" y1="35959" x2="19919" y2="38014"/>
                        <a14:foregroundMark x1="8883" y1="48973" x2="9017" y2="65411"/>
                        <a14:foregroundMark x1="12248" y1="41438" x2="11036" y2="44178"/>
                        <a14:foregroundMark x1="10902" y1="59589" x2="10902" y2="63014"/>
                        <a14:foregroundMark x1="16689" y1="79795" x2="20861" y2="86301"/>
                      </a14:backgroundRemoval>
                    </a14:imgEffect>
                  </a14:imgLayer>
                </a14:imgProps>
              </a:ext>
              <a:ext uri="{28A0092B-C50C-407E-A947-70E740481C1C}">
                <a14:useLocalDpi xmlns:a14="http://schemas.microsoft.com/office/drawing/2010/main" val="0"/>
              </a:ext>
            </a:extLst>
          </a:blip>
          <a:srcRect l="3570" t="11476" r="68168" b="8907"/>
          <a:stretch/>
        </p:blipFill>
        <p:spPr>
          <a:xfrm>
            <a:off x="4860023" y="198004"/>
            <a:ext cx="212291" cy="23503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제목 슬라이드">
    <p:spTree>
      <p:nvGrpSpPr>
        <p:cNvPr id="1" name=""/>
        <p:cNvGrpSpPr/>
        <p:nvPr/>
      </p:nvGrpSpPr>
      <p:grpSpPr>
        <a:xfrm>
          <a:off x="0" y="0"/>
          <a:ext cx="0" cy="0"/>
          <a:chOff x="0" y="0"/>
          <a:chExt cx="0" cy="0"/>
        </a:xfrm>
      </p:grpSpPr>
      <p:sp>
        <p:nvSpPr>
          <p:cNvPr id="13" name="고령화시대"/>
          <p:cNvSpPr>
            <a:spLocks noChangeArrowheads="1"/>
          </p:cNvSpPr>
          <p:nvPr userDrawn="1"/>
        </p:nvSpPr>
        <p:spPr bwMode="auto">
          <a:xfrm>
            <a:off x="242646" y="141480"/>
            <a:ext cx="1782198"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r>
              <a:rPr lang="en-US" altLang="ko-KR" sz="1350" b="1" spc="-113" dirty="0">
                <a:solidFill>
                  <a:schemeClr val="bg1"/>
                </a:solidFill>
                <a:latin typeface="나눔스퀘어" panose="020B0600000101010101" pitchFamily="50" charset="-127"/>
                <a:ea typeface="나눔스퀘어" panose="020B0600000101010101" pitchFamily="50" charset="-127"/>
              </a:rPr>
              <a:t>BK21 </a:t>
            </a:r>
            <a:r>
              <a:rPr lang="ko-KR" altLang="en-US" sz="1350" b="1" spc="-113" dirty="0">
                <a:solidFill>
                  <a:schemeClr val="bg1"/>
                </a:solidFill>
                <a:latin typeface="나눔스퀘어" panose="020B0600000101010101" pitchFamily="50" charset="-127"/>
                <a:ea typeface="나눔스퀘어" panose="020B0600000101010101" pitchFamily="50" charset="-127"/>
              </a:rPr>
              <a:t>부트캠프</a:t>
            </a:r>
            <a:endParaRPr lang="en-US" altLang="ko-KR" sz="1350" b="1" spc="-113" dirty="0">
              <a:solidFill>
                <a:schemeClr val="bg1"/>
              </a:solidFill>
              <a:latin typeface="나눔스퀘어" panose="020B0600000101010101" pitchFamily="50" charset="-127"/>
              <a:ea typeface="나눔스퀘어" panose="020B0600000101010101" pitchFamily="50" charset="-127"/>
            </a:endParaRPr>
          </a:p>
        </p:txBody>
      </p:sp>
      <p:sp>
        <p:nvSpPr>
          <p:cNvPr id="14" name="고령화시대"/>
          <p:cNvSpPr>
            <a:spLocks noChangeArrowheads="1"/>
          </p:cNvSpPr>
          <p:nvPr userDrawn="1"/>
        </p:nvSpPr>
        <p:spPr bwMode="auto">
          <a:xfrm>
            <a:off x="6399330" y="4677984"/>
            <a:ext cx="432049" cy="207749"/>
          </a:xfrm>
          <a:prstGeom prst="rect">
            <a:avLst/>
          </a:prstGeom>
          <a:noFill/>
          <a:ln w="6350">
            <a:noFill/>
            <a:miter lim="800000"/>
            <a:headEnd/>
            <a:tailEnd/>
          </a:ln>
          <a:effectLst/>
        </p:spPr>
        <p:txBody>
          <a:bodyPr wrap="square" lIns="0" tIns="0" rIns="0" bIns="0" anchor="t" anchorCtr="0">
            <a:spAutoFit/>
            <a:scene3d>
              <a:camera prst="orthographicFront"/>
              <a:lightRig rig="threePt" dir="t"/>
            </a:scene3d>
            <a:sp3d prstMaterial="softEdge">
              <a:bevelT w="1270" h="1270"/>
              <a:bevelB w="0" h="0"/>
            </a:sp3d>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eaLnBrk="0" latinLnBrk="0" hangingPunct="0">
              <a:defRPr/>
            </a:pPr>
            <a:fld id="{88CE2105-8185-4A92-967B-8434C56086A9}" type="slidenum">
              <a:rPr lang="en-US" altLang="ko-KR" sz="1350" spc="-113" smtClean="0">
                <a:solidFill>
                  <a:schemeClr val="tx2">
                    <a:lumMod val="75000"/>
                  </a:schemeClr>
                </a:solidFill>
                <a:latin typeface="나눔스퀘어" panose="020B0600000101010101" pitchFamily="50" charset="-127"/>
                <a:ea typeface="나눔스퀘어" panose="020B0600000101010101" pitchFamily="50" charset="-127"/>
              </a:rPr>
              <a:t>‹#›</a:t>
            </a:fld>
            <a:endParaRPr lang="en-US" altLang="ko-KR" sz="1350" spc="-113" dirty="0">
              <a:solidFill>
                <a:schemeClr val="tx2">
                  <a:lumMod val="75000"/>
                </a:schemeClr>
              </a:solidFill>
              <a:latin typeface="나눔스퀘어" panose="020B0600000101010101" pitchFamily="50" charset="-127"/>
              <a:ea typeface="나눔스퀘어" panose="020B0600000101010101" pitchFamily="50" charset="-127"/>
            </a:endParaRPr>
          </a:p>
        </p:txBody>
      </p:sp>
      <p:grpSp>
        <p:nvGrpSpPr>
          <p:cNvPr id="7" name="그룹 6">
            <a:extLst>
              <a:ext uri="{FF2B5EF4-FFF2-40B4-BE49-F238E27FC236}">
                <a16:creationId xmlns:a16="http://schemas.microsoft.com/office/drawing/2014/main" id="{1B2F78FE-C529-4606-B295-674B28356DF7}"/>
              </a:ext>
            </a:extLst>
          </p:cNvPr>
          <p:cNvGrpSpPr/>
          <p:nvPr userDrawn="1"/>
        </p:nvGrpSpPr>
        <p:grpSpPr>
          <a:xfrm>
            <a:off x="4077072" y="4566397"/>
            <a:ext cx="2478329" cy="532714"/>
            <a:chOff x="5885249" y="6088529"/>
            <a:chExt cx="3304438" cy="710285"/>
          </a:xfrm>
        </p:grpSpPr>
        <p:pic>
          <p:nvPicPr>
            <p:cNvPr id="8" name="Picture 2" descr="부산대학교에 대한 이미지 검색결과">
              <a:extLst>
                <a:ext uri="{FF2B5EF4-FFF2-40B4-BE49-F238E27FC236}">
                  <a16:creationId xmlns:a16="http://schemas.microsoft.com/office/drawing/2014/main" id="{BA1AD806-367E-4BDE-9408-0F2F54A641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5249" y="6255815"/>
              <a:ext cx="1496991" cy="375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박상혁업무\로고\bsclablogoresult\logo-transparent-color.png">
              <a:extLst>
                <a:ext uri="{FF2B5EF4-FFF2-40B4-BE49-F238E27FC236}">
                  <a16:creationId xmlns:a16="http://schemas.microsoft.com/office/drawing/2014/main" id="{B8463AA9-8075-41A6-9697-D79AF4D79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2240" y="6088529"/>
              <a:ext cx="1807447" cy="71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161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74694" y="555527"/>
            <a:ext cx="5840406" cy="324036"/>
          </a:xfrm>
        </p:spPr>
        <p:txBody>
          <a:bodyPr>
            <a:noAutofit/>
          </a:bodyPr>
          <a:lstStyle>
            <a:lvl1pPr algn="l">
              <a:defRPr sz="2215"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1563639"/>
            <a:ext cx="6172200" cy="3030984"/>
          </a:xfrm>
        </p:spPr>
        <p:txBody>
          <a:bodyPr>
            <a:normAutofit/>
          </a:bodyPr>
          <a:lstStyle>
            <a:lvl1pPr>
              <a:defRPr sz="1246">
                <a:solidFill>
                  <a:schemeClr val="tx1">
                    <a:lumMod val="65000"/>
                    <a:lumOff val="35000"/>
                  </a:schemeClr>
                </a:solidFill>
                <a:latin typeface="Cambria" panose="02040503050406030204" pitchFamily="18" charset="0"/>
              </a:defRPr>
            </a:lvl1pPr>
            <a:lvl2pPr>
              <a:defRPr sz="1108" baseline="0">
                <a:solidFill>
                  <a:schemeClr val="tx1">
                    <a:lumMod val="65000"/>
                    <a:lumOff val="35000"/>
                  </a:schemeClr>
                </a:solidFill>
                <a:latin typeface="Cambria" panose="02040503050406030204" pitchFamily="18" charset="0"/>
              </a:defRPr>
            </a:lvl2pPr>
            <a:lvl3pPr>
              <a:defRPr sz="969">
                <a:solidFill>
                  <a:schemeClr val="tx1">
                    <a:lumMod val="65000"/>
                    <a:lumOff val="35000"/>
                  </a:schemeClr>
                </a:solidFill>
                <a:latin typeface="Cambria" panose="02040503050406030204" pitchFamily="18" charset="0"/>
              </a:defRPr>
            </a:lvl3pPr>
            <a:lvl4pPr>
              <a:defRPr sz="831">
                <a:solidFill>
                  <a:schemeClr val="tx1">
                    <a:lumMod val="65000"/>
                    <a:lumOff val="35000"/>
                  </a:schemeClr>
                </a:solidFill>
                <a:latin typeface="Cambria" panose="02040503050406030204" pitchFamily="18" charset="0"/>
              </a:defRPr>
            </a:lvl4pPr>
            <a:lvl5pPr>
              <a:defRPr sz="831">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4" name="날짜 개체 틀 3"/>
          <p:cNvSpPr>
            <a:spLocks noGrp="1"/>
          </p:cNvSpPr>
          <p:nvPr>
            <p:ph type="dt" sz="half" idx="10"/>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16" name="텍스트 개체 틀 15"/>
          <p:cNvSpPr>
            <a:spLocks noGrp="1"/>
          </p:cNvSpPr>
          <p:nvPr>
            <p:ph type="body" sz="quarter" idx="13" hasCustomPrompt="1"/>
          </p:nvPr>
        </p:nvSpPr>
        <p:spPr>
          <a:xfrm>
            <a:off x="674694" y="915567"/>
            <a:ext cx="5832648" cy="246910"/>
          </a:xfrm>
        </p:spPr>
        <p:txBody>
          <a:bodyPr>
            <a:noAutofit/>
          </a:bodyPr>
          <a:lstStyle>
            <a:lvl1pPr marL="0" indent="0">
              <a:buNone/>
              <a:defRPr sz="1108" baseline="0">
                <a:solidFill>
                  <a:schemeClr val="bg1">
                    <a:lumMod val="50000"/>
                  </a:schemeClr>
                </a:solidFill>
              </a:defRPr>
            </a:lvl1pPr>
          </a:lstStyle>
          <a:p>
            <a:pPr lvl="0"/>
            <a:r>
              <a:rPr lang="en-US" altLang="ko-KR" dirty="0"/>
              <a:t>Put your amazing subtitle here</a:t>
            </a:r>
            <a:endParaRPr lang="ko-KR" altLang="en-US" dirty="0"/>
          </a:p>
        </p:txBody>
      </p:sp>
      <p:sp>
        <p:nvSpPr>
          <p:cNvPr id="19" name="직사각형 18"/>
          <p:cNvSpPr/>
          <p:nvPr userDrawn="1"/>
        </p:nvSpPr>
        <p:spPr>
          <a:xfrm>
            <a:off x="-27384" y="555526"/>
            <a:ext cx="702078" cy="648072"/>
          </a:xfrm>
          <a:prstGeom prst="rect">
            <a:avLst/>
          </a:prstGeom>
          <a:solidFill>
            <a:srgbClr val="FAA95A"/>
          </a:solidFill>
          <a:ln>
            <a:noFill/>
          </a:ln>
        </p:spPr>
        <p:style>
          <a:lnRef idx="2">
            <a:schemeClr val="accent1">
              <a:shade val="50000"/>
            </a:schemeClr>
          </a:lnRef>
          <a:fillRef idx="1">
            <a:schemeClr val="accent1"/>
          </a:fillRef>
          <a:effectRef idx="0">
            <a:schemeClr val="accent1"/>
          </a:effectRef>
          <a:fontRef idx="minor">
            <a:schemeClr val="lt1"/>
          </a:fontRef>
        </p:style>
        <p:txBody>
          <a:bodyPr lIns="71421" tIns="35710" rIns="71421" bIns="35710" rtlCol="0" anchor="ctr"/>
          <a:lstStyle/>
          <a:p>
            <a:pPr algn="ctr"/>
            <a:endParaRPr lang="ko-KR" altLang="en-US" sz="1246"/>
          </a:p>
        </p:txBody>
      </p:sp>
      <p:cxnSp>
        <p:nvCxnSpPr>
          <p:cNvPr id="21" name="직선 연결선 20"/>
          <p:cNvCxnSpPr/>
          <p:nvPr userDrawn="1"/>
        </p:nvCxnSpPr>
        <p:spPr>
          <a:xfrm>
            <a:off x="337347" y="1347614"/>
            <a:ext cx="6169995" cy="0"/>
          </a:xfrm>
          <a:prstGeom prst="line">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48" y="4679613"/>
            <a:ext cx="844028" cy="2986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project lab\7. logo BSC Lab\logo bsc lab result\logo-transparent-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85376" y="4618798"/>
            <a:ext cx="871554" cy="40122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그룹 27"/>
          <p:cNvGrpSpPr/>
          <p:nvPr userDrawn="1"/>
        </p:nvGrpSpPr>
        <p:grpSpPr>
          <a:xfrm>
            <a:off x="2720267" y="4659983"/>
            <a:ext cx="1404156" cy="72008"/>
            <a:chOff x="3275856" y="2767383"/>
            <a:chExt cx="2592288" cy="144016"/>
          </a:xfrm>
        </p:grpSpPr>
        <p:sp>
          <p:nvSpPr>
            <p:cNvPr id="29" name="직사각형 28"/>
            <p:cNvSpPr/>
            <p:nvPr userDrawn="1"/>
          </p:nvSpPr>
          <p:spPr>
            <a:xfrm>
              <a:off x="3275856" y="2767383"/>
              <a:ext cx="648072" cy="144016"/>
            </a:xfrm>
            <a:prstGeom prst="rect">
              <a:avLst/>
            </a:prstGeom>
            <a:solidFill>
              <a:srgbClr val="5EB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30" name="직사각형 29"/>
            <p:cNvSpPr/>
            <p:nvPr userDrawn="1"/>
          </p:nvSpPr>
          <p:spPr>
            <a:xfrm>
              <a:off x="3923928" y="2767383"/>
              <a:ext cx="648072" cy="144016"/>
            </a:xfrm>
            <a:prstGeom prst="rect">
              <a:avLst/>
            </a:prstGeom>
            <a:solidFill>
              <a:srgbClr val="2E31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31" name="직사각형 30"/>
            <p:cNvSpPr/>
            <p:nvPr userDrawn="1"/>
          </p:nvSpPr>
          <p:spPr>
            <a:xfrm>
              <a:off x="4572000" y="2767383"/>
              <a:ext cx="648072" cy="144016"/>
            </a:xfrm>
            <a:prstGeom prst="rect">
              <a:avLst/>
            </a:prstGeom>
            <a:solidFill>
              <a:srgbClr val="EF6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sp>
          <p:nvSpPr>
            <p:cNvPr id="32" name="직사각형 31"/>
            <p:cNvSpPr/>
            <p:nvPr userDrawn="1"/>
          </p:nvSpPr>
          <p:spPr>
            <a:xfrm>
              <a:off x="5220072" y="2767383"/>
              <a:ext cx="648072" cy="144016"/>
            </a:xfrm>
            <a:prstGeom prst="rect">
              <a:avLst/>
            </a:prstGeom>
            <a:solidFill>
              <a:srgbClr val="FAA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6"/>
            </a:p>
          </p:txBody>
        </p:sp>
      </p:grpSp>
      <p:sp>
        <p:nvSpPr>
          <p:cNvPr id="17" name="바닥글 개체 틀 4"/>
          <p:cNvSpPr txBox="1">
            <a:spLocks/>
          </p:cNvSpPr>
          <p:nvPr userDrawn="1"/>
        </p:nvSpPr>
        <p:spPr>
          <a:xfrm>
            <a:off x="2343150" y="4746179"/>
            <a:ext cx="2171700" cy="273844"/>
          </a:xfrm>
          <a:prstGeom prst="rect">
            <a:avLst/>
          </a:prstGeom>
        </p:spPr>
        <p:txBody>
          <a:bodyPr vert="horz" lIns="71421" tIns="35710" rIns="71421" bIns="3571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62" i="0" dirty="0">
                <a:latin typeface="Cambria" panose="02040503050406030204" pitchFamily="18" charset="0"/>
              </a:rPr>
              <a:t>http://bsclab.pusan.ac.kr</a:t>
            </a:r>
            <a:endParaRPr lang="ko-KR" altLang="en-US" sz="762" i="0" dirty="0">
              <a:latin typeface="Cambria" panose="02040503050406030204" pitchFamily="18" charset="0"/>
            </a:endParaRPr>
          </a:p>
        </p:txBody>
      </p:sp>
    </p:spTree>
    <p:extLst>
      <p:ext uri="{BB962C8B-B14F-4D97-AF65-F5344CB8AC3E}">
        <p14:creationId xmlns:p14="http://schemas.microsoft.com/office/powerpoint/2010/main" val="1330154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목차 슬라이드">
    <p:spTree>
      <p:nvGrpSpPr>
        <p:cNvPr id="1" name=""/>
        <p:cNvGrpSpPr/>
        <p:nvPr/>
      </p:nvGrpSpPr>
      <p:grpSpPr>
        <a:xfrm>
          <a:off x="0" y="0"/>
          <a:ext cx="0" cy="0"/>
          <a:chOff x="0" y="0"/>
          <a:chExt cx="0" cy="0"/>
        </a:xfrm>
      </p:grpSpPr>
      <p:pic>
        <p:nvPicPr>
          <p:cNvPr id="8" name="그림 7" descr="속지_bg.png"/>
          <p:cNvPicPr>
            <a:picLocks noChangeAspect="1"/>
          </p:cNvPicPr>
          <p:nvPr userDrawn="1"/>
        </p:nvPicPr>
        <p:blipFill>
          <a:blip r:embed="rId2" cstate="print"/>
          <a:stretch>
            <a:fillRect/>
          </a:stretch>
        </p:blipFill>
        <p:spPr>
          <a:xfrm>
            <a:off x="0" y="0"/>
            <a:ext cx="6858000" cy="5143500"/>
          </a:xfrm>
          <a:prstGeom prst="rect">
            <a:avLst/>
          </a:prstGeom>
        </p:spPr>
      </p:pic>
      <p:sp>
        <p:nvSpPr>
          <p:cNvPr id="13" name="제목 1"/>
          <p:cNvSpPr>
            <a:spLocks noGrp="1"/>
          </p:cNvSpPr>
          <p:nvPr>
            <p:ph type="title"/>
          </p:nvPr>
        </p:nvSpPr>
        <p:spPr>
          <a:xfrm>
            <a:off x="242646" y="62043"/>
            <a:ext cx="3996444" cy="857250"/>
          </a:xfrm>
        </p:spPr>
        <p:txBody>
          <a:bodyPr>
            <a:normAutofit/>
          </a:bodyPr>
          <a:lstStyle>
            <a:lvl1pPr algn="l">
              <a:defRPr sz="2700" b="1" cap="none" spc="0">
                <a:ln>
                  <a:noFill/>
                </a:ln>
                <a:solidFill>
                  <a:srgbClr val="36373B"/>
                </a:solidFill>
                <a:effectLst/>
                <a:latin typeface="Arial" pitchFamily="34" charset="0"/>
                <a:ea typeface="맑은 고딕" pitchFamily="50" charset="-127"/>
                <a:cs typeface="Arial" pitchFamily="34" charset="0"/>
              </a:defRPr>
            </a:lvl1pPr>
          </a:lstStyle>
          <a:p>
            <a:r>
              <a:rPr lang="ko-KR" altLang="en-US" dirty="0"/>
              <a:t>마스터 제목 스타일 편집</a:t>
            </a:r>
          </a:p>
        </p:txBody>
      </p:sp>
      <p:pic>
        <p:nvPicPr>
          <p:cNvPr id="9" name="그림 8" descr="속지_라인.png"/>
          <p:cNvPicPr>
            <a:picLocks noChangeAspect="1"/>
          </p:cNvPicPr>
          <p:nvPr userDrawn="1"/>
        </p:nvPicPr>
        <p:blipFill>
          <a:blip r:embed="rId3" cstate="print"/>
          <a:stretch>
            <a:fillRect/>
          </a:stretch>
        </p:blipFill>
        <p:spPr>
          <a:xfrm>
            <a:off x="428" y="0"/>
            <a:ext cx="6857144" cy="71429"/>
          </a:xfrm>
          <a:prstGeom prst="rect">
            <a:avLst/>
          </a:prstGeom>
        </p:spPr>
      </p:pic>
    </p:spTree>
    <p:extLst>
      <p:ext uri="{BB962C8B-B14F-4D97-AF65-F5344CB8AC3E}">
        <p14:creationId xmlns:p14="http://schemas.microsoft.com/office/powerpoint/2010/main" val="42091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pic>
        <p:nvPicPr>
          <p:cNvPr id="26" name="Picture 2" descr="H:\project lab\7. logo BSC Lab\logo pnu\pnulogo-fix.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3"/>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그림 3"/>
          <p:cNvPicPr>
            <a:picLocks noChangeAspect="1"/>
          </p:cNvPicPr>
          <p:nvPr userDrawn="1"/>
        </p:nvPicPr>
        <p:blipFill>
          <a:blip r:embed="rId4"/>
          <a:stretch>
            <a:fillRect/>
          </a:stretch>
        </p:blipFill>
        <p:spPr>
          <a:xfrm>
            <a:off x="1139086" y="4731252"/>
            <a:ext cx="689714" cy="2415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7" name="직선 연결선 26"/>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94020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3157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100684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342900" y="438150"/>
            <a:ext cx="6172200" cy="324036"/>
          </a:xfrm>
        </p:spPr>
        <p:txBody>
          <a:bodyPr>
            <a:noAutofit/>
          </a:bodyPr>
          <a:lstStyle>
            <a:lvl1pPr algn="l">
              <a:defRPr sz="2100" b="1" baseline="0">
                <a:solidFill>
                  <a:schemeClr val="tx1">
                    <a:lumMod val="65000"/>
                    <a:lumOff val="35000"/>
                  </a:schemeClr>
                </a:solidFill>
                <a:latin typeface="Calibri" panose="020F0502020204030204" pitchFamily="34" charset="0"/>
              </a:defRPr>
            </a:lvl1pPr>
          </a:lstStyle>
          <a:p>
            <a:r>
              <a:rPr lang="en-US" altLang="ko-KR" dirty="0"/>
              <a:t>Put Your Title Here</a:t>
            </a:r>
            <a:endParaRPr lang="ko-KR" altLang="en-US" dirty="0"/>
          </a:p>
        </p:txBody>
      </p:sp>
      <p:sp>
        <p:nvSpPr>
          <p:cNvPr id="3" name="내용 개체 틀 2"/>
          <p:cNvSpPr>
            <a:spLocks noGrp="1"/>
          </p:cNvSpPr>
          <p:nvPr>
            <p:ph idx="1" hasCustomPrompt="1"/>
          </p:nvPr>
        </p:nvSpPr>
        <p:spPr>
          <a:xfrm>
            <a:off x="342900" y="895351"/>
            <a:ext cx="6172200" cy="3699273"/>
          </a:xfrm>
        </p:spPr>
        <p:txBody>
          <a:bodyPr>
            <a:normAutofit/>
          </a:bodyPr>
          <a:lstStyle>
            <a:lvl1pPr>
              <a:defRPr sz="1200">
                <a:solidFill>
                  <a:schemeClr val="tx1">
                    <a:lumMod val="65000"/>
                    <a:lumOff val="35000"/>
                  </a:schemeClr>
                </a:solidFill>
                <a:latin typeface="Cambria" panose="02040503050406030204" pitchFamily="18" charset="0"/>
              </a:defRPr>
            </a:lvl1pPr>
            <a:lvl2pPr>
              <a:defRPr sz="1050" baseline="0">
                <a:solidFill>
                  <a:schemeClr val="tx1">
                    <a:lumMod val="65000"/>
                    <a:lumOff val="35000"/>
                  </a:schemeClr>
                </a:solidFill>
                <a:latin typeface="Cambria" panose="02040503050406030204" pitchFamily="18" charset="0"/>
              </a:defRPr>
            </a:lvl2pPr>
            <a:lvl3pPr>
              <a:defRPr sz="900">
                <a:solidFill>
                  <a:schemeClr val="tx1">
                    <a:lumMod val="65000"/>
                    <a:lumOff val="35000"/>
                  </a:schemeClr>
                </a:solidFill>
                <a:latin typeface="Cambria" panose="02040503050406030204" pitchFamily="18" charset="0"/>
              </a:defRPr>
            </a:lvl3pPr>
            <a:lvl4pPr>
              <a:defRPr sz="825">
                <a:solidFill>
                  <a:schemeClr val="tx1">
                    <a:lumMod val="65000"/>
                    <a:lumOff val="35000"/>
                  </a:schemeClr>
                </a:solidFill>
                <a:latin typeface="Cambria" panose="02040503050406030204" pitchFamily="18" charset="0"/>
              </a:defRPr>
            </a:lvl4pPr>
            <a:lvl5pPr>
              <a:defRPr sz="825">
                <a:solidFill>
                  <a:schemeClr val="tx1">
                    <a:lumMod val="65000"/>
                    <a:lumOff val="35000"/>
                  </a:schemeClr>
                </a:solidFill>
                <a:latin typeface="Cambria" panose="02040503050406030204" pitchFamily="18" charset="0"/>
              </a:defRPr>
            </a:lvl5pPr>
          </a:lstStyle>
          <a:p>
            <a:pPr lvl="0"/>
            <a:r>
              <a:rPr lang="en-US" altLang="ko-KR" dirty="0"/>
              <a:t>This is Content</a:t>
            </a:r>
            <a:endParaRPr lang="ko-KR" altLang="en-US" dirty="0"/>
          </a:p>
          <a:p>
            <a:pPr lvl="1"/>
            <a:r>
              <a:rPr lang="en-US" altLang="ko-KR" dirty="0" err="1"/>
              <a:t>Subcontent</a:t>
            </a:r>
            <a:r>
              <a:rPr lang="en-US" altLang="ko-KR" dirty="0"/>
              <a:t> 1</a:t>
            </a:r>
            <a:endParaRPr lang="ko-KR" altLang="en-US" dirty="0"/>
          </a:p>
          <a:p>
            <a:pPr lvl="2"/>
            <a:r>
              <a:rPr lang="en-US" altLang="ko-KR" dirty="0" err="1"/>
              <a:t>Subcontent</a:t>
            </a:r>
            <a:r>
              <a:rPr lang="en-US" altLang="ko-KR" dirty="0"/>
              <a:t> 2</a:t>
            </a:r>
            <a:endParaRPr lang="ko-KR" altLang="en-US" dirty="0"/>
          </a:p>
          <a:p>
            <a:pPr lvl="3"/>
            <a:r>
              <a:rPr lang="en-US" altLang="ko-KR" dirty="0" err="1"/>
              <a:t>Subcontent</a:t>
            </a:r>
            <a:r>
              <a:rPr lang="en-US" altLang="ko-KR" dirty="0"/>
              <a:t> 3</a:t>
            </a:r>
            <a:endParaRPr lang="ko-KR" altLang="en-US" dirty="0"/>
          </a:p>
          <a:p>
            <a:pPr lvl="4"/>
            <a:r>
              <a:rPr lang="en-US" altLang="ko-KR" dirty="0" err="1"/>
              <a:t>Subcontent</a:t>
            </a:r>
            <a:r>
              <a:rPr lang="en-US" altLang="ko-KR" dirty="0"/>
              <a:t> 4</a:t>
            </a:r>
            <a:endParaRPr lang="ko-KR" altLang="en-US" dirty="0"/>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dirty="0"/>
          </a:p>
        </p:txBody>
      </p:sp>
      <p:sp>
        <p:nvSpPr>
          <p:cNvPr id="33" name="바닥글 개체 틀 4"/>
          <p:cNvSpPr txBox="1">
            <a:spLocks/>
          </p:cNvSpPr>
          <p:nvPr userDrawn="1"/>
        </p:nvSpPr>
        <p:spPr>
          <a:xfrm>
            <a:off x="2294930" y="4739035"/>
            <a:ext cx="2171700" cy="273844"/>
          </a:xfrm>
          <a:prstGeom prst="rect">
            <a:avLst/>
          </a:prstGeom>
        </p:spPr>
        <p:txBody>
          <a:bodyPr vert="horz" lIns="68580" tIns="34290" rIns="68580" bIns="34290" rtlCol="0" anchor="ctr"/>
          <a:lstStyle>
            <a:defPPr>
              <a:defRPr lang="ko-KR"/>
            </a:defPPr>
            <a:lvl1pPr marL="0" algn="ctr" defTabSz="914400" rtl="0" eaLnBrk="1" latinLnBrk="1" hangingPunct="1">
              <a:defRPr sz="1100" i="1"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788" i="0" dirty="0">
                <a:latin typeface="Cambria" panose="02040503050406030204" pitchFamily="18" charset="0"/>
              </a:rPr>
              <a:t>http://baelab.pusan.ac.kr</a:t>
            </a:r>
            <a:endParaRPr lang="ko-KR" altLang="en-US" sz="788" i="0" dirty="0">
              <a:latin typeface="Cambria" panose="02040503050406030204" pitchFamily="18" charset="0"/>
            </a:endParaRPr>
          </a:p>
        </p:txBody>
      </p:sp>
      <p:sp>
        <p:nvSpPr>
          <p:cNvPr id="34" name="직사각형 33"/>
          <p:cNvSpPr/>
          <p:nvPr userDrawn="1"/>
        </p:nvSpPr>
        <p:spPr>
          <a:xfrm>
            <a:off x="-596" y="434082"/>
            <a:ext cx="370284" cy="339824"/>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pic>
        <p:nvPicPr>
          <p:cNvPr id="19" name="그림 18"/>
          <p:cNvPicPr>
            <a:picLocks noChangeAspect="1"/>
          </p:cNvPicPr>
          <p:nvPr userDrawn="1"/>
        </p:nvPicPr>
        <p:blipFill>
          <a:blip r:embed="rId2"/>
          <a:stretch>
            <a:fillRect/>
          </a:stretch>
        </p:blipFill>
        <p:spPr>
          <a:xfrm>
            <a:off x="0" y="5082536"/>
            <a:ext cx="6858000" cy="60965"/>
          </a:xfrm>
          <a:prstGeom prst="rect">
            <a:avLst/>
          </a:prstGeom>
        </p:spPr>
      </p:pic>
      <p:cxnSp>
        <p:nvCxnSpPr>
          <p:cNvPr id="28" name="직선 연결선 27"/>
          <p:cNvCxnSpPr/>
          <p:nvPr userDrawn="1"/>
        </p:nvCxnSpPr>
        <p:spPr>
          <a:xfrm>
            <a:off x="369688" y="819150"/>
            <a:ext cx="6145412" cy="0"/>
          </a:xfrm>
          <a:prstGeom prst="line">
            <a:avLst/>
          </a:prstGeom>
          <a:ln w="12700" cmpd="sng">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H:\project lab\7. logo BSC Lab\logo pnu\pnulogo-fix.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47" y="4727367"/>
            <a:ext cx="725453" cy="264255"/>
          </a:xfrm>
          <a:prstGeom prst="rect">
            <a:avLst/>
          </a:prstGeom>
          <a:noFill/>
          <a:extLst>
            <a:ext uri="{909E8E84-426E-40DD-AFC4-6F175D3DCCD1}">
              <a14:hiddenFill xmlns:a14="http://schemas.microsoft.com/office/drawing/2010/main">
                <a:solidFill>
                  <a:srgbClr val="FFFFFF"/>
                </a:solidFill>
              </a14:hiddenFill>
            </a:ext>
          </a:extLst>
        </p:spPr>
      </p:pic>
      <p:pic>
        <p:nvPicPr>
          <p:cNvPr id="14" name="그림 13"/>
          <p:cNvPicPr>
            <a:picLocks noChangeAspect="1"/>
          </p:cNvPicPr>
          <p:nvPr userDrawn="1"/>
        </p:nvPicPr>
        <p:blipFill>
          <a:blip r:embed="rId4"/>
          <a:stretch>
            <a:fillRect/>
          </a:stretch>
        </p:blipFill>
        <p:spPr>
          <a:xfrm>
            <a:off x="1139086" y="4731252"/>
            <a:ext cx="689714" cy="241582"/>
          </a:xfrm>
          <a:prstGeom prst="rect">
            <a:avLst/>
          </a:prstGeom>
        </p:spPr>
      </p:pic>
    </p:spTree>
    <p:extLst>
      <p:ext uri="{BB962C8B-B14F-4D97-AF65-F5344CB8AC3E}">
        <p14:creationId xmlns:p14="http://schemas.microsoft.com/office/powerpoint/2010/main" val="325025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grpSp>
        <p:nvGrpSpPr>
          <p:cNvPr id="4" name="그룹 3"/>
          <p:cNvGrpSpPr/>
          <p:nvPr userDrawn="1"/>
        </p:nvGrpSpPr>
        <p:grpSpPr>
          <a:xfrm>
            <a:off x="2179214" y="5086350"/>
            <a:ext cx="2429154" cy="57150"/>
            <a:chOff x="3276600" y="2114550"/>
            <a:chExt cx="3238872" cy="144016"/>
          </a:xfrm>
        </p:grpSpPr>
        <p:grpSp>
          <p:nvGrpSpPr>
            <p:cNvPr id="5" name="그룹 4"/>
            <p:cNvGrpSpPr/>
            <p:nvPr userDrawn="1"/>
          </p:nvGrpSpPr>
          <p:grpSpPr>
            <a:xfrm>
              <a:off x="3276600" y="2114550"/>
              <a:ext cx="2592288" cy="144016"/>
              <a:chOff x="3275856" y="2767383"/>
              <a:chExt cx="2592288" cy="144016"/>
            </a:xfrm>
          </p:grpSpPr>
          <p:sp>
            <p:nvSpPr>
              <p:cNvPr id="7" name="직사각형 6"/>
              <p:cNvSpPr/>
              <p:nvPr userDrawn="1"/>
            </p:nvSpPr>
            <p:spPr>
              <a:xfrm>
                <a:off x="3275856" y="2767383"/>
                <a:ext cx="648072" cy="144016"/>
              </a:xfrm>
              <a:prstGeom prst="rect">
                <a:avLst/>
              </a:prstGeom>
              <a:solidFill>
                <a:srgbClr val="7CB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8" name="직사각형 7"/>
              <p:cNvSpPr/>
              <p:nvPr userDrawn="1"/>
            </p:nvSpPr>
            <p:spPr>
              <a:xfrm>
                <a:off x="3923928" y="2767383"/>
                <a:ext cx="648072" cy="144016"/>
              </a:xfrm>
              <a:prstGeom prst="rect">
                <a:avLst/>
              </a:prstGeom>
              <a:solidFill>
                <a:srgbClr val="01A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9" name="직사각형 8"/>
              <p:cNvSpPr/>
              <p:nvPr userDrawn="1"/>
            </p:nvSpPr>
            <p:spPr>
              <a:xfrm>
                <a:off x="4572000" y="2767383"/>
                <a:ext cx="648072" cy="144016"/>
              </a:xfrm>
              <a:prstGeom prst="rect">
                <a:avLst/>
              </a:prstGeom>
              <a:solidFill>
                <a:srgbClr val="006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0" name="직사각형 9"/>
              <p:cNvSpPr/>
              <p:nvPr userDrawn="1"/>
            </p:nvSpPr>
            <p:spPr>
              <a:xfrm>
                <a:off x="5220072" y="2767383"/>
                <a:ext cx="648072" cy="144016"/>
              </a:xfrm>
              <a:prstGeom prst="rect">
                <a:avLst/>
              </a:prstGeom>
              <a:solidFill>
                <a:srgbClr val="E8E4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
          <p:nvSpPr>
            <p:cNvPr id="6" name="직사각형 5"/>
            <p:cNvSpPr/>
            <p:nvPr userDrawn="1"/>
          </p:nvSpPr>
          <p:spPr>
            <a:xfrm>
              <a:off x="5867400" y="2114550"/>
              <a:ext cx="648072" cy="144016"/>
            </a:xfrm>
            <a:prstGeom prst="rect">
              <a:avLst/>
            </a:prstGeom>
            <a:solidFill>
              <a:srgbClr val="B3A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grpSp>
    </p:spTree>
    <p:extLst>
      <p:ext uri="{BB962C8B-B14F-4D97-AF65-F5344CB8AC3E}">
        <p14:creationId xmlns:p14="http://schemas.microsoft.com/office/powerpoint/2010/main" val="412623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속지 슬라이드1">
    <p:spTree>
      <p:nvGrpSpPr>
        <p:cNvPr id="1" name=""/>
        <p:cNvGrpSpPr/>
        <p:nvPr/>
      </p:nvGrpSpPr>
      <p:grpSpPr>
        <a:xfrm>
          <a:off x="0" y="0"/>
          <a:ext cx="0" cy="0"/>
          <a:chOff x="0" y="0"/>
          <a:chExt cx="0" cy="0"/>
        </a:xfrm>
      </p:grpSpPr>
      <p:pic>
        <p:nvPicPr>
          <p:cNvPr id="8" name="그림 7" descr="속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9" name="그림 8" descr="속지_라인.png"/>
          <p:cNvPicPr>
            <a:picLocks noChangeAspect="1"/>
          </p:cNvPicPr>
          <p:nvPr userDrawn="1"/>
        </p:nvPicPr>
        <p:blipFill>
          <a:blip r:embed="rId3" cstate="print"/>
          <a:stretch>
            <a:fillRect/>
          </a:stretch>
        </p:blipFill>
        <p:spPr>
          <a:xfrm>
            <a:off x="429" y="0"/>
            <a:ext cx="6857144" cy="96733"/>
          </a:xfrm>
          <a:prstGeom prst="rect">
            <a:avLst/>
          </a:prstGeom>
        </p:spPr>
      </p:pic>
      <p:sp>
        <p:nvSpPr>
          <p:cNvPr id="14" name="제목 1"/>
          <p:cNvSpPr>
            <a:spLocks noGrp="1"/>
          </p:cNvSpPr>
          <p:nvPr>
            <p:ph type="title"/>
          </p:nvPr>
        </p:nvSpPr>
        <p:spPr>
          <a:xfrm>
            <a:off x="134634" y="97966"/>
            <a:ext cx="6642738" cy="475562"/>
          </a:xfrm>
        </p:spPr>
        <p:txBody>
          <a:bodyPr>
            <a:normAutofit/>
          </a:bodyPr>
          <a:lstStyle>
            <a:lvl1pPr algn="l">
              <a:defRPr sz="1662" b="1">
                <a:solidFill>
                  <a:srgbClr val="36373B"/>
                </a:solidFill>
                <a:latin typeface="Arial" pitchFamily="34" charset="0"/>
                <a:ea typeface="맑은 고딕" pitchFamily="50" charset="-127"/>
                <a:cs typeface="Arial" pitchFamily="34" charset="0"/>
              </a:defRPr>
            </a:lvl1pPr>
          </a:lstStyle>
          <a:p>
            <a:r>
              <a:rPr lang="ko-KR" altLang="en-US" dirty="0"/>
              <a:t>마스터 제목 스타일 편집</a:t>
            </a:r>
          </a:p>
        </p:txBody>
      </p:sp>
      <p:sp>
        <p:nvSpPr>
          <p:cNvPr id="15" name="내용 개체 틀 2"/>
          <p:cNvSpPr>
            <a:spLocks noGrp="1"/>
          </p:cNvSpPr>
          <p:nvPr>
            <p:ph idx="1"/>
          </p:nvPr>
        </p:nvSpPr>
        <p:spPr>
          <a:xfrm>
            <a:off x="134635" y="627534"/>
            <a:ext cx="6588732" cy="4234131"/>
          </a:xfrm>
          <a:solidFill>
            <a:schemeClr val="bg1"/>
          </a:solidFill>
          <a:effectLst>
            <a:outerShdw blurRad="50800" dist="38100" dir="2700000" algn="tl" rotWithShape="0">
              <a:prstClr val="black">
                <a:alpha val="40000"/>
              </a:prstClr>
            </a:outerShdw>
          </a:effectLst>
        </p:spPr>
        <p:txBody>
          <a:bodyPr>
            <a:normAutofit/>
          </a:bodyPr>
          <a:lstStyle>
            <a:lvl1pPr marL="123091" indent="-123091">
              <a:defRPr sz="1246">
                <a:solidFill>
                  <a:schemeClr val="tx1">
                    <a:lumMod val="65000"/>
                    <a:lumOff val="35000"/>
                  </a:schemeClr>
                </a:solidFill>
              </a:defRPr>
            </a:lvl1pPr>
            <a:lvl2pPr marL="308827" indent="-185736">
              <a:defRPr sz="1108">
                <a:solidFill>
                  <a:schemeClr val="tx1">
                    <a:lumMod val="65000"/>
                    <a:lumOff val="35000"/>
                  </a:schemeClr>
                </a:solidFill>
              </a:defRPr>
            </a:lvl2pPr>
            <a:lvl3pPr marL="434116" indent="-125289">
              <a:defRPr sz="969">
                <a:solidFill>
                  <a:schemeClr val="tx1">
                    <a:lumMod val="65000"/>
                    <a:lumOff val="35000"/>
                  </a:schemeClr>
                </a:solidFill>
              </a:defRPr>
            </a:lvl3pPr>
            <a:lvl4pPr marL="619851" indent="-185736">
              <a:defRPr sz="831">
                <a:solidFill>
                  <a:schemeClr val="tx1">
                    <a:lumMod val="65000"/>
                    <a:lumOff val="35000"/>
                  </a:schemeClr>
                </a:solidFill>
              </a:defRPr>
            </a:lvl4pPr>
            <a:lvl5pPr marL="745140" indent="-125289">
              <a:defRPr sz="831">
                <a:solidFill>
                  <a:schemeClr val="tx1">
                    <a:lumMod val="65000"/>
                    <a:lumOff val="35000"/>
                  </a:schemeClr>
                </a:solidFill>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3"/>
          <p:cNvSpPr>
            <a:spLocks noGrp="1"/>
          </p:cNvSpPr>
          <p:nvPr>
            <p:ph type="ftr" sz="quarter" idx="3"/>
          </p:nvPr>
        </p:nvSpPr>
        <p:spPr>
          <a:xfrm>
            <a:off x="4401108" y="4948015"/>
            <a:ext cx="2314575" cy="165832"/>
          </a:xfrm>
          <a:prstGeom prst="rect">
            <a:avLst/>
          </a:prstGeom>
        </p:spPr>
        <p:txBody>
          <a:bodyPr vert="horz" lIns="91440" tIns="45720" rIns="91440" bIns="45720" rtlCol="0" anchor="ctr"/>
          <a:lstStyle>
            <a:lvl1pPr algn="ctr">
              <a:defRPr sz="831">
                <a:solidFill>
                  <a:schemeClr val="tx1">
                    <a:tint val="75000"/>
                  </a:schemeClr>
                </a:solidFill>
              </a:defRPr>
            </a:lvl1pPr>
          </a:lstStyle>
          <a:p>
            <a:pPr algn="r"/>
            <a:r>
              <a:rPr lang="en-US" altLang="ko-KR" dirty="0"/>
              <a:t>Prof. Hyerim Bae (hrbae@pusan.ac.kr)</a:t>
            </a:r>
            <a:endParaRPr lang="ko-KR" altLang="en-US" dirty="0"/>
          </a:p>
        </p:txBody>
      </p:sp>
      <p:pic>
        <p:nvPicPr>
          <p:cNvPr id="7" name="그림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4635" y="4862900"/>
            <a:ext cx="782706" cy="307604"/>
          </a:xfrm>
          <a:prstGeom prst="rect">
            <a:avLst/>
          </a:prstGeom>
        </p:spPr>
      </p:pic>
      <p:sp>
        <p:nvSpPr>
          <p:cNvPr id="10" name="직사각형 9"/>
          <p:cNvSpPr/>
          <p:nvPr userDrawn="1"/>
        </p:nvSpPr>
        <p:spPr>
          <a:xfrm>
            <a:off x="-429" y="92443"/>
            <a:ext cx="6858000"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85"/>
          </a:p>
        </p:txBody>
      </p:sp>
    </p:spTree>
    <p:extLst>
      <p:ext uri="{BB962C8B-B14F-4D97-AF65-F5344CB8AC3E}">
        <p14:creationId xmlns:p14="http://schemas.microsoft.com/office/powerpoint/2010/main" val="215562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간지 슬라이드">
    <p:spTree>
      <p:nvGrpSpPr>
        <p:cNvPr id="1" name=""/>
        <p:cNvGrpSpPr/>
        <p:nvPr/>
      </p:nvGrpSpPr>
      <p:grpSpPr>
        <a:xfrm>
          <a:off x="0" y="0"/>
          <a:ext cx="0" cy="0"/>
          <a:chOff x="0" y="0"/>
          <a:chExt cx="0" cy="0"/>
        </a:xfrm>
      </p:grpSpPr>
      <p:pic>
        <p:nvPicPr>
          <p:cNvPr id="8" name="그림 7" descr="간지_bg.png"/>
          <p:cNvPicPr>
            <a:picLocks noChangeAspect="1"/>
          </p:cNvPicPr>
          <p:nvPr userDrawn="1"/>
        </p:nvPicPr>
        <p:blipFill>
          <a:blip r:embed="rId2" cstate="print"/>
          <a:stretch>
            <a:fillRect/>
          </a:stretch>
        </p:blipFill>
        <p:spPr>
          <a:xfrm>
            <a:off x="0" y="0"/>
            <a:ext cx="6858000" cy="5143500"/>
          </a:xfrm>
          <a:prstGeom prst="rect">
            <a:avLst/>
          </a:prstGeom>
        </p:spPr>
      </p:pic>
      <p:pic>
        <p:nvPicPr>
          <p:cNvPr id="11" name="그림 10" descr="간지_설계도.png"/>
          <p:cNvPicPr>
            <a:picLocks noChangeAspect="1"/>
          </p:cNvPicPr>
          <p:nvPr userDrawn="1"/>
        </p:nvPicPr>
        <p:blipFill>
          <a:blip r:embed="rId3" cstate="print"/>
          <a:srcRect l="24013" t="37400" r="26375" b="5901"/>
          <a:stretch>
            <a:fillRect/>
          </a:stretch>
        </p:blipFill>
        <p:spPr>
          <a:xfrm>
            <a:off x="5697252" y="4245936"/>
            <a:ext cx="945105" cy="810090"/>
          </a:xfrm>
          <a:prstGeom prst="rect">
            <a:avLst/>
          </a:prstGeom>
        </p:spPr>
      </p:pic>
      <p:sp>
        <p:nvSpPr>
          <p:cNvPr id="9" name="제목 1"/>
          <p:cNvSpPr>
            <a:spLocks noGrp="1"/>
          </p:cNvSpPr>
          <p:nvPr>
            <p:ph type="title"/>
          </p:nvPr>
        </p:nvSpPr>
        <p:spPr>
          <a:xfrm>
            <a:off x="1381075" y="1943042"/>
            <a:ext cx="4328238" cy="857250"/>
          </a:xfrm>
        </p:spPr>
        <p:txBody>
          <a:bodyPr>
            <a:normAutofit/>
          </a:bodyPr>
          <a:lstStyle>
            <a:lvl1pPr>
              <a:defRPr sz="2492" b="1" cap="none" spc="0">
                <a:ln>
                  <a:noFill/>
                </a:ln>
                <a:solidFill>
                  <a:srgbClr val="36373B"/>
                </a:solidFill>
                <a:effectLst/>
                <a:latin typeface="맑은 고딕" pitchFamily="50" charset="-127"/>
                <a:ea typeface="맑은 고딕" pitchFamily="50" charset="-127"/>
              </a:defRPr>
            </a:lvl1pPr>
          </a:lstStyle>
          <a:p>
            <a:r>
              <a:rPr lang="ko-KR" altLang="en-US" dirty="0"/>
              <a:t>마스터 제목 스타일 편집</a:t>
            </a:r>
          </a:p>
        </p:txBody>
      </p:sp>
      <p:pic>
        <p:nvPicPr>
          <p:cNvPr id="10" name="그림 9" descr="속지_라인.png"/>
          <p:cNvPicPr>
            <a:picLocks noChangeAspect="1"/>
          </p:cNvPicPr>
          <p:nvPr userDrawn="1"/>
        </p:nvPicPr>
        <p:blipFill>
          <a:blip r:embed="rId4" cstate="print"/>
          <a:stretch>
            <a:fillRect/>
          </a:stretch>
        </p:blipFill>
        <p:spPr>
          <a:xfrm>
            <a:off x="429" y="0"/>
            <a:ext cx="6857144" cy="71429"/>
          </a:xfrm>
          <a:prstGeom prst="rect">
            <a:avLst/>
          </a:prstGeom>
        </p:spPr>
      </p:pic>
      <p:pic>
        <p:nvPicPr>
          <p:cNvPr id="12" name="그림 11" descr="간지_콤파스.png"/>
          <p:cNvPicPr>
            <a:picLocks noChangeAspect="1"/>
          </p:cNvPicPr>
          <p:nvPr userDrawn="1"/>
        </p:nvPicPr>
        <p:blipFill>
          <a:blip r:embed="rId5" cstate="print"/>
          <a:srcRect l="16925" t="67849" r="55513" b="11151"/>
          <a:stretch>
            <a:fillRect/>
          </a:stretch>
        </p:blipFill>
        <p:spPr>
          <a:xfrm>
            <a:off x="5675469" y="4677984"/>
            <a:ext cx="525058" cy="300033"/>
          </a:xfrm>
          <a:prstGeom prst="rect">
            <a:avLst/>
          </a:prstGeom>
        </p:spPr>
      </p:pic>
      <p:pic>
        <p:nvPicPr>
          <p:cNvPr id="13" name="그림 12" descr="간지_샤프.png"/>
          <p:cNvPicPr>
            <a:picLocks noChangeAspect="1"/>
          </p:cNvPicPr>
          <p:nvPr userDrawn="1"/>
        </p:nvPicPr>
        <p:blipFill>
          <a:blip r:embed="rId6" cstate="print"/>
          <a:srcRect l="62600" t="58400" r="24800" b="12200"/>
          <a:stretch>
            <a:fillRect/>
          </a:stretch>
        </p:blipFill>
        <p:spPr>
          <a:xfrm>
            <a:off x="6510343" y="4311943"/>
            <a:ext cx="240027" cy="420047"/>
          </a:xfrm>
          <a:prstGeom prst="rect">
            <a:avLst/>
          </a:prstGeom>
        </p:spPr>
      </p:pic>
      <p:pic>
        <p:nvPicPr>
          <p:cNvPr id="14" name="그림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8391"/>
            <a:ext cx="782706" cy="307604"/>
          </a:xfrm>
          <a:prstGeom prst="rect">
            <a:avLst/>
          </a:prstGeom>
        </p:spPr>
      </p:pic>
    </p:spTree>
    <p:extLst>
      <p:ext uri="{BB962C8B-B14F-4D97-AF65-F5344CB8AC3E}">
        <p14:creationId xmlns:p14="http://schemas.microsoft.com/office/powerpoint/2010/main" val="242283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EDD84E-25D4-4983-8AA1-2863C96F08D9}" type="slidenum">
              <a:rPr lang="ko-KR" altLang="en-US" smtClean="0"/>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ustomXml" Target="../ink/ink2.xml"/><Relationship Id="rId5" Type="http://schemas.openxmlformats.org/officeDocument/2006/relationships/image" Target="../media/image32.emf"/><Relationship Id="rId10" Type="http://schemas.openxmlformats.org/officeDocument/2006/relationships/image" Target="../media/image33.png"/><Relationship Id="rId4" Type="http://schemas.openxmlformats.org/officeDocument/2006/relationships/customXml" Target="../ink/ink1.xml"/><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5.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customXml" Target="../ink/ink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7" Type="http://schemas.openxmlformats.org/officeDocument/2006/relationships/image" Target="../media/image5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51.emf"/><Relationship Id="rId4" Type="http://schemas.openxmlformats.org/officeDocument/2006/relationships/customXml" Target="../ink/ink5.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tif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028700" y="2743200"/>
            <a:ext cx="4800600" cy="557213"/>
          </a:xfrm>
        </p:spPr>
        <p:txBody>
          <a:bodyPr>
            <a:normAutofit fontScale="92500"/>
          </a:bodyPr>
          <a:lstStyle/>
          <a:p>
            <a:r>
              <a:rPr lang="en-US" altLang="ko-KR" dirty="0">
                <a:ln>
                  <a:solidFill>
                    <a:schemeClr val="bg1">
                      <a:lumMod val="65000"/>
                      <a:alpha val="15000"/>
                    </a:schemeClr>
                  </a:solidFill>
                </a:ln>
                <a:solidFill>
                  <a:schemeClr val="bg1">
                    <a:lumMod val="65000"/>
                  </a:schemeClr>
                </a:solidFill>
              </a:rPr>
              <a:t>Hyerim Bae</a:t>
            </a:r>
          </a:p>
          <a:p>
            <a:r>
              <a:rPr lang="en-US" altLang="ko-KR" sz="900" dirty="0">
                <a:ln>
                  <a:solidFill>
                    <a:schemeClr val="bg1">
                      <a:lumMod val="65000"/>
                      <a:alpha val="15000"/>
                    </a:schemeClr>
                  </a:solidFill>
                </a:ln>
                <a:solidFill>
                  <a:schemeClr val="bg1">
                    <a:lumMod val="65000"/>
                  </a:schemeClr>
                </a:solidFill>
              </a:rPr>
              <a:t>Department of Industrial Engineering, Pusan National University</a:t>
            </a:r>
          </a:p>
          <a:p>
            <a:r>
              <a:rPr lang="en-US" altLang="ko-KR" sz="788" dirty="0">
                <a:ln>
                  <a:solidFill>
                    <a:schemeClr val="bg1">
                      <a:lumMod val="65000"/>
                      <a:alpha val="15000"/>
                    </a:schemeClr>
                  </a:solidFill>
                </a:ln>
                <a:solidFill>
                  <a:schemeClr val="bg1">
                    <a:lumMod val="65000"/>
                  </a:schemeClr>
                </a:solidFill>
              </a:rPr>
              <a:t>hrbae@pusan.ac.kr</a:t>
            </a:r>
            <a:endParaRPr lang="ko-KR" altLang="en-US" sz="788" dirty="0">
              <a:ln>
                <a:solidFill>
                  <a:schemeClr val="bg1">
                    <a:lumMod val="65000"/>
                    <a:alpha val="15000"/>
                  </a:schemeClr>
                </a:solidFill>
              </a:ln>
              <a:solidFill>
                <a:schemeClr val="bg1">
                  <a:lumMod val="65000"/>
                </a:schemeClr>
              </a:solidFill>
            </a:endParaRPr>
          </a:p>
        </p:txBody>
      </p:sp>
      <p:sp>
        <p:nvSpPr>
          <p:cNvPr id="6" name="제목 1"/>
          <p:cNvSpPr txBox="1">
            <a:spLocks/>
          </p:cNvSpPr>
          <p:nvPr/>
        </p:nvSpPr>
        <p:spPr>
          <a:xfrm>
            <a:off x="311728" y="1771650"/>
            <a:ext cx="6234545" cy="702078"/>
          </a:xfrm>
          <a:prstGeom prst="rect">
            <a:avLst/>
          </a:prstGeom>
        </p:spPr>
        <p:txBody>
          <a:bodyPr vert="horz" lIns="68580" tIns="34290" rIns="68580" bIns="34290" rtlCol="0" anchor="ctr">
            <a:noAutofit/>
          </a:bodyPr>
          <a:lstStyle>
            <a:lvl1pPr algn="ctr" defTabSz="914400" rtl="0" eaLnBrk="1" latinLnBrk="1" hangingPunct="1">
              <a:spcBef>
                <a:spcPct val="0"/>
              </a:spcBef>
              <a:buNone/>
              <a:defRPr sz="4400" b="1" kern="1200">
                <a:solidFill>
                  <a:schemeClr val="tx1">
                    <a:lumMod val="65000"/>
                    <a:lumOff val="35000"/>
                  </a:schemeClr>
                </a:solidFill>
                <a:latin typeface="Calibri" panose="020F0502020204030204" pitchFamily="34" charset="0"/>
                <a:ea typeface="+mj-ea"/>
                <a:cs typeface="+mj-cs"/>
              </a:defRPr>
            </a:lvl1pPr>
          </a:lstStyle>
          <a:p>
            <a:r>
              <a:rPr lang="ko-KR" altLang="en-US" sz="1725" dirty="0">
                <a:ln>
                  <a:solidFill>
                    <a:schemeClr val="tx1">
                      <a:lumMod val="65000"/>
                      <a:lumOff val="35000"/>
                      <a:alpha val="50000"/>
                    </a:schemeClr>
                  </a:solidFill>
                </a:ln>
              </a:rPr>
              <a:t>데이터의 품질</a:t>
            </a:r>
            <a:endParaRPr lang="en-US" altLang="ko-KR" sz="1725" dirty="0">
              <a:ln>
                <a:solidFill>
                  <a:schemeClr val="tx1">
                    <a:lumMod val="65000"/>
                    <a:lumOff val="35000"/>
                    <a:alpha val="50000"/>
                  </a:schemeClr>
                </a:solidFill>
              </a:ln>
            </a:endParaRPr>
          </a:p>
          <a:p>
            <a:r>
              <a:rPr lang="en-US" altLang="ko-KR" sz="1725" dirty="0">
                <a:ln>
                  <a:solidFill>
                    <a:schemeClr val="tx1">
                      <a:lumMod val="65000"/>
                      <a:lumOff val="35000"/>
                      <a:alpha val="50000"/>
                    </a:schemeClr>
                  </a:solidFill>
                </a:ln>
              </a:rPr>
              <a:t>(Data Quality)</a:t>
            </a:r>
            <a:endParaRPr lang="ko-KR" altLang="en-US" sz="1725" dirty="0">
              <a:ln>
                <a:solidFill>
                  <a:schemeClr val="tx1">
                    <a:lumMod val="65000"/>
                    <a:lumOff val="35000"/>
                    <a:alpha val="50000"/>
                  </a:schemeClr>
                </a:solidFill>
              </a:ln>
            </a:endParaRPr>
          </a:p>
        </p:txBody>
      </p:sp>
    </p:spTree>
    <p:extLst>
      <p:ext uri="{BB962C8B-B14F-4D97-AF65-F5344CB8AC3E}">
        <p14:creationId xmlns:p14="http://schemas.microsoft.com/office/powerpoint/2010/main" val="415091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Data-Process compliance</a:t>
            </a:r>
            <a:endParaRPr lang="ko-KR" altLang="en-US" dirty="0"/>
          </a:p>
        </p:txBody>
      </p:sp>
      <p:sp>
        <p:nvSpPr>
          <p:cNvPr id="3" name="내용 개체 틀 2"/>
          <p:cNvSpPr>
            <a:spLocks noGrp="1"/>
          </p:cNvSpPr>
          <p:nvPr>
            <p:ph idx="1"/>
          </p:nvPr>
        </p:nvSpPr>
        <p:spPr/>
        <p:txBody>
          <a:bodyPr/>
          <a:lstStyle/>
          <a:p>
            <a:r>
              <a:rPr lang="ko-KR" altLang="en-US" dirty="0"/>
              <a:t>만약 </a:t>
            </a:r>
            <a:r>
              <a:rPr lang="en-US" altLang="ko-KR" dirty="0"/>
              <a:t>data-process separation</a:t>
            </a:r>
            <a:r>
              <a:rPr lang="ko-KR" altLang="en-US" dirty="0"/>
              <a:t>을 없앨 수 있다면</a:t>
            </a:r>
            <a:r>
              <a:rPr lang="en-US" altLang="ko-KR" dirty="0"/>
              <a:t>?</a:t>
            </a:r>
            <a:endParaRPr lang="ko-KR" altLang="en-US" dirty="0"/>
          </a:p>
        </p:txBody>
      </p:sp>
      <p:cxnSp>
        <p:nvCxnSpPr>
          <p:cNvPr id="5" name="직선 화살표 연결선 4"/>
          <p:cNvCxnSpPr/>
          <p:nvPr/>
        </p:nvCxnSpPr>
        <p:spPr>
          <a:xfrm>
            <a:off x="1268760" y="3111811"/>
            <a:ext cx="0" cy="3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직선 화살표 연결선 5"/>
          <p:cNvCxnSpPr/>
          <p:nvPr/>
        </p:nvCxnSpPr>
        <p:spPr>
          <a:xfrm>
            <a:off x="1574794" y="3111811"/>
            <a:ext cx="0" cy="3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a:off x="1880828" y="3111811"/>
            <a:ext cx="0" cy="3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a:off x="2186862" y="3111811"/>
            <a:ext cx="0" cy="378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그림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95" y="2085696"/>
            <a:ext cx="2061548" cy="1125853"/>
          </a:xfrm>
          <a:prstGeom prst="rect">
            <a:avLst/>
          </a:prstGeom>
        </p:spPr>
      </p:pic>
      <p:sp>
        <p:nvSpPr>
          <p:cNvPr id="10" name="순서도: 자기 디스크 9"/>
          <p:cNvSpPr/>
          <p:nvPr/>
        </p:nvSpPr>
        <p:spPr>
          <a:xfrm>
            <a:off x="1052736" y="3543858"/>
            <a:ext cx="1296144" cy="324036"/>
          </a:xfrm>
          <a:prstGeom prst="flowChartMagneticDisk">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Operational DB</a:t>
            </a:r>
            <a:endParaRPr lang="ko-KR" altLang="en-US" sz="1050" dirty="0">
              <a:solidFill>
                <a:schemeClr val="tx1"/>
              </a:solidFill>
            </a:endParaRPr>
          </a:p>
        </p:txBody>
      </p:sp>
      <p:pic>
        <p:nvPicPr>
          <p:cNvPr id="225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3037" y="2081072"/>
            <a:ext cx="2634983" cy="198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61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데이터 품질 요소</a:t>
            </a:r>
          </a:p>
        </p:txBody>
      </p:sp>
      <p:pic>
        <p:nvPicPr>
          <p:cNvPr id="3" name="그림 2"/>
          <p:cNvPicPr>
            <a:picLocks noChangeAspect="1"/>
          </p:cNvPicPr>
          <p:nvPr/>
        </p:nvPicPr>
        <p:blipFill>
          <a:blip r:embed="rId2"/>
          <a:stretch>
            <a:fillRect/>
          </a:stretch>
        </p:blipFill>
        <p:spPr>
          <a:xfrm>
            <a:off x="4456665" y="3972448"/>
            <a:ext cx="2234951" cy="1087597"/>
          </a:xfrm>
          <a:prstGeom prst="rect">
            <a:avLst/>
          </a:prstGeom>
        </p:spPr>
      </p:pic>
      <p:sp>
        <p:nvSpPr>
          <p:cNvPr id="4" name="직사각형 3"/>
          <p:cNvSpPr/>
          <p:nvPr/>
        </p:nvSpPr>
        <p:spPr>
          <a:xfrm>
            <a:off x="134634" y="843558"/>
            <a:ext cx="6318702" cy="3162404"/>
          </a:xfrm>
          <a:prstGeom prst="rect">
            <a:avLst/>
          </a:prstGeom>
        </p:spPr>
        <p:txBody>
          <a:bodyPr wrap="square">
            <a:spAutoFit/>
          </a:bodyPr>
          <a:lstStyle/>
          <a:p>
            <a:pPr>
              <a:buFont typeface="+mj-lt"/>
              <a:buAutoNum type="arabicPeriod"/>
            </a:pPr>
            <a:r>
              <a:rPr lang="ko-KR" altLang="en-US" sz="1350" b="1" dirty="0">
                <a:solidFill>
                  <a:srgbClr val="A67C52"/>
                </a:solidFill>
                <a:latin typeface="open sans"/>
              </a:rPr>
              <a:t>일관성</a:t>
            </a:r>
            <a:r>
              <a:rPr lang="en-US" altLang="ko-KR" sz="1350" b="1" dirty="0">
                <a:solidFill>
                  <a:srgbClr val="A67C52"/>
                </a:solidFill>
                <a:latin typeface="open sans"/>
              </a:rPr>
              <a:t>(Consistency)</a:t>
            </a:r>
            <a:r>
              <a:rPr lang="en-US" altLang="ko-KR" sz="1350" dirty="0">
                <a:solidFill>
                  <a:srgbClr val="333333"/>
                </a:solidFill>
                <a:latin typeface="open sans"/>
              </a:rPr>
              <a:t> – </a:t>
            </a:r>
            <a:r>
              <a:rPr lang="ko-KR" altLang="en-US" sz="1350" dirty="0">
                <a:solidFill>
                  <a:srgbClr val="333333"/>
                </a:solidFill>
                <a:latin typeface="open sans"/>
              </a:rPr>
              <a:t>논리적 관계의 일관성이 있는지</a:t>
            </a:r>
            <a:endParaRPr lang="en-US" altLang="ko-KR" sz="1350" dirty="0">
              <a:solidFill>
                <a:srgbClr val="333333"/>
              </a:solidFill>
              <a:latin typeface="open sans"/>
            </a:endParaRPr>
          </a:p>
          <a:p>
            <a:pPr marL="557213" lvl="1" indent="-214313">
              <a:buFont typeface="Arial" panose="020B0604020202020204" pitchFamily="34" charset="0"/>
              <a:buChar char="•"/>
            </a:pPr>
            <a:r>
              <a:rPr lang="en-US" altLang="ko-KR" sz="1200" dirty="0">
                <a:solidFill>
                  <a:srgbClr val="333333"/>
                </a:solidFill>
                <a:latin typeface="open sans"/>
              </a:rPr>
              <a:t>two similar IDs for two different employees (</a:t>
            </a:r>
            <a:r>
              <a:rPr lang="ko-KR" altLang="en-US" sz="1200" dirty="0">
                <a:solidFill>
                  <a:srgbClr val="333333"/>
                </a:solidFill>
                <a:latin typeface="open sans"/>
              </a:rPr>
              <a:t>다른 두 직원에 대한 유사한 </a:t>
            </a:r>
            <a:r>
              <a:rPr lang="en-US" altLang="ko-KR" sz="1200" dirty="0">
                <a:solidFill>
                  <a:srgbClr val="333333"/>
                </a:solidFill>
                <a:latin typeface="open sans"/>
              </a:rPr>
              <a:t>ID)</a:t>
            </a:r>
          </a:p>
          <a:p>
            <a:pPr marL="557213" lvl="1" indent="-214313">
              <a:buFont typeface="Arial" panose="020B0604020202020204" pitchFamily="34" charset="0"/>
              <a:buChar char="•"/>
            </a:pPr>
            <a:r>
              <a:rPr lang="en-US" altLang="ko-KR" sz="1200" dirty="0">
                <a:solidFill>
                  <a:srgbClr val="333333"/>
                </a:solidFill>
                <a:latin typeface="open sans"/>
              </a:rPr>
              <a:t>a non-existent entry in another table (</a:t>
            </a:r>
            <a:r>
              <a:rPr lang="ko-KR" altLang="en-US" sz="1200" dirty="0">
                <a:solidFill>
                  <a:srgbClr val="333333"/>
                </a:solidFill>
                <a:latin typeface="open sans"/>
              </a:rPr>
              <a:t>다른 테이블에 존재하지 않는 항목</a:t>
            </a:r>
            <a:r>
              <a:rPr lang="en-US" altLang="ko-KR" sz="1200" dirty="0">
                <a:solidFill>
                  <a:srgbClr val="333333"/>
                </a:solidFill>
                <a:latin typeface="open sans"/>
              </a:rPr>
              <a:t>)</a:t>
            </a:r>
          </a:p>
          <a:p>
            <a:pPr marL="557213" lvl="1" indent="-214313">
              <a:buFont typeface="Arial" panose="020B0604020202020204" pitchFamily="34" charset="0"/>
              <a:buChar char="•"/>
            </a:pPr>
            <a:endParaRPr lang="en-US" altLang="ko-KR" sz="1200" dirty="0">
              <a:solidFill>
                <a:srgbClr val="333333"/>
              </a:solidFill>
              <a:latin typeface="open sans"/>
            </a:endParaRPr>
          </a:p>
          <a:p>
            <a:pPr>
              <a:buFont typeface="+mj-lt"/>
              <a:buAutoNum type="arabicPeriod"/>
            </a:pPr>
            <a:r>
              <a:rPr lang="ko-KR" altLang="en-US" sz="1350" b="1" dirty="0">
                <a:solidFill>
                  <a:srgbClr val="A67C52"/>
                </a:solidFill>
                <a:latin typeface="open sans"/>
              </a:rPr>
              <a:t>정확성</a:t>
            </a:r>
            <a:r>
              <a:rPr lang="en-US" altLang="ko-KR" sz="1350" b="1" dirty="0">
                <a:solidFill>
                  <a:srgbClr val="A67C52"/>
                </a:solidFill>
                <a:latin typeface="open sans"/>
              </a:rPr>
              <a:t>(Accuracy)</a:t>
            </a:r>
            <a:r>
              <a:rPr lang="en-US" altLang="ko-KR" sz="1350" dirty="0">
                <a:solidFill>
                  <a:srgbClr val="333333"/>
                </a:solidFill>
                <a:latin typeface="open sans"/>
              </a:rPr>
              <a:t> – </a:t>
            </a:r>
            <a:r>
              <a:rPr lang="ko-KR" altLang="en-US" sz="1350" dirty="0">
                <a:solidFill>
                  <a:srgbClr val="333333"/>
                </a:solidFill>
                <a:latin typeface="open sans"/>
              </a:rPr>
              <a:t>어떠한 것의 실제 상태를 잘 나타내는지</a:t>
            </a:r>
            <a:endParaRPr lang="en-US" altLang="ko-KR" sz="1350" dirty="0">
              <a:solidFill>
                <a:srgbClr val="333333"/>
              </a:solidFill>
              <a:latin typeface="open sans"/>
            </a:endParaRPr>
          </a:p>
          <a:p>
            <a:pPr marL="557213" lvl="1" indent="-214313">
              <a:buFont typeface="Arial" panose="020B0604020202020204" pitchFamily="34" charset="0"/>
              <a:buChar char="•"/>
            </a:pPr>
            <a:r>
              <a:rPr lang="ko-KR" altLang="en-US" sz="1200" dirty="0">
                <a:solidFill>
                  <a:srgbClr val="333333"/>
                </a:solidFill>
                <a:latin typeface="open sans"/>
              </a:rPr>
              <a:t>이러한 데이터 기반의 계산은 실제 결과를 보여줌</a:t>
            </a:r>
            <a:endParaRPr lang="en-US" altLang="ko-KR" sz="1200" dirty="0">
              <a:solidFill>
                <a:srgbClr val="333333"/>
              </a:solidFill>
              <a:latin typeface="open sans"/>
            </a:endParaRPr>
          </a:p>
          <a:p>
            <a:pPr marL="557213" lvl="1" indent="-214313">
              <a:buFont typeface="Arial" panose="020B0604020202020204" pitchFamily="34" charset="0"/>
              <a:buChar char="•"/>
            </a:pPr>
            <a:endParaRPr lang="en-US" altLang="ko-KR" sz="1200" dirty="0">
              <a:solidFill>
                <a:srgbClr val="333333"/>
              </a:solidFill>
              <a:latin typeface="open sans"/>
            </a:endParaRPr>
          </a:p>
          <a:p>
            <a:pPr>
              <a:buFont typeface="+mj-lt"/>
              <a:buAutoNum type="arabicPeriod"/>
            </a:pPr>
            <a:r>
              <a:rPr lang="ko-KR" altLang="en-US" sz="1350" b="1" dirty="0">
                <a:solidFill>
                  <a:srgbClr val="A67C52"/>
                </a:solidFill>
                <a:latin typeface="open sans"/>
              </a:rPr>
              <a:t>완전성</a:t>
            </a:r>
            <a:r>
              <a:rPr lang="en-US" altLang="ko-KR" sz="1350" b="1" dirty="0">
                <a:solidFill>
                  <a:srgbClr val="A67C52"/>
                </a:solidFill>
                <a:latin typeface="open sans"/>
              </a:rPr>
              <a:t>(Completeness)</a:t>
            </a:r>
            <a:r>
              <a:rPr lang="en-US" altLang="ko-KR" sz="1350" dirty="0">
                <a:solidFill>
                  <a:srgbClr val="333333"/>
                </a:solidFill>
                <a:latin typeface="open sans"/>
              </a:rPr>
              <a:t> – </a:t>
            </a:r>
            <a:r>
              <a:rPr lang="ko-KR" altLang="en-US" sz="1350" dirty="0">
                <a:solidFill>
                  <a:srgbClr val="333333"/>
                </a:solidFill>
                <a:latin typeface="open sans"/>
              </a:rPr>
              <a:t>필요한 모든 요소를 나타내는지</a:t>
            </a:r>
            <a:endParaRPr lang="en-US" altLang="ko-KR" sz="1350" dirty="0">
              <a:solidFill>
                <a:srgbClr val="333333"/>
              </a:solidFill>
              <a:latin typeface="open sans"/>
            </a:endParaRPr>
          </a:p>
          <a:p>
            <a:pPr marL="557213" lvl="1" indent="-214313">
              <a:buFont typeface="Arial" panose="020B0604020202020204" pitchFamily="34" charset="0"/>
              <a:buChar char="•"/>
            </a:pPr>
            <a:r>
              <a:rPr lang="ko-KR" altLang="en-US" sz="1200" dirty="0">
                <a:solidFill>
                  <a:srgbClr val="333333"/>
                </a:solidFill>
                <a:latin typeface="open sans"/>
              </a:rPr>
              <a:t>센서 데이터는 존재하나</a:t>
            </a:r>
            <a:r>
              <a:rPr lang="en-US" altLang="ko-KR" sz="1200" dirty="0">
                <a:solidFill>
                  <a:srgbClr val="333333"/>
                </a:solidFill>
                <a:latin typeface="open sans"/>
              </a:rPr>
              <a:t>, </a:t>
            </a:r>
            <a:r>
              <a:rPr lang="ko-KR" altLang="en-US" sz="1200" dirty="0">
                <a:solidFill>
                  <a:srgbClr val="333333"/>
                </a:solidFill>
                <a:latin typeface="open sans"/>
              </a:rPr>
              <a:t>정확한 센서 위치에 대한 정보가 없다면 해당 데이터는 완전성이 떨어짐</a:t>
            </a:r>
            <a:endParaRPr lang="en-US" altLang="ko-KR" sz="1200" dirty="0">
              <a:solidFill>
                <a:srgbClr val="333333"/>
              </a:solidFill>
              <a:latin typeface="open sans"/>
            </a:endParaRPr>
          </a:p>
          <a:p>
            <a:pPr marL="557213" lvl="1" indent="-214313">
              <a:buFont typeface="Arial" panose="020B0604020202020204" pitchFamily="34" charset="0"/>
              <a:buChar char="•"/>
            </a:pPr>
            <a:endParaRPr lang="en-US" altLang="ko-KR" sz="1200" dirty="0">
              <a:solidFill>
                <a:srgbClr val="333333"/>
              </a:solidFill>
              <a:latin typeface="open sans"/>
            </a:endParaRPr>
          </a:p>
          <a:p>
            <a:pPr>
              <a:buFont typeface="+mj-lt"/>
              <a:buAutoNum type="arabicPeriod"/>
            </a:pPr>
            <a:r>
              <a:rPr lang="ko-KR" altLang="en-US" sz="1350" b="1" dirty="0">
                <a:solidFill>
                  <a:srgbClr val="A67C52"/>
                </a:solidFill>
                <a:latin typeface="open sans"/>
              </a:rPr>
              <a:t>감사가능성</a:t>
            </a:r>
            <a:r>
              <a:rPr lang="en-US" altLang="ko-KR" sz="1350" b="1" dirty="0">
                <a:solidFill>
                  <a:srgbClr val="A67C52"/>
                </a:solidFill>
                <a:latin typeface="open sans"/>
              </a:rPr>
              <a:t>(Auditability)</a:t>
            </a:r>
            <a:r>
              <a:rPr lang="en-US" altLang="ko-KR" sz="1350" dirty="0">
                <a:solidFill>
                  <a:srgbClr val="A67C52"/>
                </a:solidFill>
                <a:latin typeface="open sans"/>
              </a:rPr>
              <a:t> </a:t>
            </a:r>
            <a:r>
              <a:rPr lang="en-US" altLang="ko-KR" sz="1350" dirty="0">
                <a:solidFill>
                  <a:srgbClr val="333333"/>
                </a:solidFill>
                <a:latin typeface="open sans"/>
              </a:rPr>
              <a:t>– </a:t>
            </a:r>
            <a:r>
              <a:rPr lang="ko-KR" altLang="en-US" sz="1350" dirty="0">
                <a:solidFill>
                  <a:srgbClr val="333333"/>
                </a:solidFill>
                <a:latin typeface="open sans"/>
              </a:rPr>
              <a:t>유지 및 제어가 가능한지</a:t>
            </a:r>
            <a:endParaRPr lang="en-US" altLang="ko-KR" sz="1350" dirty="0">
              <a:solidFill>
                <a:srgbClr val="333333"/>
              </a:solidFill>
              <a:latin typeface="open sans"/>
            </a:endParaRPr>
          </a:p>
          <a:p>
            <a:pPr marL="557213" lvl="1" indent="-214313">
              <a:buFont typeface="Arial" panose="020B0604020202020204" pitchFamily="34" charset="0"/>
              <a:buChar char="•"/>
            </a:pPr>
            <a:r>
              <a:rPr lang="ko-KR" altLang="en-US" sz="1200" dirty="0">
                <a:solidFill>
                  <a:srgbClr val="333333"/>
                </a:solidFill>
                <a:latin typeface="open sans"/>
              </a:rPr>
              <a:t>데이터의 품질 감사는 더 좋은 품질의 데이터를 보장하는데 도움이 됨</a:t>
            </a:r>
            <a:endParaRPr lang="en-US" altLang="ko-KR" sz="1200" dirty="0">
              <a:solidFill>
                <a:srgbClr val="333333"/>
              </a:solidFill>
              <a:latin typeface="open sans"/>
            </a:endParaRPr>
          </a:p>
          <a:p>
            <a:pPr marL="557213" lvl="1" indent="-214313">
              <a:buFont typeface="Arial" panose="020B0604020202020204" pitchFamily="34" charset="0"/>
              <a:buChar char="•"/>
            </a:pPr>
            <a:endParaRPr lang="en-US" altLang="ko-KR" sz="1200" dirty="0">
              <a:solidFill>
                <a:srgbClr val="333333"/>
              </a:solidFill>
              <a:latin typeface="open sans"/>
            </a:endParaRPr>
          </a:p>
          <a:p>
            <a:pPr>
              <a:buFont typeface="+mj-lt"/>
              <a:buAutoNum type="arabicPeriod"/>
            </a:pPr>
            <a:r>
              <a:rPr lang="ko-KR" altLang="en-US" sz="1350" b="1" dirty="0">
                <a:solidFill>
                  <a:srgbClr val="A67C52"/>
                </a:solidFill>
                <a:latin typeface="open sans"/>
              </a:rPr>
              <a:t>구조적 질서</a:t>
            </a:r>
            <a:r>
              <a:rPr lang="en-US" altLang="ko-KR" sz="1350" b="1" dirty="0">
                <a:solidFill>
                  <a:srgbClr val="A67C52"/>
                </a:solidFill>
                <a:latin typeface="open sans"/>
              </a:rPr>
              <a:t>(Orderliness)</a:t>
            </a:r>
            <a:r>
              <a:rPr lang="en-US" altLang="ko-KR" sz="1350" dirty="0">
                <a:solidFill>
                  <a:srgbClr val="333333"/>
                </a:solidFill>
                <a:latin typeface="open sans"/>
              </a:rPr>
              <a:t> – </a:t>
            </a:r>
            <a:r>
              <a:rPr lang="ko-KR" altLang="en-US" sz="1350" dirty="0">
                <a:solidFill>
                  <a:srgbClr val="333333"/>
                </a:solidFill>
                <a:latin typeface="open sans"/>
              </a:rPr>
              <a:t>구조적으로 잘 정리되어 있는지</a:t>
            </a:r>
            <a:endParaRPr lang="en-US" altLang="ko-KR" sz="1350" dirty="0">
              <a:solidFill>
                <a:srgbClr val="333333"/>
              </a:solidFill>
              <a:latin typeface="open sans"/>
            </a:endParaRPr>
          </a:p>
          <a:p>
            <a:pPr marL="557213" lvl="1" indent="-214313">
              <a:buFont typeface="Arial" panose="020B0604020202020204" pitchFamily="34" charset="0"/>
              <a:buChar char="•"/>
            </a:pPr>
            <a:r>
              <a:rPr lang="ko-KR" altLang="en-US" sz="1200" dirty="0">
                <a:solidFill>
                  <a:srgbClr val="333333"/>
                </a:solidFill>
                <a:latin typeface="open sans"/>
              </a:rPr>
              <a:t>오븐의 온도는 화씨로 측정되어야 하며</a:t>
            </a:r>
            <a:r>
              <a:rPr lang="en-US" altLang="ko-KR" sz="1200" dirty="0">
                <a:solidFill>
                  <a:srgbClr val="333333"/>
                </a:solidFill>
                <a:latin typeface="open sans"/>
              </a:rPr>
              <a:t>, </a:t>
            </a:r>
            <a:r>
              <a:rPr lang="ko-KR" altLang="en-US" sz="1200" dirty="0">
                <a:solidFill>
                  <a:srgbClr val="333333"/>
                </a:solidFill>
                <a:latin typeface="open sans"/>
              </a:rPr>
              <a:t>음수 값을 가질 수 없음</a:t>
            </a:r>
            <a:endParaRPr lang="en-US" altLang="ko-KR" sz="1200" dirty="0">
              <a:solidFill>
                <a:srgbClr val="333333"/>
              </a:solidFill>
              <a:latin typeface="open sans"/>
            </a:endParaRPr>
          </a:p>
        </p:txBody>
      </p:sp>
    </p:spTree>
    <p:extLst>
      <p:ext uri="{BB962C8B-B14F-4D97-AF65-F5344CB8AC3E}">
        <p14:creationId xmlns:p14="http://schemas.microsoft.com/office/powerpoint/2010/main" val="188525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normAutofit fontScale="90000"/>
          </a:bodyPr>
          <a:lstStyle/>
          <a:p>
            <a:r>
              <a:rPr lang="ko-KR" altLang="en-US" dirty="0"/>
              <a:t>데이터 줄이기</a:t>
            </a:r>
            <a:br>
              <a:rPr lang="en-US" altLang="ko-KR" dirty="0"/>
            </a:br>
            <a:r>
              <a:rPr lang="en-US" altLang="ko-KR" dirty="0"/>
              <a:t>(Data Reduction)</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3677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a:defRPr/>
            </a:pPr>
            <a:r>
              <a:rPr lang="ko-KR" altLang="en-US" dirty="0"/>
              <a:t>데이터 줄이기</a:t>
            </a:r>
            <a:r>
              <a:rPr lang="en-US" altLang="ko-KR" dirty="0"/>
              <a:t>(Data reduction)</a:t>
            </a:r>
            <a:r>
              <a:rPr lang="ko-KR" altLang="en-US" dirty="0"/>
              <a:t> 전략</a:t>
            </a:r>
            <a:endParaRPr lang="en-US" altLang="ko-KR" dirty="0"/>
          </a:p>
        </p:txBody>
      </p:sp>
      <p:sp>
        <p:nvSpPr>
          <p:cNvPr id="2" name="내용 개체 틀 1"/>
          <p:cNvSpPr>
            <a:spLocks noGrp="1"/>
          </p:cNvSpPr>
          <p:nvPr>
            <p:ph idx="1"/>
          </p:nvPr>
        </p:nvSpPr>
        <p:spPr/>
        <p:txBody>
          <a:bodyPr>
            <a:normAutofit/>
          </a:bodyPr>
          <a:lstStyle/>
          <a:p>
            <a:pPr>
              <a:lnSpc>
                <a:spcPct val="90000"/>
              </a:lnSpc>
            </a:pPr>
            <a:r>
              <a:rPr lang="en-US" altLang="ko-KR" sz="1385" b="1" dirty="0">
                <a:ea typeface="굴림" charset="-127"/>
              </a:rPr>
              <a:t>Data reduction</a:t>
            </a:r>
            <a:r>
              <a:rPr lang="en-US" altLang="ko-KR" sz="1385" dirty="0">
                <a:ea typeface="굴림" charset="-127"/>
              </a:rPr>
              <a:t>: </a:t>
            </a:r>
            <a:r>
              <a:rPr lang="ko-KR" altLang="en-US" sz="1385" dirty="0">
                <a:ea typeface="굴림" charset="-127"/>
              </a:rPr>
              <a:t> 기존 데이터 셋보다 훨씬 작은 크기의 데이터 셋을 활용하더라도 거의 동일한 분석 결과를 얻어낼 수 있을 때</a:t>
            </a:r>
            <a:r>
              <a:rPr lang="en-US" altLang="ko-KR" sz="1385" dirty="0">
                <a:ea typeface="굴림" charset="-127"/>
              </a:rPr>
              <a:t>, Data reduction</a:t>
            </a:r>
            <a:r>
              <a:rPr lang="ko-KR" altLang="en-US" sz="1385" dirty="0">
                <a:ea typeface="굴림" charset="-127"/>
              </a:rPr>
              <a:t>이 잘 수행되었다고 볼 수 있음</a:t>
            </a:r>
            <a:endParaRPr lang="en-US" altLang="ko-KR" sz="1385" dirty="0">
              <a:ea typeface="굴림" charset="-127"/>
            </a:endParaRPr>
          </a:p>
          <a:p>
            <a:pPr>
              <a:lnSpc>
                <a:spcPct val="90000"/>
              </a:lnSpc>
            </a:pPr>
            <a:r>
              <a:rPr lang="ko-KR" altLang="en-US" sz="1385" dirty="0">
                <a:ea typeface="굴림" charset="-127"/>
              </a:rPr>
              <a:t>왜 데이터를 줄이는가</a:t>
            </a:r>
            <a:r>
              <a:rPr lang="en-US" altLang="ko-KR" sz="1385" dirty="0">
                <a:ea typeface="굴림" charset="-127"/>
              </a:rPr>
              <a:t>?</a:t>
            </a:r>
          </a:p>
          <a:p>
            <a:pPr lvl="1">
              <a:lnSpc>
                <a:spcPct val="90000"/>
              </a:lnSpc>
            </a:pPr>
            <a:r>
              <a:rPr lang="ko-KR" altLang="en-US" sz="1200" dirty="0">
                <a:ea typeface="굴림" charset="-127"/>
                <a:cs typeface="Tahoma" pitchFamily="34" charset="0"/>
              </a:rPr>
              <a:t>데이터베이스</a:t>
            </a:r>
            <a:r>
              <a:rPr lang="en-US" altLang="ko-KR" sz="1200" dirty="0">
                <a:ea typeface="굴림" charset="-127"/>
                <a:cs typeface="Tahoma" pitchFamily="34" charset="0"/>
              </a:rPr>
              <a:t>(</a:t>
            </a:r>
            <a:r>
              <a:rPr lang="ko-KR" altLang="en-US" sz="1200" dirty="0">
                <a:ea typeface="굴림" charset="-127"/>
                <a:cs typeface="Tahoma" pitchFamily="34" charset="0"/>
              </a:rPr>
              <a:t>또는 </a:t>
            </a:r>
            <a:r>
              <a:rPr lang="ko-KR" altLang="en-US" sz="1200" dirty="0" err="1">
                <a:ea typeface="굴림" charset="-127"/>
                <a:cs typeface="Tahoma" pitchFamily="34" charset="0"/>
              </a:rPr>
              <a:t>데이터웨어하우스</a:t>
            </a:r>
            <a:r>
              <a:rPr lang="en-US" altLang="ko-KR" sz="1200" dirty="0">
                <a:ea typeface="굴림" charset="-127"/>
                <a:cs typeface="Tahoma" pitchFamily="34" charset="0"/>
              </a:rPr>
              <a:t>)</a:t>
            </a:r>
            <a:r>
              <a:rPr lang="ko-KR" altLang="en-US" sz="1200" dirty="0">
                <a:ea typeface="굴림" charset="-127"/>
                <a:cs typeface="Tahoma" pitchFamily="34" charset="0"/>
              </a:rPr>
              <a:t>에는 수많은 양의 데이터가 존재함</a:t>
            </a:r>
            <a:endParaRPr lang="en-US" altLang="ko-KR" sz="1200" dirty="0">
              <a:ea typeface="굴림" charset="-127"/>
              <a:cs typeface="Tahoma" pitchFamily="34" charset="0"/>
            </a:endParaRPr>
          </a:p>
          <a:p>
            <a:pPr lvl="1">
              <a:lnSpc>
                <a:spcPct val="90000"/>
              </a:lnSpc>
            </a:pPr>
            <a:r>
              <a:rPr lang="ko-KR" altLang="en-US" sz="1235" dirty="0">
                <a:ea typeface="굴림" charset="-127"/>
              </a:rPr>
              <a:t>복잡하고 많은 수의 데이터를 분석하기 위해서는 많은 시간이 걸릴 수 있음</a:t>
            </a:r>
            <a:endParaRPr lang="en-US" altLang="ko-KR" sz="1235" dirty="0">
              <a:ea typeface="굴림" charset="-127"/>
            </a:endParaRPr>
          </a:p>
          <a:p>
            <a:pPr>
              <a:lnSpc>
                <a:spcPct val="90000"/>
              </a:lnSpc>
            </a:pPr>
            <a:r>
              <a:rPr lang="ko-KR" altLang="en-US" sz="1385" dirty="0">
                <a:ea typeface="굴림" charset="-127"/>
              </a:rPr>
              <a:t>데이터 줄이기 전략</a:t>
            </a:r>
            <a:endParaRPr lang="en-US" altLang="ko-KR" sz="1385" dirty="0">
              <a:ea typeface="굴림" charset="-127"/>
            </a:endParaRPr>
          </a:p>
          <a:p>
            <a:pPr lvl="1">
              <a:lnSpc>
                <a:spcPct val="90000"/>
              </a:lnSpc>
            </a:pPr>
            <a:r>
              <a:rPr lang="ko-KR" altLang="en-US" sz="1385" dirty="0">
                <a:solidFill>
                  <a:srgbClr val="A67C52"/>
                </a:solidFill>
                <a:ea typeface="굴림" charset="-127"/>
              </a:rPr>
              <a:t>차원 축소</a:t>
            </a:r>
            <a:r>
              <a:rPr lang="en-US" altLang="ko-KR" sz="1385" dirty="0">
                <a:solidFill>
                  <a:srgbClr val="A67C52"/>
                </a:solidFill>
                <a:ea typeface="굴림" charset="-127"/>
              </a:rPr>
              <a:t>(Dimensionality reduction) </a:t>
            </a:r>
            <a:r>
              <a:rPr lang="en-US" altLang="ko-KR" sz="1100" dirty="0" err="1">
                <a:solidFill>
                  <a:srgbClr val="A67C52"/>
                </a:solidFill>
                <a:ea typeface="굴림" charset="-127"/>
              </a:rPr>
              <a:t>eg.</a:t>
            </a:r>
            <a:r>
              <a:rPr lang="en-US" altLang="ko-KR" sz="1100" dirty="0">
                <a:solidFill>
                  <a:srgbClr val="A67C52"/>
                </a:solidFill>
                <a:ea typeface="굴림" charset="-127"/>
              </a:rPr>
              <a:t> </a:t>
            </a:r>
            <a:r>
              <a:rPr lang="ko-KR" altLang="en-US" sz="1100" dirty="0">
                <a:solidFill>
                  <a:srgbClr val="A67C52"/>
                </a:solidFill>
                <a:ea typeface="굴림" charset="-127"/>
              </a:rPr>
              <a:t>중요하지 않은 성질</a:t>
            </a:r>
            <a:r>
              <a:rPr lang="en-US" altLang="ko-KR" sz="1100" dirty="0">
                <a:solidFill>
                  <a:srgbClr val="A67C52"/>
                </a:solidFill>
                <a:ea typeface="굴림" charset="-127"/>
              </a:rPr>
              <a:t>(</a:t>
            </a:r>
            <a:r>
              <a:rPr lang="ko-KR" altLang="en-US" sz="1100" dirty="0">
                <a:solidFill>
                  <a:srgbClr val="A67C52"/>
                </a:solidFill>
                <a:ea typeface="굴림" charset="-127"/>
              </a:rPr>
              <a:t>변수</a:t>
            </a:r>
            <a:r>
              <a:rPr lang="en-US" altLang="ko-KR" sz="1100" dirty="0">
                <a:solidFill>
                  <a:srgbClr val="A67C52"/>
                </a:solidFill>
                <a:ea typeface="굴림" charset="-127"/>
              </a:rPr>
              <a:t>)</a:t>
            </a:r>
            <a:r>
              <a:rPr lang="ko-KR" altLang="en-US" sz="1100" dirty="0">
                <a:solidFill>
                  <a:srgbClr val="A67C52"/>
                </a:solidFill>
                <a:ea typeface="굴림" charset="-127"/>
              </a:rPr>
              <a:t>은 제거</a:t>
            </a:r>
            <a:endParaRPr lang="en-US" altLang="ko-KR" sz="1385" dirty="0">
              <a:ea typeface="굴림" charset="-127"/>
            </a:endParaRPr>
          </a:p>
          <a:p>
            <a:pPr lvl="2">
              <a:lnSpc>
                <a:spcPct val="90000"/>
              </a:lnSpc>
            </a:pPr>
            <a:r>
              <a:rPr lang="en-US" altLang="ko-KR" sz="1385" dirty="0">
                <a:solidFill>
                  <a:srgbClr val="927F7A"/>
                </a:solidFill>
                <a:ea typeface="굴림" charset="-127"/>
              </a:rPr>
              <a:t>Wavelet transforms</a:t>
            </a:r>
          </a:p>
          <a:p>
            <a:pPr lvl="2">
              <a:lnSpc>
                <a:spcPct val="90000"/>
              </a:lnSpc>
            </a:pPr>
            <a:r>
              <a:rPr lang="en-US" altLang="ko-KR" sz="1385" dirty="0">
                <a:solidFill>
                  <a:srgbClr val="927F7A"/>
                </a:solidFill>
                <a:ea typeface="굴림" charset="-127"/>
              </a:rPr>
              <a:t>Principal Components Analysis (PCA, </a:t>
            </a:r>
            <a:r>
              <a:rPr lang="ko-KR" altLang="en-US" sz="1385" dirty="0">
                <a:solidFill>
                  <a:srgbClr val="927F7A"/>
                </a:solidFill>
                <a:ea typeface="굴림" charset="-127"/>
              </a:rPr>
              <a:t>주성분분석</a:t>
            </a:r>
            <a:r>
              <a:rPr lang="en-US" altLang="ko-KR" sz="1385" dirty="0">
                <a:solidFill>
                  <a:srgbClr val="927F7A"/>
                </a:solidFill>
                <a:ea typeface="굴림" charset="-127"/>
              </a:rPr>
              <a:t>)</a:t>
            </a:r>
          </a:p>
          <a:p>
            <a:pPr lvl="2">
              <a:lnSpc>
                <a:spcPct val="90000"/>
              </a:lnSpc>
            </a:pPr>
            <a:r>
              <a:rPr lang="en-US" altLang="ko-KR" sz="1385" dirty="0">
                <a:solidFill>
                  <a:srgbClr val="927F7A"/>
                </a:solidFill>
                <a:ea typeface="굴림" charset="-127"/>
              </a:rPr>
              <a:t>Feature subset selection(</a:t>
            </a:r>
            <a:r>
              <a:rPr lang="ko-KR" altLang="en-US" sz="1385" dirty="0">
                <a:solidFill>
                  <a:srgbClr val="927F7A"/>
                </a:solidFill>
                <a:ea typeface="굴림" charset="-127"/>
              </a:rPr>
              <a:t>변수 선택</a:t>
            </a:r>
            <a:r>
              <a:rPr lang="en-US" altLang="ko-KR" sz="1385" dirty="0">
                <a:solidFill>
                  <a:srgbClr val="927F7A"/>
                </a:solidFill>
                <a:ea typeface="굴림" charset="-127"/>
              </a:rPr>
              <a:t>), feature creation(</a:t>
            </a:r>
            <a:r>
              <a:rPr lang="ko-KR" altLang="en-US" sz="1385" dirty="0">
                <a:solidFill>
                  <a:srgbClr val="927F7A"/>
                </a:solidFill>
                <a:ea typeface="굴림" charset="-127"/>
              </a:rPr>
              <a:t>변수 생성</a:t>
            </a:r>
            <a:r>
              <a:rPr lang="en-US" altLang="ko-KR" sz="1385" dirty="0">
                <a:solidFill>
                  <a:srgbClr val="927F7A"/>
                </a:solidFill>
                <a:ea typeface="굴림" charset="-127"/>
              </a:rPr>
              <a:t>)</a:t>
            </a:r>
          </a:p>
          <a:p>
            <a:pPr lvl="1">
              <a:lnSpc>
                <a:spcPct val="90000"/>
              </a:lnSpc>
            </a:pPr>
            <a:r>
              <a:rPr lang="ko-KR" altLang="en-US" sz="1385" dirty="0">
                <a:solidFill>
                  <a:srgbClr val="A67C52"/>
                </a:solidFill>
                <a:ea typeface="굴림" charset="-127"/>
              </a:rPr>
              <a:t>단순 데이터 수 줄이기</a:t>
            </a:r>
            <a:endParaRPr lang="en-US" altLang="ko-KR" sz="1385" dirty="0">
              <a:solidFill>
                <a:schemeClr val="tx1"/>
              </a:solidFill>
              <a:ea typeface="굴림" charset="-127"/>
            </a:endParaRPr>
          </a:p>
          <a:p>
            <a:pPr lvl="2">
              <a:lnSpc>
                <a:spcPct val="90000"/>
              </a:lnSpc>
            </a:pPr>
            <a:r>
              <a:rPr lang="en-US" altLang="ko-KR" sz="1385" dirty="0">
                <a:solidFill>
                  <a:srgbClr val="927F7A"/>
                </a:solidFill>
                <a:ea typeface="굴림" charset="-127"/>
              </a:rPr>
              <a:t>Regression and Log-Linear Models</a:t>
            </a:r>
          </a:p>
          <a:p>
            <a:pPr lvl="2">
              <a:lnSpc>
                <a:spcPct val="90000"/>
              </a:lnSpc>
            </a:pPr>
            <a:r>
              <a:rPr lang="en-US" altLang="ko-KR" sz="1385" dirty="0">
                <a:solidFill>
                  <a:srgbClr val="927F7A"/>
                </a:solidFill>
                <a:ea typeface="굴림" charset="-127"/>
              </a:rPr>
              <a:t>Histograms, clustering, sampling</a:t>
            </a:r>
          </a:p>
          <a:p>
            <a:pPr lvl="2">
              <a:lnSpc>
                <a:spcPct val="90000"/>
              </a:lnSpc>
            </a:pPr>
            <a:r>
              <a:rPr lang="en-US" altLang="ko-KR" sz="1385" dirty="0">
                <a:solidFill>
                  <a:srgbClr val="927F7A"/>
                </a:solidFill>
                <a:ea typeface="굴림" charset="-127"/>
              </a:rPr>
              <a:t>Data cube aggregation</a:t>
            </a:r>
          </a:p>
          <a:p>
            <a:pPr lvl="1">
              <a:lnSpc>
                <a:spcPct val="90000"/>
              </a:lnSpc>
            </a:pPr>
            <a:r>
              <a:rPr lang="ko-KR" altLang="en-US" sz="1385" dirty="0">
                <a:solidFill>
                  <a:srgbClr val="A67C52"/>
                </a:solidFill>
                <a:ea typeface="굴림" charset="-127"/>
              </a:rPr>
              <a:t>데이터 압축</a:t>
            </a:r>
            <a:endParaRPr lang="ko-KR" altLang="en-US" dirty="0"/>
          </a:p>
        </p:txBody>
      </p:sp>
    </p:spTree>
    <p:extLst>
      <p:ext uri="{BB962C8B-B14F-4D97-AF65-F5344CB8AC3E}">
        <p14:creationId xmlns:p14="http://schemas.microsoft.com/office/powerpoint/2010/main" val="421971683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pPr>
              <a:lnSpc>
                <a:spcPct val="100000"/>
              </a:lnSpc>
              <a:defRPr/>
            </a:pPr>
            <a:r>
              <a:rPr lang="ko-KR" altLang="en-US" sz="1900" dirty="0"/>
              <a:t>단순 데이터 수 줄이기</a:t>
            </a:r>
            <a:r>
              <a:rPr lang="en-US" altLang="ko-KR" sz="1900" dirty="0"/>
              <a:t>(</a:t>
            </a:r>
            <a:r>
              <a:rPr lang="ko-KR" altLang="en-US" sz="1900" dirty="0"/>
              <a:t>차원 축소의 개념과 다름</a:t>
            </a:r>
            <a:r>
              <a:rPr lang="en-US" altLang="ko-KR" sz="1900" dirty="0"/>
              <a:t>)</a:t>
            </a:r>
          </a:p>
        </p:txBody>
      </p:sp>
      <p:sp>
        <p:nvSpPr>
          <p:cNvPr id="2" name="내용 개체 틀 1"/>
          <p:cNvSpPr>
            <a:spLocks noGrp="1"/>
          </p:cNvSpPr>
          <p:nvPr>
            <p:ph idx="1"/>
          </p:nvPr>
        </p:nvSpPr>
        <p:spPr/>
        <p:txBody>
          <a:bodyPr/>
          <a:lstStyle/>
          <a:p>
            <a:r>
              <a:rPr lang="ko-KR" altLang="en-US" dirty="0">
                <a:ea typeface="굴림" charset="-127"/>
              </a:rPr>
              <a:t>기존 데이터 보다 더 좋은 표현방식을 선택하여 데이터의 크기를 줄임</a:t>
            </a:r>
            <a:endParaRPr lang="en-US" altLang="ko-KR" dirty="0">
              <a:ea typeface="굴림" charset="-127"/>
            </a:endParaRPr>
          </a:p>
          <a:p>
            <a:r>
              <a:rPr lang="ko-KR" altLang="en-US" b="1" dirty="0">
                <a:ea typeface="굴림" charset="-127"/>
              </a:rPr>
              <a:t>매개변수를 활용한 방법</a:t>
            </a:r>
            <a:r>
              <a:rPr lang="en-US" altLang="ko-KR" b="1" dirty="0">
                <a:ea typeface="굴림" charset="-127"/>
              </a:rPr>
              <a:t>(Parametric methods)</a:t>
            </a:r>
            <a:r>
              <a:rPr lang="en-US" altLang="ko-KR" dirty="0">
                <a:ea typeface="굴림" charset="-127"/>
              </a:rPr>
              <a:t> </a:t>
            </a:r>
          </a:p>
          <a:p>
            <a:pPr lvl="1"/>
            <a:r>
              <a:rPr lang="ko-KR" altLang="en-US" sz="1500" dirty="0">
                <a:ea typeface="굴림" charset="-127"/>
              </a:rPr>
              <a:t>데이터가 특정 모델에 적합하다고 가정하고</a:t>
            </a:r>
            <a:r>
              <a:rPr lang="en-US" altLang="ko-KR" sz="1500" dirty="0">
                <a:ea typeface="굴림" charset="-127"/>
              </a:rPr>
              <a:t>, </a:t>
            </a:r>
            <a:r>
              <a:rPr lang="ko-KR" altLang="en-US" sz="1500" dirty="0">
                <a:ea typeface="굴림" charset="-127"/>
              </a:rPr>
              <a:t>모델에 맞는 매개변수를 추정함</a:t>
            </a:r>
            <a:r>
              <a:rPr lang="en-US" altLang="ko-KR" sz="1500" dirty="0">
                <a:ea typeface="굴림" charset="-127"/>
              </a:rPr>
              <a:t>. </a:t>
            </a:r>
          </a:p>
          <a:p>
            <a:pPr lvl="2"/>
            <a:r>
              <a:rPr lang="ko-KR" altLang="en-US" sz="1200" dirty="0">
                <a:ea typeface="굴림" charset="-127"/>
              </a:rPr>
              <a:t>추정한 모델의 매개변수만을 저장하여 데이터 대신 사용</a:t>
            </a:r>
            <a:r>
              <a:rPr lang="en-US" altLang="ko-KR" sz="1200" dirty="0">
                <a:ea typeface="굴림" charset="-127"/>
              </a:rPr>
              <a:t>(</a:t>
            </a:r>
            <a:r>
              <a:rPr lang="ko-KR" altLang="en-US" sz="1200" dirty="0">
                <a:ea typeface="굴림" charset="-127"/>
              </a:rPr>
              <a:t>이상치 제외</a:t>
            </a:r>
            <a:r>
              <a:rPr lang="en-US" altLang="ko-KR" sz="1200" dirty="0">
                <a:ea typeface="굴림" charset="-127"/>
              </a:rPr>
              <a:t>)</a:t>
            </a:r>
            <a:endParaRPr lang="en-US" altLang="ko-KR" sz="1200" dirty="0">
              <a:ea typeface="굴림" charset="-127"/>
              <a:sym typeface="Symbol" pitchFamily="18" charset="2"/>
            </a:endParaRPr>
          </a:p>
          <a:p>
            <a:pPr marL="342900" lvl="1" indent="0">
              <a:buNone/>
            </a:pPr>
            <a:r>
              <a:rPr lang="en-US" altLang="ko-KR" sz="1200" dirty="0">
                <a:ea typeface="굴림" charset="-127"/>
              </a:rPr>
              <a:t>Ex. </a:t>
            </a:r>
            <a:r>
              <a:rPr lang="ko-KR" altLang="en-US" sz="1200" dirty="0">
                <a:ea typeface="굴림" charset="-127"/>
              </a:rPr>
              <a:t>선형회귀 모델을 사용하여 데이터를 수식 형태로 표현 </a:t>
            </a:r>
            <a:r>
              <a:rPr lang="en-US" altLang="ko-KR" sz="1200" dirty="0">
                <a:ea typeface="굴림" charset="-127"/>
              </a:rPr>
              <a:t>(y = </a:t>
            </a:r>
            <a:r>
              <a:rPr lang="en-US" altLang="ko-KR" sz="1200" dirty="0" err="1">
                <a:ea typeface="굴림" charset="-127"/>
              </a:rPr>
              <a:t>ax+b</a:t>
            </a:r>
            <a:r>
              <a:rPr lang="en-US" altLang="ko-KR" sz="1200" dirty="0">
                <a:ea typeface="굴림" charset="-127"/>
              </a:rPr>
              <a:t>)</a:t>
            </a:r>
          </a:p>
          <a:p>
            <a:r>
              <a:rPr lang="ko-KR" altLang="en-US" b="1" dirty="0">
                <a:ea typeface="굴림" charset="-127"/>
              </a:rPr>
              <a:t>매개변수를 활용하지 않은 방법</a:t>
            </a:r>
            <a:r>
              <a:rPr lang="en-US" altLang="ko-KR" b="1" dirty="0">
                <a:ea typeface="굴림" charset="-127"/>
              </a:rPr>
              <a:t>(Non-parametric</a:t>
            </a:r>
            <a:r>
              <a:rPr lang="en-US" altLang="ko-KR" dirty="0">
                <a:ea typeface="굴림" charset="-127"/>
              </a:rPr>
              <a:t> methods)</a:t>
            </a:r>
            <a:r>
              <a:rPr lang="en-US" altLang="ko-KR" dirty="0">
                <a:ea typeface="굴림" charset="-127"/>
                <a:sym typeface="Symbol" pitchFamily="18" charset="2"/>
              </a:rPr>
              <a:t> </a:t>
            </a:r>
          </a:p>
          <a:p>
            <a:pPr lvl="1"/>
            <a:r>
              <a:rPr lang="ko-KR" altLang="en-US" sz="1500" dirty="0">
                <a:ea typeface="굴림" charset="-127"/>
                <a:sym typeface="Symbol" pitchFamily="18" charset="2"/>
              </a:rPr>
              <a:t>모델을 가정하지 않음</a:t>
            </a:r>
            <a:endParaRPr lang="en-US" altLang="ko-KR" sz="1500" dirty="0">
              <a:ea typeface="굴림" charset="-127"/>
              <a:sym typeface="Symbol" pitchFamily="18" charset="2"/>
            </a:endParaRPr>
          </a:p>
          <a:p>
            <a:pPr marL="342900" lvl="1" indent="0">
              <a:buNone/>
            </a:pPr>
            <a:r>
              <a:rPr lang="en-US" altLang="ko-KR" sz="1200" dirty="0">
                <a:ea typeface="굴림" charset="-127"/>
                <a:sym typeface="Symbol" pitchFamily="18" charset="2"/>
              </a:rPr>
              <a:t>Ex. </a:t>
            </a:r>
            <a:r>
              <a:rPr lang="ko-KR" altLang="en-US" sz="1200" dirty="0">
                <a:ea typeface="굴림" charset="-127"/>
                <a:sym typeface="Symbol" pitchFamily="18" charset="2"/>
              </a:rPr>
              <a:t>히스토그램</a:t>
            </a:r>
            <a:r>
              <a:rPr lang="en-US" altLang="ko-KR" sz="1200" dirty="0">
                <a:ea typeface="굴림" charset="-127"/>
                <a:sym typeface="Symbol" pitchFamily="18" charset="2"/>
              </a:rPr>
              <a:t>, </a:t>
            </a:r>
            <a:r>
              <a:rPr lang="ko-KR" altLang="en-US" sz="1200" dirty="0">
                <a:ea typeface="굴림" charset="-127"/>
                <a:sym typeface="Symbol" pitchFamily="18" charset="2"/>
              </a:rPr>
              <a:t>클러스터링</a:t>
            </a:r>
            <a:r>
              <a:rPr lang="en-US" altLang="ko-KR" sz="1200" dirty="0">
                <a:ea typeface="굴림" charset="-127"/>
                <a:sym typeface="Symbol" pitchFamily="18" charset="2"/>
              </a:rPr>
              <a:t>, </a:t>
            </a:r>
            <a:r>
              <a:rPr lang="ko-KR" altLang="en-US" sz="1200" dirty="0">
                <a:ea typeface="굴림" charset="-127"/>
                <a:sym typeface="Symbol" pitchFamily="18" charset="2"/>
              </a:rPr>
              <a:t>샘플링 등</a:t>
            </a:r>
            <a:endParaRPr lang="en-US" altLang="ko-KR" sz="1200" dirty="0">
              <a:ea typeface="굴림" charset="-127"/>
              <a:sym typeface="Symbol" pitchFamily="18" charset="2"/>
            </a:endParaRPr>
          </a:p>
          <a:p>
            <a:endParaRPr lang="ko-KR" altLang="en-US" dirty="0"/>
          </a:p>
        </p:txBody>
      </p:sp>
      <mc:AlternateContent xmlns:mc="http://schemas.openxmlformats.org/markup-compatibility/2006" xmlns:p14="http://schemas.microsoft.com/office/powerpoint/2010/main">
        <mc:Choice Requires="p14">
          <p:contentPart p14:bwMode="auto" r:id="rId4">
            <p14:nvContentPartPr>
              <p14:cNvPr id="4" name="잉크 4">
                <a:extLst>
                  <a:ext uri="{FF2B5EF4-FFF2-40B4-BE49-F238E27FC236}">
                    <a16:creationId xmlns:a16="http://schemas.microsoft.com/office/drawing/2014/main" id="{6356BD24-A789-F341-B2B8-7BA80C640446}"/>
                  </a:ext>
                </a:extLst>
              </p14:cNvPr>
              <p14:cNvContentPartPr/>
              <p14:nvPr/>
            </p14:nvContentPartPr>
            <p14:xfrm>
              <a:off x="4326024" y="5385904"/>
              <a:ext cx="249" cy="249"/>
            </p14:xfrm>
          </p:contentPart>
        </mc:Choice>
        <mc:Fallback xmlns="">
          <p:pic>
            <p:nvPicPr>
              <p:cNvPr id="4" name="잉크 4">
                <a:extLst>
                  <a:ext uri="{FF2B5EF4-FFF2-40B4-BE49-F238E27FC236}">
                    <a16:creationId xmlns:a16="http://schemas.microsoft.com/office/drawing/2014/main" id="{6356BD24-A789-F341-B2B8-7BA80C640446}"/>
                  </a:ext>
                </a:extLst>
              </p:cNvPr>
              <p:cNvPicPr/>
              <p:nvPr/>
            </p:nvPicPr>
            <p:blipFill>
              <a:blip r:embed="rId5"/>
              <a:stretch>
                <a:fillRect/>
              </a:stretch>
            </p:blipFill>
            <p:spPr>
              <a:xfrm>
                <a:off x="4317060" y="5376940"/>
                <a:ext cx="18177" cy="181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잉크 7">
                <a:extLst>
                  <a:ext uri="{FF2B5EF4-FFF2-40B4-BE49-F238E27FC236}">
                    <a16:creationId xmlns:a16="http://schemas.microsoft.com/office/drawing/2014/main" id="{28260A29-87DB-0F43-A603-B68CF11AD2B4}"/>
                  </a:ext>
                </a:extLst>
              </p14:cNvPr>
              <p14:cNvContentPartPr/>
              <p14:nvPr/>
            </p14:nvContentPartPr>
            <p14:xfrm>
              <a:off x="2106874" y="2632714"/>
              <a:ext cx="2393612" cy="34145"/>
            </p14:xfrm>
          </p:contentPart>
        </mc:Choice>
        <mc:Fallback xmlns="">
          <p:pic>
            <p:nvPicPr>
              <p:cNvPr id="7" name="잉크 7">
                <a:extLst>
                  <a:ext uri="{FF2B5EF4-FFF2-40B4-BE49-F238E27FC236}">
                    <a16:creationId xmlns:a16="http://schemas.microsoft.com/office/drawing/2014/main" id="{28260A29-87DB-0F43-A603-B68CF11AD2B4}"/>
                  </a:ext>
                </a:extLst>
              </p:cNvPr>
              <p:cNvPicPr/>
              <p:nvPr/>
            </p:nvPicPr>
            <p:blipFill>
              <a:blip/>
              <a:stretch>
                <a:fillRect/>
              </a:stretch>
            </p:blipFill>
            <p:spPr>
              <a:xfrm>
                <a:off x="0" y="0"/>
                <a:ext cx="0" cy="0"/>
              </a:xfrm>
              <a:prstGeom prst="rect">
                <a:avLst/>
              </a:prstGeom>
            </p:spPr>
          </p:pic>
        </mc:Fallback>
      </mc:AlternateContent>
      <p:graphicFrame>
        <p:nvGraphicFramePr>
          <p:cNvPr id="8" name="Object 4"/>
          <p:cNvGraphicFramePr>
            <a:graphicFrameLocks/>
          </p:cNvGraphicFramePr>
          <p:nvPr>
            <p:extLst/>
          </p:nvPr>
        </p:nvGraphicFramePr>
        <p:xfrm>
          <a:off x="566682" y="3651870"/>
          <a:ext cx="1296144" cy="1080120"/>
        </p:xfrm>
        <a:graphic>
          <a:graphicData uri="http://schemas.openxmlformats.org/presentationml/2006/ole">
            <mc:AlternateContent xmlns:mc="http://schemas.openxmlformats.org/markup-compatibility/2006">
              <mc:Choice xmlns:v="urn:schemas-microsoft-com:vml" Requires="v">
                <p:oleObj spid="_x0000_s1226" name="Chart" r:id="rId7" imgW="7915294" imgH="3847916" progId="MSGraph.Chart.8">
                  <p:embed followColorScheme="full"/>
                </p:oleObj>
              </mc:Choice>
              <mc:Fallback>
                <p:oleObj name="Chart" r:id="rId7" imgW="7915294" imgH="3847916" progId="MSGraph.Chart.8">
                  <p:embed followColorScheme="full"/>
                  <p:pic>
                    <p:nvPicPr>
                      <p:cNvPr id="8" name="Object 4"/>
                      <p:cNvPicPr>
                        <a:picLocks noChangeArrowheads="1"/>
                      </p:cNvPicPr>
                      <p:nvPr/>
                    </p:nvPicPr>
                    <p:blipFill>
                      <a:blip r:embed="rId8"/>
                      <a:srcRect/>
                      <a:stretch>
                        <a:fillRect/>
                      </a:stretch>
                    </p:blipFill>
                    <p:spPr bwMode="auto">
                      <a:xfrm>
                        <a:off x="566682" y="3651870"/>
                        <a:ext cx="1296144" cy="1080120"/>
                      </a:xfrm>
                      <a:prstGeom prst="rect">
                        <a:avLst/>
                      </a:prstGeom>
                      <a:noFill/>
                      <a:ln>
                        <a:noFill/>
                      </a:ln>
                      <a:effectLst/>
                    </p:spPr>
                  </p:pic>
                </p:oleObj>
              </mc:Fallback>
            </mc:AlternateContent>
          </a:graphicData>
        </a:graphic>
      </p:graphicFrame>
      <p:pic>
        <p:nvPicPr>
          <p:cNvPr id="9" name="그림 8"/>
          <p:cNvPicPr>
            <a:picLocks noChangeAspect="1"/>
          </p:cNvPicPr>
          <p:nvPr/>
        </p:nvPicPr>
        <p:blipFill>
          <a:blip r:embed="rId9"/>
          <a:stretch>
            <a:fillRect/>
          </a:stretch>
        </p:blipFill>
        <p:spPr>
          <a:xfrm>
            <a:off x="2294875" y="3748772"/>
            <a:ext cx="1382390" cy="886317"/>
          </a:xfrm>
          <a:prstGeom prst="rect">
            <a:avLst/>
          </a:prstGeom>
        </p:spPr>
      </p:pic>
      <p:pic>
        <p:nvPicPr>
          <p:cNvPr id="10" name="그림 9"/>
          <p:cNvPicPr>
            <a:picLocks noChangeAspect="1"/>
          </p:cNvPicPr>
          <p:nvPr/>
        </p:nvPicPr>
        <p:blipFill>
          <a:blip r:embed="rId10"/>
          <a:stretch>
            <a:fillRect/>
          </a:stretch>
        </p:blipFill>
        <p:spPr>
          <a:xfrm>
            <a:off x="4231484" y="3705769"/>
            <a:ext cx="1937661" cy="945344"/>
          </a:xfrm>
          <a:prstGeom prst="rect">
            <a:avLst/>
          </a:prstGeom>
        </p:spPr>
      </p:pic>
    </p:spTree>
    <p:extLst>
      <p:ext uri="{BB962C8B-B14F-4D97-AF65-F5344CB8AC3E}">
        <p14:creationId xmlns:p14="http://schemas.microsoft.com/office/powerpoint/2010/main" val="29111698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차원축소</a:t>
            </a:r>
            <a:r>
              <a:rPr lang="en-US" altLang="ko-KR" dirty="0"/>
              <a:t>(Dimensional reduction)</a:t>
            </a:r>
            <a:endParaRPr lang="ko-KR" altLang="en-US" dirty="0"/>
          </a:p>
        </p:txBody>
      </p:sp>
      <p:sp>
        <p:nvSpPr>
          <p:cNvPr id="3" name="내용 개체 틀 2"/>
          <p:cNvSpPr>
            <a:spLocks noGrp="1"/>
          </p:cNvSpPr>
          <p:nvPr>
            <p:ph idx="1"/>
          </p:nvPr>
        </p:nvSpPr>
        <p:spPr/>
        <p:txBody>
          <a:bodyPr/>
          <a:lstStyle/>
          <a:p>
            <a:r>
              <a:rPr lang="ko-KR" altLang="en-US" dirty="0"/>
              <a:t>차원 축소의 목적</a:t>
            </a:r>
            <a:endParaRPr lang="en-US" altLang="ko-KR" dirty="0"/>
          </a:p>
          <a:p>
            <a:pPr lvl="1"/>
            <a:r>
              <a:rPr lang="ko-KR" altLang="en-US" dirty="0"/>
              <a:t>시각화</a:t>
            </a:r>
            <a:r>
              <a:rPr lang="en-US" altLang="ko-KR" dirty="0"/>
              <a:t>(Visualization)</a:t>
            </a:r>
          </a:p>
          <a:p>
            <a:pPr lvl="1"/>
            <a:r>
              <a:rPr lang="ko-KR" altLang="en-US" dirty="0"/>
              <a:t>노이즈 감소</a:t>
            </a:r>
            <a:r>
              <a:rPr lang="en-US" altLang="ko-KR" dirty="0"/>
              <a:t>(Reduce noise)</a:t>
            </a:r>
          </a:p>
          <a:p>
            <a:pPr lvl="1"/>
            <a:r>
              <a:rPr lang="ko-KR" altLang="en-US" dirty="0"/>
              <a:t>유용한 정보만 보존하기 위함</a:t>
            </a:r>
            <a:endParaRPr lang="en-US" altLang="ko-KR" dirty="0"/>
          </a:p>
          <a:p>
            <a:pPr lvl="1"/>
            <a:r>
              <a:rPr lang="ko-KR" altLang="en-US" dirty="0"/>
              <a:t>데이터 분석에 필요한 시간적 </a:t>
            </a:r>
            <a:r>
              <a:rPr lang="en-US" altLang="ko-KR" dirty="0"/>
              <a:t>/ </a:t>
            </a:r>
            <a:r>
              <a:rPr lang="ko-KR" altLang="en-US" dirty="0"/>
              <a:t>공간적 복잡성 감소</a:t>
            </a:r>
          </a:p>
        </p:txBody>
      </p:sp>
      <p:cxnSp>
        <p:nvCxnSpPr>
          <p:cNvPr id="5" name="직선 화살표 연결선 4"/>
          <p:cNvCxnSpPr/>
          <p:nvPr/>
        </p:nvCxnSpPr>
        <p:spPr>
          <a:xfrm>
            <a:off x="3266982" y="3813888"/>
            <a:ext cx="2052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V="1">
            <a:off x="3429000" y="2247714"/>
            <a:ext cx="0"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05182" y="3867895"/>
            <a:ext cx="359394" cy="300082"/>
          </a:xfrm>
          <a:prstGeom prst="rect">
            <a:avLst/>
          </a:prstGeom>
          <a:noFill/>
        </p:spPr>
        <p:txBody>
          <a:bodyPr wrap="none" rtlCol="0">
            <a:spAutoFit/>
          </a:bodyPr>
          <a:lstStyle/>
          <a:p>
            <a:r>
              <a:rPr lang="en-US" altLang="ko-KR" sz="1350" dirty="0"/>
              <a:t>x1</a:t>
            </a:r>
            <a:endParaRPr lang="ko-KR" altLang="en-US" sz="1350" dirty="0"/>
          </a:p>
        </p:txBody>
      </p:sp>
      <p:sp>
        <p:nvSpPr>
          <p:cNvPr id="9" name="TextBox 8"/>
          <p:cNvSpPr txBox="1"/>
          <p:nvPr/>
        </p:nvSpPr>
        <p:spPr>
          <a:xfrm>
            <a:off x="3109968" y="2301720"/>
            <a:ext cx="359394" cy="300082"/>
          </a:xfrm>
          <a:prstGeom prst="rect">
            <a:avLst/>
          </a:prstGeom>
          <a:noFill/>
        </p:spPr>
        <p:txBody>
          <a:bodyPr wrap="none" rtlCol="0">
            <a:spAutoFit/>
          </a:bodyPr>
          <a:lstStyle/>
          <a:p>
            <a:r>
              <a:rPr lang="en-US" altLang="ko-KR" sz="1350" dirty="0"/>
              <a:t>x2</a:t>
            </a:r>
            <a:endParaRPr lang="ko-KR" altLang="en-US" sz="1350" dirty="0"/>
          </a:p>
        </p:txBody>
      </p:sp>
      <p:sp>
        <p:nvSpPr>
          <p:cNvPr id="10" name="타원 9"/>
          <p:cNvSpPr/>
          <p:nvPr/>
        </p:nvSpPr>
        <p:spPr>
          <a:xfrm>
            <a:off x="4070784" y="3030804"/>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타원 10"/>
          <p:cNvSpPr/>
          <p:nvPr/>
        </p:nvSpPr>
        <p:spPr>
          <a:xfrm>
            <a:off x="4185084" y="2895786"/>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타원 11"/>
          <p:cNvSpPr/>
          <p:nvPr/>
        </p:nvSpPr>
        <p:spPr>
          <a:xfrm>
            <a:off x="3854760" y="3246828"/>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 name="타원 12"/>
          <p:cNvSpPr/>
          <p:nvPr/>
        </p:nvSpPr>
        <p:spPr>
          <a:xfrm>
            <a:off x="4320102" y="2949792"/>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타원 13"/>
          <p:cNvSpPr/>
          <p:nvPr/>
        </p:nvSpPr>
        <p:spPr>
          <a:xfrm>
            <a:off x="4178796" y="3138816"/>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타원 14"/>
          <p:cNvSpPr/>
          <p:nvPr/>
        </p:nvSpPr>
        <p:spPr>
          <a:xfrm>
            <a:off x="4313814" y="3111810"/>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 name="타원 15"/>
          <p:cNvSpPr/>
          <p:nvPr/>
        </p:nvSpPr>
        <p:spPr>
          <a:xfrm>
            <a:off x="4475832" y="3003798"/>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타원 16"/>
          <p:cNvSpPr/>
          <p:nvPr/>
        </p:nvSpPr>
        <p:spPr>
          <a:xfrm>
            <a:off x="4448826" y="2787774"/>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타원 17"/>
          <p:cNvSpPr/>
          <p:nvPr/>
        </p:nvSpPr>
        <p:spPr>
          <a:xfrm>
            <a:off x="4644138" y="2760774"/>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9" name="타원 18"/>
          <p:cNvSpPr/>
          <p:nvPr/>
        </p:nvSpPr>
        <p:spPr>
          <a:xfrm>
            <a:off x="4016778" y="3219822"/>
            <a:ext cx="27000" cy="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196801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defRPr/>
            </a:pPr>
            <a:r>
              <a:rPr lang="ko-KR" altLang="en-US" dirty="0">
                <a:ea typeface="굴림" charset="-127"/>
              </a:rPr>
              <a:t>주성분 분석</a:t>
            </a:r>
            <a:r>
              <a:rPr lang="en-US" altLang="ko-KR" dirty="0">
                <a:ea typeface="굴림" charset="-127"/>
              </a:rPr>
              <a:t>(Principal Components Analysis, PCA)</a:t>
            </a:r>
          </a:p>
        </p:txBody>
      </p:sp>
      <p:sp>
        <p:nvSpPr>
          <p:cNvPr id="28675" name="Content Placeholder 2"/>
          <p:cNvSpPr>
            <a:spLocks noGrp="1"/>
          </p:cNvSpPr>
          <p:nvPr>
            <p:ph idx="1"/>
          </p:nvPr>
        </p:nvSpPr>
        <p:spPr/>
        <p:txBody>
          <a:bodyPr/>
          <a:lstStyle/>
          <a:p>
            <a:pPr marL="0" indent="0">
              <a:buNone/>
            </a:pPr>
            <a:r>
              <a:rPr lang="en-US" altLang="ko-KR" b="1" dirty="0">
                <a:latin typeface="Franklin Gothic Book" pitchFamily="34" charset="0"/>
                <a:ea typeface="굴림" charset="-127"/>
              </a:rPr>
              <a:t>Goal:</a:t>
            </a:r>
            <a:r>
              <a:rPr lang="en-US" altLang="ko-KR" dirty="0">
                <a:latin typeface="Franklin Gothic Book" pitchFamily="34" charset="0"/>
                <a:ea typeface="굴림" charset="-127"/>
              </a:rPr>
              <a:t> </a:t>
            </a:r>
            <a:r>
              <a:rPr lang="ko-KR" altLang="en-US" dirty="0">
                <a:latin typeface="Franklin Gothic Book" pitchFamily="34" charset="0"/>
                <a:ea typeface="굴림" charset="-127"/>
              </a:rPr>
              <a:t>연속형 변수 집합의 크기를 줄임</a:t>
            </a:r>
            <a:endParaRPr lang="en-US" altLang="ko-KR" dirty="0">
              <a:latin typeface="Franklin Gothic Book" pitchFamily="34" charset="0"/>
              <a:ea typeface="굴림" charset="-127"/>
            </a:endParaRPr>
          </a:p>
          <a:p>
            <a:pPr marL="0" indent="0">
              <a:buNone/>
            </a:pPr>
            <a:r>
              <a:rPr lang="ko-KR" altLang="en-US" sz="1108" b="1" dirty="0">
                <a:solidFill>
                  <a:srgbClr val="0070C0"/>
                </a:solidFill>
                <a:latin typeface="Franklin Gothic Book" pitchFamily="34" charset="0"/>
                <a:ea typeface="굴림" charset="-127"/>
              </a:rPr>
              <a:t>상관관계가 높은 측정치들이 존재할 때 유리 </a:t>
            </a:r>
            <a:r>
              <a:rPr lang="en-US" altLang="ko-KR" sz="1108" b="1" dirty="0">
                <a:solidFill>
                  <a:srgbClr val="0070C0"/>
                </a:solidFill>
                <a:latin typeface="Franklin Gothic Book" pitchFamily="34" charset="0"/>
                <a:ea typeface="굴림" charset="-127"/>
              </a:rPr>
              <a:t>=&gt; </a:t>
            </a:r>
            <a:r>
              <a:rPr lang="ko-KR" altLang="en-US" sz="1108" b="1" dirty="0">
                <a:solidFill>
                  <a:srgbClr val="0070C0"/>
                </a:solidFill>
                <a:latin typeface="Franklin Gothic Book" pitchFamily="34" charset="0"/>
                <a:ea typeface="굴림" charset="-127"/>
              </a:rPr>
              <a:t>변수 축소의 여지가 많다</a:t>
            </a:r>
            <a:r>
              <a:rPr lang="en-US" altLang="ko-KR" sz="1108" b="1" dirty="0">
                <a:solidFill>
                  <a:srgbClr val="0070C0"/>
                </a:solidFill>
                <a:latin typeface="Franklin Gothic Book" pitchFamily="34" charset="0"/>
                <a:ea typeface="굴림" charset="-127"/>
              </a:rPr>
              <a:t>.</a:t>
            </a:r>
          </a:p>
          <a:p>
            <a:pPr marL="0" indent="0">
              <a:buNone/>
            </a:pPr>
            <a:endParaRPr lang="en-US" altLang="ko-KR" b="1" dirty="0">
              <a:latin typeface="Franklin Gothic Book" pitchFamily="34" charset="0"/>
              <a:ea typeface="굴림" charset="-127"/>
            </a:endParaRPr>
          </a:p>
          <a:p>
            <a:pPr marL="0" indent="0">
              <a:buNone/>
            </a:pPr>
            <a:r>
              <a:rPr lang="en-US" altLang="ko-KR" b="1" dirty="0">
                <a:latin typeface="Franklin Gothic Book" pitchFamily="34" charset="0"/>
                <a:ea typeface="굴림" charset="-127"/>
              </a:rPr>
              <a:t>The idea</a:t>
            </a:r>
            <a:r>
              <a:rPr lang="en-US" altLang="ko-KR" dirty="0">
                <a:latin typeface="Franklin Gothic Book" pitchFamily="34" charset="0"/>
                <a:ea typeface="굴림" charset="-127"/>
              </a:rPr>
              <a:t>: </a:t>
            </a:r>
            <a:r>
              <a:rPr lang="ko-KR" altLang="en-US" dirty="0">
                <a:latin typeface="Franklin Gothic Book" pitchFamily="34" charset="0"/>
                <a:ea typeface="굴림" charset="-127"/>
              </a:rPr>
              <a:t>연속형 변수 간에 존재하는 중복된 정보를 제거</a:t>
            </a:r>
            <a:endParaRPr lang="en-US" altLang="ko-KR" dirty="0">
              <a:latin typeface="Franklin Gothic Book" pitchFamily="34" charset="0"/>
              <a:ea typeface="굴림" charset="-127"/>
            </a:endParaRPr>
          </a:p>
          <a:p>
            <a:pPr marL="0" indent="0">
              <a:buNone/>
            </a:pPr>
            <a:r>
              <a:rPr lang="en-US" altLang="ko-KR" dirty="0">
                <a:latin typeface="Franklin Gothic Book" pitchFamily="34" charset="0"/>
                <a:ea typeface="굴림" charset="-127"/>
              </a:rPr>
              <a:t>=&gt;  “</a:t>
            </a:r>
            <a:r>
              <a:rPr lang="ko-KR" altLang="en-US" dirty="0">
                <a:latin typeface="Franklin Gothic Book" pitchFamily="34" charset="0"/>
                <a:ea typeface="굴림" charset="-127"/>
              </a:rPr>
              <a:t>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라는 것은 변수의 분산 합으로 측정됨</a:t>
            </a:r>
            <a:endParaRPr lang="en-US" altLang="ko-KR" dirty="0">
              <a:latin typeface="Franklin Gothic Book" pitchFamily="34" charset="0"/>
              <a:ea typeface="굴림" charset="-127"/>
            </a:endParaRPr>
          </a:p>
          <a:p>
            <a:pPr marL="0" indent="0">
              <a:buNone/>
            </a:pPr>
            <a:endParaRPr lang="en-US" altLang="ko-KR" dirty="0">
              <a:latin typeface="Franklin Gothic Book" pitchFamily="34" charset="0"/>
              <a:ea typeface="굴림" charset="-127"/>
            </a:endParaRPr>
          </a:p>
          <a:p>
            <a:pPr marL="0" indent="0">
              <a:buNone/>
            </a:pPr>
            <a:r>
              <a:rPr lang="en-US" altLang="ko-KR" b="1" dirty="0">
                <a:latin typeface="Franklin Gothic Book" pitchFamily="34" charset="0"/>
                <a:ea typeface="굴림" charset="-127"/>
              </a:rPr>
              <a:t>Final product:</a:t>
            </a:r>
            <a:r>
              <a:rPr lang="en-US" altLang="ko-KR" dirty="0">
                <a:latin typeface="Franklin Gothic Book" pitchFamily="34" charset="0"/>
                <a:ea typeface="굴림" charset="-127"/>
              </a:rPr>
              <a:t> </a:t>
            </a:r>
            <a:r>
              <a:rPr lang="ko-KR" altLang="en-US" dirty="0">
                <a:latin typeface="Franklin Gothic Book" pitchFamily="34" charset="0"/>
                <a:ea typeface="굴림" charset="-127"/>
              </a:rPr>
              <a:t>대부분의 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를 표현할 수 있는 일부 변수를 선정</a:t>
            </a:r>
            <a:endParaRPr lang="en-US" altLang="ko-KR" dirty="0">
              <a:latin typeface="Franklin Gothic Book" pitchFamily="34" charset="0"/>
              <a:ea typeface="굴림" charset="-127"/>
            </a:endParaRPr>
          </a:p>
          <a:p>
            <a:pPr marL="0" indent="0">
              <a:buNone/>
            </a:pPr>
            <a:endParaRPr lang="en-US" altLang="ko-KR" dirty="0">
              <a:latin typeface="Franklin Gothic Book" pitchFamily="34" charset="0"/>
              <a:ea typeface="굴림" charset="-127"/>
            </a:endParaRPr>
          </a:p>
          <a:p>
            <a:pPr marL="0" indent="0">
              <a:buNone/>
            </a:pPr>
            <a:r>
              <a:rPr lang="ko-KR" altLang="en-US" sz="1108" b="1" dirty="0">
                <a:solidFill>
                  <a:srgbClr val="0070C0"/>
                </a:solidFill>
                <a:latin typeface="Franklin Gothic Book" pitchFamily="34" charset="0"/>
                <a:ea typeface="굴림" charset="-127"/>
              </a:rPr>
              <a:t>비교</a:t>
            </a:r>
            <a:endParaRPr lang="en-US" altLang="ko-KR" sz="1108" b="1" dirty="0">
              <a:solidFill>
                <a:srgbClr val="0070C0"/>
              </a:solidFill>
              <a:latin typeface="Franklin Gothic Book" pitchFamily="34" charset="0"/>
              <a:ea typeface="굴림" charset="-127"/>
            </a:endParaRPr>
          </a:p>
          <a:p>
            <a:pPr marL="0" indent="0">
              <a:buNone/>
            </a:pPr>
            <a:r>
              <a:rPr lang="ko-KR" altLang="en-US" sz="1108" b="1" dirty="0">
                <a:solidFill>
                  <a:srgbClr val="0070C0"/>
                </a:solidFill>
                <a:latin typeface="Franklin Gothic Book" pitchFamily="34" charset="0"/>
                <a:ea typeface="굴림" charset="-127"/>
              </a:rPr>
              <a:t>연속형 변수가 아닌</a:t>
            </a:r>
            <a:r>
              <a:rPr lang="en-US" altLang="ko-KR" sz="1108" b="1" dirty="0">
                <a:solidFill>
                  <a:srgbClr val="0070C0"/>
                </a:solidFill>
                <a:latin typeface="Franklin Gothic Book" pitchFamily="34" charset="0"/>
                <a:ea typeface="굴림" charset="-127"/>
              </a:rPr>
              <a:t>, </a:t>
            </a:r>
            <a:r>
              <a:rPr lang="ko-KR" altLang="en-US" sz="1108" b="1" dirty="0">
                <a:solidFill>
                  <a:srgbClr val="0070C0"/>
                </a:solidFill>
                <a:latin typeface="Franklin Gothic Book" pitchFamily="34" charset="0"/>
                <a:ea typeface="굴림" charset="-127"/>
              </a:rPr>
              <a:t>범주형 변수인 경우 </a:t>
            </a:r>
            <a:r>
              <a:rPr lang="en-US" altLang="ko-KR" sz="1108" b="1" dirty="0">
                <a:solidFill>
                  <a:srgbClr val="0070C0"/>
                </a:solidFill>
                <a:latin typeface="Franklin Gothic Book" pitchFamily="34" charset="0"/>
                <a:ea typeface="굴림" charset="-127"/>
              </a:rPr>
              <a:t>=&gt; </a:t>
            </a:r>
            <a:r>
              <a:rPr lang="ko-KR" altLang="en-US" sz="1108" b="1" dirty="0">
                <a:solidFill>
                  <a:srgbClr val="0070C0"/>
                </a:solidFill>
                <a:latin typeface="Franklin Gothic Book" pitchFamily="34" charset="0"/>
                <a:ea typeface="굴림" charset="-127"/>
              </a:rPr>
              <a:t>대응분석</a:t>
            </a:r>
            <a:r>
              <a:rPr lang="en-US" altLang="ko-KR" sz="1108" b="1" dirty="0">
                <a:solidFill>
                  <a:srgbClr val="0070C0"/>
                </a:solidFill>
                <a:latin typeface="Franklin Gothic Book" pitchFamily="34" charset="0"/>
                <a:ea typeface="굴림" charset="-127"/>
              </a:rPr>
              <a:t>(Correspondence </a:t>
            </a:r>
            <a:r>
              <a:rPr lang="en-US" altLang="ko-KR" sz="1108" b="1" dirty="0" err="1">
                <a:solidFill>
                  <a:srgbClr val="0070C0"/>
                </a:solidFill>
                <a:latin typeface="Franklin Gothic Book" pitchFamily="34" charset="0"/>
                <a:ea typeface="굴림" charset="-127"/>
              </a:rPr>
              <a:t>anlysis</a:t>
            </a:r>
            <a:r>
              <a:rPr lang="en-US" altLang="ko-KR" sz="1108" b="1" dirty="0">
                <a:solidFill>
                  <a:srgbClr val="0070C0"/>
                </a:solidFill>
                <a:latin typeface="Franklin Gothic Book" pitchFamily="34" charset="0"/>
                <a:ea typeface="굴림" charset="-127"/>
              </a:rPr>
              <a:t>)</a:t>
            </a:r>
          </a:p>
        </p:txBody>
      </p:sp>
    </p:spTree>
    <p:extLst>
      <p:ext uri="{BB962C8B-B14F-4D97-AF65-F5344CB8AC3E}">
        <p14:creationId xmlns:p14="http://schemas.microsoft.com/office/powerpoint/2010/main" val="1988905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defRPr/>
            </a:pPr>
            <a:r>
              <a:rPr lang="ko-KR" altLang="en-US" dirty="0">
                <a:ea typeface="굴림" charset="-127"/>
              </a:rPr>
              <a:t>주성분 분석</a:t>
            </a:r>
            <a:endParaRPr lang="en-US" altLang="ko-KR" dirty="0">
              <a:ea typeface="굴림" charset="-127"/>
            </a:endParaRPr>
          </a:p>
        </p:txBody>
      </p:sp>
      <mc:AlternateContent xmlns:mc="http://schemas.openxmlformats.org/markup-compatibility/2006">
        <mc:Choice xmlns:a14="http://schemas.microsoft.com/office/drawing/2010/main" Requires="a14">
          <p:sp>
            <p:nvSpPr>
              <p:cNvPr id="29699" name="Content Placeholder 2"/>
              <p:cNvSpPr>
                <a:spLocks noGrp="1"/>
              </p:cNvSpPr>
              <p:nvPr>
                <p:ph idx="1"/>
              </p:nvPr>
            </p:nvSpPr>
            <p:spPr/>
            <p:txBody>
              <a:bodyPr/>
              <a:lstStyle/>
              <a:p>
                <a:pPr marL="0" indent="0">
                  <a:buNone/>
                </a:pPr>
                <a:r>
                  <a:rPr lang="ko-KR" altLang="en-US" b="1" dirty="0">
                    <a:latin typeface="Franklin Gothic Book" pitchFamily="34" charset="0"/>
                    <a:ea typeface="굴림" charset="-127"/>
                  </a:rPr>
                  <a:t>주성분 분석의 수행 방식</a:t>
                </a:r>
                <a:r>
                  <a:rPr lang="en-US" altLang="ko-KR" dirty="0">
                    <a:latin typeface="Franklin Gothic Book" pitchFamily="34" charset="0"/>
                    <a:ea typeface="굴림" charset="-127"/>
                  </a:rPr>
                  <a:t> </a:t>
                </a:r>
              </a:p>
              <a:p>
                <a:pPr marL="0" indent="0"/>
                <a:r>
                  <a:rPr lang="ko-KR" altLang="en-US" dirty="0">
                    <a:latin typeface="Franklin Gothic Book" pitchFamily="34" charset="0"/>
                    <a:ea typeface="굴림" charset="-127"/>
                  </a:rPr>
                  <a:t>기존 변수의 </a:t>
                </a:r>
                <a:r>
                  <a:rPr lang="en-US" altLang="ko-KR" dirty="0">
                    <a:latin typeface="Franklin Gothic Book" pitchFamily="34" charset="0"/>
                    <a:ea typeface="굴림" charset="-127"/>
                  </a:rPr>
                  <a:t>(</a:t>
                </a:r>
                <a:r>
                  <a:rPr lang="ko-KR" altLang="en-US" dirty="0">
                    <a:latin typeface="Franklin Gothic Book" pitchFamily="34" charset="0"/>
                    <a:ea typeface="굴림" charset="-127"/>
                  </a:rPr>
                  <a:t>가중된</a:t>
                </a:r>
                <a:r>
                  <a:rPr lang="en-US" altLang="ko-KR" dirty="0">
                    <a:latin typeface="Franklin Gothic Book" pitchFamily="34" charset="0"/>
                    <a:ea typeface="굴림" charset="-127"/>
                  </a:rPr>
                  <a:t>) </a:t>
                </a:r>
                <a:r>
                  <a:rPr lang="ko-KR" altLang="en-US" dirty="0">
                    <a:latin typeface="Franklin Gothic Book" pitchFamily="34" charset="0"/>
                    <a:ea typeface="굴림" charset="-127"/>
                  </a:rPr>
                  <a:t>선형조합으로 이루어진 새로운 변수를 생성</a:t>
                </a:r>
                <a:r>
                  <a:rPr lang="en-US" altLang="ko-KR" dirty="0">
                    <a:latin typeface="Franklin Gothic Book" pitchFamily="34" charset="0"/>
                    <a:ea typeface="굴림" charset="-127"/>
                  </a:rPr>
                  <a:t> </a:t>
                </a:r>
              </a:p>
              <a:p>
                <a:pPr marL="0" indent="0">
                  <a:buNone/>
                </a:pPr>
                <a:r>
                  <a:rPr lang="en-US" altLang="ko-KR" dirty="0">
                    <a:latin typeface="Franklin Gothic Book" pitchFamily="34" charset="0"/>
                    <a:ea typeface="굴림" charset="-127"/>
                  </a:rPr>
                  <a:t>Ex) </a:t>
                </a:r>
                <a14:m>
                  <m:oMath xmlns:m="http://schemas.openxmlformats.org/officeDocument/2006/math">
                    <m:sSup>
                      <m:sSupPr>
                        <m:ctrlPr>
                          <a:rPr lang="en-US" altLang="ko-KR" i="1" smtClean="0">
                            <a:latin typeface="Cambria Math" panose="02040503050406030204" pitchFamily="18" charset="0"/>
                            <a:ea typeface="굴림" charset="-127"/>
                          </a:rPr>
                        </m:ctrlPr>
                      </m:sSupPr>
                      <m:e>
                        <m:r>
                          <a:rPr lang="en-US" altLang="ko-KR" b="0" i="1" smtClean="0">
                            <a:latin typeface="Cambria Math" panose="02040503050406030204" pitchFamily="18" charset="0"/>
                            <a:ea typeface="굴림" charset="-127"/>
                          </a:rPr>
                          <m:t>𝑥</m:t>
                        </m:r>
                      </m:e>
                      <m:sup>
                        <m:r>
                          <a:rPr lang="en-US" altLang="ko-KR" b="0" i="1" smtClean="0">
                            <a:latin typeface="Cambria Math" panose="02040503050406030204" pitchFamily="18" charset="0"/>
                            <a:ea typeface="굴림" charset="-127"/>
                          </a:rPr>
                          <m:t>′</m:t>
                        </m:r>
                      </m:sup>
                    </m:sSup>
                    <m:r>
                      <a:rPr lang="en-US" altLang="ko-KR" b="0" i="1" smtClean="0">
                        <a:latin typeface="Cambria Math" panose="02040503050406030204" pitchFamily="18" charset="0"/>
                        <a:ea typeface="굴림" charset="-127"/>
                      </a:rPr>
                      <m:t>=</m:t>
                    </m:r>
                    <m:sSub>
                      <m:sSubPr>
                        <m:ctrlPr>
                          <a:rPr lang="en-US" altLang="ko-KR" b="0" i="1" smtClean="0">
                            <a:latin typeface="Cambria Math" panose="02040503050406030204" pitchFamily="18" charset="0"/>
                            <a:ea typeface="굴림" charset="-127"/>
                          </a:rPr>
                        </m:ctrlPr>
                      </m:sSubPr>
                      <m:e>
                        <m:r>
                          <a:rPr lang="en-US" altLang="ko-KR" b="0" i="1" smtClean="0">
                            <a:latin typeface="Cambria Math" panose="02040503050406030204" pitchFamily="18" charset="0"/>
                            <a:ea typeface="굴림" charset="-127"/>
                          </a:rPr>
                          <m:t>0.5</m:t>
                        </m:r>
                        <m:r>
                          <a:rPr lang="en-US" altLang="ko-KR" b="0" i="1" smtClean="0">
                            <a:latin typeface="Cambria Math" panose="02040503050406030204" pitchFamily="18" charset="0"/>
                            <a:ea typeface="굴림" charset="-127"/>
                          </a:rPr>
                          <m:t>𝑥</m:t>
                        </m:r>
                      </m:e>
                      <m:sub>
                        <m:r>
                          <a:rPr lang="en-US" altLang="ko-KR" b="0" i="1" smtClean="0">
                            <a:latin typeface="Cambria Math" panose="02040503050406030204" pitchFamily="18" charset="0"/>
                            <a:ea typeface="굴림" charset="-127"/>
                          </a:rPr>
                          <m:t>1</m:t>
                        </m:r>
                      </m:sub>
                    </m:sSub>
                    <m:r>
                      <a:rPr lang="en-US" altLang="ko-KR" b="0" i="1" smtClean="0">
                        <a:latin typeface="Cambria Math" panose="02040503050406030204" pitchFamily="18" charset="0"/>
                        <a:ea typeface="굴림" charset="-127"/>
                      </a:rPr>
                      <m:t>+</m:t>
                    </m:r>
                    <m:sSub>
                      <m:sSubPr>
                        <m:ctrlPr>
                          <a:rPr lang="en-US" altLang="ko-KR" i="1">
                            <a:latin typeface="Cambria Math" panose="02040503050406030204" pitchFamily="18" charset="0"/>
                            <a:ea typeface="굴림" charset="-127"/>
                          </a:rPr>
                        </m:ctrlPr>
                      </m:sSubPr>
                      <m:e>
                        <m:r>
                          <a:rPr lang="en-US" altLang="ko-KR" b="0" i="1" smtClean="0">
                            <a:latin typeface="Cambria Math" panose="02040503050406030204" pitchFamily="18" charset="0"/>
                            <a:ea typeface="굴림" charset="-127"/>
                          </a:rPr>
                          <m:t>0.3</m:t>
                        </m:r>
                        <m:r>
                          <a:rPr lang="en-US" altLang="ko-KR" i="1">
                            <a:latin typeface="Cambria Math" panose="02040503050406030204" pitchFamily="18" charset="0"/>
                            <a:ea typeface="굴림" charset="-127"/>
                          </a:rPr>
                          <m:t>𝑥</m:t>
                        </m:r>
                      </m:e>
                      <m:sub>
                        <m:r>
                          <a:rPr lang="en-US" altLang="ko-KR" b="0" i="1" smtClean="0">
                            <a:latin typeface="Cambria Math" panose="02040503050406030204" pitchFamily="18" charset="0"/>
                            <a:ea typeface="굴림" charset="-127"/>
                          </a:rPr>
                          <m:t>2</m:t>
                        </m:r>
                      </m:sub>
                    </m:sSub>
                    <m:r>
                      <a:rPr lang="en-US" altLang="ko-KR" b="0" i="1" smtClean="0">
                        <a:latin typeface="Cambria Math" panose="02040503050406030204" pitchFamily="18" charset="0"/>
                        <a:ea typeface="굴림" charset="-127"/>
                      </a:rPr>
                      <m:t>+</m:t>
                    </m:r>
                    <m:sSub>
                      <m:sSubPr>
                        <m:ctrlPr>
                          <a:rPr lang="en-US" altLang="ko-KR" i="1">
                            <a:latin typeface="Cambria Math" panose="02040503050406030204" pitchFamily="18" charset="0"/>
                            <a:ea typeface="굴림" charset="-127"/>
                          </a:rPr>
                        </m:ctrlPr>
                      </m:sSubPr>
                      <m:e>
                        <m:r>
                          <a:rPr lang="en-US" altLang="ko-KR" b="0" i="1" smtClean="0">
                            <a:latin typeface="Cambria Math" panose="02040503050406030204" pitchFamily="18" charset="0"/>
                            <a:ea typeface="굴림" charset="-127"/>
                          </a:rPr>
                          <m:t>0.1</m:t>
                        </m:r>
                        <m:r>
                          <a:rPr lang="en-US" altLang="ko-KR" i="1">
                            <a:latin typeface="Cambria Math" panose="02040503050406030204" pitchFamily="18" charset="0"/>
                            <a:ea typeface="굴림" charset="-127"/>
                          </a:rPr>
                          <m:t>𝑥</m:t>
                        </m:r>
                      </m:e>
                      <m:sub>
                        <m:r>
                          <a:rPr lang="en-US" altLang="ko-KR" b="0" i="1" smtClean="0">
                            <a:latin typeface="Cambria Math" panose="02040503050406030204" pitchFamily="18" charset="0"/>
                            <a:ea typeface="굴림" charset="-127"/>
                          </a:rPr>
                          <m:t>3</m:t>
                        </m:r>
                      </m:sub>
                    </m:sSub>
                  </m:oMath>
                </a14:m>
                <a:endParaRPr lang="en-US" altLang="ko-KR" dirty="0">
                  <a:latin typeface="Franklin Gothic Book" pitchFamily="34" charset="0"/>
                  <a:ea typeface="굴림" charset="-127"/>
                </a:endParaRPr>
              </a:p>
              <a:p>
                <a:pPr marL="0" indent="0"/>
                <a:endParaRPr lang="en-US" altLang="ko-KR" dirty="0">
                  <a:latin typeface="Franklin Gothic Book" pitchFamily="34" charset="0"/>
                  <a:ea typeface="굴림" charset="-127"/>
                </a:endParaRPr>
              </a:p>
              <a:p>
                <a:pPr marL="0" indent="0"/>
                <a:r>
                  <a:rPr lang="ko-KR" altLang="en-US" dirty="0">
                    <a:latin typeface="Franklin Gothic Book" pitchFamily="34" charset="0"/>
                    <a:ea typeface="굴림" charset="-127"/>
                  </a:rPr>
                  <a:t>기존 변수의 선형조합으로 만들어진 새로운 변수들은 서로 상관관계</a:t>
                </a:r>
                <a:r>
                  <a:rPr lang="en-US" altLang="ko-KR" dirty="0">
                    <a:latin typeface="Franklin Gothic Book" pitchFamily="34" charset="0"/>
                    <a:ea typeface="굴림" charset="-127"/>
                  </a:rPr>
                  <a:t> (</a:t>
                </a:r>
                <a:r>
                  <a:rPr lang="ko-KR" altLang="en-US" dirty="0">
                    <a:latin typeface="Franklin Gothic Book" pitchFamily="34" charset="0"/>
                    <a:ea typeface="굴림" charset="-127"/>
                  </a:rPr>
                  <a:t>정보의 중복</a:t>
                </a:r>
                <a:r>
                  <a:rPr lang="en-US" altLang="ko-KR" dirty="0">
                    <a:latin typeface="Franklin Gothic Book" pitchFamily="34" charset="0"/>
                    <a:ea typeface="굴림" charset="-127"/>
                  </a:rPr>
                  <a:t>) </a:t>
                </a:r>
                <a:r>
                  <a:rPr lang="ko-KR" altLang="en-US" dirty="0">
                    <a:latin typeface="Franklin Gothic Book" pitchFamily="34" charset="0"/>
                    <a:ea typeface="굴림" charset="-127"/>
                  </a:rPr>
                  <a:t>가 없으며</a:t>
                </a:r>
                <a:r>
                  <a:rPr lang="en-US" altLang="ko-KR" dirty="0">
                    <a:latin typeface="Franklin Gothic Book" pitchFamily="34" charset="0"/>
                    <a:ea typeface="굴림" charset="-127"/>
                  </a:rPr>
                  <a:t>, </a:t>
                </a:r>
                <a:r>
                  <a:rPr lang="ko-KR" altLang="en-US" dirty="0">
                    <a:latin typeface="Franklin Gothic Book" pitchFamily="34" charset="0"/>
                    <a:ea typeface="굴림" charset="-127"/>
                  </a:rPr>
                  <a:t>그 중 일부에만 대부분의 원래 정보가 포함되어 있음</a:t>
                </a:r>
                <a:endParaRPr lang="en-US" altLang="ko-KR" dirty="0">
                  <a:latin typeface="Franklin Gothic Book" pitchFamily="34" charset="0"/>
                  <a:ea typeface="굴림" charset="-127"/>
                </a:endParaRPr>
              </a:p>
              <a:p>
                <a:pPr marL="0" indent="0"/>
                <a:endParaRPr lang="en-US" altLang="ko-KR" dirty="0">
                  <a:latin typeface="Franklin Gothic Book" pitchFamily="34" charset="0"/>
                  <a:ea typeface="굴림" charset="-127"/>
                </a:endParaRPr>
              </a:p>
              <a:p>
                <a:pPr marL="0" indent="0"/>
                <a:r>
                  <a:rPr lang="ko-KR" altLang="en-US" dirty="0">
                    <a:latin typeface="Franklin Gothic Book" pitchFamily="34" charset="0"/>
                    <a:ea typeface="굴림" charset="-127"/>
                  </a:rPr>
                  <a:t>새롭게 만들어진 변수를 주성분</a:t>
                </a:r>
                <a:r>
                  <a:rPr lang="en-US" altLang="ko-KR" dirty="0">
                    <a:latin typeface="Franklin Gothic Book" pitchFamily="34" charset="0"/>
                    <a:ea typeface="굴림" charset="-127"/>
                  </a:rPr>
                  <a:t>(Principal components)</a:t>
                </a:r>
                <a:r>
                  <a:rPr lang="ko-KR" altLang="en-US" dirty="0">
                    <a:latin typeface="Franklin Gothic Book" pitchFamily="34" charset="0"/>
                    <a:ea typeface="굴림" charset="-127"/>
                  </a:rPr>
                  <a:t>이라 함</a:t>
                </a:r>
                <a:endParaRPr lang="en-US" altLang="ko-KR" dirty="0">
                  <a:latin typeface="Franklin Gothic Book" pitchFamily="34" charset="0"/>
                  <a:ea typeface="굴림" charset="-127"/>
                </a:endParaRPr>
              </a:p>
            </p:txBody>
          </p:sp>
        </mc:Choice>
        <mc:Fallback>
          <p:sp>
            <p:nvSpPr>
              <p:cNvPr id="29699" name="Content Placeholder 2"/>
              <p:cNvSpPr>
                <a:spLocks noGrp="1" noRot="1" noChangeAspect="1" noMove="1" noResize="1" noEditPoints="1" noAdjustHandles="1" noChangeArrowheads="1" noChangeShapeType="1" noTextEdit="1"/>
              </p:cNvSpPr>
              <p:nvPr>
                <p:ph idx="1"/>
              </p:nvPr>
            </p:nvSpPr>
            <p:spPr>
              <a:blipFill>
                <a:blip r:embed="rId3"/>
                <a:stretch>
                  <a:fillRect t="-1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5083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defRPr/>
            </a:pPr>
            <a:r>
              <a:rPr lang="ko-KR" altLang="en-US" dirty="0">
                <a:ea typeface="굴림" charset="-127"/>
              </a:rPr>
              <a:t>예제</a:t>
            </a:r>
            <a:r>
              <a:rPr lang="en-US" altLang="ko-KR" dirty="0">
                <a:ea typeface="굴림" charset="-127"/>
              </a:rPr>
              <a:t> – </a:t>
            </a:r>
            <a:r>
              <a:rPr lang="ko-KR" altLang="en-US" dirty="0">
                <a:ea typeface="굴림" charset="-127"/>
              </a:rPr>
              <a:t>시리얼</a:t>
            </a:r>
            <a:r>
              <a:rPr lang="en-US" altLang="ko-KR" dirty="0">
                <a:ea typeface="굴림" charset="-127"/>
              </a:rPr>
              <a:t>(Cereals)</a:t>
            </a:r>
            <a:r>
              <a:rPr lang="ko-KR" altLang="en-US" dirty="0">
                <a:ea typeface="굴림" charset="-127"/>
              </a:rPr>
              <a:t> 데이터 설명</a:t>
            </a:r>
            <a:r>
              <a:rPr lang="en-US" altLang="ko-KR" dirty="0">
                <a:ea typeface="굴림" charset="-127"/>
              </a:rPr>
              <a:t>	</a:t>
            </a:r>
          </a:p>
        </p:txBody>
      </p:sp>
      <p:pic>
        <p:nvPicPr>
          <p:cNvPr id="30723"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4200" y="2876550"/>
            <a:ext cx="3614731" cy="1752600"/>
          </a:xfrm>
        </p:spPr>
      </p:pic>
      <p:pic>
        <p:nvPicPr>
          <p:cNvPr id="2" name="그림 1"/>
          <p:cNvPicPr>
            <a:picLocks noChangeAspect="1"/>
          </p:cNvPicPr>
          <p:nvPr/>
        </p:nvPicPr>
        <p:blipFill>
          <a:blip r:embed="rId4"/>
          <a:stretch>
            <a:fillRect/>
          </a:stretch>
        </p:blipFill>
        <p:spPr>
          <a:xfrm>
            <a:off x="1524000" y="1047750"/>
            <a:ext cx="2160240" cy="2182283"/>
          </a:xfrm>
          <a:prstGeom prst="rect">
            <a:avLst/>
          </a:prstGeom>
        </p:spPr>
      </p:pic>
      <p:sp>
        <p:nvSpPr>
          <p:cNvPr id="3" name="TextBox 2">
            <a:extLst>
              <a:ext uri="{FF2B5EF4-FFF2-40B4-BE49-F238E27FC236}">
                <a16:creationId xmlns:a16="http://schemas.microsoft.com/office/drawing/2014/main" id="{08FFF47D-5559-4B34-A029-13A5409D2A8B}"/>
              </a:ext>
            </a:extLst>
          </p:cNvPr>
          <p:cNvSpPr txBox="1"/>
          <p:nvPr/>
        </p:nvSpPr>
        <p:spPr>
          <a:xfrm>
            <a:off x="228600" y="1047750"/>
            <a:ext cx="1239442" cy="2290499"/>
          </a:xfrm>
          <a:prstGeom prst="rect">
            <a:avLst/>
          </a:prstGeom>
          <a:noFill/>
        </p:spPr>
        <p:txBody>
          <a:bodyPr wrap="none" rtlCol="0">
            <a:spAutoFit/>
          </a:bodyPr>
          <a:lstStyle/>
          <a:p>
            <a:pPr>
              <a:lnSpc>
                <a:spcPct val="150000"/>
              </a:lnSpc>
            </a:pPr>
            <a:r>
              <a:rPr lang="en-US" altLang="ko-KR" sz="600" dirty="0"/>
              <a:t>Name: </a:t>
            </a:r>
            <a:r>
              <a:rPr lang="ko-KR" altLang="en-US" sz="600" dirty="0"/>
              <a:t>시리얼의 이름</a:t>
            </a:r>
            <a:endParaRPr lang="en-US" altLang="ko-KR" sz="600" dirty="0"/>
          </a:p>
          <a:p>
            <a:pPr>
              <a:lnSpc>
                <a:spcPct val="150000"/>
              </a:lnSpc>
            </a:pPr>
            <a:r>
              <a:rPr lang="en-US" altLang="ko-KR" sz="600" dirty="0" err="1"/>
              <a:t>mfr</a:t>
            </a:r>
            <a:r>
              <a:rPr lang="en-US" altLang="ko-KR" sz="600" dirty="0"/>
              <a:t>: </a:t>
            </a:r>
            <a:r>
              <a:rPr lang="ko-KR" altLang="en-US" sz="600" dirty="0"/>
              <a:t>제조사</a:t>
            </a:r>
            <a:r>
              <a:rPr lang="en-US" altLang="ko-KR" sz="600" dirty="0"/>
              <a:t> </a:t>
            </a:r>
          </a:p>
          <a:p>
            <a:pPr>
              <a:lnSpc>
                <a:spcPct val="150000"/>
              </a:lnSpc>
            </a:pPr>
            <a:r>
              <a:rPr lang="en-US" altLang="ko-KR" sz="600" dirty="0"/>
              <a:t>type: </a:t>
            </a:r>
            <a:r>
              <a:rPr lang="ko-KR" altLang="en-US" sz="600" dirty="0"/>
              <a:t>시리얼 타입</a:t>
            </a:r>
            <a:r>
              <a:rPr lang="en-US" altLang="ko-KR" sz="600" dirty="0"/>
              <a:t>(cold or hot)</a:t>
            </a:r>
          </a:p>
          <a:p>
            <a:pPr>
              <a:lnSpc>
                <a:spcPct val="150000"/>
              </a:lnSpc>
            </a:pPr>
            <a:r>
              <a:rPr lang="en-US" altLang="ko-KR" sz="600" dirty="0"/>
              <a:t>calories: </a:t>
            </a:r>
            <a:r>
              <a:rPr lang="ko-KR" altLang="en-US" sz="600" dirty="0"/>
              <a:t>칼로리</a:t>
            </a:r>
            <a:endParaRPr lang="en-US" altLang="ko-KR" sz="600" dirty="0"/>
          </a:p>
          <a:p>
            <a:pPr>
              <a:lnSpc>
                <a:spcPct val="150000"/>
              </a:lnSpc>
            </a:pPr>
            <a:r>
              <a:rPr lang="en-US" altLang="ko-KR" sz="600" dirty="0"/>
              <a:t>protein: </a:t>
            </a:r>
            <a:r>
              <a:rPr lang="ko-KR" altLang="en-US" sz="600" dirty="0"/>
              <a:t>단백질 함유량</a:t>
            </a:r>
            <a:r>
              <a:rPr lang="en-US" altLang="ko-KR" sz="600" dirty="0"/>
              <a:t>(g)</a:t>
            </a:r>
          </a:p>
          <a:p>
            <a:pPr>
              <a:lnSpc>
                <a:spcPct val="150000"/>
              </a:lnSpc>
            </a:pPr>
            <a:r>
              <a:rPr lang="en-US" altLang="ko-KR" sz="600" dirty="0"/>
              <a:t>fat: </a:t>
            </a:r>
            <a:r>
              <a:rPr lang="ko-KR" altLang="en-US" sz="600" dirty="0"/>
              <a:t>지방 함유량</a:t>
            </a:r>
            <a:r>
              <a:rPr lang="en-US" altLang="ko-KR" sz="600" dirty="0"/>
              <a:t>(g)</a:t>
            </a:r>
          </a:p>
          <a:p>
            <a:pPr>
              <a:lnSpc>
                <a:spcPct val="150000"/>
              </a:lnSpc>
            </a:pPr>
            <a:r>
              <a:rPr lang="en-US" altLang="ko-KR" sz="600" dirty="0"/>
              <a:t>sodium: </a:t>
            </a:r>
            <a:r>
              <a:rPr lang="ko-KR" altLang="en-US" sz="600" dirty="0"/>
              <a:t>나트륨 함유량</a:t>
            </a:r>
            <a:r>
              <a:rPr lang="en-US" altLang="ko-KR" sz="600" dirty="0"/>
              <a:t>(mg)</a:t>
            </a:r>
          </a:p>
          <a:p>
            <a:pPr>
              <a:lnSpc>
                <a:spcPct val="150000"/>
              </a:lnSpc>
            </a:pPr>
            <a:r>
              <a:rPr lang="en-US" altLang="ko-KR" sz="600" dirty="0"/>
              <a:t>fiber: </a:t>
            </a:r>
            <a:r>
              <a:rPr lang="ko-KR" altLang="en-US" sz="600" dirty="0"/>
              <a:t>섬유질 함유량</a:t>
            </a:r>
            <a:r>
              <a:rPr lang="en-US" altLang="ko-KR" sz="600" dirty="0"/>
              <a:t>(g)</a:t>
            </a:r>
          </a:p>
          <a:p>
            <a:pPr>
              <a:lnSpc>
                <a:spcPct val="150000"/>
              </a:lnSpc>
            </a:pPr>
            <a:r>
              <a:rPr lang="en-US" altLang="ko-KR" sz="600" dirty="0"/>
              <a:t>carbo: </a:t>
            </a:r>
            <a:r>
              <a:rPr lang="ko-KR" altLang="en-US" sz="600" dirty="0" err="1"/>
              <a:t>복합탄수화물</a:t>
            </a:r>
            <a:r>
              <a:rPr lang="en-US" altLang="ko-KR" sz="600" dirty="0"/>
              <a:t>(g)</a:t>
            </a:r>
          </a:p>
          <a:p>
            <a:pPr>
              <a:lnSpc>
                <a:spcPct val="150000"/>
              </a:lnSpc>
            </a:pPr>
            <a:r>
              <a:rPr lang="en-US" altLang="ko-KR" sz="600" dirty="0"/>
              <a:t>sugars: </a:t>
            </a:r>
            <a:r>
              <a:rPr lang="ko-KR" altLang="en-US" sz="600" dirty="0"/>
              <a:t>당 함유량</a:t>
            </a:r>
            <a:r>
              <a:rPr lang="en-US" altLang="ko-KR" sz="600" dirty="0"/>
              <a:t>(g)</a:t>
            </a:r>
          </a:p>
          <a:p>
            <a:pPr>
              <a:lnSpc>
                <a:spcPct val="150000"/>
              </a:lnSpc>
            </a:pPr>
            <a:r>
              <a:rPr lang="en-US" altLang="ko-KR" sz="600" dirty="0" err="1"/>
              <a:t>potass</a:t>
            </a:r>
            <a:r>
              <a:rPr lang="en-US" altLang="ko-KR" sz="600" dirty="0"/>
              <a:t>: </a:t>
            </a:r>
            <a:r>
              <a:rPr lang="ko-KR" altLang="en-US" sz="600" dirty="0"/>
              <a:t>칼륨 함유량</a:t>
            </a:r>
            <a:r>
              <a:rPr lang="en-US" altLang="ko-KR" sz="600" dirty="0"/>
              <a:t>(g)</a:t>
            </a:r>
          </a:p>
          <a:p>
            <a:pPr>
              <a:lnSpc>
                <a:spcPct val="150000"/>
              </a:lnSpc>
            </a:pPr>
            <a:r>
              <a:rPr lang="en-US" altLang="ko-KR" sz="600" dirty="0"/>
              <a:t>vitamins: </a:t>
            </a:r>
            <a:r>
              <a:rPr lang="ko-KR" altLang="en-US" sz="600" dirty="0"/>
              <a:t>비타민 함유량</a:t>
            </a:r>
            <a:endParaRPr lang="en-US" altLang="ko-KR" sz="600" dirty="0"/>
          </a:p>
          <a:p>
            <a:pPr>
              <a:lnSpc>
                <a:spcPct val="150000"/>
              </a:lnSpc>
            </a:pPr>
            <a:r>
              <a:rPr lang="en-US" altLang="ko-KR" sz="600" dirty="0"/>
              <a:t>shelf: </a:t>
            </a:r>
            <a:r>
              <a:rPr lang="ko-KR" altLang="en-US" sz="600" dirty="0"/>
              <a:t>진열대 높이</a:t>
            </a:r>
            <a:endParaRPr lang="en-US" altLang="ko-KR" sz="600" dirty="0"/>
          </a:p>
          <a:p>
            <a:pPr>
              <a:lnSpc>
                <a:spcPct val="150000"/>
              </a:lnSpc>
            </a:pPr>
            <a:r>
              <a:rPr lang="en-US" altLang="ko-KR" sz="600" dirty="0"/>
              <a:t>weight:</a:t>
            </a:r>
            <a:r>
              <a:rPr lang="ko-KR" altLang="en-US" sz="600" dirty="0"/>
              <a:t> 무게</a:t>
            </a:r>
            <a:r>
              <a:rPr lang="en-US" altLang="ko-KR" sz="600" dirty="0"/>
              <a:t>(oz)</a:t>
            </a:r>
          </a:p>
          <a:p>
            <a:pPr>
              <a:lnSpc>
                <a:spcPct val="150000"/>
              </a:lnSpc>
            </a:pPr>
            <a:r>
              <a:rPr lang="en-US" altLang="ko-KR" sz="600" dirty="0"/>
              <a:t>cups: 1</a:t>
            </a:r>
            <a:r>
              <a:rPr lang="ko-KR" altLang="en-US" sz="600" dirty="0"/>
              <a:t>회 </a:t>
            </a:r>
            <a:r>
              <a:rPr lang="ko-KR" altLang="en-US" sz="600" dirty="0" err="1"/>
              <a:t>제공량</a:t>
            </a:r>
            <a:endParaRPr lang="en-US" altLang="ko-KR" sz="600" dirty="0"/>
          </a:p>
          <a:p>
            <a:pPr>
              <a:lnSpc>
                <a:spcPct val="150000"/>
              </a:lnSpc>
            </a:pPr>
            <a:r>
              <a:rPr lang="en-US" altLang="ko-KR" sz="600" dirty="0"/>
              <a:t>rating:</a:t>
            </a:r>
            <a:r>
              <a:rPr lang="ko-KR" altLang="en-US" sz="600" dirty="0"/>
              <a:t> 소비자 평가 점수</a:t>
            </a:r>
            <a:endParaRPr lang="en-US" altLang="ko-KR" sz="600" dirty="0"/>
          </a:p>
        </p:txBody>
      </p:sp>
    </p:spTree>
    <p:extLst>
      <p:ext uri="{BB962C8B-B14F-4D97-AF65-F5344CB8AC3E}">
        <p14:creationId xmlns:p14="http://schemas.microsoft.com/office/powerpoint/2010/main" val="190992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defRPr/>
            </a:pPr>
            <a:r>
              <a:rPr lang="ko-KR" altLang="en-US" dirty="0">
                <a:ea typeface="굴림" charset="-127"/>
              </a:rPr>
              <a:t>공분산과 상관계수</a:t>
            </a:r>
            <a:r>
              <a:rPr lang="en-US" altLang="ko-KR" dirty="0">
                <a:ea typeface="굴림" charset="-127"/>
              </a:rPr>
              <a:t>(Covariance and correlation)</a:t>
            </a:r>
          </a:p>
        </p:txBody>
      </p:sp>
      <p:sp>
        <p:nvSpPr>
          <p:cNvPr id="33795" name="Content Placeholder 6"/>
          <p:cNvSpPr>
            <a:spLocks noGrp="1"/>
          </p:cNvSpPr>
          <p:nvPr>
            <p:ph idx="1"/>
          </p:nvPr>
        </p:nvSpPr>
        <p:spPr/>
        <p:txBody>
          <a:bodyPr>
            <a:normAutofit lnSpcReduction="10000"/>
          </a:bodyPr>
          <a:lstStyle/>
          <a:p>
            <a:pPr eaLnBrk="1" hangingPunct="1"/>
            <a:r>
              <a:rPr lang="ko-KR" altLang="en-US" dirty="0">
                <a:latin typeface="Franklin Gothic Book" pitchFamily="34" charset="0"/>
                <a:ea typeface="굴림" charset="-127"/>
              </a:rPr>
              <a:t>공분산</a:t>
            </a:r>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r>
              <a:rPr lang="ko-KR" altLang="en-US" dirty="0">
                <a:latin typeface="Franklin Gothic Book" pitchFamily="34" charset="0"/>
                <a:ea typeface="굴림" charset="-127"/>
              </a:rPr>
              <a:t>상관 계수</a:t>
            </a:r>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r>
              <a:rPr lang="ko-KR" altLang="en-US" dirty="0">
                <a:latin typeface="Franklin Gothic Book" pitchFamily="34" charset="0"/>
                <a:ea typeface="굴림" charset="-127"/>
              </a:rPr>
              <a:t>분산의 </a:t>
            </a:r>
            <a:r>
              <a:rPr lang="en-US" altLang="ko-KR" dirty="0">
                <a:latin typeface="Franklin Gothic Book" pitchFamily="34" charset="0"/>
                <a:ea typeface="굴림" charset="-127"/>
              </a:rPr>
              <a:t>69%</a:t>
            </a:r>
            <a:r>
              <a:rPr lang="ko-KR" altLang="en-US" dirty="0">
                <a:latin typeface="Franklin Gothic Book" pitchFamily="34" charset="0"/>
                <a:ea typeface="굴림" charset="-127"/>
              </a:rPr>
              <a:t>는 두 변수 간에 공유 됨</a:t>
            </a:r>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a:p>
            <a:pPr lvl="1"/>
            <a:endParaRPr lang="en-US" altLang="ko-KR" dirty="0">
              <a:latin typeface="Franklin Gothic Book" pitchFamily="34" charset="0"/>
              <a:ea typeface="굴림" charset="-127"/>
            </a:endParaRPr>
          </a:p>
        </p:txBody>
      </p:sp>
      <p:pic>
        <p:nvPicPr>
          <p:cNvPr id="7" name="그림 6"/>
          <p:cNvPicPr>
            <a:picLocks noChangeAspect="1"/>
          </p:cNvPicPr>
          <p:nvPr/>
        </p:nvPicPr>
        <p:blipFill>
          <a:blip r:embed="rId3"/>
          <a:stretch>
            <a:fillRect/>
          </a:stretch>
        </p:blipFill>
        <p:spPr>
          <a:xfrm>
            <a:off x="1590091" y="2685085"/>
            <a:ext cx="2206619" cy="483706"/>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401338" y="2765981"/>
                <a:ext cx="994118" cy="3220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ko-KR" sz="900" i="1">
                              <a:latin typeface="Cambria Math" panose="02040503050406030204" pitchFamily="18" charset="0"/>
                            </a:rPr>
                          </m:ctrlPr>
                        </m:fPr>
                        <m:num>
                          <m:r>
                            <a:rPr lang="en-US" altLang="ko-KR" sz="900" i="1">
                              <a:latin typeface="Cambria Math" panose="02040503050406030204" pitchFamily="18" charset="0"/>
                            </a:rPr>
                            <m:t>𝐶𝑜𝑣</m:t>
                          </m:r>
                          <m:r>
                            <a:rPr lang="en-US" altLang="ko-KR" sz="900" i="1">
                              <a:latin typeface="Cambria Math" panose="02040503050406030204" pitchFamily="18" charset="0"/>
                            </a:rPr>
                            <m:t>(</m:t>
                          </m:r>
                          <m:r>
                            <a:rPr lang="en-US" altLang="ko-KR" sz="900" i="1">
                              <a:latin typeface="Cambria Math" panose="02040503050406030204" pitchFamily="18" charset="0"/>
                            </a:rPr>
                            <m:t>𝑋</m:t>
                          </m:r>
                          <m:r>
                            <a:rPr lang="en-US" altLang="ko-KR" sz="900" i="1">
                              <a:latin typeface="Cambria Math" panose="02040503050406030204" pitchFamily="18" charset="0"/>
                            </a:rPr>
                            <m:t>,</m:t>
                          </m:r>
                          <m:r>
                            <a:rPr lang="en-US" altLang="ko-KR" sz="900" i="1">
                              <a:latin typeface="Cambria Math" panose="02040503050406030204" pitchFamily="18" charset="0"/>
                            </a:rPr>
                            <m:t>𝑌</m:t>
                          </m:r>
                          <m:r>
                            <a:rPr lang="en-US" altLang="ko-KR" sz="900" i="1">
                              <a:latin typeface="Cambria Math" panose="02040503050406030204" pitchFamily="18" charset="0"/>
                            </a:rPr>
                            <m:t>)</m:t>
                          </m:r>
                        </m:num>
                        <m:den>
                          <m:rad>
                            <m:radPr>
                              <m:degHide m:val="on"/>
                              <m:ctrlPr>
                                <a:rPr lang="en-US" altLang="ko-KR" sz="900" i="1">
                                  <a:latin typeface="Cambria Math" panose="02040503050406030204" pitchFamily="18" charset="0"/>
                                </a:rPr>
                              </m:ctrlPr>
                            </m:radPr>
                            <m:deg/>
                            <m:e>
                              <m:r>
                                <a:rPr lang="en-US" altLang="ko-KR" sz="900" i="1">
                                  <a:latin typeface="Cambria Math" panose="02040503050406030204" pitchFamily="18" charset="0"/>
                                </a:rPr>
                                <m:t>𝑉𝑎𝑟</m:t>
                              </m:r>
                              <m:r>
                                <a:rPr lang="en-US" altLang="ko-KR" sz="900" i="1">
                                  <a:latin typeface="Cambria Math" panose="02040503050406030204" pitchFamily="18" charset="0"/>
                                </a:rPr>
                                <m:t>(</m:t>
                              </m:r>
                              <m:r>
                                <a:rPr lang="en-US" altLang="ko-KR" sz="900" i="1">
                                  <a:latin typeface="Cambria Math" panose="02040503050406030204" pitchFamily="18" charset="0"/>
                                </a:rPr>
                                <m:t>𝑋</m:t>
                              </m:r>
                              <m:r>
                                <a:rPr lang="en-US" altLang="ko-KR" sz="900" i="1">
                                  <a:latin typeface="Cambria Math" panose="02040503050406030204" pitchFamily="18" charset="0"/>
                                </a:rPr>
                                <m:t>)</m:t>
                              </m:r>
                            </m:e>
                          </m:rad>
                          <m:rad>
                            <m:radPr>
                              <m:degHide m:val="on"/>
                              <m:ctrlPr>
                                <a:rPr lang="en-US" altLang="ko-KR" sz="900" i="1">
                                  <a:latin typeface="Cambria Math" panose="02040503050406030204" pitchFamily="18" charset="0"/>
                                </a:rPr>
                              </m:ctrlPr>
                            </m:radPr>
                            <m:deg/>
                            <m:e>
                              <m:r>
                                <a:rPr lang="en-US" altLang="ko-KR" sz="900" i="1">
                                  <a:latin typeface="Cambria Math" panose="02040503050406030204" pitchFamily="18" charset="0"/>
                                </a:rPr>
                                <m:t>𝑉𝑎𝑟</m:t>
                              </m:r>
                              <m:r>
                                <a:rPr lang="en-US" altLang="ko-KR" sz="900" i="1">
                                  <a:latin typeface="Cambria Math" panose="02040503050406030204" pitchFamily="18" charset="0"/>
                                </a:rPr>
                                <m:t>(</m:t>
                              </m:r>
                              <m:r>
                                <a:rPr lang="en-US" altLang="ko-KR" sz="900" i="1">
                                  <a:latin typeface="Cambria Math" panose="02040503050406030204" pitchFamily="18" charset="0"/>
                                </a:rPr>
                                <m:t>𝑌𝑧</m:t>
                              </m:r>
                              <m:r>
                                <a:rPr lang="en-US" altLang="ko-KR" sz="900" i="1">
                                  <a:latin typeface="Cambria Math" panose="02040503050406030204" pitchFamily="18" charset="0"/>
                                </a:rPr>
                                <m:t>)</m:t>
                              </m:r>
                            </m:e>
                          </m:rad>
                        </m:den>
                      </m:f>
                    </m:oMath>
                  </m:oMathPara>
                </a14:m>
                <a:endParaRPr lang="ko-KR" altLang="en-US" sz="900" dirty="0"/>
              </a:p>
            </p:txBody>
          </p:sp>
        </mc:Choice>
        <mc:Fallback xmlns="">
          <p:sp>
            <p:nvSpPr>
              <p:cNvPr id="2" name="TextBox 1"/>
              <p:cNvSpPr txBox="1">
                <a:spLocks noRot="1" noChangeAspect="1" noMove="1" noResize="1" noEditPoints="1" noAdjustHandles="1" noChangeArrowheads="1" noChangeShapeType="1" noTextEdit="1"/>
              </p:cNvSpPr>
              <p:nvPr/>
            </p:nvSpPr>
            <p:spPr>
              <a:xfrm>
                <a:off x="401338" y="2765981"/>
                <a:ext cx="994118" cy="322011"/>
              </a:xfrm>
              <a:prstGeom prst="rect">
                <a:avLst/>
              </a:prstGeom>
              <a:blipFill>
                <a:blip r:embed="rId4"/>
                <a:stretch>
                  <a:fillRect t="-3774" r="-3067" b="-1132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0798" y="3392787"/>
                <a:ext cx="2479718" cy="28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900" i="1">
                          <a:latin typeface="Cambria Math" panose="02040503050406030204" pitchFamily="18" charset="0"/>
                        </a:rPr>
                        <m:t>𝐶𝑜𝑟</m:t>
                      </m:r>
                      <m:d>
                        <m:dPr>
                          <m:ctrlPr>
                            <a:rPr lang="en-US" altLang="ko-KR" sz="900" i="1">
                              <a:latin typeface="Cambria Math" panose="02040503050406030204" pitchFamily="18" charset="0"/>
                            </a:rPr>
                          </m:ctrlPr>
                        </m:dPr>
                        <m:e>
                          <m:r>
                            <m:rPr>
                              <m:sty m:val="p"/>
                            </m:rPr>
                            <a:rPr lang="en-US" altLang="ko-KR" sz="900">
                              <a:latin typeface="Cambria Math" panose="02040503050406030204" pitchFamily="18" charset="0"/>
                            </a:rPr>
                            <m:t>calories</m:t>
                          </m:r>
                          <m:r>
                            <a:rPr lang="en-US" altLang="ko-KR" sz="900">
                              <a:latin typeface="Cambria Math" panose="02040503050406030204" pitchFamily="18" charset="0"/>
                            </a:rPr>
                            <m:t>, </m:t>
                          </m:r>
                          <m:r>
                            <m:rPr>
                              <m:sty m:val="p"/>
                            </m:rPr>
                            <a:rPr lang="en-US" altLang="ko-KR" sz="900">
                              <a:latin typeface="Cambria Math" panose="02040503050406030204" pitchFamily="18" charset="0"/>
                            </a:rPr>
                            <m:t>ratings</m:t>
                          </m:r>
                        </m:e>
                      </m:d>
                      <m:r>
                        <a:rPr lang="en-US" altLang="ko-KR" sz="900">
                          <a:latin typeface="Cambria Math" panose="02040503050406030204" pitchFamily="18" charset="0"/>
                        </a:rPr>
                        <m:t>=</m:t>
                      </m:r>
                      <m:f>
                        <m:fPr>
                          <m:ctrlPr>
                            <a:rPr lang="en-US" altLang="ko-KR" sz="900" i="1">
                              <a:latin typeface="Cambria Math" panose="02040503050406030204" pitchFamily="18" charset="0"/>
                            </a:rPr>
                          </m:ctrlPr>
                        </m:fPr>
                        <m:num>
                          <m:r>
                            <a:rPr lang="en-US" altLang="ko-KR" sz="900" i="1">
                              <a:latin typeface="Cambria Math" panose="02040503050406030204" pitchFamily="18" charset="0"/>
                            </a:rPr>
                            <m:t>−188.68</m:t>
                          </m:r>
                        </m:num>
                        <m:den>
                          <m:rad>
                            <m:radPr>
                              <m:degHide m:val="on"/>
                              <m:ctrlPr>
                                <a:rPr lang="en-US" altLang="ko-KR" sz="900" i="1">
                                  <a:latin typeface="Cambria Math" panose="02040503050406030204" pitchFamily="18" charset="0"/>
                                </a:rPr>
                              </m:ctrlPr>
                            </m:radPr>
                            <m:deg/>
                            <m:e>
                              <m:r>
                                <a:rPr lang="en-US" altLang="ko-KR" sz="900" i="1">
                                  <a:latin typeface="Cambria Math" panose="02040503050406030204" pitchFamily="18" charset="0"/>
                                </a:rPr>
                                <m:t>379.63</m:t>
                              </m:r>
                            </m:e>
                          </m:rad>
                          <m:rad>
                            <m:radPr>
                              <m:degHide m:val="on"/>
                              <m:ctrlPr>
                                <a:rPr lang="en-US" altLang="ko-KR" sz="900" i="1">
                                  <a:latin typeface="Cambria Math" panose="02040503050406030204" pitchFamily="18" charset="0"/>
                                </a:rPr>
                              </m:ctrlPr>
                            </m:radPr>
                            <m:deg/>
                            <m:e>
                              <m:r>
                                <a:rPr lang="en-US" altLang="ko-KR" sz="900" i="1">
                                  <a:latin typeface="Cambria Math" panose="02040503050406030204" pitchFamily="18" charset="0"/>
                                </a:rPr>
                                <m:t>197.2</m:t>
                              </m:r>
                            </m:e>
                          </m:rad>
                        </m:den>
                      </m:f>
                      <m:r>
                        <a:rPr lang="en-US" altLang="ko-KR" sz="900" i="1">
                          <a:latin typeface="Cambria Math" panose="02040503050406030204" pitchFamily="18" charset="0"/>
                        </a:rPr>
                        <m:t>=−0.69</m:t>
                      </m:r>
                    </m:oMath>
                  </m:oMathPara>
                </a14:m>
                <a:endParaRPr lang="ko-KR" altLang="en-US" sz="9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798" y="3392787"/>
                <a:ext cx="2479718" cy="286169"/>
              </a:xfrm>
              <a:prstGeom prst="rect">
                <a:avLst/>
              </a:prstGeom>
              <a:blipFill>
                <a:blip r:embed="rId5"/>
                <a:stretch>
                  <a:fillRect l="-493" t="-2128" r="-985" b="-10638"/>
                </a:stretch>
              </a:blipFill>
            </p:spPr>
            <p:txBody>
              <a:bodyPr/>
              <a:lstStyle/>
              <a:p>
                <a:r>
                  <a:rPr lang="ko-KR" altLang="en-US">
                    <a:noFill/>
                  </a:rPr>
                  <a:t> </a:t>
                </a:r>
              </a:p>
            </p:txBody>
          </p:sp>
        </mc:Fallback>
      </mc:AlternateContent>
      <p:grpSp>
        <p:nvGrpSpPr>
          <p:cNvPr id="17" name="그룹 16"/>
          <p:cNvGrpSpPr/>
          <p:nvPr/>
        </p:nvGrpSpPr>
        <p:grpSpPr>
          <a:xfrm>
            <a:off x="5437592" y="2866890"/>
            <a:ext cx="859535" cy="687629"/>
            <a:chOff x="3069998" y="4923084"/>
            <a:chExt cx="1146047" cy="916838"/>
          </a:xfrm>
        </p:grpSpPr>
        <p:pic>
          <p:nvPicPr>
            <p:cNvPr id="6" name="그림 5"/>
            <p:cNvPicPr>
              <a:picLocks noChangeAspect="1"/>
            </p:cNvPicPr>
            <p:nvPr/>
          </p:nvPicPr>
          <p:blipFill>
            <a:blip r:embed="rId6"/>
            <a:stretch>
              <a:fillRect/>
            </a:stretch>
          </p:blipFill>
          <p:spPr>
            <a:xfrm>
              <a:off x="3069998" y="4923084"/>
              <a:ext cx="1146047" cy="916838"/>
            </a:xfrm>
            <a:prstGeom prst="rect">
              <a:avLst/>
            </a:prstGeom>
          </p:spPr>
        </p:pic>
        <p:cxnSp>
          <p:nvCxnSpPr>
            <p:cNvPr id="14" name="직선 화살표 연결선 13"/>
            <p:cNvCxnSpPr/>
            <p:nvPr/>
          </p:nvCxnSpPr>
          <p:spPr>
            <a:xfrm flipV="1">
              <a:off x="3100350" y="4932825"/>
              <a:ext cx="0" cy="88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3100350" y="5805264"/>
              <a:ext cx="1111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그룹 15"/>
          <p:cNvGrpSpPr/>
          <p:nvPr/>
        </p:nvGrpSpPr>
        <p:grpSpPr>
          <a:xfrm>
            <a:off x="4187829" y="2866890"/>
            <a:ext cx="853626" cy="687629"/>
            <a:chOff x="1403648" y="4923084"/>
            <a:chExt cx="1138168" cy="916838"/>
          </a:xfrm>
        </p:grpSpPr>
        <p:pic>
          <p:nvPicPr>
            <p:cNvPr id="5" name="그림 4"/>
            <p:cNvPicPr>
              <a:picLocks noChangeAspect="1"/>
            </p:cNvPicPr>
            <p:nvPr/>
          </p:nvPicPr>
          <p:blipFill>
            <a:blip r:embed="rId7"/>
            <a:stretch>
              <a:fillRect/>
            </a:stretch>
          </p:blipFill>
          <p:spPr>
            <a:xfrm>
              <a:off x="1403648" y="4941168"/>
              <a:ext cx="1108123" cy="898754"/>
            </a:xfrm>
            <a:prstGeom prst="rect">
              <a:avLst/>
            </a:prstGeom>
          </p:spPr>
        </p:pic>
        <p:cxnSp>
          <p:nvCxnSpPr>
            <p:cNvPr id="9" name="직선 화살표 연결선 8"/>
            <p:cNvCxnSpPr/>
            <p:nvPr/>
          </p:nvCxnSpPr>
          <p:spPr>
            <a:xfrm flipV="1">
              <a:off x="1430206" y="4923084"/>
              <a:ext cx="0" cy="88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1430206" y="5798460"/>
              <a:ext cx="1111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888413" y="3518228"/>
            <a:ext cx="237566" cy="230832"/>
          </a:xfrm>
          <a:prstGeom prst="rect">
            <a:avLst/>
          </a:prstGeom>
          <a:noFill/>
        </p:spPr>
        <p:txBody>
          <a:bodyPr wrap="none" rtlCol="0">
            <a:spAutoFit/>
          </a:bodyPr>
          <a:lstStyle/>
          <a:p>
            <a:r>
              <a:rPr lang="en-US" altLang="ko-KR" sz="900" dirty="0"/>
              <a:t>x</a:t>
            </a:r>
            <a:endParaRPr lang="ko-KR" altLang="en-US" sz="900" dirty="0"/>
          </a:p>
        </p:txBody>
      </p:sp>
      <p:sp>
        <p:nvSpPr>
          <p:cNvPr id="25" name="TextBox 24"/>
          <p:cNvSpPr txBox="1"/>
          <p:nvPr/>
        </p:nvSpPr>
        <p:spPr>
          <a:xfrm>
            <a:off x="3957396" y="2772441"/>
            <a:ext cx="240772" cy="230832"/>
          </a:xfrm>
          <a:prstGeom prst="rect">
            <a:avLst/>
          </a:prstGeom>
          <a:noFill/>
        </p:spPr>
        <p:txBody>
          <a:bodyPr wrap="none" rtlCol="0">
            <a:spAutoFit/>
          </a:bodyPr>
          <a:lstStyle/>
          <a:p>
            <a:r>
              <a:rPr lang="en-US" altLang="ko-KR" sz="900" dirty="0"/>
              <a:t>y</a:t>
            </a:r>
            <a:endParaRPr lang="ko-KR" altLang="en-US" sz="900" dirty="0"/>
          </a:p>
        </p:txBody>
      </p:sp>
      <p:sp>
        <p:nvSpPr>
          <p:cNvPr id="26" name="TextBox 25"/>
          <p:cNvSpPr txBox="1"/>
          <p:nvPr/>
        </p:nvSpPr>
        <p:spPr>
          <a:xfrm>
            <a:off x="6200578" y="3477407"/>
            <a:ext cx="237566" cy="230832"/>
          </a:xfrm>
          <a:prstGeom prst="rect">
            <a:avLst/>
          </a:prstGeom>
          <a:noFill/>
        </p:spPr>
        <p:txBody>
          <a:bodyPr wrap="none" rtlCol="0">
            <a:spAutoFit/>
          </a:bodyPr>
          <a:lstStyle/>
          <a:p>
            <a:r>
              <a:rPr lang="en-US" altLang="ko-KR" sz="900" dirty="0"/>
              <a:t>x</a:t>
            </a:r>
            <a:endParaRPr lang="ko-KR" altLang="en-US" sz="900" dirty="0"/>
          </a:p>
        </p:txBody>
      </p:sp>
      <p:sp>
        <p:nvSpPr>
          <p:cNvPr id="27" name="TextBox 26"/>
          <p:cNvSpPr txBox="1"/>
          <p:nvPr/>
        </p:nvSpPr>
        <p:spPr>
          <a:xfrm>
            <a:off x="5219042" y="2741954"/>
            <a:ext cx="240772" cy="230832"/>
          </a:xfrm>
          <a:prstGeom prst="rect">
            <a:avLst/>
          </a:prstGeom>
          <a:noFill/>
        </p:spPr>
        <p:txBody>
          <a:bodyPr wrap="none" rtlCol="0">
            <a:spAutoFit/>
          </a:bodyPr>
          <a:lstStyle/>
          <a:p>
            <a:r>
              <a:rPr lang="en-US" altLang="ko-KR" sz="900" dirty="0"/>
              <a:t>y</a:t>
            </a:r>
            <a:endParaRPr lang="ko-KR" altLang="en-US" sz="900" dirty="0"/>
          </a:p>
        </p:txBody>
      </p:sp>
      <p:pic>
        <p:nvPicPr>
          <p:cNvPr id="2050" name="Picture 2" descr="The Geometric Meaning of Covariance | by James Moody | Towards Data Scienc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17990" y="980860"/>
            <a:ext cx="1735745" cy="854024"/>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1534746" y="2840635"/>
            <a:ext cx="114679" cy="132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Tree>
    <p:extLst>
      <p:ext uri="{BB962C8B-B14F-4D97-AF65-F5344CB8AC3E}">
        <p14:creationId xmlns:p14="http://schemas.microsoft.com/office/powerpoint/2010/main" val="371435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396859" y="1790217"/>
            <a:ext cx="1950244" cy="1321594"/>
          </a:xfrm>
          <a:prstGeom prst="rect">
            <a:avLst/>
          </a:prstGeom>
        </p:spPr>
      </p:pic>
      <p:pic>
        <p:nvPicPr>
          <p:cNvPr id="4" name="그림 3"/>
          <p:cNvPicPr>
            <a:picLocks noChangeAspect="1"/>
          </p:cNvPicPr>
          <p:nvPr/>
        </p:nvPicPr>
        <p:blipFill>
          <a:blip r:embed="rId3"/>
          <a:stretch>
            <a:fillRect/>
          </a:stretch>
        </p:blipFill>
        <p:spPr>
          <a:xfrm>
            <a:off x="458670" y="1005576"/>
            <a:ext cx="5600700" cy="3036094"/>
          </a:xfrm>
          <a:prstGeom prst="rect">
            <a:avLst/>
          </a:prstGeom>
        </p:spPr>
      </p:pic>
      <p:sp>
        <p:nvSpPr>
          <p:cNvPr id="5" name="직사각형 4"/>
          <p:cNvSpPr/>
          <p:nvPr/>
        </p:nvSpPr>
        <p:spPr>
          <a:xfrm>
            <a:off x="1916832" y="4191931"/>
            <a:ext cx="4293096" cy="219291"/>
          </a:xfrm>
          <a:prstGeom prst="rect">
            <a:avLst/>
          </a:prstGeom>
        </p:spPr>
        <p:txBody>
          <a:bodyPr wrap="square">
            <a:spAutoFit/>
          </a:bodyPr>
          <a:lstStyle/>
          <a:p>
            <a:r>
              <a:rPr lang="en-US" altLang="ko-KR" sz="825"/>
              <a:t>http://www.nongshim.com/ramyun/show_knowledge?groupCode=004&amp;groupId=7</a:t>
            </a:r>
            <a:endParaRPr lang="ko-KR" altLang="en-US" sz="825" dirty="0"/>
          </a:p>
        </p:txBody>
      </p:sp>
      <p:sp>
        <p:nvSpPr>
          <p:cNvPr id="2" name="제목 1"/>
          <p:cNvSpPr>
            <a:spLocks noGrp="1"/>
          </p:cNvSpPr>
          <p:nvPr>
            <p:ph type="title"/>
          </p:nvPr>
        </p:nvSpPr>
        <p:spPr/>
        <p:txBody>
          <a:bodyPr/>
          <a:lstStyle/>
          <a:p>
            <a:endParaRPr lang="ko-KR" altLang="en-US"/>
          </a:p>
        </p:txBody>
      </p:sp>
      <p:sp>
        <p:nvSpPr>
          <p:cNvPr id="6" name="내용 개체 틀 5"/>
          <p:cNvSpPr>
            <a:spLocks noGrp="1"/>
          </p:cNvSpPr>
          <p:nvPr>
            <p:ph idx="1"/>
          </p:nvPr>
        </p:nvSpPr>
        <p:spPr/>
        <p:txBody>
          <a:bodyPr/>
          <a:lstStyle/>
          <a:p>
            <a:endParaRPr lang="ko-KR" altLang="en-US"/>
          </a:p>
        </p:txBody>
      </p:sp>
    </p:spTree>
    <p:extLst>
      <p:ext uri="{BB962C8B-B14F-4D97-AF65-F5344CB8AC3E}">
        <p14:creationId xmlns:p14="http://schemas.microsoft.com/office/powerpoint/2010/main" val="88980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defRPr/>
            </a:pPr>
            <a:r>
              <a:rPr lang="ko-KR" altLang="en-US" dirty="0">
                <a:ea typeface="굴림" charset="-127"/>
              </a:rPr>
              <a:t>공분산 행렬</a:t>
            </a:r>
            <a:endParaRPr lang="en-US" altLang="ko-KR" dirty="0">
              <a:ea typeface="굴림" charset="-127"/>
            </a:endParaRPr>
          </a:p>
        </p:txBody>
      </p:sp>
      <p:sp>
        <p:nvSpPr>
          <p:cNvPr id="33795" name="Content Placeholder 6"/>
          <p:cNvSpPr>
            <a:spLocks noGrp="1"/>
          </p:cNvSpPr>
          <p:nvPr>
            <p:ph idx="1"/>
          </p:nvPr>
        </p:nvSpPr>
        <p:spPr/>
        <p:txBody>
          <a:bodyPr>
            <a:normAutofit lnSpcReduction="10000"/>
          </a:bodyPr>
          <a:lstStyle/>
          <a:p>
            <a:pPr eaLnBrk="1" hangingPunct="1"/>
            <a:r>
              <a:rPr lang="ko-KR" altLang="en-US" dirty="0">
                <a:latin typeface="Franklin Gothic Book" pitchFamily="34" charset="0"/>
                <a:ea typeface="굴림" charset="-127"/>
              </a:rPr>
              <a:t>공분산 행렬</a:t>
            </a:r>
            <a:r>
              <a:rPr lang="en-US" altLang="ko-KR" dirty="0">
                <a:latin typeface="Franklin Gothic Book" pitchFamily="34" charset="0"/>
                <a:ea typeface="굴림" charset="-127"/>
              </a:rPr>
              <a:t>(Covariance matrix)</a:t>
            </a: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a:p>
            <a:pPr eaLnBrk="1" hangingPunct="1"/>
            <a:r>
              <a:rPr lang="ko-KR" altLang="en-US" dirty="0">
                <a:latin typeface="Franklin Gothic Book" pitchFamily="34" charset="0"/>
                <a:ea typeface="굴림" charset="-127"/>
              </a:rPr>
              <a:t>총 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은</a:t>
            </a:r>
            <a:r>
              <a:rPr lang="en-US" altLang="ko-KR" dirty="0">
                <a:latin typeface="Franklin Gothic Book" pitchFamily="34" charset="0"/>
                <a:ea typeface="굴림" charset="-127"/>
              </a:rPr>
              <a:t> </a:t>
            </a:r>
            <a:r>
              <a:rPr lang="ko-KR" altLang="en-US" dirty="0">
                <a:latin typeface="Franklin Gothic Book" pitchFamily="34" charset="0"/>
                <a:ea typeface="굴림" charset="-127"/>
              </a:rPr>
              <a:t>개별 변수 분산의 합과 같음</a:t>
            </a:r>
            <a:r>
              <a:rPr lang="en-US" altLang="ko-KR" dirty="0">
                <a:latin typeface="Franklin Gothic Book" pitchFamily="34" charset="0"/>
                <a:ea typeface="굴림" charset="-127"/>
              </a:rPr>
              <a:t>: </a:t>
            </a:r>
            <a:r>
              <a:rPr lang="ko-KR" altLang="en-US" dirty="0">
                <a:latin typeface="Franklin Gothic Book" pitchFamily="34" charset="0"/>
                <a:ea typeface="굴림" charset="-127"/>
              </a:rPr>
              <a:t>총 분산 </a:t>
            </a:r>
            <a:r>
              <a:rPr lang="en-US" altLang="ko-KR" dirty="0">
                <a:latin typeface="Franklin Gothic Book" pitchFamily="34" charset="0"/>
                <a:ea typeface="굴림" charset="-127"/>
              </a:rPr>
              <a:t>=  379.63 + 197.32</a:t>
            </a:r>
          </a:p>
          <a:p>
            <a:pPr eaLnBrk="1" hangingPunct="1"/>
            <a:endParaRPr lang="en-US" altLang="ko-KR" dirty="0">
              <a:latin typeface="Franklin Gothic Book" pitchFamily="34" charset="0"/>
              <a:ea typeface="굴림" charset="-127"/>
            </a:endParaRPr>
          </a:p>
          <a:p>
            <a:pPr eaLnBrk="1" hangingPunct="1"/>
            <a:r>
              <a:rPr lang="ko-KR" altLang="en-US" dirty="0">
                <a:latin typeface="Franklin Gothic Book" pitchFamily="34" charset="0"/>
                <a:ea typeface="굴림" charset="-127"/>
              </a:rPr>
              <a:t>칼로리</a:t>
            </a:r>
            <a:r>
              <a:rPr lang="en-US" altLang="ko-KR" dirty="0">
                <a:latin typeface="Franklin Gothic Book" pitchFamily="34" charset="0"/>
                <a:ea typeface="굴림" charset="-127"/>
              </a:rPr>
              <a:t>(Calories)</a:t>
            </a:r>
            <a:r>
              <a:rPr lang="ko-KR" altLang="en-US" dirty="0">
                <a:latin typeface="Franklin Gothic Book" pitchFamily="34" charset="0"/>
                <a:ea typeface="굴림" charset="-127"/>
              </a:rPr>
              <a:t>는 총 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의 </a:t>
            </a:r>
            <a:r>
              <a:rPr lang="en-US" altLang="ko-KR" dirty="0">
                <a:latin typeface="Franklin Gothic Book" pitchFamily="34" charset="0"/>
                <a:ea typeface="굴림" charset="-127"/>
              </a:rPr>
              <a:t>66%</a:t>
            </a:r>
            <a:r>
              <a:rPr lang="ko-KR" altLang="en-US" dirty="0">
                <a:latin typeface="Franklin Gothic Book" pitchFamily="34" charset="0"/>
                <a:ea typeface="굴림" charset="-127"/>
              </a:rPr>
              <a:t>를 차지함</a:t>
            </a:r>
            <a:endParaRPr lang="en-US" altLang="ko-KR" dirty="0">
              <a:latin typeface="Franklin Gothic Book" pitchFamily="34" charset="0"/>
              <a:ea typeface="굴림" charset="-127"/>
            </a:endParaRPr>
          </a:p>
          <a:p>
            <a:pPr marL="0" indent="0" eaLnBrk="1" hangingPunct="1">
              <a:buNone/>
            </a:pPr>
            <a:r>
              <a:rPr lang="en-US" altLang="ko-KR" dirty="0">
                <a:latin typeface="Franklin Gothic Book" pitchFamily="34" charset="0"/>
                <a:ea typeface="굴림" charset="-127"/>
              </a:rPr>
              <a:t>       379.63/(197.32+379.63) = 66%</a:t>
            </a:r>
          </a:p>
          <a:p>
            <a:pPr eaLnBrk="1" hangingPunct="1"/>
            <a:endParaRPr lang="en-US" altLang="ko-KR" dirty="0">
              <a:latin typeface="Franklin Gothic Book" pitchFamily="34" charset="0"/>
              <a:ea typeface="굴림" charset="-127"/>
            </a:endParaRPr>
          </a:p>
          <a:p>
            <a:r>
              <a:rPr lang="en-US" altLang="ko-KR" dirty="0">
                <a:latin typeface="Franklin Gothic Book" pitchFamily="34" charset="0"/>
                <a:ea typeface="굴림" charset="-127"/>
              </a:rPr>
              <a:t>PCA</a:t>
            </a:r>
          </a:p>
          <a:p>
            <a:pPr lvl="1"/>
            <a:r>
              <a:rPr lang="en-US" altLang="ko-KR" dirty="0">
                <a:latin typeface="Franklin Gothic Book" pitchFamily="34" charset="0"/>
                <a:ea typeface="굴림" charset="-127"/>
              </a:rPr>
              <a:t>PCA</a:t>
            </a:r>
            <a:r>
              <a:rPr lang="ko-KR" altLang="en-US" dirty="0">
                <a:latin typeface="Franklin Gothic Book" pitchFamily="34" charset="0"/>
                <a:ea typeface="굴림" charset="-127"/>
              </a:rPr>
              <a:t>는 가장 많은 분산을 설명하는 새로운 변수를 찾는 것을 목적으로 함</a:t>
            </a:r>
            <a:endParaRPr lang="en-US" altLang="ko-KR" dirty="0">
              <a:latin typeface="Franklin Gothic Book" pitchFamily="34" charset="0"/>
              <a:ea typeface="굴림" charset="-127"/>
            </a:endParaRPr>
          </a:p>
          <a:p>
            <a:pPr eaLnBrk="1" hangingPunct="1"/>
            <a:endParaRPr lang="en-US" altLang="ko-KR" dirty="0">
              <a:latin typeface="Franklin Gothic Book" pitchFamily="34" charset="0"/>
              <a:ea typeface="굴림" charset="-127"/>
            </a:endParaRPr>
          </a:p>
        </p:txBody>
      </p:sp>
      <p:pic>
        <p:nvPicPr>
          <p:cNvPr id="33796" name="Picture 4"/>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3886200" y="1733550"/>
            <a:ext cx="2371725" cy="547688"/>
          </a:xfr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64" y="1329612"/>
            <a:ext cx="2769577"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600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defRPr/>
            </a:pPr>
            <a:r>
              <a:rPr lang="ko-KR" altLang="en-US" dirty="0">
                <a:ea typeface="굴림" charset="-127"/>
              </a:rPr>
              <a:t>주성분</a:t>
            </a:r>
            <a:r>
              <a:rPr lang="en-US" altLang="ko-KR" dirty="0">
                <a:ea typeface="굴림" charset="-127"/>
              </a:rPr>
              <a:t>(Principal Components)</a:t>
            </a:r>
          </a:p>
        </p:txBody>
      </p:sp>
      <mc:AlternateContent xmlns:mc="http://schemas.openxmlformats.org/markup-compatibility/2006">
        <mc:Choice xmlns:a14="http://schemas.microsoft.com/office/drawing/2010/main" Requires="a14">
          <p:sp>
            <p:nvSpPr>
              <p:cNvPr id="34819" name="Content Placeholder 3"/>
              <p:cNvSpPr>
                <a:spLocks noGrp="1"/>
              </p:cNvSpPr>
              <p:nvPr>
                <p:ph idx="1"/>
              </p:nvPr>
            </p:nvSpPr>
            <p:spPr/>
            <p:txBody>
              <a:bodyPr/>
              <a:lstStyle/>
              <a:p>
                <a:pPr marL="263776" indent="-263776">
                  <a:buNone/>
                </a:pPr>
                <a14:m>
                  <m:oMath xmlns:m="http://schemas.openxmlformats.org/officeDocument/2006/math">
                    <m:sSub>
                      <m:sSubPr>
                        <m:ctrlPr>
                          <a:rPr lang="en-US" altLang="ko-KR" i="1" smtClean="0">
                            <a:latin typeface="Cambria Math" panose="02040503050406030204" pitchFamily="18" charset="0"/>
                            <a:ea typeface="굴림" charset="-127"/>
                          </a:rPr>
                        </m:ctrlPr>
                      </m:sSubPr>
                      <m:e>
                        <m:r>
                          <a:rPr lang="en-US" altLang="ko-KR" b="0" i="1" smtClean="0">
                            <a:latin typeface="Cambria Math" panose="02040503050406030204" pitchFamily="18" charset="0"/>
                            <a:ea typeface="굴림" charset="-127"/>
                          </a:rPr>
                          <m:t>𝑧</m:t>
                        </m:r>
                      </m:e>
                      <m:sub>
                        <m:r>
                          <a:rPr lang="en-US" altLang="ko-KR" b="0" i="1" smtClean="0">
                            <a:latin typeface="Cambria Math" panose="02040503050406030204" pitchFamily="18" charset="0"/>
                            <a:ea typeface="굴림" charset="-127"/>
                          </a:rPr>
                          <m:t>1</m:t>
                        </m:r>
                      </m:sub>
                    </m:sSub>
                    <m:r>
                      <a:rPr lang="ko-KR" altLang="en-US" i="1">
                        <a:latin typeface="Cambria Math" panose="02040503050406030204" pitchFamily="18" charset="0"/>
                        <a:ea typeface="굴림" charset="-127"/>
                      </a:rPr>
                      <m:t>과</m:t>
                    </m:r>
                    <m:sSub>
                      <m:sSubPr>
                        <m:ctrlPr>
                          <a:rPr lang="en-US" altLang="ko-KR" i="1">
                            <a:latin typeface="Cambria Math" panose="02040503050406030204" pitchFamily="18" charset="0"/>
                            <a:ea typeface="굴림" charset="-127"/>
                          </a:rPr>
                        </m:ctrlPr>
                      </m:sSubPr>
                      <m:e>
                        <m:r>
                          <a:rPr lang="en-US" altLang="ko-KR" i="1">
                            <a:latin typeface="Cambria Math" panose="02040503050406030204" pitchFamily="18" charset="0"/>
                            <a:ea typeface="굴림" charset="-127"/>
                          </a:rPr>
                          <m:t>𝑧</m:t>
                        </m:r>
                      </m:e>
                      <m:sub>
                        <m:r>
                          <a:rPr lang="en-US" altLang="ko-KR" b="0" i="1" smtClean="0">
                            <a:latin typeface="Cambria Math" panose="02040503050406030204" pitchFamily="18" charset="0"/>
                            <a:ea typeface="굴림" charset="-127"/>
                          </a:rPr>
                          <m:t>2</m:t>
                        </m:r>
                      </m:sub>
                    </m:sSub>
                    <m:r>
                      <a:rPr lang="ko-KR" altLang="en-US" i="1" smtClean="0">
                        <a:latin typeface="Cambria Math" panose="02040503050406030204" pitchFamily="18" charset="0"/>
                        <a:ea typeface="굴림" charset="-127"/>
                      </a:rPr>
                      <m:t>는</m:t>
                    </m:r>
                  </m:oMath>
                </a14:m>
                <a:r>
                  <a:rPr lang="en-US" altLang="ko-KR" dirty="0">
                    <a:latin typeface="Franklin Gothic Book" pitchFamily="34" charset="0"/>
                    <a:ea typeface="굴림" charset="-127"/>
                  </a:rPr>
                  <a:t> </a:t>
                </a:r>
                <a:r>
                  <a:rPr lang="ko-KR" altLang="en-US" dirty="0">
                    <a:latin typeface="Franklin Gothic Book" pitchFamily="34" charset="0"/>
                    <a:ea typeface="굴림" charset="-127"/>
                  </a:rPr>
                  <a:t>두 개의 선형 조합을 나타냄 </a:t>
                </a:r>
                <a:endParaRPr lang="en-US" altLang="ko-KR" dirty="0">
                  <a:latin typeface="Franklin Gothic Book" pitchFamily="34" charset="0"/>
                  <a:ea typeface="굴림" charset="-127"/>
                </a:endParaRPr>
              </a:p>
              <a:p>
                <a:pPr marL="263776" indent="-263776"/>
                <a:r>
                  <a:rPr lang="en-US" altLang="ko-KR" dirty="0">
                    <a:latin typeface="Franklin Gothic Book" pitchFamily="34" charset="0"/>
                    <a:ea typeface="굴림" charset="-127"/>
                  </a:rPr>
                  <a:t>Z</a:t>
                </a:r>
                <a:r>
                  <a:rPr lang="en-US" altLang="ko-KR" baseline="-25000" dirty="0">
                    <a:latin typeface="Franklin Gothic Book" pitchFamily="34" charset="0"/>
                    <a:ea typeface="굴림" charset="-127"/>
                  </a:rPr>
                  <a:t>1</a:t>
                </a:r>
                <a:r>
                  <a:rPr lang="en-US" altLang="ko-KR" dirty="0">
                    <a:latin typeface="Franklin Gothic Book" pitchFamily="34" charset="0"/>
                    <a:ea typeface="굴림" charset="-127"/>
                  </a:rPr>
                  <a:t> </a:t>
                </a:r>
                <a:r>
                  <a:rPr lang="ko-KR" altLang="en-US" dirty="0">
                    <a:latin typeface="Franklin Gothic Book" pitchFamily="34" charset="0"/>
                    <a:ea typeface="굴림" charset="-127"/>
                  </a:rPr>
                  <a:t>은 가장 높은 변동</a:t>
                </a:r>
                <a:r>
                  <a:rPr lang="en-US" altLang="ko-KR" dirty="0">
                    <a:latin typeface="Franklin Gothic Book" pitchFamily="34" charset="0"/>
                    <a:ea typeface="굴림" charset="-127"/>
                  </a:rPr>
                  <a:t>(</a:t>
                </a:r>
                <a:r>
                  <a:rPr lang="ko-KR" altLang="en-US" dirty="0">
                    <a:latin typeface="Franklin Gothic Book" pitchFamily="34" charset="0"/>
                    <a:ea typeface="굴림" charset="-127"/>
                  </a:rPr>
                  <a:t>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을 설명함</a:t>
                </a:r>
                <a:r>
                  <a:rPr lang="en-US" altLang="ko-KR" dirty="0">
                    <a:latin typeface="Franklin Gothic Book" pitchFamily="34" charset="0"/>
                    <a:ea typeface="굴림" charset="-127"/>
                  </a:rPr>
                  <a:t> (</a:t>
                </a:r>
                <a:r>
                  <a:rPr lang="ko-KR" altLang="en-US" dirty="0">
                    <a:latin typeface="Franklin Gothic Book" pitchFamily="34" charset="0"/>
                    <a:ea typeface="굴림" charset="-127"/>
                  </a:rPr>
                  <a:t>값이 퍼진 정도</a:t>
                </a:r>
                <a:r>
                  <a:rPr lang="en-US" altLang="ko-KR" dirty="0">
                    <a:latin typeface="Franklin Gothic Book" pitchFamily="34" charset="0"/>
                    <a:ea typeface="굴림" charset="-127"/>
                  </a:rPr>
                  <a:t>)</a:t>
                </a:r>
              </a:p>
              <a:p>
                <a:pPr marL="263776" indent="-263776"/>
                <a:r>
                  <a:rPr lang="en-US" altLang="ko-KR" dirty="0">
                    <a:latin typeface="Franklin Gothic Book" pitchFamily="34" charset="0"/>
                    <a:ea typeface="굴림" charset="-127"/>
                  </a:rPr>
                  <a:t>Z</a:t>
                </a:r>
                <a:r>
                  <a:rPr lang="en-US" altLang="ko-KR" baseline="-25000" dirty="0">
                    <a:latin typeface="Franklin Gothic Book" pitchFamily="34" charset="0"/>
                    <a:ea typeface="굴림" charset="-127"/>
                  </a:rPr>
                  <a:t>2</a:t>
                </a:r>
                <a:r>
                  <a:rPr lang="en-US" altLang="ko-KR" dirty="0">
                    <a:latin typeface="Franklin Gothic Book" pitchFamily="34" charset="0"/>
                    <a:ea typeface="굴림" charset="-127"/>
                  </a:rPr>
                  <a:t> </a:t>
                </a:r>
                <a:r>
                  <a:rPr lang="ko-KR" altLang="en-US" dirty="0">
                    <a:latin typeface="Franklin Gothic Book" pitchFamily="34" charset="0"/>
                    <a:ea typeface="굴림" charset="-127"/>
                  </a:rPr>
                  <a:t>은 가장 적은 변동</a:t>
                </a:r>
                <a:r>
                  <a:rPr lang="en-US" altLang="ko-KR" dirty="0">
                    <a:latin typeface="Franklin Gothic Book" pitchFamily="34" charset="0"/>
                    <a:ea typeface="굴림" charset="-127"/>
                  </a:rPr>
                  <a:t>(</a:t>
                </a:r>
                <a:r>
                  <a:rPr lang="ko-KR" altLang="en-US" dirty="0">
                    <a:latin typeface="Franklin Gothic Book" pitchFamily="34" charset="0"/>
                    <a:ea typeface="굴림" charset="-127"/>
                  </a:rPr>
                  <a:t>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을 설명함</a:t>
                </a:r>
                <a:endParaRPr lang="en-US" altLang="ko-KR" dirty="0">
                  <a:latin typeface="Franklin Gothic Book" pitchFamily="34" charset="0"/>
                  <a:ea typeface="굴림" charset="-127"/>
                </a:endParaRPr>
              </a:p>
            </p:txBody>
          </p:sp>
        </mc:Choice>
        <mc:Fallback>
          <p:sp>
            <p:nvSpPr>
              <p:cNvPr id="34819" name="Content Placeholder 3"/>
              <p:cNvSpPr>
                <a:spLocks noGrp="1" noRot="1" noChangeAspect="1" noMove="1" noResize="1" noEditPoints="1" noAdjustHandles="1" noChangeArrowheads="1" noChangeShapeType="1" noTextEdit="1"/>
              </p:cNvSpPr>
              <p:nvPr>
                <p:ph idx="1"/>
              </p:nvPr>
            </p:nvSpPr>
            <p:spPr>
              <a:blipFill>
                <a:blip r:embed="rId3"/>
                <a:stretch>
                  <a:fillRect t="-165"/>
                </a:stretch>
              </a:blipFill>
            </p:spPr>
            <p:txBody>
              <a:bodyPr/>
              <a:lstStyle/>
              <a:p>
                <a:r>
                  <a:rPr lang="ko-KR" altLang="en-US">
                    <a:noFill/>
                  </a:rPr>
                  <a:t> </a:t>
                </a:r>
              </a:p>
            </p:txBody>
          </p:sp>
        </mc:Fallback>
      </mc:AlternateContent>
      <p:graphicFrame>
        <p:nvGraphicFramePr>
          <p:cNvPr id="5" name="Content Placeholder 4"/>
          <p:cNvGraphicFramePr>
            <a:graphicFrameLocks noGrp="1"/>
          </p:cNvGraphicFramePr>
          <p:nvPr>
            <p:ph sz="quarter" idx="4294967295"/>
          </p:nvPr>
        </p:nvGraphicFramePr>
        <p:xfrm>
          <a:off x="2820988" y="2122488"/>
          <a:ext cx="4037012" cy="2243137"/>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p14="http://schemas.microsoft.com/office/powerpoint/2010/main">
        <mc:Choice Requires="p14">
          <p:contentPart p14:bwMode="auto" r:id="rId5">
            <p14:nvContentPartPr>
              <p14:cNvPr id="8" name="잉크 8">
                <a:extLst>
                  <a:ext uri="{FF2B5EF4-FFF2-40B4-BE49-F238E27FC236}">
                    <a16:creationId xmlns:a16="http://schemas.microsoft.com/office/drawing/2014/main" id="{4BA2D77A-962F-D843-899F-19DF1AFC9FFB}"/>
                  </a:ext>
                </a:extLst>
              </p14:cNvPr>
              <p14:cNvContentPartPr/>
              <p14:nvPr/>
            </p14:nvContentPartPr>
            <p14:xfrm>
              <a:off x="335590" y="2702749"/>
              <a:ext cx="397772" cy="203123"/>
            </p14:xfrm>
          </p:contentPart>
        </mc:Choice>
        <mc:Fallback xmlns="">
          <p:pic>
            <p:nvPicPr>
              <p:cNvPr id="8" name="잉크 8">
                <a:extLst>
                  <a:ext uri="{FF2B5EF4-FFF2-40B4-BE49-F238E27FC236}">
                    <a16:creationId xmlns:a16="http://schemas.microsoft.com/office/drawing/2014/main" id="{4BA2D77A-962F-D843-899F-19DF1AFC9FFB}"/>
                  </a:ext>
                </a:extLst>
              </p:cNvPr>
              <p:cNvPicPr/>
              <p:nvPr/>
            </p:nvPicPr>
            <p:blipFill>
              <a:blip r:embed="rId6"/>
              <a:stretch>
                <a:fillRect/>
              </a:stretch>
            </p:blipFill>
            <p:spPr>
              <a:xfrm>
                <a:off x="325151" y="2687983"/>
                <a:ext cx="416491" cy="23409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잉크 9">
                <a:extLst>
                  <a:ext uri="{FF2B5EF4-FFF2-40B4-BE49-F238E27FC236}">
                    <a16:creationId xmlns:a16="http://schemas.microsoft.com/office/drawing/2014/main" id="{D8F0A8F7-823D-4746-B72A-A3F07AAD2919}"/>
                  </a:ext>
                </a:extLst>
              </p14:cNvPr>
              <p14:cNvContentPartPr/>
              <p14:nvPr/>
            </p14:nvContentPartPr>
            <p14:xfrm>
              <a:off x="834550" y="2389964"/>
              <a:ext cx="1631714" cy="1416129"/>
            </p14:xfrm>
          </p:contentPart>
        </mc:Choice>
        <mc:Fallback xmlns="">
          <p:pic>
            <p:nvPicPr>
              <p:cNvPr id="9" name="잉크 9">
                <a:extLst>
                  <a:ext uri="{FF2B5EF4-FFF2-40B4-BE49-F238E27FC236}">
                    <a16:creationId xmlns:a16="http://schemas.microsoft.com/office/drawing/2014/main" id="{D8F0A8F7-823D-4746-B72A-A3F07AAD2919}"/>
                  </a:ext>
                </a:extLst>
              </p:cNvPr>
              <p:cNvPicPr/>
              <p:nvPr/>
            </p:nvPicPr>
            <p:blipFill>
              <a:blip r:embed="rId8"/>
              <a:stretch>
                <a:fillRect/>
              </a:stretch>
            </p:blipFill>
            <p:spPr>
              <a:xfrm>
                <a:off x="825911" y="2381683"/>
                <a:ext cx="1649712" cy="1429811"/>
              </a:xfrm>
              <a:prstGeom prst="rect">
                <a:avLst/>
              </a:prstGeom>
            </p:spPr>
          </p:pic>
        </mc:Fallback>
      </mc:AlternateContent>
    </p:spTree>
    <p:extLst>
      <p:ext uri="{BB962C8B-B14F-4D97-AF65-F5344CB8AC3E}">
        <p14:creationId xmlns:p14="http://schemas.microsoft.com/office/powerpoint/2010/main" val="21067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고유 벡터</a:t>
            </a:r>
            <a:r>
              <a:rPr lang="en-US" altLang="ko-KR" dirty="0"/>
              <a:t>(Eigen vector)</a:t>
            </a:r>
            <a:endParaRPr lang="ko-KR" altLang="en-US" dirty="0"/>
          </a:p>
        </p:txBody>
      </p:sp>
      <p:sp>
        <p:nvSpPr>
          <p:cNvPr id="3" name="내용 개체 틀 2"/>
          <p:cNvSpPr>
            <a:spLocks noGrp="1"/>
          </p:cNvSpPr>
          <p:nvPr>
            <p:ph idx="1"/>
          </p:nvPr>
        </p:nvSpPr>
        <p:spPr/>
        <p:txBody>
          <a:bodyPr/>
          <a:lstStyle/>
          <a:p>
            <a:r>
              <a:rPr lang="en-US" altLang="ko-KR" dirty="0"/>
              <a:t>PCA</a:t>
            </a:r>
            <a:r>
              <a:rPr lang="ko-KR" altLang="en-US" dirty="0"/>
              <a:t>는 변수간의 선형조합을 찾기 위함</a:t>
            </a:r>
            <a:endParaRPr lang="en-US" altLang="ko-KR" dirty="0"/>
          </a:p>
          <a:p>
            <a:pPr lvl="1"/>
            <a:r>
              <a:rPr lang="ko-KR" altLang="en-US" dirty="0"/>
              <a:t>가장 많은 변동을 설명할 수 있어야 함</a:t>
            </a:r>
            <a:endParaRPr lang="en-US" altLang="ko-KR" dirty="0"/>
          </a:p>
          <a:p>
            <a:pPr lvl="1"/>
            <a:r>
              <a:rPr lang="ko-KR" altLang="en-US" dirty="0"/>
              <a:t>고유 벡터</a:t>
            </a:r>
            <a:r>
              <a:rPr lang="en-US" altLang="ko-KR" dirty="0"/>
              <a:t>(Eigen vector)</a:t>
            </a:r>
          </a:p>
          <a:p>
            <a:pPr lvl="2"/>
            <a:r>
              <a:rPr lang="ko-KR" altLang="en-US" dirty="0"/>
              <a:t>선형 변환을 하더라도 동일한 방향을 갖는 </a:t>
            </a:r>
            <a:r>
              <a:rPr lang="en-US" altLang="ko-KR" dirty="0"/>
              <a:t>0</a:t>
            </a:r>
            <a:r>
              <a:rPr lang="ko-KR" altLang="en-US" dirty="0"/>
              <a:t>이 아닌 벡터</a:t>
            </a:r>
            <a:endParaRPr lang="en-US" altLang="ko-KR" dirty="0"/>
          </a:p>
          <a:p>
            <a:pPr lvl="2"/>
            <a:endParaRPr lang="en-US" altLang="ko-KR" dirty="0"/>
          </a:p>
          <a:p>
            <a:r>
              <a:rPr lang="en-US" altLang="ko-KR" dirty="0"/>
              <a:t>PCA</a:t>
            </a:r>
          </a:p>
          <a:p>
            <a:pPr lvl="1"/>
            <a:r>
              <a:rPr lang="ko-KR" altLang="en-US" dirty="0"/>
              <a:t>공분산 행렬의 고유 벡터에 데이터를 </a:t>
            </a:r>
            <a:r>
              <a:rPr lang="ko-KR" altLang="en-US" dirty="0" err="1"/>
              <a:t>정사영</a:t>
            </a:r>
            <a:r>
              <a:rPr lang="ko-KR" altLang="en-US" dirty="0"/>
              <a:t> 내린 것</a:t>
            </a:r>
          </a:p>
        </p:txBody>
      </p:sp>
      <p:pic>
        <p:nvPicPr>
          <p:cNvPr id="5" name="그림 4"/>
          <p:cNvPicPr>
            <a:picLocks noChangeAspect="1"/>
          </p:cNvPicPr>
          <p:nvPr/>
        </p:nvPicPr>
        <p:blipFill>
          <a:blip r:embed="rId2"/>
          <a:stretch>
            <a:fillRect/>
          </a:stretch>
        </p:blipFill>
        <p:spPr>
          <a:xfrm>
            <a:off x="3861048" y="3219822"/>
            <a:ext cx="2484276" cy="1325305"/>
          </a:xfrm>
          <a:prstGeom prst="rect">
            <a:avLst/>
          </a:prstGeom>
        </p:spPr>
      </p:pic>
      <p:pic>
        <p:nvPicPr>
          <p:cNvPr id="6" name="그림 5"/>
          <p:cNvPicPr>
            <a:picLocks noChangeAspect="1"/>
          </p:cNvPicPr>
          <p:nvPr/>
        </p:nvPicPr>
        <p:blipFill>
          <a:blip r:embed="rId3"/>
          <a:stretch>
            <a:fillRect/>
          </a:stretch>
        </p:blipFill>
        <p:spPr>
          <a:xfrm>
            <a:off x="566682" y="3219822"/>
            <a:ext cx="2678650" cy="1458162"/>
          </a:xfrm>
          <a:prstGeom prst="rect">
            <a:avLst/>
          </a:prstGeom>
        </p:spPr>
      </p:pic>
    </p:spTree>
    <p:extLst>
      <p:ext uri="{BB962C8B-B14F-4D97-AF65-F5344CB8AC3E}">
        <p14:creationId xmlns:p14="http://schemas.microsoft.com/office/powerpoint/2010/main" val="4113999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defRPr/>
            </a:pPr>
            <a:r>
              <a:rPr lang="ko-KR" altLang="en-US" dirty="0">
                <a:ea typeface="굴림" charset="-127"/>
              </a:rPr>
              <a:t>주성분 분석의 일반화</a:t>
            </a:r>
            <a:endParaRPr lang="en-US" altLang="ko-KR" dirty="0">
              <a:ea typeface="굴림" charset="-127"/>
            </a:endParaRPr>
          </a:p>
        </p:txBody>
      </p:sp>
      <p:sp>
        <p:nvSpPr>
          <p:cNvPr id="38915" name="Content Placeholder 2"/>
          <p:cNvSpPr>
            <a:spLocks noGrp="1"/>
          </p:cNvSpPr>
          <p:nvPr>
            <p:ph idx="1"/>
          </p:nvPr>
        </p:nvSpPr>
        <p:spPr/>
        <p:txBody>
          <a:bodyPr/>
          <a:lstStyle/>
          <a:p>
            <a:pPr marL="0" indent="0">
              <a:buNone/>
            </a:pPr>
            <a:r>
              <a:rPr lang="en-US" altLang="ko-KR" dirty="0">
                <a:latin typeface="Franklin Gothic Book" pitchFamily="34" charset="0"/>
                <a:ea typeface="굴림" charset="-127"/>
              </a:rPr>
              <a:t>X</a:t>
            </a:r>
            <a:r>
              <a:rPr lang="en-US" altLang="ko-KR" baseline="-25000" dirty="0">
                <a:latin typeface="Franklin Gothic Book" pitchFamily="34" charset="0"/>
                <a:ea typeface="굴림" charset="-127"/>
              </a:rPr>
              <a:t>1</a:t>
            </a:r>
            <a:r>
              <a:rPr lang="en-US" altLang="ko-KR" dirty="0">
                <a:latin typeface="Franklin Gothic Book" pitchFamily="34" charset="0"/>
                <a:ea typeface="굴림" charset="-127"/>
              </a:rPr>
              <a:t>, X</a:t>
            </a:r>
            <a:r>
              <a:rPr lang="en-US" altLang="ko-KR" baseline="-25000" dirty="0">
                <a:latin typeface="Franklin Gothic Book" pitchFamily="34" charset="0"/>
                <a:ea typeface="굴림" charset="-127"/>
              </a:rPr>
              <a:t>2</a:t>
            </a:r>
            <a:r>
              <a:rPr lang="en-US" altLang="ko-KR" dirty="0">
                <a:latin typeface="Franklin Gothic Book" pitchFamily="34" charset="0"/>
                <a:ea typeface="굴림" charset="-127"/>
              </a:rPr>
              <a:t>, X</a:t>
            </a:r>
            <a:r>
              <a:rPr lang="en-US" altLang="ko-KR" baseline="-25000" dirty="0">
                <a:latin typeface="Franklin Gothic Book" pitchFamily="34" charset="0"/>
                <a:ea typeface="굴림" charset="-127"/>
              </a:rPr>
              <a:t>3</a:t>
            </a:r>
            <a:r>
              <a:rPr lang="en-US" altLang="ko-KR" dirty="0">
                <a:latin typeface="Franklin Gothic Book" pitchFamily="34" charset="0"/>
                <a:ea typeface="굴림" charset="-127"/>
              </a:rPr>
              <a:t>, … </a:t>
            </a:r>
            <a:r>
              <a:rPr lang="en-US" altLang="ko-KR" dirty="0" err="1">
                <a:latin typeface="Franklin Gothic Book" pitchFamily="34" charset="0"/>
                <a:ea typeface="굴림" charset="-127"/>
              </a:rPr>
              <a:t>X</a:t>
            </a:r>
            <a:r>
              <a:rPr lang="en-US" altLang="ko-KR" baseline="-25000" dirty="0" err="1">
                <a:latin typeface="Franklin Gothic Book" pitchFamily="34" charset="0"/>
                <a:ea typeface="굴림" charset="-127"/>
              </a:rPr>
              <a:t>p</a:t>
            </a:r>
            <a:r>
              <a:rPr lang="en-US" altLang="ko-KR" dirty="0">
                <a:latin typeface="Franklin Gothic Book" pitchFamily="34" charset="0"/>
                <a:ea typeface="굴림" charset="-127"/>
              </a:rPr>
              <a:t>, :</a:t>
            </a:r>
            <a:r>
              <a:rPr lang="ko-KR" altLang="en-US" dirty="0">
                <a:latin typeface="Franklin Gothic Book" pitchFamily="34" charset="0"/>
                <a:ea typeface="굴림" charset="-127"/>
              </a:rPr>
              <a:t> 기존에 존재하는 </a:t>
            </a:r>
            <a:r>
              <a:rPr lang="en-US" altLang="ko-KR" dirty="0">
                <a:latin typeface="Franklin Gothic Book" pitchFamily="34" charset="0"/>
                <a:ea typeface="굴림" charset="-127"/>
              </a:rPr>
              <a:t>p</a:t>
            </a:r>
            <a:r>
              <a:rPr lang="ko-KR" altLang="en-US" dirty="0">
                <a:latin typeface="Franklin Gothic Book" pitchFamily="34" charset="0"/>
                <a:ea typeface="굴림" charset="-127"/>
              </a:rPr>
              <a:t>개의 변수 </a:t>
            </a:r>
            <a:endParaRPr lang="en-US" altLang="ko-KR" dirty="0">
              <a:latin typeface="Franklin Gothic Book" pitchFamily="34" charset="0"/>
              <a:ea typeface="굴림" charset="-127"/>
            </a:endParaRPr>
          </a:p>
          <a:p>
            <a:pPr marL="0" indent="0">
              <a:buNone/>
            </a:pPr>
            <a:endParaRPr lang="en-US" altLang="ko-KR" dirty="0">
              <a:latin typeface="Franklin Gothic Book" pitchFamily="34" charset="0"/>
              <a:ea typeface="굴림" charset="-127"/>
            </a:endParaRPr>
          </a:p>
          <a:p>
            <a:pPr marL="0" indent="0">
              <a:buNone/>
            </a:pPr>
            <a:r>
              <a:rPr lang="en-US" altLang="ko-KR" dirty="0">
                <a:latin typeface="Franklin Gothic Book" pitchFamily="34" charset="0"/>
                <a:ea typeface="굴림" charset="-127"/>
              </a:rPr>
              <a:t>Z</a:t>
            </a:r>
            <a:r>
              <a:rPr lang="en-US" altLang="ko-KR" baseline="-25000" dirty="0">
                <a:latin typeface="Franklin Gothic Book" pitchFamily="34" charset="0"/>
                <a:ea typeface="굴림" charset="-127"/>
              </a:rPr>
              <a:t>1</a:t>
            </a:r>
            <a:r>
              <a:rPr lang="en-US" altLang="ko-KR" dirty="0">
                <a:latin typeface="Franklin Gothic Book" pitchFamily="34" charset="0"/>
                <a:ea typeface="굴림" charset="-127"/>
              </a:rPr>
              <a:t>, Z</a:t>
            </a:r>
            <a:r>
              <a:rPr lang="en-US" altLang="ko-KR" baseline="-25000" dirty="0">
                <a:latin typeface="Franklin Gothic Book" pitchFamily="34" charset="0"/>
                <a:ea typeface="굴림" charset="-127"/>
              </a:rPr>
              <a:t>2</a:t>
            </a:r>
            <a:r>
              <a:rPr lang="en-US" altLang="ko-KR" dirty="0">
                <a:latin typeface="Franklin Gothic Book" pitchFamily="34" charset="0"/>
                <a:ea typeface="굴림" charset="-127"/>
              </a:rPr>
              <a:t>, Z</a:t>
            </a:r>
            <a:r>
              <a:rPr lang="en-US" altLang="ko-KR" baseline="-25000" dirty="0">
                <a:latin typeface="Franklin Gothic Book" pitchFamily="34" charset="0"/>
                <a:ea typeface="굴림" charset="-127"/>
              </a:rPr>
              <a:t>3</a:t>
            </a:r>
            <a:r>
              <a:rPr lang="en-US" altLang="ko-KR" dirty="0">
                <a:latin typeface="Franklin Gothic Book" pitchFamily="34" charset="0"/>
                <a:ea typeface="굴림" charset="-127"/>
              </a:rPr>
              <a:t>, … </a:t>
            </a:r>
            <a:r>
              <a:rPr lang="en-US" altLang="ko-KR" dirty="0" err="1">
                <a:latin typeface="Franklin Gothic Book" pitchFamily="34" charset="0"/>
                <a:ea typeface="굴림" charset="-127"/>
              </a:rPr>
              <a:t>Z</a:t>
            </a:r>
            <a:r>
              <a:rPr lang="en-US" altLang="ko-KR" baseline="-25000" dirty="0" err="1">
                <a:latin typeface="Franklin Gothic Book" pitchFamily="34" charset="0"/>
                <a:ea typeface="굴림" charset="-127"/>
              </a:rPr>
              <a:t>p</a:t>
            </a:r>
            <a:r>
              <a:rPr lang="en-US" altLang="ko-KR" dirty="0">
                <a:latin typeface="Franklin Gothic Book" pitchFamily="34" charset="0"/>
                <a:ea typeface="굴림" charset="-127"/>
              </a:rPr>
              <a:t>, : </a:t>
            </a:r>
            <a:r>
              <a:rPr lang="ko-KR" altLang="en-US" dirty="0">
                <a:latin typeface="Franklin Gothic Book" pitchFamily="34" charset="0"/>
                <a:ea typeface="굴림" charset="-127"/>
              </a:rPr>
              <a:t>기존 </a:t>
            </a:r>
            <a:r>
              <a:rPr lang="en-US" altLang="ko-KR" dirty="0">
                <a:latin typeface="Franklin Gothic Book" pitchFamily="34" charset="0"/>
                <a:ea typeface="굴림" charset="-127"/>
              </a:rPr>
              <a:t>p</a:t>
            </a:r>
            <a:r>
              <a:rPr lang="ko-KR" altLang="en-US" dirty="0">
                <a:latin typeface="Franklin Gothic Book" pitchFamily="34" charset="0"/>
                <a:ea typeface="굴림" charset="-127"/>
              </a:rPr>
              <a:t>개 변수의 가중 평균으로 구성된 새로운 </a:t>
            </a:r>
            <a:r>
              <a:rPr lang="en-US" altLang="ko-KR" dirty="0">
                <a:latin typeface="Franklin Gothic Book" pitchFamily="34" charset="0"/>
                <a:ea typeface="굴림" charset="-127"/>
              </a:rPr>
              <a:t>p</a:t>
            </a:r>
            <a:r>
              <a:rPr lang="ko-KR" altLang="en-US" dirty="0">
                <a:latin typeface="Franklin Gothic Book" pitchFamily="34" charset="0"/>
                <a:ea typeface="굴림" charset="-127"/>
              </a:rPr>
              <a:t>개의 변수</a:t>
            </a:r>
            <a:endParaRPr lang="en-US" altLang="ko-KR" dirty="0">
              <a:latin typeface="Franklin Gothic Book" pitchFamily="34" charset="0"/>
              <a:ea typeface="굴림" charset="-127"/>
            </a:endParaRPr>
          </a:p>
          <a:p>
            <a:pPr marL="0" indent="0">
              <a:buNone/>
            </a:pPr>
            <a:endParaRPr lang="en-US" altLang="ko-KR" dirty="0">
              <a:latin typeface="Franklin Gothic Book" pitchFamily="34" charset="0"/>
              <a:ea typeface="굴림" charset="-127"/>
            </a:endParaRPr>
          </a:p>
          <a:p>
            <a:pPr marL="0" indent="0">
              <a:buNone/>
            </a:pPr>
            <a:r>
              <a:rPr lang="ko-KR" altLang="en-US" dirty="0">
                <a:latin typeface="Franklin Gothic Book" pitchFamily="34" charset="0"/>
                <a:ea typeface="굴림" charset="-127"/>
              </a:rPr>
              <a:t>모든 </a:t>
            </a:r>
            <a:r>
              <a:rPr lang="en-US" altLang="ko-KR" dirty="0">
                <a:latin typeface="Franklin Gothic Book" pitchFamily="34" charset="0"/>
                <a:ea typeface="굴림" charset="-127"/>
              </a:rPr>
              <a:t>Z </a:t>
            </a:r>
            <a:r>
              <a:rPr lang="ko-KR" altLang="en-US" dirty="0">
                <a:latin typeface="Franklin Gothic Book" pitchFamily="34" charset="0"/>
                <a:ea typeface="굴림" charset="-127"/>
              </a:rPr>
              <a:t>변수 쌍 간의 상관관계는 </a:t>
            </a:r>
            <a:r>
              <a:rPr lang="en-US" altLang="ko-KR" dirty="0">
                <a:latin typeface="Franklin Gothic Book" pitchFamily="34" charset="0"/>
                <a:ea typeface="굴림" charset="-127"/>
              </a:rPr>
              <a:t>0 </a:t>
            </a:r>
            <a:r>
              <a:rPr lang="ko-KR" altLang="en-US" dirty="0">
                <a:latin typeface="Franklin Gothic Book" pitchFamily="34" charset="0"/>
                <a:ea typeface="굴림" charset="-127"/>
              </a:rPr>
              <a:t>임</a:t>
            </a:r>
            <a:endParaRPr lang="en-US" altLang="ko-KR" dirty="0">
              <a:latin typeface="Franklin Gothic Book" pitchFamily="34" charset="0"/>
              <a:ea typeface="굴림" charset="-127"/>
            </a:endParaRPr>
          </a:p>
          <a:p>
            <a:pPr marL="0" indent="0">
              <a:buNone/>
            </a:pPr>
            <a:endParaRPr lang="en-US" altLang="ko-KR" dirty="0">
              <a:latin typeface="Franklin Gothic Book" pitchFamily="34" charset="0"/>
              <a:ea typeface="굴림" charset="-127"/>
            </a:endParaRPr>
          </a:p>
          <a:p>
            <a:pPr marL="0" indent="0">
              <a:buNone/>
            </a:pPr>
            <a:r>
              <a:rPr lang="en-US" altLang="ko-KR" dirty="0">
                <a:latin typeface="Franklin Gothic Book" pitchFamily="34" charset="0"/>
                <a:ea typeface="굴림" charset="-127"/>
              </a:rPr>
              <a:t>Z</a:t>
            </a:r>
            <a:r>
              <a:rPr lang="ko-KR" altLang="en-US" dirty="0">
                <a:latin typeface="Franklin Gothic Book" pitchFamily="34" charset="0"/>
                <a:ea typeface="굴림" charset="-127"/>
              </a:rPr>
              <a:t>값이 갖는 분산 크기 순으로 정렬</a:t>
            </a:r>
            <a:r>
              <a:rPr lang="en-US" altLang="ko-KR" dirty="0">
                <a:latin typeface="Franklin Gothic Book" pitchFamily="34" charset="0"/>
                <a:ea typeface="굴림" charset="-127"/>
              </a:rPr>
              <a:t>(Z</a:t>
            </a:r>
            <a:r>
              <a:rPr lang="en-US" altLang="ko-KR" baseline="-25000" dirty="0">
                <a:latin typeface="Franklin Gothic Book" pitchFamily="34" charset="0"/>
                <a:ea typeface="굴림" charset="-127"/>
              </a:rPr>
              <a:t>1 </a:t>
            </a:r>
            <a:r>
              <a:rPr lang="en-US" altLang="ko-KR" dirty="0">
                <a:latin typeface="Franklin Gothic Book" pitchFamily="34" charset="0"/>
                <a:ea typeface="굴림" charset="-127"/>
              </a:rPr>
              <a:t>:</a:t>
            </a:r>
            <a:r>
              <a:rPr lang="ko-KR" altLang="en-US" dirty="0">
                <a:latin typeface="Franklin Gothic Book" pitchFamily="34" charset="0"/>
                <a:ea typeface="굴림" charset="-127"/>
              </a:rPr>
              <a:t>분산이 가장 큼</a:t>
            </a:r>
            <a:r>
              <a:rPr lang="en-US" altLang="ko-KR" dirty="0">
                <a:latin typeface="Franklin Gothic Book" pitchFamily="34" charset="0"/>
                <a:ea typeface="굴림" charset="-127"/>
              </a:rPr>
              <a:t>, </a:t>
            </a:r>
            <a:r>
              <a:rPr lang="en-US" altLang="ko-KR" dirty="0" err="1">
                <a:latin typeface="Franklin Gothic Book" pitchFamily="34" charset="0"/>
                <a:ea typeface="굴림" charset="-127"/>
              </a:rPr>
              <a:t>Zp</a:t>
            </a:r>
            <a:r>
              <a:rPr lang="en-US" altLang="ko-KR" baseline="-25000" dirty="0">
                <a:latin typeface="Franklin Gothic Book" pitchFamily="34" charset="0"/>
                <a:ea typeface="굴림" charset="-127"/>
              </a:rPr>
              <a:t> </a:t>
            </a:r>
            <a:r>
              <a:rPr lang="en-US" altLang="ko-KR" dirty="0">
                <a:latin typeface="Franklin Gothic Book" pitchFamily="34" charset="0"/>
                <a:ea typeface="굴림" charset="-127"/>
              </a:rPr>
              <a:t>: </a:t>
            </a:r>
            <a:r>
              <a:rPr lang="ko-KR" altLang="en-US" dirty="0">
                <a:latin typeface="Franklin Gothic Book" pitchFamily="34" charset="0"/>
                <a:ea typeface="굴림" charset="-127"/>
              </a:rPr>
              <a:t>분산이 가장 작음</a:t>
            </a:r>
            <a:r>
              <a:rPr lang="en-US" altLang="ko-KR" dirty="0">
                <a:latin typeface="Franklin Gothic Book" pitchFamily="34" charset="0"/>
                <a:ea typeface="굴림" charset="-127"/>
              </a:rPr>
              <a:t>)</a:t>
            </a:r>
          </a:p>
          <a:p>
            <a:pPr marL="0" indent="0">
              <a:buNone/>
            </a:pPr>
            <a:endParaRPr lang="en-US" altLang="ko-KR" dirty="0">
              <a:latin typeface="Franklin Gothic Book" pitchFamily="34" charset="0"/>
              <a:ea typeface="굴림" charset="-127"/>
            </a:endParaRPr>
          </a:p>
          <a:p>
            <a:pPr marL="0" indent="0">
              <a:buNone/>
            </a:pPr>
            <a:r>
              <a:rPr lang="ko-KR" altLang="en-US" dirty="0">
                <a:latin typeface="Franklin Gothic Book" pitchFamily="34" charset="0"/>
                <a:ea typeface="굴림" charset="-127"/>
              </a:rPr>
              <a:t>일반적으로</a:t>
            </a:r>
            <a:r>
              <a:rPr lang="en-US" altLang="ko-KR" dirty="0">
                <a:latin typeface="Franklin Gothic Book" pitchFamily="34" charset="0"/>
                <a:ea typeface="굴림" charset="-127"/>
              </a:rPr>
              <a:t>, </a:t>
            </a:r>
            <a:r>
              <a:rPr lang="ko-KR" altLang="en-US" dirty="0">
                <a:latin typeface="Franklin Gothic Book" pitchFamily="34" charset="0"/>
                <a:ea typeface="굴림" charset="-127"/>
              </a:rPr>
              <a:t>처음 몇 개의 </a:t>
            </a:r>
            <a:r>
              <a:rPr lang="en-US" altLang="ko-KR" dirty="0">
                <a:latin typeface="Franklin Gothic Book" pitchFamily="34" charset="0"/>
                <a:ea typeface="굴림" charset="-127"/>
              </a:rPr>
              <a:t>Z </a:t>
            </a:r>
            <a:r>
              <a:rPr lang="ko-KR" altLang="en-US" dirty="0">
                <a:latin typeface="Franklin Gothic Book" pitchFamily="34" charset="0"/>
                <a:ea typeface="굴림" charset="-127"/>
              </a:rPr>
              <a:t>변수에 대부분의 분산</a:t>
            </a:r>
            <a:r>
              <a:rPr lang="en-US" altLang="ko-KR" dirty="0">
                <a:latin typeface="Franklin Gothic Book" pitchFamily="34" charset="0"/>
                <a:ea typeface="굴림" charset="-127"/>
              </a:rPr>
              <a:t>(</a:t>
            </a:r>
            <a:r>
              <a:rPr lang="ko-KR" altLang="en-US" dirty="0">
                <a:latin typeface="Franklin Gothic Book" pitchFamily="34" charset="0"/>
                <a:ea typeface="굴림" charset="-127"/>
              </a:rPr>
              <a:t>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가 포함되어 있으므로 나머지 </a:t>
            </a:r>
            <a:r>
              <a:rPr lang="en-US" altLang="ko-KR" dirty="0">
                <a:latin typeface="Franklin Gothic Book" pitchFamily="34" charset="0"/>
                <a:ea typeface="굴림" charset="-127"/>
              </a:rPr>
              <a:t>Z</a:t>
            </a:r>
            <a:r>
              <a:rPr lang="ko-KR" altLang="en-US" dirty="0" err="1">
                <a:latin typeface="Franklin Gothic Book" pitchFamily="34" charset="0"/>
                <a:ea typeface="굴림" charset="-127"/>
              </a:rPr>
              <a:t>는사용하지</a:t>
            </a:r>
            <a:r>
              <a:rPr lang="ko-KR" altLang="en-US" dirty="0">
                <a:latin typeface="Franklin Gothic Book" pitchFamily="34" charset="0"/>
                <a:ea typeface="굴림" charset="-127"/>
              </a:rPr>
              <a:t> 않아도 됨</a:t>
            </a:r>
            <a:endParaRPr lang="en-US" altLang="ko-KR" dirty="0">
              <a:latin typeface="Franklin Gothic Book" pitchFamily="34" charset="0"/>
              <a:ea typeface="굴림" charset="-127"/>
            </a:endParaRPr>
          </a:p>
        </p:txBody>
      </p:sp>
    </p:spTree>
    <p:extLst>
      <p:ext uri="{BB962C8B-B14F-4D97-AF65-F5344CB8AC3E}">
        <p14:creationId xmlns:p14="http://schemas.microsoft.com/office/powerpoint/2010/main" val="12825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defRPr/>
            </a:pPr>
            <a:r>
              <a:rPr lang="ko-KR" altLang="en-US" dirty="0">
                <a:ea typeface="굴림" charset="-127"/>
              </a:rPr>
              <a:t>예제 </a:t>
            </a:r>
            <a:r>
              <a:rPr lang="en-US" altLang="ko-KR" dirty="0">
                <a:ea typeface="굴림" charset="-127"/>
              </a:rPr>
              <a:t>– </a:t>
            </a:r>
            <a:r>
              <a:rPr lang="ko-KR" altLang="en-US" dirty="0">
                <a:ea typeface="굴림" charset="-127"/>
              </a:rPr>
              <a:t>데이터에 </a:t>
            </a:r>
            <a:r>
              <a:rPr lang="en-US" altLang="ko-KR" dirty="0">
                <a:ea typeface="굴림" charset="-127"/>
              </a:rPr>
              <a:t>PCA </a:t>
            </a:r>
            <a:r>
              <a:rPr lang="ko-KR" altLang="en-US" dirty="0">
                <a:ea typeface="굴림" charset="-127"/>
              </a:rPr>
              <a:t>적용</a:t>
            </a:r>
            <a:endParaRPr lang="en-US" altLang="ko-KR" dirty="0">
              <a:ea typeface="굴림" charset="-127"/>
            </a:endParaRPr>
          </a:p>
        </p:txBody>
      </p:sp>
      <p:sp>
        <p:nvSpPr>
          <p:cNvPr id="39939" name="Content Placeholder 4"/>
          <p:cNvSpPr>
            <a:spLocks noGrp="1"/>
          </p:cNvSpPr>
          <p:nvPr>
            <p:ph idx="1"/>
          </p:nvPr>
        </p:nvSpPr>
        <p:spPr/>
        <p:txBody>
          <a:bodyPr/>
          <a:lstStyle/>
          <a:p>
            <a:pPr eaLnBrk="1" hangingPunct="1"/>
            <a:r>
              <a:rPr lang="ko-KR" altLang="en-US" dirty="0">
                <a:latin typeface="Franklin Gothic Book" pitchFamily="34" charset="0"/>
                <a:ea typeface="굴림" charset="-127"/>
              </a:rPr>
              <a:t>초기 </a:t>
            </a:r>
            <a:r>
              <a:rPr lang="en-US" altLang="ko-KR" dirty="0">
                <a:latin typeface="Franklin Gothic Book" pitchFamily="34" charset="0"/>
                <a:ea typeface="굴림" charset="-127"/>
              </a:rPr>
              <a:t>6</a:t>
            </a:r>
            <a:r>
              <a:rPr lang="ko-KR" altLang="en-US" dirty="0">
                <a:latin typeface="Franklin Gothic Book" pitchFamily="34" charset="0"/>
                <a:ea typeface="굴림" charset="-127"/>
              </a:rPr>
              <a:t>개의 주성분 표현</a:t>
            </a:r>
            <a:endParaRPr lang="en-US" altLang="ko-KR" dirty="0">
              <a:latin typeface="Franklin Gothic Book" pitchFamily="34" charset="0"/>
              <a:ea typeface="굴림" charset="-127"/>
            </a:endParaRPr>
          </a:p>
          <a:p>
            <a:pPr eaLnBrk="1" hangingPunct="1"/>
            <a:r>
              <a:rPr lang="en-US" altLang="ko-KR" dirty="0">
                <a:latin typeface="Franklin Gothic Book" pitchFamily="34" charset="0"/>
                <a:ea typeface="굴림" charset="-127"/>
              </a:rPr>
              <a:t>2</a:t>
            </a:r>
            <a:r>
              <a:rPr lang="ko-KR" altLang="en-US" dirty="0">
                <a:latin typeface="Franklin Gothic Book" pitchFamily="34" charset="0"/>
                <a:ea typeface="굴림" charset="-127"/>
              </a:rPr>
              <a:t>개의 주성분만으로 </a:t>
            </a:r>
            <a:r>
              <a:rPr lang="en-US" altLang="ko-KR" dirty="0">
                <a:latin typeface="Franklin Gothic Book" pitchFamily="34" charset="0"/>
                <a:ea typeface="굴림" charset="-127"/>
              </a:rPr>
              <a:t>93%</a:t>
            </a:r>
            <a:r>
              <a:rPr lang="ko-KR" altLang="en-US" dirty="0">
                <a:latin typeface="Franklin Gothic Book" pitchFamily="34" charset="0"/>
                <a:ea typeface="굴림" charset="-127"/>
              </a:rPr>
              <a:t>의 변동</a:t>
            </a:r>
            <a:r>
              <a:rPr lang="en-US" altLang="ko-KR" dirty="0">
                <a:latin typeface="Franklin Gothic Book" pitchFamily="34" charset="0"/>
                <a:ea typeface="굴림" charset="-127"/>
              </a:rPr>
              <a:t>(</a:t>
            </a:r>
            <a:r>
              <a:rPr lang="ko-KR" altLang="en-US" dirty="0">
                <a:latin typeface="Franklin Gothic Book" pitchFamily="34" charset="0"/>
                <a:ea typeface="굴림" charset="-127"/>
              </a:rPr>
              <a:t>정보</a:t>
            </a:r>
            <a:r>
              <a:rPr lang="en-US" altLang="ko-KR" dirty="0">
                <a:latin typeface="Franklin Gothic Book" pitchFamily="34" charset="0"/>
                <a:ea typeface="굴림" charset="-127"/>
              </a:rPr>
              <a:t>)</a:t>
            </a:r>
            <a:r>
              <a:rPr lang="ko-KR" altLang="en-US" dirty="0">
                <a:latin typeface="Franklin Gothic Book" pitchFamily="34" charset="0"/>
                <a:ea typeface="굴림" charset="-127"/>
              </a:rPr>
              <a:t>을 설명할 수 있음</a:t>
            </a:r>
          </a:p>
          <a:p>
            <a:pPr eaLnBrk="1" hangingPunct="1"/>
            <a:r>
              <a:rPr lang="en-US" altLang="ko-KR" sz="831" dirty="0">
                <a:solidFill>
                  <a:srgbClr val="C00000"/>
                </a:solidFill>
                <a:latin typeface="Franklin Gothic Book" pitchFamily="34" charset="0"/>
                <a:ea typeface="굴림" charset="-127"/>
              </a:rPr>
              <a:t>Note: data differ slightly from text(</a:t>
            </a:r>
            <a:r>
              <a:rPr lang="ko-KR" altLang="en-US" sz="831" dirty="0">
                <a:solidFill>
                  <a:srgbClr val="C00000"/>
                </a:solidFill>
                <a:latin typeface="Franklin Gothic Book" pitchFamily="34" charset="0"/>
                <a:ea typeface="굴림" charset="-127"/>
              </a:rPr>
              <a:t>어떤 의미인지</a:t>
            </a:r>
            <a:r>
              <a:rPr lang="en-US" altLang="ko-KR" sz="831" dirty="0">
                <a:solidFill>
                  <a:srgbClr val="C00000"/>
                </a:solidFill>
                <a:latin typeface="Franklin Gothic Book" pitchFamily="34" charset="0"/>
                <a:ea typeface="굴림" charset="-127"/>
              </a:rPr>
              <a:t>)</a:t>
            </a:r>
          </a:p>
        </p:txBody>
      </p:sp>
      <p:pic>
        <p:nvPicPr>
          <p:cNvPr id="3994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2263" y="2324219"/>
            <a:ext cx="4166026" cy="215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잉크 4">
                <a:extLst>
                  <a:ext uri="{FF2B5EF4-FFF2-40B4-BE49-F238E27FC236}">
                    <a16:creationId xmlns:a16="http://schemas.microsoft.com/office/drawing/2014/main" id="{42914957-B5E4-E547-A34C-E21522125190}"/>
                  </a:ext>
                </a:extLst>
              </p14:cNvPr>
              <p14:cNvContentPartPr/>
              <p14:nvPr/>
            </p14:nvContentPartPr>
            <p14:xfrm>
              <a:off x="2288562" y="2998585"/>
              <a:ext cx="1319179" cy="38381"/>
            </p14:xfrm>
          </p:contentPart>
        </mc:Choice>
        <mc:Fallback xmlns="">
          <p:pic>
            <p:nvPicPr>
              <p:cNvPr id="4" name="잉크 4">
                <a:extLst>
                  <a:ext uri="{FF2B5EF4-FFF2-40B4-BE49-F238E27FC236}">
                    <a16:creationId xmlns:a16="http://schemas.microsoft.com/office/drawing/2014/main" id="{42914957-B5E4-E547-A34C-E21522125190}"/>
                  </a:ext>
                </a:extLst>
              </p:cNvPr>
              <p:cNvPicPr/>
              <p:nvPr/>
            </p:nvPicPr>
            <p:blipFill>
              <a:blip r:embed="rId5"/>
              <a:stretch>
                <a:fillRect/>
              </a:stretch>
            </p:blipFill>
            <p:spPr>
              <a:xfrm>
                <a:off x="2278121" y="2987824"/>
                <a:ext cx="1342581" cy="6097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잉크 7">
                <a:extLst>
                  <a:ext uri="{FF2B5EF4-FFF2-40B4-BE49-F238E27FC236}">
                    <a16:creationId xmlns:a16="http://schemas.microsoft.com/office/drawing/2014/main" id="{F05E73B9-4708-3949-8749-EDC4749D7361}"/>
                  </a:ext>
                </a:extLst>
              </p14:cNvPr>
              <p14:cNvContentPartPr/>
              <p14:nvPr/>
            </p14:nvContentPartPr>
            <p14:xfrm>
              <a:off x="3573596" y="3002822"/>
              <a:ext cx="2870391" cy="51092"/>
            </p14:xfrm>
          </p:contentPart>
        </mc:Choice>
        <mc:Fallback xmlns="">
          <p:pic>
            <p:nvPicPr>
              <p:cNvPr id="7" name="잉크 7">
                <a:extLst>
                  <a:ext uri="{FF2B5EF4-FFF2-40B4-BE49-F238E27FC236}">
                    <a16:creationId xmlns:a16="http://schemas.microsoft.com/office/drawing/2014/main" id="{F05E73B9-4708-3949-8749-EDC4749D7361}"/>
                  </a:ext>
                </a:extLst>
              </p:cNvPr>
              <p:cNvPicPr/>
              <p:nvPr/>
            </p:nvPicPr>
            <p:blipFill>
              <a:blip r:embed="rId7"/>
              <a:stretch>
                <a:fillRect/>
              </a:stretch>
            </p:blipFill>
            <p:spPr>
              <a:xfrm>
                <a:off x="3562796" y="2990589"/>
                <a:ext cx="2891272" cy="75559"/>
              </a:xfrm>
              <a:prstGeom prst="rect">
                <a:avLst/>
              </a:prstGeom>
            </p:spPr>
          </p:pic>
        </mc:Fallback>
      </mc:AlternateContent>
    </p:spTree>
    <p:extLst>
      <p:ext uri="{BB962C8B-B14F-4D97-AF65-F5344CB8AC3E}">
        <p14:creationId xmlns:p14="http://schemas.microsoft.com/office/powerpoint/2010/main" val="4241325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LDA</a:t>
            </a:r>
            <a:r>
              <a:rPr lang="ko-KR" altLang="en-US" dirty="0"/>
              <a:t>를 활용한 데이터 축소</a:t>
            </a:r>
          </a:p>
        </p:txBody>
      </p:sp>
      <p:sp>
        <p:nvSpPr>
          <p:cNvPr id="3" name="내용 개체 틀 2"/>
          <p:cNvSpPr>
            <a:spLocks noGrp="1"/>
          </p:cNvSpPr>
          <p:nvPr>
            <p:ph idx="1"/>
          </p:nvPr>
        </p:nvSpPr>
        <p:spPr/>
        <p:txBody>
          <a:bodyPr/>
          <a:lstStyle/>
          <a:p>
            <a:r>
              <a:rPr lang="en-US" altLang="ko-KR" dirty="0"/>
              <a:t>Find an axis which can separate best when data are projected to</a:t>
            </a:r>
            <a:endParaRPr lang="ko-KR" altLang="en-US" dirty="0"/>
          </a:p>
        </p:txBody>
      </p:sp>
      <p:sp>
        <p:nvSpPr>
          <p:cNvPr id="4" name="내용 개체 틀 2"/>
          <p:cNvSpPr txBox="1">
            <a:spLocks/>
          </p:cNvSpPr>
          <p:nvPr/>
        </p:nvSpPr>
        <p:spPr>
          <a:xfrm>
            <a:off x="471488" y="881337"/>
            <a:ext cx="5915025" cy="3876754"/>
          </a:xfrm>
          <a:prstGeom prst="rect">
            <a:avLst/>
          </a:prstGeom>
          <a:solidFill>
            <a:schemeClr val="bg1"/>
          </a:solidFill>
          <a:effectLst>
            <a:outerShdw blurRad="50800" dist="38100" dir="2700000" algn="tl" rotWithShape="0">
              <a:prstClr val="black">
                <a:alpha val="40000"/>
              </a:prstClr>
            </a:outerShdw>
          </a:effectLst>
        </p:spPr>
        <p:txBody>
          <a:bodyPr vert="horz" lIns="68580" tIns="34290" rIns="68580" bIns="34290" rtlCol="0">
            <a:normAutofit/>
          </a:bodyPr>
          <a:lstStyle>
            <a:lvl1pPr marL="177800" indent="-177800" algn="l" defTabSz="914400" rtl="0" eaLnBrk="1" latinLnBrk="1"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446088" indent="-268288" algn="l" defTabSz="914400" rtl="0" eaLnBrk="1" latinLnBrk="1"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627063" indent="-180975" algn="l" defTabSz="914400" rtl="0" eaLnBrk="1" latinLnBrk="1"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895350" indent="-268288" algn="l" defTabSz="914400" rtl="0" eaLnBrk="1" latinLnBrk="1"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1076325" indent="-180975" algn="l" defTabSz="914400" rtl="0" eaLnBrk="1" latinLnBrk="1"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350" dirty="0"/>
          </a:p>
        </p:txBody>
      </p:sp>
      <p:pic>
        <p:nvPicPr>
          <p:cNvPr id="5" name="Picture 2" descr="https://blog.kakaocdn.net/dn/Csr5o/btqARiYH8pQ/aKF90QwuCICZtL4GmOWcr1/i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6" y="2338171"/>
            <a:ext cx="4572000" cy="190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8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Neural Network</a:t>
            </a:r>
            <a:r>
              <a:rPr lang="ko-KR" altLang="en-US" dirty="0"/>
              <a:t>를 활용한 데이터 축소</a:t>
            </a:r>
            <a:r>
              <a:rPr lang="en-US" altLang="ko-KR" dirty="0"/>
              <a:t>: Autoencoder</a:t>
            </a:r>
            <a:endParaRPr lang="ko-KR" altLang="en-US" dirty="0"/>
          </a:p>
        </p:txBody>
      </p:sp>
      <p:sp>
        <p:nvSpPr>
          <p:cNvPr id="4" name="내용 개체 틀 3"/>
          <p:cNvSpPr>
            <a:spLocks noGrp="1"/>
          </p:cNvSpPr>
          <p:nvPr>
            <p:ph idx="1"/>
          </p:nvPr>
        </p:nvSpPr>
        <p:spPr/>
        <p:txBody>
          <a:bodyPr/>
          <a:lstStyle/>
          <a:p>
            <a:r>
              <a:rPr lang="en-US" altLang="ko-KR" dirty="0"/>
              <a:t>Autoencoder(</a:t>
            </a:r>
            <a:r>
              <a:rPr lang="ko-KR" altLang="en-US" dirty="0" err="1"/>
              <a:t>오토인코더</a:t>
            </a:r>
            <a:r>
              <a:rPr lang="en-US" altLang="ko-KR" dirty="0"/>
              <a:t>)</a:t>
            </a:r>
            <a:r>
              <a:rPr lang="ko-KR" altLang="en-US" dirty="0"/>
              <a:t>의</a:t>
            </a:r>
            <a:r>
              <a:rPr lang="en-US" altLang="ko-KR" dirty="0"/>
              <a:t> </a:t>
            </a:r>
            <a:r>
              <a:rPr lang="ko-KR" altLang="en-US" dirty="0"/>
              <a:t>목적</a:t>
            </a:r>
            <a:endParaRPr lang="en-US" altLang="ko-KR" dirty="0"/>
          </a:p>
          <a:p>
            <a:pPr lvl="1"/>
            <a:r>
              <a:rPr lang="ko-KR" altLang="en-US" dirty="0"/>
              <a:t>데이터 축소</a:t>
            </a:r>
          </a:p>
        </p:txBody>
      </p:sp>
      <p:pic>
        <p:nvPicPr>
          <p:cNvPr id="5" name="그림 4"/>
          <p:cNvPicPr>
            <a:picLocks noChangeAspect="1"/>
          </p:cNvPicPr>
          <p:nvPr/>
        </p:nvPicPr>
        <p:blipFill>
          <a:blip r:embed="rId2"/>
          <a:stretch>
            <a:fillRect/>
          </a:stretch>
        </p:blipFill>
        <p:spPr>
          <a:xfrm>
            <a:off x="4401108" y="2841780"/>
            <a:ext cx="1799127" cy="1710798"/>
          </a:xfrm>
          <a:prstGeom prst="rect">
            <a:avLst/>
          </a:prstGeom>
        </p:spPr>
      </p:pic>
    </p:spTree>
    <p:extLst>
      <p:ext uri="{BB962C8B-B14F-4D97-AF65-F5344CB8AC3E}">
        <p14:creationId xmlns:p14="http://schemas.microsoft.com/office/powerpoint/2010/main" val="3990924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정리</a:t>
            </a:r>
            <a:endParaRPr lang="en-US" altLang="ko-KR" dirty="0">
              <a:ea typeface="굴림" charset="-127"/>
            </a:endParaRPr>
          </a:p>
        </p:txBody>
      </p:sp>
      <p:sp>
        <p:nvSpPr>
          <p:cNvPr id="2" name="내용 개체 틀 1"/>
          <p:cNvSpPr>
            <a:spLocks noGrp="1"/>
          </p:cNvSpPr>
          <p:nvPr>
            <p:ph idx="1"/>
          </p:nvPr>
        </p:nvSpPr>
        <p:spPr/>
        <p:txBody>
          <a:bodyPr/>
          <a:lstStyle/>
          <a:p>
            <a:pPr>
              <a:lnSpc>
                <a:spcPct val="90000"/>
              </a:lnSpc>
            </a:pPr>
            <a:r>
              <a:rPr lang="ko-KR" altLang="en-US" b="1" dirty="0">
                <a:latin typeface="Franklin Gothic Book" pitchFamily="34" charset="0"/>
                <a:ea typeface="굴림" charset="-127"/>
              </a:rPr>
              <a:t>데이터 축소</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요약</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은 데이터 탐색에 매우 중요함</a:t>
            </a:r>
            <a:endParaRPr lang="en-US" altLang="ko-KR" b="1" dirty="0">
              <a:latin typeface="Franklin Gothic Book" pitchFamily="34" charset="0"/>
              <a:ea typeface="굴림" charset="-127"/>
            </a:endParaRPr>
          </a:p>
          <a:p>
            <a:pPr>
              <a:lnSpc>
                <a:spcPct val="90000"/>
              </a:lnSpc>
            </a:pPr>
            <a:r>
              <a:rPr lang="ko-KR" altLang="en-US" b="1" dirty="0">
                <a:latin typeface="Franklin Gothic Book" pitchFamily="34" charset="0"/>
                <a:ea typeface="굴림" charset="-127"/>
              </a:rPr>
              <a:t>데이터 축소는 데이터를 나타내는 수치</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평균</a:t>
            </a:r>
            <a:r>
              <a:rPr lang="en-US" altLang="ko-KR" b="1" dirty="0">
                <a:latin typeface="Franklin Gothic Book" pitchFamily="34" charset="0"/>
                <a:ea typeface="굴림" charset="-127"/>
              </a:rPr>
              <a:t>, </a:t>
            </a:r>
            <a:r>
              <a:rPr lang="ko-KR" altLang="en-US" b="1" dirty="0">
                <a:latin typeface="Franklin Gothic Book" pitchFamily="34" charset="0"/>
                <a:ea typeface="굴림" charset="-127"/>
              </a:rPr>
              <a:t>중앙값 등</a:t>
            </a:r>
            <a:r>
              <a:rPr lang="en-US" altLang="ko-KR" b="1" dirty="0">
                <a:latin typeface="Franklin Gothic Book" pitchFamily="34" charset="0"/>
                <a:ea typeface="굴림" charset="-127"/>
              </a:rPr>
              <a:t>) </a:t>
            </a:r>
            <a:r>
              <a:rPr lang="ko-KR" altLang="en-US" b="1" dirty="0">
                <a:latin typeface="Franklin Gothic Book" pitchFamily="34" charset="0"/>
                <a:ea typeface="굴림" charset="-127"/>
              </a:rPr>
              <a:t>및 시각적 자료</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히스토그램 등</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이 포함됨</a:t>
            </a:r>
            <a:endParaRPr lang="en-US" altLang="ko-KR" b="1" dirty="0">
              <a:latin typeface="Franklin Gothic Book" pitchFamily="34" charset="0"/>
              <a:ea typeface="굴림" charset="-127"/>
            </a:endParaRPr>
          </a:p>
          <a:p>
            <a:pPr>
              <a:lnSpc>
                <a:spcPct val="90000"/>
              </a:lnSpc>
            </a:pPr>
            <a:r>
              <a:rPr lang="ko-KR" altLang="en-US" b="1" dirty="0">
                <a:latin typeface="Franklin Gothic Book" pitchFamily="34" charset="0"/>
                <a:ea typeface="굴림" charset="-127"/>
              </a:rPr>
              <a:t>데이터 축소는 기존 데이터의 정보를 더 작은 하위 집합으로 압축하는 데 유용함</a:t>
            </a:r>
            <a:endParaRPr lang="en-US" altLang="ko-KR" b="1" dirty="0">
              <a:latin typeface="Franklin Gothic Book" pitchFamily="34" charset="0"/>
              <a:ea typeface="굴림" charset="-127"/>
            </a:endParaRPr>
          </a:p>
          <a:p>
            <a:pPr lvl="1">
              <a:lnSpc>
                <a:spcPct val="90000"/>
              </a:lnSpc>
            </a:pPr>
            <a:r>
              <a:rPr lang="ko-KR" altLang="en-US" b="1" dirty="0">
                <a:latin typeface="Franklin Gothic Book" pitchFamily="34" charset="0"/>
                <a:ea typeface="굴림" charset="-127"/>
              </a:rPr>
              <a:t>범주형 변수의 경우</a:t>
            </a:r>
            <a:r>
              <a:rPr lang="en-US" altLang="ko-KR" b="1" dirty="0">
                <a:latin typeface="Franklin Gothic Book" pitchFamily="34" charset="0"/>
                <a:ea typeface="굴림" charset="-127"/>
              </a:rPr>
              <a:t>, </a:t>
            </a:r>
            <a:r>
              <a:rPr lang="ko-KR" altLang="en-US" b="1" dirty="0">
                <a:latin typeface="Franklin Gothic Book" pitchFamily="34" charset="0"/>
                <a:ea typeface="굴림" charset="-127"/>
              </a:rPr>
              <a:t>유사한 범주를 결합함으로써 축소 가능</a:t>
            </a:r>
            <a:endParaRPr lang="en-US" altLang="ko-KR" b="1" dirty="0">
              <a:latin typeface="Franklin Gothic Book" pitchFamily="34" charset="0"/>
              <a:ea typeface="굴림" charset="-127"/>
            </a:endParaRPr>
          </a:p>
          <a:p>
            <a:pPr lvl="1">
              <a:lnSpc>
                <a:spcPct val="90000"/>
              </a:lnSpc>
            </a:pPr>
            <a:r>
              <a:rPr lang="ko-KR" altLang="en-US" b="1" dirty="0">
                <a:latin typeface="Franklin Gothic Book" pitchFamily="34" charset="0"/>
                <a:ea typeface="굴림" charset="-127"/>
              </a:rPr>
              <a:t>주성분 분석은 기존의연속형</a:t>
            </a:r>
            <a:r>
              <a:rPr lang="en-US" altLang="ko-KR" b="1" dirty="0">
                <a:latin typeface="Franklin Gothic Book" pitchFamily="34" charset="0"/>
                <a:ea typeface="굴림" charset="-127"/>
              </a:rPr>
              <a:t>(</a:t>
            </a:r>
            <a:r>
              <a:rPr lang="ko-KR" altLang="en-US" b="1" dirty="0">
                <a:latin typeface="Franklin Gothic Book" pitchFamily="34" charset="0"/>
                <a:ea typeface="굴림" charset="-127"/>
              </a:rPr>
              <a:t>수치형</a:t>
            </a:r>
            <a:r>
              <a:rPr lang="en-US" altLang="ko-KR" b="1" dirty="0">
                <a:latin typeface="Franklin Gothic Book" pitchFamily="34" charset="0"/>
                <a:ea typeface="굴림" charset="-127"/>
              </a:rPr>
              <a:t>) </a:t>
            </a:r>
            <a:r>
              <a:rPr lang="ko-KR" altLang="en-US" b="1" dirty="0">
                <a:latin typeface="Franklin Gothic Book" pitchFamily="34" charset="0"/>
                <a:ea typeface="굴림" charset="-127"/>
              </a:rPr>
              <a:t>데이터 셋의 대부분 정보를 표현할 수 있는 더 적은 수의 변수로 데이터 셋을 변환함</a:t>
            </a:r>
            <a:endParaRPr lang="en-US" altLang="ko-KR" b="1" dirty="0">
              <a:latin typeface="Franklin Gothic Book" pitchFamily="34" charset="0"/>
              <a:ea typeface="굴림" charset="-127"/>
            </a:endParaRPr>
          </a:p>
          <a:p>
            <a:endParaRPr lang="ko-KR" altLang="en-US" dirty="0"/>
          </a:p>
        </p:txBody>
      </p:sp>
    </p:spTree>
    <p:extLst>
      <p:ext uri="{BB962C8B-B14F-4D97-AF65-F5344CB8AC3E}">
        <p14:creationId xmlns:p14="http://schemas.microsoft.com/office/powerpoint/2010/main" val="331742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normAutofit fontScale="90000"/>
          </a:bodyPr>
          <a:lstStyle/>
          <a:p>
            <a:r>
              <a:rPr lang="ko-KR" altLang="en-US" dirty="0"/>
              <a:t>데이터 </a:t>
            </a:r>
            <a:r>
              <a:rPr lang="ko-KR" altLang="en-US" dirty="0" err="1"/>
              <a:t>결측치</a:t>
            </a:r>
            <a:r>
              <a:rPr lang="ko-KR" altLang="en-US" dirty="0"/>
              <a:t> 대체</a:t>
            </a:r>
            <a:br>
              <a:rPr lang="en-US" altLang="ko-KR" dirty="0"/>
            </a:br>
            <a:r>
              <a:rPr lang="en-US" altLang="ko-KR" dirty="0"/>
              <a:t>(Data Imputation)</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408462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err="1">
                <a:ea typeface="굴림" charset="-127"/>
              </a:rPr>
              <a:t>결측치에</a:t>
            </a:r>
            <a:r>
              <a:rPr lang="ko-KR" altLang="en-US" dirty="0">
                <a:ea typeface="굴림" charset="-127"/>
              </a:rPr>
              <a:t> 대한 이해</a:t>
            </a:r>
            <a:endParaRPr lang="en-US" altLang="ko-KR" dirty="0">
              <a:ea typeface="굴림" charset="-127"/>
            </a:endParaRPr>
          </a:p>
        </p:txBody>
      </p:sp>
      <p:sp>
        <p:nvSpPr>
          <p:cNvPr id="2" name="내용 개체 틀 1"/>
          <p:cNvSpPr>
            <a:spLocks noGrp="1"/>
          </p:cNvSpPr>
          <p:nvPr>
            <p:ph idx="1"/>
          </p:nvPr>
        </p:nvSpPr>
        <p:spPr/>
        <p:txBody>
          <a:bodyPr/>
          <a:lstStyle/>
          <a:p>
            <a:pPr algn="just">
              <a:lnSpc>
                <a:spcPct val="90000"/>
              </a:lnSpc>
            </a:pPr>
            <a:r>
              <a:rPr lang="ko-KR" altLang="en-US" dirty="0">
                <a:latin typeface="Franklin Gothic Book" pitchFamily="34" charset="0"/>
                <a:ea typeface="굴림" charset="-127"/>
              </a:rPr>
              <a:t>데이터 정제 및</a:t>
            </a:r>
            <a:r>
              <a:rPr lang="en-US" altLang="ko-KR" dirty="0">
                <a:latin typeface="Franklin Gothic Book" pitchFamily="34" charset="0"/>
                <a:ea typeface="굴림" charset="-127"/>
              </a:rPr>
              <a:t> </a:t>
            </a:r>
            <a:r>
              <a:rPr lang="ko-KR" altLang="en-US" dirty="0">
                <a:latin typeface="Franklin Gothic Book" pitchFamily="34" charset="0"/>
                <a:ea typeface="굴림" charset="-127"/>
              </a:rPr>
              <a:t>탐색 분석 시 가장 일반적인 문제 중 하나는 </a:t>
            </a:r>
            <a:r>
              <a:rPr lang="ko-KR" altLang="en-US" dirty="0" err="1">
                <a:latin typeface="Franklin Gothic Book" pitchFamily="34" charset="0"/>
                <a:ea typeface="굴림" charset="-127"/>
              </a:rPr>
              <a:t>결측치를</a:t>
            </a:r>
            <a:r>
              <a:rPr lang="ko-KR" altLang="en-US" dirty="0">
                <a:latin typeface="Franklin Gothic Book" pitchFamily="34" charset="0"/>
                <a:ea typeface="굴림" charset="-127"/>
              </a:rPr>
              <a:t> 처리하는 것</a:t>
            </a:r>
            <a:endParaRPr lang="en-US" altLang="ko-KR" dirty="0">
              <a:latin typeface="Franklin Gothic Book" pitchFamily="34" charset="0"/>
              <a:ea typeface="굴림" charset="-127"/>
            </a:endParaRPr>
          </a:p>
          <a:p>
            <a:pPr algn="just">
              <a:lnSpc>
                <a:spcPct val="90000"/>
              </a:lnSpc>
            </a:pPr>
            <a:r>
              <a:rPr lang="ko-KR" altLang="en-US" dirty="0" err="1">
                <a:latin typeface="Franklin Gothic Book" pitchFamily="34" charset="0"/>
                <a:ea typeface="굴림" charset="-127"/>
              </a:rPr>
              <a:t>결측치는</a:t>
            </a:r>
            <a:r>
              <a:rPr lang="ko-KR" altLang="en-US" dirty="0">
                <a:latin typeface="Franklin Gothic Book" pitchFamily="34" charset="0"/>
                <a:ea typeface="굴림" charset="-127"/>
              </a:rPr>
              <a:t> 크게 세 종류로 분류할 수 있음</a:t>
            </a:r>
            <a:endParaRPr lang="en-US" altLang="ko-KR" dirty="0">
              <a:latin typeface="Franklin Gothic Book" pitchFamily="34" charset="0"/>
              <a:ea typeface="굴림" charset="-127"/>
            </a:endParaRPr>
          </a:p>
          <a:p>
            <a:pPr lvl="1" algn="just">
              <a:lnSpc>
                <a:spcPct val="90000"/>
              </a:lnSpc>
            </a:pPr>
            <a:r>
              <a:rPr lang="ko-KR" altLang="en-US" b="1" dirty="0"/>
              <a:t>무작위 결측</a:t>
            </a:r>
            <a:r>
              <a:rPr lang="en-US" altLang="ko-KR" b="1" dirty="0"/>
              <a:t>(Missing at Random, MAR) : </a:t>
            </a:r>
            <a:r>
              <a:rPr lang="ko-KR" altLang="en-US" dirty="0"/>
              <a:t>데이터가 누락되는 경향이 자료내 다른 변수와 관련</a:t>
            </a:r>
            <a:endParaRPr lang="en-US" altLang="ko-KR" dirty="0"/>
          </a:p>
          <a:p>
            <a:pPr lvl="1" algn="just">
              <a:lnSpc>
                <a:spcPct val="90000"/>
              </a:lnSpc>
            </a:pPr>
            <a:endParaRPr lang="en-US" altLang="ko-KR" b="1" dirty="0"/>
          </a:p>
          <a:p>
            <a:pPr lvl="1" algn="just">
              <a:lnSpc>
                <a:spcPct val="90000"/>
              </a:lnSpc>
            </a:pPr>
            <a:r>
              <a:rPr lang="ko-KR" altLang="en-US" b="1" dirty="0"/>
              <a:t>완전 무작위 결측</a:t>
            </a:r>
            <a:r>
              <a:rPr lang="en-US" altLang="ko-KR" b="1" dirty="0"/>
              <a:t>(Missing Completely at Random, MCAR) : </a:t>
            </a:r>
            <a:r>
              <a:rPr lang="ko-KR" altLang="en-US" dirty="0" err="1"/>
              <a:t>결측치</a:t>
            </a:r>
            <a:r>
              <a:rPr lang="ko-KR" altLang="en-US" dirty="0"/>
              <a:t> 발생이 다른 변수와 전혀 관련이 없음</a:t>
            </a:r>
            <a:endParaRPr lang="en-US" altLang="ko-KR" dirty="0"/>
          </a:p>
          <a:p>
            <a:pPr lvl="1" algn="just">
              <a:lnSpc>
                <a:spcPct val="90000"/>
              </a:lnSpc>
            </a:pPr>
            <a:endParaRPr lang="en-US" altLang="ko-KR" b="1" dirty="0"/>
          </a:p>
          <a:p>
            <a:pPr lvl="1" algn="just">
              <a:lnSpc>
                <a:spcPct val="90000"/>
              </a:lnSpc>
            </a:pPr>
            <a:r>
              <a:rPr lang="ko-KR" altLang="en-US" b="1" dirty="0"/>
              <a:t>무작위가 아닌 결측</a:t>
            </a:r>
            <a:r>
              <a:rPr lang="en-US" altLang="ko-KR" b="1" dirty="0"/>
              <a:t>(Missing not at Random, MNAR) </a:t>
            </a:r>
            <a:r>
              <a:rPr lang="en-US" altLang="ko-KR" dirty="0">
                <a:solidFill>
                  <a:srgbClr val="927F7A"/>
                </a:solidFill>
              </a:rPr>
              <a:t>Missing</a:t>
            </a:r>
            <a:r>
              <a:rPr lang="ko-KR" altLang="en-US" dirty="0">
                <a:solidFill>
                  <a:srgbClr val="927F7A"/>
                </a:solidFill>
              </a:rPr>
              <a:t>여부가 해당 변수의 값에 의해서 결정</a:t>
            </a:r>
            <a:endParaRPr lang="ko-KR" altLang="en-US" dirty="0"/>
          </a:p>
        </p:txBody>
      </p:sp>
    </p:spTree>
    <p:extLst>
      <p:ext uri="{BB962C8B-B14F-4D97-AF65-F5344CB8AC3E}">
        <p14:creationId xmlns:p14="http://schemas.microsoft.com/office/powerpoint/2010/main" val="80714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그룹 45"/>
          <p:cNvGrpSpPr/>
          <p:nvPr/>
        </p:nvGrpSpPr>
        <p:grpSpPr>
          <a:xfrm>
            <a:off x="512676" y="3043199"/>
            <a:ext cx="3132348" cy="679811"/>
            <a:chOff x="4572000" y="1514474"/>
            <a:chExt cx="4176464" cy="906414"/>
          </a:xfrm>
          <a:effectLst>
            <a:outerShdw blurRad="76200" dir="18900000" sy="23000" kx="-1200000" algn="bl" rotWithShape="0">
              <a:prstClr val="black">
                <a:alpha val="43000"/>
              </a:prstClr>
            </a:outerShdw>
          </a:effectLst>
        </p:grpSpPr>
        <p:sp>
          <p:nvSpPr>
            <p:cNvPr id="47" name="평행 사변형 46"/>
            <p:cNvSpPr/>
            <p:nvPr/>
          </p:nvSpPr>
          <p:spPr>
            <a:xfrm rot="16200000">
              <a:off x="4443598" y="1642876"/>
              <a:ext cx="904875" cy="648072"/>
            </a:xfrm>
            <a:prstGeom prst="parallelogram">
              <a:avLst>
                <a:gd name="adj" fmla="val 3293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8" name="직사각형 47"/>
            <p:cNvSpPr/>
            <p:nvPr/>
          </p:nvSpPr>
          <p:spPr>
            <a:xfrm>
              <a:off x="5220072" y="1724025"/>
              <a:ext cx="3528392" cy="69686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37" name="그룹 36"/>
          <p:cNvGrpSpPr/>
          <p:nvPr/>
        </p:nvGrpSpPr>
        <p:grpSpPr>
          <a:xfrm>
            <a:off x="512676" y="2257387"/>
            <a:ext cx="3132348" cy="679811"/>
            <a:chOff x="4572000" y="1514474"/>
            <a:chExt cx="4176464" cy="906414"/>
          </a:xfrm>
          <a:effectLst>
            <a:outerShdw blurRad="76200" dir="18900000" sy="23000" kx="-1200000" algn="bl" rotWithShape="0">
              <a:prstClr val="black">
                <a:alpha val="43000"/>
              </a:prstClr>
            </a:outerShdw>
          </a:effectLst>
        </p:grpSpPr>
        <p:sp>
          <p:nvSpPr>
            <p:cNvPr id="38" name="평행 사변형 37"/>
            <p:cNvSpPr/>
            <p:nvPr/>
          </p:nvSpPr>
          <p:spPr>
            <a:xfrm rot="16200000">
              <a:off x="4443598" y="1642876"/>
              <a:ext cx="904875" cy="648072"/>
            </a:xfrm>
            <a:prstGeom prst="parallelogram">
              <a:avLst>
                <a:gd name="adj" fmla="val 32937"/>
              </a:avLst>
            </a:prstGeom>
            <a:solidFill>
              <a:srgbClr val="524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9" name="직사각형 38"/>
            <p:cNvSpPr/>
            <p:nvPr/>
          </p:nvSpPr>
          <p:spPr>
            <a:xfrm>
              <a:off x="5220072" y="1724025"/>
              <a:ext cx="3528392" cy="696863"/>
            </a:xfrm>
            <a:prstGeom prst="rect">
              <a:avLst/>
            </a:prstGeom>
            <a:solidFill>
              <a:srgbClr val="706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31" name="그룹 30"/>
          <p:cNvGrpSpPr/>
          <p:nvPr/>
        </p:nvGrpSpPr>
        <p:grpSpPr>
          <a:xfrm>
            <a:off x="512676" y="1485862"/>
            <a:ext cx="3132348" cy="679811"/>
            <a:chOff x="4572000" y="1514474"/>
            <a:chExt cx="4176464" cy="906414"/>
          </a:xfrm>
          <a:effectLst>
            <a:outerShdw blurRad="76200" dir="18900000" sy="23000" kx="-1200000" algn="bl" rotWithShape="0">
              <a:prstClr val="black">
                <a:alpha val="43000"/>
              </a:prstClr>
            </a:outerShdw>
          </a:effectLst>
        </p:grpSpPr>
        <p:sp>
          <p:nvSpPr>
            <p:cNvPr id="29" name="평행 사변형 28"/>
            <p:cNvSpPr/>
            <p:nvPr/>
          </p:nvSpPr>
          <p:spPr>
            <a:xfrm rot="16200000">
              <a:off x="4443598" y="1642876"/>
              <a:ext cx="904875" cy="648072"/>
            </a:xfrm>
            <a:prstGeom prst="parallelogram">
              <a:avLst>
                <a:gd name="adj" fmla="val 32937"/>
              </a:avLst>
            </a:prstGeom>
            <a:solidFill>
              <a:srgbClr val="7E5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0" name="직사각형 29"/>
            <p:cNvSpPr/>
            <p:nvPr/>
          </p:nvSpPr>
          <p:spPr>
            <a:xfrm>
              <a:off x="5220072" y="1724025"/>
              <a:ext cx="3528392" cy="696863"/>
            </a:xfrm>
            <a:prstGeom prst="rect">
              <a:avLst/>
            </a:prstGeom>
            <a:solidFill>
              <a:srgbClr val="A67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15" name="제목 14"/>
          <p:cNvSpPr>
            <a:spLocks noGrp="1"/>
          </p:cNvSpPr>
          <p:nvPr>
            <p:ph type="title"/>
          </p:nvPr>
        </p:nvSpPr>
        <p:spPr>
          <a:ln w="9525">
            <a:noFill/>
          </a:ln>
        </p:spPr>
        <p:txBody>
          <a:bodyPr vert="horz" wrap="square" lIns="68580" tIns="34290" rIns="68580" bIns="34290" rtlCol="0" anchor="ctr">
            <a:spAutoFit/>
          </a:bodyPr>
          <a:lstStyle/>
          <a:p>
            <a:pPr>
              <a:lnSpc>
                <a:spcPct val="80000"/>
              </a:lnSpc>
              <a:spcBef>
                <a:spcPts val="0"/>
              </a:spcBef>
            </a:pPr>
            <a:r>
              <a:rPr lang="en-US" altLang="ko-KR" sz="3300" dirty="0">
                <a:ea typeface="+mj-ea"/>
              </a:rPr>
              <a:t>Contents</a:t>
            </a:r>
            <a:endParaRPr lang="ko-KR" altLang="en-US" sz="3300" dirty="0">
              <a:ea typeface="+mj-ea"/>
            </a:endParaRPr>
          </a:p>
        </p:txBody>
      </p:sp>
      <p:sp>
        <p:nvSpPr>
          <p:cNvPr id="2" name="내용 개체 틀 1"/>
          <p:cNvSpPr>
            <a:spLocks noGrp="1"/>
          </p:cNvSpPr>
          <p:nvPr>
            <p:ph idx="1"/>
          </p:nvPr>
        </p:nvSpPr>
        <p:spPr/>
        <p:txBody>
          <a:bodyPr/>
          <a:lstStyle/>
          <a:p>
            <a:endParaRPr lang="ko-KR" altLang="en-US" dirty="0"/>
          </a:p>
        </p:txBody>
      </p:sp>
      <p:sp>
        <p:nvSpPr>
          <p:cNvPr id="85" name="Rectangle 303"/>
          <p:cNvSpPr txBox="1">
            <a:spLocks noChangeArrowheads="1"/>
          </p:cNvSpPr>
          <p:nvPr/>
        </p:nvSpPr>
        <p:spPr>
          <a:xfrm>
            <a:off x="905005" y="1747912"/>
            <a:ext cx="2646294" cy="300082"/>
          </a:xfrm>
          <a:prstGeom prst="rect">
            <a:avLst/>
          </a:prstGeom>
        </p:spPr>
        <p:txBody>
          <a:bodyPr vert="horz" wrap="square" lIns="68580" tIns="34290" rIns="68580" bIns="34290" rtlCol="0" anchor="ctr">
            <a:spAutoFit/>
          </a:bodyPr>
          <a:lstStyle/>
          <a:p>
            <a:pPr algn="ctr" defTabSz="685800">
              <a:spcBef>
                <a:spcPct val="0"/>
              </a:spcBef>
              <a:defRPr/>
            </a:pPr>
            <a:r>
              <a:rPr lang="en-US" altLang="ko-KR" sz="1500" b="1" dirty="0">
                <a:solidFill>
                  <a:schemeClr val="bg1"/>
                </a:solidFill>
                <a:latin typeface="나눔고딕 ExtraBold" pitchFamily="50" charset="-127"/>
                <a:ea typeface="나눔고딕 ExtraBold" pitchFamily="50" charset="-127"/>
                <a:cs typeface="Arial" pitchFamily="34" charset="0"/>
              </a:rPr>
              <a:t>Data Quality</a:t>
            </a:r>
          </a:p>
        </p:txBody>
      </p:sp>
      <p:sp>
        <p:nvSpPr>
          <p:cNvPr id="86" name="Rectangle 303"/>
          <p:cNvSpPr txBox="1">
            <a:spLocks noChangeArrowheads="1"/>
          </p:cNvSpPr>
          <p:nvPr/>
        </p:nvSpPr>
        <p:spPr>
          <a:xfrm>
            <a:off x="932008" y="2525613"/>
            <a:ext cx="2592288" cy="300082"/>
          </a:xfrm>
          <a:prstGeom prst="rect">
            <a:avLst/>
          </a:prstGeom>
        </p:spPr>
        <p:txBody>
          <a:bodyPr vert="horz" wrap="square" lIns="68580" tIns="34290" rIns="68580" bIns="34290" rtlCol="0" anchor="ctr">
            <a:spAutoFit/>
          </a:bodyPr>
          <a:lstStyle/>
          <a:p>
            <a:pPr lvl="0" algn="ctr">
              <a:spcBef>
                <a:spcPct val="0"/>
              </a:spcBef>
              <a:defRPr/>
            </a:pPr>
            <a:r>
              <a:rPr lang="en-US" altLang="ko-KR" sz="1500" b="1" dirty="0">
                <a:solidFill>
                  <a:schemeClr val="bg1"/>
                </a:solidFill>
                <a:latin typeface="나눔고딕 ExtraBold" pitchFamily="50" charset="-127"/>
                <a:ea typeface="나눔고딕 ExtraBold" pitchFamily="50" charset="-127"/>
                <a:cs typeface="Arial" pitchFamily="34" charset="0"/>
              </a:rPr>
              <a:t>Data reduction</a:t>
            </a:r>
          </a:p>
        </p:txBody>
      </p:sp>
      <p:sp>
        <p:nvSpPr>
          <p:cNvPr id="87" name="Rectangle 303"/>
          <p:cNvSpPr txBox="1">
            <a:spLocks noChangeArrowheads="1"/>
          </p:cNvSpPr>
          <p:nvPr/>
        </p:nvSpPr>
        <p:spPr>
          <a:xfrm>
            <a:off x="913935" y="3310883"/>
            <a:ext cx="2628434" cy="300082"/>
          </a:xfrm>
          <a:prstGeom prst="rect">
            <a:avLst/>
          </a:prstGeom>
        </p:spPr>
        <p:txBody>
          <a:bodyPr vert="horz" wrap="square" lIns="68580" tIns="34290" rIns="68580" bIns="34290" rtlCol="0" anchor="ctr">
            <a:spAutoFit/>
          </a:bodyPr>
          <a:lstStyle/>
          <a:p>
            <a:pPr algn="ctr">
              <a:spcBef>
                <a:spcPct val="0"/>
              </a:spcBef>
              <a:defRPr/>
            </a:pPr>
            <a:r>
              <a:rPr lang="en-US" altLang="ko-KR" sz="1500" b="1" dirty="0">
                <a:solidFill>
                  <a:schemeClr val="bg1"/>
                </a:solidFill>
                <a:latin typeface="나눔고딕 ExtraBold" pitchFamily="50" charset="-127"/>
                <a:ea typeface="나눔고딕 ExtraBold" pitchFamily="50" charset="-127"/>
                <a:cs typeface="Arial" pitchFamily="34" charset="0"/>
              </a:rPr>
              <a:t>Data imputation</a:t>
            </a:r>
          </a:p>
        </p:txBody>
      </p:sp>
      <p:sp>
        <p:nvSpPr>
          <p:cNvPr id="32" name="TextBox 31"/>
          <p:cNvSpPr txBox="1"/>
          <p:nvPr/>
        </p:nvSpPr>
        <p:spPr>
          <a:xfrm>
            <a:off x="545251" y="1611325"/>
            <a:ext cx="648072" cy="461665"/>
          </a:xfrm>
          <a:prstGeom prst="rect">
            <a:avLst/>
          </a:prstGeom>
          <a:noFill/>
        </p:spPr>
        <p:txBody>
          <a:bodyPr wrap="square" rtlCol="0">
            <a:spAutoFit/>
          </a:bodyPr>
          <a:lstStyle/>
          <a:p>
            <a:r>
              <a:rPr lang="en-US" altLang="ko-KR" sz="2400" b="1" dirty="0">
                <a:solidFill>
                  <a:schemeClr val="bg1"/>
                </a:solidFill>
                <a:latin typeface="Arial" pitchFamily="34" charset="0"/>
                <a:cs typeface="Arial" pitchFamily="34" charset="0"/>
              </a:rPr>
              <a:t>01</a:t>
            </a:r>
            <a:endParaRPr lang="ko-KR" altLang="en-US" sz="2400" b="1" dirty="0">
              <a:solidFill>
                <a:schemeClr val="bg1"/>
              </a:solidFill>
              <a:latin typeface="Arial" pitchFamily="34" charset="0"/>
              <a:cs typeface="Arial" pitchFamily="34" charset="0"/>
            </a:endParaRPr>
          </a:p>
        </p:txBody>
      </p:sp>
      <p:sp>
        <p:nvSpPr>
          <p:cNvPr id="40" name="TextBox 39"/>
          <p:cNvSpPr txBox="1"/>
          <p:nvPr/>
        </p:nvSpPr>
        <p:spPr>
          <a:xfrm>
            <a:off x="545251" y="2382850"/>
            <a:ext cx="648072" cy="461665"/>
          </a:xfrm>
          <a:prstGeom prst="rect">
            <a:avLst/>
          </a:prstGeom>
          <a:noFill/>
        </p:spPr>
        <p:txBody>
          <a:bodyPr wrap="square" rtlCol="0">
            <a:spAutoFit/>
          </a:bodyPr>
          <a:lstStyle/>
          <a:p>
            <a:r>
              <a:rPr lang="en-US" altLang="ko-KR" sz="2400" b="1" dirty="0">
                <a:solidFill>
                  <a:schemeClr val="bg1"/>
                </a:solidFill>
                <a:latin typeface="Arial" pitchFamily="34" charset="0"/>
                <a:cs typeface="Arial" pitchFamily="34" charset="0"/>
              </a:rPr>
              <a:t>02</a:t>
            </a:r>
            <a:endParaRPr lang="ko-KR" altLang="en-US" sz="2400" b="1" dirty="0">
              <a:solidFill>
                <a:schemeClr val="bg1"/>
              </a:solidFill>
              <a:latin typeface="Arial" pitchFamily="34" charset="0"/>
              <a:cs typeface="Arial" pitchFamily="34" charset="0"/>
            </a:endParaRPr>
          </a:p>
        </p:txBody>
      </p:sp>
      <p:sp>
        <p:nvSpPr>
          <p:cNvPr id="49" name="TextBox 48"/>
          <p:cNvSpPr txBox="1"/>
          <p:nvPr/>
        </p:nvSpPr>
        <p:spPr>
          <a:xfrm>
            <a:off x="545251" y="3168663"/>
            <a:ext cx="648072" cy="461665"/>
          </a:xfrm>
          <a:prstGeom prst="rect">
            <a:avLst/>
          </a:prstGeom>
          <a:noFill/>
        </p:spPr>
        <p:txBody>
          <a:bodyPr wrap="square" rtlCol="0">
            <a:spAutoFit/>
          </a:bodyPr>
          <a:lstStyle/>
          <a:p>
            <a:r>
              <a:rPr lang="en-US" altLang="ko-KR" sz="2400" b="1" dirty="0">
                <a:solidFill>
                  <a:schemeClr val="bg1"/>
                </a:solidFill>
                <a:latin typeface="Arial" pitchFamily="34" charset="0"/>
                <a:cs typeface="Arial" pitchFamily="34" charset="0"/>
              </a:rPr>
              <a:t>03</a:t>
            </a:r>
            <a:endParaRPr lang="ko-KR" altLang="en-US" sz="2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53436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5" name="내용 개체 틀 4"/>
          <p:cNvSpPr>
            <a:spLocks noGrp="1"/>
          </p:cNvSpPr>
          <p:nvPr>
            <p:ph idx="1"/>
          </p:nvPr>
        </p:nvSpPr>
        <p:spPr/>
        <p:txBody>
          <a:bodyPr/>
          <a:lstStyle/>
          <a:p>
            <a:endParaRPr lang="ko-KR" altLang="en-US"/>
          </a:p>
        </p:txBody>
      </p:sp>
      <p:sp>
        <p:nvSpPr>
          <p:cNvPr id="4" name="직사각형 3">
            <a:extLst>
              <a:ext uri="{FF2B5EF4-FFF2-40B4-BE49-F238E27FC236}">
                <a16:creationId xmlns:a16="http://schemas.microsoft.com/office/drawing/2014/main" id="{7832CDC8-60A7-464D-8976-90E629CA5BE6}"/>
              </a:ext>
            </a:extLst>
          </p:cNvPr>
          <p:cNvSpPr/>
          <p:nvPr/>
        </p:nvSpPr>
        <p:spPr>
          <a:xfrm>
            <a:off x="242646" y="2333969"/>
            <a:ext cx="864096" cy="475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latin typeface="Arial" pitchFamily="34" charset="0"/>
                <a:ea typeface="굴림" charset="-127"/>
                <a:cs typeface="Arial" pitchFamily="34" charset="0"/>
              </a:rPr>
              <a:t>결측 데이터 </a:t>
            </a:r>
            <a:endParaRPr lang="en-US" altLang="ko-KR" sz="900" b="1" dirty="0">
              <a:solidFill>
                <a:schemeClr val="bg1"/>
              </a:solidFill>
              <a:latin typeface="Arial" pitchFamily="34" charset="0"/>
              <a:ea typeface="굴림" charset="-127"/>
              <a:cs typeface="Arial" pitchFamily="34" charset="0"/>
            </a:endParaRPr>
          </a:p>
          <a:p>
            <a:pPr algn="ctr"/>
            <a:r>
              <a:rPr lang="ko-KR" altLang="en-US" sz="900" b="1" dirty="0">
                <a:solidFill>
                  <a:schemeClr val="bg1"/>
                </a:solidFill>
                <a:latin typeface="Arial" pitchFamily="34" charset="0"/>
                <a:ea typeface="굴림" charset="-127"/>
                <a:cs typeface="Arial" pitchFamily="34" charset="0"/>
              </a:rPr>
              <a:t>처리</a:t>
            </a:r>
          </a:p>
        </p:txBody>
      </p:sp>
      <p:sp>
        <p:nvSpPr>
          <p:cNvPr id="11" name="직사각형 10">
            <a:extLst>
              <a:ext uri="{FF2B5EF4-FFF2-40B4-BE49-F238E27FC236}">
                <a16:creationId xmlns:a16="http://schemas.microsoft.com/office/drawing/2014/main" id="{DBB6BF94-6D1C-44FA-8222-45D5C6A8AD07}"/>
              </a:ext>
            </a:extLst>
          </p:cNvPr>
          <p:cNvSpPr/>
          <p:nvPr/>
        </p:nvSpPr>
        <p:spPr>
          <a:xfrm>
            <a:off x="1430778" y="1370881"/>
            <a:ext cx="864096" cy="3930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latin typeface="Arial" pitchFamily="34" charset="0"/>
                <a:ea typeface="굴림" charset="-127"/>
                <a:cs typeface="Arial" pitchFamily="34" charset="0"/>
              </a:rPr>
              <a:t>삭제</a:t>
            </a:r>
          </a:p>
        </p:txBody>
      </p:sp>
      <p:sp>
        <p:nvSpPr>
          <p:cNvPr id="12" name="직사각형 11">
            <a:extLst>
              <a:ext uri="{FF2B5EF4-FFF2-40B4-BE49-F238E27FC236}">
                <a16:creationId xmlns:a16="http://schemas.microsoft.com/office/drawing/2014/main" id="{9BBBA362-5C64-40A8-88EF-8B7777A6591D}"/>
              </a:ext>
            </a:extLst>
          </p:cNvPr>
          <p:cNvSpPr/>
          <p:nvPr/>
        </p:nvSpPr>
        <p:spPr>
          <a:xfrm>
            <a:off x="1430778" y="3379596"/>
            <a:ext cx="864096" cy="3930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latin typeface="Arial" pitchFamily="34" charset="0"/>
                <a:ea typeface="굴림" charset="-127"/>
                <a:cs typeface="Arial" pitchFamily="34" charset="0"/>
              </a:rPr>
              <a:t>대체</a:t>
            </a:r>
            <a:r>
              <a:rPr lang="en-US" altLang="ko-KR" sz="900" b="1" dirty="0">
                <a:solidFill>
                  <a:schemeClr val="bg1"/>
                </a:solidFill>
                <a:latin typeface="Arial" pitchFamily="34" charset="0"/>
                <a:ea typeface="굴림" charset="-127"/>
                <a:cs typeface="Arial" pitchFamily="34" charset="0"/>
              </a:rPr>
              <a:t>(</a:t>
            </a:r>
            <a:r>
              <a:rPr lang="ko-KR" altLang="en-US" sz="900" b="1" dirty="0">
                <a:solidFill>
                  <a:schemeClr val="bg1"/>
                </a:solidFill>
                <a:latin typeface="Arial" pitchFamily="34" charset="0"/>
                <a:ea typeface="굴림" charset="-127"/>
                <a:cs typeface="Arial" pitchFamily="34" charset="0"/>
              </a:rPr>
              <a:t>삽입</a:t>
            </a:r>
            <a:r>
              <a:rPr lang="en-US" altLang="ko-KR" sz="900" b="1" dirty="0">
                <a:solidFill>
                  <a:schemeClr val="bg1"/>
                </a:solidFill>
                <a:latin typeface="Arial" pitchFamily="34" charset="0"/>
                <a:ea typeface="굴림" charset="-127"/>
                <a:cs typeface="Arial" pitchFamily="34" charset="0"/>
              </a:rPr>
              <a:t>)</a:t>
            </a:r>
            <a:endParaRPr lang="ko-KR" altLang="en-US" sz="900" b="1" dirty="0">
              <a:solidFill>
                <a:schemeClr val="bg1"/>
              </a:solidFill>
              <a:latin typeface="Arial" pitchFamily="34" charset="0"/>
              <a:ea typeface="굴림" charset="-127"/>
              <a:cs typeface="Arial" pitchFamily="34" charset="0"/>
            </a:endParaRPr>
          </a:p>
        </p:txBody>
      </p:sp>
      <p:sp>
        <p:nvSpPr>
          <p:cNvPr id="15" name="직사각형 14">
            <a:extLst>
              <a:ext uri="{FF2B5EF4-FFF2-40B4-BE49-F238E27FC236}">
                <a16:creationId xmlns:a16="http://schemas.microsoft.com/office/drawing/2014/main" id="{547C59E6-F221-47EE-BDCB-63EEB1ED69B2}"/>
              </a:ext>
            </a:extLst>
          </p:cNvPr>
          <p:cNvSpPr/>
          <p:nvPr/>
        </p:nvSpPr>
        <p:spPr>
          <a:xfrm>
            <a:off x="2631641" y="1020244"/>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행 삭제</a:t>
            </a:r>
            <a:endParaRPr lang="en-US" altLang="ko-KR" sz="750" b="1" dirty="0">
              <a:solidFill>
                <a:sysClr val="windowText" lastClr="000000"/>
              </a:solidFill>
              <a:latin typeface="Arial" pitchFamily="34" charset="0"/>
              <a:ea typeface="굴림" charset="-127"/>
              <a:cs typeface="Arial" pitchFamily="34" charset="0"/>
            </a:endParaRPr>
          </a:p>
        </p:txBody>
      </p:sp>
      <p:sp>
        <p:nvSpPr>
          <p:cNvPr id="16" name="직사각형 15">
            <a:extLst>
              <a:ext uri="{FF2B5EF4-FFF2-40B4-BE49-F238E27FC236}">
                <a16:creationId xmlns:a16="http://schemas.microsoft.com/office/drawing/2014/main" id="{FC2E695B-E38C-42BE-9409-74DF3FB967EE}"/>
              </a:ext>
            </a:extLst>
          </p:cNvPr>
          <p:cNvSpPr/>
          <p:nvPr/>
        </p:nvSpPr>
        <p:spPr>
          <a:xfrm>
            <a:off x="2631641" y="1400411"/>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쌍 별 삭제</a:t>
            </a:r>
          </a:p>
        </p:txBody>
      </p:sp>
      <p:sp>
        <p:nvSpPr>
          <p:cNvPr id="17" name="직사각형 16">
            <a:extLst>
              <a:ext uri="{FF2B5EF4-FFF2-40B4-BE49-F238E27FC236}">
                <a16:creationId xmlns:a16="http://schemas.microsoft.com/office/drawing/2014/main" id="{1ABDDF1D-FA44-457C-9627-5F52FE230187}"/>
              </a:ext>
            </a:extLst>
          </p:cNvPr>
          <p:cNvSpPr/>
          <p:nvPr/>
        </p:nvSpPr>
        <p:spPr>
          <a:xfrm>
            <a:off x="2631641" y="1780578"/>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열 삭제</a:t>
            </a:r>
            <a:endParaRPr lang="en-US" altLang="ko-KR" sz="750" b="1" dirty="0">
              <a:solidFill>
                <a:sysClr val="windowText" lastClr="000000"/>
              </a:solidFill>
              <a:latin typeface="Arial" pitchFamily="34" charset="0"/>
              <a:ea typeface="굴림" charset="-127"/>
              <a:cs typeface="Arial" pitchFamily="34" charset="0"/>
            </a:endParaRPr>
          </a:p>
        </p:txBody>
      </p:sp>
      <p:cxnSp>
        <p:nvCxnSpPr>
          <p:cNvPr id="18" name="연결선: 꺾임 17">
            <a:extLst>
              <a:ext uri="{FF2B5EF4-FFF2-40B4-BE49-F238E27FC236}">
                <a16:creationId xmlns:a16="http://schemas.microsoft.com/office/drawing/2014/main" id="{3DC40525-BD52-432E-A0D4-3E603D12C8E1}"/>
              </a:ext>
            </a:extLst>
          </p:cNvPr>
          <p:cNvCxnSpPr>
            <a:cxnSpLocks/>
            <a:stCxn id="4" idx="3"/>
            <a:endCxn id="11" idx="1"/>
          </p:cNvCxnSpPr>
          <p:nvPr/>
        </p:nvCxnSpPr>
        <p:spPr>
          <a:xfrm flipV="1">
            <a:off x="1106742" y="1567393"/>
            <a:ext cx="324036" cy="1004357"/>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72B65329-F471-4C0F-A833-15805AD18DAD}"/>
              </a:ext>
            </a:extLst>
          </p:cNvPr>
          <p:cNvCxnSpPr>
            <a:cxnSpLocks/>
            <a:stCxn id="4" idx="3"/>
            <a:endCxn id="12" idx="1"/>
          </p:cNvCxnSpPr>
          <p:nvPr/>
        </p:nvCxnSpPr>
        <p:spPr>
          <a:xfrm>
            <a:off x="1106742" y="2571750"/>
            <a:ext cx="324036" cy="1004359"/>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연결선: 꺾임 23">
            <a:extLst>
              <a:ext uri="{FF2B5EF4-FFF2-40B4-BE49-F238E27FC236}">
                <a16:creationId xmlns:a16="http://schemas.microsoft.com/office/drawing/2014/main" id="{87B59C97-770B-4D0E-895D-D9176D04FBEA}"/>
              </a:ext>
            </a:extLst>
          </p:cNvPr>
          <p:cNvCxnSpPr>
            <a:cxnSpLocks/>
            <a:stCxn id="15" idx="1"/>
            <a:endCxn id="11" idx="3"/>
          </p:cNvCxnSpPr>
          <p:nvPr/>
        </p:nvCxnSpPr>
        <p:spPr>
          <a:xfrm rot="10800000" flipV="1">
            <a:off x="2294875" y="1187226"/>
            <a:ext cx="336767" cy="380168"/>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0E6435CE-1478-4AE9-9CAF-C6DA72005646}"/>
              </a:ext>
            </a:extLst>
          </p:cNvPr>
          <p:cNvCxnSpPr>
            <a:cxnSpLocks/>
            <a:stCxn id="17" idx="1"/>
            <a:endCxn id="11" idx="3"/>
          </p:cNvCxnSpPr>
          <p:nvPr/>
        </p:nvCxnSpPr>
        <p:spPr>
          <a:xfrm rot="10800000">
            <a:off x="2294875" y="1567394"/>
            <a:ext cx="336767" cy="380166"/>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5613E5A3-D821-41C9-A9AC-A54F5E5A33DB}"/>
              </a:ext>
            </a:extLst>
          </p:cNvPr>
          <p:cNvCxnSpPr>
            <a:cxnSpLocks/>
            <a:stCxn id="11" idx="3"/>
            <a:endCxn id="16" idx="1"/>
          </p:cNvCxnSpPr>
          <p:nvPr/>
        </p:nvCxnSpPr>
        <p:spPr>
          <a:xfrm flipV="1">
            <a:off x="2294875" y="1567393"/>
            <a:ext cx="336767" cy="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25986027-C31C-4747-867D-C47A6B12F12D}"/>
              </a:ext>
            </a:extLst>
          </p:cNvPr>
          <p:cNvSpPr/>
          <p:nvPr/>
        </p:nvSpPr>
        <p:spPr>
          <a:xfrm>
            <a:off x="2631641" y="3001787"/>
            <a:ext cx="864096" cy="393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latin typeface="Arial" pitchFamily="34" charset="0"/>
                <a:ea typeface="굴림" charset="-127"/>
                <a:cs typeface="Arial" pitchFamily="34" charset="0"/>
              </a:rPr>
              <a:t>일반 데이터</a:t>
            </a:r>
          </a:p>
        </p:txBody>
      </p:sp>
      <p:sp>
        <p:nvSpPr>
          <p:cNvPr id="41" name="직사각형 40">
            <a:extLst>
              <a:ext uri="{FF2B5EF4-FFF2-40B4-BE49-F238E27FC236}">
                <a16:creationId xmlns:a16="http://schemas.microsoft.com/office/drawing/2014/main" id="{FF9D60C9-3A0F-4B1E-AF20-8A1783AA89F1}"/>
              </a:ext>
            </a:extLst>
          </p:cNvPr>
          <p:cNvSpPr/>
          <p:nvPr/>
        </p:nvSpPr>
        <p:spPr>
          <a:xfrm>
            <a:off x="2631641" y="3987085"/>
            <a:ext cx="864096" cy="393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solidFill>
                  <a:schemeClr val="bg1"/>
                </a:solidFill>
                <a:latin typeface="Arial" pitchFamily="34" charset="0"/>
                <a:ea typeface="굴림" charset="-127"/>
                <a:cs typeface="Arial" pitchFamily="34" charset="0"/>
              </a:rPr>
              <a:t>시계열</a:t>
            </a:r>
            <a:endParaRPr lang="en-US" altLang="ko-KR" sz="900" b="1" dirty="0">
              <a:solidFill>
                <a:schemeClr val="bg1"/>
              </a:solidFill>
              <a:latin typeface="Arial" pitchFamily="34" charset="0"/>
              <a:ea typeface="굴림" charset="-127"/>
              <a:cs typeface="Arial" pitchFamily="34" charset="0"/>
            </a:endParaRPr>
          </a:p>
          <a:p>
            <a:pPr algn="ctr"/>
            <a:r>
              <a:rPr lang="ko-KR" altLang="en-US" sz="900" b="1" dirty="0">
                <a:solidFill>
                  <a:schemeClr val="bg1"/>
                </a:solidFill>
                <a:latin typeface="Arial" pitchFamily="34" charset="0"/>
                <a:ea typeface="굴림" charset="-127"/>
                <a:cs typeface="Arial" pitchFamily="34" charset="0"/>
              </a:rPr>
              <a:t>데이터</a:t>
            </a:r>
          </a:p>
        </p:txBody>
      </p:sp>
      <p:cxnSp>
        <p:nvCxnSpPr>
          <p:cNvPr id="42" name="연결선: 꺾임 41">
            <a:extLst>
              <a:ext uri="{FF2B5EF4-FFF2-40B4-BE49-F238E27FC236}">
                <a16:creationId xmlns:a16="http://schemas.microsoft.com/office/drawing/2014/main" id="{B3294CCD-3E85-45F4-BFB3-6DE169EF7290}"/>
              </a:ext>
            </a:extLst>
          </p:cNvPr>
          <p:cNvCxnSpPr>
            <a:cxnSpLocks/>
            <a:stCxn id="12" idx="3"/>
            <a:endCxn id="41" idx="1"/>
          </p:cNvCxnSpPr>
          <p:nvPr/>
        </p:nvCxnSpPr>
        <p:spPr>
          <a:xfrm>
            <a:off x="2294875" y="3576109"/>
            <a:ext cx="336767" cy="607490"/>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0135188B-6673-472F-8301-C1364CDDE0C9}"/>
              </a:ext>
            </a:extLst>
          </p:cNvPr>
          <p:cNvCxnSpPr>
            <a:cxnSpLocks/>
            <a:stCxn id="12" idx="3"/>
            <a:endCxn id="40" idx="1"/>
          </p:cNvCxnSpPr>
          <p:nvPr/>
        </p:nvCxnSpPr>
        <p:spPr>
          <a:xfrm flipV="1">
            <a:off x="2294875" y="3198300"/>
            <a:ext cx="336767" cy="377809"/>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DC1EFABB-C164-4BAB-9882-EE090C0BAE12}"/>
              </a:ext>
            </a:extLst>
          </p:cNvPr>
          <p:cNvSpPr/>
          <p:nvPr/>
        </p:nvSpPr>
        <p:spPr>
          <a:xfrm>
            <a:off x="3915131" y="2809531"/>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범주형 변수</a:t>
            </a:r>
          </a:p>
        </p:txBody>
      </p:sp>
      <p:sp>
        <p:nvSpPr>
          <p:cNvPr id="51" name="직사각형 50">
            <a:extLst>
              <a:ext uri="{FF2B5EF4-FFF2-40B4-BE49-F238E27FC236}">
                <a16:creationId xmlns:a16="http://schemas.microsoft.com/office/drawing/2014/main" id="{3BB6A8B8-5199-40B8-BD8A-5597726A1A64}"/>
              </a:ext>
            </a:extLst>
          </p:cNvPr>
          <p:cNvSpPr/>
          <p:nvPr/>
        </p:nvSpPr>
        <p:spPr>
          <a:xfrm>
            <a:off x="3915131" y="3211893"/>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연속형</a:t>
            </a:r>
            <a:r>
              <a:rPr lang="en-US" altLang="ko-KR" sz="750" b="1" dirty="0">
                <a:solidFill>
                  <a:sysClr val="windowText" lastClr="000000"/>
                </a:solidFill>
                <a:latin typeface="Arial" pitchFamily="34" charset="0"/>
                <a:ea typeface="굴림" charset="-127"/>
                <a:cs typeface="Arial" pitchFamily="34" charset="0"/>
              </a:rPr>
              <a:t>(</a:t>
            </a:r>
            <a:r>
              <a:rPr lang="ko-KR" altLang="en-US" sz="750" b="1" dirty="0">
                <a:solidFill>
                  <a:sysClr val="windowText" lastClr="000000"/>
                </a:solidFill>
                <a:latin typeface="Arial" pitchFamily="34" charset="0"/>
                <a:ea typeface="굴림" charset="-127"/>
                <a:cs typeface="Arial" pitchFamily="34" charset="0"/>
              </a:rPr>
              <a:t>수치형</a:t>
            </a:r>
            <a:r>
              <a:rPr lang="en-US" altLang="ko-KR" sz="750" b="1" dirty="0">
                <a:solidFill>
                  <a:sysClr val="windowText" lastClr="000000"/>
                </a:solidFill>
                <a:latin typeface="Arial" pitchFamily="34" charset="0"/>
                <a:ea typeface="굴림" charset="-127"/>
                <a:cs typeface="Arial" pitchFamily="34" charset="0"/>
              </a:rPr>
              <a:t>) </a:t>
            </a:r>
            <a:r>
              <a:rPr lang="ko-KR" altLang="en-US" sz="750" b="1" dirty="0">
                <a:solidFill>
                  <a:sysClr val="windowText" lastClr="000000"/>
                </a:solidFill>
                <a:latin typeface="Arial" pitchFamily="34" charset="0"/>
                <a:ea typeface="굴림" charset="-127"/>
                <a:cs typeface="Arial" pitchFamily="34" charset="0"/>
              </a:rPr>
              <a:t>변수</a:t>
            </a:r>
          </a:p>
        </p:txBody>
      </p:sp>
      <p:sp>
        <p:nvSpPr>
          <p:cNvPr id="53" name="직사각형 52">
            <a:extLst>
              <a:ext uri="{FF2B5EF4-FFF2-40B4-BE49-F238E27FC236}">
                <a16:creationId xmlns:a16="http://schemas.microsoft.com/office/drawing/2014/main" id="{190399BB-D0B1-4BB1-83AE-1C7DEFE985CC}"/>
              </a:ext>
            </a:extLst>
          </p:cNvPr>
          <p:cNvSpPr/>
          <p:nvPr/>
        </p:nvSpPr>
        <p:spPr>
          <a:xfrm>
            <a:off x="3915131" y="3614255"/>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 </a:t>
            </a:r>
            <a:r>
              <a:rPr lang="ko-KR" altLang="en-US" sz="750" b="1" dirty="0">
                <a:solidFill>
                  <a:sysClr val="windowText" lastClr="000000"/>
                </a:solidFill>
                <a:latin typeface="Arial" pitchFamily="34" charset="0"/>
                <a:ea typeface="굴림" charset="-127"/>
                <a:cs typeface="Arial" pitchFamily="34" charset="0"/>
              </a:rPr>
              <a:t>추세 </a:t>
            </a:r>
            <a:r>
              <a:rPr lang="en-US" altLang="ko-KR" sz="750" b="1" dirty="0">
                <a:solidFill>
                  <a:sysClr val="windowText" lastClr="000000"/>
                </a:solidFill>
                <a:latin typeface="Arial" pitchFamily="34" charset="0"/>
                <a:ea typeface="굴림" charset="-127"/>
                <a:cs typeface="Arial" pitchFamily="34" charset="0"/>
              </a:rPr>
              <a:t>&amp; </a:t>
            </a:r>
            <a:r>
              <a:rPr lang="ko-KR" altLang="en-US" sz="750" b="1" dirty="0">
                <a:solidFill>
                  <a:sysClr val="windowText" lastClr="000000"/>
                </a:solidFill>
                <a:latin typeface="Arial" pitchFamily="34" charset="0"/>
                <a:ea typeface="굴림" charset="-127"/>
                <a:cs typeface="Arial" pitchFamily="34" charset="0"/>
              </a:rPr>
              <a:t>계절성</a:t>
            </a:r>
            <a:endParaRPr lang="en-US" altLang="ko-KR" sz="750" b="1" dirty="0">
              <a:solidFill>
                <a:sysClr val="windowText" lastClr="000000"/>
              </a:solidFill>
              <a:latin typeface="Arial" pitchFamily="34" charset="0"/>
              <a:ea typeface="굴림" charset="-127"/>
              <a:cs typeface="Arial" pitchFamily="34" charset="0"/>
            </a:endParaRPr>
          </a:p>
          <a:p>
            <a:pPr algn="ctr"/>
            <a:r>
              <a:rPr lang="ko-KR" altLang="en-US" sz="750" b="1" dirty="0">
                <a:solidFill>
                  <a:sysClr val="windowText" lastClr="000000"/>
                </a:solidFill>
                <a:latin typeface="Arial" pitchFamily="34" charset="0"/>
                <a:ea typeface="굴림" charset="-127"/>
                <a:cs typeface="Arial" pitchFamily="34" charset="0"/>
              </a:rPr>
              <a:t>포함</a:t>
            </a:r>
          </a:p>
        </p:txBody>
      </p:sp>
      <p:sp>
        <p:nvSpPr>
          <p:cNvPr id="54" name="직사각형 53">
            <a:extLst>
              <a:ext uri="{FF2B5EF4-FFF2-40B4-BE49-F238E27FC236}">
                <a16:creationId xmlns:a16="http://schemas.microsoft.com/office/drawing/2014/main" id="{E5AAC631-505A-43D0-BD52-8FE784BEE301}"/>
              </a:ext>
            </a:extLst>
          </p:cNvPr>
          <p:cNvSpPr/>
          <p:nvPr/>
        </p:nvSpPr>
        <p:spPr>
          <a:xfrm>
            <a:off x="3915131" y="4016616"/>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추세 포함</a:t>
            </a:r>
            <a:r>
              <a:rPr lang="en-US" altLang="ko-KR" sz="750" b="1" dirty="0">
                <a:solidFill>
                  <a:sysClr val="windowText" lastClr="000000"/>
                </a:solidFill>
                <a:latin typeface="Arial" pitchFamily="34" charset="0"/>
                <a:ea typeface="굴림" charset="-127"/>
                <a:cs typeface="Arial" pitchFamily="34" charset="0"/>
              </a:rPr>
              <a:t> &amp; </a:t>
            </a:r>
          </a:p>
          <a:p>
            <a:pPr algn="ctr"/>
            <a:r>
              <a:rPr lang="ko-KR" altLang="en-US" sz="750" b="1" dirty="0">
                <a:solidFill>
                  <a:sysClr val="windowText" lastClr="000000"/>
                </a:solidFill>
                <a:latin typeface="Arial" pitchFamily="34" charset="0"/>
                <a:ea typeface="굴림" charset="-127"/>
                <a:cs typeface="Arial" pitchFamily="34" charset="0"/>
              </a:rPr>
              <a:t>계절성 미포함</a:t>
            </a:r>
          </a:p>
        </p:txBody>
      </p:sp>
      <p:sp>
        <p:nvSpPr>
          <p:cNvPr id="55" name="직사각형 54">
            <a:extLst>
              <a:ext uri="{FF2B5EF4-FFF2-40B4-BE49-F238E27FC236}">
                <a16:creationId xmlns:a16="http://schemas.microsoft.com/office/drawing/2014/main" id="{F8D37CB7-672B-46E8-A772-3DF88C144039}"/>
              </a:ext>
            </a:extLst>
          </p:cNvPr>
          <p:cNvSpPr/>
          <p:nvPr/>
        </p:nvSpPr>
        <p:spPr>
          <a:xfrm>
            <a:off x="3915131" y="4418979"/>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50" b="1" dirty="0">
                <a:solidFill>
                  <a:sysClr val="windowText" lastClr="000000"/>
                </a:solidFill>
                <a:latin typeface="Arial" pitchFamily="34" charset="0"/>
                <a:ea typeface="굴림" charset="-127"/>
                <a:cs typeface="Arial" pitchFamily="34" charset="0"/>
              </a:rPr>
              <a:t>추세 </a:t>
            </a:r>
            <a:r>
              <a:rPr lang="en-US" altLang="ko-KR" sz="750" b="1" dirty="0">
                <a:solidFill>
                  <a:sysClr val="windowText" lastClr="000000"/>
                </a:solidFill>
                <a:latin typeface="Arial" pitchFamily="34" charset="0"/>
                <a:ea typeface="굴림" charset="-127"/>
                <a:cs typeface="Arial" pitchFamily="34" charset="0"/>
              </a:rPr>
              <a:t>&amp; </a:t>
            </a:r>
            <a:r>
              <a:rPr lang="ko-KR" altLang="en-US" sz="750" b="1" dirty="0">
                <a:solidFill>
                  <a:sysClr val="windowText" lastClr="000000"/>
                </a:solidFill>
                <a:latin typeface="Arial" pitchFamily="34" charset="0"/>
                <a:ea typeface="굴림" charset="-127"/>
                <a:cs typeface="Arial" pitchFamily="34" charset="0"/>
              </a:rPr>
              <a:t>계절성 포함</a:t>
            </a:r>
            <a:endParaRPr lang="en-US" altLang="ko-KR" sz="750" b="1" dirty="0">
              <a:solidFill>
                <a:sysClr val="windowText" lastClr="000000"/>
              </a:solidFill>
              <a:latin typeface="Arial" pitchFamily="34" charset="0"/>
              <a:ea typeface="굴림" charset="-127"/>
              <a:cs typeface="Arial" pitchFamily="34" charset="0"/>
            </a:endParaRPr>
          </a:p>
        </p:txBody>
      </p:sp>
      <p:cxnSp>
        <p:nvCxnSpPr>
          <p:cNvPr id="58" name="연결선: 꺾임 57">
            <a:extLst>
              <a:ext uri="{FF2B5EF4-FFF2-40B4-BE49-F238E27FC236}">
                <a16:creationId xmlns:a16="http://schemas.microsoft.com/office/drawing/2014/main" id="{A85A412C-1AFB-42D6-8C3A-F6295EBCEF82}"/>
              </a:ext>
            </a:extLst>
          </p:cNvPr>
          <p:cNvCxnSpPr>
            <a:cxnSpLocks/>
            <a:stCxn id="50" idx="1"/>
            <a:endCxn id="40" idx="3"/>
          </p:cNvCxnSpPr>
          <p:nvPr/>
        </p:nvCxnSpPr>
        <p:spPr>
          <a:xfrm rot="10800000" flipV="1">
            <a:off x="3495737" y="2976513"/>
            <a:ext cx="419394" cy="221787"/>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29C3D00C-BDCA-4191-A287-15567EAF54D4}"/>
              </a:ext>
            </a:extLst>
          </p:cNvPr>
          <p:cNvCxnSpPr>
            <a:cxnSpLocks/>
            <a:stCxn id="51" idx="1"/>
            <a:endCxn id="40" idx="3"/>
          </p:cNvCxnSpPr>
          <p:nvPr/>
        </p:nvCxnSpPr>
        <p:spPr>
          <a:xfrm rot="10800000">
            <a:off x="3495737" y="3198301"/>
            <a:ext cx="419394" cy="180575"/>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연결선: 꺾임 63">
            <a:extLst>
              <a:ext uri="{FF2B5EF4-FFF2-40B4-BE49-F238E27FC236}">
                <a16:creationId xmlns:a16="http://schemas.microsoft.com/office/drawing/2014/main" id="{64C02643-1C2A-4877-B563-176AD98DF9FD}"/>
              </a:ext>
            </a:extLst>
          </p:cNvPr>
          <p:cNvCxnSpPr>
            <a:cxnSpLocks/>
            <a:stCxn id="55" idx="1"/>
            <a:endCxn id="41" idx="3"/>
          </p:cNvCxnSpPr>
          <p:nvPr/>
        </p:nvCxnSpPr>
        <p:spPr>
          <a:xfrm rot="10800000">
            <a:off x="3495737" y="4183600"/>
            <a:ext cx="419394" cy="402362"/>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D51EDC03-F95E-44CC-9BDC-86CB71BC3980}"/>
              </a:ext>
            </a:extLst>
          </p:cNvPr>
          <p:cNvCxnSpPr>
            <a:cxnSpLocks/>
            <a:stCxn id="53" idx="1"/>
            <a:endCxn id="41" idx="3"/>
          </p:cNvCxnSpPr>
          <p:nvPr/>
        </p:nvCxnSpPr>
        <p:spPr>
          <a:xfrm rot="10800000" flipV="1">
            <a:off x="3495737" y="3781237"/>
            <a:ext cx="419394" cy="402362"/>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A862EBAF-301F-4113-B0D4-09C75D5717D6}"/>
              </a:ext>
            </a:extLst>
          </p:cNvPr>
          <p:cNvCxnSpPr>
            <a:cxnSpLocks/>
            <a:stCxn id="41" idx="3"/>
            <a:endCxn id="54" idx="1"/>
          </p:cNvCxnSpPr>
          <p:nvPr/>
        </p:nvCxnSpPr>
        <p:spPr>
          <a:xfrm>
            <a:off x="3495737" y="4183598"/>
            <a:ext cx="41939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74" name="직사각형 73">
            <a:extLst>
              <a:ext uri="{FF2B5EF4-FFF2-40B4-BE49-F238E27FC236}">
                <a16:creationId xmlns:a16="http://schemas.microsoft.com/office/drawing/2014/main" id="{B08DC3D6-FB94-40C7-9229-2116B03507EF}"/>
              </a:ext>
            </a:extLst>
          </p:cNvPr>
          <p:cNvSpPr/>
          <p:nvPr/>
        </p:nvSpPr>
        <p:spPr>
          <a:xfrm>
            <a:off x="5197668" y="2803769"/>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75" b="1" dirty="0">
                <a:solidFill>
                  <a:sysClr val="windowText" lastClr="000000"/>
                </a:solidFill>
                <a:latin typeface="Arial" pitchFamily="34" charset="0"/>
                <a:ea typeface="굴림" charset="-127"/>
                <a:cs typeface="Arial" pitchFamily="34" charset="0"/>
              </a:rPr>
              <a:t>다중 대체</a:t>
            </a:r>
            <a:endParaRPr lang="en-US" altLang="ko-KR" sz="675" b="1" dirty="0">
              <a:solidFill>
                <a:sysClr val="windowText" lastClr="000000"/>
              </a:solidFill>
              <a:latin typeface="Arial" pitchFamily="34" charset="0"/>
              <a:ea typeface="굴림" charset="-127"/>
              <a:cs typeface="Arial" pitchFamily="34" charset="0"/>
            </a:endParaRPr>
          </a:p>
          <a:p>
            <a:pPr algn="ctr"/>
            <a:r>
              <a:rPr lang="ko-KR" altLang="en-US" sz="675" b="1" dirty="0">
                <a:solidFill>
                  <a:sysClr val="windowText" lastClr="000000"/>
                </a:solidFill>
                <a:latin typeface="Arial" pitchFamily="34" charset="0"/>
                <a:ea typeface="굴림" charset="-127"/>
                <a:cs typeface="Arial" pitchFamily="34" charset="0"/>
              </a:rPr>
              <a:t>로지스틱 회귀</a:t>
            </a:r>
            <a:endParaRPr lang="en-US" altLang="ko-KR" sz="675" b="1" dirty="0">
              <a:solidFill>
                <a:sysClr val="windowText" lastClr="000000"/>
              </a:solidFill>
              <a:latin typeface="Arial" pitchFamily="34" charset="0"/>
              <a:ea typeface="굴림" charset="-127"/>
              <a:cs typeface="Arial" pitchFamily="34" charset="0"/>
            </a:endParaRPr>
          </a:p>
          <a:p>
            <a:pPr algn="ctr"/>
            <a:r>
              <a:rPr lang="ko-KR" altLang="en-US" sz="675" b="1" dirty="0">
                <a:solidFill>
                  <a:sysClr val="windowText" lastClr="000000"/>
                </a:solidFill>
                <a:latin typeface="Arial" pitchFamily="34" charset="0"/>
                <a:ea typeface="굴림" charset="-127"/>
                <a:cs typeface="Arial" pitchFamily="34" charset="0"/>
              </a:rPr>
              <a:t>분류 모델</a:t>
            </a:r>
          </a:p>
        </p:txBody>
      </p:sp>
      <p:sp>
        <p:nvSpPr>
          <p:cNvPr id="75" name="직사각형 74">
            <a:extLst>
              <a:ext uri="{FF2B5EF4-FFF2-40B4-BE49-F238E27FC236}">
                <a16:creationId xmlns:a16="http://schemas.microsoft.com/office/drawing/2014/main" id="{039E4CCF-4477-40FC-B11B-B9C74C78666A}"/>
              </a:ext>
            </a:extLst>
          </p:cNvPr>
          <p:cNvSpPr/>
          <p:nvPr/>
        </p:nvSpPr>
        <p:spPr>
          <a:xfrm>
            <a:off x="5197669" y="3207572"/>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75" b="1" dirty="0">
                <a:solidFill>
                  <a:sysClr val="windowText" lastClr="000000"/>
                </a:solidFill>
                <a:latin typeface="Arial" pitchFamily="34" charset="0"/>
                <a:ea typeface="굴림" charset="-127"/>
                <a:cs typeface="Arial" pitchFamily="34" charset="0"/>
              </a:rPr>
              <a:t>평균</a:t>
            </a:r>
            <a:r>
              <a:rPr lang="en-US" altLang="ko-KR" sz="675" b="1" dirty="0">
                <a:solidFill>
                  <a:sysClr val="windowText" lastClr="000000"/>
                </a:solidFill>
                <a:latin typeface="Arial" pitchFamily="34" charset="0"/>
                <a:ea typeface="굴림" charset="-127"/>
                <a:cs typeface="Arial" pitchFamily="34" charset="0"/>
              </a:rPr>
              <a:t>, </a:t>
            </a:r>
            <a:r>
              <a:rPr lang="ko-KR" altLang="en-US" sz="675" b="1" dirty="0">
                <a:solidFill>
                  <a:sysClr val="windowText" lastClr="000000"/>
                </a:solidFill>
                <a:latin typeface="Arial" pitchFamily="34" charset="0"/>
                <a:ea typeface="굴림" charset="-127"/>
                <a:cs typeface="Arial" pitchFamily="34" charset="0"/>
              </a:rPr>
              <a:t>중앙값</a:t>
            </a:r>
            <a:r>
              <a:rPr lang="en-US" altLang="ko-KR" sz="675" b="1" dirty="0">
                <a:solidFill>
                  <a:sysClr val="windowText" lastClr="000000"/>
                </a:solidFill>
                <a:latin typeface="Arial" pitchFamily="34" charset="0"/>
                <a:ea typeface="굴림" charset="-127"/>
                <a:cs typeface="Arial" pitchFamily="34" charset="0"/>
              </a:rPr>
              <a:t>, </a:t>
            </a:r>
            <a:r>
              <a:rPr lang="ko-KR" altLang="en-US" sz="675" b="1" dirty="0">
                <a:solidFill>
                  <a:sysClr val="windowText" lastClr="000000"/>
                </a:solidFill>
                <a:latin typeface="Arial" pitchFamily="34" charset="0"/>
                <a:ea typeface="굴림" charset="-127"/>
                <a:cs typeface="Arial" pitchFamily="34" charset="0"/>
              </a:rPr>
              <a:t>모드</a:t>
            </a:r>
            <a:endParaRPr lang="en-US" altLang="ko-KR" sz="675" b="1" dirty="0">
              <a:solidFill>
                <a:sysClr val="windowText" lastClr="000000"/>
              </a:solidFill>
              <a:latin typeface="Arial" pitchFamily="34" charset="0"/>
              <a:ea typeface="굴림" charset="-127"/>
              <a:cs typeface="Arial" pitchFamily="34" charset="0"/>
            </a:endParaRPr>
          </a:p>
          <a:p>
            <a:pPr algn="ctr"/>
            <a:r>
              <a:rPr lang="ko-KR" altLang="en-US" sz="675" b="1" dirty="0">
                <a:solidFill>
                  <a:sysClr val="windowText" lastClr="000000"/>
                </a:solidFill>
                <a:latin typeface="Arial" pitchFamily="34" charset="0"/>
                <a:ea typeface="굴림" charset="-127"/>
                <a:cs typeface="Arial" pitchFamily="34" charset="0"/>
              </a:rPr>
              <a:t>다중 대체</a:t>
            </a:r>
            <a:endParaRPr lang="en-US" altLang="ko-KR" sz="675" b="1" dirty="0">
              <a:solidFill>
                <a:sysClr val="windowText" lastClr="000000"/>
              </a:solidFill>
              <a:latin typeface="Arial" pitchFamily="34" charset="0"/>
              <a:ea typeface="굴림" charset="-127"/>
              <a:cs typeface="Arial" pitchFamily="34" charset="0"/>
            </a:endParaRPr>
          </a:p>
          <a:p>
            <a:pPr algn="ctr"/>
            <a:r>
              <a:rPr lang="ko-KR" altLang="en-US" sz="675" b="1" dirty="0">
                <a:solidFill>
                  <a:sysClr val="windowText" lastClr="000000"/>
                </a:solidFill>
                <a:latin typeface="Arial" pitchFamily="34" charset="0"/>
                <a:ea typeface="굴림" charset="-127"/>
                <a:cs typeface="Arial" pitchFamily="34" charset="0"/>
              </a:rPr>
              <a:t>회귀 모델</a:t>
            </a:r>
            <a:endParaRPr lang="en-US" altLang="ko-KR" sz="675" b="1" dirty="0">
              <a:solidFill>
                <a:sysClr val="windowText" lastClr="000000"/>
              </a:solidFill>
              <a:latin typeface="Arial" pitchFamily="34" charset="0"/>
              <a:ea typeface="굴림" charset="-127"/>
              <a:cs typeface="Arial" pitchFamily="34" charset="0"/>
            </a:endParaRPr>
          </a:p>
        </p:txBody>
      </p:sp>
      <p:sp>
        <p:nvSpPr>
          <p:cNvPr id="76" name="직사각형 75">
            <a:extLst>
              <a:ext uri="{FF2B5EF4-FFF2-40B4-BE49-F238E27FC236}">
                <a16:creationId xmlns:a16="http://schemas.microsoft.com/office/drawing/2014/main" id="{84122F35-23C5-4861-8119-07CEBA8E11F8}"/>
              </a:ext>
            </a:extLst>
          </p:cNvPr>
          <p:cNvSpPr/>
          <p:nvPr/>
        </p:nvSpPr>
        <p:spPr>
          <a:xfrm>
            <a:off x="5197668" y="3611375"/>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75" b="1" spc="-38" dirty="0">
                <a:solidFill>
                  <a:sysClr val="windowText" lastClr="000000"/>
                </a:solidFill>
                <a:latin typeface="Arial" pitchFamily="34" charset="0"/>
                <a:ea typeface="굴림" charset="-127"/>
                <a:cs typeface="Arial" pitchFamily="34" charset="0"/>
              </a:rPr>
              <a:t>평균</a:t>
            </a:r>
            <a:r>
              <a:rPr lang="en-US" altLang="ko-KR" sz="675" b="1" spc="-38" dirty="0">
                <a:solidFill>
                  <a:sysClr val="windowText" lastClr="000000"/>
                </a:solidFill>
                <a:latin typeface="Arial" pitchFamily="34" charset="0"/>
                <a:ea typeface="굴림" charset="-127"/>
                <a:cs typeface="Arial" pitchFamily="34" charset="0"/>
              </a:rPr>
              <a:t>, </a:t>
            </a:r>
            <a:r>
              <a:rPr lang="ko-KR" altLang="en-US" sz="675" b="1" spc="-38" dirty="0">
                <a:solidFill>
                  <a:sysClr val="windowText" lastClr="000000"/>
                </a:solidFill>
                <a:latin typeface="Arial" pitchFamily="34" charset="0"/>
                <a:ea typeface="굴림" charset="-127"/>
                <a:cs typeface="Arial" pitchFamily="34" charset="0"/>
              </a:rPr>
              <a:t>중앙값</a:t>
            </a:r>
            <a:r>
              <a:rPr lang="en-US" altLang="ko-KR" sz="675" b="1" spc="-38" dirty="0">
                <a:solidFill>
                  <a:sysClr val="windowText" lastClr="000000"/>
                </a:solidFill>
                <a:latin typeface="Arial" pitchFamily="34" charset="0"/>
                <a:ea typeface="굴림" charset="-127"/>
                <a:cs typeface="Arial" pitchFamily="34" charset="0"/>
              </a:rPr>
              <a:t>, </a:t>
            </a:r>
            <a:r>
              <a:rPr lang="ko-KR" altLang="en-US" sz="675" b="1" spc="-38" dirty="0">
                <a:solidFill>
                  <a:sysClr val="windowText" lastClr="000000"/>
                </a:solidFill>
                <a:latin typeface="Arial" pitchFamily="34" charset="0"/>
                <a:ea typeface="굴림" charset="-127"/>
                <a:cs typeface="Arial" pitchFamily="34" charset="0"/>
              </a:rPr>
              <a:t>모드</a:t>
            </a:r>
            <a:endParaRPr lang="en-US" altLang="ko-KR" sz="675" b="1" spc="-38" dirty="0">
              <a:solidFill>
                <a:sysClr val="windowText" lastClr="000000"/>
              </a:solidFill>
              <a:latin typeface="Arial" pitchFamily="34" charset="0"/>
              <a:ea typeface="굴림" charset="-127"/>
              <a:cs typeface="Arial" pitchFamily="34" charset="0"/>
            </a:endParaRPr>
          </a:p>
          <a:p>
            <a:pPr algn="ctr"/>
            <a:r>
              <a:rPr lang="ko-KR" altLang="en-US" sz="675" b="1" spc="-38" dirty="0">
                <a:solidFill>
                  <a:sysClr val="windowText" lastClr="000000"/>
                </a:solidFill>
                <a:latin typeface="Arial" pitchFamily="34" charset="0"/>
                <a:ea typeface="굴림" charset="-127"/>
                <a:cs typeface="Arial" pitchFamily="34" charset="0"/>
              </a:rPr>
              <a:t>무작위 샘플 대체</a:t>
            </a:r>
            <a:endParaRPr lang="en-US" altLang="ko-KR" sz="675" b="1" spc="-38" dirty="0">
              <a:solidFill>
                <a:sysClr val="windowText" lastClr="000000"/>
              </a:solidFill>
              <a:latin typeface="Arial" pitchFamily="34" charset="0"/>
              <a:ea typeface="굴림" charset="-127"/>
              <a:cs typeface="Arial" pitchFamily="34" charset="0"/>
            </a:endParaRPr>
          </a:p>
        </p:txBody>
      </p:sp>
      <p:sp>
        <p:nvSpPr>
          <p:cNvPr id="77" name="직사각형 76">
            <a:extLst>
              <a:ext uri="{FF2B5EF4-FFF2-40B4-BE49-F238E27FC236}">
                <a16:creationId xmlns:a16="http://schemas.microsoft.com/office/drawing/2014/main" id="{8E7F0332-E618-4384-8DED-B191B318A8E1}"/>
              </a:ext>
            </a:extLst>
          </p:cNvPr>
          <p:cNvSpPr/>
          <p:nvPr/>
        </p:nvSpPr>
        <p:spPr>
          <a:xfrm>
            <a:off x="5197669" y="4015178"/>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75" b="1" dirty="0">
                <a:solidFill>
                  <a:sysClr val="windowText" lastClr="000000"/>
                </a:solidFill>
                <a:latin typeface="Arial" pitchFamily="34" charset="0"/>
                <a:ea typeface="굴림" charset="-127"/>
                <a:cs typeface="Arial" pitchFamily="34" charset="0"/>
              </a:rPr>
              <a:t>선형 보간</a:t>
            </a:r>
            <a:endParaRPr lang="en-US" altLang="ko-KR" sz="675" b="1" dirty="0">
              <a:solidFill>
                <a:sysClr val="windowText" lastClr="000000"/>
              </a:solidFill>
              <a:latin typeface="Arial" pitchFamily="34" charset="0"/>
              <a:ea typeface="굴림" charset="-127"/>
              <a:cs typeface="Arial" pitchFamily="34" charset="0"/>
            </a:endParaRPr>
          </a:p>
        </p:txBody>
      </p:sp>
      <p:sp>
        <p:nvSpPr>
          <p:cNvPr id="78" name="직사각형 77">
            <a:extLst>
              <a:ext uri="{FF2B5EF4-FFF2-40B4-BE49-F238E27FC236}">
                <a16:creationId xmlns:a16="http://schemas.microsoft.com/office/drawing/2014/main" id="{29F4903B-06E8-4364-9451-5F9C8CAF44C9}"/>
              </a:ext>
            </a:extLst>
          </p:cNvPr>
          <p:cNvSpPr/>
          <p:nvPr/>
        </p:nvSpPr>
        <p:spPr>
          <a:xfrm>
            <a:off x="5197668" y="4418980"/>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75" b="1" spc="-38" dirty="0">
                <a:solidFill>
                  <a:sysClr val="windowText" lastClr="000000"/>
                </a:solidFill>
                <a:latin typeface="Arial" pitchFamily="34" charset="0"/>
                <a:ea typeface="굴림" charset="-127"/>
                <a:cs typeface="Arial" pitchFamily="34" charset="0"/>
              </a:rPr>
              <a:t>계절 조정 및 보간</a:t>
            </a:r>
            <a:endParaRPr lang="en-US" altLang="ko-KR" sz="675" b="1" spc="-38" dirty="0">
              <a:solidFill>
                <a:sysClr val="windowText" lastClr="000000"/>
              </a:solidFill>
              <a:latin typeface="Arial" pitchFamily="34" charset="0"/>
              <a:ea typeface="굴림" charset="-127"/>
              <a:cs typeface="Arial" pitchFamily="34" charset="0"/>
            </a:endParaRPr>
          </a:p>
        </p:txBody>
      </p:sp>
    </p:spTree>
    <p:extLst>
      <p:ext uri="{BB962C8B-B14F-4D97-AF65-F5344CB8AC3E}">
        <p14:creationId xmlns:p14="http://schemas.microsoft.com/office/powerpoint/2010/main" val="72415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5" name="내용 개체 틀 4"/>
          <p:cNvSpPr>
            <a:spLocks noGrp="1"/>
          </p:cNvSpPr>
          <p:nvPr>
            <p:ph idx="1"/>
          </p:nvPr>
        </p:nvSpPr>
        <p:spPr/>
        <p:txBody>
          <a:bodyPr/>
          <a:lstStyle/>
          <a:p>
            <a:endParaRPr lang="ko-KR" altLang="en-US"/>
          </a:p>
        </p:txBody>
      </p:sp>
      <p:sp>
        <p:nvSpPr>
          <p:cNvPr id="4" name="직사각형 3">
            <a:extLst>
              <a:ext uri="{FF2B5EF4-FFF2-40B4-BE49-F238E27FC236}">
                <a16:creationId xmlns:a16="http://schemas.microsoft.com/office/drawing/2014/main" id="{7832CDC8-60A7-464D-8976-90E629CA5BE6}"/>
              </a:ext>
            </a:extLst>
          </p:cNvPr>
          <p:cNvSpPr/>
          <p:nvPr/>
        </p:nvSpPr>
        <p:spPr>
          <a:xfrm>
            <a:off x="242646" y="2333969"/>
            <a:ext cx="864096" cy="475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Arial" pitchFamily="34" charset="0"/>
                <a:ea typeface="굴림" charset="-127"/>
                <a:cs typeface="Arial" pitchFamily="34" charset="0"/>
              </a:rPr>
              <a:t>Handling  Missing Data</a:t>
            </a:r>
            <a:endParaRPr lang="ko-KR" altLang="en-US" sz="900" b="1" dirty="0">
              <a:solidFill>
                <a:schemeClr val="bg1"/>
              </a:solidFill>
              <a:latin typeface="Arial" pitchFamily="34" charset="0"/>
              <a:ea typeface="굴림" charset="-127"/>
              <a:cs typeface="Arial" pitchFamily="34" charset="0"/>
            </a:endParaRPr>
          </a:p>
        </p:txBody>
      </p:sp>
      <p:sp>
        <p:nvSpPr>
          <p:cNvPr id="11" name="직사각형 10">
            <a:extLst>
              <a:ext uri="{FF2B5EF4-FFF2-40B4-BE49-F238E27FC236}">
                <a16:creationId xmlns:a16="http://schemas.microsoft.com/office/drawing/2014/main" id="{DBB6BF94-6D1C-44FA-8222-45D5C6A8AD07}"/>
              </a:ext>
            </a:extLst>
          </p:cNvPr>
          <p:cNvSpPr/>
          <p:nvPr/>
        </p:nvSpPr>
        <p:spPr>
          <a:xfrm>
            <a:off x="1430778" y="1370881"/>
            <a:ext cx="864096" cy="3930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Arial" pitchFamily="34" charset="0"/>
                <a:ea typeface="굴림" charset="-127"/>
                <a:cs typeface="Arial" pitchFamily="34" charset="0"/>
              </a:rPr>
              <a:t>Deletion</a:t>
            </a:r>
            <a:endParaRPr lang="ko-KR" altLang="en-US" sz="900" b="1" dirty="0">
              <a:solidFill>
                <a:schemeClr val="bg1"/>
              </a:solidFill>
              <a:latin typeface="Arial" pitchFamily="34" charset="0"/>
              <a:ea typeface="굴림" charset="-127"/>
              <a:cs typeface="Arial" pitchFamily="34" charset="0"/>
            </a:endParaRPr>
          </a:p>
        </p:txBody>
      </p:sp>
      <p:sp>
        <p:nvSpPr>
          <p:cNvPr id="12" name="직사각형 11">
            <a:extLst>
              <a:ext uri="{FF2B5EF4-FFF2-40B4-BE49-F238E27FC236}">
                <a16:creationId xmlns:a16="http://schemas.microsoft.com/office/drawing/2014/main" id="{9BBBA362-5C64-40A8-88EF-8B7777A6591D}"/>
              </a:ext>
            </a:extLst>
          </p:cNvPr>
          <p:cNvSpPr/>
          <p:nvPr/>
        </p:nvSpPr>
        <p:spPr>
          <a:xfrm>
            <a:off x="1430778" y="3379596"/>
            <a:ext cx="864096" cy="3930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Arial" pitchFamily="34" charset="0"/>
                <a:ea typeface="굴림" charset="-127"/>
                <a:cs typeface="Arial" pitchFamily="34" charset="0"/>
              </a:rPr>
              <a:t>Imputation</a:t>
            </a:r>
            <a:endParaRPr lang="ko-KR" altLang="en-US" sz="900" b="1" dirty="0">
              <a:solidFill>
                <a:schemeClr val="bg1"/>
              </a:solidFill>
              <a:latin typeface="Arial" pitchFamily="34" charset="0"/>
              <a:ea typeface="굴림" charset="-127"/>
              <a:cs typeface="Arial" pitchFamily="34" charset="0"/>
            </a:endParaRPr>
          </a:p>
        </p:txBody>
      </p:sp>
      <p:sp>
        <p:nvSpPr>
          <p:cNvPr id="15" name="직사각형 14">
            <a:extLst>
              <a:ext uri="{FF2B5EF4-FFF2-40B4-BE49-F238E27FC236}">
                <a16:creationId xmlns:a16="http://schemas.microsoft.com/office/drawing/2014/main" id="{547C59E6-F221-47EE-BDCB-63EEB1ED69B2}"/>
              </a:ext>
            </a:extLst>
          </p:cNvPr>
          <p:cNvSpPr/>
          <p:nvPr/>
        </p:nvSpPr>
        <p:spPr>
          <a:xfrm>
            <a:off x="2631641" y="1020244"/>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Deleting Rows</a:t>
            </a:r>
          </a:p>
          <a:p>
            <a:pPr algn="ctr"/>
            <a:r>
              <a:rPr lang="en-US" altLang="ko-KR" sz="750" b="1" dirty="0">
                <a:solidFill>
                  <a:sysClr val="windowText" lastClr="000000"/>
                </a:solidFill>
                <a:latin typeface="Arial" pitchFamily="34" charset="0"/>
                <a:ea typeface="굴림" charset="-127"/>
                <a:cs typeface="Arial" pitchFamily="34" charset="0"/>
              </a:rPr>
              <a:t>(Listwise Deletion)</a:t>
            </a:r>
            <a:endParaRPr lang="ko-KR" altLang="en-US" sz="750" b="1" dirty="0">
              <a:solidFill>
                <a:sysClr val="windowText" lastClr="000000"/>
              </a:solidFill>
              <a:latin typeface="Arial" pitchFamily="34" charset="0"/>
              <a:ea typeface="굴림" charset="-127"/>
              <a:cs typeface="Arial" pitchFamily="34" charset="0"/>
            </a:endParaRPr>
          </a:p>
        </p:txBody>
      </p:sp>
      <p:sp>
        <p:nvSpPr>
          <p:cNvPr id="16" name="직사각형 15">
            <a:extLst>
              <a:ext uri="{FF2B5EF4-FFF2-40B4-BE49-F238E27FC236}">
                <a16:creationId xmlns:a16="http://schemas.microsoft.com/office/drawing/2014/main" id="{FC2E695B-E38C-42BE-9409-74DF3FB967EE}"/>
              </a:ext>
            </a:extLst>
          </p:cNvPr>
          <p:cNvSpPr/>
          <p:nvPr/>
        </p:nvSpPr>
        <p:spPr>
          <a:xfrm>
            <a:off x="2631641" y="1400411"/>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Pairwise Deletion</a:t>
            </a:r>
            <a:endParaRPr lang="ko-KR" altLang="en-US" sz="750" b="1" dirty="0">
              <a:solidFill>
                <a:sysClr val="windowText" lastClr="000000"/>
              </a:solidFill>
              <a:latin typeface="Arial" pitchFamily="34" charset="0"/>
              <a:ea typeface="굴림" charset="-127"/>
              <a:cs typeface="Arial" pitchFamily="34" charset="0"/>
            </a:endParaRPr>
          </a:p>
        </p:txBody>
      </p:sp>
      <p:sp>
        <p:nvSpPr>
          <p:cNvPr id="17" name="직사각형 16">
            <a:extLst>
              <a:ext uri="{FF2B5EF4-FFF2-40B4-BE49-F238E27FC236}">
                <a16:creationId xmlns:a16="http://schemas.microsoft.com/office/drawing/2014/main" id="{1ABDDF1D-FA44-457C-9627-5F52FE230187}"/>
              </a:ext>
            </a:extLst>
          </p:cNvPr>
          <p:cNvSpPr/>
          <p:nvPr/>
        </p:nvSpPr>
        <p:spPr>
          <a:xfrm>
            <a:off x="2631641" y="1780578"/>
            <a:ext cx="1080120"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Deleting Columns</a:t>
            </a:r>
          </a:p>
        </p:txBody>
      </p:sp>
      <p:cxnSp>
        <p:nvCxnSpPr>
          <p:cNvPr id="18" name="연결선: 꺾임 17">
            <a:extLst>
              <a:ext uri="{FF2B5EF4-FFF2-40B4-BE49-F238E27FC236}">
                <a16:creationId xmlns:a16="http://schemas.microsoft.com/office/drawing/2014/main" id="{3DC40525-BD52-432E-A0D4-3E603D12C8E1}"/>
              </a:ext>
            </a:extLst>
          </p:cNvPr>
          <p:cNvCxnSpPr>
            <a:cxnSpLocks/>
            <a:stCxn id="4" idx="3"/>
            <a:endCxn id="11" idx="1"/>
          </p:cNvCxnSpPr>
          <p:nvPr/>
        </p:nvCxnSpPr>
        <p:spPr>
          <a:xfrm flipV="1">
            <a:off x="1106742" y="1567393"/>
            <a:ext cx="324036" cy="1004357"/>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72B65329-F471-4C0F-A833-15805AD18DAD}"/>
              </a:ext>
            </a:extLst>
          </p:cNvPr>
          <p:cNvCxnSpPr>
            <a:cxnSpLocks/>
            <a:stCxn id="4" idx="3"/>
            <a:endCxn id="12" idx="1"/>
          </p:cNvCxnSpPr>
          <p:nvPr/>
        </p:nvCxnSpPr>
        <p:spPr>
          <a:xfrm>
            <a:off x="1106742" y="2571750"/>
            <a:ext cx="324036" cy="1004359"/>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연결선: 꺾임 23">
            <a:extLst>
              <a:ext uri="{FF2B5EF4-FFF2-40B4-BE49-F238E27FC236}">
                <a16:creationId xmlns:a16="http://schemas.microsoft.com/office/drawing/2014/main" id="{87B59C97-770B-4D0E-895D-D9176D04FBEA}"/>
              </a:ext>
            </a:extLst>
          </p:cNvPr>
          <p:cNvCxnSpPr>
            <a:cxnSpLocks/>
            <a:stCxn id="15" idx="1"/>
            <a:endCxn id="11" idx="3"/>
          </p:cNvCxnSpPr>
          <p:nvPr/>
        </p:nvCxnSpPr>
        <p:spPr>
          <a:xfrm rot="10800000" flipV="1">
            <a:off x="2294875" y="1187226"/>
            <a:ext cx="336767" cy="380168"/>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0E6435CE-1478-4AE9-9CAF-C6DA72005646}"/>
              </a:ext>
            </a:extLst>
          </p:cNvPr>
          <p:cNvCxnSpPr>
            <a:cxnSpLocks/>
            <a:stCxn id="17" idx="1"/>
            <a:endCxn id="11" idx="3"/>
          </p:cNvCxnSpPr>
          <p:nvPr/>
        </p:nvCxnSpPr>
        <p:spPr>
          <a:xfrm rot="10800000">
            <a:off x="2294875" y="1567394"/>
            <a:ext cx="336767" cy="380166"/>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5613E5A3-D821-41C9-A9AC-A54F5E5A33DB}"/>
              </a:ext>
            </a:extLst>
          </p:cNvPr>
          <p:cNvCxnSpPr>
            <a:cxnSpLocks/>
            <a:stCxn id="11" idx="3"/>
            <a:endCxn id="16" idx="1"/>
          </p:cNvCxnSpPr>
          <p:nvPr/>
        </p:nvCxnSpPr>
        <p:spPr>
          <a:xfrm flipV="1">
            <a:off x="2294875" y="1567393"/>
            <a:ext cx="336767" cy="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25986027-C31C-4747-867D-C47A6B12F12D}"/>
              </a:ext>
            </a:extLst>
          </p:cNvPr>
          <p:cNvSpPr/>
          <p:nvPr/>
        </p:nvSpPr>
        <p:spPr>
          <a:xfrm>
            <a:off x="2631641" y="3001787"/>
            <a:ext cx="864096" cy="393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Arial" pitchFamily="34" charset="0"/>
                <a:ea typeface="굴림" charset="-127"/>
                <a:cs typeface="Arial" pitchFamily="34" charset="0"/>
              </a:rPr>
              <a:t>General Data</a:t>
            </a:r>
            <a:endParaRPr lang="ko-KR" altLang="en-US" sz="900" b="1" dirty="0">
              <a:solidFill>
                <a:schemeClr val="bg1"/>
              </a:solidFill>
              <a:latin typeface="Arial" pitchFamily="34" charset="0"/>
              <a:ea typeface="굴림" charset="-127"/>
              <a:cs typeface="Arial" pitchFamily="34" charset="0"/>
            </a:endParaRPr>
          </a:p>
        </p:txBody>
      </p:sp>
      <p:sp>
        <p:nvSpPr>
          <p:cNvPr id="41" name="직사각형 40">
            <a:extLst>
              <a:ext uri="{FF2B5EF4-FFF2-40B4-BE49-F238E27FC236}">
                <a16:creationId xmlns:a16="http://schemas.microsoft.com/office/drawing/2014/main" id="{FF9D60C9-3A0F-4B1E-AF20-8A1783AA89F1}"/>
              </a:ext>
            </a:extLst>
          </p:cNvPr>
          <p:cNvSpPr/>
          <p:nvPr/>
        </p:nvSpPr>
        <p:spPr>
          <a:xfrm>
            <a:off x="2631641" y="3987085"/>
            <a:ext cx="864096" cy="393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Arial" pitchFamily="34" charset="0"/>
                <a:ea typeface="굴림" charset="-127"/>
                <a:cs typeface="Arial" pitchFamily="34" charset="0"/>
              </a:rPr>
              <a:t>Tim Series </a:t>
            </a:r>
          </a:p>
          <a:p>
            <a:pPr algn="ctr"/>
            <a:r>
              <a:rPr lang="en-US" altLang="ko-KR" sz="900" b="1" dirty="0">
                <a:solidFill>
                  <a:schemeClr val="bg1"/>
                </a:solidFill>
                <a:latin typeface="Arial" pitchFamily="34" charset="0"/>
                <a:ea typeface="굴림" charset="-127"/>
                <a:cs typeface="Arial" pitchFamily="34" charset="0"/>
              </a:rPr>
              <a:t>Data</a:t>
            </a:r>
            <a:endParaRPr lang="ko-KR" altLang="en-US" sz="900" b="1" dirty="0">
              <a:solidFill>
                <a:schemeClr val="bg1"/>
              </a:solidFill>
              <a:latin typeface="Arial" pitchFamily="34" charset="0"/>
              <a:ea typeface="굴림" charset="-127"/>
              <a:cs typeface="Arial" pitchFamily="34" charset="0"/>
            </a:endParaRPr>
          </a:p>
        </p:txBody>
      </p:sp>
      <p:cxnSp>
        <p:nvCxnSpPr>
          <p:cNvPr id="42" name="연결선: 꺾임 41">
            <a:extLst>
              <a:ext uri="{FF2B5EF4-FFF2-40B4-BE49-F238E27FC236}">
                <a16:creationId xmlns:a16="http://schemas.microsoft.com/office/drawing/2014/main" id="{B3294CCD-3E85-45F4-BFB3-6DE169EF7290}"/>
              </a:ext>
            </a:extLst>
          </p:cNvPr>
          <p:cNvCxnSpPr>
            <a:cxnSpLocks/>
            <a:stCxn id="12" idx="3"/>
            <a:endCxn id="41" idx="1"/>
          </p:cNvCxnSpPr>
          <p:nvPr/>
        </p:nvCxnSpPr>
        <p:spPr>
          <a:xfrm>
            <a:off x="2294875" y="3576109"/>
            <a:ext cx="336767" cy="607490"/>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0135188B-6673-472F-8301-C1364CDDE0C9}"/>
              </a:ext>
            </a:extLst>
          </p:cNvPr>
          <p:cNvCxnSpPr>
            <a:cxnSpLocks/>
            <a:stCxn id="12" idx="3"/>
            <a:endCxn id="40" idx="1"/>
          </p:cNvCxnSpPr>
          <p:nvPr/>
        </p:nvCxnSpPr>
        <p:spPr>
          <a:xfrm flipV="1">
            <a:off x="2294875" y="3198300"/>
            <a:ext cx="336767" cy="377809"/>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DC1EFABB-C164-4BAB-9882-EE090C0BAE12}"/>
              </a:ext>
            </a:extLst>
          </p:cNvPr>
          <p:cNvSpPr/>
          <p:nvPr/>
        </p:nvSpPr>
        <p:spPr>
          <a:xfrm>
            <a:off x="3915131" y="2809531"/>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Categorical Variable</a:t>
            </a:r>
            <a:endParaRPr lang="ko-KR" altLang="en-US" sz="750" b="1" dirty="0">
              <a:solidFill>
                <a:sysClr val="windowText" lastClr="000000"/>
              </a:solidFill>
              <a:latin typeface="Arial" pitchFamily="34" charset="0"/>
              <a:ea typeface="굴림" charset="-127"/>
              <a:cs typeface="Arial" pitchFamily="34" charset="0"/>
            </a:endParaRPr>
          </a:p>
        </p:txBody>
      </p:sp>
      <p:sp>
        <p:nvSpPr>
          <p:cNvPr id="51" name="직사각형 50">
            <a:extLst>
              <a:ext uri="{FF2B5EF4-FFF2-40B4-BE49-F238E27FC236}">
                <a16:creationId xmlns:a16="http://schemas.microsoft.com/office/drawing/2014/main" id="{3BB6A8B8-5199-40B8-BD8A-5597726A1A64}"/>
              </a:ext>
            </a:extLst>
          </p:cNvPr>
          <p:cNvSpPr/>
          <p:nvPr/>
        </p:nvSpPr>
        <p:spPr>
          <a:xfrm>
            <a:off x="3915131" y="3211893"/>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Numerical Variable</a:t>
            </a:r>
            <a:endParaRPr lang="ko-KR" altLang="en-US" sz="750" b="1" dirty="0">
              <a:solidFill>
                <a:sysClr val="windowText" lastClr="000000"/>
              </a:solidFill>
              <a:latin typeface="Arial" pitchFamily="34" charset="0"/>
              <a:ea typeface="굴림" charset="-127"/>
              <a:cs typeface="Arial" pitchFamily="34" charset="0"/>
            </a:endParaRPr>
          </a:p>
        </p:txBody>
      </p:sp>
      <p:sp>
        <p:nvSpPr>
          <p:cNvPr id="53" name="직사각형 52">
            <a:extLst>
              <a:ext uri="{FF2B5EF4-FFF2-40B4-BE49-F238E27FC236}">
                <a16:creationId xmlns:a16="http://schemas.microsoft.com/office/drawing/2014/main" id="{190399BB-D0B1-4BB1-83AE-1C7DEFE985CC}"/>
              </a:ext>
            </a:extLst>
          </p:cNvPr>
          <p:cNvSpPr/>
          <p:nvPr/>
        </p:nvSpPr>
        <p:spPr>
          <a:xfrm>
            <a:off x="3915131" y="3614255"/>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Without Trend &amp; Seasonality</a:t>
            </a:r>
            <a:endParaRPr lang="ko-KR" altLang="en-US" sz="750" b="1" dirty="0">
              <a:solidFill>
                <a:sysClr val="windowText" lastClr="000000"/>
              </a:solidFill>
              <a:latin typeface="Arial" pitchFamily="34" charset="0"/>
              <a:ea typeface="굴림" charset="-127"/>
              <a:cs typeface="Arial" pitchFamily="34" charset="0"/>
            </a:endParaRPr>
          </a:p>
        </p:txBody>
      </p:sp>
      <p:sp>
        <p:nvSpPr>
          <p:cNvPr id="54" name="직사각형 53">
            <a:extLst>
              <a:ext uri="{FF2B5EF4-FFF2-40B4-BE49-F238E27FC236}">
                <a16:creationId xmlns:a16="http://schemas.microsoft.com/office/drawing/2014/main" id="{E5AAC631-505A-43D0-BD52-8FE784BEE301}"/>
              </a:ext>
            </a:extLst>
          </p:cNvPr>
          <p:cNvSpPr/>
          <p:nvPr/>
        </p:nvSpPr>
        <p:spPr>
          <a:xfrm>
            <a:off x="3915131" y="4016616"/>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With Trend &amp;</a:t>
            </a:r>
          </a:p>
          <a:p>
            <a:pPr algn="ctr"/>
            <a:r>
              <a:rPr lang="en-US" altLang="ko-KR" sz="750" b="1" dirty="0">
                <a:solidFill>
                  <a:sysClr val="windowText" lastClr="000000"/>
                </a:solidFill>
                <a:latin typeface="Arial" pitchFamily="34" charset="0"/>
                <a:ea typeface="굴림" charset="-127"/>
                <a:cs typeface="Arial" pitchFamily="34" charset="0"/>
              </a:rPr>
              <a:t>Without Seasonality</a:t>
            </a:r>
            <a:endParaRPr lang="ko-KR" altLang="en-US" sz="750" b="1" dirty="0">
              <a:solidFill>
                <a:sysClr val="windowText" lastClr="000000"/>
              </a:solidFill>
              <a:latin typeface="Arial" pitchFamily="34" charset="0"/>
              <a:ea typeface="굴림" charset="-127"/>
              <a:cs typeface="Arial" pitchFamily="34" charset="0"/>
            </a:endParaRPr>
          </a:p>
        </p:txBody>
      </p:sp>
      <p:sp>
        <p:nvSpPr>
          <p:cNvPr id="55" name="직사각형 54">
            <a:extLst>
              <a:ext uri="{FF2B5EF4-FFF2-40B4-BE49-F238E27FC236}">
                <a16:creationId xmlns:a16="http://schemas.microsoft.com/office/drawing/2014/main" id="{F8D37CB7-672B-46E8-A772-3DF88C144039}"/>
              </a:ext>
            </a:extLst>
          </p:cNvPr>
          <p:cNvSpPr/>
          <p:nvPr/>
        </p:nvSpPr>
        <p:spPr>
          <a:xfrm>
            <a:off x="3915131" y="4418979"/>
            <a:ext cx="1080120" cy="3339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50" b="1" dirty="0">
                <a:solidFill>
                  <a:sysClr val="windowText" lastClr="000000"/>
                </a:solidFill>
                <a:latin typeface="Arial" pitchFamily="34" charset="0"/>
                <a:ea typeface="굴림" charset="-127"/>
                <a:cs typeface="Arial" pitchFamily="34" charset="0"/>
              </a:rPr>
              <a:t>With Trend &amp; </a:t>
            </a:r>
          </a:p>
          <a:p>
            <a:pPr algn="ctr"/>
            <a:r>
              <a:rPr lang="en-US" altLang="ko-KR" sz="750" b="1" dirty="0">
                <a:solidFill>
                  <a:sysClr val="windowText" lastClr="000000"/>
                </a:solidFill>
                <a:latin typeface="Arial" pitchFamily="34" charset="0"/>
                <a:ea typeface="굴림" charset="-127"/>
                <a:cs typeface="Arial" pitchFamily="34" charset="0"/>
              </a:rPr>
              <a:t>Seasonality</a:t>
            </a:r>
          </a:p>
        </p:txBody>
      </p:sp>
      <p:cxnSp>
        <p:nvCxnSpPr>
          <p:cNvPr id="58" name="연결선: 꺾임 57">
            <a:extLst>
              <a:ext uri="{FF2B5EF4-FFF2-40B4-BE49-F238E27FC236}">
                <a16:creationId xmlns:a16="http://schemas.microsoft.com/office/drawing/2014/main" id="{A85A412C-1AFB-42D6-8C3A-F6295EBCEF82}"/>
              </a:ext>
            </a:extLst>
          </p:cNvPr>
          <p:cNvCxnSpPr>
            <a:cxnSpLocks/>
            <a:stCxn id="50" idx="1"/>
            <a:endCxn id="40" idx="3"/>
          </p:cNvCxnSpPr>
          <p:nvPr/>
        </p:nvCxnSpPr>
        <p:spPr>
          <a:xfrm rot="10800000" flipV="1">
            <a:off x="3495737" y="2976513"/>
            <a:ext cx="419394" cy="221787"/>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29C3D00C-BDCA-4191-A287-15567EAF54D4}"/>
              </a:ext>
            </a:extLst>
          </p:cNvPr>
          <p:cNvCxnSpPr>
            <a:cxnSpLocks/>
            <a:stCxn id="51" idx="1"/>
            <a:endCxn id="40" idx="3"/>
          </p:cNvCxnSpPr>
          <p:nvPr/>
        </p:nvCxnSpPr>
        <p:spPr>
          <a:xfrm rot="10800000">
            <a:off x="3495737" y="3198301"/>
            <a:ext cx="419394" cy="180575"/>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연결선: 꺾임 63">
            <a:extLst>
              <a:ext uri="{FF2B5EF4-FFF2-40B4-BE49-F238E27FC236}">
                <a16:creationId xmlns:a16="http://schemas.microsoft.com/office/drawing/2014/main" id="{64C02643-1C2A-4877-B563-176AD98DF9FD}"/>
              </a:ext>
            </a:extLst>
          </p:cNvPr>
          <p:cNvCxnSpPr>
            <a:cxnSpLocks/>
            <a:stCxn id="55" idx="1"/>
            <a:endCxn id="41" idx="3"/>
          </p:cNvCxnSpPr>
          <p:nvPr/>
        </p:nvCxnSpPr>
        <p:spPr>
          <a:xfrm rot="10800000">
            <a:off x="3495737" y="4183600"/>
            <a:ext cx="419394" cy="402362"/>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D51EDC03-F95E-44CC-9BDC-86CB71BC3980}"/>
              </a:ext>
            </a:extLst>
          </p:cNvPr>
          <p:cNvCxnSpPr>
            <a:cxnSpLocks/>
            <a:stCxn id="53" idx="1"/>
            <a:endCxn id="41" idx="3"/>
          </p:cNvCxnSpPr>
          <p:nvPr/>
        </p:nvCxnSpPr>
        <p:spPr>
          <a:xfrm rot="10800000" flipV="1">
            <a:off x="3495737" y="3781237"/>
            <a:ext cx="419394" cy="402362"/>
          </a:xfrm>
          <a:prstGeom prst="bentConnector3">
            <a:avLst>
              <a:gd name="adj1" fmla="val 50000"/>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A862EBAF-301F-4113-B0D4-09C75D5717D6}"/>
              </a:ext>
            </a:extLst>
          </p:cNvPr>
          <p:cNvCxnSpPr>
            <a:cxnSpLocks/>
            <a:stCxn id="41" idx="3"/>
            <a:endCxn id="54" idx="1"/>
          </p:cNvCxnSpPr>
          <p:nvPr/>
        </p:nvCxnSpPr>
        <p:spPr>
          <a:xfrm>
            <a:off x="3495737" y="4183598"/>
            <a:ext cx="41939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74" name="직사각형 73">
            <a:extLst>
              <a:ext uri="{FF2B5EF4-FFF2-40B4-BE49-F238E27FC236}">
                <a16:creationId xmlns:a16="http://schemas.microsoft.com/office/drawing/2014/main" id="{B08DC3D6-FB94-40C7-9229-2116B03507EF}"/>
              </a:ext>
            </a:extLst>
          </p:cNvPr>
          <p:cNvSpPr/>
          <p:nvPr/>
        </p:nvSpPr>
        <p:spPr>
          <a:xfrm>
            <a:off x="5197668" y="2803769"/>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75" b="1" dirty="0">
                <a:solidFill>
                  <a:sysClr val="windowText" lastClr="000000"/>
                </a:solidFill>
                <a:latin typeface="Arial" pitchFamily="34" charset="0"/>
                <a:ea typeface="굴림" charset="-127"/>
                <a:cs typeface="Arial" pitchFamily="34" charset="0"/>
              </a:rPr>
              <a:t>Multiple Imputation</a:t>
            </a:r>
          </a:p>
          <a:p>
            <a:pPr algn="ctr"/>
            <a:r>
              <a:rPr lang="en-US" altLang="ko-KR" sz="675" b="1" dirty="0">
                <a:solidFill>
                  <a:sysClr val="windowText" lastClr="000000"/>
                </a:solidFill>
                <a:latin typeface="Arial" pitchFamily="34" charset="0"/>
                <a:ea typeface="굴림" charset="-127"/>
                <a:cs typeface="Arial" pitchFamily="34" charset="0"/>
              </a:rPr>
              <a:t>Logistic Regression</a:t>
            </a:r>
          </a:p>
          <a:p>
            <a:pPr algn="ctr"/>
            <a:r>
              <a:rPr lang="en-US" altLang="ko-KR" sz="675" b="1" dirty="0">
                <a:solidFill>
                  <a:sysClr val="windowText" lastClr="000000"/>
                </a:solidFill>
                <a:latin typeface="Arial" pitchFamily="34" charset="0"/>
                <a:ea typeface="굴림" charset="-127"/>
                <a:cs typeface="Arial" pitchFamily="34" charset="0"/>
              </a:rPr>
              <a:t>Classification Model</a:t>
            </a:r>
            <a:endParaRPr lang="ko-KR" altLang="en-US" sz="675" b="1" dirty="0">
              <a:solidFill>
                <a:sysClr val="windowText" lastClr="000000"/>
              </a:solidFill>
              <a:latin typeface="Arial" pitchFamily="34" charset="0"/>
              <a:ea typeface="굴림" charset="-127"/>
              <a:cs typeface="Arial" pitchFamily="34" charset="0"/>
            </a:endParaRPr>
          </a:p>
        </p:txBody>
      </p:sp>
      <p:sp>
        <p:nvSpPr>
          <p:cNvPr id="75" name="직사각형 74">
            <a:extLst>
              <a:ext uri="{FF2B5EF4-FFF2-40B4-BE49-F238E27FC236}">
                <a16:creationId xmlns:a16="http://schemas.microsoft.com/office/drawing/2014/main" id="{039E4CCF-4477-40FC-B11B-B9C74C78666A}"/>
              </a:ext>
            </a:extLst>
          </p:cNvPr>
          <p:cNvSpPr/>
          <p:nvPr/>
        </p:nvSpPr>
        <p:spPr>
          <a:xfrm>
            <a:off x="5197669" y="3207572"/>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75" b="1" dirty="0">
                <a:solidFill>
                  <a:sysClr val="windowText" lastClr="000000"/>
                </a:solidFill>
                <a:latin typeface="Arial" pitchFamily="34" charset="0"/>
                <a:ea typeface="굴림" charset="-127"/>
                <a:cs typeface="Arial" pitchFamily="34" charset="0"/>
              </a:rPr>
              <a:t>Mean, Median, Mode</a:t>
            </a:r>
          </a:p>
          <a:p>
            <a:pPr algn="ctr"/>
            <a:r>
              <a:rPr lang="en-US" altLang="ko-KR" sz="675" b="1" dirty="0">
                <a:solidFill>
                  <a:sysClr val="windowText" lastClr="000000"/>
                </a:solidFill>
                <a:latin typeface="Arial" pitchFamily="34" charset="0"/>
                <a:ea typeface="굴림" charset="-127"/>
                <a:cs typeface="Arial" pitchFamily="34" charset="0"/>
              </a:rPr>
              <a:t>Multiple Imputation</a:t>
            </a:r>
          </a:p>
          <a:p>
            <a:pPr algn="ctr"/>
            <a:r>
              <a:rPr lang="en-US" altLang="ko-KR" sz="675" b="1" dirty="0">
                <a:solidFill>
                  <a:sysClr val="windowText" lastClr="000000"/>
                </a:solidFill>
                <a:latin typeface="Arial" pitchFamily="34" charset="0"/>
                <a:ea typeface="굴림" charset="-127"/>
                <a:cs typeface="Arial" pitchFamily="34" charset="0"/>
              </a:rPr>
              <a:t>Regression Model</a:t>
            </a:r>
          </a:p>
        </p:txBody>
      </p:sp>
      <p:sp>
        <p:nvSpPr>
          <p:cNvPr id="76" name="직사각형 75">
            <a:extLst>
              <a:ext uri="{FF2B5EF4-FFF2-40B4-BE49-F238E27FC236}">
                <a16:creationId xmlns:a16="http://schemas.microsoft.com/office/drawing/2014/main" id="{84122F35-23C5-4861-8119-07CEBA8E11F8}"/>
              </a:ext>
            </a:extLst>
          </p:cNvPr>
          <p:cNvSpPr/>
          <p:nvPr/>
        </p:nvSpPr>
        <p:spPr>
          <a:xfrm>
            <a:off x="5197668" y="3611375"/>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75" b="1" dirty="0">
                <a:solidFill>
                  <a:sysClr val="windowText" lastClr="000000"/>
                </a:solidFill>
                <a:latin typeface="Arial" pitchFamily="34" charset="0"/>
                <a:ea typeface="굴림" charset="-127"/>
                <a:cs typeface="Arial" pitchFamily="34" charset="0"/>
              </a:rPr>
              <a:t>Mean, Median, Mode,</a:t>
            </a:r>
          </a:p>
          <a:p>
            <a:pPr algn="ctr"/>
            <a:r>
              <a:rPr lang="en-US" altLang="ko-KR" sz="675" b="1" spc="-38" dirty="0">
                <a:solidFill>
                  <a:sysClr val="windowText" lastClr="000000"/>
                </a:solidFill>
                <a:latin typeface="Arial" pitchFamily="34" charset="0"/>
                <a:ea typeface="굴림" charset="-127"/>
                <a:cs typeface="Arial" pitchFamily="34" charset="0"/>
              </a:rPr>
              <a:t>Random Sample Imputation</a:t>
            </a:r>
          </a:p>
        </p:txBody>
      </p:sp>
      <p:sp>
        <p:nvSpPr>
          <p:cNvPr id="77" name="직사각형 76">
            <a:extLst>
              <a:ext uri="{FF2B5EF4-FFF2-40B4-BE49-F238E27FC236}">
                <a16:creationId xmlns:a16="http://schemas.microsoft.com/office/drawing/2014/main" id="{8E7F0332-E618-4384-8DED-B191B318A8E1}"/>
              </a:ext>
            </a:extLst>
          </p:cNvPr>
          <p:cNvSpPr/>
          <p:nvPr/>
        </p:nvSpPr>
        <p:spPr>
          <a:xfrm>
            <a:off x="5197669" y="4015178"/>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75" b="1" dirty="0">
                <a:solidFill>
                  <a:sysClr val="windowText" lastClr="000000"/>
                </a:solidFill>
                <a:latin typeface="Arial" pitchFamily="34" charset="0"/>
                <a:ea typeface="굴림" charset="-127"/>
                <a:cs typeface="Arial" pitchFamily="34" charset="0"/>
              </a:rPr>
              <a:t>Linear Interpolation</a:t>
            </a:r>
          </a:p>
        </p:txBody>
      </p:sp>
      <p:sp>
        <p:nvSpPr>
          <p:cNvPr id="78" name="직사각형 77">
            <a:extLst>
              <a:ext uri="{FF2B5EF4-FFF2-40B4-BE49-F238E27FC236}">
                <a16:creationId xmlns:a16="http://schemas.microsoft.com/office/drawing/2014/main" id="{29F4903B-06E8-4364-9451-5F9C8CAF44C9}"/>
              </a:ext>
            </a:extLst>
          </p:cNvPr>
          <p:cNvSpPr/>
          <p:nvPr/>
        </p:nvSpPr>
        <p:spPr>
          <a:xfrm>
            <a:off x="5197668" y="4418980"/>
            <a:ext cx="1188131" cy="3339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75" b="1" spc="-38" dirty="0">
                <a:solidFill>
                  <a:sysClr val="windowText" lastClr="000000"/>
                </a:solidFill>
                <a:latin typeface="Arial" pitchFamily="34" charset="0"/>
                <a:ea typeface="굴림" charset="-127"/>
                <a:cs typeface="Arial" pitchFamily="34" charset="0"/>
              </a:rPr>
              <a:t>Seasonal Adjustment +</a:t>
            </a:r>
          </a:p>
          <a:p>
            <a:pPr algn="ctr"/>
            <a:r>
              <a:rPr lang="en-US" altLang="ko-KR" sz="675" b="1" spc="-38" dirty="0">
                <a:solidFill>
                  <a:sysClr val="windowText" lastClr="000000"/>
                </a:solidFill>
                <a:latin typeface="Arial" pitchFamily="34" charset="0"/>
                <a:ea typeface="굴림" charset="-127"/>
                <a:cs typeface="Arial" pitchFamily="34" charset="0"/>
              </a:rPr>
              <a:t>Interpolation</a:t>
            </a:r>
          </a:p>
        </p:txBody>
      </p:sp>
    </p:spTree>
    <p:extLst>
      <p:ext uri="{BB962C8B-B14F-4D97-AF65-F5344CB8AC3E}">
        <p14:creationId xmlns:p14="http://schemas.microsoft.com/office/powerpoint/2010/main" val="843055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normAutofit/>
          </a:bodyPr>
          <a:lstStyle/>
          <a:p>
            <a:pPr algn="just"/>
            <a:r>
              <a:rPr lang="ko-KR" altLang="en-US" dirty="0">
                <a:latin typeface="Arial" panose="020B0604020202020204" pitchFamily="34" charset="0"/>
                <a:cs typeface="Arial" panose="020B0604020202020204" pitchFamily="34" charset="0"/>
              </a:rPr>
              <a:t>행 삭제</a:t>
            </a:r>
            <a:r>
              <a:rPr lang="en-US" altLang="ko-KR" dirty="0">
                <a:latin typeface="Arial" panose="020B0604020202020204" pitchFamily="34" charset="0"/>
                <a:cs typeface="Arial" panose="020B0604020202020204" pitchFamily="34" charset="0"/>
              </a:rPr>
              <a:t>(Listwise deletion)</a:t>
            </a:r>
          </a:p>
          <a:p>
            <a:pPr lvl="1" algn="just"/>
            <a:r>
              <a:rPr lang="ko-KR" altLang="en-US" dirty="0">
                <a:latin typeface="Arial" panose="020B0604020202020204" pitchFamily="34" charset="0"/>
                <a:cs typeface="Arial" panose="020B0604020202020204" pitchFamily="34" charset="0"/>
              </a:rPr>
              <a:t>결측 데이터를 처리하는 가장 일반적인 방법은 결측 데이터를 생략하고 나머지 데이터를 분석하는 것</a:t>
            </a:r>
            <a:endParaRPr lang="en-US" altLang="ko-KR" dirty="0">
              <a:latin typeface="Arial" panose="020B0604020202020204" pitchFamily="34" charset="0"/>
              <a:cs typeface="Arial" panose="020B0604020202020204" pitchFamily="34" charset="0"/>
            </a:endParaRPr>
          </a:p>
          <a:p>
            <a:pPr lvl="1" algn="just"/>
            <a:r>
              <a:rPr lang="ko-KR" altLang="en-US" dirty="0">
                <a:latin typeface="Arial" panose="020B0604020202020204" pitchFamily="34" charset="0"/>
                <a:cs typeface="Arial" panose="020B0604020202020204" pitchFamily="34" charset="0"/>
              </a:rPr>
              <a:t>이러한 접근 방식을 </a:t>
            </a:r>
            <a:r>
              <a:rPr lang="en-US" altLang="ko-KR" dirty="0">
                <a:latin typeface="Arial" panose="020B0604020202020204" pitchFamily="34" charset="0"/>
                <a:cs typeface="Arial" panose="020B0604020202020204" pitchFamily="34" charset="0"/>
              </a:rPr>
              <a:t>complete case (or available case) analysis or list-wise deletion</a:t>
            </a:r>
            <a:r>
              <a:rPr lang="ko-KR" altLang="en-US" dirty="0">
                <a:latin typeface="Arial" panose="020B0604020202020204" pitchFamily="34" charset="0"/>
                <a:cs typeface="Arial" panose="020B0604020202020204" pitchFamily="34" charset="0"/>
              </a:rPr>
              <a:t>이라 함</a:t>
            </a:r>
            <a:endParaRPr lang="en-US" altLang="ko-KR" dirty="0"/>
          </a:p>
          <a:p>
            <a:pPr lvl="1" algn="just"/>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marL="0" indent="0" algn="just">
              <a:lnSpc>
                <a:spcPct val="90000"/>
              </a:lnSpc>
              <a:buNone/>
            </a:pPr>
            <a:endParaRPr lang="en-US" altLang="ko-KR" dirty="0">
              <a:latin typeface="Arial" panose="020B0604020202020204" pitchFamily="34" charset="0"/>
              <a:cs typeface="Arial" panose="020B0604020202020204" pitchFamily="34" charset="0"/>
            </a:endParaRPr>
          </a:p>
        </p:txBody>
      </p:sp>
      <p:graphicFrame>
        <p:nvGraphicFramePr>
          <p:cNvPr id="37" name="표 4">
            <a:extLst>
              <a:ext uri="{FF2B5EF4-FFF2-40B4-BE49-F238E27FC236}">
                <a16:creationId xmlns:a16="http://schemas.microsoft.com/office/drawing/2014/main" id="{85222DC9-666E-49D8-96F3-CD6F8469F026}"/>
              </a:ext>
            </a:extLst>
          </p:cNvPr>
          <p:cNvGraphicFramePr>
            <a:graphicFrameLocks noGrp="1"/>
          </p:cNvGraphicFramePr>
          <p:nvPr/>
        </p:nvGraphicFramePr>
        <p:xfrm>
          <a:off x="342820" y="1847810"/>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157</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99</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167</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155</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7" name="화살표: 오른쪽 6">
            <a:extLst>
              <a:ext uri="{FF2B5EF4-FFF2-40B4-BE49-F238E27FC236}">
                <a16:creationId xmlns:a16="http://schemas.microsoft.com/office/drawing/2014/main" id="{FBE6CC14-4735-49A7-AFE0-92EEB5ED5C86}"/>
              </a:ext>
            </a:extLst>
          </p:cNvPr>
          <p:cNvSpPr/>
          <p:nvPr/>
        </p:nvSpPr>
        <p:spPr>
          <a:xfrm>
            <a:off x="3195555" y="1947577"/>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8" name="표 4">
            <a:extLst>
              <a:ext uri="{FF2B5EF4-FFF2-40B4-BE49-F238E27FC236}">
                <a16:creationId xmlns:a16="http://schemas.microsoft.com/office/drawing/2014/main" id="{06BE4DC0-5D1D-474D-B12D-8625D8B8B466}"/>
              </a:ext>
            </a:extLst>
          </p:cNvPr>
          <p:cNvGraphicFramePr>
            <a:graphicFrameLocks noGrp="1"/>
          </p:cNvGraphicFramePr>
          <p:nvPr/>
        </p:nvGraphicFramePr>
        <p:xfrm>
          <a:off x="3672026" y="1847810"/>
          <a:ext cx="2754308" cy="157734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157</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99</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167</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155</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bl>
          </a:graphicData>
        </a:graphic>
      </p:graphicFrame>
      <p:sp>
        <p:nvSpPr>
          <p:cNvPr id="4" name="직사각형 3">
            <a:extLst>
              <a:ext uri="{FF2B5EF4-FFF2-40B4-BE49-F238E27FC236}">
                <a16:creationId xmlns:a16="http://schemas.microsoft.com/office/drawing/2014/main" id="{1B22ED71-C432-48C0-AF82-02A0F8C1C4CA}"/>
              </a:ext>
            </a:extLst>
          </p:cNvPr>
          <p:cNvSpPr/>
          <p:nvPr/>
        </p:nvSpPr>
        <p:spPr>
          <a:xfrm>
            <a:off x="326944" y="2785649"/>
            <a:ext cx="2781000"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직사각형 9">
            <a:extLst>
              <a:ext uri="{FF2B5EF4-FFF2-40B4-BE49-F238E27FC236}">
                <a16:creationId xmlns:a16="http://schemas.microsoft.com/office/drawing/2014/main" id="{D39A56BD-64D1-4F24-B0B8-77704A9E459D}"/>
              </a:ext>
            </a:extLst>
          </p:cNvPr>
          <p:cNvSpPr/>
          <p:nvPr/>
        </p:nvSpPr>
        <p:spPr>
          <a:xfrm>
            <a:off x="326944" y="3401309"/>
            <a:ext cx="2781000"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직사각형 10">
            <a:extLst>
              <a:ext uri="{FF2B5EF4-FFF2-40B4-BE49-F238E27FC236}">
                <a16:creationId xmlns:a16="http://schemas.microsoft.com/office/drawing/2014/main" id="{000AB5D1-D5E4-4211-B655-E2B158AD66B1}"/>
              </a:ext>
            </a:extLst>
          </p:cNvPr>
          <p:cNvSpPr/>
          <p:nvPr/>
        </p:nvSpPr>
        <p:spPr>
          <a:xfrm>
            <a:off x="326944" y="3815579"/>
            <a:ext cx="2781000"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162014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쌍 별 삭제</a:t>
            </a:r>
            <a:r>
              <a:rPr lang="en-US" altLang="ko-KR" spc="-23" dirty="0">
                <a:latin typeface="Arial" panose="020B0604020202020204" pitchFamily="34" charset="0"/>
                <a:cs typeface="Arial" panose="020B0604020202020204" pitchFamily="34" charset="0"/>
              </a:rPr>
              <a:t>(available-case analysis) </a:t>
            </a:r>
          </a:p>
          <a:p>
            <a:pPr lvl="1" algn="just"/>
            <a:r>
              <a:rPr lang="ko-KR" altLang="en-US" spc="-23" dirty="0">
                <a:latin typeface="Arial" panose="020B0604020202020204" pitchFamily="34" charset="0"/>
                <a:cs typeface="Arial" panose="020B0604020202020204" pitchFamily="34" charset="0"/>
              </a:rPr>
              <a:t>결측 된 </a:t>
            </a:r>
            <a:r>
              <a:rPr lang="ko-KR" altLang="en-US" spc="-23" dirty="0" err="1">
                <a:latin typeface="Arial" panose="020B0604020202020204" pitchFamily="34" charset="0"/>
                <a:cs typeface="Arial" panose="020B0604020202020204" pitchFamily="34" charset="0"/>
              </a:rPr>
              <a:t>관즉치만</a:t>
            </a:r>
            <a:r>
              <a:rPr lang="ko-KR" altLang="en-US" spc="-23" dirty="0">
                <a:latin typeface="Arial" panose="020B0604020202020204" pitchFamily="34" charset="0"/>
                <a:cs typeface="Arial" panose="020B0604020202020204" pitchFamily="34" charset="0"/>
              </a:rPr>
              <a:t> 무시하고</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존재하는 변수에 대해서는 분석을 수행</a:t>
            </a:r>
            <a:endParaRPr lang="en-US" altLang="ko-KR" spc="-23" dirty="0">
              <a:latin typeface="Arial" panose="020B0604020202020204" pitchFamily="34" charset="0"/>
              <a:cs typeface="Arial" panose="020B0604020202020204" pitchFamily="34" charset="0"/>
            </a:endParaRPr>
          </a:p>
          <a:p>
            <a:pPr lvl="1" algn="just"/>
            <a:r>
              <a:rPr lang="ko-KR" altLang="en-US" spc="-15" dirty="0">
                <a:latin typeface="Arial" panose="020B0604020202020204" pitchFamily="34" charset="0"/>
                <a:cs typeface="Arial" panose="020B0604020202020204" pitchFamily="34" charset="0"/>
              </a:rPr>
              <a:t>데이터 셋의 다른 곳에 누락된 데이터가 존재할 경우</a:t>
            </a:r>
            <a:r>
              <a:rPr lang="en-US" altLang="ko-KR" spc="-15" dirty="0">
                <a:latin typeface="Arial" panose="020B0604020202020204" pitchFamily="34" charset="0"/>
                <a:cs typeface="Arial" panose="020B0604020202020204" pitchFamily="34" charset="0"/>
              </a:rPr>
              <a:t>, </a:t>
            </a:r>
            <a:r>
              <a:rPr lang="ko-KR" altLang="en-US" spc="-15" dirty="0">
                <a:latin typeface="Arial" panose="020B0604020202020204" pitchFamily="34" charset="0"/>
                <a:cs typeface="Arial" panose="020B0604020202020204" pitchFamily="34" charset="0"/>
              </a:rPr>
              <a:t>기존 값 사용</a:t>
            </a:r>
            <a:endParaRPr lang="en-US" altLang="ko-KR" spc="-15" dirty="0">
              <a:latin typeface="Arial" panose="020B0604020202020204" pitchFamily="34" charset="0"/>
              <a:cs typeface="Arial" panose="020B0604020202020204" pitchFamily="34" charset="0"/>
            </a:endParaRPr>
          </a:p>
          <a:p>
            <a:pPr lvl="1" algn="just"/>
            <a:r>
              <a:rPr lang="ko-KR" altLang="en-US" spc="-15" dirty="0">
                <a:latin typeface="Arial" panose="020B0604020202020204" pitchFamily="34" charset="0"/>
                <a:cs typeface="Arial" panose="020B0604020202020204" pitchFamily="34" charset="0"/>
              </a:rPr>
              <a:t>쌍 별 삭제는 관찰된 모든 데이터를 사용하므로 행 삭제보다 더 많은 정보를 보존함</a:t>
            </a: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42820" y="1900050"/>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157</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99</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167</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155</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1999817"/>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7" name="직사각형 46">
            <a:extLst>
              <a:ext uri="{FF2B5EF4-FFF2-40B4-BE49-F238E27FC236}">
                <a16:creationId xmlns:a16="http://schemas.microsoft.com/office/drawing/2014/main" id="{B6D0BAEA-5F9C-4D84-8861-0D1C5409C499}"/>
              </a:ext>
            </a:extLst>
          </p:cNvPr>
          <p:cNvSpPr/>
          <p:nvPr/>
        </p:nvSpPr>
        <p:spPr>
          <a:xfrm>
            <a:off x="1700808" y="2837888"/>
            <a:ext cx="702079"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8" name="직사각형 47">
            <a:extLst>
              <a:ext uri="{FF2B5EF4-FFF2-40B4-BE49-F238E27FC236}">
                <a16:creationId xmlns:a16="http://schemas.microsoft.com/office/drawing/2014/main" id="{543AF6C6-6F00-40A7-93EE-F23C479AD252}"/>
              </a:ext>
            </a:extLst>
          </p:cNvPr>
          <p:cNvSpPr/>
          <p:nvPr/>
        </p:nvSpPr>
        <p:spPr>
          <a:xfrm>
            <a:off x="1011431" y="3453548"/>
            <a:ext cx="1404156"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9" name="직사각형 48">
            <a:extLst>
              <a:ext uri="{FF2B5EF4-FFF2-40B4-BE49-F238E27FC236}">
                <a16:creationId xmlns:a16="http://schemas.microsoft.com/office/drawing/2014/main" id="{EC9BF567-39E1-4C05-B17F-2479036D0735}"/>
              </a:ext>
            </a:extLst>
          </p:cNvPr>
          <p:cNvSpPr/>
          <p:nvPr/>
        </p:nvSpPr>
        <p:spPr>
          <a:xfrm>
            <a:off x="2402886" y="3867818"/>
            <a:ext cx="705058" cy="2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52" name="표 4">
            <a:extLst>
              <a:ext uri="{FF2B5EF4-FFF2-40B4-BE49-F238E27FC236}">
                <a16:creationId xmlns:a16="http://schemas.microsoft.com/office/drawing/2014/main" id="{94F65E68-4CF1-45E3-9626-1D88C0185642}"/>
              </a:ext>
            </a:extLst>
          </p:cNvPr>
          <p:cNvGraphicFramePr>
            <a:graphicFrameLocks noGrp="1"/>
          </p:cNvGraphicFramePr>
          <p:nvPr/>
        </p:nvGraphicFramePr>
        <p:xfrm>
          <a:off x="3672026" y="1900050"/>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157</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99</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167</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155</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algn="ctr" latinLnBrk="1"/>
                      <a:r>
                        <a:rPr lang="en-US" altLang="ko-KR" sz="900" dirty="0"/>
                        <a:t>76</a:t>
                      </a:r>
                      <a:endParaRPr lang="ko-KR" altLang="en-US" sz="900" dirty="0"/>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i="0" dirty="0">
                        <a:solidFill>
                          <a:srgbClr val="FF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Tree>
    <p:extLst>
      <p:ext uri="{BB962C8B-B14F-4D97-AF65-F5344CB8AC3E}">
        <p14:creationId xmlns:p14="http://schemas.microsoft.com/office/powerpoint/2010/main" val="3693349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열 삭제</a:t>
            </a:r>
            <a:r>
              <a:rPr lang="en-US" altLang="ko-KR" spc="-23" dirty="0">
                <a:latin typeface="Arial" panose="020B0604020202020204" pitchFamily="34" charset="0"/>
                <a:cs typeface="Arial" panose="020B0604020202020204" pitchFamily="34" charset="0"/>
              </a:rPr>
              <a:t>(available-variable analysis) </a:t>
            </a:r>
          </a:p>
          <a:p>
            <a:pPr lvl="1" algn="just"/>
            <a:r>
              <a:rPr lang="ko-KR" altLang="en-US" spc="-23" dirty="0">
                <a:latin typeface="Arial" panose="020B0604020202020204" pitchFamily="34" charset="0"/>
                <a:cs typeface="Arial" panose="020B0604020202020204" pitchFamily="34" charset="0"/>
              </a:rPr>
              <a:t>특정 변수에 대해 결측 데이터가 너무 많을 경우</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해당 변수 자체를 삭제할 수 있음</a:t>
            </a:r>
            <a:endParaRPr lang="en-US" altLang="ko-KR" spc="-23" dirty="0">
              <a:latin typeface="Arial" panose="020B0604020202020204" pitchFamily="34" charset="0"/>
              <a:cs typeface="Arial" panose="020B0604020202020204" pitchFamily="34" charset="0"/>
            </a:endParaRPr>
          </a:p>
          <a:p>
            <a:pPr lvl="1" algn="just"/>
            <a:r>
              <a:rPr lang="ko-KR" altLang="en-US" spc="-15" dirty="0">
                <a:latin typeface="Arial" panose="020B0604020202020204" pitchFamily="34" charset="0"/>
                <a:cs typeface="Arial" panose="020B0604020202020204" pitchFamily="34" charset="0"/>
              </a:rPr>
              <a:t>열 삭제는 최후의 선택 방법이며</a:t>
            </a:r>
            <a:r>
              <a:rPr lang="en-US" altLang="ko-KR" spc="-15" dirty="0">
                <a:latin typeface="Arial" panose="020B0604020202020204" pitchFamily="34" charset="0"/>
                <a:cs typeface="Arial" panose="020B0604020202020204" pitchFamily="34" charset="0"/>
              </a:rPr>
              <a:t>, </a:t>
            </a:r>
            <a:r>
              <a:rPr lang="ko-KR" altLang="en-US" spc="-15" dirty="0">
                <a:latin typeface="Arial" panose="020B0604020202020204" pitchFamily="34" charset="0"/>
                <a:cs typeface="Arial" panose="020B0604020202020204" pitchFamily="34" charset="0"/>
              </a:rPr>
              <a:t>열을 삭제하더라도 모델 성능이 향상되는지 확인해야 함</a:t>
            </a: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42820" y="1900050"/>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167</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155</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1999817"/>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52" name="표 4">
            <a:extLst>
              <a:ext uri="{FF2B5EF4-FFF2-40B4-BE49-F238E27FC236}">
                <a16:creationId xmlns:a16="http://schemas.microsoft.com/office/drawing/2014/main" id="{94F65E68-4CF1-45E3-9626-1D88C0185642}"/>
              </a:ext>
            </a:extLst>
          </p:cNvPr>
          <p:cNvGraphicFramePr>
            <a:graphicFrameLocks noGrp="1"/>
          </p:cNvGraphicFramePr>
          <p:nvPr/>
        </p:nvGraphicFramePr>
        <p:xfrm>
          <a:off x="3672026" y="1900050"/>
          <a:ext cx="2065731"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11" name="직사각형 10">
            <a:extLst>
              <a:ext uri="{FF2B5EF4-FFF2-40B4-BE49-F238E27FC236}">
                <a16:creationId xmlns:a16="http://schemas.microsoft.com/office/drawing/2014/main" id="{70E12051-3796-4320-A290-CE58A14A1CF1}"/>
              </a:ext>
            </a:extLst>
          </p:cNvPr>
          <p:cNvSpPr/>
          <p:nvPr/>
        </p:nvSpPr>
        <p:spPr>
          <a:xfrm>
            <a:off x="1700808" y="1900050"/>
            <a:ext cx="702079" cy="2194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mc:AlternateContent xmlns:mc="http://schemas.openxmlformats.org/markup-compatibility/2006" xmlns:p14="http://schemas.microsoft.com/office/powerpoint/2010/main">
        <mc:Choice Requires="p14">
          <p:contentPart p14:bwMode="auto" r:id="rId3">
            <p14:nvContentPartPr>
              <p14:cNvPr id="4" name="잉크 3">
                <a:extLst>
                  <a:ext uri="{FF2B5EF4-FFF2-40B4-BE49-F238E27FC236}">
                    <a16:creationId xmlns:a16="http://schemas.microsoft.com/office/drawing/2014/main" id="{894910FD-4608-024D-8349-18BD32CA1690}"/>
                  </a:ext>
                </a:extLst>
              </p14:cNvPr>
              <p14:cNvContentPartPr/>
              <p14:nvPr/>
            </p14:nvContentPartPr>
            <p14:xfrm>
              <a:off x="1666710" y="1820070"/>
              <a:ext cx="699300" cy="2184840"/>
            </p14:xfrm>
          </p:contentPart>
        </mc:Choice>
        <mc:Fallback xmlns="">
          <p:pic>
            <p:nvPicPr>
              <p:cNvPr id="4" name="잉크 3">
                <a:extLst>
                  <a:ext uri="{FF2B5EF4-FFF2-40B4-BE49-F238E27FC236}">
                    <a16:creationId xmlns:a16="http://schemas.microsoft.com/office/drawing/2014/main" id="{894910FD-4608-024D-8349-18BD32CA1690}"/>
                  </a:ext>
                </a:extLst>
              </p:cNvPr>
              <p:cNvPicPr/>
              <p:nvPr/>
            </p:nvPicPr>
            <p:blipFill>
              <a:blip r:embed="rId4"/>
              <a:stretch>
                <a:fillRect/>
              </a:stretch>
            </p:blipFill>
            <p:spPr>
              <a:xfrm>
                <a:off x="1659508" y="1810710"/>
                <a:ext cx="718745" cy="2205360"/>
              </a:xfrm>
              <a:prstGeom prst="rect">
                <a:avLst/>
              </a:prstGeom>
            </p:spPr>
          </p:pic>
        </mc:Fallback>
      </mc:AlternateContent>
    </p:spTree>
    <p:extLst>
      <p:ext uri="{BB962C8B-B14F-4D97-AF65-F5344CB8AC3E}">
        <p14:creationId xmlns:p14="http://schemas.microsoft.com/office/powerpoint/2010/main" val="385435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단순 대체</a:t>
            </a:r>
            <a:r>
              <a:rPr lang="en-US" altLang="ko-KR" spc="-23" dirty="0">
                <a:latin typeface="Arial" panose="020B0604020202020204" pitchFamily="34" charset="0"/>
                <a:cs typeface="Arial" panose="020B0604020202020204" pitchFamily="34" charset="0"/>
              </a:rPr>
              <a:t>(</a:t>
            </a:r>
            <a:r>
              <a:rPr lang="ko-KR" altLang="en-US" spc="-23" dirty="0">
                <a:latin typeface="Arial" panose="020B0604020202020204" pitchFamily="34" charset="0"/>
                <a:cs typeface="Arial" panose="020B0604020202020204" pitchFamily="34" charset="0"/>
              </a:rPr>
              <a:t>평균</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중앙값</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모드 활용</a:t>
            </a:r>
            <a:r>
              <a:rPr lang="en-US" altLang="ko-KR" spc="-23" dirty="0">
                <a:latin typeface="Arial" panose="020B0604020202020204" pitchFamily="34" charset="0"/>
                <a:cs typeface="Arial" panose="020B0604020202020204" pitchFamily="34" charset="0"/>
              </a:rPr>
              <a:t>) </a:t>
            </a:r>
          </a:p>
          <a:p>
            <a:pPr lvl="1" algn="just"/>
            <a:r>
              <a:rPr lang="ko-KR" altLang="en-US" spc="-23" dirty="0">
                <a:latin typeface="Arial" panose="020B0604020202020204" pitchFamily="34" charset="0"/>
                <a:cs typeface="Arial" panose="020B0604020202020204" pitchFamily="34" charset="0"/>
              </a:rPr>
              <a:t>결측 데이터를 통계적 추정치로 대체</a:t>
            </a:r>
            <a:endParaRPr lang="en-US" altLang="ko-KR" spc="-23" dirty="0">
              <a:latin typeface="Arial" panose="020B0604020202020204" pitchFamily="34" charset="0"/>
              <a:cs typeface="Arial" panose="020B0604020202020204" pitchFamily="34" charset="0"/>
            </a:endParaRPr>
          </a:p>
          <a:p>
            <a:pPr lvl="2" algn="just"/>
            <a:r>
              <a:rPr lang="ko-KR" altLang="en-US" spc="-23" dirty="0">
                <a:latin typeface="Arial" panose="020B0604020202020204" pitchFamily="34" charset="0"/>
                <a:cs typeface="Arial" panose="020B0604020202020204" pitchFamily="34" charset="0"/>
              </a:rPr>
              <a:t>평균</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중앙값</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모드 등을 활용하여 대체</a:t>
            </a:r>
            <a:endParaRPr lang="en-US" altLang="ko-KR" spc="-23" dirty="0">
              <a:latin typeface="Arial" panose="020B0604020202020204" pitchFamily="34" charset="0"/>
              <a:cs typeface="Arial" panose="020B0604020202020204" pitchFamily="34" charset="0"/>
            </a:endParaRPr>
          </a:p>
          <a:p>
            <a:pPr marL="342900" lvl="1" indent="0" algn="just">
              <a:buNone/>
            </a:pPr>
            <a:r>
              <a:rPr lang="en-US" altLang="ko-KR" sz="900" spc="-23" dirty="0">
                <a:latin typeface="Arial" panose="020B0604020202020204" pitchFamily="34" charset="0"/>
                <a:cs typeface="Arial" panose="020B0604020202020204" pitchFamily="34" charset="0"/>
              </a:rPr>
              <a:t>	Ex) Mean = 130, Median = 155, Mode = 200</a:t>
            </a:r>
            <a:endParaRPr lang="en-US" altLang="ko-KR" sz="900" dirty="0">
              <a:latin typeface="Arial" panose="020B0604020202020204" pitchFamily="34" charset="0"/>
              <a:cs typeface="Arial" panose="020B0604020202020204" pitchFamily="34" charset="0"/>
            </a:endParaRPr>
          </a:p>
          <a:p>
            <a:pPr marL="0" indent="0" algn="just">
              <a:lnSpc>
                <a:spcPct val="90000"/>
              </a:lnSpc>
              <a:buNone/>
            </a:pP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5119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Mobile </a:t>
                      </a:r>
                    </a:p>
                    <a:p>
                      <a:pPr algn="ctr" latinLnBrk="1"/>
                      <a:r>
                        <a:rPr lang="en-US" altLang="ko-KR" sz="900" baseline="0" dirty="0"/>
                        <a:t>Package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Lite</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Fast</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2327753"/>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직사각형 10">
            <a:extLst>
              <a:ext uri="{FF2B5EF4-FFF2-40B4-BE49-F238E27FC236}">
                <a16:creationId xmlns:a16="http://schemas.microsoft.com/office/drawing/2014/main" id="{70E12051-3796-4320-A290-CE58A14A1CF1}"/>
              </a:ext>
            </a:extLst>
          </p:cNvPr>
          <p:cNvSpPr/>
          <p:nvPr/>
        </p:nvSpPr>
        <p:spPr>
          <a:xfrm>
            <a:off x="1709186" y="1711555"/>
            <a:ext cx="702079" cy="2194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9" name="표 4">
            <a:extLst>
              <a:ext uri="{FF2B5EF4-FFF2-40B4-BE49-F238E27FC236}">
                <a16:creationId xmlns:a16="http://schemas.microsoft.com/office/drawing/2014/main" id="{51EE8697-803C-44BF-80A2-CC6793DBE2C6}"/>
              </a:ext>
            </a:extLst>
          </p:cNvPr>
          <p:cNvGraphicFramePr>
            <a:graphicFrameLocks noGrp="1"/>
          </p:cNvGraphicFramePr>
          <p:nvPr/>
        </p:nvGraphicFramePr>
        <p:xfrm>
          <a:off x="366364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SI with </a:t>
                      </a:r>
                    </a:p>
                    <a:p>
                      <a:pPr algn="ctr" latinLnBrk="1"/>
                      <a:r>
                        <a:rPr lang="en-US" altLang="ko-KR" sz="900" baseline="0" dirty="0"/>
                        <a:t>Mean</a:t>
                      </a:r>
                      <a:endParaRPr lang="ko-KR" altLang="en-US" sz="900" baseline="0" dirty="0"/>
                    </a:p>
                  </a:txBody>
                  <a:tcPr marL="68580" marR="68580" marT="34290" marB="34290" anchor="ctr"/>
                </a:tc>
                <a:tc>
                  <a:txBody>
                    <a:bodyPr/>
                    <a:lstStyle/>
                    <a:p>
                      <a:pPr algn="ctr" latinLnBrk="1"/>
                      <a:r>
                        <a:rPr lang="en-US" altLang="ko-KR" sz="900" baseline="0" dirty="0"/>
                        <a:t>SI with </a:t>
                      </a:r>
                    </a:p>
                    <a:p>
                      <a:pPr algn="ctr" latinLnBrk="1"/>
                      <a:r>
                        <a:rPr lang="en-US" altLang="ko-KR" sz="900" baseline="0" dirty="0"/>
                        <a:t>Median</a:t>
                      </a:r>
                      <a:endParaRPr lang="ko-KR" altLang="en-US" sz="900" baseline="0" dirty="0"/>
                    </a:p>
                  </a:txBody>
                  <a:tcPr marL="68580" marR="68580" marT="34290" marB="34290" anchor="ctr"/>
                </a:tc>
                <a:tc>
                  <a:txBody>
                    <a:bodyPr/>
                    <a:lstStyle/>
                    <a:p>
                      <a:pPr algn="ctr" latinLnBrk="1"/>
                      <a:r>
                        <a:rPr lang="en-US" altLang="ko-KR" sz="900" baseline="0" dirty="0"/>
                        <a:t>SI with </a:t>
                      </a:r>
                    </a:p>
                    <a:p>
                      <a:pPr algn="ctr" latinLnBrk="1"/>
                      <a:r>
                        <a:rPr lang="en-US" altLang="ko-KR" sz="900" baseline="0" dirty="0"/>
                        <a:t>Mode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130</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155</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76</a:t>
                      </a:r>
                      <a:endParaRPr lang="ko-KR" altLang="en-US" sz="900" i="0" dirty="0">
                        <a:solidFill>
                          <a:srgbClr val="FF0000"/>
                        </a:solidFill>
                      </a:endParaRPr>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130</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155</a:t>
                      </a:r>
                      <a:endParaRPr lang="ko-KR" altLang="en-US" sz="900" i="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76</a:t>
                      </a:r>
                      <a:endParaRPr lang="ko-KR" altLang="en-US" sz="900" i="0" dirty="0">
                        <a:solidFill>
                          <a:srgbClr val="FF0000"/>
                        </a:solidFill>
                      </a:endParaRPr>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tc>
                  <a:txBody>
                    <a:bodyPr/>
                    <a:lstStyle/>
                    <a:p>
                      <a:pPr algn="ctr" latinLnBrk="1"/>
                      <a:r>
                        <a:rPr lang="en-US" altLang="ko-KR" sz="900" dirty="0"/>
                        <a:t>180</a:t>
                      </a:r>
                      <a:endParaRPr lang="ko-KR" altLang="en-US" sz="900" dirty="0"/>
                    </a:p>
                  </a:txBody>
                  <a:tcPr marL="68580" marR="68580" marT="34290" marB="34290" anchor="ctr"/>
                </a:tc>
                <a:extLst>
                  <a:ext uri="{0D108BD9-81ED-4DB2-BD59-A6C34878D82A}">
                    <a16:rowId xmlns:a16="http://schemas.microsoft.com/office/drawing/2014/main" val="1273583484"/>
                  </a:ext>
                </a:extLst>
              </a:tr>
            </a:tbl>
          </a:graphicData>
        </a:graphic>
      </p:graphicFrame>
    </p:spTree>
    <p:extLst>
      <p:ext uri="{BB962C8B-B14F-4D97-AF65-F5344CB8AC3E}">
        <p14:creationId xmlns:p14="http://schemas.microsoft.com/office/powerpoint/2010/main" val="4170222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시계열 데이터에 활용가능한 방법론</a:t>
            </a:r>
            <a:r>
              <a:rPr lang="en-US" altLang="ko-KR" spc="-23" dirty="0">
                <a:latin typeface="Arial" panose="020B0604020202020204" pitchFamily="34" charset="0"/>
                <a:cs typeface="Arial" panose="020B0604020202020204" pitchFamily="34" charset="0"/>
              </a:rPr>
              <a:t>(LOCF, NOCB and Linear Interpolation)</a:t>
            </a:r>
          </a:p>
          <a:p>
            <a:pPr lvl="1" algn="just"/>
            <a:r>
              <a:rPr lang="en-US" altLang="ko-KR" spc="-23" dirty="0">
                <a:latin typeface="Arial" panose="020B0604020202020204" pitchFamily="34" charset="0"/>
                <a:cs typeface="Arial" panose="020B0604020202020204" pitchFamily="34" charset="0"/>
              </a:rPr>
              <a:t>Last Observation Carried Forward(LOCF) </a:t>
            </a:r>
          </a:p>
          <a:p>
            <a:pPr lvl="2" algn="just"/>
            <a:r>
              <a:rPr lang="ko-KR" altLang="en-US" spc="-23" dirty="0">
                <a:latin typeface="Arial" panose="020B0604020202020204" pitchFamily="34" charset="0"/>
                <a:cs typeface="Arial" panose="020B0604020202020204" pitchFamily="34" charset="0"/>
              </a:rPr>
              <a:t>시계열 데이터인 경우</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가장 일반적으로 사용되는 방법</a:t>
            </a:r>
            <a:endParaRPr lang="en-US" altLang="ko-KR" spc="-23" dirty="0">
              <a:latin typeface="Arial" panose="020B0604020202020204" pitchFamily="34" charset="0"/>
              <a:cs typeface="Arial" panose="020B0604020202020204" pitchFamily="34" charset="0"/>
            </a:endParaRPr>
          </a:p>
          <a:p>
            <a:pPr lvl="2" algn="just"/>
            <a:r>
              <a:rPr lang="ko-KR" altLang="en-US" spc="-23" dirty="0" err="1">
                <a:latin typeface="Arial" panose="020B0604020202020204" pitchFamily="34" charset="0"/>
                <a:cs typeface="Arial" panose="020B0604020202020204" pitchFamily="34" charset="0"/>
              </a:rPr>
              <a:t>결측치</a:t>
            </a:r>
            <a:r>
              <a:rPr lang="ko-KR" altLang="en-US" spc="-23" dirty="0">
                <a:latin typeface="Arial" panose="020B0604020202020204" pitchFamily="34" charset="0"/>
                <a:cs typeface="Arial" panose="020B0604020202020204" pitchFamily="34" charset="0"/>
              </a:rPr>
              <a:t> 존재 시</a:t>
            </a:r>
            <a:r>
              <a:rPr lang="en-US" altLang="ko-KR" spc="-23" dirty="0">
                <a:latin typeface="Arial" panose="020B0604020202020204" pitchFamily="34" charset="0"/>
                <a:cs typeface="Arial" panose="020B0604020202020204" pitchFamily="34" charset="0"/>
              </a:rPr>
              <a:t>, </a:t>
            </a:r>
            <a:r>
              <a:rPr lang="ko-KR" altLang="en-US" spc="-23" dirty="0">
                <a:latin typeface="Arial" panose="020B0604020202020204" pitchFamily="34" charset="0"/>
                <a:cs typeface="Arial" panose="020B0604020202020204" pitchFamily="34" charset="0"/>
              </a:rPr>
              <a:t>마지막으로 관찰 된 값으로 대체</a:t>
            </a:r>
            <a:endParaRPr lang="en-US" altLang="ko-KR" dirty="0">
              <a:latin typeface="Arial" panose="020B0604020202020204" pitchFamily="34" charset="0"/>
              <a:cs typeface="Arial" panose="020B0604020202020204" pitchFamily="34" charset="0"/>
            </a:endParaRPr>
          </a:p>
          <a:p>
            <a:pPr algn="just">
              <a:lnSpc>
                <a:spcPct val="90000"/>
              </a:lnSpc>
            </a:pP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5119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2327753"/>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9" name="표 4">
            <a:extLst>
              <a:ext uri="{FF2B5EF4-FFF2-40B4-BE49-F238E27FC236}">
                <a16:creationId xmlns:a16="http://schemas.microsoft.com/office/drawing/2014/main" id="{51EE8697-803C-44BF-80A2-CC6793DBE2C6}"/>
              </a:ext>
            </a:extLst>
          </p:cNvPr>
          <p:cNvGraphicFramePr>
            <a:graphicFrameLocks noGrp="1"/>
          </p:cNvGraphicFramePr>
          <p:nvPr/>
        </p:nvGraphicFramePr>
        <p:xfrm>
          <a:off x="366364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167</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a:solidFill>
                            <a:schemeClr val="tx1"/>
                          </a:solidFill>
                          <a:latin typeface="+mn-lt"/>
                          <a:ea typeface="+mn-ea"/>
                          <a:cs typeface="+mn-cs"/>
                        </a:rPr>
                        <a:t>155</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155</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rgbClr val="FF0000"/>
                          </a:solidFill>
                        </a:rPr>
                        <a:t>76</a:t>
                      </a:r>
                      <a:endParaRPr lang="ko-KR" altLang="en-US" sz="900" dirty="0">
                        <a:solidFill>
                          <a:srgbClr val="FF0000"/>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10" name="직사각형 9">
            <a:extLst>
              <a:ext uri="{FF2B5EF4-FFF2-40B4-BE49-F238E27FC236}">
                <a16:creationId xmlns:a16="http://schemas.microsoft.com/office/drawing/2014/main" id="{AAE3DC94-48E4-4F48-AD95-E52D61897966}"/>
              </a:ext>
            </a:extLst>
          </p:cNvPr>
          <p:cNvSpPr/>
          <p:nvPr/>
        </p:nvSpPr>
        <p:spPr>
          <a:xfrm>
            <a:off x="5235699" y="2503167"/>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직사각형 11">
            <a:extLst>
              <a:ext uri="{FF2B5EF4-FFF2-40B4-BE49-F238E27FC236}">
                <a16:creationId xmlns:a16="http://schemas.microsoft.com/office/drawing/2014/main" id="{E8F37360-5BD5-4A17-AFBF-67B0B550B625}"/>
              </a:ext>
            </a:extLst>
          </p:cNvPr>
          <p:cNvSpPr/>
          <p:nvPr/>
        </p:nvSpPr>
        <p:spPr>
          <a:xfrm>
            <a:off x="5235699" y="2706698"/>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 name="직사각형 12">
            <a:extLst>
              <a:ext uri="{FF2B5EF4-FFF2-40B4-BE49-F238E27FC236}">
                <a16:creationId xmlns:a16="http://schemas.microsoft.com/office/drawing/2014/main" id="{162F58E9-B441-4BCB-AD2E-C7C6EE0C90AD}"/>
              </a:ext>
            </a:extLst>
          </p:cNvPr>
          <p:cNvSpPr/>
          <p:nvPr/>
        </p:nvSpPr>
        <p:spPr>
          <a:xfrm>
            <a:off x="5235699" y="3317292"/>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a:extLst>
              <a:ext uri="{FF2B5EF4-FFF2-40B4-BE49-F238E27FC236}">
                <a16:creationId xmlns:a16="http://schemas.microsoft.com/office/drawing/2014/main" id="{F581B70B-7CB3-41CC-BB43-08FCB20E8F8B}"/>
              </a:ext>
            </a:extLst>
          </p:cNvPr>
          <p:cNvSpPr/>
          <p:nvPr/>
        </p:nvSpPr>
        <p:spPr>
          <a:xfrm>
            <a:off x="5235699" y="3724354"/>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직사각형 14">
            <a:extLst>
              <a:ext uri="{FF2B5EF4-FFF2-40B4-BE49-F238E27FC236}">
                <a16:creationId xmlns:a16="http://schemas.microsoft.com/office/drawing/2014/main" id="{19A8ED2A-B494-4B27-A2F0-BA1B4387B0A4}"/>
              </a:ext>
            </a:extLst>
          </p:cNvPr>
          <p:cNvSpPr/>
          <p:nvPr/>
        </p:nvSpPr>
        <p:spPr>
          <a:xfrm>
            <a:off x="5235699" y="2910230"/>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직사각형 16">
            <a:extLst>
              <a:ext uri="{FF2B5EF4-FFF2-40B4-BE49-F238E27FC236}">
                <a16:creationId xmlns:a16="http://schemas.microsoft.com/office/drawing/2014/main" id="{3BB84896-4383-4C8B-911A-C753BFD8CB46}"/>
              </a:ext>
            </a:extLst>
          </p:cNvPr>
          <p:cNvSpPr/>
          <p:nvPr/>
        </p:nvSpPr>
        <p:spPr>
          <a:xfrm>
            <a:off x="5235699" y="3113761"/>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직사각형 17">
            <a:extLst>
              <a:ext uri="{FF2B5EF4-FFF2-40B4-BE49-F238E27FC236}">
                <a16:creationId xmlns:a16="http://schemas.microsoft.com/office/drawing/2014/main" id="{1F2F80F6-372E-4DA9-B303-916A88E1E2FF}"/>
              </a:ext>
            </a:extLst>
          </p:cNvPr>
          <p:cNvSpPr/>
          <p:nvPr/>
        </p:nvSpPr>
        <p:spPr>
          <a:xfrm>
            <a:off x="5235699" y="3520823"/>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 name="연결선: 꺾임 4">
            <a:extLst>
              <a:ext uri="{FF2B5EF4-FFF2-40B4-BE49-F238E27FC236}">
                <a16:creationId xmlns:a16="http://schemas.microsoft.com/office/drawing/2014/main" id="{5155D3C0-E82A-46E3-96CD-214BE675F299}"/>
              </a:ext>
            </a:extLst>
          </p:cNvPr>
          <p:cNvCxnSpPr/>
          <p:nvPr/>
        </p:nvCxnSpPr>
        <p:spPr>
          <a:xfrm>
            <a:off x="5534713" y="2571751"/>
            <a:ext cx="9525" cy="203531"/>
          </a:xfrm>
          <a:prstGeom prst="bentConnector3">
            <a:avLst>
              <a:gd name="adj1" fmla="val 1575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0" name="연결선: 꺾임 19">
            <a:extLst>
              <a:ext uri="{FF2B5EF4-FFF2-40B4-BE49-F238E27FC236}">
                <a16:creationId xmlns:a16="http://schemas.microsoft.com/office/drawing/2014/main" id="{8C36EE27-046F-49B3-B447-0FFC3E182F29}"/>
              </a:ext>
            </a:extLst>
          </p:cNvPr>
          <p:cNvCxnSpPr/>
          <p:nvPr/>
        </p:nvCxnSpPr>
        <p:spPr>
          <a:xfrm>
            <a:off x="5534713" y="3182344"/>
            <a:ext cx="9525" cy="203531"/>
          </a:xfrm>
          <a:prstGeom prst="bentConnector3">
            <a:avLst>
              <a:gd name="adj1" fmla="val 1575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1" name="연결선: 꺾임 20">
            <a:extLst>
              <a:ext uri="{FF2B5EF4-FFF2-40B4-BE49-F238E27FC236}">
                <a16:creationId xmlns:a16="http://schemas.microsoft.com/office/drawing/2014/main" id="{2A780E0C-494D-4A16-9294-AE6F71A4528F}"/>
              </a:ext>
            </a:extLst>
          </p:cNvPr>
          <p:cNvCxnSpPr/>
          <p:nvPr/>
        </p:nvCxnSpPr>
        <p:spPr>
          <a:xfrm>
            <a:off x="5534713" y="3589407"/>
            <a:ext cx="9525" cy="203531"/>
          </a:xfrm>
          <a:prstGeom prst="bentConnector3">
            <a:avLst>
              <a:gd name="adj1" fmla="val 1575000"/>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2117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시계열 데이터에 활용가능한 방법론</a:t>
            </a:r>
            <a:endParaRPr lang="en-US" altLang="ko-KR" spc="-23" dirty="0">
              <a:latin typeface="Arial" panose="020B0604020202020204" pitchFamily="34" charset="0"/>
              <a:cs typeface="Arial" panose="020B0604020202020204" pitchFamily="34" charset="0"/>
            </a:endParaRPr>
          </a:p>
          <a:p>
            <a:pPr lvl="1" algn="just"/>
            <a:r>
              <a:rPr lang="en-US" altLang="ko-KR" spc="-23" dirty="0">
                <a:latin typeface="Arial" panose="020B0604020202020204" pitchFamily="34" charset="0"/>
                <a:cs typeface="Arial" panose="020B0604020202020204" pitchFamily="34" charset="0"/>
              </a:rPr>
              <a:t>Next Observation Carried Backward(NOCB) </a:t>
            </a:r>
          </a:p>
          <a:p>
            <a:pPr lvl="2" algn="just"/>
            <a:r>
              <a:rPr lang="en-US" altLang="ko-KR" dirty="0">
                <a:latin typeface="Arial" panose="020B0604020202020204" pitchFamily="34" charset="0"/>
                <a:cs typeface="Arial" panose="020B0604020202020204" pitchFamily="34" charset="0"/>
              </a:rPr>
              <a:t>LOCF</a:t>
            </a:r>
            <a:r>
              <a:rPr lang="ko-KR" altLang="en-US" dirty="0">
                <a:latin typeface="Arial" panose="020B0604020202020204" pitchFamily="34" charset="0"/>
                <a:cs typeface="Arial" panose="020B0604020202020204" pitchFamily="34" charset="0"/>
              </a:rPr>
              <a:t>와 유사한 방식</a:t>
            </a:r>
            <a:endParaRPr lang="en-US" altLang="ko-KR" dirty="0">
              <a:latin typeface="Arial" panose="020B0604020202020204" pitchFamily="34" charset="0"/>
              <a:cs typeface="Arial" panose="020B0604020202020204" pitchFamily="34" charset="0"/>
            </a:endParaRPr>
          </a:p>
          <a:p>
            <a:pPr lvl="2" algn="just"/>
            <a:r>
              <a:rPr lang="ko-KR" altLang="en-US" dirty="0" err="1">
                <a:latin typeface="Arial" panose="020B0604020202020204" pitchFamily="34" charset="0"/>
                <a:cs typeface="Arial" panose="020B0604020202020204" pitchFamily="34" charset="0"/>
              </a:rPr>
              <a:t>결측치</a:t>
            </a:r>
            <a:r>
              <a:rPr lang="ko-KR" altLang="en-US" dirty="0">
                <a:latin typeface="Arial" panose="020B0604020202020204" pitchFamily="34" charset="0"/>
                <a:cs typeface="Arial" panose="020B0604020202020204" pitchFamily="34" charset="0"/>
              </a:rPr>
              <a:t> 발견 이후 첫번째 관측 값을 활용하여 </a:t>
            </a:r>
            <a:r>
              <a:rPr lang="ko-KR" altLang="en-US" dirty="0" err="1">
                <a:latin typeface="Arial" panose="020B0604020202020204" pitchFamily="34" charset="0"/>
                <a:cs typeface="Arial" panose="020B0604020202020204" pitchFamily="34" charset="0"/>
              </a:rPr>
              <a:t>결측치</a:t>
            </a:r>
            <a:r>
              <a:rPr lang="ko-KR" altLang="en-US" dirty="0">
                <a:latin typeface="Arial" panose="020B0604020202020204" pitchFamily="34" charset="0"/>
                <a:cs typeface="Arial" panose="020B0604020202020204" pitchFamily="34" charset="0"/>
              </a:rPr>
              <a:t> 대체 </a:t>
            </a: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5119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chemeClr val="tx1"/>
                          </a:solidFill>
                        </a:rPr>
                        <a:t>180</a:t>
                      </a:r>
                      <a:endParaRPr lang="ko-KR" altLang="en-US" sz="900" dirty="0">
                        <a:solidFill>
                          <a:schemeClr val="tx1"/>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2327753"/>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9" name="표 4">
            <a:extLst>
              <a:ext uri="{FF2B5EF4-FFF2-40B4-BE49-F238E27FC236}">
                <a16:creationId xmlns:a16="http://schemas.microsoft.com/office/drawing/2014/main" id="{51EE8697-803C-44BF-80A2-CC6793DBE2C6}"/>
              </a:ext>
            </a:extLst>
          </p:cNvPr>
          <p:cNvGraphicFramePr>
            <a:graphicFrameLocks noGrp="1"/>
          </p:cNvGraphicFramePr>
          <p:nvPr/>
        </p:nvGraphicFramePr>
        <p:xfrm>
          <a:off x="3663648" y="1711555"/>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76</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algn="ctr" latinLnBrk="1"/>
                      <a:r>
                        <a:rPr lang="en-US" altLang="ko-KR" sz="900" dirty="0">
                          <a:solidFill>
                            <a:srgbClr val="FF0000"/>
                          </a:solidFill>
                        </a:rPr>
                        <a:t>76</a:t>
                      </a:r>
                      <a:endParaRPr lang="ko-KR" altLang="en-US" sz="900" dirty="0">
                        <a:solidFill>
                          <a:srgbClr val="FF0000"/>
                        </a:solidFill>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76</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chemeClr val="tx1"/>
                          </a:solidFill>
                        </a:rPr>
                        <a:t>180</a:t>
                      </a:r>
                      <a:endParaRPr lang="ko-KR" altLang="en-US" sz="900" dirty="0">
                        <a:solidFill>
                          <a:schemeClr val="tx1"/>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10" name="직사각형 9">
            <a:extLst>
              <a:ext uri="{FF2B5EF4-FFF2-40B4-BE49-F238E27FC236}">
                <a16:creationId xmlns:a16="http://schemas.microsoft.com/office/drawing/2014/main" id="{AAE3DC94-48E4-4F48-AD95-E52D61897966}"/>
              </a:ext>
            </a:extLst>
          </p:cNvPr>
          <p:cNvSpPr/>
          <p:nvPr/>
        </p:nvSpPr>
        <p:spPr>
          <a:xfrm>
            <a:off x="5235699" y="2503167"/>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직사각형 11">
            <a:extLst>
              <a:ext uri="{FF2B5EF4-FFF2-40B4-BE49-F238E27FC236}">
                <a16:creationId xmlns:a16="http://schemas.microsoft.com/office/drawing/2014/main" id="{E8F37360-5BD5-4A17-AFBF-67B0B550B625}"/>
              </a:ext>
            </a:extLst>
          </p:cNvPr>
          <p:cNvSpPr/>
          <p:nvPr/>
        </p:nvSpPr>
        <p:spPr>
          <a:xfrm>
            <a:off x="5235699" y="2706698"/>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 name="직사각형 12">
            <a:extLst>
              <a:ext uri="{FF2B5EF4-FFF2-40B4-BE49-F238E27FC236}">
                <a16:creationId xmlns:a16="http://schemas.microsoft.com/office/drawing/2014/main" id="{162F58E9-B441-4BCB-AD2E-C7C6EE0C90AD}"/>
              </a:ext>
            </a:extLst>
          </p:cNvPr>
          <p:cNvSpPr/>
          <p:nvPr/>
        </p:nvSpPr>
        <p:spPr>
          <a:xfrm>
            <a:off x="5235699" y="3317292"/>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a:extLst>
              <a:ext uri="{FF2B5EF4-FFF2-40B4-BE49-F238E27FC236}">
                <a16:creationId xmlns:a16="http://schemas.microsoft.com/office/drawing/2014/main" id="{F581B70B-7CB3-41CC-BB43-08FCB20E8F8B}"/>
              </a:ext>
            </a:extLst>
          </p:cNvPr>
          <p:cNvSpPr/>
          <p:nvPr/>
        </p:nvSpPr>
        <p:spPr>
          <a:xfrm>
            <a:off x="5235699" y="3724354"/>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직사각형 14">
            <a:extLst>
              <a:ext uri="{FF2B5EF4-FFF2-40B4-BE49-F238E27FC236}">
                <a16:creationId xmlns:a16="http://schemas.microsoft.com/office/drawing/2014/main" id="{19A8ED2A-B494-4B27-A2F0-BA1B4387B0A4}"/>
              </a:ext>
            </a:extLst>
          </p:cNvPr>
          <p:cNvSpPr/>
          <p:nvPr/>
        </p:nvSpPr>
        <p:spPr>
          <a:xfrm>
            <a:off x="5235699" y="2910230"/>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직사각형 16">
            <a:extLst>
              <a:ext uri="{FF2B5EF4-FFF2-40B4-BE49-F238E27FC236}">
                <a16:creationId xmlns:a16="http://schemas.microsoft.com/office/drawing/2014/main" id="{3BB84896-4383-4C8B-911A-C753BFD8CB46}"/>
              </a:ext>
            </a:extLst>
          </p:cNvPr>
          <p:cNvSpPr/>
          <p:nvPr/>
        </p:nvSpPr>
        <p:spPr>
          <a:xfrm>
            <a:off x="5235699" y="3113761"/>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직사각형 17">
            <a:extLst>
              <a:ext uri="{FF2B5EF4-FFF2-40B4-BE49-F238E27FC236}">
                <a16:creationId xmlns:a16="http://schemas.microsoft.com/office/drawing/2014/main" id="{1F2F80F6-372E-4DA9-B303-916A88E1E2FF}"/>
              </a:ext>
            </a:extLst>
          </p:cNvPr>
          <p:cNvSpPr/>
          <p:nvPr/>
        </p:nvSpPr>
        <p:spPr>
          <a:xfrm>
            <a:off x="5235699" y="3520823"/>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 name="연결선: 꺾임 4">
            <a:extLst>
              <a:ext uri="{FF2B5EF4-FFF2-40B4-BE49-F238E27FC236}">
                <a16:creationId xmlns:a16="http://schemas.microsoft.com/office/drawing/2014/main" id="{5155D3C0-E82A-46E3-96CD-214BE675F299}"/>
              </a:ext>
            </a:extLst>
          </p:cNvPr>
          <p:cNvCxnSpPr>
            <a:cxnSpLocks/>
          </p:cNvCxnSpPr>
          <p:nvPr/>
        </p:nvCxnSpPr>
        <p:spPr>
          <a:xfrm flipV="1">
            <a:off x="5528484" y="2571751"/>
            <a:ext cx="9525" cy="203531"/>
          </a:xfrm>
          <a:prstGeom prst="bentConnector3">
            <a:avLst>
              <a:gd name="adj1" fmla="val 180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2" name="연결선: 꺾임 21">
            <a:extLst>
              <a:ext uri="{FF2B5EF4-FFF2-40B4-BE49-F238E27FC236}">
                <a16:creationId xmlns:a16="http://schemas.microsoft.com/office/drawing/2014/main" id="{CAD5A491-C4C4-42A7-8915-1AA25A8D4A08}"/>
              </a:ext>
            </a:extLst>
          </p:cNvPr>
          <p:cNvCxnSpPr>
            <a:cxnSpLocks/>
          </p:cNvCxnSpPr>
          <p:nvPr/>
        </p:nvCxnSpPr>
        <p:spPr>
          <a:xfrm flipV="1">
            <a:off x="5528484" y="2999636"/>
            <a:ext cx="9525" cy="203531"/>
          </a:xfrm>
          <a:prstGeom prst="bentConnector3">
            <a:avLst>
              <a:gd name="adj1" fmla="val 180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3" name="연결선: 꺾임 22">
            <a:extLst>
              <a:ext uri="{FF2B5EF4-FFF2-40B4-BE49-F238E27FC236}">
                <a16:creationId xmlns:a16="http://schemas.microsoft.com/office/drawing/2014/main" id="{66B043F3-8189-491F-A12D-7CFEB96B4951}"/>
              </a:ext>
            </a:extLst>
          </p:cNvPr>
          <p:cNvCxnSpPr>
            <a:cxnSpLocks/>
          </p:cNvCxnSpPr>
          <p:nvPr/>
        </p:nvCxnSpPr>
        <p:spPr>
          <a:xfrm flipV="1">
            <a:off x="5528484" y="3386699"/>
            <a:ext cx="9525" cy="203531"/>
          </a:xfrm>
          <a:prstGeom prst="bentConnector3">
            <a:avLst>
              <a:gd name="adj1" fmla="val 1800000"/>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52950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lstStyle/>
          <a:p>
            <a:pPr algn="just"/>
            <a:r>
              <a:rPr lang="ko-KR" altLang="en-US" spc="-23" dirty="0">
                <a:latin typeface="Arial" panose="020B0604020202020204" pitchFamily="34" charset="0"/>
                <a:cs typeface="Arial" panose="020B0604020202020204" pitchFamily="34" charset="0"/>
              </a:rPr>
              <a:t>시계열 데이터에 활용가능한 방법론</a:t>
            </a:r>
            <a:endParaRPr lang="en-US" altLang="ko-KR" spc="-23" dirty="0">
              <a:latin typeface="Arial" panose="020B0604020202020204" pitchFamily="34" charset="0"/>
              <a:cs typeface="Arial" panose="020B0604020202020204" pitchFamily="34" charset="0"/>
            </a:endParaRPr>
          </a:p>
          <a:p>
            <a:pPr lvl="1" algn="just"/>
            <a:r>
              <a:rPr lang="ko-KR" altLang="en-US" spc="-23" dirty="0">
                <a:latin typeface="Arial" panose="020B0604020202020204" pitchFamily="34" charset="0"/>
                <a:cs typeface="Arial" panose="020B0604020202020204" pitchFamily="34" charset="0"/>
              </a:rPr>
              <a:t>선형 </a:t>
            </a:r>
            <a:r>
              <a:rPr lang="ko-KR" altLang="en-US" spc="-23" dirty="0" err="1">
                <a:latin typeface="Arial" panose="020B0604020202020204" pitchFamily="34" charset="0"/>
                <a:cs typeface="Arial" panose="020B0604020202020204" pitchFamily="34" charset="0"/>
              </a:rPr>
              <a:t>보간법</a:t>
            </a:r>
            <a:endParaRPr lang="en-US" altLang="ko-KR" spc="-23" dirty="0">
              <a:latin typeface="Arial" panose="020B0604020202020204" pitchFamily="34" charset="0"/>
              <a:cs typeface="Arial" panose="020B0604020202020204" pitchFamily="34" charset="0"/>
            </a:endParaRPr>
          </a:p>
          <a:p>
            <a:pPr lvl="2" algn="just"/>
            <a:r>
              <a:rPr lang="ko-KR" altLang="en-US" dirty="0"/>
              <a:t>함수를 데이터에 맞게 조정하고</a:t>
            </a:r>
            <a:r>
              <a:rPr lang="en-US" altLang="ko-KR" dirty="0"/>
              <a:t>, </a:t>
            </a:r>
            <a:r>
              <a:rPr lang="ko-KR" altLang="en-US" dirty="0"/>
              <a:t>해당 함수를 사용하여 누락된 데이터 대체</a:t>
            </a:r>
            <a:endParaRPr lang="en-US" altLang="ko-KR" dirty="0"/>
          </a:p>
          <a:p>
            <a:pPr lvl="2" algn="just"/>
            <a:r>
              <a:rPr lang="ko-KR" altLang="en-US" dirty="0">
                <a:latin typeface="Arial" panose="020B0604020202020204" pitchFamily="34" charset="0"/>
                <a:cs typeface="Arial" panose="020B0604020202020204" pitchFamily="34" charset="0"/>
              </a:rPr>
              <a:t>가장 간단한 방식의 </a:t>
            </a:r>
            <a:r>
              <a:rPr lang="ko-KR" altLang="en-US" dirty="0" err="1">
                <a:latin typeface="Arial" panose="020B0604020202020204" pitchFamily="34" charset="0"/>
                <a:cs typeface="Arial" panose="020B0604020202020204" pitchFamily="34" charset="0"/>
              </a:rPr>
              <a:t>보간법은</a:t>
            </a:r>
            <a:r>
              <a:rPr lang="ko-KR" altLang="en-US" dirty="0">
                <a:latin typeface="Arial" panose="020B0604020202020204" pitchFamily="34" charset="0"/>
                <a:cs typeface="Arial" panose="020B0604020202020204" pitchFamily="34" charset="0"/>
              </a:rPr>
              <a:t> 결측 데이터의 앞</a:t>
            </a:r>
            <a:r>
              <a:rPr lang="en-US" altLang="ko-KR" dirty="0">
                <a:latin typeface="Arial" panose="020B0604020202020204" pitchFamily="34" charset="0"/>
                <a:cs typeface="Arial" panose="020B0604020202020204" pitchFamily="34" charset="0"/>
              </a:rPr>
              <a:t>/</a:t>
            </a:r>
            <a:r>
              <a:rPr lang="ko-KR" altLang="en-US" dirty="0">
                <a:latin typeface="Arial" panose="020B0604020202020204" pitchFamily="34" charset="0"/>
                <a:cs typeface="Arial" panose="020B0604020202020204" pitchFamily="34" charset="0"/>
              </a:rPr>
              <a:t>뒤 값 사이의 평균을 만드는 선형 </a:t>
            </a:r>
            <a:r>
              <a:rPr lang="ko-KR" altLang="en-US" dirty="0" err="1">
                <a:latin typeface="Arial" panose="020B0604020202020204" pitchFamily="34" charset="0"/>
                <a:cs typeface="Arial" panose="020B0604020202020204" pitchFamily="34" charset="0"/>
              </a:rPr>
              <a:t>보간법</a:t>
            </a:r>
            <a:endParaRPr lang="en-US" altLang="ko-KR" dirty="0">
              <a:latin typeface="Arial" panose="020B0604020202020204" pitchFamily="34" charset="0"/>
              <a:cs typeface="Arial" panose="020B0604020202020204" pitchFamily="34" charset="0"/>
            </a:endParaRPr>
          </a:p>
        </p:txBody>
      </p:sp>
      <p:graphicFrame>
        <p:nvGraphicFramePr>
          <p:cNvPr id="43" name="표 4">
            <a:extLst>
              <a:ext uri="{FF2B5EF4-FFF2-40B4-BE49-F238E27FC236}">
                <a16:creationId xmlns:a16="http://schemas.microsoft.com/office/drawing/2014/main" id="{E657D758-5E4F-4BCF-B20D-4FF7F09BB117}"/>
              </a:ext>
            </a:extLst>
          </p:cNvPr>
          <p:cNvGraphicFramePr>
            <a:graphicFrameLocks noGrp="1"/>
          </p:cNvGraphicFramePr>
          <p:nvPr/>
        </p:nvGraphicFramePr>
        <p:xfrm>
          <a:off x="351198" y="1921106"/>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NA</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150</a:t>
                      </a:r>
                      <a:endParaRPr lang="ko-KR" altLang="en-US" sz="900" i="0" dirty="0">
                        <a:solidFill>
                          <a:schemeClr val="tx1"/>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chemeClr val="tx1"/>
                          </a:solidFill>
                        </a:rPr>
                        <a:t>180</a:t>
                      </a:r>
                      <a:endParaRPr lang="ko-KR" altLang="en-US" sz="900" dirty="0">
                        <a:solidFill>
                          <a:schemeClr val="tx1"/>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44" name="화살표: 오른쪽 43">
            <a:extLst>
              <a:ext uri="{FF2B5EF4-FFF2-40B4-BE49-F238E27FC236}">
                <a16:creationId xmlns:a16="http://schemas.microsoft.com/office/drawing/2014/main" id="{8A04353A-B1A4-46B5-869D-FEEE88E00E6B}"/>
              </a:ext>
            </a:extLst>
          </p:cNvPr>
          <p:cNvSpPr/>
          <p:nvPr/>
        </p:nvSpPr>
        <p:spPr>
          <a:xfrm>
            <a:off x="3195555" y="2537304"/>
            <a:ext cx="378042" cy="162018"/>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aphicFrame>
        <p:nvGraphicFramePr>
          <p:cNvPr id="9" name="표 4">
            <a:extLst>
              <a:ext uri="{FF2B5EF4-FFF2-40B4-BE49-F238E27FC236}">
                <a16:creationId xmlns:a16="http://schemas.microsoft.com/office/drawing/2014/main" id="{51EE8697-803C-44BF-80A2-CC6793DBE2C6}"/>
              </a:ext>
            </a:extLst>
          </p:cNvPr>
          <p:cNvGraphicFramePr>
            <a:graphicFrameLocks noGrp="1"/>
          </p:cNvGraphicFramePr>
          <p:nvPr/>
        </p:nvGraphicFramePr>
        <p:xfrm>
          <a:off x="3663648" y="1921106"/>
          <a:ext cx="2754308" cy="219456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342900">
                <a:tc>
                  <a:txBody>
                    <a:bodyPr/>
                    <a:lstStyle/>
                    <a:p>
                      <a:pPr algn="ctr" latinLnBrk="1"/>
                      <a:endParaRPr lang="ko-KR" altLang="en-US" sz="900" dirty="0"/>
                    </a:p>
                  </a:txBody>
                  <a:tcPr marL="68580" marR="68580" marT="34290" marB="34290" anchor="ctr"/>
                </a:tc>
                <a:tc>
                  <a:txBody>
                    <a:bodyPr/>
                    <a:lstStyle/>
                    <a:p>
                      <a:pPr algn="ctr" latinLnBrk="1"/>
                      <a:r>
                        <a:rPr lang="en-US" altLang="ko-KR" sz="900" baseline="0" dirty="0"/>
                        <a:t>Date</a:t>
                      </a:r>
                      <a:endParaRPr lang="ko-KR" altLang="en-US" sz="900" baseline="0" dirty="0"/>
                    </a:p>
                  </a:txBody>
                  <a:tcPr marL="68580" marR="68580" marT="34290" marB="34290" anchor="ctr"/>
                </a:tc>
                <a:tc>
                  <a:txBody>
                    <a:bodyPr/>
                    <a:lstStyle/>
                    <a:p>
                      <a:pPr algn="ctr" latinLnBrk="1"/>
                      <a:r>
                        <a:rPr lang="en-US" altLang="ko-KR" sz="900" dirty="0"/>
                        <a:t>Download Speed</a:t>
                      </a:r>
                      <a:endParaRPr lang="ko-KR" altLang="en-US" sz="900" baseline="-25000" dirty="0"/>
                    </a:p>
                  </a:txBody>
                  <a:tcPr marL="68580" marR="68580" marT="34290" marB="34290" anchor="ctr"/>
                </a:tc>
                <a:tc>
                  <a:txBody>
                    <a:bodyPr/>
                    <a:lstStyle/>
                    <a:p>
                      <a:pPr algn="ctr" latinLnBrk="1"/>
                      <a:r>
                        <a:rPr lang="en-US" altLang="ko-KR" sz="900" baseline="0" dirty="0"/>
                        <a:t>Data Limit</a:t>
                      </a:r>
                    </a:p>
                    <a:p>
                      <a:pPr algn="ctr" latinLnBrk="1"/>
                      <a:r>
                        <a:rPr lang="en-US" altLang="ko-KR" sz="900" baseline="0" dirty="0"/>
                        <a:t>Usage</a:t>
                      </a:r>
                      <a:endParaRPr lang="ko-KR" altLang="en-US" sz="900" baseline="0" dirty="0"/>
                    </a:p>
                  </a:txBody>
                  <a:tcPr marL="68580" marR="68580" marT="34290" marB="34290" anchor="ctr"/>
                </a:tc>
                <a:extLst>
                  <a:ext uri="{0D108BD9-81ED-4DB2-BD59-A6C34878D82A}">
                    <a16:rowId xmlns:a16="http://schemas.microsoft.com/office/drawing/2014/main" val="2749108445"/>
                  </a:ext>
                </a:extLst>
              </a:tr>
              <a:tr h="205740">
                <a:tc>
                  <a:txBody>
                    <a:bodyPr/>
                    <a:lstStyle/>
                    <a:p>
                      <a:pPr algn="ctr" latinLnBrk="1"/>
                      <a:r>
                        <a:rPr lang="en-US" altLang="ko-KR" sz="900" dirty="0"/>
                        <a:t>y</a:t>
                      </a:r>
                      <a:r>
                        <a:rPr lang="en-US" altLang="ko-KR" sz="900" baseline="-25000" dirty="0"/>
                        <a:t>1</a:t>
                      </a:r>
                      <a:endParaRPr lang="ko-KR" altLang="en-US" sz="900" baseline="-25000" dirty="0"/>
                    </a:p>
                  </a:txBody>
                  <a:tcPr marL="68580" marR="68580" marT="34290" marB="34290" anchor="ctr"/>
                </a:tc>
                <a:tc>
                  <a:txBody>
                    <a:bodyPr/>
                    <a:lstStyle/>
                    <a:p>
                      <a:pPr algn="ctr" latinLnBrk="1"/>
                      <a:r>
                        <a:rPr lang="en-US" altLang="ko-KR" sz="900" dirty="0"/>
                        <a:t>1-MAR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157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y</a:t>
                      </a:r>
                      <a:r>
                        <a:rPr lang="en-US" altLang="ko-KR" sz="900" baseline="-25000" dirty="0"/>
                        <a:t>2</a:t>
                      </a:r>
                      <a:endParaRPr lang="ko-KR" altLang="en-US" sz="900" baseline="-25000" dirty="0"/>
                    </a:p>
                  </a:txBody>
                  <a:tcPr marL="68580" marR="68580" marT="34290" marB="34290" anchor="ctr"/>
                </a:tc>
                <a:tc>
                  <a:txBody>
                    <a:bodyPr/>
                    <a:lstStyle/>
                    <a:p>
                      <a:pPr algn="ctr" latinLnBrk="1"/>
                      <a:r>
                        <a:rPr lang="en-US" altLang="ko-KR" sz="900" dirty="0"/>
                        <a:t>2-MAR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99</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531372065"/>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3</a:t>
                      </a:r>
                      <a:endParaRPr lang="ko-KR" altLang="en-US" sz="900" baseline="-25000" dirty="0"/>
                    </a:p>
                  </a:txBody>
                  <a:tcPr marL="68580" marR="68580" marT="34290" marB="34290" anchor="ctr"/>
                </a:tc>
                <a:tc>
                  <a:txBody>
                    <a:bodyPr/>
                    <a:lstStyle/>
                    <a:p>
                      <a:pPr algn="ctr" latinLnBrk="1"/>
                      <a:r>
                        <a:rPr lang="en-US" altLang="ko-KR" sz="900" dirty="0"/>
                        <a:t>3-MAR</a:t>
                      </a:r>
                      <a:endParaRPr lang="ko-KR" altLang="en-US" sz="900" dirty="0"/>
                    </a:p>
                  </a:txBody>
                  <a:tcPr marL="68580" marR="68580"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167</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2832196762"/>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4</a:t>
                      </a:r>
                    </a:p>
                  </a:txBody>
                  <a:tcPr marL="68580" marR="68580" marT="34290" marB="34290" anchor="ctr"/>
                </a:tc>
                <a:tc>
                  <a:txBody>
                    <a:bodyPr/>
                    <a:lstStyle/>
                    <a:p>
                      <a:pPr algn="ctr" latinLnBrk="1"/>
                      <a:r>
                        <a:rPr lang="en-US" altLang="ko-KR" sz="900" dirty="0"/>
                        <a:t>4-MAR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FF0000"/>
                          </a:solidFill>
                        </a:rPr>
                        <a:t>121.5</a:t>
                      </a:r>
                      <a:endParaRPr lang="ko-KR" altLang="en-US" sz="900" i="0" dirty="0">
                        <a:solidFill>
                          <a:srgbClr val="FF0000"/>
                        </a:solidFill>
                      </a:endParaRPr>
                    </a:p>
                  </a:txBody>
                  <a:tcPr marL="68580" marR="68580" marT="34290" marB="34290" anchor="ctr"/>
                </a:tc>
                <a:tc>
                  <a:txBody>
                    <a:bodyPr/>
                    <a:lstStyle/>
                    <a:p>
                      <a:pPr algn="ctr" latinLnBrk="1"/>
                      <a:r>
                        <a:rPr lang="en-US" altLang="ko-KR" sz="900" dirty="0"/>
                        <a:t>80%</a:t>
                      </a:r>
                      <a:endParaRPr lang="ko-KR" altLang="en-US" sz="900" dirty="0"/>
                    </a:p>
                  </a:txBody>
                  <a:tcPr marL="68580" marR="68580" marT="34290" marB="34290" anchor="ctr"/>
                </a:tc>
                <a:extLst>
                  <a:ext uri="{0D108BD9-81ED-4DB2-BD59-A6C34878D82A}">
                    <a16:rowId xmlns:a16="http://schemas.microsoft.com/office/drawing/2014/main" val="3457099440"/>
                  </a:ext>
                </a:extLst>
              </a:tr>
              <a:tr h="2057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y</a:t>
                      </a:r>
                      <a:r>
                        <a:rPr lang="en-US" altLang="ko-KR" sz="900" baseline="-25000" dirty="0"/>
                        <a:t>5</a:t>
                      </a:r>
                      <a:endParaRPr lang="ko-KR" altLang="en-US" sz="900" baseline="-25000" dirty="0"/>
                    </a:p>
                  </a:txBody>
                  <a:tcPr marL="68580" marR="68580" marT="34290" marB="34290" anchor="ctr"/>
                </a:tc>
                <a:tc>
                  <a:txBody>
                    <a:bodyPr/>
                    <a:lstStyle/>
                    <a:p>
                      <a:pPr algn="ctr" latinLnBrk="1"/>
                      <a:r>
                        <a:rPr lang="en-US" altLang="ko-KR" sz="900" dirty="0"/>
                        <a:t>5-MAR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70%</a:t>
                      </a:r>
                      <a:endParaRPr lang="ko-KR" altLang="en-US" sz="900" dirty="0"/>
                    </a:p>
                  </a:txBody>
                  <a:tcPr marL="68580" marR="68580" marT="34290" marB="34290" anchor="ctr"/>
                </a:tc>
                <a:extLst>
                  <a:ext uri="{0D108BD9-81ED-4DB2-BD59-A6C34878D82A}">
                    <a16:rowId xmlns:a16="http://schemas.microsoft.com/office/drawing/2014/main" val="2088962945"/>
                  </a:ext>
                </a:extLst>
              </a:tr>
              <a:tr h="205740">
                <a:tc>
                  <a:txBody>
                    <a:bodyPr/>
                    <a:lstStyle/>
                    <a:p>
                      <a:pPr algn="ctr" latinLnBrk="1"/>
                      <a:r>
                        <a:rPr lang="en-US" altLang="ko-KR" sz="900" dirty="0"/>
                        <a:t>y</a:t>
                      </a:r>
                      <a:r>
                        <a:rPr lang="en-US" altLang="ko-KR" sz="900" baseline="-25000" dirty="0"/>
                        <a:t>6</a:t>
                      </a:r>
                      <a:endParaRPr lang="ko-KR" altLang="en-US" sz="900" baseline="-25000" dirty="0"/>
                    </a:p>
                  </a:txBody>
                  <a:tcPr marL="68580" marR="68580" marT="34290" marB="34290" anchor="ctr"/>
                </a:tc>
                <a:tc>
                  <a:txBody>
                    <a:bodyPr/>
                    <a:lstStyle/>
                    <a:p>
                      <a:pPr algn="ctr" latinLnBrk="1"/>
                      <a:r>
                        <a:rPr lang="en-US" altLang="ko-KR" sz="900" dirty="0"/>
                        <a:t>6-MAR</a:t>
                      </a:r>
                      <a:endParaRPr lang="ko-KR" altLang="en-US" sz="900" dirty="0"/>
                    </a:p>
                  </a:txBody>
                  <a:tcPr marL="68580" marR="68580" marT="34290" marB="34290" anchor="ctr"/>
                </a:tc>
                <a:tc>
                  <a:txBody>
                    <a:bodyPr/>
                    <a:lstStyle/>
                    <a:p>
                      <a:pPr algn="ctr" latinLnBrk="1"/>
                      <a:r>
                        <a:rPr lang="en-US" altLang="ko-KR" sz="900" dirty="0">
                          <a:solidFill>
                            <a:srgbClr val="FF0000"/>
                          </a:solidFill>
                        </a:rPr>
                        <a:t>113</a:t>
                      </a:r>
                      <a:endParaRPr lang="ko-KR" altLang="en-US" sz="900" dirty="0">
                        <a:solidFill>
                          <a:srgbClr val="FF0000"/>
                        </a:solidFill>
                      </a:endParaRPr>
                    </a:p>
                  </a:txBody>
                  <a:tcPr marL="68580" marR="68580" marT="34290" marB="34290" anchor="ctr"/>
                </a:tc>
                <a:tc>
                  <a:txBody>
                    <a:bodyPr/>
                    <a:lstStyle/>
                    <a:p>
                      <a:pPr algn="ctr" latinLnBrk="1"/>
                      <a:r>
                        <a:rPr lang="en-US" altLang="ko-KR" sz="900" dirty="0"/>
                        <a:t>10%</a:t>
                      </a:r>
                      <a:endParaRPr lang="ko-KR" altLang="en-US" sz="900" dirty="0"/>
                    </a:p>
                  </a:txBody>
                  <a:tcPr marL="68580" marR="68580" marT="34290" marB="34290" anchor="ctr"/>
                </a:tc>
                <a:extLst>
                  <a:ext uri="{0D108BD9-81ED-4DB2-BD59-A6C34878D82A}">
                    <a16:rowId xmlns:a16="http://schemas.microsoft.com/office/drawing/2014/main" val="814164510"/>
                  </a:ext>
                </a:extLst>
              </a:tr>
              <a:tr h="205740">
                <a:tc>
                  <a:txBody>
                    <a:bodyPr/>
                    <a:lstStyle/>
                    <a:p>
                      <a:pPr algn="ctr" latinLnBrk="1"/>
                      <a:r>
                        <a:rPr lang="en-US" altLang="ko-KR" sz="900" dirty="0"/>
                        <a:t>y</a:t>
                      </a:r>
                      <a:r>
                        <a:rPr lang="en-US" altLang="ko-KR" sz="900" baseline="-25000" dirty="0"/>
                        <a:t>7</a:t>
                      </a:r>
                      <a:endParaRPr lang="ko-KR" altLang="en-US" sz="900" baseline="-25000" dirty="0"/>
                    </a:p>
                  </a:txBody>
                  <a:tcPr marL="68580" marR="68580" marT="34290" marB="34290" anchor="ctr"/>
                </a:tc>
                <a:tc>
                  <a:txBody>
                    <a:bodyPr/>
                    <a:lstStyle/>
                    <a:p>
                      <a:pPr algn="ctr" latinLnBrk="1"/>
                      <a:r>
                        <a:rPr lang="en-US" altLang="ko-KR" sz="900" dirty="0"/>
                        <a:t>7-MAR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150</a:t>
                      </a:r>
                      <a:endParaRPr lang="ko-KR" altLang="en-US" sz="900" i="0" dirty="0">
                        <a:solidFill>
                          <a:schemeClr val="tx1"/>
                        </a:solidFill>
                      </a:endParaRPr>
                    </a:p>
                  </a:txBody>
                  <a:tcPr marL="68580" marR="68580" marT="34290" marB="34290" anchor="ctr"/>
                </a:tc>
                <a:tc>
                  <a:txBody>
                    <a:bodyPr/>
                    <a:lstStyle/>
                    <a:p>
                      <a:pPr algn="ctr" latinLnBrk="1"/>
                      <a:r>
                        <a:rPr lang="en-US" altLang="ko-KR" sz="900" dirty="0"/>
                        <a:t>95%</a:t>
                      </a:r>
                      <a:endParaRPr lang="ko-KR" altLang="en-US" sz="900" dirty="0"/>
                    </a:p>
                  </a:txBody>
                  <a:tcPr marL="68580" marR="68580" marT="34290" marB="34290" anchor="ctr"/>
                </a:tc>
                <a:extLst>
                  <a:ext uri="{0D108BD9-81ED-4DB2-BD59-A6C34878D82A}">
                    <a16:rowId xmlns:a16="http://schemas.microsoft.com/office/drawing/2014/main" val="1353998847"/>
                  </a:ext>
                </a:extLst>
              </a:tr>
              <a:tr h="205740">
                <a:tc>
                  <a:txBody>
                    <a:bodyPr/>
                    <a:lstStyle/>
                    <a:p>
                      <a:pPr algn="ctr" latinLnBrk="1"/>
                      <a:r>
                        <a:rPr lang="en-US" altLang="ko-KR" sz="900" dirty="0"/>
                        <a:t>y</a:t>
                      </a:r>
                      <a:r>
                        <a:rPr lang="en-US" altLang="ko-KR" sz="900" baseline="-25000" dirty="0"/>
                        <a:t>8</a:t>
                      </a:r>
                      <a:endParaRPr lang="ko-KR" altLang="en-US" sz="900" baseline="-250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t>8-MAR</a:t>
                      </a:r>
                      <a:endParaRPr lang="ko-KR" altLang="en-US" sz="900" dirty="0"/>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76</a:t>
                      </a:r>
                      <a:endParaRPr lang="ko-KR" altLang="en-US" sz="900" kern="1200" dirty="0">
                        <a:solidFill>
                          <a:schemeClr val="tx1"/>
                        </a:solidFill>
                        <a:latin typeface="+mn-lt"/>
                        <a:ea typeface="+mn-ea"/>
                        <a:cs typeface="+mn-cs"/>
                      </a:endParaRPr>
                    </a:p>
                  </a:txBody>
                  <a:tcPr marL="68580" marR="68580" marT="34290" marB="34290" anchor="ctr"/>
                </a:tc>
                <a:tc>
                  <a:txBody>
                    <a:bodyPr/>
                    <a:lstStyle/>
                    <a:p>
                      <a:pPr algn="ctr" latinLnBrk="1"/>
                      <a:r>
                        <a:rPr lang="en-US" altLang="ko-KR" sz="900" dirty="0"/>
                        <a:t>77%</a:t>
                      </a:r>
                      <a:endParaRPr lang="ko-KR" altLang="en-US" sz="900" dirty="0"/>
                    </a:p>
                  </a:txBody>
                  <a:tcPr marL="68580" marR="68580" marT="34290" marB="34290" anchor="ctr"/>
                </a:tc>
                <a:extLst>
                  <a:ext uri="{0D108BD9-81ED-4DB2-BD59-A6C34878D82A}">
                    <a16:rowId xmlns:a16="http://schemas.microsoft.com/office/drawing/2014/main" val="2125567155"/>
                  </a:ext>
                </a:extLst>
              </a:tr>
              <a:tr h="205740">
                <a:tc>
                  <a:txBody>
                    <a:bodyPr/>
                    <a:lstStyle/>
                    <a:p>
                      <a:pPr algn="ctr" latinLnBrk="1"/>
                      <a:r>
                        <a:rPr lang="en-US" altLang="ko-KR" sz="900" dirty="0"/>
                        <a:t>y</a:t>
                      </a:r>
                      <a:r>
                        <a:rPr lang="en-US" altLang="ko-KR" sz="900" baseline="-25000" dirty="0"/>
                        <a:t>9</a:t>
                      </a:r>
                      <a:endParaRPr lang="ko-KR" altLang="en-US" sz="900" baseline="-25000" dirty="0"/>
                    </a:p>
                  </a:txBody>
                  <a:tcPr marL="68580" marR="68580" marT="34290" marB="34290" anchor="ctr"/>
                </a:tc>
                <a:tc>
                  <a:txBody>
                    <a:bodyPr/>
                    <a:lstStyle/>
                    <a:p>
                      <a:pPr algn="ctr" latinLnBrk="1"/>
                      <a:r>
                        <a:rPr lang="en-US" altLang="ko-KR" sz="900" dirty="0"/>
                        <a:t>9-MAR</a:t>
                      </a:r>
                      <a:endParaRPr lang="ko-KR" altLang="en-US" sz="900" dirty="0"/>
                    </a:p>
                  </a:txBody>
                  <a:tcPr marL="68580" marR="68580" marT="34290" marB="34290" anchor="ctr"/>
                </a:tc>
                <a:tc>
                  <a:txBody>
                    <a:bodyPr/>
                    <a:lstStyle/>
                    <a:p>
                      <a:pPr algn="ctr" latinLnBrk="1"/>
                      <a:r>
                        <a:rPr lang="en-US" altLang="ko-KR" sz="900" dirty="0">
                          <a:solidFill>
                            <a:schemeClr val="tx1"/>
                          </a:solidFill>
                        </a:rPr>
                        <a:t>180</a:t>
                      </a:r>
                      <a:endParaRPr lang="ko-KR" altLang="en-US" sz="900" dirty="0">
                        <a:solidFill>
                          <a:schemeClr val="tx1"/>
                        </a:solidFill>
                      </a:endParaRPr>
                    </a:p>
                  </a:txBody>
                  <a:tcPr marL="68580" marR="68580"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rgbClr val="000000"/>
                          </a:solidFill>
                        </a:rPr>
                        <a:t>80%</a:t>
                      </a:r>
                      <a:endParaRPr lang="ko-KR" altLang="en-US" sz="900" i="0" dirty="0">
                        <a:solidFill>
                          <a:srgbClr val="000000"/>
                        </a:solidFill>
                      </a:endParaRPr>
                    </a:p>
                  </a:txBody>
                  <a:tcPr marL="68580" marR="68580" marT="34290" marB="34290" anchor="ctr"/>
                </a:tc>
                <a:extLst>
                  <a:ext uri="{0D108BD9-81ED-4DB2-BD59-A6C34878D82A}">
                    <a16:rowId xmlns:a16="http://schemas.microsoft.com/office/drawing/2014/main" val="1273583484"/>
                  </a:ext>
                </a:extLst>
              </a:tr>
            </a:tbl>
          </a:graphicData>
        </a:graphic>
      </p:graphicFrame>
      <p:sp>
        <p:nvSpPr>
          <p:cNvPr id="10" name="직사각형 9">
            <a:extLst>
              <a:ext uri="{FF2B5EF4-FFF2-40B4-BE49-F238E27FC236}">
                <a16:creationId xmlns:a16="http://schemas.microsoft.com/office/drawing/2014/main" id="{AAE3DC94-48E4-4F48-AD95-E52D61897966}"/>
              </a:ext>
            </a:extLst>
          </p:cNvPr>
          <p:cNvSpPr/>
          <p:nvPr/>
        </p:nvSpPr>
        <p:spPr>
          <a:xfrm>
            <a:off x="5216648" y="2699323"/>
            <a:ext cx="353541" cy="557624"/>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350"/>
          </a:p>
        </p:txBody>
      </p:sp>
      <p:sp>
        <p:nvSpPr>
          <p:cNvPr id="12" name="직사각형 11">
            <a:extLst>
              <a:ext uri="{FF2B5EF4-FFF2-40B4-BE49-F238E27FC236}">
                <a16:creationId xmlns:a16="http://schemas.microsoft.com/office/drawing/2014/main" id="{E8F37360-5BD5-4A17-AFBF-67B0B550B625}"/>
              </a:ext>
            </a:extLst>
          </p:cNvPr>
          <p:cNvSpPr/>
          <p:nvPr/>
        </p:nvSpPr>
        <p:spPr>
          <a:xfrm>
            <a:off x="5235699" y="2916249"/>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3" name="직사각형 12">
            <a:extLst>
              <a:ext uri="{FF2B5EF4-FFF2-40B4-BE49-F238E27FC236}">
                <a16:creationId xmlns:a16="http://schemas.microsoft.com/office/drawing/2014/main" id="{162F58E9-B441-4BCB-AD2E-C7C6EE0C90AD}"/>
              </a:ext>
            </a:extLst>
          </p:cNvPr>
          <p:cNvSpPr/>
          <p:nvPr/>
        </p:nvSpPr>
        <p:spPr>
          <a:xfrm>
            <a:off x="5235699" y="3526843"/>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a:extLst>
              <a:ext uri="{FF2B5EF4-FFF2-40B4-BE49-F238E27FC236}">
                <a16:creationId xmlns:a16="http://schemas.microsoft.com/office/drawing/2014/main" id="{F581B70B-7CB3-41CC-BB43-08FCB20E8F8B}"/>
              </a:ext>
            </a:extLst>
          </p:cNvPr>
          <p:cNvSpPr/>
          <p:nvPr/>
        </p:nvSpPr>
        <p:spPr>
          <a:xfrm>
            <a:off x="5235699" y="3933905"/>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직사각형 14">
            <a:extLst>
              <a:ext uri="{FF2B5EF4-FFF2-40B4-BE49-F238E27FC236}">
                <a16:creationId xmlns:a16="http://schemas.microsoft.com/office/drawing/2014/main" id="{19A8ED2A-B494-4B27-A2F0-BA1B4387B0A4}"/>
              </a:ext>
            </a:extLst>
          </p:cNvPr>
          <p:cNvSpPr/>
          <p:nvPr/>
        </p:nvSpPr>
        <p:spPr>
          <a:xfrm>
            <a:off x="5235699" y="3119780"/>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직사각형 16">
            <a:extLst>
              <a:ext uri="{FF2B5EF4-FFF2-40B4-BE49-F238E27FC236}">
                <a16:creationId xmlns:a16="http://schemas.microsoft.com/office/drawing/2014/main" id="{3BB84896-4383-4C8B-911A-C753BFD8CB46}"/>
              </a:ext>
            </a:extLst>
          </p:cNvPr>
          <p:cNvSpPr/>
          <p:nvPr/>
        </p:nvSpPr>
        <p:spPr>
          <a:xfrm>
            <a:off x="5235699" y="3323312"/>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직사각형 17">
            <a:extLst>
              <a:ext uri="{FF2B5EF4-FFF2-40B4-BE49-F238E27FC236}">
                <a16:creationId xmlns:a16="http://schemas.microsoft.com/office/drawing/2014/main" id="{1F2F80F6-372E-4DA9-B303-916A88E1E2FF}"/>
              </a:ext>
            </a:extLst>
          </p:cNvPr>
          <p:cNvSpPr/>
          <p:nvPr/>
        </p:nvSpPr>
        <p:spPr>
          <a:xfrm>
            <a:off x="5235699" y="3730374"/>
            <a:ext cx="299014" cy="137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6" name="연결선: 꺾임 5">
            <a:extLst>
              <a:ext uri="{FF2B5EF4-FFF2-40B4-BE49-F238E27FC236}">
                <a16:creationId xmlns:a16="http://schemas.microsoft.com/office/drawing/2014/main" id="{8CC386EB-5590-4B7A-B8FB-10A2B7406525}"/>
              </a:ext>
            </a:extLst>
          </p:cNvPr>
          <p:cNvCxnSpPr>
            <a:cxnSpLocks/>
            <a:stCxn id="10" idx="1"/>
            <a:endCxn id="19" idx="0"/>
          </p:cNvCxnSpPr>
          <p:nvPr/>
        </p:nvCxnSpPr>
        <p:spPr>
          <a:xfrm rot="10800000" flipV="1">
            <a:off x="5145053" y="2978135"/>
            <a:ext cx="71595" cy="1354458"/>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sp>
        <p:nvSpPr>
          <p:cNvPr id="20" name="직사각형 19">
            <a:extLst>
              <a:ext uri="{FF2B5EF4-FFF2-40B4-BE49-F238E27FC236}">
                <a16:creationId xmlns:a16="http://schemas.microsoft.com/office/drawing/2014/main" id="{0193E202-58CB-427E-BC45-F9F771985C60}"/>
              </a:ext>
            </a:extLst>
          </p:cNvPr>
          <p:cNvSpPr/>
          <p:nvPr/>
        </p:nvSpPr>
        <p:spPr>
          <a:xfrm>
            <a:off x="4455114" y="4322997"/>
            <a:ext cx="1188132" cy="354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25"/>
          </a:p>
        </p:txBody>
      </p:sp>
      <p:sp>
        <p:nvSpPr>
          <p:cNvPr id="19" name="TextBox 18">
            <a:extLst>
              <a:ext uri="{FF2B5EF4-FFF2-40B4-BE49-F238E27FC236}">
                <a16:creationId xmlns:a16="http://schemas.microsoft.com/office/drawing/2014/main" id="{9B1BA075-AA7E-4EAB-BA02-6B3A67EDED22}"/>
              </a:ext>
            </a:extLst>
          </p:cNvPr>
          <p:cNvSpPr txBox="1"/>
          <p:nvPr/>
        </p:nvSpPr>
        <p:spPr>
          <a:xfrm>
            <a:off x="4563126" y="4332593"/>
            <a:ext cx="1163855" cy="219291"/>
          </a:xfrm>
          <a:prstGeom prst="rect">
            <a:avLst/>
          </a:prstGeom>
          <a:noFill/>
          <a:ln>
            <a:noFill/>
          </a:ln>
        </p:spPr>
        <p:txBody>
          <a:bodyPr wrap="square" rtlCol="0">
            <a:spAutoFit/>
          </a:bodyPr>
          <a:lstStyle/>
          <a:p>
            <a:pPr algn="ctr"/>
            <a:r>
              <a:rPr lang="en-US" altLang="ko-KR" sz="825" dirty="0"/>
              <a:t>(167+76)/2 = 121.5</a:t>
            </a:r>
            <a:endParaRPr lang="ko-KR" altLang="en-US" sz="825" dirty="0"/>
          </a:p>
        </p:txBody>
      </p:sp>
      <p:sp>
        <p:nvSpPr>
          <p:cNvPr id="31" name="직사각형 30">
            <a:extLst>
              <a:ext uri="{FF2B5EF4-FFF2-40B4-BE49-F238E27FC236}">
                <a16:creationId xmlns:a16="http://schemas.microsoft.com/office/drawing/2014/main" id="{DEA34347-9736-48E7-A74F-AC2907D2459F}"/>
              </a:ext>
            </a:extLst>
          </p:cNvPr>
          <p:cNvSpPr/>
          <p:nvPr/>
        </p:nvSpPr>
        <p:spPr>
          <a:xfrm>
            <a:off x="5216648" y="3114406"/>
            <a:ext cx="353541" cy="557624"/>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350"/>
          </a:p>
        </p:txBody>
      </p:sp>
      <p:cxnSp>
        <p:nvCxnSpPr>
          <p:cNvPr id="33" name="연결선: 꺾임 32">
            <a:extLst>
              <a:ext uri="{FF2B5EF4-FFF2-40B4-BE49-F238E27FC236}">
                <a16:creationId xmlns:a16="http://schemas.microsoft.com/office/drawing/2014/main" id="{13B39F30-3158-4EFB-8110-16FD13156CD8}"/>
              </a:ext>
            </a:extLst>
          </p:cNvPr>
          <p:cNvCxnSpPr>
            <a:cxnSpLocks/>
            <a:stCxn id="31" idx="3"/>
            <a:endCxn id="38" idx="0"/>
          </p:cNvCxnSpPr>
          <p:nvPr/>
        </p:nvCxnSpPr>
        <p:spPr>
          <a:xfrm>
            <a:off x="5570189" y="3393218"/>
            <a:ext cx="330948" cy="1149813"/>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sp>
        <p:nvSpPr>
          <p:cNvPr id="38" name="TextBox 37">
            <a:extLst>
              <a:ext uri="{FF2B5EF4-FFF2-40B4-BE49-F238E27FC236}">
                <a16:creationId xmlns:a16="http://schemas.microsoft.com/office/drawing/2014/main" id="{89ADD292-1B22-472C-81E8-B276C2E072D0}"/>
              </a:ext>
            </a:extLst>
          </p:cNvPr>
          <p:cNvSpPr txBox="1"/>
          <p:nvPr/>
        </p:nvSpPr>
        <p:spPr>
          <a:xfrm>
            <a:off x="5319210" y="4543032"/>
            <a:ext cx="1163855" cy="219291"/>
          </a:xfrm>
          <a:prstGeom prst="rect">
            <a:avLst/>
          </a:prstGeom>
          <a:noFill/>
          <a:ln>
            <a:noFill/>
          </a:ln>
        </p:spPr>
        <p:txBody>
          <a:bodyPr wrap="square" rtlCol="0">
            <a:spAutoFit/>
          </a:bodyPr>
          <a:lstStyle/>
          <a:p>
            <a:pPr algn="ctr"/>
            <a:r>
              <a:rPr lang="en-US" altLang="ko-KR" sz="825" dirty="0"/>
              <a:t>(76+150)/2 = 113</a:t>
            </a:r>
            <a:endParaRPr lang="ko-KR" altLang="en-US" sz="825" dirty="0"/>
          </a:p>
        </p:txBody>
      </p:sp>
    </p:spTree>
    <p:extLst>
      <p:ext uri="{BB962C8B-B14F-4D97-AF65-F5344CB8AC3E}">
        <p14:creationId xmlns:p14="http://schemas.microsoft.com/office/powerpoint/2010/main" val="171163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normAutofit/>
          </a:bodyPr>
          <a:lstStyle/>
          <a:p>
            <a:pPr algn="just"/>
            <a:r>
              <a:rPr lang="ko-KR" altLang="en-US" spc="-23" dirty="0">
                <a:latin typeface="Arial" panose="020B0604020202020204" pitchFamily="34" charset="0"/>
                <a:cs typeface="Arial" panose="020B0604020202020204" pitchFamily="34" charset="0"/>
              </a:rPr>
              <a:t>다중 대체</a:t>
            </a:r>
            <a:endParaRPr lang="en-US" altLang="ko-KR" spc="-23" dirty="0">
              <a:latin typeface="Arial" panose="020B0604020202020204" pitchFamily="34" charset="0"/>
              <a:cs typeface="Arial" panose="020B0604020202020204" pitchFamily="34" charset="0"/>
            </a:endParaRPr>
          </a:p>
          <a:p>
            <a:pPr lvl="1" algn="just"/>
            <a:r>
              <a:rPr lang="ko-KR" altLang="en-US" spc="-23" dirty="0">
                <a:latin typeface="Arial" panose="020B0604020202020204" pitchFamily="34" charset="0"/>
                <a:cs typeface="Arial" panose="020B0604020202020204" pitchFamily="34" charset="0"/>
              </a:rPr>
              <a:t>다중 대체</a:t>
            </a:r>
            <a:r>
              <a:rPr lang="en-US" altLang="ko-KR" spc="-23" dirty="0">
                <a:latin typeface="Arial" panose="020B0604020202020204" pitchFamily="34" charset="0"/>
                <a:cs typeface="Arial" panose="020B0604020202020204" pitchFamily="34" charset="0"/>
              </a:rPr>
              <a:t>(MI)</a:t>
            </a:r>
            <a:r>
              <a:rPr lang="ko-KR" altLang="en-US" spc="-23" dirty="0">
                <a:latin typeface="Arial" panose="020B0604020202020204" pitchFamily="34" charset="0"/>
                <a:cs typeface="Arial" panose="020B0604020202020204" pitchFamily="34" charset="0"/>
              </a:rPr>
              <a:t>는 </a:t>
            </a:r>
            <a:r>
              <a:rPr lang="ko-KR" altLang="en-US" spc="-23" dirty="0" err="1">
                <a:latin typeface="Arial" panose="020B0604020202020204" pitchFamily="34" charset="0"/>
                <a:cs typeface="Arial" panose="020B0604020202020204" pitchFamily="34" charset="0"/>
              </a:rPr>
              <a:t>결측치를</a:t>
            </a:r>
            <a:r>
              <a:rPr lang="ko-KR" altLang="en-US" spc="-23" dirty="0">
                <a:latin typeface="Arial" panose="020B0604020202020204" pitchFamily="34" charset="0"/>
                <a:cs typeface="Arial" panose="020B0604020202020204" pitchFamily="34" charset="0"/>
              </a:rPr>
              <a:t> 처리하기 위한 통계적 기법</a:t>
            </a:r>
            <a:endParaRPr lang="en-US" altLang="ko-KR" spc="-23" dirty="0">
              <a:latin typeface="Arial" panose="020B0604020202020204" pitchFamily="34" charset="0"/>
              <a:cs typeface="Arial" panose="020B0604020202020204" pitchFamily="34" charset="0"/>
            </a:endParaRPr>
          </a:p>
          <a:p>
            <a:pPr lvl="1" algn="just"/>
            <a:r>
              <a:rPr lang="ko-KR" altLang="en-US" spc="-23" dirty="0">
                <a:latin typeface="Arial" panose="020B0604020202020204" pitchFamily="34" charset="0"/>
                <a:cs typeface="Arial" panose="020B0604020202020204" pitchFamily="34" charset="0"/>
              </a:rPr>
              <a:t>다중 대체에는 아래의 </a:t>
            </a:r>
            <a:r>
              <a:rPr lang="en-US" altLang="ko-KR" spc="-23" dirty="0">
                <a:latin typeface="Arial" panose="020B0604020202020204" pitchFamily="34" charset="0"/>
                <a:cs typeface="Arial" panose="020B0604020202020204" pitchFamily="34" charset="0"/>
              </a:rPr>
              <a:t>3</a:t>
            </a:r>
            <a:r>
              <a:rPr lang="ko-KR" altLang="en-US" spc="-23" dirty="0">
                <a:latin typeface="Arial" panose="020B0604020202020204" pitchFamily="34" charset="0"/>
                <a:cs typeface="Arial" panose="020B0604020202020204" pitchFamily="34" charset="0"/>
              </a:rPr>
              <a:t>가지 구성요소가 포함 됨</a:t>
            </a:r>
            <a:endParaRPr lang="en-US" altLang="ko-KR" spc="-23" dirty="0">
              <a:latin typeface="Arial" panose="020B0604020202020204" pitchFamily="34" charset="0"/>
              <a:cs typeface="Arial" panose="020B0604020202020204" pitchFamily="34" charset="0"/>
            </a:endParaRPr>
          </a:p>
          <a:p>
            <a:pPr lvl="2" algn="just"/>
            <a:r>
              <a:rPr lang="ko-KR" altLang="en-US" dirty="0" err="1"/>
              <a:t>결측치</a:t>
            </a:r>
            <a:r>
              <a:rPr lang="ko-KR" altLang="en-US" dirty="0"/>
              <a:t> 생성</a:t>
            </a:r>
            <a:r>
              <a:rPr lang="en-US" altLang="ko-KR" dirty="0"/>
              <a:t>:  </a:t>
            </a:r>
            <a:r>
              <a:rPr lang="ko-KR" altLang="en-US" spc="-23" dirty="0"/>
              <a:t>관측된 데이터의 분포를 활용하여 </a:t>
            </a:r>
            <a:r>
              <a:rPr lang="ko-KR" altLang="en-US" spc="-23" dirty="0" err="1"/>
              <a:t>결측치에</a:t>
            </a:r>
            <a:r>
              <a:rPr lang="ko-KR" altLang="en-US" spc="-23" dirty="0"/>
              <a:t> 대한 그럴듯한 값을 추정</a:t>
            </a:r>
            <a:endParaRPr lang="en-US" altLang="ko-KR" spc="-23" dirty="0"/>
          </a:p>
          <a:p>
            <a:pPr lvl="2" algn="just"/>
            <a:r>
              <a:rPr lang="ko-KR" altLang="en-US" dirty="0"/>
              <a:t>대체 및 분석</a:t>
            </a:r>
            <a:r>
              <a:rPr lang="en-US" altLang="ko-KR" dirty="0"/>
              <a:t>: </a:t>
            </a:r>
            <a:r>
              <a:rPr lang="ko-KR" altLang="en-US" dirty="0" err="1"/>
              <a:t>결측치는</a:t>
            </a:r>
            <a:r>
              <a:rPr lang="ko-KR" altLang="en-US" dirty="0"/>
              <a:t> 여러 추정 값으로 대체되며</a:t>
            </a:r>
            <a:r>
              <a:rPr lang="en-US" altLang="ko-KR" dirty="0"/>
              <a:t>, </a:t>
            </a:r>
            <a:r>
              <a:rPr lang="ko-KR" altLang="en-US" dirty="0"/>
              <a:t>각각의 경우에 대해 분석 수행</a:t>
            </a:r>
            <a:endParaRPr lang="en-US" altLang="ko-KR" dirty="0"/>
          </a:p>
          <a:p>
            <a:pPr lvl="2" algn="just"/>
            <a:r>
              <a:rPr lang="ko-KR" altLang="en-US" dirty="0" err="1"/>
              <a:t>풀링</a:t>
            </a:r>
            <a:r>
              <a:rPr lang="en-US" altLang="ko-KR" dirty="0"/>
              <a:t>(Pooling): </a:t>
            </a:r>
            <a:r>
              <a:rPr lang="ko-KR" altLang="en-US" dirty="0" err="1"/>
              <a:t>추정값을</a:t>
            </a:r>
            <a:r>
              <a:rPr lang="ko-KR" altLang="en-US" dirty="0"/>
              <a:t> 결합하여 매개변수 </a:t>
            </a:r>
            <a:r>
              <a:rPr lang="ko-KR" altLang="en-US" dirty="0" err="1"/>
              <a:t>추정값</a:t>
            </a:r>
            <a:r>
              <a:rPr lang="ko-KR" altLang="en-US" dirty="0"/>
              <a:t> 도출</a:t>
            </a:r>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lvl="2" algn="just"/>
            <a:endParaRPr lang="en-US" altLang="ko-KR" dirty="0"/>
          </a:p>
          <a:p>
            <a:pPr marL="334566" lvl="2" indent="0" algn="just">
              <a:buNone/>
            </a:pPr>
            <a:endParaRPr lang="en-US" altLang="ko-KR" dirty="0">
              <a:latin typeface="Arial" panose="020B0604020202020204" pitchFamily="34" charset="0"/>
              <a:cs typeface="Arial" panose="020B0604020202020204" pitchFamily="34" charset="0"/>
            </a:endParaRPr>
          </a:p>
          <a:p>
            <a:pPr marL="334566" lvl="2" indent="0" algn="just">
              <a:buNone/>
            </a:pPr>
            <a:endParaRPr lang="en-US" altLang="ko-KR" dirty="0">
              <a:latin typeface="Arial" panose="020B0604020202020204" pitchFamily="34" charset="0"/>
              <a:cs typeface="Arial" panose="020B0604020202020204" pitchFamily="34" charset="0"/>
            </a:endParaRPr>
          </a:p>
          <a:p>
            <a:pPr marL="334566" lvl="2" indent="0" algn="just">
              <a:buNone/>
            </a:pPr>
            <a:endParaRPr lang="en-US" altLang="ko-KR" dirty="0">
              <a:latin typeface="Arial" panose="020B0604020202020204" pitchFamily="34" charset="0"/>
              <a:cs typeface="Arial" panose="020B0604020202020204" pitchFamily="34" charset="0"/>
            </a:endParaRPr>
          </a:p>
          <a:p>
            <a:pPr lvl="1" algn="just"/>
            <a:r>
              <a:rPr lang="en-US" altLang="ko-KR" spc="-23" dirty="0">
                <a:latin typeface="Arial" panose="020B0604020202020204" pitchFamily="34" charset="0"/>
                <a:cs typeface="Arial" panose="020B0604020202020204" pitchFamily="34" charset="0"/>
              </a:rPr>
              <a:t>MI technique has various methods depending on how data is imputed, and there are  various imputation method such as MICE (Multiple Imputation by Chain Equation), Random Forest Imputation, KNN Imputation, Expectation-Maximization Imputation.</a:t>
            </a:r>
            <a:endParaRPr lang="en-US" altLang="ko-KR" dirty="0">
              <a:latin typeface="Arial" panose="020B0604020202020204" pitchFamily="34" charset="0"/>
              <a:cs typeface="Arial" panose="020B0604020202020204" pitchFamily="34" charset="0"/>
            </a:endParaRPr>
          </a:p>
        </p:txBody>
      </p:sp>
      <p:grpSp>
        <p:nvGrpSpPr>
          <p:cNvPr id="73" name="그룹 72">
            <a:extLst>
              <a:ext uri="{FF2B5EF4-FFF2-40B4-BE49-F238E27FC236}">
                <a16:creationId xmlns:a16="http://schemas.microsoft.com/office/drawing/2014/main" id="{E39F5ABC-F615-4621-AD74-E7E9705179B7}"/>
              </a:ext>
            </a:extLst>
          </p:cNvPr>
          <p:cNvGrpSpPr/>
          <p:nvPr/>
        </p:nvGrpSpPr>
        <p:grpSpPr>
          <a:xfrm>
            <a:off x="782706" y="2247715"/>
            <a:ext cx="5448997" cy="1715716"/>
            <a:chOff x="1026350" y="3429000"/>
            <a:chExt cx="7265329" cy="2287621"/>
          </a:xfrm>
        </p:grpSpPr>
        <p:grpSp>
          <p:nvGrpSpPr>
            <p:cNvPr id="72" name="그룹 71">
              <a:extLst>
                <a:ext uri="{FF2B5EF4-FFF2-40B4-BE49-F238E27FC236}">
                  <a16:creationId xmlns:a16="http://schemas.microsoft.com/office/drawing/2014/main" id="{DDFBD56C-65F1-46B9-AA4E-3D6A71748A2F}"/>
                </a:ext>
              </a:extLst>
            </p:cNvPr>
            <p:cNvGrpSpPr/>
            <p:nvPr/>
          </p:nvGrpSpPr>
          <p:grpSpPr>
            <a:xfrm>
              <a:off x="1406209" y="3429000"/>
              <a:ext cx="6403590" cy="1760562"/>
              <a:chOff x="1403648" y="3313673"/>
              <a:chExt cx="6403590" cy="1760562"/>
            </a:xfrm>
          </p:grpSpPr>
          <p:grpSp>
            <p:nvGrpSpPr>
              <p:cNvPr id="7" name="그룹 6">
                <a:extLst>
                  <a:ext uri="{FF2B5EF4-FFF2-40B4-BE49-F238E27FC236}">
                    <a16:creationId xmlns:a16="http://schemas.microsoft.com/office/drawing/2014/main" id="{4DC0F62C-3901-4696-989C-011414CE7CE2}"/>
                  </a:ext>
                </a:extLst>
              </p:cNvPr>
              <p:cNvGrpSpPr/>
              <p:nvPr/>
            </p:nvGrpSpPr>
            <p:grpSpPr>
              <a:xfrm>
                <a:off x="1403648" y="3833914"/>
                <a:ext cx="792088" cy="720080"/>
                <a:chOff x="755576" y="3789040"/>
                <a:chExt cx="936104" cy="864096"/>
              </a:xfrm>
            </p:grpSpPr>
            <p:sp>
              <p:nvSpPr>
                <p:cNvPr id="4" name="직사각형 3">
                  <a:extLst>
                    <a:ext uri="{FF2B5EF4-FFF2-40B4-BE49-F238E27FC236}">
                      <a16:creationId xmlns:a16="http://schemas.microsoft.com/office/drawing/2014/main" id="{177D4427-1606-4E55-BA3A-37598DB944D0}"/>
                    </a:ext>
                  </a:extLst>
                </p:cNvPr>
                <p:cNvSpPr/>
                <p:nvPr/>
              </p:nvSpPr>
              <p:spPr>
                <a:xfrm>
                  <a:off x="755576" y="3789040"/>
                  <a:ext cx="93610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 name="직사각형 4">
                  <a:extLst>
                    <a:ext uri="{FF2B5EF4-FFF2-40B4-BE49-F238E27FC236}">
                      <a16:creationId xmlns:a16="http://schemas.microsoft.com/office/drawing/2014/main" id="{9BE76480-02D0-485F-A5F3-062818AA4836}"/>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8" name="그룹 7">
                <a:extLst>
                  <a:ext uri="{FF2B5EF4-FFF2-40B4-BE49-F238E27FC236}">
                    <a16:creationId xmlns:a16="http://schemas.microsoft.com/office/drawing/2014/main" id="{69CE0A77-C657-4571-8A53-EB6392ABFDB9}"/>
                  </a:ext>
                </a:extLst>
              </p:cNvPr>
              <p:cNvGrpSpPr/>
              <p:nvPr/>
            </p:nvGrpSpPr>
            <p:grpSpPr>
              <a:xfrm>
                <a:off x="3105409" y="3313673"/>
                <a:ext cx="1343856" cy="1760562"/>
                <a:chOff x="1907704" y="3140968"/>
                <a:chExt cx="1343856" cy="1760562"/>
              </a:xfrm>
            </p:grpSpPr>
            <p:grpSp>
              <p:nvGrpSpPr>
                <p:cNvPr id="24" name="그룹 23">
                  <a:extLst>
                    <a:ext uri="{FF2B5EF4-FFF2-40B4-BE49-F238E27FC236}">
                      <a16:creationId xmlns:a16="http://schemas.microsoft.com/office/drawing/2014/main" id="{02A498FB-AF0F-4552-8BFA-9F0F05989DBC}"/>
                    </a:ext>
                  </a:extLst>
                </p:cNvPr>
                <p:cNvGrpSpPr/>
                <p:nvPr/>
              </p:nvGrpSpPr>
              <p:grpSpPr>
                <a:xfrm>
                  <a:off x="1907704" y="3140968"/>
                  <a:ext cx="792088" cy="720080"/>
                  <a:chOff x="755576" y="3789040"/>
                  <a:chExt cx="936104" cy="864096"/>
                </a:xfrm>
              </p:grpSpPr>
              <p:sp>
                <p:nvSpPr>
                  <p:cNvPr id="25" name="직사각형 24">
                    <a:extLst>
                      <a:ext uri="{FF2B5EF4-FFF2-40B4-BE49-F238E27FC236}">
                        <a16:creationId xmlns:a16="http://schemas.microsoft.com/office/drawing/2014/main" id="{3EE748ED-6DB6-4B21-B43E-3B9131B96597}"/>
                      </a:ext>
                    </a:extLst>
                  </p:cNvPr>
                  <p:cNvSpPr/>
                  <p:nvPr/>
                </p:nvSpPr>
                <p:spPr>
                  <a:xfrm>
                    <a:off x="755576" y="3789040"/>
                    <a:ext cx="936104" cy="864096"/>
                  </a:xfrm>
                  <a:prstGeom prst="rect">
                    <a:avLst/>
                  </a:prstGeom>
                  <a:solidFill>
                    <a:schemeClr val="tx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 name="직사각형 25">
                    <a:extLst>
                      <a:ext uri="{FF2B5EF4-FFF2-40B4-BE49-F238E27FC236}">
                        <a16:creationId xmlns:a16="http://schemas.microsoft.com/office/drawing/2014/main" id="{17E4F60A-24DD-4430-8205-E46B2EAF985A}"/>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27" name="그룹 26">
                  <a:extLst>
                    <a:ext uri="{FF2B5EF4-FFF2-40B4-BE49-F238E27FC236}">
                      <a16:creationId xmlns:a16="http://schemas.microsoft.com/office/drawing/2014/main" id="{BB54D6DD-7B8E-4CDE-A84C-B994B545B72D}"/>
                    </a:ext>
                  </a:extLst>
                </p:cNvPr>
                <p:cNvGrpSpPr/>
                <p:nvPr/>
              </p:nvGrpSpPr>
              <p:grpSpPr>
                <a:xfrm>
                  <a:off x="2051720" y="3429000"/>
                  <a:ext cx="792088" cy="720080"/>
                  <a:chOff x="755576" y="3789040"/>
                  <a:chExt cx="936104" cy="864096"/>
                </a:xfrm>
              </p:grpSpPr>
              <p:sp>
                <p:nvSpPr>
                  <p:cNvPr id="28" name="직사각형 27">
                    <a:extLst>
                      <a:ext uri="{FF2B5EF4-FFF2-40B4-BE49-F238E27FC236}">
                        <a16:creationId xmlns:a16="http://schemas.microsoft.com/office/drawing/2014/main" id="{8538A5B5-4838-4E21-8567-98E55B21D98A}"/>
                      </a:ext>
                    </a:extLst>
                  </p:cNvPr>
                  <p:cNvSpPr/>
                  <p:nvPr/>
                </p:nvSpPr>
                <p:spPr>
                  <a:xfrm>
                    <a:off x="755576" y="3789040"/>
                    <a:ext cx="936104" cy="864096"/>
                  </a:xfrm>
                  <a:prstGeom prst="rect">
                    <a:avLst/>
                  </a:prstGeom>
                  <a:solidFill>
                    <a:schemeClr val="tx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9" name="직사각형 28">
                    <a:extLst>
                      <a:ext uri="{FF2B5EF4-FFF2-40B4-BE49-F238E27FC236}">
                        <a16:creationId xmlns:a16="http://schemas.microsoft.com/office/drawing/2014/main" id="{BE86BBEF-46DD-4E6C-A3C9-69EC97F232A2}"/>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30" name="그룹 29">
                  <a:extLst>
                    <a:ext uri="{FF2B5EF4-FFF2-40B4-BE49-F238E27FC236}">
                      <a16:creationId xmlns:a16="http://schemas.microsoft.com/office/drawing/2014/main" id="{F6EED8CD-06F0-41D7-AC3F-356837FAA9B9}"/>
                    </a:ext>
                  </a:extLst>
                </p:cNvPr>
                <p:cNvGrpSpPr/>
                <p:nvPr/>
              </p:nvGrpSpPr>
              <p:grpSpPr>
                <a:xfrm>
                  <a:off x="2241228" y="3771038"/>
                  <a:ext cx="792088" cy="720080"/>
                  <a:chOff x="755576" y="3789040"/>
                  <a:chExt cx="936104" cy="864096"/>
                </a:xfrm>
              </p:grpSpPr>
              <p:sp>
                <p:nvSpPr>
                  <p:cNvPr id="32" name="직사각형 31">
                    <a:extLst>
                      <a:ext uri="{FF2B5EF4-FFF2-40B4-BE49-F238E27FC236}">
                        <a16:creationId xmlns:a16="http://schemas.microsoft.com/office/drawing/2014/main" id="{6A487D4C-7CE3-4D62-99D2-ACB68282C9B4}"/>
                      </a:ext>
                    </a:extLst>
                  </p:cNvPr>
                  <p:cNvSpPr/>
                  <p:nvPr/>
                </p:nvSpPr>
                <p:spPr>
                  <a:xfrm>
                    <a:off x="755576" y="3789040"/>
                    <a:ext cx="936104" cy="864096"/>
                  </a:xfrm>
                  <a:prstGeom prst="rect">
                    <a:avLst/>
                  </a:prstGeom>
                  <a:solidFill>
                    <a:schemeClr val="tx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4" name="직사각형 33">
                    <a:extLst>
                      <a:ext uri="{FF2B5EF4-FFF2-40B4-BE49-F238E27FC236}">
                        <a16:creationId xmlns:a16="http://schemas.microsoft.com/office/drawing/2014/main" id="{38FA4F23-5670-4804-BE98-7E92B95F1904}"/>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35" name="그룹 34">
                  <a:extLst>
                    <a:ext uri="{FF2B5EF4-FFF2-40B4-BE49-F238E27FC236}">
                      <a16:creationId xmlns:a16="http://schemas.microsoft.com/office/drawing/2014/main" id="{27F72E1C-5E91-4DF8-909E-79A2C52623CD}"/>
                    </a:ext>
                  </a:extLst>
                </p:cNvPr>
                <p:cNvGrpSpPr/>
                <p:nvPr/>
              </p:nvGrpSpPr>
              <p:grpSpPr>
                <a:xfrm>
                  <a:off x="2459472" y="4181450"/>
                  <a:ext cx="792088" cy="720080"/>
                  <a:chOff x="755576" y="3789040"/>
                  <a:chExt cx="936104" cy="864096"/>
                </a:xfrm>
              </p:grpSpPr>
              <p:sp>
                <p:nvSpPr>
                  <p:cNvPr id="36" name="직사각형 35">
                    <a:extLst>
                      <a:ext uri="{FF2B5EF4-FFF2-40B4-BE49-F238E27FC236}">
                        <a16:creationId xmlns:a16="http://schemas.microsoft.com/office/drawing/2014/main" id="{B835F4CA-F4BF-41C0-8160-84D95083ED86}"/>
                      </a:ext>
                    </a:extLst>
                  </p:cNvPr>
                  <p:cNvSpPr/>
                  <p:nvPr/>
                </p:nvSpPr>
                <p:spPr>
                  <a:xfrm>
                    <a:off x="755576" y="3789040"/>
                    <a:ext cx="936104" cy="864096"/>
                  </a:xfrm>
                  <a:prstGeom prst="rect">
                    <a:avLst/>
                  </a:prstGeom>
                  <a:solidFill>
                    <a:schemeClr val="tx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37" name="직사각형 36">
                    <a:extLst>
                      <a:ext uri="{FF2B5EF4-FFF2-40B4-BE49-F238E27FC236}">
                        <a16:creationId xmlns:a16="http://schemas.microsoft.com/office/drawing/2014/main" id="{CE5D751E-83D8-44EE-AB91-DF8A2B028974}"/>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grpSp>
            <p:nvGrpSpPr>
              <p:cNvPr id="53" name="그룹 52">
                <a:extLst>
                  <a:ext uri="{FF2B5EF4-FFF2-40B4-BE49-F238E27FC236}">
                    <a16:creationId xmlns:a16="http://schemas.microsoft.com/office/drawing/2014/main" id="{F5185223-4B06-4E78-AC66-5E26CAA48BB1}"/>
                  </a:ext>
                </a:extLst>
              </p:cNvPr>
              <p:cNvGrpSpPr/>
              <p:nvPr/>
            </p:nvGrpSpPr>
            <p:grpSpPr>
              <a:xfrm>
                <a:off x="7015150" y="3833914"/>
                <a:ext cx="792088" cy="720080"/>
                <a:chOff x="755576" y="3789040"/>
                <a:chExt cx="936104" cy="864096"/>
              </a:xfrm>
            </p:grpSpPr>
            <p:sp>
              <p:nvSpPr>
                <p:cNvPr id="54" name="직사각형 53">
                  <a:extLst>
                    <a:ext uri="{FF2B5EF4-FFF2-40B4-BE49-F238E27FC236}">
                      <a16:creationId xmlns:a16="http://schemas.microsoft.com/office/drawing/2014/main" id="{F135EE11-228F-4917-83E0-3BB695C11EC5}"/>
                    </a:ext>
                  </a:extLst>
                </p:cNvPr>
                <p:cNvSpPr/>
                <p:nvPr/>
              </p:nvSpPr>
              <p:spPr>
                <a:xfrm>
                  <a:off x="755576" y="3789040"/>
                  <a:ext cx="936104" cy="8640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5" name="직사각형 54">
                  <a:extLst>
                    <a:ext uri="{FF2B5EF4-FFF2-40B4-BE49-F238E27FC236}">
                      <a16:creationId xmlns:a16="http://schemas.microsoft.com/office/drawing/2014/main" id="{4B0A3FA3-2B96-4893-B1BD-C84D603A5797}"/>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56" name="그룹 55">
                <a:extLst>
                  <a:ext uri="{FF2B5EF4-FFF2-40B4-BE49-F238E27FC236}">
                    <a16:creationId xmlns:a16="http://schemas.microsoft.com/office/drawing/2014/main" id="{96AA1EC2-5F66-4566-AD5C-78860D2C49EC}"/>
                  </a:ext>
                </a:extLst>
              </p:cNvPr>
              <p:cNvGrpSpPr/>
              <p:nvPr/>
            </p:nvGrpSpPr>
            <p:grpSpPr>
              <a:xfrm>
                <a:off x="4677877" y="3313673"/>
                <a:ext cx="1343856" cy="1760562"/>
                <a:chOff x="1907704" y="3140968"/>
                <a:chExt cx="1343856" cy="1760562"/>
              </a:xfrm>
            </p:grpSpPr>
            <p:grpSp>
              <p:nvGrpSpPr>
                <p:cNvPr id="57" name="그룹 56">
                  <a:extLst>
                    <a:ext uri="{FF2B5EF4-FFF2-40B4-BE49-F238E27FC236}">
                      <a16:creationId xmlns:a16="http://schemas.microsoft.com/office/drawing/2014/main" id="{6462DA01-C5E5-4AAA-A47B-27AE7B19ABEE}"/>
                    </a:ext>
                  </a:extLst>
                </p:cNvPr>
                <p:cNvGrpSpPr/>
                <p:nvPr/>
              </p:nvGrpSpPr>
              <p:grpSpPr>
                <a:xfrm>
                  <a:off x="1907704" y="3140968"/>
                  <a:ext cx="792088" cy="720080"/>
                  <a:chOff x="755576" y="3789040"/>
                  <a:chExt cx="936104" cy="864096"/>
                </a:xfrm>
              </p:grpSpPr>
              <p:sp>
                <p:nvSpPr>
                  <p:cNvPr id="67" name="직사각형 66">
                    <a:extLst>
                      <a:ext uri="{FF2B5EF4-FFF2-40B4-BE49-F238E27FC236}">
                        <a16:creationId xmlns:a16="http://schemas.microsoft.com/office/drawing/2014/main" id="{5E6B63A7-CB9E-4B62-90AC-B4F2D6B1BA31}"/>
                      </a:ext>
                    </a:extLst>
                  </p:cNvPr>
                  <p:cNvSpPr/>
                  <p:nvPr/>
                </p:nvSpPr>
                <p:spPr>
                  <a:xfrm>
                    <a:off x="755576" y="3789040"/>
                    <a:ext cx="936104" cy="864096"/>
                  </a:xfrm>
                  <a:prstGeom prst="rect">
                    <a:avLst/>
                  </a:prstGeom>
                  <a:solidFill>
                    <a:srgbClr val="FD86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8" name="직사각형 67">
                    <a:extLst>
                      <a:ext uri="{FF2B5EF4-FFF2-40B4-BE49-F238E27FC236}">
                        <a16:creationId xmlns:a16="http://schemas.microsoft.com/office/drawing/2014/main" id="{C77DD244-DE1A-49F0-9925-286A7F7CD0D3}"/>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58" name="그룹 57">
                  <a:extLst>
                    <a:ext uri="{FF2B5EF4-FFF2-40B4-BE49-F238E27FC236}">
                      <a16:creationId xmlns:a16="http://schemas.microsoft.com/office/drawing/2014/main" id="{27332D9F-7F37-4A0B-BE81-BD4E5D9ECB41}"/>
                    </a:ext>
                  </a:extLst>
                </p:cNvPr>
                <p:cNvGrpSpPr/>
                <p:nvPr/>
              </p:nvGrpSpPr>
              <p:grpSpPr>
                <a:xfrm>
                  <a:off x="2051720" y="3429000"/>
                  <a:ext cx="792088" cy="720080"/>
                  <a:chOff x="755576" y="3789040"/>
                  <a:chExt cx="936104" cy="864096"/>
                </a:xfrm>
              </p:grpSpPr>
              <p:sp>
                <p:nvSpPr>
                  <p:cNvPr id="65" name="직사각형 64">
                    <a:extLst>
                      <a:ext uri="{FF2B5EF4-FFF2-40B4-BE49-F238E27FC236}">
                        <a16:creationId xmlns:a16="http://schemas.microsoft.com/office/drawing/2014/main" id="{FF9495D3-BF6E-4927-96F8-4282D6571FD2}"/>
                      </a:ext>
                    </a:extLst>
                  </p:cNvPr>
                  <p:cNvSpPr/>
                  <p:nvPr/>
                </p:nvSpPr>
                <p:spPr>
                  <a:xfrm>
                    <a:off x="755576" y="3789040"/>
                    <a:ext cx="936104" cy="864096"/>
                  </a:xfrm>
                  <a:prstGeom prst="rect">
                    <a:avLst/>
                  </a:prstGeom>
                  <a:solidFill>
                    <a:srgbClr val="FD86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6" name="직사각형 65">
                    <a:extLst>
                      <a:ext uri="{FF2B5EF4-FFF2-40B4-BE49-F238E27FC236}">
                        <a16:creationId xmlns:a16="http://schemas.microsoft.com/office/drawing/2014/main" id="{649CF018-3F85-4DA3-A267-23705CBCB4D3}"/>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59" name="그룹 58">
                  <a:extLst>
                    <a:ext uri="{FF2B5EF4-FFF2-40B4-BE49-F238E27FC236}">
                      <a16:creationId xmlns:a16="http://schemas.microsoft.com/office/drawing/2014/main" id="{6BC7EDF2-77BA-401B-845B-95CAB398645D}"/>
                    </a:ext>
                  </a:extLst>
                </p:cNvPr>
                <p:cNvGrpSpPr/>
                <p:nvPr/>
              </p:nvGrpSpPr>
              <p:grpSpPr>
                <a:xfrm>
                  <a:off x="2241228" y="3771038"/>
                  <a:ext cx="792088" cy="720080"/>
                  <a:chOff x="755576" y="3789040"/>
                  <a:chExt cx="936104" cy="864096"/>
                </a:xfrm>
              </p:grpSpPr>
              <p:sp>
                <p:nvSpPr>
                  <p:cNvPr id="63" name="직사각형 62">
                    <a:extLst>
                      <a:ext uri="{FF2B5EF4-FFF2-40B4-BE49-F238E27FC236}">
                        <a16:creationId xmlns:a16="http://schemas.microsoft.com/office/drawing/2014/main" id="{9A2204D3-DF56-4D5C-8A01-35C4A73B7C9C}"/>
                      </a:ext>
                    </a:extLst>
                  </p:cNvPr>
                  <p:cNvSpPr/>
                  <p:nvPr/>
                </p:nvSpPr>
                <p:spPr>
                  <a:xfrm>
                    <a:off x="755576" y="3789040"/>
                    <a:ext cx="936104" cy="864096"/>
                  </a:xfrm>
                  <a:prstGeom prst="rect">
                    <a:avLst/>
                  </a:prstGeom>
                  <a:solidFill>
                    <a:srgbClr val="FD86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4" name="직사각형 63">
                    <a:extLst>
                      <a:ext uri="{FF2B5EF4-FFF2-40B4-BE49-F238E27FC236}">
                        <a16:creationId xmlns:a16="http://schemas.microsoft.com/office/drawing/2014/main" id="{A6B913D0-C9BB-4C94-BC82-7893445E9720}"/>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nvGrpSpPr>
                <p:cNvPr id="60" name="그룹 59">
                  <a:extLst>
                    <a:ext uri="{FF2B5EF4-FFF2-40B4-BE49-F238E27FC236}">
                      <a16:creationId xmlns:a16="http://schemas.microsoft.com/office/drawing/2014/main" id="{4EF45CB3-5136-4383-A352-671AE26059F1}"/>
                    </a:ext>
                  </a:extLst>
                </p:cNvPr>
                <p:cNvGrpSpPr/>
                <p:nvPr/>
              </p:nvGrpSpPr>
              <p:grpSpPr>
                <a:xfrm>
                  <a:off x="2459472" y="4181450"/>
                  <a:ext cx="792088" cy="720080"/>
                  <a:chOff x="755576" y="3789040"/>
                  <a:chExt cx="936104" cy="864096"/>
                </a:xfrm>
              </p:grpSpPr>
              <p:sp>
                <p:nvSpPr>
                  <p:cNvPr id="61" name="직사각형 60">
                    <a:extLst>
                      <a:ext uri="{FF2B5EF4-FFF2-40B4-BE49-F238E27FC236}">
                        <a16:creationId xmlns:a16="http://schemas.microsoft.com/office/drawing/2014/main" id="{006A78B3-B138-4DA5-A983-6E68A52FCD82}"/>
                      </a:ext>
                    </a:extLst>
                  </p:cNvPr>
                  <p:cNvSpPr/>
                  <p:nvPr/>
                </p:nvSpPr>
                <p:spPr>
                  <a:xfrm>
                    <a:off x="755576" y="3789040"/>
                    <a:ext cx="936104" cy="864096"/>
                  </a:xfrm>
                  <a:prstGeom prst="rect">
                    <a:avLst/>
                  </a:prstGeom>
                  <a:solidFill>
                    <a:srgbClr val="FD86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2" name="직사각형 61">
                    <a:extLst>
                      <a:ext uri="{FF2B5EF4-FFF2-40B4-BE49-F238E27FC236}">
                        <a16:creationId xmlns:a16="http://schemas.microsoft.com/office/drawing/2014/main" id="{98FEA099-212C-49EF-B768-0103428A5F04}"/>
                      </a:ext>
                    </a:extLst>
                  </p:cNvPr>
                  <p:cNvSpPr/>
                  <p:nvPr/>
                </p:nvSpPr>
                <p:spPr>
                  <a:xfrm>
                    <a:off x="755576" y="3789040"/>
                    <a:ext cx="936104"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grpSp>
          <p:cxnSp>
            <p:nvCxnSpPr>
              <p:cNvPr id="16" name="연결선: 꺾임 15">
                <a:extLst>
                  <a:ext uri="{FF2B5EF4-FFF2-40B4-BE49-F238E27FC236}">
                    <a16:creationId xmlns:a16="http://schemas.microsoft.com/office/drawing/2014/main" id="{EC73341C-88DF-48F3-AD97-C1F1F437B2B3}"/>
                  </a:ext>
                </a:extLst>
              </p:cNvPr>
              <p:cNvCxnSpPr>
                <a:cxnSpLocks/>
                <a:stCxn id="5" idx="3"/>
                <a:endCxn id="26" idx="1"/>
              </p:cNvCxnSpPr>
              <p:nvPr/>
            </p:nvCxnSpPr>
            <p:spPr>
              <a:xfrm flipV="1">
                <a:off x="2195736" y="3403683"/>
                <a:ext cx="909673" cy="520241"/>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연결선: 꺾임 68">
                <a:extLst>
                  <a:ext uri="{FF2B5EF4-FFF2-40B4-BE49-F238E27FC236}">
                    <a16:creationId xmlns:a16="http://schemas.microsoft.com/office/drawing/2014/main" id="{210ECD9A-AE5C-454E-A262-9B90D7BCBE62}"/>
                  </a:ext>
                </a:extLst>
              </p:cNvPr>
              <p:cNvCxnSpPr>
                <a:cxnSpLocks/>
                <a:stCxn id="5" idx="3"/>
                <a:endCxn id="29" idx="1"/>
              </p:cNvCxnSpPr>
              <p:nvPr/>
            </p:nvCxnSpPr>
            <p:spPr>
              <a:xfrm flipV="1">
                <a:off x="2195736" y="3691715"/>
                <a:ext cx="1053689" cy="232209"/>
              </a:xfrm>
              <a:prstGeom prst="bentConnector3">
                <a:avLst>
                  <a:gd name="adj1" fmla="val 4337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연결선: 꺾임 70">
                <a:extLst>
                  <a:ext uri="{FF2B5EF4-FFF2-40B4-BE49-F238E27FC236}">
                    <a16:creationId xmlns:a16="http://schemas.microsoft.com/office/drawing/2014/main" id="{D310C990-46A7-4A33-8447-F5B4AF5C39F5}"/>
                  </a:ext>
                </a:extLst>
              </p:cNvPr>
              <p:cNvCxnSpPr>
                <a:cxnSpLocks/>
                <a:stCxn id="5" idx="3"/>
                <a:endCxn id="34" idx="1"/>
              </p:cNvCxnSpPr>
              <p:nvPr/>
            </p:nvCxnSpPr>
            <p:spPr>
              <a:xfrm>
                <a:off x="2195736" y="3923924"/>
                <a:ext cx="1243197" cy="109829"/>
              </a:xfrm>
              <a:prstGeom prst="bentConnector3">
                <a:avLst>
                  <a:gd name="adj1" fmla="val 36720"/>
                </a:avLst>
              </a:prstGeom>
              <a:ln w="38100">
                <a:tailEnd type="triangle"/>
              </a:ln>
            </p:spPr>
            <p:style>
              <a:lnRef idx="1">
                <a:schemeClr val="dk1"/>
              </a:lnRef>
              <a:fillRef idx="0">
                <a:schemeClr val="dk1"/>
              </a:fillRef>
              <a:effectRef idx="0">
                <a:schemeClr val="dk1"/>
              </a:effectRef>
              <a:fontRef idx="minor">
                <a:schemeClr val="tx1"/>
              </a:fontRef>
            </p:style>
          </p:cxnSp>
          <p:cxnSp>
            <p:nvCxnSpPr>
              <p:cNvPr id="77" name="연결선: 꺾임 76">
                <a:extLst>
                  <a:ext uri="{FF2B5EF4-FFF2-40B4-BE49-F238E27FC236}">
                    <a16:creationId xmlns:a16="http://schemas.microsoft.com/office/drawing/2014/main" id="{22EDF6A3-86EF-49EA-973E-FC2B353596B5}"/>
                  </a:ext>
                </a:extLst>
              </p:cNvPr>
              <p:cNvCxnSpPr>
                <a:cxnSpLocks/>
                <a:stCxn id="5" idx="3"/>
                <a:endCxn id="37" idx="1"/>
              </p:cNvCxnSpPr>
              <p:nvPr/>
            </p:nvCxnSpPr>
            <p:spPr>
              <a:xfrm>
                <a:off x="2195736" y="3923924"/>
                <a:ext cx="1461441" cy="520241"/>
              </a:xfrm>
              <a:prstGeom prst="bentConnector3">
                <a:avLst>
                  <a:gd name="adj1" fmla="val 31418"/>
                </a:avLst>
              </a:prstGeom>
              <a:ln w="38100">
                <a:tailEnd type="triangle"/>
              </a:ln>
            </p:spPr>
            <p:style>
              <a:lnRef idx="1">
                <a:schemeClr val="dk1"/>
              </a:lnRef>
              <a:fillRef idx="0">
                <a:schemeClr val="dk1"/>
              </a:fillRef>
              <a:effectRef idx="0">
                <a:schemeClr val="dk1"/>
              </a:effectRef>
              <a:fontRef idx="minor">
                <a:schemeClr val="tx1"/>
              </a:fontRef>
            </p:style>
          </p:cxnSp>
          <p:cxnSp>
            <p:nvCxnSpPr>
              <p:cNvPr id="32779" name="직선 화살표 연결선 32778">
                <a:extLst>
                  <a:ext uri="{FF2B5EF4-FFF2-40B4-BE49-F238E27FC236}">
                    <a16:creationId xmlns:a16="http://schemas.microsoft.com/office/drawing/2014/main" id="{3B464CAA-9B72-411F-9626-D21968C51981}"/>
                  </a:ext>
                </a:extLst>
              </p:cNvPr>
              <p:cNvCxnSpPr>
                <a:cxnSpLocks/>
                <a:stCxn id="26" idx="3"/>
                <a:endCxn id="68" idx="1"/>
              </p:cNvCxnSpPr>
              <p:nvPr/>
            </p:nvCxnSpPr>
            <p:spPr>
              <a:xfrm>
                <a:off x="3897497" y="3403683"/>
                <a:ext cx="7803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5F155173-5B42-406C-9A26-83212652A821}"/>
                  </a:ext>
                </a:extLst>
              </p:cNvPr>
              <p:cNvCxnSpPr>
                <a:cxnSpLocks/>
                <a:stCxn id="29" idx="3"/>
                <a:endCxn id="66" idx="1"/>
              </p:cNvCxnSpPr>
              <p:nvPr/>
            </p:nvCxnSpPr>
            <p:spPr>
              <a:xfrm>
                <a:off x="4041513" y="3691715"/>
                <a:ext cx="7803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5F78EA26-73AF-4B08-BB94-311DE54B46F2}"/>
                  </a:ext>
                </a:extLst>
              </p:cNvPr>
              <p:cNvCxnSpPr>
                <a:cxnSpLocks/>
                <a:stCxn id="34" idx="3"/>
                <a:endCxn id="64" idx="1"/>
              </p:cNvCxnSpPr>
              <p:nvPr/>
            </p:nvCxnSpPr>
            <p:spPr>
              <a:xfrm>
                <a:off x="4231021" y="4033753"/>
                <a:ext cx="7803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B63BBBF3-D364-4FDC-952C-2C9873A9FD75}"/>
                  </a:ext>
                </a:extLst>
              </p:cNvPr>
              <p:cNvCxnSpPr>
                <a:cxnSpLocks/>
                <a:stCxn id="37" idx="3"/>
                <a:endCxn id="62" idx="1"/>
              </p:cNvCxnSpPr>
              <p:nvPr/>
            </p:nvCxnSpPr>
            <p:spPr>
              <a:xfrm>
                <a:off x="4449265" y="4444165"/>
                <a:ext cx="7803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연결선: 꺾임 114">
                <a:extLst>
                  <a:ext uri="{FF2B5EF4-FFF2-40B4-BE49-F238E27FC236}">
                    <a16:creationId xmlns:a16="http://schemas.microsoft.com/office/drawing/2014/main" id="{922AB406-03E2-4AEE-8A69-445CA90F8BC2}"/>
                  </a:ext>
                </a:extLst>
              </p:cNvPr>
              <p:cNvCxnSpPr>
                <a:cxnSpLocks/>
                <a:stCxn id="62" idx="3"/>
                <a:endCxn id="55" idx="1"/>
              </p:cNvCxnSpPr>
              <p:nvPr/>
            </p:nvCxnSpPr>
            <p:spPr>
              <a:xfrm flipV="1">
                <a:off x="6021733" y="3923924"/>
                <a:ext cx="993417" cy="520241"/>
              </a:xfrm>
              <a:prstGeom prst="bentConnector3">
                <a:avLst>
                  <a:gd name="adj1" fmla="val 49148"/>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연결선: 꺾임 117">
                <a:extLst>
                  <a:ext uri="{FF2B5EF4-FFF2-40B4-BE49-F238E27FC236}">
                    <a16:creationId xmlns:a16="http://schemas.microsoft.com/office/drawing/2014/main" id="{8ABED419-95C8-41F3-AB2E-EF98DA675564}"/>
                  </a:ext>
                </a:extLst>
              </p:cNvPr>
              <p:cNvCxnSpPr>
                <a:cxnSpLocks/>
                <a:stCxn id="68" idx="3"/>
                <a:endCxn id="55" idx="1"/>
              </p:cNvCxnSpPr>
              <p:nvPr/>
            </p:nvCxnSpPr>
            <p:spPr>
              <a:xfrm>
                <a:off x="5469965" y="3403683"/>
                <a:ext cx="1545185" cy="520241"/>
              </a:xfrm>
              <a:prstGeom prst="bentConnector3">
                <a:avLst>
                  <a:gd name="adj1" fmla="val 67260"/>
                </a:avLst>
              </a:prstGeom>
              <a:ln w="38100">
                <a:tailEnd type="triangle"/>
              </a:ln>
            </p:spPr>
            <p:style>
              <a:lnRef idx="1">
                <a:schemeClr val="dk1"/>
              </a:lnRef>
              <a:fillRef idx="0">
                <a:schemeClr val="dk1"/>
              </a:fillRef>
              <a:effectRef idx="0">
                <a:schemeClr val="dk1"/>
              </a:effectRef>
              <a:fontRef idx="minor">
                <a:schemeClr val="tx1"/>
              </a:fontRef>
            </p:style>
          </p:cxnSp>
          <p:cxnSp>
            <p:nvCxnSpPr>
              <p:cNvPr id="119" name="연결선: 꺾임 118">
                <a:extLst>
                  <a:ext uri="{FF2B5EF4-FFF2-40B4-BE49-F238E27FC236}">
                    <a16:creationId xmlns:a16="http://schemas.microsoft.com/office/drawing/2014/main" id="{A220628F-2CC5-47F6-9A98-8851E69FE902}"/>
                  </a:ext>
                </a:extLst>
              </p:cNvPr>
              <p:cNvCxnSpPr>
                <a:cxnSpLocks/>
                <a:stCxn id="64" idx="3"/>
                <a:endCxn id="55" idx="1"/>
              </p:cNvCxnSpPr>
              <p:nvPr/>
            </p:nvCxnSpPr>
            <p:spPr>
              <a:xfrm flipV="1">
                <a:off x="5803489" y="3923924"/>
                <a:ext cx="1211661" cy="109829"/>
              </a:xfrm>
              <a:prstGeom prst="bentConnector3">
                <a:avLst>
                  <a:gd name="adj1" fmla="val 58385"/>
                </a:avLst>
              </a:prstGeom>
              <a:ln w="38100">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31B52CDE-ABC3-4C88-A7FE-087C8B0BFEEA}"/>
                  </a:ext>
                </a:extLst>
              </p:cNvPr>
              <p:cNvCxnSpPr>
                <a:cxnSpLocks/>
                <a:stCxn id="66" idx="3"/>
                <a:endCxn id="55" idx="1"/>
              </p:cNvCxnSpPr>
              <p:nvPr/>
            </p:nvCxnSpPr>
            <p:spPr>
              <a:xfrm>
                <a:off x="5613981" y="3691715"/>
                <a:ext cx="1401169" cy="232209"/>
              </a:xfrm>
              <a:prstGeom prst="bentConnector3">
                <a:avLst>
                  <a:gd name="adj1" fmla="val 63709"/>
                </a:avLst>
              </a:prstGeom>
              <a:ln w="38100">
                <a:tailEnd type="triangle"/>
              </a:ln>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5D52489-BC4A-44EB-8253-09119F7C2E44}"/>
                </a:ext>
              </a:extLst>
            </p:cNvPr>
            <p:cNvSpPr txBox="1"/>
            <p:nvPr/>
          </p:nvSpPr>
          <p:spPr>
            <a:xfrm>
              <a:off x="1026350" y="5254956"/>
              <a:ext cx="1551807" cy="292388"/>
            </a:xfrm>
            <a:prstGeom prst="rect">
              <a:avLst/>
            </a:prstGeom>
            <a:noFill/>
            <a:ln>
              <a:noFill/>
            </a:ln>
          </p:spPr>
          <p:txBody>
            <a:bodyPr wrap="square" rtlCol="0">
              <a:spAutoFit/>
            </a:bodyPr>
            <a:lstStyle/>
            <a:p>
              <a:pPr algn="ctr"/>
              <a:r>
                <a:rPr lang="en-US" altLang="ko-KR" sz="825" b="1" dirty="0"/>
                <a:t>Data with Missing</a:t>
              </a:r>
              <a:endParaRPr lang="ko-KR" altLang="en-US" sz="825" b="1" dirty="0"/>
            </a:p>
          </p:txBody>
        </p:sp>
        <p:sp>
          <p:nvSpPr>
            <p:cNvPr id="147" name="TextBox 146">
              <a:extLst>
                <a:ext uri="{FF2B5EF4-FFF2-40B4-BE49-F238E27FC236}">
                  <a16:creationId xmlns:a16="http://schemas.microsoft.com/office/drawing/2014/main" id="{C9EC4E29-FDED-45A0-A0D1-E844DE7B30A6}"/>
                </a:ext>
              </a:extLst>
            </p:cNvPr>
            <p:cNvSpPr txBox="1"/>
            <p:nvPr/>
          </p:nvSpPr>
          <p:spPr>
            <a:xfrm>
              <a:off x="2930858" y="5254956"/>
              <a:ext cx="1551807" cy="292388"/>
            </a:xfrm>
            <a:prstGeom prst="rect">
              <a:avLst/>
            </a:prstGeom>
            <a:noFill/>
            <a:ln>
              <a:noFill/>
            </a:ln>
          </p:spPr>
          <p:txBody>
            <a:bodyPr wrap="square" rtlCol="0">
              <a:spAutoFit/>
            </a:bodyPr>
            <a:lstStyle/>
            <a:p>
              <a:pPr algn="ctr"/>
              <a:r>
                <a:rPr lang="en-US" altLang="ko-KR" sz="825" b="1" dirty="0"/>
                <a:t>Imputed Data</a:t>
              </a:r>
              <a:endParaRPr lang="ko-KR" altLang="en-US" sz="825" b="1" dirty="0"/>
            </a:p>
          </p:txBody>
        </p:sp>
        <p:sp>
          <p:nvSpPr>
            <p:cNvPr id="148" name="TextBox 147">
              <a:extLst>
                <a:ext uri="{FF2B5EF4-FFF2-40B4-BE49-F238E27FC236}">
                  <a16:creationId xmlns:a16="http://schemas.microsoft.com/office/drawing/2014/main" id="{09AA3AF4-8032-4194-AD2E-8AA4BC042A3A}"/>
                </a:ext>
              </a:extLst>
            </p:cNvPr>
            <p:cNvSpPr txBox="1"/>
            <p:nvPr/>
          </p:nvSpPr>
          <p:spPr>
            <a:xfrm>
              <a:off x="4835366" y="5254956"/>
              <a:ext cx="1551807" cy="461665"/>
            </a:xfrm>
            <a:prstGeom prst="rect">
              <a:avLst/>
            </a:prstGeom>
            <a:noFill/>
            <a:ln>
              <a:noFill/>
            </a:ln>
          </p:spPr>
          <p:txBody>
            <a:bodyPr wrap="square" rtlCol="0">
              <a:spAutoFit/>
            </a:bodyPr>
            <a:lstStyle/>
            <a:p>
              <a:pPr algn="ctr"/>
              <a:r>
                <a:rPr lang="en-US" altLang="ko-KR" sz="825" b="1" dirty="0"/>
                <a:t>Analysis Imputed Result</a:t>
              </a:r>
              <a:endParaRPr lang="ko-KR" altLang="en-US" sz="825" b="1" dirty="0"/>
            </a:p>
          </p:txBody>
        </p:sp>
        <p:sp>
          <p:nvSpPr>
            <p:cNvPr id="149" name="TextBox 148">
              <a:extLst>
                <a:ext uri="{FF2B5EF4-FFF2-40B4-BE49-F238E27FC236}">
                  <a16:creationId xmlns:a16="http://schemas.microsoft.com/office/drawing/2014/main" id="{1E24E657-7DF7-4DDA-91DA-393FE07694FC}"/>
                </a:ext>
              </a:extLst>
            </p:cNvPr>
            <p:cNvSpPr txBox="1"/>
            <p:nvPr/>
          </p:nvSpPr>
          <p:spPr>
            <a:xfrm>
              <a:off x="6739872" y="5254956"/>
              <a:ext cx="1551807" cy="292388"/>
            </a:xfrm>
            <a:prstGeom prst="rect">
              <a:avLst/>
            </a:prstGeom>
            <a:noFill/>
            <a:ln>
              <a:noFill/>
            </a:ln>
          </p:spPr>
          <p:txBody>
            <a:bodyPr wrap="square" rtlCol="0">
              <a:spAutoFit/>
            </a:bodyPr>
            <a:lstStyle/>
            <a:p>
              <a:pPr algn="ctr"/>
              <a:r>
                <a:rPr lang="en-US" altLang="ko-KR" sz="825" b="1" dirty="0"/>
                <a:t>Pooled Result</a:t>
              </a:r>
              <a:endParaRPr lang="ko-KR" altLang="en-US" sz="825" b="1" dirty="0"/>
            </a:p>
          </p:txBody>
        </p:sp>
      </p:grpSp>
    </p:spTree>
    <p:extLst>
      <p:ext uri="{BB962C8B-B14F-4D97-AF65-F5344CB8AC3E}">
        <p14:creationId xmlns:p14="http://schemas.microsoft.com/office/powerpoint/2010/main" val="413269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normAutofit fontScale="90000"/>
          </a:bodyPr>
          <a:lstStyle/>
          <a:p>
            <a:r>
              <a:rPr lang="ko-KR" altLang="en-US" dirty="0"/>
              <a:t>데이터 품질 향상 방법론</a:t>
            </a:r>
          </a:p>
        </p:txBody>
      </p:sp>
      <p:sp>
        <p:nvSpPr>
          <p:cNvPr id="4" name="부제목 3"/>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030669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normAutofit/>
          </a:bodyPr>
          <a:lstStyle/>
          <a:p>
            <a:pPr algn="just"/>
            <a:endParaRPr lang="en-US" altLang="ko-KR" spc="-23" dirty="0">
              <a:latin typeface="Arial" panose="020B0604020202020204" pitchFamily="34" charset="0"/>
              <a:cs typeface="Arial" panose="020B0604020202020204" pitchFamily="34" charset="0"/>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sp>
        <p:nvSpPr>
          <p:cNvPr id="4" name="직사각형 3"/>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120044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415498"/>
          </a:xfrm>
          <a:prstGeom prst="rect">
            <a:avLst/>
          </a:prstGeom>
          <a:noFill/>
          <a:ln>
            <a:noFill/>
          </a:ln>
        </p:spPr>
        <p:txBody>
          <a:bodyPr wrap="square" rtlCol="0">
            <a:spAutoFit/>
          </a:bodyPr>
          <a:lstStyle/>
          <a:p>
            <a:pPr algn="ctr"/>
            <a:r>
              <a:rPr lang="en-US" altLang="ko-KR" sz="525" b="1" dirty="0"/>
              <a:t>Simple Imputation</a:t>
            </a:r>
          </a:p>
          <a:p>
            <a:pPr algn="ctr"/>
            <a:r>
              <a:rPr lang="en-US" altLang="ko-KR" sz="525" b="1" dirty="0"/>
              <a:t>using mean</a:t>
            </a:r>
            <a:endParaRPr lang="ko-KR" altLang="en-US" sz="825" b="1" dirty="0"/>
          </a:p>
        </p:txBody>
      </p:sp>
      <p:sp>
        <p:nvSpPr>
          <p:cNvPr id="9" name="직사각형 8"/>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
        <p:nvSpPr>
          <p:cNvPr id="4" name="내용 개체 틀 3"/>
          <p:cNvSpPr>
            <a:spLocks noGrp="1"/>
          </p:cNvSpPr>
          <p:nvPr>
            <p:ph idx="1"/>
          </p:nvPr>
        </p:nvSpPr>
        <p:spPr/>
        <p:txBody>
          <a:bodyPr/>
          <a:lstStyle/>
          <a:p>
            <a:endParaRPr lang="ko-KR" altLang="en-US"/>
          </a:p>
        </p:txBody>
      </p:sp>
    </p:spTree>
    <p:extLst>
      <p:ext uri="{BB962C8B-B14F-4D97-AF65-F5344CB8AC3E}">
        <p14:creationId xmlns:p14="http://schemas.microsoft.com/office/powerpoint/2010/main" val="983082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sp>
        <p:nvSpPr>
          <p:cNvPr id="12" name="직사각형 11"/>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
        <p:nvSpPr>
          <p:cNvPr id="4" name="내용 개체 틀 3"/>
          <p:cNvSpPr>
            <a:spLocks noGrp="1"/>
          </p:cNvSpPr>
          <p:nvPr>
            <p:ph idx="1"/>
          </p:nvPr>
        </p:nvSpPr>
        <p:spPr/>
        <p:txBody>
          <a:bodyPr/>
          <a:lstStyle/>
          <a:p>
            <a:endParaRPr lang="ko-KR" altLang="en-US"/>
          </a:p>
        </p:txBody>
      </p:sp>
    </p:spTree>
    <p:extLst>
      <p:ext uri="{BB962C8B-B14F-4D97-AF65-F5344CB8AC3E}">
        <p14:creationId xmlns:p14="http://schemas.microsoft.com/office/powerpoint/2010/main" val="3007216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sp>
        <p:nvSpPr>
          <p:cNvPr id="4" name="내용 개체 틀 3"/>
          <p:cNvSpPr>
            <a:spLocks noGrp="1"/>
          </p:cNvSpPr>
          <p:nvPr>
            <p:ph idx="1"/>
          </p:nvPr>
        </p:nvSpPr>
        <p:spPr/>
        <p:txBody>
          <a:bodyPr/>
          <a:lstStyle/>
          <a:p>
            <a:endParaRPr lang="ko-KR" altLang="en-US"/>
          </a:p>
        </p:txBody>
      </p:sp>
      <p:sp>
        <p:nvSpPr>
          <p:cNvPr id="18" name="직사각형 17"/>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2602472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sp>
        <p:nvSpPr>
          <p:cNvPr id="4" name="내용 개체 틀 3"/>
          <p:cNvSpPr>
            <a:spLocks noGrp="1"/>
          </p:cNvSpPr>
          <p:nvPr>
            <p:ph idx="1"/>
          </p:nvPr>
        </p:nvSpPr>
        <p:spPr/>
        <p:txBody>
          <a:bodyPr/>
          <a:lstStyle/>
          <a:p>
            <a:endParaRPr lang="ko-KR" altLang="en-US"/>
          </a:p>
        </p:txBody>
      </p:sp>
      <p:sp>
        <p:nvSpPr>
          <p:cNvPr id="19" name="직사각형 18"/>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2643825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graphicFrame>
        <p:nvGraphicFramePr>
          <p:cNvPr id="24" name="표 4">
            <a:extLst>
              <a:ext uri="{FF2B5EF4-FFF2-40B4-BE49-F238E27FC236}">
                <a16:creationId xmlns:a16="http://schemas.microsoft.com/office/drawing/2014/main" id="{CA4582F8-EC20-4F8D-B961-5C3C1433F3A3}"/>
              </a:ext>
            </a:extLst>
          </p:cNvPr>
          <p:cNvGraphicFramePr>
            <a:graphicFrameLocks noGrp="1"/>
          </p:cNvGraphicFramePr>
          <p:nvPr/>
        </p:nvGraphicFramePr>
        <p:xfrm>
          <a:off x="434613" y="2314590"/>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25" name="직선 화살표 연결선 24">
            <a:extLst>
              <a:ext uri="{FF2B5EF4-FFF2-40B4-BE49-F238E27FC236}">
                <a16:creationId xmlns:a16="http://schemas.microsoft.com/office/drawing/2014/main" id="{267E6C91-4B4C-4003-99CC-6FC9F24253D9}"/>
              </a:ext>
            </a:extLst>
          </p:cNvPr>
          <p:cNvCxnSpPr>
            <a:cxnSpLocks/>
          </p:cNvCxnSpPr>
          <p:nvPr/>
        </p:nvCxnSpPr>
        <p:spPr>
          <a:xfrm rot="10800000">
            <a:off x="2087945" y="2703845"/>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EBD60E-9A4C-4440-91AB-0007021E78D1}"/>
              </a:ext>
            </a:extLst>
          </p:cNvPr>
          <p:cNvSpPr txBox="1"/>
          <p:nvPr/>
        </p:nvSpPr>
        <p:spPr>
          <a:xfrm>
            <a:off x="2007505" y="2726070"/>
            <a:ext cx="622454" cy="253916"/>
          </a:xfrm>
          <a:prstGeom prst="rect">
            <a:avLst/>
          </a:prstGeom>
          <a:noFill/>
          <a:ln>
            <a:noFill/>
          </a:ln>
        </p:spPr>
        <p:txBody>
          <a:bodyPr wrap="square" rtlCol="0">
            <a:spAutoFit/>
          </a:bodyPr>
          <a:lstStyle/>
          <a:p>
            <a:pPr algn="ctr"/>
            <a:r>
              <a:rPr lang="en-US" altLang="ko-KR" sz="525" dirty="0"/>
              <a:t>Income back to </a:t>
            </a:r>
            <a:r>
              <a:rPr lang="en-US" altLang="ko-KR" sz="525" dirty="0">
                <a:solidFill>
                  <a:srgbClr val="FF0000"/>
                </a:solidFill>
              </a:rPr>
              <a:t>NA</a:t>
            </a:r>
            <a:endParaRPr lang="ko-KR" altLang="en-US" sz="525" dirty="0">
              <a:solidFill>
                <a:srgbClr val="FF0000"/>
              </a:solidFill>
            </a:endParaRPr>
          </a:p>
        </p:txBody>
      </p:sp>
      <p:sp>
        <p:nvSpPr>
          <p:cNvPr id="4" name="내용 개체 틀 3"/>
          <p:cNvSpPr>
            <a:spLocks noGrp="1"/>
          </p:cNvSpPr>
          <p:nvPr>
            <p:ph idx="1"/>
          </p:nvPr>
        </p:nvSpPr>
        <p:spPr/>
        <p:txBody>
          <a:bodyPr/>
          <a:lstStyle/>
          <a:p>
            <a:endParaRPr lang="ko-KR" altLang="en-US"/>
          </a:p>
        </p:txBody>
      </p:sp>
      <p:sp>
        <p:nvSpPr>
          <p:cNvPr id="27" name="직사각형 26"/>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1846862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graphicFrame>
        <p:nvGraphicFramePr>
          <p:cNvPr id="24" name="표 4">
            <a:extLst>
              <a:ext uri="{FF2B5EF4-FFF2-40B4-BE49-F238E27FC236}">
                <a16:creationId xmlns:a16="http://schemas.microsoft.com/office/drawing/2014/main" id="{CA4582F8-EC20-4F8D-B961-5C3C1433F3A3}"/>
              </a:ext>
            </a:extLst>
          </p:cNvPr>
          <p:cNvGraphicFramePr>
            <a:graphicFrameLocks noGrp="1"/>
          </p:cNvGraphicFramePr>
          <p:nvPr/>
        </p:nvGraphicFramePr>
        <p:xfrm>
          <a:off x="434613" y="2314590"/>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25" name="직선 화살표 연결선 24">
            <a:extLst>
              <a:ext uri="{FF2B5EF4-FFF2-40B4-BE49-F238E27FC236}">
                <a16:creationId xmlns:a16="http://schemas.microsoft.com/office/drawing/2014/main" id="{267E6C91-4B4C-4003-99CC-6FC9F24253D9}"/>
              </a:ext>
            </a:extLst>
          </p:cNvPr>
          <p:cNvCxnSpPr>
            <a:cxnSpLocks/>
          </p:cNvCxnSpPr>
          <p:nvPr/>
        </p:nvCxnSpPr>
        <p:spPr>
          <a:xfrm rot="10800000">
            <a:off x="2087945" y="2703845"/>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EBD60E-9A4C-4440-91AB-0007021E78D1}"/>
              </a:ext>
            </a:extLst>
          </p:cNvPr>
          <p:cNvSpPr txBox="1"/>
          <p:nvPr/>
        </p:nvSpPr>
        <p:spPr>
          <a:xfrm>
            <a:off x="2007505" y="2726070"/>
            <a:ext cx="622454" cy="253916"/>
          </a:xfrm>
          <a:prstGeom prst="rect">
            <a:avLst/>
          </a:prstGeom>
          <a:noFill/>
          <a:ln>
            <a:noFill/>
          </a:ln>
        </p:spPr>
        <p:txBody>
          <a:bodyPr wrap="square" rtlCol="0">
            <a:spAutoFit/>
          </a:bodyPr>
          <a:lstStyle/>
          <a:p>
            <a:pPr algn="ctr"/>
            <a:r>
              <a:rPr lang="en-US" altLang="ko-KR" sz="525" dirty="0"/>
              <a:t>Income back to </a:t>
            </a:r>
            <a:r>
              <a:rPr lang="en-US" altLang="ko-KR" sz="525" dirty="0">
                <a:solidFill>
                  <a:srgbClr val="FF0000"/>
                </a:solidFill>
              </a:rPr>
              <a:t>NA</a:t>
            </a:r>
            <a:endParaRPr lang="ko-KR" altLang="en-US" sz="525" dirty="0">
              <a:solidFill>
                <a:srgbClr val="FF0000"/>
              </a:solidFill>
            </a:endParaRPr>
          </a:p>
        </p:txBody>
      </p:sp>
      <p:graphicFrame>
        <p:nvGraphicFramePr>
          <p:cNvPr id="27" name="표 4">
            <a:extLst>
              <a:ext uri="{FF2B5EF4-FFF2-40B4-BE49-F238E27FC236}">
                <a16:creationId xmlns:a16="http://schemas.microsoft.com/office/drawing/2014/main" id="{3D088C25-AB62-49E0-8271-D79B65693391}"/>
              </a:ext>
            </a:extLst>
          </p:cNvPr>
          <p:cNvGraphicFramePr>
            <a:graphicFrameLocks noGrp="1"/>
          </p:cNvGraphicFramePr>
          <p:nvPr/>
        </p:nvGraphicFramePr>
        <p:xfrm>
          <a:off x="434613" y="3566809"/>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3457099440"/>
                  </a:ext>
                </a:extLst>
              </a:tr>
            </a:tbl>
          </a:graphicData>
        </a:graphic>
      </p:graphicFrame>
      <p:cxnSp>
        <p:nvCxnSpPr>
          <p:cNvPr id="28" name="직선 화살표 연결선 27">
            <a:extLst>
              <a:ext uri="{FF2B5EF4-FFF2-40B4-BE49-F238E27FC236}">
                <a16:creationId xmlns:a16="http://schemas.microsoft.com/office/drawing/2014/main" id="{7D5E5139-03A4-4850-B8DB-45295DECA9C5}"/>
              </a:ext>
            </a:extLst>
          </p:cNvPr>
          <p:cNvCxnSpPr>
            <a:cxnSpLocks/>
          </p:cNvCxnSpPr>
          <p:nvPr/>
        </p:nvCxnSpPr>
        <p:spPr>
          <a:xfrm>
            <a:off x="1214754" y="3138317"/>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2704057-66F7-4B8A-B002-CCCB79FC9F6E}"/>
              </a:ext>
            </a:extLst>
          </p:cNvPr>
          <p:cNvSpPr txBox="1"/>
          <p:nvPr/>
        </p:nvSpPr>
        <p:spPr>
          <a:xfrm>
            <a:off x="1214754" y="3236614"/>
            <a:ext cx="1018489" cy="253916"/>
          </a:xfrm>
          <a:prstGeom prst="rect">
            <a:avLst/>
          </a:prstGeom>
          <a:noFill/>
          <a:ln>
            <a:noFill/>
          </a:ln>
        </p:spPr>
        <p:txBody>
          <a:bodyPr wrap="square" rtlCol="0">
            <a:spAutoFit/>
          </a:bodyPr>
          <a:lstStyle/>
          <a:p>
            <a:r>
              <a:rPr lang="en-US" altLang="ko-KR" sz="525" dirty="0"/>
              <a:t>Regression</a:t>
            </a:r>
          </a:p>
          <a:p>
            <a:r>
              <a:rPr lang="en-US" altLang="ko-KR" sz="525" dirty="0"/>
              <a:t>Income ~ Age + Gender</a:t>
            </a:r>
            <a:endParaRPr lang="ko-KR" altLang="en-US" sz="525" dirty="0"/>
          </a:p>
        </p:txBody>
      </p:sp>
      <p:sp>
        <p:nvSpPr>
          <p:cNvPr id="4" name="내용 개체 틀 3"/>
          <p:cNvSpPr>
            <a:spLocks noGrp="1"/>
          </p:cNvSpPr>
          <p:nvPr>
            <p:ph idx="1"/>
          </p:nvPr>
        </p:nvSpPr>
        <p:spPr/>
        <p:txBody>
          <a:bodyPr/>
          <a:lstStyle/>
          <a:p>
            <a:endParaRPr lang="ko-KR" altLang="en-US"/>
          </a:p>
        </p:txBody>
      </p:sp>
      <p:sp>
        <p:nvSpPr>
          <p:cNvPr id="30" name="직사각형 29"/>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2765575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graphicFrame>
        <p:nvGraphicFramePr>
          <p:cNvPr id="24" name="표 4">
            <a:extLst>
              <a:ext uri="{FF2B5EF4-FFF2-40B4-BE49-F238E27FC236}">
                <a16:creationId xmlns:a16="http://schemas.microsoft.com/office/drawing/2014/main" id="{CA4582F8-EC20-4F8D-B961-5C3C1433F3A3}"/>
              </a:ext>
            </a:extLst>
          </p:cNvPr>
          <p:cNvGraphicFramePr>
            <a:graphicFrameLocks noGrp="1"/>
          </p:cNvGraphicFramePr>
          <p:nvPr/>
        </p:nvGraphicFramePr>
        <p:xfrm>
          <a:off x="434613" y="2314590"/>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25" name="직선 화살표 연결선 24">
            <a:extLst>
              <a:ext uri="{FF2B5EF4-FFF2-40B4-BE49-F238E27FC236}">
                <a16:creationId xmlns:a16="http://schemas.microsoft.com/office/drawing/2014/main" id="{267E6C91-4B4C-4003-99CC-6FC9F24253D9}"/>
              </a:ext>
            </a:extLst>
          </p:cNvPr>
          <p:cNvCxnSpPr>
            <a:cxnSpLocks/>
          </p:cNvCxnSpPr>
          <p:nvPr/>
        </p:nvCxnSpPr>
        <p:spPr>
          <a:xfrm rot="10800000">
            <a:off x="2087945" y="2703845"/>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EBD60E-9A4C-4440-91AB-0007021E78D1}"/>
              </a:ext>
            </a:extLst>
          </p:cNvPr>
          <p:cNvSpPr txBox="1"/>
          <p:nvPr/>
        </p:nvSpPr>
        <p:spPr>
          <a:xfrm>
            <a:off x="2007505" y="2726070"/>
            <a:ext cx="622454" cy="253916"/>
          </a:xfrm>
          <a:prstGeom prst="rect">
            <a:avLst/>
          </a:prstGeom>
          <a:noFill/>
          <a:ln>
            <a:noFill/>
          </a:ln>
        </p:spPr>
        <p:txBody>
          <a:bodyPr wrap="square" rtlCol="0">
            <a:spAutoFit/>
          </a:bodyPr>
          <a:lstStyle/>
          <a:p>
            <a:pPr algn="ctr"/>
            <a:r>
              <a:rPr lang="en-US" altLang="ko-KR" sz="525" dirty="0"/>
              <a:t>Income back to </a:t>
            </a:r>
            <a:r>
              <a:rPr lang="en-US" altLang="ko-KR" sz="525" dirty="0">
                <a:solidFill>
                  <a:srgbClr val="FF0000"/>
                </a:solidFill>
              </a:rPr>
              <a:t>NA</a:t>
            </a:r>
            <a:endParaRPr lang="ko-KR" altLang="en-US" sz="525" dirty="0">
              <a:solidFill>
                <a:srgbClr val="FF0000"/>
              </a:solidFill>
            </a:endParaRPr>
          </a:p>
        </p:txBody>
      </p:sp>
      <p:graphicFrame>
        <p:nvGraphicFramePr>
          <p:cNvPr id="27" name="표 4">
            <a:extLst>
              <a:ext uri="{FF2B5EF4-FFF2-40B4-BE49-F238E27FC236}">
                <a16:creationId xmlns:a16="http://schemas.microsoft.com/office/drawing/2014/main" id="{3D088C25-AB62-49E0-8271-D79B65693391}"/>
              </a:ext>
            </a:extLst>
          </p:cNvPr>
          <p:cNvGraphicFramePr>
            <a:graphicFrameLocks noGrp="1"/>
          </p:cNvGraphicFramePr>
          <p:nvPr/>
        </p:nvGraphicFramePr>
        <p:xfrm>
          <a:off x="434613" y="3566809"/>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3457099440"/>
                  </a:ext>
                </a:extLst>
              </a:tr>
            </a:tbl>
          </a:graphicData>
        </a:graphic>
      </p:graphicFrame>
      <p:cxnSp>
        <p:nvCxnSpPr>
          <p:cNvPr id="28" name="직선 화살표 연결선 27">
            <a:extLst>
              <a:ext uri="{FF2B5EF4-FFF2-40B4-BE49-F238E27FC236}">
                <a16:creationId xmlns:a16="http://schemas.microsoft.com/office/drawing/2014/main" id="{7D5E5139-03A4-4850-B8DB-45295DECA9C5}"/>
              </a:ext>
            </a:extLst>
          </p:cNvPr>
          <p:cNvCxnSpPr>
            <a:cxnSpLocks/>
          </p:cNvCxnSpPr>
          <p:nvPr/>
        </p:nvCxnSpPr>
        <p:spPr>
          <a:xfrm>
            <a:off x="1214754" y="3138317"/>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2704057-66F7-4B8A-B002-CCCB79FC9F6E}"/>
              </a:ext>
            </a:extLst>
          </p:cNvPr>
          <p:cNvSpPr txBox="1"/>
          <p:nvPr/>
        </p:nvSpPr>
        <p:spPr>
          <a:xfrm>
            <a:off x="1214754" y="3236614"/>
            <a:ext cx="1018489" cy="253916"/>
          </a:xfrm>
          <a:prstGeom prst="rect">
            <a:avLst/>
          </a:prstGeom>
          <a:noFill/>
          <a:ln>
            <a:noFill/>
          </a:ln>
        </p:spPr>
        <p:txBody>
          <a:bodyPr wrap="square" rtlCol="0">
            <a:spAutoFit/>
          </a:bodyPr>
          <a:lstStyle/>
          <a:p>
            <a:r>
              <a:rPr lang="en-US" altLang="ko-KR" sz="525" dirty="0"/>
              <a:t>Regression</a:t>
            </a:r>
          </a:p>
          <a:p>
            <a:r>
              <a:rPr lang="en-US" altLang="ko-KR" sz="525" dirty="0"/>
              <a:t>Income ~ Age + Gender</a:t>
            </a:r>
            <a:endParaRPr lang="ko-KR" altLang="en-US" sz="525" dirty="0"/>
          </a:p>
        </p:txBody>
      </p:sp>
      <p:graphicFrame>
        <p:nvGraphicFramePr>
          <p:cNvPr id="30" name="표 4">
            <a:extLst>
              <a:ext uri="{FF2B5EF4-FFF2-40B4-BE49-F238E27FC236}">
                <a16:creationId xmlns:a16="http://schemas.microsoft.com/office/drawing/2014/main" id="{C95C1AD3-BA2D-4AF3-AD11-3A7C2FFD4D5A}"/>
              </a:ext>
            </a:extLst>
          </p:cNvPr>
          <p:cNvGraphicFramePr>
            <a:graphicFrameLocks noGrp="1"/>
          </p:cNvGraphicFramePr>
          <p:nvPr/>
        </p:nvGraphicFramePr>
        <p:xfrm>
          <a:off x="2670237" y="3588213"/>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rgbClr val="B7DEE8"/>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kern="1200" dirty="0">
                          <a:solidFill>
                            <a:schemeClr val="accent1">
                              <a:lumMod val="50000"/>
                            </a:schemeClr>
                          </a:solidFill>
                          <a:latin typeface="+mn-lt"/>
                          <a:ea typeface="+mn-ea"/>
                          <a:cs typeface="+mn-cs"/>
                        </a:rPr>
                        <a:t>13.103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rgbClr val="B7DEE8"/>
                    </a:solidFill>
                  </a:tcPr>
                </a:tc>
                <a:tc>
                  <a:txBody>
                    <a:bodyPr/>
                    <a:lstStyle/>
                    <a:p>
                      <a:pPr algn="ctr" latinLnBrk="1"/>
                      <a:r>
                        <a:rPr lang="en-US" altLang="ko-KR" sz="900" dirty="0"/>
                        <a:t>F</a:t>
                      </a:r>
                      <a:endParaRPr lang="ko-KR" altLang="en-US" sz="900" dirty="0"/>
                    </a:p>
                  </a:txBody>
                  <a:tcPr marL="56678" marR="56678" marT="34290" marB="34290" anchor="ctr">
                    <a:solidFill>
                      <a:srgbClr val="B7DEE8"/>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31" name="직선 화살표 연결선 30">
            <a:extLst>
              <a:ext uri="{FF2B5EF4-FFF2-40B4-BE49-F238E27FC236}">
                <a16:creationId xmlns:a16="http://schemas.microsoft.com/office/drawing/2014/main" id="{7738DDAF-044E-4F56-B14C-8711BC5C62D6}"/>
              </a:ext>
            </a:extLst>
          </p:cNvPr>
          <p:cNvCxnSpPr>
            <a:cxnSpLocks/>
          </p:cNvCxnSpPr>
          <p:nvPr/>
        </p:nvCxnSpPr>
        <p:spPr>
          <a:xfrm>
            <a:off x="2061535" y="3981136"/>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BD6A78-07AF-4C42-90DB-40BBC195F306}"/>
              </a:ext>
            </a:extLst>
          </p:cNvPr>
          <p:cNvSpPr txBox="1"/>
          <p:nvPr/>
        </p:nvSpPr>
        <p:spPr>
          <a:xfrm>
            <a:off x="2007505" y="4008744"/>
            <a:ext cx="540060" cy="253916"/>
          </a:xfrm>
          <a:prstGeom prst="rect">
            <a:avLst/>
          </a:prstGeom>
          <a:noFill/>
          <a:ln>
            <a:noFill/>
          </a:ln>
        </p:spPr>
        <p:txBody>
          <a:bodyPr wrap="square" rtlCol="0">
            <a:spAutoFit/>
          </a:bodyPr>
          <a:lstStyle/>
          <a:p>
            <a:pPr algn="ctr"/>
            <a:r>
              <a:rPr lang="en-US" altLang="ko-KR" sz="525" dirty="0"/>
              <a:t>Predict Income</a:t>
            </a:r>
            <a:endParaRPr lang="ko-KR" altLang="en-US" sz="525" dirty="0"/>
          </a:p>
        </p:txBody>
      </p:sp>
      <p:sp>
        <p:nvSpPr>
          <p:cNvPr id="4" name="내용 개체 틀 3"/>
          <p:cNvSpPr>
            <a:spLocks noGrp="1"/>
          </p:cNvSpPr>
          <p:nvPr>
            <p:ph idx="1"/>
          </p:nvPr>
        </p:nvSpPr>
        <p:spPr/>
        <p:txBody>
          <a:bodyPr/>
          <a:lstStyle/>
          <a:p>
            <a:endParaRPr lang="ko-KR" altLang="en-US"/>
          </a:p>
        </p:txBody>
      </p:sp>
      <p:sp>
        <p:nvSpPr>
          <p:cNvPr id="33" name="직사각형 32"/>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1281699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70" name="표 4">
            <a:extLst>
              <a:ext uri="{FF2B5EF4-FFF2-40B4-BE49-F238E27FC236}">
                <a16:creationId xmlns:a16="http://schemas.microsoft.com/office/drawing/2014/main" id="{4B8B7E13-2509-4CC9-8F13-0E4CAFD4779A}"/>
              </a:ext>
            </a:extLst>
          </p:cNvPr>
          <p:cNvGraphicFramePr>
            <a:graphicFrameLocks noGrp="1"/>
          </p:cNvGraphicFramePr>
          <p:nvPr/>
        </p:nvGraphicFramePr>
        <p:xfrm>
          <a:off x="449705"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6" name="표 4">
            <a:extLst>
              <a:ext uri="{FF2B5EF4-FFF2-40B4-BE49-F238E27FC236}">
                <a16:creationId xmlns:a16="http://schemas.microsoft.com/office/drawing/2014/main" id="{F9314D5B-8A9B-488A-8AB5-7637C984E47A}"/>
              </a:ext>
            </a:extLst>
          </p:cNvPr>
          <p:cNvGraphicFramePr>
            <a:graphicFrameLocks noGrp="1"/>
          </p:cNvGraphicFramePr>
          <p:nvPr/>
        </p:nvGraphicFramePr>
        <p:xfrm>
          <a:off x="2670238" y="1059582"/>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25.5</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7" name="직선 화살표 연결선 6">
            <a:extLst>
              <a:ext uri="{FF2B5EF4-FFF2-40B4-BE49-F238E27FC236}">
                <a16:creationId xmlns:a16="http://schemas.microsoft.com/office/drawing/2014/main" id="{542C4CA0-7C71-4205-9592-1B1046FFF904}"/>
              </a:ext>
            </a:extLst>
          </p:cNvPr>
          <p:cNvCxnSpPr>
            <a:cxnSpLocks/>
          </p:cNvCxnSpPr>
          <p:nvPr/>
        </p:nvCxnSpPr>
        <p:spPr>
          <a:xfrm>
            <a:off x="2095794"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13E796-ED85-45B9-AD70-D3E0B2479E21}"/>
              </a:ext>
            </a:extLst>
          </p:cNvPr>
          <p:cNvSpPr txBox="1"/>
          <p:nvPr/>
        </p:nvSpPr>
        <p:spPr>
          <a:xfrm>
            <a:off x="2041764" y="1519239"/>
            <a:ext cx="540060" cy="334707"/>
          </a:xfrm>
          <a:prstGeom prst="rect">
            <a:avLst/>
          </a:prstGeom>
          <a:noFill/>
          <a:ln>
            <a:noFill/>
          </a:ln>
        </p:spPr>
        <p:txBody>
          <a:bodyPr wrap="square" rtlCol="0">
            <a:spAutoFit/>
          </a:bodyPr>
          <a:lstStyle/>
          <a:p>
            <a:pPr algn="ctr"/>
            <a:r>
              <a:rPr lang="en-US" altLang="ko-KR" sz="525" dirty="0"/>
              <a:t>Simple Imputation</a:t>
            </a:r>
          </a:p>
          <a:p>
            <a:pPr algn="ctr"/>
            <a:r>
              <a:rPr lang="en-US" altLang="ko-KR" sz="525" dirty="0"/>
              <a:t>using mean</a:t>
            </a:r>
            <a:endParaRPr lang="ko-KR" altLang="en-US" sz="825" dirty="0"/>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3" name="직선 화살표 연결선 12">
            <a:extLst>
              <a:ext uri="{FF2B5EF4-FFF2-40B4-BE49-F238E27FC236}">
                <a16:creationId xmlns:a16="http://schemas.microsoft.com/office/drawing/2014/main" id="{2FD160C3-965E-45FE-B39B-58577E7EF795}"/>
              </a:ext>
            </a:extLst>
          </p:cNvPr>
          <p:cNvCxnSpPr>
            <a:cxnSpLocks/>
          </p:cNvCxnSpPr>
          <p:nvPr/>
        </p:nvCxnSpPr>
        <p:spPr>
          <a:xfrm>
            <a:off x="4330205" y="149163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55D3B8-796B-45B9-A841-BDD6195BB020}"/>
              </a:ext>
            </a:extLst>
          </p:cNvPr>
          <p:cNvSpPr txBox="1"/>
          <p:nvPr/>
        </p:nvSpPr>
        <p:spPr>
          <a:xfrm>
            <a:off x="4276175" y="1519238"/>
            <a:ext cx="540060" cy="253916"/>
          </a:xfrm>
          <a:prstGeom prst="rect">
            <a:avLst/>
          </a:prstGeom>
          <a:noFill/>
          <a:ln>
            <a:noFill/>
          </a:ln>
        </p:spPr>
        <p:txBody>
          <a:bodyPr wrap="square" rtlCol="0">
            <a:spAutoFit/>
          </a:bodyPr>
          <a:lstStyle/>
          <a:p>
            <a:pPr algn="ctr"/>
            <a:r>
              <a:rPr lang="en-US" altLang="ko-KR" sz="525" dirty="0"/>
              <a:t>Age back to </a:t>
            </a:r>
            <a:r>
              <a:rPr lang="en-US" altLang="ko-KR" sz="525" dirty="0">
                <a:solidFill>
                  <a:srgbClr val="FF0000"/>
                </a:solidFill>
              </a:rPr>
              <a:t>NA</a:t>
            </a:r>
            <a:endParaRPr lang="ko-KR" altLang="en-US" sz="525" dirty="0">
              <a:solidFill>
                <a:srgbClr val="FF0000"/>
              </a:solidFill>
            </a:endParaRPr>
          </a:p>
        </p:txBody>
      </p:sp>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graphicFrame>
        <p:nvGraphicFramePr>
          <p:cNvPr id="24" name="표 4">
            <a:extLst>
              <a:ext uri="{FF2B5EF4-FFF2-40B4-BE49-F238E27FC236}">
                <a16:creationId xmlns:a16="http://schemas.microsoft.com/office/drawing/2014/main" id="{CA4582F8-EC20-4F8D-B961-5C3C1433F3A3}"/>
              </a:ext>
            </a:extLst>
          </p:cNvPr>
          <p:cNvGraphicFramePr>
            <a:graphicFrameLocks noGrp="1"/>
          </p:cNvGraphicFramePr>
          <p:nvPr/>
        </p:nvGraphicFramePr>
        <p:xfrm>
          <a:off x="434613" y="2314590"/>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25" name="직선 화살표 연결선 24">
            <a:extLst>
              <a:ext uri="{FF2B5EF4-FFF2-40B4-BE49-F238E27FC236}">
                <a16:creationId xmlns:a16="http://schemas.microsoft.com/office/drawing/2014/main" id="{267E6C91-4B4C-4003-99CC-6FC9F24253D9}"/>
              </a:ext>
            </a:extLst>
          </p:cNvPr>
          <p:cNvCxnSpPr>
            <a:cxnSpLocks/>
          </p:cNvCxnSpPr>
          <p:nvPr/>
        </p:nvCxnSpPr>
        <p:spPr>
          <a:xfrm rot="10800000">
            <a:off x="2087945" y="2703845"/>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EBD60E-9A4C-4440-91AB-0007021E78D1}"/>
              </a:ext>
            </a:extLst>
          </p:cNvPr>
          <p:cNvSpPr txBox="1"/>
          <p:nvPr/>
        </p:nvSpPr>
        <p:spPr>
          <a:xfrm>
            <a:off x="2007505" y="2726070"/>
            <a:ext cx="622454" cy="253916"/>
          </a:xfrm>
          <a:prstGeom prst="rect">
            <a:avLst/>
          </a:prstGeom>
          <a:noFill/>
          <a:ln>
            <a:noFill/>
          </a:ln>
        </p:spPr>
        <p:txBody>
          <a:bodyPr wrap="square" rtlCol="0">
            <a:spAutoFit/>
          </a:bodyPr>
          <a:lstStyle/>
          <a:p>
            <a:pPr algn="ctr"/>
            <a:r>
              <a:rPr lang="en-US" altLang="ko-KR" sz="525" dirty="0"/>
              <a:t>Income back to </a:t>
            </a:r>
            <a:r>
              <a:rPr lang="en-US" altLang="ko-KR" sz="525" dirty="0">
                <a:solidFill>
                  <a:srgbClr val="FF0000"/>
                </a:solidFill>
              </a:rPr>
              <a:t>NA</a:t>
            </a:r>
            <a:endParaRPr lang="ko-KR" altLang="en-US" sz="525" dirty="0">
              <a:solidFill>
                <a:srgbClr val="FF0000"/>
              </a:solidFill>
            </a:endParaRPr>
          </a:p>
        </p:txBody>
      </p:sp>
      <p:graphicFrame>
        <p:nvGraphicFramePr>
          <p:cNvPr id="27" name="표 4">
            <a:extLst>
              <a:ext uri="{FF2B5EF4-FFF2-40B4-BE49-F238E27FC236}">
                <a16:creationId xmlns:a16="http://schemas.microsoft.com/office/drawing/2014/main" id="{3D088C25-AB62-49E0-8271-D79B65693391}"/>
              </a:ext>
            </a:extLst>
          </p:cNvPr>
          <p:cNvGraphicFramePr>
            <a:graphicFrameLocks noGrp="1"/>
          </p:cNvGraphicFramePr>
          <p:nvPr/>
        </p:nvGraphicFramePr>
        <p:xfrm>
          <a:off x="434613" y="3566809"/>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3457099440"/>
                  </a:ext>
                </a:extLst>
              </a:tr>
            </a:tbl>
          </a:graphicData>
        </a:graphic>
      </p:graphicFrame>
      <p:cxnSp>
        <p:nvCxnSpPr>
          <p:cNvPr id="28" name="직선 화살표 연결선 27">
            <a:extLst>
              <a:ext uri="{FF2B5EF4-FFF2-40B4-BE49-F238E27FC236}">
                <a16:creationId xmlns:a16="http://schemas.microsoft.com/office/drawing/2014/main" id="{7D5E5139-03A4-4850-B8DB-45295DECA9C5}"/>
              </a:ext>
            </a:extLst>
          </p:cNvPr>
          <p:cNvCxnSpPr>
            <a:cxnSpLocks/>
          </p:cNvCxnSpPr>
          <p:nvPr/>
        </p:nvCxnSpPr>
        <p:spPr>
          <a:xfrm>
            <a:off x="1214754" y="3138317"/>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2704057-66F7-4B8A-B002-CCCB79FC9F6E}"/>
              </a:ext>
            </a:extLst>
          </p:cNvPr>
          <p:cNvSpPr txBox="1"/>
          <p:nvPr/>
        </p:nvSpPr>
        <p:spPr>
          <a:xfrm>
            <a:off x="1214754" y="3236614"/>
            <a:ext cx="1018489" cy="253916"/>
          </a:xfrm>
          <a:prstGeom prst="rect">
            <a:avLst/>
          </a:prstGeom>
          <a:noFill/>
          <a:ln>
            <a:noFill/>
          </a:ln>
        </p:spPr>
        <p:txBody>
          <a:bodyPr wrap="square" rtlCol="0">
            <a:spAutoFit/>
          </a:bodyPr>
          <a:lstStyle/>
          <a:p>
            <a:r>
              <a:rPr lang="en-US" altLang="ko-KR" sz="525" dirty="0"/>
              <a:t>Regression</a:t>
            </a:r>
          </a:p>
          <a:p>
            <a:r>
              <a:rPr lang="en-US" altLang="ko-KR" sz="525" dirty="0"/>
              <a:t>Income ~ Age + Gender</a:t>
            </a:r>
            <a:endParaRPr lang="ko-KR" altLang="en-US" sz="525" dirty="0"/>
          </a:p>
        </p:txBody>
      </p:sp>
      <p:graphicFrame>
        <p:nvGraphicFramePr>
          <p:cNvPr id="30" name="표 4">
            <a:extLst>
              <a:ext uri="{FF2B5EF4-FFF2-40B4-BE49-F238E27FC236}">
                <a16:creationId xmlns:a16="http://schemas.microsoft.com/office/drawing/2014/main" id="{C95C1AD3-BA2D-4AF3-AD11-3A7C2FFD4D5A}"/>
              </a:ext>
            </a:extLst>
          </p:cNvPr>
          <p:cNvGraphicFramePr>
            <a:graphicFrameLocks noGrp="1"/>
          </p:cNvGraphicFramePr>
          <p:nvPr/>
        </p:nvGraphicFramePr>
        <p:xfrm>
          <a:off x="2670237" y="3588213"/>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rgbClr val="B7DEE8"/>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kern="1200" dirty="0">
                          <a:solidFill>
                            <a:schemeClr val="accent1">
                              <a:lumMod val="50000"/>
                            </a:schemeClr>
                          </a:solidFill>
                          <a:latin typeface="+mn-lt"/>
                          <a:ea typeface="+mn-ea"/>
                          <a:cs typeface="+mn-cs"/>
                        </a:rPr>
                        <a:t>13.103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rgbClr val="B7DEE8"/>
                    </a:solidFill>
                  </a:tcPr>
                </a:tc>
                <a:tc>
                  <a:txBody>
                    <a:bodyPr/>
                    <a:lstStyle/>
                    <a:p>
                      <a:pPr algn="ctr" latinLnBrk="1"/>
                      <a:r>
                        <a:rPr lang="en-US" altLang="ko-KR" sz="900" dirty="0"/>
                        <a:t>F</a:t>
                      </a:r>
                      <a:endParaRPr lang="ko-KR" altLang="en-US" sz="900" dirty="0"/>
                    </a:p>
                  </a:txBody>
                  <a:tcPr marL="56678" marR="56678" marT="34290" marB="34290" anchor="ctr">
                    <a:solidFill>
                      <a:srgbClr val="B7DEE8"/>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31" name="직선 화살표 연결선 30">
            <a:extLst>
              <a:ext uri="{FF2B5EF4-FFF2-40B4-BE49-F238E27FC236}">
                <a16:creationId xmlns:a16="http://schemas.microsoft.com/office/drawing/2014/main" id="{7738DDAF-044E-4F56-B14C-8711BC5C62D6}"/>
              </a:ext>
            </a:extLst>
          </p:cNvPr>
          <p:cNvCxnSpPr>
            <a:cxnSpLocks/>
          </p:cNvCxnSpPr>
          <p:nvPr/>
        </p:nvCxnSpPr>
        <p:spPr>
          <a:xfrm>
            <a:off x="2061535" y="3981136"/>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BD6A78-07AF-4C42-90DB-40BBC195F306}"/>
              </a:ext>
            </a:extLst>
          </p:cNvPr>
          <p:cNvSpPr txBox="1"/>
          <p:nvPr/>
        </p:nvSpPr>
        <p:spPr>
          <a:xfrm>
            <a:off x="2007505" y="4008744"/>
            <a:ext cx="540060" cy="253916"/>
          </a:xfrm>
          <a:prstGeom prst="rect">
            <a:avLst/>
          </a:prstGeom>
          <a:noFill/>
          <a:ln>
            <a:noFill/>
          </a:ln>
        </p:spPr>
        <p:txBody>
          <a:bodyPr wrap="square" rtlCol="0">
            <a:spAutoFit/>
          </a:bodyPr>
          <a:lstStyle/>
          <a:p>
            <a:pPr algn="ctr"/>
            <a:r>
              <a:rPr lang="en-US" altLang="ko-KR" sz="525" dirty="0"/>
              <a:t>Predict Income</a:t>
            </a:r>
            <a:endParaRPr lang="ko-KR" altLang="en-US" sz="525" dirty="0"/>
          </a:p>
        </p:txBody>
      </p:sp>
      <p:graphicFrame>
        <p:nvGraphicFramePr>
          <p:cNvPr id="33" name="표 4">
            <a:extLst>
              <a:ext uri="{FF2B5EF4-FFF2-40B4-BE49-F238E27FC236}">
                <a16:creationId xmlns:a16="http://schemas.microsoft.com/office/drawing/2014/main" id="{17E3DB06-94F2-4114-A180-33955BF77541}"/>
              </a:ext>
            </a:extLst>
          </p:cNvPr>
          <p:cNvGraphicFramePr>
            <a:graphicFrameLocks noGrp="1"/>
          </p:cNvGraphicFramePr>
          <p:nvPr/>
        </p:nvGraphicFramePr>
        <p:xfrm>
          <a:off x="4890771" y="359726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kern="1200" dirty="0">
                          <a:solidFill>
                            <a:schemeClr val="accent1">
                              <a:lumMod val="50000"/>
                            </a:schemeClr>
                          </a:solidFill>
                          <a:latin typeface="+mn-lt"/>
                          <a:ea typeface="+mn-ea"/>
                          <a:cs typeface="+mn-cs"/>
                        </a:rPr>
                        <a:t>13.103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b="1" dirty="0">
                          <a:solidFill>
                            <a:schemeClr val="accent1">
                              <a:lumMod val="50000"/>
                            </a:schemeClr>
                          </a:solidFill>
                        </a:rPr>
                        <a:t>M</a:t>
                      </a:r>
                      <a:endParaRPr lang="ko-KR" altLang="en-US" sz="900" b="1" dirty="0">
                        <a:solidFill>
                          <a:schemeClr val="accent1">
                            <a:lumMod val="50000"/>
                          </a:schemeClr>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34" name="직선 화살표 연결선 33">
            <a:extLst>
              <a:ext uri="{FF2B5EF4-FFF2-40B4-BE49-F238E27FC236}">
                <a16:creationId xmlns:a16="http://schemas.microsoft.com/office/drawing/2014/main" id="{63110FB8-4197-42EA-9E75-4DFF1982799B}"/>
              </a:ext>
            </a:extLst>
          </p:cNvPr>
          <p:cNvCxnSpPr>
            <a:cxnSpLocks/>
          </p:cNvCxnSpPr>
          <p:nvPr/>
        </p:nvCxnSpPr>
        <p:spPr>
          <a:xfrm>
            <a:off x="4330205" y="398750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46F2AF4-8D16-4B8B-B863-62993B33411C}"/>
              </a:ext>
            </a:extLst>
          </p:cNvPr>
          <p:cNvSpPr txBox="1"/>
          <p:nvPr/>
        </p:nvSpPr>
        <p:spPr>
          <a:xfrm>
            <a:off x="4255506" y="3743192"/>
            <a:ext cx="540060" cy="253916"/>
          </a:xfrm>
          <a:prstGeom prst="rect">
            <a:avLst/>
          </a:prstGeom>
          <a:noFill/>
          <a:ln>
            <a:noFill/>
          </a:ln>
        </p:spPr>
        <p:txBody>
          <a:bodyPr wrap="square" rtlCol="0">
            <a:spAutoFit/>
          </a:bodyPr>
          <a:lstStyle/>
          <a:p>
            <a:pPr algn="ctr"/>
            <a:r>
              <a:rPr lang="en-US" altLang="ko-KR" sz="525" dirty="0"/>
              <a:t>…the same for Gender</a:t>
            </a:r>
            <a:endParaRPr lang="ko-KR" altLang="en-US" sz="525" dirty="0"/>
          </a:p>
        </p:txBody>
      </p:sp>
      <p:sp>
        <p:nvSpPr>
          <p:cNvPr id="36" name="TextBox 35">
            <a:extLst>
              <a:ext uri="{FF2B5EF4-FFF2-40B4-BE49-F238E27FC236}">
                <a16:creationId xmlns:a16="http://schemas.microsoft.com/office/drawing/2014/main" id="{5B51A10D-26D5-4D88-9373-E897E173CC6D}"/>
              </a:ext>
            </a:extLst>
          </p:cNvPr>
          <p:cNvSpPr txBox="1"/>
          <p:nvPr/>
        </p:nvSpPr>
        <p:spPr>
          <a:xfrm>
            <a:off x="4141160" y="4008350"/>
            <a:ext cx="810090" cy="334707"/>
          </a:xfrm>
          <a:prstGeom prst="rect">
            <a:avLst/>
          </a:prstGeom>
          <a:noFill/>
          <a:ln>
            <a:noFill/>
          </a:ln>
        </p:spPr>
        <p:txBody>
          <a:bodyPr wrap="square" rtlCol="0">
            <a:spAutoFit/>
          </a:bodyPr>
          <a:lstStyle/>
          <a:p>
            <a:pPr algn="ctr"/>
            <a:r>
              <a:rPr lang="en-US" altLang="ko-KR" sz="525" dirty="0"/>
              <a:t>Gender back to </a:t>
            </a:r>
            <a:r>
              <a:rPr lang="en-US" altLang="ko-KR" sz="525" dirty="0">
                <a:solidFill>
                  <a:srgbClr val="FF0000"/>
                </a:solidFill>
              </a:rPr>
              <a:t>NA</a:t>
            </a:r>
          </a:p>
          <a:p>
            <a:pPr algn="ctr"/>
            <a:r>
              <a:rPr lang="en-US" altLang="ko-KR" sz="525" dirty="0"/>
              <a:t>Regression </a:t>
            </a:r>
          </a:p>
          <a:p>
            <a:pPr algn="ctr"/>
            <a:r>
              <a:rPr lang="en-US" altLang="ko-KR" sz="525" dirty="0"/>
              <a:t>Predict Gender</a:t>
            </a:r>
            <a:endParaRPr lang="ko-KR" altLang="en-US" sz="525" dirty="0"/>
          </a:p>
        </p:txBody>
      </p:sp>
      <p:sp>
        <p:nvSpPr>
          <p:cNvPr id="4" name="내용 개체 틀 3"/>
          <p:cNvSpPr>
            <a:spLocks noGrp="1"/>
          </p:cNvSpPr>
          <p:nvPr>
            <p:ph idx="1"/>
          </p:nvPr>
        </p:nvSpPr>
        <p:spPr/>
        <p:txBody>
          <a:bodyPr/>
          <a:lstStyle/>
          <a:p>
            <a:endParaRPr lang="ko-KR" altLang="en-US"/>
          </a:p>
        </p:txBody>
      </p:sp>
      <p:sp>
        <p:nvSpPr>
          <p:cNvPr id="37" name="직사각형 36"/>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125005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graphicFrame>
        <p:nvGraphicFramePr>
          <p:cNvPr id="9" name="표 4">
            <a:extLst>
              <a:ext uri="{FF2B5EF4-FFF2-40B4-BE49-F238E27FC236}">
                <a16:creationId xmlns:a16="http://schemas.microsoft.com/office/drawing/2014/main" id="{23D0351E-AF5B-49DA-9ACE-F1936A4C2D51}"/>
              </a:ext>
            </a:extLst>
          </p:cNvPr>
          <p:cNvGraphicFramePr>
            <a:graphicFrameLocks noGrp="1"/>
          </p:cNvGraphicFramePr>
          <p:nvPr/>
        </p:nvGraphicFramePr>
        <p:xfrm>
          <a:off x="4890772" y="105943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F</a:t>
                      </a:r>
                      <a:endParaRPr lang="ko-KR" altLang="en-US" sz="900" dirty="0"/>
                    </a:p>
                  </a:txBody>
                  <a:tcPr marL="56678" marR="56678" marT="34290" marB="34290" anchor="ct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graphicFrame>
        <p:nvGraphicFramePr>
          <p:cNvPr id="12" name="표 4">
            <a:extLst>
              <a:ext uri="{FF2B5EF4-FFF2-40B4-BE49-F238E27FC236}">
                <a16:creationId xmlns:a16="http://schemas.microsoft.com/office/drawing/2014/main" id="{7FA95CCF-AD5F-4F96-BB15-E934E3A8096A}"/>
              </a:ext>
            </a:extLst>
          </p:cNvPr>
          <p:cNvGraphicFramePr>
            <a:graphicFrameLocks noGrp="1"/>
          </p:cNvGraphicFramePr>
          <p:nvPr/>
        </p:nvGraphicFramePr>
        <p:xfrm>
          <a:off x="4890772" y="2310885"/>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F</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algn="ctr" latinLnBrk="1"/>
                      <a:r>
                        <a:rPr lang="en-US" altLang="ko-KR" sz="900" dirty="0">
                          <a:solidFill>
                            <a:srgbClr val="FF0000"/>
                          </a:solidFill>
                        </a:rPr>
                        <a:t>NA</a:t>
                      </a:r>
                      <a:endParaRPr lang="ko-KR" altLang="en-US" sz="900" dirty="0">
                        <a:solidFill>
                          <a:srgbClr val="FF0000"/>
                        </a:solidFill>
                      </a:endParaRPr>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tc>
                <a:tc>
                  <a:txBody>
                    <a:bodyPr/>
                    <a:lstStyle/>
                    <a:p>
                      <a:pPr algn="ctr" latinLnBrk="1"/>
                      <a:r>
                        <a:rPr lang="en-US" altLang="ko-KR" sz="900" dirty="0"/>
                        <a:t>M</a:t>
                      </a:r>
                      <a:endParaRPr lang="ko-KR" altLang="en-US" sz="900" dirty="0"/>
                    </a:p>
                  </a:txBody>
                  <a:tcPr marL="56678" marR="56678" marT="34290" marB="34290" anchor="ctr"/>
                </a:tc>
                <a:extLst>
                  <a:ext uri="{0D108BD9-81ED-4DB2-BD59-A6C34878D82A}">
                    <a16:rowId xmlns:a16="http://schemas.microsoft.com/office/drawing/2014/main" val="3457099440"/>
                  </a:ext>
                </a:extLst>
              </a:tr>
            </a:tbl>
          </a:graphicData>
        </a:graphic>
      </p:graphicFrame>
      <p:cxnSp>
        <p:nvCxnSpPr>
          <p:cNvPr id="15" name="직선 화살표 연결선 14">
            <a:extLst>
              <a:ext uri="{FF2B5EF4-FFF2-40B4-BE49-F238E27FC236}">
                <a16:creationId xmlns:a16="http://schemas.microsoft.com/office/drawing/2014/main" id="{F21237B1-5AFF-4708-994A-A6CC58B95D18}"/>
              </a:ext>
            </a:extLst>
          </p:cNvPr>
          <p:cNvCxnSpPr>
            <a:cxnSpLocks/>
            <a:stCxn id="9" idx="2"/>
            <a:endCxn id="12" idx="0"/>
          </p:cNvCxnSpPr>
          <p:nvPr/>
        </p:nvCxnSpPr>
        <p:spPr>
          <a:xfrm>
            <a:off x="5649533" y="1882393"/>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C451D7-E80A-4BC5-9BC5-FD0192C65748}"/>
              </a:ext>
            </a:extLst>
          </p:cNvPr>
          <p:cNvSpPr txBox="1"/>
          <p:nvPr/>
        </p:nvSpPr>
        <p:spPr>
          <a:xfrm>
            <a:off x="5663858" y="1968743"/>
            <a:ext cx="1018489" cy="253916"/>
          </a:xfrm>
          <a:prstGeom prst="rect">
            <a:avLst/>
          </a:prstGeom>
          <a:noFill/>
          <a:ln>
            <a:noFill/>
          </a:ln>
        </p:spPr>
        <p:txBody>
          <a:bodyPr wrap="square" rtlCol="0">
            <a:spAutoFit/>
          </a:bodyPr>
          <a:lstStyle/>
          <a:p>
            <a:r>
              <a:rPr lang="en-US" altLang="ko-KR" sz="525" dirty="0"/>
              <a:t>Regression</a:t>
            </a:r>
          </a:p>
          <a:p>
            <a:r>
              <a:rPr lang="en-US" altLang="ko-KR" sz="525" dirty="0"/>
              <a:t>Age ~ Income + Gender</a:t>
            </a:r>
            <a:endParaRPr lang="ko-KR" altLang="en-US" sz="525" dirty="0"/>
          </a:p>
        </p:txBody>
      </p:sp>
      <p:graphicFrame>
        <p:nvGraphicFramePr>
          <p:cNvPr id="21" name="표 4">
            <a:extLst>
              <a:ext uri="{FF2B5EF4-FFF2-40B4-BE49-F238E27FC236}">
                <a16:creationId xmlns:a16="http://schemas.microsoft.com/office/drawing/2014/main" id="{D49966F9-64AC-443E-A39B-A468E9A5566D}"/>
              </a:ext>
            </a:extLst>
          </p:cNvPr>
          <p:cNvGraphicFramePr>
            <a:graphicFrameLocks noGrp="1"/>
          </p:cNvGraphicFramePr>
          <p:nvPr/>
        </p:nvGraphicFramePr>
        <p:xfrm>
          <a:off x="2670237" y="2307976"/>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12.771</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algn="ctr" latinLnBrk="1"/>
                      <a:r>
                        <a:rPr lang="en-US" altLang="ko-KR" sz="900" b="1" dirty="0">
                          <a:solidFill>
                            <a:schemeClr val="accent1">
                              <a:lumMod val="50000"/>
                            </a:schemeClr>
                          </a:solidFill>
                        </a:rPr>
                        <a:t>35.3</a:t>
                      </a:r>
                      <a:endParaRPr lang="ko-KR" altLang="en-US" sz="900" b="1" dirty="0">
                        <a:solidFill>
                          <a:schemeClr val="accent1">
                            <a:lumMod val="50000"/>
                          </a:schemeClr>
                        </a:solidFill>
                      </a:endParaRPr>
                    </a:p>
                  </a:txBody>
                  <a:tcPr marL="56678" marR="56678" marT="34290" marB="34290" anchor="ctr">
                    <a:solidFill>
                      <a:schemeClr val="accent5">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5">
                        <a:lumMod val="40000"/>
                        <a:lumOff val="6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5">
                        <a:lumMod val="40000"/>
                        <a:lumOff val="60000"/>
                      </a:schemeClr>
                    </a:solidFill>
                  </a:tcPr>
                </a:tc>
                <a:extLst>
                  <a:ext uri="{0D108BD9-81ED-4DB2-BD59-A6C34878D82A}">
                    <a16:rowId xmlns:a16="http://schemas.microsoft.com/office/drawing/2014/main" val="3457099440"/>
                  </a:ext>
                </a:extLst>
              </a:tr>
            </a:tbl>
          </a:graphicData>
        </a:graphic>
      </p:graphicFrame>
      <p:cxnSp>
        <p:nvCxnSpPr>
          <p:cNvPr id="22" name="직선 화살표 연결선 21">
            <a:extLst>
              <a:ext uri="{FF2B5EF4-FFF2-40B4-BE49-F238E27FC236}">
                <a16:creationId xmlns:a16="http://schemas.microsoft.com/office/drawing/2014/main" id="{C1CC6B4F-682B-4711-9942-A1A9B0E543A7}"/>
              </a:ext>
            </a:extLst>
          </p:cNvPr>
          <p:cNvCxnSpPr>
            <a:cxnSpLocks/>
          </p:cNvCxnSpPr>
          <p:nvPr/>
        </p:nvCxnSpPr>
        <p:spPr>
          <a:xfrm rot="10800000">
            <a:off x="4330205" y="2710898"/>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1BF599-092B-4559-AAD2-4E94D5C4EA52}"/>
              </a:ext>
            </a:extLst>
          </p:cNvPr>
          <p:cNvSpPr txBox="1"/>
          <p:nvPr/>
        </p:nvSpPr>
        <p:spPr>
          <a:xfrm>
            <a:off x="4336842" y="2719456"/>
            <a:ext cx="540061" cy="173124"/>
          </a:xfrm>
          <a:prstGeom prst="rect">
            <a:avLst/>
          </a:prstGeom>
          <a:noFill/>
          <a:ln>
            <a:noFill/>
          </a:ln>
        </p:spPr>
        <p:txBody>
          <a:bodyPr wrap="square" rtlCol="0">
            <a:spAutoFit/>
          </a:bodyPr>
          <a:lstStyle/>
          <a:p>
            <a:r>
              <a:rPr lang="en-US" altLang="ko-KR" sz="525" dirty="0"/>
              <a:t>Predict Age</a:t>
            </a:r>
            <a:endParaRPr lang="ko-KR" altLang="en-US" sz="525" dirty="0"/>
          </a:p>
        </p:txBody>
      </p:sp>
      <p:graphicFrame>
        <p:nvGraphicFramePr>
          <p:cNvPr id="24" name="표 4">
            <a:extLst>
              <a:ext uri="{FF2B5EF4-FFF2-40B4-BE49-F238E27FC236}">
                <a16:creationId xmlns:a16="http://schemas.microsoft.com/office/drawing/2014/main" id="{CA4582F8-EC20-4F8D-B961-5C3C1433F3A3}"/>
              </a:ext>
            </a:extLst>
          </p:cNvPr>
          <p:cNvGraphicFramePr>
            <a:graphicFrameLocks noGrp="1"/>
          </p:cNvGraphicFramePr>
          <p:nvPr/>
        </p:nvGraphicFramePr>
        <p:xfrm>
          <a:off x="434613" y="2314590"/>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25" name="직선 화살표 연결선 24">
            <a:extLst>
              <a:ext uri="{FF2B5EF4-FFF2-40B4-BE49-F238E27FC236}">
                <a16:creationId xmlns:a16="http://schemas.microsoft.com/office/drawing/2014/main" id="{267E6C91-4B4C-4003-99CC-6FC9F24253D9}"/>
              </a:ext>
            </a:extLst>
          </p:cNvPr>
          <p:cNvCxnSpPr>
            <a:cxnSpLocks/>
          </p:cNvCxnSpPr>
          <p:nvPr/>
        </p:nvCxnSpPr>
        <p:spPr>
          <a:xfrm rot="10800000">
            <a:off x="2087945" y="2703845"/>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CEBD60E-9A4C-4440-91AB-0007021E78D1}"/>
              </a:ext>
            </a:extLst>
          </p:cNvPr>
          <p:cNvSpPr txBox="1"/>
          <p:nvPr/>
        </p:nvSpPr>
        <p:spPr>
          <a:xfrm>
            <a:off x="2007505" y="2726070"/>
            <a:ext cx="622454" cy="253916"/>
          </a:xfrm>
          <a:prstGeom prst="rect">
            <a:avLst/>
          </a:prstGeom>
          <a:noFill/>
          <a:ln>
            <a:noFill/>
          </a:ln>
        </p:spPr>
        <p:txBody>
          <a:bodyPr wrap="square" rtlCol="0">
            <a:spAutoFit/>
          </a:bodyPr>
          <a:lstStyle/>
          <a:p>
            <a:pPr algn="ctr"/>
            <a:r>
              <a:rPr lang="en-US" altLang="ko-KR" sz="525" dirty="0"/>
              <a:t>Income back to </a:t>
            </a:r>
            <a:r>
              <a:rPr lang="en-US" altLang="ko-KR" sz="525" dirty="0">
                <a:solidFill>
                  <a:srgbClr val="FF0000"/>
                </a:solidFill>
              </a:rPr>
              <a:t>NA</a:t>
            </a:r>
            <a:endParaRPr lang="ko-KR" altLang="en-US" sz="525" dirty="0">
              <a:solidFill>
                <a:srgbClr val="FF0000"/>
              </a:solidFill>
            </a:endParaRPr>
          </a:p>
        </p:txBody>
      </p:sp>
      <p:graphicFrame>
        <p:nvGraphicFramePr>
          <p:cNvPr id="27" name="표 4">
            <a:extLst>
              <a:ext uri="{FF2B5EF4-FFF2-40B4-BE49-F238E27FC236}">
                <a16:creationId xmlns:a16="http://schemas.microsoft.com/office/drawing/2014/main" id="{3D088C25-AB62-49E0-8271-D79B65693391}"/>
              </a:ext>
            </a:extLst>
          </p:cNvPr>
          <p:cNvGraphicFramePr>
            <a:graphicFrameLocks noGrp="1"/>
          </p:cNvGraphicFramePr>
          <p:nvPr/>
        </p:nvGraphicFramePr>
        <p:xfrm>
          <a:off x="434613" y="3566809"/>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dirty="0">
                          <a:solidFill>
                            <a:srgbClr val="FF0000"/>
                          </a:solidFill>
                        </a:rPr>
                        <a:t>NA</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accent3">
                        <a:lumMod val="60000"/>
                        <a:lumOff val="40000"/>
                      </a:schemeClr>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accent3">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accent3">
                        <a:lumMod val="20000"/>
                        <a:lumOff val="80000"/>
                      </a:schemeClr>
                    </a:solidFill>
                  </a:tcPr>
                </a:tc>
                <a:tc>
                  <a:txBody>
                    <a:bodyPr/>
                    <a:lstStyle/>
                    <a:p>
                      <a:pPr algn="ctr" latinLnBrk="1"/>
                      <a:r>
                        <a:rPr lang="en-US" altLang="ko-KR" sz="900" dirty="0"/>
                        <a:t>M</a:t>
                      </a:r>
                      <a:endParaRPr lang="ko-KR" altLang="en-US" sz="900" dirty="0"/>
                    </a:p>
                  </a:txBody>
                  <a:tcPr marL="56678" marR="56678" marT="34290" marB="34290" anchor="ctr">
                    <a:solidFill>
                      <a:schemeClr val="accent3">
                        <a:lumMod val="20000"/>
                        <a:lumOff val="80000"/>
                      </a:schemeClr>
                    </a:solidFill>
                  </a:tcPr>
                </a:tc>
                <a:extLst>
                  <a:ext uri="{0D108BD9-81ED-4DB2-BD59-A6C34878D82A}">
                    <a16:rowId xmlns:a16="http://schemas.microsoft.com/office/drawing/2014/main" val="3457099440"/>
                  </a:ext>
                </a:extLst>
              </a:tr>
            </a:tbl>
          </a:graphicData>
        </a:graphic>
      </p:graphicFrame>
      <p:cxnSp>
        <p:nvCxnSpPr>
          <p:cNvPr id="28" name="직선 화살표 연결선 27">
            <a:extLst>
              <a:ext uri="{FF2B5EF4-FFF2-40B4-BE49-F238E27FC236}">
                <a16:creationId xmlns:a16="http://schemas.microsoft.com/office/drawing/2014/main" id="{7D5E5139-03A4-4850-B8DB-45295DECA9C5}"/>
              </a:ext>
            </a:extLst>
          </p:cNvPr>
          <p:cNvCxnSpPr>
            <a:cxnSpLocks/>
          </p:cNvCxnSpPr>
          <p:nvPr/>
        </p:nvCxnSpPr>
        <p:spPr>
          <a:xfrm>
            <a:off x="1214754" y="3138317"/>
            <a:ext cx="0" cy="42849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2704057-66F7-4B8A-B002-CCCB79FC9F6E}"/>
              </a:ext>
            </a:extLst>
          </p:cNvPr>
          <p:cNvSpPr txBox="1"/>
          <p:nvPr/>
        </p:nvSpPr>
        <p:spPr>
          <a:xfrm>
            <a:off x="1214754" y="3236614"/>
            <a:ext cx="1018489" cy="253916"/>
          </a:xfrm>
          <a:prstGeom prst="rect">
            <a:avLst/>
          </a:prstGeom>
          <a:noFill/>
          <a:ln>
            <a:noFill/>
          </a:ln>
        </p:spPr>
        <p:txBody>
          <a:bodyPr wrap="square" rtlCol="0">
            <a:spAutoFit/>
          </a:bodyPr>
          <a:lstStyle/>
          <a:p>
            <a:r>
              <a:rPr lang="en-US" altLang="ko-KR" sz="525" dirty="0"/>
              <a:t>Regression</a:t>
            </a:r>
          </a:p>
          <a:p>
            <a:r>
              <a:rPr lang="en-US" altLang="ko-KR" sz="525" dirty="0"/>
              <a:t>Income ~ Age + Gender</a:t>
            </a:r>
            <a:endParaRPr lang="ko-KR" altLang="en-US" sz="525" dirty="0"/>
          </a:p>
        </p:txBody>
      </p:sp>
      <p:graphicFrame>
        <p:nvGraphicFramePr>
          <p:cNvPr id="30" name="표 4">
            <a:extLst>
              <a:ext uri="{FF2B5EF4-FFF2-40B4-BE49-F238E27FC236}">
                <a16:creationId xmlns:a16="http://schemas.microsoft.com/office/drawing/2014/main" id="{C95C1AD3-BA2D-4AF3-AD11-3A7C2FFD4D5A}"/>
              </a:ext>
            </a:extLst>
          </p:cNvPr>
          <p:cNvGraphicFramePr>
            <a:graphicFrameLocks noGrp="1"/>
          </p:cNvGraphicFramePr>
          <p:nvPr/>
        </p:nvGraphicFramePr>
        <p:xfrm>
          <a:off x="2670237" y="3588213"/>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rgbClr val="B7DEE8"/>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kern="1200" dirty="0">
                          <a:solidFill>
                            <a:schemeClr val="accent1">
                              <a:lumMod val="50000"/>
                            </a:schemeClr>
                          </a:solidFill>
                          <a:latin typeface="+mn-lt"/>
                          <a:ea typeface="+mn-ea"/>
                          <a:cs typeface="+mn-cs"/>
                        </a:rPr>
                        <a:t>13.103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rgbClr val="B7DEE8"/>
                    </a:solidFill>
                  </a:tcPr>
                </a:tc>
                <a:tc>
                  <a:txBody>
                    <a:bodyPr/>
                    <a:lstStyle/>
                    <a:p>
                      <a:pPr algn="ctr" latinLnBrk="1"/>
                      <a:r>
                        <a:rPr lang="en-US" altLang="ko-KR" sz="900" dirty="0"/>
                        <a:t>F</a:t>
                      </a:r>
                      <a:endParaRPr lang="ko-KR" altLang="en-US" sz="900" dirty="0"/>
                    </a:p>
                  </a:txBody>
                  <a:tcPr marL="56678" marR="56678" marT="34290" marB="34290" anchor="ctr">
                    <a:solidFill>
                      <a:srgbClr val="B7DEE8"/>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solidFill>
                            <a:srgbClr val="FF0000"/>
                          </a:solidFill>
                        </a:rPr>
                        <a:t>F</a:t>
                      </a:r>
                      <a:endParaRPr lang="ko-KR" altLang="en-US" sz="900" dirty="0">
                        <a:solidFill>
                          <a:srgbClr val="FF0000"/>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31" name="직선 화살표 연결선 30">
            <a:extLst>
              <a:ext uri="{FF2B5EF4-FFF2-40B4-BE49-F238E27FC236}">
                <a16:creationId xmlns:a16="http://schemas.microsoft.com/office/drawing/2014/main" id="{7738DDAF-044E-4F56-B14C-8711BC5C62D6}"/>
              </a:ext>
            </a:extLst>
          </p:cNvPr>
          <p:cNvCxnSpPr>
            <a:cxnSpLocks/>
          </p:cNvCxnSpPr>
          <p:nvPr/>
        </p:nvCxnSpPr>
        <p:spPr>
          <a:xfrm>
            <a:off x="2061535" y="3981136"/>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BD6A78-07AF-4C42-90DB-40BBC195F306}"/>
              </a:ext>
            </a:extLst>
          </p:cNvPr>
          <p:cNvSpPr txBox="1"/>
          <p:nvPr/>
        </p:nvSpPr>
        <p:spPr>
          <a:xfrm>
            <a:off x="2007505" y="4008744"/>
            <a:ext cx="540060" cy="253916"/>
          </a:xfrm>
          <a:prstGeom prst="rect">
            <a:avLst/>
          </a:prstGeom>
          <a:noFill/>
          <a:ln>
            <a:noFill/>
          </a:ln>
        </p:spPr>
        <p:txBody>
          <a:bodyPr wrap="square" rtlCol="0">
            <a:spAutoFit/>
          </a:bodyPr>
          <a:lstStyle/>
          <a:p>
            <a:pPr algn="ctr"/>
            <a:r>
              <a:rPr lang="en-US" altLang="ko-KR" sz="525" dirty="0"/>
              <a:t>Predict Income</a:t>
            </a:r>
            <a:endParaRPr lang="ko-KR" altLang="en-US" sz="525" dirty="0"/>
          </a:p>
        </p:txBody>
      </p:sp>
      <p:graphicFrame>
        <p:nvGraphicFramePr>
          <p:cNvPr id="33" name="표 4">
            <a:extLst>
              <a:ext uri="{FF2B5EF4-FFF2-40B4-BE49-F238E27FC236}">
                <a16:creationId xmlns:a16="http://schemas.microsoft.com/office/drawing/2014/main" id="{17E3DB06-94F2-4114-A180-33955BF77541}"/>
              </a:ext>
            </a:extLst>
          </p:cNvPr>
          <p:cNvGraphicFramePr>
            <a:graphicFrameLocks noGrp="1"/>
          </p:cNvGraphicFramePr>
          <p:nvPr/>
        </p:nvGraphicFramePr>
        <p:xfrm>
          <a:off x="4890771" y="3597264"/>
          <a:ext cx="1517523" cy="822960"/>
        </p:xfrm>
        <a:graphic>
          <a:graphicData uri="http://schemas.openxmlformats.org/drawingml/2006/table">
            <a:tbl>
              <a:tblPr firstRow="1" bandRow="1">
                <a:tableStyleId>{5940675A-B579-460E-94D1-54222C63F5DA}</a:tableStyleId>
              </a:tblPr>
              <a:tblGrid>
                <a:gridCol w="505841">
                  <a:extLst>
                    <a:ext uri="{9D8B030D-6E8A-4147-A177-3AD203B41FA5}">
                      <a16:colId xmlns:a16="http://schemas.microsoft.com/office/drawing/2014/main" val="3113345991"/>
                    </a:ext>
                  </a:extLst>
                </a:gridCol>
                <a:gridCol w="505841">
                  <a:extLst>
                    <a:ext uri="{9D8B030D-6E8A-4147-A177-3AD203B41FA5}">
                      <a16:colId xmlns:a16="http://schemas.microsoft.com/office/drawing/2014/main" val="1028287914"/>
                    </a:ext>
                  </a:extLst>
                </a:gridCol>
                <a:gridCol w="505841">
                  <a:extLst>
                    <a:ext uri="{9D8B030D-6E8A-4147-A177-3AD203B41FA5}">
                      <a16:colId xmlns:a16="http://schemas.microsoft.com/office/drawing/2014/main" val="2530455952"/>
                    </a:ext>
                  </a:extLst>
                </a:gridCol>
              </a:tblGrid>
              <a:tr h="205740">
                <a:tc>
                  <a:txBody>
                    <a:bodyPr/>
                    <a:lstStyle/>
                    <a:p>
                      <a:pPr algn="ctr" latinLnBrk="1"/>
                      <a:r>
                        <a:rPr lang="en-US" altLang="ko-KR" sz="900" dirty="0"/>
                        <a:t>Age</a:t>
                      </a:r>
                      <a:endParaRPr lang="ko-KR" altLang="en-US" sz="900" dirty="0"/>
                    </a:p>
                  </a:txBody>
                  <a:tcPr marL="56678" marR="56678" marT="34290" marB="3429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kern="1200" dirty="0">
                          <a:solidFill>
                            <a:schemeClr val="tx1"/>
                          </a:solidFill>
                          <a:latin typeface="+mn-lt"/>
                          <a:ea typeface="+mn-ea"/>
                          <a:cs typeface="+mn-cs"/>
                        </a:rPr>
                        <a:t>Income</a:t>
                      </a:r>
                      <a:endParaRPr lang="ko-KR" altLang="en-US" sz="900" kern="1200" dirty="0">
                        <a:solidFill>
                          <a:schemeClr val="tx1"/>
                        </a:solidFill>
                        <a:latin typeface="+mn-lt"/>
                        <a:ea typeface="+mn-ea"/>
                        <a:cs typeface="+mn-cs"/>
                      </a:endParaRPr>
                    </a:p>
                  </a:txBody>
                  <a:tcPr marL="56678" marR="56678" marT="34290" marB="34290" anchor="ctr"/>
                </a:tc>
                <a:tc>
                  <a:txBody>
                    <a:bodyPr/>
                    <a:lstStyle/>
                    <a:p>
                      <a:pPr algn="ctr" latinLnBrk="1"/>
                      <a:r>
                        <a:rPr lang="en-US" altLang="ko-KR" sz="900" dirty="0"/>
                        <a:t>Gender</a:t>
                      </a:r>
                      <a:endParaRPr lang="ko-KR" altLang="en-US" sz="900" dirty="0"/>
                    </a:p>
                  </a:txBody>
                  <a:tcPr marL="56678" marR="56678" marT="34290" marB="34290" anchor="ctr"/>
                </a:tc>
                <a:extLst>
                  <a:ext uri="{0D108BD9-81ED-4DB2-BD59-A6C34878D82A}">
                    <a16:rowId xmlns:a16="http://schemas.microsoft.com/office/drawing/2014/main" val="2677274215"/>
                  </a:ext>
                </a:extLst>
              </a:tr>
              <a:tr h="205740">
                <a:tc>
                  <a:txBody>
                    <a:bodyPr/>
                    <a:lstStyle/>
                    <a:p>
                      <a:pPr algn="ctr" latinLnBrk="1"/>
                      <a:r>
                        <a:rPr lang="en-US" altLang="ko-KR" sz="900" dirty="0"/>
                        <a:t>33</a:t>
                      </a:r>
                      <a:endParaRPr lang="ko-KR" altLang="en-US" sz="900" dirty="0"/>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kern="1200" dirty="0">
                          <a:solidFill>
                            <a:schemeClr val="accent1">
                              <a:lumMod val="50000"/>
                            </a:schemeClr>
                          </a:solidFill>
                          <a:latin typeface="+mn-lt"/>
                          <a:ea typeface="+mn-ea"/>
                          <a:cs typeface="+mn-cs"/>
                        </a:rPr>
                        <a:t>13.103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dirty="0"/>
                        <a:t>F</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2531372065"/>
                  </a:ext>
                </a:extLst>
              </a:tr>
              <a:tr h="205740">
                <a:tc>
                  <a:txBody>
                    <a:bodyPr/>
                    <a:lstStyle/>
                    <a:p>
                      <a:pPr algn="ctr" latinLnBrk="1"/>
                      <a:r>
                        <a:rPr lang="en-US" altLang="ko-KR" sz="900" dirty="0"/>
                        <a:t>18</a:t>
                      </a:r>
                      <a:endParaRPr lang="ko-KR" altLang="en-US" sz="900" dirty="0"/>
                    </a:p>
                  </a:txBody>
                  <a:tcPr marL="56678" marR="56678" marT="34290" marB="34290" anchor="ctr">
                    <a:solidFill>
                      <a:schemeClr val="bg1"/>
                    </a:solidFill>
                  </a:tcPr>
                </a:tc>
                <a:tc>
                  <a:txBody>
                    <a:bodyPr/>
                    <a:lstStyle/>
                    <a:p>
                      <a:pPr marL="0" algn="ctr" defTabSz="914400" rtl="0" eaLnBrk="1" latinLnBrk="1" hangingPunct="1"/>
                      <a:r>
                        <a:rPr lang="en-US" altLang="ko-KR" sz="900" kern="1200" dirty="0">
                          <a:solidFill>
                            <a:schemeClr val="tx1"/>
                          </a:solidFill>
                          <a:latin typeface="+mn-lt"/>
                          <a:ea typeface="+mn-ea"/>
                          <a:cs typeface="+mn-cs"/>
                        </a:rPr>
                        <a:t>12,000</a:t>
                      </a:r>
                      <a:endParaRPr lang="ko-KR" altLang="en-US" sz="900" kern="1200" dirty="0">
                        <a:solidFill>
                          <a:schemeClr val="tx1"/>
                        </a:solidFill>
                        <a:latin typeface="+mn-lt"/>
                        <a:ea typeface="+mn-ea"/>
                        <a:cs typeface="+mn-cs"/>
                      </a:endParaRPr>
                    </a:p>
                  </a:txBody>
                  <a:tcPr marL="56678" marR="56678" marT="34290" marB="34290" anchor="ctr">
                    <a:solidFill>
                      <a:schemeClr val="bg1"/>
                    </a:solidFill>
                  </a:tcPr>
                </a:tc>
                <a:tc>
                  <a:txBody>
                    <a:bodyPr/>
                    <a:lstStyle/>
                    <a:p>
                      <a:pPr algn="ctr" latinLnBrk="1"/>
                      <a:r>
                        <a:rPr lang="en-US" altLang="ko-KR" sz="900" b="1" dirty="0">
                          <a:solidFill>
                            <a:schemeClr val="accent1">
                              <a:lumMod val="50000"/>
                            </a:schemeClr>
                          </a:solidFill>
                        </a:rPr>
                        <a:t>M</a:t>
                      </a:r>
                      <a:endParaRPr lang="ko-KR" altLang="en-US" sz="900" b="1" dirty="0">
                        <a:solidFill>
                          <a:schemeClr val="accent1">
                            <a:lumMod val="50000"/>
                          </a:schemeClr>
                        </a:solidFill>
                      </a:endParaRPr>
                    </a:p>
                  </a:txBody>
                  <a:tcPr marL="56678" marR="56678" marT="34290" marB="34290" anchor="ctr">
                    <a:solidFill>
                      <a:schemeClr val="bg1"/>
                    </a:solidFill>
                  </a:tcPr>
                </a:tc>
                <a:extLst>
                  <a:ext uri="{0D108BD9-81ED-4DB2-BD59-A6C34878D82A}">
                    <a16:rowId xmlns:a16="http://schemas.microsoft.com/office/drawing/2014/main" val="2832196762"/>
                  </a:ext>
                </a:extLst>
              </a:tr>
              <a:tr h="205740">
                <a:tc>
                  <a:txBody>
                    <a:bodyPr/>
                    <a:lstStyle/>
                    <a:p>
                      <a:pPr marL="0" algn="ctr" defTabSz="914400" rtl="0" eaLnBrk="1" latinLnBrk="1" hangingPunct="1"/>
                      <a:r>
                        <a:rPr lang="en-US" altLang="ko-KR" sz="900" b="1" kern="1200" dirty="0">
                          <a:solidFill>
                            <a:schemeClr val="accent1">
                              <a:lumMod val="50000"/>
                            </a:schemeClr>
                          </a:solidFill>
                          <a:latin typeface="+mn-lt"/>
                          <a:ea typeface="+mn-ea"/>
                          <a:cs typeface="+mn-cs"/>
                        </a:rPr>
                        <a:t>35.3</a:t>
                      </a:r>
                      <a:endParaRPr lang="ko-KR" altLang="en-US" sz="900" b="1" kern="1200" dirty="0">
                        <a:solidFill>
                          <a:schemeClr val="accent1">
                            <a:lumMod val="50000"/>
                          </a:schemeClr>
                        </a:solidFill>
                        <a:latin typeface="+mn-lt"/>
                        <a:ea typeface="+mn-ea"/>
                        <a:cs typeface="+mn-cs"/>
                      </a:endParaRPr>
                    </a:p>
                  </a:txBody>
                  <a:tcPr marL="56678" marR="56678" marT="34290" marB="3429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i="0" dirty="0">
                          <a:solidFill>
                            <a:schemeClr val="tx1"/>
                          </a:solidFill>
                        </a:rPr>
                        <a:t>13,542</a:t>
                      </a:r>
                      <a:endParaRPr lang="ko-KR" altLang="en-US" sz="900" i="0" dirty="0">
                        <a:solidFill>
                          <a:schemeClr val="tx1"/>
                        </a:solidFill>
                      </a:endParaRPr>
                    </a:p>
                  </a:txBody>
                  <a:tcPr marL="56678" marR="56678" marT="34290" marB="34290" anchor="ctr">
                    <a:solidFill>
                      <a:schemeClr val="bg1"/>
                    </a:solidFill>
                  </a:tcPr>
                </a:tc>
                <a:tc>
                  <a:txBody>
                    <a:bodyPr/>
                    <a:lstStyle/>
                    <a:p>
                      <a:pPr algn="ctr" latinLnBrk="1"/>
                      <a:r>
                        <a:rPr lang="en-US" altLang="ko-KR" sz="900" dirty="0"/>
                        <a:t>M</a:t>
                      </a:r>
                      <a:endParaRPr lang="ko-KR" altLang="en-US" sz="900" dirty="0"/>
                    </a:p>
                  </a:txBody>
                  <a:tcPr marL="56678" marR="56678" marT="34290" marB="34290" anchor="ctr">
                    <a:solidFill>
                      <a:schemeClr val="bg1"/>
                    </a:solidFill>
                  </a:tcPr>
                </a:tc>
                <a:extLst>
                  <a:ext uri="{0D108BD9-81ED-4DB2-BD59-A6C34878D82A}">
                    <a16:rowId xmlns:a16="http://schemas.microsoft.com/office/drawing/2014/main" val="3457099440"/>
                  </a:ext>
                </a:extLst>
              </a:tr>
            </a:tbl>
          </a:graphicData>
        </a:graphic>
      </p:graphicFrame>
      <p:cxnSp>
        <p:nvCxnSpPr>
          <p:cNvPr id="34" name="직선 화살표 연결선 33">
            <a:extLst>
              <a:ext uri="{FF2B5EF4-FFF2-40B4-BE49-F238E27FC236}">
                <a16:creationId xmlns:a16="http://schemas.microsoft.com/office/drawing/2014/main" id="{63110FB8-4197-42EA-9E75-4DFF1982799B}"/>
              </a:ext>
            </a:extLst>
          </p:cNvPr>
          <p:cNvCxnSpPr>
            <a:cxnSpLocks/>
          </p:cNvCxnSpPr>
          <p:nvPr/>
        </p:nvCxnSpPr>
        <p:spPr>
          <a:xfrm>
            <a:off x="4330205" y="3987500"/>
            <a:ext cx="432000"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46F2AF4-8D16-4B8B-B863-62993B33411C}"/>
              </a:ext>
            </a:extLst>
          </p:cNvPr>
          <p:cNvSpPr txBox="1"/>
          <p:nvPr/>
        </p:nvSpPr>
        <p:spPr>
          <a:xfrm>
            <a:off x="4255506" y="3743192"/>
            <a:ext cx="540060" cy="253916"/>
          </a:xfrm>
          <a:prstGeom prst="rect">
            <a:avLst/>
          </a:prstGeom>
          <a:noFill/>
          <a:ln>
            <a:noFill/>
          </a:ln>
        </p:spPr>
        <p:txBody>
          <a:bodyPr wrap="square" rtlCol="0">
            <a:spAutoFit/>
          </a:bodyPr>
          <a:lstStyle/>
          <a:p>
            <a:pPr algn="ctr"/>
            <a:r>
              <a:rPr lang="en-US" altLang="ko-KR" sz="525" dirty="0"/>
              <a:t>…the same for Gender</a:t>
            </a:r>
            <a:endParaRPr lang="ko-KR" altLang="en-US" sz="525" dirty="0"/>
          </a:p>
        </p:txBody>
      </p:sp>
      <p:sp>
        <p:nvSpPr>
          <p:cNvPr id="36" name="TextBox 35">
            <a:extLst>
              <a:ext uri="{FF2B5EF4-FFF2-40B4-BE49-F238E27FC236}">
                <a16:creationId xmlns:a16="http://schemas.microsoft.com/office/drawing/2014/main" id="{5B51A10D-26D5-4D88-9373-E897E173CC6D}"/>
              </a:ext>
            </a:extLst>
          </p:cNvPr>
          <p:cNvSpPr txBox="1"/>
          <p:nvPr/>
        </p:nvSpPr>
        <p:spPr>
          <a:xfrm>
            <a:off x="4141160" y="4008350"/>
            <a:ext cx="810090" cy="334707"/>
          </a:xfrm>
          <a:prstGeom prst="rect">
            <a:avLst/>
          </a:prstGeom>
          <a:noFill/>
          <a:ln>
            <a:noFill/>
          </a:ln>
        </p:spPr>
        <p:txBody>
          <a:bodyPr wrap="square" rtlCol="0">
            <a:spAutoFit/>
          </a:bodyPr>
          <a:lstStyle/>
          <a:p>
            <a:pPr algn="ctr"/>
            <a:r>
              <a:rPr lang="en-US" altLang="ko-KR" sz="525" dirty="0"/>
              <a:t>Gender back to </a:t>
            </a:r>
            <a:r>
              <a:rPr lang="en-US" altLang="ko-KR" sz="525" dirty="0">
                <a:solidFill>
                  <a:srgbClr val="FF0000"/>
                </a:solidFill>
              </a:rPr>
              <a:t>NA</a:t>
            </a:r>
          </a:p>
          <a:p>
            <a:pPr algn="ctr"/>
            <a:r>
              <a:rPr lang="en-US" altLang="ko-KR" sz="525" dirty="0"/>
              <a:t>Regression </a:t>
            </a:r>
          </a:p>
          <a:p>
            <a:pPr algn="ctr"/>
            <a:r>
              <a:rPr lang="en-US" altLang="ko-KR" sz="525" dirty="0"/>
              <a:t>Predict Gender</a:t>
            </a:r>
            <a:endParaRPr lang="ko-KR" altLang="en-US" sz="525" dirty="0"/>
          </a:p>
        </p:txBody>
      </p:sp>
      <p:cxnSp>
        <p:nvCxnSpPr>
          <p:cNvPr id="5" name="연결선: 꺾임 4">
            <a:extLst>
              <a:ext uri="{FF2B5EF4-FFF2-40B4-BE49-F238E27FC236}">
                <a16:creationId xmlns:a16="http://schemas.microsoft.com/office/drawing/2014/main" id="{C80004FF-7372-4429-8B20-1C5C69C0290D}"/>
              </a:ext>
            </a:extLst>
          </p:cNvPr>
          <p:cNvCxnSpPr>
            <a:cxnSpLocks/>
            <a:stCxn id="33" idx="3"/>
            <a:endCxn id="9" idx="3"/>
          </p:cNvCxnSpPr>
          <p:nvPr/>
        </p:nvCxnSpPr>
        <p:spPr>
          <a:xfrm flipV="1">
            <a:off x="6408295" y="1470913"/>
            <a:ext cx="1" cy="2537831"/>
          </a:xfrm>
          <a:prstGeom prst="bentConnector3">
            <a:avLst>
              <a:gd name="adj1" fmla="val 22860100000"/>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sp>
        <p:nvSpPr>
          <p:cNvPr id="4" name="내용 개체 틀 3"/>
          <p:cNvSpPr>
            <a:spLocks noGrp="1"/>
          </p:cNvSpPr>
          <p:nvPr>
            <p:ph idx="1"/>
          </p:nvPr>
        </p:nvSpPr>
        <p:spPr/>
        <p:txBody>
          <a:bodyPr/>
          <a:lstStyle/>
          <a:p>
            <a:endParaRPr lang="ko-KR" altLang="en-US"/>
          </a:p>
        </p:txBody>
      </p:sp>
      <p:sp>
        <p:nvSpPr>
          <p:cNvPr id="37" name="직사각형 36"/>
          <p:cNvSpPr/>
          <p:nvPr/>
        </p:nvSpPr>
        <p:spPr>
          <a:xfrm>
            <a:off x="4191000" y="500576"/>
            <a:ext cx="2667000" cy="261610"/>
          </a:xfrm>
          <a:prstGeom prst="rect">
            <a:avLst/>
          </a:prstGeom>
        </p:spPr>
        <p:txBody>
          <a:bodyPr wrap="square">
            <a:spAutoFit/>
          </a:bodyPr>
          <a:lstStyle/>
          <a:p>
            <a:pPr algn="just"/>
            <a:r>
              <a:rPr lang="en-US" altLang="ko-KR" sz="1050" spc="-23" dirty="0">
                <a:solidFill>
                  <a:schemeClr val="bg1">
                    <a:lumMod val="65000"/>
                  </a:schemeClr>
                </a:solidFill>
                <a:latin typeface="Arial" panose="020B0604020202020204" pitchFamily="34" charset="0"/>
                <a:cs typeface="Arial" panose="020B0604020202020204" pitchFamily="34" charset="0"/>
              </a:rPr>
              <a:t>Understanding for MICE – Single Iteration </a:t>
            </a:r>
          </a:p>
        </p:txBody>
      </p:sp>
    </p:spTree>
    <p:extLst>
      <p:ext uri="{BB962C8B-B14F-4D97-AF65-F5344CB8AC3E}">
        <p14:creationId xmlns:p14="http://schemas.microsoft.com/office/powerpoint/2010/main" val="137165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데이터 분석 절차</a:t>
            </a:r>
          </a:p>
        </p:txBody>
      </p:sp>
      <p:sp>
        <p:nvSpPr>
          <p:cNvPr id="4" name="내용 개체 틀 3"/>
          <p:cNvSpPr>
            <a:spLocks noGrp="1"/>
          </p:cNvSpPr>
          <p:nvPr>
            <p:ph idx="1"/>
          </p:nvPr>
        </p:nvSpPr>
        <p:spPr/>
        <p:txBody>
          <a:bodyPr/>
          <a:lstStyle/>
          <a:p>
            <a:r>
              <a:rPr lang="ko-KR" altLang="en-US" dirty="0"/>
              <a:t>절차를 정의하는 방식</a:t>
            </a:r>
            <a:endParaRPr lang="en-US" altLang="ko-KR" dirty="0"/>
          </a:p>
          <a:p>
            <a:pPr lvl="1"/>
            <a:r>
              <a:rPr lang="en-US" altLang="ko-KR" dirty="0"/>
              <a:t>SEMMA</a:t>
            </a:r>
          </a:p>
          <a:p>
            <a:pPr lvl="2"/>
            <a:r>
              <a:rPr lang="en-US" altLang="ko-KR" sz="800" dirty="0"/>
              <a:t>Sampling(</a:t>
            </a:r>
            <a:r>
              <a:rPr lang="ko-KR" altLang="en-US" sz="800" dirty="0"/>
              <a:t>샘플링</a:t>
            </a:r>
            <a:r>
              <a:rPr lang="en-US" altLang="ko-KR" sz="800" dirty="0"/>
              <a:t>), Explore(</a:t>
            </a:r>
            <a:r>
              <a:rPr lang="ko-KR" altLang="en-US" sz="800" dirty="0"/>
              <a:t>탐색</a:t>
            </a:r>
            <a:r>
              <a:rPr lang="en-US" altLang="ko-KR" sz="800" dirty="0"/>
              <a:t>), Modify(</a:t>
            </a:r>
            <a:r>
              <a:rPr lang="ko-KR" altLang="en-US" sz="800" dirty="0"/>
              <a:t>수정</a:t>
            </a:r>
            <a:r>
              <a:rPr lang="en-US" altLang="ko-KR" sz="800" dirty="0"/>
              <a:t>)</a:t>
            </a:r>
          </a:p>
          <a:p>
            <a:pPr lvl="2"/>
            <a:r>
              <a:rPr lang="en-US" altLang="ko-KR" sz="800" dirty="0"/>
              <a:t>Modeling(</a:t>
            </a:r>
            <a:r>
              <a:rPr lang="ko-KR" altLang="en-US" sz="800" dirty="0"/>
              <a:t>모델링</a:t>
            </a:r>
            <a:r>
              <a:rPr lang="en-US" altLang="ko-KR" sz="800" dirty="0"/>
              <a:t>), </a:t>
            </a:r>
            <a:r>
              <a:rPr lang="en-US" altLang="ko-KR" sz="800" dirty="0" err="1"/>
              <a:t>Assesment</a:t>
            </a:r>
            <a:r>
              <a:rPr lang="en-US" altLang="ko-KR" sz="800" dirty="0"/>
              <a:t>(</a:t>
            </a:r>
            <a:r>
              <a:rPr lang="ko-KR" altLang="en-US" sz="800" dirty="0"/>
              <a:t>평가</a:t>
            </a:r>
            <a:r>
              <a:rPr lang="en-US" altLang="ko-KR" sz="800" dirty="0"/>
              <a:t>)</a:t>
            </a:r>
          </a:p>
          <a:p>
            <a:pPr lvl="1"/>
            <a:r>
              <a:rPr lang="en-US" altLang="ko-KR" dirty="0"/>
              <a:t>CRISP-DM:</a:t>
            </a:r>
          </a:p>
          <a:p>
            <a:pPr lvl="2"/>
            <a:r>
              <a:rPr lang="en-US" altLang="ko-KR" sz="800" dirty="0"/>
              <a:t>Business-understanding, Data-understanding, Data-preparation</a:t>
            </a:r>
          </a:p>
          <a:p>
            <a:pPr lvl="2"/>
            <a:r>
              <a:rPr lang="en-US" altLang="ko-KR" sz="800" dirty="0"/>
              <a:t>Modeling, evaluation, deployment</a:t>
            </a:r>
          </a:p>
          <a:p>
            <a:pPr lvl="1"/>
            <a:r>
              <a:rPr lang="en-US" altLang="ko-KR" dirty="0"/>
              <a:t>KDD</a:t>
            </a:r>
          </a:p>
          <a:p>
            <a:pPr lvl="2"/>
            <a:r>
              <a:rPr lang="en-US" altLang="ko-KR" sz="800" dirty="0"/>
              <a:t>Selection(</a:t>
            </a:r>
            <a:r>
              <a:rPr lang="ko-KR" altLang="en-US" sz="800" dirty="0"/>
              <a:t>추출</a:t>
            </a:r>
            <a:r>
              <a:rPr lang="en-US" altLang="ko-KR" sz="800" dirty="0"/>
              <a:t>), Preprocessing(</a:t>
            </a:r>
            <a:r>
              <a:rPr lang="ko-KR" altLang="en-US" sz="800" dirty="0"/>
              <a:t>전처리</a:t>
            </a:r>
            <a:r>
              <a:rPr lang="en-US" altLang="ko-KR" sz="800" dirty="0"/>
              <a:t>), Transformation(</a:t>
            </a:r>
            <a:r>
              <a:rPr lang="ko-KR" altLang="en-US" sz="800" dirty="0"/>
              <a:t>변환</a:t>
            </a:r>
            <a:r>
              <a:rPr lang="en-US" altLang="ko-KR" sz="800" dirty="0"/>
              <a:t>)</a:t>
            </a:r>
          </a:p>
          <a:p>
            <a:pPr lvl="2"/>
            <a:r>
              <a:rPr lang="en-US" altLang="ko-KR" sz="800" dirty="0"/>
              <a:t>Data mining, Interpretation(Evaluation)(</a:t>
            </a:r>
            <a:r>
              <a:rPr lang="ko-KR" altLang="en-US" sz="800" dirty="0"/>
              <a:t>해석 및 평가</a:t>
            </a:r>
            <a:r>
              <a:rPr lang="en-US" altLang="ko-KR" sz="800" dirty="0"/>
              <a:t>)</a:t>
            </a:r>
            <a:endParaRPr lang="ko-KR" altLang="en-US" sz="800" dirty="0"/>
          </a:p>
        </p:txBody>
      </p:sp>
      <p:grpSp>
        <p:nvGrpSpPr>
          <p:cNvPr id="7" name="그룹 58"/>
          <p:cNvGrpSpPr/>
          <p:nvPr/>
        </p:nvGrpSpPr>
        <p:grpSpPr>
          <a:xfrm>
            <a:off x="4941168" y="3543858"/>
            <a:ext cx="873751" cy="1080119"/>
            <a:chOff x="6359327" y="3429002"/>
            <a:chExt cx="2160240" cy="2664294"/>
          </a:xfrm>
        </p:grpSpPr>
        <p:grpSp>
          <p:nvGrpSpPr>
            <p:cNvPr id="8" name="그룹 146"/>
            <p:cNvGrpSpPr/>
            <p:nvPr/>
          </p:nvGrpSpPr>
          <p:grpSpPr>
            <a:xfrm>
              <a:off x="6359327" y="3429002"/>
              <a:ext cx="2160240" cy="2160240"/>
              <a:chOff x="553406" y="3284984"/>
              <a:chExt cx="2304256" cy="2304256"/>
            </a:xfrm>
          </p:grpSpPr>
          <p:sp>
            <p:nvSpPr>
              <p:cNvPr id="11" name="타원 10"/>
              <p:cNvSpPr/>
              <p:nvPr/>
            </p:nvSpPr>
            <p:spPr>
              <a:xfrm>
                <a:off x="553406" y="3284984"/>
                <a:ext cx="2304256" cy="2304256"/>
              </a:xfrm>
              <a:prstGeom prst="ellipse">
                <a:avLst/>
              </a:prstGeom>
              <a:solidFill>
                <a:schemeClr val="bg1">
                  <a:lumMod val="65000"/>
                </a:schemeClr>
              </a:solidFill>
              <a:ln>
                <a:noFill/>
              </a:ln>
              <a:effectLst>
                <a:outerShdw blurRad="101600" dist="50800" dir="270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12" name="타원 11"/>
              <p:cNvSpPr/>
              <p:nvPr/>
            </p:nvSpPr>
            <p:spPr>
              <a:xfrm>
                <a:off x="661418" y="3392996"/>
                <a:ext cx="2088232" cy="2088232"/>
              </a:xfrm>
              <a:prstGeom prst="ellipse">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grpSp>
        <p:sp>
          <p:nvSpPr>
            <p:cNvPr id="9" name="타원 8"/>
            <p:cNvSpPr/>
            <p:nvPr/>
          </p:nvSpPr>
          <p:spPr>
            <a:xfrm>
              <a:off x="7351819" y="3657218"/>
              <a:ext cx="175257" cy="175257"/>
            </a:xfrm>
            <a:prstGeom prst="ellipse">
              <a:avLst/>
            </a:prstGeom>
            <a:solidFill>
              <a:schemeClr val="bg1">
                <a:lumMod val="75000"/>
              </a:schemeClr>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a:p>
          </p:txBody>
        </p:sp>
        <p:sp>
          <p:nvSpPr>
            <p:cNvPr id="10" name="Oval 2"/>
            <p:cNvSpPr>
              <a:spLocks noChangeArrowheads="1"/>
            </p:cNvSpPr>
            <p:nvPr/>
          </p:nvSpPr>
          <p:spPr bwMode="auto">
            <a:xfrm>
              <a:off x="6402760" y="5877272"/>
              <a:ext cx="2016224" cy="216024"/>
            </a:xfrm>
            <a:prstGeom prst="ellipse">
              <a:avLst/>
            </a:prstGeom>
            <a:gradFill rotWithShape="1">
              <a:gsLst>
                <a:gs pos="0">
                  <a:schemeClr val="tx1">
                    <a:lumMod val="65000"/>
                    <a:lumOff val="35000"/>
                    <a:alpha val="34000"/>
                  </a:schemeClr>
                </a:gs>
                <a:gs pos="100000">
                  <a:schemeClr val="bg2">
                    <a:gamma/>
                    <a:shade val="46275"/>
                    <a:invGamma/>
                    <a:alpha val="0"/>
                  </a:schemeClr>
                </a:gs>
              </a:gsLst>
              <a:path path="shape">
                <a:fillToRect l="50000" t="50000" r="50000" b="50000"/>
              </a:path>
            </a:gradFill>
            <a:ln w="9525" algn="ctr">
              <a:noFill/>
              <a:round/>
              <a:headEnd/>
              <a:tailEnd/>
            </a:ln>
            <a:effectLst/>
          </p:spPr>
          <p:txBody>
            <a:bodyPr anchor="ctr">
              <a:noAutofit/>
            </a:bodyPr>
            <a:lstStyle/>
            <a:p>
              <a:endParaRPr lang="ko-KR" altLang="en-US" sz="750" dirty="0">
                <a:latin typeface="Arial" pitchFamily="34" charset="0"/>
                <a:cs typeface="Arial" pitchFamily="34" charset="0"/>
              </a:endParaRPr>
            </a:p>
          </p:txBody>
        </p:sp>
      </p:grpSp>
      <p:grpSp>
        <p:nvGrpSpPr>
          <p:cNvPr id="13" name="그룹 57"/>
          <p:cNvGrpSpPr/>
          <p:nvPr/>
        </p:nvGrpSpPr>
        <p:grpSpPr>
          <a:xfrm>
            <a:off x="3483843" y="3543858"/>
            <a:ext cx="873751" cy="1080119"/>
            <a:chOff x="4416227" y="3429001"/>
            <a:chExt cx="2160240" cy="2664295"/>
          </a:xfrm>
        </p:grpSpPr>
        <p:grpSp>
          <p:nvGrpSpPr>
            <p:cNvPr id="14" name="그룹 137"/>
            <p:cNvGrpSpPr/>
            <p:nvPr/>
          </p:nvGrpSpPr>
          <p:grpSpPr>
            <a:xfrm>
              <a:off x="4416227" y="3429001"/>
              <a:ext cx="2160240" cy="2160240"/>
              <a:chOff x="553406" y="3284984"/>
              <a:chExt cx="2304256" cy="2304256"/>
            </a:xfrm>
          </p:grpSpPr>
          <p:sp>
            <p:nvSpPr>
              <p:cNvPr id="17" name="타원 16"/>
              <p:cNvSpPr/>
              <p:nvPr/>
            </p:nvSpPr>
            <p:spPr>
              <a:xfrm>
                <a:off x="553406" y="3284984"/>
                <a:ext cx="2304256" cy="2304256"/>
              </a:xfrm>
              <a:prstGeom prst="ellipse">
                <a:avLst/>
              </a:prstGeom>
              <a:solidFill>
                <a:schemeClr val="bg1">
                  <a:lumMod val="50000"/>
                </a:schemeClr>
              </a:solidFill>
              <a:ln>
                <a:noFill/>
              </a:ln>
              <a:effectLst>
                <a:outerShdw blurRad="101600" dist="50800" dir="270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18" name="타원 17"/>
              <p:cNvSpPr/>
              <p:nvPr/>
            </p:nvSpPr>
            <p:spPr>
              <a:xfrm>
                <a:off x="661418" y="3392996"/>
                <a:ext cx="2088232" cy="2088232"/>
              </a:xfrm>
              <a:prstGeom prst="ellipse">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grpSp>
        <p:sp>
          <p:nvSpPr>
            <p:cNvPr id="15" name="타원 14"/>
            <p:cNvSpPr/>
            <p:nvPr/>
          </p:nvSpPr>
          <p:spPr>
            <a:xfrm>
              <a:off x="5408719" y="3657217"/>
              <a:ext cx="175257" cy="175257"/>
            </a:xfrm>
            <a:prstGeom prst="ellipse">
              <a:avLst/>
            </a:prstGeom>
            <a:solidFill>
              <a:schemeClr val="bg1">
                <a:lumMod val="75000"/>
              </a:schemeClr>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a:p>
          </p:txBody>
        </p:sp>
        <p:sp>
          <p:nvSpPr>
            <p:cNvPr id="16" name="Oval 2"/>
            <p:cNvSpPr>
              <a:spLocks noChangeArrowheads="1"/>
            </p:cNvSpPr>
            <p:nvPr/>
          </p:nvSpPr>
          <p:spPr bwMode="auto">
            <a:xfrm>
              <a:off x="4499992" y="5877272"/>
              <a:ext cx="2016224" cy="216024"/>
            </a:xfrm>
            <a:prstGeom prst="ellipse">
              <a:avLst/>
            </a:prstGeom>
            <a:gradFill rotWithShape="1">
              <a:gsLst>
                <a:gs pos="0">
                  <a:schemeClr val="tx1">
                    <a:lumMod val="65000"/>
                    <a:lumOff val="35000"/>
                    <a:alpha val="34000"/>
                  </a:schemeClr>
                </a:gs>
                <a:gs pos="100000">
                  <a:schemeClr val="bg2">
                    <a:gamma/>
                    <a:shade val="46275"/>
                    <a:invGamma/>
                    <a:alpha val="0"/>
                  </a:schemeClr>
                </a:gs>
              </a:gsLst>
              <a:path path="shape">
                <a:fillToRect l="50000" t="50000" r="50000" b="50000"/>
              </a:path>
            </a:gradFill>
            <a:ln w="9525" algn="ctr">
              <a:noFill/>
              <a:round/>
              <a:headEnd/>
              <a:tailEnd/>
            </a:ln>
            <a:effectLst/>
          </p:spPr>
          <p:txBody>
            <a:bodyPr anchor="ctr">
              <a:noAutofit/>
            </a:bodyPr>
            <a:lstStyle/>
            <a:p>
              <a:endParaRPr lang="ko-KR" altLang="en-US" sz="750" dirty="0">
                <a:latin typeface="Arial" pitchFamily="34" charset="0"/>
                <a:cs typeface="Arial" pitchFamily="34" charset="0"/>
              </a:endParaRPr>
            </a:p>
          </p:txBody>
        </p:sp>
      </p:grpSp>
      <p:grpSp>
        <p:nvGrpSpPr>
          <p:cNvPr id="19" name="그룹 55"/>
          <p:cNvGrpSpPr/>
          <p:nvPr/>
        </p:nvGrpSpPr>
        <p:grpSpPr>
          <a:xfrm>
            <a:off x="2033662" y="3543858"/>
            <a:ext cx="873751" cy="1080119"/>
            <a:chOff x="2482652" y="3429001"/>
            <a:chExt cx="2160240" cy="2664295"/>
          </a:xfrm>
        </p:grpSpPr>
        <p:grpSp>
          <p:nvGrpSpPr>
            <p:cNvPr id="20" name="그룹 128"/>
            <p:cNvGrpSpPr/>
            <p:nvPr/>
          </p:nvGrpSpPr>
          <p:grpSpPr>
            <a:xfrm>
              <a:off x="2482652" y="3429001"/>
              <a:ext cx="2160240" cy="2160240"/>
              <a:chOff x="553406" y="3284984"/>
              <a:chExt cx="2304256" cy="2304256"/>
            </a:xfrm>
          </p:grpSpPr>
          <p:sp>
            <p:nvSpPr>
              <p:cNvPr id="23" name="타원 22"/>
              <p:cNvSpPr/>
              <p:nvPr/>
            </p:nvSpPr>
            <p:spPr>
              <a:xfrm>
                <a:off x="553406" y="3284984"/>
                <a:ext cx="2304256" cy="2304256"/>
              </a:xfrm>
              <a:prstGeom prst="ellipse">
                <a:avLst/>
              </a:prstGeom>
              <a:solidFill>
                <a:srgbClr val="70605C"/>
              </a:solidFill>
              <a:ln>
                <a:noFill/>
              </a:ln>
              <a:effectLst>
                <a:outerShdw blurRad="101600" dist="50800" dir="270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24" name="타원 23"/>
              <p:cNvSpPr/>
              <p:nvPr/>
            </p:nvSpPr>
            <p:spPr>
              <a:xfrm>
                <a:off x="661418" y="3392996"/>
                <a:ext cx="2088232" cy="2088232"/>
              </a:xfrm>
              <a:prstGeom prst="ellipse">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grpSp>
        <p:sp>
          <p:nvSpPr>
            <p:cNvPr id="21" name="타원 20"/>
            <p:cNvSpPr/>
            <p:nvPr/>
          </p:nvSpPr>
          <p:spPr>
            <a:xfrm>
              <a:off x="3475144" y="3657217"/>
              <a:ext cx="175257" cy="175257"/>
            </a:xfrm>
            <a:prstGeom prst="ellipse">
              <a:avLst/>
            </a:prstGeom>
            <a:solidFill>
              <a:schemeClr val="bg1">
                <a:lumMod val="75000"/>
              </a:schemeClr>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a:p>
          </p:txBody>
        </p:sp>
        <p:sp>
          <p:nvSpPr>
            <p:cNvPr id="22" name="Oval 2"/>
            <p:cNvSpPr>
              <a:spLocks noChangeArrowheads="1"/>
            </p:cNvSpPr>
            <p:nvPr/>
          </p:nvSpPr>
          <p:spPr bwMode="auto">
            <a:xfrm>
              <a:off x="2555776" y="5877272"/>
              <a:ext cx="2016224" cy="216024"/>
            </a:xfrm>
            <a:prstGeom prst="ellipse">
              <a:avLst/>
            </a:prstGeom>
            <a:gradFill rotWithShape="1">
              <a:gsLst>
                <a:gs pos="0">
                  <a:schemeClr val="tx1">
                    <a:lumMod val="65000"/>
                    <a:lumOff val="35000"/>
                    <a:alpha val="34000"/>
                  </a:schemeClr>
                </a:gs>
                <a:gs pos="100000">
                  <a:schemeClr val="bg2">
                    <a:gamma/>
                    <a:shade val="46275"/>
                    <a:invGamma/>
                    <a:alpha val="0"/>
                  </a:schemeClr>
                </a:gs>
              </a:gsLst>
              <a:path path="shape">
                <a:fillToRect l="50000" t="50000" r="50000" b="50000"/>
              </a:path>
            </a:gradFill>
            <a:ln w="9525" algn="ctr">
              <a:noFill/>
              <a:round/>
              <a:headEnd/>
              <a:tailEnd/>
            </a:ln>
            <a:effectLst/>
          </p:spPr>
          <p:txBody>
            <a:bodyPr anchor="ctr">
              <a:noAutofit/>
            </a:bodyPr>
            <a:lstStyle/>
            <a:p>
              <a:endParaRPr lang="ko-KR" altLang="en-US" sz="750" dirty="0">
                <a:latin typeface="Arial" pitchFamily="34" charset="0"/>
                <a:cs typeface="Arial" pitchFamily="34" charset="0"/>
              </a:endParaRPr>
            </a:p>
          </p:txBody>
        </p:sp>
      </p:grpSp>
      <p:grpSp>
        <p:nvGrpSpPr>
          <p:cNvPr id="25" name="그룹 54"/>
          <p:cNvGrpSpPr/>
          <p:nvPr/>
        </p:nvGrpSpPr>
        <p:grpSpPr>
          <a:xfrm>
            <a:off x="576337" y="3543857"/>
            <a:ext cx="873751" cy="1080119"/>
            <a:chOff x="539552" y="3429000"/>
            <a:chExt cx="2160240" cy="2664296"/>
          </a:xfrm>
          <a:effectLst/>
        </p:grpSpPr>
        <p:grpSp>
          <p:nvGrpSpPr>
            <p:cNvPr id="26" name="그룹 126"/>
            <p:cNvGrpSpPr/>
            <p:nvPr/>
          </p:nvGrpSpPr>
          <p:grpSpPr>
            <a:xfrm>
              <a:off x="539552" y="3429000"/>
              <a:ext cx="2160240" cy="2160240"/>
              <a:chOff x="553406" y="3284984"/>
              <a:chExt cx="2304256" cy="2304256"/>
            </a:xfrm>
          </p:grpSpPr>
          <p:sp>
            <p:nvSpPr>
              <p:cNvPr id="29" name="타원 28"/>
              <p:cNvSpPr/>
              <p:nvPr/>
            </p:nvSpPr>
            <p:spPr>
              <a:xfrm>
                <a:off x="553406" y="3284984"/>
                <a:ext cx="2304256" cy="2304256"/>
              </a:xfrm>
              <a:prstGeom prst="ellipse">
                <a:avLst/>
              </a:prstGeom>
              <a:solidFill>
                <a:srgbClr val="A67C52"/>
              </a:solidFill>
              <a:ln>
                <a:noFill/>
              </a:ln>
              <a:effectLst>
                <a:outerShdw blurRad="101600" dist="50800" dir="270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30" name="타원 29"/>
              <p:cNvSpPr/>
              <p:nvPr/>
            </p:nvSpPr>
            <p:spPr>
              <a:xfrm>
                <a:off x="661418" y="3392996"/>
                <a:ext cx="2088232" cy="2088232"/>
              </a:xfrm>
              <a:prstGeom prst="ellipse">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grpSp>
        <p:sp>
          <p:nvSpPr>
            <p:cNvPr id="27" name="타원 26"/>
            <p:cNvSpPr/>
            <p:nvPr/>
          </p:nvSpPr>
          <p:spPr>
            <a:xfrm>
              <a:off x="1532044" y="3657216"/>
              <a:ext cx="175257" cy="175257"/>
            </a:xfrm>
            <a:prstGeom prst="ellipse">
              <a:avLst/>
            </a:prstGeom>
            <a:solidFill>
              <a:schemeClr val="bg1">
                <a:lumMod val="75000"/>
              </a:schemeClr>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a:p>
          </p:txBody>
        </p:sp>
        <p:sp>
          <p:nvSpPr>
            <p:cNvPr id="28" name="Oval 2"/>
            <p:cNvSpPr>
              <a:spLocks noChangeArrowheads="1"/>
            </p:cNvSpPr>
            <p:nvPr/>
          </p:nvSpPr>
          <p:spPr bwMode="auto">
            <a:xfrm>
              <a:off x="611560" y="5877272"/>
              <a:ext cx="2016224" cy="216024"/>
            </a:xfrm>
            <a:prstGeom prst="ellipse">
              <a:avLst/>
            </a:prstGeom>
            <a:gradFill rotWithShape="1">
              <a:gsLst>
                <a:gs pos="0">
                  <a:schemeClr val="tx1">
                    <a:lumMod val="65000"/>
                    <a:lumOff val="35000"/>
                    <a:alpha val="34000"/>
                  </a:schemeClr>
                </a:gs>
                <a:gs pos="100000">
                  <a:schemeClr val="bg2">
                    <a:gamma/>
                    <a:shade val="46275"/>
                    <a:invGamma/>
                    <a:alpha val="0"/>
                  </a:schemeClr>
                </a:gs>
              </a:gsLst>
              <a:path path="shape">
                <a:fillToRect l="50000" t="50000" r="50000" b="50000"/>
              </a:path>
            </a:gradFill>
            <a:ln w="9525" algn="ctr">
              <a:noFill/>
              <a:round/>
              <a:headEnd/>
              <a:tailEnd/>
            </a:ln>
            <a:effectLst/>
          </p:spPr>
          <p:txBody>
            <a:bodyPr anchor="ctr">
              <a:noAutofit/>
            </a:bodyPr>
            <a:lstStyle/>
            <a:p>
              <a:endParaRPr lang="ko-KR" altLang="en-US" sz="750" dirty="0">
                <a:latin typeface="Arial" pitchFamily="34" charset="0"/>
                <a:cs typeface="Arial" pitchFamily="34" charset="0"/>
              </a:endParaRPr>
            </a:p>
          </p:txBody>
        </p:sp>
      </p:grpSp>
      <p:sp>
        <p:nvSpPr>
          <p:cNvPr id="31" name="Rectangle 33"/>
          <p:cNvSpPr>
            <a:spLocks noChangeArrowheads="1"/>
          </p:cNvSpPr>
          <p:nvPr/>
        </p:nvSpPr>
        <p:spPr bwMode="auto">
          <a:xfrm>
            <a:off x="602699" y="3810721"/>
            <a:ext cx="802810" cy="438582"/>
          </a:xfrm>
          <a:prstGeom prst="rect">
            <a:avLst/>
          </a:prstGeom>
          <a:noFill/>
          <a:ln w="9525" algn="ctr">
            <a:noFill/>
            <a:miter lim="800000"/>
            <a:headEnd/>
            <a:tailEnd/>
          </a:ln>
          <a:effectLst/>
        </p:spPr>
        <p:txBody>
          <a:bodyPr wrap="square">
            <a:spAutoFit/>
          </a:bodyPr>
          <a:lstStyle/>
          <a:p>
            <a:pPr algn="ctr" fontAlgn="ctr">
              <a:spcBef>
                <a:spcPct val="0"/>
              </a:spcBef>
              <a:spcAft>
                <a:spcPct val="0"/>
              </a:spcAft>
            </a:pPr>
            <a:r>
              <a:rPr lang="ko-KR" altLang="en-US" sz="600" b="1" noProof="1">
                <a:solidFill>
                  <a:schemeClr val="tx1">
                    <a:lumMod val="75000"/>
                    <a:lumOff val="25000"/>
                  </a:schemeClr>
                </a:solidFill>
                <a:latin typeface="Arial" pitchFamily="34" charset="0"/>
              </a:rPr>
              <a:t>데이터 수집</a:t>
            </a:r>
            <a:r>
              <a:rPr lang="en-US" altLang="ko-KR" sz="675" b="1" noProof="1">
                <a:solidFill>
                  <a:schemeClr val="tx1">
                    <a:lumMod val="75000"/>
                    <a:lumOff val="25000"/>
                  </a:schemeClr>
                </a:solidFill>
                <a:latin typeface="Arial" pitchFamily="34" charset="0"/>
              </a:rPr>
              <a:t> </a:t>
            </a:r>
            <a:endParaRPr lang="en-US" altLang="ko-KR" sz="675" b="1" dirty="0">
              <a:solidFill>
                <a:schemeClr val="tx1">
                  <a:lumMod val="75000"/>
                  <a:lumOff val="25000"/>
                </a:schemeClr>
              </a:solidFill>
              <a:latin typeface="Arial" pitchFamily="34" charset="0"/>
            </a:endParaRPr>
          </a:p>
          <a:p>
            <a:pPr algn="ctr" fontAlgn="ctr">
              <a:spcBef>
                <a:spcPct val="0"/>
              </a:spcBef>
              <a:spcAft>
                <a:spcPct val="0"/>
              </a:spcAft>
            </a:pPr>
            <a:r>
              <a:rPr lang="ko-KR" altLang="en-US" sz="525" noProof="1">
                <a:solidFill>
                  <a:schemeClr val="tx1">
                    <a:lumMod val="75000"/>
                    <a:lumOff val="25000"/>
                  </a:schemeClr>
                </a:solidFill>
                <a:latin typeface="Arial" pitchFamily="34" charset="0"/>
              </a:rPr>
              <a:t>다양한 소스로부터 데이터를 확인하여 데이터를 수집</a:t>
            </a:r>
            <a:endParaRPr lang="en-US" altLang="ko-KR" sz="525" dirty="0">
              <a:solidFill>
                <a:schemeClr val="tx1">
                  <a:lumMod val="75000"/>
                  <a:lumOff val="25000"/>
                </a:schemeClr>
              </a:solidFill>
              <a:latin typeface="Arial" pitchFamily="34" charset="0"/>
            </a:endParaRPr>
          </a:p>
        </p:txBody>
      </p:sp>
      <p:cxnSp>
        <p:nvCxnSpPr>
          <p:cNvPr id="32" name="직선 연결선 31"/>
          <p:cNvCxnSpPr/>
          <p:nvPr/>
        </p:nvCxnSpPr>
        <p:spPr>
          <a:xfrm flipV="1">
            <a:off x="1013212" y="3088291"/>
            <a:ext cx="0" cy="589313"/>
          </a:xfrm>
          <a:prstGeom prst="line">
            <a:avLst/>
          </a:prstGeom>
          <a:ln>
            <a:solidFill>
              <a:schemeClr val="tx1">
                <a:lumMod val="85000"/>
                <a:lumOff val="15000"/>
              </a:schemeClr>
            </a:solidFill>
            <a:tailEnd type="none"/>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grpSp>
        <p:nvGrpSpPr>
          <p:cNvPr id="33" name="그룹 44"/>
          <p:cNvGrpSpPr/>
          <p:nvPr/>
        </p:nvGrpSpPr>
        <p:grpSpPr>
          <a:xfrm>
            <a:off x="823900" y="2773219"/>
            <a:ext cx="383828" cy="379502"/>
            <a:chOff x="1151620" y="1578075"/>
            <a:chExt cx="948968" cy="936104"/>
          </a:xfrm>
          <a:effectLst>
            <a:outerShdw blurRad="50800" dist="38100" dir="5400000" algn="t" rotWithShape="0">
              <a:prstClr val="black">
                <a:alpha val="80000"/>
              </a:prstClr>
            </a:outerShdw>
          </a:effectLst>
        </p:grpSpPr>
        <p:sp>
          <p:nvSpPr>
            <p:cNvPr id="34" name="모서리가 둥근 직사각형 33"/>
            <p:cNvSpPr/>
            <p:nvPr/>
          </p:nvSpPr>
          <p:spPr>
            <a:xfrm rot="2700000">
              <a:off x="1151620" y="1578075"/>
              <a:ext cx="936104" cy="936104"/>
            </a:xfrm>
            <a:prstGeom prst="roundRect">
              <a:avLst>
                <a:gd name="adj" fmla="val 8753"/>
              </a:avLst>
            </a:prstGeom>
            <a:solidFill>
              <a:srgbClr val="A67C5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35" name="모서리가 둥근 직사각형 34"/>
            <p:cNvSpPr/>
            <p:nvPr/>
          </p:nvSpPr>
          <p:spPr>
            <a:xfrm rot="2700000">
              <a:off x="1235343" y="1661798"/>
              <a:ext cx="768658" cy="768658"/>
            </a:xfrm>
            <a:prstGeom prst="roundRect">
              <a:avLst>
                <a:gd name="adj" fmla="val 8753"/>
              </a:avLst>
            </a:prstGeom>
            <a:noFill/>
            <a:ln>
              <a:solidFill>
                <a:schemeClr val="bg1"/>
              </a:solidFill>
            </a:ln>
            <a:effectLst>
              <a:innerShdw blurRad="635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36" name="TextBox 35"/>
            <p:cNvSpPr txBox="1"/>
            <p:nvPr/>
          </p:nvSpPr>
          <p:spPr>
            <a:xfrm>
              <a:off x="1326966" y="1784518"/>
              <a:ext cx="773622" cy="569385"/>
            </a:xfrm>
            <a:prstGeom prst="rect">
              <a:avLst/>
            </a:prstGeom>
            <a:noFill/>
          </p:spPr>
          <p:txBody>
            <a:bodyPr wrap="none" rtlCol="0">
              <a:spAutoFit/>
            </a:bodyPr>
            <a:lstStyle/>
            <a:p>
              <a:r>
                <a:rPr lang="en-US" altLang="ko-KR"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rPr>
                <a:t>01</a:t>
              </a:r>
              <a:endParaRPr lang="ko-KR" altLang="en-US"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endParaRPr>
            </a:p>
          </p:txBody>
        </p:sp>
      </p:grpSp>
      <p:sp>
        <p:nvSpPr>
          <p:cNvPr id="37" name="Rectangle 33"/>
          <p:cNvSpPr>
            <a:spLocks noChangeArrowheads="1"/>
          </p:cNvSpPr>
          <p:nvPr/>
        </p:nvSpPr>
        <p:spPr bwMode="auto">
          <a:xfrm>
            <a:off x="2060024" y="3810722"/>
            <a:ext cx="802810" cy="507831"/>
          </a:xfrm>
          <a:prstGeom prst="rect">
            <a:avLst/>
          </a:prstGeom>
          <a:noFill/>
          <a:ln w="9525" algn="ctr">
            <a:noFill/>
            <a:miter lim="800000"/>
            <a:headEnd/>
            <a:tailEnd/>
          </a:ln>
          <a:effectLst/>
        </p:spPr>
        <p:txBody>
          <a:bodyPr wrap="square">
            <a:spAutoFit/>
          </a:bodyPr>
          <a:lstStyle/>
          <a:p>
            <a:pPr algn="ctr" fontAlgn="ctr">
              <a:spcBef>
                <a:spcPct val="0"/>
              </a:spcBef>
              <a:spcAft>
                <a:spcPct val="0"/>
              </a:spcAft>
            </a:pPr>
            <a:r>
              <a:rPr lang="ko-KR" altLang="en-US" sz="600" b="1" dirty="0">
                <a:solidFill>
                  <a:schemeClr val="tx1">
                    <a:lumMod val="75000"/>
                    <a:lumOff val="25000"/>
                  </a:schemeClr>
                </a:solidFill>
                <a:latin typeface="Arial" pitchFamily="34" charset="0"/>
              </a:rPr>
              <a:t>데이터 처리</a:t>
            </a:r>
            <a:endParaRPr lang="en-US" altLang="ko-KR" sz="675" b="1" dirty="0">
              <a:solidFill>
                <a:schemeClr val="tx1">
                  <a:lumMod val="75000"/>
                  <a:lumOff val="25000"/>
                </a:schemeClr>
              </a:solidFill>
              <a:latin typeface="Arial" pitchFamily="34" charset="0"/>
            </a:endParaRPr>
          </a:p>
          <a:p>
            <a:pPr algn="ctr" fontAlgn="ctr">
              <a:spcBef>
                <a:spcPct val="0"/>
              </a:spcBef>
              <a:spcAft>
                <a:spcPct val="0"/>
              </a:spcAft>
            </a:pPr>
            <a:r>
              <a:rPr lang="ko-KR" altLang="en-US" sz="525" noProof="1">
                <a:solidFill>
                  <a:schemeClr val="tx1">
                    <a:lumMod val="75000"/>
                    <a:lumOff val="25000"/>
                  </a:schemeClr>
                </a:solidFill>
                <a:latin typeface="Arial" pitchFamily="34" charset="0"/>
              </a:rPr>
              <a:t>분석이 가능한 형태의 데이터로 변환</a:t>
            </a:r>
            <a:r>
              <a:rPr lang="en-US" altLang="ko-KR" sz="525" noProof="1">
                <a:solidFill>
                  <a:schemeClr val="tx1">
                    <a:lumMod val="75000"/>
                    <a:lumOff val="25000"/>
                  </a:schemeClr>
                </a:solidFill>
                <a:latin typeface="Arial" pitchFamily="34" charset="0"/>
              </a:rPr>
              <a:t>, </a:t>
            </a:r>
            <a:r>
              <a:rPr lang="ko-KR" altLang="en-US" sz="525" noProof="1">
                <a:solidFill>
                  <a:schemeClr val="tx1">
                    <a:lumMod val="75000"/>
                    <a:lumOff val="25000"/>
                  </a:schemeClr>
                </a:solidFill>
                <a:latin typeface="Arial" pitchFamily="34" charset="0"/>
              </a:rPr>
              <a:t>결측데이터 복원</a:t>
            </a:r>
            <a:r>
              <a:rPr lang="en-US" altLang="ko-KR" sz="525" noProof="1">
                <a:solidFill>
                  <a:schemeClr val="tx1">
                    <a:lumMod val="75000"/>
                    <a:lumOff val="25000"/>
                  </a:schemeClr>
                </a:solidFill>
                <a:latin typeface="Arial" pitchFamily="34" charset="0"/>
              </a:rPr>
              <a:t>, </a:t>
            </a:r>
            <a:r>
              <a:rPr lang="ko-KR" altLang="en-US" sz="525" noProof="1">
                <a:solidFill>
                  <a:schemeClr val="tx1">
                    <a:lumMod val="75000"/>
                    <a:lumOff val="25000"/>
                  </a:schemeClr>
                </a:solidFill>
                <a:latin typeface="Arial" pitchFamily="34" charset="0"/>
              </a:rPr>
              <a:t>데이터 품질 향상</a:t>
            </a:r>
            <a:endParaRPr lang="en-US" altLang="ko-KR" sz="525" dirty="0">
              <a:solidFill>
                <a:schemeClr val="tx1">
                  <a:lumMod val="75000"/>
                  <a:lumOff val="25000"/>
                </a:schemeClr>
              </a:solidFill>
              <a:latin typeface="Arial" pitchFamily="34" charset="0"/>
            </a:endParaRPr>
          </a:p>
        </p:txBody>
      </p:sp>
      <p:cxnSp>
        <p:nvCxnSpPr>
          <p:cNvPr id="38" name="직선 연결선 37"/>
          <p:cNvCxnSpPr/>
          <p:nvPr/>
        </p:nvCxnSpPr>
        <p:spPr>
          <a:xfrm flipV="1">
            <a:off x="2470537" y="3088291"/>
            <a:ext cx="0" cy="589313"/>
          </a:xfrm>
          <a:prstGeom prst="line">
            <a:avLst/>
          </a:prstGeom>
          <a:ln>
            <a:solidFill>
              <a:schemeClr val="tx1">
                <a:lumMod val="85000"/>
                <a:lumOff val="15000"/>
              </a:schemeClr>
            </a:solidFill>
            <a:tailEnd type="none"/>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grpSp>
        <p:nvGrpSpPr>
          <p:cNvPr id="39" name="그룹 45"/>
          <p:cNvGrpSpPr/>
          <p:nvPr/>
        </p:nvGrpSpPr>
        <p:grpSpPr>
          <a:xfrm>
            <a:off x="2281225" y="2771035"/>
            <a:ext cx="383828" cy="379502"/>
            <a:chOff x="3094720" y="1578076"/>
            <a:chExt cx="948968" cy="936104"/>
          </a:xfrm>
          <a:effectLst>
            <a:outerShdw blurRad="50800" dist="38100" dir="5400000" algn="t" rotWithShape="0">
              <a:prstClr val="black">
                <a:alpha val="80000"/>
              </a:prstClr>
            </a:outerShdw>
          </a:effectLst>
        </p:grpSpPr>
        <p:sp>
          <p:nvSpPr>
            <p:cNvPr id="40" name="모서리가 둥근 직사각형 39"/>
            <p:cNvSpPr/>
            <p:nvPr/>
          </p:nvSpPr>
          <p:spPr>
            <a:xfrm rot="2700000">
              <a:off x="3094720" y="1578076"/>
              <a:ext cx="936104" cy="936104"/>
            </a:xfrm>
            <a:prstGeom prst="roundRect">
              <a:avLst>
                <a:gd name="adj" fmla="val 8753"/>
              </a:avLst>
            </a:prstGeom>
            <a:solidFill>
              <a:srgbClr val="70605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41" name="모서리가 둥근 직사각형 40"/>
            <p:cNvSpPr/>
            <p:nvPr/>
          </p:nvSpPr>
          <p:spPr>
            <a:xfrm rot="2700000">
              <a:off x="3178443" y="1661799"/>
              <a:ext cx="768658" cy="768658"/>
            </a:xfrm>
            <a:prstGeom prst="roundRect">
              <a:avLst>
                <a:gd name="adj" fmla="val 8753"/>
              </a:avLst>
            </a:prstGeom>
            <a:noFill/>
            <a:ln>
              <a:solidFill>
                <a:schemeClr val="bg1"/>
              </a:solidFill>
            </a:ln>
            <a:effectLst>
              <a:innerShdw blurRad="635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42" name="TextBox 41"/>
            <p:cNvSpPr txBox="1"/>
            <p:nvPr/>
          </p:nvSpPr>
          <p:spPr>
            <a:xfrm>
              <a:off x="3270066" y="1784519"/>
              <a:ext cx="773622" cy="569385"/>
            </a:xfrm>
            <a:prstGeom prst="rect">
              <a:avLst/>
            </a:prstGeom>
            <a:noFill/>
          </p:spPr>
          <p:txBody>
            <a:bodyPr wrap="none" rtlCol="0">
              <a:spAutoFit/>
            </a:bodyPr>
            <a:lstStyle/>
            <a:p>
              <a:r>
                <a:rPr lang="en-US" altLang="ko-KR"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rPr>
                <a:t>02</a:t>
              </a:r>
              <a:endParaRPr lang="ko-KR" altLang="en-US"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endParaRPr>
            </a:p>
          </p:txBody>
        </p:sp>
      </p:grpSp>
      <p:sp>
        <p:nvSpPr>
          <p:cNvPr id="43" name="Rectangle 33"/>
          <p:cNvSpPr>
            <a:spLocks noChangeArrowheads="1"/>
          </p:cNvSpPr>
          <p:nvPr/>
        </p:nvSpPr>
        <p:spPr bwMode="auto">
          <a:xfrm>
            <a:off x="3510205" y="3810722"/>
            <a:ext cx="802810" cy="519373"/>
          </a:xfrm>
          <a:prstGeom prst="rect">
            <a:avLst/>
          </a:prstGeom>
          <a:noFill/>
          <a:ln w="9525" algn="ctr">
            <a:noFill/>
            <a:miter lim="800000"/>
            <a:headEnd/>
            <a:tailEnd/>
          </a:ln>
          <a:effectLst/>
        </p:spPr>
        <p:txBody>
          <a:bodyPr wrap="square">
            <a:spAutoFit/>
          </a:bodyPr>
          <a:lstStyle/>
          <a:p>
            <a:pPr algn="ctr" fontAlgn="ctr">
              <a:spcBef>
                <a:spcPct val="0"/>
              </a:spcBef>
              <a:spcAft>
                <a:spcPct val="0"/>
              </a:spcAft>
            </a:pPr>
            <a:r>
              <a:rPr lang="ko-KR" altLang="en-US" sz="600" b="1" dirty="0">
                <a:solidFill>
                  <a:schemeClr val="tx1">
                    <a:lumMod val="75000"/>
                    <a:lumOff val="25000"/>
                  </a:schemeClr>
                </a:solidFill>
                <a:latin typeface="Arial" pitchFamily="34" charset="0"/>
              </a:rPr>
              <a:t>데이터 분석</a:t>
            </a:r>
            <a:r>
              <a:rPr lang="en-US" altLang="ko-KR" sz="675" b="1" noProof="1">
                <a:solidFill>
                  <a:schemeClr val="tx1">
                    <a:lumMod val="75000"/>
                    <a:lumOff val="25000"/>
                  </a:schemeClr>
                </a:solidFill>
                <a:latin typeface="Arial" pitchFamily="34" charset="0"/>
              </a:rPr>
              <a:t> </a:t>
            </a:r>
            <a:endParaRPr lang="en-US" altLang="ko-KR" sz="675" b="1" dirty="0">
              <a:solidFill>
                <a:schemeClr val="tx1">
                  <a:lumMod val="75000"/>
                  <a:lumOff val="25000"/>
                </a:schemeClr>
              </a:solidFill>
              <a:latin typeface="Arial" pitchFamily="34" charset="0"/>
            </a:endParaRPr>
          </a:p>
          <a:p>
            <a:pPr algn="ctr" fontAlgn="ctr">
              <a:spcBef>
                <a:spcPct val="0"/>
              </a:spcBef>
              <a:spcAft>
                <a:spcPct val="0"/>
              </a:spcAft>
            </a:pPr>
            <a:r>
              <a:rPr lang="ko-KR" altLang="en-US" sz="525" noProof="1">
                <a:solidFill>
                  <a:schemeClr val="tx1">
                    <a:lumMod val="75000"/>
                    <a:lumOff val="25000"/>
                  </a:schemeClr>
                </a:solidFill>
                <a:latin typeface="Arial" pitchFamily="34" charset="0"/>
              </a:rPr>
              <a:t>데이터 분석 알고리즘을 적용하여 데이터로 부터 원하는 결과를 얻어냄</a:t>
            </a:r>
            <a:endParaRPr lang="en-US" altLang="ko-KR" sz="525" dirty="0">
              <a:solidFill>
                <a:schemeClr val="tx1">
                  <a:lumMod val="75000"/>
                  <a:lumOff val="25000"/>
                </a:schemeClr>
              </a:solidFill>
              <a:latin typeface="Arial" pitchFamily="34" charset="0"/>
            </a:endParaRPr>
          </a:p>
        </p:txBody>
      </p:sp>
      <p:cxnSp>
        <p:nvCxnSpPr>
          <p:cNvPr id="44" name="직선 연결선 43"/>
          <p:cNvCxnSpPr/>
          <p:nvPr/>
        </p:nvCxnSpPr>
        <p:spPr>
          <a:xfrm flipV="1">
            <a:off x="3920718" y="3104641"/>
            <a:ext cx="0" cy="589313"/>
          </a:xfrm>
          <a:prstGeom prst="line">
            <a:avLst/>
          </a:prstGeom>
          <a:ln>
            <a:solidFill>
              <a:schemeClr val="tx1">
                <a:lumMod val="85000"/>
                <a:lumOff val="15000"/>
              </a:schemeClr>
            </a:solidFill>
            <a:tailEnd type="none"/>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grpSp>
        <p:nvGrpSpPr>
          <p:cNvPr id="45" name="그룹 46"/>
          <p:cNvGrpSpPr/>
          <p:nvPr/>
        </p:nvGrpSpPr>
        <p:grpSpPr>
          <a:xfrm>
            <a:off x="3731406" y="2732167"/>
            <a:ext cx="383828" cy="379502"/>
            <a:chOff x="5028295" y="1578076"/>
            <a:chExt cx="948968" cy="936104"/>
          </a:xfrm>
          <a:effectLst>
            <a:outerShdw blurRad="50800" dist="38100" dir="5400000" algn="t" rotWithShape="0">
              <a:prstClr val="black">
                <a:alpha val="80000"/>
              </a:prstClr>
            </a:outerShdw>
          </a:effectLst>
        </p:grpSpPr>
        <p:sp>
          <p:nvSpPr>
            <p:cNvPr id="46" name="모서리가 둥근 직사각형 45"/>
            <p:cNvSpPr/>
            <p:nvPr/>
          </p:nvSpPr>
          <p:spPr>
            <a:xfrm rot="2700000">
              <a:off x="5028295" y="1578076"/>
              <a:ext cx="936104" cy="936104"/>
            </a:xfrm>
            <a:prstGeom prst="roundRect">
              <a:avLst>
                <a:gd name="adj" fmla="val 8753"/>
              </a:avLst>
            </a:prstGeom>
            <a:solidFill>
              <a:schemeClr val="bg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47" name="모서리가 둥근 직사각형 46"/>
            <p:cNvSpPr/>
            <p:nvPr/>
          </p:nvSpPr>
          <p:spPr>
            <a:xfrm rot="2700000">
              <a:off x="5112018" y="1661799"/>
              <a:ext cx="768658" cy="768658"/>
            </a:xfrm>
            <a:prstGeom prst="roundRect">
              <a:avLst>
                <a:gd name="adj" fmla="val 8753"/>
              </a:avLst>
            </a:prstGeom>
            <a:noFill/>
            <a:ln>
              <a:solidFill>
                <a:schemeClr val="bg1"/>
              </a:solidFill>
            </a:ln>
            <a:effectLst>
              <a:innerShdw blurRad="635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48" name="TextBox 47"/>
            <p:cNvSpPr txBox="1"/>
            <p:nvPr/>
          </p:nvSpPr>
          <p:spPr>
            <a:xfrm>
              <a:off x="5203641" y="1784519"/>
              <a:ext cx="773622" cy="569385"/>
            </a:xfrm>
            <a:prstGeom prst="rect">
              <a:avLst/>
            </a:prstGeom>
            <a:noFill/>
          </p:spPr>
          <p:txBody>
            <a:bodyPr wrap="none" rtlCol="0">
              <a:spAutoFit/>
            </a:bodyPr>
            <a:lstStyle/>
            <a:p>
              <a:r>
                <a:rPr lang="en-US" altLang="ko-KR"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rPr>
                <a:t>03</a:t>
              </a:r>
              <a:endParaRPr lang="ko-KR" altLang="en-US"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endParaRPr>
            </a:p>
          </p:txBody>
        </p:sp>
      </p:grpSp>
      <p:sp>
        <p:nvSpPr>
          <p:cNvPr id="49" name="Rectangle 33"/>
          <p:cNvSpPr>
            <a:spLocks noChangeArrowheads="1"/>
          </p:cNvSpPr>
          <p:nvPr/>
        </p:nvSpPr>
        <p:spPr bwMode="auto">
          <a:xfrm>
            <a:off x="4967530" y="3810723"/>
            <a:ext cx="802810" cy="507831"/>
          </a:xfrm>
          <a:prstGeom prst="rect">
            <a:avLst/>
          </a:prstGeom>
          <a:noFill/>
          <a:ln w="9525" algn="ctr">
            <a:noFill/>
            <a:miter lim="800000"/>
            <a:headEnd/>
            <a:tailEnd/>
          </a:ln>
          <a:effectLst/>
        </p:spPr>
        <p:txBody>
          <a:bodyPr wrap="square">
            <a:spAutoFit/>
          </a:bodyPr>
          <a:lstStyle/>
          <a:p>
            <a:pPr algn="ctr" fontAlgn="ctr">
              <a:spcBef>
                <a:spcPct val="0"/>
              </a:spcBef>
              <a:spcAft>
                <a:spcPct val="0"/>
              </a:spcAft>
            </a:pPr>
            <a:r>
              <a:rPr lang="ko-KR" altLang="en-US" sz="600" b="1" dirty="0">
                <a:solidFill>
                  <a:schemeClr val="tx1">
                    <a:lumMod val="75000"/>
                    <a:lumOff val="25000"/>
                  </a:schemeClr>
                </a:solidFill>
                <a:latin typeface="Arial" pitchFamily="34" charset="0"/>
              </a:rPr>
              <a:t>분석결과 활용</a:t>
            </a:r>
            <a:endParaRPr lang="en-US" altLang="ko-KR" sz="675" b="1" dirty="0">
              <a:solidFill>
                <a:schemeClr val="tx1">
                  <a:lumMod val="75000"/>
                  <a:lumOff val="25000"/>
                </a:schemeClr>
              </a:solidFill>
              <a:latin typeface="Arial" pitchFamily="34" charset="0"/>
            </a:endParaRPr>
          </a:p>
          <a:p>
            <a:pPr algn="ctr" fontAlgn="ctr">
              <a:spcBef>
                <a:spcPct val="0"/>
              </a:spcBef>
              <a:spcAft>
                <a:spcPct val="0"/>
              </a:spcAft>
            </a:pPr>
            <a:r>
              <a:rPr lang="ko-KR" altLang="en-US" sz="525" noProof="1">
                <a:solidFill>
                  <a:schemeClr val="tx1">
                    <a:lumMod val="75000"/>
                    <a:lumOff val="25000"/>
                  </a:schemeClr>
                </a:solidFill>
                <a:latin typeface="Arial" pitchFamily="34" charset="0"/>
              </a:rPr>
              <a:t>데이터 분석의 결과를 해당 비즈니스의 가치로 전환하기 위한 활동을 수행</a:t>
            </a:r>
            <a:endParaRPr lang="en-US" altLang="ko-KR" sz="525" dirty="0">
              <a:solidFill>
                <a:schemeClr val="tx1">
                  <a:lumMod val="75000"/>
                  <a:lumOff val="25000"/>
                </a:schemeClr>
              </a:solidFill>
              <a:latin typeface="Arial" pitchFamily="34" charset="0"/>
            </a:endParaRPr>
          </a:p>
        </p:txBody>
      </p:sp>
      <p:cxnSp>
        <p:nvCxnSpPr>
          <p:cNvPr id="50" name="직선 연결선 49"/>
          <p:cNvCxnSpPr/>
          <p:nvPr/>
        </p:nvCxnSpPr>
        <p:spPr>
          <a:xfrm flipV="1">
            <a:off x="5378043" y="3082588"/>
            <a:ext cx="0" cy="589313"/>
          </a:xfrm>
          <a:prstGeom prst="line">
            <a:avLst/>
          </a:prstGeom>
          <a:ln>
            <a:solidFill>
              <a:schemeClr val="tx1">
                <a:lumMod val="85000"/>
                <a:lumOff val="15000"/>
              </a:schemeClr>
            </a:solidFill>
            <a:tailEnd type="none"/>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grpSp>
        <p:nvGrpSpPr>
          <p:cNvPr id="51" name="그룹 50"/>
          <p:cNvGrpSpPr/>
          <p:nvPr/>
        </p:nvGrpSpPr>
        <p:grpSpPr>
          <a:xfrm>
            <a:off x="5188730" y="2695216"/>
            <a:ext cx="383828" cy="379502"/>
            <a:chOff x="6971395" y="1578077"/>
            <a:chExt cx="948968" cy="936104"/>
          </a:xfrm>
          <a:effectLst>
            <a:outerShdw blurRad="50800" dist="38100" dir="5400000" algn="t" rotWithShape="0">
              <a:prstClr val="black">
                <a:alpha val="80000"/>
              </a:prstClr>
            </a:outerShdw>
          </a:effectLst>
        </p:grpSpPr>
        <p:sp>
          <p:nvSpPr>
            <p:cNvPr id="52" name="모서리가 둥근 직사각형 51"/>
            <p:cNvSpPr/>
            <p:nvPr/>
          </p:nvSpPr>
          <p:spPr>
            <a:xfrm rot="2700000">
              <a:off x="6971395" y="1578077"/>
              <a:ext cx="936104" cy="936104"/>
            </a:xfrm>
            <a:prstGeom prst="roundRect">
              <a:avLst>
                <a:gd name="adj" fmla="val 8753"/>
              </a:avLst>
            </a:prstGeom>
            <a:solidFill>
              <a:schemeClr val="bg1">
                <a:lumMod val="6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53" name="모서리가 둥근 직사각형 52"/>
            <p:cNvSpPr/>
            <p:nvPr/>
          </p:nvSpPr>
          <p:spPr>
            <a:xfrm rot="2700000">
              <a:off x="7055118" y="1661800"/>
              <a:ext cx="768658" cy="768658"/>
            </a:xfrm>
            <a:prstGeom prst="roundRect">
              <a:avLst>
                <a:gd name="adj" fmla="val 8753"/>
              </a:avLst>
            </a:prstGeom>
            <a:noFill/>
            <a:ln>
              <a:solidFill>
                <a:schemeClr val="bg1"/>
              </a:solidFill>
            </a:ln>
            <a:effectLst>
              <a:innerShdw blurRad="635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50" dirty="0"/>
            </a:p>
          </p:txBody>
        </p:sp>
        <p:sp>
          <p:nvSpPr>
            <p:cNvPr id="54" name="TextBox 53"/>
            <p:cNvSpPr txBox="1"/>
            <p:nvPr/>
          </p:nvSpPr>
          <p:spPr>
            <a:xfrm>
              <a:off x="7146741" y="1784520"/>
              <a:ext cx="773622" cy="569385"/>
            </a:xfrm>
            <a:prstGeom prst="rect">
              <a:avLst/>
            </a:prstGeom>
            <a:noFill/>
          </p:spPr>
          <p:txBody>
            <a:bodyPr wrap="none" rtlCol="0">
              <a:spAutoFit/>
            </a:bodyPr>
            <a:lstStyle/>
            <a:p>
              <a:r>
                <a:rPr lang="en-US" altLang="ko-KR"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rPr>
                <a:t>04</a:t>
              </a:r>
              <a:endParaRPr lang="ko-KR" altLang="en-US" sz="900" b="1" dirty="0">
                <a:ln>
                  <a:solidFill>
                    <a:schemeClr val="bg1"/>
                  </a:solidFill>
                </a:ln>
                <a:solidFill>
                  <a:schemeClr val="bg1"/>
                </a:solidFill>
                <a:effectLst>
                  <a:innerShdw blurRad="63500" dist="50800" dir="13500000">
                    <a:prstClr val="black">
                      <a:alpha val="80000"/>
                    </a:prstClr>
                  </a:innerShdw>
                </a:effectLst>
                <a:latin typeface="Arial" pitchFamily="34" charset="0"/>
                <a:cs typeface="Arial" pitchFamily="34" charset="0"/>
              </a:endParaRPr>
            </a:p>
          </p:txBody>
        </p:sp>
      </p:grpSp>
      <p:pic>
        <p:nvPicPr>
          <p:cNvPr id="61" name="그림 60"/>
          <p:cNvPicPr>
            <a:picLocks noChangeAspect="1"/>
          </p:cNvPicPr>
          <p:nvPr/>
        </p:nvPicPr>
        <p:blipFill>
          <a:blip r:embed="rId2"/>
          <a:stretch>
            <a:fillRect/>
          </a:stretch>
        </p:blipFill>
        <p:spPr>
          <a:xfrm>
            <a:off x="4239090" y="725854"/>
            <a:ext cx="2052228" cy="1615526"/>
          </a:xfrm>
          <a:prstGeom prst="rect">
            <a:avLst/>
          </a:prstGeom>
        </p:spPr>
      </p:pic>
    </p:spTree>
    <p:extLst>
      <p:ext uri="{BB962C8B-B14F-4D97-AF65-F5344CB8AC3E}">
        <p14:creationId xmlns:p14="http://schemas.microsoft.com/office/powerpoint/2010/main" val="1794328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defRPr/>
            </a:pPr>
            <a:r>
              <a:rPr lang="ko-KR" altLang="en-US" dirty="0">
                <a:ea typeface="굴림" charset="-127"/>
              </a:rPr>
              <a:t>결측 데이터 처리 방법</a:t>
            </a:r>
            <a:endParaRPr lang="en-US" altLang="ko-KR" dirty="0">
              <a:ea typeface="굴림" charset="-127"/>
            </a:endParaRPr>
          </a:p>
        </p:txBody>
      </p:sp>
      <p:sp>
        <p:nvSpPr>
          <p:cNvPr id="2" name="내용 개체 틀 1"/>
          <p:cNvSpPr>
            <a:spLocks noGrp="1"/>
          </p:cNvSpPr>
          <p:nvPr>
            <p:ph idx="1"/>
          </p:nvPr>
        </p:nvSpPr>
        <p:spPr/>
        <p:txBody>
          <a:bodyPr>
            <a:normAutofit/>
          </a:bodyPr>
          <a:lstStyle/>
          <a:p>
            <a:pPr algn="just"/>
            <a:r>
              <a:rPr lang="en-US" altLang="ko-KR" spc="-23" dirty="0">
                <a:latin typeface="Arial" panose="020B0604020202020204" pitchFamily="34" charset="0"/>
                <a:cs typeface="Arial" panose="020B0604020202020204" pitchFamily="34" charset="0"/>
              </a:rPr>
              <a:t>Other Multiple Imputation Techniques </a:t>
            </a:r>
          </a:p>
          <a:p>
            <a:pPr lvl="1" algn="just"/>
            <a:r>
              <a:rPr lang="en-US" altLang="ko-KR" spc="-23" dirty="0">
                <a:latin typeface="Arial" panose="020B0604020202020204" pitchFamily="34" charset="0"/>
                <a:cs typeface="Arial" panose="020B0604020202020204" pitchFamily="34" charset="0"/>
              </a:rPr>
              <a:t>Random Forest Imputation</a:t>
            </a:r>
          </a:p>
          <a:p>
            <a:pPr lvl="2" algn="just"/>
            <a:r>
              <a:rPr lang="en-US" altLang="ko-KR" spc="-23" dirty="0">
                <a:latin typeface="Arial" panose="020B0604020202020204" pitchFamily="34" charset="0"/>
                <a:cs typeface="Arial" panose="020B0604020202020204" pitchFamily="34" charset="0"/>
              </a:rPr>
              <a:t>Random Forest is a nonparametric replacement method that can be applied to various types of variables that work well on both randomly missing and non-randomly missing data.</a:t>
            </a:r>
          </a:p>
          <a:p>
            <a:pPr lvl="2" algn="just"/>
            <a:r>
              <a:rPr lang="en-US" altLang="ko-KR" spc="-23" dirty="0">
                <a:latin typeface="Arial" panose="020B0604020202020204" pitchFamily="34" charset="0"/>
                <a:cs typeface="Arial" panose="020B0604020202020204" pitchFamily="34" charset="0"/>
              </a:rPr>
              <a:t>One caveat is that random forests work best on large datasets, and using random forests on small datasets risks over-consensus.</a:t>
            </a:r>
          </a:p>
          <a:p>
            <a:pPr lvl="1" algn="just"/>
            <a:r>
              <a:rPr lang="en-US" altLang="ko-KR" spc="-23" dirty="0">
                <a:latin typeface="Arial" panose="020B0604020202020204" pitchFamily="34" charset="0"/>
                <a:cs typeface="Arial" panose="020B0604020202020204" pitchFamily="34" charset="0"/>
              </a:rPr>
              <a:t>K Nearest Neighbor Imputation</a:t>
            </a:r>
          </a:p>
          <a:p>
            <a:pPr lvl="2" algn="just"/>
            <a:r>
              <a:rPr lang="en-US" altLang="ko-KR" spc="-23" dirty="0">
                <a:latin typeface="Arial" panose="020B0604020202020204" pitchFamily="34" charset="0"/>
                <a:cs typeface="Arial" panose="020B0604020202020204" pitchFamily="34" charset="0"/>
              </a:rPr>
              <a:t>k-NN replaces missing attribute values ​​based on the nearest </a:t>
            </a:r>
            <a:r>
              <a:rPr lang="en-US" altLang="ko-KR" i="1" spc="-23" dirty="0">
                <a:latin typeface="Arial" panose="020B0604020202020204" pitchFamily="34" charset="0"/>
                <a:cs typeface="Arial" panose="020B0604020202020204" pitchFamily="34" charset="0"/>
              </a:rPr>
              <a:t>K</a:t>
            </a:r>
            <a:r>
              <a:rPr lang="en-US" altLang="ko-KR" spc="-23" dirty="0">
                <a:latin typeface="Arial" panose="020B0604020202020204" pitchFamily="34" charset="0"/>
                <a:cs typeface="Arial" panose="020B0604020202020204" pitchFamily="34" charset="0"/>
              </a:rPr>
              <a:t> neighbor and neighbors are determined by distance measurements. </a:t>
            </a:r>
          </a:p>
          <a:p>
            <a:pPr lvl="2" algn="just"/>
            <a:r>
              <a:rPr lang="en-US" altLang="ko-KR" spc="-23" dirty="0">
                <a:latin typeface="Arial" panose="020B0604020202020204" pitchFamily="34" charset="0"/>
                <a:cs typeface="Arial" panose="020B0604020202020204" pitchFamily="34" charset="0"/>
              </a:rPr>
              <a:t>When K neighbors are determined, the missing value is replaced by taking the mean / medium or mode of the known attribute value of the missing attribute.</a:t>
            </a:r>
          </a:p>
          <a:p>
            <a:pPr lvl="1" algn="just"/>
            <a:r>
              <a:rPr lang="en-US" altLang="ko-KR" spc="-23" dirty="0">
                <a:latin typeface="Arial" panose="020B0604020202020204" pitchFamily="34" charset="0"/>
                <a:cs typeface="Arial" panose="020B0604020202020204" pitchFamily="34" charset="0"/>
              </a:rPr>
              <a:t>Expectation-Maximization Imputation</a:t>
            </a:r>
          </a:p>
          <a:p>
            <a:pPr lvl="2" algn="just"/>
            <a:r>
              <a:rPr lang="en-US" altLang="ko-KR" spc="-23" dirty="0">
                <a:latin typeface="Arial" panose="020B0604020202020204" pitchFamily="34" charset="0"/>
                <a:cs typeface="Arial" panose="020B0604020202020204" pitchFamily="34" charset="0"/>
              </a:rPr>
              <a:t>EM (Expectation-Maximization) is a type of maximum likelihood method that can be used to create a new data set, and all missing values ​​are replaced with values ​​estimated by the maximum likelihood method</a:t>
            </a:r>
          </a:p>
          <a:p>
            <a:pPr lvl="2" algn="just"/>
            <a:r>
              <a:rPr lang="en-US" altLang="ko-KR" spc="-23" dirty="0">
                <a:latin typeface="Arial" panose="020B0604020202020204" pitchFamily="34" charset="0"/>
                <a:cs typeface="Arial" panose="020B0604020202020204" pitchFamily="34" charset="0"/>
              </a:rPr>
              <a:t>The EM algorithm consists of 3 phase</a:t>
            </a:r>
          </a:p>
          <a:p>
            <a:pPr lvl="3" algn="just"/>
            <a:r>
              <a:rPr lang="en-US" altLang="ko-KR" spc="-23" dirty="0">
                <a:latin typeface="Arial" panose="020B0604020202020204" pitchFamily="34" charset="0"/>
                <a:cs typeface="Arial" panose="020B0604020202020204" pitchFamily="34" charset="0"/>
              </a:rPr>
              <a:t>1) Expected phase:  Estimated various parameters(e.g. variance, covariance and mean) using list-specific deletions. </a:t>
            </a:r>
          </a:p>
          <a:p>
            <a:pPr lvl="3" algn="just"/>
            <a:r>
              <a:rPr lang="en-US" altLang="ko-KR" spc="-23" dirty="0">
                <a:latin typeface="Arial" panose="020B0604020202020204" pitchFamily="34" charset="0"/>
                <a:cs typeface="Arial" panose="020B0604020202020204" pitchFamily="34" charset="0"/>
              </a:rPr>
              <a:t>2) Imputation phase:  Use these estimates to create a regression equation that predicts missing data.</a:t>
            </a:r>
          </a:p>
          <a:p>
            <a:pPr lvl="3" algn="just"/>
            <a:r>
              <a:rPr lang="en-US" altLang="ko-KR" spc="-23" dirty="0">
                <a:latin typeface="Arial" panose="020B0604020202020204" pitchFamily="34" charset="0"/>
                <a:cs typeface="Arial" panose="020B0604020202020204" pitchFamily="34" charset="0"/>
              </a:rPr>
              <a:t>3) Maximizing phase: Uses these equations to fill in the missing data.</a:t>
            </a:r>
          </a:p>
          <a:p>
            <a:pPr lvl="2" algn="just"/>
            <a:r>
              <a:rPr lang="en-US" altLang="ko-KR" spc="-23" dirty="0">
                <a:latin typeface="Arial" panose="020B0604020202020204" pitchFamily="34" charset="0"/>
                <a:cs typeface="Arial" panose="020B0604020202020204" pitchFamily="34" charset="0"/>
              </a:rPr>
              <a:t>Then repeat the expected step with the new parameters. The new regression equation is determined to "fill" the missing data. Expectation and maximization steps are repeated until the system stabilizes.</a:t>
            </a:r>
          </a:p>
        </p:txBody>
      </p:sp>
    </p:spTree>
    <p:extLst>
      <p:ext uri="{BB962C8B-B14F-4D97-AF65-F5344CB8AC3E}">
        <p14:creationId xmlns:p14="http://schemas.microsoft.com/office/powerpoint/2010/main" val="867441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just"/>
            <a:r>
              <a:rPr lang="ko-KR" altLang="en-US" sz="1800" spc="-23" dirty="0"/>
              <a:t>특별한 유형의 데이터를 처리하기 위한 다중 대체 방법</a:t>
            </a:r>
            <a:endParaRPr lang="en-US" altLang="ko-KR" sz="1800" spc="-23" dirty="0"/>
          </a:p>
        </p:txBody>
      </p:sp>
      <p:sp>
        <p:nvSpPr>
          <p:cNvPr id="2" name="내용 개체 틀 1"/>
          <p:cNvSpPr>
            <a:spLocks noGrp="1"/>
          </p:cNvSpPr>
          <p:nvPr>
            <p:ph idx="1"/>
          </p:nvPr>
        </p:nvSpPr>
        <p:spPr/>
        <p:txBody>
          <a:bodyPr>
            <a:normAutofit/>
          </a:bodyPr>
          <a:lstStyle/>
          <a:p>
            <a:pPr algn="just"/>
            <a:r>
              <a:rPr lang="ko-KR" altLang="en-US" spc="-23" dirty="0">
                <a:latin typeface="Arial" panose="020B0604020202020204" pitchFamily="34" charset="0"/>
                <a:cs typeface="Arial" panose="020B0604020202020204" pitchFamily="34" charset="0"/>
              </a:rPr>
              <a:t>이벤트 로그 복구를 위한 </a:t>
            </a:r>
            <a:r>
              <a:rPr lang="en-US" altLang="ko-KR" spc="-23" dirty="0">
                <a:latin typeface="Arial" panose="020B0604020202020204" pitchFamily="34" charset="0"/>
                <a:cs typeface="Arial" panose="020B0604020202020204" pitchFamily="34" charset="0"/>
              </a:rPr>
              <a:t>Likelihood </a:t>
            </a:r>
            <a:r>
              <a:rPr lang="ko-KR" altLang="en-US" spc="-23" dirty="0">
                <a:latin typeface="Arial" panose="020B0604020202020204" pitchFamily="34" charset="0"/>
                <a:cs typeface="Arial" panose="020B0604020202020204" pitchFamily="34" charset="0"/>
              </a:rPr>
              <a:t>기반 다중 대체</a:t>
            </a:r>
            <a:endParaRPr lang="en-US" altLang="ko-KR" spc="-23" dirty="0">
              <a:latin typeface="Arial" panose="020B0604020202020204" pitchFamily="34" charset="0"/>
              <a:cs typeface="Arial" panose="020B0604020202020204" pitchFamily="34" charset="0"/>
            </a:endParaRPr>
          </a:p>
          <a:p>
            <a:pPr algn="just"/>
            <a:endParaRPr lang="en-US" altLang="ko-KR" spc="-23"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6" name="표 5">
                <a:extLst>
                  <a:ext uri="{FF2B5EF4-FFF2-40B4-BE49-F238E27FC236}">
                    <a16:creationId xmlns:a16="http://schemas.microsoft.com/office/drawing/2014/main" id="{08144D5F-3BD2-4180-BBD8-DB5AF86C0368}"/>
                  </a:ext>
                </a:extLst>
              </p:cNvPr>
              <p:cNvGraphicFramePr>
                <a:graphicFrameLocks noGrp="1"/>
              </p:cNvGraphicFramePr>
              <p:nvPr>
                <p:extLst>
                  <p:ext uri="{D42A27DB-BD31-4B8C-83A1-F6EECF244321}">
                    <p14:modId xmlns:p14="http://schemas.microsoft.com/office/powerpoint/2010/main" val="4043882951"/>
                  </p:ext>
                </p:extLst>
              </p:nvPr>
            </p:nvGraphicFramePr>
            <p:xfrm>
              <a:off x="1143000" y="1212073"/>
              <a:ext cx="4157530" cy="3515716"/>
            </p:xfrm>
            <a:graphic>
              <a:graphicData uri="http://schemas.openxmlformats.org/drawingml/2006/table">
                <a:tbl>
                  <a:tblPr firstRow="1" bandRow="1">
                    <a:tableStyleId>{5940675A-B579-460E-94D1-54222C63F5DA}</a:tableStyleId>
                  </a:tblPr>
                  <a:tblGrid>
                    <a:gridCol w="193750">
                      <a:extLst>
                        <a:ext uri="{9D8B030D-6E8A-4147-A177-3AD203B41FA5}">
                          <a16:colId xmlns:a16="http://schemas.microsoft.com/office/drawing/2014/main" val="1906729364"/>
                        </a:ext>
                      </a:extLst>
                    </a:gridCol>
                    <a:gridCol w="291518">
                      <a:extLst>
                        <a:ext uri="{9D8B030D-6E8A-4147-A177-3AD203B41FA5}">
                          <a16:colId xmlns:a16="http://schemas.microsoft.com/office/drawing/2014/main" val="937632059"/>
                        </a:ext>
                      </a:extLst>
                    </a:gridCol>
                    <a:gridCol w="904390">
                      <a:extLst>
                        <a:ext uri="{9D8B030D-6E8A-4147-A177-3AD203B41FA5}">
                          <a16:colId xmlns:a16="http://schemas.microsoft.com/office/drawing/2014/main" val="1025416557"/>
                        </a:ext>
                      </a:extLst>
                    </a:gridCol>
                    <a:gridCol w="618467">
                      <a:extLst>
                        <a:ext uri="{9D8B030D-6E8A-4147-A177-3AD203B41FA5}">
                          <a16:colId xmlns:a16="http://schemas.microsoft.com/office/drawing/2014/main" val="1679275391"/>
                        </a:ext>
                      </a:extLst>
                    </a:gridCol>
                    <a:gridCol w="556930">
                      <a:extLst>
                        <a:ext uri="{9D8B030D-6E8A-4147-A177-3AD203B41FA5}">
                          <a16:colId xmlns:a16="http://schemas.microsoft.com/office/drawing/2014/main" val="1610933328"/>
                        </a:ext>
                      </a:extLst>
                    </a:gridCol>
                    <a:gridCol w="236423">
                      <a:extLst>
                        <a:ext uri="{9D8B030D-6E8A-4147-A177-3AD203B41FA5}">
                          <a16:colId xmlns:a16="http://schemas.microsoft.com/office/drawing/2014/main" val="2425466068"/>
                        </a:ext>
                      </a:extLst>
                    </a:gridCol>
                    <a:gridCol w="678026">
                      <a:extLst>
                        <a:ext uri="{9D8B030D-6E8A-4147-A177-3AD203B41FA5}">
                          <a16:colId xmlns:a16="http://schemas.microsoft.com/office/drawing/2014/main" val="1429727977"/>
                        </a:ext>
                      </a:extLst>
                    </a:gridCol>
                    <a:gridCol w="678026">
                      <a:extLst>
                        <a:ext uri="{9D8B030D-6E8A-4147-A177-3AD203B41FA5}">
                          <a16:colId xmlns:a16="http://schemas.microsoft.com/office/drawing/2014/main" val="46472598"/>
                        </a:ext>
                      </a:extLst>
                    </a:gridCol>
                  </a:tblGrid>
                  <a:tr h="131080">
                    <a:tc>
                      <a:txBody>
                        <a:bodyPr/>
                        <a:lstStyle/>
                        <a:p>
                          <a:pPr algn="l" latinLnBrk="1"/>
                          <a:endParaRPr lang="ko-KR" altLang="en-US" sz="5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baseline="0" dirty="0">
                              <a:latin typeface="Times New Roman" panose="02020603050405020304" pitchFamily="18" charset="0"/>
                              <a:cs typeface="Times New Roman" panose="02020603050405020304" pitchFamily="18" charset="0"/>
                            </a:rPr>
                            <a:t>Case</a:t>
                          </a:r>
                          <a:endParaRPr lang="ko-KR" altLang="en-US" sz="7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baseline="0" dirty="0">
                              <a:latin typeface="Times New Roman" panose="02020603050405020304" pitchFamily="18" charset="0"/>
                              <a:cs typeface="Times New Roman" panose="02020603050405020304" pitchFamily="18" charset="0"/>
                            </a:rPr>
                            <a:t>Activity</a:t>
                          </a:r>
                          <a:endParaRPr lang="ko-KR" altLang="en-US" sz="7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Resource</a:t>
                          </a:r>
                          <a:endParaRPr lang="ko-KR" altLang="en-US" sz="700" b="1" kern="1200" baseline="0" dirty="0">
                            <a:solidFill>
                              <a:schemeClr val="tx1"/>
                            </a:solidFill>
                            <a:latin typeface="Times New Roman" panose="02020603050405020304" pitchFamily="18" charset="0"/>
                            <a:ea typeface="+mn-ea"/>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Part Desc.</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500" b="1" i="1" baseline="0" smtClean="0">
                                    <a:latin typeface="Cambria Math" panose="02040503050406030204" pitchFamily="18" charset="0"/>
                                    <a:cs typeface="Times New Roman" panose="02020603050405020304" pitchFamily="18" charset="0"/>
                                  </a:rPr>
                                  <m:t>⋯</m:t>
                                </m:r>
                              </m:oMath>
                            </m:oMathPara>
                          </a14:m>
                          <a:endParaRPr lang="ko-KR" altLang="en-US" sz="500" b="1" baseline="0" dirty="0">
                            <a:latin typeface="Times New Roman" panose="02020603050405020304" pitchFamily="18" charset="0"/>
                            <a:cs typeface="Times New Roman" panose="02020603050405020304" pitchFamily="18" charset="0"/>
                          </a:endParaRPr>
                        </a:p>
                        <a:p>
                          <a:pPr algn="ctr" latinLnBrk="1"/>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Start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End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70817"/>
                      </a:ext>
                    </a:extLst>
                  </a:tr>
                  <a:tr h="144832">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a:t>
                          </a:r>
                          <a:endParaRPr lang="ko-KR" altLang="en-US" sz="8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4</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vMerge="1">
                      <a:txBody>
                        <a:bodyPr/>
                        <a:lstStyle/>
                        <a:p>
                          <a:pPr algn="ctr" latinLnBrk="1"/>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2012-01-29 23:24</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05:43</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604546768"/>
                      </a:ext>
                    </a:extLst>
                  </a:tr>
                  <a:tr h="144832">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algn="ctr" latinLnBrk="1"/>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lnT w="12700" cmpd="sng">
                          <a:noFill/>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05:44</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06:42</a:t>
                          </a:r>
                        </a:p>
                      </a:txBody>
                      <a:tcPr marL="7144" marR="7144" marT="7144" marB="0" anchor="ctr">
                        <a:solidFill>
                          <a:schemeClr val="bg1"/>
                        </a:solidFill>
                      </a:tcPr>
                    </a:tc>
                    <a:extLst>
                      <a:ext uri="{0D108BD9-81ED-4DB2-BD59-A6C34878D82A}">
                        <a16:rowId xmlns:a16="http://schemas.microsoft.com/office/drawing/2014/main" val="1102247920"/>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06:59</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bg1"/>
                        </a:solidFill>
                      </a:tcPr>
                    </a:tc>
                    <a:extLst>
                      <a:ext uri="{0D108BD9-81ED-4DB2-BD59-A6C34878D82A}">
                        <a16:rowId xmlns:a16="http://schemas.microsoft.com/office/drawing/2014/main" val="3719508194"/>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10:58</a:t>
                          </a:r>
                        </a:p>
                      </a:txBody>
                      <a:tcPr marL="7144" marR="7144" marT="7144" marB="0" anchor="ctr">
                        <a:solidFill>
                          <a:schemeClr val="bg1"/>
                        </a:solidFill>
                      </a:tcPr>
                    </a:tc>
                    <a:extLst>
                      <a:ext uri="{0D108BD9-81ED-4DB2-BD59-A6C34878D82A}">
                        <a16:rowId xmlns:a16="http://schemas.microsoft.com/office/drawing/2014/main" val="2961152048"/>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2012-01-31 13:20</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2012-01-31 14:50</a:t>
                          </a:r>
                        </a:p>
                      </a:txBody>
                      <a:tcPr marL="7144" marR="7144" marT="7144" marB="0" anchor="ctr">
                        <a:solidFill>
                          <a:schemeClr val="bg1"/>
                        </a:solidFill>
                      </a:tcPr>
                    </a:tc>
                    <a:extLst>
                      <a:ext uri="{0D108BD9-81ED-4DB2-BD59-A6C34878D82A}">
                        <a16:rowId xmlns:a16="http://schemas.microsoft.com/office/drawing/2014/main" val="1808483924"/>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6</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7</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38576" marR="38576" marT="19289" marB="19289" anchor="ct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2012-02-01 08:18</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2012-02-01 08:27</a:t>
                          </a:r>
                        </a:p>
                      </a:txBody>
                      <a:tcPr marL="7144" marR="7144" marT="7144" marB="0" anchor="ctr"/>
                    </a:tc>
                    <a:extLst>
                      <a:ext uri="{0D108BD9-81ED-4DB2-BD59-A6C34878D82A}">
                        <a16:rowId xmlns:a16="http://schemas.microsoft.com/office/drawing/2014/main" val="1768505696"/>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a:latin typeface="Times New Roman" panose="02020603050405020304" pitchFamily="18" charset="0"/>
                              <a:cs typeface="Times New Roman" panose="02020603050405020304" pitchFamily="18" charset="0"/>
                            </a:rPr>
                            <a:t>e</a:t>
                          </a:r>
                          <a:r>
                            <a:rPr lang="en-US" altLang="ko-KR" sz="800" b="1" baseline="-25000">
                              <a:latin typeface="Times New Roman" panose="02020603050405020304" pitchFamily="18" charset="0"/>
                              <a:cs typeface="Times New Roman" panose="02020603050405020304" pitchFamily="18" charset="0"/>
                            </a:rPr>
                            <a:t>7</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a:latin typeface="Times New Roman" panose="02020603050405020304" pitchFamily="18" charset="0"/>
                              <a:cs typeface="Times New Roman" panose="02020603050405020304" pitchFamily="18" charset="0"/>
                            </a:rPr>
                            <a:t>Case</a:t>
                          </a:r>
                          <a:r>
                            <a:rPr lang="en-US" altLang="ko-KR" sz="700" b="0" i="0" baseline="-2500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a:solidFill>
                                <a:schemeClr val="tx1"/>
                              </a:solidFill>
                              <a:latin typeface="Times New Roman" panose="02020603050405020304" pitchFamily="18" charset="0"/>
                              <a:ea typeface="+mn-ea"/>
                              <a:cs typeface="Times New Roman" panose="02020603050405020304" pitchFamily="18" charset="0"/>
                            </a:rPr>
                            <a:t>Lapping</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endPar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01:15</a:t>
                          </a:r>
                        </a:p>
                      </a:txBody>
                      <a:tcPr marL="7144" marR="7144" marT="7144" marB="0" anchor="ctr"/>
                    </a:tc>
                    <a:extLst>
                      <a:ext uri="{0D108BD9-81ED-4DB2-BD59-A6C34878D82A}">
                        <a16:rowId xmlns:a16="http://schemas.microsoft.com/office/drawing/2014/main" val="195047706"/>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8</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lnT w="12700" cmpd="sng">
                          <a:noFill/>
                        </a:lnT>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01:15</a:t>
                          </a:r>
                        </a:p>
                      </a:txBody>
                      <a:tcPr marL="7144" marR="7144" marT="7144" marB="0" anchor="ctr"/>
                    </a:tc>
                    <a:extLst>
                      <a:ext uri="{0D108BD9-81ED-4DB2-BD59-A6C34878D82A}">
                        <a16:rowId xmlns:a16="http://schemas.microsoft.com/office/drawing/2014/main" val="896202765"/>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i="1" baseline="-25000" dirty="0">
                              <a:latin typeface="Times New Roman" panose="02020603050405020304" pitchFamily="18" charset="0"/>
                              <a:cs typeface="Times New Roman" panose="02020603050405020304" pitchFamily="18" charset="0"/>
                            </a:rPr>
                            <a:t>9</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09:05</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10:20</a:t>
                          </a:r>
                        </a:p>
                      </a:txBody>
                      <a:tcPr marL="7144" marR="7144" marT="7144" marB="0" anchor="ctr"/>
                    </a:tc>
                    <a:extLst>
                      <a:ext uri="{0D108BD9-81ED-4DB2-BD59-A6C34878D82A}">
                        <a16:rowId xmlns:a16="http://schemas.microsoft.com/office/drawing/2014/main" val="1203544542"/>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10</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lnT w="12700" cmpd="sng">
                          <a:noFill/>
                        </a:lnT>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09:05</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09:38</a:t>
                          </a:r>
                        </a:p>
                      </a:txBody>
                      <a:tcPr marL="7144" marR="7144" marT="7144" marB="0" anchor="ctr"/>
                    </a:tc>
                    <a:extLst>
                      <a:ext uri="{0D108BD9-81ED-4DB2-BD59-A6C34878D82A}">
                        <a16:rowId xmlns:a16="http://schemas.microsoft.com/office/drawing/2014/main" val="1451308010"/>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11</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3</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09:13</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13:37</a:t>
                          </a:r>
                        </a:p>
                      </a:txBody>
                      <a:tcPr marL="7144" marR="7144" marT="7144" marB="0" anchor="ctr"/>
                    </a:tc>
                    <a:extLst>
                      <a:ext uri="{0D108BD9-81ED-4DB2-BD59-A6C34878D82A}">
                        <a16:rowId xmlns:a16="http://schemas.microsoft.com/office/drawing/2014/main" val="2854295838"/>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3</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38576" marR="38576" marT="19289" marB="19289"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13:37</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15:27</a:t>
                          </a:r>
                        </a:p>
                      </a:txBody>
                      <a:tcPr marL="7144" marR="7144" marT="7144" marB="0" anchor="ctr"/>
                    </a:tc>
                    <a:extLst>
                      <a:ext uri="{0D108BD9-81ED-4DB2-BD59-A6C34878D82A}">
                        <a16:rowId xmlns:a16="http://schemas.microsoft.com/office/drawing/2014/main" val="2777102497"/>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06:59</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07:59</a:t>
                          </a:r>
                        </a:p>
                      </a:txBody>
                      <a:tcPr marL="7144" marR="7144" marT="7144" marB="0" anchor="ctr"/>
                    </a:tc>
                    <a:extLst>
                      <a:ext uri="{0D108BD9-81ED-4DB2-BD59-A6C34878D82A}">
                        <a16:rowId xmlns:a16="http://schemas.microsoft.com/office/drawing/2014/main" val="522697973"/>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12:11</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16:12</a:t>
                          </a:r>
                        </a:p>
                      </a:txBody>
                      <a:tcPr marL="7144" marR="7144" marT="7144" marB="0" anchor="ctr"/>
                    </a:tc>
                    <a:extLst>
                      <a:ext uri="{0D108BD9-81ED-4DB2-BD59-A6C34878D82A}">
                        <a16:rowId xmlns:a16="http://schemas.microsoft.com/office/drawing/2014/main" val="2661227167"/>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12:43</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13:58</a:t>
                          </a:r>
                        </a:p>
                      </a:txBody>
                      <a:tcPr marL="7144" marR="7144" marT="7144" marB="0" anchor="ctr"/>
                    </a:tc>
                    <a:extLst>
                      <a:ext uri="{0D108BD9-81ED-4DB2-BD59-A6C34878D82A}">
                        <a16:rowId xmlns:a16="http://schemas.microsoft.com/office/drawing/2014/main" val="3464669093"/>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16</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2012-02-17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2012-02-17 01:00</a:t>
                          </a:r>
                        </a:p>
                      </a:txBody>
                      <a:tcPr marL="7144" marR="7144" marT="7144" marB="0" anchor="ctr"/>
                    </a:tc>
                    <a:extLst>
                      <a:ext uri="{0D108BD9-81ED-4DB2-BD59-A6C34878D82A}">
                        <a16:rowId xmlns:a16="http://schemas.microsoft.com/office/drawing/2014/main" val="1543397226"/>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17</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 </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07:01</a:t>
                          </a:r>
                        </a:p>
                      </a:txBody>
                      <a:tcPr marL="7144" marR="7144" marT="7144" marB="0" anchor="ctr"/>
                    </a:tc>
                    <a:tc>
                      <a:txBody>
                        <a:bodyPr/>
                        <a:lstStyle/>
                        <a:p>
                          <a:pPr marL="0" algn="ctr" defTabSz="685800" rtl="0" eaLnBrk="1" fontAlgn="ctr" latinLnBrk="1" hangingPunct="1"/>
                          <a:r>
                            <a:rPr lang="en-US" altLang="ko-KR" sz="600" b="1" kern="1200" baseline="0">
                              <a:solidFill>
                                <a:schemeClr val="tx1"/>
                              </a:solidFill>
                              <a:latin typeface="Times New Roman" panose="02020603050405020304" pitchFamily="18" charset="0"/>
                              <a:ea typeface="+mn-ea"/>
                              <a:cs typeface="Times New Roman" panose="02020603050405020304" pitchFamily="18" charset="0"/>
                            </a:rPr>
                            <a:t>2012-01-17 11:05</a:t>
                          </a:r>
                        </a:p>
                      </a:txBody>
                      <a:tcPr marL="7144" marR="7144" marT="7144" marB="0" anchor="ctr"/>
                    </a:tc>
                    <a:extLst>
                      <a:ext uri="{0D108BD9-81ED-4DB2-BD59-A6C34878D82A}">
                        <a16:rowId xmlns:a16="http://schemas.microsoft.com/office/drawing/2014/main" val="2614066160"/>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18</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11:06</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11:15</a:t>
                          </a:r>
                        </a:p>
                      </a:txBody>
                      <a:tcPr marL="7144" marR="7144" marT="7144" marB="0" anchor="ctr"/>
                    </a:tc>
                    <a:extLst>
                      <a:ext uri="{0D108BD9-81ED-4DB2-BD59-A6C34878D82A}">
                        <a16:rowId xmlns:a16="http://schemas.microsoft.com/office/drawing/2014/main" val="2130865451"/>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19</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19:24</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20:01</a:t>
                          </a:r>
                        </a:p>
                      </a:txBody>
                      <a:tcPr marL="7144" marR="7144" marT="7144" marB="0" anchor="ctr"/>
                    </a:tc>
                    <a:extLst>
                      <a:ext uri="{0D108BD9-81ED-4DB2-BD59-A6C34878D82A}">
                        <a16:rowId xmlns:a16="http://schemas.microsoft.com/office/drawing/2014/main" val="1082854568"/>
                      </a:ext>
                    </a:extLst>
                  </a:tr>
                  <a:tr h="144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20</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20:01</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23:43</a:t>
                          </a:r>
                        </a:p>
                      </a:txBody>
                      <a:tcPr marL="7144" marR="7144" marT="7144" marB="0" anchor="ctr"/>
                    </a:tc>
                    <a:extLst>
                      <a:ext uri="{0D108BD9-81ED-4DB2-BD59-A6C34878D82A}">
                        <a16:rowId xmlns:a16="http://schemas.microsoft.com/office/drawing/2014/main" val="2051335040"/>
                      </a:ext>
                    </a:extLst>
                  </a:tr>
                  <a:tr h="14483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vMerge="1">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endParaRPr lang="ko-KR" altLang="en-US" sz="105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extLst>
                      <a:ext uri="{0D108BD9-81ED-4DB2-BD59-A6C34878D82A}">
                        <a16:rowId xmlns:a16="http://schemas.microsoft.com/office/drawing/2014/main" val="1056388714"/>
                      </a:ext>
                    </a:extLst>
                  </a:tr>
                </a:tbl>
              </a:graphicData>
            </a:graphic>
          </p:graphicFrame>
        </mc:Choice>
        <mc:Fallback xmlns="">
          <p:graphicFrame>
            <p:nvGraphicFramePr>
              <p:cNvPr id="6" name="표 5">
                <a:extLst>
                  <a:ext uri="{FF2B5EF4-FFF2-40B4-BE49-F238E27FC236}">
                    <a16:creationId xmlns:a16="http://schemas.microsoft.com/office/drawing/2014/main" id="{08144D5F-3BD2-4180-BBD8-DB5AF86C0368}"/>
                  </a:ext>
                </a:extLst>
              </p:cNvPr>
              <p:cNvGraphicFramePr>
                <a:graphicFrameLocks noGrp="1"/>
              </p:cNvGraphicFramePr>
              <p:nvPr>
                <p:extLst>
                  <p:ext uri="{D42A27DB-BD31-4B8C-83A1-F6EECF244321}">
                    <p14:modId xmlns:p14="http://schemas.microsoft.com/office/powerpoint/2010/main" val="4043882951"/>
                  </p:ext>
                </p:extLst>
              </p:nvPr>
            </p:nvGraphicFramePr>
            <p:xfrm>
              <a:off x="1143000" y="1212073"/>
              <a:ext cx="4157530" cy="3515716"/>
            </p:xfrm>
            <a:graphic>
              <a:graphicData uri="http://schemas.openxmlformats.org/drawingml/2006/table">
                <a:tbl>
                  <a:tblPr firstRow="1" bandRow="1">
                    <a:tableStyleId>{5940675A-B579-460E-94D1-54222C63F5DA}</a:tableStyleId>
                  </a:tblPr>
                  <a:tblGrid>
                    <a:gridCol w="193750">
                      <a:extLst>
                        <a:ext uri="{9D8B030D-6E8A-4147-A177-3AD203B41FA5}">
                          <a16:colId xmlns:a16="http://schemas.microsoft.com/office/drawing/2014/main" val="1906729364"/>
                        </a:ext>
                      </a:extLst>
                    </a:gridCol>
                    <a:gridCol w="291518">
                      <a:extLst>
                        <a:ext uri="{9D8B030D-6E8A-4147-A177-3AD203B41FA5}">
                          <a16:colId xmlns:a16="http://schemas.microsoft.com/office/drawing/2014/main" val="937632059"/>
                        </a:ext>
                      </a:extLst>
                    </a:gridCol>
                    <a:gridCol w="904390">
                      <a:extLst>
                        <a:ext uri="{9D8B030D-6E8A-4147-A177-3AD203B41FA5}">
                          <a16:colId xmlns:a16="http://schemas.microsoft.com/office/drawing/2014/main" val="1025416557"/>
                        </a:ext>
                      </a:extLst>
                    </a:gridCol>
                    <a:gridCol w="618467">
                      <a:extLst>
                        <a:ext uri="{9D8B030D-6E8A-4147-A177-3AD203B41FA5}">
                          <a16:colId xmlns:a16="http://schemas.microsoft.com/office/drawing/2014/main" val="1679275391"/>
                        </a:ext>
                      </a:extLst>
                    </a:gridCol>
                    <a:gridCol w="556930">
                      <a:extLst>
                        <a:ext uri="{9D8B030D-6E8A-4147-A177-3AD203B41FA5}">
                          <a16:colId xmlns:a16="http://schemas.microsoft.com/office/drawing/2014/main" val="1610933328"/>
                        </a:ext>
                      </a:extLst>
                    </a:gridCol>
                    <a:gridCol w="236423">
                      <a:extLst>
                        <a:ext uri="{9D8B030D-6E8A-4147-A177-3AD203B41FA5}">
                          <a16:colId xmlns:a16="http://schemas.microsoft.com/office/drawing/2014/main" val="2425466068"/>
                        </a:ext>
                      </a:extLst>
                    </a:gridCol>
                    <a:gridCol w="678026">
                      <a:extLst>
                        <a:ext uri="{9D8B030D-6E8A-4147-A177-3AD203B41FA5}">
                          <a16:colId xmlns:a16="http://schemas.microsoft.com/office/drawing/2014/main" val="1429727977"/>
                        </a:ext>
                      </a:extLst>
                    </a:gridCol>
                    <a:gridCol w="678026">
                      <a:extLst>
                        <a:ext uri="{9D8B030D-6E8A-4147-A177-3AD203B41FA5}">
                          <a16:colId xmlns:a16="http://schemas.microsoft.com/office/drawing/2014/main" val="46472598"/>
                        </a:ext>
                      </a:extLst>
                    </a:gridCol>
                  </a:tblGrid>
                  <a:tr h="145258">
                    <a:tc>
                      <a:txBody>
                        <a:bodyPr/>
                        <a:lstStyle/>
                        <a:p>
                          <a:pPr algn="l" latinLnBrk="1"/>
                          <a:endParaRPr lang="ko-KR" altLang="en-US" sz="5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baseline="0" dirty="0">
                              <a:latin typeface="Times New Roman" panose="02020603050405020304" pitchFamily="18" charset="0"/>
                              <a:cs typeface="Times New Roman" panose="02020603050405020304" pitchFamily="18" charset="0"/>
                            </a:rPr>
                            <a:t>Case</a:t>
                          </a:r>
                          <a:endParaRPr lang="ko-KR" altLang="en-US" sz="7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baseline="0" dirty="0">
                              <a:latin typeface="Times New Roman" panose="02020603050405020304" pitchFamily="18" charset="0"/>
                              <a:cs typeface="Times New Roman" panose="02020603050405020304" pitchFamily="18" charset="0"/>
                            </a:rPr>
                            <a:t>Activity</a:t>
                          </a:r>
                          <a:endParaRPr lang="ko-KR" altLang="en-US" sz="7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Resource</a:t>
                          </a:r>
                          <a:endParaRPr lang="ko-KR" altLang="en-US" sz="700" b="1" kern="1200" baseline="0" dirty="0">
                            <a:solidFill>
                              <a:schemeClr val="tx1"/>
                            </a:solidFill>
                            <a:latin typeface="Times New Roman" panose="02020603050405020304" pitchFamily="18" charset="0"/>
                            <a:ea typeface="+mn-ea"/>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Part Desc.</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2">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blipFill>
                          <a:blip r:embed="rId3"/>
                          <a:stretch>
                            <a:fillRect l="-1079487" t="-346" r="-576923" b="-346"/>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Start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End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70817"/>
                      </a:ext>
                    </a:extLst>
                  </a:tr>
                  <a:tr h="160498">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a:t>
                          </a:r>
                          <a:endParaRPr lang="ko-KR" altLang="en-US" sz="8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4</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vMerge="1">
                      <a:txBody>
                        <a:bodyPr/>
                        <a:lstStyle/>
                        <a:p>
                          <a:pPr algn="ctr" latinLnBrk="1"/>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2012-01-29 23:24</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05:43</a:t>
                          </a:r>
                        </a:p>
                      </a:txBody>
                      <a:tcPr marL="7144" marR="7144" marT="7144"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604546768"/>
                      </a:ext>
                    </a:extLst>
                  </a:tr>
                  <a:tr h="160498">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algn="ctr" latinLnBrk="1"/>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lnT w="12700" cmpd="sng">
                          <a:noFill/>
                        </a:lnT>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05:44</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06:42</a:t>
                          </a:r>
                        </a:p>
                      </a:txBody>
                      <a:tcPr marL="7144" marR="7144" marT="7144" marB="0" anchor="ctr">
                        <a:solidFill>
                          <a:schemeClr val="bg1"/>
                        </a:solidFill>
                      </a:tcPr>
                    </a:tc>
                    <a:extLst>
                      <a:ext uri="{0D108BD9-81ED-4DB2-BD59-A6C34878D82A}">
                        <a16:rowId xmlns:a16="http://schemas.microsoft.com/office/drawing/2014/main" val="1102247920"/>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06:59</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bg1"/>
                        </a:solidFill>
                      </a:tcPr>
                    </a:tc>
                    <a:extLst>
                      <a:ext uri="{0D108BD9-81ED-4DB2-BD59-A6C34878D82A}">
                        <a16:rowId xmlns:a16="http://schemas.microsoft.com/office/drawing/2014/main" val="3719508194"/>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2012-01-30 10:58</a:t>
                          </a:r>
                        </a:p>
                      </a:txBody>
                      <a:tcPr marL="7144" marR="7144" marT="7144" marB="0" anchor="ctr">
                        <a:solidFill>
                          <a:schemeClr val="bg1"/>
                        </a:solidFill>
                      </a:tcPr>
                    </a:tc>
                    <a:extLst>
                      <a:ext uri="{0D108BD9-81ED-4DB2-BD59-A6C34878D82A}">
                        <a16:rowId xmlns:a16="http://schemas.microsoft.com/office/drawing/2014/main" val="2961152048"/>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bg1"/>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2012-01-31 13:20</a:t>
                          </a:r>
                        </a:p>
                      </a:txBody>
                      <a:tcPr marL="7144" marR="7144" marT="7144" marB="0" anchor="ctr">
                        <a:solidFill>
                          <a:schemeClr val="bg1"/>
                        </a:solidFill>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2012-01-31 14:50</a:t>
                          </a:r>
                        </a:p>
                      </a:txBody>
                      <a:tcPr marL="7144" marR="7144" marT="7144" marB="0" anchor="ctr">
                        <a:solidFill>
                          <a:schemeClr val="bg1"/>
                        </a:solidFill>
                      </a:tcPr>
                    </a:tc>
                    <a:extLst>
                      <a:ext uri="{0D108BD9-81ED-4DB2-BD59-A6C34878D82A}">
                        <a16:rowId xmlns:a16="http://schemas.microsoft.com/office/drawing/2014/main" val="1808483924"/>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6</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7</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38576" marR="38576" marT="19289" marB="19289" anchor="ct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70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2012-02-01 08:18</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2012-02-01 08:27</a:t>
                          </a:r>
                        </a:p>
                      </a:txBody>
                      <a:tcPr marL="7144" marR="7144" marT="7144" marB="0" anchor="ctr"/>
                    </a:tc>
                    <a:extLst>
                      <a:ext uri="{0D108BD9-81ED-4DB2-BD59-A6C34878D82A}">
                        <a16:rowId xmlns:a16="http://schemas.microsoft.com/office/drawing/2014/main" val="1768505696"/>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a:latin typeface="Times New Roman" panose="02020603050405020304" pitchFamily="18" charset="0"/>
                              <a:cs typeface="Times New Roman" panose="02020603050405020304" pitchFamily="18" charset="0"/>
                            </a:rPr>
                            <a:t>e</a:t>
                          </a:r>
                          <a:r>
                            <a:rPr lang="en-US" altLang="ko-KR" sz="800" b="1" baseline="-25000">
                              <a:latin typeface="Times New Roman" panose="02020603050405020304" pitchFamily="18" charset="0"/>
                              <a:cs typeface="Times New Roman" panose="02020603050405020304" pitchFamily="18" charset="0"/>
                            </a:rPr>
                            <a:t>7</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a:latin typeface="Times New Roman" panose="02020603050405020304" pitchFamily="18" charset="0"/>
                              <a:cs typeface="Times New Roman" panose="02020603050405020304" pitchFamily="18" charset="0"/>
                            </a:rPr>
                            <a:t>Case</a:t>
                          </a:r>
                          <a:r>
                            <a:rPr lang="en-US" altLang="ko-KR" sz="700" b="0" i="0" baseline="-2500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a:solidFill>
                                <a:schemeClr val="tx1"/>
                              </a:solidFill>
                              <a:latin typeface="Times New Roman" panose="02020603050405020304" pitchFamily="18" charset="0"/>
                              <a:ea typeface="+mn-ea"/>
                              <a:cs typeface="Times New Roman" panose="02020603050405020304" pitchFamily="18" charset="0"/>
                            </a:rPr>
                            <a:t>Lapping</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endPar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01:15</a:t>
                          </a:r>
                        </a:p>
                      </a:txBody>
                      <a:tcPr marL="7144" marR="7144" marT="7144" marB="0" anchor="ctr"/>
                    </a:tc>
                    <a:extLst>
                      <a:ext uri="{0D108BD9-81ED-4DB2-BD59-A6C34878D82A}">
                        <a16:rowId xmlns:a16="http://schemas.microsoft.com/office/drawing/2014/main" val="195047706"/>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8</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lnT w="12700" cmpd="sng">
                          <a:noFill/>
                        </a:lnT>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01:15</a:t>
                          </a:r>
                        </a:p>
                      </a:txBody>
                      <a:tcPr marL="7144" marR="7144" marT="7144" marB="0" anchor="ctr"/>
                    </a:tc>
                    <a:extLst>
                      <a:ext uri="{0D108BD9-81ED-4DB2-BD59-A6C34878D82A}">
                        <a16:rowId xmlns:a16="http://schemas.microsoft.com/office/drawing/2014/main" val="896202765"/>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i="1" baseline="-25000" dirty="0">
                              <a:latin typeface="Times New Roman" panose="02020603050405020304" pitchFamily="18" charset="0"/>
                              <a:cs typeface="Times New Roman" panose="02020603050405020304" pitchFamily="18" charset="0"/>
                            </a:rPr>
                            <a:t>9</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09:05</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10:20</a:t>
                          </a:r>
                        </a:p>
                      </a:txBody>
                      <a:tcPr marL="7144" marR="7144" marT="7144" marB="0" anchor="ctr"/>
                    </a:tc>
                    <a:extLst>
                      <a:ext uri="{0D108BD9-81ED-4DB2-BD59-A6C34878D82A}">
                        <a16:rowId xmlns:a16="http://schemas.microsoft.com/office/drawing/2014/main" val="1203544542"/>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10</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Machine 1</a:t>
                          </a:r>
                          <a:endParaRPr lang="en-US" sz="7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lnT w="12700" cmpd="sng">
                          <a:noFill/>
                        </a:lnT>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09:05</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09:38</a:t>
                          </a:r>
                        </a:p>
                      </a:txBody>
                      <a:tcPr marL="7144" marR="7144" marT="7144" marB="0" anchor="ctr"/>
                    </a:tc>
                    <a:extLst>
                      <a:ext uri="{0D108BD9-81ED-4DB2-BD59-A6C34878D82A}">
                        <a16:rowId xmlns:a16="http://schemas.microsoft.com/office/drawing/2014/main" val="1451308010"/>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11</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3</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09:13</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13:37</a:t>
                          </a:r>
                        </a:p>
                      </a:txBody>
                      <a:tcPr marL="7144" marR="7144" marT="7144" marB="0" anchor="ctr"/>
                    </a:tc>
                    <a:extLst>
                      <a:ext uri="{0D108BD9-81ED-4DB2-BD59-A6C34878D82A}">
                        <a16:rowId xmlns:a16="http://schemas.microsoft.com/office/drawing/2014/main" val="2854295838"/>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3</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38576" marR="38576" marT="19289" marB="19289"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13:37</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2012-02-14 15:27</a:t>
                          </a:r>
                        </a:p>
                      </a:txBody>
                      <a:tcPr marL="7144" marR="7144" marT="7144" marB="0" anchor="ctr"/>
                    </a:tc>
                    <a:extLst>
                      <a:ext uri="{0D108BD9-81ED-4DB2-BD59-A6C34878D82A}">
                        <a16:rowId xmlns:a16="http://schemas.microsoft.com/office/drawing/2014/main" val="2777102497"/>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06:59</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07:59</a:t>
                          </a:r>
                        </a:p>
                      </a:txBody>
                      <a:tcPr marL="7144" marR="7144" marT="7144" marB="0" anchor="ctr"/>
                    </a:tc>
                    <a:extLst>
                      <a:ext uri="{0D108BD9-81ED-4DB2-BD59-A6C34878D82A}">
                        <a16:rowId xmlns:a16="http://schemas.microsoft.com/office/drawing/2014/main" val="522697973"/>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12:11</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16:12</a:t>
                          </a:r>
                        </a:p>
                      </a:txBody>
                      <a:tcPr marL="7144" marR="7144" marT="7144" marB="0" anchor="ctr"/>
                    </a:tc>
                    <a:extLst>
                      <a:ext uri="{0D108BD9-81ED-4DB2-BD59-A6C34878D82A}">
                        <a16:rowId xmlns:a16="http://schemas.microsoft.com/office/drawing/2014/main" val="2661227167"/>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12:43</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2012-02-16 13:58</a:t>
                          </a:r>
                        </a:p>
                      </a:txBody>
                      <a:tcPr marL="7144" marR="7144" marT="7144" marB="0" anchor="ctr"/>
                    </a:tc>
                    <a:extLst>
                      <a:ext uri="{0D108BD9-81ED-4DB2-BD59-A6C34878D82A}">
                        <a16:rowId xmlns:a16="http://schemas.microsoft.com/office/drawing/2014/main" val="3464669093"/>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16</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1</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2012-02-17 00:00</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2012-02-17 01:00</a:t>
                          </a:r>
                        </a:p>
                      </a:txBody>
                      <a:tcPr marL="7144" marR="7144" marT="7144" marB="0" anchor="ctr"/>
                    </a:tc>
                    <a:extLst>
                      <a:ext uri="{0D108BD9-81ED-4DB2-BD59-A6C34878D82A}">
                        <a16:rowId xmlns:a16="http://schemas.microsoft.com/office/drawing/2014/main" val="1543397226"/>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17</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 </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07:01</a:t>
                          </a:r>
                        </a:p>
                      </a:txBody>
                      <a:tcPr marL="7144" marR="7144" marT="7144" marB="0" anchor="ctr"/>
                    </a:tc>
                    <a:tc>
                      <a:txBody>
                        <a:bodyPr/>
                        <a:lstStyle/>
                        <a:p>
                          <a:pPr marL="0" algn="ctr" defTabSz="685800" rtl="0" eaLnBrk="1" fontAlgn="ctr" latinLnBrk="1" hangingPunct="1"/>
                          <a:r>
                            <a:rPr lang="en-US" altLang="ko-KR" sz="600" b="1" kern="1200" baseline="0">
                              <a:solidFill>
                                <a:schemeClr val="tx1"/>
                              </a:solidFill>
                              <a:latin typeface="Times New Roman" panose="02020603050405020304" pitchFamily="18" charset="0"/>
                              <a:ea typeface="+mn-ea"/>
                              <a:cs typeface="Times New Roman" panose="02020603050405020304" pitchFamily="18" charset="0"/>
                            </a:rPr>
                            <a:t>2012-01-17 11:05</a:t>
                          </a:r>
                        </a:p>
                      </a:txBody>
                      <a:tcPr marL="7144" marR="7144" marT="7144" marB="0" anchor="ctr"/>
                    </a:tc>
                    <a:extLst>
                      <a:ext uri="{0D108BD9-81ED-4DB2-BD59-A6C34878D82A}">
                        <a16:rowId xmlns:a16="http://schemas.microsoft.com/office/drawing/2014/main" val="2614066160"/>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18</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Quality Check 1</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11:06</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11:15</a:t>
                          </a:r>
                        </a:p>
                      </a:txBody>
                      <a:tcPr marL="7144" marR="7144" marT="7144" marB="0" anchor="ctr"/>
                    </a:tc>
                    <a:extLst>
                      <a:ext uri="{0D108BD9-81ED-4DB2-BD59-A6C34878D82A}">
                        <a16:rowId xmlns:a16="http://schemas.microsoft.com/office/drawing/2014/main" val="2130865451"/>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19</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19:24</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20:01</a:t>
                          </a:r>
                        </a:p>
                      </a:txBody>
                      <a:tcPr marL="7144" marR="7144" marT="7144" marB="0" anchor="ctr"/>
                    </a:tc>
                    <a:extLst>
                      <a:ext uri="{0D108BD9-81ED-4DB2-BD59-A6C34878D82A}">
                        <a16:rowId xmlns:a16="http://schemas.microsoft.com/office/drawing/2014/main" val="1082854568"/>
                      </a:ext>
                    </a:extLst>
                  </a:tr>
                  <a:tr h="1604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20</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700" b="0" i="0" baseline="0" dirty="0">
                              <a:latin typeface="Times New Roman" panose="02020603050405020304" pitchFamily="18" charset="0"/>
                              <a:cs typeface="Times New Roman" panose="02020603050405020304" pitchFamily="18" charset="0"/>
                            </a:rPr>
                            <a:t>Case</a:t>
                          </a:r>
                          <a:r>
                            <a:rPr lang="en-US" altLang="ko-KR" sz="700" b="0" i="0" baseline="-25000" dirty="0">
                              <a:solidFill>
                                <a:schemeClr val="tx1"/>
                              </a:solidFill>
                              <a:latin typeface="Times New Roman" panose="02020603050405020304" pitchFamily="18" charset="0"/>
                              <a:cs typeface="Times New Roman" panose="02020603050405020304" pitchFamily="18" charset="0"/>
                            </a:rPr>
                            <a:t>2</a:t>
                          </a:r>
                          <a:endParaRPr lang="ko-KR" altLang="en-US" sz="7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Machine 9</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700" b="0" i="0" kern="1200" baseline="0" dirty="0">
                              <a:solidFill>
                                <a:schemeClr val="tx1"/>
                              </a:solidFill>
                              <a:latin typeface="Times New Roman" panose="02020603050405020304" pitchFamily="18" charset="0"/>
                              <a:ea typeface="+mn-ea"/>
                              <a:cs typeface="Times New Roman" panose="02020603050405020304" pitchFamily="18" charset="0"/>
                            </a:rPr>
                            <a:t>Spur Gear</a:t>
                          </a:r>
                        </a:p>
                      </a:txBody>
                      <a:tcPr marL="7144" marR="7144" marT="7144" marB="0" anchor="ctr"/>
                    </a:tc>
                    <a:tc vMerge="1">
                      <a:txBody>
                        <a:bodyPr/>
                        <a:lstStyle/>
                        <a:p>
                          <a:pPr latinLnBrk="1"/>
                          <a:endParaRPr lang="ko-KR" altLang="en-US"/>
                        </a:p>
                      </a:txBody>
                      <a:tcP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20:01</a:t>
                          </a:r>
                        </a:p>
                      </a:txBody>
                      <a:tcPr marL="7144" marR="7144" marT="7144" marB="0" anchor="ctr"/>
                    </a:tc>
                    <a:tc>
                      <a:txBody>
                        <a:bodyPr/>
                        <a:lstStyle/>
                        <a:p>
                          <a:pPr marL="0" algn="ctr" defTabSz="685800" rtl="0" eaLnBrk="1" fontAlgn="ctr" latinLnBrk="1" hangingPunct="1"/>
                          <a:r>
                            <a:rPr lang="en-US" altLang="ko-KR" sz="600" b="1" kern="1200" baseline="0" dirty="0">
                              <a:solidFill>
                                <a:schemeClr val="tx1"/>
                              </a:solidFill>
                              <a:latin typeface="Times New Roman" panose="02020603050405020304" pitchFamily="18" charset="0"/>
                              <a:ea typeface="+mn-ea"/>
                              <a:cs typeface="Times New Roman" panose="02020603050405020304" pitchFamily="18" charset="0"/>
                            </a:rPr>
                            <a:t>2012-01-17 23:43</a:t>
                          </a:r>
                        </a:p>
                      </a:txBody>
                      <a:tcPr marL="7144" marR="7144" marT="7144" marB="0" anchor="ctr"/>
                    </a:tc>
                    <a:extLst>
                      <a:ext uri="{0D108BD9-81ED-4DB2-BD59-A6C34878D82A}">
                        <a16:rowId xmlns:a16="http://schemas.microsoft.com/office/drawing/2014/main" val="2051335040"/>
                      </a:ext>
                    </a:extLst>
                  </a:tr>
                  <a:tr h="160498">
                    <a:tc>
                      <a:txBody>
                        <a:bodyPr/>
                        <a:lstStyle/>
                        <a:p>
                          <a:endParaRPr lang="ko-K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130769" r="-2040625" b="-7692"/>
                          </a:stretch>
                        </a:blipFill>
                      </a:tcPr>
                    </a:tc>
                    <a:tc>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blipFill>
                          <a:blip r:embed="rId3"/>
                          <a:stretch>
                            <a:fillRect l="-66667" t="-2130769" r="-1260417" b="-7692"/>
                          </a:stretch>
                        </a:blipFill>
                      </a:tcPr>
                    </a:tc>
                    <a:tc>
                      <a:txBody>
                        <a:bodyPr/>
                        <a:lstStyle/>
                        <a:p>
                          <a:endParaRPr lang="ko-KR"/>
                        </a:p>
                      </a:txBody>
                      <a:tcPr marL="38576" marR="38576" marT="19289" marB="19289" anchor="ctr">
                        <a:blipFill>
                          <a:blip r:embed="rId3"/>
                          <a:stretch>
                            <a:fillRect l="-54054" t="-2130769" r="-308784" b="-7692"/>
                          </a:stretch>
                        </a:blipFill>
                      </a:tcPr>
                    </a:tc>
                    <a:tc>
                      <a:txBody>
                        <a:bodyPr/>
                        <a:lstStyle/>
                        <a:p>
                          <a:endParaRPr lang="ko-KR"/>
                        </a:p>
                      </a:txBody>
                      <a:tcPr marL="38576" marR="38576" marT="19289" marB="19289" anchor="ctr">
                        <a:blipFill>
                          <a:blip r:embed="rId3"/>
                          <a:stretch>
                            <a:fillRect l="-223529" t="-2130769" r="-348039" b="-7692"/>
                          </a:stretch>
                        </a:blipFill>
                      </a:tcPr>
                    </a:tc>
                    <a:tc>
                      <a:txBody>
                        <a:bodyPr/>
                        <a:lstStyle/>
                        <a:p>
                          <a:endParaRPr lang="ko-KR"/>
                        </a:p>
                      </a:txBody>
                      <a:tcPr marL="38576" marR="38576" marT="19289" marB="19289" anchor="ctr">
                        <a:blipFill>
                          <a:blip r:embed="rId3"/>
                          <a:stretch>
                            <a:fillRect l="-362637" t="-2130769" r="-290110" b="-7692"/>
                          </a:stretch>
                        </a:blipFill>
                      </a:tcPr>
                    </a:tc>
                    <a:tc vMerge="1">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endParaRPr lang="ko-KR" altLang="en-US" sz="105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endParaRPr lang="ko-KR"/>
                        </a:p>
                      </a:txBody>
                      <a:tcPr marL="38576" marR="38576" marT="19289" marB="19289" anchor="ctr">
                        <a:blipFill>
                          <a:blip r:embed="rId3"/>
                          <a:stretch>
                            <a:fillRect l="-410714" t="-2130769" r="-100893" b="-7692"/>
                          </a:stretch>
                        </a:blipFill>
                      </a:tcPr>
                    </a:tc>
                    <a:tc>
                      <a:txBody>
                        <a:bodyPr/>
                        <a:lstStyle/>
                        <a:p>
                          <a:endParaRPr lang="ko-KR"/>
                        </a:p>
                      </a:txBody>
                      <a:tcPr marL="38576" marR="38576" marT="19289" marB="19289" anchor="ctr">
                        <a:blipFill>
                          <a:blip r:embed="rId3"/>
                          <a:stretch>
                            <a:fillRect l="-515315" t="-2130769" r="-1802" b="-7692"/>
                          </a:stretch>
                        </a:blipFill>
                      </a:tcPr>
                    </a:tc>
                    <a:extLst>
                      <a:ext uri="{0D108BD9-81ED-4DB2-BD59-A6C34878D82A}">
                        <a16:rowId xmlns:a16="http://schemas.microsoft.com/office/drawing/2014/main" val="1056388714"/>
                      </a:ext>
                    </a:extLst>
                  </a:tr>
                </a:tbl>
              </a:graphicData>
            </a:graphic>
          </p:graphicFrame>
        </mc:Fallback>
      </mc:AlternateContent>
      <p:sp>
        <p:nvSpPr>
          <p:cNvPr id="7" name="TextBox 6">
            <a:extLst>
              <a:ext uri="{FF2B5EF4-FFF2-40B4-BE49-F238E27FC236}">
                <a16:creationId xmlns:a16="http://schemas.microsoft.com/office/drawing/2014/main" id="{C3DD74EC-9385-4D83-B772-0D21D395C88E}"/>
              </a:ext>
            </a:extLst>
          </p:cNvPr>
          <p:cNvSpPr txBox="1"/>
          <p:nvPr/>
        </p:nvSpPr>
        <p:spPr>
          <a:xfrm>
            <a:off x="3657600" y="4727789"/>
            <a:ext cx="3600069" cy="219291"/>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Factory Operation Event Log Example</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554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just"/>
            <a:r>
              <a:rPr lang="ko-KR" altLang="en-US" sz="1800" spc="-23" dirty="0"/>
              <a:t>특별한 유형의 데이터를 처리하기 위한 다중 대체 방법</a:t>
            </a:r>
            <a:endParaRPr lang="en-US" altLang="ko-KR" sz="1800" spc="-23" dirty="0"/>
          </a:p>
        </p:txBody>
      </p:sp>
      <p:sp>
        <p:nvSpPr>
          <p:cNvPr id="2" name="내용 개체 틀 1"/>
          <p:cNvSpPr>
            <a:spLocks noGrp="1"/>
          </p:cNvSpPr>
          <p:nvPr>
            <p:ph idx="1"/>
          </p:nvPr>
        </p:nvSpPr>
        <p:spPr/>
        <p:txBody>
          <a:bodyPr>
            <a:normAutofit/>
          </a:bodyPr>
          <a:lstStyle/>
          <a:p>
            <a:pPr algn="just"/>
            <a:r>
              <a:rPr lang="ko-KR" altLang="en-US" spc="-23" dirty="0">
                <a:latin typeface="Arial" panose="020B0604020202020204" pitchFamily="34" charset="0"/>
                <a:cs typeface="Arial" panose="020B0604020202020204" pitchFamily="34" charset="0"/>
              </a:rPr>
              <a:t>이벤트 로그 복구를 위한 </a:t>
            </a:r>
            <a:r>
              <a:rPr lang="en-US" altLang="ko-KR" spc="-23" dirty="0">
                <a:latin typeface="Arial" panose="020B0604020202020204" pitchFamily="34" charset="0"/>
                <a:cs typeface="Arial" panose="020B0604020202020204" pitchFamily="34" charset="0"/>
              </a:rPr>
              <a:t>Likelihood </a:t>
            </a:r>
            <a:r>
              <a:rPr lang="ko-KR" altLang="en-US" spc="-23" dirty="0">
                <a:latin typeface="Arial" panose="020B0604020202020204" pitchFamily="34" charset="0"/>
                <a:cs typeface="Arial" panose="020B0604020202020204" pitchFamily="34" charset="0"/>
              </a:rPr>
              <a:t>기반 다중 대체</a:t>
            </a:r>
            <a:endParaRPr lang="en-US" altLang="ko-KR" spc="-23" dirty="0">
              <a:latin typeface="Arial" panose="020B0604020202020204" pitchFamily="34" charset="0"/>
              <a:cs typeface="Arial" panose="020B0604020202020204" pitchFamily="34" charset="0"/>
            </a:endParaRPr>
          </a:p>
          <a:p>
            <a:pPr algn="just"/>
            <a:endParaRPr lang="en-US" altLang="ko-KR" spc="-23" dirty="0">
              <a:latin typeface="Arial" panose="020B0604020202020204" pitchFamily="34" charset="0"/>
              <a:cs typeface="Arial" panose="020B0604020202020204" pitchFamily="34" charset="0"/>
            </a:endParaRPr>
          </a:p>
          <a:p>
            <a:pPr algn="just"/>
            <a:endParaRPr lang="en-US" altLang="ko-KR" spc="-23"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표 7">
                <a:extLst>
                  <a:ext uri="{FF2B5EF4-FFF2-40B4-BE49-F238E27FC236}">
                    <a16:creationId xmlns:a16="http://schemas.microsoft.com/office/drawing/2014/main" id="{B19286AB-E82E-4D7F-BF90-E951F6272552}"/>
                  </a:ext>
                </a:extLst>
              </p:cNvPr>
              <p:cNvGraphicFramePr>
                <a:graphicFrameLocks noGrp="1"/>
              </p:cNvGraphicFramePr>
              <p:nvPr/>
            </p:nvGraphicFramePr>
            <p:xfrm>
              <a:off x="782706" y="3262676"/>
              <a:ext cx="4378000" cy="1545126"/>
            </p:xfrm>
            <a:graphic>
              <a:graphicData uri="http://schemas.openxmlformats.org/drawingml/2006/table">
                <a:tbl>
                  <a:tblPr firstRow="1" bandRow="1">
                    <a:tableStyleId>{5940675A-B579-460E-94D1-54222C63F5DA}</a:tableStyleId>
                  </a:tblPr>
                  <a:tblGrid>
                    <a:gridCol w="204024">
                      <a:extLst>
                        <a:ext uri="{9D8B030D-6E8A-4147-A177-3AD203B41FA5}">
                          <a16:colId xmlns:a16="http://schemas.microsoft.com/office/drawing/2014/main" val="1906729364"/>
                        </a:ext>
                      </a:extLst>
                    </a:gridCol>
                    <a:gridCol w="306977">
                      <a:extLst>
                        <a:ext uri="{9D8B030D-6E8A-4147-A177-3AD203B41FA5}">
                          <a16:colId xmlns:a16="http://schemas.microsoft.com/office/drawing/2014/main" val="937632059"/>
                        </a:ext>
                      </a:extLst>
                    </a:gridCol>
                    <a:gridCol w="952349">
                      <a:extLst>
                        <a:ext uri="{9D8B030D-6E8A-4147-A177-3AD203B41FA5}">
                          <a16:colId xmlns:a16="http://schemas.microsoft.com/office/drawing/2014/main" val="1025416557"/>
                        </a:ext>
                      </a:extLst>
                    </a:gridCol>
                    <a:gridCol w="651264">
                      <a:extLst>
                        <a:ext uri="{9D8B030D-6E8A-4147-A177-3AD203B41FA5}">
                          <a16:colId xmlns:a16="http://schemas.microsoft.com/office/drawing/2014/main" val="1679275391"/>
                        </a:ext>
                      </a:extLst>
                    </a:gridCol>
                    <a:gridCol w="586464">
                      <a:extLst>
                        <a:ext uri="{9D8B030D-6E8A-4147-A177-3AD203B41FA5}">
                          <a16:colId xmlns:a16="http://schemas.microsoft.com/office/drawing/2014/main" val="1610933328"/>
                        </a:ext>
                      </a:extLst>
                    </a:gridCol>
                    <a:gridCol w="248960">
                      <a:extLst>
                        <a:ext uri="{9D8B030D-6E8A-4147-A177-3AD203B41FA5}">
                          <a16:colId xmlns:a16="http://schemas.microsoft.com/office/drawing/2014/main" val="2425466068"/>
                        </a:ext>
                      </a:extLst>
                    </a:gridCol>
                    <a:gridCol w="713981">
                      <a:extLst>
                        <a:ext uri="{9D8B030D-6E8A-4147-A177-3AD203B41FA5}">
                          <a16:colId xmlns:a16="http://schemas.microsoft.com/office/drawing/2014/main" val="1429727977"/>
                        </a:ext>
                      </a:extLst>
                    </a:gridCol>
                    <a:gridCol w="713981">
                      <a:extLst>
                        <a:ext uri="{9D8B030D-6E8A-4147-A177-3AD203B41FA5}">
                          <a16:colId xmlns:a16="http://schemas.microsoft.com/office/drawing/2014/main" val="46472598"/>
                        </a:ext>
                      </a:extLst>
                    </a:gridCol>
                  </a:tblGrid>
                  <a:tr h="156449">
                    <a:tc>
                      <a:txBody>
                        <a:bodyPr/>
                        <a:lstStyle/>
                        <a:p>
                          <a:pPr algn="l" latinLnBrk="1"/>
                          <a:endParaRPr lang="ko-KR" altLang="en-US" sz="5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baseline="0" dirty="0">
                              <a:latin typeface="Times New Roman" panose="02020603050405020304" pitchFamily="18" charset="0"/>
                              <a:cs typeface="Times New Roman" panose="02020603050405020304" pitchFamily="18" charset="0"/>
                            </a:rPr>
                            <a:t>Case</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baseline="0" dirty="0">
                              <a:latin typeface="Times New Roman" panose="02020603050405020304" pitchFamily="18" charset="0"/>
                              <a:cs typeface="Times New Roman" panose="02020603050405020304" pitchFamily="18" charset="0"/>
                            </a:rPr>
                            <a:t>Activity</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baseline="0" dirty="0">
                              <a:solidFill>
                                <a:schemeClr val="tx1"/>
                              </a:solidFill>
                              <a:latin typeface="Times New Roman" panose="02020603050405020304" pitchFamily="18" charset="0"/>
                              <a:ea typeface="+mn-ea"/>
                              <a:cs typeface="Times New Roman" panose="02020603050405020304" pitchFamily="18" charset="0"/>
                            </a:rPr>
                            <a:t>Resource</a:t>
                          </a:r>
                          <a:endParaRPr lang="ko-KR" altLang="en-US" sz="800" b="1" kern="1200" baseline="0" dirty="0">
                            <a:solidFill>
                              <a:schemeClr val="tx1"/>
                            </a:solidFill>
                            <a:latin typeface="Times New Roman" panose="02020603050405020304" pitchFamily="18" charset="0"/>
                            <a:ea typeface="+mn-ea"/>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baseline="0" dirty="0">
                              <a:solidFill>
                                <a:schemeClr val="tx1"/>
                              </a:solidFill>
                              <a:latin typeface="Times New Roman" panose="02020603050405020304" pitchFamily="18" charset="0"/>
                              <a:ea typeface="+mn-ea"/>
                              <a:cs typeface="Times New Roman" panose="02020603050405020304" pitchFamily="18" charset="0"/>
                            </a:rPr>
                            <a:t>Part Desc.</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900" b="1" i="1" baseline="0" smtClean="0">
                                    <a:latin typeface="Cambria Math" panose="02040503050406030204" pitchFamily="18" charset="0"/>
                                    <a:cs typeface="Times New Roman" panose="02020603050405020304" pitchFamily="18" charset="0"/>
                                  </a:rPr>
                                  <m:t>⋯</m:t>
                                </m:r>
                              </m:oMath>
                            </m:oMathPara>
                          </a14:m>
                          <a:endParaRPr lang="ko-KR" altLang="en-US" sz="9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Start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End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70817"/>
                      </a:ext>
                    </a:extLst>
                  </a:tr>
                  <a:tr h="164164">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a:t>
                          </a:r>
                          <a:endParaRPr lang="ko-KR" altLang="en-US" sz="8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Machine 4</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2012-01-29 23:24</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05:43</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604546768"/>
                      </a:ext>
                    </a:extLst>
                  </a:tr>
                  <a:tr h="164164">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T w="12700" cmpd="sng">
                          <a:noFill/>
                        </a:lnT>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05:44</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06:42</a:t>
                          </a:r>
                        </a:p>
                      </a:txBody>
                      <a:tcPr marL="7144" marR="7144" marT="7144" marB="0" anchor="ctr">
                        <a:solidFill>
                          <a:schemeClr val="accent1">
                            <a:lumMod val="20000"/>
                            <a:lumOff val="80000"/>
                          </a:schemeClr>
                        </a:solidFill>
                      </a:tcPr>
                    </a:tc>
                    <a:extLst>
                      <a:ext uri="{0D108BD9-81ED-4DB2-BD59-A6C34878D82A}">
                        <a16:rowId xmlns:a16="http://schemas.microsoft.com/office/drawing/2014/main" val="1102247920"/>
                      </a:ext>
                    </a:extLst>
                  </a:tr>
                  <a:tr h="164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8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06:59</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accent1">
                            <a:lumMod val="20000"/>
                            <a:lumOff val="80000"/>
                          </a:schemeClr>
                        </a:solidFill>
                      </a:tcPr>
                    </a:tc>
                    <a:extLst>
                      <a:ext uri="{0D108BD9-81ED-4DB2-BD59-A6C34878D82A}">
                        <a16:rowId xmlns:a16="http://schemas.microsoft.com/office/drawing/2014/main" val="3719508194"/>
                      </a:ext>
                    </a:extLst>
                  </a:tr>
                  <a:tr h="164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8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10:58</a:t>
                          </a:r>
                        </a:p>
                      </a:txBody>
                      <a:tcPr marL="7144" marR="7144" marT="7144" marB="0" anchor="ctr">
                        <a:solidFill>
                          <a:schemeClr val="accent1">
                            <a:lumMod val="20000"/>
                            <a:lumOff val="80000"/>
                          </a:schemeClr>
                        </a:solidFill>
                      </a:tcPr>
                    </a:tc>
                    <a:extLst>
                      <a:ext uri="{0D108BD9-81ED-4DB2-BD59-A6C34878D82A}">
                        <a16:rowId xmlns:a16="http://schemas.microsoft.com/office/drawing/2014/main" val="2961152048"/>
                      </a:ext>
                    </a:extLst>
                  </a:tr>
                  <a:tr h="164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2012-01-31 13:20</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2012-01-31 14:50</a:t>
                          </a:r>
                        </a:p>
                      </a:txBody>
                      <a:tcPr marL="7144" marR="7144" marT="7144" marB="0" anchor="ctr">
                        <a:solidFill>
                          <a:schemeClr val="accent1">
                            <a:lumMod val="20000"/>
                            <a:lumOff val="80000"/>
                          </a:schemeClr>
                        </a:solidFill>
                      </a:tcPr>
                    </a:tc>
                    <a:extLst>
                      <a:ext uri="{0D108BD9-81ED-4DB2-BD59-A6C34878D82A}">
                        <a16:rowId xmlns:a16="http://schemas.microsoft.com/office/drawing/2014/main" val="1808483924"/>
                      </a:ext>
                    </a:extLst>
                  </a:tr>
                  <a:tr h="17573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900" b="1" i="1" baseline="0" smtClean="0">
                                    <a:latin typeface="Cambria Math" panose="02040503050406030204" pitchFamily="18" charset="0"/>
                                    <a:cs typeface="Times New Roman" panose="02020603050405020304" pitchFamily="18" charset="0"/>
                                  </a:rPr>
                                  <m:t>⋯</m:t>
                                </m:r>
                              </m:oMath>
                            </m:oMathPara>
                          </a14:m>
                          <a:endParaRPr lang="ko-KR" altLang="en-US" sz="9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900" b="1" i="1" baseline="0" smtClean="0">
                                    <a:latin typeface="Cambria Math" panose="02040503050406030204" pitchFamily="18" charset="0"/>
                                    <a:cs typeface="Times New Roman" panose="02020603050405020304" pitchFamily="18" charset="0"/>
                                  </a:rPr>
                                  <m:t>⋯</m:t>
                                </m:r>
                              </m:oMath>
                            </m:oMathPara>
                          </a14:m>
                          <a:endParaRPr lang="ko-KR" altLang="en-US" sz="9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900" b="1" i="1" baseline="0" smtClean="0">
                                    <a:latin typeface="Cambria Math" panose="02040503050406030204" pitchFamily="18" charset="0"/>
                                    <a:cs typeface="Times New Roman" panose="02020603050405020304" pitchFamily="18" charset="0"/>
                                  </a:rPr>
                                  <m:t>⋯</m:t>
                                </m:r>
                              </m:oMath>
                            </m:oMathPara>
                          </a14:m>
                          <a:endParaRPr lang="ko-KR" altLang="en-US" sz="9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900" b="1" i="1" baseline="0" smtClean="0">
                                    <a:latin typeface="Cambria Math" panose="02040503050406030204" pitchFamily="18" charset="0"/>
                                    <a:cs typeface="Times New Roman" panose="02020603050405020304" pitchFamily="18" charset="0"/>
                                  </a:rPr>
                                  <m:t>⋯</m:t>
                                </m:r>
                              </m:oMath>
                            </m:oMathPara>
                          </a14:m>
                          <a:endParaRPr lang="ko-KR" altLang="en-US" sz="900" b="1" baseline="0" dirty="0">
                            <a:latin typeface="Times New Roman" panose="02020603050405020304" pitchFamily="18" charset="0"/>
                            <a:cs typeface="Times New Roman" panose="02020603050405020304" pitchFamily="18" charset="0"/>
                          </a:endParaRPr>
                        </a:p>
                      </a:txBody>
                      <a:tcPr marL="38576" marR="38576" marT="19289" marB="19289" anchor="ctr"/>
                    </a:tc>
                    <a:tc vMerge="1">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endParaRPr lang="ko-KR" altLang="en-US" sz="120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extLst>
                      <a:ext uri="{0D108BD9-81ED-4DB2-BD59-A6C34878D82A}">
                        <a16:rowId xmlns:a16="http://schemas.microsoft.com/office/drawing/2014/main" val="1056388714"/>
                      </a:ext>
                    </a:extLst>
                  </a:tr>
                </a:tbl>
              </a:graphicData>
            </a:graphic>
          </p:graphicFrame>
        </mc:Choice>
        <mc:Fallback xmlns="">
          <p:graphicFrame>
            <p:nvGraphicFramePr>
              <p:cNvPr id="8" name="표 7">
                <a:extLst>
                  <a:ext uri="{FF2B5EF4-FFF2-40B4-BE49-F238E27FC236}">
                    <a16:creationId xmlns:a16="http://schemas.microsoft.com/office/drawing/2014/main" id="{B19286AB-E82E-4D7F-BF90-E951F6272552}"/>
                  </a:ext>
                </a:extLst>
              </p:cNvPr>
              <p:cNvGraphicFramePr>
                <a:graphicFrameLocks noGrp="1"/>
              </p:cNvGraphicFramePr>
              <p:nvPr/>
            </p:nvGraphicFramePr>
            <p:xfrm>
              <a:off x="782706" y="3262676"/>
              <a:ext cx="4378000" cy="1545126"/>
            </p:xfrm>
            <a:graphic>
              <a:graphicData uri="http://schemas.openxmlformats.org/drawingml/2006/table">
                <a:tbl>
                  <a:tblPr firstRow="1" bandRow="1">
                    <a:tableStyleId>{5940675A-B579-460E-94D1-54222C63F5DA}</a:tableStyleId>
                  </a:tblPr>
                  <a:tblGrid>
                    <a:gridCol w="204024">
                      <a:extLst>
                        <a:ext uri="{9D8B030D-6E8A-4147-A177-3AD203B41FA5}">
                          <a16:colId xmlns:a16="http://schemas.microsoft.com/office/drawing/2014/main" val="1906729364"/>
                        </a:ext>
                      </a:extLst>
                    </a:gridCol>
                    <a:gridCol w="306977">
                      <a:extLst>
                        <a:ext uri="{9D8B030D-6E8A-4147-A177-3AD203B41FA5}">
                          <a16:colId xmlns:a16="http://schemas.microsoft.com/office/drawing/2014/main" val="937632059"/>
                        </a:ext>
                      </a:extLst>
                    </a:gridCol>
                    <a:gridCol w="952349">
                      <a:extLst>
                        <a:ext uri="{9D8B030D-6E8A-4147-A177-3AD203B41FA5}">
                          <a16:colId xmlns:a16="http://schemas.microsoft.com/office/drawing/2014/main" val="1025416557"/>
                        </a:ext>
                      </a:extLst>
                    </a:gridCol>
                    <a:gridCol w="651264">
                      <a:extLst>
                        <a:ext uri="{9D8B030D-6E8A-4147-A177-3AD203B41FA5}">
                          <a16:colId xmlns:a16="http://schemas.microsoft.com/office/drawing/2014/main" val="1679275391"/>
                        </a:ext>
                      </a:extLst>
                    </a:gridCol>
                    <a:gridCol w="586464">
                      <a:extLst>
                        <a:ext uri="{9D8B030D-6E8A-4147-A177-3AD203B41FA5}">
                          <a16:colId xmlns:a16="http://schemas.microsoft.com/office/drawing/2014/main" val="1610933328"/>
                        </a:ext>
                      </a:extLst>
                    </a:gridCol>
                    <a:gridCol w="248960">
                      <a:extLst>
                        <a:ext uri="{9D8B030D-6E8A-4147-A177-3AD203B41FA5}">
                          <a16:colId xmlns:a16="http://schemas.microsoft.com/office/drawing/2014/main" val="2425466068"/>
                        </a:ext>
                      </a:extLst>
                    </a:gridCol>
                    <a:gridCol w="713981">
                      <a:extLst>
                        <a:ext uri="{9D8B030D-6E8A-4147-A177-3AD203B41FA5}">
                          <a16:colId xmlns:a16="http://schemas.microsoft.com/office/drawing/2014/main" val="1429727977"/>
                        </a:ext>
                      </a:extLst>
                    </a:gridCol>
                    <a:gridCol w="713981">
                      <a:extLst>
                        <a:ext uri="{9D8B030D-6E8A-4147-A177-3AD203B41FA5}">
                          <a16:colId xmlns:a16="http://schemas.microsoft.com/office/drawing/2014/main" val="46472598"/>
                        </a:ext>
                      </a:extLst>
                    </a:gridCol>
                  </a:tblGrid>
                  <a:tr h="160498">
                    <a:tc>
                      <a:txBody>
                        <a:bodyPr/>
                        <a:lstStyle/>
                        <a:p>
                          <a:pPr algn="l" latinLnBrk="1"/>
                          <a:endParaRPr lang="ko-KR" altLang="en-US" sz="5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baseline="0" dirty="0">
                              <a:latin typeface="Times New Roman" panose="02020603050405020304" pitchFamily="18" charset="0"/>
                              <a:cs typeface="Times New Roman" panose="02020603050405020304" pitchFamily="18" charset="0"/>
                            </a:rPr>
                            <a:t>Case</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baseline="0" dirty="0">
                              <a:latin typeface="Times New Roman" panose="02020603050405020304" pitchFamily="18" charset="0"/>
                              <a:cs typeface="Times New Roman" panose="02020603050405020304" pitchFamily="18" charset="0"/>
                            </a:rPr>
                            <a:t>Activity</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baseline="0" dirty="0">
                              <a:solidFill>
                                <a:schemeClr val="tx1"/>
                              </a:solidFill>
                              <a:latin typeface="Times New Roman" panose="02020603050405020304" pitchFamily="18" charset="0"/>
                              <a:ea typeface="+mn-ea"/>
                              <a:cs typeface="Times New Roman" panose="02020603050405020304" pitchFamily="18" charset="0"/>
                            </a:rPr>
                            <a:t>Resource</a:t>
                          </a:r>
                          <a:endParaRPr lang="ko-KR" altLang="en-US" sz="800" b="1" kern="1200" baseline="0" dirty="0">
                            <a:solidFill>
                              <a:schemeClr val="tx1"/>
                            </a:solidFill>
                            <a:latin typeface="Times New Roman" panose="02020603050405020304" pitchFamily="18" charset="0"/>
                            <a:ea typeface="+mn-ea"/>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baseline="0" dirty="0">
                              <a:solidFill>
                                <a:schemeClr val="tx1"/>
                              </a:solidFill>
                              <a:latin typeface="Times New Roman" panose="02020603050405020304" pitchFamily="18" charset="0"/>
                              <a:ea typeface="+mn-ea"/>
                              <a:cs typeface="Times New Roman" panose="02020603050405020304" pitchFamily="18" charset="0"/>
                            </a:rPr>
                            <a:t>Part Desc.</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blipFill>
                          <a:blip r:embed="rId3"/>
                          <a:stretch>
                            <a:fillRect l="-1110000" t="-787" r="-592500" b="-787"/>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Start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End Time</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70817"/>
                      </a:ext>
                    </a:extLst>
                  </a:tr>
                  <a:tr h="241778">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1</a:t>
                          </a:r>
                          <a:endParaRPr lang="ko-KR" altLang="en-US" sz="8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Machine 4</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2012-01-29 23:24</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05:43</a:t>
                          </a:r>
                        </a:p>
                      </a:txBody>
                      <a:tcPr marL="7144" marR="7144" marT="7144"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604546768"/>
                      </a:ext>
                    </a:extLst>
                  </a:tr>
                  <a:tr h="241778">
                    <a:tc>
                      <a:txBody>
                        <a:bodyPr/>
                        <a:lstStyle/>
                        <a:p>
                          <a:pPr algn="l" latinLnBrk="1"/>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2</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T w="12700" cmpd="sng">
                          <a:noFill/>
                        </a:lnT>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05:44</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06:42</a:t>
                          </a:r>
                        </a:p>
                      </a:txBody>
                      <a:tcPr marL="7144" marR="7144" marT="7144" marB="0" anchor="ctr">
                        <a:solidFill>
                          <a:schemeClr val="accent1">
                            <a:lumMod val="20000"/>
                            <a:lumOff val="80000"/>
                          </a:schemeClr>
                        </a:solidFill>
                      </a:tcPr>
                    </a:tc>
                    <a:extLst>
                      <a:ext uri="{0D108BD9-81ED-4DB2-BD59-A6C34878D82A}">
                        <a16:rowId xmlns:a16="http://schemas.microsoft.com/office/drawing/2014/main" val="1102247920"/>
                      </a:ext>
                    </a:extLst>
                  </a:tr>
                  <a:tr h="2417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3</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8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06:59</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accent1">
                            <a:lumMod val="20000"/>
                            <a:lumOff val="80000"/>
                          </a:schemeClr>
                        </a:solidFill>
                      </a:tcPr>
                    </a:tc>
                    <a:extLst>
                      <a:ext uri="{0D108BD9-81ED-4DB2-BD59-A6C34878D82A}">
                        <a16:rowId xmlns:a16="http://schemas.microsoft.com/office/drawing/2014/main" val="3719508194"/>
                      </a:ext>
                    </a:extLst>
                  </a:tr>
                  <a:tr h="2417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4</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Machine 4</a:t>
                          </a:r>
                          <a:endParaRPr lang="en-US" sz="8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07:21</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2012-01-30 10:58</a:t>
                          </a:r>
                        </a:p>
                      </a:txBody>
                      <a:tcPr marL="7144" marR="7144" marT="7144" marB="0" anchor="ctr">
                        <a:solidFill>
                          <a:schemeClr val="accent1">
                            <a:lumMod val="20000"/>
                            <a:lumOff val="80000"/>
                          </a:schemeClr>
                        </a:solidFill>
                      </a:tcPr>
                    </a:tc>
                    <a:extLst>
                      <a:ext uri="{0D108BD9-81ED-4DB2-BD59-A6C34878D82A}">
                        <a16:rowId xmlns:a16="http://schemas.microsoft.com/office/drawing/2014/main" val="2961152048"/>
                      </a:ext>
                    </a:extLst>
                  </a:tr>
                  <a:tr h="24177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1" i="1" baseline="0" dirty="0">
                              <a:latin typeface="Times New Roman" panose="02020603050405020304" pitchFamily="18" charset="0"/>
                              <a:cs typeface="Times New Roman" panose="02020603050405020304" pitchFamily="18" charset="0"/>
                            </a:rPr>
                            <a:t>e</a:t>
                          </a:r>
                          <a:r>
                            <a:rPr lang="en-US" altLang="ko-KR" sz="800" b="1" baseline="-25000" dirty="0">
                              <a:latin typeface="Times New Roman" panose="02020603050405020304" pitchFamily="18" charset="0"/>
                              <a:cs typeface="Times New Roman" panose="02020603050405020304" pitchFamily="18" charset="0"/>
                            </a:rPr>
                            <a:t>5</a:t>
                          </a:r>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800" b="0" i="0" baseline="0" dirty="0">
                              <a:latin typeface="Times New Roman" panose="02020603050405020304" pitchFamily="18" charset="0"/>
                              <a:cs typeface="Times New Roman" panose="02020603050405020304" pitchFamily="18" charset="0"/>
                            </a:rPr>
                            <a:t>Case</a:t>
                          </a:r>
                          <a:r>
                            <a:rPr lang="en-US" altLang="ko-KR" sz="800" b="0" i="0" baseline="-25000" dirty="0">
                              <a:solidFill>
                                <a:schemeClr val="tx1"/>
                              </a:solidFill>
                              <a:latin typeface="Times New Roman" panose="02020603050405020304" pitchFamily="18" charset="0"/>
                              <a:cs typeface="Times New Roman" panose="02020603050405020304" pitchFamily="18" charset="0"/>
                            </a:rPr>
                            <a:t>1</a:t>
                          </a:r>
                          <a:endParaRPr lang="ko-KR" altLang="en-US" sz="8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NA</a:t>
                          </a:r>
                          <a:endParaRPr lang="en-US" altLang="ko-KR" sz="800" b="0" i="0" kern="1200" baseline="0" dirty="0">
                            <a:solidFill>
                              <a:srgbClr val="FF0000"/>
                            </a:solidFill>
                            <a:latin typeface="Times New Roman" panose="02020603050405020304" pitchFamily="18" charset="0"/>
                            <a:ea typeface="+mn-ea"/>
                            <a:cs typeface="Times New Roman" panose="02020603050405020304" pitchFamily="18" charset="0"/>
                          </a:endParaRPr>
                        </a:p>
                      </a:txBody>
                      <a:tcPr marL="7144" marR="7144" marT="7144" marB="0" anchor="ctr">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i="0" kern="1200" baseline="0" dirty="0">
                              <a:solidFill>
                                <a:schemeClr val="tx1"/>
                              </a:solidFill>
                              <a:latin typeface="Times New Roman" panose="02020603050405020304" pitchFamily="18" charset="0"/>
                              <a:ea typeface="+mn-ea"/>
                              <a:cs typeface="Times New Roman" panose="02020603050405020304" pitchFamily="18" charset="0"/>
                            </a:rPr>
                            <a:t>Cable Head</a:t>
                          </a:r>
                        </a:p>
                      </a:txBody>
                      <a:tcPr marL="7144" marR="7144" marT="7144" marB="0" anchor="ctr">
                        <a:solidFill>
                          <a:schemeClr val="accent1">
                            <a:lumMod val="20000"/>
                            <a:lumOff val="80000"/>
                          </a:schemeClr>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sz="1000" b="0" i="0" kern="1200" baseline="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solidFill>
                          <a:schemeClr val="bg1"/>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2012-01-31 13:20</a:t>
                          </a:r>
                        </a:p>
                      </a:txBody>
                      <a:tcPr marL="7144" marR="7144" marT="7144" marB="0" anchor="ctr">
                        <a:solidFill>
                          <a:schemeClr val="accent1">
                            <a:lumMod val="20000"/>
                            <a:lumOff val="80000"/>
                          </a:schemeClr>
                        </a:solidFill>
                      </a:tcPr>
                    </a:tc>
                    <a:tc>
                      <a:txBody>
                        <a:bodyPr/>
                        <a:lstStyle/>
                        <a:p>
                          <a:pPr marL="0" algn="ctr" defTabSz="685800" rtl="0" eaLnBrk="1" fontAlgn="ctr" latinLnBrk="1" hangingPunct="1"/>
                          <a:r>
                            <a:rPr lang="en-US" altLang="ko-KR" sz="700" b="1" kern="1200" baseline="0" dirty="0">
                              <a:solidFill>
                                <a:schemeClr val="tx1"/>
                              </a:solidFill>
                              <a:latin typeface="Times New Roman" panose="02020603050405020304" pitchFamily="18" charset="0"/>
                              <a:ea typeface="+mn-ea"/>
                              <a:cs typeface="Times New Roman" panose="02020603050405020304" pitchFamily="18" charset="0"/>
                            </a:rPr>
                            <a:t>2012-01-31 14:50</a:t>
                          </a:r>
                        </a:p>
                      </a:txBody>
                      <a:tcPr marL="7144" marR="7144" marT="7144" marB="0" anchor="ctr">
                        <a:solidFill>
                          <a:schemeClr val="accent1">
                            <a:lumMod val="20000"/>
                            <a:lumOff val="80000"/>
                          </a:schemeClr>
                        </a:solidFill>
                      </a:tcPr>
                    </a:tc>
                    <a:extLst>
                      <a:ext uri="{0D108BD9-81ED-4DB2-BD59-A6C34878D82A}">
                        <a16:rowId xmlns:a16="http://schemas.microsoft.com/office/drawing/2014/main" val="1808483924"/>
                      </a:ext>
                    </a:extLst>
                  </a:tr>
                  <a:tr h="175738">
                    <a:tc>
                      <a:txBody>
                        <a:bodyPr/>
                        <a:lstStyle/>
                        <a:p>
                          <a:endParaRPr lang="ko-K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782759" r="-2020588" b="-6897"/>
                          </a:stretch>
                        </a:blipFill>
                      </a:tcPr>
                    </a:tc>
                    <a:tc>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blipFill>
                          <a:blip r:embed="rId3"/>
                          <a:stretch>
                            <a:fillRect l="-68000" t="-782759" r="-1274000" b="-6897"/>
                          </a:stretch>
                        </a:blipFill>
                      </a:tcPr>
                    </a:tc>
                    <a:tc>
                      <a:txBody>
                        <a:bodyPr/>
                        <a:lstStyle/>
                        <a:p>
                          <a:endParaRPr lang="ko-KR"/>
                        </a:p>
                      </a:txBody>
                      <a:tcPr marL="38576" marR="38576" marT="19289" marB="19289" anchor="ctr">
                        <a:blipFill>
                          <a:blip r:embed="rId3"/>
                          <a:stretch>
                            <a:fillRect l="-53846" t="-782759" r="-308333" b="-6897"/>
                          </a:stretch>
                        </a:blipFill>
                      </a:tcPr>
                    </a:tc>
                    <a:tc>
                      <a:txBody>
                        <a:bodyPr/>
                        <a:lstStyle/>
                        <a:p>
                          <a:endParaRPr lang="ko-KR"/>
                        </a:p>
                      </a:txBody>
                      <a:tcPr marL="38576" marR="38576" marT="19289" marB="19289" anchor="ctr">
                        <a:blipFill>
                          <a:blip r:embed="rId3"/>
                          <a:stretch>
                            <a:fillRect l="-224299" t="-782759" r="-349533" b="-6897"/>
                          </a:stretch>
                        </a:blipFill>
                      </a:tcPr>
                    </a:tc>
                    <a:tc>
                      <a:txBody>
                        <a:bodyPr/>
                        <a:lstStyle/>
                        <a:p>
                          <a:endParaRPr lang="ko-KR"/>
                        </a:p>
                      </a:txBody>
                      <a:tcPr marL="38576" marR="38576" marT="19289" marB="19289" anchor="ctr">
                        <a:blipFill>
                          <a:blip r:embed="rId3"/>
                          <a:stretch>
                            <a:fillRect l="-357732" t="-782759" r="-285567" b="-6897"/>
                          </a:stretch>
                        </a:blipFill>
                      </a:tcPr>
                    </a:tc>
                    <a:tc vMerge="1">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endParaRPr lang="ko-KR" altLang="en-US" sz="1200" b="1" baseline="0" dirty="0">
                            <a:latin typeface="Times New Roman" panose="02020603050405020304" pitchFamily="18" charset="0"/>
                            <a:cs typeface="Times New Roman" panose="02020603050405020304" pitchFamily="18" charset="0"/>
                          </a:endParaRPr>
                        </a:p>
                      </a:txBody>
                      <a:tcPr marL="51435" marR="51435" marT="25718" marB="25718" anchor="ctr"/>
                    </a:tc>
                    <a:tc>
                      <a:txBody>
                        <a:bodyPr/>
                        <a:lstStyle/>
                        <a:p>
                          <a:endParaRPr lang="ko-KR"/>
                        </a:p>
                      </a:txBody>
                      <a:tcPr marL="38576" marR="38576" marT="19289" marB="19289" anchor="ctr">
                        <a:blipFill>
                          <a:blip r:embed="rId3"/>
                          <a:stretch>
                            <a:fillRect l="-410169" t="-782759" r="-100847" b="-6897"/>
                          </a:stretch>
                        </a:blipFill>
                      </a:tcPr>
                    </a:tc>
                    <a:tc>
                      <a:txBody>
                        <a:bodyPr/>
                        <a:lstStyle/>
                        <a:p>
                          <a:endParaRPr lang="ko-KR"/>
                        </a:p>
                      </a:txBody>
                      <a:tcPr marL="38576" marR="38576" marT="19289" marB="19289" anchor="ctr">
                        <a:blipFill>
                          <a:blip r:embed="rId3"/>
                          <a:stretch>
                            <a:fillRect l="-514530" t="-782759" r="-1709" b="-6897"/>
                          </a:stretch>
                        </a:blipFill>
                      </a:tcPr>
                    </a:tc>
                    <a:extLst>
                      <a:ext uri="{0D108BD9-81ED-4DB2-BD59-A6C34878D82A}">
                        <a16:rowId xmlns:a16="http://schemas.microsoft.com/office/drawing/2014/main" val="1056388714"/>
                      </a:ext>
                    </a:extLst>
                  </a:tr>
                </a:tbl>
              </a:graphicData>
            </a:graphic>
          </p:graphicFrame>
        </mc:Fallback>
      </mc:AlternateContent>
      <p:graphicFrame>
        <p:nvGraphicFramePr>
          <p:cNvPr id="10" name="표 4">
            <a:extLst>
              <a:ext uri="{FF2B5EF4-FFF2-40B4-BE49-F238E27FC236}">
                <a16:creationId xmlns:a16="http://schemas.microsoft.com/office/drawing/2014/main" id="{1317AEC7-9ADD-4B81-B559-C76301A17DE3}"/>
              </a:ext>
            </a:extLst>
          </p:cNvPr>
          <p:cNvGraphicFramePr>
            <a:graphicFrameLocks noGrp="1"/>
          </p:cNvGraphicFramePr>
          <p:nvPr/>
        </p:nvGraphicFramePr>
        <p:xfrm>
          <a:off x="1916832" y="1250408"/>
          <a:ext cx="2754308" cy="1074420"/>
        </p:xfrm>
        <a:graphic>
          <a:graphicData uri="http://schemas.openxmlformats.org/drawingml/2006/table">
            <a:tbl>
              <a:tblPr firstRow="1" bandRow="1">
                <a:tableStyleId>{5940675A-B579-460E-94D1-54222C63F5DA}</a:tableStyleId>
              </a:tblPr>
              <a:tblGrid>
                <a:gridCol w="688577">
                  <a:extLst>
                    <a:ext uri="{9D8B030D-6E8A-4147-A177-3AD203B41FA5}">
                      <a16:colId xmlns:a16="http://schemas.microsoft.com/office/drawing/2014/main" val="2060691121"/>
                    </a:ext>
                  </a:extLst>
                </a:gridCol>
                <a:gridCol w="688577">
                  <a:extLst>
                    <a:ext uri="{9D8B030D-6E8A-4147-A177-3AD203B41FA5}">
                      <a16:colId xmlns:a16="http://schemas.microsoft.com/office/drawing/2014/main" val="3113345991"/>
                    </a:ext>
                  </a:extLst>
                </a:gridCol>
                <a:gridCol w="688577">
                  <a:extLst>
                    <a:ext uri="{9D8B030D-6E8A-4147-A177-3AD203B41FA5}">
                      <a16:colId xmlns:a16="http://schemas.microsoft.com/office/drawing/2014/main" val="1028287914"/>
                    </a:ext>
                  </a:extLst>
                </a:gridCol>
                <a:gridCol w="688577">
                  <a:extLst>
                    <a:ext uri="{9D8B030D-6E8A-4147-A177-3AD203B41FA5}">
                      <a16:colId xmlns:a16="http://schemas.microsoft.com/office/drawing/2014/main" val="2530455952"/>
                    </a:ext>
                  </a:extLst>
                </a:gridCol>
              </a:tblGrid>
              <a:tr h="297180">
                <a:tc>
                  <a:txBody>
                    <a:bodyPr/>
                    <a:lstStyle/>
                    <a:p>
                      <a:pPr algn="ctr" latinLnBrk="1"/>
                      <a:endParaRPr lang="ko-KR" altLang="en-US" sz="800" dirty="0"/>
                    </a:p>
                  </a:txBody>
                  <a:tcPr marL="68580" marR="68580" marT="34290" marB="34290" anchor="ctr"/>
                </a:tc>
                <a:tc>
                  <a:txBody>
                    <a:bodyPr/>
                    <a:lstStyle/>
                    <a:p>
                      <a:pPr algn="ctr" latinLnBrk="1"/>
                      <a:r>
                        <a:rPr lang="en-US" altLang="ko-KR" sz="800" baseline="0" dirty="0"/>
                        <a:t>Mobile </a:t>
                      </a:r>
                    </a:p>
                    <a:p>
                      <a:pPr algn="ctr" latinLnBrk="1"/>
                      <a:r>
                        <a:rPr lang="en-US" altLang="ko-KR" sz="800" baseline="0" dirty="0"/>
                        <a:t>Package</a:t>
                      </a:r>
                      <a:endParaRPr lang="ko-KR" altLang="en-US" sz="800" baseline="0" dirty="0"/>
                    </a:p>
                  </a:txBody>
                  <a:tcPr marL="68580" marR="68580" marT="34290" marB="34290" anchor="ctr"/>
                </a:tc>
                <a:tc>
                  <a:txBody>
                    <a:bodyPr/>
                    <a:lstStyle/>
                    <a:p>
                      <a:pPr algn="ctr" latinLnBrk="1"/>
                      <a:r>
                        <a:rPr lang="en-US" altLang="ko-KR" sz="800" dirty="0"/>
                        <a:t>Download Speed</a:t>
                      </a:r>
                      <a:endParaRPr lang="ko-KR" altLang="en-US" sz="800" baseline="-25000" dirty="0"/>
                    </a:p>
                  </a:txBody>
                  <a:tcPr marL="68580" marR="68580" marT="34290" marB="34290" anchor="ctr"/>
                </a:tc>
                <a:tc>
                  <a:txBody>
                    <a:bodyPr/>
                    <a:lstStyle/>
                    <a:p>
                      <a:pPr algn="ctr" latinLnBrk="1"/>
                      <a:r>
                        <a:rPr lang="en-US" altLang="ko-KR" sz="800" baseline="0" dirty="0"/>
                        <a:t>Data Limit</a:t>
                      </a:r>
                    </a:p>
                    <a:p>
                      <a:pPr algn="ctr" latinLnBrk="1"/>
                      <a:r>
                        <a:rPr lang="en-US" altLang="ko-KR" sz="800" baseline="0" dirty="0"/>
                        <a:t>Usage</a:t>
                      </a:r>
                      <a:endParaRPr lang="ko-KR" altLang="en-US" sz="800" baseline="0" dirty="0"/>
                    </a:p>
                  </a:txBody>
                  <a:tcPr marL="68580" marR="68580" marT="34290" marB="34290" anchor="ctr"/>
                </a:tc>
                <a:extLst>
                  <a:ext uri="{0D108BD9-81ED-4DB2-BD59-A6C34878D82A}">
                    <a16:rowId xmlns:a16="http://schemas.microsoft.com/office/drawing/2014/main" val="2749108445"/>
                  </a:ext>
                </a:extLst>
              </a:tr>
              <a:tr h="182880">
                <a:tc>
                  <a:txBody>
                    <a:bodyPr/>
                    <a:lstStyle/>
                    <a:p>
                      <a:pPr algn="ctr" latinLnBrk="1"/>
                      <a:r>
                        <a:rPr lang="en-US" altLang="ko-KR" sz="800" dirty="0"/>
                        <a:t>y</a:t>
                      </a:r>
                      <a:r>
                        <a:rPr lang="en-US" altLang="ko-KR" sz="800" baseline="-25000" dirty="0"/>
                        <a:t>1</a:t>
                      </a:r>
                      <a:endParaRPr lang="ko-KR" altLang="en-US" sz="800" baseline="-25000" dirty="0"/>
                    </a:p>
                  </a:txBody>
                  <a:tcPr marL="68580" marR="68580" marT="34290" marB="34290" anchor="ctr">
                    <a:solidFill>
                      <a:schemeClr val="tx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i="0" dirty="0">
                          <a:solidFill>
                            <a:srgbClr val="FF0000"/>
                          </a:solidFill>
                        </a:rPr>
                        <a:t>NA</a:t>
                      </a:r>
                      <a:endParaRPr lang="ko-KR" altLang="en-US" sz="800" i="0" dirty="0">
                        <a:solidFill>
                          <a:srgbClr val="FF0000"/>
                        </a:solidFill>
                      </a:endParaRPr>
                    </a:p>
                  </a:txBody>
                  <a:tcPr marL="68580" marR="68580" marT="34290" marB="34290" anchor="ctr">
                    <a:solidFill>
                      <a:schemeClr val="tx2">
                        <a:lumMod val="20000"/>
                        <a:lumOff val="80000"/>
                      </a:schemeClr>
                    </a:solidFill>
                  </a:tcPr>
                </a:tc>
                <a:tc>
                  <a:txBody>
                    <a:bodyPr/>
                    <a:lstStyle/>
                    <a:p>
                      <a:pPr algn="ctr" latinLnBrk="1"/>
                      <a:r>
                        <a:rPr lang="en-US" altLang="ko-KR" sz="800" dirty="0"/>
                        <a:t>157</a:t>
                      </a:r>
                      <a:endParaRPr lang="ko-KR" altLang="en-US" sz="800" dirty="0"/>
                    </a:p>
                  </a:txBody>
                  <a:tcPr marL="68580" marR="68580" marT="34290" marB="34290" anchor="ctr">
                    <a:solidFill>
                      <a:schemeClr val="tx2">
                        <a:lumMod val="20000"/>
                        <a:lumOff val="80000"/>
                      </a:schemeClr>
                    </a:solidFill>
                  </a:tcPr>
                </a:tc>
                <a:tc>
                  <a:txBody>
                    <a:bodyPr/>
                    <a:lstStyle/>
                    <a:p>
                      <a:pPr algn="ctr" latinLnBrk="1"/>
                      <a:r>
                        <a:rPr lang="en-US" altLang="ko-KR" sz="800" dirty="0"/>
                        <a:t>80%</a:t>
                      </a:r>
                      <a:endParaRPr lang="ko-KR" altLang="en-US" sz="800" dirty="0"/>
                    </a:p>
                  </a:txBody>
                  <a:tcPr marL="68580" marR="68580" marT="34290" marB="34290" anchor="ctr">
                    <a:solidFill>
                      <a:schemeClr val="tx2">
                        <a:lumMod val="20000"/>
                        <a:lumOff val="80000"/>
                      </a:schemeClr>
                    </a:solidFill>
                  </a:tcPr>
                </a:tc>
                <a:extLst>
                  <a:ext uri="{0D108BD9-81ED-4DB2-BD59-A6C34878D82A}">
                    <a16:rowId xmlns:a16="http://schemas.microsoft.com/office/drawing/2014/main" val="2677274215"/>
                  </a:ext>
                </a:extLst>
              </a:tr>
              <a:tr h="182880">
                <a:tc>
                  <a:txBody>
                    <a:bodyPr/>
                    <a:lstStyle/>
                    <a:p>
                      <a:pPr algn="ctr" latinLnBrk="1"/>
                      <a:r>
                        <a:rPr lang="en-US" altLang="ko-KR" sz="800" dirty="0"/>
                        <a:t>y</a:t>
                      </a:r>
                      <a:r>
                        <a:rPr lang="en-US" altLang="ko-KR" sz="800" baseline="-25000" dirty="0"/>
                        <a:t>2</a:t>
                      </a:r>
                      <a:endParaRPr lang="ko-KR" altLang="en-US" sz="800" baseline="-25000" dirty="0"/>
                    </a:p>
                  </a:txBody>
                  <a:tcPr marL="68580" marR="68580" marT="34290" marB="34290" anchor="ctr">
                    <a:solidFill>
                      <a:schemeClr val="accent2">
                        <a:lumMod val="20000"/>
                        <a:lumOff val="80000"/>
                      </a:schemeClr>
                    </a:solidFill>
                  </a:tcPr>
                </a:tc>
                <a:tc>
                  <a:txBody>
                    <a:bodyPr/>
                    <a:lstStyle/>
                    <a:p>
                      <a:pPr algn="ctr" latinLnBrk="1"/>
                      <a:r>
                        <a:rPr lang="en-US" altLang="ko-KR" sz="800" dirty="0"/>
                        <a:t>Lite</a:t>
                      </a:r>
                      <a:endParaRPr lang="ko-KR" altLang="en-US" sz="800" dirty="0"/>
                    </a:p>
                  </a:txBody>
                  <a:tcPr marL="68580" marR="68580" marT="34290" marB="34290" anchor="ctr">
                    <a:solidFill>
                      <a:schemeClr val="accent2">
                        <a:lumMod val="20000"/>
                        <a:lumOff val="80000"/>
                      </a:schemeClr>
                    </a:solidFill>
                  </a:tcPr>
                </a:tc>
                <a:tc>
                  <a:txBody>
                    <a:bodyPr/>
                    <a:lstStyle/>
                    <a:p>
                      <a:pPr algn="ctr" latinLnBrk="1"/>
                      <a:r>
                        <a:rPr lang="en-US" altLang="ko-KR" sz="800" dirty="0"/>
                        <a:t>99</a:t>
                      </a:r>
                      <a:endParaRPr lang="ko-KR" altLang="en-US" sz="800" dirty="0"/>
                    </a:p>
                  </a:txBody>
                  <a:tcPr marL="68580" marR="68580" marT="34290" marB="34290" anchor="ctr">
                    <a:solidFill>
                      <a:schemeClr val="accent2">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i="0" dirty="0">
                          <a:solidFill>
                            <a:srgbClr val="FF0000"/>
                          </a:solidFill>
                        </a:rPr>
                        <a:t>NA</a:t>
                      </a:r>
                      <a:endParaRPr lang="ko-KR" altLang="en-US" sz="800" i="0" dirty="0">
                        <a:solidFill>
                          <a:srgbClr val="FF0000"/>
                        </a:solidFill>
                      </a:endParaRPr>
                    </a:p>
                  </a:txBody>
                  <a:tcPr marL="68580" marR="68580" marT="34290" marB="34290" anchor="ctr">
                    <a:solidFill>
                      <a:schemeClr val="accent2">
                        <a:lumMod val="20000"/>
                        <a:lumOff val="80000"/>
                      </a:schemeClr>
                    </a:solidFill>
                  </a:tcPr>
                </a:tc>
                <a:extLst>
                  <a:ext uri="{0D108BD9-81ED-4DB2-BD59-A6C34878D82A}">
                    <a16:rowId xmlns:a16="http://schemas.microsoft.com/office/drawing/2014/main" val="2531372065"/>
                  </a:ext>
                </a:extLst>
              </a:tr>
              <a:tr h="1828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t>y</a:t>
                      </a:r>
                      <a:r>
                        <a:rPr lang="en-US" altLang="ko-KR" sz="800" baseline="-25000" dirty="0"/>
                        <a:t>3</a:t>
                      </a:r>
                      <a:endParaRPr lang="ko-KR" altLang="en-US" sz="800" baseline="-25000" dirty="0"/>
                    </a:p>
                  </a:txBody>
                  <a:tcPr marL="68580" marR="68580" marT="34290" marB="34290" anchor="ctr">
                    <a:solidFill>
                      <a:schemeClr val="accent3">
                        <a:lumMod val="20000"/>
                        <a:lumOff val="80000"/>
                      </a:schemeClr>
                    </a:solidFill>
                  </a:tcPr>
                </a:tc>
                <a:tc>
                  <a:txBody>
                    <a:bodyPr/>
                    <a:lstStyle/>
                    <a:p>
                      <a:pPr algn="ctr" latinLnBrk="1"/>
                      <a:r>
                        <a:rPr lang="en-US" altLang="ko-KR" sz="800" dirty="0"/>
                        <a:t>Fast</a:t>
                      </a:r>
                      <a:endParaRPr lang="ko-KR" altLang="en-US" sz="800" dirty="0"/>
                    </a:p>
                  </a:txBody>
                  <a:tcPr marL="68580" marR="68580" marT="34290" marB="34290" anchor="ctr">
                    <a:solidFill>
                      <a:schemeClr val="accent3">
                        <a:lumMod val="20000"/>
                        <a:lumOff val="80000"/>
                      </a:schemeClr>
                    </a:solidFill>
                  </a:tcPr>
                </a:tc>
                <a:tc>
                  <a:txBody>
                    <a:bodyPr/>
                    <a:lstStyle/>
                    <a:p>
                      <a:pPr algn="ctr" latinLnBrk="1"/>
                      <a:r>
                        <a:rPr lang="en-US" altLang="ko-KR" sz="800" dirty="0"/>
                        <a:t>167</a:t>
                      </a:r>
                      <a:endParaRPr lang="ko-KR" altLang="en-US" sz="800" dirty="0"/>
                    </a:p>
                  </a:txBody>
                  <a:tcPr marL="68580" marR="68580" marT="34290" marB="34290" anchor="ctr">
                    <a:solidFill>
                      <a:schemeClr val="accent3">
                        <a:lumMod val="20000"/>
                        <a:lumOff val="80000"/>
                      </a:schemeClr>
                    </a:solidFill>
                  </a:tcPr>
                </a:tc>
                <a:tc>
                  <a:txBody>
                    <a:bodyPr/>
                    <a:lstStyle/>
                    <a:p>
                      <a:pPr algn="ctr" latinLnBrk="1"/>
                      <a:r>
                        <a:rPr lang="en-US" altLang="ko-KR" sz="800" dirty="0"/>
                        <a:t>10%</a:t>
                      </a:r>
                      <a:endParaRPr lang="ko-KR" altLang="en-US" sz="800" dirty="0"/>
                    </a:p>
                  </a:txBody>
                  <a:tcPr marL="68580" marR="68580" marT="34290" marB="34290" anchor="ctr">
                    <a:solidFill>
                      <a:schemeClr val="accent3">
                        <a:lumMod val="20000"/>
                        <a:lumOff val="80000"/>
                      </a:schemeClr>
                    </a:solidFill>
                  </a:tcPr>
                </a:tc>
                <a:extLst>
                  <a:ext uri="{0D108BD9-81ED-4DB2-BD59-A6C34878D82A}">
                    <a16:rowId xmlns:a16="http://schemas.microsoft.com/office/drawing/2014/main" val="2832196762"/>
                  </a:ext>
                </a:extLst>
              </a:tr>
              <a:tr h="1828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t>y</a:t>
                      </a:r>
                      <a:r>
                        <a:rPr lang="en-US" altLang="ko-KR" sz="800" baseline="-25000" dirty="0"/>
                        <a:t>4</a:t>
                      </a:r>
                    </a:p>
                  </a:txBody>
                  <a:tcPr marL="68580" marR="68580" marT="34290" marB="34290" anchor="ctr">
                    <a:solidFill>
                      <a:schemeClr val="accent4">
                        <a:lumMod val="20000"/>
                        <a:lumOff val="80000"/>
                      </a:schemeClr>
                    </a:solidFill>
                  </a:tcPr>
                </a:tc>
                <a:tc>
                  <a:txBody>
                    <a:bodyPr/>
                    <a:lstStyle/>
                    <a:p>
                      <a:pPr algn="ctr" latinLnBrk="1"/>
                      <a:r>
                        <a:rPr lang="en-US" altLang="ko-KR" sz="800" dirty="0"/>
                        <a:t>Fast</a:t>
                      </a:r>
                      <a:endParaRPr lang="ko-KR" altLang="en-US" sz="800" dirty="0"/>
                    </a:p>
                  </a:txBody>
                  <a:tcPr marL="68580" marR="68580" marT="34290" marB="34290" anchor="ctr">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i="0" dirty="0">
                          <a:solidFill>
                            <a:srgbClr val="FF0000"/>
                          </a:solidFill>
                        </a:rPr>
                        <a:t>NA</a:t>
                      </a:r>
                      <a:endParaRPr lang="ko-KR" altLang="en-US" sz="800" i="0" dirty="0">
                        <a:solidFill>
                          <a:srgbClr val="FF0000"/>
                        </a:solidFill>
                      </a:endParaRPr>
                    </a:p>
                  </a:txBody>
                  <a:tcPr marL="68580" marR="68580" marT="34290" marB="34290" anchor="ctr">
                    <a:solidFill>
                      <a:schemeClr val="accent4">
                        <a:lumMod val="20000"/>
                        <a:lumOff val="80000"/>
                      </a:schemeClr>
                    </a:solidFill>
                  </a:tcPr>
                </a:tc>
                <a:tc>
                  <a:txBody>
                    <a:bodyPr/>
                    <a:lstStyle/>
                    <a:p>
                      <a:pPr algn="ctr" latinLnBrk="1"/>
                      <a:r>
                        <a:rPr lang="en-US" altLang="ko-KR" sz="800" dirty="0"/>
                        <a:t>80%</a:t>
                      </a:r>
                      <a:endParaRPr lang="ko-KR" altLang="en-US" sz="800" dirty="0"/>
                    </a:p>
                  </a:txBody>
                  <a:tcPr marL="68580" marR="68580" marT="34290" marB="34290" anchor="ctr">
                    <a:solidFill>
                      <a:schemeClr val="accent4">
                        <a:lumMod val="20000"/>
                        <a:lumOff val="80000"/>
                      </a:schemeClr>
                    </a:solidFill>
                  </a:tcPr>
                </a:tc>
                <a:extLst>
                  <a:ext uri="{0D108BD9-81ED-4DB2-BD59-A6C34878D82A}">
                    <a16:rowId xmlns:a16="http://schemas.microsoft.com/office/drawing/2014/main" val="3457099440"/>
                  </a:ext>
                </a:extLst>
              </a:tr>
            </a:tbl>
          </a:graphicData>
        </a:graphic>
      </p:graphicFrame>
      <p:sp>
        <p:nvSpPr>
          <p:cNvPr id="3" name="직사각형 2">
            <a:extLst>
              <a:ext uri="{FF2B5EF4-FFF2-40B4-BE49-F238E27FC236}">
                <a16:creationId xmlns:a16="http://schemas.microsoft.com/office/drawing/2014/main" id="{C199D0B4-DBBB-4B14-8CC9-91AE51B366D7}"/>
              </a:ext>
            </a:extLst>
          </p:cNvPr>
          <p:cNvSpPr/>
          <p:nvPr/>
        </p:nvSpPr>
        <p:spPr>
          <a:xfrm>
            <a:off x="871935" y="1406434"/>
            <a:ext cx="4124095" cy="152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직사각형 10">
            <a:extLst>
              <a:ext uri="{FF2B5EF4-FFF2-40B4-BE49-F238E27FC236}">
                <a16:creationId xmlns:a16="http://schemas.microsoft.com/office/drawing/2014/main" id="{06B1953B-C38F-4B9C-8D78-26A611DDE679}"/>
              </a:ext>
            </a:extLst>
          </p:cNvPr>
          <p:cNvSpPr/>
          <p:nvPr/>
        </p:nvSpPr>
        <p:spPr>
          <a:xfrm>
            <a:off x="871935" y="2041961"/>
            <a:ext cx="4124095" cy="184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 name="연결선: 꺾임 4">
            <a:extLst>
              <a:ext uri="{FF2B5EF4-FFF2-40B4-BE49-F238E27FC236}">
                <a16:creationId xmlns:a16="http://schemas.microsoft.com/office/drawing/2014/main" id="{F60CE47F-F4BD-4E6F-ADED-16B5CC39A9FF}"/>
              </a:ext>
            </a:extLst>
          </p:cNvPr>
          <p:cNvCxnSpPr>
            <a:cxnSpLocks/>
          </p:cNvCxnSpPr>
          <p:nvPr/>
        </p:nvCxnSpPr>
        <p:spPr>
          <a:xfrm>
            <a:off x="5158048" y="3505703"/>
            <a:ext cx="9525" cy="651532"/>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B4D358-2F76-48E2-8C37-C0364A4200B0}"/>
              </a:ext>
            </a:extLst>
          </p:cNvPr>
          <p:cNvSpPr txBox="1"/>
          <p:nvPr/>
        </p:nvSpPr>
        <p:spPr>
          <a:xfrm>
            <a:off x="5371459" y="3669885"/>
            <a:ext cx="1193323" cy="473206"/>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Observation included in a case are dependent.</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6" name="연결선: 꺾임 15">
            <a:extLst>
              <a:ext uri="{FF2B5EF4-FFF2-40B4-BE49-F238E27FC236}">
                <a16:creationId xmlns:a16="http://schemas.microsoft.com/office/drawing/2014/main" id="{9169595F-6175-42E3-9F26-92A4F0F0DB68}"/>
              </a:ext>
            </a:extLst>
          </p:cNvPr>
          <p:cNvCxnSpPr>
            <a:cxnSpLocks/>
          </p:cNvCxnSpPr>
          <p:nvPr/>
        </p:nvCxnSpPr>
        <p:spPr>
          <a:xfrm>
            <a:off x="4663330" y="1640467"/>
            <a:ext cx="9525" cy="5400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55D57C-1067-483E-A746-E8624C3E44DD}"/>
              </a:ext>
            </a:extLst>
          </p:cNvPr>
          <p:cNvSpPr txBox="1"/>
          <p:nvPr/>
        </p:nvSpPr>
        <p:spPr>
          <a:xfrm>
            <a:off x="4822629" y="1748884"/>
            <a:ext cx="1193323" cy="346249"/>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Each included in a case are dependent.</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29A2D18-A3F1-47D2-A92F-20526B7E420F}"/>
              </a:ext>
            </a:extLst>
          </p:cNvPr>
          <p:cNvSpPr txBox="1"/>
          <p:nvPr/>
        </p:nvSpPr>
        <p:spPr>
          <a:xfrm>
            <a:off x="2832339" y="2659819"/>
            <a:ext cx="1193323" cy="369332"/>
          </a:xfrm>
          <a:prstGeom prst="rect">
            <a:avLst/>
          </a:prstGeom>
          <a:noFill/>
          <a:ln>
            <a:noFill/>
          </a:ln>
        </p:spPr>
        <p:txBody>
          <a:bodyPr wrap="square" rtlCol="0">
            <a:spAutoFit/>
          </a:bodyPr>
          <a:lstStyle/>
          <a:p>
            <a:pPr algn="ctr"/>
            <a:r>
              <a:rPr lang="en-US" altLang="ko-KR" spc="-23" dirty="0">
                <a:solidFill>
                  <a:schemeClr val="tx1">
                    <a:lumMod val="65000"/>
                    <a:lumOff val="35000"/>
                  </a:schemeClr>
                </a:solidFill>
                <a:latin typeface="Arial" panose="020B0604020202020204" pitchFamily="34" charset="0"/>
                <a:cs typeface="Arial" panose="020B0604020202020204" pitchFamily="34" charset="0"/>
              </a:rPr>
              <a:t>VS</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8E0E8DF-475F-4B66-ADBC-1ADDA8AE8334}"/>
              </a:ext>
            </a:extLst>
          </p:cNvPr>
          <p:cNvSpPr txBox="1"/>
          <p:nvPr/>
        </p:nvSpPr>
        <p:spPr>
          <a:xfrm>
            <a:off x="1570377" y="4473402"/>
            <a:ext cx="3879266" cy="219291"/>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Event Log Structure with missing</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02ABA31-637A-4AB5-81DC-15D494B17BF7}"/>
              </a:ext>
            </a:extLst>
          </p:cNvPr>
          <p:cNvSpPr txBox="1"/>
          <p:nvPr/>
        </p:nvSpPr>
        <p:spPr>
          <a:xfrm>
            <a:off x="1457781" y="2310227"/>
            <a:ext cx="3879266" cy="219291"/>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General Data Set with missing</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649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just"/>
            <a:r>
              <a:rPr lang="ko-KR" altLang="en-US" sz="1800" spc="-23" dirty="0"/>
              <a:t>특별한 유형의 데이터를 처리하기 위한 다중 대체 방법</a:t>
            </a:r>
            <a:endParaRPr lang="en-US" altLang="ko-KR" sz="1800" spc="-23" dirty="0"/>
          </a:p>
        </p:txBody>
      </p:sp>
      <p:sp>
        <p:nvSpPr>
          <p:cNvPr id="3" name="직사각형 2">
            <a:extLst>
              <a:ext uri="{FF2B5EF4-FFF2-40B4-BE49-F238E27FC236}">
                <a16:creationId xmlns:a16="http://schemas.microsoft.com/office/drawing/2014/main" id="{C199D0B4-DBBB-4B14-8CC9-91AE51B366D7}"/>
              </a:ext>
            </a:extLst>
          </p:cNvPr>
          <p:cNvSpPr/>
          <p:nvPr/>
        </p:nvSpPr>
        <p:spPr>
          <a:xfrm>
            <a:off x="871935" y="1406434"/>
            <a:ext cx="4124095" cy="152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1" name="직사각형 10">
            <a:extLst>
              <a:ext uri="{FF2B5EF4-FFF2-40B4-BE49-F238E27FC236}">
                <a16:creationId xmlns:a16="http://schemas.microsoft.com/office/drawing/2014/main" id="{06B1953B-C38F-4B9C-8D78-26A611DDE679}"/>
              </a:ext>
            </a:extLst>
          </p:cNvPr>
          <p:cNvSpPr/>
          <p:nvPr/>
        </p:nvSpPr>
        <p:spPr>
          <a:xfrm>
            <a:off x="871935" y="2041961"/>
            <a:ext cx="4124095" cy="184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mc:AlternateContent xmlns:mc="http://schemas.openxmlformats.org/markup-compatibility/2006" xmlns:a14="http://schemas.microsoft.com/office/drawing/2010/main">
        <mc:Choice Requires="a14">
          <p:graphicFrame>
            <p:nvGraphicFramePr>
              <p:cNvPr id="21" name="표 20">
                <a:extLst>
                  <a:ext uri="{FF2B5EF4-FFF2-40B4-BE49-F238E27FC236}">
                    <a16:creationId xmlns:a16="http://schemas.microsoft.com/office/drawing/2014/main" id="{856B8B26-CB56-4B23-A6AF-A725AF28D673}"/>
                  </a:ext>
                </a:extLst>
              </p:cNvPr>
              <p:cNvGraphicFramePr>
                <a:graphicFrameLocks noGrp="1"/>
              </p:cNvGraphicFramePr>
              <p:nvPr/>
            </p:nvGraphicFramePr>
            <p:xfrm>
              <a:off x="156312" y="981637"/>
              <a:ext cx="1262956" cy="2359373"/>
            </p:xfrm>
            <a:graphic>
              <a:graphicData uri="http://schemas.openxmlformats.org/drawingml/2006/table">
                <a:tbl>
                  <a:tblPr firstRow="1" bandRow="1">
                    <a:tableStyleId>{5940675A-B579-460E-94D1-54222C63F5DA}</a:tableStyleId>
                  </a:tblPr>
                  <a:tblGrid>
                    <a:gridCol w="176084">
                      <a:extLst>
                        <a:ext uri="{9D8B030D-6E8A-4147-A177-3AD203B41FA5}">
                          <a16:colId xmlns:a16="http://schemas.microsoft.com/office/drawing/2014/main" val="1837433593"/>
                        </a:ext>
                      </a:extLst>
                    </a:gridCol>
                    <a:gridCol w="264939">
                      <a:extLst>
                        <a:ext uri="{9D8B030D-6E8A-4147-A177-3AD203B41FA5}">
                          <a16:colId xmlns:a16="http://schemas.microsoft.com/office/drawing/2014/main" val="569122032"/>
                        </a:ext>
                      </a:extLst>
                    </a:gridCol>
                    <a:gridCol w="821933">
                      <a:extLst>
                        <a:ext uri="{9D8B030D-6E8A-4147-A177-3AD203B41FA5}">
                          <a16:colId xmlns:a16="http://schemas.microsoft.com/office/drawing/2014/main" val="4217724934"/>
                        </a:ext>
                      </a:extLst>
                    </a:gridCol>
                  </a:tblGrid>
                  <a:tr h="118587">
                    <a:tc>
                      <a:txBody>
                        <a:bodyPr/>
                        <a:lstStyle/>
                        <a:p>
                          <a:pPr algn="l" latinLnBrk="1"/>
                          <a:endParaRPr lang="ko-KR" altLang="en-US" sz="3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Case</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Activity</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157491"/>
                      </a:ext>
                    </a:extLst>
                  </a:tr>
                  <a:tr h="130017">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a:t>
                          </a:r>
                          <a:endParaRPr lang="ko-KR" altLang="en-US" sz="6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559244677"/>
                      </a:ext>
                    </a:extLst>
                  </a:tr>
                  <a:tr h="130017">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2">
                            <a:lumMod val="40000"/>
                            <a:lumOff val="60000"/>
                          </a:schemeClr>
                        </a:solidFill>
                      </a:tcPr>
                    </a:tc>
                    <a:extLst>
                      <a:ext uri="{0D108BD9-81ED-4DB2-BD59-A6C34878D82A}">
                        <a16:rowId xmlns:a16="http://schemas.microsoft.com/office/drawing/2014/main" val="318439113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extLst>
                      <a:ext uri="{0D108BD9-81ED-4DB2-BD59-A6C34878D82A}">
                        <a16:rowId xmlns:a16="http://schemas.microsoft.com/office/drawing/2014/main" val="418265740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extLst>
                      <a:ext uri="{0D108BD9-81ED-4DB2-BD59-A6C34878D82A}">
                        <a16:rowId xmlns:a16="http://schemas.microsoft.com/office/drawing/2014/main" val="164005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extLst>
                      <a:ext uri="{0D108BD9-81ED-4DB2-BD59-A6C34878D82A}">
                        <a16:rowId xmlns:a16="http://schemas.microsoft.com/office/drawing/2014/main" val="285765154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extLst>
                      <a:ext uri="{0D108BD9-81ED-4DB2-BD59-A6C34878D82A}">
                        <a16:rowId xmlns:a16="http://schemas.microsoft.com/office/drawing/2014/main" val="2128664606"/>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a:latin typeface="Times New Roman" panose="02020603050405020304" pitchFamily="18" charset="0"/>
                              <a:cs typeface="Times New Roman" panose="02020603050405020304" pitchFamily="18" charset="0"/>
                            </a:rPr>
                            <a:t>e</a:t>
                          </a:r>
                          <a:r>
                            <a:rPr lang="en-US" altLang="ko-KR" sz="600" b="1" baseline="-25000">
                              <a:latin typeface="Times New Roman" panose="02020603050405020304" pitchFamily="18" charset="0"/>
                              <a:cs typeface="Times New Roman" panose="02020603050405020304" pitchFamily="18" charset="0"/>
                            </a:rPr>
                            <a:t>7</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a:latin typeface="Times New Roman" panose="02020603050405020304" pitchFamily="18" charset="0"/>
                              <a:cs typeface="Times New Roman" panose="02020603050405020304" pitchFamily="18" charset="0"/>
                            </a:rPr>
                            <a:t>Case</a:t>
                          </a:r>
                          <a:r>
                            <a:rPr lang="en-US" altLang="ko-KR" sz="500" b="0" i="0" baseline="-2500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627085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8</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1260951105"/>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i="1" baseline="-25000" dirty="0">
                              <a:latin typeface="Times New Roman" panose="02020603050405020304" pitchFamily="18" charset="0"/>
                              <a:cs typeface="Times New Roman" panose="02020603050405020304" pitchFamily="18" charset="0"/>
                            </a:rPr>
                            <a:t>9</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90577636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10</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883396491"/>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11</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127249521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3503049471"/>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282854374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28061464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406979740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extLst>
                      <a:ext uri="{0D108BD9-81ED-4DB2-BD59-A6C34878D82A}">
                        <a16:rowId xmlns:a16="http://schemas.microsoft.com/office/drawing/2014/main" val="188680537"/>
                      </a:ext>
                    </a:extLst>
                  </a:tr>
                  <a:tr h="15287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600" b="1" i="1" baseline="0" smtClean="0">
                                    <a:latin typeface="Cambria Math" panose="02040503050406030204" pitchFamily="18" charset="0"/>
                                    <a:cs typeface="Times New Roman" panose="02020603050405020304" pitchFamily="18" charset="0"/>
                                  </a:rPr>
                                  <m:t>⋯</m:t>
                                </m:r>
                              </m:oMath>
                            </m:oMathPara>
                          </a14:m>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extLst>
                      <a:ext uri="{0D108BD9-81ED-4DB2-BD59-A6C34878D82A}">
                        <a16:rowId xmlns:a16="http://schemas.microsoft.com/office/drawing/2014/main" val="2867363120"/>
                      </a:ext>
                    </a:extLst>
                  </a:tr>
                </a:tbl>
              </a:graphicData>
            </a:graphic>
          </p:graphicFrame>
        </mc:Choice>
        <mc:Fallback xmlns="">
          <p:graphicFrame>
            <p:nvGraphicFramePr>
              <p:cNvPr id="21" name="표 20">
                <a:extLst>
                  <a:ext uri="{FF2B5EF4-FFF2-40B4-BE49-F238E27FC236}">
                    <a16:creationId xmlns:a16="http://schemas.microsoft.com/office/drawing/2014/main" id="{856B8B26-CB56-4B23-A6AF-A725AF28D673}"/>
                  </a:ext>
                </a:extLst>
              </p:cNvPr>
              <p:cNvGraphicFramePr>
                <a:graphicFrameLocks noGrp="1"/>
              </p:cNvGraphicFramePr>
              <p:nvPr/>
            </p:nvGraphicFramePr>
            <p:xfrm>
              <a:off x="156312" y="981637"/>
              <a:ext cx="1262956" cy="2359373"/>
            </p:xfrm>
            <a:graphic>
              <a:graphicData uri="http://schemas.openxmlformats.org/drawingml/2006/table">
                <a:tbl>
                  <a:tblPr firstRow="1" bandRow="1">
                    <a:tableStyleId>{5940675A-B579-460E-94D1-54222C63F5DA}</a:tableStyleId>
                  </a:tblPr>
                  <a:tblGrid>
                    <a:gridCol w="176084">
                      <a:extLst>
                        <a:ext uri="{9D8B030D-6E8A-4147-A177-3AD203B41FA5}">
                          <a16:colId xmlns:a16="http://schemas.microsoft.com/office/drawing/2014/main" val="1837433593"/>
                        </a:ext>
                      </a:extLst>
                    </a:gridCol>
                    <a:gridCol w="264939">
                      <a:extLst>
                        <a:ext uri="{9D8B030D-6E8A-4147-A177-3AD203B41FA5}">
                          <a16:colId xmlns:a16="http://schemas.microsoft.com/office/drawing/2014/main" val="569122032"/>
                        </a:ext>
                      </a:extLst>
                    </a:gridCol>
                    <a:gridCol w="821933">
                      <a:extLst>
                        <a:ext uri="{9D8B030D-6E8A-4147-A177-3AD203B41FA5}">
                          <a16:colId xmlns:a16="http://schemas.microsoft.com/office/drawing/2014/main" val="4217724934"/>
                        </a:ext>
                      </a:extLst>
                    </a:gridCol>
                  </a:tblGrid>
                  <a:tr h="118587">
                    <a:tc>
                      <a:txBody>
                        <a:bodyPr/>
                        <a:lstStyle/>
                        <a:p>
                          <a:pPr algn="l" latinLnBrk="1"/>
                          <a:endParaRPr lang="ko-KR" altLang="en-US" sz="3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Case</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Activity</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157491"/>
                      </a:ext>
                    </a:extLst>
                  </a:tr>
                  <a:tr h="130018">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a:t>
                          </a:r>
                          <a:endParaRPr lang="ko-KR" altLang="en-US" sz="6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559244677"/>
                      </a:ext>
                    </a:extLst>
                  </a:tr>
                  <a:tr h="130018">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2">
                            <a:lumMod val="40000"/>
                            <a:lumOff val="60000"/>
                          </a:schemeClr>
                        </a:solidFill>
                      </a:tcPr>
                    </a:tc>
                    <a:extLst>
                      <a:ext uri="{0D108BD9-81ED-4DB2-BD59-A6C34878D82A}">
                        <a16:rowId xmlns:a16="http://schemas.microsoft.com/office/drawing/2014/main" val="318439113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extLst>
                      <a:ext uri="{0D108BD9-81ED-4DB2-BD59-A6C34878D82A}">
                        <a16:rowId xmlns:a16="http://schemas.microsoft.com/office/drawing/2014/main" val="418265740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extLst>
                      <a:ext uri="{0D108BD9-81ED-4DB2-BD59-A6C34878D82A}">
                        <a16:rowId xmlns:a16="http://schemas.microsoft.com/office/drawing/2014/main" val="164005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extLst>
                      <a:ext uri="{0D108BD9-81ED-4DB2-BD59-A6C34878D82A}">
                        <a16:rowId xmlns:a16="http://schemas.microsoft.com/office/drawing/2014/main" val="285765154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extLst>
                      <a:ext uri="{0D108BD9-81ED-4DB2-BD59-A6C34878D82A}">
                        <a16:rowId xmlns:a16="http://schemas.microsoft.com/office/drawing/2014/main" val="2128664606"/>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a:latin typeface="Times New Roman" panose="02020603050405020304" pitchFamily="18" charset="0"/>
                              <a:cs typeface="Times New Roman" panose="02020603050405020304" pitchFamily="18" charset="0"/>
                            </a:rPr>
                            <a:t>e</a:t>
                          </a:r>
                          <a:r>
                            <a:rPr lang="en-US" altLang="ko-KR" sz="600" b="1" baseline="-25000">
                              <a:latin typeface="Times New Roman" panose="02020603050405020304" pitchFamily="18" charset="0"/>
                              <a:cs typeface="Times New Roman" panose="02020603050405020304" pitchFamily="18" charset="0"/>
                            </a:rPr>
                            <a:t>7</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a:latin typeface="Times New Roman" panose="02020603050405020304" pitchFamily="18" charset="0"/>
                              <a:cs typeface="Times New Roman" panose="02020603050405020304" pitchFamily="18" charset="0"/>
                            </a:rPr>
                            <a:t>Case</a:t>
                          </a:r>
                          <a:r>
                            <a:rPr lang="en-US" altLang="ko-KR" sz="500" b="0" i="0" baseline="-2500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627085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8</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1260951105"/>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i="1" baseline="-25000" dirty="0">
                              <a:latin typeface="Times New Roman" panose="02020603050405020304" pitchFamily="18" charset="0"/>
                              <a:cs typeface="Times New Roman" panose="02020603050405020304" pitchFamily="18" charset="0"/>
                            </a:rPr>
                            <a:t>9</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90577636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10</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883396491"/>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11</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127249521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3503049471"/>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282854374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28061464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406979740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a:t>
                          </a:r>
                          <a:r>
                            <a:rPr lang="en-US" altLang="ko-KR" sz="600" b="1" baseline="-25000" dirty="0">
                              <a:latin typeface="Times New Roman" panose="02020603050405020304" pitchFamily="18" charset="0"/>
                              <a:cs typeface="Times New Roman" panose="02020603050405020304" pitchFamily="18" charset="0"/>
                            </a:rPr>
                            <a:t>16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500" b="0" i="0" baseline="0" dirty="0">
                              <a:latin typeface="Times New Roman" panose="02020603050405020304" pitchFamily="18" charset="0"/>
                              <a:cs typeface="Times New Roman" panose="02020603050405020304" pitchFamily="18" charset="0"/>
                            </a:rPr>
                            <a:t>Case</a:t>
                          </a:r>
                          <a:r>
                            <a:rPr lang="en-US" altLang="ko-KR" sz="500" b="0" i="0" baseline="-25000" dirty="0">
                              <a:solidFill>
                                <a:schemeClr val="tx1"/>
                              </a:solidFill>
                              <a:latin typeface="Times New Roman" panose="02020603050405020304" pitchFamily="18" charset="0"/>
                              <a:cs typeface="Times New Roman" panose="02020603050405020304" pitchFamily="18" charset="0"/>
                            </a:rPr>
                            <a:t>1</a:t>
                          </a:r>
                          <a:endParaRPr lang="ko-KR" altLang="en-US" sz="500" b="0" i="0" baseline="-2500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extLst>
                      <a:ext uri="{0D108BD9-81ED-4DB2-BD59-A6C34878D82A}">
                        <a16:rowId xmlns:a16="http://schemas.microsoft.com/office/drawing/2014/main" val="188680537"/>
                      </a:ext>
                    </a:extLst>
                  </a:tr>
                  <a:tr h="160498">
                    <a:tc>
                      <a:txBody>
                        <a:bodyPr/>
                        <a:lstStyle/>
                        <a:p>
                          <a:endParaRPr lang="ko-K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400000" r="-624138" b="-7692"/>
                          </a:stretch>
                        </a:blipFill>
                      </a:tcPr>
                    </a:tc>
                    <a:tc>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blipFill>
                          <a:blip r:embed="rId3"/>
                          <a:stretch>
                            <a:fillRect l="-65909" t="-1400000" r="-311364" b="-7692"/>
                          </a:stretch>
                        </a:blipFill>
                      </a:tcPr>
                    </a:tc>
                    <a:tc>
                      <a:txBody>
                        <a:bodyPr/>
                        <a:lstStyle/>
                        <a:p>
                          <a:endParaRPr lang="ko-KR"/>
                        </a:p>
                      </a:txBody>
                      <a:tcPr marL="38576" marR="38576" marT="19289" marB="19289" anchor="ctr">
                        <a:blipFill>
                          <a:blip r:embed="rId3"/>
                          <a:stretch>
                            <a:fillRect l="-54074" t="-1400000" r="-1481" b="-7692"/>
                          </a:stretch>
                        </a:blipFill>
                      </a:tcPr>
                    </a:tc>
                    <a:extLst>
                      <a:ext uri="{0D108BD9-81ED-4DB2-BD59-A6C34878D82A}">
                        <a16:rowId xmlns:a16="http://schemas.microsoft.com/office/drawing/2014/main" val="28673631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2" name="표 21">
                <a:extLst>
                  <a:ext uri="{FF2B5EF4-FFF2-40B4-BE49-F238E27FC236}">
                    <a16:creationId xmlns:a16="http://schemas.microsoft.com/office/drawing/2014/main" id="{82B5E4A0-38AC-4CDB-BF61-22D165A8835B}"/>
                  </a:ext>
                </a:extLst>
              </p:cNvPr>
              <p:cNvGraphicFramePr>
                <a:graphicFrameLocks noGrp="1"/>
              </p:cNvGraphicFramePr>
              <p:nvPr/>
            </p:nvGraphicFramePr>
            <p:xfrm>
              <a:off x="1741538" y="983293"/>
              <a:ext cx="2538284" cy="2359373"/>
            </p:xfrm>
            <a:graphic>
              <a:graphicData uri="http://schemas.openxmlformats.org/drawingml/2006/table">
                <a:tbl>
                  <a:tblPr firstRow="1" bandRow="1">
                    <a:tableStyleId>{5940675A-B579-460E-94D1-54222C63F5DA}</a:tableStyleId>
                  </a:tblPr>
                  <a:tblGrid>
                    <a:gridCol w="197468">
                      <a:extLst>
                        <a:ext uri="{9D8B030D-6E8A-4147-A177-3AD203B41FA5}">
                          <a16:colId xmlns:a16="http://schemas.microsoft.com/office/drawing/2014/main" val="1837433593"/>
                        </a:ext>
                      </a:extLst>
                    </a:gridCol>
                    <a:gridCol w="780272">
                      <a:extLst>
                        <a:ext uri="{9D8B030D-6E8A-4147-A177-3AD203B41FA5}">
                          <a16:colId xmlns:a16="http://schemas.microsoft.com/office/drawing/2014/main" val="4217724934"/>
                        </a:ext>
                      </a:extLst>
                    </a:gridCol>
                    <a:gridCol w="780272">
                      <a:extLst>
                        <a:ext uri="{9D8B030D-6E8A-4147-A177-3AD203B41FA5}">
                          <a16:colId xmlns:a16="http://schemas.microsoft.com/office/drawing/2014/main" val="461687994"/>
                        </a:ext>
                      </a:extLst>
                    </a:gridCol>
                    <a:gridCol w="780272">
                      <a:extLst>
                        <a:ext uri="{9D8B030D-6E8A-4147-A177-3AD203B41FA5}">
                          <a16:colId xmlns:a16="http://schemas.microsoft.com/office/drawing/2014/main" val="397440812"/>
                        </a:ext>
                      </a:extLst>
                    </a:gridCol>
                  </a:tblGrid>
                  <a:tr h="118587">
                    <a:tc>
                      <a:txBody>
                        <a:bodyPr/>
                        <a:lstStyle/>
                        <a:p>
                          <a:pPr algn="l" latinLnBrk="1"/>
                          <a:endParaRPr lang="ko-KR" altLang="en-US" sz="3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Prior Event </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Current Event</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Posterior Event</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157491"/>
                      </a:ext>
                    </a:extLst>
                  </a:tr>
                  <a:tr h="130017">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a:t>
                          </a:r>
                          <a:endParaRPr lang="ko-KR" altLang="en-US" sz="6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Start</a:t>
                          </a:r>
                        </a:p>
                      </a:txBody>
                      <a:tcPr marL="7144" marR="7144" marT="714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559244677"/>
                      </a:ext>
                    </a:extLst>
                  </a:tr>
                  <a:tr h="130017">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2">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extLst>
                      <a:ext uri="{0D108BD9-81ED-4DB2-BD59-A6C34878D82A}">
                        <a16:rowId xmlns:a16="http://schemas.microsoft.com/office/drawing/2014/main" val="318439113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extLst>
                      <a:ext uri="{0D108BD9-81ED-4DB2-BD59-A6C34878D82A}">
                        <a16:rowId xmlns:a16="http://schemas.microsoft.com/office/drawing/2014/main" val="418265740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extLst>
                      <a:ext uri="{0D108BD9-81ED-4DB2-BD59-A6C34878D82A}">
                        <a16:rowId xmlns:a16="http://schemas.microsoft.com/office/drawing/2014/main" val="164005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solidFill>
                          <a:schemeClr val="bg1"/>
                        </a:solidFill>
                      </a:tcPr>
                    </a:tc>
                    <a:extLst>
                      <a:ext uri="{0D108BD9-81ED-4DB2-BD59-A6C34878D82A}">
                        <a16:rowId xmlns:a16="http://schemas.microsoft.com/office/drawing/2014/main" val="285765154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2128664606"/>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7</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627085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8</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1260951105"/>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i="1" baseline="-25000" dirty="0">
                              <a:latin typeface="Times New Roman" panose="02020603050405020304" pitchFamily="18" charset="0"/>
                              <a:cs typeface="Times New Roman" panose="02020603050405020304" pitchFamily="18" charset="0"/>
                            </a:rPr>
                            <a:t>9</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90577636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10</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883396491"/>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11</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1272495210"/>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503049471"/>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2828543744"/>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28061464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extLst>
                      <a:ext uri="{0D108BD9-81ED-4DB2-BD59-A6C34878D82A}">
                        <a16:rowId xmlns:a16="http://schemas.microsoft.com/office/drawing/2014/main" val="4069797402"/>
                      </a:ext>
                    </a:extLst>
                  </a:tr>
                  <a:tr h="13001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End</a:t>
                          </a:r>
                        </a:p>
                      </a:txBody>
                      <a:tcPr marL="7144" marR="7144" marT="7144" marB="0" anchor="ctr"/>
                    </a:tc>
                    <a:extLst>
                      <a:ext uri="{0D108BD9-81ED-4DB2-BD59-A6C34878D82A}">
                        <a16:rowId xmlns:a16="http://schemas.microsoft.com/office/drawing/2014/main" val="188680537"/>
                      </a:ext>
                    </a:extLst>
                  </a:tr>
                  <a:tr h="15287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600" b="1" i="1" baseline="0" smtClean="0">
                                    <a:latin typeface="Cambria Math" panose="02040503050406030204" pitchFamily="18" charset="0"/>
                                    <a:cs typeface="Times New Roman" panose="02020603050405020304" pitchFamily="18" charset="0"/>
                                  </a:rPr>
                                  <m:t>⋯</m:t>
                                </m:r>
                              </m:oMath>
                            </m:oMathPara>
                          </a14:m>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800" b="1" i="1" baseline="0" smtClean="0">
                                    <a:latin typeface="Cambria Math" panose="02040503050406030204" pitchFamily="18" charset="0"/>
                                    <a:cs typeface="Times New Roman" panose="02020603050405020304" pitchFamily="18" charset="0"/>
                                  </a:rPr>
                                  <m:t>⋯</m:t>
                                </m:r>
                              </m:oMath>
                            </m:oMathPara>
                          </a14:m>
                          <a:endParaRPr lang="ko-KR" altLang="en-US" sz="800" b="1" baseline="0" dirty="0">
                            <a:latin typeface="Times New Roman" panose="02020603050405020304" pitchFamily="18" charset="0"/>
                            <a:cs typeface="Times New Roman" panose="02020603050405020304" pitchFamily="18" charset="0"/>
                          </a:endParaRPr>
                        </a:p>
                      </a:txBody>
                      <a:tcPr marL="38576" marR="38576" marT="19289" marB="19289" anchor="ctr"/>
                    </a:tc>
                    <a:extLst>
                      <a:ext uri="{0D108BD9-81ED-4DB2-BD59-A6C34878D82A}">
                        <a16:rowId xmlns:a16="http://schemas.microsoft.com/office/drawing/2014/main" val="2867363120"/>
                      </a:ext>
                    </a:extLst>
                  </a:tr>
                </a:tbl>
              </a:graphicData>
            </a:graphic>
          </p:graphicFrame>
        </mc:Choice>
        <mc:Fallback xmlns="">
          <p:graphicFrame>
            <p:nvGraphicFramePr>
              <p:cNvPr id="22" name="표 21">
                <a:extLst>
                  <a:ext uri="{FF2B5EF4-FFF2-40B4-BE49-F238E27FC236}">
                    <a16:creationId xmlns:a16="http://schemas.microsoft.com/office/drawing/2014/main" id="{82B5E4A0-38AC-4CDB-BF61-22D165A8835B}"/>
                  </a:ext>
                </a:extLst>
              </p:cNvPr>
              <p:cNvGraphicFramePr>
                <a:graphicFrameLocks noGrp="1"/>
              </p:cNvGraphicFramePr>
              <p:nvPr/>
            </p:nvGraphicFramePr>
            <p:xfrm>
              <a:off x="1741538" y="983293"/>
              <a:ext cx="2538284" cy="2359373"/>
            </p:xfrm>
            <a:graphic>
              <a:graphicData uri="http://schemas.openxmlformats.org/drawingml/2006/table">
                <a:tbl>
                  <a:tblPr firstRow="1" bandRow="1">
                    <a:tableStyleId>{5940675A-B579-460E-94D1-54222C63F5DA}</a:tableStyleId>
                  </a:tblPr>
                  <a:tblGrid>
                    <a:gridCol w="197468">
                      <a:extLst>
                        <a:ext uri="{9D8B030D-6E8A-4147-A177-3AD203B41FA5}">
                          <a16:colId xmlns:a16="http://schemas.microsoft.com/office/drawing/2014/main" val="1837433593"/>
                        </a:ext>
                      </a:extLst>
                    </a:gridCol>
                    <a:gridCol w="780272">
                      <a:extLst>
                        <a:ext uri="{9D8B030D-6E8A-4147-A177-3AD203B41FA5}">
                          <a16:colId xmlns:a16="http://schemas.microsoft.com/office/drawing/2014/main" val="4217724934"/>
                        </a:ext>
                      </a:extLst>
                    </a:gridCol>
                    <a:gridCol w="780272">
                      <a:extLst>
                        <a:ext uri="{9D8B030D-6E8A-4147-A177-3AD203B41FA5}">
                          <a16:colId xmlns:a16="http://schemas.microsoft.com/office/drawing/2014/main" val="461687994"/>
                        </a:ext>
                      </a:extLst>
                    </a:gridCol>
                    <a:gridCol w="780272">
                      <a:extLst>
                        <a:ext uri="{9D8B030D-6E8A-4147-A177-3AD203B41FA5}">
                          <a16:colId xmlns:a16="http://schemas.microsoft.com/office/drawing/2014/main" val="397440812"/>
                        </a:ext>
                      </a:extLst>
                    </a:gridCol>
                  </a:tblGrid>
                  <a:tr h="118587">
                    <a:tc>
                      <a:txBody>
                        <a:bodyPr/>
                        <a:lstStyle/>
                        <a:p>
                          <a:pPr algn="l" latinLnBrk="1"/>
                          <a:endParaRPr lang="ko-KR" altLang="en-US" sz="300" b="1"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Prior Event </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Current Event</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500" b="1" baseline="0" dirty="0">
                              <a:latin typeface="Times New Roman" panose="02020603050405020304" pitchFamily="18" charset="0"/>
                              <a:cs typeface="Times New Roman" panose="02020603050405020304" pitchFamily="18" charset="0"/>
                            </a:rPr>
                            <a:t>Posterior Event</a:t>
                          </a:r>
                          <a:endParaRPr lang="ko-KR" altLang="en-US" sz="500" b="1" baseline="0" dirty="0">
                            <a:latin typeface="Times New Roman" panose="02020603050405020304" pitchFamily="18" charset="0"/>
                            <a:cs typeface="Times New Roman" panose="02020603050405020304" pitchFamily="18"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0157491"/>
                      </a:ext>
                    </a:extLst>
                  </a:tr>
                  <a:tr h="130018">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a:t>
                          </a:r>
                          <a:endParaRPr lang="ko-KR" altLang="en-US" sz="600" b="1" baseline="-2500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Start</a:t>
                          </a:r>
                        </a:p>
                      </a:txBody>
                      <a:tcPr marL="7144" marR="7144" marT="714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T w="12700" cap="flat" cmpd="sng" algn="ctr">
                          <a:solidFill>
                            <a:schemeClr val="tx1"/>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559244677"/>
                      </a:ext>
                    </a:extLst>
                  </a:tr>
                  <a:tr h="130018">
                    <a:tc>
                      <a:txBody>
                        <a:bodyPr/>
                        <a:lstStyle/>
                        <a:p>
                          <a:pPr algn="l" latinLnBrk="1"/>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2">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extLst>
                      <a:ext uri="{0D108BD9-81ED-4DB2-BD59-A6C34878D82A}">
                        <a16:rowId xmlns:a16="http://schemas.microsoft.com/office/drawing/2014/main" val="318439113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2">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accent6">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extLst>
                      <a:ext uri="{0D108BD9-81ED-4DB2-BD59-A6C34878D82A}">
                        <a16:rowId xmlns:a16="http://schemas.microsoft.com/office/drawing/2014/main" val="418265740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extLst>
                      <a:ext uri="{0D108BD9-81ED-4DB2-BD59-A6C34878D82A}">
                        <a16:rowId xmlns:a16="http://schemas.microsoft.com/office/drawing/2014/main" val="164005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a:t>
                          </a:r>
                        </a:p>
                      </a:txBody>
                      <a:tcPr marL="7144" marR="7144" marT="7144" marB="0" anchor="ctr">
                        <a:lnL w="1270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solidFill>
                          <a:schemeClr val="bg1"/>
                        </a:solidFill>
                      </a:tcPr>
                    </a:tc>
                    <a:extLst>
                      <a:ext uri="{0D108BD9-81ED-4DB2-BD59-A6C34878D82A}">
                        <a16:rowId xmlns:a16="http://schemas.microsoft.com/office/drawing/2014/main" val="285765154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Turning &amp; Milling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2128664606"/>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7</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Laser Marking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627085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8</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1260951105"/>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i="1" baseline="-25000" dirty="0">
                              <a:latin typeface="Times New Roman" panose="02020603050405020304" pitchFamily="18" charset="0"/>
                              <a:cs typeface="Times New Roman" panose="02020603050405020304" pitchFamily="18" charset="0"/>
                            </a:rPr>
                            <a:t>9</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extLst>
                      <a:ext uri="{0D108BD9-81ED-4DB2-BD59-A6C34878D82A}">
                        <a16:rowId xmlns:a16="http://schemas.microsoft.com/office/drawing/2014/main" val="90577636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10</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883396491"/>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11</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Lapping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extLst>
                      <a:ext uri="{0D108BD9-81ED-4DB2-BD59-A6C34878D82A}">
                        <a16:rowId xmlns:a16="http://schemas.microsoft.com/office/drawing/2014/main" val="1272495210"/>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12</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503049471"/>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13</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Round Grinding</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2828543744"/>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14</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extLst>
                      <a:ext uri="{0D108BD9-81ED-4DB2-BD59-A6C34878D82A}">
                        <a16:rowId xmlns:a16="http://schemas.microsoft.com/office/drawing/2014/main" val="328061464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15</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extLst>
                      <a:ext uri="{0D108BD9-81ED-4DB2-BD59-A6C34878D82A}">
                        <a16:rowId xmlns:a16="http://schemas.microsoft.com/office/drawing/2014/main" val="4069797402"/>
                      </a:ext>
                    </a:extLst>
                  </a:tr>
                  <a:tr h="13001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600" b="1" i="1" baseline="0" dirty="0">
                              <a:latin typeface="Times New Roman" panose="02020603050405020304" pitchFamily="18" charset="0"/>
                              <a:cs typeface="Times New Roman" panose="02020603050405020304" pitchFamily="18" charset="0"/>
                            </a:rPr>
                            <a:t>ec</a:t>
                          </a:r>
                          <a:r>
                            <a:rPr lang="en-US" altLang="ko-KR" sz="600" b="1" baseline="-25000" dirty="0">
                              <a:latin typeface="Times New Roman" panose="02020603050405020304" pitchFamily="18" charset="0"/>
                              <a:cs typeface="Times New Roman" panose="02020603050405020304" pitchFamily="18" charset="0"/>
                            </a:rPr>
                            <a:t>16</a:t>
                          </a:r>
                          <a:endParaRPr lang="ko-KR" altLang="en-US" sz="600" b="1" baseline="0" dirty="0">
                            <a:latin typeface="Times New Roman" panose="02020603050405020304" pitchFamily="18" charset="0"/>
                            <a:cs typeface="Times New Roman" panose="02020603050405020304" pitchFamily="18" charset="0"/>
                          </a:endParaRP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Final Inspection Q.C.</a:t>
                          </a:r>
                        </a:p>
                      </a:txBody>
                      <a:tcPr marL="7144" marR="7144" marT="7144" marB="0"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Packing</a:t>
                          </a:r>
                        </a:p>
                      </a:txBody>
                      <a:tcPr marL="7144" marR="7144" marT="7144"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500" b="0" i="0" kern="1200" baseline="0" dirty="0">
                              <a:solidFill>
                                <a:schemeClr val="tx1"/>
                              </a:solidFill>
                              <a:latin typeface="Times New Roman" panose="02020603050405020304" pitchFamily="18" charset="0"/>
                              <a:ea typeface="+mn-ea"/>
                              <a:cs typeface="Times New Roman" panose="02020603050405020304" pitchFamily="18" charset="0"/>
                            </a:rPr>
                            <a:t>End</a:t>
                          </a:r>
                        </a:p>
                      </a:txBody>
                      <a:tcPr marL="7144" marR="7144" marT="7144" marB="0" anchor="ctr"/>
                    </a:tc>
                    <a:extLst>
                      <a:ext uri="{0D108BD9-81ED-4DB2-BD59-A6C34878D82A}">
                        <a16:rowId xmlns:a16="http://schemas.microsoft.com/office/drawing/2014/main" val="188680537"/>
                      </a:ext>
                    </a:extLst>
                  </a:tr>
                  <a:tr h="160498">
                    <a:tc>
                      <a:txBody>
                        <a:bodyPr/>
                        <a:lstStyle/>
                        <a:p>
                          <a:endParaRPr lang="ko-KR"/>
                        </a:p>
                      </a:txBody>
                      <a:tcPr marL="38576" marR="38576" marT="19289" marB="19289"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1396154" r="-1172727" b="-7692"/>
                          </a:stretch>
                        </a:blipFill>
                      </a:tcPr>
                    </a:tc>
                    <a:tc>
                      <a:txBody>
                        <a:bodyPr/>
                        <a:lstStyle/>
                        <a:p>
                          <a:endParaRPr lang="ko-KR"/>
                        </a:p>
                      </a:txBody>
                      <a:tcPr marL="38576" marR="38576" marT="19289" marB="19289" anchor="ctr">
                        <a:lnL w="12700" cap="flat" cmpd="sng" algn="ctr">
                          <a:solidFill>
                            <a:schemeClr val="tx1"/>
                          </a:solidFill>
                          <a:prstDash val="solid"/>
                          <a:round/>
                          <a:headEnd type="none" w="med" len="med"/>
                          <a:tailEnd type="none" w="med" len="med"/>
                        </a:lnL>
                        <a:blipFill>
                          <a:blip r:embed="rId4"/>
                          <a:stretch>
                            <a:fillRect l="-25781" t="-1396154" r="-202344" b="-7692"/>
                          </a:stretch>
                        </a:blipFill>
                      </a:tcPr>
                    </a:tc>
                    <a:tc>
                      <a:txBody>
                        <a:bodyPr/>
                        <a:lstStyle/>
                        <a:p>
                          <a:endParaRPr lang="ko-KR"/>
                        </a:p>
                      </a:txBody>
                      <a:tcPr marL="38576" marR="38576" marT="19289" marB="19289" anchor="ctr">
                        <a:blipFill>
                          <a:blip r:embed="rId4"/>
                          <a:stretch>
                            <a:fillRect l="-124806" t="-1396154" r="-100775" b="-7692"/>
                          </a:stretch>
                        </a:blipFill>
                      </a:tcPr>
                    </a:tc>
                    <a:tc>
                      <a:txBody>
                        <a:bodyPr/>
                        <a:lstStyle/>
                        <a:p>
                          <a:endParaRPr lang="ko-KR"/>
                        </a:p>
                      </a:txBody>
                      <a:tcPr marL="38576" marR="38576" marT="19289" marB="19289" anchor="ctr">
                        <a:blipFill>
                          <a:blip r:embed="rId4"/>
                          <a:stretch>
                            <a:fillRect l="-226563" t="-1396154" r="-1563" b="-7692"/>
                          </a:stretch>
                        </a:blipFill>
                      </a:tcPr>
                    </a:tc>
                    <a:extLst>
                      <a:ext uri="{0D108BD9-81ED-4DB2-BD59-A6C34878D82A}">
                        <a16:rowId xmlns:a16="http://schemas.microsoft.com/office/drawing/2014/main" val="2867363120"/>
                      </a:ext>
                    </a:extLst>
                  </a:tr>
                </a:tbl>
              </a:graphicData>
            </a:graphic>
          </p:graphicFrame>
        </mc:Fallback>
      </mc:AlternateContent>
      <p:grpSp>
        <p:nvGrpSpPr>
          <p:cNvPr id="23" name="그룹 22">
            <a:extLst>
              <a:ext uri="{FF2B5EF4-FFF2-40B4-BE49-F238E27FC236}">
                <a16:creationId xmlns:a16="http://schemas.microsoft.com/office/drawing/2014/main" id="{0FAA11BE-F3EA-42E3-9F98-5728A9624955}"/>
              </a:ext>
            </a:extLst>
          </p:cNvPr>
          <p:cNvGrpSpPr/>
          <p:nvPr/>
        </p:nvGrpSpPr>
        <p:grpSpPr>
          <a:xfrm>
            <a:off x="1486629" y="1997698"/>
            <a:ext cx="221579" cy="300578"/>
            <a:chOff x="3147849" y="2351954"/>
            <a:chExt cx="369115" cy="528507"/>
          </a:xfrm>
        </p:grpSpPr>
        <p:sp>
          <p:nvSpPr>
            <p:cNvPr id="24" name="이등변 삼각형 23">
              <a:extLst>
                <a:ext uri="{FF2B5EF4-FFF2-40B4-BE49-F238E27FC236}">
                  <a16:creationId xmlns:a16="http://schemas.microsoft.com/office/drawing/2014/main" id="{FC1E038C-2358-409D-B0AB-3106FF038FA2}"/>
                </a:ext>
              </a:extLst>
            </p:cNvPr>
            <p:cNvSpPr/>
            <p:nvPr/>
          </p:nvSpPr>
          <p:spPr>
            <a:xfrm rot="5400000">
              <a:off x="3068153" y="2431650"/>
              <a:ext cx="528507" cy="3691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p>
          </p:txBody>
        </p:sp>
        <p:sp>
          <p:nvSpPr>
            <p:cNvPr id="25" name="이등변 삼각형 24">
              <a:extLst>
                <a:ext uri="{FF2B5EF4-FFF2-40B4-BE49-F238E27FC236}">
                  <a16:creationId xmlns:a16="http://schemas.microsoft.com/office/drawing/2014/main" id="{0FC28305-FD8E-4E05-807F-73C21CBBD55E}"/>
                </a:ext>
              </a:extLst>
            </p:cNvPr>
            <p:cNvSpPr/>
            <p:nvPr/>
          </p:nvSpPr>
          <p:spPr>
            <a:xfrm rot="5400000">
              <a:off x="3112553" y="2523605"/>
              <a:ext cx="263331" cy="192740"/>
            </a:xfrm>
            <a:prstGeom prst="triangle">
              <a:avLst>
                <a:gd name="adj" fmla="val 509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p>
          </p:txBody>
        </p:sp>
      </p:grpSp>
      <p:pic>
        <p:nvPicPr>
          <p:cNvPr id="4" name="그림 3">
            <a:extLst>
              <a:ext uri="{FF2B5EF4-FFF2-40B4-BE49-F238E27FC236}">
                <a16:creationId xmlns:a16="http://schemas.microsoft.com/office/drawing/2014/main" id="{9A0C2004-88DD-41DB-9E32-29F5EEF1CEBB}"/>
              </a:ext>
            </a:extLst>
          </p:cNvPr>
          <p:cNvPicPr>
            <a:picLocks noChangeAspect="1"/>
          </p:cNvPicPr>
          <p:nvPr/>
        </p:nvPicPr>
        <p:blipFill>
          <a:blip r:embed="rId5"/>
          <a:stretch>
            <a:fillRect/>
          </a:stretch>
        </p:blipFill>
        <p:spPr>
          <a:xfrm>
            <a:off x="4134540" y="2887984"/>
            <a:ext cx="2436019" cy="1843088"/>
          </a:xfrm>
          <a:prstGeom prst="rect">
            <a:avLst/>
          </a:prstGeom>
        </p:spPr>
      </p:pic>
      <p:sp>
        <p:nvSpPr>
          <p:cNvPr id="26" name="TextBox 25">
            <a:extLst>
              <a:ext uri="{FF2B5EF4-FFF2-40B4-BE49-F238E27FC236}">
                <a16:creationId xmlns:a16="http://schemas.microsoft.com/office/drawing/2014/main" id="{A40BEED5-0FC4-4197-BE86-8A23BCA2143F}"/>
              </a:ext>
            </a:extLst>
          </p:cNvPr>
          <p:cNvSpPr txBox="1"/>
          <p:nvPr/>
        </p:nvSpPr>
        <p:spPr>
          <a:xfrm>
            <a:off x="344603" y="3337716"/>
            <a:ext cx="1193323" cy="219291"/>
          </a:xfrm>
          <a:prstGeom prst="rect">
            <a:avLst/>
          </a:prstGeom>
          <a:noFill/>
          <a:ln>
            <a:noFill/>
          </a:ln>
        </p:spPr>
        <p:txBody>
          <a:bodyPr wrap="square" rtlCol="0">
            <a:spAutoFit/>
          </a:bodyPr>
          <a:lstStyle/>
          <a:p>
            <a:pPr algn="ctr"/>
            <a:r>
              <a:rPr lang="en-US" altLang="ko-KR" sz="825" b="1" spc="-23" dirty="0">
                <a:solidFill>
                  <a:schemeClr val="tx1">
                    <a:lumMod val="65000"/>
                    <a:lumOff val="35000"/>
                  </a:schemeClr>
                </a:solidFill>
                <a:latin typeface="Arial" panose="020B0604020202020204" pitchFamily="34" charset="0"/>
                <a:cs typeface="Arial" panose="020B0604020202020204" pitchFamily="34" charset="0"/>
              </a:rPr>
              <a:t>Event </a:t>
            </a:r>
            <a:endParaRPr lang="ko-KR" altLang="en-US" sz="825" b="1" spc="-23"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7E0FFFB-A2C5-43ED-90EE-20A4D9C33EB5}"/>
              </a:ext>
            </a:extLst>
          </p:cNvPr>
          <p:cNvSpPr txBox="1"/>
          <p:nvPr/>
        </p:nvSpPr>
        <p:spPr>
          <a:xfrm>
            <a:off x="2510898" y="3337716"/>
            <a:ext cx="1193323" cy="219291"/>
          </a:xfrm>
          <a:prstGeom prst="rect">
            <a:avLst/>
          </a:prstGeom>
          <a:noFill/>
          <a:ln>
            <a:noFill/>
          </a:ln>
        </p:spPr>
        <p:txBody>
          <a:bodyPr wrap="square" rtlCol="0">
            <a:spAutoFit/>
          </a:bodyPr>
          <a:lstStyle/>
          <a:p>
            <a:pPr algn="ctr"/>
            <a:r>
              <a:rPr lang="en-US" altLang="ko-KR" sz="825" b="1" spc="-23" dirty="0">
                <a:solidFill>
                  <a:schemeClr val="tx1">
                    <a:lumMod val="65000"/>
                    <a:lumOff val="35000"/>
                  </a:schemeClr>
                </a:solidFill>
                <a:latin typeface="Arial" panose="020B0604020202020204" pitchFamily="34" charset="0"/>
                <a:cs typeface="Arial" panose="020B0604020202020204" pitchFamily="34" charset="0"/>
              </a:rPr>
              <a:t>Event Chain</a:t>
            </a:r>
            <a:endParaRPr lang="ko-KR" altLang="en-US" sz="825" b="1" spc="-23"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7" name="연결선: 꺾임 6">
            <a:extLst>
              <a:ext uri="{FF2B5EF4-FFF2-40B4-BE49-F238E27FC236}">
                <a16:creationId xmlns:a16="http://schemas.microsoft.com/office/drawing/2014/main" id="{0DBFDD76-9DA1-46F7-AB73-F896B5CA7954}"/>
              </a:ext>
            </a:extLst>
          </p:cNvPr>
          <p:cNvCxnSpPr>
            <a:cxnSpLocks/>
            <a:endCxn id="4" idx="0"/>
          </p:cNvCxnSpPr>
          <p:nvPr/>
        </p:nvCxnSpPr>
        <p:spPr>
          <a:xfrm>
            <a:off x="4277584" y="2094084"/>
            <a:ext cx="1074965" cy="793900"/>
          </a:xfrm>
          <a:prstGeom prst="bentConnector2">
            <a:avLst/>
          </a:prstGeom>
          <a:ln w="38100">
            <a:solidFill>
              <a:srgbClr val="C4BD97"/>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6BCD621-6C87-40D4-82D4-753A9028A3EB}"/>
              </a:ext>
            </a:extLst>
          </p:cNvPr>
          <p:cNvSpPr txBox="1"/>
          <p:nvPr/>
        </p:nvSpPr>
        <p:spPr>
          <a:xfrm>
            <a:off x="5291487" y="2295876"/>
            <a:ext cx="1193323" cy="473206"/>
          </a:xfrm>
          <a:prstGeom prst="rect">
            <a:avLst/>
          </a:prstGeom>
          <a:noFill/>
          <a:ln>
            <a:noFill/>
          </a:ln>
        </p:spPr>
        <p:txBody>
          <a:bodyPr wrap="square" rtlCol="0">
            <a:spAutoFit/>
          </a:bodyPr>
          <a:lstStyle/>
          <a:p>
            <a:pPr algn="ctr"/>
            <a:r>
              <a:rPr lang="en-US" altLang="ko-KR" sz="825" b="1" spc="-23" dirty="0">
                <a:solidFill>
                  <a:schemeClr val="tx1">
                    <a:lumMod val="65000"/>
                    <a:lumOff val="35000"/>
                  </a:schemeClr>
                </a:solidFill>
                <a:latin typeface="Arial" panose="020B0604020202020204" pitchFamily="34" charset="0"/>
                <a:cs typeface="Arial" panose="020B0604020202020204" pitchFamily="34" charset="0"/>
              </a:rPr>
              <a:t>Fitting Target Distribution Using Event Chain</a:t>
            </a:r>
            <a:endParaRPr lang="ko-KR" altLang="en-US" sz="825" b="1" spc="-23"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내용 개체 틀 4"/>
          <p:cNvSpPr>
            <a:spLocks noGrp="1"/>
          </p:cNvSpPr>
          <p:nvPr>
            <p:ph idx="1"/>
          </p:nvPr>
        </p:nvSpPr>
        <p:spPr/>
        <p:txBody>
          <a:bodyPr/>
          <a:lstStyle/>
          <a:p>
            <a:endParaRPr lang="ko-KR" altLang="en-US"/>
          </a:p>
        </p:txBody>
      </p:sp>
    </p:spTree>
    <p:extLst>
      <p:ext uri="{BB962C8B-B14F-4D97-AF65-F5344CB8AC3E}">
        <p14:creationId xmlns:p14="http://schemas.microsoft.com/office/powerpoint/2010/main" val="3989177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just"/>
            <a:r>
              <a:rPr lang="ko-KR" altLang="en-US" sz="1800" spc="-23" dirty="0"/>
              <a:t>특별한 유형의 데이터를 처리하기 위한 다중 대체 방법</a:t>
            </a:r>
            <a:endParaRPr lang="en-US" altLang="ko-KR" sz="1800" spc="-23" dirty="0"/>
          </a:p>
        </p:txBody>
      </p:sp>
      <p:sp>
        <p:nvSpPr>
          <p:cNvPr id="2" name="내용 개체 틀 1"/>
          <p:cNvSpPr>
            <a:spLocks noGrp="1"/>
          </p:cNvSpPr>
          <p:nvPr>
            <p:ph idx="1"/>
          </p:nvPr>
        </p:nvSpPr>
        <p:spPr/>
        <p:txBody>
          <a:bodyPr>
            <a:normAutofit/>
          </a:bodyPr>
          <a:lstStyle/>
          <a:p>
            <a:pPr algn="just"/>
            <a:r>
              <a:rPr lang="en-US" altLang="ko-KR" spc="-23" dirty="0">
                <a:latin typeface="Arial" panose="020B0604020202020204" pitchFamily="34" charset="0"/>
                <a:cs typeface="Arial" panose="020B0604020202020204" pitchFamily="34" charset="0"/>
              </a:rPr>
              <a:t>Likelihood based Multiple Imputation by Event chain for Repairing Event Log</a:t>
            </a:r>
          </a:p>
          <a:p>
            <a:pPr algn="just"/>
            <a:endParaRPr lang="en-US" altLang="ko-KR" spc="-23" dirty="0">
              <a:latin typeface="Arial" panose="020B0604020202020204" pitchFamily="34" charset="0"/>
              <a:cs typeface="Arial" panose="020B0604020202020204" pitchFamily="34" charset="0"/>
            </a:endParaRPr>
          </a:p>
        </p:txBody>
      </p:sp>
      <p:sp>
        <p:nvSpPr>
          <p:cNvPr id="123" name="내용 개체 틀 1">
            <a:extLst>
              <a:ext uri="{FF2B5EF4-FFF2-40B4-BE49-F238E27FC236}">
                <a16:creationId xmlns:a16="http://schemas.microsoft.com/office/drawing/2014/main" id="{2DD0A0B2-01C1-4CE4-A63C-73F697120A84}"/>
              </a:ext>
            </a:extLst>
          </p:cNvPr>
          <p:cNvSpPr txBox="1">
            <a:spLocks/>
          </p:cNvSpPr>
          <p:nvPr/>
        </p:nvSpPr>
        <p:spPr>
          <a:xfrm>
            <a:off x="242646" y="897564"/>
            <a:ext cx="6372708" cy="3876627"/>
          </a:xfrm>
          <a:prstGeom prst="rect">
            <a:avLst/>
          </a:prstGeom>
          <a:solidFill>
            <a:schemeClr val="bg1"/>
          </a:solidFill>
          <a:effectLst/>
        </p:spPr>
        <p:txBody>
          <a:bodyPr vert="horz" lIns="68580" tIns="34290" rIns="68580" bIns="34290" rtlCol="0">
            <a:normAutofit/>
          </a:bodyPr>
          <a:lstStyle>
            <a:lvl1pPr marL="177800" indent="-177800" algn="l" defTabSz="914400" rtl="0" eaLnBrk="1" latinLnBrk="1" hangingPunct="1">
              <a:spcBef>
                <a:spcPct val="20000"/>
              </a:spcBef>
              <a:buFont typeface="Arial" pitchFamily="34" charset="0"/>
              <a:buChar char="•"/>
              <a:defRPr sz="1800" kern="1200">
                <a:solidFill>
                  <a:schemeClr val="tx1">
                    <a:lumMod val="65000"/>
                    <a:lumOff val="35000"/>
                  </a:schemeClr>
                </a:solidFill>
                <a:latin typeface="+mn-lt"/>
                <a:ea typeface="+mn-ea"/>
                <a:cs typeface="+mn-cs"/>
              </a:defRPr>
            </a:lvl1pPr>
            <a:lvl2pPr marL="446088" indent="-268288" algn="l" defTabSz="914400" rtl="0" eaLnBrk="1" latinLnBrk="1"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2pPr>
            <a:lvl3pPr marL="627063" indent="-180975" algn="l" defTabSz="914400" rtl="0" eaLnBrk="1" latinLnBrk="1"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895350" indent="-268288" algn="l" defTabSz="914400" rtl="0" eaLnBrk="1" latinLnBrk="1"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1076325" indent="-180975" algn="l" defTabSz="914400" rtl="0" eaLnBrk="1" latinLnBrk="1"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en-US" altLang="ko-KR" sz="1050" spc="-23" dirty="0">
                <a:latin typeface="Arial" panose="020B0604020202020204" pitchFamily="34" charset="0"/>
                <a:cs typeface="Arial" panose="020B0604020202020204" pitchFamily="34" charset="0"/>
              </a:rPr>
              <a:t>We developed the concept of an event chain that can reflect sequential information contained in one case for dealing with missing events.</a:t>
            </a:r>
          </a:p>
          <a:p>
            <a:pPr lvl="1" algn="just"/>
            <a:r>
              <a:rPr lang="en-US" altLang="ko-KR" sz="1050" spc="-23" dirty="0">
                <a:latin typeface="Arial" panose="020B0604020202020204" pitchFamily="34" charset="0"/>
                <a:cs typeface="Arial" panose="020B0604020202020204" pitchFamily="34" charset="0"/>
              </a:rPr>
              <a:t>By converting the events included in the event into an event chain, and replacing the event value that can approximate the distribution of the event chain instead of missing, we developed a restoration method that can restore the restored event log to the original log.</a:t>
            </a:r>
          </a:p>
          <a:p>
            <a:pPr lvl="1" algn="just"/>
            <a:endParaRPr lang="en-US" altLang="ko-KR" sz="1200" spc="-23"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5AB16631-2F40-4680-A358-2CBD024C620B}"/>
              </a:ext>
            </a:extLst>
          </p:cNvPr>
          <p:cNvPicPr>
            <a:picLocks noChangeAspect="1"/>
          </p:cNvPicPr>
          <p:nvPr/>
        </p:nvPicPr>
        <p:blipFill>
          <a:blip r:embed="rId3"/>
          <a:stretch>
            <a:fillRect/>
          </a:stretch>
        </p:blipFill>
        <p:spPr>
          <a:xfrm>
            <a:off x="2078851" y="1923678"/>
            <a:ext cx="2943818" cy="2728820"/>
          </a:xfrm>
          <a:prstGeom prst="rect">
            <a:avLst/>
          </a:prstGeom>
        </p:spPr>
      </p:pic>
    </p:spTree>
    <p:extLst>
      <p:ext uri="{BB962C8B-B14F-4D97-AF65-F5344CB8AC3E}">
        <p14:creationId xmlns:p14="http://schemas.microsoft.com/office/powerpoint/2010/main" val="1058688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algn="just"/>
            <a:r>
              <a:rPr lang="en-US" altLang="ko-KR" sz="1800" spc="-23" dirty="0"/>
              <a:t>Multiple Imputation Method for handling special types of data </a:t>
            </a:r>
          </a:p>
        </p:txBody>
      </p:sp>
      <p:sp>
        <p:nvSpPr>
          <p:cNvPr id="2" name="내용 개체 틀 1"/>
          <p:cNvSpPr>
            <a:spLocks noGrp="1"/>
          </p:cNvSpPr>
          <p:nvPr>
            <p:ph idx="1"/>
          </p:nvPr>
        </p:nvSpPr>
        <p:spPr/>
        <p:txBody>
          <a:bodyPr>
            <a:normAutofit/>
          </a:bodyPr>
          <a:lstStyle/>
          <a:p>
            <a:pPr algn="just"/>
            <a:r>
              <a:rPr lang="en-US" altLang="ko-KR" spc="-23" dirty="0">
                <a:latin typeface="Arial" panose="020B0604020202020204" pitchFamily="34" charset="0"/>
                <a:cs typeface="Arial" panose="020B0604020202020204" pitchFamily="34" charset="0"/>
              </a:rPr>
              <a:t>Likelihood based Multiple Imputation using Event chain for Repairing Event Log </a:t>
            </a:r>
          </a:p>
          <a:p>
            <a:pPr lvl="1" algn="just"/>
            <a:r>
              <a:rPr lang="en-US" altLang="ko-KR" sz="1050" spc="-23" dirty="0">
                <a:latin typeface="Arial" panose="020B0604020202020204" pitchFamily="34" charset="0"/>
                <a:cs typeface="Arial" panose="020B0604020202020204" pitchFamily="34" charset="0"/>
              </a:rPr>
              <a:t>Case Study: Korea Steel Company Event Log Data with MIEC(Multiple Imputation by Chained Equations, Expectation-Maximizing Imputation, Random Forest Imputation, K Nearest Neighbor Imputation)</a:t>
            </a:r>
          </a:p>
          <a:p>
            <a:pPr lvl="1" algn="just"/>
            <a:endParaRPr lang="en-US" altLang="ko-KR" spc="-23" dirty="0">
              <a:latin typeface="Arial" panose="020B0604020202020204" pitchFamily="34" charset="0"/>
              <a:cs typeface="Arial" panose="020B0604020202020204" pitchFamily="34" charset="0"/>
            </a:endParaRPr>
          </a:p>
        </p:txBody>
      </p:sp>
      <p:graphicFrame>
        <p:nvGraphicFramePr>
          <p:cNvPr id="14" name="표 4">
            <a:extLst>
              <a:ext uri="{FF2B5EF4-FFF2-40B4-BE49-F238E27FC236}">
                <a16:creationId xmlns:a16="http://schemas.microsoft.com/office/drawing/2014/main" id="{FCDB071E-9C44-4551-9A1D-3129ADF314E4}"/>
              </a:ext>
            </a:extLst>
          </p:cNvPr>
          <p:cNvGraphicFramePr>
            <a:graphicFrameLocks noGrp="1"/>
          </p:cNvGraphicFramePr>
          <p:nvPr/>
        </p:nvGraphicFramePr>
        <p:xfrm>
          <a:off x="1052736" y="3298484"/>
          <a:ext cx="4806534" cy="978025"/>
        </p:xfrm>
        <a:graphic>
          <a:graphicData uri="http://schemas.openxmlformats.org/drawingml/2006/table">
            <a:tbl>
              <a:tblPr firstRow="1" bandRow="1">
                <a:tableStyleId>{5940675A-B579-460E-94D1-54222C63F5DA}</a:tableStyleId>
              </a:tblPr>
              <a:tblGrid>
                <a:gridCol w="801089">
                  <a:extLst>
                    <a:ext uri="{9D8B030D-6E8A-4147-A177-3AD203B41FA5}">
                      <a16:colId xmlns:a16="http://schemas.microsoft.com/office/drawing/2014/main" val="2060691121"/>
                    </a:ext>
                  </a:extLst>
                </a:gridCol>
                <a:gridCol w="801089">
                  <a:extLst>
                    <a:ext uri="{9D8B030D-6E8A-4147-A177-3AD203B41FA5}">
                      <a16:colId xmlns:a16="http://schemas.microsoft.com/office/drawing/2014/main" val="3113345991"/>
                    </a:ext>
                  </a:extLst>
                </a:gridCol>
                <a:gridCol w="801089">
                  <a:extLst>
                    <a:ext uri="{9D8B030D-6E8A-4147-A177-3AD203B41FA5}">
                      <a16:colId xmlns:a16="http://schemas.microsoft.com/office/drawing/2014/main" val="1028287914"/>
                    </a:ext>
                  </a:extLst>
                </a:gridCol>
                <a:gridCol w="801089">
                  <a:extLst>
                    <a:ext uri="{9D8B030D-6E8A-4147-A177-3AD203B41FA5}">
                      <a16:colId xmlns:a16="http://schemas.microsoft.com/office/drawing/2014/main" val="2530455952"/>
                    </a:ext>
                  </a:extLst>
                </a:gridCol>
                <a:gridCol w="801089">
                  <a:extLst>
                    <a:ext uri="{9D8B030D-6E8A-4147-A177-3AD203B41FA5}">
                      <a16:colId xmlns:a16="http://schemas.microsoft.com/office/drawing/2014/main" val="3502979045"/>
                    </a:ext>
                  </a:extLst>
                </a:gridCol>
                <a:gridCol w="801089">
                  <a:extLst>
                    <a:ext uri="{9D8B030D-6E8A-4147-A177-3AD203B41FA5}">
                      <a16:colId xmlns:a16="http://schemas.microsoft.com/office/drawing/2014/main" val="409657957"/>
                    </a:ext>
                  </a:extLst>
                </a:gridCol>
              </a:tblGrid>
              <a:tr h="195605">
                <a:tc>
                  <a:txBody>
                    <a:bodyPr/>
                    <a:lstStyle/>
                    <a:p>
                      <a:pPr marL="0" algn="ctr" defTabSz="914400" rtl="0" eaLnBrk="1" latinLnBrk="1" hangingPunct="1">
                        <a:spcAft>
                          <a:spcPts val="0"/>
                        </a:spcAft>
                      </a:pPr>
                      <a:r>
                        <a:rPr lang="en-US" altLang="ko-KR" sz="800" b="1" kern="1200" dirty="0">
                          <a:solidFill>
                            <a:schemeClr val="tx1"/>
                          </a:solidFill>
                          <a:effectLst/>
                          <a:latin typeface="+mn-lt"/>
                          <a:ea typeface="+mn-ea"/>
                          <a:cs typeface="+mn-cs"/>
                        </a:rPr>
                        <a:t>Missing Rate</a:t>
                      </a:r>
                      <a:endParaRPr lang="ko-KR" altLang="en-US" sz="800" b="1" kern="1200" dirty="0">
                        <a:solidFill>
                          <a:schemeClr val="tx1"/>
                        </a:solidFill>
                        <a:effectLst/>
                        <a:latin typeface="+mn-lt"/>
                        <a:ea typeface="+mn-ea"/>
                        <a:cs typeface="+mn-cs"/>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b="1" kern="1200" dirty="0">
                          <a:solidFill>
                            <a:schemeClr val="tx1"/>
                          </a:solidFill>
                          <a:effectLst/>
                          <a:latin typeface="+mn-lt"/>
                          <a:ea typeface="+mn-ea"/>
                          <a:cs typeface="+mn-cs"/>
                        </a:rPr>
                        <a:t>MICE</a:t>
                      </a:r>
                      <a:endParaRPr lang="ko-KR" altLang="en-US" sz="800" b="1" kern="1200" dirty="0">
                        <a:solidFill>
                          <a:schemeClr val="tx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b="1" kern="1200" dirty="0">
                          <a:solidFill>
                            <a:schemeClr val="tx1"/>
                          </a:solidFill>
                          <a:effectLst/>
                          <a:latin typeface="+mn-lt"/>
                          <a:ea typeface="+mn-ea"/>
                          <a:cs typeface="+mn-cs"/>
                        </a:rPr>
                        <a:t>EMBI</a:t>
                      </a:r>
                      <a:endParaRPr lang="ko-KR" altLang="en-US" sz="800" b="1" kern="1200" dirty="0">
                        <a:solidFill>
                          <a:schemeClr val="tx1"/>
                        </a:solidFill>
                        <a:effectLst/>
                        <a:latin typeface="+mn-lt"/>
                        <a:ea typeface="+mn-ea"/>
                        <a:cs typeface="+mn-cs"/>
                      </a:endParaRPr>
                    </a:p>
                  </a:txBody>
                  <a:tcPr marL="51435" marR="51435" marT="0" marB="0"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b="1" kern="1200" dirty="0">
                          <a:solidFill>
                            <a:schemeClr val="tx1"/>
                          </a:solidFill>
                          <a:effectLst/>
                          <a:latin typeface="+mn-lt"/>
                          <a:ea typeface="+mn-ea"/>
                          <a:cs typeface="+mn-cs"/>
                        </a:rPr>
                        <a:t>RFI</a:t>
                      </a:r>
                      <a:endParaRPr lang="ko-KR" altLang="en-US" sz="800" b="1" kern="1200" dirty="0">
                        <a:solidFill>
                          <a:schemeClr val="tx1"/>
                        </a:solidFill>
                        <a:effectLst/>
                        <a:latin typeface="+mn-lt"/>
                        <a:ea typeface="+mn-ea"/>
                        <a:cs typeface="+mn-cs"/>
                      </a:endParaRPr>
                    </a:p>
                  </a:txBody>
                  <a:tcPr marL="51435" marR="51435" marT="0" marB="0"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b="1" kern="1200" dirty="0">
                          <a:solidFill>
                            <a:schemeClr val="tx1"/>
                          </a:solidFill>
                          <a:effectLst/>
                          <a:latin typeface="+mn-lt"/>
                          <a:ea typeface="+mn-ea"/>
                          <a:cs typeface="+mn-cs"/>
                        </a:rPr>
                        <a:t>KNNI</a:t>
                      </a:r>
                      <a:endParaRPr lang="ko-KR" altLang="en-US" sz="800" b="1" kern="1200" dirty="0">
                        <a:solidFill>
                          <a:schemeClr val="tx1"/>
                        </a:solidFill>
                        <a:effectLst/>
                        <a:latin typeface="+mn-lt"/>
                        <a:ea typeface="+mn-ea"/>
                        <a:cs typeface="+mn-cs"/>
                      </a:endParaRPr>
                    </a:p>
                  </a:txBody>
                  <a:tcPr marL="51435" marR="51435" marT="0" marB="0"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altLang="ko-KR" sz="800" b="1" kern="1200" dirty="0">
                          <a:solidFill>
                            <a:schemeClr val="tx1"/>
                          </a:solidFill>
                          <a:effectLst/>
                          <a:latin typeface="+mn-lt"/>
                          <a:ea typeface="+mn-ea"/>
                          <a:cs typeface="+mn-cs"/>
                        </a:rPr>
                        <a:t>MIEC</a:t>
                      </a:r>
                      <a:endParaRPr lang="ko-KR" altLang="en-US" sz="800" b="1" kern="1200" dirty="0">
                        <a:solidFill>
                          <a:schemeClr val="tx1"/>
                        </a:solidFill>
                        <a:effectLst/>
                        <a:latin typeface="+mn-lt"/>
                        <a:ea typeface="+mn-ea"/>
                        <a:cs typeface="+mn-cs"/>
                      </a:endParaRPr>
                    </a:p>
                  </a:txBody>
                  <a:tcPr marL="51435" marR="51435" marT="0" marB="0" anchor="ctr">
                    <a:lnL w="12700" cmpd="sng">
                      <a:noFill/>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9108445"/>
                  </a:ext>
                </a:extLst>
              </a:tr>
              <a:tr h="195605">
                <a:tc>
                  <a:txBody>
                    <a:bodyPr/>
                    <a:lstStyle/>
                    <a:p>
                      <a:pPr marL="0" algn="ctr" defTabSz="914400" rtl="0" eaLnBrk="1" latinLnBrk="1" hangingPunct="1">
                        <a:spcAft>
                          <a:spcPts val="0"/>
                        </a:spcAft>
                      </a:pPr>
                      <a:r>
                        <a:rPr lang="en-US" altLang="ko-KR" sz="800" b="1" kern="1200" dirty="0">
                          <a:solidFill>
                            <a:schemeClr val="tx1"/>
                          </a:solidFill>
                          <a:effectLst/>
                          <a:latin typeface="+mn-lt"/>
                          <a:ea typeface="+mn-ea"/>
                          <a:cs typeface="+mn-cs"/>
                        </a:rPr>
                        <a:t>5%</a:t>
                      </a:r>
                      <a:endParaRPr lang="ko-KR" altLang="en-US" sz="800" b="1" kern="1200" dirty="0">
                        <a:solidFill>
                          <a:schemeClr val="tx1"/>
                        </a:solidFill>
                        <a:effectLst/>
                        <a:latin typeface="+mn-lt"/>
                        <a:ea typeface="+mn-ea"/>
                        <a:cs typeface="+mn-cs"/>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48.9%</a:t>
                      </a:r>
                      <a:endParaRPr lang="ko-KR" altLang="en-US" sz="800" kern="1200" dirty="0">
                        <a:solidFill>
                          <a:schemeClr val="tx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51.3%</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60.1%</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44.4%</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b="1" kern="1200" dirty="0">
                          <a:solidFill>
                            <a:srgbClr val="FF0000"/>
                          </a:solidFill>
                          <a:effectLst/>
                          <a:latin typeface="+mn-lt"/>
                          <a:ea typeface="+mn-ea"/>
                          <a:cs typeface="+mn-cs"/>
                        </a:rPr>
                        <a:t>93.2%</a:t>
                      </a:r>
                      <a:endParaRPr lang="ko-KR" altLang="en-US" sz="800" b="1" kern="1200" dirty="0">
                        <a:solidFill>
                          <a:srgbClr val="FF0000"/>
                        </a:solidFill>
                        <a:effectLst/>
                        <a:latin typeface="+mn-lt"/>
                        <a:ea typeface="+mn-ea"/>
                        <a:cs typeface="+mn-cs"/>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7274215"/>
                  </a:ext>
                </a:extLst>
              </a:tr>
              <a:tr h="195605">
                <a:tc>
                  <a:txBody>
                    <a:bodyPr/>
                    <a:lstStyle/>
                    <a:p>
                      <a:pPr marL="0" algn="ctr" defTabSz="914400" rtl="0" eaLnBrk="1" latinLnBrk="1" hangingPunct="1">
                        <a:spcAft>
                          <a:spcPts val="0"/>
                        </a:spcAft>
                      </a:pPr>
                      <a:r>
                        <a:rPr lang="en-US" altLang="ko-KR" sz="800" b="1" kern="1200" dirty="0">
                          <a:solidFill>
                            <a:schemeClr val="tx1"/>
                          </a:solidFill>
                          <a:effectLst/>
                          <a:latin typeface="+mn-lt"/>
                          <a:ea typeface="+mn-ea"/>
                          <a:cs typeface="+mn-cs"/>
                        </a:rPr>
                        <a:t>10%</a:t>
                      </a:r>
                      <a:endParaRPr lang="ko-KR" altLang="en-US" sz="800" b="1" kern="1200" dirty="0">
                        <a:solidFill>
                          <a:schemeClr val="tx1"/>
                        </a:solidFill>
                        <a:effectLst/>
                        <a:latin typeface="+mn-lt"/>
                        <a:ea typeface="+mn-ea"/>
                        <a:cs typeface="+mn-cs"/>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44.3%</a:t>
                      </a:r>
                      <a:endParaRPr lang="ko-KR" altLang="en-US" sz="800" kern="1200" dirty="0">
                        <a:solidFill>
                          <a:schemeClr val="tx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45.5%</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59.8%</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42.1%</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b="1" kern="1200" dirty="0">
                          <a:solidFill>
                            <a:srgbClr val="FF0000"/>
                          </a:solidFill>
                          <a:effectLst/>
                          <a:latin typeface="+mn-lt"/>
                          <a:ea typeface="+mn-ea"/>
                          <a:cs typeface="+mn-cs"/>
                        </a:rPr>
                        <a:t>91.0%</a:t>
                      </a:r>
                      <a:endParaRPr lang="ko-KR" altLang="en-US" sz="800" b="1" kern="1200" dirty="0">
                        <a:solidFill>
                          <a:srgbClr val="FF0000"/>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1372065"/>
                  </a:ext>
                </a:extLst>
              </a:tr>
              <a:tr h="19560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effectLst/>
                          <a:latin typeface="+mn-lt"/>
                          <a:ea typeface="+mn-ea"/>
                          <a:cs typeface="+mn-cs"/>
                        </a:rPr>
                        <a:t>15%</a:t>
                      </a:r>
                      <a:endParaRPr lang="ko-KR" altLang="en-US" sz="800" b="1" kern="1200" dirty="0">
                        <a:solidFill>
                          <a:schemeClr val="tx1"/>
                        </a:solidFill>
                        <a:effectLst/>
                        <a:latin typeface="+mn-lt"/>
                        <a:ea typeface="+mn-ea"/>
                        <a:cs typeface="+mn-cs"/>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kern="1200">
                          <a:solidFill>
                            <a:schemeClr val="tx1"/>
                          </a:solidFill>
                          <a:effectLst/>
                          <a:latin typeface="+mn-lt"/>
                          <a:ea typeface="+mn-ea"/>
                          <a:cs typeface="+mn-cs"/>
                        </a:rPr>
                        <a:t>34.7%</a:t>
                      </a:r>
                      <a:endParaRPr lang="ko-KR" altLang="en-US" sz="800" kern="1200">
                        <a:solidFill>
                          <a:schemeClr val="tx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36.9%</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50.3%</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40.3%</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b="1" kern="1200" dirty="0">
                          <a:solidFill>
                            <a:srgbClr val="FF0000"/>
                          </a:solidFill>
                          <a:effectLst/>
                          <a:latin typeface="+mn-lt"/>
                          <a:ea typeface="+mn-ea"/>
                          <a:cs typeface="+mn-cs"/>
                        </a:rPr>
                        <a:t>88.7%</a:t>
                      </a:r>
                      <a:endParaRPr lang="ko-KR" altLang="en-US" sz="800" b="1" kern="1200" dirty="0">
                        <a:solidFill>
                          <a:srgbClr val="FF0000"/>
                        </a:solidFill>
                        <a:effectLst/>
                        <a:latin typeface="+mn-lt"/>
                        <a:ea typeface="+mn-ea"/>
                        <a:cs typeface="+mn-cs"/>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2196762"/>
                  </a:ext>
                </a:extLst>
              </a:tr>
              <a:tr h="19560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effectLst/>
                          <a:latin typeface="+mn-lt"/>
                          <a:ea typeface="+mn-ea"/>
                          <a:cs typeface="+mn-cs"/>
                        </a:rPr>
                        <a:t>20%</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28.5%</a:t>
                      </a:r>
                      <a:endParaRPr lang="ko-KR" altLang="en-US" sz="800" kern="1200" dirty="0">
                        <a:solidFill>
                          <a:schemeClr val="tx1"/>
                        </a:solidFill>
                        <a:effectLst/>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30.1%</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47.7%</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kern="1200" dirty="0">
                          <a:solidFill>
                            <a:schemeClr val="tx1"/>
                          </a:solidFill>
                          <a:effectLst/>
                          <a:latin typeface="+mn-lt"/>
                          <a:ea typeface="+mn-ea"/>
                          <a:cs typeface="+mn-cs"/>
                        </a:rPr>
                        <a:t>32.2%</a:t>
                      </a:r>
                      <a:endParaRPr lang="ko-KR" altLang="en-US" sz="800" kern="1200" dirty="0">
                        <a:solidFill>
                          <a:schemeClr val="tx1"/>
                        </a:solidFill>
                        <a:effectLst/>
                        <a:latin typeface="+mn-lt"/>
                        <a:ea typeface="+mn-ea"/>
                        <a:cs typeface="+mn-cs"/>
                      </a:endParaRPr>
                    </a:p>
                  </a:txBody>
                  <a:tcPr marL="51435" marR="51435"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spcAft>
                          <a:spcPts val="0"/>
                        </a:spcAft>
                      </a:pPr>
                      <a:r>
                        <a:rPr lang="en-US" sz="800" b="1" kern="1200" dirty="0">
                          <a:solidFill>
                            <a:srgbClr val="FF0000"/>
                          </a:solidFill>
                          <a:effectLst/>
                          <a:latin typeface="+mn-lt"/>
                          <a:ea typeface="+mn-ea"/>
                          <a:cs typeface="+mn-cs"/>
                        </a:rPr>
                        <a:t>80.4%</a:t>
                      </a:r>
                      <a:endParaRPr lang="ko-KR" altLang="en-US" sz="800" b="1" kern="1200" dirty="0">
                        <a:solidFill>
                          <a:srgbClr val="FF0000"/>
                        </a:solidFill>
                        <a:effectLst/>
                        <a:latin typeface="+mn-lt"/>
                        <a:ea typeface="+mn-ea"/>
                        <a:cs typeface="+mn-cs"/>
                      </a:endParaRPr>
                    </a:p>
                  </a:txBody>
                  <a:tcPr marL="51435" marR="51435"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7099440"/>
                  </a:ext>
                </a:extLst>
              </a:tr>
            </a:tbl>
          </a:graphicData>
        </a:graphic>
      </p:graphicFrame>
      <p:sp>
        <p:nvSpPr>
          <p:cNvPr id="19" name="TextBox 18">
            <a:extLst>
              <a:ext uri="{FF2B5EF4-FFF2-40B4-BE49-F238E27FC236}">
                <a16:creationId xmlns:a16="http://schemas.microsoft.com/office/drawing/2014/main" id="{DBCE4644-3870-4B1E-82EA-4E3933B620C5}"/>
              </a:ext>
            </a:extLst>
          </p:cNvPr>
          <p:cNvSpPr txBox="1"/>
          <p:nvPr/>
        </p:nvSpPr>
        <p:spPr>
          <a:xfrm>
            <a:off x="1516371" y="4330513"/>
            <a:ext cx="3879266" cy="346249"/>
          </a:xfrm>
          <a:prstGeom prst="rect">
            <a:avLst/>
          </a:prstGeom>
          <a:noFill/>
          <a:ln>
            <a:noFill/>
          </a:ln>
        </p:spPr>
        <p:txBody>
          <a:bodyPr wrap="square" rtlCol="0">
            <a:spAutoFit/>
          </a:bodyPr>
          <a:lstStyle/>
          <a:p>
            <a:pPr algn="ctr"/>
            <a:r>
              <a:rPr lang="en-US" altLang="ko-KR" sz="825" spc="-23" dirty="0">
                <a:solidFill>
                  <a:schemeClr val="tx1">
                    <a:lumMod val="65000"/>
                    <a:lumOff val="35000"/>
                  </a:schemeClr>
                </a:solidFill>
                <a:latin typeface="Arial" panose="020B0604020202020204" pitchFamily="34" charset="0"/>
                <a:cs typeface="Arial" panose="020B0604020202020204" pitchFamily="34" charset="0"/>
              </a:rPr>
              <a:t>Performance Event Imputation method using MIEC (Korea Steel Company Event log)</a:t>
            </a:r>
            <a:endParaRPr lang="ko-KR" altLang="en-US" sz="825" spc="-23"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169" name="그림 1">
            <a:extLst>
              <a:ext uri="{FF2B5EF4-FFF2-40B4-BE49-F238E27FC236}">
                <a16:creationId xmlns:a16="http://schemas.microsoft.com/office/drawing/2014/main" id="{7AE56BE8-FA6A-4BA9-B978-AA3CBDF8D2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26" y="1693269"/>
            <a:ext cx="2412464" cy="1290272"/>
          </a:xfrm>
          <a:prstGeom prst="rect">
            <a:avLst/>
          </a:prstGeom>
          <a:noFill/>
          <a:ln w="19050">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BC8F74FB-1EAE-4B29-A125-882C9DA87724}"/>
              </a:ext>
            </a:extLst>
          </p:cNvPr>
          <p:cNvPicPr>
            <a:picLocks noChangeAspect="1"/>
          </p:cNvPicPr>
          <p:nvPr/>
        </p:nvPicPr>
        <p:blipFill>
          <a:blip r:embed="rId4"/>
          <a:stretch>
            <a:fillRect/>
          </a:stretch>
        </p:blipFill>
        <p:spPr>
          <a:xfrm>
            <a:off x="3266982" y="1693269"/>
            <a:ext cx="3078342" cy="1290272"/>
          </a:xfrm>
          <a:prstGeom prst="rect">
            <a:avLst/>
          </a:prstGeom>
          <a:ln w="12700">
            <a:solidFill>
              <a:schemeClr val="tx1">
                <a:lumMod val="95000"/>
                <a:lumOff val="5000"/>
              </a:schemeClr>
            </a:solidFill>
          </a:ln>
        </p:spPr>
      </p:pic>
      <p:cxnSp>
        <p:nvCxnSpPr>
          <p:cNvPr id="12" name="연결선: 꺾임 11">
            <a:extLst>
              <a:ext uri="{FF2B5EF4-FFF2-40B4-BE49-F238E27FC236}">
                <a16:creationId xmlns:a16="http://schemas.microsoft.com/office/drawing/2014/main" id="{FF2D0C0E-9517-446A-9093-DDA4B486FBCE}"/>
              </a:ext>
            </a:extLst>
          </p:cNvPr>
          <p:cNvCxnSpPr>
            <a:cxnSpLocks/>
            <a:stCxn id="7169" idx="0"/>
            <a:endCxn id="7" idx="0"/>
          </p:cNvCxnSpPr>
          <p:nvPr/>
        </p:nvCxnSpPr>
        <p:spPr>
          <a:xfrm rot="5400000" flipH="1" flipV="1">
            <a:off x="3369705" y="256822"/>
            <a:ext cx="9525" cy="2872895"/>
          </a:xfrm>
          <a:prstGeom prst="bentConnector3">
            <a:avLst>
              <a:gd name="adj1" fmla="val 1800000"/>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676" y="627534"/>
            <a:ext cx="6138155" cy="300082"/>
          </a:xfrm>
          <a:prstGeom prst="rect">
            <a:avLst/>
          </a:prstGeom>
          <a:noFill/>
        </p:spPr>
        <p:txBody>
          <a:bodyPr wrap="none" rtlCol="0">
            <a:spAutoFit/>
          </a:bodyPr>
          <a:lstStyle/>
          <a:p>
            <a:r>
              <a:rPr lang="en-US" altLang="ko-KR" sz="1350" dirty="0"/>
              <a:t>Garbage In Garbage Out ! = </a:t>
            </a:r>
            <a:r>
              <a:rPr lang="ko-KR" altLang="en-US" sz="1350" dirty="0"/>
              <a:t>좋지 않은 데이터가 입력되면 결과도 좋지 않다</a:t>
            </a:r>
            <a:r>
              <a:rPr lang="en-US" altLang="ko-KR" sz="1350" dirty="0"/>
              <a:t>!</a:t>
            </a:r>
            <a:endParaRPr lang="ko-KR" altLang="en-US" sz="1350" dirty="0"/>
          </a:p>
        </p:txBody>
      </p:sp>
      <p:pic>
        <p:nvPicPr>
          <p:cNvPr id="2" name="그림 1"/>
          <p:cNvPicPr>
            <a:picLocks noChangeAspect="1"/>
          </p:cNvPicPr>
          <p:nvPr/>
        </p:nvPicPr>
        <p:blipFill>
          <a:blip r:embed="rId2"/>
          <a:stretch>
            <a:fillRect/>
          </a:stretch>
        </p:blipFill>
        <p:spPr>
          <a:xfrm>
            <a:off x="1754815" y="1545636"/>
            <a:ext cx="3520745" cy="2322777"/>
          </a:xfrm>
          <a:prstGeom prst="rect">
            <a:avLst/>
          </a:prstGeom>
        </p:spPr>
      </p:pic>
      <p:sp>
        <p:nvSpPr>
          <p:cNvPr id="3" name="제목 2"/>
          <p:cNvSpPr>
            <a:spLocks noGrp="1"/>
          </p:cNvSpPr>
          <p:nvPr>
            <p:ph type="title"/>
          </p:nvPr>
        </p:nvSpPr>
        <p:spPr/>
        <p:txBody>
          <a:bodyPr/>
          <a:lstStyle/>
          <a:p>
            <a:endParaRPr lang="ko-KR" altLang="en-US"/>
          </a:p>
        </p:txBody>
      </p:sp>
      <p:sp>
        <p:nvSpPr>
          <p:cNvPr id="5" name="내용 개체 틀 4"/>
          <p:cNvSpPr>
            <a:spLocks noGrp="1"/>
          </p:cNvSpPr>
          <p:nvPr>
            <p:ph idx="1"/>
          </p:nvPr>
        </p:nvSpPr>
        <p:spPr/>
        <p:txBody>
          <a:bodyPr/>
          <a:lstStyle/>
          <a:p>
            <a:endParaRPr lang="ko-KR" altLang="en-US"/>
          </a:p>
        </p:txBody>
      </p:sp>
    </p:spTree>
    <p:extLst>
      <p:ext uri="{BB962C8B-B14F-4D97-AF65-F5344CB8AC3E}">
        <p14:creationId xmlns:p14="http://schemas.microsoft.com/office/powerpoint/2010/main" val="258600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a:t>
            </a:r>
            <a:r>
              <a:rPr lang="ko-KR" altLang="en-US" dirty="0"/>
              <a:t> </a:t>
            </a:r>
            <a:r>
              <a:rPr lang="en-US" altLang="ko-KR" dirty="0"/>
              <a:t>imperfection(</a:t>
            </a:r>
            <a:r>
              <a:rPr lang="ko-KR" altLang="en-US" dirty="0"/>
              <a:t>분석에 적합하지 않은 데이터</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Missing data</a:t>
            </a:r>
          </a:p>
          <a:p>
            <a:pPr lvl="1"/>
            <a:r>
              <a:rPr lang="ko-KR" altLang="en-US" dirty="0"/>
              <a:t>자료 누락</a:t>
            </a:r>
            <a:endParaRPr lang="en-US" altLang="ko-KR" dirty="0"/>
          </a:p>
          <a:p>
            <a:r>
              <a:rPr lang="en-US" altLang="ko-KR" dirty="0"/>
              <a:t>Incorrect data</a:t>
            </a:r>
          </a:p>
          <a:p>
            <a:pPr lvl="1"/>
            <a:r>
              <a:rPr lang="ko-KR" altLang="en-US" dirty="0"/>
              <a:t>잘못된 코드</a:t>
            </a:r>
            <a:endParaRPr lang="en-US" altLang="ko-KR" dirty="0"/>
          </a:p>
          <a:p>
            <a:r>
              <a:rPr lang="en-US" altLang="ko-KR" dirty="0"/>
              <a:t>Imprecise data</a:t>
            </a:r>
          </a:p>
          <a:p>
            <a:pPr lvl="1"/>
            <a:r>
              <a:rPr lang="ko-KR" altLang="en-US" dirty="0"/>
              <a:t>잘못된 측정 데이터</a:t>
            </a:r>
            <a:endParaRPr lang="en-US" altLang="ko-KR" dirty="0"/>
          </a:p>
          <a:p>
            <a:r>
              <a:rPr lang="en-US" altLang="ko-KR" dirty="0"/>
              <a:t>Irrelevant data</a:t>
            </a:r>
          </a:p>
          <a:p>
            <a:pPr lvl="1"/>
            <a:r>
              <a:rPr lang="ko-KR" altLang="en-US" dirty="0"/>
              <a:t>예측에 사용하기 힘든 자료</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994" y="2085697"/>
            <a:ext cx="3163943" cy="187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56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90523" y="757310"/>
            <a:ext cx="4104650" cy="1413435"/>
          </a:xfrm>
          <a:prstGeom prst="rect">
            <a:avLst/>
          </a:prstGeom>
        </p:spPr>
      </p:pic>
      <p:graphicFrame>
        <p:nvGraphicFramePr>
          <p:cNvPr id="3" name="Chart 12"/>
          <p:cNvGraphicFramePr/>
          <p:nvPr/>
        </p:nvGraphicFramePr>
        <p:xfrm>
          <a:off x="3344934" y="2272641"/>
          <a:ext cx="3264380" cy="279256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162327" y="4281652"/>
            <a:ext cx="333809" cy="310341"/>
          </a:xfrm>
          <a:prstGeom prst="rect">
            <a:avLst/>
          </a:prstGeom>
          <a:noFill/>
        </p:spPr>
        <p:txBody>
          <a:bodyPr vert="eaVert" wrap="none" rtlCol="0">
            <a:spAutoFit/>
          </a:bodyPr>
          <a:lstStyle/>
          <a:p>
            <a:r>
              <a:rPr lang="en-US" altLang="ko-KR" sz="969" b="1" dirty="0">
                <a:solidFill>
                  <a:srgbClr val="FF0000"/>
                </a:solidFill>
              </a:rPr>
              <a:t>null</a:t>
            </a:r>
            <a:endParaRPr lang="ko-KR" altLang="en-US" sz="969" b="1" dirty="0">
              <a:solidFill>
                <a:srgbClr val="FF0000"/>
              </a:solidFill>
            </a:endParaRPr>
          </a:p>
        </p:txBody>
      </p:sp>
      <p:sp>
        <p:nvSpPr>
          <p:cNvPr id="5" name="TextBox 4"/>
          <p:cNvSpPr txBox="1"/>
          <p:nvPr/>
        </p:nvSpPr>
        <p:spPr>
          <a:xfrm>
            <a:off x="5822879" y="4281651"/>
            <a:ext cx="301749" cy="646972"/>
          </a:xfrm>
          <a:prstGeom prst="rect">
            <a:avLst/>
          </a:prstGeom>
          <a:noFill/>
        </p:spPr>
        <p:txBody>
          <a:bodyPr vert="eaVert" wrap="none" rtlCol="0">
            <a:spAutoFit/>
          </a:bodyPr>
          <a:lstStyle/>
          <a:p>
            <a:r>
              <a:rPr lang="ko-KR" altLang="en-US" sz="761" b="1" dirty="0">
                <a:solidFill>
                  <a:srgbClr val="FF0000"/>
                </a:solidFill>
              </a:rPr>
              <a:t>미확인 작업</a:t>
            </a:r>
          </a:p>
        </p:txBody>
      </p:sp>
      <p:grpSp>
        <p:nvGrpSpPr>
          <p:cNvPr id="6" name="그룹 12"/>
          <p:cNvGrpSpPr/>
          <p:nvPr/>
        </p:nvGrpSpPr>
        <p:grpSpPr>
          <a:xfrm>
            <a:off x="3801578" y="4281655"/>
            <a:ext cx="1986166" cy="438582"/>
            <a:chOff x="5068767" y="5497621"/>
            <a:chExt cx="2648222" cy="633506"/>
          </a:xfrm>
        </p:grpSpPr>
        <p:sp>
          <p:nvSpPr>
            <p:cNvPr id="7" name="TextBox 6"/>
            <p:cNvSpPr txBox="1"/>
            <p:nvPr/>
          </p:nvSpPr>
          <p:spPr>
            <a:xfrm>
              <a:off x="5068767" y="5497621"/>
              <a:ext cx="402332" cy="624244"/>
            </a:xfrm>
            <a:prstGeom prst="rect">
              <a:avLst/>
            </a:prstGeom>
            <a:noFill/>
          </p:spPr>
          <p:txBody>
            <a:bodyPr vert="eaVert" wrap="none" rtlCol="0">
              <a:spAutoFit/>
            </a:bodyPr>
            <a:lstStyle/>
            <a:p>
              <a:r>
                <a:rPr lang="ko-KR" altLang="en-US" sz="761" dirty="0"/>
                <a:t>작업  </a:t>
              </a:r>
              <a:r>
                <a:rPr lang="en-US" altLang="ko-KR" sz="761" dirty="0"/>
                <a:t>A</a:t>
              </a:r>
              <a:endParaRPr lang="ko-KR" altLang="en-US" sz="761" dirty="0"/>
            </a:p>
          </p:txBody>
        </p:sp>
        <p:sp>
          <p:nvSpPr>
            <p:cNvPr id="8" name="TextBox 7"/>
            <p:cNvSpPr txBox="1"/>
            <p:nvPr/>
          </p:nvSpPr>
          <p:spPr>
            <a:xfrm>
              <a:off x="5517944" y="5497621"/>
              <a:ext cx="402332" cy="614982"/>
            </a:xfrm>
            <a:prstGeom prst="rect">
              <a:avLst/>
            </a:prstGeom>
            <a:noFill/>
          </p:spPr>
          <p:txBody>
            <a:bodyPr vert="eaVert" wrap="none" rtlCol="0">
              <a:spAutoFit/>
            </a:bodyPr>
            <a:lstStyle/>
            <a:p>
              <a:r>
                <a:rPr lang="ko-KR" altLang="en-US" sz="761" dirty="0"/>
                <a:t>작업  </a:t>
              </a:r>
              <a:r>
                <a:rPr lang="en-US" altLang="ko-KR" sz="761" dirty="0"/>
                <a:t>B</a:t>
              </a:r>
              <a:endParaRPr lang="ko-KR" altLang="en-US" sz="761" dirty="0"/>
            </a:p>
          </p:txBody>
        </p:sp>
        <p:sp>
          <p:nvSpPr>
            <p:cNvPr id="9" name="TextBox 8"/>
            <p:cNvSpPr txBox="1"/>
            <p:nvPr/>
          </p:nvSpPr>
          <p:spPr>
            <a:xfrm>
              <a:off x="5967123" y="5497621"/>
              <a:ext cx="402332" cy="621929"/>
            </a:xfrm>
            <a:prstGeom prst="rect">
              <a:avLst/>
            </a:prstGeom>
            <a:noFill/>
          </p:spPr>
          <p:txBody>
            <a:bodyPr vert="eaVert" wrap="none" rtlCol="0">
              <a:spAutoFit/>
            </a:bodyPr>
            <a:lstStyle/>
            <a:p>
              <a:r>
                <a:rPr lang="ko-KR" altLang="en-US" sz="761" dirty="0"/>
                <a:t>작업  </a:t>
              </a:r>
              <a:r>
                <a:rPr lang="en-US" altLang="ko-KR" sz="761" dirty="0"/>
                <a:t>C</a:t>
              </a:r>
              <a:endParaRPr lang="ko-KR" altLang="en-US" sz="761" dirty="0"/>
            </a:p>
          </p:txBody>
        </p:sp>
        <p:sp>
          <p:nvSpPr>
            <p:cNvPr id="10" name="TextBox 9"/>
            <p:cNvSpPr txBox="1"/>
            <p:nvPr/>
          </p:nvSpPr>
          <p:spPr>
            <a:xfrm>
              <a:off x="6416301" y="5497621"/>
              <a:ext cx="402332" cy="633506"/>
            </a:xfrm>
            <a:prstGeom prst="rect">
              <a:avLst/>
            </a:prstGeom>
            <a:noFill/>
          </p:spPr>
          <p:txBody>
            <a:bodyPr vert="eaVert" wrap="none" rtlCol="0">
              <a:spAutoFit/>
            </a:bodyPr>
            <a:lstStyle/>
            <a:p>
              <a:r>
                <a:rPr lang="ko-KR" altLang="en-US" sz="761" dirty="0"/>
                <a:t>작업  </a:t>
              </a:r>
              <a:r>
                <a:rPr lang="en-US" altLang="ko-KR" sz="761" dirty="0"/>
                <a:t>D</a:t>
              </a:r>
              <a:endParaRPr lang="ko-KR" altLang="en-US" sz="761" dirty="0"/>
            </a:p>
          </p:txBody>
        </p:sp>
        <p:sp>
          <p:nvSpPr>
            <p:cNvPr id="11" name="TextBox 10"/>
            <p:cNvSpPr txBox="1"/>
            <p:nvPr/>
          </p:nvSpPr>
          <p:spPr>
            <a:xfrm>
              <a:off x="6865479" y="5497621"/>
              <a:ext cx="402332" cy="603405"/>
            </a:xfrm>
            <a:prstGeom prst="rect">
              <a:avLst/>
            </a:prstGeom>
            <a:noFill/>
          </p:spPr>
          <p:txBody>
            <a:bodyPr vert="eaVert" wrap="none" rtlCol="0">
              <a:spAutoFit/>
            </a:bodyPr>
            <a:lstStyle/>
            <a:p>
              <a:r>
                <a:rPr lang="ko-KR" altLang="en-US" sz="761" dirty="0"/>
                <a:t>작업  </a:t>
              </a:r>
              <a:r>
                <a:rPr lang="en-US" altLang="ko-KR" sz="761" dirty="0"/>
                <a:t>E</a:t>
              </a:r>
              <a:endParaRPr lang="ko-KR" altLang="en-US" sz="761" dirty="0"/>
            </a:p>
          </p:txBody>
        </p:sp>
        <p:sp>
          <p:nvSpPr>
            <p:cNvPr id="12" name="TextBox 11"/>
            <p:cNvSpPr txBox="1"/>
            <p:nvPr/>
          </p:nvSpPr>
          <p:spPr>
            <a:xfrm>
              <a:off x="7314657" y="5497621"/>
              <a:ext cx="402332" cy="601090"/>
            </a:xfrm>
            <a:prstGeom prst="rect">
              <a:avLst/>
            </a:prstGeom>
            <a:noFill/>
          </p:spPr>
          <p:txBody>
            <a:bodyPr vert="eaVert" wrap="none" rtlCol="0">
              <a:spAutoFit/>
            </a:bodyPr>
            <a:lstStyle/>
            <a:p>
              <a:r>
                <a:rPr lang="ko-KR" altLang="en-US" sz="761" dirty="0"/>
                <a:t>작업  </a:t>
              </a:r>
              <a:r>
                <a:rPr lang="en-US" altLang="ko-KR" sz="761" dirty="0"/>
                <a:t>F</a:t>
              </a:r>
              <a:endParaRPr lang="ko-KR" altLang="en-US" sz="761" dirty="0"/>
            </a:p>
          </p:txBody>
        </p:sp>
      </p:gr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642" y="1175903"/>
            <a:ext cx="3025282" cy="23712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그룹 8"/>
          <p:cNvGrpSpPr/>
          <p:nvPr/>
        </p:nvGrpSpPr>
        <p:grpSpPr>
          <a:xfrm>
            <a:off x="1012513" y="1078329"/>
            <a:ext cx="4337096" cy="3315739"/>
            <a:chOff x="175620" y="1615387"/>
            <a:chExt cx="7924525" cy="4728127"/>
          </a:xfrm>
        </p:grpSpPr>
        <p:pic>
          <p:nvPicPr>
            <p:cNvPr id="15" name="Picture 1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53"/>
            <a:stretch/>
          </p:blipFill>
          <p:spPr bwMode="auto">
            <a:xfrm>
              <a:off x="175620" y="1615387"/>
              <a:ext cx="7924525" cy="47281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자유형 5"/>
            <p:cNvSpPr/>
            <p:nvPr/>
          </p:nvSpPr>
          <p:spPr>
            <a:xfrm>
              <a:off x="450363" y="1735282"/>
              <a:ext cx="2292837" cy="1413163"/>
            </a:xfrm>
            <a:custGeom>
              <a:avLst/>
              <a:gdLst>
                <a:gd name="connsiteX0" fmla="*/ 2292837 w 2292837"/>
                <a:gd name="connsiteY0" fmla="*/ 0 h 1413163"/>
                <a:gd name="connsiteX1" fmla="*/ 869282 w 2292837"/>
                <a:gd name="connsiteY1" fmla="*/ 426027 h 1413163"/>
                <a:gd name="connsiteX2" fmla="*/ 89964 w 2292837"/>
                <a:gd name="connsiteY2" fmla="*/ 1049482 h 1413163"/>
                <a:gd name="connsiteX3" fmla="*/ 48401 w 2292837"/>
                <a:gd name="connsiteY3" fmla="*/ 1413163 h 1413163"/>
              </a:gdLst>
              <a:ahLst/>
              <a:cxnLst>
                <a:cxn ang="0">
                  <a:pos x="connsiteX0" y="connsiteY0"/>
                </a:cxn>
                <a:cxn ang="0">
                  <a:pos x="connsiteX1" y="connsiteY1"/>
                </a:cxn>
                <a:cxn ang="0">
                  <a:pos x="connsiteX2" y="connsiteY2"/>
                </a:cxn>
                <a:cxn ang="0">
                  <a:pos x="connsiteX3" y="connsiteY3"/>
                </a:cxn>
              </a:cxnLst>
              <a:rect l="l" t="t" r="r" b="b"/>
              <a:pathLst>
                <a:path w="2292837" h="1413163">
                  <a:moveTo>
                    <a:pt x="2292837" y="0"/>
                  </a:moveTo>
                  <a:cubicBezTo>
                    <a:pt x="1764632" y="125556"/>
                    <a:pt x="1236427" y="251113"/>
                    <a:pt x="869282" y="426027"/>
                  </a:cubicBezTo>
                  <a:cubicBezTo>
                    <a:pt x="502137" y="600941"/>
                    <a:pt x="226777" y="884959"/>
                    <a:pt x="89964" y="1049482"/>
                  </a:cubicBezTo>
                  <a:cubicBezTo>
                    <a:pt x="-46849" y="1214005"/>
                    <a:pt x="776" y="1313584"/>
                    <a:pt x="48401" y="1413163"/>
                  </a:cubicBezTo>
                </a:path>
              </a:pathLst>
            </a:custGeom>
            <a:ln w="19050">
              <a:solidFill>
                <a:srgbClr val="0000FF"/>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17" name="자유형 6"/>
            <p:cNvSpPr/>
            <p:nvPr/>
          </p:nvSpPr>
          <p:spPr>
            <a:xfrm>
              <a:off x="1038227" y="3235284"/>
              <a:ext cx="309948" cy="188423"/>
            </a:xfrm>
            <a:custGeom>
              <a:avLst/>
              <a:gdLst>
                <a:gd name="connsiteX0" fmla="*/ 0 w 261009"/>
                <a:gd name="connsiteY0" fmla="*/ 0 h 158942"/>
                <a:gd name="connsiteX1" fmla="*/ 187036 w 261009"/>
                <a:gd name="connsiteY1" fmla="*/ 31173 h 158942"/>
                <a:gd name="connsiteX2" fmla="*/ 259772 w 261009"/>
                <a:gd name="connsiteY2" fmla="*/ 114300 h 158942"/>
                <a:gd name="connsiteX3" fmla="*/ 135082 w 261009"/>
                <a:gd name="connsiteY3" fmla="*/ 155864 h 158942"/>
                <a:gd name="connsiteX4" fmla="*/ 31172 w 261009"/>
                <a:gd name="connsiteY4" fmla="*/ 155864 h 158942"/>
                <a:gd name="connsiteX0" fmla="*/ 0 w 263632"/>
                <a:gd name="connsiteY0" fmla="*/ 0 h 158942"/>
                <a:gd name="connsiteX1" fmla="*/ 210491 w 263632"/>
                <a:gd name="connsiteY1" fmla="*/ 17898 h 158942"/>
                <a:gd name="connsiteX2" fmla="*/ 259772 w 263632"/>
                <a:gd name="connsiteY2" fmla="*/ 114300 h 158942"/>
                <a:gd name="connsiteX3" fmla="*/ 135082 w 263632"/>
                <a:gd name="connsiteY3" fmla="*/ 155864 h 158942"/>
                <a:gd name="connsiteX4" fmla="*/ 31172 w 263632"/>
                <a:gd name="connsiteY4" fmla="*/ 155864 h 158942"/>
                <a:gd name="connsiteX0" fmla="*/ 0 w 274489"/>
                <a:gd name="connsiteY0" fmla="*/ 0 h 157566"/>
                <a:gd name="connsiteX1" fmla="*/ 210491 w 274489"/>
                <a:gd name="connsiteY1" fmla="*/ 17898 h 157566"/>
                <a:gd name="connsiteX2" fmla="*/ 271499 w 274489"/>
                <a:gd name="connsiteY2" fmla="*/ 132886 h 157566"/>
                <a:gd name="connsiteX3" fmla="*/ 135082 w 274489"/>
                <a:gd name="connsiteY3" fmla="*/ 155864 h 157566"/>
                <a:gd name="connsiteX4" fmla="*/ 31172 w 274489"/>
                <a:gd name="connsiteY4" fmla="*/ 155864 h 157566"/>
                <a:gd name="connsiteX0" fmla="*/ 0 w 286210"/>
                <a:gd name="connsiteY0" fmla="*/ 0 h 157566"/>
                <a:gd name="connsiteX1" fmla="*/ 210491 w 286210"/>
                <a:gd name="connsiteY1" fmla="*/ 17898 h 157566"/>
                <a:gd name="connsiteX2" fmla="*/ 275592 w 286210"/>
                <a:gd name="connsiteY2" fmla="*/ 58445 h 157566"/>
                <a:gd name="connsiteX3" fmla="*/ 271499 w 286210"/>
                <a:gd name="connsiteY3" fmla="*/ 132886 h 157566"/>
                <a:gd name="connsiteX4" fmla="*/ 135082 w 286210"/>
                <a:gd name="connsiteY4" fmla="*/ 155864 h 157566"/>
                <a:gd name="connsiteX5" fmla="*/ 31172 w 286210"/>
                <a:gd name="connsiteY5" fmla="*/ 155864 h 157566"/>
                <a:gd name="connsiteX0" fmla="*/ 0 w 286210"/>
                <a:gd name="connsiteY0" fmla="*/ 0 h 157566"/>
                <a:gd name="connsiteX1" fmla="*/ 210491 w 286210"/>
                <a:gd name="connsiteY1" fmla="*/ 17898 h 157566"/>
                <a:gd name="connsiteX2" fmla="*/ 275592 w 286210"/>
                <a:gd name="connsiteY2" fmla="*/ 58445 h 157566"/>
                <a:gd name="connsiteX3" fmla="*/ 271499 w 286210"/>
                <a:gd name="connsiteY3" fmla="*/ 132886 h 157566"/>
                <a:gd name="connsiteX4" fmla="*/ 135082 w 286210"/>
                <a:gd name="connsiteY4" fmla="*/ 155864 h 157566"/>
                <a:gd name="connsiteX5" fmla="*/ 13581 w 286210"/>
                <a:gd name="connsiteY5" fmla="*/ 155864 h 157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210" h="157566">
                  <a:moveTo>
                    <a:pt x="0" y="0"/>
                  </a:moveTo>
                  <a:cubicBezTo>
                    <a:pt x="71870" y="6061"/>
                    <a:pt x="164559" y="8157"/>
                    <a:pt x="210491" y="17898"/>
                  </a:cubicBezTo>
                  <a:cubicBezTo>
                    <a:pt x="256423" y="27639"/>
                    <a:pt x="265424" y="39280"/>
                    <a:pt x="275592" y="58445"/>
                  </a:cubicBezTo>
                  <a:cubicBezTo>
                    <a:pt x="285760" y="77610"/>
                    <a:pt x="294917" y="116650"/>
                    <a:pt x="271499" y="132886"/>
                  </a:cubicBezTo>
                  <a:cubicBezTo>
                    <a:pt x="248081" y="149122"/>
                    <a:pt x="178068" y="152034"/>
                    <a:pt x="135082" y="155864"/>
                  </a:cubicBezTo>
                  <a:cubicBezTo>
                    <a:pt x="92096" y="159694"/>
                    <a:pt x="13581" y="155864"/>
                    <a:pt x="13581" y="155864"/>
                  </a:cubicBezTo>
                </a:path>
              </a:pathLst>
            </a:custGeom>
            <a:ln w="19050">
              <a:solidFill>
                <a:srgbClr val="FF000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18" name="자유형 17"/>
            <p:cNvSpPr/>
            <p:nvPr/>
          </p:nvSpPr>
          <p:spPr>
            <a:xfrm>
              <a:off x="601807" y="2473036"/>
              <a:ext cx="2619375" cy="709757"/>
            </a:xfrm>
            <a:custGeom>
              <a:avLst/>
              <a:gdLst>
                <a:gd name="connsiteX0" fmla="*/ 0 w 2628900"/>
                <a:gd name="connsiteY0" fmla="*/ 592282 h 592282"/>
                <a:gd name="connsiteX1" fmla="*/ 166254 w 2628900"/>
                <a:gd name="connsiteY1" fmla="*/ 301337 h 592282"/>
                <a:gd name="connsiteX2" fmla="*/ 509154 w 2628900"/>
                <a:gd name="connsiteY2" fmla="*/ 238991 h 592282"/>
                <a:gd name="connsiteX3" fmla="*/ 1226127 w 2628900"/>
                <a:gd name="connsiteY3" fmla="*/ 135082 h 592282"/>
                <a:gd name="connsiteX4" fmla="*/ 2628900 w 2628900"/>
                <a:gd name="connsiteY4" fmla="*/ 0 h 592282"/>
                <a:gd name="connsiteX0" fmla="*/ 0 w 2628900"/>
                <a:gd name="connsiteY0" fmla="*/ 592282 h 592282"/>
                <a:gd name="connsiteX1" fmla="*/ 178954 w 2628900"/>
                <a:gd name="connsiteY1" fmla="*/ 358487 h 592282"/>
                <a:gd name="connsiteX2" fmla="*/ 509154 w 2628900"/>
                <a:gd name="connsiteY2" fmla="*/ 238991 h 592282"/>
                <a:gd name="connsiteX3" fmla="*/ 1226127 w 2628900"/>
                <a:gd name="connsiteY3" fmla="*/ 135082 h 592282"/>
                <a:gd name="connsiteX4" fmla="*/ 2628900 w 2628900"/>
                <a:gd name="connsiteY4" fmla="*/ 0 h 592282"/>
                <a:gd name="connsiteX0" fmla="*/ 0 w 2619375"/>
                <a:gd name="connsiteY0" fmla="*/ 709757 h 709757"/>
                <a:gd name="connsiteX1" fmla="*/ 169429 w 2619375"/>
                <a:gd name="connsiteY1" fmla="*/ 358487 h 709757"/>
                <a:gd name="connsiteX2" fmla="*/ 499629 w 2619375"/>
                <a:gd name="connsiteY2" fmla="*/ 238991 h 709757"/>
                <a:gd name="connsiteX3" fmla="*/ 1216602 w 2619375"/>
                <a:gd name="connsiteY3" fmla="*/ 135082 h 709757"/>
                <a:gd name="connsiteX4" fmla="*/ 2619375 w 2619375"/>
                <a:gd name="connsiteY4" fmla="*/ 0 h 709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5" h="709757">
                  <a:moveTo>
                    <a:pt x="0" y="709757"/>
                  </a:moveTo>
                  <a:cubicBezTo>
                    <a:pt x="40697" y="593725"/>
                    <a:pt x="86158" y="436948"/>
                    <a:pt x="169429" y="358487"/>
                  </a:cubicBezTo>
                  <a:cubicBezTo>
                    <a:pt x="252701" y="280026"/>
                    <a:pt x="325100" y="276225"/>
                    <a:pt x="499629" y="238991"/>
                  </a:cubicBezTo>
                  <a:cubicBezTo>
                    <a:pt x="674158" y="201757"/>
                    <a:pt x="863311" y="174914"/>
                    <a:pt x="1216602" y="135082"/>
                  </a:cubicBezTo>
                  <a:cubicBezTo>
                    <a:pt x="1569893" y="95250"/>
                    <a:pt x="2094634" y="47625"/>
                    <a:pt x="2619375" y="0"/>
                  </a:cubicBezTo>
                </a:path>
              </a:pathLst>
            </a:custGeom>
            <a:ln w="19050">
              <a:solidFill>
                <a:srgbClr val="0000FF"/>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19" name="자유형 18"/>
            <p:cNvSpPr/>
            <p:nvPr/>
          </p:nvSpPr>
          <p:spPr>
            <a:xfrm>
              <a:off x="4103823" y="2564904"/>
              <a:ext cx="942045" cy="609302"/>
            </a:xfrm>
            <a:custGeom>
              <a:avLst/>
              <a:gdLst>
                <a:gd name="connsiteX0" fmla="*/ 0 w 1051084"/>
                <a:gd name="connsiteY0" fmla="*/ 0 h 602673"/>
                <a:gd name="connsiteX1" fmla="*/ 904009 w 1051084"/>
                <a:gd name="connsiteY1" fmla="*/ 249382 h 602673"/>
                <a:gd name="connsiteX2" fmla="*/ 1039091 w 1051084"/>
                <a:gd name="connsiteY2" fmla="*/ 602673 h 602673"/>
              </a:gdLst>
              <a:ahLst/>
              <a:cxnLst>
                <a:cxn ang="0">
                  <a:pos x="connsiteX0" y="connsiteY0"/>
                </a:cxn>
                <a:cxn ang="0">
                  <a:pos x="connsiteX1" y="connsiteY1"/>
                </a:cxn>
                <a:cxn ang="0">
                  <a:pos x="connsiteX2" y="connsiteY2"/>
                </a:cxn>
              </a:cxnLst>
              <a:rect l="l" t="t" r="r" b="b"/>
              <a:pathLst>
                <a:path w="1051084" h="602673">
                  <a:moveTo>
                    <a:pt x="0" y="0"/>
                  </a:moveTo>
                  <a:cubicBezTo>
                    <a:pt x="365413" y="74468"/>
                    <a:pt x="730827" y="148937"/>
                    <a:pt x="904009" y="249382"/>
                  </a:cubicBezTo>
                  <a:cubicBezTo>
                    <a:pt x="1077191" y="349827"/>
                    <a:pt x="1058141" y="476250"/>
                    <a:pt x="1039091" y="602673"/>
                  </a:cubicBezTo>
                </a:path>
              </a:pathLst>
            </a:custGeom>
            <a:ln w="19050">
              <a:solidFill>
                <a:srgbClr val="0000FF"/>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0" name="자유형 19"/>
            <p:cNvSpPr/>
            <p:nvPr/>
          </p:nvSpPr>
          <p:spPr>
            <a:xfrm>
              <a:off x="5498956" y="3170447"/>
              <a:ext cx="415269" cy="361374"/>
            </a:xfrm>
            <a:custGeom>
              <a:avLst/>
              <a:gdLst>
                <a:gd name="connsiteX0" fmla="*/ 0 w 483256"/>
                <a:gd name="connsiteY0" fmla="*/ 0 h 408972"/>
                <a:gd name="connsiteX1" fmla="*/ 446809 w 483256"/>
                <a:gd name="connsiteY1" fmla="*/ 83128 h 408972"/>
                <a:gd name="connsiteX2" fmla="*/ 436418 w 483256"/>
                <a:gd name="connsiteY2" fmla="*/ 290946 h 408972"/>
                <a:gd name="connsiteX3" fmla="*/ 270164 w 483256"/>
                <a:gd name="connsiteY3" fmla="*/ 394855 h 408972"/>
                <a:gd name="connsiteX4" fmla="*/ 10391 w 483256"/>
                <a:gd name="connsiteY4" fmla="*/ 405246 h 408972"/>
                <a:gd name="connsiteX0" fmla="*/ 22947 w 470417"/>
                <a:gd name="connsiteY0" fmla="*/ 0 h 375634"/>
                <a:gd name="connsiteX1" fmla="*/ 436418 w 470417"/>
                <a:gd name="connsiteY1" fmla="*/ 49790 h 375634"/>
                <a:gd name="connsiteX2" fmla="*/ 426027 w 470417"/>
                <a:gd name="connsiteY2" fmla="*/ 257608 h 375634"/>
                <a:gd name="connsiteX3" fmla="*/ 259773 w 470417"/>
                <a:gd name="connsiteY3" fmla="*/ 361517 h 375634"/>
                <a:gd name="connsiteX4" fmla="*/ 0 w 470417"/>
                <a:gd name="connsiteY4" fmla="*/ 371908 h 375634"/>
                <a:gd name="connsiteX0" fmla="*/ 22947 w 470417"/>
                <a:gd name="connsiteY0" fmla="*/ 13075 h 388709"/>
                <a:gd name="connsiteX1" fmla="*/ 436418 w 470417"/>
                <a:gd name="connsiteY1" fmla="*/ 62865 h 388709"/>
                <a:gd name="connsiteX2" fmla="*/ 426027 w 470417"/>
                <a:gd name="connsiteY2" fmla="*/ 270683 h 388709"/>
                <a:gd name="connsiteX3" fmla="*/ 259773 w 470417"/>
                <a:gd name="connsiteY3" fmla="*/ 374592 h 388709"/>
                <a:gd name="connsiteX4" fmla="*/ 0 w 470417"/>
                <a:gd name="connsiteY4" fmla="*/ 384983 h 388709"/>
                <a:gd name="connsiteX0" fmla="*/ 22947 w 446159"/>
                <a:gd name="connsiteY0" fmla="*/ 11625 h 387259"/>
                <a:gd name="connsiteX1" fmla="*/ 398318 w 446159"/>
                <a:gd name="connsiteY1" fmla="*/ 70940 h 387259"/>
                <a:gd name="connsiteX2" fmla="*/ 426027 w 446159"/>
                <a:gd name="connsiteY2" fmla="*/ 269233 h 387259"/>
                <a:gd name="connsiteX3" fmla="*/ 259773 w 446159"/>
                <a:gd name="connsiteY3" fmla="*/ 373142 h 387259"/>
                <a:gd name="connsiteX4" fmla="*/ 0 w 446159"/>
                <a:gd name="connsiteY4" fmla="*/ 383533 h 387259"/>
                <a:gd name="connsiteX0" fmla="*/ 22947 w 438216"/>
                <a:gd name="connsiteY0" fmla="*/ 11335 h 387758"/>
                <a:gd name="connsiteX1" fmla="*/ 398318 w 438216"/>
                <a:gd name="connsiteY1" fmla="*/ 70650 h 387758"/>
                <a:gd name="connsiteX2" fmla="*/ 411739 w 438216"/>
                <a:gd name="connsiteY2" fmla="*/ 254655 h 387758"/>
                <a:gd name="connsiteX3" fmla="*/ 259773 w 438216"/>
                <a:gd name="connsiteY3" fmla="*/ 372852 h 387758"/>
                <a:gd name="connsiteX4" fmla="*/ 0 w 438216"/>
                <a:gd name="connsiteY4" fmla="*/ 383243 h 387758"/>
                <a:gd name="connsiteX0" fmla="*/ 22947 w 438216"/>
                <a:gd name="connsiteY0" fmla="*/ 11335 h 383795"/>
                <a:gd name="connsiteX1" fmla="*/ 398318 w 438216"/>
                <a:gd name="connsiteY1" fmla="*/ 70650 h 383795"/>
                <a:gd name="connsiteX2" fmla="*/ 411739 w 438216"/>
                <a:gd name="connsiteY2" fmla="*/ 254655 h 383795"/>
                <a:gd name="connsiteX3" fmla="*/ 259773 w 438216"/>
                <a:gd name="connsiteY3" fmla="*/ 344277 h 383795"/>
                <a:gd name="connsiteX4" fmla="*/ 0 w 438216"/>
                <a:gd name="connsiteY4" fmla="*/ 383243 h 383795"/>
                <a:gd name="connsiteX0" fmla="*/ 0 w 415269"/>
                <a:gd name="connsiteY0" fmla="*/ 11335 h 361374"/>
                <a:gd name="connsiteX1" fmla="*/ 375371 w 415269"/>
                <a:gd name="connsiteY1" fmla="*/ 70650 h 361374"/>
                <a:gd name="connsiteX2" fmla="*/ 388792 w 415269"/>
                <a:gd name="connsiteY2" fmla="*/ 254655 h 361374"/>
                <a:gd name="connsiteX3" fmla="*/ 236826 w 415269"/>
                <a:gd name="connsiteY3" fmla="*/ 344277 h 361374"/>
                <a:gd name="connsiteX4" fmla="*/ 10391 w 415269"/>
                <a:gd name="connsiteY4" fmla="*/ 359431 h 361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69" h="361374">
                  <a:moveTo>
                    <a:pt x="0" y="11335"/>
                  </a:moveTo>
                  <a:cubicBezTo>
                    <a:pt x="187036" y="-23735"/>
                    <a:pt x="310572" y="30097"/>
                    <a:pt x="375371" y="70650"/>
                  </a:cubicBezTo>
                  <a:cubicBezTo>
                    <a:pt x="440170" y="111203"/>
                    <a:pt x="411883" y="209051"/>
                    <a:pt x="388792" y="254655"/>
                  </a:cubicBezTo>
                  <a:cubicBezTo>
                    <a:pt x="365701" y="300259"/>
                    <a:pt x="299893" y="326814"/>
                    <a:pt x="236826" y="344277"/>
                  </a:cubicBezTo>
                  <a:cubicBezTo>
                    <a:pt x="173759" y="361740"/>
                    <a:pt x="104775" y="363760"/>
                    <a:pt x="10391" y="359431"/>
                  </a:cubicBezTo>
                </a:path>
              </a:pathLst>
            </a:custGeom>
            <a:ln w="19050">
              <a:solidFill>
                <a:srgbClr val="FF000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1" name="자유형 20"/>
            <p:cNvSpPr/>
            <p:nvPr/>
          </p:nvSpPr>
          <p:spPr>
            <a:xfrm>
              <a:off x="3912394" y="2709863"/>
              <a:ext cx="788961" cy="464343"/>
            </a:xfrm>
            <a:custGeom>
              <a:avLst/>
              <a:gdLst>
                <a:gd name="connsiteX0" fmla="*/ 768928 w 768928"/>
                <a:gd name="connsiteY0" fmla="*/ 446809 h 446809"/>
                <a:gd name="connsiteX1" fmla="*/ 0 w 768928"/>
                <a:gd name="connsiteY1" fmla="*/ 0 h 446809"/>
              </a:gdLst>
              <a:ahLst/>
              <a:cxnLst>
                <a:cxn ang="0">
                  <a:pos x="connsiteX0" y="connsiteY0"/>
                </a:cxn>
                <a:cxn ang="0">
                  <a:pos x="connsiteX1" y="connsiteY1"/>
                </a:cxn>
              </a:cxnLst>
              <a:rect l="l" t="t" r="r" b="b"/>
              <a:pathLst>
                <a:path w="768928" h="446809">
                  <a:moveTo>
                    <a:pt x="768928" y="446809"/>
                  </a:moveTo>
                  <a:lnTo>
                    <a:pt x="0" y="0"/>
                  </a:lnTo>
                </a:path>
              </a:pathLst>
            </a:custGeom>
            <a:ln w="19050">
              <a:solidFill>
                <a:srgbClr val="0000FF"/>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2" name="자유형 21"/>
            <p:cNvSpPr/>
            <p:nvPr/>
          </p:nvSpPr>
          <p:spPr>
            <a:xfrm>
              <a:off x="4114800" y="2504209"/>
              <a:ext cx="2778490" cy="3759547"/>
            </a:xfrm>
            <a:custGeom>
              <a:avLst/>
              <a:gdLst>
                <a:gd name="connsiteX0" fmla="*/ 0 w 2788227"/>
                <a:gd name="connsiteY0" fmla="*/ 0 h 3929085"/>
                <a:gd name="connsiteX1" fmla="*/ 1288473 w 2788227"/>
                <a:gd name="connsiteY1" fmla="*/ 187036 h 3929085"/>
                <a:gd name="connsiteX2" fmla="*/ 2286000 w 2788227"/>
                <a:gd name="connsiteY2" fmla="*/ 405246 h 3929085"/>
                <a:gd name="connsiteX3" fmla="*/ 2753591 w 2788227"/>
                <a:gd name="connsiteY3" fmla="*/ 654627 h 3929085"/>
                <a:gd name="connsiteX4" fmla="*/ 2753591 w 2788227"/>
                <a:gd name="connsiteY4" fmla="*/ 1174173 h 3929085"/>
                <a:gd name="connsiteX5" fmla="*/ 2753591 w 2788227"/>
                <a:gd name="connsiteY5" fmla="*/ 1818409 h 3929085"/>
                <a:gd name="connsiteX6" fmla="*/ 2763982 w 2788227"/>
                <a:gd name="connsiteY6" fmla="*/ 2961409 h 3929085"/>
                <a:gd name="connsiteX7" fmla="*/ 2597727 w 2788227"/>
                <a:gd name="connsiteY7" fmla="*/ 3200400 h 3929085"/>
                <a:gd name="connsiteX8" fmla="*/ 1558636 w 2788227"/>
                <a:gd name="connsiteY8" fmla="*/ 3574473 h 3929085"/>
                <a:gd name="connsiteX9" fmla="*/ 322118 w 2788227"/>
                <a:gd name="connsiteY9" fmla="*/ 3751118 h 3929085"/>
                <a:gd name="connsiteX0" fmla="*/ 0 w 2788227"/>
                <a:gd name="connsiteY0" fmla="*/ 0 h 3759547"/>
                <a:gd name="connsiteX1" fmla="*/ 1288473 w 2788227"/>
                <a:gd name="connsiteY1" fmla="*/ 187036 h 3759547"/>
                <a:gd name="connsiteX2" fmla="*/ 2286000 w 2788227"/>
                <a:gd name="connsiteY2" fmla="*/ 405246 h 3759547"/>
                <a:gd name="connsiteX3" fmla="*/ 2753591 w 2788227"/>
                <a:gd name="connsiteY3" fmla="*/ 654627 h 3759547"/>
                <a:gd name="connsiteX4" fmla="*/ 2753591 w 2788227"/>
                <a:gd name="connsiteY4" fmla="*/ 1174173 h 3759547"/>
                <a:gd name="connsiteX5" fmla="*/ 2753591 w 2788227"/>
                <a:gd name="connsiteY5" fmla="*/ 1818409 h 3759547"/>
                <a:gd name="connsiteX6" fmla="*/ 2763982 w 2788227"/>
                <a:gd name="connsiteY6" fmla="*/ 2961409 h 3759547"/>
                <a:gd name="connsiteX7" fmla="*/ 2597727 w 2788227"/>
                <a:gd name="connsiteY7" fmla="*/ 3200400 h 3759547"/>
                <a:gd name="connsiteX8" fmla="*/ 1558636 w 2788227"/>
                <a:gd name="connsiteY8" fmla="*/ 3574473 h 3759547"/>
                <a:gd name="connsiteX9" fmla="*/ 736600 w 2788227"/>
                <a:gd name="connsiteY9" fmla="*/ 3699741 h 3759547"/>
                <a:gd name="connsiteX10" fmla="*/ 322118 w 2788227"/>
                <a:gd name="connsiteY10" fmla="*/ 3751118 h 3759547"/>
                <a:gd name="connsiteX0" fmla="*/ 0 w 2788227"/>
                <a:gd name="connsiteY0" fmla="*/ 0 h 3759547"/>
                <a:gd name="connsiteX1" fmla="*/ 1288473 w 2788227"/>
                <a:gd name="connsiteY1" fmla="*/ 187036 h 3759547"/>
                <a:gd name="connsiteX2" fmla="*/ 2286000 w 2788227"/>
                <a:gd name="connsiteY2" fmla="*/ 405246 h 3759547"/>
                <a:gd name="connsiteX3" fmla="*/ 2753591 w 2788227"/>
                <a:gd name="connsiteY3" fmla="*/ 654627 h 3759547"/>
                <a:gd name="connsiteX4" fmla="*/ 2753591 w 2788227"/>
                <a:gd name="connsiteY4" fmla="*/ 1174173 h 3759547"/>
                <a:gd name="connsiteX5" fmla="*/ 2753591 w 2788227"/>
                <a:gd name="connsiteY5" fmla="*/ 1818409 h 3759547"/>
                <a:gd name="connsiteX6" fmla="*/ 2763982 w 2788227"/>
                <a:gd name="connsiteY6" fmla="*/ 2961409 h 3759547"/>
                <a:gd name="connsiteX7" fmla="*/ 2597727 w 2788227"/>
                <a:gd name="connsiteY7" fmla="*/ 3200400 h 3759547"/>
                <a:gd name="connsiteX8" fmla="*/ 1558636 w 2788227"/>
                <a:gd name="connsiteY8" fmla="*/ 3574473 h 3759547"/>
                <a:gd name="connsiteX9" fmla="*/ 736600 w 2788227"/>
                <a:gd name="connsiteY9" fmla="*/ 3699741 h 3759547"/>
                <a:gd name="connsiteX10" fmla="*/ 322118 w 2788227"/>
                <a:gd name="connsiteY10" fmla="*/ 3751118 h 3759547"/>
                <a:gd name="connsiteX0" fmla="*/ 0 w 2807198"/>
                <a:gd name="connsiteY0" fmla="*/ 0 h 3759547"/>
                <a:gd name="connsiteX1" fmla="*/ 1288473 w 2807198"/>
                <a:gd name="connsiteY1" fmla="*/ 187036 h 3759547"/>
                <a:gd name="connsiteX2" fmla="*/ 2286000 w 2807198"/>
                <a:gd name="connsiteY2" fmla="*/ 405246 h 3759547"/>
                <a:gd name="connsiteX3" fmla="*/ 2753591 w 2807198"/>
                <a:gd name="connsiteY3" fmla="*/ 654627 h 3759547"/>
                <a:gd name="connsiteX4" fmla="*/ 2753591 w 2807198"/>
                <a:gd name="connsiteY4" fmla="*/ 1174173 h 3759547"/>
                <a:gd name="connsiteX5" fmla="*/ 2753591 w 2807198"/>
                <a:gd name="connsiteY5" fmla="*/ 1818409 h 3759547"/>
                <a:gd name="connsiteX6" fmla="*/ 2763982 w 2807198"/>
                <a:gd name="connsiteY6" fmla="*/ 2961409 h 3759547"/>
                <a:gd name="connsiteX7" fmla="*/ 2597727 w 2807198"/>
                <a:gd name="connsiteY7" fmla="*/ 3200400 h 3759547"/>
                <a:gd name="connsiteX8" fmla="*/ 1558636 w 2807198"/>
                <a:gd name="connsiteY8" fmla="*/ 3574473 h 3759547"/>
                <a:gd name="connsiteX9" fmla="*/ 736600 w 2807198"/>
                <a:gd name="connsiteY9" fmla="*/ 3699741 h 3759547"/>
                <a:gd name="connsiteX10" fmla="*/ 322118 w 2807198"/>
                <a:gd name="connsiteY10" fmla="*/ 3751118 h 3759547"/>
                <a:gd name="connsiteX0" fmla="*/ 0 w 2793135"/>
                <a:gd name="connsiteY0" fmla="*/ 0 h 3759547"/>
                <a:gd name="connsiteX1" fmla="*/ 1288473 w 2793135"/>
                <a:gd name="connsiteY1" fmla="*/ 187036 h 3759547"/>
                <a:gd name="connsiteX2" fmla="*/ 2286000 w 2793135"/>
                <a:gd name="connsiteY2" fmla="*/ 405246 h 3759547"/>
                <a:gd name="connsiteX3" fmla="*/ 2753591 w 2793135"/>
                <a:gd name="connsiteY3" fmla="*/ 654627 h 3759547"/>
                <a:gd name="connsiteX4" fmla="*/ 2753591 w 2793135"/>
                <a:gd name="connsiteY4" fmla="*/ 1174173 h 3759547"/>
                <a:gd name="connsiteX5" fmla="*/ 2753591 w 2793135"/>
                <a:gd name="connsiteY5" fmla="*/ 1818409 h 3759547"/>
                <a:gd name="connsiteX6" fmla="*/ 2763982 w 2793135"/>
                <a:gd name="connsiteY6" fmla="*/ 2961409 h 3759547"/>
                <a:gd name="connsiteX7" fmla="*/ 2597727 w 2793135"/>
                <a:gd name="connsiteY7" fmla="*/ 3200400 h 3759547"/>
                <a:gd name="connsiteX8" fmla="*/ 1558636 w 2793135"/>
                <a:gd name="connsiteY8" fmla="*/ 3574473 h 3759547"/>
                <a:gd name="connsiteX9" fmla="*/ 736600 w 2793135"/>
                <a:gd name="connsiteY9" fmla="*/ 3699741 h 3759547"/>
                <a:gd name="connsiteX10" fmla="*/ 322118 w 2793135"/>
                <a:gd name="connsiteY10" fmla="*/ 3751118 h 3759547"/>
                <a:gd name="connsiteX0" fmla="*/ 0 w 2788227"/>
                <a:gd name="connsiteY0" fmla="*/ 0 h 3759547"/>
                <a:gd name="connsiteX1" fmla="*/ 1288473 w 2788227"/>
                <a:gd name="connsiteY1" fmla="*/ 187036 h 3759547"/>
                <a:gd name="connsiteX2" fmla="*/ 2286000 w 2788227"/>
                <a:gd name="connsiteY2" fmla="*/ 405246 h 3759547"/>
                <a:gd name="connsiteX3" fmla="*/ 2753591 w 2788227"/>
                <a:gd name="connsiteY3" fmla="*/ 654627 h 3759547"/>
                <a:gd name="connsiteX4" fmla="*/ 2753591 w 2788227"/>
                <a:gd name="connsiteY4" fmla="*/ 1174173 h 3759547"/>
                <a:gd name="connsiteX5" fmla="*/ 2753591 w 2788227"/>
                <a:gd name="connsiteY5" fmla="*/ 1818409 h 3759547"/>
                <a:gd name="connsiteX6" fmla="*/ 2757632 w 2788227"/>
                <a:gd name="connsiteY6" fmla="*/ 2916959 h 3759547"/>
                <a:gd name="connsiteX7" fmla="*/ 2597727 w 2788227"/>
                <a:gd name="connsiteY7" fmla="*/ 3200400 h 3759547"/>
                <a:gd name="connsiteX8" fmla="*/ 1558636 w 2788227"/>
                <a:gd name="connsiteY8" fmla="*/ 3574473 h 3759547"/>
                <a:gd name="connsiteX9" fmla="*/ 736600 w 2788227"/>
                <a:gd name="connsiteY9" fmla="*/ 3699741 h 3759547"/>
                <a:gd name="connsiteX10" fmla="*/ 322118 w 2788227"/>
                <a:gd name="connsiteY10" fmla="*/ 3751118 h 3759547"/>
                <a:gd name="connsiteX0" fmla="*/ 0 w 2788227"/>
                <a:gd name="connsiteY0" fmla="*/ 0 h 3759547"/>
                <a:gd name="connsiteX1" fmla="*/ 1288473 w 2788227"/>
                <a:gd name="connsiteY1" fmla="*/ 187036 h 3759547"/>
                <a:gd name="connsiteX2" fmla="*/ 2286000 w 2788227"/>
                <a:gd name="connsiteY2" fmla="*/ 405246 h 3759547"/>
                <a:gd name="connsiteX3" fmla="*/ 2753591 w 2788227"/>
                <a:gd name="connsiteY3" fmla="*/ 654627 h 3759547"/>
                <a:gd name="connsiteX4" fmla="*/ 2753591 w 2788227"/>
                <a:gd name="connsiteY4" fmla="*/ 1174173 h 3759547"/>
                <a:gd name="connsiteX5" fmla="*/ 2753591 w 2788227"/>
                <a:gd name="connsiteY5" fmla="*/ 1818409 h 3759547"/>
                <a:gd name="connsiteX6" fmla="*/ 2757632 w 2788227"/>
                <a:gd name="connsiteY6" fmla="*/ 2916959 h 3759547"/>
                <a:gd name="connsiteX7" fmla="*/ 2451677 w 2788227"/>
                <a:gd name="connsiteY7" fmla="*/ 3244850 h 3759547"/>
                <a:gd name="connsiteX8" fmla="*/ 1558636 w 2788227"/>
                <a:gd name="connsiteY8" fmla="*/ 3574473 h 3759547"/>
                <a:gd name="connsiteX9" fmla="*/ 736600 w 2788227"/>
                <a:gd name="connsiteY9" fmla="*/ 3699741 h 3759547"/>
                <a:gd name="connsiteX10" fmla="*/ 322118 w 2788227"/>
                <a:gd name="connsiteY10" fmla="*/ 3751118 h 3759547"/>
                <a:gd name="connsiteX0" fmla="*/ 0 w 2795339"/>
                <a:gd name="connsiteY0" fmla="*/ 0 h 3759547"/>
                <a:gd name="connsiteX1" fmla="*/ 1288473 w 2795339"/>
                <a:gd name="connsiteY1" fmla="*/ 187036 h 3759547"/>
                <a:gd name="connsiteX2" fmla="*/ 2286000 w 2795339"/>
                <a:gd name="connsiteY2" fmla="*/ 405246 h 3759547"/>
                <a:gd name="connsiteX3" fmla="*/ 2753591 w 2795339"/>
                <a:gd name="connsiteY3" fmla="*/ 654627 h 3759547"/>
                <a:gd name="connsiteX4" fmla="*/ 2772641 w 2795339"/>
                <a:gd name="connsiteY4" fmla="*/ 1167823 h 3759547"/>
                <a:gd name="connsiteX5" fmla="*/ 2753591 w 2795339"/>
                <a:gd name="connsiteY5" fmla="*/ 1818409 h 3759547"/>
                <a:gd name="connsiteX6" fmla="*/ 2757632 w 2795339"/>
                <a:gd name="connsiteY6" fmla="*/ 2916959 h 3759547"/>
                <a:gd name="connsiteX7" fmla="*/ 2451677 w 2795339"/>
                <a:gd name="connsiteY7" fmla="*/ 3244850 h 3759547"/>
                <a:gd name="connsiteX8" fmla="*/ 1558636 w 2795339"/>
                <a:gd name="connsiteY8" fmla="*/ 3574473 h 3759547"/>
                <a:gd name="connsiteX9" fmla="*/ 736600 w 2795339"/>
                <a:gd name="connsiteY9" fmla="*/ 3699741 h 3759547"/>
                <a:gd name="connsiteX10" fmla="*/ 322118 w 2795339"/>
                <a:gd name="connsiteY10" fmla="*/ 3751118 h 3759547"/>
                <a:gd name="connsiteX0" fmla="*/ 0 w 2778490"/>
                <a:gd name="connsiteY0" fmla="*/ 0 h 3759547"/>
                <a:gd name="connsiteX1" fmla="*/ 1288473 w 2778490"/>
                <a:gd name="connsiteY1" fmla="*/ 187036 h 3759547"/>
                <a:gd name="connsiteX2" fmla="*/ 2286000 w 2778490"/>
                <a:gd name="connsiteY2" fmla="*/ 405246 h 3759547"/>
                <a:gd name="connsiteX3" fmla="*/ 2709141 w 2778490"/>
                <a:gd name="connsiteY3" fmla="*/ 648277 h 3759547"/>
                <a:gd name="connsiteX4" fmla="*/ 2772641 w 2778490"/>
                <a:gd name="connsiteY4" fmla="*/ 1167823 h 3759547"/>
                <a:gd name="connsiteX5" fmla="*/ 2753591 w 2778490"/>
                <a:gd name="connsiteY5" fmla="*/ 1818409 h 3759547"/>
                <a:gd name="connsiteX6" fmla="*/ 2757632 w 2778490"/>
                <a:gd name="connsiteY6" fmla="*/ 2916959 h 3759547"/>
                <a:gd name="connsiteX7" fmla="*/ 2451677 w 2778490"/>
                <a:gd name="connsiteY7" fmla="*/ 3244850 h 3759547"/>
                <a:gd name="connsiteX8" fmla="*/ 1558636 w 2778490"/>
                <a:gd name="connsiteY8" fmla="*/ 3574473 h 3759547"/>
                <a:gd name="connsiteX9" fmla="*/ 736600 w 2778490"/>
                <a:gd name="connsiteY9" fmla="*/ 3699741 h 3759547"/>
                <a:gd name="connsiteX10" fmla="*/ 322118 w 2778490"/>
                <a:gd name="connsiteY10" fmla="*/ 3751118 h 375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8490" h="3759547">
                  <a:moveTo>
                    <a:pt x="0" y="0"/>
                  </a:moveTo>
                  <a:cubicBezTo>
                    <a:pt x="453736" y="59747"/>
                    <a:pt x="907473" y="119495"/>
                    <a:pt x="1288473" y="187036"/>
                  </a:cubicBezTo>
                  <a:cubicBezTo>
                    <a:pt x="1669473" y="254577"/>
                    <a:pt x="2049222" y="328372"/>
                    <a:pt x="2286000" y="405246"/>
                  </a:cubicBezTo>
                  <a:cubicBezTo>
                    <a:pt x="2522778" y="482120"/>
                    <a:pt x="2628034" y="521181"/>
                    <a:pt x="2709141" y="648277"/>
                  </a:cubicBezTo>
                  <a:cubicBezTo>
                    <a:pt x="2790248" y="775373"/>
                    <a:pt x="2765233" y="972801"/>
                    <a:pt x="2772641" y="1167823"/>
                  </a:cubicBezTo>
                  <a:cubicBezTo>
                    <a:pt x="2780049" y="1362845"/>
                    <a:pt x="2756093" y="1526886"/>
                    <a:pt x="2753591" y="1818409"/>
                  </a:cubicBezTo>
                  <a:cubicBezTo>
                    <a:pt x="2751090" y="2109932"/>
                    <a:pt x="2807951" y="2679219"/>
                    <a:pt x="2757632" y="2916959"/>
                  </a:cubicBezTo>
                  <a:cubicBezTo>
                    <a:pt x="2707313" y="3154699"/>
                    <a:pt x="2651510" y="3135264"/>
                    <a:pt x="2451677" y="3244850"/>
                  </a:cubicBezTo>
                  <a:cubicBezTo>
                    <a:pt x="2251844" y="3354436"/>
                    <a:pt x="1844482" y="3498658"/>
                    <a:pt x="1558636" y="3574473"/>
                  </a:cubicBezTo>
                  <a:cubicBezTo>
                    <a:pt x="1272790" y="3650288"/>
                    <a:pt x="942686" y="3670300"/>
                    <a:pt x="736600" y="3699741"/>
                  </a:cubicBezTo>
                  <a:cubicBezTo>
                    <a:pt x="530514" y="3729182"/>
                    <a:pt x="375323" y="3779597"/>
                    <a:pt x="322118" y="3751118"/>
                  </a:cubicBezTo>
                </a:path>
              </a:pathLst>
            </a:custGeom>
            <a:ln w="19050">
              <a:solidFill>
                <a:srgbClr val="0000FF"/>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3" name="타원 24"/>
            <p:cNvSpPr/>
            <p:nvPr/>
          </p:nvSpPr>
          <p:spPr bwMode="auto">
            <a:xfrm>
              <a:off x="856161" y="3050205"/>
              <a:ext cx="929779" cy="650258"/>
            </a:xfrm>
            <a:prstGeom prst="ellipse">
              <a:avLst/>
            </a:prstGeom>
            <a:noFill/>
            <a:ln w="19050" cap="flat" cmpd="sng" algn="ctr">
              <a:solidFill>
                <a:srgbClr val="FF0000"/>
              </a:solidFill>
              <a:prstDash val="solid"/>
              <a:round/>
              <a:headEnd type="none" w="med" len="med"/>
              <a:tailEnd type="none" w="med" len="med"/>
            </a:ln>
            <a:effectLst/>
          </p:spPr>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4" name="내용 개체 틀 2"/>
            <p:cNvSpPr txBox="1">
              <a:spLocks/>
            </p:cNvSpPr>
            <p:nvPr/>
          </p:nvSpPr>
          <p:spPr bwMode="auto">
            <a:xfrm>
              <a:off x="1835696" y="3223638"/>
              <a:ext cx="1254691" cy="303392"/>
            </a:xfrm>
            <a:prstGeom prst="rect">
              <a:avLst/>
            </a:prstGeom>
            <a:noFill/>
            <a:ln w="9525">
              <a:noFill/>
              <a:miter lim="800000"/>
              <a:headEnd/>
              <a:tailEnd/>
            </a:ln>
          </p:spPr>
          <p:txBody>
            <a:bodyPr vert="horz" wrap="square" lIns="63305" tIns="31652" rIns="63305" bIns="31652" numCol="1" anchor="t" anchorCtr="0" compatLnSpc="1">
              <a:prstTxWarp prst="textNoShape">
                <a:avLst/>
              </a:prstTxWarp>
            </a:bodyPr>
            <a:lstStyle>
              <a:lvl1pPr marL="342900" indent="-342900" algn="l" rtl="0" eaLnBrk="0" fontAlgn="base" latinLnBrk="1" hangingPunct="0">
                <a:spcBef>
                  <a:spcPct val="20000"/>
                </a:spcBef>
                <a:spcAft>
                  <a:spcPct val="0"/>
                </a:spcAft>
                <a:buClr>
                  <a:srgbClr val="3B4C97"/>
                </a:buClr>
                <a:buFont typeface="HY헤드라인M" panose="02030600000101010101" pitchFamily="18" charset="-127"/>
                <a:buChar char="■"/>
                <a:defRPr kumimoji="1" sz="2000">
                  <a:solidFill>
                    <a:srgbClr val="2E3C76"/>
                  </a:solidFill>
                  <a:latin typeface="HY헤드라인M" panose="02030600000101010101" pitchFamily="18" charset="-127"/>
                  <a:ea typeface="HY헤드라인M" panose="02030600000101010101" pitchFamily="18" charset="-127"/>
                  <a:cs typeface="+mn-cs"/>
                </a:defRPr>
              </a:lvl1pPr>
              <a:lvl2pPr marL="742950" indent="-285750" algn="l" rtl="0" eaLnBrk="0" fontAlgn="base" latinLnBrk="1" hangingPunct="0">
                <a:spcBef>
                  <a:spcPct val="20000"/>
                </a:spcBef>
                <a:spcAft>
                  <a:spcPct val="0"/>
                </a:spcAft>
                <a:buClr>
                  <a:srgbClr val="3B4C97"/>
                </a:buClr>
                <a:buFont typeface="Wingdings" pitchFamily="2" charset="2"/>
                <a:buChar char="§"/>
                <a:defRPr kumimoji="1" sz="1800">
                  <a:solidFill>
                    <a:srgbClr val="2E3C76"/>
                  </a:solidFill>
                  <a:latin typeface="HY헤드라인M" panose="02030600000101010101" pitchFamily="18" charset="-127"/>
                  <a:ea typeface="HY헤드라인M" panose="02030600000101010101" pitchFamily="18" charset="-127"/>
                </a:defRPr>
              </a:lvl2pPr>
              <a:lvl3pPr marL="1143000" indent="-228600" algn="l" rtl="0" eaLnBrk="0" fontAlgn="base" latinLnBrk="1" hangingPunct="0">
                <a:spcBef>
                  <a:spcPct val="20000"/>
                </a:spcBef>
                <a:spcAft>
                  <a:spcPct val="0"/>
                </a:spcAft>
                <a:buClr>
                  <a:srgbClr val="3B4C97"/>
                </a:buClr>
                <a:buFont typeface="HY헤드라인M" panose="02030600000101010101" pitchFamily="18" charset="-127"/>
                <a:buChar char="-"/>
                <a:defRPr kumimoji="1" sz="1600">
                  <a:solidFill>
                    <a:srgbClr val="2E3C76"/>
                  </a:solidFill>
                  <a:latin typeface="HY헤드라인M" panose="02030600000101010101" pitchFamily="18" charset="-127"/>
                  <a:ea typeface="HY헤드라인M" panose="02030600000101010101" pitchFamily="18" charset="-127"/>
                </a:defRPr>
              </a:lvl3pPr>
              <a:lvl4pPr marL="1600200" indent="-228600" algn="l" rtl="0" eaLnBrk="0" fontAlgn="base" latinLnBrk="1" hangingPunct="0">
                <a:spcBef>
                  <a:spcPct val="20000"/>
                </a:spcBef>
                <a:spcAft>
                  <a:spcPct val="0"/>
                </a:spcAft>
                <a:buClr>
                  <a:srgbClr val="3B4C97"/>
                </a:buClr>
                <a:buFont typeface="Arial" panose="020B0604020202020204" pitchFamily="34" charset="0"/>
                <a:buChar char="•"/>
                <a:defRPr kumimoji="1" sz="1400">
                  <a:solidFill>
                    <a:srgbClr val="2E3C76"/>
                  </a:solidFill>
                  <a:latin typeface="HY헤드라인M" panose="02030600000101010101" pitchFamily="18" charset="-127"/>
                  <a:ea typeface="HY헤드라인M" panose="02030600000101010101" pitchFamily="18" charset="-127"/>
                </a:defRPr>
              </a:lvl4pPr>
              <a:lvl5pPr marL="2057400" indent="-228600" algn="l" rtl="0" eaLnBrk="0" fontAlgn="base" latinLnBrk="1" hangingPunct="0">
                <a:spcBef>
                  <a:spcPct val="20000"/>
                </a:spcBef>
                <a:spcAft>
                  <a:spcPct val="0"/>
                </a:spcAft>
                <a:buClr>
                  <a:srgbClr val="3B4C97"/>
                </a:buClr>
                <a:buFont typeface="Wingdings" pitchFamily="2" charset="2"/>
                <a:buChar char="ü"/>
                <a:defRPr kumimoji="1" sz="1400">
                  <a:solidFill>
                    <a:srgbClr val="2E3C76"/>
                  </a:solidFill>
                  <a:latin typeface="HY헤드라인M" panose="02030600000101010101" pitchFamily="18" charset="-127"/>
                  <a:ea typeface="HY헤드라인M" panose="02030600000101010101" pitchFamily="18" charset="-127"/>
                </a:defRPr>
              </a:lvl5pPr>
              <a:lvl6pPr marL="25146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6pPr>
              <a:lvl7pPr marL="29718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7pPr>
              <a:lvl8pPr marL="34290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8pPr>
              <a:lvl9pPr marL="38862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9pPr>
            </a:lstStyle>
            <a:p>
              <a:pPr marL="0" indent="0">
                <a:buNone/>
              </a:pPr>
              <a:r>
                <a:rPr lang="en-US" altLang="ko-KR" sz="831" b="1" dirty="0">
                  <a:solidFill>
                    <a:srgbClr val="FF0000"/>
                  </a:solidFill>
                  <a:latin typeface="맑은 고딕" pitchFamily="50" charset="-127"/>
                  <a:ea typeface="맑은 고딕" pitchFamily="50" charset="-127"/>
                </a:rPr>
                <a:t>Recursive</a:t>
              </a:r>
            </a:p>
          </p:txBody>
        </p:sp>
        <p:sp>
          <p:nvSpPr>
            <p:cNvPr id="25" name="타원 26"/>
            <p:cNvSpPr/>
            <p:nvPr/>
          </p:nvSpPr>
          <p:spPr bwMode="auto">
            <a:xfrm>
              <a:off x="3866284" y="2378837"/>
              <a:ext cx="1610591" cy="884280"/>
            </a:xfrm>
            <a:prstGeom prst="ellipse">
              <a:avLst/>
            </a:prstGeom>
            <a:noFill/>
            <a:ln w="19050" cap="flat" cmpd="sng" algn="ctr">
              <a:solidFill>
                <a:srgbClr val="FF0000"/>
              </a:solidFill>
              <a:prstDash val="solid"/>
              <a:round/>
              <a:headEnd type="none" w="med" len="med"/>
              <a:tailEnd type="none" w="med" len="med"/>
            </a:ln>
            <a:effectLst/>
          </p:spPr>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6" name="타원 27"/>
            <p:cNvSpPr/>
            <p:nvPr/>
          </p:nvSpPr>
          <p:spPr bwMode="auto">
            <a:xfrm>
              <a:off x="5411156" y="3056074"/>
              <a:ext cx="785542" cy="574661"/>
            </a:xfrm>
            <a:prstGeom prst="ellipse">
              <a:avLst/>
            </a:prstGeom>
            <a:noFill/>
            <a:ln w="19050" cap="flat" cmpd="sng" algn="ctr">
              <a:solidFill>
                <a:srgbClr val="FF0000"/>
              </a:solidFill>
              <a:prstDash val="solid"/>
              <a:round/>
              <a:headEnd type="none" w="med" len="med"/>
              <a:tailEnd type="none" w="med" len="med"/>
            </a:ln>
            <a:effectLst/>
          </p:spPr>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7" name="자유형 22"/>
            <p:cNvSpPr/>
            <p:nvPr/>
          </p:nvSpPr>
          <p:spPr>
            <a:xfrm>
              <a:off x="4124801" y="2337195"/>
              <a:ext cx="384181" cy="357549"/>
            </a:xfrm>
            <a:custGeom>
              <a:avLst/>
              <a:gdLst>
                <a:gd name="connsiteX0" fmla="*/ 0 w 524611"/>
                <a:gd name="connsiteY0" fmla="*/ 0 h 457200"/>
                <a:gd name="connsiteX1" fmla="*/ 358140 w 524611"/>
                <a:gd name="connsiteY1" fmla="*/ 15240 h 457200"/>
                <a:gd name="connsiteX2" fmla="*/ 502920 w 524611"/>
                <a:gd name="connsiteY2" fmla="*/ 160020 h 457200"/>
                <a:gd name="connsiteX3" fmla="*/ 510540 w 524611"/>
                <a:gd name="connsiteY3" fmla="*/ 289560 h 457200"/>
                <a:gd name="connsiteX4" fmla="*/ 373380 w 524611"/>
                <a:gd name="connsiteY4" fmla="*/ 396240 h 457200"/>
                <a:gd name="connsiteX5" fmla="*/ 228600 w 524611"/>
                <a:gd name="connsiteY5" fmla="*/ 457200 h 457200"/>
                <a:gd name="connsiteX6" fmla="*/ 53340 w 524611"/>
                <a:gd name="connsiteY6" fmla="*/ 396240 h 457200"/>
                <a:gd name="connsiteX0" fmla="*/ 63341 w 471271"/>
                <a:gd name="connsiteY0" fmla="*/ 72165 h 443640"/>
                <a:gd name="connsiteX1" fmla="*/ 304800 w 471271"/>
                <a:gd name="connsiteY1" fmla="*/ 1680 h 443640"/>
                <a:gd name="connsiteX2" fmla="*/ 449580 w 471271"/>
                <a:gd name="connsiteY2" fmla="*/ 146460 h 443640"/>
                <a:gd name="connsiteX3" fmla="*/ 457200 w 471271"/>
                <a:gd name="connsiteY3" fmla="*/ 276000 h 443640"/>
                <a:gd name="connsiteX4" fmla="*/ 320040 w 471271"/>
                <a:gd name="connsiteY4" fmla="*/ 382680 h 443640"/>
                <a:gd name="connsiteX5" fmla="*/ 175260 w 471271"/>
                <a:gd name="connsiteY5" fmla="*/ 443640 h 443640"/>
                <a:gd name="connsiteX6" fmla="*/ 0 w 471271"/>
                <a:gd name="connsiteY6" fmla="*/ 382680 h 443640"/>
                <a:gd name="connsiteX0" fmla="*/ 63341 w 471271"/>
                <a:gd name="connsiteY0" fmla="*/ 77313 h 448788"/>
                <a:gd name="connsiteX1" fmla="*/ 304800 w 471271"/>
                <a:gd name="connsiteY1" fmla="*/ 6828 h 448788"/>
                <a:gd name="connsiteX2" fmla="*/ 449580 w 471271"/>
                <a:gd name="connsiteY2" fmla="*/ 151608 h 448788"/>
                <a:gd name="connsiteX3" fmla="*/ 457200 w 471271"/>
                <a:gd name="connsiteY3" fmla="*/ 281148 h 448788"/>
                <a:gd name="connsiteX4" fmla="*/ 320040 w 471271"/>
                <a:gd name="connsiteY4" fmla="*/ 387828 h 448788"/>
                <a:gd name="connsiteX5" fmla="*/ 175260 w 471271"/>
                <a:gd name="connsiteY5" fmla="*/ 448788 h 448788"/>
                <a:gd name="connsiteX6" fmla="*/ 0 w 471271"/>
                <a:gd name="connsiteY6" fmla="*/ 387828 h 448788"/>
                <a:gd name="connsiteX0" fmla="*/ 63341 w 471765"/>
                <a:gd name="connsiteY0" fmla="*/ 77313 h 448910"/>
                <a:gd name="connsiteX1" fmla="*/ 304800 w 471765"/>
                <a:gd name="connsiteY1" fmla="*/ 6828 h 448910"/>
                <a:gd name="connsiteX2" fmla="*/ 449580 w 471765"/>
                <a:gd name="connsiteY2" fmla="*/ 151608 h 448910"/>
                <a:gd name="connsiteX3" fmla="*/ 457200 w 471765"/>
                <a:gd name="connsiteY3" fmla="*/ 281148 h 448910"/>
                <a:gd name="connsiteX4" fmla="*/ 312896 w 471765"/>
                <a:gd name="connsiteY4" fmla="*/ 373541 h 448910"/>
                <a:gd name="connsiteX5" fmla="*/ 175260 w 471765"/>
                <a:gd name="connsiteY5" fmla="*/ 448788 h 448910"/>
                <a:gd name="connsiteX6" fmla="*/ 0 w 471765"/>
                <a:gd name="connsiteY6" fmla="*/ 387828 h 448910"/>
                <a:gd name="connsiteX0" fmla="*/ 63341 w 471765"/>
                <a:gd name="connsiteY0" fmla="*/ 77313 h 418559"/>
                <a:gd name="connsiteX1" fmla="*/ 304800 w 471765"/>
                <a:gd name="connsiteY1" fmla="*/ 6828 h 418559"/>
                <a:gd name="connsiteX2" fmla="*/ 449580 w 471765"/>
                <a:gd name="connsiteY2" fmla="*/ 151608 h 418559"/>
                <a:gd name="connsiteX3" fmla="*/ 457200 w 471765"/>
                <a:gd name="connsiteY3" fmla="*/ 281148 h 418559"/>
                <a:gd name="connsiteX4" fmla="*/ 312896 w 471765"/>
                <a:gd name="connsiteY4" fmla="*/ 373541 h 418559"/>
                <a:gd name="connsiteX5" fmla="*/ 180022 w 471765"/>
                <a:gd name="connsiteY5" fmla="*/ 417832 h 418559"/>
                <a:gd name="connsiteX6" fmla="*/ 0 w 471765"/>
                <a:gd name="connsiteY6" fmla="*/ 387828 h 418559"/>
                <a:gd name="connsiteX0" fmla="*/ 63341 w 471765"/>
                <a:gd name="connsiteY0" fmla="*/ 77313 h 409400"/>
                <a:gd name="connsiteX1" fmla="*/ 304800 w 471765"/>
                <a:gd name="connsiteY1" fmla="*/ 6828 h 409400"/>
                <a:gd name="connsiteX2" fmla="*/ 449580 w 471765"/>
                <a:gd name="connsiteY2" fmla="*/ 151608 h 409400"/>
                <a:gd name="connsiteX3" fmla="*/ 457200 w 471765"/>
                <a:gd name="connsiteY3" fmla="*/ 281148 h 409400"/>
                <a:gd name="connsiteX4" fmla="*/ 312896 w 471765"/>
                <a:gd name="connsiteY4" fmla="*/ 373541 h 409400"/>
                <a:gd name="connsiteX5" fmla="*/ 182404 w 471765"/>
                <a:gd name="connsiteY5" fmla="*/ 405926 h 409400"/>
                <a:gd name="connsiteX6" fmla="*/ 0 w 471765"/>
                <a:gd name="connsiteY6" fmla="*/ 387828 h 409400"/>
                <a:gd name="connsiteX0" fmla="*/ 0 w 408424"/>
                <a:gd name="connsiteY0" fmla="*/ 77313 h 410656"/>
                <a:gd name="connsiteX1" fmla="*/ 241459 w 408424"/>
                <a:gd name="connsiteY1" fmla="*/ 6828 h 410656"/>
                <a:gd name="connsiteX2" fmla="*/ 386239 w 408424"/>
                <a:gd name="connsiteY2" fmla="*/ 151608 h 410656"/>
                <a:gd name="connsiteX3" fmla="*/ 393859 w 408424"/>
                <a:gd name="connsiteY3" fmla="*/ 281148 h 410656"/>
                <a:gd name="connsiteX4" fmla="*/ 249555 w 408424"/>
                <a:gd name="connsiteY4" fmla="*/ 373541 h 410656"/>
                <a:gd name="connsiteX5" fmla="*/ 119063 w 408424"/>
                <a:gd name="connsiteY5" fmla="*/ 405926 h 410656"/>
                <a:gd name="connsiteX6" fmla="*/ 5715 w 408424"/>
                <a:gd name="connsiteY6" fmla="*/ 278291 h 410656"/>
                <a:gd name="connsiteX0" fmla="*/ 0 w 408424"/>
                <a:gd name="connsiteY0" fmla="*/ 77313 h 381343"/>
                <a:gd name="connsiteX1" fmla="*/ 241459 w 408424"/>
                <a:gd name="connsiteY1" fmla="*/ 6828 h 381343"/>
                <a:gd name="connsiteX2" fmla="*/ 386239 w 408424"/>
                <a:gd name="connsiteY2" fmla="*/ 151608 h 381343"/>
                <a:gd name="connsiteX3" fmla="*/ 393859 w 408424"/>
                <a:gd name="connsiteY3" fmla="*/ 281148 h 381343"/>
                <a:gd name="connsiteX4" fmla="*/ 249555 w 408424"/>
                <a:gd name="connsiteY4" fmla="*/ 373541 h 381343"/>
                <a:gd name="connsiteX5" fmla="*/ 147638 w 408424"/>
                <a:gd name="connsiteY5" fmla="*/ 365445 h 381343"/>
                <a:gd name="connsiteX6" fmla="*/ 5715 w 408424"/>
                <a:gd name="connsiteY6" fmla="*/ 278291 h 381343"/>
                <a:gd name="connsiteX0" fmla="*/ 0 w 407601"/>
                <a:gd name="connsiteY0" fmla="*/ 77313 h 369450"/>
                <a:gd name="connsiteX1" fmla="*/ 241459 w 407601"/>
                <a:gd name="connsiteY1" fmla="*/ 6828 h 369450"/>
                <a:gd name="connsiteX2" fmla="*/ 386239 w 407601"/>
                <a:gd name="connsiteY2" fmla="*/ 151608 h 369450"/>
                <a:gd name="connsiteX3" fmla="*/ 393859 w 407601"/>
                <a:gd name="connsiteY3" fmla="*/ 281148 h 369450"/>
                <a:gd name="connsiteX4" fmla="*/ 261461 w 407601"/>
                <a:gd name="connsiteY4" fmla="*/ 347348 h 369450"/>
                <a:gd name="connsiteX5" fmla="*/ 147638 w 407601"/>
                <a:gd name="connsiteY5" fmla="*/ 365445 h 369450"/>
                <a:gd name="connsiteX6" fmla="*/ 5715 w 407601"/>
                <a:gd name="connsiteY6" fmla="*/ 278291 h 369450"/>
                <a:gd name="connsiteX0" fmla="*/ 0 w 395441"/>
                <a:gd name="connsiteY0" fmla="*/ 77313 h 369854"/>
                <a:gd name="connsiteX1" fmla="*/ 241459 w 395441"/>
                <a:gd name="connsiteY1" fmla="*/ 6828 h 369854"/>
                <a:gd name="connsiteX2" fmla="*/ 386239 w 395441"/>
                <a:gd name="connsiteY2" fmla="*/ 151608 h 369854"/>
                <a:gd name="connsiteX3" fmla="*/ 367666 w 395441"/>
                <a:gd name="connsiteY3" fmla="*/ 264480 h 369854"/>
                <a:gd name="connsiteX4" fmla="*/ 261461 w 395441"/>
                <a:gd name="connsiteY4" fmla="*/ 347348 h 369854"/>
                <a:gd name="connsiteX5" fmla="*/ 147638 w 395441"/>
                <a:gd name="connsiteY5" fmla="*/ 365445 h 369854"/>
                <a:gd name="connsiteX6" fmla="*/ 5715 w 395441"/>
                <a:gd name="connsiteY6" fmla="*/ 278291 h 369854"/>
                <a:gd name="connsiteX0" fmla="*/ 0 w 383373"/>
                <a:gd name="connsiteY0" fmla="*/ 76789 h 369330"/>
                <a:gd name="connsiteX1" fmla="*/ 241459 w 383373"/>
                <a:gd name="connsiteY1" fmla="*/ 6304 h 369330"/>
                <a:gd name="connsiteX2" fmla="*/ 369570 w 383373"/>
                <a:gd name="connsiteY2" fmla="*/ 143940 h 369330"/>
                <a:gd name="connsiteX3" fmla="*/ 367666 w 383373"/>
                <a:gd name="connsiteY3" fmla="*/ 263956 h 369330"/>
                <a:gd name="connsiteX4" fmla="*/ 261461 w 383373"/>
                <a:gd name="connsiteY4" fmla="*/ 346824 h 369330"/>
                <a:gd name="connsiteX5" fmla="*/ 147638 w 383373"/>
                <a:gd name="connsiteY5" fmla="*/ 364921 h 369330"/>
                <a:gd name="connsiteX6" fmla="*/ 5715 w 383373"/>
                <a:gd name="connsiteY6" fmla="*/ 277767 h 369330"/>
                <a:gd name="connsiteX0" fmla="*/ 0 w 384181"/>
                <a:gd name="connsiteY0" fmla="*/ 65008 h 357549"/>
                <a:gd name="connsiteX1" fmla="*/ 229553 w 384181"/>
                <a:gd name="connsiteY1" fmla="*/ 11192 h 357549"/>
                <a:gd name="connsiteX2" fmla="*/ 369570 w 384181"/>
                <a:gd name="connsiteY2" fmla="*/ 132159 h 357549"/>
                <a:gd name="connsiteX3" fmla="*/ 367666 w 384181"/>
                <a:gd name="connsiteY3" fmla="*/ 252175 h 357549"/>
                <a:gd name="connsiteX4" fmla="*/ 261461 w 384181"/>
                <a:gd name="connsiteY4" fmla="*/ 335043 h 357549"/>
                <a:gd name="connsiteX5" fmla="*/ 147638 w 384181"/>
                <a:gd name="connsiteY5" fmla="*/ 353140 h 357549"/>
                <a:gd name="connsiteX6" fmla="*/ 5715 w 384181"/>
                <a:gd name="connsiteY6" fmla="*/ 265986 h 35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181" h="357549">
                  <a:moveTo>
                    <a:pt x="0" y="65008"/>
                  </a:moveTo>
                  <a:cubicBezTo>
                    <a:pt x="94773" y="-22780"/>
                    <a:pt x="167958" y="0"/>
                    <a:pt x="229553" y="11192"/>
                  </a:cubicBezTo>
                  <a:cubicBezTo>
                    <a:pt x="291148" y="22384"/>
                    <a:pt x="346551" y="91995"/>
                    <a:pt x="369570" y="132159"/>
                  </a:cubicBezTo>
                  <a:cubicBezTo>
                    <a:pt x="392589" y="172323"/>
                    <a:pt x="385684" y="218361"/>
                    <a:pt x="367666" y="252175"/>
                  </a:cubicBezTo>
                  <a:cubicBezTo>
                    <a:pt x="349648" y="285989"/>
                    <a:pt x="298132" y="318216"/>
                    <a:pt x="261461" y="335043"/>
                  </a:cubicBezTo>
                  <a:cubicBezTo>
                    <a:pt x="224790" y="351870"/>
                    <a:pt x="190262" y="364649"/>
                    <a:pt x="147638" y="353140"/>
                  </a:cubicBezTo>
                  <a:cubicBezTo>
                    <a:pt x="105014" y="341631"/>
                    <a:pt x="66675" y="296466"/>
                    <a:pt x="5715" y="265986"/>
                  </a:cubicBezTo>
                </a:path>
              </a:pathLst>
            </a:custGeom>
            <a:ln w="19050">
              <a:solidFill>
                <a:srgbClr val="FF0000"/>
              </a:solidFill>
              <a:headEnd type="none" w="med" len="med"/>
              <a:tailEnd type="triangle" w="med" len="med"/>
            </a:ln>
          </p:spPr>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8" name="타원 29"/>
            <p:cNvSpPr/>
            <p:nvPr/>
          </p:nvSpPr>
          <p:spPr bwMode="auto">
            <a:xfrm>
              <a:off x="4087907" y="2204864"/>
              <a:ext cx="781273" cy="616113"/>
            </a:xfrm>
            <a:prstGeom prst="ellipse">
              <a:avLst/>
            </a:prstGeom>
            <a:noFill/>
            <a:ln w="19050" cap="flat" cmpd="sng" algn="ctr">
              <a:solidFill>
                <a:srgbClr val="FF0000"/>
              </a:solidFill>
              <a:prstDash val="solid"/>
              <a:round/>
              <a:headEnd type="none" w="med" len="med"/>
              <a:tailEnd type="none" w="med" len="med"/>
            </a:ln>
            <a:effectLst/>
          </p:spPr>
          <p:txBody>
            <a:bodyPr vert="horz" wrap="none" lIns="63305" tIns="31652" rIns="63305" bIns="31652" numCol="1" rtlCol="0" anchor="ctr" anchorCtr="0" compatLnSpc="1">
              <a:prstTxWarp prst="textNoShape">
                <a:avLst/>
              </a:prstTxWarp>
            </a:bodyPr>
            <a:lstStyle/>
            <a:p>
              <a:pPr defTabSz="633062" fontAlgn="base">
                <a:spcBef>
                  <a:spcPct val="0"/>
                </a:spcBef>
                <a:spcAft>
                  <a:spcPct val="0"/>
                </a:spcAft>
              </a:pPr>
              <a:endParaRPr kumimoji="1" lang="ko-KR" altLang="en-US" sz="1247">
                <a:latin typeface="굴림" pitchFamily="50" charset="-127"/>
                <a:ea typeface="굴림" pitchFamily="50" charset="-127"/>
              </a:endParaRPr>
            </a:p>
          </p:txBody>
        </p:sp>
        <p:sp>
          <p:nvSpPr>
            <p:cNvPr id="29" name="내용 개체 틀 2"/>
            <p:cNvSpPr txBox="1">
              <a:spLocks/>
            </p:cNvSpPr>
            <p:nvPr/>
          </p:nvSpPr>
          <p:spPr bwMode="auto">
            <a:xfrm>
              <a:off x="5352826" y="2261512"/>
              <a:ext cx="1198847" cy="303392"/>
            </a:xfrm>
            <a:prstGeom prst="rect">
              <a:avLst/>
            </a:prstGeom>
            <a:noFill/>
            <a:ln w="9525">
              <a:noFill/>
              <a:miter lim="800000"/>
              <a:headEnd/>
              <a:tailEnd/>
            </a:ln>
          </p:spPr>
          <p:txBody>
            <a:bodyPr vert="horz" wrap="square" lIns="63305" tIns="31652" rIns="63305" bIns="31652" numCol="1" anchor="t" anchorCtr="0" compatLnSpc="1">
              <a:prstTxWarp prst="textNoShape">
                <a:avLst/>
              </a:prstTxWarp>
            </a:bodyPr>
            <a:lstStyle>
              <a:lvl1pPr marL="342900" indent="-342900" algn="l" rtl="0" eaLnBrk="0" fontAlgn="base" latinLnBrk="1" hangingPunct="0">
                <a:spcBef>
                  <a:spcPct val="20000"/>
                </a:spcBef>
                <a:spcAft>
                  <a:spcPct val="0"/>
                </a:spcAft>
                <a:buClr>
                  <a:srgbClr val="3B4C97"/>
                </a:buClr>
                <a:buFont typeface="HY헤드라인M" panose="02030600000101010101" pitchFamily="18" charset="-127"/>
                <a:buChar char="■"/>
                <a:defRPr kumimoji="1" sz="2000">
                  <a:solidFill>
                    <a:srgbClr val="2E3C76"/>
                  </a:solidFill>
                  <a:latin typeface="HY헤드라인M" panose="02030600000101010101" pitchFamily="18" charset="-127"/>
                  <a:ea typeface="HY헤드라인M" panose="02030600000101010101" pitchFamily="18" charset="-127"/>
                  <a:cs typeface="+mn-cs"/>
                </a:defRPr>
              </a:lvl1pPr>
              <a:lvl2pPr marL="742950" indent="-285750" algn="l" rtl="0" eaLnBrk="0" fontAlgn="base" latinLnBrk="1" hangingPunct="0">
                <a:spcBef>
                  <a:spcPct val="20000"/>
                </a:spcBef>
                <a:spcAft>
                  <a:spcPct val="0"/>
                </a:spcAft>
                <a:buClr>
                  <a:srgbClr val="3B4C97"/>
                </a:buClr>
                <a:buFont typeface="Wingdings" pitchFamily="2" charset="2"/>
                <a:buChar char="§"/>
                <a:defRPr kumimoji="1" sz="1800">
                  <a:solidFill>
                    <a:srgbClr val="2E3C76"/>
                  </a:solidFill>
                  <a:latin typeface="HY헤드라인M" panose="02030600000101010101" pitchFamily="18" charset="-127"/>
                  <a:ea typeface="HY헤드라인M" panose="02030600000101010101" pitchFamily="18" charset="-127"/>
                </a:defRPr>
              </a:lvl2pPr>
              <a:lvl3pPr marL="1143000" indent="-228600" algn="l" rtl="0" eaLnBrk="0" fontAlgn="base" latinLnBrk="1" hangingPunct="0">
                <a:spcBef>
                  <a:spcPct val="20000"/>
                </a:spcBef>
                <a:spcAft>
                  <a:spcPct val="0"/>
                </a:spcAft>
                <a:buClr>
                  <a:srgbClr val="3B4C97"/>
                </a:buClr>
                <a:buFont typeface="HY헤드라인M" panose="02030600000101010101" pitchFamily="18" charset="-127"/>
                <a:buChar char="-"/>
                <a:defRPr kumimoji="1" sz="1600">
                  <a:solidFill>
                    <a:srgbClr val="2E3C76"/>
                  </a:solidFill>
                  <a:latin typeface="HY헤드라인M" panose="02030600000101010101" pitchFamily="18" charset="-127"/>
                  <a:ea typeface="HY헤드라인M" panose="02030600000101010101" pitchFamily="18" charset="-127"/>
                </a:defRPr>
              </a:lvl3pPr>
              <a:lvl4pPr marL="1600200" indent="-228600" algn="l" rtl="0" eaLnBrk="0" fontAlgn="base" latinLnBrk="1" hangingPunct="0">
                <a:spcBef>
                  <a:spcPct val="20000"/>
                </a:spcBef>
                <a:spcAft>
                  <a:spcPct val="0"/>
                </a:spcAft>
                <a:buClr>
                  <a:srgbClr val="3B4C97"/>
                </a:buClr>
                <a:buFont typeface="Arial" panose="020B0604020202020204" pitchFamily="34" charset="0"/>
                <a:buChar char="•"/>
                <a:defRPr kumimoji="1" sz="1400">
                  <a:solidFill>
                    <a:srgbClr val="2E3C76"/>
                  </a:solidFill>
                  <a:latin typeface="HY헤드라인M" panose="02030600000101010101" pitchFamily="18" charset="-127"/>
                  <a:ea typeface="HY헤드라인M" panose="02030600000101010101" pitchFamily="18" charset="-127"/>
                </a:defRPr>
              </a:lvl4pPr>
              <a:lvl5pPr marL="2057400" indent="-228600" algn="l" rtl="0" eaLnBrk="0" fontAlgn="base" latinLnBrk="1" hangingPunct="0">
                <a:spcBef>
                  <a:spcPct val="20000"/>
                </a:spcBef>
                <a:spcAft>
                  <a:spcPct val="0"/>
                </a:spcAft>
                <a:buClr>
                  <a:srgbClr val="3B4C97"/>
                </a:buClr>
                <a:buFont typeface="Wingdings" pitchFamily="2" charset="2"/>
                <a:buChar char="ü"/>
                <a:defRPr kumimoji="1" sz="1400">
                  <a:solidFill>
                    <a:srgbClr val="2E3C76"/>
                  </a:solidFill>
                  <a:latin typeface="HY헤드라인M" panose="02030600000101010101" pitchFamily="18" charset="-127"/>
                  <a:ea typeface="HY헤드라인M" panose="02030600000101010101" pitchFamily="18" charset="-127"/>
                </a:defRPr>
              </a:lvl5pPr>
              <a:lvl6pPr marL="25146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6pPr>
              <a:lvl7pPr marL="29718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7pPr>
              <a:lvl8pPr marL="34290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8pPr>
              <a:lvl9pPr marL="3886200" indent="-228600" algn="l" rtl="0" fontAlgn="base" latinLnBrk="1">
                <a:spcBef>
                  <a:spcPct val="20000"/>
                </a:spcBef>
                <a:spcAft>
                  <a:spcPct val="0"/>
                </a:spcAft>
                <a:buClr>
                  <a:srgbClr val="3B4C97"/>
                </a:buClr>
                <a:buFont typeface="Wingdings" pitchFamily="2" charset="2"/>
                <a:buChar char="§"/>
                <a:defRPr kumimoji="1" sz="2000">
                  <a:solidFill>
                    <a:srgbClr val="2E3C76"/>
                  </a:solidFill>
                  <a:latin typeface="+mn-lt"/>
                  <a:ea typeface="+mn-ea"/>
                </a:defRPr>
              </a:lvl9pPr>
            </a:lstStyle>
            <a:p>
              <a:pPr marL="0" indent="0">
                <a:buNone/>
              </a:pPr>
              <a:r>
                <a:rPr lang="en-US" altLang="ko-KR" sz="831" b="1" dirty="0">
                  <a:solidFill>
                    <a:srgbClr val="FF0000"/>
                  </a:solidFill>
                  <a:latin typeface="맑은 고딕" pitchFamily="50" charset="-127"/>
                  <a:ea typeface="맑은 고딕" pitchFamily="50" charset="-127"/>
                </a:rPr>
                <a:t>Recursive</a:t>
              </a:r>
            </a:p>
          </p:txBody>
        </p:sp>
      </p:grpSp>
      <p:sp>
        <p:nvSpPr>
          <p:cNvPr id="31" name="제목 30"/>
          <p:cNvSpPr>
            <a:spLocks noGrp="1"/>
          </p:cNvSpPr>
          <p:nvPr>
            <p:ph type="title"/>
          </p:nvPr>
        </p:nvSpPr>
        <p:spPr/>
        <p:txBody>
          <a:bodyPr/>
          <a:lstStyle/>
          <a:p>
            <a:r>
              <a:rPr lang="en-US" altLang="ko-KR" dirty="0"/>
              <a:t>Data Quality</a:t>
            </a:r>
            <a:r>
              <a:rPr lang="ko-KR" altLang="en-US" dirty="0"/>
              <a:t>의 중요성</a:t>
            </a:r>
          </a:p>
        </p:txBody>
      </p:sp>
      <p:sp>
        <p:nvSpPr>
          <p:cNvPr id="2" name="내용 개체 틀 1"/>
          <p:cNvSpPr>
            <a:spLocks noGrp="1"/>
          </p:cNvSpPr>
          <p:nvPr>
            <p:ph idx="1"/>
          </p:nvPr>
        </p:nvSpPr>
        <p:spPr/>
        <p:txBody>
          <a:bodyPr/>
          <a:lstStyle/>
          <a:p>
            <a:endParaRPr lang="ko-KR" altLang="en-US"/>
          </a:p>
        </p:txBody>
      </p:sp>
    </p:spTree>
    <p:extLst>
      <p:ext uri="{BB962C8B-B14F-4D97-AF65-F5344CB8AC3E}">
        <p14:creationId xmlns:p14="http://schemas.microsoft.com/office/powerpoint/2010/main" val="19093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33333E-6 3.7037E-6 L -0.34375 0.00509 " pathEditMode="relative" rAng="0" ptsTypes="AA">
                                      <p:cBhvr>
                                        <p:cTn id="11" dur="2000" fill="hold"/>
                                        <p:tgtEl>
                                          <p:spTgt spid="4"/>
                                        </p:tgtEl>
                                        <p:attrNameLst>
                                          <p:attrName>ppt_x</p:attrName>
                                          <p:attrName>ppt_y</p:attrName>
                                        </p:attrNameLst>
                                      </p:cBhvr>
                                      <p:rCtr x="-17196" y="255"/>
                                    </p:animMotion>
                                  </p:childTnLst>
                                </p:cTn>
                              </p:par>
                              <p:par>
                                <p:cTn id="12" presetID="42" presetClass="path" presetSubtype="0" accel="50000" decel="50000" fill="hold" grpId="0" nodeType="withEffect">
                                  <p:stCondLst>
                                    <p:cond delay="0"/>
                                  </p:stCondLst>
                                  <p:childTnLst>
                                    <p:animMotion origin="layout" path="M -2.5641E-7 -2.96296E-6 L -0.24952 -0.00277 " pathEditMode="relative" rAng="0" ptsTypes="AA">
                                      <p:cBhvr>
                                        <p:cTn id="13" dur="2000" fill="hold"/>
                                        <p:tgtEl>
                                          <p:spTgt spid="5"/>
                                        </p:tgtEl>
                                        <p:attrNameLst>
                                          <p:attrName>ppt_x</p:attrName>
                                          <p:attrName>ppt_y</p:attrName>
                                        </p:attrNameLst>
                                      </p:cBhvr>
                                      <p:rCtr x="-12484" y="-139"/>
                                    </p:animMotion>
                                  </p:childTnLst>
                                </p:cTn>
                              </p:par>
                              <p:par>
                                <p:cTn id="14" presetID="42" presetClass="path" presetSubtype="0" accel="50000" decel="50000" fill="hold" nodeType="withEffect">
                                  <p:stCondLst>
                                    <p:cond delay="0"/>
                                  </p:stCondLst>
                                  <p:childTnLst>
                                    <p:animMotion origin="layout" path="M 4.87179E-6 -2.22222E-6 L 0.10705 -0.00092 " pathEditMode="relative" rAng="0" ptsTypes="AA">
                                      <p:cBhvr>
                                        <p:cTn id="15" dur="2000" fill="hold"/>
                                        <p:tgtEl>
                                          <p:spTgt spid="6"/>
                                        </p:tgtEl>
                                        <p:attrNameLst>
                                          <p:attrName>ppt_x</p:attrName>
                                          <p:attrName>ppt_y</p:attrName>
                                        </p:attrNameLst>
                                      </p:cBhvr>
                                      <p:rCtr x="5353" y="-46"/>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heckerboard(across)">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Big-data vs. Big-process</a:t>
            </a:r>
            <a:endParaRPr lang="ko-KR" altLang="en-US" dirty="0"/>
          </a:p>
        </p:txBody>
      </p:sp>
      <p:sp>
        <p:nvSpPr>
          <p:cNvPr id="4" name="내용 개체 틀 3"/>
          <p:cNvSpPr>
            <a:spLocks noGrp="1"/>
          </p:cNvSpPr>
          <p:nvPr>
            <p:ph idx="1"/>
          </p:nvPr>
        </p:nvSpPr>
        <p:spPr/>
        <p:txBody>
          <a:bodyPr/>
          <a:lstStyle/>
          <a:p>
            <a:endParaRPr lang="ko-KR" altLang="en-US"/>
          </a:p>
        </p:txBody>
      </p:sp>
      <p:grpSp>
        <p:nvGrpSpPr>
          <p:cNvPr id="5" name="그룹 4"/>
          <p:cNvGrpSpPr/>
          <p:nvPr/>
        </p:nvGrpSpPr>
        <p:grpSpPr>
          <a:xfrm>
            <a:off x="1222447" y="3591213"/>
            <a:ext cx="2144474" cy="245980"/>
            <a:chOff x="2162488" y="4450829"/>
            <a:chExt cx="3465514" cy="432000"/>
          </a:xfrm>
        </p:grpSpPr>
        <p:sp>
          <p:nvSpPr>
            <p:cNvPr id="7" name="직사각형 6"/>
            <p:cNvSpPr/>
            <p:nvPr/>
          </p:nvSpPr>
          <p:spPr>
            <a:xfrm>
              <a:off x="4034893" y="4450829"/>
              <a:ext cx="1593109" cy="43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b="1" dirty="0">
                  <a:solidFill>
                    <a:srgbClr val="FF0000"/>
                  </a:solidFill>
                </a:rPr>
                <a:t>Missing data</a:t>
              </a:r>
              <a:endParaRPr lang="ko-KR" altLang="en-US" sz="692" b="1" dirty="0">
                <a:solidFill>
                  <a:srgbClr val="FF0000"/>
                </a:solidFill>
              </a:endParaRPr>
            </a:p>
          </p:txBody>
        </p:sp>
        <p:sp>
          <p:nvSpPr>
            <p:cNvPr id="9" name="오각형 8"/>
            <p:cNvSpPr/>
            <p:nvPr/>
          </p:nvSpPr>
          <p:spPr>
            <a:xfrm>
              <a:off x="2162488" y="4450829"/>
              <a:ext cx="1925934" cy="432000"/>
            </a:xfrm>
            <a:prstGeom prst="homePlate">
              <a:avLst>
                <a:gd name="adj" fmla="val 28277"/>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dirty="0">
                  <a:solidFill>
                    <a:schemeClr val="accent2">
                      <a:lumMod val="50000"/>
                    </a:schemeClr>
                  </a:solidFill>
                  <a:latin typeface="Times New Roman" pitchFamily="18" charset="0"/>
                  <a:cs typeface="Times New Roman" pitchFamily="18" charset="0"/>
                </a:rPr>
                <a:t>Undefined process</a:t>
              </a:r>
              <a:endParaRPr lang="ko-KR" altLang="en-US" sz="692" dirty="0">
                <a:solidFill>
                  <a:schemeClr val="accent2">
                    <a:lumMod val="50000"/>
                  </a:schemeClr>
                </a:solidFill>
                <a:latin typeface="Times New Roman" pitchFamily="18" charset="0"/>
                <a:cs typeface="Times New Roman" pitchFamily="18" charset="0"/>
              </a:endParaRPr>
            </a:p>
          </p:txBody>
        </p:sp>
      </p:grpSp>
      <p:sp>
        <p:nvSpPr>
          <p:cNvPr id="10" name="TextBox 9"/>
          <p:cNvSpPr txBox="1"/>
          <p:nvPr/>
        </p:nvSpPr>
        <p:spPr>
          <a:xfrm>
            <a:off x="1484150" y="1540185"/>
            <a:ext cx="631104" cy="122990"/>
          </a:xfrm>
          <a:prstGeom prst="rect">
            <a:avLst/>
          </a:prstGeom>
          <a:solidFill>
            <a:schemeClr val="accent1">
              <a:lumMod val="75000"/>
            </a:schemeClr>
          </a:solidFill>
        </p:spPr>
        <p:txBody>
          <a:bodyPr wrap="none" rtlCol="0" anchor="ctr">
            <a:noAutofit/>
          </a:bodyPr>
          <a:lstStyle/>
          <a:p>
            <a:r>
              <a:rPr lang="en-US" altLang="ko-KR" sz="727" dirty="0">
                <a:solidFill>
                  <a:schemeClr val="bg1"/>
                </a:solidFill>
              </a:rPr>
              <a:t>Structure</a:t>
            </a:r>
            <a:endParaRPr lang="ko-KR" altLang="en-US" sz="727" dirty="0">
              <a:solidFill>
                <a:schemeClr val="bg1"/>
              </a:solidFill>
            </a:endParaRPr>
          </a:p>
        </p:txBody>
      </p:sp>
      <p:sp>
        <p:nvSpPr>
          <p:cNvPr id="11" name="TextBox 10"/>
          <p:cNvSpPr txBox="1"/>
          <p:nvPr/>
        </p:nvSpPr>
        <p:spPr>
          <a:xfrm>
            <a:off x="1484150" y="1651951"/>
            <a:ext cx="631104" cy="204223"/>
          </a:xfrm>
          <a:prstGeom prst="rect">
            <a:avLst/>
          </a:prstGeom>
          <a:solidFill>
            <a:schemeClr val="accent1">
              <a:lumMod val="75000"/>
            </a:schemeClr>
          </a:solidFill>
        </p:spPr>
        <p:txBody>
          <a:bodyPr wrap="square" rtlCol="0" anchor="ctr">
            <a:spAutoFit/>
          </a:bodyPr>
          <a:lstStyle/>
          <a:p>
            <a:r>
              <a:rPr lang="en-US" altLang="ko-KR" sz="727" dirty="0">
                <a:solidFill>
                  <a:schemeClr val="bg1"/>
                </a:solidFill>
              </a:rPr>
              <a:t>Function</a:t>
            </a:r>
            <a:endParaRPr lang="ko-KR" altLang="en-US" sz="727" dirty="0">
              <a:solidFill>
                <a:schemeClr val="bg1"/>
              </a:solidFill>
            </a:endParaRPr>
          </a:p>
        </p:txBody>
      </p:sp>
      <p:sp>
        <p:nvSpPr>
          <p:cNvPr id="12" name="TextBox 11"/>
          <p:cNvSpPr txBox="1"/>
          <p:nvPr/>
        </p:nvSpPr>
        <p:spPr>
          <a:xfrm>
            <a:off x="1484150" y="1804334"/>
            <a:ext cx="631104" cy="204223"/>
          </a:xfrm>
          <a:prstGeom prst="rect">
            <a:avLst/>
          </a:prstGeom>
          <a:solidFill>
            <a:schemeClr val="accent1">
              <a:lumMod val="75000"/>
            </a:schemeClr>
          </a:solidFill>
        </p:spPr>
        <p:txBody>
          <a:bodyPr wrap="square" rtlCol="0" anchor="ctr">
            <a:spAutoFit/>
          </a:bodyPr>
          <a:lstStyle/>
          <a:p>
            <a:r>
              <a:rPr lang="en-US" altLang="ko-KR" sz="727" dirty="0">
                <a:solidFill>
                  <a:schemeClr val="bg1"/>
                </a:solidFill>
              </a:rPr>
              <a:t>Static</a:t>
            </a:r>
            <a:endParaRPr lang="ko-KR" altLang="en-US" sz="727" dirty="0">
              <a:solidFill>
                <a:schemeClr val="bg1"/>
              </a:solidFill>
            </a:endParaRPr>
          </a:p>
        </p:txBody>
      </p:sp>
      <p:sp>
        <p:nvSpPr>
          <p:cNvPr id="13" name="TextBox 12"/>
          <p:cNvSpPr txBox="1"/>
          <p:nvPr/>
        </p:nvSpPr>
        <p:spPr>
          <a:xfrm>
            <a:off x="1484150" y="1956717"/>
            <a:ext cx="631104" cy="204223"/>
          </a:xfrm>
          <a:prstGeom prst="rect">
            <a:avLst/>
          </a:prstGeom>
          <a:solidFill>
            <a:schemeClr val="accent1">
              <a:lumMod val="75000"/>
            </a:schemeClr>
          </a:solidFill>
        </p:spPr>
        <p:txBody>
          <a:bodyPr wrap="square" rtlCol="0" anchor="ctr">
            <a:spAutoFit/>
          </a:bodyPr>
          <a:lstStyle/>
          <a:p>
            <a:r>
              <a:rPr lang="en-US" altLang="ko-KR" sz="727" dirty="0">
                <a:solidFill>
                  <a:schemeClr val="bg1"/>
                </a:solidFill>
              </a:rPr>
              <a:t>Schema</a:t>
            </a:r>
            <a:endParaRPr lang="ko-KR" altLang="en-US" sz="727" dirty="0">
              <a:solidFill>
                <a:schemeClr val="bg1"/>
              </a:solidFill>
            </a:endParaRPr>
          </a:p>
        </p:txBody>
      </p:sp>
      <p:sp>
        <p:nvSpPr>
          <p:cNvPr id="14" name="TextBox 13"/>
          <p:cNvSpPr txBox="1"/>
          <p:nvPr/>
        </p:nvSpPr>
        <p:spPr>
          <a:xfrm>
            <a:off x="1484150" y="2109099"/>
            <a:ext cx="631104" cy="204223"/>
          </a:xfrm>
          <a:prstGeom prst="rect">
            <a:avLst/>
          </a:prstGeom>
          <a:solidFill>
            <a:schemeClr val="accent1">
              <a:lumMod val="75000"/>
            </a:schemeClr>
          </a:solidFill>
        </p:spPr>
        <p:txBody>
          <a:bodyPr wrap="square" rtlCol="0" anchor="ctr">
            <a:spAutoFit/>
          </a:bodyPr>
          <a:lstStyle/>
          <a:p>
            <a:r>
              <a:rPr lang="en-US" altLang="ko-KR" sz="727" dirty="0">
                <a:solidFill>
                  <a:schemeClr val="bg1"/>
                </a:solidFill>
              </a:rPr>
              <a:t>What</a:t>
            </a:r>
            <a:endParaRPr lang="ko-KR" altLang="en-US" sz="727" dirty="0">
              <a:solidFill>
                <a:schemeClr val="bg1"/>
              </a:solidFill>
            </a:endParaRPr>
          </a:p>
        </p:txBody>
      </p:sp>
      <p:sp>
        <p:nvSpPr>
          <p:cNvPr id="15" name="TextBox 14"/>
          <p:cNvSpPr txBox="1"/>
          <p:nvPr/>
        </p:nvSpPr>
        <p:spPr>
          <a:xfrm>
            <a:off x="4048884" y="1196203"/>
            <a:ext cx="631104" cy="122990"/>
          </a:xfrm>
          <a:prstGeom prst="rect">
            <a:avLst/>
          </a:prstGeom>
          <a:solidFill>
            <a:schemeClr val="accent6">
              <a:lumMod val="75000"/>
            </a:schemeClr>
          </a:solidFill>
        </p:spPr>
        <p:txBody>
          <a:bodyPr wrap="none" rtlCol="0" anchor="ctr">
            <a:noAutofit/>
          </a:bodyPr>
          <a:lstStyle/>
          <a:p>
            <a:r>
              <a:rPr lang="en-US" altLang="ko-KR" sz="727" dirty="0">
                <a:solidFill>
                  <a:schemeClr val="bg1"/>
                </a:solidFill>
              </a:rPr>
              <a:t>Flow</a:t>
            </a:r>
            <a:endParaRPr lang="ko-KR" altLang="en-US" sz="727" dirty="0">
              <a:solidFill>
                <a:schemeClr val="bg1"/>
              </a:solidFill>
            </a:endParaRPr>
          </a:p>
        </p:txBody>
      </p:sp>
      <p:sp>
        <p:nvSpPr>
          <p:cNvPr id="16" name="TextBox 15"/>
          <p:cNvSpPr txBox="1"/>
          <p:nvPr/>
        </p:nvSpPr>
        <p:spPr>
          <a:xfrm>
            <a:off x="4048884" y="1306116"/>
            <a:ext cx="631104" cy="204223"/>
          </a:xfrm>
          <a:prstGeom prst="rect">
            <a:avLst/>
          </a:prstGeom>
          <a:solidFill>
            <a:schemeClr val="accent6">
              <a:lumMod val="75000"/>
            </a:schemeClr>
          </a:solidFill>
        </p:spPr>
        <p:txBody>
          <a:bodyPr wrap="square" rtlCol="0" anchor="ctr">
            <a:spAutoFit/>
          </a:bodyPr>
          <a:lstStyle/>
          <a:p>
            <a:r>
              <a:rPr lang="en-US" altLang="ko-KR" sz="727" dirty="0">
                <a:solidFill>
                  <a:schemeClr val="bg1"/>
                </a:solidFill>
              </a:rPr>
              <a:t>Procedure</a:t>
            </a:r>
            <a:endParaRPr lang="ko-KR" altLang="en-US" sz="727" dirty="0">
              <a:solidFill>
                <a:schemeClr val="bg1"/>
              </a:solidFill>
            </a:endParaRPr>
          </a:p>
        </p:txBody>
      </p:sp>
      <p:sp>
        <p:nvSpPr>
          <p:cNvPr id="17" name="TextBox 16"/>
          <p:cNvSpPr txBox="1"/>
          <p:nvPr/>
        </p:nvSpPr>
        <p:spPr>
          <a:xfrm>
            <a:off x="4048884" y="1456644"/>
            <a:ext cx="631104" cy="204223"/>
          </a:xfrm>
          <a:prstGeom prst="rect">
            <a:avLst/>
          </a:prstGeom>
          <a:solidFill>
            <a:schemeClr val="accent6">
              <a:lumMod val="75000"/>
            </a:schemeClr>
          </a:solidFill>
        </p:spPr>
        <p:txBody>
          <a:bodyPr wrap="square" rtlCol="0" anchor="ctr">
            <a:spAutoFit/>
          </a:bodyPr>
          <a:lstStyle/>
          <a:p>
            <a:r>
              <a:rPr lang="en-US" altLang="ko-KR" sz="727" dirty="0">
                <a:solidFill>
                  <a:schemeClr val="bg1"/>
                </a:solidFill>
              </a:rPr>
              <a:t>Dynamic</a:t>
            </a:r>
            <a:endParaRPr lang="ko-KR" altLang="en-US" sz="727" dirty="0">
              <a:solidFill>
                <a:schemeClr val="bg1"/>
              </a:solidFill>
            </a:endParaRPr>
          </a:p>
        </p:txBody>
      </p:sp>
      <p:sp>
        <p:nvSpPr>
          <p:cNvPr id="18" name="TextBox 17"/>
          <p:cNvSpPr txBox="1"/>
          <p:nvPr/>
        </p:nvSpPr>
        <p:spPr>
          <a:xfrm>
            <a:off x="4048884" y="1607172"/>
            <a:ext cx="631104" cy="204223"/>
          </a:xfrm>
          <a:prstGeom prst="rect">
            <a:avLst/>
          </a:prstGeom>
          <a:solidFill>
            <a:schemeClr val="accent6">
              <a:lumMod val="75000"/>
            </a:schemeClr>
          </a:solidFill>
        </p:spPr>
        <p:txBody>
          <a:bodyPr wrap="square" rtlCol="0" anchor="ctr">
            <a:spAutoFit/>
          </a:bodyPr>
          <a:lstStyle/>
          <a:p>
            <a:r>
              <a:rPr lang="en-US" altLang="ko-KR" sz="727" dirty="0">
                <a:solidFill>
                  <a:schemeClr val="bg1"/>
                </a:solidFill>
              </a:rPr>
              <a:t>Model</a:t>
            </a:r>
            <a:endParaRPr lang="ko-KR" altLang="en-US" sz="727" dirty="0">
              <a:solidFill>
                <a:schemeClr val="bg1"/>
              </a:solidFill>
            </a:endParaRPr>
          </a:p>
        </p:txBody>
      </p:sp>
      <p:sp>
        <p:nvSpPr>
          <p:cNvPr id="19" name="TextBox 18"/>
          <p:cNvSpPr txBox="1"/>
          <p:nvPr/>
        </p:nvSpPr>
        <p:spPr>
          <a:xfrm>
            <a:off x="4048884" y="1757701"/>
            <a:ext cx="631104" cy="204223"/>
          </a:xfrm>
          <a:prstGeom prst="rect">
            <a:avLst/>
          </a:prstGeom>
          <a:solidFill>
            <a:schemeClr val="accent6">
              <a:lumMod val="75000"/>
            </a:schemeClr>
          </a:solidFill>
        </p:spPr>
        <p:txBody>
          <a:bodyPr wrap="square" rtlCol="0" anchor="ctr">
            <a:spAutoFit/>
          </a:bodyPr>
          <a:lstStyle/>
          <a:p>
            <a:r>
              <a:rPr lang="en-US" altLang="ko-KR" sz="727" dirty="0">
                <a:solidFill>
                  <a:schemeClr val="bg1"/>
                </a:solidFill>
              </a:rPr>
              <a:t>How</a:t>
            </a:r>
            <a:endParaRPr lang="ko-KR" altLang="en-US" sz="727" dirty="0">
              <a:solidFill>
                <a:schemeClr val="bg1"/>
              </a:solidFill>
            </a:endParaRPr>
          </a:p>
        </p:txBody>
      </p:sp>
      <p:cxnSp>
        <p:nvCxnSpPr>
          <p:cNvPr id="20" name="직선 화살표 연결선 19"/>
          <p:cNvCxnSpPr/>
          <p:nvPr/>
        </p:nvCxnSpPr>
        <p:spPr>
          <a:xfrm flipV="1">
            <a:off x="2115254" y="1257698"/>
            <a:ext cx="1933630" cy="34196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flipV="1">
            <a:off x="2115254" y="1410082"/>
            <a:ext cx="1933630" cy="34010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V="1">
            <a:off x="2115254" y="1562464"/>
            <a:ext cx="1933630" cy="33825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V="1">
            <a:off x="2115254" y="1714848"/>
            <a:ext cx="1933630" cy="336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V="1">
            <a:off x="2115254" y="1867230"/>
            <a:ext cx="1933630" cy="33454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5" name="다이어그램 24"/>
          <p:cNvGraphicFramePr/>
          <p:nvPr/>
        </p:nvGraphicFramePr>
        <p:xfrm>
          <a:off x="1109525" y="947795"/>
          <a:ext cx="3562233" cy="1735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p:cNvSpPr txBox="1"/>
          <p:nvPr/>
        </p:nvSpPr>
        <p:spPr>
          <a:xfrm>
            <a:off x="4705192" y="1196203"/>
            <a:ext cx="860199" cy="122990"/>
          </a:xfrm>
          <a:prstGeom prst="rect">
            <a:avLst/>
          </a:prstGeom>
          <a:solidFill>
            <a:schemeClr val="accent6">
              <a:lumMod val="75000"/>
            </a:schemeClr>
          </a:solidFill>
          <a:ln w="28575">
            <a:solidFill>
              <a:schemeClr val="accent6">
                <a:lumMod val="75000"/>
              </a:schemeClr>
            </a:solidFill>
          </a:ln>
        </p:spPr>
        <p:txBody>
          <a:bodyPr wrap="none" rtlCol="0" anchor="ctr">
            <a:noAutofit/>
          </a:bodyPr>
          <a:lstStyle/>
          <a:p>
            <a:pPr algn="ctr"/>
            <a:r>
              <a:rPr lang="en-US" altLang="ko-KR" sz="692" b="1" dirty="0">
                <a:solidFill>
                  <a:schemeClr val="bg1"/>
                </a:solidFill>
              </a:rPr>
              <a:t>Process Mgmt.</a:t>
            </a:r>
            <a:endParaRPr lang="ko-KR" altLang="en-US" sz="692" b="1" dirty="0">
              <a:solidFill>
                <a:schemeClr val="bg1"/>
              </a:solidFill>
            </a:endParaRPr>
          </a:p>
        </p:txBody>
      </p:sp>
      <p:sp>
        <p:nvSpPr>
          <p:cNvPr id="27" name="TextBox 26"/>
          <p:cNvSpPr txBox="1"/>
          <p:nvPr/>
        </p:nvSpPr>
        <p:spPr>
          <a:xfrm>
            <a:off x="4705192" y="1329550"/>
            <a:ext cx="860199" cy="593174"/>
          </a:xfrm>
          <a:prstGeom prst="rect">
            <a:avLst/>
          </a:prstGeom>
          <a:solidFill>
            <a:schemeClr val="bg1"/>
          </a:solidFill>
          <a:ln w="28575">
            <a:solidFill>
              <a:schemeClr val="accent6">
                <a:lumMod val="75000"/>
              </a:schemeClr>
            </a:solidFill>
          </a:ln>
        </p:spPr>
        <p:txBody>
          <a:bodyPr wrap="none" rtlCol="0" anchor="ctr">
            <a:noAutofit/>
          </a:bodyPr>
          <a:lstStyle/>
          <a:p>
            <a:pPr marL="60449" indent="-60449">
              <a:buFont typeface="Arial" pitchFamily="34" charset="0"/>
              <a:buChar char="•"/>
            </a:pPr>
            <a:r>
              <a:rPr lang="en-US" altLang="ko-KR" sz="485" b="1" dirty="0"/>
              <a:t>Process modeling</a:t>
            </a:r>
          </a:p>
          <a:p>
            <a:pPr marL="60449" indent="-60449">
              <a:buFont typeface="Arial" pitchFamily="34" charset="0"/>
              <a:buChar char="•"/>
            </a:pPr>
            <a:r>
              <a:rPr lang="en-US" altLang="ko-KR" sz="485" b="1" dirty="0"/>
              <a:t>Process automation</a:t>
            </a:r>
          </a:p>
          <a:p>
            <a:pPr marL="60449" indent="-60449">
              <a:buFont typeface="Arial" pitchFamily="34" charset="0"/>
              <a:buChar char="•"/>
            </a:pPr>
            <a:r>
              <a:rPr lang="en-US" altLang="ko-KR" sz="485" b="1" dirty="0"/>
              <a:t>Process analysis</a:t>
            </a:r>
          </a:p>
          <a:p>
            <a:pPr marL="60449" indent="-60449">
              <a:buFont typeface="Arial" pitchFamily="34" charset="0"/>
              <a:buChar char="•"/>
            </a:pPr>
            <a:r>
              <a:rPr lang="en-US" altLang="ko-KR" sz="485" b="1" dirty="0"/>
              <a:t>Process monitoring</a:t>
            </a:r>
          </a:p>
          <a:p>
            <a:pPr marL="60449" indent="-60449">
              <a:buFont typeface="Arial" pitchFamily="34" charset="0"/>
              <a:buChar char="•"/>
            </a:pPr>
            <a:r>
              <a:rPr lang="en-US" altLang="ko-KR" sz="485" b="1" dirty="0"/>
              <a:t>Process validation</a:t>
            </a:r>
          </a:p>
          <a:p>
            <a:pPr marL="60449" indent="-60449">
              <a:buFont typeface="Arial" pitchFamily="34" charset="0"/>
              <a:buChar char="•"/>
            </a:pPr>
            <a:r>
              <a:rPr lang="en-US" altLang="ko-KR" sz="485" b="1" dirty="0"/>
              <a:t>Process improvement</a:t>
            </a:r>
            <a:endParaRPr lang="ko-KR" altLang="en-US" sz="485" b="1" dirty="0"/>
          </a:p>
        </p:txBody>
      </p:sp>
      <p:sp>
        <p:nvSpPr>
          <p:cNvPr id="28" name="TextBox 27"/>
          <p:cNvSpPr txBox="1"/>
          <p:nvPr/>
        </p:nvSpPr>
        <p:spPr>
          <a:xfrm>
            <a:off x="630073" y="1540185"/>
            <a:ext cx="818291" cy="122990"/>
          </a:xfrm>
          <a:prstGeom prst="rect">
            <a:avLst/>
          </a:prstGeom>
          <a:solidFill>
            <a:srgbClr val="0070C0"/>
          </a:solidFill>
          <a:ln w="28575">
            <a:solidFill>
              <a:srgbClr val="0070C0"/>
            </a:solidFill>
          </a:ln>
        </p:spPr>
        <p:txBody>
          <a:bodyPr wrap="none" rtlCol="0" anchor="ctr">
            <a:noAutofit/>
          </a:bodyPr>
          <a:lstStyle/>
          <a:p>
            <a:pPr algn="ctr"/>
            <a:r>
              <a:rPr lang="en-US" altLang="ko-KR" sz="692" b="1" dirty="0">
                <a:solidFill>
                  <a:schemeClr val="bg1"/>
                </a:solidFill>
              </a:rPr>
              <a:t>Data Mgmt.</a:t>
            </a:r>
            <a:endParaRPr lang="ko-KR" altLang="en-US" sz="692" b="1" dirty="0">
              <a:solidFill>
                <a:schemeClr val="bg1"/>
              </a:solidFill>
            </a:endParaRPr>
          </a:p>
        </p:txBody>
      </p:sp>
      <p:sp>
        <p:nvSpPr>
          <p:cNvPr id="29" name="TextBox 28"/>
          <p:cNvSpPr txBox="1"/>
          <p:nvPr/>
        </p:nvSpPr>
        <p:spPr>
          <a:xfrm>
            <a:off x="630073" y="1673530"/>
            <a:ext cx="818291" cy="593174"/>
          </a:xfrm>
          <a:prstGeom prst="rect">
            <a:avLst/>
          </a:prstGeom>
          <a:solidFill>
            <a:schemeClr val="bg1"/>
          </a:solidFill>
          <a:ln w="28575">
            <a:solidFill>
              <a:srgbClr val="0070C0"/>
            </a:solidFill>
          </a:ln>
        </p:spPr>
        <p:txBody>
          <a:bodyPr wrap="none" rtlCol="0" anchor="ctr">
            <a:noAutofit/>
          </a:bodyPr>
          <a:lstStyle/>
          <a:p>
            <a:pPr marL="60449" indent="-60449">
              <a:buFont typeface="Arial" pitchFamily="34" charset="0"/>
              <a:buChar char="•"/>
            </a:pPr>
            <a:r>
              <a:rPr lang="en-US" altLang="ko-KR" sz="485" b="1" dirty="0"/>
              <a:t>Data modeling</a:t>
            </a:r>
          </a:p>
          <a:p>
            <a:pPr marL="60449" indent="-60449">
              <a:buFont typeface="Arial" pitchFamily="34" charset="0"/>
              <a:buChar char="•"/>
            </a:pPr>
            <a:r>
              <a:rPr lang="en-US" altLang="ko-KR" sz="485" b="1" dirty="0"/>
              <a:t>Data App. automation</a:t>
            </a:r>
          </a:p>
          <a:p>
            <a:pPr marL="60449" indent="-60449">
              <a:buFont typeface="Arial" pitchFamily="34" charset="0"/>
              <a:buChar char="•"/>
            </a:pPr>
            <a:r>
              <a:rPr lang="en-US" altLang="ko-KR" sz="485" b="1" dirty="0"/>
              <a:t>Data analysis</a:t>
            </a:r>
          </a:p>
          <a:p>
            <a:pPr marL="60449" indent="-60449">
              <a:buFont typeface="Arial" pitchFamily="34" charset="0"/>
              <a:buChar char="•"/>
            </a:pPr>
            <a:r>
              <a:rPr lang="en-US" altLang="ko-KR" sz="485" b="1" dirty="0"/>
              <a:t>Data query</a:t>
            </a:r>
          </a:p>
          <a:p>
            <a:pPr marL="60449" indent="-60449">
              <a:buFont typeface="Arial" pitchFamily="34" charset="0"/>
              <a:buChar char="•"/>
            </a:pPr>
            <a:r>
              <a:rPr lang="en-US" altLang="ko-KR" sz="485" b="1" dirty="0"/>
              <a:t>Data validation</a:t>
            </a:r>
          </a:p>
          <a:p>
            <a:pPr marL="60449" indent="-60449">
              <a:buFont typeface="Arial" pitchFamily="34" charset="0"/>
              <a:buChar char="•"/>
            </a:pPr>
            <a:r>
              <a:rPr lang="en-US" altLang="ko-KR" sz="485" b="1" dirty="0"/>
              <a:t>Data structure</a:t>
            </a:r>
            <a:endParaRPr lang="ko-KR" altLang="en-US" sz="485" b="1" dirty="0"/>
          </a:p>
        </p:txBody>
      </p:sp>
      <p:sp>
        <p:nvSpPr>
          <p:cNvPr id="30" name="자유형 29"/>
          <p:cNvSpPr/>
          <p:nvPr/>
        </p:nvSpPr>
        <p:spPr>
          <a:xfrm>
            <a:off x="2578300" y="1199915"/>
            <a:ext cx="854255" cy="1658144"/>
          </a:xfrm>
          <a:custGeom>
            <a:avLst/>
            <a:gdLst>
              <a:gd name="connsiteX0" fmla="*/ 1461875 w 1461875"/>
              <a:gd name="connsiteY0" fmla="*/ 0 h 2702431"/>
              <a:gd name="connsiteX1" fmla="*/ 792092 w 1461875"/>
              <a:gd name="connsiteY1" fmla="*/ 361101 h 2702431"/>
              <a:gd name="connsiteX2" fmla="*/ 1042533 w 1461875"/>
              <a:gd name="connsiteY2" fmla="*/ 442640 h 2702431"/>
              <a:gd name="connsiteX3" fmla="*/ 856158 w 1461875"/>
              <a:gd name="connsiteY3" fmla="*/ 599893 h 2702431"/>
              <a:gd name="connsiteX4" fmla="*/ 949345 w 1461875"/>
              <a:gd name="connsiteY4" fmla="*/ 693081 h 2702431"/>
              <a:gd name="connsiteX5" fmla="*/ 780444 w 1461875"/>
              <a:gd name="connsiteY5" fmla="*/ 821213 h 2702431"/>
              <a:gd name="connsiteX6" fmla="*/ 873631 w 1461875"/>
              <a:gd name="connsiteY6" fmla="*/ 891104 h 2702431"/>
              <a:gd name="connsiteX7" fmla="*/ 640663 w 1461875"/>
              <a:gd name="connsiteY7" fmla="*/ 1036709 h 2702431"/>
              <a:gd name="connsiteX8" fmla="*/ 599893 w 1461875"/>
              <a:gd name="connsiteY8" fmla="*/ 1240556 h 2702431"/>
              <a:gd name="connsiteX9" fmla="*/ 506706 w 1461875"/>
              <a:gd name="connsiteY9" fmla="*/ 1327919 h 2702431"/>
              <a:gd name="connsiteX10" fmla="*/ 594069 w 1461875"/>
              <a:gd name="connsiteY10" fmla="*/ 1438579 h 2702431"/>
              <a:gd name="connsiteX11" fmla="*/ 372749 w 1461875"/>
              <a:gd name="connsiteY11" fmla="*/ 1555063 h 2702431"/>
              <a:gd name="connsiteX12" fmla="*/ 401870 w 1461875"/>
              <a:gd name="connsiteY12" fmla="*/ 1747262 h 2702431"/>
              <a:gd name="connsiteX13" fmla="*/ 215496 w 1461875"/>
              <a:gd name="connsiteY13" fmla="*/ 1892867 h 2702431"/>
              <a:gd name="connsiteX14" fmla="*/ 279562 w 1461875"/>
              <a:gd name="connsiteY14" fmla="*/ 2079241 h 2702431"/>
              <a:gd name="connsiteX15" fmla="*/ 145605 w 1461875"/>
              <a:gd name="connsiteY15" fmla="*/ 2213198 h 2702431"/>
              <a:gd name="connsiteX16" fmla="*/ 186375 w 1461875"/>
              <a:gd name="connsiteY16" fmla="*/ 2387924 h 2702431"/>
              <a:gd name="connsiteX17" fmla="*/ 0 w 1461875"/>
              <a:gd name="connsiteY17" fmla="*/ 2702431 h 270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61875" h="2702431">
                <a:moveTo>
                  <a:pt x="1461875" y="0"/>
                </a:moveTo>
                <a:lnTo>
                  <a:pt x="792092" y="361101"/>
                </a:lnTo>
                <a:lnTo>
                  <a:pt x="1042533" y="442640"/>
                </a:lnTo>
                <a:lnTo>
                  <a:pt x="856158" y="599893"/>
                </a:lnTo>
                <a:lnTo>
                  <a:pt x="949345" y="693081"/>
                </a:lnTo>
                <a:lnTo>
                  <a:pt x="780444" y="821213"/>
                </a:lnTo>
                <a:lnTo>
                  <a:pt x="873631" y="891104"/>
                </a:lnTo>
                <a:lnTo>
                  <a:pt x="640663" y="1036709"/>
                </a:lnTo>
                <a:lnTo>
                  <a:pt x="599893" y="1240556"/>
                </a:lnTo>
                <a:lnTo>
                  <a:pt x="506706" y="1327919"/>
                </a:lnTo>
                <a:lnTo>
                  <a:pt x="594069" y="1438579"/>
                </a:lnTo>
                <a:lnTo>
                  <a:pt x="372749" y="1555063"/>
                </a:lnTo>
                <a:lnTo>
                  <a:pt x="401870" y="1747262"/>
                </a:lnTo>
                <a:lnTo>
                  <a:pt x="215496" y="1892867"/>
                </a:lnTo>
                <a:lnTo>
                  <a:pt x="279562" y="2079241"/>
                </a:lnTo>
                <a:lnTo>
                  <a:pt x="145605" y="2213198"/>
                </a:lnTo>
                <a:lnTo>
                  <a:pt x="186375" y="2387924"/>
                </a:lnTo>
                <a:lnTo>
                  <a:pt x="0" y="2702431"/>
                </a:lnTo>
              </a:path>
            </a:pathLst>
          </a:custGeom>
          <a:noFill/>
          <a:ln w="28575">
            <a:solidFill>
              <a:srgbClr val="FF0000"/>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7"/>
          </a:p>
        </p:txBody>
      </p:sp>
      <p:grpSp>
        <p:nvGrpSpPr>
          <p:cNvPr id="31" name="그룹 30"/>
          <p:cNvGrpSpPr/>
          <p:nvPr/>
        </p:nvGrpSpPr>
        <p:grpSpPr>
          <a:xfrm>
            <a:off x="1222447" y="3335662"/>
            <a:ext cx="2144474" cy="220188"/>
            <a:chOff x="2803603" y="4002020"/>
            <a:chExt cx="2824400" cy="386704"/>
          </a:xfrm>
        </p:grpSpPr>
        <p:sp>
          <p:nvSpPr>
            <p:cNvPr id="32" name="직사각형 31"/>
            <p:cNvSpPr/>
            <p:nvPr/>
          </p:nvSpPr>
          <p:spPr>
            <a:xfrm>
              <a:off x="2803603" y="4005014"/>
              <a:ext cx="2824400" cy="3325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47"/>
            </a:p>
          </p:txBody>
        </p:sp>
        <p:sp>
          <p:nvSpPr>
            <p:cNvPr id="33" name="TextBox 32"/>
            <p:cNvSpPr txBox="1"/>
            <p:nvPr/>
          </p:nvSpPr>
          <p:spPr>
            <a:xfrm>
              <a:off x="3354202" y="4002020"/>
              <a:ext cx="1723203" cy="386704"/>
            </a:xfrm>
            <a:prstGeom prst="rect">
              <a:avLst/>
            </a:prstGeom>
            <a:noFill/>
          </p:spPr>
          <p:txBody>
            <a:bodyPr wrap="none" rtlCol="0">
              <a:spAutoFit/>
            </a:bodyPr>
            <a:lstStyle/>
            <a:p>
              <a:pPr algn="ctr"/>
              <a:r>
                <a:rPr lang="en-US" altLang="ko-KR" sz="831" b="1" dirty="0">
                  <a:latin typeface="Times New Roman" pitchFamily="18" charset="0"/>
                  <a:cs typeface="Times New Roman" pitchFamily="18" charset="0"/>
                </a:rPr>
                <a:t>Data-Process Separation</a:t>
              </a:r>
              <a:endParaRPr lang="ko-KR" altLang="en-US" sz="831" b="1" dirty="0">
                <a:latin typeface="Times New Roman" pitchFamily="18" charset="0"/>
                <a:cs typeface="Times New Roman" pitchFamily="18" charset="0"/>
              </a:endParaRPr>
            </a:p>
          </p:txBody>
        </p:sp>
      </p:grpSp>
      <p:pic>
        <p:nvPicPr>
          <p:cNvPr id="34" name="그림 33">
            <a:extLst>
              <a:ext uri="{FF2B5EF4-FFF2-40B4-BE49-F238E27FC236}">
                <a16:creationId xmlns:a16="http://schemas.microsoft.com/office/drawing/2014/main" id="{D31B9019-3108-4ED7-9280-2620F938D2F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685" t="5749" r="5589" b="3431"/>
          <a:stretch/>
        </p:blipFill>
        <p:spPr>
          <a:xfrm>
            <a:off x="3949505" y="3358718"/>
            <a:ext cx="2145457" cy="1434969"/>
          </a:xfrm>
          <a:prstGeom prst="rect">
            <a:avLst/>
          </a:prstGeom>
        </p:spPr>
      </p:pic>
      <p:sp>
        <p:nvSpPr>
          <p:cNvPr id="35" name="말풍선: 모서리가 둥근 사각형 5">
            <a:extLst>
              <a:ext uri="{FF2B5EF4-FFF2-40B4-BE49-F238E27FC236}">
                <a16:creationId xmlns:a16="http://schemas.microsoft.com/office/drawing/2014/main" id="{204A2CC2-D31F-465B-A0C7-4098779E6022}"/>
              </a:ext>
            </a:extLst>
          </p:cNvPr>
          <p:cNvSpPr/>
          <p:nvPr/>
        </p:nvSpPr>
        <p:spPr>
          <a:xfrm>
            <a:off x="3612662" y="3185980"/>
            <a:ext cx="911390" cy="339263"/>
          </a:xfrm>
          <a:prstGeom prst="wedgeRoundRectCallout">
            <a:avLst>
              <a:gd name="adj1" fmla="val 33365"/>
              <a:gd name="adj2" fmla="val 74909"/>
              <a:gd name="adj3" fmla="val 16667"/>
            </a:avLst>
          </a:prstGeom>
          <a:solidFill>
            <a:srgbClr val="99C833"/>
          </a:solidFill>
          <a:ln w="38100" cap="flat" cmpd="sng" algn="ctr">
            <a:noFill/>
            <a:prstDash val="solid"/>
            <a:miter lim="800000"/>
          </a:ln>
          <a:effectLst>
            <a:softEdge rad="0"/>
          </a:effectLst>
        </p:spPr>
        <p:txBody>
          <a:bodyPr rtlCol="0" anchor="ctr"/>
          <a:lstStyle/>
          <a:p>
            <a:pPr algn="ctr" defTabSz="316531" latinLnBrk="0">
              <a:defRPr/>
            </a:pPr>
            <a:r>
              <a:rPr lang="en-US" altLang="ko-KR" sz="554" b="1" kern="0" dirty="0">
                <a:latin typeface="Calibri"/>
                <a:ea typeface="맑은 고딕"/>
              </a:rPr>
              <a:t>More than 50% missing data</a:t>
            </a:r>
            <a:endParaRPr lang="ko-KR" altLang="en-US" sz="554" b="1" kern="0" dirty="0">
              <a:latin typeface="Calibri"/>
              <a:ea typeface="맑은 고딕"/>
            </a:endParaRPr>
          </a:p>
        </p:txBody>
      </p:sp>
      <p:sp>
        <p:nvSpPr>
          <p:cNvPr id="36" name="말풍선: 모서리가 둥근 사각형 7">
            <a:extLst>
              <a:ext uri="{FF2B5EF4-FFF2-40B4-BE49-F238E27FC236}">
                <a16:creationId xmlns:a16="http://schemas.microsoft.com/office/drawing/2014/main" id="{915ED65C-1724-40D1-A0DC-28B32550C89D}"/>
              </a:ext>
            </a:extLst>
          </p:cNvPr>
          <p:cNvSpPr/>
          <p:nvPr/>
        </p:nvSpPr>
        <p:spPr>
          <a:xfrm>
            <a:off x="5054178" y="3185980"/>
            <a:ext cx="568137" cy="424880"/>
          </a:xfrm>
          <a:prstGeom prst="wedgeRoundRectCallout">
            <a:avLst>
              <a:gd name="adj1" fmla="val 1717"/>
              <a:gd name="adj2" fmla="val 75874"/>
              <a:gd name="adj3" fmla="val 16667"/>
            </a:avLst>
          </a:prstGeom>
          <a:solidFill>
            <a:schemeClr val="accent2">
              <a:lumMod val="40000"/>
              <a:lumOff val="60000"/>
            </a:schemeClr>
          </a:solidFill>
          <a:ln w="38100" cap="flat" cmpd="sng" algn="ctr">
            <a:noFill/>
            <a:prstDash val="solid"/>
            <a:miter lim="800000"/>
          </a:ln>
          <a:effectLst>
            <a:softEdge rad="0"/>
          </a:effectLst>
        </p:spPr>
        <p:txBody>
          <a:bodyPr rtlCol="0" anchor="ctr"/>
          <a:lstStyle/>
          <a:p>
            <a:pPr algn="ctr" defTabSz="316531" latinLnBrk="0">
              <a:defRPr/>
            </a:pPr>
            <a:r>
              <a:rPr lang="en-US" altLang="ko-KR" sz="554" b="1" kern="0" dirty="0">
                <a:latin typeface="Calibri"/>
                <a:ea typeface="맑은 고딕"/>
              </a:rPr>
              <a:t>Cannot find where problems occur</a:t>
            </a:r>
            <a:endParaRPr lang="ko-KR" altLang="en-US" sz="554" b="1" kern="0" dirty="0">
              <a:latin typeface="Calibri"/>
              <a:ea typeface="맑은 고딕"/>
            </a:endParaRPr>
          </a:p>
        </p:txBody>
      </p:sp>
      <p:sp>
        <p:nvSpPr>
          <p:cNvPr id="37" name="말풍선: 모서리가 둥근 사각형 8">
            <a:extLst>
              <a:ext uri="{FF2B5EF4-FFF2-40B4-BE49-F238E27FC236}">
                <a16:creationId xmlns:a16="http://schemas.microsoft.com/office/drawing/2014/main" id="{ECA64540-A473-4FF4-975D-522087C33317}"/>
              </a:ext>
            </a:extLst>
          </p:cNvPr>
          <p:cNvSpPr/>
          <p:nvPr/>
        </p:nvSpPr>
        <p:spPr>
          <a:xfrm>
            <a:off x="4222113" y="4397205"/>
            <a:ext cx="832066" cy="320900"/>
          </a:xfrm>
          <a:prstGeom prst="wedgeRoundRectCallout">
            <a:avLst>
              <a:gd name="adj1" fmla="val 33288"/>
              <a:gd name="adj2" fmla="val -84008"/>
              <a:gd name="adj3" fmla="val 16667"/>
            </a:avLst>
          </a:prstGeom>
          <a:solidFill>
            <a:schemeClr val="accent2">
              <a:lumMod val="40000"/>
              <a:lumOff val="60000"/>
            </a:schemeClr>
          </a:solidFill>
          <a:ln w="38100" cap="flat" cmpd="sng" algn="ctr">
            <a:noFill/>
            <a:prstDash val="solid"/>
            <a:miter lim="800000"/>
          </a:ln>
          <a:effectLst>
            <a:softEdge rad="0"/>
          </a:effectLst>
        </p:spPr>
        <p:txBody>
          <a:bodyPr rtlCol="0" anchor="ctr"/>
          <a:lstStyle/>
          <a:p>
            <a:pPr algn="ctr" defTabSz="316531" latinLnBrk="0">
              <a:defRPr/>
            </a:pPr>
            <a:r>
              <a:rPr lang="en-US" altLang="ko-KR" sz="554" b="1" kern="0" dirty="0">
                <a:latin typeface="Calibri"/>
                <a:ea typeface="맑은 고딕"/>
              </a:rPr>
              <a:t>Cannot guarantee the quality of data</a:t>
            </a:r>
            <a:endParaRPr lang="ko-KR" altLang="en-US" sz="554" b="1" kern="0" dirty="0">
              <a:latin typeface="Calibri"/>
              <a:ea typeface="맑은 고딕"/>
            </a:endParaRPr>
          </a:p>
        </p:txBody>
      </p:sp>
      <p:sp>
        <p:nvSpPr>
          <p:cNvPr id="38" name="말풍선: 모서리가 둥근 사각형 10">
            <a:extLst>
              <a:ext uri="{FF2B5EF4-FFF2-40B4-BE49-F238E27FC236}">
                <a16:creationId xmlns:a16="http://schemas.microsoft.com/office/drawing/2014/main" id="{1E6F3F41-AEF9-4A54-84BC-7345642D6106}"/>
              </a:ext>
            </a:extLst>
          </p:cNvPr>
          <p:cNvSpPr/>
          <p:nvPr/>
        </p:nvSpPr>
        <p:spPr>
          <a:xfrm>
            <a:off x="5530364" y="4492268"/>
            <a:ext cx="997258" cy="322008"/>
          </a:xfrm>
          <a:prstGeom prst="wedgeRoundRectCallout">
            <a:avLst>
              <a:gd name="adj1" fmla="val -35688"/>
              <a:gd name="adj2" fmla="val -68652"/>
              <a:gd name="adj3" fmla="val 16667"/>
            </a:avLst>
          </a:prstGeom>
          <a:solidFill>
            <a:srgbClr val="99C833"/>
          </a:solidFill>
          <a:ln w="38100" cap="flat" cmpd="sng" algn="ctr">
            <a:noFill/>
            <a:prstDash val="solid"/>
            <a:miter lim="800000"/>
          </a:ln>
          <a:effectLst>
            <a:softEdge rad="0"/>
          </a:effectLst>
        </p:spPr>
        <p:txBody>
          <a:bodyPr rtlCol="0" anchor="ctr"/>
          <a:lstStyle/>
          <a:p>
            <a:pPr algn="ctr" defTabSz="316531" latinLnBrk="0">
              <a:defRPr/>
            </a:pPr>
            <a:r>
              <a:rPr lang="en-US" altLang="ko-KR" sz="623" b="1" kern="0" dirty="0">
                <a:latin typeface="Calibri"/>
                <a:ea typeface="맑은 고딕"/>
              </a:rPr>
              <a:t>Cannot find the cause of the problems</a:t>
            </a:r>
            <a:endParaRPr lang="ko-KR" altLang="en-US" sz="623" b="1" kern="0" dirty="0">
              <a:latin typeface="Calibri"/>
              <a:ea typeface="맑은 고딕"/>
            </a:endParaRPr>
          </a:p>
        </p:txBody>
      </p:sp>
      <p:sp>
        <p:nvSpPr>
          <p:cNvPr id="39" name="말풍선: 모서리가 둥근 사각형 11">
            <a:extLst>
              <a:ext uri="{FF2B5EF4-FFF2-40B4-BE49-F238E27FC236}">
                <a16:creationId xmlns:a16="http://schemas.microsoft.com/office/drawing/2014/main" id="{1BE791DE-0337-4A77-B339-E05770893EB7}"/>
              </a:ext>
            </a:extLst>
          </p:cNvPr>
          <p:cNvSpPr/>
          <p:nvPr/>
        </p:nvSpPr>
        <p:spPr>
          <a:xfrm>
            <a:off x="3583674" y="3981887"/>
            <a:ext cx="853618" cy="315464"/>
          </a:xfrm>
          <a:prstGeom prst="wedgeRoundRectCallout">
            <a:avLst>
              <a:gd name="adj1" fmla="val 65457"/>
              <a:gd name="adj2" fmla="val -32885"/>
              <a:gd name="adj3" fmla="val 16667"/>
            </a:avLst>
          </a:prstGeom>
          <a:solidFill>
            <a:srgbClr val="33C9F5"/>
          </a:solidFill>
          <a:ln w="38100" cap="flat" cmpd="sng" algn="ctr">
            <a:noFill/>
            <a:prstDash val="solid"/>
            <a:miter lim="800000"/>
          </a:ln>
          <a:effectLst>
            <a:softEdge rad="0"/>
          </a:effectLst>
        </p:spPr>
        <p:txBody>
          <a:bodyPr rtlCol="0" anchor="ctr"/>
          <a:lstStyle/>
          <a:p>
            <a:pPr algn="ctr" defTabSz="316531" latinLnBrk="0">
              <a:defRPr/>
            </a:pPr>
            <a:r>
              <a:rPr lang="en-US" altLang="ko-KR" sz="554" b="1" kern="0" dirty="0">
                <a:latin typeface="Calibri"/>
                <a:ea typeface="맑은 고딕"/>
              </a:rPr>
              <a:t>Wrong work code =&gt; cannot analyze process</a:t>
            </a:r>
            <a:r>
              <a:rPr lang="ko-KR" altLang="en-US" sz="554" b="1" kern="0" dirty="0">
                <a:latin typeface="Calibri"/>
                <a:ea typeface="맑은 고딕"/>
              </a:rPr>
              <a:t>없음</a:t>
            </a:r>
          </a:p>
        </p:txBody>
      </p:sp>
      <p:sp>
        <p:nvSpPr>
          <p:cNvPr id="40" name="말풍선: 모서리가 둥근 사각형 14">
            <a:extLst>
              <a:ext uri="{FF2B5EF4-FFF2-40B4-BE49-F238E27FC236}">
                <a16:creationId xmlns:a16="http://schemas.microsoft.com/office/drawing/2014/main" id="{B083AF20-3750-4115-8770-1424527AB987}"/>
              </a:ext>
            </a:extLst>
          </p:cNvPr>
          <p:cNvSpPr/>
          <p:nvPr/>
        </p:nvSpPr>
        <p:spPr>
          <a:xfrm>
            <a:off x="5713279" y="3358719"/>
            <a:ext cx="814343" cy="335531"/>
          </a:xfrm>
          <a:prstGeom prst="wedgeRoundRectCallout">
            <a:avLst>
              <a:gd name="adj1" fmla="val 8553"/>
              <a:gd name="adj2" fmla="val 83257"/>
              <a:gd name="adj3" fmla="val 16667"/>
            </a:avLst>
          </a:prstGeom>
          <a:solidFill>
            <a:srgbClr val="33C9F5"/>
          </a:solidFill>
          <a:ln w="38100" cap="flat" cmpd="sng" algn="ctr">
            <a:noFill/>
            <a:prstDash val="solid"/>
            <a:miter lim="800000"/>
          </a:ln>
          <a:effectLst>
            <a:softEdge rad="0"/>
          </a:effectLst>
        </p:spPr>
        <p:txBody>
          <a:bodyPr rtlCol="0" anchor="ctr"/>
          <a:lstStyle/>
          <a:p>
            <a:pPr algn="ctr" defTabSz="316531" latinLnBrk="0">
              <a:defRPr/>
            </a:pPr>
            <a:r>
              <a:rPr lang="en-US" altLang="ko-KR" sz="554" b="1" kern="0" dirty="0">
                <a:latin typeface="Calibri"/>
                <a:ea typeface="맑은 고딕"/>
              </a:rPr>
              <a:t>Cannot apply good algorithm available</a:t>
            </a:r>
            <a:endParaRPr lang="ko-KR" altLang="en-US" sz="554" b="1" kern="0" dirty="0">
              <a:latin typeface="Calibri"/>
              <a:ea typeface="맑은 고딕"/>
            </a:endParaRPr>
          </a:p>
        </p:txBody>
      </p:sp>
      <p:grpSp>
        <p:nvGrpSpPr>
          <p:cNvPr id="41" name="그룹 40"/>
          <p:cNvGrpSpPr/>
          <p:nvPr/>
        </p:nvGrpSpPr>
        <p:grpSpPr>
          <a:xfrm>
            <a:off x="1222447" y="3882787"/>
            <a:ext cx="2144474" cy="245980"/>
            <a:chOff x="2162489" y="4981962"/>
            <a:chExt cx="3465514" cy="432000"/>
          </a:xfrm>
        </p:grpSpPr>
        <p:sp>
          <p:nvSpPr>
            <p:cNvPr id="42" name="직사각형 41"/>
            <p:cNvSpPr/>
            <p:nvPr/>
          </p:nvSpPr>
          <p:spPr>
            <a:xfrm>
              <a:off x="4034894" y="4981962"/>
              <a:ext cx="1593109" cy="43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b="1" dirty="0">
                  <a:solidFill>
                    <a:srgbClr val="FF0000"/>
                  </a:solidFill>
                </a:rPr>
                <a:t>Data error</a:t>
              </a:r>
              <a:endParaRPr lang="ko-KR" altLang="en-US" sz="692" b="1" dirty="0">
                <a:solidFill>
                  <a:srgbClr val="FF0000"/>
                </a:solidFill>
              </a:endParaRPr>
            </a:p>
          </p:txBody>
        </p:sp>
        <p:sp>
          <p:nvSpPr>
            <p:cNvPr id="43" name="오각형 42"/>
            <p:cNvSpPr/>
            <p:nvPr/>
          </p:nvSpPr>
          <p:spPr>
            <a:xfrm>
              <a:off x="2162489" y="4981962"/>
              <a:ext cx="1925934" cy="432000"/>
            </a:xfrm>
            <a:prstGeom prst="homePlate">
              <a:avLst>
                <a:gd name="adj" fmla="val 28277"/>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dirty="0">
                  <a:solidFill>
                    <a:schemeClr val="accent2">
                      <a:lumMod val="50000"/>
                    </a:schemeClr>
                  </a:solidFill>
                  <a:latin typeface="Times New Roman" pitchFamily="18" charset="0"/>
                  <a:cs typeface="Times New Roman" pitchFamily="18" charset="0"/>
                </a:rPr>
                <a:t>Error in process definition</a:t>
              </a:r>
              <a:endParaRPr lang="ko-KR" altLang="en-US" sz="692" dirty="0">
                <a:solidFill>
                  <a:schemeClr val="accent2">
                    <a:lumMod val="50000"/>
                  </a:schemeClr>
                </a:solidFill>
                <a:latin typeface="Times New Roman" pitchFamily="18" charset="0"/>
                <a:cs typeface="Times New Roman" pitchFamily="18" charset="0"/>
              </a:endParaRPr>
            </a:p>
          </p:txBody>
        </p:sp>
      </p:grpSp>
      <p:grpSp>
        <p:nvGrpSpPr>
          <p:cNvPr id="44" name="그룹 43"/>
          <p:cNvGrpSpPr/>
          <p:nvPr/>
        </p:nvGrpSpPr>
        <p:grpSpPr>
          <a:xfrm>
            <a:off x="1222446" y="4174361"/>
            <a:ext cx="2144474" cy="245980"/>
            <a:chOff x="2162487" y="5474977"/>
            <a:chExt cx="3465514" cy="432000"/>
          </a:xfrm>
        </p:grpSpPr>
        <p:sp>
          <p:nvSpPr>
            <p:cNvPr id="45" name="직사각형 44"/>
            <p:cNvSpPr/>
            <p:nvPr/>
          </p:nvSpPr>
          <p:spPr>
            <a:xfrm>
              <a:off x="4034892" y="5474977"/>
              <a:ext cx="1593109" cy="43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b="1" dirty="0">
                  <a:solidFill>
                    <a:srgbClr val="FF0000"/>
                  </a:solidFill>
                </a:rPr>
                <a:t>Low data quality</a:t>
              </a:r>
              <a:endParaRPr lang="ko-KR" altLang="en-US" sz="692" b="1" dirty="0">
                <a:solidFill>
                  <a:srgbClr val="FF0000"/>
                </a:solidFill>
              </a:endParaRPr>
            </a:p>
          </p:txBody>
        </p:sp>
        <p:sp>
          <p:nvSpPr>
            <p:cNvPr id="46" name="오각형 45"/>
            <p:cNvSpPr/>
            <p:nvPr/>
          </p:nvSpPr>
          <p:spPr>
            <a:xfrm>
              <a:off x="2162487" y="5474977"/>
              <a:ext cx="1925934" cy="432000"/>
            </a:xfrm>
            <a:prstGeom prst="homePlate">
              <a:avLst>
                <a:gd name="adj" fmla="val 28277"/>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dirty="0">
                  <a:solidFill>
                    <a:schemeClr val="accent2">
                      <a:lumMod val="50000"/>
                    </a:schemeClr>
                  </a:solidFill>
                  <a:latin typeface="Times New Roman" pitchFamily="18" charset="0"/>
                  <a:cs typeface="Times New Roman" pitchFamily="18" charset="0"/>
                </a:rPr>
                <a:t>Unstandardized process</a:t>
              </a:r>
              <a:endParaRPr lang="ko-KR" altLang="en-US" sz="692" dirty="0">
                <a:solidFill>
                  <a:schemeClr val="accent2">
                    <a:lumMod val="50000"/>
                  </a:schemeClr>
                </a:solidFill>
                <a:latin typeface="Times New Roman" pitchFamily="18" charset="0"/>
                <a:cs typeface="Times New Roman" pitchFamily="18" charset="0"/>
              </a:endParaRPr>
            </a:p>
          </p:txBody>
        </p:sp>
      </p:grpSp>
      <p:grpSp>
        <p:nvGrpSpPr>
          <p:cNvPr id="47" name="그룹 46"/>
          <p:cNvGrpSpPr/>
          <p:nvPr/>
        </p:nvGrpSpPr>
        <p:grpSpPr>
          <a:xfrm>
            <a:off x="1222446" y="4472124"/>
            <a:ext cx="2144474" cy="245980"/>
            <a:chOff x="2162487" y="5474977"/>
            <a:chExt cx="3465514" cy="432000"/>
          </a:xfrm>
        </p:grpSpPr>
        <p:sp>
          <p:nvSpPr>
            <p:cNvPr id="48" name="직사각형 47"/>
            <p:cNvSpPr/>
            <p:nvPr/>
          </p:nvSpPr>
          <p:spPr>
            <a:xfrm>
              <a:off x="4034892" y="5474977"/>
              <a:ext cx="1593109" cy="43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b="1" dirty="0">
                  <a:solidFill>
                    <a:srgbClr val="FF0000"/>
                  </a:solidFill>
                </a:rPr>
                <a:t>Low data value</a:t>
              </a:r>
              <a:endParaRPr lang="ko-KR" altLang="en-US" sz="692" b="1" dirty="0">
                <a:solidFill>
                  <a:srgbClr val="FF0000"/>
                </a:solidFill>
              </a:endParaRPr>
            </a:p>
          </p:txBody>
        </p:sp>
        <p:sp>
          <p:nvSpPr>
            <p:cNvPr id="49" name="오각형 48"/>
            <p:cNvSpPr/>
            <p:nvPr/>
          </p:nvSpPr>
          <p:spPr>
            <a:xfrm>
              <a:off x="2162487" y="5474977"/>
              <a:ext cx="1925934" cy="432000"/>
            </a:xfrm>
            <a:prstGeom prst="homePlate">
              <a:avLst>
                <a:gd name="adj" fmla="val 28277"/>
              </a:avLst>
            </a:prstGeom>
            <a:solidFill>
              <a:schemeClr val="bg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92" dirty="0">
                  <a:solidFill>
                    <a:schemeClr val="accent2">
                      <a:lumMod val="50000"/>
                    </a:schemeClr>
                  </a:solidFill>
                  <a:latin typeface="Times New Roman" pitchFamily="18" charset="0"/>
                  <a:cs typeface="Times New Roman" pitchFamily="18" charset="0"/>
                </a:rPr>
                <a:t>Process that are not digitalized</a:t>
              </a:r>
              <a:endParaRPr lang="ko-KR" altLang="en-US" sz="692" dirty="0">
                <a:solidFill>
                  <a:schemeClr val="accent2">
                    <a:lumMod val="50000"/>
                  </a:schemeClr>
                </a:solidFill>
                <a:latin typeface="Times New Roman" pitchFamily="18" charset="0"/>
                <a:cs typeface="Times New Roman" pitchFamily="18" charset="0"/>
              </a:endParaRPr>
            </a:p>
          </p:txBody>
        </p:sp>
      </p:grpSp>
      <p:sp>
        <p:nvSpPr>
          <p:cNvPr id="50" name="TextBox 49"/>
          <p:cNvSpPr txBox="1"/>
          <p:nvPr/>
        </p:nvSpPr>
        <p:spPr>
          <a:xfrm rot="20958584">
            <a:off x="2813240" y="1053783"/>
            <a:ext cx="1250663" cy="209416"/>
          </a:xfrm>
          <a:prstGeom prst="rect">
            <a:avLst/>
          </a:prstGeom>
          <a:noFill/>
        </p:spPr>
        <p:txBody>
          <a:bodyPr wrap="none" rtlCol="0">
            <a:spAutoFit/>
          </a:bodyPr>
          <a:lstStyle/>
          <a:p>
            <a:r>
              <a:rPr lang="en-US" altLang="ko-KR" sz="761" dirty="0">
                <a:solidFill>
                  <a:schemeClr val="tx2"/>
                </a:solidFill>
              </a:rPr>
              <a:t>Data</a:t>
            </a:r>
            <a:r>
              <a:rPr lang="ko-KR" altLang="en-US" sz="761" dirty="0">
                <a:solidFill>
                  <a:schemeClr val="tx2"/>
                </a:solidFill>
              </a:rPr>
              <a:t> </a:t>
            </a:r>
            <a:r>
              <a:rPr lang="en-US" altLang="ko-KR" sz="761" dirty="0">
                <a:solidFill>
                  <a:schemeClr val="tx2"/>
                </a:solidFill>
              </a:rPr>
              <a:t>generation/storing</a:t>
            </a:r>
            <a:endParaRPr lang="ko-KR" altLang="en-US" sz="761" dirty="0">
              <a:solidFill>
                <a:schemeClr val="tx2"/>
              </a:solidFill>
            </a:endParaRPr>
          </a:p>
        </p:txBody>
      </p:sp>
      <p:sp>
        <p:nvSpPr>
          <p:cNvPr id="51" name="TextBox 50"/>
          <p:cNvSpPr txBox="1"/>
          <p:nvPr/>
        </p:nvSpPr>
        <p:spPr>
          <a:xfrm rot="21063675">
            <a:off x="1454916" y="2320359"/>
            <a:ext cx="1436612" cy="209416"/>
          </a:xfrm>
          <a:prstGeom prst="rect">
            <a:avLst/>
          </a:prstGeom>
          <a:noFill/>
        </p:spPr>
        <p:txBody>
          <a:bodyPr wrap="none" rtlCol="0">
            <a:spAutoFit/>
          </a:bodyPr>
          <a:lstStyle/>
          <a:p>
            <a:r>
              <a:rPr lang="en-US" altLang="ko-KR" sz="761" dirty="0">
                <a:solidFill>
                  <a:schemeClr val="tx2"/>
                </a:solidFill>
              </a:rPr>
              <a:t>Process definition/validation</a:t>
            </a:r>
            <a:endParaRPr lang="ko-KR" altLang="en-US" sz="761" dirty="0">
              <a:solidFill>
                <a:schemeClr val="tx2"/>
              </a:solidFill>
            </a:endParaRPr>
          </a:p>
        </p:txBody>
      </p:sp>
      <p:sp>
        <p:nvSpPr>
          <p:cNvPr id="2" name="텍스트 상자 1"/>
          <p:cNvSpPr txBox="1"/>
          <p:nvPr/>
        </p:nvSpPr>
        <p:spPr>
          <a:xfrm rot="21263994">
            <a:off x="2901241" y="2225675"/>
            <a:ext cx="3698320" cy="347916"/>
          </a:xfrm>
          <a:prstGeom prst="rect">
            <a:avLst/>
          </a:prstGeom>
          <a:noFill/>
        </p:spPr>
        <p:txBody>
          <a:bodyPr wrap="none" rtlCol="0">
            <a:spAutoFit/>
          </a:bodyPr>
          <a:lstStyle/>
          <a:p>
            <a:r>
              <a:rPr kumimoji="1" lang="en-US" altLang="ko-KR" sz="1661">
                <a:solidFill>
                  <a:srgbClr val="FF0000"/>
                </a:solidFill>
              </a:rPr>
              <a:t>Poor data comes from poor process</a:t>
            </a:r>
            <a:endParaRPr kumimoji="1" lang="ko-KR" altLang="en-US" sz="1661" dirty="0">
              <a:solidFill>
                <a:srgbClr val="FF0000"/>
              </a:solidFill>
            </a:endParaRPr>
          </a:p>
        </p:txBody>
      </p:sp>
    </p:spTree>
    <p:extLst>
      <p:ext uri="{BB962C8B-B14F-4D97-AF65-F5344CB8AC3E}">
        <p14:creationId xmlns:p14="http://schemas.microsoft.com/office/powerpoint/2010/main" val="29155174"/>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24.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46.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SCLabPPTv1.pptx" id="{40F6047B-5EE6-4566-BC5E-3571A2220D60}" vid="{F984BC31-79A8-492A-8888-FE7ECF3EB51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실행">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실행">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실행">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Override>
</file>

<file path=ppt/theme/themeOverride2.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BSCLabPPTv1</Template>
  <TotalTime>19168</TotalTime>
  <Words>5016</Words>
  <Application>Microsoft Office PowerPoint</Application>
  <PresentationFormat>사용자 지정</PresentationFormat>
  <Paragraphs>2130</Paragraphs>
  <Slides>55</Slides>
  <Notes>41</Notes>
  <HiddenSlides>1</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1</vt:i4>
      </vt:variant>
      <vt:variant>
        <vt:lpstr>슬라이드 제목</vt:lpstr>
      </vt:variant>
      <vt:variant>
        <vt:i4>55</vt:i4>
      </vt:variant>
    </vt:vector>
  </HeadingPairs>
  <TitlesOfParts>
    <vt:vector size="73" baseType="lpstr">
      <vt:lpstr>HY헤드라인M</vt:lpstr>
      <vt:lpstr>open sans</vt:lpstr>
      <vt:lpstr>굴림</vt:lpstr>
      <vt:lpstr>나눔고딕 ExtraBold</vt:lpstr>
      <vt:lpstr>나눔스퀘어</vt:lpstr>
      <vt:lpstr>맑은 고딕</vt:lpstr>
      <vt:lpstr>Arial</vt:lpstr>
      <vt:lpstr>Calibri</vt:lpstr>
      <vt:lpstr>Calibri Light</vt:lpstr>
      <vt:lpstr>Cambria</vt:lpstr>
      <vt:lpstr>Cambria Math</vt:lpstr>
      <vt:lpstr>Franklin Gothic Book</vt:lpstr>
      <vt:lpstr>Perpetua</vt:lpstr>
      <vt:lpstr>Symbol</vt:lpstr>
      <vt:lpstr>Tahoma</vt:lpstr>
      <vt:lpstr>Times New Roman</vt:lpstr>
      <vt:lpstr>Office 테마</vt:lpstr>
      <vt:lpstr>Chart</vt:lpstr>
      <vt:lpstr>PowerPoint 프레젠테이션</vt:lpstr>
      <vt:lpstr>PowerPoint 프레젠테이션</vt:lpstr>
      <vt:lpstr>Contents</vt:lpstr>
      <vt:lpstr>데이터 품질 향상 방법론</vt:lpstr>
      <vt:lpstr>데이터 분석 절차</vt:lpstr>
      <vt:lpstr>PowerPoint 프레젠테이션</vt:lpstr>
      <vt:lpstr>Data imperfection(분석에 적합하지 않은 데이터)</vt:lpstr>
      <vt:lpstr>Data Quality의 중요성</vt:lpstr>
      <vt:lpstr>Big-data vs. Big-process</vt:lpstr>
      <vt:lpstr>Data-Process compliance</vt:lpstr>
      <vt:lpstr>데이터 품질 요소</vt:lpstr>
      <vt:lpstr>데이터 줄이기 (Data Reduction)</vt:lpstr>
      <vt:lpstr>데이터 줄이기(Data reduction) 전략</vt:lpstr>
      <vt:lpstr>단순 데이터 수 줄이기(차원 축소의 개념과 다름)</vt:lpstr>
      <vt:lpstr>차원축소(Dimensional reduction)</vt:lpstr>
      <vt:lpstr>주성분 분석(Principal Components Analysis, PCA)</vt:lpstr>
      <vt:lpstr>주성분 분석</vt:lpstr>
      <vt:lpstr>예제 – 시리얼(Cereals) 데이터 설명 </vt:lpstr>
      <vt:lpstr>공분산과 상관계수(Covariance and correlation)</vt:lpstr>
      <vt:lpstr>공분산 행렬</vt:lpstr>
      <vt:lpstr>주성분(Principal Components)</vt:lpstr>
      <vt:lpstr>고유 벡터(Eigen vector)</vt:lpstr>
      <vt:lpstr>주성분 분석의 일반화</vt:lpstr>
      <vt:lpstr>예제 – 데이터에 PCA 적용</vt:lpstr>
      <vt:lpstr>LDA를 활용한 데이터 축소</vt:lpstr>
      <vt:lpstr>Neural Network를 활용한 데이터 축소: Autoencoder</vt:lpstr>
      <vt:lpstr>정리</vt:lpstr>
      <vt:lpstr>데이터 결측치 대체 (Data Imputation)</vt:lpstr>
      <vt:lpstr>결측치에 대한 이해</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결측 데이터 처리 방법</vt:lpstr>
      <vt:lpstr>특별한 유형의 데이터를 처리하기 위한 다중 대체 방법</vt:lpstr>
      <vt:lpstr>특별한 유형의 데이터를 처리하기 위한 다중 대체 방법</vt:lpstr>
      <vt:lpstr>특별한 유형의 데이터를 처리하기 위한 다중 대체 방법</vt:lpstr>
      <vt:lpstr>특별한 유형의 데이터를 처리하기 위한 다중 대체 방법</vt:lpstr>
      <vt:lpstr>Multiple Imputation Method for handling special types of data </vt:lpstr>
    </vt:vector>
  </TitlesOfParts>
  <Company>IdeasResearch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Yulim</dc:creator>
  <cp:lastModifiedBy>USER</cp:lastModifiedBy>
  <cp:revision>590</cp:revision>
  <dcterms:created xsi:type="dcterms:W3CDTF">2016-10-05T02:16:34Z</dcterms:created>
  <dcterms:modified xsi:type="dcterms:W3CDTF">2022-10-02T09:23:56Z</dcterms:modified>
</cp:coreProperties>
</file>