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4.xml" ContentType="application/inkml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9" r:id="rId37"/>
    <p:sldId id="302" r:id="rId38"/>
    <p:sldId id="303" r:id="rId39"/>
    <p:sldId id="304" r:id="rId40"/>
    <p:sldId id="314" r:id="rId41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FD7"/>
    <a:srgbClr val="32A1D9"/>
    <a:srgbClr val="006583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132" autoAdjust="0"/>
  </p:normalViewPr>
  <p:slideViewPr>
    <p:cSldViewPr>
      <p:cViewPr varScale="1">
        <p:scale>
          <a:sx n="100" d="100"/>
          <a:sy n="100" d="100"/>
        </p:scale>
        <p:origin x="82" y="298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5T07:41:52.007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130-187 8355,'-7'-1'344,"4"-3"1,1 1 914,2-4 1,-1 4-310,-2 0 1,0 1-899,-5 2 0,4 4 1,-2 1-1,-1 1-54,0 3 1,0 7 0,-2 2-1,2 2 0,-2 0 0,2-5 1,0 3-1,1 0-165,0 1 1,1-5 0,-1 4 0,1-3-36,3 0 1,0 2 0,2-6-112,0 1 0,2-1 87,1-4 0,4-2 0,4-5 0,1 0 123,0 0 0,0-5 0,0-2 0,3-4 49,1-1 1,1-5-1,-3-1 1,3-2 2,1 1 1,-3-1-1,0-4 1,-1 3 120,-3 1 0,-4 1 0,-2 6 0,-1-4 180,-1 3 0,2 1 0,-7 2 0,-2-1 30,-4 0 1,-2 5 0,-1 4 0,-1 2 103,0 1 1,0 1-1,-1 2 1,0 6-433,2 1 0,-4 2-1,7 0 1,-1 3 0,1 1-780,4-2 1,4-1 0,0-1-604,0-1 1,0-3 766,4 0 0,2-5 0,6 2 0</inkml:trace>
  <inkml:trace contextRef="#ctx0" brushRef="#br0" timeOffset="1196">694-233 8367,'-7'-6'64,"2"4"1,5-4-119,0 2 206,0 3 1,0-3 0,-1 8-57,-3 4 0,1 3 1,-5 0-1,1 1 205,0 0 0,-3 0 0,4 3 0,-3 1-156,1-2 0,4 0 1,-2 1-1,0 0-92,-1 0 1,4-6 0,0-1-116,1 1 1,2-3-1,2 1 1,1-2-63,5-2 1,3-3 0,1-4 0,0-4-79,-1-3 0,1-1 0,0 0 0,-1-3 92,1 0 1,-4-5 0,-1 3 0,1 0 169,-1 0 0,-2 2 1,-5 3-70,0 0 1,-3 4-1,-3 2 1,0 0 511,-3 4 1,-2 2-1,-1 2-542,1 2 0,3 4 1,1-2-1,2 0-1282,2 4 1,2-4 726,1 1 1,5-4-1,2 2 1</inkml:trace>
  <inkml:trace contextRef="#ctx0" brushRef="#br0" timeOffset="1570">764-10 8499,'-11'6'778,"2"4"1,3-2 0,0 1 38,0-1 1,3 2-1,-2-1-561,4 1 0,2-2 0,2-1-163,2 3 0,4-5-598,-2-1 0,4-3 1,0-2-1,1-3-336,0-3 1,1-5 0,2-3 0,0-2-442,-1-2 1,3 1 1140,-1-6 0,4-5 0,-1-1 0</inkml:trace>
  <inkml:trace contextRef="#ctx0" brushRef="#br0" timeOffset="1364">823-328 8595,'0'-7'2796,"0"-1"-2566,0 5 0,0 3 0,0 8 1,2 2-94,1 2 1,-2 6-1,4 1 1,-5 3-144,0 2 1,0-1-1,0 0 1,0 1-183,0-1 0,0-3 0,0-2 0,0 0 2,0 1 0,-3-5 0,-1 2-799,2-3 0,0-1 0,1-2 274,-3-2 1,2 2 0,-3-3 0</inkml:trace>
  <inkml:trace contextRef="#ctx0" brushRef="#br0" timeOffset="2239">952-222 8355,'-7'5'-14,"-3"-3"0,4 3 0,-2-1 1306,0 0 1408,1 5-2596,-1-8 0,8 4 1,8-6-265,3-3 0,1 1 1,0-3-1,-2-1-142,-2 1 0,2 3 1,-2-2-219,2 0 1,1 2 369,-3-5 553,-3 5 1,-5 0-132,0 6 0,-1 5 0,-2 3 1,-2 3-70,-1 1 0,-2-2 0,-1 4-26,2 0 1,3-1 0,-3 5 0,2-6 0,1-1-212,-1 2 0,3-7 0,-1 3-255,2-2 0,2-3 0,2 0-10,6-3 0,-3 1 0,2-5 0,1 0-120,1 0 0,1-6 1,-2-2-1,0-3-131,4-5 1,-1 2 0,3-5 0,-2 3 187,-1 1 0,0-2 1,-1 1-1,-3 2 331,-5 1 1,3 5 35,-3 1 0,-4 4 0,-7 0 129,-2 6 1,0 0 0,1 4 0,1 1 397,-2-2 0,4 5 1,-2-4 523,-2 4 0,6-3 666,-1 0-1577,4 0 1,7-3 0,1-5-441,4-7 0,5-5 1,-1-1-1,0-4 136,-3 3 1,-1 1 0,-2 3 0,-2 1-664,-2 1 1,3 0 207,-5-3 2104,2 3-1036,-5 4 0,0 5 1,0 2-146,0 6 0,0 1 1,0 2-1,0 0-97,0-1 1,0 2 0,0 1 0,0 3-451,0-4 0,0 1 0,0-3-1309,0 1 1,1-5 104,2-3 1,0-3 1290,5-1 0,-5-10 0,2-4 0</inkml:trace>
  <inkml:trace contextRef="#ctx0" brushRef="#br0" timeOffset="2415">1258-280 8355,'0'-12'625,"0"0"0,3 4 541,2 0 1,-2 6 0,-3 4-709,0 8 0,0 8 0,0 6-345,0 3 1,-3 0 0,-2 6 0,2 0-239,3 1 0,0 3 0,0-9 0,0 2-902,0-2 0,0 3 1,0-5-379,5-3 0,1 0 0,6-4 0</inkml:trace>
  <inkml:trace contextRef="#ctx0" brushRef="#br0" timeOffset="2893">1739-304 8355,'-12'0'361,"4"0"498,0 0 1,5 1 0,-4 4-353,2 2 0,1-1 1,4 2-1,0 3 0,0 2-330,0 2 0,0 6 0,0-1 1,1 2-271,4 1 0,-4-1 1,4-1-1,-1-6-574,-1-2 0,5 3 0,-2-2 0,-1-2-2857,0-3 2963,5-7 0,-4 10 0,6-6 1</inkml:trace>
  <inkml:trace contextRef="#ctx0" brushRef="#br0" timeOffset="3700">1926-375 8644,'-4'-7'1222,"-4"-1"0,2 4 1070,3-4-2161,1 5 0,4-2 1,1 5-1,5 0-289,2 0 1,2 0-1,0 0 1,0 0-68,0 0 0,0 0 0,-1 0-179,1 0 0,-6 1 0,-2 3 0,-2 4-68,-2 2 1,-2 7-1,-2-1 1,-4 1 407,-2 0 1,-1-1-1,-1-3 1,0 1 236,0 2 0,0 0 0,0-6 1,2-1 100,2-1 1,-1-4 269,6 4-425,-2-6 1,7 0 0,2-8-1,4 0-215,2-3 0,1-1 1,1-1-1,0 2 46,0 1 1,-4 1 0,0-1-1,0 4 313,-2-2 171,5 4 0,-10 2-157,2 9 0,-1 1 1,-4 2-1,0 0-14,-2 0 0,-4-1 0,4 1 0,1 0-169,-3-1 1,5 1-187,-3 0 0,3-1-245,1 1-68,0-5 1,1-2 0,3-5 129,4 0 0,-3-2 1,0-1 180,1-5 1,-2-3 0,5 0 21,0-1 0,-6 1 0,4 2 1544,-2 2-1090,-1 4 0,-4 0 0,0 6-359,0 5 1,0 2 0,0 2 0,0 0-43,0-1 1,0 5 0,0 0 0,0-2-1,0-1 0,-1 3 0,-2 0 0,0-2 126,0-1 0,-3 3 0,3-1 79,0-1 0,2-5-67,1 0 1,5-7-1,3 1-94,2-6 1,6-3 0,1-8 0,0 0-11,0-1 1,2-1 0,-3 4 0,-2 2-334,0 2 0,-7-1 0,-1 3-466,0 0 1,2 5-607,-4 1 1,-1 5 463,-7 6 1,-4 1 0,-3 0 0</inkml:trace>
  <inkml:trace contextRef="#ctx0" brushRef="#br0" timeOffset="4491">2490-292 8355,'-16'0'297,"2"0"1,2-2 0,10-1 788,4 0 0,6-5 1,4 3-1,5-4-872,7-3 1,1 0 0,6-3 0,0 1 0,-1 1-1183,-2-2 0,-8 6 1,-1-2-1791,-3 4 2109,1 4 1,-11 4 0,-3 3-1,-6 3 513,-5 4 0,-2 1 1,-2-1-1,1 1 1,-3 0 231,-2 0 1,3-2 135,-2-2 1,1 1-1,3-5 26,-1-1 0,5-2 0,0 0 1649,2 4 0,1-3-1316,4 6 1,0 0-1,1 2-378,3-2 1,-2 2-408,7-2 1,-3 3-1,2 1 1,-4-1-1,-3 1-2282,-1 0 1134,0-1 0,2 0 954,1-4 0,3-7 0,6-6 1</inkml:trace>
  <inkml:trace contextRef="#ctx0" brushRef="#br0" timeOffset="4772">2667-257 8355,'4'-8'47,"-1"0"1,2 4 0,-4-4 200,2-1 1,0 3-1,4-2 1,0-1 0,-2-2 127,-1-1 1,5 5 0,-4 0 0,1 3 0,2 6 0,-1 4 0,-3 6 0,-3 4 50,-1 3 1,-4 2-1,-2 0 1,0-2-141,-3 3-335,3 0 1,-3-4 0,6-2 0,0-4-345,2 0 1,1 0 6,0 0 0,1-5 0,3-5 0,4-4 64,3-7 0,2-1 1,1-2-1,2 0 55,-2-5 0,-1 5 0,-1-5 0,-1 1-64,1 0 0,-2 1 0,0 3 0,-4-1-156,-1-3 1,4 4-1,-6-5 1,0 4 260,-2 1 1,4-4-1,1-3 1</inkml:trace>
  <inkml:trace contextRef="#ctx0" brushRef="#br0" timeOffset="5245">2889-198 8505,'-11'18'288,"-1"-2"1,0-3 0,1 2 0,-1 1-1,1-2 116,4-1 0,-2-1 0,4-1 0,3 1 655,1 0 1,2-1-1181,3-4 0,6-1 1,6-6-1,0-3-582,1-5 0,0 1 0,4-9 1,-2 2-462,2-2 0,2-3 0,0-4 1</inkml:trace>
  <inkml:trace contextRef="#ctx0" brushRef="#br0" timeOffset="5077">2889-457 8364,'0'-11'1828,"0"5"0,0 6-1376,0 6 1,0 2-1,0 1 1,0 2-250,0 4 1,0 4-1,0-2 1,0 2-171,0 1 1,0 2 0,0 2 0,0-2 0,0-1-303,0-2 0,0-3 0,0 2 143,0 0 1,0-3 0,2-3-2154,2-1 0,-2-2 1617,1-2 0,0-8 0,0-1 0,0-4 576,0-7 1,-2 1-1,-1-5 1,0 2 329,0-1 1,0 1 0,0 3 534,0 0 0,0 0 329,0 1 0,0-1-868,0 0 0,2 4 0,2 1 1,2 1-1,2 0-853,0 2 0,0-2 1,4 4-403,-1-2 0,-4 0 1,1 5 720,-4 3 0,1 2 0,-5 6 1</inkml:trace>
  <inkml:trace contextRef="#ctx0" brushRef="#br0" timeOffset="5662">3113-375 8355,'-12'-4'1062,"0"2"0,6-8 1,3 1-1,6-1-661,4-2 1,4 4 0,2 1 0,2-2-556,0-2 0,2 0 0,-2 4 0,0 2-156,-1-1 1,0 5-1,-2-3 1,-1 4 132,1 4 0,-6 3 1,-2 5-1,-2 3 24,-2 1 0,0 9 1,-2-2-1,-2 2-35,-4-1 0,-2 0 1,-1-2-1,-1-2 1,0-3-583,0-1 0,4-2 282,0 2 0,2-7-338,-2-2 0,2-5 796,6-2 1,0-2 0,0-5 189,0-2 0,0 2 0,2 1 0,1-1 3131,1 0-1773,-1 4 1,3-6-1213,2 6 0,-2-1 0,2 4 0,1 0-361,2 0 1,1 0 0,-1 1 0,1 2 0,0 0-1326,-1 0 0,1-1-468,0-2 1,-1 3 1452,1 1 1,0 1 0,0-5 0</inkml:trace>
  <inkml:trace contextRef="#ctx0" brushRef="#br0" timeOffset="6059">3348-280 8554,'-7'-2'923,"3"-2"-269,3-4 0,1 2 0,0-4 0,0-2-624,0-1 0,5-3 0,2 3 0,5-1 0,-1-2 0,0 1-825,-3 2 0,2 2 446,-2-1 1,-2 4 2,2 1 1,-1-1 843,5 1-317,-5 2 1,2 10 0,-4 2 0,-3 4 220,-1 1 1,-1 3 0,1 3 0,2-2-92,1 2 0,0 1 0,-4-2 0,0 1-187,0 3 1,0 0-1,0 0 1,0-2-83,0-3 0,0 4 1,0-4-1,0-2-23,0-1 0,1-2 1,4 0-1,1-2-81,0-1 0,5-5 1,-4 0-1,4-1-117,1-2 0,-1-2 1,1-1-1,0-6-116,-1-1 0,5-5 0,-2-1 1,-2 0 113,-3-1 1,-6 4 0,1-2 273,-2 2 1,-9 6-1,-4 3 1,-4 3-69,-3 1 0,-2 1 0,-2 3 0,1 4-582,1 3 0,6 2 0,0 1-570,5 2 1,-2-1-1,4-3 1</inkml:trace>
  <inkml:trace contextRef="#ctx0" brushRef="#br0" timeOffset="6865">3700-562 8355,'-12'-8'371,"0"1"1687,1 2 0,4 0-1787,3 0 1,4 4-1,4-1 1,4 3-214,2 3 0,2 1 1,1-1-1,2 3-1048,1-1 0,-1 3 0,-3-3 0,0-1 38,-1 0 0,-3 3 0,-1-3 0,-3 2 787,-1 2 0,-1 1 0,-4 2 1,-2 0 192,-4 0 0,-2-2 0,-1-1 0,-1-2 1,0-1-1,0-1 747,0 1-124,0 3 0,5-8 0,-1 2 1086,-1-1 0,-2-2-429,0 0-1371,4 0 1,3-2-1,8-1-164,4-5 0,2 1 1,2 1-1,0 0 0,-1 0-217,1 1 0,0 1 193,0 4 1,0 0-1,0 0 203,-1 0 0,-4 1 0,-4 4 0,0 1 168,1 0 1,-3 5-1,3-4 1,-4 5-34,-4 4 0,2-2 0,-6 2 0,0 0 71,2-1 0,-4 5 1,6-5-1,-2 0 98,1-2 1,-1-5 0,5 0-433,-4 1 0,2-4-34,8-1 0,1-2 0,7-4 0,1-2 111,2-4 0,1-7 1,-2-3-1,0 0-151,0 1 0,-6 0 0,-3 2 1,-1 1 264,-2 0 1,-2 2 107,-1 1 1,-5 4 0,-3 3-446,-2 3 0,0 2 0,1 2 0,1 3-860,4 0-182,-1-3 1179,5 1 0,0-8 0,0-3 0</inkml:trace>
  <inkml:trace contextRef="#ctx0" brushRef="#br0" timeOffset="7526">3947-198 8355,'-16'11'0,"0"1"247,2 0 0,-3-4 410,1-1 1,1 0 0,3 1 799,0-5-1194,6-1-346,0-2 0,8-5 0,2-3 0,4-3 21,2 0 1,2-1 0,-1 0 0,1 2-37,0 2 1,3-2-1,1 3 1,-1 0 143,-2 4 0,-1 2 1,-1 1-1,0 0 130,1 0 1,-3 0 0,-3 1 0,1 2 43,-1 6 0,-3 1 0,0 2 0,-1-1 0,-2 1 51,0 0 1,0-1 0,0 1-35,0 0 0,0-4 1,0 0-189,0 1 1,1-4-110,3-1 0,3-3 1,4-2-1,1-3-2,0-4 1,1-4 0,2-2-915,0-2 0,6-5 0,-3 2 0,1-4-307,1-5 0,0 3 0,3-3 0</inkml:trace>
  <inkml:trace contextRef="#ctx0" brushRef="#br0" timeOffset="7048">3888-539 8208,'6'-19'7,"-2"4"0,-2 2 0,-1 1 1,1 0 1237,2 0 0,1 5-58,-5-1 1,4 7-890,5 1 0,-3 10 0,0 10 0,0 2-197,-4 2 0,1 3 0,0 0 0,0 0-49,0-3 0,-1 0 1,-1-3-1,1 1 1,2-2-894,-1 0 1,2-3-1,-1-1 1,-1-3-2896,-3-1 1986,0 0 1655,0-6 1,6-1-1,0-5 1</inkml:trace>
  <inkml:trace contextRef="#ctx0" brushRef="#br0" timeOffset="7232">3993-375 8355,'0'-7'973,"0"-1"-316,-5 0 1,4-4 0,-2 1 0,5 2 0,3 3-876,1 1 1,2-3 0,4 4 0,0 0-45,0-1 0,-1 4 0,1-4-1045,0 5 0,-1 10 0,1 3 0</inkml:trace>
  <inkml:trace contextRef="#ctx0" brushRef="#br0" timeOffset="8890">4757-527 8337,'-16'4'0,"1"4"323,0-2 1,2 1-1,1-5 1096,0 2 1,1 0-1041,-1-4 1,7 0 0,5-1-300,7-3 0,3-3 1,1-3-1,3 1 0,0 2-390,2 2 1,0-3 0,-5 4 0,1 1-319,0 3 0,-2 0 546,-2 4 1,-3 3-1,-5 5 1,0 0-1,0-1 253,0 1 0,-1 3 1,-2 2-75,-1-3 1,-4-1 0,4-2 0,-2 1 222,1 0 0,1-1 0,4 1-254,0 0 0,0-4-252,0 0 1,1-5-1,3 0-164,4-2 0,3-5 0,0-4 0,3-3 113,1-1 0,-2 0 1,3-1-1,-4-2-23,0-4 1,0 2 0,-2 0 0,-1 5 669,-6 0-51,-2 5 1,-5 2 0,-5 7 0,0 1-121,2 5 1,-2 3 0,3 0 0,1-2 458,-1-2 0,3 1-598,3 4 0,0-1-380,0 1 1,1-2 0,1 0-461,3-2 137,4-5 409,-3 1 1,2-4 101,0 0 0,-4-4 0,2-5 1,0-1-30,-4-2 0,4 0 0,-1 1 1,1-2-23,3-3 1,0-1-1,1-4 1,-2 1-110,1-1 1,0 0 0,0-2-1,-1 3 116,1 0 0,0 2 1,0-3 311,-1 1 0,-5 6 1166,6-2-482,-7 9 1,4 2-418,-6 10 1,0 4 0,0 8-1,0-2-169,0 2-1,0 1 1,0 5 0,0 1-107,0 0 1,0 0-1,0-1 1,0-1-58,0-3 0,0 4 1,1-5-1,1 0-450,2-3 0,2-1 1,-4-3-3807,2 1 3335,5 0 1,-3-7 0,1-6-1,-2-8 536,-5-5 1,0-7-1,0 1 1,0-1 274,0 2 0,0-2 0,0 5 0,0 2 146,0 1 0,0 5 0,0 0 1260,0-1 1,0 2-30,0-1 1,0 5-1152,0-5 1,6 5-1,2-2 1,2 1-728,2 0 0,-4 0 0,-1 4 1,2 0-730,2 0 1,-1 2 616,-1 1 1,-5 9-1,-4 7 1</inkml:trace>
  <inkml:trace contextRef="#ctx0" brushRef="#br0" timeOffset="8030">4792-751 8355,'-8'0'541,"2"2"771,0 2 1,-2 2-901,5 6 0,-1 0 0,4 0 0,0-1-621,0 1 0,1-2 0,3 0 0,4-4-548,3-1 1,0 4 0,1-6 0,0 0-138,-1-2 1,1-1-1,0 0 1</inkml:trace>
  <inkml:trace contextRef="#ctx0" brushRef="#br0" timeOffset="9274">5051-292 8545,'-19'10'0,"3"-1"0,4-2 680,0-2 0,0-1 0,0-4-103,0 0 0,8-2 0,4-1-337,6-5 0,8-4-309,2-4 1,3 4 0,-3-4 0,0 4 0,-1 3 0,1 2-413,-1 2 1,-3 1 488,0 4 0,0 2 0,0 1 14,0 5 1,-5 2 0,0 2-1,-2 0 1,-1 0 422,1 0 1,-3 0-961,1-1 1,-2 1-2038,-1 0 1684,0-6 300,6-6 0,-4-6 0,2-6 1</inkml:trace>
  <inkml:trace contextRef="#ctx0" brushRef="#br0" timeOffset="9510">5297-715 8355,'4'-8'1403,"-1"1"-964,2 4 1,-4-3 0,2 6 46,0-5 1,3 4 0,-3-5-113,6 1 1,1 4-850,2-3 0,-4 3 0,-1 2 0,1 3 241,-2 4 0,0-1 0,-6 2 1,0 3 187,0 2 1,-4 5 0,-1-2 0,-1 0 399,1 0 1,-2 0 0,2-2 0,4 0 415,-1-1 1,2 0-533,0-2 0,2-5-177,1 1 0,3-7 1,6 1-1,0-8 0,1-2-441,3-1 1,-3-7 0,2 2 0,-2 0-181,-1 0 0,-1 0-3263,1 7 2914,0-4 0,-6 7 909,-6 4 0,-11 9 0,-8 9 0</inkml:trace>
  <inkml:trace contextRef="#ctx0" brushRef="#br0" timeOffset="9786">5262-375 8355,'-11'8'1793,"4"0"-1227,-4-5 0,11 2 0,2-6 0,8-3 0,7-4-548,1-3 0,5-1 1,-4 1-1,3-1-552,1 0 0,1 1 0,-2 0 0,-1 2-529,-1 2 0,-6 4 1,2-2 449,-4 5 0,-5 0 1,-3 5 573,-3 2 0,-4 4 0,-3 1 1,0-2 280,-3-2 1,0 2 0,0-2 0,0 2 491,0 2 0,4-4 0,1 0-175,-2 1 0,4-2 1,-2 1-1,4 1-13,0 1 0,0-2-3370,0 0 1904,0 0 1,4-2-1,4 0 1</inkml:trace>
  <inkml:trace contextRef="#ctx0" brushRef="#br0" timeOffset="10273">5484-375 8355,'8'-4'67,"-5"-5"0,-2 3 0,-1-2 1646,0-2 1,0 4-900,0-1 0,2 2 0,2-1-601,4 1 1,2 1-305,2 4 1,-4 5 0,-1 3 0,-3 2-1,-1 3 1,-1 2 0,-4 1 0,-1 2-356,-1-1 0,-5 2 0,1-2 0,-2 1 0,-2-2-569,0-2 800,0 0-53,1-2 702,4-6-355,2-1 0,7-9 0,1-1-5,0-2 0,3 4 0,-4-1 333,2-2 1,5 5-325,-1-3 1,-1 1 0,0 1-157,2-2 1,2-4 0,1 4-92,0 2 0,-1 1 242,1 1 0,-2 1 1,-2 2 221,-4 5 0,2-1 1,-3 1-45,0 1 0,-2 2 96,-1 0 0,0-3-242,0 0 1,5-6-1,4 1-280,0-6 0,0 1 0,-2-6 0,4-2 0,1-4 0,4-2-410,-1-3 1,-2 0-1,-1-6-192,0-2 1,-2-2 0,2-4 0,0 2 40,0-1 1,0-3 0,0 0 0</inkml:trace>
  <inkml:trace contextRef="#ctx0" brushRef="#br0" timeOffset="11076">5790-387 8463,'-5'-11'5171,"4"-1"-4358,-5 6-730,6 0 0,6 10 0,0 2 1,3-1-249,-2 0 0,-3 3 1,3-3-325,2 2 1,2-4-1,1 0 15,0-2 1,-1-2 0,1-2 0,0-6 177,-1-1 1,-2-2 0,-1-1 0,1-1 133,1-2 1,2-3-1,-2 1 1,-1 2 2,-1-1 1,-2-3 0,3 4 0,-2-2 380,-2 1 1,3-2-1,-2 3 1,-2 2 406,2 0 1,-1 4-1,-2 1 379,1 1 0,1 6-727,-1-3 0,-3 10 1,4 2-1,-5 5 8,0 4 0,0 2 1,0 7-1,0 1-94,-5 1 1,4 5 0,-3-5-1,2-2-206,2-4 0,0 1 0,0-4 0,2 1-647,2-4 1,-1-2-506,4-1 1,1-5 262,4-4 1,-6-6 0,-2-5-1,-2-4 430,-2-3 1,0 0-1,0-3 1,0 0 0,0 4-1,0 1 885,0 2 1,0-1 0,0 0 0,0 0 240,0 1 0,5 3 1,2 4-1,4-1 310,1 2 1,-1-5 0,3 3 0,0 0-1327,2-1 0,3-2 1,-3 4-1,-2-2-1442,0 1 0,2-5 0,3 4 0</inkml:trace>
  <inkml:trace contextRef="#ctx0" brushRef="#br0" timeOffset="10683">5826-657 14641,'11'8'-1,"1"1"0,-5-6 0,2 5 0,0 1-61,1 1 1,-2 2 0,-2 0 0,0 1-334,-3 2 1,2-1 0,-1 3-1,-2-2 1,-2 2-809,-4 1 1,-3 1-1,-4 0 1,1-3-460,2-3 1608,-8-1 1,8-1-1,-9 1 1</inkml:trace>
  <inkml:trace contextRef="#ctx0" brushRef="#br0" timeOffset="11858">2079 518 8355,'-10'-1'0,"1"-1"1016,1-3-326,5 1 0,-6 6 1,6 2-1,0 3 0,2 4-547,1 1 1,0-1 0,1 1 0,2 0-545,0 0 0,3-1 0,-3 1 0,0 1 88,0 3 1,3-4 0,1 5-1798,-1-4 0,1-3 1884,-3-2 1,-3 2-1,4-3 1</inkml:trace>
  <inkml:trace contextRef="#ctx0" brushRef="#br0" timeOffset="12221">2326 506 8355,'0'-6'1112,"0"2"1,-1 6 0,-2 3-777,0 2 0,-3 1 0,3 4-303,0 0 0,-1-1 1,4 1-301,0 0 0,0 0 0,0-1-132,0 1 0,5 0 0,3-2 74,2-2 0,2-3 0,1-5 0,2 0-27,0 0 0,2-5 0,-3-3 1,2-2 167,-2-2 1,0-4-1,-3 1 1,0 0 329,-4 2 1,-2 2 0,-5-1 0,0 0 270,0 0 0,-5 6 1,-4 2-1,-4 2-161,-2 2 1,-3 0 0,4 0 0,-2 2-89,2 2 1,1-1 0,3 4-1,1 1-1701,1-1 1,5 3 902,0-2 0,6-3 0,3 0 0</inkml:trace>
  <inkml:trace contextRef="#ctx0" brushRef="#br0" timeOffset="12643">2526 683 8355,'-12'3'1077,"0"1"0,4 1 1,1-1-310,-2 4 1,3-1 0,2 1-705,3 1 0,1 1 0,0 1-91,0 1 1,0-3 0,1-3 0,3 1-642,4-1 0,2-3 0,2 0 1,1-1-1,1-4-519,3-1 1,3-4-1,-2-6 850,1-2 0,3-4 0,-4-4 1</inkml:trace>
  <inkml:trace contextRef="#ctx0" brushRef="#br0" timeOffset="12434">2538 389 9127,'0'-12'0,"0"0"0,0 1 2363,0-1-1929,0 5 0,5 4 1,1 6-202,1 6 1,2 6-1,-4 6 1,0 3-235,0 4 1,-1 3 0,-4-2 0,0 0-445,0-1 0,0 0 0,2-5 0,1 0-497,0-4 1,1 1 0,-4-3-1099,0-3 1703,5 0 0,2-3 0,4 0 0</inkml:trace>
  <inkml:trace contextRef="#ctx0" brushRef="#br0" timeOffset="13299">2737 506 8355,'-7'-5'582,"3"4"-281,-2-5 0,4 5 919,-1-3 1,2 2 0,2-5-1362,2 2 1,5-4 0,3 2 0,1 0-512,0-1 1,3 1 0,1-2-277,-1 1 0,-3 1 765,0 0 1,-5 8 0,-4 9 407,-6 5 0,-3 5 1,-3-3-1,2 1 1,-2 1 463,-2 0 1,0 1 0,2-4-221,2-2 1,4 4 0,-2-4-1,1-3-392,0-2 0,0-1 0,4 4 0,1-1-310,3-4 0,-1-1-122,4-6 1,1 0-1,4-1 1,0-2-671,0-2 1,-1-5 0,1 0 0,0-4 404,-1 0 1,1 0 0,-1 3 0,-3-1 532,-4 0 1,1 0 66,-1 1 0,-1 3 116,-3 0 1,-1 6 0,-2-3 1325,-5 4 0,2 2 1567,3 4-2239,-4-4-747,5 4 1,2-10 0,9-2-1,0-1-185,3 1 1,-1-2 0,-2-3 0,-1 1-1357,1-1 0,2 0 1093,1 0 1,-3 2 0,0-2 474,0 5 1,-6 2 333,5 5 1,-4 0 0,2 0 0,0 5 182,-3 2 1,-2 8-365,-1 1 0,0 3 0,2-2 1,0 0 171,2 1 0,0 1 1,-4-4-1,0-1-979,0 0 1,2 2-71,1-1 1,0 0 0,3-9 0,0-6-163,-4-6 1,5-5-1,-1-1 1</inkml:trace>
  <inkml:trace contextRef="#ctx0" brushRef="#br0" timeOffset="13484">3136 354 13218,'-6'11'0,"2"3"385,2 1 0,7 4 0,-2 3 1,1 1-364,1-3 0,-2 5 0,3-1 0,1 1-219,0 0 0,-1-2 1,3 1 335,-1-1 0,-5 0-2340,1-4 1,3 3 0,-1-4 0</inkml:trace>
  <inkml:trace contextRef="#ctx0" brushRef="#br0" timeOffset="13957">3676 389 8355,'-1'-8'927,"-2"0"1,1 4-259,-2-3 1,3 9 0,1 3 0,0 8-486,0 6 1,0 5 0,0 0 0,0 2-370,0 2 1,1-3 0,2-4-1,2-2-1118,2-3 1,0 0 164,5-4 0,5 0 0,1-1 1</inkml:trace>
  <inkml:trace contextRef="#ctx0" brushRef="#br0" timeOffset="14938">3935 272 8593,'-11'-2'995,"-1"-2"1,3 3 0,3-4-258,0-1 1,4 6-1,6-5-850,4 4 1,3 1 0,1 0 0,0 0-15,4 0 1,-3 4-1,3-1 1,-4 2-1,0-2 1,-2 3-1268,-1 0 1,-4 2 1041,-5 4 0,0 0 0,0-1 0,-2 1 245,-1 0 1,-4 3-1,-5 1 1,0-1 336,0-2 1,-3-3 0,0-1 494,0-1 0,3-5 418,0 1-973,5-4 0,2 0 1,6-3-285,3-1 1,3-5 0,5 3-13,-1-1 1,-3 2 0,0 5 0,1 0 0,1 0 81,1 0 0,-2 0 1,-3 0 120,0 5 1,-2-3 0,-1 6 150,2 1 0,-2 1 1,-3 2 61,0 0 0,-2 0 1,1-1-130,-4 1 1,0 0-1,3 0-73,-3 0 0,1-5-828,4 1 334,0-5 1,0 1 137,0-8 1,4-2 241,1-6 1,2 4 0,-1 1-38,0 2 1,-3 0 82,0 1 1,4 3 327,1-3 1,-1 2 0,-1 4 0,0 0-185,1 3 0,-4 2 0,4-2 0,0 2-113,0 2 0,-4 2 1,0 1-1,-2 3-31,-1 0 0,0 6 1,-1-5-1,-2 1 116,0 0 0,-6-1 0,4-4 0,0 0 375,0 0-433,1-6 1,5-3 0,5-8-110,6-7 1,0-1 0,8-5-1,-1 1-118,-1 3 0,5-3 0,-4 2 0,0 0-1015,0 2 0,-3 5 1,2 1-2,0 2 1,12-19-1,2-3 1</inkml:trace>
  <inkml:trace contextRef="#ctx0" brushRef="#br0" timeOffset="15685">4686 318 8355,'-12'0'752,"1"0"1,1 2-494,2 1 1,5-3 0,9 0-1,6-6 1,2-4 0,4-2-442,1 0 1,4 1-1,1-1 1,1 1 0,-2 2-1,-4 2 1,-5 2 0,-2 3-1431,-1 0 1639,-56 50-9,37-37 1,-20 16-1,2-3 673,23-20 1,1 5 0,0-2-1,3 1-111,3-1 0,5 0 1,-2 2-546,-1-2 1,4 2 0,-1 1-330,1-2 1,-4 2-521,-1-2 1,-4 2 217,-1 2 1,-1-5 0,-2-2-1072,-1 0 1254,0-3 1,-1 2-1,-2-4 1</inkml:trace>
  <inkml:trace contextRef="#ctx0" brushRef="#br0" timeOffset="16550">4898 318 8355,'-12'7'4465,"6"-2"-4036,-5-5 0,10 2 0,-4 1-495,4 6 0,1 1 1,0 1-156,0 1 0,0 0 0,-3 0 0,-2 3-32,3 1 0,-5 1 0,1-3 0,-2 2 0,2-2-20,0-1 0,-1-1 473,3 0-239,0 0 1,6-6 0,1-3 0,5-6 15,2-5 1,2-6-1,0-2 1,-1 2-28,1 0 1,0 3 0,1-1 0,2 0-135,0 0 1,0 2 0,-4-2 0,-2 0-54,-1 0 0,0 4 0,4 0-750,0-1 0,-6 2 0,0 0 151,-2-2 3457,-2-2-2621,3-21 0,-5 15 0,0-10 77,0 9 0,-4 10 0,0 1 1,1-5-1,3 0 0,0-3 0,0 0 747,0 2 0,0 1 0,0 1 1,0-1 31,4 5 1,-1 3-732,5 8 0,-5 3 1,2 11-1,-1 4-72,-1 4 1,2 6 0,-5-4 0,0 1 0,0 1-1,0-1 1,1 0 0,1-3-340,2-1 1,0-3 0,-4-3-1,0-3 1,0-4-1315,0 0 0,0-3 0,2-3-528,1 0 1988,-1-8 0,3-5 1,-5-5-1,-1-1 0,-2-1 128,-1-1 0,-1-5 0,2 3 0,-2 0 12,-2 0 0,4 5 0,0 5 1114,2-2 1,1-2-563,0-1 1,4 2 0,5 1-144,1 0 1,4 6 0,-1 0-1,4 2-593,-3 1 1,-1-5-1,-1 2-1103,-1 0 1,-3 3 1506,0 5-153,-41 38 1,-15 8-1,23-21 1,-11 8-1,-2-1 1,5-6 680,24-20 0,-1-4 1,3 1-1,-1 1-287,0 2 1,6-4 0,-1 2-1,6-1 1,5-2-142,2-2 0,6-3-474,-1-1 1,7-1 0,-3-2-1,3-2-707,2-2 1,-1-5 0,0-3 0,0 0-368,-4-2 0,9-2 0,-4-5 0</inkml:trace>
  <inkml:trace contextRef="#ctx0" brushRef="#br0" timeOffset="17353">5274 272 8355,'-5'-9'1332,"2"1"1,-1 1 0,4-5-588,0 0 0,6 2 1,3 1-614,5 1 0,-1 0 0,2-4 1,0 2-1,0 2-311,0 4 1,0 3-99,-3 1 1,-6 10 0,-1 5-1,-5 3-42,-5 2 1,-1-1 0,-7 5 0,-1-1-15,-1 1 1,-3-1-1,3 0 1,0-3-233,0-1 1,4-4 0,2 1-1066,1-4 1112,6-4 0,-4-5 1,7-5-1,2-4 504,1 0 0,4 2 0,-3-2 0,1-1 322,-2 0 1,1 5 3365,0-3-2187,-4 5 1,5 0-1183,-1 0 0,1 0 0,6 0 1,-1 0-1,1 0 0,0 0-338,-1 0 0,5 0-146,0 0 1,3-2-1,-3 0 1,-2-4-391,-1 0 1,-5 3 0,-2-2-1,2 1-4420,-2 0 6556,-3-5-1567,-20 3 0,11-1 0,-14 4 0,8 1 577,2 2 1,3-1-72,2-4 1,5 3 0,0-6 0,0-1 0,0-1-389,0-2 1,5 0-1,2 1 1,5-1-51,-2 0 1,2 0-1,0 0 1,-1 2-128,1 2 0,0-1 0,-1 3 1,-1 2-1482,-3-1 0,-3 0 1348,3 5 1,-3 0 584,4 0 1,-5 5-1,0 4 1,-1 0 41,-2 3 1,0 0 0,0 0 0,0 0-33,0 0 0,0 5 0,0 1 0,0 1-184,0 1 1,0 0 0,0 3-1,0-1-263,0-2 0,1 2 0,2-4 0,0 1 4,0-4 1,0-2-1,0-1 1,2-2 20,2-2 1,0 1-1,5-5-166,0-1 1,1-7 0,1-4 0,2-4-183,-2-3 1,2 0 0,-3-3 0,-3 0-10,1 0 0,-6 3 0,-1-1 0,-4 4 347,-4 0 1,-7 2 0,-6 2 0,-1 4 113,-2 2 1,-6 6-1,-1 3 1,1 2-245,6 4 0,-2 2 0,7-3 0,0-2-902,2 2 1,7-4 424,2 0 0,2 0 0,2 3 1</inkml:trace>
  <inkml:trace contextRef="#ctx0" brushRef="#br0" timeOffset="18245">5814 200 8330,'-14'9'71,"-1"-1"0,2-6 1,-3 2 254,4-3 1,4-1-1,-1 0 612,0 0 1,4-1-690,1-3 1,7-3 0,3-3 0,0 1-271,3 1 1,2 5 0,-1-4 0,2 2-50,0 2 1,0 1-1,0 2-85,0 0 0,-4 2 1,-2 2-1,0 4-45,-5 2 0,1 1 0,-2 1 281,0 0 0,0 0 0,0 0 1,0 0 51,0 0 1,0-3 0,0 0 0,0 5 16,0-1 1,0-4-1,1-1-63,4 2 1,-4-4 0,4 1-85,0 3 1,-3-5-1,7-1 1,0-6-78,1-5 0,2 0 0,-1-6 0,1 4-102,0 0 1,0-2 0,0 0 0,-2-1-75,-2 0 0,1 1 1,-5-1 302,-2 0 0,-5 4 1,-5 1 116,-2 2 1,-4 1 0,0 6-1,-1 0-192,0 2 0,2 6 0,1-4 0,0 1-439,1 1 1,3-1 0,1 2-2332,2-1 2397,1-5 0,10 2 0,0-5 1</inkml:trace>
  <inkml:trace contextRef="#ctx0" brushRef="#br0" timeOffset="17788">5814 25 8355,'-18'-7'612,"0"2"0,11 5 0,0 1 0,0 2 2425,1 0-2921,3 6 1,-1-1-1,5 2 1,2-1-1,5-1-482,2 2 0,4-4 0,2 0 0,2 0 1,2 0-247,-1-1 0,-4-1-830,0-4 0,-3 5-1098,-5 2 2487,-2-1 0,-10 5 0,-1-5 1</inkml:trace>
  <inkml:trace contextRef="#ctx0" brushRef="#br0" timeOffset="18918">5979 482 8355,'-21'0'88,"3"0"0,2 0 1665,1 0-1454,2 0 0,6-4 0,5-5 1,5-5-153,9-1 0,4-5 0,5 3 0,-2 2-104,2 1 1,2 4 0,-1 8 0,-1-3-186,-2 3 0,-5 1 0,2 2 169,-3 3 0,-6 4 0,-4 6 0,-1 2 187,-2-2 1,-2 3-1,0-1 1,-2-2 115,1-1 1,0-2-1,2 1-63,-4 0 0,2-1-163,8-3 0,1-3 1,6-5-1,0 0 1,-1-2-250,1-1 0,0 0-224,-1-4 1,3 2-1,0-2 1,2-3-226,-2-1 1,3 0-1,-2-2-794,0-2 0,3-3 0,1-6 0</inkml:trace>
  <inkml:trace contextRef="#ctx0" brushRef="#br0" timeOffset="18496">6037 60 8355,'-1'-12'0,"-2"1"0,-3 0 2725,0 3-1772,3 3 0,-1 6 1,5 3-678,2 4 1,0 7 0,3 4 0,1 1-1,-2-1-187,1 1 1,-1 3 0,-3 0-335,3 1 0,-2-4 0,-2-2 1,2 0-1,2 0 0,-3-2 0,-1-2 1,-1 0-1,0-3-6390,0 1 5615,0-6 1020,0 0 0,6-12 0,0 0 0</inkml:trace>
  <inkml:trace contextRef="#ctx0" brushRef="#br0" timeOffset="18742">6096 260 8323,'0'-12'419,"0"0"1,0 0 534,0 0 0,0 0 0,0 1-737,5-1 1,-2 2 0,4 1-469,2 1 1,2 1 0,0 0-1,1 2-1739,0 5 1,-1 0 1498,1 0 1,0 5-1,0 1 1</inkml:trace>
  <inkml:trace contextRef="#ctx0" brushRef="#br0" timeOffset="20323">6800 95 8355,'-11'6'144,"-1"-1"0,0-4 1,0-1 2043,0 0-1849,0 0 0,6-6 0,3 0 1,6-2-294,5 1 0,2 1 1,3-4-1,2 2-217,0-1 1,5 3-1,-5 3 1,0 0-81,-2-1 0,-1 2 0,-1 1 157,-4 2 1,-2 7 0,-5 3 111,0 1 1,0 0 0,0-1 0,0 1-7,0 0 1,-3 0 0,-3 0-1,1-1-42,-1 1 0,2-1 1,1 1-1,-1 0-36,2-1 1,0-2 0,1-3-1,-2 0-47,-1 1 1,2-4 79,5 1 1,0-3 0,4-2 0,-1-2 32,0-1 0,3-5 1,1 1-1,-1-3-33,-1 0 0,-1-1 0,0 0 0,-1 2 208,-1 2 1,-4-2 1478,3 2-1177,-2 3 1,-2 0-1,0 10-57,0 2-395,0 4 0,0 1 1,0-1-1,0 1-147,0 0 1,0-1 0,0 1 0,0 0-109,0 0 1,0 0 0,0 0 0,0 0 106,0-1 1,-5-4-1,1 2 82,1 0 60,3-4 0,5-4 0,2-7 0,4-4-6,1-7 0,-1 1 1,1-1-1,0 0-81,-1-3 1,1 2 0,0-2 0,0 1-1,-2-1 1,-1 1-272,-1-2 0,-4 2 187,4 0 1,-5 1 0,2-3-1,-1 3 194,-1 1 1,2-3 0,-5 5-1,1 1 1,2 4 696,0 2 0,2 7 1,-5 1-391,0 6 1,0 4-1,0 4 1,0 0-143,0 2 1,0 5-1,0-3 1,0 1-149,0 1 1,0 0-1,0 3 1,0 0-175,0-4 1,0 3-1,0-4 1,0 1-424,0-4 1,4-2-1102,-1-1 1341,1-5 1,-2-4 0,1-6-1,0-5 1,1-4 43,1-3 1,-2 0-1,3-5 325,0 0 0,-1 3 0,-3 0 0,2 1 239,-1 0 1,2 4-1,0 5-65,1-2 1,-1 0 0,1-1 0,1 4-349,-1 1 1,3 1-548,2 4 0,0 1-79,1 2 1,-5 5-1,-3 3 1,-4 3 236,-4 1 0,1 3 0,-5 6 0,-1-1 441,-1 0 0,-1 1 0,-3-1 0,0 1 51,-2 0 0,0-1 0,5-1 0,-1-1 47,0-2 1,1-4 0,-1 1 0,0-4 0,0-3 840,1-2 0,-1 0-90,0 1 0,0 1 0,2-3 499,2 0 1,1-3-1080,4 0 0,3-3 0,-2-3 0,7-5-217,1-2 1,6-2-1,4 0 1,-3 1 114,1 3 0,-3-2 0,1 3 0,0 1-195,0 2 1,-1 3 0,1 2 57,0 3 1,-4 2-1,-2 6-18,-1 0 1,1 0 0,-4 0-593,2 0 1,0-2-3024,-4 2 2899,0-5 0,5-7 0,2-7 1</inkml:trace>
  <inkml:trace contextRef="#ctx0" brushRef="#br0" timeOffset="19174">6835-93 8766,'-11'0'2526,"-1"0"-1331,0 0-1502,6 0 0,13 0 0,10 2-868,3 1 0,-3-1 0,1 2 598,-1-3 0,-1 4 0,-4 1 1</inkml:trace>
  <inkml:trace contextRef="#ctx0" brushRef="#br0" timeOffset="21011">7411 165 8355,'-12'17'0,"0"-2"-3,1-1 0,-1-1 1,0-1-1,0 0 239,1 0 0,0-5 0,2 0 0,2 0 449,2-1 0,-2-3 0,3 3 0,2-4-230,5-8 1,3-3 0,7-4 0,3-3-397,3-3 0,-1 1 1,4-2-1,1 0-42,3 2 1,2-3 0,-4 5 0,-3 2-389,-1 1 1,1 1 0,-5 3 0,-2-1-2855,-1 2 1885,-1 5 0,-6 0 1140,-2 6 0,-8 3 0,-4 3 1,-2-2-1,-2 3 232,0 0 0,0-1 0,0 2 1,1 2-1,0 0 655,-1 0 0,0-2-40,1 1 0,2 2 1,2 0-1,-1 2 217,1-2 0,-2-1 0,5-1-847,2 0 1,0-1-513,2 1 0,2-6 0,1-2-475,6-2 0,-3-4 0,1-2-94,-2-4 731,4-2 0,-2-1 0,4-1 0</inkml:trace>
  <inkml:trace contextRef="#ctx0" brushRef="#br0" timeOffset="20663">7305-10 8465,'4'-12'0,"0"-1"0,0-1 469,1 2 0,-4-1 0,5 6 1,-3-1 643,1 0 0,6 6-626,-3-2 0,4 2-390,1 2 1,-2 2-1,-1 2 1,-2 4-72,-2 2 1,-1 1 0,-4 1 0,0 0-152,0 0 1,0 1-1,0 1 0,0 2 0,-1 1 0,-2-3 1,-1 2 93,2-1 0,-4-3 0,3 0 0,0 0 216,1 0 0,2-4-38,0-1 1,2-4-75,2 1 1,2-8 0,6-4-1,-1-2-207,1-2 0,0 0 0,0 0 1,0 1-630,0-1 1,-1 0-1,1 1-2533,0-1 2830,-6 5 1,-1 3 0,-6 8 0,-2 4 369,-1 3 0,-5 0 1,0 1 95,-5 0 0,1 5 0,-4 1 0</inkml:trace>
  <inkml:trace contextRef="#ctx0" brushRef="#br0" timeOffset="21617">7505 212 8355,'0'-12'586,"0"1"0,0 4 1,0-2 923,0 0 0,1 3-1056,3-2 0,3 5-285,4-1 1,0 4 0,1 4-284,-5 4 0,0 2 1,-5 2-1,3 2 1,-4 0-1,-2 2 1,-5-2-1,0-1-204,-3-1 1,2 0-1,-1-3 1,0 0 220,1 0 1,-2-6 76,6 6-122,-6-7 21,7 3 1,-2-5 46,8 0 1,-1-4 0,3-1 71,-1-2 0,1 4 128,-3-6 0,4 2-105,4-4 1,1 2-1,-3 3-23,-2 1 0,1 1 0,4 4 59,0 0 1,-4 1-1,-2 4 101,0 2 0,-3 4 0,-3 0 0,0 1 169,0 0 1,0-1 0,0 1 0,0 0 51,0 0 1,0-4-287,0-1 1,1-4-138,4 1 0,-1-4 0,5-4 1,0-4-263,0-2 1,1-2 0,2 0 0,-1 0-424,1 1 0,0-6 1,0 1-1,-2-1 10,-2 0 0,2-4 0,-2 2 0,1-2-1113,0 1 1789,0-8 1,-7 9-1,4-10 1</inkml:trace>
  <inkml:trace contextRef="#ctx0" brushRef="#br0" timeOffset="21979">7810 13 8194,'-7'0'-216,"-3"0"1597,2 0 0,2 4 1,0 1-905,0 2 0,1-4 0,2 5 0,-1 2-343,2 0 1,-4-2-1,2-1 1,2 3-44,1 0 1,1 2-1,0 0-210,0 0 1,0-5-1,1 0-270,3-2 0,3-1 0,5-4 0,-1 0-168,1 0 0,0-5 1,-1-3-1,1-2 212,-1-2 1,-2 0 0,-3 0-1,0 0 341,-4 1 0,-1-1 0,-2 2-5,-3 1 0,-3 0 0,-5 6 34,-4 0 1,2 2-1,-1 1-431,2 0 0,2 4 1,0 1-198,3 1 0,-3 2 0,5 4 1</inkml:trace>
  <inkml:trace contextRef="#ctx0" brushRef="#br0" timeOffset="22235">7974-93 8355,'0'-5'1261,"0"5"0,0 5 0,0 8 0,0 3-827,0 4 1,0 3 0,0 4 0,0 4-424,0-2 0,0 6 0,2-5 0,1 3-759,0-1 1,3 0-1,-4-3 1,3 0-1,1-1-680,-1-1 1,4-3-1,-2 0 1</inkml:trace>
  <inkml:trace contextRef="#ctx0" brushRef="#br0" timeOffset="23223">8609 72 8355,'-6'-7'0,"0"2"286,-1 0 0,2-2 6,5-4 1,1 3 0,5-1 0,3 0 0,8 0 0,0-3 0,1 0-1,0 1 1,2 4-440,-2 3 0,-1 2 0,-6 4 0,0 2 81,-3 3 0,-1 4 1,-5 2-1,2 1 143,-1 1 0,-3 2 0,0-6 0,0 1-63,-4 0 1,2-1 0,-3 0-594,0-4 500,3-1-1089,-3-6 0,10 0 0,2 0 1</inkml:trace>
  <inkml:trace contextRef="#ctx0" brushRef="#br0" timeOffset="23999">8796 236 8355,'-12'0'609,"0"0"51,1 0 0,4-1 0,4-3 0,3-4 0,3-3-513,6-1 1,2 1 0,4-1 0,1 0-480,3 1 0,-4-1 0,4 1 0,-3-1-774,-1 5 1,3-2 0,-3 4-818,-1-1 1784,-1 3 1,-1-3-1,0 6 1</inkml:trace>
  <inkml:trace contextRef="#ctx0" brushRef="#br0" timeOffset="24236">8832 224 8355,'-12'7'467,"6"-2"0,-3-4 0,3 2 1,0 2-1,2 2 78,1 2 1,1-3 0,2 2 0,0 1-1,2 2 1,2-1-372,4-2 0,6 2 0,1-7 1,2 0-574,0-2 0,-4-6 0,6-2 0,-1-2-668,0-2 0,1 3 0,2-7 0,-3 5 301,-1 0 0,-2-8 0,-3 5 0</inkml:trace>
  <inkml:trace contextRef="#ctx0" brushRef="#br0" timeOffset="24235">8855 248 8355,'-8'4'263,"0"-1"0,4 2 534,-4-5 1,7-2 0,1-2-819,7-4 1,4-1 0,1 0 0,3 2-336,0-3 1,1-1 0,-4 2-1,-1 0 1,1 0-731,0 0 582,-6 4-19,0 0 0,-12 5 0,0 0 0</inkml:trace>
  <inkml:trace contextRef="#ctx0" brushRef="#br0" timeOffset="23721">8879-163 8355,'4'-7'3095,"-2"3"-2699,2 8 0,-3 3 0,1 4 1,1 2-1,0 3 0,0 2 0,0 2-240,0 0 1,-2-5 0,4 4 0,-2-3 0,-2-1-542,4-2 1,-2-1 0,-3 0 0,0-1-4182,0 1 3812,0-6 1,0-1 0,2-8 564,2-1 1,-3-5 0,3 1 0,-3-2 285,-1-2 0,0 0 1,0 1 356,0-1 0,4 4 1,0 0 133,-1-1 0,0 2 304,0-1 1,0 2-1,4-3-799,3 1 0,-4 5 0,2-2-1388,1 0 1,2 3-694,0-1 1646,-4 6 0,-2 9 0,-5 6 1</inkml:trace>
  <inkml:trace contextRef="#ctx0" brushRef="#br0" timeOffset="24842">9114 95 8440,'-12'0'427,"4"0"211,1 0 0,4-1 381,-2-3 0,5-3 0,5-4-1081,2-1 0,8 3 0,2-1 1,0 0-495,-1 1 0,5 0 0,-5-2-1118,2-1 994,-4 6 0,-3 1 1024,-11 10 0,-5 4 0,-7 9 0,0-1 239,1-1 1,-1 4-1,0-4 1,2-1 98,2 2 1,-2-4 0,7 3-433,0-3 1,3-3 0,4-1-365,4 0 1,2-7 0,2 2 0,0-3-24,0-1 1,-1-4-1,1-1 1,1-2-467,3-2 1,-3-5 0,3-2-1,-3 1 41,-1-3 0,-1 4 0,0-4 0,-2 0 226,-2-1 1,0 1 0,3-1-1,-3 2 101,2 0 0,-4 7 1,-1-2-1,-1 3 2139,1 3-172,-3 1 0,4 6-1149,-5 3 1,0 2 0,0 6 0,0 2-50,0 2 1,4 2 0,0 3 0,-2 0-417,0-1 0,-2 0 0,0 3 0,0 0-430,0-4 0,0 3 0,1-4 0,2 1-1443,0-4 1,2 2-634,-5-1 1,1-2 1919,3-6 0,-2-8 0,2-6 1</inkml:trace>
  <inkml:trace contextRef="#ctx0" brushRef="#br0" timeOffset="24952">9419 154 8355,'0'-12'226,"4"1"1,1-1 714,2 0 1,-4 4 0,6 1 0,0-2 0,2-2-894,5-1 1,2-4 0,6 1 0,-1 0-2134,1 3 611,-1 0 1,6-6 0,1 0 0</inkml:trace>
  <inkml:trace contextRef="#ctx0" brushRef="#br0" timeOffset="25798">9947 272 8355,'-12'0'1627,"1"0"0,0 0-3096,4 5 0,-4-4 0,5 4 1</inkml:trace>
  <inkml:trace contextRef="#ctx0" brushRef="#br0" timeOffset="26992">9912-198 8355,'-12'0'549,"6"0"0,0 5 0,3 2-84,-1 4 1,-4 2 0,2 3 0,0 5-695,-3 5 1,2-1-1,1 2 1,1-4-1,2-2 1,2-2 0,1-1-905,0 0 0,5-4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06:48:26.469"/>
    </inkml:context>
    <inkml:brush xml:id="br0">
      <inkml:brushProperty name="width" value="0.09071" units="cm"/>
      <inkml:brushProperty name="height" value="0.09071" units="cm"/>
      <inkml:brushProperty name="color" value="#ED331F"/>
    </inkml:brush>
  </inkml:definitions>
  <inkml:trace contextRef="#ctx0" brushRef="#br0">198 270 7278,'5'-12'0,"2"1"0,1-1 0,0 0 0,-1 0 0,0 1 0,-2-1 0,-1 0 0,0 1 0,-2-1 0,-1 0 364,-1 1 0,0 2 0,0 1 0,-1-1 0,-2 0-166,-5-3 0,-3 0 0,-1 1 0,2 2 0,1 2 0,1 1 0,-1 0 0,-2 0-443,0 0 0,-1 2 350,0-4 0,1 5-53,-1 0 1,0 1 31,1 2 1,3 0-1,1 2-100,2 1 0,1 0 48,4 5 0,0-1 1,0 5-133,0 0 1,1 0-1,2 0 114,0 0 1,6 3 0,-6 0 0,2 2-40,-1-1 0,-1-1 0,3 3 0,0 0-102,-3 0 1,2-2 0,-1 4-1,-1 1 49,-2 0 0,0-1 1,1-1-1,3-3 32,-2-1 0,-3 2 0,0-2 0,0 0-20,0-2 1,0-1 0,0-1 73,-5 1 1,2-6-1,-4-1 1,-2-4-10,-2-1 1,0 0 0,-1 0 111,0 0 1,1-1 0,-1-4 0,0-2-1,0-4-9,0 0 0,2-1 0,2-1 1,4-2-21,3 0 0,1-1 0,0 5 0,0-1-12,0 0 1,1 4 0,3 0 0,5 0 94,6 2 1,-1-4 0,6 3 0,0-1-192,3 0 1,-4 5-1,0-4 1,1 2-355,-2 2 0,0 0 1,-3 1-73,1-2-582,-1 0 0,-8 9 0,-2 2 1</inkml:trace>
  <inkml:trace contextRef="#ctx0" brushRef="#br0" timeOffset="991">-25 1022 9390,'-4'6'1320,"-5"-2"1,6-2-1095,3-2 0,4 0 0,8 0 0,-1 1 1,-2 1-1,-1 4-344,1 0 1,-3-2 0,2 4 0,0 1-76,-2 1 0,4 3 1,-5 1-1,0 3-474,0-4 0,-1 4 0,-4-1 0,-1 0 395,-3 1 0,-1-5 0,-4 6 0,0-2 196,0-1 1,-1 1-1,-2-4 1,0-2 284,1-2 0,-1 1 729,0-6-723,6 2 1,8-15-1,8-1 1,4-2-96,0 0 0,5-3 1,-1-1-1,1 0-161,1 1 1,-5-2 0,3 3-1,1 2-22,-1 2 0,-4-1 0,3 4 1,-5-1 84,0 2 0,0 1 1,-1 6 149,1 0 1,0 0 12,-1 0 0,-4 6 0,-3 1-80,-3 4 1,-1 1-1,0-1 1,0 1 25,0 0 1,-4-1 0,1 1-123,0 0 1,1 0 55,2-1 1,2-5 0,2-3-11,4-6 1,2 2 0,0-7-1,-1-1-10,-1-2 1,1-1 0,0 0-70,0 1 1,0-1-1,-4 0 1,0 1-1,0-1-16,-2 0 1,2 0 0,-1 0-147,-1 0 1,-3 2-1,-4 2-523,-4 5 0,0 2 0,-2 1 1,-3 1-136,-1 2 1,-9-1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06:48:33.111"/>
    </inkml:context>
    <inkml:brush xml:id="br0">
      <inkml:brushProperty name="width" value="0.09071" units="cm"/>
      <inkml:brushProperty name="height" value="0.09071" units="cm"/>
      <inkml:brushProperty name="color" value="#ED331F"/>
    </inkml:brush>
  </inkml:definitions>
  <inkml:trace contextRef="#ctx0" brushRef="#br0">-256-434 8355,'1'-10'406,"3"2"0,-3 4 0,4 8-139,1 4 1,-4-2-1,6 3-172,1 0 1,-2-3-1,-1 1 1,1 1-320,-1-1 1,-2 2 0,4-5 143,1-1 0,1 1 0,2 1 199,0-2 1,-4-2 0,0-1 0,1-1-15,1-4 0,2 2 0,0-3 0,0 0 10,-1 0 1,-4-3-1,-4-2 33,-1-1 0,-4 0 0,-2 1 0,-8 0 115,-7 4 1,-4 1 0,-3 6 0,-1 0-199,0 0 1,2 6 0,3 1 0,3 2-1883,4-1 0,1 8 0,3-3 0</inkml:trace>
  <inkml:trace contextRef="#ctx0" brushRef="#br0" timeOffset="-342">-479-552 8355,'6'-4'-508,"-1"2"1321,-5-3 1,0 6-396,0 3 1,-5 2 0,-2 5 0,-4-1-274,-1-3 0,0 1 0,1 4 0,-1 0-341,0 0 1,4-3 0,0 0-159,-1 0 0,3-3-815,-2 2 896,5-3 1,0-6 0,6-2 205,5 0 0,3-7 0,1 2 0,1-1 142,2 2 0,-2-7 0,3 5 0,-3 0 137,-1-1 1,3-1 0,1 1 0,-3 1 275,-3 1 1,-1 5 0,0-1-102,0 3 0,0 1 0,-1 0-80,1 0 1,-5 5 0,2 3-1,-2 2-261,0 2 1,0 4 0,-4 1 0,0 1-107,0 3 1,-6 1 0,-1 2 0,-2-1-128,1 1 0,-7 0 1,3-1-1,-2 0 72,-2 0 0,2 0 1,-2-2-1,3-3-13,-4-1 0,8-3 0,-2-5-327,1 0 0,-1-7-1697,-1 2 1329,5-3 1,3-6-1,4-3 751,0-2 1,4-2 0,3 0 0</inkml:trace>
  <inkml:trace contextRef="#ctx0" brushRef="#br0" timeOffset="-797">-761-445 8822,'12'0'0,"-2"-2"0,0-1 309,-3 0 1,-1-3 0,3 3 0,-2-1 0,-1-1-1,0-2 1,0 0 0,1-2 0,1-1 0,-2-2-315,-2 0 0,-3 0 0,-1 0 0,0 1 1,-1-1-1,-3 0 0,-3 1-97,-4-1 1,-5 1-1,-1 4 1,0 2 87,0-1 1,-2 5 0,2-3 0,0 3-18,0 1 0,0 1 0,3 1 1,-2 4 7,2 0 1,1-1-1,1 2 252,0 2 0,2-2-76,2 1 1,3-1-128,5 5 1,2-4 0,1-2-82,5 0 1,2-1 0,2-2-72,0 1 0,0-1 0,0-3 96,-1 0 1,-3 5 0,0-1 50,1-2 1,-3-1-1,0 1 1,2 0 9,-2 3 0,-2 2 0,2-2 0,1 1 12,-1-2 0,2 6 0,2-3-33,-2 4 0,1-4 1,-4 2 34,-3 0 0,-1 1 1,-2 2-1,-1 0 90,-3-1 0,-5 5 1,0 1-1,-5 0-93,1 0 0,-3 3 1,1-3-1,2-1-63,1 2 0,2-3 0,-1-3 0,0 0-360,0 0 1,5-2 0,-1-1 0,2-2-1055,0-3 1,2 1 807,-4-5 1,5 0 0,-2 0 0</inkml:trace>
  <inkml:trace contextRef="#ctx0" brushRef="#br0" timeOffset="-1992">-656-1479 7738,'6'-11'0,"2"2"0,2 3 0,2 0 0,0 4 0,-2 0 0,1-1 0,-1-1 0,3 1 0,0 2 329,0 1 1,-1 0 0,-1 0-1,1 0 1,0 0 0,0 0-1,-3 1-258,0 3 0,0 3 0,-5 4 0,-2 1 0,0 1-286,-2 3 1,0-3 0,0 4 0,-2-1-118,-1-1 1,-4 5 0,-5-5 271,1 0 0,-5 2 1,0-2-1,1-1 1,-1-4 155,0-2 1,1-5 0,3 4 612,1-2-523,3-1 0,7-9 0,7-3-29,6-2 1,6-2-1,3 1 1,1-1-139,1 0 1,1 4-1,0 0 1,3 0-311,0 2 1,0-3 0,-3 5 0,-2-1 79,-2 1 0,-2 2-589,-3-1 0,-2 1 0,4 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07:00:50.399"/>
    </inkml:context>
    <inkml:brush xml:id="br0">
      <inkml:brushProperty name="width" value="0.09071" units="cm"/>
      <inkml:brushProperty name="height" value="0.09071" units="cm"/>
      <inkml:brushProperty name="color" value="#ED331F"/>
    </inkml:brush>
  </inkml:definitions>
  <inkml:trace contextRef="#ctx0" brushRef="#br0">564 740 7258,'-11'7'0,"0"-2"0,2-1 0,1-1 0,-1 2 0,-1-2 0,-2 3 0,0-1 0,0 0 0,0-3 0,0 0 0,3-1 660,0 3-650,0-3 1,1 5 0,-3-6 0,-1 0 0,0 0-1,1 0 1,-1 0 0,0 0 0,0 0 54,1 0 1,-1 0 0,0 0 0,1 0-1,-1-2 1,0-1 6,1 0 0,-1-5 0,1 3 0,2 0 1,1-2-1,-1 0 45,-2-2 0,-1 0-105,1 2 0,1-4 1,-1 3-1,2-3 29,0-1 1,-7-3 0,6 0 0,-1-1-10,1-1 1,-3 4 0,6-2 0,-3 1-1,2 2 0,-2 1 0,3-2 1,0-2-18,4 0 0,-3-1 1,3 3-1,0-2 8,2 0 1,1-1 0,0 2 0,0-4-14,0 0 0,1 4 0,2-3 0,2 2-3,1-2 1,2 1 0,4 2-1,0-4 32,-1 0 0,5 2 0,1-2 0,0 0-14,0-1 1,3 6-1,-4-5 1,1 3 10,0-1 1,5 0 0,-4 4 0,1 1-10,1-1 0,-1 0 0,4 1 0,-2 2 2,-3 2 1,2 0 0,4-2 0,-1 3-1,0 0 0,1-1 0,-2 3 0,-1 2-15,-1 0 0,0 2 0,2 0 0,-1 2-34,-2 1 0,0 3 0,1 3 0,-2-2-1,-1 2 0,0 2 0,-2 1 1,1 3 14,3 1 0,-5 1 0,3-2 0,-1 1-2,-1 3 0,3 0 1,-4 5-1,0-2-23,-3-3 0,0 3 0,-4-1 0,1 4-29,-1 3 0,-4 3 0,1-4 0,-2 0 26,-2 3 1,-7-1-1,-4 6 1,-4 0 80,-3 0 1,-7 1 0,-7-2-1,-1 1-22,-3-4 0,-3 2 0,0-6 0,0-1 28,-2-1 1,4-3 0,-1-3 0,3-2-447,3-4 1,0-7-1,6-3-472,3-6 0,0-9 0,5-6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2022-10-02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2FA6EF9D-6995-3C44-BD49-2B3EEF2A572D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19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3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EC4F8DE1-6792-DD45-9CA9-12E3181A8367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20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9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98FE14D0-741E-5A44-A326-CEA4B001CBED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21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6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EFB252F8-BEA5-2E4E-BDE2-5C7319FAF452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25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0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7FB9FD1A-1335-D14B-8248-8EAED9E20A7B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26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37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BEC73367-F408-9143-A9AA-6D877AB4E716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27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14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pPr algn="r" eaLnBrk="1" hangingPunct="1"/>
            <a:fld id="{895BA34F-EE0F-1744-A161-C5038224D092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 algn="r" eaLnBrk="1" hangingPunct="1"/>
              <a:t>28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36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BACBA637-423D-7945-8347-C4B2DD4D1D05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29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40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143BEA0B-345C-554A-A429-D694671AA17D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30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72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75C329BE-F0F8-DE42-9555-08641E0C9189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31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1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40A15797-2DB1-9A48-8C83-E0DF984C3104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5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43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D6AEC6AB-2B39-0D4B-86EF-424B1258DC2E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32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0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D89A891B-3DFC-894D-B2FB-B6FA2E636EB4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33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46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2D88AACA-FFB9-2D4A-995F-C5571A7099D4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34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59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EB41BCE3-07A9-C943-9B24-846FBA31738F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35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79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006A1DC7-3391-9743-B780-DF3DCA7D65CE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36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6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4C05C283-4A7F-F440-9891-6C0C3E9673CD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37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00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F50D8AD6-8579-1B44-9212-236AF958EE9A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38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94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A7C8FBBE-EC58-6E44-B60F-90A0A7AE8404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39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37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9575D99D-CA0C-BB4F-A46F-6C546F155AE7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40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0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42018EFB-051C-1A4D-AD18-3C4B36073C63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7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6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FBAC24EB-7DC4-F649-9C30-9A81CE63E3B5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8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8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64A0073A-11CF-C94B-A166-3A9FFE5A393C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11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1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B5F9090E-7B02-AA44-AB22-DD9F61F16370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14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90D5FB9B-C490-524F-AA19-D74B867849EC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15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0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6667EA93-44C5-D14D-AC92-8A2B6CE315C0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16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89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>
              <a:latin typeface="굴림" charset="0"/>
              <a:ea typeface="굴림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fld id="{03C5DF52-404C-1D4B-97B4-F4E92ED2EEAE}" type="slidenum">
              <a:rPr lang="en-US" altLang="ko-KR" sz="1200">
                <a:latin typeface="Calibri" charset="0"/>
                <a:ea typeface="굴림" charset="0"/>
                <a:cs typeface="Arial" charset="0"/>
              </a:rPr>
              <a:pPr/>
              <a:t>17</a:t>
            </a:fld>
            <a:endParaRPr lang="en-US" altLang="ko-KR" sz="1200">
              <a:latin typeface="Calibri" charset="0"/>
              <a:ea typeface="굴림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8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고령화시대"/>
          <p:cNvSpPr>
            <a:spLocks noChangeArrowheads="1"/>
          </p:cNvSpPr>
          <p:nvPr userDrawn="1"/>
        </p:nvSpPr>
        <p:spPr bwMode="auto">
          <a:xfrm>
            <a:off x="242646" y="141480"/>
            <a:ext cx="1782198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r>
              <a:rPr lang="en-US" altLang="ko-KR" sz="1350" b="1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BK21 </a:t>
            </a:r>
            <a:r>
              <a:rPr lang="ko-KR" altLang="en-US" sz="1350" b="1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부트캠프</a:t>
            </a:r>
            <a:endParaRPr lang="en-US" altLang="ko-KR" sz="1350" b="1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고령화시대"/>
          <p:cNvSpPr>
            <a:spLocks noChangeArrowheads="1"/>
          </p:cNvSpPr>
          <p:nvPr userDrawn="1"/>
        </p:nvSpPr>
        <p:spPr bwMode="auto">
          <a:xfrm>
            <a:off x="6399330" y="4677984"/>
            <a:ext cx="432049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fld id="{88CE2105-8185-4A92-967B-8434C56086A9}" type="slidenum">
              <a:rPr lang="en-US" altLang="ko-KR" sz="1350" spc="-113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en-US" altLang="ko-KR" sz="1350" spc="-113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2F78FE-C529-4606-B295-674B28356DF7}"/>
              </a:ext>
            </a:extLst>
          </p:cNvPr>
          <p:cNvGrpSpPr/>
          <p:nvPr userDrawn="1"/>
        </p:nvGrpSpPr>
        <p:grpSpPr>
          <a:xfrm>
            <a:off x="4077072" y="4566397"/>
            <a:ext cx="2478329" cy="532714"/>
            <a:chOff x="5885249" y="6088529"/>
            <a:chExt cx="3304438" cy="710285"/>
          </a:xfrm>
        </p:grpSpPr>
        <p:pic>
          <p:nvPicPr>
            <p:cNvPr id="8" name="Picture 2" descr="부산대학교에 대한 이미지 검색결과">
              <a:extLst>
                <a:ext uri="{FF2B5EF4-FFF2-40B4-BE49-F238E27FC236}">
                  <a16:creationId xmlns:a16="http://schemas.microsoft.com/office/drawing/2014/main" id="{BA1AD806-367E-4BDE-9408-0F2F54A6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249" y="6255815"/>
              <a:ext cx="1496991" cy="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박상혁업무\로고\bsclablogoresult\logo-transparent-color.png">
              <a:extLst>
                <a:ext uri="{FF2B5EF4-FFF2-40B4-BE49-F238E27FC236}">
                  <a16:creationId xmlns:a16="http://schemas.microsoft.com/office/drawing/2014/main" id="{B8463AA9-8075-41A6-9697-D79AF4D79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240" y="6088529"/>
              <a:ext cx="1807447" cy="7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61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74694" y="555527"/>
            <a:ext cx="5840406" cy="324036"/>
          </a:xfrm>
        </p:spPr>
        <p:txBody>
          <a:bodyPr>
            <a:noAutofit/>
          </a:bodyPr>
          <a:lstStyle>
            <a:lvl1pPr algn="l">
              <a:defRPr sz="2215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1563639"/>
            <a:ext cx="6172200" cy="3030984"/>
          </a:xfrm>
        </p:spPr>
        <p:txBody>
          <a:bodyPr>
            <a:normAutofit/>
          </a:bodyPr>
          <a:lstStyle>
            <a:lvl1pPr>
              <a:defRPr sz="1246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108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69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4694" y="915567"/>
            <a:ext cx="5832648" cy="246910"/>
          </a:xfrm>
        </p:spPr>
        <p:txBody>
          <a:bodyPr>
            <a:noAutofit/>
          </a:bodyPr>
          <a:lstStyle>
            <a:lvl1pPr marL="0" indent="0">
              <a:buNone/>
              <a:defRPr sz="110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27384" y="555526"/>
            <a:ext cx="702078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421" tIns="35710" rIns="71421" bIns="35710" rtlCol="0" anchor="ctr"/>
          <a:lstStyle/>
          <a:p>
            <a:pPr algn="ctr"/>
            <a:endParaRPr lang="ko-KR" altLang="en-US" sz="1246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37347" y="1347614"/>
            <a:ext cx="61699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4679613"/>
            <a:ext cx="844028" cy="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6" y="4618798"/>
            <a:ext cx="871554" cy="4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2720267" y="4659983"/>
            <a:ext cx="1404156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2343150" y="4746179"/>
            <a:ext cx="2171700" cy="273844"/>
          </a:xfrm>
          <a:prstGeom prst="rect">
            <a:avLst/>
          </a:prstGeom>
        </p:spPr>
        <p:txBody>
          <a:bodyPr vert="horz" lIns="71421" tIns="35710" rIns="71421" bIns="3571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62" i="0" dirty="0">
                <a:latin typeface="Cambria" panose="02040503050406030204" pitchFamily="18" charset="0"/>
              </a:rPr>
              <a:t>http://bsclab.pusan.ac.kr</a:t>
            </a:r>
            <a:endParaRPr lang="ko-KR" altLang="en-US" sz="762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속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42646" y="62043"/>
            <a:ext cx="3996444" cy="857250"/>
          </a:xfrm>
        </p:spPr>
        <p:txBody>
          <a:bodyPr>
            <a:normAutofit/>
          </a:bodyPr>
          <a:lstStyle>
            <a:lvl1pPr algn="l">
              <a:defRPr sz="2700" b="1" cap="none" spc="0">
                <a:ln>
                  <a:noFill/>
                </a:ln>
                <a:solidFill>
                  <a:srgbClr val="36373B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속지_라인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" y="0"/>
            <a:ext cx="6857144" cy="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속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9" name="그림 8" descr="속지_라인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9" y="0"/>
            <a:ext cx="6857144" cy="96733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34634" y="97966"/>
            <a:ext cx="6642738" cy="475562"/>
          </a:xfrm>
        </p:spPr>
        <p:txBody>
          <a:bodyPr>
            <a:normAutofit/>
          </a:bodyPr>
          <a:lstStyle>
            <a:lvl1pPr algn="l">
              <a:defRPr sz="1662" b="1">
                <a:solidFill>
                  <a:srgbClr val="36373B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34635" y="627534"/>
            <a:ext cx="6588732" cy="423413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123091" indent="-123091">
              <a:defRPr sz="124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08827" indent="-185736">
              <a:defRPr sz="1108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34116" indent="-125289">
              <a:defRPr sz="96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19851" indent="-185736">
              <a:defRPr sz="83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45140" indent="-125289">
              <a:defRPr sz="83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401108" y="4948015"/>
            <a:ext cx="2314575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altLang="ko-KR" dirty="0"/>
              <a:t>Prof. Hyerim Bae (hrbae@pusan.ac.kr)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5" y="4862900"/>
            <a:ext cx="782706" cy="307604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429" y="92443"/>
            <a:ext cx="6858000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85"/>
          </a:p>
        </p:txBody>
      </p:sp>
    </p:spTree>
    <p:extLst>
      <p:ext uri="{BB962C8B-B14F-4D97-AF65-F5344CB8AC3E}">
        <p14:creationId xmlns:p14="http://schemas.microsoft.com/office/powerpoint/2010/main" val="215562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간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11" name="그림 10" descr="간지_설계도.png"/>
          <p:cNvPicPr>
            <a:picLocks noChangeAspect="1"/>
          </p:cNvPicPr>
          <p:nvPr userDrawn="1"/>
        </p:nvPicPr>
        <p:blipFill>
          <a:blip r:embed="rId3" cstate="print"/>
          <a:srcRect l="24013" t="37400" r="26375" b="5901"/>
          <a:stretch>
            <a:fillRect/>
          </a:stretch>
        </p:blipFill>
        <p:spPr>
          <a:xfrm>
            <a:off x="5697252" y="4245936"/>
            <a:ext cx="945105" cy="81009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381075" y="1943042"/>
            <a:ext cx="4328238" cy="857250"/>
          </a:xfrm>
        </p:spPr>
        <p:txBody>
          <a:bodyPr>
            <a:normAutofit/>
          </a:bodyPr>
          <a:lstStyle>
            <a:lvl1pPr>
              <a:defRPr sz="2492" b="1" cap="none" spc="0">
                <a:ln>
                  <a:noFill/>
                </a:ln>
                <a:solidFill>
                  <a:srgbClr val="36373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 descr="속지_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29" y="0"/>
            <a:ext cx="6857144" cy="71429"/>
          </a:xfrm>
          <a:prstGeom prst="rect">
            <a:avLst/>
          </a:prstGeom>
        </p:spPr>
      </p:pic>
      <p:pic>
        <p:nvPicPr>
          <p:cNvPr id="12" name="그림 11" descr="간지_콤파스.png"/>
          <p:cNvPicPr>
            <a:picLocks noChangeAspect="1"/>
          </p:cNvPicPr>
          <p:nvPr userDrawn="1"/>
        </p:nvPicPr>
        <p:blipFill>
          <a:blip r:embed="rId5" cstate="print"/>
          <a:srcRect l="16925" t="67849" r="55513" b="11151"/>
          <a:stretch>
            <a:fillRect/>
          </a:stretch>
        </p:blipFill>
        <p:spPr>
          <a:xfrm>
            <a:off x="5675469" y="4677984"/>
            <a:ext cx="525058" cy="300033"/>
          </a:xfrm>
          <a:prstGeom prst="rect">
            <a:avLst/>
          </a:prstGeom>
        </p:spPr>
      </p:pic>
      <p:pic>
        <p:nvPicPr>
          <p:cNvPr id="13" name="그림 12" descr="간지_샤프.png"/>
          <p:cNvPicPr>
            <a:picLocks noChangeAspect="1"/>
          </p:cNvPicPr>
          <p:nvPr userDrawn="1"/>
        </p:nvPicPr>
        <p:blipFill>
          <a:blip r:embed="rId6" cstate="print"/>
          <a:srcRect l="62600" t="58400" r="24800" b="12200"/>
          <a:stretch>
            <a:fillRect/>
          </a:stretch>
        </p:blipFill>
        <p:spPr>
          <a:xfrm>
            <a:off x="6510343" y="4311943"/>
            <a:ext cx="240027" cy="4200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1"/>
            <a:ext cx="782706" cy="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8.png"/><Relationship Id="rId4" Type="http://schemas.openxmlformats.org/officeDocument/2006/relationships/customXml" Target="../ink/ink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Hyerim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1725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모델 성능 평가</a:t>
            </a:r>
            <a:endParaRPr lang="en-US" altLang="ko-KR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  <a:p>
            <a:r>
              <a:rPr lang="en-US" altLang="ko-KR" sz="1725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(Performance Evaluation)</a:t>
            </a:r>
            <a:endParaRPr lang="ko-KR" altLang="en-US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  <a:r>
              <a:rPr lang="en-US" altLang="ko-KR" dirty="0"/>
              <a:t>(Training) vs. </a:t>
            </a:r>
            <a:r>
              <a:rPr lang="ko-KR" altLang="en-US" dirty="0"/>
              <a:t>검증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지도학습의 경우</a:t>
            </a:r>
            <a:r>
              <a:rPr lang="en-US" altLang="ko-KR" dirty="0"/>
              <a:t>, </a:t>
            </a:r>
            <a:r>
              <a:rPr lang="ko-KR" altLang="en-US" dirty="0"/>
              <a:t>두 가지 오차의 평가를 통해 학습을 진행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385D8A"/>
                </a:solidFill>
              </a:rPr>
              <a:t>훈련 오차</a:t>
            </a:r>
            <a:r>
              <a:rPr lang="en-US" altLang="ko-KR" dirty="0">
                <a:solidFill>
                  <a:srgbClr val="385D8A"/>
                </a:solidFill>
              </a:rPr>
              <a:t>(Training error)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검증 오차</a:t>
            </a:r>
            <a:r>
              <a:rPr lang="en-US" altLang="ko-KR" dirty="0">
                <a:solidFill>
                  <a:srgbClr val="C00000"/>
                </a:solidFill>
              </a:rPr>
              <a:t>(Validation error)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158970" y="3327834"/>
            <a:ext cx="3510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66982" y="1437624"/>
            <a:ext cx="0" cy="1998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3362826" y="1618247"/>
            <a:ext cx="3193879" cy="1633287"/>
          </a:xfrm>
          <a:custGeom>
            <a:avLst/>
            <a:gdLst>
              <a:gd name="connsiteX0" fmla="*/ 0 w 4258505"/>
              <a:gd name="connsiteY0" fmla="*/ 0 h 2177716"/>
              <a:gd name="connsiteX1" fmla="*/ 116306 w 4258505"/>
              <a:gd name="connsiteY1" fmla="*/ 617621 h 2177716"/>
              <a:gd name="connsiteX2" fmla="*/ 581527 w 4258505"/>
              <a:gd name="connsiteY2" fmla="*/ 1267326 h 2177716"/>
              <a:gd name="connsiteX3" fmla="*/ 1130969 w 4258505"/>
              <a:gd name="connsiteY3" fmla="*/ 1752600 h 2177716"/>
              <a:gd name="connsiteX4" fmla="*/ 1780674 w 4258505"/>
              <a:gd name="connsiteY4" fmla="*/ 1965158 h 2177716"/>
              <a:gd name="connsiteX5" fmla="*/ 2590800 w 4258505"/>
              <a:gd name="connsiteY5" fmla="*/ 2109537 h 2177716"/>
              <a:gd name="connsiteX6" fmla="*/ 3284621 w 4258505"/>
              <a:gd name="connsiteY6" fmla="*/ 2165684 h 2177716"/>
              <a:gd name="connsiteX7" fmla="*/ 3822032 w 4258505"/>
              <a:gd name="connsiteY7" fmla="*/ 2169695 h 2177716"/>
              <a:gd name="connsiteX8" fmla="*/ 4195011 w 4258505"/>
              <a:gd name="connsiteY8" fmla="*/ 2177716 h 2177716"/>
              <a:gd name="connsiteX9" fmla="*/ 4255169 w 4258505"/>
              <a:gd name="connsiteY9" fmla="*/ 2165684 h 217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8505" h="2177716">
                <a:moveTo>
                  <a:pt x="0" y="0"/>
                </a:moveTo>
                <a:cubicBezTo>
                  <a:pt x="9692" y="203200"/>
                  <a:pt x="19385" y="406400"/>
                  <a:pt x="116306" y="617621"/>
                </a:cubicBezTo>
                <a:cubicBezTo>
                  <a:pt x="213227" y="828842"/>
                  <a:pt x="412417" y="1078163"/>
                  <a:pt x="581527" y="1267326"/>
                </a:cubicBezTo>
                <a:cubicBezTo>
                  <a:pt x="750638" y="1456489"/>
                  <a:pt x="931111" y="1636295"/>
                  <a:pt x="1130969" y="1752600"/>
                </a:cubicBezTo>
                <a:cubicBezTo>
                  <a:pt x="1330827" y="1868905"/>
                  <a:pt x="1537369" y="1905669"/>
                  <a:pt x="1780674" y="1965158"/>
                </a:cubicBezTo>
                <a:cubicBezTo>
                  <a:pt x="2023979" y="2024648"/>
                  <a:pt x="2340142" y="2076116"/>
                  <a:pt x="2590800" y="2109537"/>
                </a:cubicBezTo>
                <a:cubicBezTo>
                  <a:pt x="2841458" y="2142958"/>
                  <a:pt x="3079416" y="2155658"/>
                  <a:pt x="3284621" y="2165684"/>
                </a:cubicBezTo>
                <a:cubicBezTo>
                  <a:pt x="3489826" y="2175710"/>
                  <a:pt x="3822032" y="2169695"/>
                  <a:pt x="3822032" y="2169695"/>
                </a:cubicBezTo>
                <a:lnTo>
                  <a:pt x="4195011" y="2177716"/>
                </a:lnTo>
                <a:cubicBezTo>
                  <a:pt x="4267200" y="2177048"/>
                  <a:pt x="4261184" y="2171366"/>
                  <a:pt x="4255169" y="21656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자유형 11"/>
          <p:cNvSpPr/>
          <p:nvPr/>
        </p:nvSpPr>
        <p:spPr>
          <a:xfrm>
            <a:off x="3377866" y="1386640"/>
            <a:ext cx="3046997" cy="1431802"/>
          </a:xfrm>
          <a:custGeom>
            <a:avLst/>
            <a:gdLst>
              <a:gd name="connsiteX0" fmla="*/ 0 w 4062663"/>
              <a:gd name="connsiteY0" fmla="*/ 144379 h 1909069"/>
              <a:gd name="connsiteX1" fmla="*/ 184484 w 4062663"/>
              <a:gd name="connsiteY1" fmla="*/ 818147 h 1909069"/>
              <a:gd name="connsiteX2" fmla="*/ 517358 w 4062663"/>
              <a:gd name="connsiteY2" fmla="*/ 1263315 h 1909069"/>
              <a:gd name="connsiteX3" fmla="*/ 894347 w 4062663"/>
              <a:gd name="connsiteY3" fmla="*/ 1592179 h 1909069"/>
              <a:gd name="connsiteX4" fmla="*/ 1195137 w 4062663"/>
              <a:gd name="connsiteY4" fmla="*/ 1752600 h 1909069"/>
              <a:gd name="connsiteX5" fmla="*/ 1443790 w 4062663"/>
              <a:gd name="connsiteY5" fmla="*/ 1868905 h 1909069"/>
              <a:gd name="connsiteX6" fmla="*/ 1752600 w 4062663"/>
              <a:gd name="connsiteY6" fmla="*/ 1909010 h 1909069"/>
              <a:gd name="connsiteX7" fmla="*/ 2021305 w 4062663"/>
              <a:gd name="connsiteY7" fmla="*/ 1876926 h 1909069"/>
              <a:gd name="connsiteX8" fmla="*/ 2245895 w 4062663"/>
              <a:gd name="connsiteY8" fmla="*/ 1836821 h 1909069"/>
              <a:gd name="connsiteX9" fmla="*/ 2454442 w 4062663"/>
              <a:gd name="connsiteY9" fmla="*/ 1704473 h 1909069"/>
              <a:gd name="connsiteX10" fmla="*/ 2779295 w 4062663"/>
              <a:gd name="connsiteY10" fmla="*/ 1515979 h 1909069"/>
              <a:gd name="connsiteX11" fmla="*/ 2991853 w 4062663"/>
              <a:gd name="connsiteY11" fmla="*/ 1231231 h 1909069"/>
              <a:gd name="connsiteX12" fmla="*/ 3477126 w 4062663"/>
              <a:gd name="connsiteY12" fmla="*/ 697831 h 1909069"/>
              <a:gd name="connsiteX13" fmla="*/ 4062663 w 4062663"/>
              <a:gd name="connsiteY13" fmla="*/ 0 h 190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62663" h="1909069">
                <a:moveTo>
                  <a:pt x="0" y="144379"/>
                </a:moveTo>
                <a:cubicBezTo>
                  <a:pt x="49129" y="388018"/>
                  <a:pt x="98258" y="631658"/>
                  <a:pt x="184484" y="818147"/>
                </a:cubicBezTo>
                <a:cubicBezTo>
                  <a:pt x="270710" y="1004636"/>
                  <a:pt x="399048" y="1134310"/>
                  <a:pt x="517358" y="1263315"/>
                </a:cubicBezTo>
                <a:cubicBezTo>
                  <a:pt x="635668" y="1392320"/>
                  <a:pt x="781384" y="1510632"/>
                  <a:pt x="894347" y="1592179"/>
                </a:cubicBezTo>
                <a:cubicBezTo>
                  <a:pt x="1007310" y="1673727"/>
                  <a:pt x="1103563" y="1706479"/>
                  <a:pt x="1195137" y="1752600"/>
                </a:cubicBezTo>
                <a:cubicBezTo>
                  <a:pt x="1286711" y="1798721"/>
                  <a:pt x="1350880" y="1842837"/>
                  <a:pt x="1443790" y="1868905"/>
                </a:cubicBezTo>
                <a:cubicBezTo>
                  <a:pt x="1536700" y="1894973"/>
                  <a:pt x="1656348" y="1907673"/>
                  <a:pt x="1752600" y="1909010"/>
                </a:cubicBezTo>
                <a:cubicBezTo>
                  <a:pt x="1848852" y="1910347"/>
                  <a:pt x="1939089" y="1888958"/>
                  <a:pt x="2021305" y="1876926"/>
                </a:cubicBezTo>
                <a:cubicBezTo>
                  <a:pt x="2103521" y="1864895"/>
                  <a:pt x="2173706" y="1865563"/>
                  <a:pt x="2245895" y="1836821"/>
                </a:cubicBezTo>
                <a:cubicBezTo>
                  <a:pt x="2318085" y="1808079"/>
                  <a:pt x="2365542" y="1757947"/>
                  <a:pt x="2454442" y="1704473"/>
                </a:cubicBezTo>
                <a:cubicBezTo>
                  <a:pt x="2543342" y="1650999"/>
                  <a:pt x="2689727" y="1594853"/>
                  <a:pt x="2779295" y="1515979"/>
                </a:cubicBezTo>
                <a:cubicBezTo>
                  <a:pt x="2868863" y="1437105"/>
                  <a:pt x="2875548" y="1367589"/>
                  <a:pt x="2991853" y="1231231"/>
                </a:cubicBezTo>
                <a:cubicBezTo>
                  <a:pt x="3108158" y="1094873"/>
                  <a:pt x="3298658" y="903036"/>
                  <a:pt x="3477126" y="697831"/>
                </a:cubicBezTo>
                <a:cubicBezTo>
                  <a:pt x="3655594" y="492626"/>
                  <a:pt x="3859128" y="246313"/>
                  <a:pt x="4062663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35235" y="3381841"/>
            <a:ext cx="1122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Model complexity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857836" y="1877217"/>
            <a:ext cx="433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Error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6106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분류 문제 해결을 위한 데이터 분리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  </a:t>
            </a:r>
          </a:p>
          <a:p>
            <a:pPr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“</a:t>
            </a:r>
            <a:r>
              <a:rPr lang="ko-KR" altLang="en-US" dirty="0">
                <a:ea typeface="굴림" charset="0"/>
              </a:rPr>
              <a:t>높은 정확도의 데이터 분리</a:t>
            </a:r>
            <a:r>
              <a:rPr lang="en-US" altLang="ko-KR" dirty="0">
                <a:ea typeface="굴림" charset="0"/>
              </a:rPr>
              <a:t>(High separation of records)”</a:t>
            </a:r>
            <a:r>
              <a:rPr lang="ko-KR" altLang="en-US" dirty="0">
                <a:ea typeface="굴림" charset="0"/>
              </a:rPr>
              <a:t>는 </a:t>
            </a:r>
            <a:endParaRPr lang="en-US" altLang="ko-KR" dirty="0">
              <a:ea typeface="굴림" charset="0"/>
            </a:endParaRPr>
          </a:p>
          <a:p>
            <a:pPr eaLnBrk="1" hangingPunct="1">
              <a:buFont typeface="Wingdings 2" charset="2"/>
              <a:buNone/>
            </a:pPr>
            <a:r>
              <a:rPr lang="ko-KR" altLang="en-US" dirty="0">
                <a:ea typeface="굴림" charset="0"/>
              </a:rPr>
              <a:t>예측 변수를 사용하여 분류 시</a:t>
            </a:r>
            <a:r>
              <a:rPr lang="en-US" altLang="ko-KR" dirty="0">
                <a:ea typeface="굴림" charset="0"/>
              </a:rPr>
              <a:t>, </a:t>
            </a:r>
            <a:r>
              <a:rPr lang="ko-KR" altLang="en-US" dirty="0">
                <a:ea typeface="굴림" charset="0"/>
              </a:rPr>
              <a:t>높은 정확도를 달성하는 것 </a:t>
            </a:r>
            <a:endParaRPr lang="en-US" altLang="ko-KR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“</a:t>
            </a:r>
            <a:r>
              <a:rPr lang="ko-KR" altLang="en-US" dirty="0">
                <a:ea typeface="굴림" charset="0"/>
              </a:rPr>
              <a:t>낮은 정확도의 데이터 분리</a:t>
            </a:r>
            <a:r>
              <a:rPr lang="en-US" altLang="ko-KR" dirty="0">
                <a:ea typeface="굴림" charset="0"/>
              </a:rPr>
              <a:t>(Low separation of records)”</a:t>
            </a:r>
            <a:r>
              <a:rPr lang="ko-KR" altLang="en-US" dirty="0">
                <a:ea typeface="굴림" charset="0"/>
              </a:rPr>
              <a:t>는 </a:t>
            </a:r>
            <a:endParaRPr lang="en-US" altLang="ko-KR" dirty="0">
              <a:ea typeface="굴림" charset="0"/>
            </a:endParaRPr>
          </a:p>
          <a:p>
            <a:pPr eaLnBrk="1" hangingPunct="1">
              <a:buFont typeface="Wingdings 2" charset="2"/>
              <a:buNone/>
            </a:pPr>
            <a:r>
              <a:rPr lang="ko-KR" altLang="en-US" dirty="0">
                <a:ea typeface="굴림" charset="0"/>
              </a:rPr>
              <a:t>예측 변수를 사용하는 것이 </a:t>
            </a:r>
            <a:r>
              <a:rPr lang="en-US" altLang="ko-KR" dirty="0">
                <a:ea typeface="굴림" charset="0"/>
              </a:rPr>
              <a:t>Naïve rule </a:t>
            </a:r>
            <a:r>
              <a:rPr lang="ko-KR" altLang="en-US" dirty="0">
                <a:ea typeface="굴림" charset="0"/>
              </a:rPr>
              <a:t>대비 크게 향상되지 않음을 의미</a:t>
            </a:r>
            <a:endParaRPr lang="en-US" altLang="ko-KR" dirty="0">
              <a:ea typeface="굴림" charset="0"/>
            </a:endParaRPr>
          </a:p>
        </p:txBody>
      </p:sp>
      <p:pic>
        <p:nvPicPr>
          <p:cNvPr id="7" name="Picture 2" descr="tmpD281.tmp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12" y="2787774"/>
            <a:ext cx="2754306" cy="178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1933832" y="3230276"/>
            <a:ext cx="54000" cy="5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2048132" y="3176264"/>
            <a:ext cx="54000" cy="5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2209739" y="3290564"/>
            <a:ext cx="54000" cy="5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>
            <a:off x="2047715" y="2906234"/>
            <a:ext cx="54000" cy="5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>
            <a:off x="2209739" y="3014246"/>
            <a:ext cx="54000" cy="5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2439254" y="3408457"/>
            <a:ext cx="54000" cy="5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>
            <a:off x="2425763" y="3176264"/>
            <a:ext cx="54000" cy="5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>
            <a:off x="1261507" y="3638957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>
            <a:off x="1315507" y="3948900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>
            <a:off x="944724" y="3678870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>
            <a:off x="1123055" y="3327834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>
            <a:off x="1462351" y="3354834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타원 21"/>
          <p:cNvSpPr/>
          <p:nvPr/>
        </p:nvSpPr>
        <p:spPr>
          <a:xfrm>
            <a:off x="1570363" y="3786888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타원 22"/>
          <p:cNvSpPr/>
          <p:nvPr/>
        </p:nvSpPr>
        <p:spPr>
          <a:xfrm>
            <a:off x="1678375" y="3516852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12676" y="4407954"/>
            <a:ext cx="2538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620688" y="2571750"/>
            <a:ext cx="0" cy="199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7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선형 분리 가능성</a:t>
            </a:r>
            <a:r>
              <a:rPr lang="en-US" altLang="ko-KR" dirty="0"/>
              <a:t>(</a:t>
            </a:r>
            <a:r>
              <a:rPr lang="en-US" altLang="ko-KR" sz="2000" dirty="0">
                <a:ea typeface="굴림" charset="-127"/>
              </a:rPr>
              <a:t>Linearly Separable)</a:t>
            </a:r>
            <a:endParaRPr lang="en-US" altLang="ko-K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4788" indent="-131888"/>
            <a:r>
              <a:rPr lang="en-US" altLang="ko-KR" dirty="0"/>
              <a:t>And / XOR Gate </a:t>
            </a:r>
            <a:r>
              <a:rPr lang="ko-KR" altLang="en-US" dirty="0"/>
              <a:t>를 통해 선형 분리가 가능한가</a:t>
            </a:r>
            <a:r>
              <a:rPr lang="en-US" altLang="ko-KR" dirty="0"/>
              <a:t>?</a:t>
            </a:r>
          </a:p>
          <a:p>
            <a:pPr marL="466004" lvl="1" indent="-131888"/>
            <a:endParaRPr lang="en-US" altLang="ko-KR" dirty="0"/>
          </a:p>
          <a:p>
            <a:pPr marL="466004" lvl="1" indent="-131888"/>
            <a:endParaRPr lang="en-US" altLang="ko-KR" dirty="0"/>
          </a:p>
          <a:p>
            <a:pPr marL="466004" lvl="1" indent="-131888"/>
            <a:endParaRPr lang="en-US" altLang="ko-KR" dirty="0"/>
          </a:p>
          <a:p>
            <a:pPr marL="466004" lvl="1" indent="-131888"/>
            <a:endParaRPr lang="en-US" altLang="ko-KR" dirty="0"/>
          </a:p>
          <a:p>
            <a:pPr marL="466004" lvl="1" indent="-131888"/>
            <a:endParaRPr lang="en-US" altLang="ko-KR" dirty="0"/>
          </a:p>
          <a:p>
            <a:pPr marL="466004" lvl="1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/>
            <a:r>
              <a:rPr lang="en-US" altLang="ko-KR" dirty="0"/>
              <a:t>AND</a:t>
            </a:r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>
              <a:buNone/>
            </a:pPr>
            <a:endParaRPr lang="en-US" altLang="ko-KR" dirty="0"/>
          </a:p>
          <a:p>
            <a:pPr marL="729780" lvl="2" indent="-131888">
              <a:buNone/>
            </a:pPr>
            <a:r>
              <a:rPr lang="en-US" altLang="ko-KR" dirty="0"/>
              <a:t>     </a:t>
            </a:r>
            <a:r>
              <a:rPr lang="en-US" altLang="ko-KR" b="1" dirty="0"/>
              <a:t>→</a:t>
            </a:r>
            <a:r>
              <a:rPr lang="en-US" altLang="ko-KR" dirty="0"/>
              <a:t> W</a:t>
            </a:r>
            <a:r>
              <a:rPr lang="en-US" altLang="ko-KR" baseline="-25000" dirty="0"/>
              <a:t>0</a:t>
            </a:r>
            <a:r>
              <a:rPr lang="en-US" altLang="ko-KR" dirty="0"/>
              <a:t>, W</a:t>
            </a:r>
            <a:r>
              <a:rPr lang="en-US" altLang="ko-KR" baseline="-25000" dirty="0"/>
              <a:t>1</a:t>
            </a:r>
            <a:r>
              <a:rPr lang="en-US" altLang="ko-KR" dirty="0"/>
              <a:t> : 0.3 or 0.4</a:t>
            </a:r>
          </a:p>
          <a:p>
            <a:endParaRPr lang="en-US" dirty="0"/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930742" y="1544747"/>
            <a:ext cx="844061" cy="58029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r>
              <a:rPr lang="en-US" altLang="ko-KR" sz="1108">
                <a:sym typeface="Symbol" charset="2"/>
              </a:rPr>
              <a:t> = 0.5</a:t>
            </a:r>
            <a:endParaRPr lang="en-US" altLang="ko-KR" sz="1108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113058" y="1228224"/>
            <a:ext cx="316523" cy="3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r>
              <a:rPr lang="en-US" altLang="ko-KR" sz="1108"/>
              <a:t>X</a:t>
            </a:r>
            <a:r>
              <a:rPr lang="en-US" altLang="ko-KR" sz="1108" baseline="-25000"/>
              <a:t>0</a:t>
            </a:r>
            <a:endParaRPr lang="en-US" altLang="ko-KR" sz="1108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1139434" y="2125039"/>
            <a:ext cx="316523" cy="3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r>
              <a:rPr lang="en-US" altLang="ko-KR" sz="1108"/>
              <a:t>X</a:t>
            </a:r>
            <a:r>
              <a:rPr lang="en-US" altLang="ko-KR" sz="1108" baseline="-25000"/>
              <a:t>1</a:t>
            </a:r>
            <a:endParaRPr lang="en-US" altLang="ko-KR" sz="1108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1508711" y="1228224"/>
            <a:ext cx="316523" cy="3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r>
              <a:rPr lang="en-US" altLang="ko-KR" sz="1108"/>
              <a:t>W</a:t>
            </a:r>
            <a:r>
              <a:rPr lang="en-US" altLang="ko-KR" sz="1108" baseline="-25000"/>
              <a:t>0</a:t>
            </a:r>
            <a:endParaRPr lang="en-US" altLang="ko-KR" sz="1108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1561465" y="2125039"/>
            <a:ext cx="316523" cy="3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r>
              <a:rPr lang="en-US" altLang="ko-KR" sz="1108"/>
              <a:t>W</a:t>
            </a:r>
            <a:r>
              <a:rPr lang="en-US" altLang="ko-KR" sz="1108" baseline="-25000"/>
              <a:t>1</a:t>
            </a:r>
            <a:endParaRPr lang="en-US" altLang="ko-KR" sz="1108"/>
          </a:p>
        </p:txBody>
      </p:sp>
      <p:cxnSp>
        <p:nvCxnSpPr>
          <p:cNvPr id="11274" name="AutoShape 9"/>
          <p:cNvCxnSpPr>
            <a:cxnSpLocks noChangeShapeType="1"/>
            <a:stCxn id="11270" idx="3"/>
            <a:endCxn id="11269" idx="1"/>
          </p:cNvCxnSpPr>
          <p:nvPr/>
        </p:nvCxnSpPr>
        <p:spPr bwMode="auto">
          <a:xfrm>
            <a:off x="1429580" y="1386485"/>
            <a:ext cx="624254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0"/>
          <p:cNvCxnSpPr>
            <a:cxnSpLocks noChangeShapeType="1"/>
            <a:stCxn id="11271" idx="3"/>
            <a:endCxn id="11269" idx="3"/>
          </p:cNvCxnSpPr>
          <p:nvPr/>
        </p:nvCxnSpPr>
        <p:spPr bwMode="auto">
          <a:xfrm flipV="1">
            <a:off x="1455957" y="2040414"/>
            <a:ext cx="597877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3355095" y="1676632"/>
            <a:ext cx="422031" cy="3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r>
              <a:rPr lang="en-US" altLang="ko-KR" sz="1108"/>
              <a:t>output</a:t>
            </a:r>
          </a:p>
        </p:txBody>
      </p:sp>
      <p:cxnSp>
        <p:nvCxnSpPr>
          <p:cNvPr id="11277" name="AutoShape 12"/>
          <p:cNvCxnSpPr>
            <a:cxnSpLocks noChangeShapeType="1"/>
            <a:stCxn id="11269" idx="6"/>
            <a:endCxn id="11276" idx="1"/>
          </p:cNvCxnSpPr>
          <p:nvPr/>
        </p:nvCxnSpPr>
        <p:spPr bwMode="auto">
          <a:xfrm>
            <a:off x="2774804" y="1834893"/>
            <a:ext cx="58029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2827558" y="1544747"/>
            <a:ext cx="316523" cy="3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r>
              <a:rPr lang="en-US" altLang="ko-KR" sz="1108"/>
              <a:t>Y</a:t>
            </a:r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743780" y="1676632"/>
            <a:ext cx="422031" cy="3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r>
              <a:rPr lang="en-US" altLang="ko-KR" sz="1108" dirty="0"/>
              <a:t>input</a:t>
            </a:r>
          </a:p>
        </p:txBody>
      </p:sp>
      <p:graphicFrame>
        <p:nvGraphicFramePr>
          <p:cNvPr id="11302" name="Object 37"/>
          <p:cNvGraphicFramePr>
            <a:graphicFrameLocks noChangeAspect="1"/>
          </p:cNvGraphicFramePr>
          <p:nvPr/>
        </p:nvGraphicFramePr>
        <p:xfrm>
          <a:off x="1688674" y="3233372"/>
          <a:ext cx="2113451" cy="83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수식" r:id="rId3" imgW="1930400" imgH="762000" progId="Equation.3">
                  <p:embed/>
                </p:oleObj>
              </mc:Choice>
              <mc:Fallback>
                <p:oleObj name="수식" r:id="rId3" imgW="1930400" imgH="762000" progId="Equation.3">
                  <p:embed/>
                  <p:pic>
                    <p:nvPicPr>
                      <p:cNvPr id="11302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674" y="3233372"/>
                        <a:ext cx="2113451" cy="834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itle 1"/>
          <p:cNvSpPr txBox="1">
            <a:spLocks/>
          </p:cNvSpPr>
          <p:nvPr/>
        </p:nvSpPr>
        <p:spPr>
          <a:xfrm>
            <a:off x="107631" y="138631"/>
            <a:ext cx="6642738" cy="4755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rgbClr val="36373B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sz="1800" dirty="0">
              <a:ea typeface="굴림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488166" y="1267204"/>
            <a:ext cx="1646843" cy="1188132"/>
            <a:chOff x="1421615" y="1463222"/>
            <a:chExt cx="2195791" cy="1584176"/>
          </a:xfrm>
        </p:grpSpPr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336528" y="1463222"/>
              <a:ext cx="1280878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 dirty="0">
                  <a:latin typeface="+mn-lt"/>
                </a:rPr>
                <a:t>Output (by </a:t>
              </a:r>
              <a:r>
                <a:rPr lang="en-US" altLang="ko-KR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1421615" y="1463222"/>
              <a:ext cx="914913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 dirty="0">
                  <a:latin typeface="+mn-lt"/>
                </a:rPr>
                <a:t>input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1421615" y="1727251"/>
              <a:ext cx="487953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 dirty="0">
                  <a:latin typeface="+mn-lt"/>
                </a:rPr>
                <a:t>X</a:t>
              </a:r>
              <a:r>
                <a:rPr lang="en-US" altLang="ko-KR" sz="900" baseline="-25000" dirty="0">
                  <a:latin typeface="+mn-lt"/>
                </a:rPr>
                <a:t>0</a:t>
              </a:r>
              <a:endParaRPr lang="en-US" altLang="ko-KR" sz="900" dirty="0">
                <a:latin typeface="+mn-lt"/>
              </a:endParaRP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1909568" y="1727251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X</a:t>
              </a:r>
              <a:r>
                <a:rPr lang="en-US" altLang="ko-KR" sz="900" baseline="-25000">
                  <a:latin typeface="+mn-lt"/>
                </a:rPr>
                <a:t>1</a:t>
              </a:r>
              <a:endParaRPr lang="en-US" altLang="ko-KR" sz="900">
                <a:latin typeface="+mn-lt"/>
              </a:endParaRPr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2336528" y="1727251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AND</a:t>
              </a:r>
            </a:p>
          </p:txBody>
        </p:sp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2763487" y="1727251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 dirty="0">
                  <a:latin typeface="+mn-lt"/>
                </a:rPr>
                <a:t>OR</a:t>
              </a: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1421615" y="1991281"/>
              <a:ext cx="487953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0</a:t>
              </a:r>
            </a:p>
          </p:txBody>
        </p:sp>
        <p:sp>
          <p:nvSpPr>
            <p:cNvPr id="53" name="Rectangle 22"/>
            <p:cNvSpPr>
              <a:spLocks noChangeArrowheads="1"/>
            </p:cNvSpPr>
            <p:nvPr/>
          </p:nvSpPr>
          <p:spPr bwMode="auto">
            <a:xfrm>
              <a:off x="1909568" y="1991281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0</a:t>
              </a:r>
            </a:p>
          </p:txBody>
        </p:sp>
        <p:sp>
          <p:nvSpPr>
            <p:cNvPr id="54" name="Rectangle 23"/>
            <p:cNvSpPr>
              <a:spLocks noChangeArrowheads="1"/>
            </p:cNvSpPr>
            <p:nvPr/>
          </p:nvSpPr>
          <p:spPr bwMode="auto">
            <a:xfrm>
              <a:off x="2336528" y="1991281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0</a:t>
              </a:r>
            </a:p>
          </p:txBody>
        </p:sp>
        <p:sp>
          <p:nvSpPr>
            <p:cNvPr id="55" name="Rectangle 24"/>
            <p:cNvSpPr>
              <a:spLocks noChangeArrowheads="1"/>
            </p:cNvSpPr>
            <p:nvPr/>
          </p:nvSpPr>
          <p:spPr bwMode="auto">
            <a:xfrm>
              <a:off x="2763487" y="1991281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 dirty="0">
                  <a:latin typeface="+mn-lt"/>
                </a:rPr>
                <a:t>0</a:t>
              </a:r>
            </a:p>
          </p:txBody>
        </p:sp>
        <p:sp>
          <p:nvSpPr>
            <p:cNvPr id="56" name="Rectangle 25"/>
            <p:cNvSpPr>
              <a:spLocks noChangeArrowheads="1"/>
            </p:cNvSpPr>
            <p:nvPr/>
          </p:nvSpPr>
          <p:spPr bwMode="auto">
            <a:xfrm>
              <a:off x="1421615" y="2255310"/>
              <a:ext cx="487953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0</a:t>
              </a:r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1909568" y="2255310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1</a:t>
              </a: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2336528" y="2255310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0</a:t>
              </a:r>
            </a:p>
          </p:txBody>
        </p:sp>
        <p:sp>
          <p:nvSpPr>
            <p:cNvPr id="59" name="Rectangle 28"/>
            <p:cNvSpPr>
              <a:spLocks noChangeArrowheads="1"/>
            </p:cNvSpPr>
            <p:nvPr/>
          </p:nvSpPr>
          <p:spPr bwMode="auto">
            <a:xfrm>
              <a:off x="2763487" y="2255310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1</a:t>
              </a:r>
            </a:p>
          </p:txBody>
        </p:sp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1421615" y="2519339"/>
              <a:ext cx="487953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1</a:t>
              </a:r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1909568" y="2519339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0</a:t>
              </a: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2336528" y="2519339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0</a:t>
              </a: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2763487" y="2519339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 dirty="0">
                  <a:latin typeface="+mn-lt"/>
                </a:rPr>
                <a:t>1</a:t>
              </a:r>
            </a:p>
          </p:txBody>
        </p: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1421615" y="2783369"/>
              <a:ext cx="487953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1</a:t>
              </a: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1909568" y="2783369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1</a:t>
              </a: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>
              <a:off x="2336528" y="2783369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1</a:t>
              </a: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>
              <a:off x="2763487" y="2783369"/>
              <a:ext cx="426959" cy="2640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 dirty="0">
                  <a:latin typeface="+mn-lt"/>
                </a:rPr>
                <a:t>1</a:t>
              </a:r>
            </a:p>
          </p:txBody>
        </p:sp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3190446" y="1727251"/>
              <a:ext cx="426959" cy="2640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 dirty="0">
                  <a:latin typeface="+mn-lt"/>
                </a:rPr>
                <a:t>XOR</a:t>
              </a:r>
            </a:p>
          </p:txBody>
        </p:sp>
        <p:sp>
          <p:nvSpPr>
            <p:cNvPr id="69" name="Rectangle 39"/>
            <p:cNvSpPr>
              <a:spLocks noChangeArrowheads="1"/>
            </p:cNvSpPr>
            <p:nvPr/>
          </p:nvSpPr>
          <p:spPr bwMode="auto">
            <a:xfrm>
              <a:off x="3190446" y="1991281"/>
              <a:ext cx="426959" cy="2640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0</a:t>
              </a:r>
            </a:p>
          </p:txBody>
        </p:sp>
        <p:sp>
          <p:nvSpPr>
            <p:cNvPr id="70" name="Rectangle 40"/>
            <p:cNvSpPr>
              <a:spLocks noChangeArrowheads="1"/>
            </p:cNvSpPr>
            <p:nvPr/>
          </p:nvSpPr>
          <p:spPr bwMode="auto">
            <a:xfrm>
              <a:off x="3190446" y="2255310"/>
              <a:ext cx="426959" cy="2640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1</a:t>
              </a:r>
            </a:p>
          </p:txBody>
        </p:sp>
        <p:sp>
          <p:nvSpPr>
            <p:cNvPr id="71" name="Rectangle 41"/>
            <p:cNvSpPr>
              <a:spLocks noChangeArrowheads="1"/>
            </p:cNvSpPr>
            <p:nvPr/>
          </p:nvSpPr>
          <p:spPr bwMode="auto">
            <a:xfrm>
              <a:off x="3190446" y="2519339"/>
              <a:ext cx="426959" cy="2640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1</a:t>
              </a:r>
            </a:p>
          </p:txBody>
        </p:sp>
        <p:sp>
          <p:nvSpPr>
            <p:cNvPr id="72" name="Rectangle 42"/>
            <p:cNvSpPr>
              <a:spLocks noChangeArrowheads="1"/>
            </p:cNvSpPr>
            <p:nvPr/>
          </p:nvSpPr>
          <p:spPr bwMode="auto">
            <a:xfrm>
              <a:off x="3190446" y="2783369"/>
              <a:ext cx="426959" cy="2640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pPr algn="ctr"/>
              <a:r>
                <a:rPr lang="en-US" altLang="ko-KR" sz="90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96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5D115-38B9-4FC7-8D7C-9FF15384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9780" lvl="2" indent="-131888"/>
            <a:r>
              <a:rPr lang="en-US" altLang="ko-KR" dirty="0"/>
              <a:t>XOR</a:t>
            </a:r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/>
            <a:endParaRPr lang="en-US" altLang="ko-KR" dirty="0"/>
          </a:p>
          <a:p>
            <a:pPr marL="729780" lvl="2" indent="-131888">
              <a:buNone/>
            </a:pPr>
            <a:r>
              <a:rPr lang="en-US" altLang="ko-KR" dirty="0"/>
              <a:t>     </a:t>
            </a:r>
          </a:p>
          <a:p>
            <a:pPr marL="729780" lvl="2" indent="-131888">
              <a:buNone/>
            </a:pPr>
            <a:endParaRPr lang="en-US" altLang="ko-KR" dirty="0"/>
          </a:p>
          <a:p>
            <a:pPr marL="729780" lvl="2" indent="-131888">
              <a:buNone/>
            </a:pPr>
            <a:r>
              <a:rPr lang="en-US" altLang="ko-KR" dirty="0"/>
              <a:t>     → W</a:t>
            </a:r>
            <a:r>
              <a:rPr lang="en-US" altLang="ko-KR" baseline="-25000" dirty="0"/>
              <a:t>0</a:t>
            </a:r>
            <a:r>
              <a:rPr lang="en-US" altLang="ko-KR" dirty="0"/>
              <a:t>, W</a:t>
            </a:r>
            <a:r>
              <a:rPr lang="en-US" altLang="ko-KR" baseline="-25000" dirty="0"/>
              <a:t>1</a:t>
            </a:r>
            <a:r>
              <a:rPr lang="en-US" altLang="ko-KR" dirty="0"/>
              <a:t> do not exist that satisfy above</a:t>
            </a:r>
          </a:p>
          <a:p>
            <a:pPr marL="729780" lvl="2" indent="-131888">
              <a:buNone/>
            </a:pPr>
            <a:r>
              <a:rPr lang="en-US" altLang="ko-KR" dirty="0"/>
              <a:t>     → cannot solve XOR</a:t>
            </a:r>
          </a:p>
          <a:p>
            <a:pPr marL="729780" lvl="2" indent="-131888">
              <a:buNone/>
            </a:pPr>
            <a:endParaRPr lang="en-US" altLang="ko-KR" dirty="0"/>
          </a:p>
          <a:p>
            <a:endParaRPr lang="en-US" dirty="0"/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1376772" y="951571"/>
          <a:ext cx="2162908" cy="85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수식" r:id="rId3" imgW="1930400" imgH="762000" progId="Equation.3">
                  <p:embed/>
                </p:oleObj>
              </mc:Choice>
              <mc:Fallback>
                <p:oleObj name="수식" r:id="rId3" imgW="1930400" imgH="762000" progId="Equation.3">
                  <p:embed/>
                  <p:pic>
                    <p:nvPicPr>
                      <p:cNvPr id="12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772" y="951571"/>
                        <a:ext cx="2162908" cy="853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928004" y="2698239"/>
            <a:ext cx="1096775" cy="28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pPr eaLnBrk="1" hangingPunct="1"/>
            <a:r>
              <a:rPr lang="en-US" altLang="ko-KR" sz="1247">
                <a:latin typeface="Times New Roman" charset="0"/>
                <a:ea typeface="굴림" charset="0"/>
              </a:rPr>
              <a:t>XOR function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592796" y="3182914"/>
            <a:ext cx="0" cy="13452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47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443328" y="4378667"/>
            <a:ext cx="1545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47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592796" y="3381840"/>
            <a:ext cx="1047384" cy="996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endParaRPr lang="ko-KR" altLang="en-US" sz="969"/>
          </a:p>
        </p:txBody>
      </p:sp>
    </p:spTree>
    <p:extLst>
      <p:ext uri="{BB962C8B-B14F-4D97-AF65-F5344CB8AC3E}">
        <p14:creationId xmlns:p14="http://schemas.microsoft.com/office/powerpoint/2010/main" val="50157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혼동행렬</a:t>
            </a:r>
            <a:r>
              <a:rPr lang="en-US" altLang="ko-KR" dirty="0">
                <a:ea typeface="굴림" charset="-127"/>
              </a:rPr>
              <a:t>(Confusion Matrix)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ko-KR" b="1" dirty="0">
                <a:ea typeface="굴림" charset="0"/>
              </a:rPr>
              <a:t>201	“</a:t>
            </a:r>
            <a:r>
              <a:rPr lang="en-US" altLang="ko-KR" dirty="0">
                <a:ea typeface="굴림" charset="0"/>
              </a:rPr>
              <a:t>1”</a:t>
            </a:r>
            <a:r>
              <a:rPr lang="ko-KR" altLang="en-US" dirty="0">
                <a:ea typeface="굴림" charset="0"/>
              </a:rPr>
              <a:t>을 </a:t>
            </a:r>
            <a:r>
              <a:rPr lang="en-US" altLang="ko-KR" dirty="0">
                <a:ea typeface="굴림" charset="0"/>
              </a:rPr>
              <a:t>“1”</a:t>
            </a:r>
            <a:r>
              <a:rPr lang="ko-KR" altLang="en-US" dirty="0">
                <a:ea typeface="굴림" charset="0"/>
              </a:rPr>
              <a:t>로 올바르게 분류</a:t>
            </a:r>
            <a:r>
              <a:rPr lang="en-US" altLang="ko-KR" dirty="0">
                <a:ea typeface="굴림" charset="0"/>
              </a:rPr>
              <a:t>(n</a:t>
            </a:r>
            <a:r>
              <a:rPr lang="en-US" altLang="ko-KR" baseline="-25000" dirty="0">
                <a:ea typeface="굴림" charset="0"/>
              </a:rPr>
              <a:t>1,1</a:t>
            </a:r>
            <a:r>
              <a:rPr lang="en-US" altLang="ko-KR" dirty="0">
                <a:ea typeface="굴림" charset="0"/>
              </a:rPr>
              <a:t>)</a:t>
            </a:r>
          </a:p>
          <a:p>
            <a:pPr eaLnBrk="1" hangingPunct="1">
              <a:buFont typeface="Wingdings 2" charset="2"/>
              <a:buNone/>
            </a:pPr>
            <a:r>
              <a:rPr lang="en-US" altLang="ko-KR" b="1" dirty="0">
                <a:ea typeface="굴림" charset="0"/>
              </a:rPr>
              <a:t>85</a:t>
            </a:r>
            <a:r>
              <a:rPr lang="en-US" altLang="ko-KR" dirty="0">
                <a:ea typeface="굴림" charset="0"/>
              </a:rPr>
              <a:t> 		“1”</a:t>
            </a:r>
            <a:r>
              <a:rPr lang="ko-KR" altLang="en-US" dirty="0">
                <a:ea typeface="굴림" charset="0"/>
              </a:rPr>
              <a:t>을 </a:t>
            </a:r>
            <a:r>
              <a:rPr lang="en-US" altLang="ko-KR" dirty="0">
                <a:ea typeface="굴림" charset="0"/>
              </a:rPr>
              <a:t>“0”</a:t>
            </a:r>
            <a:r>
              <a:rPr lang="ko-KR" altLang="en-US" dirty="0">
                <a:ea typeface="굴림" charset="0"/>
              </a:rPr>
              <a:t>으로 </a:t>
            </a:r>
            <a:r>
              <a:rPr lang="ko-KR" altLang="en-US" dirty="0" err="1">
                <a:ea typeface="굴림" charset="0"/>
              </a:rPr>
              <a:t>오분류</a:t>
            </a:r>
            <a:r>
              <a:rPr lang="en-US" altLang="ko-KR" dirty="0">
                <a:ea typeface="굴림" charset="0"/>
              </a:rPr>
              <a:t> (n</a:t>
            </a:r>
            <a:r>
              <a:rPr lang="en-US" altLang="ko-KR" baseline="-25000" dirty="0">
                <a:ea typeface="굴림" charset="0"/>
              </a:rPr>
              <a:t>1,0</a:t>
            </a:r>
            <a:r>
              <a:rPr lang="en-US" altLang="ko-KR" dirty="0">
                <a:ea typeface="굴림" charset="0"/>
              </a:rPr>
              <a:t>)</a:t>
            </a:r>
          </a:p>
          <a:p>
            <a:pPr eaLnBrk="1" hangingPunct="1">
              <a:buFont typeface="Wingdings 2" charset="2"/>
              <a:buNone/>
            </a:pPr>
            <a:r>
              <a:rPr lang="en-US" altLang="ko-KR" b="1" dirty="0">
                <a:ea typeface="굴림" charset="0"/>
              </a:rPr>
              <a:t>25</a:t>
            </a:r>
            <a:r>
              <a:rPr lang="en-US" altLang="ko-KR" dirty="0">
                <a:ea typeface="굴림" charset="0"/>
              </a:rPr>
              <a:t> 		“0”</a:t>
            </a:r>
            <a:r>
              <a:rPr lang="ko-KR" altLang="en-US" dirty="0">
                <a:ea typeface="굴림" charset="0"/>
              </a:rPr>
              <a:t>을 </a:t>
            </a:r>
            <a:r>
              <a:rPr lang="en-US" altLang="ko-KR" dirty="0">
                <a:ea typeface="굴림" charset="0"/>
              </a:rPr>
              <a:t>“1”</a:t>
            </a:r>
            <a:r>
              <a:rPr lang="ko-KR" altLang="en-US" dirty="0">
                <a:ea typeface="굴림" charset="0"/>
              </a:rPr>
              <a:t>로 </a:t>
            </a:r>
            <a:r>
              <a:rPr lang="ko-KR" altLang="en-US" dirty="0" err="1">
                <a:ea typeface="굴림" charset="0"/>
              </a:rPr>
              <a:t>오분류</a:t>
            </a:r>
            <a:r>
              <a:rPr lang="en-US" altLang="ko-KR" dirty="0">
                <a:ea typeface="굴림" charset="0"/>
              </a:rPr>
              <a:t> (n</a:t>
            </a:r>
            <a:r>
              <a:rPr lang="en-US" altLang="ko-KR" baseline="-25000" dirty="0">
                <a:ea typeface="굴림" charset="0"/>
              </a:rPr>
              <a:t>0,1</a:t>
            </a:r>
            <a:r>
              <a:rPr lang="en-US" altLang="ko-KR" dirty="0">
                <a:ea typeface="굴림" charset="0"/>
              </a:rPr>
              <a:t>)</a:t>
            </a:r>
          </a:p>
          <a:p>
            <a:pPr eaLnBrk="1" hangingPunct="1">
              <a:buFont typeface="Wingdings 2" charset="2"/>
              <a:buNone/>
            </a:pPr>
            <a:r>
              <a:rPr lang="en-US" altLang="ko-KR" b="1" dirty="0">
                <a:ea typeface="굴림" charset="0"/>
              </a:rPr>
              <a:t>2689</a:t>
            </a:r>
            <a:r>
              <a:rPr lang="en-US" altLang="ko-KR" dirty="0">
                <a:ea typeface="굴림" charset="0"/>
              </a:rPr>
              <a:t> 	“0”</a:t>
            </a:r>
            <a:r>
              <a:rPr lang="ko-KR" altLang="en-US" dirty="0">
                <a:ea typeface="굴림" charset="0"/>
              </a:rPr>
              <a:t>을 </a:t>
            </a:r>
            <a:r>
              <a:rPr lang="en-US" altLang="ko-KR" dirty="0">
                <a:ea typeface="굴림" charset="0"/>
              </a:rPr>
              <a:t>“0”</a:t>
            </a:r>
            <a:r>
              <a:rPr lang="ko-KR" altLang="en-US" dirty="0">
                <a:ea typeface="굴림" charset="0"/>
              </a:rPr>
              <a:t>으로 올바르게 분류</a:t>
            </a:r>
            <a:r>
              <a:rPr lang="en-US" altLang="ko-KR" dirty="0">
                <a:ea typeface="굴림" charset="0"/>
              </a:rPr>
              <a:t> (n</a:t>
            </a:r>
            <a:r>
              <a:rPr lang="en-US" altLang="ko-KR" baseline="-25000" dirty="0">
                <a:ea typeface="굴림" charset="0"/>
              </a:rPr>
              <a:t>0,0</a:t>
            </a:r>
            <a:r>
              <a:rPr lang="en-US" altLang="ko-KR" dirty="0">
                <a:ea typeface="굴림" charset="0"/>
              </a:rPr>
              <a:t>)</a:t>
            </a:r>
          </a:p>
          <a:p>
            <a:pPr eaLnBrk="1" hangingPunct="1">
              <a:buFont typeface="Wingdings 2" charset="2"/>
              <a:buNone/>
            </a:pPr>
            <a:endParaRPr lang="en-US" altLang="ko-KR" dirty="0">
              <a:ea typeface="굴림" charset="0"/>
            </a:endParaRP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419350"/>
            <a:ext cx="3387725" cy="1168400"/>
          </a:xfrm>
        </p:spPr>
      </p:pic>
    </p:spTree>
    <p:extLst>
      <p:ext uri="{BB962C8B-B14F-4D97-AF65-F5344CB8AC3E}">
        <p14:creationId xmlns:p14="http://schemas.microsoft.com/office/powerpoint/2010/main" val="62546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ea typeface="굴림" charset="-127"/>
              </a:rPr>
              <a:t>에러율</a:t>
            </a:r>
            <a:r>
              <a:rPr lang="en-US" altLang="ko-KR" dirty="0">
                <a:ea typeface="굴림" charset="-127"/>
              </a:rPr>
              <a:t>(Error Rate)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</a:pPr>
            <a:r>
              <a:rPr lang="ko-KR" altLang="en-US" b="1" dirty="0">
                <a:ea typeface="굴림" charset="0"/>
              </a:rPr>
              <a:t>전체 </a:t>
            </a:r>
            <a:r>
              <a:rPr lang="ko-KR" altLang="en-US" b="1" dirty="0" err="1">
                <a:ea typeface="굴림" charset="0"/>
              </a:rPr>
              <a:t>에러율</a:t>
            </a:r>
            <a:r>
              <a:rPr lang="en-US" altLang="ko-KR" dirty="0">
                <a:ea typeface="굴림" charset="0"/>
              </a:rPr>
              <a:t> = (25+85)/3000 = 3.67%</a:t>
            </a:r>
          </a:p>
          <a:p>
            <a:pPr eaLnBrk="1" hangingPunct="1">
              <a:buFont typeface="Wingdings 2" charset="2"/>
              <a:buNone/>
            </a:pPr>
            <a:r>
              <a:rPr lang="ko-KR" altLang="en-US" b="1" dirty="0">
                <a:ea typeface="굴림" charset="0"/>
              </a:rPr>
              <a:t>정확도</a:t>
            </a:r>
            <a:r>
              <a:rPr lang="en-US" altLang="ko-KR" dirty="0">
                <a:ea typeface="굴림" charset="0"/>
              </a:rPr>
              <a:t> = 1 – err = (201+2689) = 96.33%</a:t>
            </a:r>
          </a:p>
          <a:p>
            <a:pPr eaLnBrk="1" hangingPunct="1">
              <a:buFont typeface="Wingdings 2" charset="2"/>
              <a:buNone/>
            </a:pPr>
            <a:r>
              <a:rPr lang="ko-KR" altLang="en-US" dirty="0">
                <a:ea typeface="굴림" charset="0"/>
              </a:rPr>
              <a:t>분류해야 할 클래스가 여러 개인 경우</a:t>
            </a:r>
            <a:r>
              <a:rPr lang="en-US" altLang="ko-KR" dirty="0">
                <a:ea typeface="굴림" charset="0"/>
              </a:rPr>
              <a:t>, </a:t>
            </a:r>
            <a:r>
              <a:rPr lang="ko-KR" altLang="en-US" dirty="0">
                <a:ea typeface="굴림" charset="0"/>
              </a:rPr>
              <a:t>에러율은 아래와 같이 계산</a:t>
            </a:r>
            <a:endParaRPr lang="en-US" altLang="ko-KR" dirty="0">
              <a:ea typeface="굴림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	(</a:t>
            </a:r>
            <a:r>
              <a:rPr lang="ko-KR" altLang="en-US" dirty="0" err="1">
                <a:ea typeface="굴림" charset="0"/>
              </a:rPr>
              <a:t>오분류</a:t>
            </a:r>
            <a:r>
              <a:rPr lang="ko-KR" altLang="en-US" dirty="0">
                <a:ea typeface="굴림" charset="0"/>
              </a:rPr>
              <a:t> 된 데이터 수</a:t>
            </a:r>
            <a:r>
              <a:rPr lang="en-US" altLang="ko-KR" dirty="0">
                <a:ea typeface="굴림" charset="0"/>
              </a:rPr>
              <a:t>)/(</a:t>
            </a:r>
            <a:r>
              <a:rPr lang="ko-KR" altLang="en-US" dirty="0">
                <a:ea typeface="굴림" charset="0"/>
              </a:rPr>
              <a:t>전체 데이터 수</a:t>
            </a:r>
            <a:r>
              <a:rPr lang="en-US" altLang="ko-KR" dirty="0">
                <a:ea typeface="굴림" charset="0"/>
              </a:rPr>
              <a:t>)</a:t>
            </a:r>
          </a:p>
        </p:txBody>
      </p:sp>
      <p:pic>
        <p:nvPicPr>
          <p:cNvPr id="15364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252186"/>
            <a:ext cx="3481388" cy="1208088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97" y="3813888"/>
            <a:ext cx="2688569" cy="2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분류 컷</a:t>
            </a:r>
            <a:r>
              <a:rPr lang="en-US" altLang="ko-KR" dirty="0">
                <a:ea typeface="굴림" charset="-127"/>
              </a:rPr>
              <a:t>-</a:t>
            </a:r>
            <a:r>
              <a:rPr lang="ko-KR" altLang="en-US" dirty="0">
                <a:ea typeface="굴림" charset="-127"/>
              </a:rPr>
              <a:t>오프</a:t>
            </a:r>
            <a:r>
              <a:rPr lang="en-US" altLang="ko-KR" dirty="0">
                <a:ea typeface="굴림" charset="-127"/>
              </a:rPr>
              <a:t>(Cutoff for classification)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3776" indent="-263776">
              <a:buNone/>
            </a:pPr>
            <a:r>
              <a:rPr lang="ko-KR" altLang="en-US" dirty="0">
                <a:ea typeface="굴림" charset="0"/>
              </a:rPr>
              <a:t>대부분의 </a:t>
            </a:r>
            <a:r>
              <a:rPr lang="ko-KR" altLang="en-US" dirty="0" err="1">
                <a:ea typeface="굴림" charset="0"/>
              </a:rPr>
              <a:t>데이터마이닝</a:t>
            </a:r>
            <a:r>
              <a:rPr lang="ko-KR" altLang="en-US" dirty="0">
                <a:ea typeface="굴림" charset="0"/>
              </a:rPr>
              <a:t> 알고리즘은 </a:t>
            </a:r>
            <a:r>
              <a:rPr lang="en-US" altLang="ko-KR" dirty="0">
                <a:ea typeface="굴림" charset="0"/>
              </a:rPr>
              <a:t>2 </a:t>
            </a:r>
            <a:r>
              <a:rPr lang="ko-KR" altLang="en-US" dirty="0">
                <a:ea typeface="굴림" charset="0"/>
              </a:rPr>
              <a:t>단계 프로세스를 통해 분류를 수행함</a:t>
            </a:r>
            <a:endParaRPr lang="en-US" altLang="ko-KR" dirty="0">
              <a:ea typeface="굴림" charset="0"/>
            </a:endParaRPr>
          </a:p>
          <a:p>
            <a:pPr marL="263776" indent="-263776">
              <a:buNone/>
            </a:pPr>
            <a:endParaRPr lang="en-US" altLang="ko-KR" dirty="0">
              <a:ea typeface="굴림" charset="0"/>
            </a:endParaRPr>
          </a:p>
          <a:p>
            <a:pPr marL="458311" lvl="1" indent="-237398">
              <a:buFont typeface="Wingdings 2" charset="2"/>
              <a:buAutoNum type="arabicPeriod"/>
            </a:pPr>
            <a:r>
              <a:rPr lang="ko-KR" altLang="en-US" dirty="0">
                <a:ea typeface="굴림" charset="0"/>
              </a:rPr>
              <a:t>각각의 데이터에 대해 </a:t>
            </a:r>
            <a:r>
              <a:rPr lang="ko-KR" altLang="en-US" b="1" dirty="0">
                <a:ea typeface="굴림" charset="0"/>
              </a:rPr>
              <a:t>클래스 </a:t>
            </a:r>
            <a:r>
              <a:rPr lang="en-US" altLang="ko-KR" b="1" dirty="0">
                <a:ea typeface="굴림" charset="0"/>
              </a:rPr>
              <a:t>“1”</a:t>
            </a:r>
            <a:r>
              <a:rPr lang="ko-KR" altLang="en-US" b="1" dirty="0">
                <a:ea typeface="굴림" charset="0"/>
              </a:rPr>
              <a:t>에 속할 확률 계산</a:t>
            </a:r>
            <a:endParaRPr lang="en-US" altLang="ko-KR" b="1" dirty="0">
              <a:ea typeface="굴림" charset="0"/>
            </a:endParaRPr>
          </a:p>
          <a:p>
            <a:pPr marL="458311" lvl="1" indent="-237398">
              <a:buFont typeface="Wingdings 2" charset="2"/>
              <a:buAutoNum type="arabicPeriod"/>
            </a:pPr>
            <a:r>
              <a:rPr lang="ko-KR" altLang="en-US" dirty="0">
                <a:ea typeface="굴림" charset="0"/>
              </a:rPr>
              <a:t>컷 오프 값을 기준삼아 클래스 분류</a:t>
            </a:r>
            <a:endParaRPr lang="en-US" altLang="ko-KR" dirty="0">
              <a:ea typeface="굴림" charset="0"/>
            </a:endParaRPr>
          </a:p>
          <a:p>
            <a:pPr marL="458311" lvl="1" indent="-237398">
              <a:buFont typeface="Wingdings 2" charset="2"/>
              <a:buAutoNum type="arabicPeriod"/>
            </a:pPr>
            <a:endParaRPr lang="en-US" altLang="ko-KR" dirty="0">
              <a:ea typeface="굴림" charset="0"/>
            </a:endParaRPr>
          </a:p>
          <a:p>
            <a:pPr marL="263776" indent="-263776"/>
            <a:r>
              <a:rPr lang="ko-KR" altLang="en-US" dirty="0">
                <a:ea typeface="굴림" charset="0"/>
              </a:rPr>
              <a:t>기본 컷오프 값은 </a:t>
            </a:r>
            <a:r>
              <a:rPr lang="en-US" altLang="ko-KR" dirty="0">
                <a:ea typeface="굴림" charset="0"/>
              </a:rPr>
              <a:t>0.5</a:t>
            </a:r>
          </a:p>
          <a:p>
            <a:pPr marL="648449" lvl="2" indent="-237398">
              <a:buNone/>
            </a:pPr>
            <a:r>
              <a:rPr lang="ko-KR" altLang="en-US" dirty="0">
                <a:ea typeface="굴림" charset="0"/>
              </a:rPr>
              <a:t>클래스에 속할 확률이 </a:t>
            </a:r>
            <a:r>
              <a:rPr lang="en-US" altLang="ko-KR" dirty="0">
                <a:ea typeface="굴림" charset="0"/>
              </a:rPr>
              <a:t>0.5 </a:t>
            </a:r>
            <a:r>
              <a:rPr lang="ko-KR" altLang="en-US" dirty="0">
                <a:ea typeface="굴림" charset="0"/>
              </a:rPr>
              <a:t>이상이라면</a:t>
            </a:r>
            <a:r>
              <a:rPr lang="en-US" altLang="ko-KR" dirty="0">
                <a:ea typeface="굴림" charset="0"/>
              </a:rPr>
              <a:t> “1” </a:t>
            </a:r>
            <a:r>
              <a:rPr lang="ko-KR" altLang="en-US" dirty="0">
                <a:ea typeface="굴림" charset="0"/>
              </a:rPr>
              <a:t>로 분류</a:t>
            </a:r>
            <a:endParaRPr lang="en-US" altLang="ko-KR" dirty="0">
              <a:ea typeface="굴림" charset="0"/>
            </a:endParaRPr>
          </a:p>
          <a:p>
            <a:pPr marL="648449" lvl="2" indent="-237398">
              <a:buNone/>
            </a:pPr>
            <a:r>
              <a:rPr lang="ko-KR" altLang="en-US" dirty="0">
                <a:ea typeface="굴림" charset="0"/>
              </a:rPr>
              <a:t>클래스에 속할 확률이 </a:t>
            </a:r>
            <a:r>
              <a:rPr lang="en-US" altLang="ko-KR" dirty="0">
                <a:ea typeface="굴림" charset="0"/>
              </a:rPr>
              <a:t>0.5 </a:t>
            </a:r>
            <a:r>
              <a:rPr lang="ko-KR" altLang="en-US" dirty="0">
                <a:ea typeface="굴림" charset="0"/>
              </a:rPr>
              <a:t>미만이라면 </a:t>
            </a:r>
            <a:r>
              <a:rPr lang="en-US" altLang="ko-KR" dirty="0">
                <a:ea typeface="굴림" charset="0"/>
              </a:rPr>
              <a:t>“0“</a:t>
            </a:r>
            <a:r>
              <a:rPr lang="ko-KR" altLang="en-US" dirty="0">
                <a:ea typeface="굴림" charset="0"/>
              </a:rPr>
              <a:t>으로 분류</a:t>
            </a:r>
            <a:endParaRPr lang="en-US" altLang="ko-KR" dirty="0">
              <a:ea typeface="굴림" charset="0"/>
            </a:endParaRPr>
          </a:p>
          <a:p>
            <a:pPr marL="648449" lvl="2" indent="-237398">
              <a:buNone/>
            </a:pPr>
            <a:endParaRPr lang="en-US" altLang="ko-KR" dirty="0">
              <a:ea typeface="굴림" charset="0"/>
            </a:endParaRPr>
          </a:p>
          <a:p>
            <a:pPr marL="263776" indent="-263776"/>
            <a:r>
              <a:rPr lang="ko-KR" altLang="en-US" dirty="0">
                <a:ea typeface="굴림" charset="0"/>
              </a:rPr>
              <a:t>컷 오프 값은 사용자가 정의할 수 있음</a:t>
            </a:r>
            <a:endParaRPr lang="en-US" altLang="ko-KR" dirty="0">
              <a:ea typeface="굴림" charset="0"/>
            </a:endParaRPr>
          </a:p>
          <a:p>
            <a:pPr marL="563814" lvl="1" indent="-263776"/>
            <a:r>
              <a:rPr lang="ko-KR" altLang="en-US" dirty="0">
                <a:ea typeface="굴림" charset="0"/>
              </a:rPr>
              <a:t>일반적으로 에러율은 컷오프 </a:t>
            </a:r>
            <a:r>
              <a:rPr lang="en-US" altLang="ko-KR" dirty="0">
                <a:ea typeface="굴림" charset="0"/>
              </a:rPr>
              <a:t>= 0.5 </a:t>
            </a:r>
            <a:r>
              <a:rPr lang="ko-KR" altLang="en-US" dirty="0">
                <a:ea typeface="굴림" charset="0"/>
              </a:rPr>
              <a:t>일 때 가장 낮음</a:t>
            </a:r>
            <a:endParaRPr lang="en-US" altLang="ko-KR" dirty="0">
              <a:ea typeface="굴림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543425" y="4948238"/>
            <a:ext cx="2314575" cy="1651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ko-KR"/>
              <a:t>Prof. Hyerim Bae (hrbae@pusan.ac.kr)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7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컷 오프 테이블</a:t>
            </a:r>
            <a:r>
              <a:rPr lang="en-US" altLang="ko-KR" dirty="0">
                <a:ea typeface="굴림" charset="-127"/>
              </a:rPr>
              <a:t>(Cutoff Table)</a:t>
            </a:r>
          </a:p>
        </p:txBody>
      </p:sp>
      <p:sp>
        <p:nvSpPr>
          <p:cNvPr id="1741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0"/>
              </a:rPr>
              <a:t>Cutoff = 0.5 </a:t>
            </a:r>
            <a:r>
              <a:rPr lang="ko-KR" altLang="en-US" dirty="0">
                <a:ea typeface="굴림" charset="0"/>
              </a:rPr>
              <a:t>인 경우</a:t>
            </a:r>
            <a:r>
              <a:rPr lang="en-US" altLang="ko-KR" dirty="0">
                <a:ea typeface="굴림" charset="0"/>
              </a:rPr>
              <a:t>,  13</a:t>
            </a:r>
            <a:r>
              <a:rPr lang="ko-KR" altLang="en-US" dirty="0">
                <a:ea typeface="굴림" charset="0"/>
              </a:rPr>
              <a:t>개의 데이터를 </a:t>
            </a:r>
            <a:r>
              <a:rPr lang="en-US" altLang="ko-KR" dirty="0">
                <a:ea typeface="굴림" charset="0"/>
              </a:rPr>
              <a:t>“1”</a:t>
            </a:r>
            <a:r>
              <a:rPr lang="ko-KR" altLang="en-US" dirty="0">
                <a:ea typeface="굴림" charset="0"/>
              </a:rPr>
              <a:t>로 분류 </a:t>
            </a:r>
            <a:r>
              <a:rPr lang="en-US" altLang="ko-KR" dirty="0">
                <a:ea typeface="굴림" charset="0"/>
              </a:rPr>
              <a:t>(</a:t>
            </a:r>
            <a:r>
              <a:rPr lang="ko-KR" altLang="en-US" dirty="0" err="1">
                <a:ea typeface="굴림" charset="0"/>
              </a:rPr>
              <a:t>에러율</a:t>
            </a:r>
            <a:r>
              <a:rPr lang="ko-KR" altLang="en-US" dirty="0">
                <a:ea typeface="굴림" charset="0"/>
              </a:rPr>
              <a:t> </a:t>
            </a:r>
            <a:r>
              <a:rPr lang="en-US" altLang="ko-KR" dirty="0">
                <a:ea typeface="굴림" charset="0"/>
              </a:rPr>
              <a:t>= ?)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0"/>
              </a:rPr>
              <a:t>Cutoff = 0.8 </a:t>
            </a:r>
            <a:r>
              <a:rPr lang="ko-KR" altLang="en-US" dirty="0">
                <a:ea typeface="굴림" charset="0"/>
              </a:rPr>
              <a:t>인 경우</a:t>
            </a:r>
            <a:r>
              <a:rPr lang="en-US" altLang="ko-KR" dirty="0">
                <a:ea typeface="굴림" charset="0"/>
              </a:rPr>
              <a:t>, 7</a:t>
            </a:r>
            <a:r>
              <a:rPr lang="ko-KR" altLang="en-US" dirty="0">
                <a:ea typeface="굴림" charset="0"/>
              </a:rPr>
              <a:t>개의 데이터를 </a:t>
            </a:r>
            <a:r>
              <a:rPr lang="en-US" altLang="ko-KR" dirty="0">
                <a:ea typeface="굴림" charset="0"/>
              </a:rPr>
              <a:t>“1”</a:t>
            </a:r>
            <a:r>
              <a:rPr lang="ko-KR" altLang="en-US" dirty="0">
                <a:ea typeface="굴림" charset="0"/>
              </a:rPr>
              <a:t>로</a:t>
            </a:r>
            <a:r>
              <a:rPr lang="en-US" altLang="ko-KR" dirty="0">
                <a:ea typeface="굴림" charset="0"/>
              </a:rPr>
              <a:t> </a:t>
            </a:r>
            <a:r>
              <a:rPr lang="ko-KR" altLang="en-US" dirty="0">
                <a:ea typeface="굴림" charset="0"/>
              </a:rPr>
              <a:t>분류</a:t>
            </a:r>
            <a:endParaRPr lang="en-US" altLang="ko-KR" dirty="0">
              <a:ea typeface="굴림" charset="0"/>
            </a:endParaRP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037983"/>
            <a:ext cx="3035300" cy="2190750"/>
          </a:xfrm>
        </p:spPr>
      </p:pic>
    </p:spTree>
    <p:extLst>
      <p:ext uri="{BB962C8B-B14F-4D97-AF65-F5344CB8AC3E}">
        <p14:creationId xmlns:p14="http://schemas.microsoft.com/office/powerpoint/2010/main" val="130100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4B06CAD-44F3-4B57-91D8-54B56022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7DA1E-2CB3-4733-9CBE-526F8F29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1" y="926491"/>
            <a:ext cx="4972050" cy="358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5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047" dirty="0">
                <a:ea typeface="굴림" charset="-127"/>
              </a:rPr>
              <a:t>리프트</a:t>
            </a:r>
            <a:r>
              <a:rPr lang="en-US" altLang="ko-KR" sz="3047" dirty="0">
                <a:ea typeface="굴림" charset="-127"/>
              </a:rPr>
              <a:t>(Lift)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ADA923-CF6E-4894-9FB9-1160C2DF0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377190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/>
              <a:t>Prof. Hyerim Bae (hrbae@pusan.ac.kr)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7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코로나 </a:t>
            </a:r>
            <a:r>
              <a:rPr lang="en-US" altLang="ko-KR" dirty="0"/>
              <a:t>19 </a:t>
            </a:r>
            <a:r>
              <a:rPr lang="ko-KR" altLang="en-US" dirty="0"/>
              <a:t>검사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07C1029-BE0E-486F-AAF9-0A081245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5" y="1653649"/>
            <a:ext cx="2772716" cy="26040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641" y="4299942"/>
            <a:ext cx="316785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Source: http://news.kbs.co.kr/news/view.do?ncd=5008172&amp;ref=A</a:t>
            </a:r>
            <a:endParaRPr lang="ko-KR" altLang="en-US" sz="788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89" y="1653648"/>
            <a:ext cx="3068519" cy="7002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886" y="2517745"/>
            <a:ext cx="3058622" cy="25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2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분류 문제에서 특정 클래스의 중요도가 높을 때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664" lvl="1"/>
            <a:endParaRPr lang="en-US" altLang="ko-KR" dirty="0">
              <a:ea typeface="굴림" charset="0"/>
            </a:endParaRPr>
          </a:p>
          <a:p>
            <a:pPr marL="395664" lvl="1"/>
            <a:endParaRPr lang="en-US" altLang="ko-KR" dirty="0">
              <a:ea typeface="굴림" charset="0"/>
            </a:endParaRPr>
          </a:p>
          <a:p>
            <a:pPr marL="395664" lvl="1"/>
            <a:endParaRPr lang="en-US" altLang="ko-KR" dirty="0">
              <a:ea typeface="굴림" charset="0"/>
            </a:endParaRPr>
          </a:p>
          <a:p>
            <a:pPr marL="395664" lvl="1"/>
            <a:r>
              <a:rPr lang="ko-KR" altLang="en-US" dirty="0">
                <a:ea typeface="굴림" charset="0"/>
              </a:rPr>
              <a:t>세금 사기</a:t>
            </a:r>
            <a:endParaRPr lang="en-US" altLang="ko-KR" dirty="0">
              <a:ea typeface="굴림" charset="0"/>
            </a:endParaRPr>
          </a:p>
          <a:p>
            <a:pPr marL="395664" lvl="1"/>
            <a:r>
              <a:rPr lang="ko-KR" altLang="en-US" dirty="0">
                <a:ea typeface="굴림" charset="0"/>
              </a:rPr>
              <a:t>신용 불이행</a:t>
            </a:r>
            <a:endParaRPr lang="en-US" altLang="ko-KR" dirty="0">
              <a:ea typeface="굴림" charset="0"/>
            </a:endParaRPr>
          </a:p>
          <a:p>
            <a:pPr marL="395664" lvl="1"/>
            <a:r>
              <a:rPr lang="ko-KR" altLang="en-US" dirty="0">
                <a:ea typeface="굴림" charset="0"/>
              </a:rPr>
              <a:t>지연된 항공편 예측 </a:t>
            </a:r>
            <a:endParaRPr lang="en-US" altLang="ko-KR" sz="1523" dirty="0">
              <a:ea typeface="굴림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12676" y="1112166"/>
            <a:ext cx="55071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pPr>
              <a:spcBef>
                <a:spcPts val="398"/>
              </a:spcBef>
              <a:buClr>
                <a:schemeClr val="accent1"/>
              </a:buClr>
              <a:buSzPct val="85000"/>
            </a:pPr>
            <a:r>
              <a:rPr lang="en-US" altLang="ko-KR" sz="1000" b="1" dirty="0">
                <a:solidFill>
                  <a:srgbClr val="0070C0"/>
                </a:solidFill>
                <a:latin typeface="Franklin Gothic Book" charset="0"/>
                <a:ea typeface="굴림" charset="0"/>
              </a:rPr>
              <a:t>“</a:t>
            </a:r>
            <a:r>
              <a:rPr lang="ko-KR" altLang="en-US" sz="1000" b="1" dirty="0">
                <a:solidFill>
                  <a:srgbClr val="0070C0"/>
                </a:solidFill>
                <a:latin typeface="Franklin Gothic Book" charset="0"/>
                <a:ea typeface="굴림" charset="0"/>
              </a:rPr>
              <a:t>회사가 파산할지를 예측하는 것이 지불능력을 유지할 지를 예측하는 것보다 더 중요하다</a:t>
            </a:r>
            <a:r>
              <a:rPr lang="en-US" altLang="ko-KR" sz="1000" b="1" dirty="0">
                <a:solidFill>
                  <a:srgbClr val="0070C0"/>
                </a:solidFill>
                <a:latin typeface="Franklin Gothic Book" charset="0"/>
                <a:ea typeface="굴림" charset="0"/>
              </a:rPr>
              <a:t>.”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2676" y="2625756"/>
            <a:ext cx="5222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r>
              <a:rPr lang="ko-KR" altLang="en-US" sz="1200" dirty="0">
                <a:latin typeface="Franklin Gothic Book" charset="0"/>
                <a:ea typeface="굴림" charset="0"/>
              </a:rPr>
              <a:t>위와 같은 예시에서</a:t>
            </a:r>
            <a:r>
              <a:rPr lang="en-US" altLang="ko-KR" sz="1200" dirty="0">
                <a:latin typeface="Franklin Gothic Book" charset="0"/>
                <a:ea typeface="굴림" charset="0"/>
              </a:rPr>
              <a:t>,</a:t>
            </a:r>
            <a:r>
              <a:rPr lang="ko-KR" altLang="en-US" sz="1200" dirty="0">
                <a:latin typeface="Franklin Gothic Book" charset="0"/>
                <a:ea typeface="굴림" charset="0"/>
              </a:rPr>
              <a:t> 더욱 주의가 필요한 클래스를 잘 식별하기 위해 더 큰 전체 에러율을 감수할 수 있음</a:t>
            </a:r>
            <a:endParaRPr lang="en-US" altLang="ko-KR" sz="1200" dirty="0">
              <a:latin typeface="Franklin Gothic Book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5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상황에 따른 정확도 측정 지표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</a:pPr>
            <a:r>
              <a:rPr lang="en-US" altLang="ko-KR" sz="1523" dirty="0">
                <a:ea typeface="굴림" charset="0"/>
              </a:rPr>
              <a:t>“C</a:t>
            </a:r>
            <a:r>
              <a:rPr lang="en-US" altLang="ko-KR" sz="1523" baseline="-25000" dirty="0">
                <a:ea typeface="굴림" charset="0"/>
              </a:rPr>
              <a:t>1</a:t>
            </a:r>
            <a:r>
              <a:rPr lang="en-US" altLang="ko-KR" sz="1523" dirty="0">
                <a:ea typeface="굴림" charset="0"/>
              </a:rPr>
              <a:t>” </a:t>
            </a:r>
            <a:r>
              <a:rPr lang="ko-KR" altLang="en-US" sz="1523" dirty="0">
                <a:ea typeface="굴림" charset="0"/>
              </a:rPr>
              <a:t>을 올바르게 분류하는 것이 중요하다면</a:t>
            </a:r>
            <a:endParaRPr lang="en-US" altLang="ko-KR" sz="1523" dirty="0">
              <a:ea typeface="굴림" charset="0"/>
            </a:endParaRPr>
          </a:p>
          <a:p>
            <a:pPr eaLnBrk="1" hangingPunct="1">
              <a:buFont typeface="Wingdings 2" charset="2"/>
              <a:buNone/>
            </a:pPr>
            <a:endParaRPr lang="en-US" altLang="ko-KR" sz="1800" b="1" dirty="0">
              <a:ea typeface="굴림" charset="0"/>
            </a:endParaRPr>
          </a:p>
          <a:p>
            <a:pPr>
              <a:buNone/>
            </a:pPr>
            <a:r>
              <a:rPr lang="en-US" altLang="ko-KR" sz="1500" b="1" dirty="0">
                <a:ea typeface="굴림" charset="0"/>
              </a:rPr>
              <a:t>Sensitivity</a:t>
            </a:r>
            <a:r>
              <a:rPr lang="en-US" altLang="ko-KR" sz="900" b="1" dirty="0">
                <a:ea typeface="굴림" charset="0"/>
              </a:rPr>
              <a:t>(</a:t>
            </a:r>
            <a:r>
              <a:rPr lang="ko-KR" altLang="en-US" sz="900" b="1" dirty="0">
                <a:ea typeface="굴림" charset="0"/>
              </a:rPr>
              <a:t>민감도</a:t>
            </a:r>
            <a:r>
              <a:rPr lang="en-US" altLang="ko-KR" sz="900" b="1" dirty="0">
                <a:ea typeface="굴림" charset="0"/>
              </a:rPr>
              <a:t>)</a:t>
            </a:r>
            <a:r>
              <a:rPr lang="en-US" altLang="ko-KR" sz="1500" b="1" dirty="0">
                <a:ea typeface="굴림" charset="0"/>
              </a:rPr>
              <a:t> </a:t>
            </a:r>
            <a:r>
              <a:rPr lang="en-US" altLang="ko-KR" sz="1500" dirty="0">
                <a:ea typeface="굴림" charset="0"/>
              </a:rPr>
              <a:t>= </a:t>
            </a:r>
            <a:r>
              <a:rPr lang="ko-KR" altLang="en-US" sz="1500" dirty="0">
                <a:ea typeface="굴림" charset="0"/>
              </a:rPr>
              <a:t>클래스 </a:t>
            </a:r>
            <a:r>
              <a:rPr lang="en-US" altLang="ko-KR" sz="1500" dirty="0">
                <a:ea typeface="굴림" charset="0"/>
              </a:rPr>
              <a:t>C</a:t>
            </a:r>
            <a:r>
              <a:rPr lang="en-US" altLang="ko-KR" sz="1500" baseline="-25000" dirty="0">
                <a:ea typeface="굴림" charset="0"/>
              </a:rPr>
              <a:t>1  </a:t>
            </a:r>
            <a:r>
              <a:rPr lang="en-US" altLang="ko-KR" sz="1500" dirty="0">
                <a:ea typeface="굴림" charset="0"/>
              </a:rPr>
              <a:t> </a:t>
            </a:r>
            <a:r>
              <a:rPr lang="ko-KR" altLang="en-US" sz="1500" dirty="0">
                <a:ea typeface="굴림" charset="0"/>
              </a:rPr>
              <a:t>이 올바르게 분류된 비율</a:t>
            </a:r>
            <a:r>
              <a:rPr lang="en-US" altLang="ko-KR" sz="1500" dirty="0">
                <a:ea typeface="굴림" charset="0"/>
              </a:rPr>
              <a:t>(%)</a:t>
            </a:r>
          </a:p>
          <a:p>
            <a:pPr eaLnBrk="1" hangingPunct="1">
              <a:buFont typeface="Wingdings 2" charset="2"/>
              <a:buNone/>
            </a:pPr>
            <a:endParaRPr lang="en-US" altLang="ko-KR" sz="1500" b="1" dirty="0">
              <a:ea typeface="굴림" charset="0"/>
            </a:endParaRPr>
          </a:p>
          <a:p>
            <a:pPr eaLnBrk="1" hangingPunct="1">
              <a:buFont typeface="Wingdings 2" charset="2"/>
              <a:buNone/>
            </a:pPr>
            <a:endParaRPr lang="en-US" altLang="ko-KR" sz="1500" b="1" dirty="0">
              <a:ea typeface="굴림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ko-KR" sz="1500" b="1" dirty="0">
                <a:ea typeface="굴림" charset="0"/>
              </a:rPr>
              <a:t>Specificity</a:t>
            </a:r>
            <a:r>
              <a:rPr lang="en-US" altLang="ko-KR" sz="900" b="1" dirty="0">
                <a:ea typeface="굴림" charset="0"/>
              </a:rPr>
              <a:t> (</a:t>
            </a:r>
            <a:r>
              <a:rPr lang="ko-KR" altLang="en-US" sz="900" b="1" dirty="0">
                <a:ea typeface="굴림" charset="0"/>
              </a:rPr>
              <a:t>특이도</a:t>
            </a:r>
            <a:r>
              <a:rPr lang="en-US" altLang="ko-KR" sz="900" b="1" dirty="0">
                <a:ea typeface="굴림" charset="0"/>
              </a:rPr>
              <a:t>)</a:t>
            </a:r>
            <a:r>
              <a:rPr lang="en-US" altLang="ko-KR" sz="1500" b="1" dirty="0">
                <a:ea typeface="굴림" charset="0"/>
              </a:rPr>
              <a:t> </a:t>
            </a:r>
            <a:r>
              <a:rPr lang="en-US" altLang="ko-KR" sz="1500" dirty="0">
                <a:ea typeface="굴림" charset="0"/>
              </a:rPr>
              <a:t>= </a:t>
            </a:r>
            <a:r>
              <a:rPr lang="ko-KR" altLang="en-US" sz="1500" dirty="0">
                <a:ea typeface="굴림" charset="0"/>
              </a:rPr>
              <a:t>클래스</a:t>
            </a:r>
            <a:r>
              <a:rPr lang="en-US" altLang="ko-KR" sz="1500" dirty="0">
                <a:ea typeface="굴림" charset="0"/>
              </a:rPr>
              <a:t> C</a:t>
            </a:r>
            <a:r>
              <a:rPr lang="en-US" altLang="ko-KR" sz="1500" baseline="-25000" dirty="0">
                <a:ea typeface="굴림" charset="0"/>
              </a:rPr>
              <a:t>0</a:t>
            </a:r>
            <a:r>
              <a:rPr lang="en-US" altLang="ko-KR" sz="1500" dirty="0">
                <a:ea typeface="굴림" charset="0"/>
              </a:rPr>
              <a:t> </a:t>
            </a:r>
            <a:r>
              <a:rPr lang="ko-KR" altLang="en-US" sz="1500" dirty="0">
                <a:ea typeface="굴림" charset="0"/>
              </a:rPr>
              <a:t>가 올바르게 분류된 비율</a:t>
            </a:r>
            <a:r>
              <a:rPr lang="en-US" altLang="ko-KR" sz="1500" dirty="0">
                <a:ea typeface="굴림" charset="0"/>
              </a:rPr>
              <a:t>(%)</a:t>
            </a:r>
          </a:p>
          <a:p>
            <a:pPr eaLnBrk="1" hangingPunct="1">
              <a:buFont typeface="Wingdings 2" charset="2"/>
              <a:buNone/>
            </a:pPr>
            <a:endParaRPr lang="en-US" altLang="ko-KR" sz="1500" b="1" dirty="0">
              <a:ea typeface="굴림" charset="0"/>
            </a:endParaRPr>
          </a:p>
          <a:p>
            <a:pPr eaLnBrk="1" hangingPunct="1">
              <a:buFont typeface="Wingdings 2" charset="2"/>
              <a:buNone/>
            </a:pPr>
            <a:endParaRPr lang="en-US" altLang="ko-KR" sz="1500" b="1" dirty="0">
              <a:ea typeface="굴림" charset="0"/>
            </a:endParaRPr>
          </a:p>
          <a:p>
            <a:pPr>
              <a:buNone/>
            </a:pPr>
            <a:r>
              <a:rPr lang="en-US" altLang="ko-KR" sz="1500" b="1" dirty="0">
                <a:ea typeface="굴림" charset="0"/>
              </a:rPr>
              <a:t>False positive rate</a:t>
            </a:r>
            <a:r>
              <a:rPr lang="en-US" altLang="ko-KR" sz="1500" dirty="0">
                <a:ea typeface="굴림" charset="0"/>
              </a:rPr>
              <a:t> = </a:t>
            </a:r>
            <a:r>
              <a:rPr lang="ko-KR" altLang="en-US" sz="1500" dirty="0">
                <a:ea typeface="굴림" charset="0"/>
              </a:rPr>
              <a:t>실제 </a:t>
            </a:r>
            <a:r>
              <a:rPr lang="en-US" altLang="ko-KR" sz="1500" dirty="0">
                <a:ea typeface="굴림" charset="0"/>
              </a:rPr>
              <a:t>C</a:t>
            </a:r>
            <a:r>
              <a:rPr lang="en-US" altLang="ko-KR" sz="1500" baseline="-25000" dirty="0">
                <a:ea typeface="굴림" charset="0"/>
              </a:rPr>
              <a:t>1 </a:t>
            </a:r>
            <a:r>
              <a:rPr lang="ko-KR" altLang="en-US" sz="1500" dirty="0">
                <a:ea typeface="굴림" charset="0"/>
              </a:rPr>
              <a:t>이 아니지만</a:t>
            </a:r>
            <a:r>
              <a:rPr lang="en-US" altLang="ko-KR" sz="1500" dirty="0">
                <a:ea typeface="굴림" charset="0"/>
              </a:rPr>
              <a:t>, C</a:t>
            </a:r>
            <a:r>
              <a:rPr lang="en-US" altLang="ko-KR" sz="1500" baseline="-25000" dirty="0">
                <a:ea typeface="굴림" charset="0"/>
              </a:rPr>
              <a:t>1</a:t>
            </a:r>
            <a:r>
              <a:rPr lang="ko-KR" altLang="en-US" sz="1500" dirty="0">
                <a:ea typeface="굴림" charset="0"/>
              </a:rPr>
              <a:t> 으로 분류된 비율</a:t>
            </a:r>
            <a:r>
              <a:rPr lang="en-US" altLang="ko-KR" sz="1500" dirty="0">
                <a:ea typeface="굴림" charset="0"/>
              </a:rPr>
              <a:t>(%)</a:t>
            </a:r>
          </a:p>
          <a:p>
            <a:pPr eaLnBrk="1" hangingPunct="1">
              <a:buFont typeface="Wingdings 2" charset="2"/>
              <a:buNone/>
            </a:pPr>
            <a:endParaRPr lang="en-US" altLang="ko-KR" sz="1500" b="1" dirty="0">
              <a:ea typeface="굴림" charset="0"/>
            </a:endParaRPr>
          </a:p>
          <a:p>
            <a:pPr eaLnBrk="1" hangingPunct="1">
              <a:buFont typeface="Wingdings 2" charset="2"/>
              <a:buNone/>
            </a:pPr>
            <a:endParaRPr lang="en-US" altLang="ko-KR" sz="1500" b="1" dirty="0">
              <a:ea typeface="굴림" charset="0"/>
            </a:endParaRPr>
          </a:p>
          <a:p>
            <a:pPr>
              <a:buNone/>
            </a:pPr>
            <a:r>
              <a:rPr lang="en-US" altLang="ko-KR" sz="1500" b="1" dirty="0">
                <a:ea typeface="굴림" charset="0"/>
              </a:rPr>
              <a:t>False negative rate</a:t>
            </a:r>
            <a:r>
              <a:rPr lang="en-US" altLang="ko-KR" sz="1500" dirty="0">
                <a:ea typeface="굴림" charset="0"/>
              </a:rPr>
              <a:t> = </a:t>
            </a:r>
            <a:r>
              <a:rPr lang="ko-KR" altLang="en-US" sz="1500" dirty="0">
                <a:ea typeface="굴림" charset="0"/>
              </a:rPr>
              <a:t>실제 </a:t>
            </a:r>
            <a:r>
              <a:rPr lang="en-US" altLang="ko-KR" sz="1500" dirty="0">
                <a:ea typeface="굴림" charset="0"/>
              </a:rPr>
              <a:t>C</a:t>
            </a:r>
            <a:r>
              <a:rPr lang="en-US" altLang="ko-KR" sz="1500" baseline="-25000" dirty="0">
                <a:ea typeface="굴림" charset="0"/>
              </a:rPr>
              <a:t>0 </a:t>
            </a:r>
            <a:r>
              <a:rPr lang="ko-KR" altLang="en-US" sz="1500" dirty="0">
                <a:ea typeface="굴림" charset="0"/>
              </a:rPr>
              <a:t> 가 아니지만</a:t>
            </a:r>
            <a:r>
              <a:rPr lang="en-US" altLang="ko-KR" sz="1500" dirty="0">
                <a:ea typeface="굴림" charset="0"/>
              </a:rPr>
              <a:t>, C</a:t>
            </a:r>
            <a:r>
              <a:rPr lang="en-US" altLang="ko-KR" sz="1500" baseline="-25000" dirty="0">
                <a:ea typeface="굴림" charset="0"/>
              </a:rPr>
              <a:t>0</a:t>
            </a:r>
            <a:r>
              <a:rPr lang="ko-KR" altLang="en-US" sz="1500" dirty="0">
                <a:ea typeface="굴림" charset="0"/>
              </a:rPr>
              <a:t> 으로 분류된 비율</a:t>
            </a:r>
            <a:r>
              <a:rPr lang="en-US" altLang="ko-KR" sz="1500" dirty="0">
                <a:ea typeface="굴림" charset="0"/>
              </a:rPr>
              <a:t>(%)</a:t>
            </a:r>
          </a:p>
          <a:p>
            <a:pPr eaLnBrk="1" hangingPunct="1">
              <a:buFont typeface="Wingdings 2" charset="2"/>
              <a:buNone/>
            </a:pPr>
            <a:endParaRPr lang="en-US" altLang="ko-KR" sz="1800" dirty="0">
              <a:ea typeface="굴림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5" y="1752242"/>
            <a:ext cx="806694" cy="35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5" y="2562331"/>
            <a:ext cx="806694" cy="35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4421" y="3534439"/>
                <a:ext cx="752322" cy="31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5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05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21" y="3534439"/>
                <a:ext cx="752322" cy="316433"/>
              </a:xfrm>
              <a:prstGeom prst="rect">
                <a:avLst/>
              </a:prstGeom>
              <a:blipFill>
                <a:blip r:embed="rId5"/>
                <a:stretch>
                  <a:fillRect l="-5691" r="-5691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562" y="4236517"/>
                <a:ext cx="746038" cy="31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5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05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2" y="4236517"/>
                <a:ext cx="746038" cy="316433"/>
              </a:xfrm>
              <a:prstGeom prst="rect">
                <a:avLst/>
              </a:prstGeom>
              <a:blipFill>
                <a:blip r:embed="rId6"/>
                <a:stretch>
                  <a:fillRect l="-5738" r="-5738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9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(Precision)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</a:p>
          <a:p>
            <a:pPr lvl="1"/>
            <a:r>
              <a:rPr lang="ko-KR" altLang="en-US" dirty="0"/>
              <a:t>모델이 클래스 </a:t>
            </a:r>
            <a:r>
              <a:rPr lang="en-US" altLang="ko-KR" dirty="0"/>
              <a:t>“1” </a:t>
            </a:r>
            <a:r>
              <a:rPr lang="ko-KR" altLang="en-US" dirty="0"/>
              <a:t>이라고 분류한 데이터 중 실제 클래스가 </a:t>
            </a:r>
            <a:r>
              <a:rPr lang="en-US" altLang="ko-KR" dirty="0"/>
              <a:t>“1”</a:t>
            </a:r>
            <a:r>
              <a:rPr lang="ko-KR" altLang="en-US" dirty="0"/>
              <a:t>인 데이터의 비율</a:t>
            </a:r>
            <a:endParaRPr lang="en-US" altLang="ko-KR" sz="135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</a:p>
          <a:p>
            <a:pPr lvl="1"/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클래스가 </a:t>
            </a:r>
            <a:r>
              <a:rPr lang="en-US" altLang="ko-KR" dirty="0"/>
              <a:t>“1”</a:t>
            </a:r>
            <a:r>
              <a:rPr lang="ko-KR" altLang="en-US" dirty="0"/>
              <a:t>인 데이터 중에서 모델이 </a:t>
            </a:r>
            <a:r>
              <a:rPr lang="en-US" altLang="ko-KR" dirty="0"/>
              <a:t>“1”</a:t>
            </a:r>
            <a:r>
              <a:rPr lang="ko-KR" altLang="en-US" dirty="0"/>
              <a:t>이라고 분류한 데이터의 비율</a:t>
            </a:r>
            <a:endParaRPr lang="en-US" altLang="ko-KR" dirty="0"/>
          </a:p>
          <a:p>
            <a:pPr marL="133350" lvl="1" indent="0">
              <a:buNone/>
            </a:pPr>
            <a:endParaRPr lang="en-US" altLang="ko-KR" sz="1350" dirty="0"/>
          </a:p>
          <a:p>
            <a:pPr marL="133350" lvl="1" indent="0">
              <a:buNone/>
            </a:pPr>
            <a:endParaRPr lang="en-US" altLang="ko-KR" sz="1350" dirty="0"/>
          </a:p>
          <a:p>
            <a:r>
              <a:rPr lang="en-US" altLang="ko-KR" sz="1350" dirty="0"/>
              <a:t>F1 score</a:t>
            </a:r>
          </a:p>
          <a:p>
            <a:pPr lvl="1"/>
            <a:r>
              <a:rPr lang="ko-KR" altLang="en-US" sz="1350" dirty="0"/>
              <a:t>정밀도와 재현율의 조화 평균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" y="4049216"/>
                <a:ext cx="2182392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049216"/>
                <a:ext cx="2182392" cy="397866"/>
              </a:xfrm>
              <a:prstGeom prst="rect">
                <a:avLst/>
              </a:prstGeom>
              <a:blipFill>
                <a:blip r:embed="rId5"/>
                <a:stretch>
                  <a:fillRect l="-838" t="-1515" r="-838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CA55FA5-3071-474E-B337-51CEFE4E6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485025"/>
            <a:ext cx="2585759" cy="12203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C1D650-615F-462B-B62D-B3A3E5787B90}"/>
              </a:ext>
            </a:extLst>
          </p:cNvPr>
          <p:cNvSpPr/>
          <p:nvPr/>
        </p:nvSpPr>
        <p:spPr>
          <a:xfrm>
            <a:off x="5172726" y="3593037"/>
            <a:ext cx="1296144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True 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F2B20F-A106-45E1-8BD9-9FB77734A471}"/>
              </a:ext>
            </a:extLst>
          </p:cNvPr>
          <p:cNvSpPr/>
          <p:nvPr/>
        </p:nvSpPr>
        <p:spPr>
          <a:xfrm>
            <a:off x="4055673" y="4187103"/>
            <a:ext cx="43204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Predicted condition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88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charset="-127"/>
              </a:rPr>
              <a:t>ROC</a:t>
            </a:r>
            <a:r>
              <a:rPr lang="ko-KR" altLang="en-US" dirty="0">
                <a:ea typeface="굴림" charset="-127"/>
              </a:rPr>
              <a:t> 커브</a:t>
            </a:r>
            <a:r>
              <a:rPr lang="en-US" altLang="ko-KR" dirty="0">
                <a:ea typeface="굴림" charset="-127"/>
              </a:rPr>
              <a:t>(ROC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</a:t>
            </a:r>
            <a:r>
              <a:rPr lang="ko-KR" altLang="en-US" dirty="0"/>
              <a:t>하게 뽑으면</a:t>
            </a:r>
            <a:r>
              <a:rPr lang="en-US" altLang="ko-KR"/>
              <a:t>? </a:t>
            </a:r>
            <a:endParaRPr lang="en-US" dirty="0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19" y="2023381"/>
            <a:ext cx="4197228" cy="226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1966" y="3903537"/>
            <a:ext cx="3539471" cy="2201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831" dirty="0">
                <a:solidFill>
                  <a:schemeClr val="accent1"/>
                </a:solidFill>
              </a:rPr>
              <a:t>실제로 </a:t>
            </a:r>
            <a:r>
              <a:rPr lang="en-US" altLang="ko-KR" sz="831" dirty="0">
                <a:solidFill>
                  <a:schemeClr val="accent1"/>
                </a:solidFill>
              </a:rPr>
              <a:t>0</a:t>
            </a:r>
            <a:r>
              <a:rPr lang="ko-KR" altLang="en-US" sz="831" dirty="0">
                <a:solidFill>
                  <a:schemeClr val="accent1"/>
                </a:solidFill>
              </a:rPr>
              <a:t>인데 </a:t>
            </a:r>
            <a:r>
              <a:rPr lang="en-US" altLang="ko-KR" sz="831" dirty="0">
                <a:solidFill>
                  <a:schemeClr val="accent1"/>
                </a:solidFill>
              </a:rPr>
              <a:t>1</a:t>
            </a:r>
            <a:r>
              <a:rPr lang="ko-KR" altLang="en-US" sz="831" dirty="0">
                <a:solidFill>
                  <a:schemeClr val="accent1"/>
                </a:solidFill>
              </a:rPr>
              <a:t>로 판정할 확률</a:t>
            </a:r>
            <a:endParaRPr lang="en-US" sz="83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492" y="2208569"/>
            <a:ext cx="697924" cy="47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831" dirty="0">
                <a:solidFill>
                  <a:schemeClr val="accent1"/>
                </a:solidFill>
              </a:rPr>
              <a:t>실제로 </a:t>
            </a:r>
            <a:r>
              <a:rPr lang="en-US" altLang="ko-KR" sz="831" dirty="0">
                <a:solidFill>
                  <a:schemeClr val="accent1"/>
                </a:solidFill>
              </a:rPr>
              <a:t>1</a:t>
            </a:r>
            <a:r>
              <a:rPr lang="ko-KR" altLang="en-US" sz="831" dirty="0">
                <a:solidFill>
                  <a:schemeClr val="accent1"/>
                </a:solidFill>
              </a:rPr>
              <a:t>인데 </a:t>
            </a:r>
            <a:r>
              <a:rPr lang="en-US" altLang="ko-KR" sz="831" dirty="0">
                <a:solidFill>
                  <a:schemeClr val="accent1"/>
                </a:solidFill>
              </a:rPr>
              <a:t>1</a:t>
            </a:r>
            <a:r>
              <a:rPr lang="ko-KR" altLang="en-US" sz="831" dirty="0">
                <a:solidFill>
                  <a:schemeClr val="accent1"/>
                </a:solidFill>
              </a:rPr>
              <a:t>로 판정할 확률</a:t>
            </a:r>
            <a:endParaRPr lang="en-US" sz="83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5">
                <a:extLst>
                  <a:ext uri="{FF2B5EF4-FFF2-40B4-BE49-F238E27FC236}">
                    <a16:creationId xmlns:a16="http://schemas.microsoft.com/office/drawing/2014/main" id="{CF7AAB5B-6B0B-F642-8879-D45F605DAF83}"/>
                  </a:ext>
                </a:extLst>
              </p14:cNvPr>
              <p14:cNvContentPartPr/>
              <p14:nvPr/>
            </p14:nvContentPartPr>
            <p14:xfrm>
              <a:off x="2474489" y="1489492"/>
              <a:ext cx="3580699" cy="562514"/>
            </p14:xfrm>
          </p:contentPart>
        </mc:Choice>
        <mc:Fallback xmlns="">
          <p:pic>
            <p:nvPicPr>
              <p:cNvPr id="5" name="잉크 5">
                <a:extLst>
                  <a:ext uri="{FF2B5EF4-FFF2-40B4-BE49-F238E27FC236}">
                    <a16:creationId xmlns:a16="http://schemas.microsoft.com/office/drawing/2014/main" id="{CF7AAB5B-6B0B-F642-8879-D45F605DAF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8290" y="1473297"/>
                <a:ext cx="3612737" cy="594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5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D2568-506D-4E48-8187-4674F098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2996C-796C-4789-9F34-B0B0D548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lass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17" y="974813"/>
            <a:ext cx="4556219" cy="13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0" y="2372473"/>
            <a:ext cx="3399841" cy="998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94" y="3543694"/>
            <a:ext cx="3406178" cy="9182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931" y="2444882"/>
            <a:ext cx="2723417" cy="185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30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Lift and Decile(</a:t>
            </a:r>
            <a:r>
              <a:rPr lang="ko-KR" altLang="en-US" dirty="0" err="1">
                <a:ea typeface="굴림" charset="-127"/>
              </a:rPr>
              <a:t>십분위수</a:t>
            </a:r>
            <a:r>
              <a:rPr lang="en-US" altLang="ko-KR" dirty="0">
                <a:ea typeface="굴림" charset="-127"/>
              </a:rPr>
              <a:t>) Charts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Lift</a:t>
            </a:r>
            <a:r>
              <a:rPr lang="ko-KR" altLang="en-US" dirty="0">
                <a:ea typeface="굴림" charset="0"/>
              </a:rPr>
              <a:t>와 </a:t>
            </a:r>
            <a:r>
              <a:rPr lang="en-US" altLang="ko-KR" dirty="0">
                <a:ea typeface="굴림" charset="0"/>
              </a:rPr>
              <a:t>Decile Chart</a:t>
            </a:r>
            <a:r>
              <a:rPr lang="ko-KR" altLang="en-US" dirty="0">
                <a:ea typeface="굴림" charset="0"/>
              </a:rPr>
              <a:t>는 특정 클래스</a:t>
            </a:r>
            <a:r>
              <a:rPr lang="en-US" altLang="ko-KR" dirty="0">
                <a:ea typeface="굴림" charset="0"/>
              </a:rPr>
              <a:t>(</a:t>
            </a:r>
            <a:r>
              <a:rPr lang="ko-KR" altLang="en-US" dirty="0">
                <a:ea typeface="굴림" charset="0"/>
              </a:rPr>
              <a:t>중요도가 높은 클래스</a:t>
            </a:r>
            <a:r>
              <a:rPr lang="en-US" altLang="ko-KR" dirty="0">
                <a:ea typeface="굴림" charset="0"/>
              </a:rPr>
              <a:t>)</a:t>
            </a:r>
            <a:r>
              <a:rPr lang="ko-KR" altLang="en-US" dirty="0">
                <a:ea typeface="굴림" charset="0"/>
              </a:rPr>
              <a:t>를 잘 분류해야 하는 상황에서 성능을 평가하는 데 유용함</a:t>
            </a:r>
            <a:endParaRPr lang="en-US" altLang="ko-KR" dirty="0">
              <a:ea typeface="굴림" charset="0"/>
            </a:endParaRPr>
          </a:p>
          <a:p>
            <a:pPr marL="0" indent="0">
              <a:buNone/>
            </a:pPr>
            <a:endParaRPr lang="en-US" altLang="ko-KR" dirty="0">
              <a:ea typeface="굴림" charset="0"/>
            </a:endParaRPr>
          </a:p>
          <a:p>
            <a:pPr marL="395664" lvl="1"/>
            <a:r>
              <a:rPr lang="ko-KR" altLang="en-US" dirty="0">
                <a:ea typeface="굴림" charset="0"/>
              </a:rPr>
              <a:t>조사해야 할 세금 기록 수</a:t>
            </a:r>
            <a:endParaRPr lang="en-US" altLang="ko-KR" dirty="0">
              <a:ea typeface="굴림" charset="0"/>
            </a:endParaRPr>
          </a:p>
          <a:p>
            <a:pPr marL="395664" lvl="1"/>
            <a:r>
              <a:rPr lang="ko-KR" altLang="en-US" dirty="0">
                <a:ea typeface="굴림" charset="0"/>
              </a:rPr>
              <a:t>대출을 승인해 줄 고객 </a:t>
            </a:r>
            <a:endParaRPr lang="en-US" altLang="ko-KR" dirty="0">
              <a:ea typeface="굴림" charset="0"/>
            </a:endParaRPr>
          </a:p>
          <a:p>
            <a:pPr marL="395664" lvl="1"/>
            <a:r>
              <a:rPr lang="ko-KR" altLang="en-US" dirty="0">
                <a:ea typeface="굴림" charset="0"/>
              </a:rPr>
              <a:t>메일을 보내야할 고객 수 </a:t>
            </a:r>
            <a:endParaRPr lang="en-US" altLang="ko-KR" dirty="0"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5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Lift Chart – cumulative performance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969" dirty="0">
              <a:solidFill>
                <a:srgbClr val="0066FF"/>
              </a:solidFill>
              <a:ea typeface="굴림" charset="0"/>
            </a:endParaRPr>
          </a:p>
          <a:p>
            <a:pPr marL="0" indent="0">
              <a:buNone/>
            </a:pPr>
            <a:r>
              <a:rPr lang="ko-KR" altLang="en-US" sz="969" dirty="0">
                <a:solidFill>
                  <a:srgbClr val="0066FF"/>
                </a:solidFill>
                <a:ea typeface="굴림" charset="0"/>
              </a:rPr>
              <a:t>좋은 분류기</a:t>
            </a:r>
            <a:r>
              <a:rPr lang="en-US" altLang="ko-KR" sz="969" dirty="0">
                <a:solidFill>
                  <a:srgbClr val="0066FF"/>
                </a:solidFill>
                <a:ea typeface="굴림" charset="0"/>
              </a:rPr>
              <a:t>(</a:t>
            </a:r>
            <a:r>
              <a:rPr lang="ko-KR" altLang="en-US" sz="969" dirty="0">
                <a:solidFill>
                  <a:srgbClr val="0066FF"/>
                </a:solidFill>
                <a:ea typeface="굴림" charset="0"/>
              </a:rPr>
              <a:t>분류 모델</a:t>
            </a:r>
            <a:r>
              <a:rPr lang="en-US" altLang="ko-KR" sz="969" dirty="0">
                <a:solidFill>
                  <a:srgbClr val="0066FF"/>
                </a:solidFill>
                <a:ea typeface="굴림" charset="0"/>
              </a:rPr>
              <a:t>)</a:t>
            </a:r>
            <a:r>
              <a:rPr lang="ko-KR" altLang="en-US" sz="969" dirty="0">
                <a:solidFill>
                  <a:srgbClr val="0066FF"/>
                </a:solidFill>
                <a:ea typeface="굴림" charset="0"/>
              </a:rPr>
              <a:t>는 </a:t>
            </a:r>
            <a:r>
              <a:rPr lang="ko-KR" altLang="en-US" sz="969" dirty="0" err="1">
                <a:solidFill>
                  <a:srgbClr val="0066FF"/>
                </a:solidFill>
                <a:ea typeface="굴림" charset="0"/>
              </a:rPr>
              <a:t>적은수의</a:t>
            </a:r>
            <a:r>
              <a:rPr lang="ko-KR" altLang="en-US" sz="969" dirty="0">
                <a:solidFill>
                  <a:srgbClr val="0066FF"/>
                </a:solidFill>
                <a:ea typeface="굴림" charset="0"/>
              </a:rPr>
              <a:t> 데이터만으로도 높은 성능 향상을 보임</a:t>
            </a:r>
            <a:endParaRPr lang="en-US" altLang="ko-KR" sz="969" dirty="0">
              <a:solidFill>
                <a:srgbClr val="0066FF"/>
              </a:solidFill>
              <a:ea typeface="굴림" charset="0"/>
            </a:endParaRPr>
          </a:p>
        </p:txBody>
      </p:sp>
      <p:pic>
        <p:nvPicPr>
          <p:cNvPr id="27652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4757" y="1809750"/>
            <a:ext cx="3449638" cy="2309813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138" y="2355727"/>
            <a:ext cx="1532105" cy="10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7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ea typeface="굴림" charset="-127"/>
              </a:rPr>
              <a:t>십분위수</a:t>
            </a:r>
            <a:r>
              <a:rPr lang="ko-KR" altLang="en-US" dirty="0">
                <a:ea typeface="굴림" charset="-127"/>
              </a:rPr>
              <a:t> 차트</a:t>
            </a:r>
            <a:r>
              <a:rPr lang="en-US" altLang="ko-KR" dirty="0">
                <a:ea typeface="굴림" charset="-127"/>
              </a:rPr>
              <a:t>(Decile Chart)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In “most probable” (top) decile, model is twice as likely to identify the important class (compared to avg. prevalence)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890668"/>
            <a:ext cx="2887663" cy="1935163"/>
          </a:xfrm>
        </p:spPr>
      </p:pic>
    </p:spTree>
    <p:extLst>
      <p:ext uri="{BB962C8B-B14F-4D97-AF65-F5344CB8AC3E}">
        <p14:creationId xmlns:p14="http://schemas.microsoft.com/office/powerpoint/2010/main" val="139409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Lift vs. Decile Charts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Both embody concept of “moving down” through the records, starting with the most probable</a:t>
            </a:r>
          </a:p>
          <a:p>
            <a:pPr marL="0" indent="0">
              <a:buNone/>
            </a:pPr>
            <a:endParaRPr lang="en-US" altLang="ko-KR" dirty="0">
              <a:ea typeface="굴림" charset="0"/>
            </a:endParaRPr>
          </a:p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Decile chart does this in decile chunks of data</a:t>
            </a:r>
          </a:p>
          <a:p>
            <a:pPr marL="584703" lvl="2">
              <a:buNone/>
            </a:pPr>
            <a:r>
              <a:rPr lang="en-US" altLang="ko-KR" dirty="0">
                <a:ea typeface="굴림" charset="0"/>
              </a:rPr>
              <a:t>Y axis shows ratio of decile mean to overall mean</a:t>
            </a:r>
          </a:p>
          <a:p>
            <a:pPr marL="0" indent="0">
              <a:buNone/>
            </a:pPr>
            <a:endParaRPr lang="en-US" altLang="ko-KR" dirty="0">
              <a:ea typeface="굴림" charset="0"/>
            </a:endParaRPr>
          </a:p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Lift chart shows continuous cumulative results</a:t>
            </a:r>
          </a:p>
          <a:p>
            <a:pPr marL="584703" lvl="2">
              <a:buNone/>
            </a:pPr>
            <a:r>
              <a:rPr lang="en-US" altLang="ko-KR" dirty="0">
                <a:ea typeface="굴림" charset="0"/>
              </a:rPr>
              <a:t>Y axis shows number of important class records identified</a:t>
            </a:r>
          </a:p>
        </p:txBody>
      </p:sp>
    </p:spTree>
    <p:extLst>
      <p:ext uri="{BB962C8B-B14F-4D97-AF65-F5344CB8AC3E}">
        <p14:creationId xmlns:p14="http://schemas.microsoft.com/office/powerpoint/2010/main" val="409986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ko-KR" dirty="0">
                <a:ea typeface="굴림" charset="-127"/>
              </a:rPr>
              <a:t>Asymmetric Costs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0B46F5B-BBB6-4A07-93D7-7E4C6B697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377190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/>
              <a:t>Prof. Hyerim Bae (hrbae@pusan.ac.kr)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4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512676" y="3043199"/>
            <a:ext cx="3132348" cy="679811"/>
            <a:chOff x="4572000" y="1514474"/>
            <a:chExt cx="4176464" cy="906414"/>
          </a:xfrm>
          <a:effectLst>
            <a:outerShdw blurRad="76200" dir="18900000" sy="23000" kx="-1200000" algn="bl" rotWithShape="0">
              <a:prstClr val="black">
                <a:alpha val="43000"/>
              </a:prstClr>
            </a:outerShdw>
          </a:effectLst>
        </p:grpSpPr>
        <p:sp>
          <p:nvSpPr>
            <p:cNvPr id="47" name="평행 사변형 46"/>
            <p:cNvSpPr/>
            <p:nvPr/>
          </p:nvSpPr>
          <p:spPr>
            <a:xfrm rot="16200000">
              <a:off x="4443598" y="1642876"/>
              <a:ext cx="904875" cy="648072"/>
            </a:xfrm>
            <a:prstGeom prst="parallelogram">
              <a:avLst>
                <a:gd name="adj" fmla="val 3293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220072" y="1724025"/>
              <a:ext cx="3528392" cy="6968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12676" y="2257387"/>
            <a:ext cx="3132348" cy="679811"/>
            <a:chOff x="4572000" y="1514474"/>
            <a:chExt cx="4176464" cy="906414"/>
          </a:xfrm>
          <a:effectLst>
            <a:outerShdw blurRad="76200" dir="18900000" sy="23000" kx="-1200000" algn="bl" rotWithShape="0">
              <a:prstClr val="black">
                <a:alpha val="43000"/>
              </a:prstClr>
            </a:outerShdw>
          </a:effectLst>
        </p:grpSpPr>
        <p:sp>
          <p:nvSpPr>
            <p:cNvPr id="38" name="평행 사변형 37"/>
            <p:cNvSpPr/>
            <p:nvPr/>
          </p:nvSpPr>
          <p:spPr>
            <a:xfrm rot="16200000">
              <a:off x="4443598" y="1642876"/>
              <a:ext cx="904875" cy="648072"/>
            </a:xfrm>
            <a:prstGeom prst="parallelogram">
              <a:avLst>
                <a:gd name="adj" fmla="val 32937"/>
              </a:avLst>
            </a:prstGeom>
            <a:solidFill>
              <a:srgbClr val="524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20072" y="1724025"/>
              <a:ext cx="3528392" cy="696863"/>
            </a:xfrm>
            <a:prstGeom prst="rect">
              <a:avLst/>
            </a:prstGeom>
            <a:solidFill>
              <a:srgbClr val="706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2676" y="1485862"/>
            <a:ext cx="3132348" cy="679811"/>
            <a:chOff x="4572000" y="1514474"/>
            <a:chExt cx="4176464" cy="906414"/>
          </a:xfrm>
          <a:effectLst>
            <a:outerShdw blurRad="76200" dir="18900000" sy="23000" kx="-1200000" algn="bl" rotWithShape="0">
              <a:prstClr val="black">
                <a:alpha val="43000"/>
              </a:prstClr>
            </a:outerShdw>
          </a:effectLst>
        </p:grpSpPr>
        <p:sp>
          <p:nvSpPr>
            <p:cNvPr id="29" name="평행 사변형 28"/>
            <p:cNvSpPr/>
            <p:nvPr/>
          </p:nvSpPr>
          <p:spPr>
            <a:xfrm rot="16200000">
              <a:off x="4443598" y="1642876"/>
              <a:ext cx="904875" cy="648072"/>
            </a:xfrm>
            <a:prstGeom prst="parallelogram">
              <a:avLst>
                <a:gd name="adj" fmla="val 32937"/>
              </a:avLst>
            </a:prstGeom>
            <a:solidFill>
              <a:srgbClr val="7E5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20072" y="1724025"/>
              <a:ext cx="3528392" cy="696863"/>
            </a:xfrm>
            <a:prstGeom prst="rect">
              <a:avLst/>
            </a:prstGeom>
            <a:solidFill>
              <a:srgbClr val="A67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ln w="9525">
            <a:noFill/>
          </a:ln>
        </p:spPr>
        <p:txBody>
          <a:bodyPr vert="horz" wrap="square" lIns="68580" tIns="34290" rIns="68580" bIns="3429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sz="3300" dirty="0">
                <a:ea typeface="+mj-ea"/>
              </a:rPr>
              <a:t>Contents</a:t>
            </a:r>
            <a:endParaRPr lang="ko-KR" altLang="en-US" sz="3300" dirty="0">
              <a:ea typeface="+mj-ea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2D760F-1712-442B-AACC-0D2255C8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5" name="Rectangle 303"/>
          <p:cNvSpPr txBox="1">
            <a:spLocks noChangeArrowheads="1"/>
          </p:cNvSpPr>
          <p:nvPr/>
        </p:nvSpPr>
        <p:spPr>
          <a:xfrm>
            <a:off x="905005" y="1747912"/>
            <a:ext cx="2646294" cy="30008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/>
          <a:p>
            <a:pPr algn="ctr" defTabSz="685800">
              <a:spcBef>
                <a:spcPct val="0"/>
              </a:spcBef>
              <a:defRPr/>
            </a:pPr>
            <a:r>
              <a:rPr lang="en-US" altLang="ko-KR" sz="15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Overview</a:t>
            </a:r>
          </a:p>
        </p:txBody>
      </p:sp>
      <p:sp>
        <p:nvSpPr>
          <p:cNvPr id="86" name="Rectangle 303"/>
          <p:cNvSpPr txBox="1">
            <a:spLocks noChangeArrowheads="1"/>
          </p:cNvSpPr>
          <p:nvPr/>
        </p:nvSpPr>
        <p:spPr>
          <a:xfrm>
            <a:off x="932008" y="2525613"/>
            <a:ext cx="2592288" cy="30008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15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Lift</a:t>
            </a:r>
          </a:p>
        </p:txBody>
      </p:sp>
      <p:sp>
        <p:nvSpPr>
          <p:cNvPr id="87" name="Rectangle 303"/>
          <p:cNvSpPr txBox="1">
            <a:spLocks noChangeArrowheads="1"/>
          </p:cNvSpPr>
          <p:nvPr/>
        </p:nvSpPr>
        <p:spPr>
          <a:xfrm>
            <a:off x="1016590" y="3310883"/>
            <a:ext cx="2628434" cy="30008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손실 평가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(Cost evaluation)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251" y="161132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5251" y="23828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5251" y="316866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79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ea typeface="굴림" charset="-127"/>
              </a:rPr>
              <a:t>오분류에</a:t>
            </a:r>
            <a:r>
              <a:rPr lang="ko-KR" altLang="en-US" dirty="0">
                <a:ea typeface="굴림" charset="-127"/>
              </a:rPr>
              <a:t> 대한 비용</a:t>
            </a:r>
            <a:r>
              <a:rPr lang="en-US" altLang="ko-KR" dirty="0">
                <a:ea typeface="굴림" charset="-127"/>
              </a:rPr>
              <a:t>(</a:t>
            </a:r>
            <a:r>
              <a:rPr lang="ko-KR" altLang="en-US" dirty="0">
                <a:ea typeface="굴림" charset="-127"/>
              </a:rPr>
              <a:t>평가</a:t>
            </a:r>
            <a:r>
              <a:rPr lang="en-US" altLang="ko-KR" dirty="0">
                <a:ea typeface="굴림" charset="-127"/>
              </a:rPr>
              <a:t>)</a:t>
            </a:r>
            <a:r>
              <a:rPr lang="ko-KR" altLang="en-US" dirty="0">
                <a:ea typeface="굴림" charset="-127"/>
              </a:rPr>
              <a:t>는 달라질 수 있음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ea typeface="굴림" charset="0"/>
              </a:rPr>
              <a:t>오분류에</a:t>
            </a:r>
            <a:r>
              <a:rPr lang="ko-KR" altLang="en-US" dirty="0">
                <a:ea typeface="굴림" charset="0"/>
              </a:rPr>
              <a:t> 대한 비용은 특정 클래스가 다른 클래스들의 비해 높을 수 있음</a:t>
            </a:r>
            <a:endParaRPr lang="en-US" altLang="ko-KR" dirty="0">
              <a:ea typeface="굴림" charset="0"/>
            </a:endParaRPr>
          </a:p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(</a:t>
            </a:r>
            <a:r>
              <a:rPr lang="ko-KR" altLang="en-US" dirty="0">
                <a:ea typeface="굴림" charset="0"/>
              </a:rPr>
              <a:t>중요도가 다를 수 있음</a:t>
            </a:r>
            <a:r>
              <a:rPr lang="en-US" altLang="ko-KR" dirty="0">
                <a:ea typeface="굴림" charset="0"/>
              </a:rPr>
              <a:t>)</a:t>
            </a:r>
          </a:p>
          <a:p>
            <a:pPr marL="0" indent="0"/>
            <a:endParaRPr lang="en-US" altLang="ko-KR" dirty="0">
              <a:ea typeface="굴림" charset="0"/>
            </a:endParaRPr>
          </a:p>
          <a:p>
            <a:pPr marL="0" indent="0">
              <a:buNone/>
            </a:pPr>
            <a:r>
              <a:rPr lang="ko-KR" altLang="en-US" dirty="0">
                <a:ea typeface="굴림" charset="0"/>
              </a:rPr>
              <a:t>다른 관점에서</a:t>
            </a:r>
            <a:r>
              <a:rPr lang="en-US" altLang="ko-KR" dirty="0">
                <a:ea typeface="굴림" charset="0"/>
              </a:rPr>
              <a:t>, </a:t>
            </a:r>
            <a:r>
              <a:rPr lang="ko-KR" altLang="en-US" dirty="0">
                <a:ea typeface="굴림" charset="0"/>
              </a:rPr>
              <a:t>올바른 분류를 하는 것에 대한 중요도가 클래스 별로 다를 수 있음</a:t>
            </a:r>
            <a:endParaRPr lang="en-US" altLang="ko-KR" dirty="0"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59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예제</a:t>
            </a:r>
            <a:r>
              <a:rPr lang="en-US" altLang="ko-KR" dirty="0">
                <a:ea typeface="굴림" charset="-127"/>
              </a:rPr>
              <a:t> – </a:t>
            </a:r>
            <a:r>
              <a:rPr lang="ko-KR" altLang="en-US" dirty="0">
                <a:ea typeface="굴림" charset="-127"/>
              </a:rPr>
              <a:t>프로모션 제안에 대한 응답 상황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/>
            <a:r>
              <a:rPr lang="en-US" altLang="ko-KR" dirty="0">
                <a:ea typeface="굴림" charset="0"/>
              </a:rPr>
              <a:t>“Naïve rule”</a:t>
            </a:r>
            <a:r>
              <a:rPr lang="ko-KR" altLang="en-US" dirty="0">
                <a:ea typeface="굴림" charset="0"/>
              </a:rPr>
              <a:t>에 따르면</a:t>
            </a:r>
            <a:r>
              <a:rPr lang="en-US" altLang="ko-KR" dirty="0">
                <a:ea typeface="굴림" charset="0"/>
              </a:rPr>
              <a:t> (</a:t>
            </a:r>
            <a:r>
              <a:rPr lang="ko-KR" altLang="en-US" dirty="0">
                <a:ea typeface="굴림" charset="0"/>
              </a:rPr>
              <a:t>모든 사람을 </a:t>
            </a:r>
            <a:r>
              <a:rPr lang="en-US" altLang="ko-KR" dirty="0">
                <a:ea typeface="굴림" charset="0"/>
              </a:rPr>
              <a:t>“0“</a:t>
            </a:r>
            <a:r>
              <a:rPr lang="ko-KR" altLang="en-US" dirty="0">
                <a:ea typeface="굴림" charset="0"/>
              </a:rPr>
              <a:t>으로</a:t>
            </a:r>
            <a:r>
              <a:rPr lang="en-US" altLang="ko-KR" dirty="0">
                <a:ea typeface="굴림" charset="0"/>
              </a:rPr>
              <a:t> </a:t>
            </a:r>
            <a:r>
              <a:rPr lang="ko-KR" altLang="en-US" dirty="0">
                <a:ea typeface="굴림" charset="0"/>
              </a:rPr>
              <a:t>분류</a:t>
            </a:r>
            <a:r>
              <a:rPr lang="en-US" altLang="ko-KR" dirty="0">
                <a:ea typeface="굴림" charset="0"/>
              </a:rPr>
              <a:t>) </a:t>
            </a:r>
            <a:r>
              <a:rPr lang="ko-KR" altLang="en-US" dirty="0">
                <a:ea typeface="굴림" charset="0"/>
              </a:rPr>
              <a:t>전체 에러율은 </a:t>
            </a:r>
            <a:r>
              <a:rPr lang="en-US" altLang="ko-KR" dirty="0">
                <a:ea typeface="굴림" charset="0"/>
              </a:rPr>
              <a:t>1%</a:t>
            </a:r>
          </a:p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/>
            <a:r>
              <a:rPr lang="ko-KR" altLang="en-US" dirty="0" err="1">
                <a:ea typeface="굴림" charset="0"/>
              </a:rPr>
              <a:t>데이터마이닝</a:t>
            </a:r>
            <a:r>
              <a:rPr lang="ko-KR" altLang="en-US" dirty="0">
                <a:ea typeface="굴림" charset="0"/>
              </a:rPr>
              <a:t> 기법을 사용하여 </a:t>
            </a:r>
            <a:r>
              <a:rPr lang="en-US" altLang="ko-KR" dirty="0">
                <a:ea typeface="굴림" charset="0"/>
              </a:rPr>
              <a:t>8</a:t>
            </a:r>
            <a:r>
              <a:rPr lang="ko-KR" altLang="en-US" dirty="0">
                <a:ea typeface="굴림" charset="0"/>
              </a:rPr>
              <a:t>개의 </a:t>
            </a:r>
            <a:r>
              <a:rPr lang="en-US" altLang="ko-KR" dirty="0">
                <a:ea typeface="굴림" charset="0"/>
              </a:rPr>
              <a:t>“1”  </a:t>
            </a:r>
            <a:r>
              <a:rPr lang="ko-KR" altLang="en-US" dirty="0">
                <a:ea typeface="굴림" charset="0"/>
              </a:rPr>
              <a:t>클래스를 </a:t>
            </a:r>
            <a:r>
              <a:rPr lang="en-US" altLang="ko-KR" dirty="0">
                <a:ea typeface="굴림" charset="0"/>
              </a:rPr>
              <a:t>“1”</a:t>
            </a:r>
            <a:r>
              <a:rPr lang="ko-KR" altLang="en-US" dirty="0">
                <a:ea typeface="굴림" charset="0"/>
              </a:rPr>
              <a:t>로 올바르게 분류할 수 있음</a:t>
            </a:r>
            <a:endParaRPr lang="en-US" altLang="ko-KR" dirty="0">
              <a:ea typeface="굴림" charset="0"/>
            </a:endParaRPr>
          </a:p>
          <a:p>
            <a:pPr marL="393466" lvl="2" indent="17585">
              <a:buNone/>
            </a:pPr>
            <a:r>
              <a:rPr lang="en-US" altLang="ko-KR" dirty="0">
                <a:ea typeface="굴림" charset="0"/>
              </a:rPr>
              <a:t>20</a:t>
            </a:r>
            <a:r>
              <a:rPr lang="ko-KR" altLang="en-US" dirty="0">
                <a:ea typeface="굴림" charset="0"/>
              </a:rPr>
              <a:t>개의 </a:t>
            </a:r>
            <a:r>
              <a:rPr lang="en-US" altLang="ko-KR" dirty="0">
                <a:ea typeface="굴림" charset="0"/>
              </a:rPr>
              <a:t>“0”</a:t>
            </a:r>
            <a:r>
              <a:rPr lang="ko-KR" altLang="en-US" dirty="0">
                <a:ea typeface="굴림" charset="0"/>
              </a:rPr>
              <a:t>을 </a:t>
            </a:r>
            <a:r>
              <a:rPr lang="en-US" altLang="ko-KR" dirty="0">
                <a:ea typeface="굴림" charset="0"/>
              </a:rPr>
              <a:t>“1”</a:t>
            </a:r>
            <a:r>
              <a:rPr lang="ko-KR" altLang="en-US" dirty="0">
                <a:ea typeface="굴림" charset="0"/>
              </a:rPr>
              <a:t>로</a:t>
            </a:r>
            <a:r>
              <a:rPr lang="en-US" altLang="ko-KR" dirty="0">
                <a:ea typeface="굴림" charset="0"/>
              </a:rPr>
              <a:t>, 2</a:t>
            </a:r>
            <a:r>
              <a:rPr lang="ko-KR" altLang="en-US" dirty="0">
                <a:ea typeface="굴림" charset="0"/>
              </a:rPr>
              <a:t>개의 </a:t>
            </a:r>
            <a:r>
              <a:rPr lang="en-US" altLang="ko-KR" dirty="0">
                <a:ea typeface="굴림" charset="0"/>
              </a:rPr>
              <a:t>“0”</a:t>
            </a:r>
            <a:r>
              <a:rPr lang="ko-KR" altLang="en-US" dirty="0">
                <a:ea typeface="굴림" charset="0"/>
              </a:rPr>
              <a:t>을 </a:t>
            </a:r>
            <a:r>
              <a:rPr lang="en-US" altLang="ko-KR" dirty="0">
                <a:ea typeface="굴림" charset="0"/>
              </a:rPr>
              <a:t>“1”</a:t>
            </a:r>
            <a:r>
              <a:rPr lang="ko-KR" altLang="en-US" dirty="0">
                <a:ea typeface="굴림" charset="0"/>
              </a:rPr>
              <a:t>로 </a:t>
            </a:r>
            <a:r>
              <a:rPr lang="ko-KR" altLang="en-US" dirty="0" err="1">
                <a:ea typeface="굴림" charset="0"/>
              </a:rPr>
              <a:t>오분류하는</a:t>
            </a:r>
            <a:r>
              <a:rPr lang="ko-KR" altLang="en-US" dirty="0">
                <a:ea typeface="굴림" charset="0"/>
              </a:rPr>
              <a:t> 비용이 발생</a:t>
            </a:r>
            <a:endParaRPr lang="en-US" altLang="ko-KR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42646" y="951570"/>
            <a:ext cx="4536831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pPr>
              <a:spcBef>
                <a:spcPts val="398"/>
              </a:spcBef>
              <a:buClr>
                <a:schemeClr val="accent1"/>
              </a:buClr>
              <a:buSzPct val="85000"/>
            </a:pPr>
            <a:r>
              <a:rPr lang="ko-KR" altLang="en-US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평균 응답률이 </a:t>
            </a:r>
            <a:r>
              <a:rPr lang="en-US" altLang="ko-KR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1%</a:t>
            </a:r>
            <a:r>
              <a:rPr lang="ko-KR" altLang="en-US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인 </a:t>
            </a:r>
            <a:r>
              <a:rPr lang="en-US" altLang="ko-KR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1000</a:t>
            </a:r>
            <a:r>
              <a:rPr lang="ko-KR" altLang="en-US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명에게 프로모션 제안 메일을 보낸다고 가정</a:t>
            </a:r>
            <a:r>
              <a:rPr lang="en-US" altLang="ko-KR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 	                 (“1” = </a:t>
            </a:r>
            <a:r>
              <a:rPr lang="ko-KR" altLang="en-US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응답함 </a:t>
            </a:r>
            <a:r>
              <a:rPr lang="en-US" altLang="ko-KR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, “0” = </a:t>
            </a:r>
            <a:r>
              <a:rPr lang="ko-KR" altLang="en-US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응답하지 않음</a:t>
            </a:r>
            <a:r>
              <a:rPr lang="en-US" altLang="ko-KR" sz="1108" dirty="0">
                <a:solidFill>
                  <a:srgbClr val="A67C52"/>
                </a:solidFill>
                <a:latin typeface="Franklin Gothic Book" charset="0"/>
                <a:ea typeface="굴림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197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혼동행렬</a:t>
            </a:r>
            <a:r>
              <a:rPr lang="en-US" altLang="ko-KR" dirty="0">
                <a:ea typeface="굴림" charset="-127"/>
              </a:rPr>
              <a:t>(Confusion Matrix)</a:t>
            </a:r>
          </a:p>
        </p:txBody>
      </p:sp>
      <p:sp>
        <p:nvSpPr>
          <p:cNvPr id="3482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ko-KR" altLang="en-US" dirty="0" err="1">
                <a:ea typeface="굴림" charset="0"/>
              </a:rPr>
              <a:t>에러율</a:t>
            </a:r>
            <a:r>
              <a:rPr lang="en-US" altLang="ko-KR" dirty="0">
                <a:ea typeface="굴림" charset="0"/>
              </a:rPr>
              <a:t>(Error rate) = (2+20) = 2.2%  (naïve rule </a:t>
            </a:r>
            <a:r>
              <a:rPr lang="ko-KR" altLang="en-US" dirty="0">
                <a:ea typeface="굴림" charset="0"/>
              </a:rPr>
              <a:t>보다 좋은 성능</a:t>
            </a:r>
            <a:r>
              <a:rPr lang="en-US" altLang="ko-KR" dirty="0">
                <a:ea typeface="굴림" charset="0"/>
              </a:rPr>
              <a:t>)</a:t>
            </a:r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181" y="2114550"/>
            <a:ext cx="4973638" cy="1106488"/>
          </a:xfrm>
        </p:spPr>
      </p:pic>
    </p:spTree>
    <p:extLst>
      <p:ext uri="{BB962C8B-B14F-4D97-AF65-F5344CB8AC3E}">
        <p14:creationId xmlns:p14="http://schemas.microsoft.com/office/powerpoint/2010/main" val="81494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ea typeface="굴림" charset="-127"/>
              </a:rPr>
              <a:t>오분류에</a:t>
            </a:r>
            <a:r>
              <a:rPr lang="ko-KR" altLang="en-US" dirty="0">
                <a:ea typeface="굴림" charset="-127"/>
              </a:rPr>
              <a:t> 대한 비용 및 이득 개념 도입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ko-KR" altLang="en-US" b="1" dirty="0">
                <a:ea typeface="굴림" charset="0"/>
              </a:rPr>
              <a:t>가정</a:t>
            </a:r>
            <a:r>
              <a:rPr lang="en-US" altLang="ko-KR" b="1" dirty="0">
                <a:ea typeface="굴림" charset="0"/>
              </a:rPr>
              <a:t>:</a:t>
            </a:r>
          </a:p>
          <a:p>
            <a:pPr eaLnBrk="1" hangingPunct="1"/>
            <a:r>
              <a:rPr lang="ko-KR" altLang="en-US" dirty="0">
                <a:ea typeface="굴림" charset="0"/>
              </a:rPr>
              <a:t>클래스 </a:t>
            </a:r>
            <a:r>
              <a:rPr lang="en-US" altLang="ko-KR" dirty="0">
                <a:ea typeface="굴림" charset="0"/>
              </a:rPr>
              <a:t>“1”</a:t>
            </a:r>
            <a:r>
              <a:rPr lang="ko-KR" altLang="en-US" dirty="0">
                <a:ea typeface="굴림" charset="0"/>
              </a:rPr>
              <a:t>을 잘 분류했을 때의 이득</a:t>
            </a:r>
            <a:r>
              <a:rPr lang="en-US" altLang="ko-KR" dirty="0">
                <a:ea typeface="굴림" charset="0"/>
              </a:rPr>
              <a:t>:  $10</a:t>
            </a:r>
          </a:p>
          <a:p>
            <a:pPr eaLnBrk="1" hangingPunct="1"/>
            <a:r>
              <a:rPr lang="ko-KR" altLang="en-US" dirty="0">
                <a:ea typeface="굴림" charset="0"/>
              </a:rPr>
              <a:t>제안 메일을 발송하는데 드는 비용</a:t>
            </a:r>
            <a:r>
              <a:rPr lang="en-US" altLang="ko-KR" dirty="0">
                <a:ea typeface="굴림" charset="0"/>
              </a:rPr>
              <a:t>: $1</a:t>
            </a:r>
          </a:p>
          <a:p>
            <a:pPr eaLnBrk="1" hangingPunct="1">
              <a:buFont typeface="Wingdings 2" charset="2"/>
              <a:buNone/>
            </a:pPr>
            <a:r>
              <a:rPr lang="en-US" altLang="ko-KR" b="1" dirty="0">
                <a:ea typeface="굴림" charset="0"/>
              </a:rPr>
              <a:t>Then:</a:t>
            </a:r>
          </a:p>
          <a:p>
            <a:pPr eaLnBrk="1" hangingPunct="1"/>
            <a:r>
              <a:rPr lang="en-US" altLang="ko-KR" dirty="0">
                <a:ea typeface="굴림" charset="0"/>
              </a:rPr>
              <a:t>naïve rule</a:t>
            </a:r>
            <a:r>
              <a:rPr lang="ko-KR" altLang="en-US" dirty="0">
                <a:ea typeface="굴림" charset="0"/>
              </a:rPr>
              <a:t>에 따르면</a:t>
            </a:r>
            <a:r>
              <a:rPr lang="en-US" altLang="ko-KR" dirty="0">
                <a:ea typeface="굴림" charset="0"/>
              </a:rPr>
              <a:t>,  </a:t>
            </a:r>
            <a:r>
              <a:rPr lang="ko-KR" altLang="en-US" dirty="0">
                <a:ea typeface="굴림" charset="0"/>
              </a:rPr>
              <a:t>모두 </a:t>
            </a:r>
            <a:r>
              <a:rPr lang="en-US" altLang="ko-KR" dirty="0">
                <a:ea typeface="굴림" charset="0"/>
              </a:rPr>
              <a:t>“0”</a:t>
            </a:r>
            <a:r>
              <a:rPr lang="ko-KR" altLang="en-US" dirty="0">
                <a:ea typeface="굴림" charset="0"/>
              </a:rPr>
              <a:t>으로 분류하므로 비용이 발생하지 않음</a:t>
            </a:r>
            <a:endParaRPr lang="en-US" altLang="ko-KR" dirty="0">
              <a:ea typeface="굴림" charset="0"/>
            </a:endParaRPr>
          </a:p>
          <a:p>
            <a:pPr lvl="1"/>
            <a:r>
              <a:rPr lang="ko-KR" altLang="en-US" dirty="0">
                <a:ea typeface="굴림" charset="0"/>
              </a:rPr>
              <a:t>이득도 발생하지 않음</a:t>
            </a:r>
            <a:endParaRPr lang="en-US" altLang="ko-KR" dirty="0">
              <a:ea typeface="굴림" charset="0"/>
            </a:endParaRPr>
          </a:p>
          <a:p>
            <a:pPr eaLnBrk="1" hangingPunct="1"/>
            <a:r>
              <a:rPr lang="ko-KR" altLang="en-US" dirty="0" err="1">
                <a:ea typeface="굴림" charset="0"/>
              </a:rPr>
              <a:t>데이터마이닝</a:t>
            </a:r>
            <a:r>
              <a:rPr lang="ko-KR" altLang="en-US" dirty="0">
                <a:ea typeface="굴림" charset="0"/>
              </a:rPr>
              <a:t> 기법 </a:t>
            </a:r>
            <a:r>
              <a:rPr lang="ko-KR" altLang="en-US" dirty="0" err="1">
                <a:ea typeface="굴림" charset="0"/>
              </a:rPr>
              <a:t>활용시</a:t>
            </a:r>
            <a:r>
              <a:rPr lang="en-US" altLang="ko-KR" dirty="0">
                <a:ea typeface="굴림" charset="0"/>
              </a:rPr>
              <a:t>, 28</a:t>
            </a:r>
            <a:r>
              <a:rPr lang="ko-KR" altLang="en-US" dirty="0">
                <a:ea typeface="굴림" charset="0"/>
              </a:rPr>
              <a:t>개의 제안 메일 발송</a:t>
            </a:r>
            <a:endParaRPr lang="en-US" altLang="ko-KR" dirty="0">
              <a:ea typeface="굴림" charset="0"/>
            </a:endParaRPr>
          </a:p>
          <a:p>
            <a:pPr lvl="2"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8</a:t>
            </a:r>
            <a:r>
              <a:rPr lang="ko-KR" altLang="en-US" dirty="0">
                <a:ea typeface="굴림" charset="0"/>
              </a:rPr>
              <a:t>명의 응답으로 인해 </a:t>
            </a:r>
            <a:r>
              <a:rPr lang="en-US" altLang="ko-KR" dirty="0">
                <a:ea typeface="굴림" charset="0"/>
              </a:rPr>
              <a:t>8*$10</a:t>
            </a:r>
            <a:r>
              <a:rPr lang="ko-KR" altLang="en-US" dirty="0">
                <a:ea typeface="굴림" charset="0"/>
              </a:rPr>
              <a:t> </a:t>
            </a:r>
            <a:r>
              <a:rPr lang="en-US" altLang="ko-KR" dirty="0">
                <a:ea typeface="굴림" charset="0"/>
              </a:rPr>
              <a:t>=</a:t>
            </a:r>
            <a:r>
              <a:rPr lang="ko-KR" altLang="en-US" dirty="0">
                <a:ea typeface="굴림" charset="0"/>
              </a:rPr>
              <a:t> </a:t>
            </a:r>
            <a:r>
              <a:rPr lang="en-US" altLang="ko-KR" dirty="0">
                <a:ea typeface="굴림" charset="0"/>
              </a:rPr>
              <a:t>$80</a:t>
            </a:r>
            <a:r>
              <a:rPr lang="ko-KR" altLang="en-US" dirty="0">
                <a:ea typeface="굴림" charset="0"/>
              </a:rPr>
              <a:t> 이득 발생</a:t>
            </a:r>
            <a:endParaRPr lang="en-US" altLang="ko-KR" dirty="0">
              <a:ea typeface="굴림" charset="0"/>
            </a:endParaRPr>
          </a:p>
          <a:p>
            <a:pPr lvl="2"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20</a:t>
            </a:r>
            <a:r>
              <a:rPr lang="ko-KR" altLang="en-US" dirty="0">
                <a:ea typeface="굴림" charset="0"/>
              </a:rPr>
              <a:t>명이 응답하지 않았으므로 </a:t>
            </a:r>
            <a:r>
              <a:rPr lang="en-US" altLang="ko-KR" dirty="0">
                <a:ea typeface="굴림" charset="0"/>
              </a:rPr>
              <a:t>$20 </a:t>
            </a:r>
            <a:r>
              <a:rPr lang="ko-KR" altLang="en-US" dirty="0">
                <a:ea typeface="굴림" charset="0"/>
              </a:rPr>
              <a:t>비용 발생</a:t>
            </a:r>
            <a:endParaRPr lang="en-US" altLang="ko-KR" dirty="0">
              <a:ea typeface="굴림" charset="0"/>
            </a:endParaRPr>
          </a:p>
          <a:p>
            <a:pPr lvl="2"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972</a:t>
            </a:r>
            <a:r>
              <a:rPr lang="ko-KR" altLang="en-US" dirty="0">
                <a:ea typeface="굴림" charset="0"/>
              </a:rPr>
              <a:t>명에 대해서는 아무런 행동을 하지 않음</a:t>
            </a:r>
            <a:r>
              <a:rPr lang="en-US" altLang="ko-KR" dirty="0">
                <a:ea typeface="굴림" charset="0"/>
              </a:rPr>
              <a:t>(</a:t>
            </a:r>
            <a:r>
              <a:rPr lang="ko-KR" altLang="en-US" dirty="0">
                <a:ea typeface="굴림" charset="0"/>
              </a:rPr>
              <a:t>이득</a:t>
            </a:r>
            <a:r>
              <a:rPr lang="en-US" altLang="ko-KR" dirty="0">
                <a:ea typeface="굴림" charset="0"/>
              </a:rPr>
              <a:t>, </a:t>
            </a:r>
            <a:r>
              <a:rPr lang="ko-KR" altLang="en-US" dirty="0">
                <a:ea typeface="굴림" charset="0"/>
              </a:rPr>
              <a:t>비용 모두 발생하지 않음</a:t>
            </a:r>
            <a:r>
              <a:rPr lang="en-US" altLang="ko-KR" dirty="0">
                <a:ea typeface="굴림" charset="0"/>
              </a:rPr>
              <a:t>)</a:t>
            </a:r>
          </a:p>
          <a:p>
            <a:pPr eaLnBrk="1" hangingPunct="1"/>
            <a:r>
              <a:rPr lang="ko-KR" altLang="en-US" dirty="0">
                <a:ea typeface="굴림" charset="0"/>
              </a:rPr>
              <a:t>최종 이득 </a:t>
            </a:r>
            <a:r>
              <a:rPr lang="en-US" altLang="ko-KR" dirty="0">
                <a:ea typeface="굴림" charset="0"/>
              </a:rPr>
              <a:t>= $60</a:t>
            </a:r>
          </a:p>
        </p:txBody>
      </p:sp>
    </p:spTree>
    <p:extLst>
      <p:ext uri="{BB962C8B-B14F-4D97-AF65-F5344CB8AC3E}">
        <p14:creationId xmlns:p14="http://schemas.microsoft.com/office/powerpoint/2010/main" val="3925310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Profit Matrix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7861"/>
            <a:ext cx="4268826" cy="94862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5">
                <a:extLst>
                  <a:ext uri="{FF2B5EF4-FFF2-40B4-BE49-F238E27FC236}">
                    <a16:creationId xmlns:a16="http://schemas.microsoft.com/office/drawing/2014/main" id="{C7190F62-5E3B-484E-BAE9-4C16A45D2DD4}"/>
                  </a:ext>
                </a:extLst>
              </p14:cNvPr>
              <p14:cNvContentPartPr/>
              <p14:nvPr/>
            </p14:nvContentPartPr>
            <p14:xfrm>
              <a:off x="3812363" y="2876550"/>
              <a:ext cx="150037" cy="477776"/>
            </p14:xfrm>
          </p:contentPart>
        </mc:Choice>
        <mc:Fallback xmlns="">
          <p:pic>
            <p:nvPicPr>
              <p:cNvPr id="5" name="잉크 5">
                <a:extLst>
                  <a:ext uri="{FF2B5EF4-FFF2-40B4-BE49-F238E27FC236}">
                    <a16:creationId xmlns:a16="http://schemas.microsoft.com/office/drawing/2014/main" id="{C7190F62-5E3B-484E-BAE9-4C16A45D2D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6172" y="2860360"/>
                <a:ext cx="182059" cy="509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3">
                <a:extLst>
                  <a:ext uri="{FF2B5EF4-FFF2-40B4-BE49-F238E27FC236}">
                    <a16:creationId xmlns:a16="http://schemas.microsoft.com/office/drawing/2014/main" id="{0344912D-E662-2F4F-8611-F0B591E0DADE}"/>
                  </a:ext>
                </a:extLst>
              </p14:cNvPr>
              <p14:cNvContentPartPr/>
              <p14:nvPr/>
            </p14:nvContentPartPr>
            <p14:xfrm>
              <a:off x="5171127" y="2850563"/>
              <a:ext cx="325745" cy="494972"/>
            </p14:xfrm>
          </p:contentPart>
        </mc:Choice>
        <mc:Fallback xmlns="">
          <p:pic>
            <p:nvPicPr>
              <p:cNvPr id="13" name="잉크 13">
                <a:extLst>
                  <a:ext uri="{FF2B5EF4-FFF2-40B4-BE49-F238E27FC236}">
                    <a16:creationId xmlns:a16="http://schemas.microsoft.com/office/drawing/2014/main" id="{0344912D-E662-2F4F-8611-F0B591E0DA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4930" y="2834364"/>
                <a:ext cx="357780" cy="5273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70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Lift (again)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Adding costs to the mix, as above, does not change the </a:t>
            </a:r>
            <a:r>
              <a:rPr lang="en-US" altLang="ko-KR" u="sng" dirty="0">
                <a:ea typeface="굴림" charset="0"/>
              </a:rPr>
              <a:t>actual classifications</a:t>
            </a:r>
          </a:p>
          <a:p>
            <a:pPr marL="0" indent="0"/>
            <a:endParaRPr lang="en-US" altLang="ko-KR" dirty="0">
              <a:ea typeface="굴림" charset="0"/>
            </a:endParaRPr>
          </a:p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Better:  Use the lift curve and change the cutoff value for “1” to maximize profit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543425" y="4948238"/>
            <a:ext cx="2314575" cy="1651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ko-KR"/>
              <a:t>Prof. Hyerim Bae (hrbae@pusan.ac.kr)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259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참고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기회비용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charset="0"/>
              </a:rPr>
              <a:t>비용과 이익을 각각 고려하는 것보다 모든 것을 비용으로 계산하는 것이 가장 좋음</a:t>
            </a:r>
            <a:endParaRPr lang="en-US" altLang="ko-KR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/>
            <a:r>
              <a:rPr lang="ko-KR" altLang="en-US" dirty="0">
                <a:ea typeface="굴림" charset="0"/>
              </a:rPr>
              <a:t>판매 이익 대신 판매 손실의 기회 비용으로 생각</a:t>
            </a:r>
            <a:endParaRPr lang="en-US" altLang="ko-KR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6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비용 및 이득</a:t>
            </a:r>
            <a:r>
              <a:rPr lang="en-US" altLang="ko-KR" dirty="0">
                <a:ea typeface="굴림" charset="-127"/>
              </a:rPr>
              <a:t>(</a:t>
            </a:r>
            <a:r>
              <a:rPr lang="ko-KR" altLang="en-US" dirty="0">
                <a:ea typeface="굴림" charset="-127"/>
              </a:rPr>
              <a:t>편익</a:t>
            </a:r>
            <a:r>
              <a:rPr lang="en-US" altLang="ko-KR" dirty="0">
                <a:ea typeface="굴림" charset="-127"/>
              </a:rPr>
              <a:t>) </a:t>
            </a:r>
            <a:r>
              <a:rPr lang="ko-KR" altLang="en-US" dirty="0">
                <a:ea typeface="굴림" charset="-127"/>
              </a:rPr>
              <a:t>고려한 </a:t>
            </a:r>
            <a:r>
              <a:rPr lang="en-US" altLang="ko-KR" dirty="0">
                <a:ea typeface="굴림" charset="-127"/>
              </a:rPr>
              <a:t>Lift Curve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0"/>
              </a:rPr>
              <a:t>Sort records in descending probability of success</a:t>
            </a:r>
          </a:p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/>
            <a:r>
              <a:rPr lang="en-US" altLang="ko-KR" dirty="0">
                <a:ea typeface="굴림" charset="0"/>
              </a:rPr>
              <a:t>For each case, record cost/benefit of actual outcome</a:t>
            </a:r>
          </a:p>
          <a:p>
            <a:pPr eaLnBrk="1" hangingPunct="1"/>
            <a:r>
              <a:rPr lang="en-US" altLang="ko-KR" dirty="0">
                <a:ea typeface="굴림" charset="0"/>
              </a:rPr>
              <a:t>Also record cumulative cost/benefit</a:t>
            </a:r>
          </a:p>
          <a:p>
            <a:pPr eaLnBrk="1" hangingPunct="1"/>
            <a:r>
              <a:rPr lang="en-US" altLang="ko-KR" dirty="0">
                <a:ea typeface="굴림" charset="0"/>
              </a:rPr>
              <a:t>Plot all records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X-axis is index number (1 for 1</a:t>
            </a:r>
            <a:r>
              <a:rPr lang="en-US" altLang="ko-KR" baseline="30000" dirty="0">
                <a:ea typeface="굴림" charset="0"/>
              </a:rPr>
              <a:t>st</a:t>
            </a:r>
            <a:r>
              <a:rPr lang="en-US" altLang="ko-KR" dirty="0">
                <a:ea typeface="굴림" charset="0"/>
              </a:rPr>
              <a:t> case, n for n</a:t>
            </a:r>
            <a:r>
              <a:rPr lang="en-US" altLang="ko-KR" baseline="30000" dirty="0">
                <a:ea typeface="굴림" charset="0"/>
              </a:rPr>
              <a:t>th</a:t>
            </a:r>
            <a:r>
              <a:rPr lang="en-US" altLang="ko-KR" dirty="0">
                <a:ea typeface="굴림" charset="0"/>
              </a:rPr>
              <a:t> case)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Y-axis is cumulative cost/benefit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ko-KR" dirty="0">
                <a:ea typeface="굴림" charset="0"/>
              </a:rPr>
              <a:t>Reference line from origin to </a:t>
            </a:r>
            <a:r>
              <a:rPr lang="en-US" altLang="ko-KR" dirty="0" err="1">
                <a:ea typeface="굴림" charset="0"/>
              </a:rPr>
              <a:t>y</a:t>
            </a:r>
            <a:r>
              <a:rPr lang="en-US" altLang="ko-KR" baseline="-25000" dirty="0" err="1">
                <a:ea typeface="굴림" charset="0"/>
              </a:rPr>
              <a:t>n</a:t>
            </a:r>
            <a:r>
              <a:rPr lang="en-US" altLang="ko-KR" baseline="-25000" dirty="0">
                <a:ea typeface="굴림" charset="0"/>
              </a:rPr>
              <a:t>  </a:t>
            </a:r>
            <a:r>
              <a:rPr lang="en-US" altLang="ko-KR" dirty="0">
                <a:ea typeface="굴림" charset="0"/>
              </a:rPr>
              <a:t>(</a:t>
            </a:r>
            <a:r>
              <a:rPr lang="en-US" altLang="ko-KR" baseline="-25000" dirty="0">
                <a:ea typeface="굴림" charset="0"/>
              </a:rPr>
              <a:t> </a:t>
            </a:r>
            <a:r>
              <a:rPr lang="en-US" altLang="ko-KR" dirty="0" err="1">
                <a:ea typeface="굴림" charset="0"/>
              </a:rPr>
              <a:t>y</a:t>
            </a:r>
            <a:r>
              <a:rPr lang="en-US" altLang="ko-KR" baseline="-25000" dirty="0" err="1">
                <a:ea typeface="굴림" charset="0"/>
              </a:rPr>
              <a:t>n</a:t>
            </a:r>
            <a:r>
              <a:rPr lang="en-US" altLang="ko-KR" baseline="-25000" dirty="0">
                <a:ea typeface="굴림" charset="0"/>
              </a:rPr>
              <a:t> </a:t>
            </a:r>
            <a:r>
              <a:rPr lang="en-US" altLang="ko-KR" dirty="0">
                <a:ea typeface="굴림" charset="0"/>
              </a:rPr>
              <a:t>= total net benefit)</a:t>
            </a:r>
            <a:endParaRPr lang="en-US" altLang="ko-KR" baseline="-25000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34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Lift Curve May Go Negative	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If total net benefit from all cases is negative, reference line will have </a:t>
            </a:r>
            <a:r>
              <a:rPr lang="en-US" altLang="ko-KR" b="1" dirty="0">
                <a:ea typeface="굴림" charset="0"/>
              </a:rPr>
              <a:t>negative slope</a:t>
            </a:r>
          </a:p>
          <a:p>
            <a:pPr marL="0" indent="0">
              <a:buNone/>
            </a:pPr>
            <a:endParaRPr lang="en-US" altLang="ko-KR" b="1" dirty="0">
              <a:ea typeface="굴림" charset="0"/>
            </a:endParaRPr>
          </a:p>
          <a:p>
            <a:pPr marL="0" indent="0">
              <a:buNone/>
            </a:pPr>
            <a:r>
              <a:rPr lang="en-US" altLang="ko-KR" dirty="0">
                <a:ea typeface="굴림" charset="0"/>
              </a:rPr>
              <a:t>Nonetheless, goal is still to use cutoff to select the point where net benefit is at a maximum</a:t>
            </a:r>
          </a:p>
        </p:txBody>
      </p:sp>
    </p:spTree>
    <p:extLst>
      <p:ext uri="{BB962C8B-B14F-4D97-AF65-F5344CB8AC3E}">
        <p14:creationId xmlns:p14="http://schemas.microsoft.com/office/powerpoint/2010/main" val="1324419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Negative slope to reference curve</a:t>
            </a:r>
          </a:p>
        </p:txBody>
      </p:sp>
      <p:pic>
        <p:nvPicPr>
          <p:cNvPr id="46083" name="Content Placeholder 3" descr="Lift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80451"/>
            <a:ext cx="3657600" cy="2328672"/>
          </a:xfrm>
        </p:spPr>
      </p:pic>
      <p:sp>
        <p:nvSpPr>
          <p:cNvPr id="46084" name="TextBox 1"/>
          <p:cNvSpPr txBox="1">
            <a:spLocks noChangeArrowheads="1"/>
          </p:cNvSpPr>
          <p:nvPr/>
        </p:nvSpPr>
        <p:spPr bwMode="auto">
          <a:xfrm>
            <a:off x="1036119" y="1558451"/>
            <a:ext cx="4702785" cy="39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pPr algn="l"/>
            <a:r>
              <a:rPr lang="en-US" altLang="ko-KR" sz="969" dirty="0"/>
              <a:t>Cost for sending one mail 0.65$, befit from the respondent</a:t>
            </a:r>
            <a:r>
              <a:rPr lang="ko-KR" altLang="en-US" sz="969" dirty="0"/>
              <a:t> </a:t>
            </a:r>
            <a:r>
              <a:rPr lang="en-US" altLang="ko-KR" sz="969" dirty="0"/>
              <a:t>25$, response rate 2%, </a:t>
            </a:r>
          </a:p>
          <a:p>
            <a:pPr algn="l"/>
            <a:r>
              <a:rPr lang="en-US" altLang="ko-KR" sz="969" dirty="0"/>
              <a:t>* If we send to 10,000 people? (0.02*$25*10,000) – (0.65*10,000) = - 1500 </a:t>
            </a:r>
            <a:endParaRPr lang="ko-KR" altLang="en-US" sz="969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4">
                <a:extLst>
                  <a:ext uri="{FF2B5EF4-FFF2-40B4-BE49-F238E27FC236}">
                    <a16:creationId xmlns:a16="http://schemas.microsoft.com/office/drawing/2014/main" id="{F4754559-219B-234E-BB53-5E79452454B0}"/>
                  </a:ext>
                </a:extLst>
              </p14:cNvPr>
              <p14:cNvContentPartPr/>
              <p14:nvPr/>
            </p14:nvContentPartPr>
            <p14:xfrm>
              <a:off x="2698548" y="3184511"/>
              <a:ext cx="329981" cy="328985"/>
            </p14:xfrm>
          </p:contentPart>
        </mc:Choice>
        <mc:Fallback xmlns="">
          <p:pic>
            <p:nvPicPr>
              <p:cNvPr id="4" name="잉크 4">
                <a:extLst>
                  <a:ext uri="{FF2B5EF4-FFF2-40B4-BE49-F238E27FC236}">
                    <a16:creationId xmlns:a16="http://schemas.microsoft.com/office/drawing/2014/main" id="{F4754559-219B-234E-BB53-5E79452454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2355" y="3168331"/>
                <a:ext cx="362008" cy="3609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21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모델 성능 평가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A0FC3-5B8C-4013-A954-B933A409B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7190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/>
              <a:t>Prof. Hyerim Bae (hrbae@pusan.ac.kr)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018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0"/>
              </a:rPr>
              <a:t>Model evaluation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0"/>
              </a:rPr>
              <a:t>Evaluation metrics are important for comparing across DM models, for choosing the right configuration of a specific DM model, and for comparing to the baseline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0"/>
              </a:rPr>
              <a:t>Major metrics: confusion matrix, error rate, predictive error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0"/>
              </a:rPr>
              <a:t>Other metrics when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</a:rPr>
              <a:t>one class is more important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</a:rPr>
              <a:t>asymmetric costs</a:t>
            </a:r>
          </a:p>
          <a:p>
            <a:endParaRPr lang="en-US" dirty="0"/>
          </a:p>
        </p:txBody>
      </p:sp>
      <p:sp>
        <p:nvSpPr>
          <p:cNvPr id="63491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1027113" y="915988"/>
            <a:ext cx="5830887" cy="246062"/>
          </a:xfrm>
        </p:spPr>
        <p:txBody>
          <a:bodyPr>
            <a:normAutofit fontScale="62500" lnSpcReduction="20000"/>
          </a:bodyPr>
          <a:lstStyle/>
          <a:p>
            <a:pPr lvl="1" eaLnBrk="1" hangingPunct="1">
              <a:lnSpc>
                <a:spcPct val="90000"/>
              </a:lnSpc>
            </a:pPr>
            <a:endParaRPr lang="en-US" altLang="ko-KR" dirty="0">
              <a:ea typeface="굴림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dirty="0"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1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성능 평가의 필요성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ea typeface="굴림" charset="0"/>
              </a:rPr>
              <a:t>분류나 예측을 위해 사용할 수 있는 다양한 방법론이 존재</a:t>
            </a:r>
            <a:endParaRPr lang="en-US" altLang="ko-KR" dirty="0">
              <a:ea typeface="굴림" charset="0"/>
            </a:endParaRPr>
          </a:p>
          <a:p>
            <a:pPr lvl="1"/>
            <a:r>
              <a:rPr lang="ko-KR" altLang="en-US" dirty="0">
                <a:ea typeface="굴림" charset="0"/>
              </a:rPr>
              <a:t>인공신경망을 쓸까</a:t>
            </a:r>
            <a:r>
              <a:rPr lang="en-US" altLang="ko-KR" dirty="0">
                <a:ea typeface="굴림" charset="0"/>
              </a:rPr>
              <a:t>? </a:t>
            </a:r>
            <a:r>
              <a:rPr lang="ko-KR" altLang="en-US" dirty="0">
                <a:ea typeface="굴림" charset="0"/>
              </a:rPr>
              <a:t>의사결정 나무를 쓸까</a:t>
            </a:r>
            <a:r>
              <a:rPr lang="en-US" altLang="ko-KR" dirty="0">
                <a:ea typeface="굴림" charset="0"/>
              </a:rPr>
              <a:t>?</a:t>
            </a:r>
          </a:p>
          <a:p>
            <a:pPr eaLnBrk="1" hangingPunct="1"/>
            <a:r>
              <a:rPr lang="ko-KR" altLang="en-US" dirty="0">
                <a:ea typeface="굴림" charset="0"/>
              </a:rPr>
              <a:t>각각의 방법론에 대해 다양한 설정을 선택할 수 있음</a:t>
            </a:r>
            <a:endParaRPr lang="en-US" altLang="ko-KR" dirty="0">
              <a:ea typeface="굴림" charset="0"/>
            </a:endParaRPr>
          </a:p>
          <a:p>
            <a:pPr lvl="1"/>
            <a:r>
              <a:rPr lang="en-US" altLang="ko-KR" dirty="0">
                <a:ea typeface="굴림" charset="0"/>
              </a:rPr>
              <a:t>Activation function</a:t>
            </a:r>
            <a:r>
              <a:rPr lang="ko-KR" altLang="en-US" dirty="0">
                <a:ea typeface="굴림" charset="0"/>
              </a:rPr>
              <a:t>을 </a:t>
            </a:r>
            <a:r>
              <a:rPr lang="en-US" altLang="ko-KR" dirty="0" err="1">
                <a:ea typeface="굴림" charset="0"/>
              </a:rPr>
              <a:t>ReLu</a:t>
            </a:r>
            <a:r>
              <a:rPr lang="ko-KR" altLang="en-US" dirty="0">
                <a:ea typeface="굴림" charset="0"/>
              </a:rPr>
              <a:t>를 쓸까</a:t>
            </a:r>
            <a:r>
              <a:rPr lang="en-US" altLang="ko-KR" dirty="0">
                <a:ea typeface="굴림" charset="0"/>
              </a:rPr>
              <a:t>? Sigmoid</a:t>
            </a:r>
            <a:r>
              <a:rPr lang="ko-KR" altLang="en-US" dirty="0">
                <a:ea typeface="굴림" charset="0"/>
              </a:rPr>
              <a:t>를 쓸까</a:t>
            </a:r>
            <a:r>
              <a:rPr lang="en-US" altLang="ko-KR" dirty="0">
                <a:ea typeface="굴림" charset="0"/>
              </a:rPr>
              <a:t>?</a:t>
            </a:r>
          </a:p>
          <a:p>
            <a:pPr eaLnBrk="1" hangingPunct="1"/>
            <a:r>
              <a:rPr lang="ko-KR" altLang="en-US" dirty="0">
                <a:ea typeface="굴림" charset="0"/>
              </a:rPr>
              <a:t>최선의 모델을 선택하기 위해 각 모델</a:t>
            </a:r>
            <a:r>
              <a:rPr lang="en-US" altLang="ko-KR" dirty="0">
                <a:ea typeface="굴림" charset="0"/>
              </a:rPr>
              <a:t>(</a:t>
            </a:r>
            <a:r>
              <a:rPr lang="ko-KR" altLang="en-US" dirty="0">
                <a:ea typeface="굴림" charset="0"/>
              </a:rPr>
              <a:t>또는 각 모델의 설정</a:t>
            </a:r>
            <a:r>
              <a:rPr lang="en-US" altLang="ko-KR" dirty="0">
                <a:ea typeface="굴림" charset="0"/>
              </a:rPr>
              <a:t>)</a:t>
            </a:r>
            <a:r>
              <a:rPr lang="ko-KR" altLang="en-US" dirty="0">
                <a:ea typeface="굴림" charset="0"/>
              </a:rPr>
              <a:t>을 평가해야 함</a:t>
            </a:r>
            <a:endParaRPr lang="en-US" altLang="ko-KR" dirty="0">
              <a:ea typeface="굴림" charset="0"/>
            </a:endParaRPr>
          </a:p>
          <a:p>
            <a:pPr lvl="1"/>
            <a:r>
              <a:rPr lang="ko-KR" altLang="en-US" dirty="0" err="1">
                <a:ea typeface="굴림" charset="0"/>
              </a:rPr>
              <a:t>기계학습의</a:t>
            </a:r>
            <a:r>
              <a:rPr lang="ko-KR" altLang="en-US" dirty="0">
                <a:ea typeface="굴림" charset="0"/>
              </a:rPr>
              <a:t> 정의를 </a:t>
            </a:r>
            <a:r>
              <a:rPr lang="ko-KR" altLang="en-US" dirty="0" err="1">
                <a:ea typeface="굴림" charset="0"/>
              </a:rPr>
              <a:t>다시한번</a:t>
            </a:r>
            <a:r>
              <a:rPr lang="ko-KR" altLang="en-US" dirty="0">
                <a:ea typeface="굴림" charset="0"/>
              </a:rPr>
              <a:t> 생각해보자</a:t>
            </a:r>
            <a:r>
              <a:rPr lang="en-US" altLang="ko-KR" dirty="0">
                <a:ea typeface="굴림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77" y="2463738"/>
            <a:ext cx="3399533" cy="22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출력 유형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수치형 데이터</a:t>
            </a:r>
            <a:r>
              <a:rPr lang="en-US" altLang="ko-KR" dirty="0"/>
              <a:t>(</a:t>
            </a:r>
            <a:r>
              <a:rPr lang="ko-KR" altLang="en-US" dirty="0"/>
              <a:t>연속형</a:t>
            </a:r>
            <a:r>
              <a:rPr lang="en-US" altLang="ko-KR" dirty="0"/>
              <a:t>)</a:t>
            </a:r>
            <a:r>
              <a:rPr lang="ko-KR" altLang="en-US" dirty="0"/>
              <a:t>ㄴ</a:t>
            </a:r>
            <a:endParaRPr lang="en-US" altLang="ko-KR" dirty="0"/>
          </a:p>
          <a:p>
            <a:pPr lvl="1"/>
            <a:r>
              <a:rPr lang="ko-KR" altLang="en-US" dirty="0"/>
              <a:t>이번학기 산업데이터과학 중간고사 점수는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/>
            <a:r>
              <a:rPr lang="ko-KR" altLang="en-US" dirty="0"/>
              <a:t>이번학기 산업데이터과학의 평점은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경향성</a:t>
            </a:r>
            <a:r>
              <a:rPr lang="en-US" altLang="ko-KR" dirty="0"/>
              <a:t>(Tendency): </a:t>
            </a:r>
            <a:r>
              <a:rPr lang="ko-KR" altLang="en-US" dirty="0"/>
              <a:t>특정 클래스에 속할 확률</a:t>
            </a:r>
            <a:endParaRPr lang="en-US" altLang="ko-KR" dirty="0"/>
          </a:p>
          <a:p>
            <a:pPr lvl="1"/>
            <a:r>
              <a:rPr lang="ko-KR" altLang="en-US" dirty="0"/>
              <a:t>내가 </a:t>
            </a:r>
            <a:r>
              <a:rPr lang="ko-KR" altLang="en-US" dirty="0" err="1"/>
              <a:t>이번학기에</a:t>
            </a:r>
            <a:r>
              <a:rPr lang="ko-KR" altLang="en-US" dirty="0"/>
              <a:t> </a:t>
            </a:r>
            <a:r>
              <a:rPr lang="ko-KR" altLang="en-US" dirty="0" err="1"/>
              <a:t>산업데이터</a:t>
            </a:r>
            <a:r>
              <a:rPr lang="ko-KR" altLang="en-US" dirty="0"/>
              <a:t> 과학에서 </a:t>
            </a:r>
            <a:r>
              <a:rPr lang="en-US" altLang="ko-KR" dirty="0"/>
              <a:t>A+</a:t>
            </a:r>
            <a:r>
              <a:rPr lang="ko-KR" altLang="en-US" dirty="0"/>
              <a:t>를 받을 확률은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0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ea typeface="굴림" charset="-127"/>
              </a:rPr>
              <a:t>오분류</a:t>
            </a:r>
            <a:r>
              <a:rPr lang="ko-KR" altLang="en-US" dirty="0">
                <a:ea typeface="굴림" charset="-127"/>
              </a:rPr>
              <a:t> 에러</a:t>
            </a:r>
            <a:r>
              <a:rPr lang="en-US" altLang="ko-KR" dirty="0">
                <a:ea typeface="굴림" charset="-127"/>
              </a:rPr>
              <a:t>(Misclassification error)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ea typeface="굴림" charset="0"/>
              </a:rPr>
              <a:t>에러</a:t>
            </a:r>
            <a:r>
              <a:rPr lang="en-US" altLang="ko-KR" dirty="0">
                <a:ea typeface="굴림" charset="0"/>
              </a:rPr>
              <a:t>(Error) = </a:t>
            </a:r>
            <a:r>
              <a:rPr lang="ko-KR" altLang="en-US" dirty="0">
                <a:ea typeface="굴림" charset="0"/>
              </a:rPr>
              <a:t>데이터가 속한 클래스를 잘못 분류한 경우</a:t>
            </a:r>
            <a:endParaRPr lang="en-US" altLang="ko-KR" dirty="0">
              <a:ea typeface="굴림" charset="0"/>
            </a:endParaRPr>
          </a:p>
          <a:p>
            <a:pPr eaLnBrk="1" hangingPunct="1"/>
            <a:endParaRPr lang="en-US" altLang="ko-KR" dirty="0">
              <a:ea typeface="굴림" charset="0"/>
            </a:endParaRPr>
          </a:p>
          <a:p>
            <a:pPr eaLnBrk="1" hangingPunct="1"/>
            <a:r>
              <a:rPr lang="ko-KR" altLang="en-US" dirty="0" err="1">
                <a:ea typeface="굴림" charset="0"/>
              </a:rPr>
              <a:t>에러율</a:t>
            </a:r>
            <a:r>
              <a:rPr lang="en-US" altLang="ko-KR" dirty="0">
                <a:ea typeface="굴림" charset="0"/>
              </a:rPr>
              <a:t>(Error rate) = </a:t>
            </a:r>
            <a:r>
              <a:rPr lang="ko-KR" altLang="en-US" dirty="0">
                <a:ea typeface="굴림" charset="0"/>
              </a:rPr>
              <a:t>전체 데이터 중 </a:t>
            </a:r>
            <a:r>
              <a:rPr lang="ko-KR" altLang="en-US" dirty="0" err="1">
                <a:ea typeface="굴림" charset="0"/>
              </a:rPr>
              <a:t>오분류된</a:t>
            </a:r>
            <a:r>
              <a:rPr lang="ko-KR" altLang="en-US" dirty="0">
                <a:ea typeface="굴림" charset="0"/>
              </a:rPr>
              <a:t> 데이터의 비율</a:t>
            </a:r>
            <a:endParaRPr lang="en-US" altLang="ko-KR" dirty="0"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4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벤치마크</a:t>
            </a:r>
            <a:r>
              <a:rPr lang="en-US" altLang="ko-KR" dirty="0">
                <a:ea typeface="굴림" charset="-127"/>
              </a:rPr>
              <a:t>(Benchmark)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0"/>
              </a:rPr>
              <a:t>Benchmark: </a:t>
            </a:r>
          </a:p>
          <a:p>
            <a:pPr marL="316531" indent="-316531"/>
            <a:endParaRPr lang="en-US" altLang="ko-KR" dirty="0">
              <a:ea typeface="굴림" charset="0"/>
            </a:endParaRPr>
          </a:p>
          <a:p>
            <a:pPr marL="316531" indent="-316531"/>
            <a:endParaRPr lang="en-US" altLang="ko-KR" dirty="0">
              <a:ea typeface="굴림" charset="0"/>
            </a:endParaRPr>
          </a:p>
          <a:p>
            <a:pPr marL="517747" lvl="1" indent="-316531"/>
            <a:r>
              <a:rPr lang="ko-KR" altLang="en-US" dirty="0">
                <a:ea typeface="굴림" charset="0"/>
              </a:rPr>
              <a:t>일반적으로 모델의 성능이 벤치마크를 활용하는 것보다는 좋기를 기대함</a:t>
            </a:r>
            <a:endParaRPr lang="en-US" altLang="ko-KR" dirty="0">
              <a:ea typeface="굴림" charset="0"/>
            </a:endParaRPr>
          </a:p>
          <a:p>
            <a:pPr marL="517747" lvl="1" indent="-316531"/>
            <a:r>
              <a:rPr lang="ko-KR" altLang="en-US" dirty="0">
                <a:ea typeface="굴림" charset="0"/>
              </a:rPr>
              <a:t>예외</a:t>
            </a:r>
            <a:r>
              <a:rPr lang="en-US" altLang="ko-KR" dirty="0">
                <a:ea typeface="굴림" charset="0"/>
              </a:rPr>
              <a:t>:  </a:t>
            </a:r>
            <a:r>
              <a:rPr lang="ko-KR" altLang="en-US" dirty="0">
                <a:ea typeface="굴림" charset="0"/>
              </a:rPr>
              <a:t>주어진 목표가 소수 클래스를 식별하는 것인 경우</a:t>
            </a:r>
            <a:r>
              <a:rPr lang="en-US" altLang="ko-KR" dirty="0">
                <a:ea typeface="굴림" charset="0"/>
              </a:rPr>
              <a:t>, Naïve rule</a:t>
            </a:r>
            <a:r>
              <a:rPr lang="ko-KR" altLang="en-US" dirty="0">
                <a:ea typeface="굴림" charset="0"/>
              </a:rPr>
              <a:t>보다 </a:t>
            </a:r>
            <a:r>
              <a:rPr lang="en-US" altLang="ko-KR" dirty="0">
                <a:ea typeface="굴림" charset="0"/>
              </a:rPr>
              <a:t> </a:t>
            </a:r>
            <a:r>
              <a:rPr lang="ko-KR" altLang="en-US" dirty="0">
                <a:ea typeface="굴림" charset="0"/>
              </a:rPr>
              <a:t>좋지 않은 규칙을 도입함으로써 더 좋은 성능을 낼 수도 있음</a:t>
            </a:r>
            <a:endParaRPr lang="en-US" altLang="ko-KR" dirty="0">
              <a:ea typeface="굴림" charset="0"/>
            </a:endParaRPr>
          </a:p>
          <a:p>
            <a:pPr marL="316531" indent="-316531"/>
            <a:endParaRPr lang="en-US" altLang="ko-KR" dirty="0">
              <a:ea typeface="굴림" charset="0"/>
            </a:endParaRPr>
          </a:p>
          <a:p>
            <a:pPr marL="316531" indent="-316531"/>
            <a:r>
              <a:rPr lang="en-US" altLang="ko-KR" dirty="0">
                <a:solidFill>
                  <a:srgbClr val="FF0000"/>
                </a:solidFill>
                <a:ea typeface="굴림" charset="0"/>
              </a:rPr>
              <a:t>Prediction Benchmark</a:t>
            </a:r>
            <a:r>
              <a:rPr lang="en-US" altLang="ko-KR" dirty="0">
                <a:ea typeface="굴림" charset="0"/>
              </a:rPr>
              <a:t>: Mean “</a:t>
            </a:r>
            <a:r>
              <a:rPr lang="ko-KR" altLang="en-US" dirty="0">
                <a:ea typeface="굴림" charset="0"/>
              </a:rPr>
              <a:t>학습데이터들의 평균값을 </a:t>
            </a:r>
            <a:r>
              <a:rPr lang="ko-KR" altLang="en-US" dirty="0" err="1">
                <a:ea typeface="굴림" charset="0"/>
              </a:rPr>
              <a:t>예측값으로</a:t>
            </a:r>
            <a:r>
              <a:rPr lang="ko-KR" altLang="en-US" dirty="0">
                <a:ea typeface="굴림" charset="0"/>
              </a:rPr>
              <a:t> 사용</a:t>
            </a:r>
            <a:r>
              <a:rPr lang="en-US" altLang="ko-KR" dirty="0">
                <a:ea typeface="굴림" charset="0"/>
              </a:rPr>
              <a:t>”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44414" y="905607"/>
            <a:ext cx="5229225" cy="47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charset="0"/>
              </a:defRPr>
            </a:lvl9pPr>
          </a:lstStyle>
          <a:p>
            <a:pPr>
              <a:spcBef>
                <a:spcPts val="398"/>
              </a:spcBef>
              <a:buClr>
                <a:schemeClr val="accent1"/>
              </a:buClr>
              <a:buSzPct val="85000"/>
            </a:pPr>
            <a:r>
              <a:rPr lang="en-US" altLang="ko-KR" sz="1247" dirty="0">
                <a:solidFill>
                  <a:srgbClr val="FF0000"/>
                </a:solidFill>
                <a:latin typeface="Cambria" panose="02040503050406030204" pitchFamily="18" charset="0"/>
                <a:ea typeface="굴림" charset="0"/>
              </a:rPr>
              <a:t>                      </a:t>
            </a:r>
            <a:r>
              <a:rPr lang="ko-KR" altLang="en-US" sz="1247" dirty="0">
                <a:solidFill>
                  <a:srgbClr val="FF0000"/>
                </a:solidFill>
                <a:latin typeface="Cambria" panose="02040503050406030204" pitchFamily="18" charset="0"/>
                <a:ea typeface="굴림" charset="0"/>
              </a:rPr>
              <a:t>분류에 대한</a:t>
            </a:r>
            <a:r>
              <a:rPr lang="en-US" altLang="ko-KR" sz="1247" dirty="0">
                <a:solidFill>
                  <a:srgbClr val="FF0000"/>
                </a:solidFill>
                <a:latin typeface="Cambria" panose="02040503050406030204" pitchFamily="18" charset="0"/>
                <a:ea typeface="굴림" charset="0"/>
              </a:rPr>
              <a:t> Benchmark </a:t>
            </a:r>
            <a:r>
              <a:rPr lang="en-US" altLang="ko-KR" sz="124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굴림" charset="0"/>
              </a:rPr>
              <a:t>(Naïve rule):  </a:t>
            </a:r>
            <a:r>
              <a:rPr lang="ko-KR" altLang="en-US" sz="1247" dirty="0">
                <a:solidFill>
                  <a:srgbClr val="0070C0"/>
                </a:solidFill>
                <a:latin typeface="Cambria" panose="02040503050406030204" pitchFamily="18" charset="0"/>
                <a:ea typeface="굴림" charset="0"/>
              </a:rPr>
              <a:t>모든 데이터를 가장 일반적인 클래스에 속한다고 분류</a:t>
            </a:r>
            <a:endParaRPr lang="en-US" altLang="ko-KR" sz="1247" dirty="0">
              <a:solidFill>
                <a:srgbClr val="0070C0"/>
              </a:solidFill>
              <a:latin typeface="Cambria" panose="02040503050406030204" pitchFamily="18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7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에러를 평가하기 위한 지표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Error</a:t>
                </a:r>
                <a:r>
                  <a:rPr lang="ko-KR" altLang="en-US" dirty="0"/>
                  <a:t>란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예측값과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실제값의</a:t>
                </a:r>
                <a:r>
                  <a:rPr lang="ko-KR" altLang="en-US" dirty="0"/>
                  <a:t> 차이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ko-KR" altLang="en-US" dirty="0"/>
                  <a:t>평균 절대 오차</a:t>
                </a:r>
                <a:r>
                  <a:rPr lang="en-US" altLang="ko-KR" dirty="0"/>
                  <a:t>(Mean Absolute Error: MAE (or MAD) )</a:t>
                </a:r>
                <a:endParaRPr lang="en-US" altLang="ko-KR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1/</m:t>
                    </m:r>
                    <m:r>
                      <a:rPr lang="en-US" altLang="ko-KR" b="0" i="1" dirty="0" smtClean="0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ko-KR" altLang="en-US" dirty="0"/>
                  <a:t>평균 오차</a:t>
                </a:r>
                <a:r>
                  <a:rPr lang="en-US" altLang="ko-KR" dirty="0"/>
                  <a:t>(Average Error: AE)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1/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ko-KR" altLang="en-US" dirty="0"/>
                  <a:t>평균 절대 백분율 오차</a:t>
                </a:r>
                <a:r>
                  <a:rPr lang="en-US" altLang="ko-KR" dirty="0"/>
                  <a:t>(Mean Absolute Percentage Error: MAPE)</a:t>
                </a:r>
              </a:p>
              <a:p>
                <a:pPr lvl="1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</a:rPr>
                      <m:t>100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ko-KR" i="1" dirty="0">
                        <a:latin typeface="Cambria Math"/>
                      </a:rPr>
                      <m:t>/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ko-KR" altLang="en-US" dirty="0"/>
                  <a:t>평균 제곱근 오차</a:t>
                </a:r>
                <a:r>
                  <a:rPr lang="en-US" altLang="ko-KR" dirty="0"/>
                  <a:t>(Rooted Mean Squared Error: RMSE)</a:t>
                </a:r>
              </a:p>
              <a:p>
                <a:pPr lvl="1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/>
                          </a:rPr>
                          <m:t>1/</m:t>
                        </m:r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오차 제곱 합</a:t>
                </a:r>
                <a:r>
                  <a:rPr lang="en-US" altLang="ko-KR" dirty="0"/>
                  <a:t>(Sum of Squared Error: SSE)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44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19275</TotalTime>
  <Words>1716</Words>
  <Application>Microsoft Office PowerPoint</Application>
  <PresentationFormat>사용자 지정</PresentationFormat>
  <Paragraphs>317</Paragraphs>
  <Slides>40</Slides>
  <Notes>28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6" baseType="lpstr">
      <vt:lpstr>굴림</vt:lpstr>
      <vt:lpstr>나눔고딕 ExtraBold</vt:lpstr>
      <vt:lpstr>나눔스퀘어</vt:lpstr>
      <vt:lpstr>돋움체</vt:lpstr>
      <vt:lpstr>맑은 고딕</vt:lpstr>
      <vt:lpstr>Arial</vt:lpstr>
      <vt:lpstr>Calibri</vt:lpstr>
      <vt:lpstr>Calibri Light</vt:lpstr>
      <vt:lpstr>Cambria</vt:lpstr>
      <vt:lpstr>Cambria Math</vt:lpstr>
      <vt:lpstr>Franklin Gothic Book</vt:lpstr>
      <vt:lpstr>Symbol</vt:lpstr>
      <vt:lpstr>Times New Roman</vt:lpstr>
      <vt:lpstr>Wingdings 2</vt:lpstr>
      <vt:lpstr>Office 테마</vt:lpstr>
      <vt:lpstr>수식</vt:lpstr>
      <vt:lpstr>PowerPoint 프레젠테이션</vt:lpstr>
      <vt:lpstr>코로나 19 검사</vt:lpstr>
      <vt:lpstr>Contents</vt:lpstr>
      <vt:lpstr>모델 성능 평가</vt:lpstr>
      <vt:lpstr>성능 평가의 필요성</vt:lpstr>
      <vt:lpstr>모델의 출력 유형</vt:lpstr>
      <vt:lpstr>오분류 에러(Misclassification error)</vt:lpstr>
      <vt:lpstr>벤치마크(Benchmark)</vt:lpstr>
      <vt:lpstr>에러를 평가하기 위한 지표</vt:lpstr>
      <vt:lpstr>훈련(Training) vs. 검증(Validation)</vt:lpstr>
      <vt:lpstr>분류 문제 해결을 위한 데이터 분리</vt:lpstr>
      <vt:lpstr>선형 분리 가능성(Linearly Separable)</vt:lpstr>
      <vt:lpstr>PowerPoint 프레젠테이션</vt:lpstr>
      <vt:lpstr>혼동행렬(Confusion Matrix)</vt:lpstr>
      <vt:lpstr>에러율(Error Rate)</vt:lpstr>
      <vt:lpstr>분류 컷-오프(Cutoff for classification)</vt:lpstr>
      <vt:lpstr>컷 오프 테이블(Cutoff Table)</vt:lpstr>
      <vt:lpstr>PowerPoint 프레젠테이션</vt:lpstr>
      <vt:lpstr>리프트(Lift)</vt:lpstr>
      <vt:lpstr>분류 문제에서 특정 클래스의 중요도가 높을 때</vt:lpstr>
      <vt:lpstr>상황에 따른 정확도 측정 지표</vt:lpstr>
      <vt:lpstr>정밀도(Precision) 와 재현율(Recall)</vt:lpstr>
      <vt:lpstr>ROC 커브(ROC Curve)</vt:lpstr>
      <vt:lpstr>PowerPoint 프레젠테이션</vt:lpstr>
      <vt:lpstr>Lift and Decile(십분위수) Charts</vt:lpstr>
      <vt:lpstr>Lift Chart – cumulative performance</vt:lpstr>
      <vt:lpstr>십분위수 차트(Decile Chart)</vt:lpstr>
      <vt:lpstr>Lift vs. Decile Charts</vt:lpstr>
      <vt:lpstr>Asymmetric Costs</vt:lpstr>
      <vt:lpstr>오분류에 대한 비용(평가)는 달라질 수 있음</vt:lpstr>
      <vt:lpstr>예제 – 프로모션 제안에 대한 응답 상황</vt:lpstr>
      <vt:lpstr>혼동행렬(Confusion Matrix)</vt:lpstr>
      <vt:lpstr>오분류에 대한 비용 및 이득 개념 도입</vt:lpstr>
      <vt:lpstr>Profit Matrix</vt:lpstr>
      <vt:lpstr>Lift (again)</vt:lpstr>
      <vt:lpstr>참고: 기회비용</vt:lpstr>
      <vt:lpstr>비용 및 이득(편익) 고려한 Lift Curve</vt:lpstr>
      <vt:lpstr>Lift Curve May Go Negative </vt:lpstr>
      <vt:lpstr>Negative slope to reference curve</vt:lpstr>
      <vt:lpstr>Summary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USER</cp:lastModifiedBy>
  <cp:revision>543</cp:revision>
  <dcterms:created xsi:type="dcterms:W3CDTF">2016-10-05T02:16:34Z</dcterms:created>
  <dcterms:modified xsi:type="dcterms:W3CDTF">2022-10-02T14:44:02Z</dcterms:modified>
</cp:coreProperties>
</file>