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88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508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</p:sldIdLst>
  <p:sldSz cx="6858000" cy="5143500"/>
  <p:notesSz cx="6858000" cy="9144000"/>
  <p:embeddedFontLst>
    <p:embeddedFont>
      <p:font typeface="KoPubWorld돋움체 Medium" panose="020B0600000101010101" charset="-127"/>
      <p:regular r:id="rId26"/>
    </p:embeddedFont>
    <p:embeddedFont>
      <p:font typeface="KoPubWorld돋움체_Pro Bold" panose="020B0600000101010101" charset="-127"/>
      <p:bold r:id="rId27"/>
    </p:embeddedFont>
    <p:embeddedFont>
      <p:font typeface="KoPubWorld돋움체_Pro Light" panose="020B0600000101010101" charset="-127"/>
      <p:regular r:id="rId28"/>
    </p:embeddedFont>
    <p:embeddedFont>
      <p:font typeface="KoPubWorld바탕체 Medium" panose="020B0600000101010101" charset="-127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Cambria" panose="02040503050406030204" pitchFamily="18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나눔스퀘어" panose="020B0600000101010101" pitchFamily="50" charset="-127"/>
      <p:regular r:id="rId41"/>
    </p:embeddedFont>
    <p:embeddedFont>
      <p:font typeface="나눔스퀘어라운드 Light" panose="020B0600000101010101" pitchFamily="50" charset="-127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AC9"/>
    <a:srgbClr val="329FD7"/>
    <a:srgbClr val="32A1D9"/>
    <a:srgbClr val="006583"/>
    <a:srgbClr val="736D71"/>
    <a:srgbClr val="B3A197"/>
    <a:srgbClr val="01A6BC"/>
    <a:srgbClr val="CBCBCB"/>
    <a:srgbClr val="BABABA"/>
    <a:srgbClr val="E8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3132" autoAdjust="0"/>
  </p:normalViewPr>
  <p:slideViewPr>
    <p:cSldViewPr>
      <p:cViewPr varScale="1">
        <p:scale>
          <a:sx n="151" d="100"/>
          <a:sy n="151" d="100"/>
        </p:scale>
        <p:origin x="1446" y="132"/>
      </p:cViewPr>
      <p:guideLst>
        <p:guide orient="horz" pos="16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B0D6683-2055-4936-A03C-B8E6B2A90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8880C-47FD-41FE-B23E-16714764F1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AB85-1AA7-4A1C-82A4-2A3AD942E25D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C9A6A8-FCEE-45C9-97D4-641569FA8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37E5B8-BA98-451D-87E7-E2F4413F6A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5A8D-88CA-443B-814E-416165282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91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688C6-5A19-4B42-9575-D847E9CBE7C7}" type="datetimeFigureOut">
              <a:rPr lang="ko-KR" altLang="en-US" smtClean="0"/>
              <a:t>2022-10-26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348B-4077-49D5-AE8F-7F5DE348FB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99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3348B-4077-49D5-AE8F-7F5DE348FB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4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514350" y="1504950"/>
            <a:ext cx="5829300" cy="594066"/>
          </a:xfrm>
        </p:spPr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THIS IS TITLE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85850" y="2242202"/>
            <a:ext cx="48006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350" i="0" baseline="0">
                <a:ln>
                  <a:solidFill>
                    <a:schemeClr val="tx1">
                      <a:lumMod val="50000"/>
                      <a:lumOff val="50000"/>
                      <a:alpha val="1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Overview of the presentation / presenter name</a:t>
            </a:r>
            <a:endParaRPr lang="ko-KR" altLang="en-US" dirty="0"/>
          </a:p>
        </p:txBody>
      </p:sp>
      <p:pic>
        <p:nvPicPr>
          <p:cNvPr id="9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8849"/>
            <a:ext cx="762037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바닥글 개체 틀 4"/>
          <p:cNvSpPr txBox="1">
            <a:spLocks/>
          </p:cNvSpPr>
          <p:nvPr userDrawn="1"/>
        </p:nvSpPr>
        <p:spPr>
          <a:xfrm>
            <a:off x="2802861" y="4857751"/>
            <a:ext cx="1252278" cy="188119"/>
          </a:xfrm>
          <a:prstGeom prst="rect">
            <a:avLst/>
          </a:prstGeom>
        </p:spPr>
        <p:txBody>
          <a:bodyPr vert="horz" lIns="27000" tIns="27000" rIns="27000" bIns="2700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25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http://baelab.pusan.ac.kr</a:t>
            </a:r>
            <a:endParaRPr lang="ko-KR" altLang="en-US" sz="825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8849"/>
            <a:ext cx="643002" cy="26419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74" b="91781" l="4845" r="30283">
                        <a14:foregroundMark x1="14132" y1="27397" x2="20054" y2="70890"/>
                        <a14:foregroundMark x1="21803" y1="28425" x2="27725" y2="60274"/>
                        <a14:foregroundMark x1="26110" y1="63699" x2="25707" y2="67466"/>
                        <a14:foregroundMark x1="23419" y1="60274" x2="23822" y2="62329"/>
                        <a14:foregroundMark x1="18977" y1="35959" x2="19919" y2="38014"/>
                        <a14:foregroundMark x1="8883" y1="48973" x2="9017" y2="65411"/>
                        <a14:foregroundMark x1="12248" y1="41438" x2="11036" y2="44178"/>
                        <a14:foregroundMark x1="10902" y1="59589" x2="10902" y2="63014"/>
                        <a14:foregroundMark x1="16689" y1="79795" x2="20861" y2="863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" t="11476" r="68168" b="8907"/>
          <a:stretch/>
        </p:blipFill>
        <p:spPr>
          <a:xfrm>
            <a:off x="4860023" y="198004"/>
            <a:ext cx="212291" cy="235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74694" y="555527"/>
            <a:ext cx="5840406" cy="324036"/>
          </a:xfrm>
        </p:spPr>
        <p:txBody>
          <a:bodyPr>
            <a:noAutofit/>
          </a:bodyPr>
          <a:lstStyle>
            <a:lvl1pPr algn="l">
              <a:defRPr sz="2215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1563639"/>
            <a:ext cx="6172200" cy="3030984"/>
          </a:xfrm>
        </p:spPr>
        <p:txBody>
          <a:bodyPr>
            <a:normAutofit/>
          </a:bodyPr>
          <a:lstStyle>
            <a:lvl1pPr>
              <a:defRPr sz="1246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108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69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3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2022-10-26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674694" y="915567"/>
            <a:ext cx="5832648" cy="246910"/>
          </a:xfrm>
        </p:spPr>
        <p:txBody>
          <a:bodyPr>
            <a:noAutofit/>
          </a:bodyPr>
          <a:lstStyle>
            <a:lvl1pPr marL="0" indent="0">
              <a:buNone/>
              <a:defRPr sz="1108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Put your amazing subtitle here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-27384" y="555526"/>
            <a:ext cx="702078" cy="648072"/>
          </a:xfrm>
          <a:prstGeom prst="rect">
            <a:avLst/>
          </a:prstGeom>
          <a:solidFill>
            <a:srgbClr val="FAA9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421" tIns="35710" rIns="71421" bIns="35710" rtlCol="0" anchor="ctr"/>
          <a:lstStyle/>
          <a:p>
            <a:pPr algn="ctr"/>
            <a:endParaRPr lang="ko-KR" altLang="en-US" sz="1246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337347" y="1347614"/>
            <a:ext cx="61699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8" y="4679613"/>
            <a:ext cx="844028" cy="29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:\project lab\7. logo BSC Lab\logo bsc lab result\logo-transparent-colo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76" y="4618798"/>
            <a:ext cx="871554" cy="4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/>
          <p:cNvGrpSpPr/>
          <p:nvPr userDrawn="1"/>
        </p:nvGrpSpPr>
        <p:grpSpPr>
          <a:xfrm>
            <a:off x="2720267" y="4659983"/>
            <a:ext cx="1404156" cy="72008"/>
            <a:chOff x="3275856" y="2767383"/>
            <a:chExt cx="2592288" cy="144016"/>
          </a:xfrm>
        </p:grpSpPr>
        <p:sp>
          <p:nvSpPr>
            <p:cNvPr id="29" name="직사각형 28"/>
            <p:cNvSpPr/>
            <p:nvPr userDrawn="1"/>
          </p:nvSpPr>
          <p:spPr>
            <a:xfrm>
              <a:off x="3275856" y="2767383"/>
              <a:ext cx="648072" cy="144016"/>
            </a:xfrm>
            <a:prstGeom prst="rect">
              <a:avLst/>
            </a:prstGeom>
            <a:solidFill>
              <a:srgbClr val="5EB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3923928" y="2767383"/>
              <a:ext cx="648072" cy="144016"/>
            </a:xfrm>
            <a:prstGeom prst="rect">
              <a:avLst/>
            </a:prstGeom>
            <a:solidFill>
              <a:srgbClr val="2E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1" name="직사각형 30"/>
            <p:cNvSpPr/>
            <p:nvPr userDrawn="1"/>
          </p:nvSpPr>
          <p:spPr>
            <a:xfrm>
              <a:off x="4572000" y="2767383"/>
              <a:ext cx="648072" cy="144016"/>
            </a:xfrm>
            <a:prstGeom prst="rect">
              <a:avLst/>
            </a:prstGeom>
            <a:solidFill>
              <a:srgbClr val="EF6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  <p:sp>
          <p:nvSpPr>
            <p:cNvPr id="32" name="직사각형 31"/>
            <p:cNvSpPr/>
            <p:nvPr userDrawn="1"/>
          </p:nvSpPr>
          <p:spPr>
            <a:xfrm>
              <a:off x="5220072" y="2767383"/>
              <a:ext cx="648072" cy="144016"/>
            </a:xfrm>
            <a:prstGeom prst="rect">
              <a:avLst/>
            </a:prstGeom>
            <a:solidFill>
              <a:srgbClr val="FAA9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46"/>
            </a:p>
          </p:txBody>
        </p:sp>
      </p:grpSp>
      <p:sp>
        <p:nvSpPr>
          <p:cNvPr id="17" name="바닥글 개체 틀 4"/>
          <p:cNvSpPr txBox="1">
            <a:spLocks/>
          </p:cNvSpPr>
          <p:nvPr userDrawn="1"/>
        </p:nvSpPr>
        <p:spPr>
          <a:xfrm>
            <a:off x="2343150" y="4746179"/>
            <a:ext cx="2171700" cy="273844"/>
          </a:xfrm>
          <a:prstGeom prst="rect">
            <a:avLst/>
          </a:prstGeom>
        </p:spPr>
        <p:txBody>
          <a:bodyPr vert="horz" lIns="71421" tIns="35710" rIns="71421" bIns="3571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62" i="0" dirty="0">
                <a:latin typeface="Cambria" panose="02040503050406030204" pitchFamily="18" charset="0"/>
              </a:rPr>
              <a:t>http://bsclab.pusan.ac.kr</a:t>
            </a:r>
            <a:endParaRPr lang="ko-KR" altLang="en-US" sz="762" i="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Bold" panose="00000800000000000000" pitchFamily="50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Light" panose="00000300000000000000" pitchFamily="50" charset="-127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Light" panose="00000300000000000000" pitchFamily="50" charset="-127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Light" panose="00000300000000000000" pitchFamily="50" charset="-127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Light" panose="00000300000000000000" pitchFamily="50" charset="-127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_Pro Light" panose="00000300000000000000" pitchFamily="50" charset="-127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26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7C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1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7" name="직선 연결선 26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006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E8E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2900" y="438150"/>
            <a:ext cx="6172200" cy="324036"/>
          </a:xfrm>
        </p:spPr>
        <p:txBody>
          <a:bodyPr>
            <a:noAutofit/>
          </a:bodyPr>
          <a:lstStyle>
            <a:lvl1pPr algn="l">
              <a:defRPr sz="21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KoPubWorld바탕체 Medium" panose="00000600000000000000" pitchFamily="2" charset="-127"/>
              </a:defRPr>
            </a:lvl1pPr>
          </a:lstStyle>
          <a:p>
            <a:r>
              <a:rPr lang="en-US" altLang="ko-KR" dirty="0"/>
              <a:t>Put Your Title Here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2900" y="895351"/>
            <a:ext cx="6172200" cy="369927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1pPr>
            <a:lvl2pPr>
              <a:defRPr sz="1050" baseline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3pPr>
            <a:lvl4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4pPr>
            <a:lvl5pPr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altLang="ko-KR" dirty="0"/>
              <a:t>This is Content</a:t>
            </a:r>
            <a:endParaRPr lang="ko-KR" altLang="en-US" dirty="0"/>
          </a:p>
          <a:p>
            <a:pPr lvl="1"/>
            <a:r>
              <a:rPr lang="en-US" altLang="ko-KR" dirty="0" err="1"/>
              <a:t>Subcontent</a:t>
            </a:r>
            <a:r>
              <a:rPr lang="en-US" altLang="ko-KR" dirty="0"/>
              <a:t> 1</a:t>
            </a:r>
            <a:endParaRPr lang="ko-KR" altLang="en-US" dirty="0"/>
          </a:p>
          <a:p>
            <a:pPr lvl="2"/>
            <a:r>
              <a:rPr lang="en-US" altLang="ko-KR" dirty="0" err="1"/>
              <a:t>Subcontent</a:t>
            </a:r>
            <a:r>
              <a:rPr lang="en-US" altLang="ko-KR" dirty="0"/>
              <a:t> 2</a:t>
            </a:r>
            <a:endParaRPr lang="ko-KR" altLang="en-US" dirty="0"/>
          </a:p>
          <a:p>
            <a:pPr lvl="3"/>
            <a:r>
              <a:rPr lang="en-US" altLang="ko-KR" dirty="0" err="1"/>
              <a:t>Subcontent</a:t>
            </a:r>
            <a:r>
              <a:rPr lang="en-US" altLang="ko-KR" dirty="0"/>
              <a:t> 3</a:t>
            </a:r>
            <a:endParaRPr lang="ko-KR" altLang="en-US" dirty="0"/>
          </a:p>
          <a:p>
            <a:pPr lvl="4"/>
            <a:r>
              <a:rPr lang="en-US" altLang="ko-KR" dirty="0" err="1"/>
              <a:t>Subcontent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3" name="바닥글 개체 틀 4"/>
          <p:cNvSpPr txBox="1">
            <a:spLocks/>
          </p:cNvSpPr>
          <p:nvPr userDrawn="1"/>
        </p:nvSpPr>
        <p:spPr>
          <a:xfrm>
            <a:off x="2294930" y="473903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100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88" i="0" dirty="0">
                <a:latin typeface="Cambria" panose="02040503050406030204" pitchFamily="18" charset="0"/>
              </a:rPr>
              <a:t>http://baelab.pusan.ac.kr</a:t>
            </a:r>
            <a:endParaRPr lang="ko-KR" altLang="en-US" sz="788" i="0" dirty="0">
              <a:latin typeface="Cambria" panose="02040503050406030204" pitchFamily="18" charset="0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-596" y="434082"/>
            <a:ext cx="370284" cy="339824"/>
          </a:xfrm>
          <a:prstGeom prst="rect">
            <a:avLst/>
          </a:prstGeom>
          <a:solidFill>
            <a:srgbClr val="B3A1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82536"/>
            <a:ext cx="6858000" cy="60965"/>
          </a:xfrm>
          <a:prstGeom prst="rect">
            <a:avLst/>
          </a:prstGeom>
        </p:spPr>
      </p:pic>
      <p:cxnSp>
        <p:nvCxnSpPr>
          <p:cNvPr id="28" name="직선 연결선 27"/>
          <p:cNvCxnSpPr/>
          <p:nvPr userDrawn="1"/>
        </p:nvCxnSpPr>
        <p:spPr>
          <a:xfrm>
            <a:off x="369688" y="819150"/>
            <a:ext cx="614541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:\project lab\7. logo BSC Lab\logo pnu\pnulogo-fi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7" y="4727367"/>
            <a:ext cx="725453" cy="26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9086" y="4731252"/>
            <a:ext cx="689714" cy="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5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179214" y="5086350"/>
            <a:ext cx="2429154" cy="57150"/>
            <a:chOff x="3276600" y="2114550"/>
            <a:chExt cx="3238872" cy="144016"/>
          </a:xfrm>
        </p:grpSpPr>
        <p:grpSp>
          <p:nvGrpSpPr>
            <p:cNvPr id="5" name="그룹 4"/>
            <p:cNvGrpSpPr/>
            <p:nvPr userDrawn="1"/>
          </p:nvGrpSpPr>
          <p:grpSpPr>
            <a:xfrm>
              <a:off x="3276600" y="2114550"/>
              <a:ext cx="2592288" cy="144016"/>
              <a:chOff x="3275856" y="2767383"/>
              <a:chExt cx="2592288" cy="144016"/>
            </a:xfrm>
          </p:grpSpPr>
          <p:sp>
            <p:nvSpPr>
              <p:cNvPr id="7" name="직사각형 6"/>
              <p:cNvSpPr/>
              <p:nvPr userDrawn="1"/>
            </p:nvSpPr>
            <p:spPr>
              <a:xfrm>
                <a:off x="3275856" y="2767383"/>
                <a:ext cx="648072" cy="144016"/>
              </a:xfrm>
              <a:prstGeom prst="rect">
                <a:avLst/>
              </a:prstGeom>
              <a:solidFill>
                <a:srgbClr val="7CBA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8" name="직사각형 7"/>
              <p:cNvSpPr/>
              <p:nvPr userDrawn="1"/>
            </p:nvSpPr>
            <p:spPr>
              <a:xfrm>
                <a:off x="3923928" y="2767383"/>
                <a:ext cx="648072" cy="144016"/>
              </a:xfrm>
              <a:prstGeom prst="rect">
                <a:avLst/>
              </a:prstGeom>
              <a:solidFill>
                <a:srgbClr val="01A6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4572000" y="2767383"/>
                <a:ext cx="648072" cy="144016"/>
              </a:xfrm>
              <a:prstGeom prst="rect">
                <a:avLst/>
              </a:prstGeom>
              <a:solidFill>
                <a:srgbClr val="0065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220072" y="2767383"/>
                <a:ext cx="648072" cy="144016"/>
              </a:xfrm>
              <a:prstGeom prst="rect">
                <a:avLst/>
              </a:prstGeom>
              <a:solidFill>
                <a:srgbClr val="E8E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</p:grpSp>
        <p:sp>
          <p:nvSpPr>
            <p:cNvPr id="6" name="직사각형 5"/>
            <p:cNvSpPr/>
            <p:nvPr userDrawn="1"/>
          </p:nvSpPr>
          <p:spPr>
            <a:xfrm>
              <a:off x="5867400" y="2114550"/>
              <a:ext cx="648072" cy="144016"/>
            </a:xfrm>
            <a:prstGeom prst="rect">
              <a:avLst/>
            </a:prstGeom>
            <a:solidFill>
              <a:srgbClr val="B3A1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623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간지_b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pic>
        <p:nvPicPr>
          <p:cNvPr id="11" name="그림 10" descr="간지_설계도.png"/>
          <p:cNvPicPr>
            <a:picLocks noChangeAspect="1"/>
          </p:cNvPicPr>
          <p:nvPr userDrawn="1"/>
        </p:nvPicPr>
        <p:blipFill>
          <a:blip r:embed="rId3" cstate="print"/>
          <a:srcRect l="24013" t="37400" r="26375" b="5901"/>
          <a:stretch>
            <a:fillRect/>
          </a:stretch>
        </p:blipFill>
        <p:spPr>
          <a:xfrm>
            <a:off x="5697252" y="4245936"/>
            <a:ext cx="945105" cy="81009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381075" y="1943042"/>
            <a:ext cx="4328238" cy="857250"/>
          </a:xfrm>
        </p:spPr>
        <p:txBody>
          <a:bodyPr>
            <a:normAutofit/>
          </a:bodyPr>
          <a:lstStyle>
            <a:lvl1pPr>
              <a:defRPr sz="2492" b="1" cap="none" spc="0">
                <a:ln>
                  <a:noFill/>
                </a:ln>
                <a:solidFill>
                  <a:srgbClr val="36373B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 descr="속지_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29" y="0"/>
            <a:ext cx="6857144" cy="71429"/>
          </a:xfrm>
          <a:prstGeom prst="rect">
            <a:avLst/>
          </a:prstGeom>
        </p:spPr>
      </p:pic>
      <p:pic>
        <p:nvPicPr>
          <p:cNvPr id="12" name="그림 11" descr="간지_콤파스.png"/>
          <p:cNvPicPr>
            <a:picLocks noChangeAspect="1"/>
          </p:cNvPicPr>
          <p:nvPr userDrawn="1"/>
        </p:nvPicPr>
        <p:blipFill>
          <a:blip r:embed="rId5" cstate="print"/>
          <a:srcRect l="16925" t="67849" r="55513" b="11151"/>
          <a:stretch>
            <a:fillRect/>
          </a:stretch>
        </p:blipFill>
        <p:spPr>
          <a:xfrm>
            <a:off x="5675469" y="4677984"/>
            <a:ext cx="525058" cy="300033"/>
          </a:xfrm>
          <a:prstGeom prst="rect">
            <a:avLst/>
          </a:prstGeom>
        </p:spPr>
      </p:pic>
      <p:pic>
        <p:nvPicPr>
          <p:cNvPr id="13" name="그림 12" descr="간지_샤프.png"/>
          <p:cNvPicPr>
            <a:picLocks noChangeAspect="1"/>
          </p:cNvPicPr>
          <p:nvPr userDrawn="1"/>
        </p:nvPicPr>
        <p:blipFill>
          <a:blip r:embed="rId6" cstate="print"/>
          <a:srcRect l="62600" t="58400" r="24800" b="12200"/>
          <a:stretch>
            <a:fillRect/>
          </a:stretch>
        </p:blipFill>
        <p:spPr>
          <a:xfrm>
            <a:off x="6510343" y="4311943"/>
            <a:ext cx="240027" cy="4200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1"/>
            <a:ext cx="782706" cy="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고령화시대"/>
          <p:cNvSpPr>
            <a:spLocks noChangeArrowheads="1"/>
          </p:cNvSpPr>
          <p:nvPr userDrawn="1"/>
        </p:nvSpPr>
        <p:spPr bwMode="auto">
          <a:xfrm>
            <a:off x="242646" y="141480"/>
            <a:ext cx="1782198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r>
              <a:rPr lang="en-US" altLang="ko-KR" sz="1350" b="1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BK21 </a:t>
            </a:r>
            <a:r>
              <a:rPr lang="ko-KR" altLang="en-US" sz="1350" b="1" spc="-113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부트캠프</a:t>
            </a:r>
            <a:endParaRPr lang="en-US" altLang="ko-KR" sz="1350" b="1" spc="-113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고령화시대"/>
          <p:cNvSpPr>
            <a:spLocks noChangeArrowheads="1"/>
          </p:cNvSpPr>
          <p:nvPr userDrawn="1"/>
        </p:nvSpPr>
        <p:spPr bwMode="auto">
          <a:xfrm>
            <a:off x="6399330" y="4677984"/>
            <a:ext cx="432049" cy="20774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 prstMaterial="softEdge">
              <a:bevelT w="1270" h="1270"/>
              <a:bevelB w="0" h="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>
              <a:defRPr/>
            </a:pPr>
            <a:fld id="{88CE2105-8185-4A92-967B-8434C56086A9}" type="slidenum">
              <a:rPr lang="en-US" altLang="ko-KR" sz="1350" spc="-113" smtClean="0">
                <a:solidFill>
                  <a:schemeClr val="tx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en-US" altLang="ko-KR" sz="1350" spc="-113" dirty="0">
              <a:solidFill>
                <a:schemeClr val="tx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B2F78FE-C529-4606-B295-674B28356DF7}"/>
              </a:ext>
            </a:extLst>
          </p:cNvPr>
          <p:cNvGrpSpPr/>
          <p:nvPr userDrawn="1"/>
        </p:nvGrpSpPr>
        <p:grpSpPr>
          <a:xfrm>
            <a:off x="4077072" y="4566397"/>
            <a:ext cx="2478329" cy="532714"/>
            <a:chOff x="5885249" y="6088529"/>
            <a:chExt cx="3304438" cy="710285"/>
          </a:xfrm>
        </p:grpSpPr>
        <p:pic>
          <p:nvPicPr>
            <p:cNvPr id="8" name="Picture 2" descr="부산대학교에 대한 이미지 검색결과">
              <a:extLst>
                <a:ext uri="{FF2B5EF4-FFF2-40B4-BE49-F238E27FC236}">
                  <a16:creationId xmlns:a16="http://schemas.microsoft.com/office/drawing/2014/main" id="{BA1AD806-367E-4BDE-9408-0F2F54A6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5249" y="6255815"/>
              <a:ext cx="1496991" cy="375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:\박상혁업무\로고\bsclablogoresult\logo-transparent-color.png">
              <a:extLst>
                <a:ext uri="{FF2B5EF4-FFF2-40B4-BE49-F238E27FC236}">
                  <a16:creationId xmlns:a16="http://schemas.microsoft.com/office/drawing/2014/main" id="{B8463AA9-8075-41A6-9697-D79AF4D79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2240" y="6088529"/>
              <a:ext cx="1807447" cy="710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6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8" r:id="rId8"/>
    <p:sldLayoutId id="2147483679" r:id="rId9"/>
    <p:sldLayoutId id="2147483680" r:id="rId10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unch.co.kr/@chris-song/59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2743200"/>
            <a:ext cx="4800600" cy="557213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Prof. </a:t>
            </a:r>
            <a:r>
              <a:rPr lang="en-US" altLang="ko-KR" dirty="0" err="1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Hyerim</a:t>
            </a:r>
            <a:r>
              <a:rPr lang="en-US" altLang="ko-KR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Bae</a:t>
            </a:r>
          </a:p>
          <a:p>
            <a:r>
              <a:rPr lang="en-US" altLang="ko-KR" sz="900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Department of Industrial Engineering, Pusan National University</a:t>
            </a:r>
          </a:p>
          <a:p>
            <a:r>
              <a:rPr lang="en-US" altLang="ko-KR" sz="788" dirty="0">
                <a:ln>
                  <a:solidFill>
                    <a:schemeClr val="bg1">
                      <a:lumMod val="65000"/>
                      <a:alpha val="1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hrbae@pusan.ac.kr</a:t>
            </a:r>
            <a:endParaRPr lang="ko-KR" altLang="en-US" sz="788" dirty="0">
              <a:ln>
                <a:solidFill>
                  <a:schemeClr val="bg1">
                    <a:lumMod val="65000"/>
                    <a:alpha val="15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11728" y="1771650"/>
            <a:ext cx="6234545" cy="70207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ko-KR" sz="1725" dirty="0">
                <a:ln>
                  <a:solidFill>
                    <a:schemeClr val="tx1">
                      <a:lumMod val="65000"/>
                      <a:lumOff val="35000"/>
                      <a:alpha val="5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KoPubWorld돋움체 Medium" panose="00000600000000000000" pitchFamily="2" charset="-127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15091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5F3BCD1-D367-4061-869D-4C6E14AD7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</p:spPr>
            <p:txBody>
              <a:bodyPr/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새로운 회사가 이전에 법적 문제가 있었다면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부정 클래스에 속할 확률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230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가장 가능성 높은 클래스에 할당하게 되면 모든 데이터를</a:t>
                </a:r>
                <a:r>
                  <a:rPr lang="en-US" altLang="ko-KR" dirty="0"/>
                  <a:t> ‘Truthful’</a:t>
                </a:r>
                <a:r>
                  <a:rPr lang="ko-KR" altLang="en-US" dirty="0"/>
                  <a:t>로 분류하게 됨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Cutoff Probability</a:t>
                </a:r>
                <a:r>
                  <a:rPr lang="ko-KR" altLang="en-US" dirty="0"/>
                  <a:t>를 활용하면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Cutoff = 0.2 </a:t>
                </a:r>
                <a:r>
                  <a:rPr lang="ko-KR" altLang="en-US" dirty="0"/>
                  <a:t>인 경우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230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=0.22⇒ </m:t>
                    </m:r>
                  </m:oMath>
                </a14:m>
                <a:r>
                  <a:rPr lang="ko-KR" altLang="en-US" dirty="0"/>
                  <a:t>법적 문제를 야기한 경우</a:t>
                </a:r>
                <a:r>
                  <a:rPr lang="en-US" altLang="ko-KR" dirty="0"/>
                  <a:t>, Fraudulent </a:t>
                </a:r>
                <a:r>
                  <a:rPr lang="ko-KR" altLang="en-US" dirty="0"/>
                  <a:t>클래스로 분류하게 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5F3BCD1-D367-4061-869D-4C6E14AD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F07E0A13-56FF-431B-BA76-05CA2FD9F2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780212"/>
              </p:ext>
            </p:extLst>
          </p:nvPr>
        </p:nvGraphicFramePr>
        <p:xfrm>
          <a:off x="280195" y="1047750"/>
          <a:ext cx="6297610" cy="10345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4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Prior Legal (x</a:t>
                      </a:r>
                      <a:r>
                        <a:rPr kumimoji="0" lang="en-US" altLang="ko-K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Prior Legal (x</a:t>
                      </a:r>
                      <a:r>
                        <a:rPr kumimoji="0" lang="en-US" altLang="ko-K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ko-KR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Fraudulent (C</a:t>
                      </a:r>
                      <a:r>
                        <a:rPr kumimoji="0" lang="en-US" altLang="ko-K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Truthful</a:t>
                      </a:r>
                      <a:r>
                        <a:rPr kumimoji="0" lang="ko-KR" altLang="en-US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(C</a:t>
                      </a:r>
                      <a:r>
                        <a:rPr kumimoji="0" lang="en-US" altLang="ko-KR" sz="13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720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900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Total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230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770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1,000</a:t>
                      </a:r>
                      <a:endParaRPr kumimoji="0" lang="ko-KR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9974" marR="69974" marT="30253" marB="3025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4919B11-2DA1-441E-8441-A032B92B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099560"/>
            <a:ext cx="5638800" cy="50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4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r>
              <a:rPr lang="en-US" altLang="ko-KR" dirty="0"/>
              <a:t>(Exact Bayes Classifier)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5F3BCD1-D367-4061-869D-4C6E14AD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</a:rPr>
              <a:t>분류할 레코드와 동일한 예측 변수 값을 공유하는 다른 레코드를 탐색하는 것에 기반</a:t>
            </a:r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특정 예측 변수의 값이 주어졌을 때</a:t>
            </a:r>
            <a:r>
              <a:rPr lang="en-US" altLang="ko-KR" dirty="0">
                <a:latin typeface="Cambria Math" panose="02040503050406030204" pitchFamily="18" charset="0"/>
              </a:rPr>
              <a:t>, </a:t>
            </a:r>
            <a:r>
              <a:rPr lang="ko-KR" altLang="en-US" dirty="0">
                <a:latin typeface="Cambria Math" panose="02040503050406030204" pitchFamily="18" charset="0"/>
              </a:rPr>
              <a:t> 해당 레코드가 클래스 </a:t>
            </a:r>
            <a:r>
              <a:rPr lang="en-US" altLang="ko-KR" dirty="0">
                <a:latin typeface="Cambria Math" panose="02040503050406030204" pitchFamily="18" charset="0"/>
              </a:rPr>
              <a:t>C</a:t>
            </a:r>
            <a:r>
              <a:rPr lang="ko-KR" altLang="en-US" dirty="0">
                <a:latin typeface="Cambria Math" panose="02040503050406030204" pitchFamily="18" charset="0"/>
              </a:rPr>
              <a:t>에 속할 확률을 찾는 것이 목적</a:t>
            </a:r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큰 데이터 셋을 사용하더라도 예측 변수 값의 측면에서 레코드와 정확하게 일치하는 다른 레코드를 찾는 것이 어려울 수 있음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미국 중서부의 고수익을 갖는 히스패닉 남성으로 지난선거에서 투표했지만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그 이전 선거에서는 투표하지 않았고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세 명의 딸과 한 명의 아들이 있으면 현재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이혼한 사람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확률 용어 정리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5F3BCD1-D367-4061-869D-4C6E14AD7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</p:spPr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독립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확률에서 한 사건이 다른 사건의 확률에 영향을 미치지 않을 때 두 사건을 독립이라 함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예를 들어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동전을 던져서 앞 면이 나올 확률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= 0.5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일 때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오늘이 금요일이라는 것을 알더라도 동전의 앞면이 나올 확률은 변하지 않음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동전을 던져서 앞면이 나오는 사건과 화요일일 사건은 </a:t>
                </a:r>
                <a:r>
                  <a:rPr lang="ko-KR" altLang="en-US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서로 독립</a:t>
                </a:r>
                <a:endParaRPr lang="en-US" altLang="ko-KR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b="0" dirty="0"/>
                  <a:t>수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 성립할 때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확률 변수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A,B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는 독립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b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조건부 독립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일반적인 독립과 달리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조건이 되는 확률 변수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C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주어진 상황에서의 두 사건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A, B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의 독립성을 나타낼 때를 의미함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b="0" dirty="0"/>
                  <a:t>수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식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Cambria Math" panose="02040503050406030204" pitchFamily="18" charset="0"/>
                  </a:rPr>
                  <a:t>가 성립할 때 확률 변수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A,B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가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C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에 대해 조건부 독립</a:t>
                </a:r>
                <a:endParaRPr lang="en-US" altLang="ko-KR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5F3BCD1-D367-4061-869D-4C6E14AD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6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분류기의 단점 보완 </a:t>
            </a:r>
            <a:r>
              <a:rPr lang="en-US" altLang="ko-KR" dirty="0"/>
              <a:t>– Naïve Bayes </a:t>
            </a:r>
            <a:r>
              <a:rPr lang="ko-KR" altLang="en-US" dirty="0"/>
              <a:t>분류기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5F3BCD1-D367-4061-869D-4C6E14AD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</a:rPr>
              <a:t>각 클래스 내의 예측 변수들 간의 독립성 가정</a:t>
            </a:r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곱셈 규칙</a:t>
            </a:r>
            <a:r>
              <a:rPr lang="en-US" altLang="ko-KR" dirty="0">
                <a:latin typeface="Cambria Math" panose="02040503050406030204" pitchFamily="18" charset="0"/>
              </a:rPr>
              <a:t>(Multiplication</a:t>
            </a:r>
            <a:r>
              <a:rPr lang="ko-KR" altLang="en-US" dirty="0">
                <a:latin typeface="Cambria Math" panose="02040503050406030204" pitchFamily="18" charset="0"/>
              </a:rPr>
              <a:t> </a:t>
            </a:r>
            <a:r>
              <a:rPr lang="en-US" altLang="ko-KR" dirty="0">
                <a:latin typeface="Cambria Math" panose="02040503050406030204" pitchFamily="18" charset="0"/>
              </a:rPr>
              <a:t>rule)</a:t>
            </a:r>
            <a:r>
              <a:rPr lang="ko-KR" altLang="en-US" dirty="0">
                <a:latin typeface="Cambria Math" panose="02040503050406030204" pitchFamily="18" charset="0"/>
              </a:rPr>
              <a:t> 활용 </a:t>
            </a:r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동일한 예측 변수 값을 모두 공유하는 레코드로 계산을 제한하지 않고</a:t>
            </a:r>
            <a:r>
              <a:rPr lang="en-US" altLang="ko-KR" dirty="0">
                <a:latin typeface="Cambria Math" panose="02040503050406030204" pitchFamily="18" charset="0"/>
              </a:rPr>
              <a:t>, </a:t>
            </a:r>
            <a:r>
              <a:rPr lang="ko-KR" altLang="en-US" dirty="0">
                <a:latin typeface="Cambria Math" panose="02040503050406030204" pitchFamily="18" charset="0"/>
              </a:rPr>
              <a:t>레코드가 클래스 </a:t>
            </a:r>
            <a:r>
              <a:rPr lang="en-US" altLang="ko-KR" dirty="0">
                <a:latin typeface="Cambria Math" panose="02040503050406030204" pitchFamily="18" charset="0"/>
              </a:rPr>
              <a:t>C</a:t>
            </a:r>
            <a:r>
              <a:rPr lang="ko-KR" altLang="en-US" dirty="0">
                <a:latin typeface="Cambria Math" panose="02040503050406030204" pitchFamily="18" charset="0"/>
              </a:rPr>
              <a:t>에 속할 동일한 확률을 찾음</a:t>
            </a:r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1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en-US" altLang="ko-KR" dirty="0"/>
              <a:t>Naïve Bayes </a:t>
            </a:r>
            <a:r>
              <a:rPr lang="ko-KR" altLang="en-US" dirty="0"/>
              <a:t>분류기 </a:t>
            </a:r>
            <a:r>
              <a:rPr lang="en-US" altLang="ko-KR" dirty="0"/>
              <a:t>- </a:t>
            </a:r>
            <a:r>
              <a:rPr lang="ko-KR" altLang="en-US" dirty="0"/>
              <a:t>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88F3DD-01EB-46D1-AAA2-4F5B719434B9}"/>
              </a:ext>
            </a:extLst>
          </p:cNvPr>
          <p:cNvSpPr/>
          <p:nvPr/>
        </p:nvSpPr>
        <p:spPr>
          <a:xfrm>
            <a:off x="72391" y="2012282"/>
            <a:ext cx="327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분류할 새 레코드에 대해 이와 유사한 다른 레코드 탐색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데이터들 중에서 가장 일반적인 클래스는 무엇일까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(What is the prevalent class among those records?)</a:t>
            </a:r>
          </a:p>
          <a:p>
            <a:pPr marL="342900" lvl="1" indent="0">
              <a:buNone/>
            </a:pP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71462" indent="-228600">
              <a:buFont typeface="+mj-lt"/>
              <a:buAutoNum type="arabicPeriod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클래스를 새로운 레코드에 할당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829877F-8FD7-4314-8C65-CA84B2048D29}"/>
                  </a:ext>
                </a:extLst>
              </p:cNvPr>
              <p:cNvSpPr/>
              <p:nvPr/>
            </p:nvSpPr>
            <p:spPr>
              <a:xfrm>
                <a:off x="3509010" y="1084248"/>
                <a:ext cx="3124200" cy="22514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 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대해서 각 예측 변수 값이 그 클래스에서 발생할 확률 계산</a:t>
                </a: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이러한 확률 값들을 곱함</a:t>
                </a: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모든 클래스에 대해 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1~2 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과정 반복</a:t>
                </a: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클래스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나눔스퀘어라운드 Light" panose="020B0600000101010101" pitchFamily="50" charset="-127"/>
                      </a:rPr>
                      <m:t>𝑖</m:t>
                    </m:r>
                  </m:oMath>
                </a14:m>
                <a:r>
                  <a:rPr lang="en-US" altLang="ko-KR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대해 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 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계산된 값을 모든 클래스에 대한 해당 값의 합으로 나누어 클래스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나눔스퀘어라운드 Light" panose="020B0600000101010101" pitchFamily="50" charset="-127"/>
                      </a:rPr>
                      <m:t>𝑖</m:t>
                    </m:r>
                  </m:oMath>
                </a14:m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에 대한 확률 추정</a:t>
                </a: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ko-KR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예측 변수 값 집합에 대한 확률 값이 가장 높은   클래스에 레코드 할당</a:t>
                </a:r>
                <a:endParaRPr lang="en-US" altLang="ko-KR" sz="10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829877F-8FD7-4314-8C65-CA84B2048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010" y="1084248"/>
                <a:ext cx="3124200" cy="22514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C7F6F3D-9609-4926-BF91-548DE3E5FD5A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3348991" y="1084248"/>
            <a:ext cx="1722119" cy="1589754"/>
          </a:xfrm>
          <a:prstGeom prst="bentConnector4">
            <a:avLst>
              <a:gd name="adj1" fmla="val 4646"/>
              <a:gd name="adj2" fmla="val 11438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EDA272A-72B0-47A2-BCC8-A8B7B9C7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806" y="3657783"/>
            <a:ext cx="5078408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6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en-US" altLang="ko-KR" dirty="0"/>
              <a:t>Naïve Bayes </a:t>
            </a:r>
            <a:r>
              <a:rPr lang="ko-KR" altLang="en-US" dirty="0"/>
              <a:t>분류기 </a:t>
            </a:r>
            <a:r>
              <a:rPr lang="en-US" altLang="ko-KR" dirty="0"/>
              <a:t>- </a:t>
            </a:r>
            <a:r>
              <a:rPr lang="ko-KR" altLang="en-US" dirty="0"/>
              <a:t>문제점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7A57B5-5A95-44DE-A9B9-B1CF9543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</a:rPr>
              <a:t>계산식이 너무 복잡하여 단순화할 필요성 존재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lvl="1">
              <a:defRPr/>
            </a:pPr>
            <a:r>
              <a:rPr lang="ko-KR" altLang="en-US" dirty="0"/>
              <a:t>예측 변수가 주어졌을 때 클래스의 확률</a:t>
            </a:r>
            <a:r>
              <a:rPr lang="en-US" altLang="ko-KR" dirty="0"/>
              <a:t>(The probability of a class with given predictors)</a:t>
            </a:r>
          </a:p>
          <a:p>
            <a:pPr lvl="1">
              <a:defRPr/>
            </a:pPr>
            <a:r>
              <a:rPr lang="ko-KR" altLang="en-US" dirty="0"/>
              <a:t>우리는 단순히 어떤 클래스에 속할 순위에 관심있음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If we are interested only in the ranking…)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/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58E998-5506-4069-98A1-5ADAED17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16000"/>
            <a:ext cx="5376947" cy="21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9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금융 사기 분류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7A57B5-5A95-44DE-A9B9-B1CF9543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</a:rPr>
              <a:t>목표 변수</a:t>
            </a:r>
            <a:r>
              <a:rPr lang="en-US" altLang="ko-KR" dirty="0">
                <a:latin typeface="Cambria Math" panose="02040503050406030204" pitchFamily="18" charset="0"/>
              </a:rPr>
              <a:t>(</a:t>
            </a:r>
            <a:r>
              <a:rPr lang="ko-KR" altLang="en-US" dirty="0">
                <a:latin typeface="Cambria Math" panose="02040503050406030204" pitchFamily="18" charset="0"/>
              </a:rPr>
              <a:t>분류하고자 하는 변수</a:t>
            </a:r>
            <a:r>
              <a:rPr lang="en-US" altLang="ko-KR" dirty="0">
                <a:latin typeface="Cambria Math" panose="02040503050406030204" pitchFamily="18" charset="0"/>
              </a:rPr>
              <a:t>): </a:t>
            </a:r>
            <a:r>
              <a:rPr lang="ko-KR" altLang="en-US" dirty="0">
                <a:latin typeface="Cambria Math" panose="02040503050406030204" pitchFamily="18" charset="0"/>
              </a:rPr>
              <a:t>사기 여부</a:t>
            </a:r>
            <a:r>
              <a:rPr lang="en-US" altLang="ko-KR" dirty="0">
                <a:latin typeface="Cambria Math" panose="02040503050406030204" pitchFamily="18" charset="0"/>
              </a:rPr>
              <a:t>(fraud /truthful)</a:t>
            </a: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예측 변수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lvl="1"/>
            <a:r>
              <a:rPr lang="en-US" altLang="ko-KR" dirty="0"/>
              <a:t>Prior</a:t>
            </a:r>
            <a:r>
              <a:rPr lang="ko-KR" altLang="en-US" dirty="0"/>
              <a:t> </a:t>
            </a:r>
            <a:r>
              <a:rPr lang="en-US" altLang="ko-KR" dirty="0"/>
              <a:t>pending</a:t>
            </a:r>
            <a:r>
              <a:rPr lang="ko-KR" altLang="en-US" dirty="0"/>
              <a:t> </a:t>
            </a:r>
            <a:r>
              <a:rPr lang="en-US" altLang="ko-KR" dirty="0"/>
              <a:t>legal</a:t>
            </a:r>
            <a:r>
              <a:rPr lang="ko-KR" altLang="en-US" dirty="0"/>
              <a:t> </a:t>
            </a:r>
            <a:r>
              <a:rPr lang="en-US" altLang="ko-KR" dirty="0"/>
              <a:t>charges(</a:t>
            </a:r>
            <a:r>
              <a:rPr lang="ko-KR" altLang="en-US" dirty="0"/>
              <a:t>이전에 보류 중인 법적 청구가 있는지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yes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no)</a:t>
            </a:r>
          </a:p>
          <a:p>
            <a:pPr lvl="1"/>
            <a:r>
              <a:rPr lang="en-US" altLang="ko-KR" dirty="0"/>
              <a:t>Size of firm(</a:t>
            </a:r>
            <a:r>
              <a:rPr lang="ko-KR" altLang="en-US" dirty="0"/>
              <a:t>기업 규모</a:t>
            </a:r>
            <a:r>
              <a:rPr lang="en-US" altLang="ko-KR" dirty="0"/>
              <a:t>) – small / large</a:t>
            </a:r>
          </a:p>
          <a:p>
            <a:pPr lvl="1"/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  <a:p>
            <a:endParaRPr lang="en-US" altLang="ko-KR" i="1" dirty="0">
              <a:latin typeface="Cambria Math" panose="020405030504060302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375F7D-7CAC-4D9F-895F-EC0D679F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43150"/>
            <a:ext cx="3410723" cy="2215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81975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en-US" altLang="ko-KR" dirty="0"/>
              <a:t>Exact Bayes Calculation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7A57B5-5A95-44DE-A9B9-B1CF9543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</a:rPr>
              <a:t>목표</a:t>
            </a:r>
            <a:r>
              <a:rPr lang="en-US" altLang="ko-KR" dirty="0">
                <a:latin typeface="Cambria Math" panose="02040503050406030204" pitchFamily="18" charset="0"/>
              </a:rPr>
              <a:t>: </a:t>
            </a:r>
            <a:r>
              <a:rPr lang="ko-KR" altLang="en-US" dirty="0">
                <a:latin typeface="Cambria Math" panose="02040503050406030204" pitchFamily="18" charset="0"/>
              </a:rPr>
              <a:t>고발이 접수된 소규모 회사를 </a:t>
            </a:r>
            <a:r>
              <a:rPr lang="en-US" altLang="ko-KR" dirty="0">
                <a:latin typeface="Cambria Math" panose="02040503050406030204" pitchFamily="18" charset="0"/>
              </a:rPr>
              <a:t>fraud / truthful </a:t>
            </a:r>
            <a:r>
              <a:rPr lang="ko-KR" altLang="en-US" dirty="0">
                <a:latin typeface="Cambria Math" panose="02040503050406030204" pitchFamily="18" charset="0"/>
              </a:rPr>
              <a:t>로 분류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lvl="1"/>
            <a:r>
              <a:rPr lang="en-US" altLang="ko-KR" dirty="0"/>
              <a:t>Prior</a:t>
            </a:r>
            <a:r>
              <a:rPr lang="ko-KR" altLang="en-US" dirty="0"/>
              <a:t> </a:t>
            </a:r>
            <a:r>
              <a:rPr lang="en-US" altLang="ko-KR" dirty="0"/>
              <a:t>pending</a:t>
            </a:r>
            <a:r>
              <a:rPr lang="ko-KR" altLang="en-US" dirty="0"/>
              <a:t> </a:t>
            </a:r>
            <a:r>
              <a:rPr lang="en-US" altLang="ko-KR" dirty="0"/>
              <a:t>legal</a:t>
            </a:r>
            <a:r>
              <a:rPr lang="ko-KR" altLang="en-US" dirty="0"/>
              <a:t> </a:t>
            </a:r>
            <a:r>
              <a:rPr lang="en-US" altLang="ko-KR" dirty="0"/>
              <a:t>charges(</a:t>
            </a:r>
            <a:r>
              <a:rPr lang="ko-KR" altLang="en-US" dirty="0"/>
              <a:t>이전에 보류 중인 법적 청구가 있는지</a:t>
            </a:r>
            <a:r>
              <a:rPr lang="en-US" altLang="ko-KR" dirty="0"/>
              <a:t>)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ko-KR" altLang="en-US" dirty="0"/>
              <a:t> </a:t>
            </a:r>
            <a:r>
              <a:rPr lang="en-US" altLang="ko-KR" dirty="0"/>
              <a:t>yes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Size of firm(</a:t>
            </a:r>
            <a:r>
              <a:rPr lang="ko-KR" altLang="en-US" dirty="0"/>
              <a:t>기업 규모</a:t>
            </a:r>
            <a:r>
              <a:rPr lang="en-US" altLang="ko-KR" dirty="0"/>
              <a:t>) =&gt; small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위 조건을 만족하는 회사가 </a:t>
            </a:r>
            <a:r>
              <a:rPr lang="en-US" altLang="ko-KR" dirty="0"/>
              <a:t>2</a:t>
            </a:r>
            <a:r>
              <a:rPr lang="ko-KR" altLang="en-US" dirty="0"/>
              <a:t>개 존재</a:t>
            </a:r>
            <a:endParaRPr lang="en-US" altLang="ko-KR" dirty="0"/>
          </a:p>
          <a:p>
            <a:pPr lvl="1"/>
            <a:r>
              <a:rPr lang="ko-KR" altLang="en-US" dirty="0"/>
              <a:t>한 기업은 </a:t>
            </a:r>
            <a:r>
              <a:rPr lang="en-US" altLang="ko-KR" dirty="0"/>
              <a:t>fraud, </a:t>
            </a:r>
            <a:r>
              <a:rPr lang="ko-KR" altLang="en-US" dirty="0"/>
              <a:t>다른 한 기업은 </a:t>
            </a:r>
            <a:r>
              <a:rPr lang="en-US" altLang="ko-KR" dirty="0"/>
              <a:t>truthful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P(fraud | charges = y, size = small) = 0.5</a:t>
            </a:r>
          </a:p>
          <a:p>
            <a:pPr lvl="1"/>
            <a:endParaRPr lang="en-US" altLang="ko-KR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ko-KR" altLang="en-US" sz="1050" dirty="0">
                <a:solidFill>
                  <a:srgbClr val="0070C0"/>
                </a:solidFill>
              </a:rPr>
              <a:t>참고</a:t>
            </a:r>
            <a:r>
              <a:rPr lang="en-US" altLang="ko-KR" sz="1050" dirty="0">
                <a:solidFill>
                  <a:srgbClr val="0070C0"/>
                </a:solidFill>
              </a:rPr>
              <a:t>: </a:t>
            </a:r>
            <a:r>
              <a:rPr lang="ko-KR" altLang="en-US" sz="1050" dirty="0">
                <a:solidFill>
                  <a:srgbClr val="0070C0"/>
                </a:solidFill>
              </a:rPr>
              <a:t>확률 계산 시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주어진 조건을 만족하는 두 회사로 제한</a:t>
            </a:r>
            <a:endParaRPr lang="en-US" altLang="ko-KR" sz="1050" dirty="0">
              <a:solidFill>
                <a:srgbClr val="0070C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375F7D-7CAC-4D9F-895F-EC0D679F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80909"/>
            <a:ext cx="2484120" cy="1613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35174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en-US" altLang="ko-KR" dirty="0"/>
              <a:t>Naïve Bayes Calculation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7F7A57B5-5A95-44DE-A9B9-B1CF95439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</p:spPr>
            <p:txBody>
              <a:bodyPr/>
              <a:lstStyle/>
              <a:p>
                <a:r>
                  <a:rPr lang="ko-KR" altLang="en-US" dirty="0">
                    <a:latin typeface="Cambria Math" panose="02040503050406030204" pitchFamily="18" charset="0"/>
                  </a:rPr>
                  <a:t>목표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고발이 접수된 소규모 회사를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fraud / truthful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로 분류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전과 동일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ko-KR" dirty="0"/>
                  <a:t>Prior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pending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legal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charges(</a:t>
                </a:r>
                <a:r>
                  <a:rPr lang="ko-KR" altLang="en-US" dirty="0"/>
                  <a:t>이전에 보류 중인 법적 청구가 있는지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 </a:t>
                </a:r>
                <a:r>
                  <a:rPr lang="en-US" altLang="ko-KR" dirty="0"/>
                  <a:t>=&gt;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yes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Size of firm(</a:t>
                </a:r>
                <a:r>
                  <a:rPr lang="ko-KR" altLang="en-US" dirty="0"/>
                  <a:t>기업 규모</a:t>
                </a:r>
                <a:r>
                  <a:rPr lang="en-US" altLang="ko-KR" dirty="0"/>
                  <a:t>) =&gt; small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가지 계산 실시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사기</a:t>
                </a:r>
                <a:r>
                  <a:rPr lang="en-US" altLang="ko-KR" dirty="0"/>
                  <a:t>(fraud) </a:t>
                </a:r>
                <a:r>
                  <a:rPr lang="ko-KR" altLang="en-US" dirty="0"/>
                  <a:t>중 </a:t>
                </a:r>
                <a:r>
                  <a:rPr lang="en-US" altLang="ko-KR" dirty="0"/>
                  <a:t>‘charges = y’</a:t>
                </a:r>
                <a:r>
                  <a:rPr lang="ko-KR" altLang="en-US" dirty="0"/>
                  <a:t>일 확률 </a:t>
                </a:r>
                <a:r>
                  <a:rPr lang="en-US" altLang="ko-KR" dirty="0"/>
                  <a:t>* </a:t>
                </a:r>
                <a:r>
                  <a:rPr lang="ko-KR" altLang="en-US" dirty="0"/>
                  <a:t>사기 중 </a:t>
                </a:r>
                <a:r>
                  <a:rPr lang="en-US" altLang="ko-KR" dirty="0"/>
                  <a:t>‘size = small’</a:t>
                </a:r>
                <a:r>
                  <a:rPr lang="ko-KR" altLang="en-US" dirty="0"/>
                  <a:t>일 확률 </a:t>
                </a:r>
                <a:r>
                  <a:rPr lang="en-US" altLang="ko-KR" dirty="0"/>
                  <a:t>* </a:t>
                </a:r>
                <a:r>
                  <a:rPr lang="ko-KR" altLang="en-US" dirty="0"/>
                  <a:t>사기 확률</a:t>
                </a:r>
                <a:endParaRPr lang="en-US" altLang="ko-KR" dirty="0"/>
              </a:p>
              <a:p>
                <a:pPr marL="342900" lvl="1" indent="0">
                  <a:buNone/>
                </a:pP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=0.075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사기아님</a:t>
                </a:r>
                <a:r>
                  <a:rPr lang="en-US" altLang="ko-KR" dirty="0"/>
                  <a:t>(truthful)</a:t>
                </a:r>
                <a:r>
                  <a:rPr lang="ko-KR" altLang="en-US" dirty="0"/>
                  <a:t> 중 </a:t>
                </a:r>
                <a:r>
                  <a:rPr lang="en-US" altLang="ko-KR" dirty="0"/>
                  <a:t>‘charges = y’</a:t>
                </a:r>
                <a:r>
                  <a:rPr lang="ko-KR" altLang="en-US" dirty="0"/>
                  <a:t>일 확률 </a:t>
                </a:r>
                <a:r>
                  <a:rPr lang="en-US" altLang="ko-KR" dirty="0"/>
                  <a:t> * </a:t>
                </a:r>
                <a:r>
                  <a:rPr lang="ko-KR" altLang="en-US" dirty="0"/>
                  <a:t>사기 아님 중 </a:t>
                </a:r>
                <a:r>
                  <a:rPr lang="en-US" altLang="ko-KR" dirty="0"/>
                  <a:t>‘size=small’</a:t>
                </a:r>
                <a:r>
                  <a:rPr lang="ko-KR" altLang="en-US" dirty="0"/>
                  <a:t>일 확률 </a:t>
                </a:r>
                <a:r>
                  <a:rPr lang="en-US" altLang="ko-KR" dirty="0"/>
                  <a:t>* </a:t>
                </a:r>
                <a:r>
                  <a:rPr lang="ko-KR" altLang="en-US" dirty="0"/>
                  <a:t>사기 아닐 확률</a:t>
                </a:r>
                <a:endParaRPr lang="en-US" altLang="ko-KR" dirty="0"/>
              </a:p>
              <a:p>
                <a:pPr marL="342900" lvl="1" indent="0">
                  <a:buNone/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67</m:t>
                    </m:r>
                  </m:oMath>
                </a14:m>
                <a:endParaRPr lang="en-US" altLang="ko-KR" sz="1400" dirty="0"/>
              </a:p>
              <a:p>
                <a:pPr marL="3429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8" name="내용 개체 틀 2">
                <a:extLst>
                  <a:ext uri="{FF2B5EF4-FFF2-40B4-BE49-F238E27FC236}">
                    <a16:creationId xmlns:a16="http://schemas.microsoft.com/office/drawing/2014/main" id="{7F7A57B5-5A95-44DE-A9B9-B1CF95439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  <a:blipFill>
                <a:blip r:embed="rId2"/>
                <a:stretch>
                  <a:fillRect t="-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88375F7D-7CAC-4D9F-895F-EC0D679F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980909"/>
            <a:ext cx="2484120" cy="1613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9E9ECE-F7B5-4AF1-B2DB-15585DB08E2D}"/>
              </a:ext>
            </a:extLst>
          </p:cNvPr>
          <p:cNvSpPr/>
          <p:nvPr/>
        </p:nvSpPr>
        <p:spPr>
          <a:xfrm>
            <a:off x="990600" y="3409950"/>
            <a:ext cx="18478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P(fraud | charges, small) 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0.075 / (0.075+0.067)</a:t>
            </a:r>
          </a:p>
          <a:p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0.53</a:t>
            </a:r>
          </a:p>
        </p:txBody>
      </p:sp>
    </p:spTree>
    <p:extLst>
      <p:ext uri="{BB962C8B-B14F-4D97-AF65-F5344CB8AC3E}">
        <p14:creationId xmlns:p14="http://schemas.microsoft.com/office/powerpoint/2010/main" val="252804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en-US" altLang="ko-KR" dirty="0"/>
              <a:t>Naïve Bayes </a:t>
            </a:r>
            <a:r>
              <a:rPr lang="ko-KR" altLang="en-US" dirty="0"/>
              <a:t>정리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7A57B5-5A95-44DE-A9B9-B1CF9543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/>
              <a:t>확률 추정치는 실제적 추정치와 크게 다르지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일치하는 예측 변수 값 뿐만 아니라 모든 레코드가 계산에 사용됨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Naïve</a:t>
            </a:r>
            <a:r>
              <a:rPr lang="ko-KR" altLang="en-US" dirty="0"/>
              <a:t> </a:t>
            </a:r>
            <a:r>
              <a:rPr lang="en-US" altLang="ko-KR" dirty="0"/>
              <a:t>Bayes</a:t>
            </a:r>
            <a:r>
              <a:rPr lang="ko-KR" altLang="en-US" dirty="0"/>
              <a:t>의 이러한 특징은 많은 상황에서 계산을 실용적으로 만듦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각 클래스 내의 예측 변수 간의 독립성을 가정함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999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남자일까요</a:t>
            </a:r>
            <a:r>
              <a:rPr lang="en-US" altLang="ko-KR" dirty="0"/>
              <a:t>? </a:t>
            </a:r>
            <a:r>
              <a:rPr lang="ko-KR" altLang="en-US" dirty="0"/>
              <a:t>여자일까요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EF55017-044E-4170-89F6-ED2075D97744}"/>
              </a:ext>
            </a:extLst>
          </p:cNvPr>
          <p:cNvGrpSpPr/>
          <p:nvPr/>
        </p:nvGrpSpPr>
        <p:grpSpPr>
          <a:xfrm>
            <a:off x="609600" y="1184766"/>
            <a:ext cx="1828800" cy="1024128"/>
            <a:chOff x="990600" y="1123950"/>
            <a:chExt cx="2304839" cy="12907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A4315C-FB61-4A5D-8C7A-58E068B62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1123950"/>
              <a:ext cx="2304839" cy="1290710"/>
            </a:xfrm>
            <a:prstGeom prst="rect">
              <a:avLst/>
            </a:prstGeom>
          </p:spPr>
        </p:pic>
        <p:sp>
          <p:nvSpPr>
            <p:cNvPr id="6" name="자유형 16">
              <a:extLst>
                <a:ext uri="{FF2B5EF4-FFF2-40B4-BE49-F238E27FC236}">
                  <a16:creationId xmlns:a16="http://schemas.microsoft.com/office/drawing/2014/main" id="{FA5C4413-86D9-4DE3-A94E-245089BD5297}"/>
                </a:ext>
              </a:extLst>
            </p:cNvPr>
            <p:cNvSpPr/>
            <p:nvPr/>
          </p:nvSpPr>
          <p:spPr>
            <a:xfrm>
              <a:off x="1839421" y="1289622"/>
              <a:ext cx="459058" cy="585457"/>
            </a:xfrm>
            <a:custGeom>
              <a:avLst/>
              <a:gdLst>
                <a:gd name="connsiteX0" fmla="*/ 100264 w 397042"/>
                <a:gd name="connsiteY0" fmla="*/ 8021 h 573505"/>
                <a:gd name="connsiteX1" fmla="*/ 48127 w 397042"/>
                <a:gd name="connsiteY1" fmla="*/ 48126 h 573505"/>
                <a:gd name="connsiteX2" fmla="*/ 8021 w 397042"/>
                <a:gd name="connsiteY2" fmla="*/ 104273 h 573505"/>
                <a:gd name="connsiteX3" fmla="*/ 0 w 397042"/>
                <a:gd name="connsiteY3" fmla="*/ 216568 h 573505"/>
                <a:gd name="connsiteX4" fmla="*/ 24064 w 397042"/>
                <a:gd name="connsiteY4" fmla="*/ 372979 h 573505"/>
                <a:gd name="connsiteX5" fmla="*/ 56148 w 397042"/>
                <a:gd name="connsiteY5" fmla="*/ 513347 h 573505"/>
                <a:gd name="connsiteX6" fmla="*/ 156411 w 397042"/>
                <a:gd name="connsiteY6" fmla="*/ 561473 h 573505"/>
                <a:gd name="connsiteX7" fmla="*/ 232611 w 397042"/>
                <a:gd name="connsiteY7" fmla="*/ 573505 h 573505"/>
                <a:gd name="connsiteX8" fmla="*/ 300790 w 397042"/>
                <a:gd name="connsiteY8" fmla="*/ 561473 h 573505"/>
                <a:gd name="connsiteX9" fmla="*/ 356937 w 397042"/>
                <a:gd name="connsiteY9" fmla="*/ 465221 h 573505"/>
                <a:gd name="connsiteX10" fmla="*/ 393032 w 397042"/>
                <a:gd name="connsiteY10" fmla="*/ 336884 h 573505"/>
                <a:gd name="connsiteX11" fmla="*/ 397042 w 397042"/>
                <a:gd name="connsiteY11" fmla="*/ 288758 h 573505"/>
                <a:gd name="connsiteX12" fmla="*/ 256674 w 397042"/>
                <a:gd name="connsiteY12" fmla="*/ 52137 h 573505"/>
                <a:gd name="connsiteX13" fmla="*/ 212558 w 397042"/>
                <a:gd name="connsiteY13" fmla="*/ 0 h 573505"/>
                <a:gd name="connsiteX14" fmla="*/ 100264 w 397042"/>
                <a:gd name="connsiteY14" fmla="*/ 8021 h 57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7042" h="573505">
                  <a:moveTo>
                    <a:pt x="100264" y="8021"/>
                  </a:moveTo>
                  <a:lnTo>
                    <a:pt x="48127" y="48126"/>
                  </a:lnTo>
                  <a:lnTo>
                    <a:pt x="8021" y="104273"/>
                  </a:lnTo>
                  <a:lnTo>
                    <a:pt x="0" y="216568"/>
                  </a:lnTo>
                  <a:lnTo>
                    <a:pt x="24064" y="372979"/>
                  </a:lnTo>
                  <a:lnTo>
                    <a:pt x="56148" y="513347"/>
                  </a:lnTo>
                  <a:lnTo>
                    <a:pt x="156411" y="561473"/>
                  </a:lnTo>
                  <a:lnTo>
                    <a:pt x="232611" y="573505"/>
                  </a:lnTo>
                  <a:lnTo>
                    <a:pt x="300790" y="561473"/>
                  </a:lnTo>
                  <a:lnTo>
                    <a:pt x="356937" y="465221"/>
                  </a:lnTo>
                  <a:lnTo>
                    <a:pt x="393032" y="336884"/>
                  </a:lnTo>
                  <a:lnTo>
                    <a:pt x="397042" y="288758"/>
                  </a:lnTo>
                  <a:lnTo>
                    <a:pt x="256674" y="52137"/>
                  </a:lnTo>
                  <a:lnTo>
                    <a:pt x="212558" y="0"/>
                  </a:lnTo>
                  <a:lnTo>
                    <a:pt x="100264" y="8021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6251A256-C9D5-4354-AF22-6EDF976C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36" y="2800350"/>
            <a:ext cx="1417664" cy="14950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6F955C-7C5B-4DCD-9CE9-B4F1A341E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713" y="2800350"/>
            <a:ext cx="1417665" cy="1545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D9D07-6662-4DAB-A692-79B1A02DB754}"/>
                  </a:ext>
                </a:extLst>
              </p:cNvPr>
              <p:cNvSpPr txBox="1"/>
              <p:nvPr/>
            </p:nvSpPr>
            <p:spPr>
              <a:xfrm>
                <a:off x="571500" y="2477551"/>
                <a:ext cx="14327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𝑚𝑎𝑛</m:t>
                      </m:r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𝑙𝑜𝑛𝑔</m:t>
                      </m:r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h𝑎𝑖𝑟</m:t>
                      </m:r>
                      <m:r>
                        <a:rPr lang="en-US" altLang="ko-K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D9D07-6662-4DAB-A692-79B1A02D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477551"/>
                <a:ext cx="1432700" cy="276999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A8FE3481-72E1-4640-9338-1AC4BAAA5909}"/>
              </a:ext>
            </a:extLst>
          </p:cNvPr>
          <p:cNvGrpSpPr/>
          <p:nvPr/>
        </p:nvGrpSpPr>
        <p:grpSpPr>
          <a:xfrm>
            <a:off x="2286000" y="4282749"/>
            <a:ext cx="1691489" cy="215444"/>
            <a:chOff x="2131485" y="6057631"/>
            <a:chExt cx="1691489" cy="215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EF052D-24F2-44C1-A6FE-CA50142F1CB4}"/>
                </a:ext>
              </a:extLst>
            </p:cNvPr>
            <p:cNvSpPr/>
            <p:nvPr/>
          </p:nvSpPr>
          <p:spPr>
            <a:xfrm>
              <a:off x="2484509" y="6057631"/>
              <a:ext cx="18473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13CC1E-EDC5-49EC-A162-8EE4330A9744}"/>
                </a:ext>
              </a:extLst>
            </p:cNvPr>
            <p:cNvSpPr txBox="1"/>
            <p:nvPr/>
          </p:nvSpPr>
          <p:spPr>
            <a:xfrm>
              <a:off x="2131485" y="6057631"/>
              <a:ext cx="169148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출처</a:t>
              </a:r>
              <a:r>
                <a:rPr lang="en-US" altLang="ko-KR" sz="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hlinkClick r:id="rId6"/>
                </a:rPr>
                <a:t>https://brunch.co.kr/@chris-song/59</a:t>
              </a:r>
              <a:endParaRPr lang="ko-KR" altLang="en-US" sz="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253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ko-KR" altLang="en-US" dirty="0"/>
              <a:t>독립성 가정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7A57B5-5A95-44DE-A9B9-B1CF9543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/>
              <a:t>엄격한 독립성을 요구하지는 않음</a:t>
            </a:r>
            <a:r>
              <a:rPr lang="en-US" altLang="ko-KR" dirty="0"/>
              <a:t>(</a:t>
            </a:r>
            <a:r>
              <a:rPr lang="ko-KR" altLang="en-US" dirty="0"/>
              <a:t>변수들은 종종 상관되기도 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Often “good enough”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4672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en-US" altLang="ko-KR" dirty="0"/>
              <a:t>Naïve Bayes </a:t>
            </a:r>
            <a:r>
              <a:rPr lang="ko-KR" altLang="en-US" dirty="0"/>
              <a:t>장점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7A57B5-5A95-44DE-A9B9-B1CF9543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/>
              <a:t>완전히 범주형 변수로 이루어진 데이터를 잘 처리할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매우 큰 데이터 셋에서 잘 작동함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단순하고</a:t>
            </a:r>
            <a:r>
              <a:rPr lang="en-US" altLang="ko-KR" dirty="0"/>
              <a:t>, </a:t>
            </a:r>
            <a:r>
              <a:rPr lang="ko-KR" altLang="en-US" dirty="0"/>
              <a:t>효율적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769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38150"/>
            <a:ext cx="6172200" cy="324036"/>
          </a:xfrm>
        </p:spPr>
        <p:txBody>
          <a:bodyPr/>
          <a:lstStyle/>
          <a:p>
            <a:r>
              <a:rPr lang="en-US" altLang="ko-KR" dirty="0"/>
              <a:t>Naïve Bayes </a:t>
            </a:r>
            <a:r>
              <a:rPr lang="ko-KR" altLang="en-US" dirty="0"/>
              <a:t>단점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F7A57B5-5A95-44DE-A9B9-B1CF9543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/>
              <a:t>많은 수의 데이터가 존재해야 효과적임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 변수의 범주가 훈련 데이터에 존재하지 않을 경우에 문제 발생</a:t>
            </a:r>
            <a:endParaRPr lang="en-US" altLang="ko-KR" dirty="0"/>
          </a:p>
          <a:p>
            <a:pPr lvl="1"/>
            <a:r>
              <a:rPr lang="en-US" altLang="ko-KR" dirty="0">
                <a:ea typeface="굴림" charset="-127"/>
              </a:rPr>
              <a:t>Assigns 0 probability of response, ignoring information in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229935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Bayes: </a:t>
            </a:r>
            <a:r>
              <a:rPr lang="ko-KR" altLang="en-US" dirty="0"/>
              <a:t>기본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B8DA9-DF29-4021-8FC4-5BC357FB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데이터를 분류하기 위해 이와 유사한 기존 데이터를 탐색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예측 변수 값이 동일한 데이터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기존 데이터들 중에서 가장 일반적인 클래스는 무엇일까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(What is the prevalent class among those records?)</a:t>
            </a:r>
          </a:p>
          <a:p>
            <a:pPr lvl="1"/>
            <a:r>
              <a:rPr lang="ko-KR" altLang="en-US" dirty="0"/>
              <a:t>해당 클래스를 새로운 데이터에 할당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1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Bayes: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9B8DA9-DF29-4021-8FC4-5BC357FB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기반이 아닌</a:t>
            </a:r>
            <a:r>
              <a:rPr lang="en-US" altLang="ko-KR" dirty="0"/>
              <a:t>, </a:t>
            </a:r>
            <a:r>
              <a:rPr lang="ko-KR" altLang="en-US" dirty="0"/>
              <a:t>데이터 기반의 방법론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데이터에 대해 별도의 가정을 하지 않음</a:t>
            </a:r>
          </a:p>
        </p:txBody>
      </p:sp>
    </p:spTree>
    <p:extLst>
      <p:ext uri="{BB962C8B-B14F-4D97-AF65-F5344CB8AC3E}">
        <p14:creationId xmlns:p14="http://schemas.microsoft.com/office/powerpoint/2010/main" val="308451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Bayes Rule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9B8DA9-DF29-4021-8FC4-5BC357FB1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조건부 확률의 정의에 기반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evidence E</a:t>
                </a:r>
                <a:r>
                  <a:rPr lang="ko-KR" altLang="en-US" dirty="0"/>
                  <a:t>가 주어졌을 때의 사후확률</a:t>
                </a:r>
                <a:r>
                  <a:rPr lang="en-US" altLang="ko-KR" dirty="0"/>
                  <a:t>(posterior)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사전확률</a:t>
                </a:r>
                <a:r>
                  <a:rPr lang="en-US" altLang="ko-KR" dirty="0"/>
                  <a:t>(prior)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evidence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가 주어졌을 때의 가능도</a:t>
                </a:r>
                <a:r>
                  <a:rPr lang="en-US" altLang="ko-KR" dirty="0"/>
                  <a:t>(likelihood)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evidence</a:t>
                </a:r>
                <a:r>
                  <a:rPr lang="ko-KR" altLang="en-US" dirty="0"/>
                  <a:t>의 사후확률</a:t>
                </a:r>
                <a:r>
                  <a:rPr lang="en-US" altLang="ko-KR" dirty="0"/>
                  <a:t>(posterior)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99B8DA9-DF29-4021-8FC4-5BC357FB1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8B28CDD9-55E3-4137-8038-C15253B9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298" y="1175956"/>
            <a:ext cx="1736102" cy="129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4A8829-D2F2-4C29-BAF9-421B2762BCC4}"/>
                  </a:ext>
                </a:extLst>
              </p:cNvPr>
              <p:cNvSpPr txBox="1"/>
              <p:nvPr/>
            </p:nvSpPr>
            <p:spPr>
              <a:xfrm>
                <a:off x="61101" y="1459132"/>
                <a:ext cx="3461910" cy="548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4A8829-D2F2-4C29-BAF9-421B2762B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1" y="1459132"/>
                <a:ext cx="3461910" cy="548676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D85B16-6238-4FC3-832C-4BBE8757EDA7}"/>
                  </a:ext>
                </a:extLst>
              </p:cNvPr>
              <p:cNvSpPr txBox="1"/>
              <p:nvPr/>
            </p:nvSpPr>
            <p:spPr>
              <a:xfrm>
                <a:off x="365901" y="2185026"/>
                <a:ext cx="3563155" cy="559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D85B16-6238-4FC3-832C-4BBE8757E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01" y="2185026"/>
                <a:ext cx="3563155" cy="559961"/>
              </a:xfrm>
              <a:prstGeom prst="rect">
                <a:avLst/>
              </a:prstGeom>
              <a:blipFill>
                <a:blip r:embed="rId5"/>
                <a:stretch>
                  <a:fillRect t="-13043" b="-85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33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Arc</a:t>
            </a:r>
            <a:r>
              <a:rPr lang="ko-KR" altLang="en-US" dirty="0"/>
              <a:t> </a:t>
            </a:r>
            <a:r>
              <a:rPr lang="en-US" altLang="ko-KR" dirty="0"/>
              <a:t>Reversal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Bayes</a:t>
            </a:r>
            <a:r>
              <a:rPr lang="ko-KR" altLang="en-US" dirty="0"/>
              <a:t> </a:t>
            </a:r>
            <a:r>
              <a:rPr lang="en-US" altLang="ko-KR" dirty="0"/>
              <a:t>Rule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AE47F-B267-48C0-9727-E287DAFD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6350"/>
            <a:ext cx="5715000" cy="30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7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Cutoff Probability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5F3BCD1-D367-4061-869D-4C6E14AD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5351"/>
            <a:ext cx="6172200" cy="3699273"/>
          </a:xfrm>
        </p:spPr>
        <p:txBody>
          <a:bodyPr/>
          <a:lstStyle/>
          <a:p>
            <a:r>
              <a:rPr lang="ko-KR" altLang="en-US" dirty="0"/>
              <a:t>어떤 데이터가 특정 클래스에 속한다고 판단하는 기준 값</a:t>
            </a:r>
            <a:r>
              <a:rPr lang="en-US" altLang="ko-KR" dirty="0"/>
              <a:t>(</a:t>
            </a:r>
            <a:r>
              <a:rPr lang="ko-KR" altLang="en-US" dirty="0"/>
              <a:t>확률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데이터와 비슷한 모든 학습 데이터</a:t>
            </a:r>
            <a:r>
              <a:rPr lang="en-US" altLang="ko-KR" dirty="0"/>
              <a:t>(</a:t>
            </a:r>
            <a:r>
              <a:rPr lang="ko-KR" altLang="en-US" dirty="0"/>
              <a:t>기존 데이터</a:t>
            </a:r>
            <a:r>
              <a:rPr lang="en-US" altLang="ko-KR" dirty="0"/>
              <a:t>)</a:t>
            </a:r>
            <a:r>
              <a:rPr lang="ko-KR" altLang="en-US" dirty="0"/>
              <a:t>들을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데이터들이 관련 클래스에 속할 확률 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확률이 기준 값을 넘으면 해당 클래스에 속한다고 결정 </a:t>
            </a:r>
          </a:p>
        </p:txBody>
      </p:sp>
    </p:spTree>
    <p:extLst>
      <p:ext uri="{BB962C8B-B14F-4D97-AF65-F5344CB8AC3E}">
        <p14:creationId xmlns:p14="http://schemas.microsoft.com/office/powerpoint/2010/main" val="39362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조건부 확률</a:t>
            </a:r>
            <a:r>
              <a:rPr lang="en-US" altLang="ko-KR" dirty="0"/>
              <a:t>(Conditional Probability)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5F3BCD1-D367-4061-869D-4C6E14AD7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가 발생했을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사건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가 발생할 확률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dirty="0"/>
                  <a:t>예측 변수가 특정 값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을 가질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클래스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에 속할 확률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‘</a:t>
                </a:r>
                <a:r>
                  <a:rPr lang="ko-KR" altLang="en-US" dirty="0"/>
                  <a:t>가장 큰 확률을 갖는 클래스에 </a:t>
                </a:r>
                <a:r>
                  <a:rPr lang="ko-KR" altLang="en-US" dirty="0" err="1"/>
                  <a:t>소속된다＇라고</a:t>
                </a:r>
                <a:r>
                  <a:rPr lang="ko-KR" altLang="en-US" dirty="0"/>
                  <a:t> 판정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베이지안 분류기는 범주형 예측기에만 작동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5F3BCD1-D367-4061-869D-4C6E14AD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  <a:blipFill>
                <a:blip r:embed="rId2"/>
                <a:stretch>
                  <a:fillRect t="-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65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E7632-3DC8-4A09-B784-29947FBB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베이즈</a:t>
            </a:r>
            <a:r>
              <a:rPr lang="ko-KR" altLang="en-US" dirty="0"/>
              <a:t> 분류기 사용법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5F3BCD1-D367-4061-869D-4C6E14AD7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범주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재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수치형 변수는 구간화 되어 범주형으로 변환되어야 함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매우 큰 데이터 셋이 존재할 때 유의미한 결과를 도출할 수 있음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맞춤법 검사 프로그램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맞춤법 검사 프로그램은 맞춤법이 틀린 단어를 설정된 클래스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철자가 올바른 단어에 할당함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85F3BCD1-D367-4061-869D-4C6E14AD7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95351"/>
                <a:ext cx="6172200" cy="36992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CLabPPTv1.pptx" id="{40F6047B-5EE6-4566-BC5E-3571A2220D60}" vid="{F984BC31-79A8-492A-8888-FE7ECF3EB51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BSCLabPPTv1</Template>
  <TotalTime>21527</TotalTime>
  <Words>1160</Words>
  <Application>Microsoft Office PowerPoint</Application>
  <PresentationFormat>사용자 지정</PresentationFormat>
  <Paragraphs>200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6" baseType="lpstr">
      <vt:lpstr>KoPubWorld바탕체 Medium</vt:lpstr>
      <vt:lpstr>나눔스퀘어라운드 Light</vt:lpstr>
      <vt:lpstr>Arial</vt:lpstr>
      <vt:lpstr>KoPubWorld돋움체_Pro Bold</vt:lpstr>
      <vt:lpstr>KoPubWorld돋움체_Pro Light</vt:lpstr>
      <vt:lpstr>굴림</vt:lpstr>
      <vt:lpstr>Cambria Math</vt:lpstr>
      <vt:lpstr>나눔스퀘어</vt:lpstr>
      <vt:lpstr>Calibri</vt:lpstr>
      <vt:lpstr>맑은 고딕</vt:lpstr>
      <vt:lpstr>Calibri Light</vt:lpstr>
      <vt:lpstr>KoPubWorld돋움체 Medium</vt:lpstr>
      <vt:lpstr>Cambria</vt:lpstr>
      <vt:lpstr>Office 테마</vt:lpstr>
      <vt:lpstr>PowerPoint 프레젠테이션</vt:lpstr>
      <vt:lpstr>남자일까요? 여자일까요?</vt:lpstr>
      <vt:lpstr>Naïve Bayes: 기본 아이디어</vt:lpstr>
      <vt:lpstr>Naïve Bayes: 특징</vt:lpstr>
      <vt:lpstr>Bayes Rule</vt:lpstr>
      <vt:lpstr>Arc Reversal – Bayes Rule</vt:lpstr>
      <vt:lpstr>Cutoff Probability Method</vt:lpstr>
      <vt:lpstr>조건부 확률(Conditional Probability)</vt:lpstr>
      <vt:lpstr>베이즈 분류기 사용법</vt:lpstr>
      <vt:lpstr>예제</vt:lpstr>
      <vt:lpstr>베이즈 분류기(Exact Bayes Classifier) </vt:lpstr>
      <vt:lpstr>확률 용어 정리</vt:lpstr>
      <vt:lpstr>베이즈 분류기의 단점 보완 – Naïve Bayes 분류기</vt:lpstr>
      <vt:lpstr>Naïve Bayes 분류기 - 연산</vt:lpstr>
      <vt:lpstr>Naïve Bayes 분류기 - 문제점</vt:lpstr>
      <vt:lpstr>예제: 금융 사기 분류</vt:lpstr>
      <vt:lpstr>Exact Bayes Calculation</vt:lpstr>
      <vt:lpstr>Naïve Bayes Calculation</vt:lpstr>
      <vt:lpstr>Naïve Bayes 정리</vt:lpstr>
      <vt:lpstr>독립성 가정</vt:lpstr>
      <vt:lpstr>Naïve Bayes 장점</vt:lpstr>
      <vt:lpstr>Naïve Bayes 단점</vt:lpstr>
    </vt:vector>
  </TitlesOfParts>
  <Company>IdeasResearch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dc:creator>Yulim</dc:creator>
  <cp:lastModifiedBy>USER</cp:lastModifiedBy>
  <cp:revision>560</cp:revision>
  <dcterms:created xsi:type="dcterms:W3CDTF">2016-10-05T02:16:34Z</dcterms:created>
  <dcterms:modified xsi:type="dcterms:W3CDTF">2022-10-26T05:32:55Z</dcterms:modified>
</cp:coreProperties>
</file>