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CBCBCB"/>
    <a:srgbClr val="329FD7"/>
    <a:srgbClr val="32A1D9"/>
    <a:srgbClr val="006583"/>
    <a:srgbClr val="736D71"/>
    <a:srgbClr val="B3A197"/>
    <a:srgbClr val="01A6BC"/>
    <a:srgbClr val="BABABA"/>
    <a:srgbClr val="E8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3132" autoAdjust="0"/>
  </p:normalViewPr>
  <p:slideViewPr>
    <p:cSldViewPr>
      <p:cViewPr varScale="1">
        <p:scale>
          <a:sx n="140" d="100"/>
          <a:sy n="140" d="100"/>
        </p:scale>
        <p:origin x="1674" y="126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0D6683-2055-4936-A03C-B8E6B2A90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8880C-47FD-41FE-B23E-16714764F1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AB85-1AA7-4A1C-82A4-2A3AD942E25D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2022-11-09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9A6A8-FCEE-45C9-97D4-641569FA8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7E5B8-BA98-451D-87E7-E2F4413F6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5A8D-88CA-443B-814E-416165282ADF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591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9688C6-5A19-4B42-9575-D847E9CBE7C7}" type="datetimeFigureOut">
              <a:rPr lang="ko-KR" altLang="en-US" smtClean="0"/>
              <a:pPr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3348B-4077-49D5-AE8F-7F5DE348FB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86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맑은 고딕" panose="020B0503020000020004" pitchFamily="50" charset="-127"/>
                <a:ea typeface="맑은 고딕" panose="020B0503020000020004" pitchFamily="50" charset="-127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맑은 고딕" panose="020B0503020000020004" pitchFamily="50" charset="-127"/>
              <a:ea typeface="맑은 고딕" panose="020B0503020000020004" pitchFamily="50" charset="-127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http://baelab.pusan.ac.kr</a:t>
            </a:r>
            <a:endParaRPr lang="ko-KR" altLang="en-US" sz="788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D6C3C-563F-4DF7-9681-6157715E0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Perceptron and MLP</a:t>
            </a: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07A23-E89E-4328-90DD-AFB46F026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2242202"/>
            <a:ext cx="4800600" cy="710548"/>
          </a:xfrm>
        </p:spPr>
        <p:txBody>
          <a:bodyPr/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Bae</a:t>
            </a:r>
          </a:p>
          <a:p>
            <a:r>
              <a:rPr lang="en-US" altLang="ko-KR" sz="12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r>
              <a:rPr lang="en-US" altLang="ko-KR" sz="8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hrbae@pusan.ac.kr</a:t>
            </a:r>
            <a:endParaRPr lang="ko-KR" altLang="en-US" sz="80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54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XOR Gate </a:t>
            </a:r>
            <a:r>
              <a:rPr lang="ko-KR" altLang="en-US" dirty="0"/>
              <a:t>문제를 풀 수 없음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선형분리가 안되는 데이터 셋에 대해 분류할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25A32-6CED-4559-A103-D4BC38E9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35427"/>
            <a:ext cx="4876800" cy="31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분리 가능 </a:t>
            </a:r>
            <a:r>
              <a:rPr lang="en-US" altLang="ko-KR" dirty="0"/>
              <a:t>vs </a:t>
            </a:r>
            <a:r>
              <a:rPr lang="ko-KR" altLang="en-US" dirty="0"/>
              <a:t>선형 분리 불가능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F0B1B4-2F27-4410-8ADB-7F102417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20" y="1733550"/>
            <a:ext cx="5340559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5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선형성 극복</a:t>
            </a:r>
            <a:r>
              <a:rPr lang="en-US" altLang="ko-KR" dirty="0"/>
              <a:t>(Overcome the linearity)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선형성을 극복해야 하는 이유</a:t>
            </a:r>
            <a:endParaRPr lang="en-US" altLang="ko-KR" dirty="0"/>
          </a:p>
          <a:p>
            <a:pPr lvl="1"/>
            <a:r>
              <a:rPr lang="ko-KR" altLang="en-US" dirty="0"/>
              <a:t>더 복잡한 문제를 해결하기 위해</a:t>
            </a:r>
            <a:endParaRPr lang="en-US" altLang="ko-KR" dirty="0"/>
          </a:p>
          <a:p>
            <a:pPr lvl="2"/>
            <a:r>
              <a:rPr lang="ko-KR" altLang="en-US" dirty="0"/>
              <a:t>다중 선형 분류기 사용</a:t>
            </a:r>
            <a:endParaRPr lang="en-US" altLang="ko-KR" dirty="0"/>
          </a:p>
          <a:p>
            <a:pPr lvl="2"/>
            <a:r>
              <a:rPr lang="ko-KR" altLang="en-US" dirty="0"/>
              <a:t>비선형 분류기 사용</a:t>
            </a:r>
            <a:endParaRPr lang="en-US" altLang="ko-KR" dirty="0"/>
          </a:p>
          <a:p>
            <a:pPr lvl="2"/>
            <a:r>
              <a:rPr lang="ko-KR" altLang="en-US" dirty="0"/>
              <a:t>더 높은 차원으로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438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 함수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24755-D059-4599-BB77-03F5E1E5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29" y="1437243"/>
            <a:ext cx="2987141" cy="27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9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57B0E-C129-477C-B4A4-F4A3C0D7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76350"/>
            <a:ext cx="4800600" cy="32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9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선형분리가 불가능한 데이터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분리가 불가능한 데이터셋을 분류하기 위한 </a:t>
            </a:r>
            <a:r>
              <a:rPr lang="en-US" altLang="ko-KR" dirty="0"/>
              <a:t>Idea</a:t>
            </a:r>
          </a:p>
          <a:p>
            <a:pPr lvl="1"/>
            <a:r>
              <a:rPr lang="ko-KR" altLang="en-US" dirty="0"/>
              <a:t>여러 개의 선형 경계를 조합하여 선형 분리가 불가능한 데이터를 분류</a:t>
            </a:r>
            <a:endParaRPr lang="en-US" altLang="ko-KR" dirty="0"/>
          </a:p>
          <a:p>
            <a:pPr lvl="2"/>
            <a:r>
              <a:rPr lang="en-US" altLang="ko-KR" dirty="0"/>
              <a:t>NAND / OR / AND Gate</a:t>
            </a:r>
            <a:r>
              <a:rPr lang="ko-KR" altLang="en-US" dirty="0"/>
              <a:t>의 조합으로 </a:t>
            </a:r>
            <a:r>
              <a:rPr lang="en-US" altLang="ko-KR" dirty="0"/>
              <a:t>XOR </a:t>
            </a:r>
            <a:r>
              <a:rPr lang="ko-KR" altLang="en-US" dirty="0"/>
              <a:t>문제 해결 가능</a:t>
            </a:r>
            <a:endParaRPr lang="en-US" altLang="ko-KR" dirty="0"/>
          </a:p>
          <a:p>
            <a:pPr lvl="1"/>
            <a:r>
              <a:rPr lang="ko-KR" altLang="en-US" dirty="0"/>
              <a:t>선형 모형의 조합 및 결합에 따라 다양한 형태의 비선형 경계면을 만들 수 있음</a:t>
            </a:r>
            <a:endParaRPr lang="en-US" altLang="ko-KR" dirty="0"/>
          </a:p>
          <a:p>
            <a:pPr lvl="2"/>
            <a:r>
              <a:rPr lang="en-US" altLang="ko-KR" dirty="0"/>
              <a:t>Logistic regression, Decision tree</a:t>
            </a:r>
            <a:r>
              <a:rPr lang="ko-KR" altLang="en-US" dirty="0"/>
              <a:t>와 같은 머신러닝 모델들과 비교 시</a:t>
            </a:r>
            <a:r>
              <a:rPr lang="en-US" altLang="ko-KR" dirty="0"/>
              <a:t>, </a:t>
            </a:r>
            <a:r>
              <a:rPr lang="ko-KR" altLang="en-US" dirty="0"/>
              <a:t>훨씬 유연한 경계 생성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95D931-612C-4140-8FAB-7D495942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266950"/>
            <a:ext cx="6286500" cy="21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2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 선형 분류기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DA7C3-8BB3-4935-BC54-01DB8B25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76350"/>
            <a:ext cx="5085712" cy="32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5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 선형 분류기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9FB465-1714-49D0-AA0B-E386EB71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5708"/>
            <a:ext cx="5410200" cy="34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problem </a:t>
            </a:r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XOR implementation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FB4BF-F5F6-4A83-AF11-F5F3C656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9620"/>
            <a:ext cx="4773417" cy="29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Universal Approximation Theorem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</a:p>
          <a:p>
            <a:pPr lvl="1"/>
            <a:r>
              <a:rPr lang="ko-KR" altLang="en-US" dirty="0"/>
              <a:t>계단함수</a:t>
            </a:r>
            <a:r>
              <a:rPr lang="en-US" altLang="ko-KR" dirty="0"/>
              <a:t>(sign)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시그모이드함수</a:t>
            </a:r>
            <a:r>
              <a:rPr lang="en-US" altLang="ko-KR" dirty="0"/>
              <a:t>(sigmoid)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D44AE-9F61-4F04-9C17-F226CB30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4950"/>
            <a:ext cx="2709222" cy="11665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5E360B-B70D-4D12-947D-D7F33986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81350"/>
            <a:ext cx="1048603" cy="365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96F260-55B9-4166-9682-9273DC624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256" y="916406"/>
            <a:ext cx="3012897" cy="1314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51EF67-7899-4F62-AC4B-185C1F423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198" y="2690101"/>
            <a:ext cx="3185955" cy="15427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FA0CC7-1167-437F-8B22-585CAD92F687}"/>
              </a:ext>
            </a:extLst>
          </p:cNvPr>
          <p:cNvSpPr/>
          <p:nvPr/>
        </p:nvSpPr>
        <p:spPr>
          <a:xfrm>
            <a:off x="3401704" y="4225436"/>
            <a:ext cx="339139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https://www.youtube.com/watch?v=vnkGn4r62Q8&amp;list=PL_iJu012NOxdDZEygsVG4jS8srnSdIgdn&amp;index=22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79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0A54-62E9-4641-8818-070A5CE8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1CEC2-6EEB-4102-88E3-0BB5504E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191D80-FBFE-41C4-ABC7-0B88DE82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6646"/>
            <a:ext cx="3462828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1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Universal Approximation Theorem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EF06E46-A30F-4868-A20A-DAEA3CF8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1FDC75-3732-40D2-BC25-67325C55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50867"/>
            <a:ext cx="5651431" cy="34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(Multi-Layer Perceptron, MLP)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EF06E46-A30F-4868-A20A-DAEA3CF8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5E0AE3-6DF9-468A-A714-550976B9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4" y="1473861"/>
            <a:ext cx="6066046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90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(Multi-Layer Perceptron, MLP)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EF06E46-A30F-4868-A20A-DAEA3CF8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08F69-CF55-40DB-8CBC-EE3E3FB3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76350"/>
            <a:ext cx="5029200" cy="32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인공신경망</a:t>
            </a:r>
            <a:r>
              <a:rPr lang="en-US" altLang="ko-KR" dirty="0"/>
              <a:t>: </a:t>
            </a:r>
            <a:r>
              <a:rPr lang="ko-KR" altLang="en-US" dirty="0"/>
              <a:t>뇌를 구성하는 신경 세포</a:t>
            </a:r>
            <a:r>
              <a:rPr lang="en-US" altLang="ko-KR" dirty="0"/>
              <a:t>, </a:t>
            </a:r>
            <a:r>
              <a:rPr lang="ko-KR" altLang="en-US" dirty="0"/>
              <a:t>즉 뉴런</a:t>
            </a:r>
            <a:r>
              <a:rPr lang="en-US" altLang="ko-KR" dirty="0"/>
              <a:t>(neuron)</a:t>
            </a:r>
            <a:r>
              <a:rPr lang="ko-KR" altLang="en-US" dirty="0"/>
              <a:t>의 동작 원리에 기초한 구조</a:t>
            </a:r>
            <a:endParaRPr lang="en-US" altLang="ko-KR" dirty="0"/>
          </a:p>
          <a:p>
            <a:pPr lvl="1"/>
            <a:r>
              <a:rPr lang="ko-KR" altLang="en-US" sz="1100" dirty="0"/>
              <a:t>뉴런의 동작 원리</a:t>
            </a:r>
            <a:endParaRPr lang="en-US" altLang="ko-KR" sz="1100" dirty="0"/>
          </a:p>
          <a:p>
            <a:pPr marL="914400" lvl="2" indent="-228600">
              <a:buFont typeface="+mj-lt"/>
              <a:buAutoNum type="arabicPeriod"/>
            </a:pPr>
            <a:r>
              <a:rPr lang="ko-KR" altLang="en-US" sz="950" dirty="0"/>
              <a:t>가지돌기에서 신호를 받아들이고</a:t>
            </a:r>
            <a:r>
              <a:rPr lang="en-US" altLang="ko-KR" sz="950" dirty="0"/>
              <a:t>, </a:t>
            </a:r>
            <a:r>
              <a:rPr lang="ko-KR" altLang="en-US" sz="950" dirty="0"/>
              <a:t>이 신호가 </a:t>
            </a:r>
            <a:r>
              <a:rPr lang="ko-KR" altLang="en-US" sz="950" dirty="0" err="1"/>
              <a:t>축삭</a:t>
            </a:r>
            <a:r>
              <a:rPr lang="ko-KR" altLang="en-US" sz="950" dirty="0"/>
              <a:t> 돌기를 지나 </a:t>
            </a:r>
            <a:r>
              <a:rPr lang="ko-KR" altLang="en-US" sz="950" dirty="0" err="1"/>
              <a:t>축삭</a:t>
            </a:r>
            <a:r>
              <a:rPr lang="ko-KR" altLang="en-US" sz="950" dirty="0"/>
              <a:t> 말단으로 전달 됨</a:t>
            </a:r>
            <a:r>
              <a:rPr lang="en-US" altLang="ko-KR" sz="950" dirty="0"/>
              <a:t>(</a:t>
            </a:r>
            <a:r>
              <a:rPr lang="ko-KR" altLang="en-US" sz="950" dirty="0"/>
              <a:t>신호가 </a:t>
            </a:r>
            <a:r>
              <a:rPr lang="ko-KR" altLang="en-US" sz="950" dirty="0" err="1"/>
              <a:t>축삭</a:t>
            </a:r>
            <a:r>
              <a:rPr lang="ko-KR" altLang="en-US" sz="950" dirty="0"/>
              <a:t> 돌기를 지나는 동안 약해져서 </a:t>
            </a:r>
            <a:r>
              <a:rPr lang="ko-KR" altLang="en-US" sz="950" dirty="0" err="1"/>
              <a:t>축삭</a:t>
            </a:r>
            <a:r>
              <a:rPr lang="ko-KR" altLang="en-US" sz="950" dirty="0"/>
              <a:t> 말단까지 전달되지 않거나</a:t>
            </a:r>
            <a:r>
              <a:rPr lang="en-US" altLang="ko-KR" sz="950" dirty="0"/>
              <a:t>, </a:t>
            </a:r>
            <a:r>
              <a:rPr lang="ko-KR" altLang="en-US" sz="950" dirty="0"/>
              <a:t>강하게 전달되기도 함</a:t>
            </a:r>
            <a:r>
              <a:rPr lang="en-US" altLang="ko-KR" sz="950" dirty="0"/>
              <a:t>)</a:t>
            </a:r>
          </a:p>
          <a:p>
            <a:pPr marL="914400" lvl="2" indent="-228600">
              <a:buFont typeface="+mj-lt"/>
              <a:buAutoNum type="arabicPeriod"/>
            </a:pPr>
            <a:r>
              <a:rPr lang="ko-KR" altLang="en-US" sz="950" dirty="0" err="1"/>
              <a:t>축삭</a:t>
            </a:r>
            <a:r>
              <a:rPr lang="ko-KR" altLang="en-US" sz="950" dirty="0"/>
              <a:t> 말단까지 전달된 신호는 연결된 다음 가지돌기로 전달</a:t>
            </a:r>
            <a:endParaRPr lang="en-US" altLang="ko-KR" sz="950" dirty="0"/>
          </a:p>
          <a:p>
            <a:pPr marL="1778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뉴런의 동작원리를 </a:t>
            </a:r>
            <a:r>
              <a:rPr lang="ko-KR" altLang="en-US" dirty="0" err="1"/>
              <a:t>머신러닝에</a:t>
            </a:r>
            <a:r>
              <a:rPr lang="ko-KR" altLang="en-US" dirty="0"/>
              <a:t> 적용</a:t>
            </a:r>
            <a:endParaRPr lang="en-US" altLang="ko-KR" dirty="0"/>
          </a:p>
          <a:p>
            <a:pPr marL="871537" lvl="2" indent="-228600">
              <a:buFont typeface="+mj-lt"/>
              <a:buAutoNum type="arabicPeriod"/>
            </a:pPr>
            <a:r>
              <a:rPr lang="ko-KR" altLang="en-US" dirty="0"/>
              <a:t>가지돌기에서 신호를 받아들이고 </a:t>
            </a:r>
            <a:r>
              <a:rPr lang="en-US" altLang="ko-KR" dirty="0"/>
              <a:t>=&gt; </a:t>
            </a:r>
            <a:r>
              <a:rPr lang="ko-KR" altLang="en-US" b="1" dirty="0"/>
              <a:t>데이터 입력</a:t>
            </a:r>
            <a:endParaRPr lang="en-US" altLang="ko-KR" b="1" dirty="0"/>
          </a:p>
          <a:p>
            <a:pPr marL="871537" lvl="2" indent="-228600">
              <a:buFont typeface="+mj-lt"/>
              <a:buAutoNum type="arabicPeriod"/>
            </a:pPr>
            <a:r>
              <a:rPr lang="ko-KR" altLang="en-US" dirty="0" err="1"/>
              <a:t>축삭</a:t>
            </a:r>
            <a:r>
              <a:rPr lang="ko-KR" altLang="en-US" dirty="0"/>
              <a:t> 돌기를 지나 </a:t>
            </a:r>
            <a:r>
              <a:rPr lang="ko-KR" altLang="en-US" dirty="0" err="1"/>
              <a:t>축삭</a:t>
            </a:r>
            <a:r>
              <a:rPr lang="ko-KR" altLang="en-US" dirty="0"/>
              <a:t> 말단으로 전달 </a:t>
            </a:r>
            <a:r>
              <a:rPr lang="en-US" altLang="ko-KR" dirty="0"/>
              <a:t>=&gt; </a:t>
            </a:r>
            <a:r>
              <a:rPr lang="ko-KR" altLang="en-US" b="1" dirty="0"/>
              <a:t>가중치를 곱하고 편향을 더한 값을 활성화 함수로 전달</a:t>
            </a:r>
            <a:endParaRPr lang="en-US" altLang="ko-KR" b="1" dirty="0"/>
          </a:p>
          <a:p>
            <a:pPr marL="871537" lvl="2" indent="-228600">
              <a:buFont typeface="+mj-lt"/>
              <a:buAutoNum type="arabicPeriod"/>
            </a:pPr>
            <a:r>
              <a:rPr lang="ko-KR" altLang="en-US" dirty="0" err="1"/>
              <a:t>축삭</a:t>
            </a:r>
            <a:r>
              <a:rPr lang="ko-KR" altLang="en-US" dirty="0"/>
              <a:t> 말단까지 전달된 신호는 연결된 다음 가지돌기로 전달 </a:t>
            </a:r>
            <a:r>
              <a:rPr lang="en-US" altLang="ko-KR" dirty="0"/>
              <a:t>=&gt; </a:t>
            </a:r>
            <a:r>
              <a:rPr lang="ko-KR" altLang="en-US" b="1" dirty="0"/>
              <a:t>이전 </a:t>
            </a:r>
            <a:r>
              <a:rPr lang="en-US" altLang="ko-KR" b="1" dirty="0"/>
              <a:t>layer</a:t>
            </a:r>
            <a:r>
              <a:rPr lang="ko-KR" altLang="en-US" b="1" dirty="0"/>
              <a:t>의 출력이 다음 </a:t>
            </a:r>
            <a:r>
              <a:rPr lang="en-US" altLang="ko-KR" b="1" dirty="0"/>
              <a:t>layer</a:t>
            </a:r>
            <a:r>
              <a:rPr lang="ko-KR" altLang="en-US" b="1" dirty="0"/>
              <a:t>의 입력으로 전달</a:t>
            </a:r>
            <a:endParaRPr lang="en-US" altLang="ko-KR" b="1" dirty="0"/>
          </a:p>
          <a:p>
            <a:pPr marL="871537" lvl="2" indent="-228600">
              <a:buFont typeface="+mj-lt"/>
              <a:buAutoNum type="arabicPeriod"/>
            </a:pPr>
            <a:endParaRPr lang="en-US" altLang="ko-KR" dirty="0"/>
          </a:p>
          <a:p>
            <a:pPr marL="642937" lvl="2" indent="0">
              <a:buNone/>
            </a:pPr>
            <a:endParaRPr lang="en-US" altLang="ko-KR" dirty="0"/>
          </a:p>
          <a:p>
            <a:pPr marL="871537" lvl="2" indent="-228600">
              <a:buFont typeface="+mj-lt"/>
              <a:buAutoNum type="arabicPeriod"/>
            </a:pPr>
            <a:endParaRPr lang="en-US" altLang="ko-KR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72E50-CFBB-4F85-BDDA-5542F00E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52550"/>
            <a:ext cx="3505200" cy="16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4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r>
              <a:rPr lang="ko-KR" altLang="en-US" dirty="0"/>
              <a:t>의 개념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9E2563-DC3A-4675-9D0D-1F23BD6F1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Perceptron: </a:t>
                </a:r>
                <a:r>
                  <a:rPr lang="ko-KR" altLang="en-US" dirty="0"/>
                  <a:t>가장 기본적인 인공신경망으로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선형분류기로 사용됨 </a:t>
                </a:r>
                <a:endParaRPr lang="en-US" altLang="ko-KR" dirty="0"/>
              </a:p>
              <a:p>
                <a:pPr marL="571500" lvl="1" indent="-228600"/>
                <a:r>
                  <a:rPr lang="ko-KR" altLang="en-US" dirty="0"/>
                  <a:t>데이터가 가진 특성들에 대해 가중치를 곱해 더한 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해당 값과 </a:t>
                </a:r>
                <a:r>
                  <a:rPr lang="en-US" altLang="ko-KR" dirty="0"/>
                  <a:t>threshold</a:t>
                </a:r>
                <a:r>
                  <a:rPr lang="ko-KR" altLang="en-US" dirty="0"/>
                  <a:t>를 비교하여 분류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재산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r>
                  <a:rPr lang="ko-KR" altLang="en-US" dirty="0"/>
                  <a:t>입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나이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대</m:t>
                    </m:r>
                  </m:oMath>
                </a14:m>
                <a:r>
                  <a:rPr lang="ko-KR" altLang="en-US" dirty="0"/>
                  <a:t>출여부</a:t>
                </a:r>
                <a:r>
                  <a:rPr lang="en-US" altLang="ko-KR" dirty="0"/>
                  <a:t>(+1: </a:t>
                </a:r>
                <a:r>
                  <a:rPr lang="ko-KR" altLang="en-US" dirty="0"/>
                  <a:t>대출승인</a:t>
                </a:r>
                <a:r>
                  <a:rPr lang="en-US" altLang="ko-KR" dirty="0"/>
                  <a:t>, -1: </a:t>
                </a:r>
                <a:r>
                  <a:rPr lang="ko-KR" altLang="en-US" dirty="0"/>
                  <a:t>대출불허</a:t>
                </a:r>
                <a:r>
                  <a:rPr lang="en-US" altLang="ko-KR" dirty="0"/>
                  <a:t>) 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최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종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i="1" dirty="0"/>
                  <a:t>sign(x):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&gt;0:+1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&lt;0:−1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i="1" dirty="0"/>
                  <a:t>  </a:t>
                </a:r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퍼셉트론은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선형경계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직선</a:t>
                </a:r>
                <a:r>
                  <a:rPr lang="en-US" altLang="ko-KR" b="1" dirty="0"/>
                  <a:t> or </a:t>
                </a:r>
                <a:r>
                  <a:rPr lang="ko-KR" altLang="en-US" b="1" dirty="0"/>
                  <a:t>평면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찾고</a:t>
                </a:r>
                <a:r>
                  <a:rPr lang="ko-KR" altLang="en-US" dirty="0"/>
                  <a:t> 해당 경계를 기준으로 위아래로 </a:t>
                </a:r>
                <a:r>
                  <a:rPr lang="ko-KR" altLang="en-US" b="1" dirty="0"/>
                  <a:t>분류</a:t>
                </a:r>
                <a:r>
                  <a:rPr lang="ko-KR" altLang="en-US" dirty="0"/>
                  <a:t> 작업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최적의 경계를 찾기 위해 데이터 포인트 하나하나를 확인해가며 업데이트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학습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선형경계는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dirty="0"/>
                  <a:t>가 바뀜에 따라 달라짐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선형경계의 기울기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또는 </a:t>
                </a:r>
                <a:r>
                  <a:rPr lang="ko-KR" altLang="en-US" dirty="0" err="1"/>
                  <a:t>법선벡터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의미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9E2563-DC3A-4675-9D0D-1F23BD6F1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 b="-7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165DF3D2-DDDB-4D68-AD27-4AD2F503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95550"/>
            <a:ext cx="3962400" cy="6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9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r>
              <a:rPr lang="ko-KR" altLang="en-US" dirty="0"/>
              <a:t>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입력값</a:t>
            </a:r>
            <a:endParaRPr lang="en-US" altLang="ko-KR" dirty="0"/>
          </a:p>
          <a:p>
            <a:r>
              <a:rPr lang="ko-KR" altLang="en-US" dirty="0"/>
              <a:t>가중치</a:t>
            </a:r>
            <a:endParaRPr lang="en-US" altLang="ko-KR" dirty="0"/>
          </a:p>
          <a:p>
            <a:r>
              <a:rPr lang="ko-KR" altLang="en-US" dirty="0" err="1"/>
              <a:t>출력값</a:t>
            </a:r>
            <a:r>
              <a:rPr lang="en-US" altLang="ko-KR" dirty="0"/>
              <a:t>: </a:t>
            </a:r>
            <a:r>
              <a:rPr lang="ko-KR" altLang="en-US" dirty="0"/>
              <a:t>계단함수를 활성화 함수로 사용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7EFA2A-8CEE-4FB6-99E6-A93F6733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3550"/>
            <a:ext cx="1450910" cy="1828550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4B675618-3156-4ACA-8CAF-8B9D5A40A18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19350"/>
            <a:ext cx="3048000" cy="1219200"/>
            <a:chOff x="684" y="1580"/>
            <a:chExt cx="4013" cy="1488"/>
          </a:xfrm>
        </p:grpSpPr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E57B0EA5-75DB-4FE0-9A90-E623043F034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84" y="1580"/>
            <a:ext cx="3707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비트맵 이미지" r:id="rId4" imgW="7047619" imgH="2695951" progId="Paint.Picture">
                    <p:embed/>
                  </p:oleObj>
                </mc:Choice>
                <mc:Fallback>
                  <p:oleObj name="비트맵 이미지" r:id="rId4" imgW="7047619" imgH="2695951" progId="Paint.Picture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580"/>
                          <a:ext cx="3707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>
              <a:extLst>
                <a:ext uri="{FF2B5EF4-FFF2-40B4-BE49-F238E27FC236}">
                  <a16:creationId xmlns:a16="http://schemas.microsoft.com/office/drawing/2014/main" id="{12216F0E-DC31-42F9-8DF8-9D1E6A3B3D2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305" y="2324"/>
            <a:ext cx="1392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비트맵 이미지" r:id="rId6" imgW="2142857" imgH="724001" progId="Paint.Picture">
                    <p:embed/>
                  </p:oleObj>
                </mc:Choice>
                <mc:Fallback>
                  <p:oleObj name="비트맵 이미지" r:id="rId6" imgW="2142857" imgH="724001" progId="Paint.Picture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2324"/>
                          <a:ext cx="1392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220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 Gate by 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 Gate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5B616B-747B-4622-BDB9-CCFB560C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39" y="1276350"/>
            <a:ext cx="4354322" cy="31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NAND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NAND Gate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F84DF7-12E4-4AC7-9673-AA6A5AC3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9364"/>
            <a:ext cx="5468586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7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 Gate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51685-F894-4055-BA57-81BFC0C2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07" y="1352550"/>
            <a:ext cx="518938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3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C866-1C3A-4141-B199-840A7AB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2563-DC3A-4675-9D0D-1F23BD6F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XOR Gate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790575" lvl="2" indent="-142875">
              <a:buNone/>
            </a:pPr>
            <a:r>
              <a:rPr lang="en-US" altLang="ko-KR" dirty="0"/>
              <a:t>                     → </a:t>
            </a:r>
            <a:r>
              <a:rPr lang="ko-KR" altLang="en-US" dirty="0"/>
              <a:t>위 조건을 만족하는 </a:t>
            </a:r>
            <a:r>
              <a:rPr lang="en-US" altLang="ko-KR" sz="1050" dirty="0"/>
              <a:t>W</a:t>
            </a:r>
            <a:r>
              <a:rPr lang="en-US" altLang="ko-KR" sz="1050" baseline="-25000" dirty="0"/>
              <a:t>0</a:t>
            </a:r>
            <a:r>
              <a:rPr lang="en-US" altLang="ko-KR" sz="1050" dirty="0"/>
              <a:t>, W</a:t>
            </a:r>
            <a:r>
              <a:rPr lang="en-US" altLang="ko-KR" sz="1050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는 존재하지 않음</a:t>
            </a:r>
            <a:endParaRPr lang="en-US" altLang="ko-KR" dirty="0"/>
          </a:p>
          <a:p>
            <a:pPr marL="790575" lvl="2" indent="-142875">
              <a:buNone/>
            </a:pPr>
            <a:r>
              <a:rPr lang="en-US" altLang="ko-KR" dirty="0"/>
              <a:t>                            → </a:t>
            </a:r>
            <a:r>
              <a:rPr lang="ko-KR" altLang="en-US" b="1" dirty="0">
                <a:solidFill>
                  <a:srgbClr val="C00000"/>
                </a:solidFill>
              </a:rPr>
              <a:t>즉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 err="1">
                <a:solidFill>
                  <a:srgbClr val="C00000"/>
                </a:solidFill>
              </a:rPr>
              <a:t>퍼셉트론으로는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XOR </a:t>
            </a:r>
            <a:r>
              <a:rPr lang="ko-KR" altLang="en-US" b="1" dirty="0">
                <a:solidFill>
                  <a:srgbClr val="C00000"/>
                </a:solidFill>
              </a:rPr>
              <a:t>문제를 풀 수 없음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F42EA-216A-4708-BB26-36C380A0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4950"/>
            <a:ext cx="2341067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6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23136</TotalTime>
  <Words>498</Words>
  <Application>Microsoft Office PowerPoint</Application>
  <PresentationFormat>사용자 지정</PresentationFormat>
  <Paragraphs>100</Paragraphs>
  <Slides>22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KoPubWorld바탕체 Medium</vt:lpstr>
      <vt:lpstr>맑은 고딕</vt:lpstr>
      <vt:lpstr>Arial</vt:lpstr>
      <vt:lpstr>Calibri Light</vt:lpstr>
      <vt:lpstr>Cambria Math</vt:lpstr>
      <vt:lpstr>Office 테마</vt:lpstr>
      <vt:lpstr>비트맵 이미지</vt:lpstr>
      <vt:lpstr>Perceptron and MLP</vt:lpstr>
      <vt:lpstr>목차</vt:lpstr>
      <vt:lpstr>인공신경망의 개념</vt:lpstr>
      <vt:lpstr>퍼셉트론(Perceptron)의 개념</vt:lpstr>
      <vt:lpstr>퍼셉트론(Perceptron)의 구성</vt:lpstr>
      <vt:lpstr>AND Gate by perceptron</vt:lpstr>
      <vt:lpstr>NAND Gate</vt:lpstr>
      <vt:lpstr>OR Gate</vt:lpstr>
      <vt:lpstr>XOR Gate</vt:lpstr>
      <vt:lpstr>퍼셉트론의 한계</vt:lpstr>
      <vt:lpstr>선형 분리 가능 vs 선형 분리 불가능</vt:lpstr>
      <vt:lpstr>선형성 극복(Overcome the linearity)</vt:lpstr>
      <vt:lpstr>비선형 함수 활용</vt:lpstr>
      <vt:lpstr>데이터 변환</vt:lpstr>
      <vt:lpstr>선형분리가 불가능한 데이터 분류</vt:lpstr>
      <vt:lpstr>다중 선형 분류기 활용</vt:lpstr>
      <vt:lpstr>다중 선형 분류기 활용</vt:lpstr>
      <vt:lpstr>XOR problem 해결책</vt:lpstr>
      <vt:lpstr>Universal Approximation Theorem</vt:lpstr>
      <vt:lpstr>Universal Approximation Theorem</vt:lpstr>
      <vt:lpstr>다층 퍼셉트론(Multi-Layer Perceptron, MLP)</vt:lpstr>
      <vt:lpstr>다층 퍼셉트론(Multi-Layer Perceptron, MLP)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USER</cp:lastModifiedBy>
  <cp:revision>746</cp:revision>
  <dcterms:created xsi:type="dcterms:W3CDTF">2016-10-05T02:16:34Z</dcterms:created>
  <dcterms:modified xsi:type="dcterms:W3CDTF">2022-11-09T07:18:52Z</dcterms:modified>
</cp:coreProperties>
</file>