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CBCBCB"/>
    <a:srgbClr val="329FD7"/>
    <a:srgbClr val="32A1D9"/>
    <a:srgbClr val="006583"/>
    <a:srgbClr val="736D71"/>
    <a:srgbClr val="B3A197"/>
    <a:srgbClr val="01A6BC"/>
    <a:srgbClr val="BABABA"/>
    <a:srgbClr val="E8E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3132" autoAdjust="0"/>
  </p:normalViewPr>
  <p:slideViewPr>
    <p:cSldViewPr>
      <p:cViewPr varScale="1">
        <p:scale>
          <a:sx n="140" d="100"/>
          <a:sy n="140" d="100"/>
        </p:scale>
        <p:origin x="1674" y="126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B0D6683-2055-4936-A03C-B8E6B2A908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8880C-47FD-41FE-B23E-16714764F1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EAB85-1AA7-4A1C-82A4-2A3AD942E25D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2022-11-09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9A6A8-FCEE-45C9-97D4-641569FA8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37E5B8-BA98-451D-87E7-E2F4413F6A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35A8D-88CA-443B-814E-416165282ADF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591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9688C6-5A19-4B42-9575-D847E9CBE7C7}" type="datetimeFigureOut">
              <a:rPr lang="ko-KR" altLang="en-US" smtClean="0"/>
              <a:pPr/>
              <a:t>2022-11-09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3348B-4077-49D5-AE8F-7F5DE348FB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86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350" y="1504950"/>
            <a:ext cx="58293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85850" y="2242202"/>
            <a:ext cx="4800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35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8849"/>
            <a:ext cx="76203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2802861" y="4857751"/>
            <a:ext cx="1252278" cy="188119"/>
          </a:xfrm>
          <a:prstGeom prst="rect">
            <a:avLst/>
          </a:prstGeom>
        </p:spPr>
        <p:txBody>
          <a:bodyPr vert="horz" lIns="27000" tIns="27000" rIns="27000" bIns="27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25" i="0" dirty="0">
                <a:latin typeface="맑은 고딕" panose="020B0503020000020004" pitchFamily="50" charset="-127"/>
                <a:ea typeface="맑은 고딕" panose="020B0503020000020004" pitchFamily="50" charset="-127"/>
                <a:cs typeface="Calibri Light" panose="020F0302020204030204" pitchFamily="34" charset="0"/>
              </a:rPr>
              <a:t>http://baelab.pusan.ac.kr</a:t>
            </a:r>
            <a:endParaRPr lang="ko-KR" altLang="en-US" sz="825" i="0" dirty="0">
              <a:latin typeface="맑은 고딕" panose="020B0503020000020004" pitchFamily="50" charset="-127"/>
              <a:ea typeface="맑은 고딕" panose="020B0503020000020004" pitchFamily="50" charset="-127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8849"/>
            <a:ext cx="643002" cy="2641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74" b="91781" l="4845" r="30283">
                        <a14:foregroundMark x1="14132" y1="27397" x2="20054" y2="70890"/>
                        <a14:foregroundMark x1="21803" y1="28425" x2="27725" y2="60274"/>
                        <a14:foregroundMark x1="26110" y1="63699" x2="25707" y2="67466"/>
                        <a14:foregroundMark x1="23419" y1="60274" x2="23822" y2="62329"/>
                        <a14:foregroundMark x1="18977" y1="35959" x2="19919" y2="38014"/>
                        <a14:foregroundMark x1="8883" y1="48973" x2="9017" y2="65411"/>
                        <a14:foregroundMark x1="12248" y1="41438" x2="11036" y2="44178"/>
                        <a14:foregroundMark x1="10902" y1="59589" x2="10902" y2="63014"/>
                        <a14:foregroundMark x1="16689" y1="79795" x2="20861" y2="863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" t="11476" r="68168" b="8907"/>
          <a:stretch/>
        </p:blipFill>
        <p:spPr>
          <a:xfrm>
            <a:off x="4860023" y="198004"/>
            <a:ext cx="212291" cy="2350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http://baelab.pusan.ac.kr</a:t>
            </a:r>
            <a:endParaRPr lang="ko-KR" altLang="en-US" sz="788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http://baelab.pusan.ac.kr</a:t>
            </a:r>
            <a:endParaRPr lang="ko-KR" altLang="en-US" sz="788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http://baelab.pusan.ac.kr</a:t>
            </a:r>
            <a:endParaRPr lang="ko-KR" altLang="en-US" sz="788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http://baelab.pusan.ac.kr</a:t>
            </a:r>
            <a:endParaRPr lang="ko-KR" altLang="en-US" sz="788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http://baelab.pusan.ac.kr</a:t>
            </a:r>
            <a:endParaRPr lang="ko-KR" altLang="en-US" sz="788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D6C3C-563F-4DF7-9681-6157715E0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/>
              <a:t>Gradient Descent and Backpropagation</a:t>
            </a:r>
            <a:endParaRPr lang="ko-KR" altLang="en-US" sz="2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107A23-E89E-4328-90DD-AFB46F026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2242202"/>
            <a:ext cx="4800600" cy="710548"/>
          </a:xfrm>
        </p:spPr>
        <p:txBody>
          <a:bodyPr/>
          <a:lstStyle/>
          <a:p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Prof. </a:t>
            </a:r>
            <a:r>
              <a:rPr lang="en-US" altLang="ko-KR" dirty="0" err="1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Hyerim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Bae</a:t>
            </a:r>
          </a:p>
          <a:p>
            <a:r>
              <a:rPr lang="en-US" altLang="ko-KR" sz="12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Department of Industrial Engineering, Pusan National University</a:t>
            </a:r>
          </a:p>
          <a:p>
            <a:r>
              <a:rPr lang="en-US" altLang="ko-KR" sz="8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hrbae@pusan.ac.kr</a:t>
            </a:r>
            <a:endParaRPr lang="ko-KR" altLang="en-US" sz="800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54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레이어의 가중치 변화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59310"/>
            <a:ext cx="6172200" cy="369927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Local gradient: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The final </a:t>
            </a:r>
            <a:r>
              <a:rPr lang="en-US" altLang="ko-KR" dirty="0" err="1"/>
              <a:t>ouput</a:t>
            </a:r>
            <a:r>
              <a:rPr lang="en-US" altLang="ko-KR" dirty="0"/>
              <a:t> </a:t>
            </a:r>
            <a:r>
              <a:rPr lang="en-US" altLang="ko-KR" i="1" dirty="0"/>
              <a:t>f</a:t>
            </a:r>
            <a:r>
              <a:rPr lang="en-US" altLang="ko-KR" dirty="0"/>
              <a:t>, depends on </a:t>
            </a:r>
            <a:r>
              <a:rPr lang="en-US" altLang="ko-KR" i="1" dirty="0" err="1"/>
              <a:t>s</a:t>
            </a:r>
            <a:r>
              <a:rPr lang="en-US" altLang="ko-KR" i="1" baseline="-25000" dirty="0" err="1"/>
              <a:t>i</a:t>
            </a:r>
            <a:r>
              <a:rPr lang="en-US" altLang="ko-KR" baseline="30000" dirty="0"/>
              <a:t>(</a:t>
            </a:r>
            <a:r>
              <a:rPr lang="en-US" altLang="ko-KR" i="1" baseline="30000" dirty="0"/>
              <a:t>j</a:t>
            </a:r>
            <a:r>
              <a:rPr lang="en-US" altLang="ko-KR" baseline="30000" dirty="0"/>
              <a:t>)</a:t>
            </a:r>
            <a:r>
              <a:rPr lang="en-US" altLang="ko-KR" dirty="0"/>
              <a:t> through of the summed inputs to the </a:t>
            </a:r>
            <a:r>
              <a:rPr lang="en-US" altLang="ko-KR" dirty="0" err="1"/>
              <a:t>sigmoids</a:t>
            </a:r>
            <a:r>
              <a:rPr lang="en-US" altLang="ko-KR" dirty="0"/>
              <a:t> in the (</a:t>
            </a:r>
            <a:r>
              <a:rPr lang="en-US" altLang="ko-KR" i="1" dirty="0"/>
              <a:t>j</a:t>
            </a:r>
            <a:r>
              <a:rPr lang="en-US" altLang="ko-KR" dirty="0"/>
              <a:t>+1)-</a:t>
            </a:r>
            <a:r>
              <a:rPr lang="en-US" altLang="ko-KR" dirty="0" err="1"/>
              <a:t>th</a:t>
            </a:r>
            <a:r>
              <a:rPr lang="en-US" altLang="ko-KR" dirty="0"/>
              <a:t> layer.</a:t>
            </a:r>
          </a:p>
          <a:p>
            <a:pPr marL="0" indent="0">
              <a:buNone/>
            </a:pPr>
            <a:endParaRPr lang="en-US" altLang="ko-KR" dirty="0">
              <a:sym typeface="Symbol" pitchFamily="18" charset="2"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1100" dirty="0"/>
              <a:t>               계산 필요</a:t>
            </a:r>
            <a:endParaRPr lang="en-US" altLang="ko-KR" sz="1100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D11E1A6-FE30-452B-A39C-9491508F3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502292"/>
              </p:ext>
            </p:extLst>
          </p:nvPr>
        </p:nvGraphicFramePr>
        <p:xfrm>
          <a:off x="990600" y="1200150"/>
          <a:ext cx="5183088" cy="169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3" imgW="4012920" imgH="1485720" progId="Equation.3">
                  <p:embed/>
                </p:oleObj>
              </mc:Choice>
              <mc:Fallback>
                <p:oleObj name="Equation" r:id="rId3" imgW="4012920" imgH="1485720" progId="Equation.3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00150"/>
                        <a:ext cx="5183088" cy="1696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C3E91A2-D4D6-408F-BC0B-31F3C8620A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220278"/>
              </p:ext>
            </p:extLst>
          </p:nvPr>
        </p:nvGraphicFramePr>
        <p:xfrm>
          <a:off x="762000" y="3521705"/>
          <a:ext cx="59412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5" imgW="431640" imgH="457200" progId="Equation.3">
                  <p:embed/>
                </p:oleObj>
              </mc:Choice>
              <mc:Fallback>
                <p:oleObj name="Equation" r:id="rId5" imgW="431640" imgH="457200" progId="Equation.3">
                  <p:embed/>
                  <p:pic>
                    <p:nvPicPr>
                      <p:cNvPr id="38" name="Object 5">
                        <a:extLst>
                          <a:ext uri="{FF2B5EF4-FFF2-40B4-BE49-F238E27FC236}">
                            <a16:creationId xmlns:a16="http://schemas.microsoft.com/office/drawing/2014/main" id="{A8F2E9A3-D820-4AF0-B54E-DEB8E6C4E8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21705"/>
                        <a:ext cx="594122" cy="628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5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레이어의 가중치 변화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59310"/>
            <a:ext cx="6172200" cy="3699273"/>
          </a:xfrm>
        </p:spPr>
        <p:txBody>
          <a:bodyPr>
            <a:normAutofit/>
          </a:bodyPr>
          <a:lstStyle/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 </a:t>
            </a:r>
            <a:r>
              <a:rPr lang="en-US" altLang="ko-KR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:                                         </a:t>
            </a:r>
            <a:r>
              <a:rPr lang="en-US" altLang="ko-KR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v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altLang="ko-KR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:</a:t>
            </a: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결론적으로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ym typeface="Symbol" pitchFamily="18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60153219-6213-4937-87C6-C2BC77ED9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608536"/>
              </p:ext>
            </p:extLst>
          </p:nvPr>
        </p:nvGraphicFramePr>
        <p:xfrm>
          <a:off x="1575048" y="959310"/>
          <a:ext cx="3707904" cy="1669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3" imgW="2806560" imgH="1269720" progId="Equation.DSMT4">
                  <p:embed/>
                </p:oleObj>
              </mc:Choice>
              <mc:Fallback>
                <p:oleObj name="Equation" r:id="rId3" imgW="2806560" imgH="1269720" progId="Equation.DSMT4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048" y="959310"/>
                        <a:ext cx="3707904" cy="16696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2AFE7191-BEF5-441F-922D-A63EB5186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781419"/>
              </p:ext>
            </p:extLst>
          </p:nvPr>
        </p:nvGraphicFramePr>
        <p:xfrm>
          <a:off x="1567087" y="2940134"/>
          <a:ext cx="602586" cy="46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Equation" r:id="rId5" imgW="583920" imgH="457200" progId="Equation.3">
                  <p:embed/>
                </p:oleObj>
              </mc:Choice>
              <mc:Fallback>
                <p:oleObj name="Equation" r:id="rId5" imgW="583920" imgH="457200" progId="Equation.3">
                  <p:embed/>
                  <p:pic>
                    <p:nvPicPr>
                      <p:cNvPr id="1638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087" y="2940134"/>
                        <a:ext cx="602586" cy="4691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0414F5BA-3E87-41BC-B2F9-63AFB84E3E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257606"/>
              </p:ext>
            </p:extLst>
          </p:nvPr>
        </p:nvGraphicFramePr>
        <p:xfrm>
          <a:off x="3048000" y="2909881"/>
          <a:ext cx="1420181" cy="49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7" imgW="1295280" imgH="457200" progId="Equation.3">
                  <p:embed/>
                </p:oleObj>
              </mc:Choice>
              <mc:Fallback>
                <p:oleObj name="Equation" r:id="rId7" imgW="1295280" imgH="457200" progId="Equation.3">
                  <p:embed/>
                  <p:pic>
                    <p:nvPicPr>
                      <p:cNvPr id="163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09881"/>
                        <a:ext cx="1420181" cy="49935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3E607C44-89D7-4980-89A6-44FED4F64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287175"/>
              </p:ext>
            </p:extLst>
          </p:nvPr>
        </p:nvGraphicFramePr>
        <p:xfrm>
          <a:off x="1888852" y="3757016"/>
          <a:ext cx="32146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9" imgW="2019240" imgH="457200" progId="Equation.DSMT4">
                  <p:embed/>
                </p:oleObj>
              </mc:Choice>
              <mc:Fallback>
                <p:oleObj name="Equation" r:id="rId9" imgW="2019240" imgH="457200" progId="Equation.DSMT4">
                  <p:embed/>
                  <p:pic>
                    <p:nvPicPr>
                      <p:cNvPr id="1638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852" y="3757016"/>
                        <a:ext cx="3214688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89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역전파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59310"/>
            <a:ext cx="6172200" cy="369927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Local gradient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의 재귀 방정식에 주목해야 함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역전파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에러는 출력 계층에서 입력 계층으로 역전파 됨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뒤쪽 레이어의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local gradient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는 앞쪽 레이어의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gradient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를 계산하는데 사용 됨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재귀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0">
              <a:buNone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ym typeface="Symbol" pitchFamily="18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56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학습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59310"/>
            <a:ext cx="6172200" cy="3699273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순전파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0">
              <a:buNone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ym typeface="Symbol" pitchFamily="18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F068BE40-A5FF-4FC1-BD03-CD8E95CE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99378"/>
            <a:ext cx="5486876" cy="2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03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학습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59310"/>
            <a:ext cx="6172200" cy="3699273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순전파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0">
              <a:buNone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ym typeface="Symbol" pitchFamily="18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CFDADE4-59B6-4F61-A85D-D0C9C038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76350"/>
            <a:ext cx="5413717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학습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59310"/>
            <a:ext cx="6172200" cy="3699273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순전파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0">
              <a:buNone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ym typeface="Symbol" pitchFamily="18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71F8CE-1A6A-418E-B5AF-75EF388B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8750"/>
            <a:ext cx="5364945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56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학습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59310"/>
            <a:ext cx="6172200" cy="3699273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순전파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0">
              <a:buNone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ym typeface="Symbol" pitchFamily="18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B4565F-6C00-4CE2-A982-A47FE7F5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1" y="1733550"/>
            <a:ext cx="5413717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29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학습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59310"/>
            <a:ext cx="6172200" cy="369927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손실 계산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0">
              <a:buNone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ym typeface="Symbol" pitchFamily="18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CC01C0-577B-4A3B-A9BC-7D30D382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6350"/>
            <a:ext cx="4953000" cy="31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5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학습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59310"/>
            <a:ext cx="6172200" cy="369927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역전파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dirty="0"/>
              <a:t>Update w5, w6, w7, w8</a:t>
            </a: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o-KR" altLang="en-US" dirty="0"/>
              <a:t>우리가 목적으로 하는 것은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Loss(MSE, </a:t>
            </a:r>
            <a:r>
              <a:rPr lang="en-US" altLang="ko-KR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dirty="0"/>
              <a:t>를 최소화</a:t>
            </a:r>
            <a:endParaRPr lang="en-US" altLang="ko-KR" dirty="0"/>
          </a:p>
          <a:p>
            <a:pPr lvl="1"/>
            <a:r>
              <a:rPr lang="ko-KR" altLang="en-US" dirty="0"/>
              <a:t>우리가</a:t>
            </a:r>
            <a:r>
              <a:rPr lang="en-US" altLang="ko-KR" dirty="0"/>
              <a:t> </a:t>
            </a:r>
            <a:r>
              <a:rPr lang="ko-KR" altLang="en-US" dirty="0"/>
              <a:t>찾고자 하는 것은 파라미터</a:t>
            </a:r>
            <a:r>
              <a:rPr lang="en-US" altLang="ko-KR" dirty="0"/>
              <a:t>(w)</a:t>
            </a:r>
            <a:endParaRPr lang="ko-KR" altLang="en-US" dirty="0"/>
          </a:p>
          <a:p>
            <a:pPr lvl="2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ym typeface="Symbol" pitchFamily="18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82F2B2-5B1E-408E-B33D-1684DE78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5" y="1428750"/>
            <a:ext cx="4745989" cy="17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1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학습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59310"/>
            <a:ext cx="6172200" cy="3699273"/>
          </a:xfrm>
        </p:spPr>
        <p:txBody>
          <a:bodyPr>
            <a:normAutofit/>
          </a:bodyPr>
          <a:lstStyle/>
          <a:p>
            <a:r>
              <a:rPr lang="en-US" altLang="ko-KR" dirty="0"/>
              <a:t>E</a:t>
            </a:r>
            <a:r>
              <a:rPr lang="ko-KR" altLang="en-US" dirty="0"/>
              <a:t>를 최소화하는 </a:t>
            </a:r>
            <a:r>
              <a:rPr lang="en-US" altLang="ko-KR" dirty="0"/>
              <a:t>w5</a:t>
            </a:r>
            <a:r>
              <a:rPr lang="ko-KR" altLang="en-US" dirty="0"/>
              <a:t>를 구하고 싶다면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ym typeface="Symbol" pitchFamily="18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723ADA-462D-448B-AC24-19680C23C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81150"/>
            <a:ext cx="633135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1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경사하강법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Gradient descent: </a:t>
            </a:r>
            <a:r>
              <a:rPr lang="ko-KR" altLang="en-US" dirty="0"/>
              <a:t>함수 값이 낮아지는 방향으로 독립 변수 값을 변형시켜가면서   함수 값을 최소로 만드는 독립 변수 값을 찾는 방법으로</a:t>
            </a:r>
            <a:r>
              <a:rPr lang="en-US" altLang="ko-KR" dirty="0"/>
              <a:t>,</a:t>
            </a:r>
            <a:r>
              <a:rPr lang="ko-KR" altLang="en-US" dirty="0"/>
              <a:t> 함수의 형태가 </a:t>
            </a:r>
            <a:r>
              <a:rPr lang="en-US" altLang="ko-KR" dirty="0"/>
              <a:t>convex</a:t>
            </a:r>
            <a:r>
              <a:rPr lang="ko-KR" altLang="en-US" dirty="0"/>
              <a:t>할 때 활용 가능</a:t>
            </a:r>
            <a:endParaRPr lang="en-US" altLang="ko-KR" dirty="0"/>
          </a:p>
          <a:p>
            <a:pPr marL="571500" lvl="1" indent="-228600"/>
            <a:r>
              <a:rPr lang="ko-KR" altLang="en-US" dirty="0"/>
              <a:t>대부분의 머신러닝 모델은 실제 값과 예측 값의 오차</a:t>
            </a:r>
            <a:r>
              <a:rPr lang="en-US" altLang="ko-KR" dirty="0"/>
              <a:t>(</a:t>
            </a:r>
            <a:r>
              <a:rPr lang="ko-KR" altLang="en-US" dirty="0"/>
              <a:t>손실</a:t>
            </a:r>
            <a:r>
              <a:rPr lang="en-US" altLang="ko-KR" dirty="0"/>
              <a:t>)</a:t>
            </a:r>
            <a:r>
              <a:rPr lang="ko-KR" altLang="en-US" dirty="0"/>
              <a:t>를 줄이는 것이 학습 목표</a:t>
            </a:r>
            <a:endParaRPr lang="en-US" altLang="ko-KR" dirty="0"/>
          </a:p>
          <a:p>
            <a:pPr marL="871537" lvl="2" indent="-228600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오차를 함수로 표현하고</a:t>
            </a:r>
            <a:r>
              <a:rPr lang="en-US" altLang="ko-KR" dirty="0"/>
              <a:t>(</a:t>
            </a:r>
            <a:r>
              <a:rPr lang="ko-KR" altLang="en-US" dirty="0"/>
              <a:t>손실함수</a:t>
            </a:r>
            <a:r>
              <a:rPr lang="en-US" altLang="ko-KR" dirty="0"/>
              <a:t>), </a:t>
            </a:r>
            <a:r>
              <a:rPr lang="ko-KR" altLang="en-US" dirty="0"/>
              <a:t>이 함수가 최소가 되게 하는 파라미터를 찾도록 학습</a:t>
            </a:r>
            <a:endParaRPr lang="en-US" altLang="ko-KR" dirty="0"/>
          </a:p>
          <a:p>
            <a:pPr marL="571500" lvl="1" indent="-228600"/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일반적으로 가장 많이 쓰이는 방법이 </a:t>
            </a:r>
            <a:r>
              <a:rPr lang="en-US" altLang="ko-KR" dirty="0"/>
              <a:t>Gradient descent</a:t>
            </a:r>
          </a:p>
          <a:p>
            <a:pPr marL="871537" lvl="2" indent="-228600"/>
            <a:r>
              <a:rPr lang="ko-KR" altLang="en-US" dirty="0"/>
              <a:t>함수의 기울기를 이용하여 파라미터를 </a:t>
            </a:r>
            <a:r>
              <a:rPr lang="ko-KR" altLang="en-US" b="1" dirty="0"/>
              <a:t>어느 방향으로 </a:t>
            </a:r>
            <a:r>
              <a:rPr lang="ko-KR" altLang="en-US" dirty="0"/>
              <a:t>업데이트해야 최소값이 되는지 반복적 탐색</a:t>
            </a:r>
            <a:endParaRPr lang="en-US" altLang="ko-KR" dirty="0"/>
          </a:p>
          <a:p>
            <a:pPr marL="1214437" lvl="3" indent="-228600"/>
            <a:endParaRPr lang="en-US" altLang="ko-KR" dirty="0"/>
          </a:p>
          <a:p>
            <a:pPr marL="1214437" lvl="3" indent="-228600"/>
            <a:endParaRPr lang="en-US" altLang="ko-KR" dirty="0"/>
          </a:p>
          <a:p>
            <a:pPr marL="271462" indent="-228600"/>
            <a:r>
              <a:rPr lang="en-US" altLang="ko-KR" dirty="0"/>
              <a:t>Convex</a:t>
            </a:r>
            <a:r>
              <a:rPr lang="ko-KR" altLang="en-US" dirty="0"/>
              <a:t>한 함수의 최소값을 찾을 때 </a:t>
            </a:r>
            <a:r>
              <a:rPr lang="en-US" altLang="ko-KR" dirty="0"/>
              <a:t>‘</a:t>
            </a:r>
            <a:r>
              <a:rPr lang="ko-KR" altLang="en-US" dirty="0"/>
              <a:t>기울기</a:t>
            </a:r>
            <a:r>
              <a:rPr lang="en-US" altLang="ko-KR" dirty="0"/>
              <a:t>=0’</a:t>
            </a:r>
            <a:r>
              <a:rPr lang="ko-KR" altLang="en-US" dirty="0"/>
              <a:t>인 지점을 찾지 않는 이유</a:t>
            </a:r>
            <a:endParaRPr lang="en-US" altLang="ko-KR" dirty="0"/>
          </a:p>
          <a:p>
            <a:pPr lvl="1"/>
            <a:r>
              <a:rPr lang="ko-KR" altLang="en-US" dirty="0"/>
              <a:t>실제 분석에서 보게 되는 함수들은 그 형태가 매우 복잡해 미분 계수와 그 근을 찾는 것이 어려움</a:t>
            </a:r>
            <a:endParaRPr lang="en-US" altLang="ko-KR" dirty="0"/>
          </a:p>
          <a:p>
            <a:pPr lvl="1"/>
            <a:r>
              <a:rPr lang="ko-KR" altLang="en-US" dirty="0"/>
              <a:t>미분계수 계산 과정을 컴퓨터로 구현하는 것보다 </a:t>
            </a:r>
            <a:r>
              <a:rPr lang="ko-KR" altLang="en-US" dirty="0" err="1"/>
              <a:t>경사하강법을</a:t>
            </a:r>
            <a:r>
              <a:rPr lang="ko-KR" altLang="en-US" dirty="0"/>
              <a:t> 구현하는 것이 훨씬 쉬움</a:t>
            </a:r>
            <a:endParaRPr lang="en-US" altLang="ko-KR" dirty="0"/>
          </a:p>
          <a:p>
            <a:pPr lvl="1"/>
            <a:r>
              <a:rPr lang="ko-KR" altLang="en-US" dirty="0"/>
              <a:t>데이터 양이 매우 많을 경우 </a:t>
            </a:r>
            <a:r>
              <a:rPr lang="ko-KR" altLang="en-US" dirty="0" err="1"/>
              <a:t>경사하강법과</a:t>
            </a:r>
            <a:r>
              <a:rPr lang="ko-KR" altLang="en-US" dirty="0"/>
              <a:t> 같은 순차적인 방법이 효율적</a:t>
            </a:r>
            <a:endParaRPr lang="en-US" altLang="ko-KR" dirty="0"/>
          </a:p>
          <a:p>
            <a:pPr marL="571500" lvl="1" indent="-228600"/>
            <a:endParaRPr lang="en-US" altLang="ko-KR" dirty="0"/>
          </a:p>
          <a:p>
            <a:pPr marL="642937" lvl="2" indent="0">
              <a:buNone/>
            </a:pPr>
            <a:endParaRPr lang="en-US" altLang="ko-KR" dirty="0"/>
          </a:p>
          <a:p>
            <a:pPr marL="871537" lvl="2" indent="-228600">
              <a:buFont typeface="+mj-lt"/>
              <a:buAutoNum type="arabicPeriod"/>
            </a:pP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864041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학습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59310"/>
            <a:ext cx="6172200" cy="369927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ym typeface="Symbol" pitchFamily="18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89891-E1A9-49D5-A012-BE1289D2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38409"/>
            <a:ext cx="5450092" cy="334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4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학습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59310"/>
            <a:ext cx="6172200" cy="369927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ym typeface="Symbol" pitchFamily="18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20E04-AEB5-4CD4-AACD-A2EB9120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90317"/>
            <a:ext cx="4968671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39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학습 예시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9E2563-DC3A-4675-9D0D-1F23BD6F1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959310"/>
                <a:ext cx="6172200" cy="369927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Now, update w1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9E2563-DC3A-4675-9D0D-1F23BD6F1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959310"/>
                <a:ext cx="6172200" cy="36992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06BFFB3-D0A9-4AE8-93E6-C63E4AD2E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4" y="2495550"/>
            <a:ext cx="5462489" cy="19325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87DAE3-59F8-4EF4-A140-78FC2426D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123950"/>
            <a:ext cx="2816225" cy="110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학습 예시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EEA51D-11C4-4CDE-958F-0EC4EB885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52550"/>
            <a:ext cx="5639289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95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학습 예시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EEA51D-11C4-4CDE-958F-0EC4EB885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52550"/>
            <a:ext cx="5639289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경사하강법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9E2563-DC3A-4675-9D0D-1F23BD6F1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경사하강법 알고리즘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대한 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convex</a:t>
                </a:r>
                <a:r>
                  <a:rPr lang="ko-KR" altLang="en-US" dirty="0"/>
                  <a:t>하다고 가정하면 아래와 같이 해석 가능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함수의 기울기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가 작아질수록 </a:t>
                </a:r>
                <a:r>
                  <a:rPr lang="ko-KR" altLang="en-US" dirty="0" err="1"/>
                  <a:t>함수값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dirty="0"/>
                  <a:t>가 </a:t>
                </a:r>
                <a:r>
                  <a:rPr lang="ko-KR" altLang="en-US" dirty="0" err="1"/>
                  <a:t>작아짐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함수의 기울기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가 커질수록 </a:t>
                </a:r>
                <a:r>
                  <a:rPr lang="ko-KR" altLang="en-US" dirty="0" err="1"/>
                  <a:t>함수값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dirty="0"/>
                  <a:t>가 </a:t>
                </a:r>
                <a:r>
                  <a:rPr lang="ko-KR" altLang="en-US" dirty="0" err="1"/>
                  <a:t>작아짐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함수의 기울기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r>
                  <a:rPr lang="ko-KR" altLang="en-US" dirty="0"/>
                  <a:t>의 절대값이 클수록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dirty="0"/>
                  <a:t>가 최소가 되는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dirty="0"/>
                  <a:t>와 멀리 떨어짐 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685800" lvl="2" indent="0">
                  <a:buNone/>
                </a:pPr>
                <a:r>
                  <a:rPr lang="ko-KR" altLang="en-US" dirty="0">
                    <a:solidFill>
                      <a:srgbClr val="C00000"/>
                    </a:solidFill>
                  </a:rPr>
                  <a:t>즉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, Gradient descent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는 특정 포인트에서 함수 기울기의 부호가 양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(+)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이라면 음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(-)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의 방향으로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반대로 함수 기울기의 부호가 음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(-)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이라면 양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(+)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의 방향으로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를 옮겨가며 계산하는 것을 반복하다 보면 최적의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에 수렴한다는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idea</a:t>
                </a:r>
              </a:p>
              <a:p>
                <a:pPr marL="685800" lvl="2" indent="0">
                  <a:buNone/>
                </a:pPr>
                <a:endParaRPr lang="en-US" altLang="ko-KR" dirty="0"/>
              </a:p>
              <a:p>
                <a:pPr marL="871537" lvl="2" indent="-228600">
                  <a:buFont typeface="+mj-lt"/>
                  <a:buAutoNum type="arabicPeriod"/>
                </a:pPr>
                <a:endParaRPr lang="en-US" altLang="ko-KR" sz="105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9E2563-DC3A-4675-9D0D-1F23BD6F1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" r="-8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AF86E25-4526-464F-9B0E-9E4727CA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878151"/>
            <a:ext cx="5562600" cy="18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0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</a:t>
            </a:r>
            <a:r>
              <a:rPr lang="ko-KR" altLang="en-US" dirty="0"/>
              <a:t>의 학습</a:t>
            </a:r>
            <a:r>
              <a:rPr lang="en-US" altLang="ko-KR" dirty="0"/>
              <a:t>(</a:t>
            </a:r>
            <a:r>
              <a:rPr lang="ko-KR" altLang="en-US" dirty="0"/>
              <a:t>인공신경망의 학습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Deep-learning(</a:t>
            </a:r>
            <a:r>
              <a:rPr lang="ko-KR" altLang="en-US" dirty="0"/>
              <a:t>딥러닝</a:t>
            </a:r>
            <a:r>
              <a:rPr lang="en-US" altLang="ko-KR" dirty="0"/>
              <a:t>): </a:t>
            </a:r>
            <a:r>
              <a:rPr lang="ko-KR" altLang="en-US" dirty="0"/>
              <a:t>노드가 서로 연결돼 있는 신경망 구조를 바탕으로 </a:t>
            </a:r>
            <a:r>
              <a:rPr lang="ko-KR" altLang="en-US" dirty="0" err="1"/>
              <a:t>입력층</a:t>
            </a:r>
            <a:r>
              <a:rPr lang="en-US" altLang="ko-KR" dirty="0"/>
              <a:t>(input layer), 1</a:t>
            </a:r>
            <a:r>
              <a:rPr lang="ko-KR" altLang="en-US" dirty="0"/>
              <a:t>개 이상의 </a:t>
            </a:r>
            <a:r>
              <a:rPr lang="ko-KR" altLang="en-US" dirty="0" err="1"/>
              <a:t>은닉층</a:t>
            </a:r>
            <a:r>
              <a:rPr lang="en-US" altLang="ko-KR" dirty="0"/>
              <a:t>(hidden layer), </a:t>
            </a:r>
            <a:r>
              <a:rPr lang="ko-KR" altLang="en-US" dirty="0" err="1"/>
              <a:t>출력층</a:t>
            </a:r>
            <a:r>
              <a:rPr lang="en-US" altLang="ko-KR" dirty="0"/>
              <a:t>(output layer)</a:t>
            </a:r>
            <a:r>
              <a:rPr lang="ko-KR" altLang="en-US" dirty="0"/>
              <a:t>에서의 오차를 기반으로 각 노드</a:t>
            </a:r>
            <a:r>
              <a:rPr lang="en-US" altLang="ko-KR" dirty="0"/>
              <a:t>(</a:t>
            </a:r>
            <a:r>
              <a:rPr lang="ko-KR" altLang="en-US" dirty="0"/>
              <a:t>뉴런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를 학습하는 머신러닝의 한 분야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은닉층을 깊게</a:t>
            </a:r>
            <a:r>
              <a:rPr lang="en-US" altLang="ko-KR" dirty="0"/>
              <a:t>(Deep) </a:t>
            </a:r>
            <a:r>
              <a:rPr lang="ko-KR" altLang="en-US" dirty="0"/>
              <a:t>쌓을수록 정확도가 높아진다고 하여 </a:t>
            </a:r>
            <a:r>
              <a:rPr lang="en-US" altLang="ko-KR" dirty="0"/>
              <a:t>Deep-learning</a:t>
            </a:r>
            <a:r>
              <a:rPr lang="ko-KR" altLang="en-US" dirty="0"/>
              <a:t>이라 불림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인공신경망의 학습</a:t>
            </a:r>
            <a:endParaRPr lang="en-US" altLang="ko-KR" dirty="0"/>
          </a:p>
          <a:p>
            <a:pPr marL="571500" lvl="1" indent="-228600">
              <a:buFont typeface="+mj-lt"/>
              <a:buAutoNum type="arabicPeriod"/>
            </a:pPr>
            <a:r>
              <a:rPr lang="en-US" altLang="ko-KR" dirty="0"/>
              <a:t>Feed</a:t>
            </a:r>
            <a:r>
              <a:rPr lang="ko-KR" altLang="en-US" dirty="0"/>
              <a:t> </a:t>
            </a:r>
            <a:r>
              <a:rPr lang="en-US" altLang="ko-KR" dirty="0"/>
              <a:t>forward(</a:t>
            </a:r>
            <a:r>
              <a:rPr lang="ko-KR" altLang="en-US" dirty="0" err="1"/>
              <a:t>순전파</a:t>
            </a:r>
            <a:r>
              <a:rPr lang="en-US" altLang="ko-KR" dirty="0"/>
              <a:t>)</a:t>
            </a:r>
          </a:p>
          <a:p>
            <a:pPr marL="571500" lvl="1" indent="-228600">
              <a:buFont typeface="+mj-lt"/>
              <a:buAutoNum type="arabicPeriod"/>
            </a:pPr>
            <a:r>
              <a:rPr lang="ko-KR" altLang="en-US" dirty="0"/>
              <a:t>손실 계산</a:t>
            </a:r>
            <a:endParaRPr lang="en-US" altLang="ko-KR" dirty="0"/>
          </a:p>
          <a:p>
            <a:pPr marL="571500" lvl="1" indent="-228600">
              <a:buFont typeface="+mj-lt"/>
              <a:buAutoNum type="arabicPeriod"/>
            </a:pPr>
            <a:r>
              <a:rPr lang="en-US" altLang="ko-KR" dirty="0"/>
              <a:t>Backpropagation(</a:t>
            </a:r>
            <a:r>
              <a:rPr lang="ko-KR" altLang="en-US" dirty="0"/>
              <a:t>역전파</a:t>
            </a:r>
            <a:r>
              <a:rPr lang="en-US" altLang="ko-KR" dirty="0"/>
              <a:t>)</a:t>
            </a:r>
            <a:r>
              <a:rPr lang="ko-KR" altLang="en-US" dirty="0"/>
              <a:t>를 통한 가중치 업데이트</a:t>
            </a:r>
            <a:endParaRPr lang="en-US" altLang="ko-KR" dirty="0"/>
          </a:p>
          <a:p>
            <a:pPr marL="571500" lvl="1" indent="-2286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6ED3E0-A3FF-4919-A6F5-2D4E9000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45542"/>
            <a:ext cx="4603845" cy="190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1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순전파</a:t>
            </a:r>
            <a:r>
              <a:rPr lang="en-US" altLang="ko-KR" dirty="0"/>
              <a:t>(Feed forward)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9E2563-DC3A-4675-9D0D-1F23BD6F1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sz="1050" dirty="0"/>
                  <a:t>Feed forward: </a:t>
                </a:r>
                <a:r>
                  <a:rPr lang="ko-KR" altLang="en-US" sz="1050" dirty="0" err="1"/>
                  <a:t>입력층</a:t>
                </a:r>
                <a:r>
                  <a:rPr lang="en-US" altLang="ko-KR" sz="1050" dirty="0"/>
                  <a:t>(input layer)</a:t>
                </a:r>
                <a:r>
                  <a:rPr lang="ko-KR" altLang="en-US" sz="1050" dirty="0"/>
                  <a:t>으로 데이터가 입력되고</a:t>
                </a:r>
                <a:r>
                  <a:rPr lang="en-US" altLang="ko-KR" sz="1050" dirty="0"/>
                  <a:t>, 1</a:t>
                </a:r>
                <a:r>
                  <a:rPr lang="ko-KR" altLang="en-US" sz="1050" dirty="0"/>
                  <a:t>개 이상으로 구성되는 </a:t>
                </a:r>
                <a:r>
                  <a:rPr lang="ko-KR" altLang="en-US" sz="1050" dirty="0" err="1"/>
                  <a:t>은닉층</a:t>
                </a:r>
                <a:r>
                  <a:rPr lang="en-US" altLang="ko-KR" sz="1050" dirty="0"/>
                  <a:t>(hidden layer)</a:t>
                </a:r>
                <a:r>
                  <a:rPr lang="ko-KR" altLang="en-US" sz="1050" dirty="0"/>
                  <a:t>를 거쳐서 마지막에 있는 출력 층</a:t>
                </a:r>
                <a:r>
                  <a:rPr lang="en-US" altLang="ko-KR" sz="1050" dirty="0"/>
                  <a:t>(</a:t>
                </a:r>
                <a:r>
                  <a:rPr lang="en-US" altLang="ko-KR" sz="1050" dirty="0" err="1"/>
                  <a:t>ouput</a:t>
                </a:r>
                <a:r>
                  <a:rPr lang="en-US" altLang="ko-KR" sz="1050" dirty="0"/>
                  <a:t> layer)</a:t>
                </a:r>
                <a:r>
                  <a:rPr lang="ko-KR" altLang="en-US" sz="1050" dirty="0"/>
                  <a:t>으로 출력 값을 내보내는 과정</a:t>
                </a:r>
                <a:endParaRPr lang="en-US" altLang="ko-KR" sz="1050" dirty="0"/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lvl="1"/>
                <a:r>
                  <a:rPr lang="en-US" altLang="ko-KR" sz="1000" dirty="0"/>
                  <a:t>Notation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l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hidden layer</a:t>
                </a:r>
                <a:r>
                  <a:rPr lang="ko-KR" altLang="en-US" dirty="0"/>
                  <a:t>를 향하며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노드에서 다음 층의 </a:t>
                </a:r>
                <a:r>
                  <a:rPr lang="en-US" altLang="ko-KR" dirty="0"/>
                  <a:t>j</a:t>
                </a:r>
                <a:r>
                  <a:rPr lang="ko-KR" altLang="en-US" dirty="0" err="1"/>
                  <a:t>번재</a:t>
                </a:r>
                <a:r>
                  <a:rPr lang="ko-KR" altLang="en-US" dirty="0"/>
                  <a:t> 노드로 전달되는 신호를 조절하는 가중치</a:t>
                </a:r>
                <a:r>
                  <a:rPr lang="en-US" altLang="ko-KR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dirty="0"/>
                  <a:t>째 </a:t>
                </a:r>
                <a:r>
                  <a:rPr lang="en-US" altLang="ko-KR" dirty="0"/>
                  <a:t>hidden layer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노드에 적용되는 </a:t>
                </a:r>
                <a:r>
                  <a:rPr lang="en-US" altLang="ko-KR" dirty="0"/>
                  <a:t>bias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dirty="0"/>
                  <a:t>째 </a:t>
                </a:r>
                <a:r>
                  <a:rPr lang="en-US" altLang="ko-KR" dirty="0"/>
                  <a:t>hidden layer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노드의 </a:t>
                </a:r>
                <a:r>
                  <a:rPr lang="ko-KR" altLang="en-US" dirty="0" err="1"/>
                  <a:t>가중합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dirty="0"/>
                  <a:t>째 </a:t>
                </a:r>
                <a:r>
                  <a:rPr lang="en-US" altLang="ko-KR" dirty="0"/>
                  <a:t>hidden layer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노드의 </a:t>
                </a:r>
                <a:r>
                  <a:rPr lang="ko-KR" altLang="en-US" dirty="0" err="1"/>
                  <a:t>출력값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lvl="1"/>
                <a:r>
                  <a:rPr lang="ko-KR" altLang="en-US" sz="1000" dirty="0"/>
                  <a:t>순전파 과정</a:t>
                </a:r>
                <a:endParaRPr lang="en-US" altLang="ko-KR" sz="1000" dirty="0"/>
              </a:p>
              <a:p>
                <a:pPr lvl="2"/>
                <a:r>
                  <a:rPr lang="ko-KR" altLang="en-US" dirty="0" err="1"/>
                  <a:t>입력층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별도의 활성화함수를 적용하지 않고 입력 값 그대로 출력으로 내보내는 것이 일반적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 err="1"/>
                  <a:t>은닉층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각 노드로 향하는 </a:t>
                </a:r>
                <a:r>
                  <a:rPr lang="ko-KR" altLang="en-US" dirty="0" err="1"/>
                  <a:t>입력값과</a:t>
                </a:r>
                <a:r>
                  <a:rPr lang="ko-KR" altLang="en-US" dirty="0"/>
                  <a:t> 가중치들의 </a:t>
                </a:r>
                <a:r>
                  <a:rPr lang="ko-KR" altLang="en-US" b="1" dirty="0"/>
                  <a:t>가중합</a:t>
                </a:r>
                <a:r>
                  <a:rPr lang="ko-KR" altLang="en-US" dirty="0"/>
                  <a:t>을 계산하고</a:t>
                </a:r>
                <a:r>
                  <a:rPr lang="en-US" altLang="ko-KR" dirty="0"/>
                  <a:t>, </a:t>
                </a:r>
                <a:r>
                  <a:rPr lang="ko-KR" altLang="en-US" b="1" dirty="0"/>
                  <a:t>활성화 함수 </a:t>
                </a:r>
                <a:r>
                  <a:rPr lang="ko-KR" altLang="en-US" dirty="0"/>
                  <a:t>통과</a:t>
                </a:r>
                <a:endParaRPr lang="en-US" altLang="ko-KR" dirty="0"/>
              </a:p>
              <a:p>
                <a:pPr lvl="2"/>
                <a:r>
                  <a:rPr lang="ko-KR" altLang="en-US" dirty="0" err="1"/>
                  <a:t>출력층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은닉층과 동일하게 </a:t>
                </a:r>
                <a:r>
                  <a:rPr lang="ko-KR" altLang="en-US" dirty="0" err="1"/>
                  <a:t>입력값과</a:t>
                </a:r>
                <a:r>
                  <a:rPr lang="ko-KR" altLang="en-US" dirty="0"/>
                  <a:t> 가중치들의 </a:t>
                </a:r>
                <a:r>
                  <a:rPr lang="ko-KR" altLang="en-US" b="1" dirty="0"/>
                  <a:t>가중합</a:t>
                </a:r>
                <a:r>
                  <a:rPr lang="ko-KR" altLang="en-US" dirty="0"/>
                  <a:t>을 계산하고 </a:t>
                </a:r>
                <a:r>
                  <a:rPr lang="ko-KR" altLang="en-US" b="1" dirty="0"/>
                  <a:t>활성화 함수</a:t>
                </a:r>
                <a:r>
                  <a:rPr lang="ko-KR" altLang="en-US" dirty="0"/>
                  <a:t> 통과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9E2563-DC3A-4675-9D0D-1F23BD6F1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BF79CDFB-24B9-4FB5-AE1E-E85A9D6D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349886"/>
            <a:ext cx="3698314" cy="135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6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손실 계산</a:t>
            </a:r>
            <a:endParaRPr lang="en-US" altLang="ko-KR" dirty="0"/>
          </a:p>
          <a:p>
            <a:pPr lvl="1"/>
            <a:r>
              <a:rPr lang="ko-KR" altLang="en-US" dirty="0"/>
              <a:t>신경망을 통해 결국 우리가 학습시키고자 하는 것은 주어진 데이터의 실제 </a:t>
            </a:r>
            <a:r>
              <a:rPr lang="en-US" altLang="ko-KR" dirty="0"/>
              <a:t>target</a:t>
            </a:r>
            <a:r>
              <a:rPr lang="ko-KR" altLang="en-US" dirty="0"/>
              <a:t>값과 동일하게 출력하는 것</a:t>
            </a:r>
            <a:endParaRPr lang="en-US" altLang="ko-KR" dirty="0"/>
          </a:p>
          <a:p>
            <a:pPr lvl="2"/>
            <a:r>
              <a:rPr lang="ko-KR" altLang="en-US" dirty="0"/>
              <a:t>실제 </a:t>
            </a:r>
            <a:r>
              <a:rPr lang="en-US" altLang="ko-KR" dirty="0"/>
              <a:t>target </a:t>
            </a:r>
            <a:r>
              <a:rPr lang="ko-KR" altLang="en-US" dirty="0"/>
              <a:t>값과 모델이 출력한 값의 차이를 손실로 정의하고</a:t>
            </a:r>
            <a:r>
              <a:rPr lang="en-US" altLang="ko-KR" dirty="0"/>
              <a:t>, </a:t>
            </a:r>
            <a:r>
              <a:rPr lang="ko-KR" altLang="en-US" dirty="0"/>
              <a:t>해당 손실을 나타내는 </a:t>
            </a:r>
            <a:r>
              <a:rPr lang="ko-KR" altLang="en-US" b="1" dirty="0">
                <a:solidFill>
                  <a:srgbClr val="C00000"/>
                </a:solidFill>
              </a:rPr>
              <a:t>손실함수가 최소가 되도록 학습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손실함수</a:t>
            </a:r>
            <a:r>
              <a:rPr lang="en-US" altLang="ko-KR" dirty="0"/>
              <a:t>: </a:t>
            </a:r>
            <a:r>
              <a:rPr lang="ko-KR" altLang="en-US" dirty="0"/>
              <a:t>상황에 따라 사용자가 정의할 수 있으며 일반적으로 </a:t>
            </a:r>
            <a:r>
              <a:rPr lang="en-US" altLang="ko-KR" dirty="0"/>
              <a:t>MSE, Cross-entropy</a:t>
            </a:r>
            <a:r>
              <a:rPr lang="ko-KR" altLang="en-US" dirty="0"/>
              <a:t>와 같은 함수들을 사용</a:t>
            </a:r>
            <a:endParaRPr lang="en-US" altLang="ko-KR" dirty="0"/>
          </a:p>
          <a:p>
            <a:pPr lvl="2"/>
            <a:r>
              <a:rPr lang="ko-KR" altLang="en-US" dirty="0"/>
              <a:t>연속적인 값을 예측할 경우</a:t>
            </a:r>
            <a:r>
              <a:rPr lang="en-US" altLang="ko-KR" dirty="0"/>
              <a:t>: MSE</a:t>
            </a:r>
          </a:p>
          <a:p>
            <a:pPr lvl="2"/>
            <a:r>
              <a:rPr lang="ko-KR" altLang="en-US" dirty="0"/>
              <a:t>분류 결과를 예측할 경우</a:t>
            </a:r>
            <a:r>
              <a:rPr lang="en-US" altLang="ko-KR" dirty="0"/>
              <a:t>: Cross-entropy</a:t>
            </a:r>
          </a:p>
          <a:p>
            <a:pPr lvl="2"/>
            <a:endParaRPr lang="en-US" altLang="ko-KR" sz="800" dirty="0"/>
          </a:p>
          <a:p>
            <a:pPr marL="0" indent="0">
              <a:buNone/>
            </a:pPr>
            <a:endParaRPr lang="en-US" altLang="ko-KR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38D528-0A97-4929-AA68-4EF099FE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71750"/>
            <a:ext cx="5886450" cy="20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7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역전파</a:t>
            </a:r>
            <a:r>
              <a:rPr lang="en-US" altLang="ko-KR" dirty="0"/>
              <a:t>(Backpropagation)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손실함수의 최소값을 찾기 위해서는 모든 </a:t>
            </a:r>
            <a:r>
              <a:rPr lang="en-US" altLang="ko-KR" dirty="0"/>
              <a:t>weight</a:t>
            </a:r>
            <a:r>
              <a:rPr lang="ko-KR" altLang="en-US" dirty="0"/>
              <a:t>들에 대해 </a:t>
            </a:r>
            <a:r>
              <a:rPr lang="ko-KR" altLang="en-US" dirty="0" err="1"/>
              <a:t>편미분</a:t>
            </a:r>
            <a:r>
              <a:rPr lang="ko-KR" altLang="en-US" dirty="0"/>
              <a:t> 값을 계산해야 하는데</a:t>
            </a:r>
            <a:r>
              <a:rPr lang="en-US" altLang="ko-KR" dirty="0"/>
              <a:t>, MLP</a:t>
            </a:r>
            <a:r>
              <a:rPr lang="ko-KR" altLang="en-US" dirty="0"/>
              <a:t>의 경우 </a:t>
            </a:r>
            <a:r>
              <a:rPr lang="en-US" altLang="ko-KR" dirty="0"/>
              <a:t>weight</a:t>
            </a:r>
            <a:r>
              <a:rPr lang="ko-KR" altLang="en-US" dirty="0"/>
              <a:t>의 수가 매우 많아 계산이 어려움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Backpropagation: </a:t>
            </a:r>
            <a:r>
              <a:rPr lang="ko-KR" altLang="en-US" dirty="0"/>
              <a:t>각각의 </a:t>
            </a:r>
            <a:r>
              <a:rPr lang="en-US" altLang="ko-KR" dirty="0"/>
              <a:t>weight</a:t>
            </a:r>
            <a:r>
              <a:rPr lang="ko-KR" altLang="en-US" dirty="0"/>
              <a:t>들에 대한 </a:t>
            </a:r>
            <a:r>
              <a:rPr lang="ko-KR" altLang="en-US" b="1" dirty="0" err="1"/>
              <a:t>편미분을</a:t>
            </a:r>
            <a:r>
              <a:rPr lang="ko-KR" altLang="en-US" b="1" dirty="0"/>
              <a:t> 효율적으로</a:t>
            </a:r>
            <a:r>
              <a:rPr lang="ko-KR" altLang="en-US" dirty="0"/>
              <a:t> 구하기 위해 </a:t>
            </a:r>
            <a:r>
              <a:rPr lang="en-US" altLang="ko-KR" dirty="0"/>
              <a:t>chain rule</a:t>
            </a:r>
            <a:r>
              <a:rPr lang="ko-KR" altLang="en-US" dirty="0"/>
              <a:t>을 사용한 방법론으로</a:t>
            </a:r>
            <a:r>
              <a:rPr lang="en-US" altLang="ko-KR" dirty="0"/>
              <a:t>, </a:t>
            </a:r>
            <a:r>
              <a:rPr lang="ko-KR" altLang="en-US" dirty="0"/>
              <a:t>모델의 가장 끝단인 </a:t>
            </a:r>
            <a:r>
              <a:rPr lang="ko-KR" altLang="en-US" dirty="0" err="1"/>
              <a:t>출력층</a:t>
            </a:r>
            <a:r>
              <a:rPr lang="ko-KR" altLang="en-US" dirty="0"/>
              <a:t> 방향에서 한번 </a:t>
            </a:r>
            <a:r>
              <a:rPr lang="ko-KR" altLang="en-US" dirty="0" err="1"/>
              <a:t>편미분</a:t>
            </a:r>
            <a:r>
              <a:rPr lang="ko-KR" altLang="en-US" dirty="0"/>
              <a:t> 값을 구하면 역방향 계산을 통해 모든 가중치들에 대한 </a:t>
            </a:r>
            <a:r>
              <a:rPr lang="ko-KR" altLang="en-US" dirty="0" err="1"/>
              <a:t>편미분</a:t>
            </a:r>
            <a:r>
              <a:rPr lang="ko-KR" altLang="en-US" dirty="0"/>
              <a:t> 값을 쉽게 구할 수 있음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791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역전파</a:t>
            </a:r>
            <a:r>
              <a:rPr lang="en-US" altLang="ko-KR" dirty="0"/>
              <a:t>(Backpropagation)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Gradient of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altLang="ko-KR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</a:t>
            </a:r>
            <a:r>
              <a:rPr lang="en-US" altLang="ko-KR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</a:t>
            </a:r>
            <a:r>
              <a:rPr lang="en-US" altLang="ko-KR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j</a:t>
            </a:r>
            <a:r>
              <a:rPr lang="en-US" altLang="ko-KR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sym typeface="Symbol" pitchFamily="18" charset="2"/>
              </a:rPr>
              <a:t>Weight update: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54365A-0760-4BA3-BBD6-14CB49F0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971550"/>
            <a:ext cx="4114800" cy="2106134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156F2FD-6F4F-44FE-8099-8CF4BC6B8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639859"/>
              </p:ext>
            </p:extLst>
          </p:nvPr>
        </p:nvGraphicFramePr>
        <p:xfrm>
          <a:off x="2286000" y="3921900"/>
          <a:ext cx="2430270" cy="337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4" imgW="1739880" imgH="241200" progId="Equation.3">
                  <p:embed/>
                </p:oleObj>
              </mc:Choice>
              <mc:Fallback>
                <p:oleObj name="Equation" r:id="rId4" imgW="1739880" imgH="241200" progId="Equation.3">
                  <p:embed/>
                  <p:pic>
                    <p:nvPicPr>
                      <p:cNvPr id="133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21900"/>
                        <a:ext cx="2430270" cy="3379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10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레이어의 가중치 변화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Local gradient: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sym typeface="Symbol" pitchFamily="18" charset="2"/>
              </a:rPr>
              <a:t>Weight update: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100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CC1C080D-DB2B-4763-9B4B-3A68E0495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461676"/>
              </p:ext>
            </p:extLst>
          </p:nvPr>
        </p:nvGraphicFramePr>
        <p:xfrm>
          <a:off x="2133600" y="1285866"/>
          <a:ext cx="2343150" cy="1122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3" imgW="1371600" imgH="660240" progId="Equation.DSMT4">
                  <p:embed/>
                </p:oleObj>
              </mc:Choice>
              <mc:Fallback>
                <p:oleObj name="Equation" r:id="rId3" imgW="1371600" imgH="660240" progId="Equation.DSMT4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85866"/>
                        <a:ext cx="2343150" cy="112275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FD8435A6-2EBF-4668-BC70-3A5C98623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410722"/>
              </p:ext>
            </p:extLst>
          </p:nvPr>
        </p:nvGraphicFramePr>
        <p:xfrm>
          <a:off x="1376362" y="3624866"/>
          <a:ext cx="4520804" cy="46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5" imgW="2476440" imgH="253800" progId="Equation.3">
                  <p:embed/>
                </p:oleObj>
              </mc:Choice>
              <mc:Fallback>
                <p:oleObj name="Equation" r:id="rId5" imgW="2476440" imgH="253800" progId="Equation.3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2" y="3624866"/>
                        <a:ext cx="4520804" cy="4655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88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23175</TotalTime>
  <Words>832</Words>
  <Application>Microsoft Office PowerPoint</Application>
  <PresentationFormat>사용자 지정</PresentationFormat>
  <Paragraphs>337</Paragraphs>
  <Slides>24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KoPubWorld바탕체 Medium</vt:lpstr>
      <vt:lpstr>맑은 고딕</vt:lpstr>
      <vt:lpstr>Arial</vt:lpstr>
      <vt:lpstr>Calibri</vt:lpstr>
      <vt:lpstr>Calibri Light</vt:lpstr>
      <vt:lpstr>Cambria Math</vt:lpstr>
      <vt:lpstr>Symbol</vt:lpstr>
      <vt:lpstr>Office 테마</vt:lpstr>
      <vt:lpstr>Equation</vt:lpstr>
      <vt:lpstr>Gradient Descent and Backpropagation</vt:lpstr>
      <vt:lpstr>경사하강법(Gradient Descent)</vt:lpstr>
      <vt:lpstr>경사하강법(Gradient Descent)</vt:lpstr>
      <vt:lpstr>MLP의 학습(인공신경망의 학습)</vt:lpstr>
      <vt:lpstr>순전파(Feed forward)</vt:lpstr>
      <vt:lpstr>손실 계산</vt:lpstr>
      <vt:lpstr>역전파(Backpropagation)</vt:lpstr>
      <vt:lpstr>역전파(Backpropagation)</vt:lpstr>
      <vt:lpstr>최종 레이어의 가중치 변화 계산</vt:lpstr>
      <vt:lpstr>중간 레이어의 가중치 변화 계산</vt:lpstr>
      <vt:lpstr>중간 레이어의 가중치 변화 계산</vt:lpstr>
      <vt:lpstr>역전파 정리</vt:lpstr>
      <vt:lpstr>인공 신경망 학습 예시</vt:lpstr>
      <vt:lpstr>인공 신경망 학습 예시</vt:lpstr>
      <vt:lpstr>인공 신경망 학습 예시</vt:lpstr>
      <vt:lpstr>인공 신경망 학습 예시</vt:lpstr>
      <vt:lpstr>인공 신경망 학습 예시</vt:lpstr>
      <vt:lpstr>인공 신경망 학습 예시</vt:lpstr>
      <vt:lpstr>인공 신경망 학습 예시</vt:lpstr>
      <vt:lpstr>인공 신경망 학습 예시</vt:lpstr>
      <vt:lpstr>인공 신경망 학습 예시</vt:lpstr>
      <vt:lpstr>인공 신경망 학습 예시</vt:lpstr>
      <vt:lpstr>인공 신경망 학습 예시</vt:lpstr>
      <vt:lpstr>인공 신경망 학습 예시</vt:lpstr>
    </vt:vector>
  </TitlesOfParts>
  <Company>IdeasResearch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USER</cp:lastModifiedBy>
  <cp:revision>793</cp:revision>
  <dcterms:created xsi:type="dcterms:W3CDTF">2016-10-05T02:16:34Z</dcterms:created>
  <dcterms:modified xsi:type="dcterms:W3CDTF">2022-11-09T07:20:02Z</dcterms:modified>
</cp:coreProperties>
</file>