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529" r:id="rId3"/>
    <p:sldId id="532" r:id="rId4"/>
    <p:sldId id="552" r:id="rId5"/>
    <p:sldId id="553" r:id="rId6"/>
    <p:sldId id="554" r:id="rId7"/>
    <p:sldId id="533" r:id="rId8"/>
    <p:sldId id="555" r:id="rId9"/>
    <p:sldId id="556" r:id="rId10"/>
    <p:sldId id="557" r:id="rId11"/>
    <p:sldId id="558" r:id="rId12"/>
    <p:sldId id="559" r:id="rId13"/>
    <p:sldId id="561" r:id="rId14"/>
    <p:sldId id="562" r:id="rId15"/>
    <p:sldId id="530" r:id="rId16"/>
    <p:sldId id="531" r:id="rId17"/>
    <p:sldId id="563" r:id="rId18"/>
    <p:sldId id="564" r:id="rId19"/>
    <p:sldId id="534" r:id="rId20"/>
    <p:sldId id="535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36" r:id="rId29"/>
  </p:sldIdLst>
  <p:sldSz cx="6858000" cy="5143500"/>
  <p:notesSz cx="6858000" cy="9144000"/>
  <p:embeddedFontLst>
    <p:embeddedFont>
      <p:font typeface="KoPubWorld돋움체_Pro Bold" panose="020B0600000101010101" charset="-127"/>
      <p:bold r:id="rId32"/>
    </p:embeddedFont>
    <p:embeddedFont>
      <p:font typeface="KoPubWorld돋움체_Pro Light" panose="020B0600000101010101" charset="-127"/>
      <p:regular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Cambria" panose="02040503050406030204" pitchFamily="18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KoPubWorld돋움체 Medium" panose="00000600000000000000" pitchFamily="2" charset="-127"/>
      <p:regular r:id="rId41"/>
    </p:embeddedFont>
    <p:embeddedFont>
      <p:font typeface="KoPubWorld바탕체 Medium" panose="00000600000000000000" pitchFamily="2" charset="-127"/>
      <p:regular r:id="rId42"/>
    </p:embeddedFont>
    <p:embeddedFont>
      <p:font typeface="나눔스퀘어" panose="020B0600000101010101" pitchFamily="50" charset="-127"/>
      <p:regular r:id="rId43"/>
    </p:embeddedFont>
    <p:embeddedFont>
      <p:font typeface="나눔스퀘어라운드 Bold" panose="020B0600000101010101" pitchFamily="50" charset="-127"/>
      <p:bold r:id="rId44"/>
    </p:embeddedFont>
    <p:embeddedFont>
      <p:font typeface="나눔스퀘어라운드 Light" panose="020B0600000101010101" pitchFamily="50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FD7"/>
    <a:srgbClr val="32A1D9"/>
    <a:srgbClr val="006583"/>
    <a:srgbClr val="736D71"/>
    <a:srgbClr val="B3A197"/>
    <a:srgbClr val="01A6BC"/>
    <a:srgbClr val="CBCBCB"/>
    <a:srgbClr val="BABABA"/>
    <a:srgbClr val="E8E4D9"/>
    <a:srgbClr val="7CB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3132" autoAdjust="0"/>
  </p:normalViewPr>
  <p:slideViewPr>
    <p:cSldViewPr>
      <p:cViewPr varScale="1">
        <p:scale>
          <a:sx n="151" d="100"/>
          <a:sy n="151" d="100"/>
        </p:scale>
        <p:origin x="1434" y="132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B0D6683-2055-4936-A03C-B8E6B2A908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8880C-47FD-41FE-B23E-16714764F1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EAB85-1AA7-4A1C-82A4-2A3AD942E25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9A6A8-FCEE-45C9-97D4-641569FA8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37E5B8-BA98-451D-87E7-E2F4413F6A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35A8D-88CA-443B-814E-416165282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91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88C6-5A19-4B42-9575-D847E9CBE7C7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350" y="1504950"/>
            <a:ext cx="58293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_Pro Bold" panose="00000800000000000000" pitchFamily="50" charset="-127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85850" y="2242202"/>
            <a:ext cx="48006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35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바탕체 Medium" panose="00000600000000000000" pitchFamily="2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8849"/>
            <a:ext cx="76203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2802861" y="4857751"/>
            <a:ext cx="1252278" cy="188119"/>
          </a:xfrm>
          <a:prstGeom prst="rect">
            <a:avLst/>
          </a:prstGeom>
        </p:spPr>
        <p:txBody>
          <a:bodyPr vert="horz" lIns="27000" tIns="27000" rIns="27000" bIns="27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25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sz="825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8849"/>
            <a:ext cx="643002" cy="2641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74" b="91781" l="4845" r="30283">
                        <a14:foregroundMark x1="14132" y1="27397" x2="20054" y2="70890"/>
                        <a14:foregroundMark x1="21803" y1="28425" x2="27725" y2="60274"/>
                        <a14:foregroundMark x1="26110" y1="63699" x2="25707" y2="67466"/>
                        <a14:foregroundMark x1="23419" y1="60274" x2="23822" y2="62329"/>
                        <a14:foregroundMark x1="18977" y1="35959" x2="19919" y2="38014"/>
                        <a14:foregroundMark x1="8883" y1="48973" x2="9017" y2="65411"/>
                        <a14:foregroundMark x1="12248" y1="41438" x2="11036" y2="44178"/>
                        <a14:foregroundMark x1="10902" y1="59589" x2="10902" y2="63014"/>
                        <a14:foregroundMark x1="16689" y1="79795" x2="20861" y2="863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0" t="11476" r="68168" b="8907"/>
          <a:stretch/>
        </p:blipFill>
        <p:spPr>
          <a:xfrm>
            <a:off x="4860023" y="198004"/>
            <a:ext cx="212291" cy="2350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74694" y="555527"/>
            <a:ext cx="5840406" cy="324036"/>
          </a:xfrm>
        </p:spPr>
        <p:txBody>
          <a:bodyPr>
            <a:noAutofit/>
          </a:bodyPr>
          <a:lstStyle>
            <a:lvl1pPr algn="l">
              <a:defRPr sz="2215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1563639"/>
            <a:ext cx="6172200" cy="3030984"/>
          </a:xfrm>
        </p:spPr>
        <p:txBody>
          <a:bodyPr>
            <a:normAutofit/>
          </a:bodyPr>
          <a:lstStyle>
            <a:lvl1pPr>
              <a:defRPr sz="1246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108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69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3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3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4694" y="915567"/>
            <a:ext cx="5832648" cy="246910"/>
          </a:xfrm>
        </p:spPr>
        <p:txBody>
          <a:bodyPr>
            <a:noAutofit/>
          </a:bodyPr>
          <a:lstStyle>
            <a:lvl1pPr marL="0" indent="0">
              <a:buNone/>
              <a:defRPr sz="1108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Put your amazing subtitle here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-27384" y="555526"/>
            <a:ext cx="702078" cy="648072"/>
          </a:xfrm>
          <a:prstGeom prst="rect">
            <a:avLst/>
          </a:prstGeom>
          <a:solidFill>
            <a:srgbClr val="FA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421" tIns="35710" rIns="71421" bIns="35710" rtlCol="0" anchor="ctr"/>
          <a:lstStyle/>
          <a:p>
            <a:pPr algn="ctr"/>
            <a:endParaRPr lang="ko-KR" altLang="en-US" sz="1246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337347" y="1347614"/>
            <a:ext cx="61699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8" y="4679613"/>
            <a:ext cx="844028" cy="2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76" y="4618798"/>
            <a:ext cx="871554" cy="40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 userDrawn="1"/>
        </p:nvGrpSpPr>
        <p:grpSpPr>
          <a:xfrm>
            <a:off x="2720267" y="4659983"/>
            <a:ext cx="1404156" cy="72008"/>
            <a:chOff x="3275856" y="2767383"/>
            <a:chExt cx="2592288" cy="144016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1" name="직사각형 3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</p:grpSp>
      <p:sp>
        <p:nvSpPr>
          <p:cNvPr id="17" name="바닥글 개체 틀 4"/>
          <p:cNvSpPr txBox="1">
            <a:spLocks/>
          </p:cNvSpPr>
          <p:nvPr userDrawn="1"/>
        </p:nvSpPr>
        <p:spPr>
          <a:xfrm>
            <a:off x="2343150" y="4746179"/>
            <a:ext cx="2171700" cy="273844"/>
          </a:xfrm>
          <a:prstGeom prst="rect">
            <a:avLst/>
          </a:prstGeom>
        </p:spPr>
        <p:txBody>
          <a:bodyPr vert="horz" lIns="71421" tIns="35710" rIns="71421" bIns="3571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62" i="0" dirty="0">
                <a:latin typeface="Cambria" panose="02040503050406030204" pitchFamily="18" charset="0"/>
              </a:rPr>
              <a:t>http://bsclab.pusan.ac.kr</a:t>
            </a:r>
            <a:endParaRPr lang="ko-KR" altLang="en-US" sz="762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5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_Pro Bold" panose="00000800000000000000" pitchFamily="50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_Pro Light" panose="00000300000000000000" pitchFamily="50" charset="-127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_Pro Light" panose="00000300000000000000" pitchFamily="50" charset="-127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_Pro Light" panose="00000300000000000000" pitchFamily="50" charset="-127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_Pro Light" panose="00000300000000000000" pitchFamily="50" charset="-127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_Pro Light" panose="00000300000000000000" pitchFamily="50" charset="-127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179214" y="5086350"/>
            <a:ext cx="2429154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간지_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11" name="그림 10" descr="간지_설계도.png"/>
          <p:cNvPicPr>
            <a:picLocks noChangeAspect="1"/>
          </p:cNvPicPr>
          <p:nvPr userDrawn="1"/>
        </p:nvPicPr>
        <p:blipFill>
          <a:blip r:embed="rId3" cstate="print"/>
          <a:srcRect l="24013" t="37400" r="26375" b="5901"/>
          <a:stretch>
            <a:fillRect/>
          </a:stretch>
        </p:blipFill>
        <p:spPr>
          <a:xfrm>
            <a:off x="5697252" y="4245936"/>
            <a:ext cx="945105" cy="81009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381075" y="1943042"/>
            <a:ext cx="4328238" cy="857250"/>
          </a:xfrm>
        </p:spPr>
        <p:txBody>
          <a:bodyPr>
            <a:normAutofit/>
          </a:bodyPr>
          <a:lstStyle>
            <a:lvl1pPr>
              <a:defRPr sz="2492" b="1" cap="none" spc="0">
                <a:ln>
                  <a:noFill/>
                </a:ln>
                <a:solidFill>
                  <a:srgbClr val="36373B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 descr="속지_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29" y="0"/>
            <a:ext cx="6857144" cy="71429"/>
          </a:xfrm>
          <a:prstGeom prst="rect">
            <a:avLst/>
          </a:prstGeom>
        </p:spPr>
      </p:pic>
      <p:pic>
        <p:nvPicPr>
          <p:cNvPr id="12" name="그림 11" descr="간지_콤파스.png"/>
          <p:cNvPicPr>
            <a:picLocks noChangeAspect="1"/>
          </p:cNvPicPr>
          <p:nvPr userDrawn="1"/>
        </p:nvPicPr>
        <p:blipFill>
          <a:blip r:embed="rId5" cstate="print"/>
          <a:srcRect l="16925" t="67849" r="55513" b="11151"/>
          <a:stretch>
            <a:fillRect/>
          </a:stretch>
        </p:blipFill>
        <p:spPr>
          <a:xfrm>
            <a:off x="5675469" y="4677984"/>
            <a:ext cx="525058" cy="300033"/>
          </a:xfrm>
          <a:prstGeom prst="rect">
            <a:avLst/>
          </a:prstGeom>
        </p:spPr>
      </p:pic>
      <p:pic>
        <p:nvPicPr>
          <p:cNvPr id="13" name="그림 12" descr="간지_샤프.png"/>
          <p:cNvPicPr>
            <a:picLocks noChangeAspect="1"/>
          </p:cNvPicPr>
          <p:nvPr userDrawn="1"/>
        </p:nvPicPr>
        <p:blipFill>
          <a:blip r:embed="rId6" cstate="print"/>
          <a:srcRect l="62600" t="58400" r="24800" b="12200"/>
          <a:stretch>
            <a:fillRect/>
          </a:stretch>
        </p:blipFill>
        <p:spPr>
          <a:xfrm>
            <a:off x="6510343" y="4311943"/>
            <a:ext cx="240027" cy="4200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91"/>
            <a:ext cx="782706" cy="3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고령화시대"/>
          <p:cNvSpPr>
            <a:spLocks noChangeArrowheads="1"/>
          </p:cNvSpPr>
          <p:nvPr userDrawn="1"/>
        </p:nvSpPr>
        <p:spPr bwMode="auto">
          <a:xfrm>
            <a:off x="242646" y="141480"/>
            <a:ext cx="1782198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r>
              <a:rPr lang="en-US" altLang="ko-KR" sz="1350" b="1" spc="-113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BK21 </a:t>
            </a:r>
            <a:r>
              <a:rPr lang="ko-KR" altLang="en-US" sz="1350" b="1" spc="-113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부트캠프</a:t>
            </a:r>
            <a:endParaRPr lang="en-US" altLang="ko-KR" sz="1350" b="1" spc="-113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고령화시대"/>
          <p:cNvSpPr>
            <a:spLocks noChangeArrowheads="1"/>
          </p:cNvSpPr>
          <p:nvPr userDrawn="1"/>
        </p:nvSpPr>
        <p:spPr bwMode="auto">
          <a:xfrm>
            <a:off x="6399330" y="4677984"/>
            <a:ext cx="432049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fld id="{88CE2105-8185-4A92-967B-8434C56086A9}" type="slidenum">
              <a:rPr lang="en-US" altLang="ko-KR" sz="1350" spc="-113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en-US" altLang="ko-KR" sz="1350" spc="-113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2F78FE-C529-4606-B295-674B28356DF7}"/>
              </a:ext>
            </a:extLst>
          </p:cNvPr>
          <p:cNvGrpSpPr/>
          <p:nvPr userDrawn="1"/>
        </p:nvGrpSpPr>
        <p:grpSpPr>
          <a:xfrm>
            <a:off x="4077072" y="4566397"/>
            <a:ext cx="2478329" cy="532714"/>
            <a:chOff x="5885249" y="6088529"/>
            <a:chExt cx="3304438" cy="710285"/>
          </a:xfrm>
        </p:grpSpPr>
        <p:pic>
          <p:nvPicPr>
            <p:cNvPr id="8" name="Picture 2" descr="부산대학교에 대한 이미지 검색결과">
              <a:extLst>
                <a:ext uri="{FF2B5EF4-FFF2-40B4-BE49-F238E27FC236}">
                  <a16:creationId xmlns:a16="http://schemas.microsoft.com/office/drawing/2014/main" id="{BA1AD806-367E-4BDE-9408-0F2F54A6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249" y="6255815"/>
              <a:ext cx="1496991" cy="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:\박상혁업무\로고\bsclablogoresult\logo-transparent-color.png">
              <a:extLst>
                <a:ext uri="{FF2B5EF4-FFF2-40B4-BE49-F238E27FC236}">
                  <a16:creationId xmlns:a16="http://schemas.microsoft.com/office/drawing/2014/main" id="{B8463AA9-8075-41A6-9697-D79AF4D79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240" y="6088529"/>
              <a:ext cx="1807447" cy="71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16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8" r:id="rId8"/>
    <p:sldLayoutId id="2147483679" r:id="rId9"/>
    <p:sldLayoutId id="2147483680" r:id="rId10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8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4800600" cy="557213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Prof. </a:t>
            </a:r>
            <a:r>
              <a:rPr lang="en-US" altLang="ko-KR" dirty="0" err="1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Hyerim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Bae</a:t>
            </a:r>
          </a:p>
          <a:p>
            <a:r>
              <a:rPr lang="en-US" altLang="ko-KR" sz="9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Department of Industrial Engineering, Pusan National University</a:t>
            </a:r>
          </a:p>
          <a:p>
            <a:r>
              <a:rPr lang="en-US" altLang="ko-KR" sz="788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hrbae@pusan.ac.kr</a:t>
            </a:r>
            <a:endParaRPr lang="ko-KR" altLang="en-US" sz="788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40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KNN(K-Nearest Neighbors)</a:t>
            </a:r>
            <a:endParaRPr lang="en-US" altLang="ko-KR" sz="2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77121-4998-4A08-8DCE-48EE60F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예측에 </a:t>
            </a:r>
            <a:r>
              <a:rPr lang="en-US" altLang="ko-KR"/>
              <a:t>K-NN</a:t>
            </a:r>
            <a:r>
              <a:rPr lang="ko-KR" altLang="en-US"/>
              <a:t>을 사용</a:t>
            </a:r>
            <a:r>
              <a:rPr lang="en-US" altLang="ko-KR"/>
              <a:t>(</a:t>
            </a:r>
            <a:r>
              <a:rPr lang="ko-KR" altLang="en-US"/>
              <a:t>종속변수</a:t>
            </a:r>
            <a:r>
              <a:rPr lang="en-US" altLang="ko-KR"/>
              <a:t>: </a:t>
            </a:r>
            <a:r>
              <a:rPr lang="ko-KR" altLang="en-US"/>
              <a:t>연속형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76CC7-5BB1-4020-B6B4-00157AAE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다수결로 클래스를 결정하는 대신 근처 이웃 값의 평균을 사용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가중 평균일 수 있으며</a:t>
            </a:r>
            <a:r>
              <a:rPr lang="en-US" altLang="ko-KR" sz="1400"/>
              <a:t>, </a:t>
            </a:r>
            <a:r>
              <a:rPr lang="ko-KR" altLang="en-US" sz="1400"/>
              <a:t>거리에 따라 가중치가 감소</a:t>
            </a:r>
          </a:p>
        </p:txBody>
      </p:sp>
    </p:spTree>
    <p:extLst>
      <p:ext uri="{BB962C8B-B14F-4D97-AF65-F5344CB8AC3E}">
        <p14:creationId xmlns:p14="http://schemas.microsoft.com/office/powerpoint/2010/main" val="169477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50123-C90F-444A-9BB8-19751AA9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9A149-1757-4134-9AB1-A34E3F4E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간단함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정규분포 등에 대한 가정은 필요하지 않음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통계 모델을 정의할 필요 없이 변수 간의 복잡한 상호작용을 캡처하는 데 효과적임</a:t>
            </a:r>
          </a:p>
        </p:txBody>
      </p:sp>
    </p:spTree>
    <p:extLst>
      <p:ext uri="{BB962C8B-B14F-4D97-AF65-F5344CB8AC3E}">
        <p14:creationId xmlns:p14="http://schemas.microsoft.com/office/powerpoint/2010/main" val="426370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D8CF7-8411-41BB-A1E0-8FB7CEFC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A8E92-DF3C-4AE7-BF66-CE19B359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필요한 학습용 데이터의 크기는 예측 변수의 수 </a:t>
            </a:r>
            <a:r>
              <a:rPr lang="en-US" altLang="ko-KR" sz="1400"/>
              <a:t>p</a:t>
            </a:r>
            <a:r>
              <a:rPr lang="ko-KR" altLang="en-US" sz="1400"/>
              <a:t>에 따라 기하급수적으로 증가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ko-KR" altLang="en-US" sz="1100"/>
              <a:t>이는 가장 가까운 이웃에 대한 거리의 기댓값이 </a:t>
            </a:r>
            <a:r>
              <a:rPr lang="en-US" altLang="ko-KR" sz="1100"/>
              <a:t>p</a:t>
            </a:r>
            <a:r>
              <a:rPr lang="ko-KR" altLang="en-US" sz="1100"/>
              <a:t>에 따라서 증가하기 때문임</a:t>
            </a:r>
            <a:r>
              <a:rPr lang="en-US" altLang="ko-KR" sz="1100"/>
              <a:t>(</a:t>
            </a:r>
            <a:r>
              <a:rPr lang="ko-KR" altLang="en-US" sz="1100"/>
              <a:t>예측 변수의 벡터가 크면 모든 데이터는 서로 멀어지게 됨</a:t>
            </a:r>
            <a:r>
              <a:rPr lang="en-US" altLang="ko-KR" sz="1100"/>
              <a:t>)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크기가 큰 데이터에서 모든 이웃까지의 거리를 찾은 뒤</a:t>
            </a:r>
            <a:r>
              <a:rPr lang="en-US" altLang="ko-KR" sz="1400"/>
              <a:t>, </a:t>
            </a:r>
            <a:r>
              <a:rPr lang="ko-KR" altLang="en-US" sz="1400"/>
              <a:t>가장 가까운 곳을 식별하는 과정에서 오랜 시간이 소요됨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차원의 저주를 야기할 수 있음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1676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4C137-5B26-4CD1-9E0E-A558D51E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DF12B-9F4D-4D10-B758-557C76E1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분류할 데이터와 다른 모든 데이터 사이의 거리를 찾음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K-</a:t>
            </a:r>
            <a:r>
              <a:rPr lang="ko-KR" altLang="en-US" sz="1600"/>
              <a:t>최근접 데이터를 선택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200"/>
              <a:t>가장 가까운 이웃들의 클래스에 대한 다수결로 분류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r>
              <a:rPr lang="ko-KR" altLang="en-US" sz="1200"/>
              <a:t>혹은</a:t>
            </a:r>
            <a:r>
              <a:rPr lang="en-US" altLang="ko-KR" sz="1200"/>
              <a:t>, </a:t>
            </a:r>
            <a:r>
              <a:rPr lang="ko-KR" altLang="en-US" sz="1200"/>
              <a:t>예측을 위해 가장 가까운 이웃의 평균값을 구함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차원의 저주 </a:t>
            </a:r>
            <a:r>
              <a:rPr lang="en-US" altLang="ko-KR" sz="1600"/>
              <a:t>- </a:t>
            </a:r>
            <a:r>
              <a:rPr lang="ko-KR" altLang="en-US" sz="1600"/>
              <a:t>예측 변수의 수를 제한해야 함</a:t>
            </a:r>
          </a:p>
        </p:txBody>
      </p:sp>
    </p:spTree>
    <p:extLst>
      <p:ext uri="{BB962C8B-B14F-4D97-AF65-F5344CB8AC3E}">
        <p14:creationId xmlns:p14="http://schemas.microsoft.com/office/powerpoint/2010/main" val="199521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4800600" cy="557213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Prof. </a:t>
            </a:r>
            <a:r>
              <a:rPr lang="en-US" altLang="ko-KR" dirty="0" err="1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Hyerim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Bae</a:t>
            </a:r>
          </a:p>
          <a:p>
            <a:r>
              <a:rPr lang="en-US" altLang="ko-KR" sz="9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Department of Industrial Engineering, Pusan National University</a:t>
            </a:r>
          </a:p>
          <a:p>
            <a:r>
              <a:rPr lang="en-US" altLang="ko-KR" sz="788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hrbae@pusan.ac.kr</a:t>
            </a:r>
            <a:endParaRPr lang="ko-KR" altLang="en-US" sz="788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ko-KR" altLang="en-US" sz="240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이상치 탐지</a:t>
            </a:r>
            <a:endParaRPr lang="en-US" altLang="ko-KR" sz="2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6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D8230-E2C4-4F83-B191-9D4556B0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이상치란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67246-FEAB-43A7-9312-DE796A19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이상치</a:t>
            </a:r>
            <a:r>
              <a:rPr lang="en-US" altLang="ko-KR"/>
              <a:t>: </a:t>
            </a:r>
            <a:r>
              <a:rPr lang="ko-KR" altLang="en-US"/>
              <a:t>다른 매커니즘으로 생성된 것 처럼 일반적인 데이터에서 크게 벗어나는 데이터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특이한 신용 카드 구매</a:t>
            </a:r>
            <a:r>
              <a:rPr lang="en-US" altLang="ko-KR"/>
              <a:t>, </a:t>
            </a:r>
            <a:r>
              <a:rPr lang="ko-KR" altLang="en-US"/>
              <a:t>마이클 조던의 키 등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이상치는 노이즈 데이터와 다름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노이즈</a:t>
            </a:r>
            <a:r>
              <a:rPr lang="en-US" altLang="ko-KR"/>
              <a:t>: </a:t>
            </a:r>
            <a:r>
              <a:rPr lang="ko-KR" altLang="en-US"/>
              <a:t>측정된 변수에 무작위의 오류 혹은 분산이 존재하는 것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이상치를 감지하기 전에 노이즈를 제거해야 함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이상치</a:t>
            </a:r>
            <a:r>
              <a:rPr lang="en-US" altLang="ko-KR"/>
              <a:t>: </a:t>
            </a:r>
            <a:r>
              <a:rPr lang="ko-KR" altLang="en-US"/>
              <a:t>정상적인 데이터를 생성하는 매커니즘을 위반하는 것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응용</a:t>
            </a:r>
            <a:r>
              <a:rPr lang="en-US" altLang="ko-KR"/>
              <a:t>: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신용 카드 부정 행위 탐지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통신 사기 탐지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고객 세분화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의료 분석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30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B051D-0BD5-4297-BFD9-0FD1FA30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이상치 탐지의 도전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4C27D-F464-4E6E-ABB9-D3760424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정상 데이터와 이상 데이터를 적절하게 모델링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모든 정상 데이터를 열거하기 어려움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대체적으로 정상 데이터와 이상 데이터의 경계는 애매한 부분이 있음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적용 분야에 대한 이상치 탐지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객체 간 거리 측정 및 객체 간 관계 모델은 적용 분야에 의존함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임상 데이터</a:t>
            </a:r>
            <a:r>
              <a:rPr lang="en-US" altLang="ko-KR"/>
              <a:t>: </a:t>
            </a:r>
            <a:r>
              <a:rPr lang="ko-KR" altLang="en-US"/>
              <a:t>작은 편차는 이상치일 수 있으나</a:t>
            </a:r>
            <a:r>
              <a:rPr lang="en-US" altLang="ko-KR"/>
              <a:t>, </a:t>
            </a:r>
            <a:r>
              <a:rPr lang="ko-KR" altLang="en-US"/>
              <a:t>마케팅 분석에서는 변동이 크므로 판단하기 모호함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이상치 탐지의 노이즈 처리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노이즈는 정상 데이터를 왜곡하고 정상 데이터와 이상치 사이의 구분을 흐리게 할 수 있음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</a:t>
            </a:r>
            <a:r>
              <a:rPr lang="ko-KR" altLang="en-US"/>
              <a:t> 노이즈는 이상치를 숨기거나 이상치 탐지 효과를 줄이는 데 도움이 될 위험이 있음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9082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61-88E0-467C-90A7-253DC30C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이상치 탐지의 유형</a:t>
            </a:r>
            <a:r>
              <a:rPr lang="en-US" altLang="ko-KR" sz="1400">
                <a:solidFill>
                  <a:srgbClr val="C00000"/>
                </a:solidFill>
              </a:rPr>
              <a:t>: </a:t>
            </a:r>
            <a:r>
              <a:rPr lang="ko-KR" altLang="en-US" sz="1400">
                <a:solidFill>
                  <a:srgbClr val="C00000"/>
                </a:solidFill>
              </a:rPr>
              <a:t>지도학습 방법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5FC98-8D5B-472F-8AEC-06D2D98EA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지도학습 방법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200"/>
              <a:t>이상 탐지를 분류 문제로 모델링</a:t>
            </a:r>
            <a:endParaRPr lang="en-US" altLang="ko-KR" sz="1200"/>
          </a:p>
          <a:p>
            <a:pPr lvl="2">
              <a:lnSpc>
                <a:spcPct val="150000"/>
              </a:lnSpc>
            </a:pPr>
            <a:r>
              <a:rPr lang="ko-KR" altLang="en-US" sz="1050"/>
              <a:t>학습 및 테스트에 사용되는 도메인 전문가가 검사한 샘플 데이터 활용</a:t>
            </a:r>
            <a:endParaRPr lang="en-US" altLang="ko-KR" sz="1050"/>
          </a:p>
          <a:p>
            <a:pPr lvl="1">
              <a:lnSpc>
                <a:spcPct val="150000"/>
              </a:lnSpc>
            </a:pPr>
            <a:r>
              <a:rPr lang="ko-KR" altLang="en-US" sz="1200"/>
              <a:t>이상치 탐지를 위한 분류기를 효과적으로 학습하는 방법</a:t>
            </a:r>
            <a:r>
              <a:rPr lang="en-US" altLang="ko-KR" sz="1200"/>
              <a:t>:</a:t>
            </a:r>
          </a:p>
          <a:p>
            <a:pPr lvl="2">
              <a:lnSpc>
                <a:spcPct val="150000"/>
              </a:lnSpc>
            </a:pPr>
            <a:r>
              <a:rPr lang="ko-KR" altLang="en-US" sz="1050"/>
              <a:t>정상 데이터를 모델링한 후</a:t>
            </a:r>
            <a:r>
              <a:rPr lang="en-US" altLang="ko-KR" sz="1050"/>
              <a:t>, </a:t>
            </a:r>
            <a:r>
              <a:rPr lang="ko-KR" altLang="en-US" sz="1050"/>
              <a:t>모델과 일치하지 않는 데이터를 이상치로 처리함</a:t>
            </a:r>
            <a:endParaRPr lang="en-US" altLang="ko-KR" sz="1050"/>
          </a:p>
          <a:p>
            <a:pPr lvl="2">
              <a:lnSpc>
                <a:spcPct val="150000"/>
              </a:lnSpc>
            </a:pPr>
            <a:r>
              <a:rPr lang="ko-KR" altLang="en-US" sz="1050"/>
              <a:t>이상치를 모델링한 후</a:t>
            </a:r>
            <a:r>
              <a:rPr lang="en-US" altLang="ko-KR" sz="1050"/>
              <a:t>, </a:t>
            </a:r>
            <a:r>
              <a:rPr lang="ko-KR" altLang="en-US" sz="1050"/>
              <a:t>모델과 일치하지 않는 데이터를 정상 데이터로 처리함</a:t>
            </a:r>
            <a:endParaRPr lang="en-US" altLang="ko-KR" sz="1050"/>
          </a:p>
          <a:p>
            <a:pPr lvl="1">
              <a:lnSpc>
                <a:spcPct val="150000"/>
              </a:lnSpc>
            </a:pPr>
            <a:r>
              <a:rPr lang="ko-KR" altLang="en-US" sz="1200"/>
              <a:t>도전 과제</a:t>
            </a:r>
            <a:endParaRPr lang="en-US" altLang="ko-KR" sz="1200"/>
          </a:p>
          <a:p>
            <a:pPr lvl="2">
              <a:lnSpc>
                <a:spcPct val="150000"/>
              </a:lnSpc>
            </a:pPr>
            <a:r>
              <a:rPr lang="ko-KR" altLang="en-US" sz="1050"/>
              <a:t>이상치와 같은 데이터는 불균형적이며</a:t>
            </a:r>
            <a:r>
              <a:rPr lang="en-US" altLang="ko-KR" sz="1050"/>
              <a:t>, </a:t>
            </a:r>
            <a:r>
              <a:rPr lang="ko-KR" altLang="en-US" sz="1050"/>
              <a:t>희귀함</a:t>
            </a:r>
            <a:r>
              <a:rPr lang="en-US" altLang="ko-KR" sz="1050"/>
              <a:t>: </a:t>
            </a:r>
            <a:r>
              <a:rPr lang="ko-KR" altLang="en-US" sz="1050"/>
              <a:t>이상치 데이터를 높이고 일부 인공적으로 이상치를 구성함</a:t>
            </a:r>
            <a:endParaRPr lang="en-US" altLang="ko-KR" sz="1050"/>
          </a:p>
          <a:p>
            <a:pPr lvl="2">
              <a:lnSpc>
                <a:spcPct val="150000"/>
              </a:lnSpc>
            </a:pPr>
            <a:r>
              <a:rPr lang="ko-KR" altLang="en-US" sz="1050"/>
              <a:t>가능한 한 많은 이상치를 포착해야 함</a:t>
            </a:r>
            <a:r>
              <a:rPr lang="en-US" altLang="ko-KR" sz="1050"/>
              <a:t>. </a:t>
            </a:r>
            <a:r>
              <a:rPr lang="ko-KR" altLang="en-US" sz="1050"/>
              <a:t>즉</a:t>
            </a:r>
            <a:r>
              <a:rPr lang="en-US" altLang="ko-KR" sz="1050"/>
              <a:t>, </a:t>
            </a:r>
            <a:r>
              <a:rPr lang="ko-KR" altLang="en-US" sz="1050"/>
              <a:t>정확도보다는 </a:t>
            </a:r>
            <a:r>
              <a:rPr lang="en-US" altLang="ko-KR" sz="1050"/>
              <a:t>Recall</a:t>
            </a:r>
            <a:r>
              <a:rPr lang="ko-KR" altLang="en-US" sz="1050"/>
              <a:t>이 더 중요함</a:t>
            </a:r>
            <a:endParaRPr lang="en-US" altLang="ko-KR" sz="1050"/>
          </a:p>
          <a:p>
            <a:pPr lvl="3">
              <a:lnSpc>
                <a:spcPct val="150000"/>
              </a:lnSpc>
            </a:pPr>
            <a:r>
              <a:rPr lang="ko-KR" altLang="en-US" sz="1000"/>
              <a:t>즉</a:t>
            </a:r>
            <a:r>
              <a:rPr lang="en-US" altLang="ko-KR" sz="1000"/>
              <a:t>, </a:t>
            </a:r>
            <a:r>
              <a:rPr lang="ko-KR" altLang="en-US" sz="1000"/>
              <a:t>정상 데이터를 이상치로 잘못 분류하지 않음</a:t>
            </a:r>
          </a:p>
        </p:txBody>
      </p:sp>
    </p:spTree>
    <p:extLst>
      <p:ext uri="{BB962C8B-B14F-4D97-AF65-F5344CB8AC3E}">
        <p14:creationId xmlns:p14="http://schemas.microsoft.com/office/powerpoint/2010/main" val="293791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795E6-29B8-4BF6-89C7-189DC07D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이상치 탐지의 유형</a:t>
            </a:r>
            <a:r>
              <a:rPr lang="en-US" altLang="ko-KR" sz="1400">
                <a:solidFill>
                  <a:srgbClr val="C00000"/>
                </a:solidFill>
              </a:rPr>
              <a:t>: </a:t>
            </a:r>
            <a:r>
              <a:rPr lang="ko-KR" altLang="en-US" sz="1400">
                <a:solidFill>
                  <a:srgbClr val="C00000"/>
                </a:solidFill>
              </a:rPr>
              <a:t>비 지도학습 방법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AA3A5-3958-400E-AA04-A0D69E7D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비 지도학습 방법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ko-KR" altLang="en-US" sz="1100"/>
              <a:t>정상 데이터가 여러 그룹으로 군집화 되어 있으며</a:t>
            </a:r>
            <a:r>
              <a:rPr lang="en-US" altLang="ko-KR" sz="1100"/>
              <a:t>, </a:t>
            </a:r>
            <a:r>
              <a:rPr lang="ko-KR" altLang="en-US" sz="1100"/>
              <a:t>각각은 몇가지 고유한 특징을 가지고 있다고 가정</a:t>
            </a:r>
            <a:endParaRPr lang="en-US" altLang="ko-KR" sz="1100"/>
          </a:p>
          <a:p>
            <a:pPr lvl="1">
              <a:lnSpc>
                <a:spcPct val="150000"/>
              </a:lnSpc>
            </a:pPr>
            <a:r>
              <a:rPr lang="ko-KR" altLang="en-US" sz="1100"/>
              <a:t>이상치는 정규 개체 그룹에서 멀리 떨어져 있다고 가정</a:t>
            </a:r>
            <a:endParaRPr lang="en-US" altLang="ko-KR" sz="1100"/>
          </a:p>
          <a:p>
            <a:pPr lvl="1">
              <a:lnSpc>
                <a:spcPct val="150000"/>
              </a:lnSpc>
            </a:pPr>
            <a:r>
              <a:rPr lang="ko-KR" altLang="en-US" sz="1100"/>
              <a:t>결점</a:t>
            </a:r>
            <a:r>
              <a:rPr lang="en-US" altLang="ko-KR" sz="1100"/>
              <a:t>: </a:t>
            </a:r>
            <a:r>
              <a:rPr lang="ko-KR" altLang="en-US" sz="1100"/>
              <a:t>집단의 이상치를 효과적으로 탐지할 수 없음</a:t>
            </a:r>
            <a:endParaRPr lang="en-US" altLang="ko-KR" sz="1100"/>
          </a:p>
          <a:p>
            <a:pPr lvl="2">
              <a:lnSpc>
                <a:spcPct val="150000"/>
              </a:lnSpc>
            </a:pPr>
            <a:r>
              <a:rPr lang="ko-KR" altLang="en-US" sz="1000"/>
              <a:t>일반적인 데이터는 강한 패턴을 공유하지 않을 수 있지만</a:t>
            </a:r>
            <a:r>
              <a:rPr lang="en-US" altLang="ko-KR" sz="1000"/>
              <a:t>, </a:t>
            </a:r>
            <a:r>
              <a:rPr lang="ko-KR" altLang="en-US" sz="1000"/>
              <a:t>이상치의 집합끼리는 작은 영역에서 높은 유사성을 공유할 수 있음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r>
              <a:rPr lang="ko-KR" altLang="en-US" sz="1100"/>
              <a:t>예</a:t>
            </a:r>
            <a:r>
              <a:rPr lang="en-US" altLang="ko-KR" sz="1100"/>
              <a:t>) </a:t>
            </a:r>
            <a:r>
              <a:rPr lang="ko-KR" altLang="en-US" sz="1100"/>
              <a:t>일부 바이러스 탐지 문제에서는 다양한 정상적인 활동이 존재함</a:t>
            </a:r>
            <a:endParaRPr lang="en-US" altLang="ko-KR" sz="1100"/>
          </a:p>
          <a:p>
            <a:pPr lvl="2">
              <a:lnSpc>
                <a:spcPct val="150000"/>
              </a:lnSpc>
            </a:pPr>
            <a:r>
              <a:rPr lang="ko-KR" altLang="en-US" sz="1000"/>
              <a:t>비지도학습 방법은 거짓 양성의 비율이 높을 수 있으며</a:t>
            </a:r>
            <a:r>
              <a:rPr lang="en-US" altLang="ko-KR" sz="1000"/>
              <a:t>, </a:t>
            </a:r>
            <a:r>
              <a:rPr lang="ko-KR" altLang="en-US" sz="1000"/>
              <a:t>여전히 많은 실제 이상치를 놓칠 수 있음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지도학습 방법은 보다 효과적일 수 있음</a:t>
            </a:r>
            <a:r>
              <a:rPr lang="en-US" altLang="ko-KR" sz="1000"/>
              <a:t>. </a:t>
            </a:r>
            <a:r>
              <a:rPr lang="ko-KR" altLang="en-US" sz="1000"/>
              <a:t>예</a:t>
            </a:r>
            <a:r>
              <a:rPr lang="en-US" altLang="ko-KR" sz="1000"/>
              <a:t>) </a:t>
            </a:r>
            <a:r>
              <a:rPr lang="ko-KR" altLang="en-US" sz="1000"/>
              <a:t>일부 핵심 자원을 공격하는 방법을 식별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ko-KR" altLang="en-US" sz="1400"/>
              <a:t>많은 클러스터링 방법을 비지도학습에 적용할 수 있음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ko-KR" altLang="en-US" sz="1100"/>
              <a:t>군집을 찾은 다음 이상치를 찾는 방법</a:t>
            </a:r>
            <a:r>
              <a:rPr lang="en-US" altLang="ko-KR" sz="1100"/>
              <a:t>: </a:t>
            </a:r>
          </a:p>
          <a:p>
            <a:pPr lvl="2">
              <a:lnSpc>
                <a:spcPct val="150000"/>
              </a:lnSpc>
            </a:pPr>
            <a:r>
              <a:rPr lang="ko-KR" altLang="en-US" sz="1000"/>
              <a:t>문제 </a:t>
            </a:r>
            <a:r>
              <a:rPr lang="en-US" altLang="ko-KR" sz="1000"/>
              <a:t>1: </a:t>
            </a:r>
            <a:r>
              <a:rPr lang="ko-KR" altLang="en-US" sz="1000"/>
              <a:t>노이즈와 이상치를 구별하기 어려움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문제 </a:t>
            </a:r>
            <a:r>
              <a:rPr lang="en-US" altLang="ko-KR" sz="1000"/>
              <a:t>2: </a:t>
            </a:r>
            <a:r>
              <a:rPr lang="ko-KR" altLang="en-US" sz="1000"/>
              <a:t>최초의 클러스터링 이후 비용이 많이 듬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38902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B6FFB-229B-4268-9E38-80D21606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거리 기반 이상치 탐지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7A1FE9-03DE-4920-8E59-407674268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/>
                  <a:t>각 데이터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ko-KR" altLang="en-US"/>
                  <a:t>에 대해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ko-KR" altLang="en-US"/>
                  <a:t>의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𝑁𝑒𝑖𝑔h𝑏𝑜𝑟h𝑜𝑜𝑑</m:t>
                    </m:r>
                  </m:oMath>
                </a14:m>
                <a:r>
                  <a:rPr lang="ko-KR" altLang="en-US"/>
                  <a:t> 근처에 있는 데이터를 조사함</a:t>
                </a:r>
                <a:endParaRPr lang="en-US" altLang="ko-KR"/>
              </a:p>
              <a:p>
                <a:pPr lvl="1"/>
                <a:r>
                  <a:rPr lang="ko-KR" altLang="en-US"/>
                  <a:t>여기서 </a:t>
                </a:r>
                <a:r>
                  <a:rPr lang="en-US" altLang="ko-KR"/>
                  <a:t>r</a:t>
                </a:r>
                <a:r>
                  <a:rPr lang="ko-KR" altLang="en-US"/>
                  <a:t>은 사용자가 지정한 </a:t>
                </a:r>
                <a:r>
                  <a:rPr lang="ko-KR" altLang="en-US" sz="1100" b="1">
                    <a:solidFill>
                      <a:srgbClr val="C00000"/>
                    </a:solidFill>
                  </a:rPr>
                  <a:t>거리의 임계값</a:t>
                </a:r>
                <a:r>
                  <a:rPr lang="ko-KR" altLang="en-US"/>
                  <a:t>을 말함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만약 </a:t>
                </a:r>
                <a:r>
                  <a:rPr lang="en-US" altLang="ko-KR"/>
                  <a:t>D</a:t>
                </a:r>
                <a:r>
                  <a:rPr lang="ko-KR" altLang="en-US"/>
                  <a:t>에 있는 대부분의 데이터들이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ko-KR" altLang="en-US"/>
                  <a:t>로부터 멀리 떨어져 있다면</a:t>
                </a:r>
                <a:r>
                  <a:rPr lang="en-US" altLang="ko-KR"/>
                  <a:t>, </a:t>
                </a:r>
                <a:r>
                  <a:rPr lang="ko-KR" altLang="en-US"/>
                  <a:t>즉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ko-KR" altLang="en-US"/>
                  <a:t>의 </a:t>
                </a:r>
                <a:r>
                  <a:rPr lang="en-US" altLang="ko-KR"/>
                  <a:t>r-Neighborhood </a:t>
                </a:r>
                <a:r>
                  <a:rPr lang="ko-KR" altLang="en-US"/>
                  <a:t>근처에 있지 않다면</a:t>
                </a:r>
                <a:r>
                  <a:rPr lang="en-US" altLang="ko-KR"/>
                  <a:t>, </a:t>
                </a:r>
                <a:r>
                  <a:rPr lang="ko-KR" altLang="en-US"/>
                  <a:t>이상치라고 판단함</a:t>
                </a:r>
                <a:endParaRPr lang="en-US" altLang="ko-KR"/>
              </a:p>
              <a:p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r>
                  <a:rPr lang="ko-KR" altLang="en-US"/>
                  <a:t>마찬가지로 </a:t>
                </a:r>
                <a:r>
                  <a:rPr lang="en-US" altLang="ko-KR"/>
                  <a:t>o</a:t>
                </a:r>
                <a:r>
                  <a:rPr lang="ko-KR" altLang="en-US"/>
                  <a:t>와 </a:t>
                </a:r>
                <a:r>
                  <a:rPr lang="en-US" altLang="ko-KR"/>
                  <a:t>k</a:t>
                </a:r>
                <a:r>
                  <a:rPr lang="ko-KR" altLang="en-US"/>
                  <a:t>번째로 가까운 이웃 사이의 거리를 확인할 수 있음</a:t>
                </a:r>
                <a:r>
                  <a:rPr lang="en-US" altLang="ko-KR"/>
                  <a:t>. </a:t>
                </a:r>
                <a:r>
                  <a:rPr lang="ko-KR" altLang="en-US"/>
                  <a:t>여기서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altLang="ko-KR"/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/>
                  <a:t>)&gt;r</a:t>
                </a:r>
                <a:r>
                  <a:rPr lang="ko-KR" altLang="en-US"/>
                  <a:t>인 경우</a:t>
                </a:r>
                <a:r>
                  <a:rPr lang="en-US" altLang="ko-KR"/>
                  <a:t>, o</a:t>
                </a:r>
                <a:r>
                  <a:rPr lang="ko-KR" altLang="en-US"/>
                  <a:t>는 이상치라고 판단함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효율적인 계산</a:t>
                </a:r>
                <a:r>
                  <a:rPr lang="en-US" altLang="ko-KR"/>
                  <a:t>: </a:t>
                </a:r>
                <a:r>
                  <a:rPr lang="ko-KR" altLang="en-US"/>
                  <a:t>중첩 루프 알고리즘</a:t>
                </a:r>
                <a:endParaRPr lang="en-US" altLang="ko-KR"/>
              </a:p>
              <a:p>
                <a:pPr lvl="1"/>
                <a:r>
                  <a:rPr lang="ko-KR" altLang="en-US"/>
                  <a:t>모든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/>
                  <a:t>에 대해 다른 데이터와의 거리를 계산하고</a:t>
                </a:r>
                <a:r>
                  <a:rPr lang="en-US" altLang="ko-KR"/>
                  <a:t>, r-Neighborhood </a:t>
                </a:r>
                <a:r>
                  <a:rPr lang="ko-KR" altLang="en-US"/>
                  <a:t>근처에 있는 다른 데이터의 수를 계산함</a:t>
                </a:r>
                <a:endParaRPr lang="en-US" altLang="ko-KR"/>
              </a:p>
              <a:p>
                <a:pPr lvl="1"/>
                <a:r>
                  <a:rPr lang="ko-KR" altLang="en-US"/>
                  <a:t>다른 물체가 </a:t>
                </a:r>
                <a:r>
                  <a:rPr lang="en-US" altLang="ko-KR"/>
                  <a:t>r </a:t>
                </a:r>
                <a:r>
                  <a:rPr lang="ko-KR" altLang="en-US"/>
                  <a:t>거리 내에 있다면 내부 루프를 종료함</a:t>
                </a:r>
                <a:endParaRPr lang="en-US" altLang="ko-KR"/>
              </a:p>
              <a:p>
                <a:pPr lvl="1"/>
                <a:r>
                  <a:rPr lang="ko-KR" altLang="en-US"/>
                  <a:t>그렇지 않다면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/>
                  <a:t>는 이상치임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효율성</a:t>
                </a:r>
                <a:r>
                  <a:rPr lang="en-US" altLang="ko-KR"/>
                  <a:t>: </a:t>
                </a:r>
                <a:r>
                  <a:rPr lang="ko-KR" altLang="en-US" sz="1050"/>
                  <a:t>실제로 </a:t>
                </a:r>
                <a:r>
                  <a:rPr lang="en-US" altLang="ko-KR" sz="1050"/>
                  <a:t>CPU </a:t>
                </a:r>
                <a:r>
                  <a:rPr lang="ko-KR" altLang="en-US" sz="1050"/>
                  <a:t>시간은 </a:t>
                </a:r>
                <a:r>
                  <a:rPr lang="en-US" altLang="ko-KR" sz="105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>
                            <a:latin typeface="Cambria Math" panose="02040503050406030204" pitchFamily="18" charset="0"/>
                            <a:ea typeface="나눔스퀘어라운드 Light" panose="020B0600000101010101" pitchFamily="50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050">
                            <a:latin typeface="Cambria Math" panose="02040503050406030204" pitchFamily="18" charset="0"/>
                            <a:ea typeface="나눔스퀘어라운드 Light" panose="020B0600000101010101" pitchFamily="50" charset="-127"/>
                          </a:rPr>
                          <m:t>n</m:t>
                        </m:r>
                      </m:e>
                      <m:sup>
                        <m:r>
                          <a:rPr lang="en-US" altLang="ko-KR" sz="1050">
                            <a:latin typeface="Cambria Math" panose="02040503050406030204" pitchFamily="18" charset="0"/>
                            <a:ea typeface="나눔스퀘어라운드 Light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050"/>
                  <a:t>)</a:t>
                </a:r>
                <a:r>
                  <a:rPr lang="ko-KR" altLang="en-US" sz="1050"/>
                  <a:t>가 아니라 데이터 셋 크기에 선형임</a:t>
                </a:r>
                <a:r>
                  <a:rPr lang="en-US" altLang="ko-KR" sz="1050"/>
                  <a:t>. </a:t>
                </a:r>
                <a:r>
                  <a:rPr lang="ko-KR" altLang="en-US" sz="1050"/>
                  <a:t>대부분의 비정상적이지 않은 데이터의 경우 내부의 루프가 일찍 종료되기 때문임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7A1FE9-03DE-4920-8E59-407674268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17818DB1-3909-4272-BD74-8E8B9C97E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602" y="1733550"/>
            <a:ext cx="20493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65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A92D3-DBF9-45BF-81E1-6C5FD7F4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370CB-FDE8-4E1F-9290-D088ABCE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Data-driven: </a:t>
            </a:r>
            <a:r>
              <a:rPr lang="ko-KR" altLang="en-US">
                <a:ea typeface="굴림" charset="-127"/>
              </a:rPr>
              <a:t>데이터를 기반으로 의사결정하는 것</a:t>
            </a:r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r>
              <a:rPr lang="ko-KR" altLang="en-US">
                <a:ea typeface="굴림" charset="0"/>
              </a:rPr>
              <a:t>데이터에 대한 가정을 하지 않음</a:t>
            </a:r>
            <a:endParaRPr lang="en-US" altLang="ko-KR">
              <a:ea typeface="굴림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BE546-541B-4705-9991-0D5D425162C4}"/>
              </a:ext>
            </a:extLst>
          </p:cNvPr>
          <p:cNvSpPr txBox="1"/>
          <p:nvPr/>
        </p:nvSpPr>
        <p:spPr>
          <a:xfrm>
            <a:off x="839590" y="2021359"/>
            <a:ext cx="2063750" cy="1447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Model-based Learning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선형 회귀분석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굴림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로지스틱 회귀분석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굴림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의사결정나무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굴림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서포트 벡터 머신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EAD78-5767-4053-9574-F999C7B39F64}"/>
              </a:ext>
            </a:extLst>
          </p:cNvPr>
          <p:cNvSpPr txBox="1"/>
          <p:nvPr/>
        </p:nvSpPr>
        <p:spPr>
          <a:xfrm>
            <a:off x="3954661" y="2021359"/>
            <a:ext cx="2330674" cy="89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Instance-based Learning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(=Data-based Learning)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K-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최근접 이웃 알고리즘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굴림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33C92-3BAF-43C9-B555-20B9A46452E4}"/>
              </a:ext>
            </a:extLst>
          </p:cNvPr>
          <p:cNvSpPr txBox="1"/>
          <p:nvPr/>
        </p:nvSpPr>
        <p:spPr>
          <a:xfrm>
            <a:off x="483211" y="3669663"/>
            <a:ext cx="294578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학습용 데이터가 주어졌을 때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굴림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모델을 학습하여 새로운 데이터를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15723-6E69-4089-ACFF-69CE12806C1F}"/>
              </a:ext>
            </a:extLst>
          </p:cNvPr>
          <p:cNvSpPr txBox="1"/>
          <p:nvPr/>
        </p:nvSpPr>
        <p:spPr>
          <a:xfrm>
            <a:off x="3738591" y="3669663"/>
            <a:ext cx="277650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굴림" charset="0"/>
              </a:rPr>
              <a:t>입력된 새로운 데이터를 가장 유사한 학습 데이터의 클래스로 분류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0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6A9D6-E646-4780-A00B-43721F55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밀도기반 이상치 탐지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5E6DD1-782E-4A80-9EAF-DF7509FDF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Local outlier: </a:t>
                </a:r>
                <a:r>
                  <a:rPr lang="ko-KR" altLang="en-US" sz="1100">
                    <a:cs typeface="+mn-cs"/>
                  </a:rPr>
                  <a:t>전체 데이터의 분포 대신 일부의 이웃들과 비교한 이상치</a:t>
                </a:r>
                <a:endParaRPr lang="en-US" altLang="ko-KR" sz="1100">
                  <a:cs typeface="+mn-cs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100"/>
                  <a:t>그림에서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ko-KR" alt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10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10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100"/>
                  <a:t>에 대한 </a:t>
                </a:r>
                <a:r>
                  <a:rPr lang="en-US" altLang="ko-KR" sz="1100"/>
                  <a:t>Local outlier</a:t>
                </a:r>
                <a:r>
                  <a:rPr lang="ko-KR" altLang="en-US" sz="1100"/>
                  <a:t>이고</a:t>
                </a:r>
                <a:r>
                  <a:rPr lang="en-US" altLang="ko-KR" sz="11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100"/>
                  <a:t>은 전체 데이터로 봤을 때</a:t>
                </a:r>
                <a:r>
                  <a:rPr lang="en-US" altLang="ko-KR" sz="1100"/>
                  <a:t>, </a:t>
                </a:r>
                <a:r>
                  <a:rPr lang="ko-KR" altLang="en-US" sz="1100"/>
                  <a:t>이상치이지만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100"/>
                  <a:t>는 이상치가 아님</a:t>
                </a:r>
                <a:r>
                  <a:rPr lang="en-US" altLang="ko-KR" sz="1100"/>
                  <a:t>. </a:t>
                </a:r>
                <a:r>
                  <a:rPr lang="ko-KR" altLang="en-US" sz="1100"/>
                  <a:t>하지만 근접</a:t>
                </a:r>
                <a:r>
                  <a:rPr lang="en-US" altLang="ko-KR" sz="1100"/>
                  <a:t>-</a:t>
                </a:r>
                <a:r>
                  <a:rPr lang="ko-KR" altLang="en-US" sz="1100"/>
                  <a:t>기반 군집화는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10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1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100"/>
                  <a:t>가 이상치라는 것을 찾을 수 없음</a:t>
                </a:r>
                <a:endParaRPr lang="en-US" altLang="ko-KR" sz="110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000"/>
                  <a:t>(</a:t>
                </a:r>
                <a:r>
                  <a:rPr lang="ko-KR" altLang="en-US" sz="1000"/>
                  <a:t>예시</a:t>
                </a:r>
                <a:r>
                  <a:rPr lang="en-US" altLang="ko-KR" sz="100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000"/>
                  <a:t>와 비교하면</a:t>
                </a:r>
                <a:r>
                  <a:rPr lang="en-US" altLang="ko-KR" sz="100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/>
                  <a:t>직관</a:t>
                </a:r>
                <a:r>
                  <a:rPr lang="en-US" altLang="ko-KR" sz="1400"/>
                  <a:t>(</a:t>
                </a:r>
                <a:r>
                  <a:rPr lang="ko-KR" altLang="en-US" sz="1400"/>
                  <a:t>밀도 기반 이상치 감지</a:t>
                </a:r>
                <a:r>
                  <a:rPr lang="en-US" altLang="ko-KR" sz="1400"/>
                  <a:t>): </a:t>
                </a:r>
                <a:r>
                  <a:rPr lang="ko-KR" altLang="en-US" sz="1100"/>
                  <a:t>이상치 주변의 밀도는 인접한 데이터의 밀도와 유의하게 다름</a:t>
                </a:r>
                <a:endParaRPr lang="en-US" altLang="ko-KR" sz="110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/>
                  <a:t>방법</a:t>
                </a:r>
                <a:r>
                  <a:rPr lang="en-US" altLang="ko-KR" sz="1400"/>
                  <a:t>: </a:t>
                </a:r>
                <a:r>
                  <a:rPr lang="ko-KR" altLang="en-US" sz="1100"/>
                  <a:t>데이터의 이웃에 대한 상대적인 밀도를 데이터의 이상치 정도를 나타내는 지표로 사용</a:t>
                </a:r>
                <a:endParaRPr lang="en-US" altLang="ko-KR" sz="1100"/>
              </a:p>
              <a:p>
                <a:pPr>
                  <a:lnSpc>
                    <a:spcPct val="150000"/>
                  </a:lnSpc>
                </a:pPr>
                <a:endParaRPr lang="en-US" altLang="ko-KR" sz="140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/>
                  <a:t>데이터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ko-KR" altLang="en-US" sz="1400"/>
                  <a:t>의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400"/>
                  <a:t>-</a:t>
                </a:r>
                <a:r>
                  <a:rPr lang="ko-KR" altLang="en-US" sz="1400"/>
                  <a:t>거리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dist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: </a:t>
                </a:r>
                <a:r>
                  <a:rPr lang="ko-KR" altLang="en-US" sz="1100"/>
                  <a:t>데이터 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나눔스퀘어라운드 Light" panose="020B0600000101010101" pitchFamily="50" charset="-127"/>
                      </a:rPr>
                      <m:t>𝑜</m:t>
                    </m:r>
                  </m:oMath>
                </a14:m>
                <a:r>
                  <a:rPr lang="ko-KR" altLang="en-US" sz="1100"/>
                  <a:t>와 </a:t>
                </a:r>
                <a14:m>
                  <m:oMath xmlns:m="http://schemas.openxmlformats.org/officeDocument/2006/math">
                    <m:r>
                      <a:rPr lang="en-US" altLang="ko-KR" sz="1100">
                        <a:latin typeface="Cambria Math" panose="02040503050406030204" pitchFamily="18" charset="0"/>
                        <a:ea typeface="나눔스퀘어라운드 Light" panose="020B0600000101010101" pitchFamily="50" charset="-127"/>
                      </a:rPr>
                      <m:t>𝑘</m:t>
                    </m:r>
                  </m:oMath>
                </a14:m>
                <a:r>
                  <a:rPr lang="ko-KR" altLang="en-US" sz="1100"/>
                  <a:t>번째 근접한 이웃 사이의 거리</a:t>
                </a:r>
                <a:endParaRPr lang="en-US" altLang="ko-KR" sz="110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ko-KR" altLang="en-US" sz="1400"/>
                  <a:t>의 </a:t>
                </a:r>
                <a:r>
                  <a:rPr lang="en-US" altLang="ko-KR" sz="1400"/>
                  <a:t>k-</a:t>
                </a:r>
                <a:r>
                  <a:rPr lang="ko-KR" altLang="en-US" sz="1400"/>
                  <a:t>거리 이웃인</a:t>
                </a:r>
                <a:r>
                  <a:rPr lang="en-US" altLang="ko-KR" sz="1400"/>
                  <a:t>, </a:t>
                </a:r>
                <a:r>
                  <a:rPr lang="en-US" altLang="ko-KR" sz="1100"/>
                  <a:t>N</a:t>
                </a:r>
                <a:r>
                  <a:rPr lang="en-US" altLang="ko-KR" sz="1100" baseline="-25000"/>
                  <a:t>k</a:t>
                </a:r>
                <a:r>
                  <a:rPr lang="en-US" altLang="ko-KR" sz="1100"/>
                  <a:t>(o) </a:t>
                </a:r>
                <a:r>
                  <a:rPr lang="en-US" altLang="ko-KR" sz="1100" dirty="0"/>
                  <a:t>= {o’| o’ in D, dist(o, o’) ≤ distk(</a:t>
                </a:r>
                <a:r>
                  <a:rPr lang="en-US" altLang="ko-KR" sz="1100"/>
                  <a:t>o)}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/>
                  <a:t>여러 데이터의 거리가 동일할 수 있으므로</a:t>
                </a:r>
                <a:r>
                  <a:rPr lang="en-US" altLang="ko-KR" sz="1400"/>
                  <a:t>, N</a:t>
                </a:r>
                <a:r>
                  <a:rPr lang="en-US" altLang="ko-KR" sz="1400" baseline="-25000"/>
                  <a:t>k</a:t>
                </a:r>
                <a:r>
                  <a:rPr lang="en-US" altLang="ko-KR" sz="1400"/>
                  <a:t>(o)</a:t>
                </a:r>
                <a:r>
                  <a:rPr lang="ko-KR" altLang="en-US" sz="1400"/>
                  <a:t>가 </a:t>
                </a:r>
                <a:r>
                  <a:rPr lang="en-US" altLang="ko-KR" sz="1400"/>
                  <a:t>k</a:t>
                </a:r>
                <a:r>
                  <a:rPr lang="ko-KR" altLang="en-US" sz="1400"/>
                  <a:t>보다 클 수 있음</a:t>
                </a:r>
                <a:endParaRPr lang="en-US" altLang="ko-KR" sz="140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5E6DD1-782E-4A80-9EAF-DF7509FDF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B5B3BBE5-3882-4AD8-BDFB-7025D866C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3350"/>
            <a:ext cx="2057400" cy="108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77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68BC8-DCCE-4B27-B400-21C52479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LOF(Local Outlier Factor)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191859D-76BD-4D6A-91B9-DAFDFADFE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ko-KR" altLang="en-US"/>
                  <a:t>데이터에 이상 점수를 매기는 방법 중 하나</a:t>
                </a:r>
                <a:endParaRPr lang="en-US" altLang="ko-KR"/>
              </a:p>
              <a:p>
                <a:pPr lvl="1">
                  <a:lnSpc>
                    <a:spcPct val="150000"/>
                  </a:lnSpc>
                </a:pPr>
                <a:r>
                  <a:rPr lang="ko-KR" altLang="en-US"/>
                  <a:t>가정</a:t>
                </a:r>
                <a:r>
                  <a:rPr lang="en-US" altLang="ko-KR"/>
                  <a:t>: </a:t>
                </a:r>
                <a:r>
                  <a:rPr lang="ko-KR" altLang="en-US"/>
                  <a:t>정상 데이터는 주변에 많은 데이터가 밀집하며</a:t>
                </a:r>
                <a:r>
                  <a:rPr lang="en-US" altLang="ko-KR"/>
                  <a:t>, </a:t>
                </a:r>
                <a:r>
                  <a:rPr lang="ko-KR" altLang="en-US"/>
                  <a:t>불량 데이터는 단독으로 존재 할 것</a:t>
                </a:r>
                <a:endParaRPr lang="en-US" altLang="ko-KR"/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LOF</a:t>
                </a:r>
                <a:r>
                  <a:rPr lang="ko-KR" altLang="en-US"/>
                  <a:t>를 이해하기 위해 필요한 </a:t>
                </a:r>
                <a:r>
                  <a:rPr lang="en-US" altLang="ko-KR"/>
                  <a:t>4</a:t>
                </a:r>
                <a:r>
                  <a:rPr lang="ko-KR" altLang="en-US"/>
                  <a:t>가지 정의</a:t>
                </a:r>
                <a:endParaRPr lang="en-US" altLang="ko-KR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𝑜𝑏𝑗𝑒𝑐𝑡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sz="140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ko-KR" altLang="en-US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ko-KR" sz="140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𝑅𝑒𝑎𝑐h𝑎𝑏𝑖𝑙𝑖𝑡𝑦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</m:oMath>
                </a14:m>
                <a:endParaRPr lang="en-US" altLang="ko-KR" sz="140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𝑙𝑟𝑑</m:t>
                        </m:r>
                      </m:e>
                      <m:sub>
                        <m:r>
                          <a:rPr lang="ko-KR" altLang="en-U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ko-KR"/>
              </a:p>
              <a:p>
                <a:pPr lvl="1">
                  <a:lnSpc>
                    <a:spcPct val="150000"/>
                  </a:lnSpc>
                </a:pPr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191859D-76BD-4D6A-91B9-DAFDFADFE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890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072F8-A4BD-4657-835C-8E644A4A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정의 </a:t>
            </a:r>
            <a:r>
              <a:rPr lang="en-US" altLang="ko-KR"/>
              <a:t>1: K-distance of object p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8257C0-06F4-484A-B66D-40756066C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ko-KR" altLang="en-US">
                    <a:solidFill>
                      <a:schemeClr val="accent6">
                        <a:lumMod val="75000"/>
                      </a:schemeClr>
                    </a:solidFill>
                  </a:rPr>
                  <a:t>데이터 </a:t>
                </a:r>
                <a:r>
                  <a:rPr lang="en-US" altLang="ko-KR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ko-KR" altLang="en-US">
                    <a:solidFill>
                      <a:schemeClr val="accent6">
                        <a:lumMod val="75000"/>
                      </a:schemeClr>
                    </a:solidFill>
                  </a:rPr>
                  <a:t>에 대해</a:t>
                </a:r>
                <a:r>
                  <a:rPr lang="ko-KR" altLang="en-US"/>
                  <a:t> 자기 자신을 제외하고 </a:t>
                </a:r>
                <a:r>
                  <a:rPr lang="en-US" altLang="ko-KR">
                    <a:solidFill>
                      <a:schemeClr val="accent6">
                        <a:lumMod val="75000"/>
                      </a:schemeClr>
                    </a:solidFill>
                  </a:rPr>
                  <a:t>K</a:t>
                </a:r>
                <a:r>
                  <a:rPr lang="ko-KR" altLang="en-US">
                    <a:solidFill>
                      <a:schemeClr val="accent6">
                        <a:lumMod val="75000"/>
                      </a:schemeClr>
                    </a:solidFill>
                  </a:rPr>
                  <a:t>번째로 가까운 이웃과의 거리</a:t>
                </a:r>
                <a:r>
                  <a:rPr lang="en-US" altLang="ko-KR">
                    <a:solidFill>
                      <a:schemeClr val="accent6">
                        <a:lumMod val="75000"/>
                      </a:schemeClr>
                    </a:solidFill>
                  </a:rPr>
                  <a:t>(2</a:t>
                </a:r>
                <a:r>
                  <a:rPr lang="ko-KR" altLang="en-US">
                    <a:solidFill>
                      <a:schemeClr val="accent6">
                        <a:lumMod val="75000"/>
                      </a:schemeClr>
                    </a:solidFill>
                  </a:rPr>
                  <a:t>차원</a:t>
                </a:r>
                <a:r>
                  <a:rPr lang="en-US" altLang="ko-KR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:r>
                  <a:rPr lang="ko-KR" altLang="en-US">
                    <a:solidFill>
                      <a:schemeClr val="accent6">
                        <a:lumMod val="75000"/>
                      </a:schemeClr>
                    </a:solidFill>
                  </a:rPr>
                  <a:t>유클리드</a:t>
                </a:r>
                <a:r>
                  <a:rPr lang="en-US" altLang="ko-KR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100">
                    <a:solidFill>
                      <a:schemeClr val="accent6">
                        <a:lumMod val="75000"/>
                      </a:schemeClr>
                    </a:solidFill>
                  </a:rPr>
                  <a:t>우측 하단 그림 예시</a:t>
                </a:r>
                <a:r>
                  <a:rPr lang="en-US" altLang="ko-KR" sz="1100">
                    <a:solidFill>
                      <a:schemeClr val="accent6">
                        <a:lumMod val="75000"/>
                      </a:schemeClr>
                    </a:solidFill>
                  </a:rPr>
                  <a:t>) 5-distance of object p: 3.0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5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>
                    <a:solidFill>
                      <a:schemeClr val="tx1"/>
                    </a:solidFill>
                  </a:rPr>
                  <a:t>사람은 직관적으로 </a:t>
                </a:r>
                <a:r>
                  <a:rPr lang="en-US" altLang="ko-KR">
                    <a:solidFill>
                      <a:schemeClr val="tx1"/>
                    </a:solidFill>
                  </a:rPr>
                  <a:t>5</a:t>
                </a:r>
                <a:r>
                  <a:rPr lang="ko-KR" altLang="en-US">
                    <a:solidFill>
                      <a:schemeClr val="tx1"/>
                    </a:solidFill>
                  </a:rPr>
                  <a:t>번째 가까운 점이 무엇인지</a:t>
                </a:r>
                <a:r>
                  <a:rPr lang="en-US" altLang="ko-KR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>
                    <a:solidFill>
                      <a:schemeClr val="tx1"/>
                    </a:solidFill>
                  </a:rPr>
                  <a:t>) </a:t>
                </a:r>
                <a:r>
                  <a:rPr lang="ko-KR" altLang="en-US">
                    <a:solidFill>
                      <a:schemeClr val="tx1"/>
                    </a:solidFill>
                  </a:rPr>
                  <a:t>알 수 있지만</a:t>
                </a:r>
                <a:r>
                  <a:rPr lang="en-US" altLang="ko-KR">
                    <a:solidFill>
                      <a:schemeClr val="tx1"/>
                    </a:solidFill>
                  </a:rPr>
                  <a:t>, </a:t>
                </a:r>
                <a:r>
                  <a:rPr lang="ko-KR" altLang="en-US">
                    <a:solidFill>
                      <a:schemeClr val="tx1"/>
                    </a:solidFill>
                  </a:rPr>
                  <a:t>컴퓨터는 하지 못함</a:t>
                </a:r>
                <a:r>
                  <a:rPr lang="en-US" altLang="ko-KR">
                    <a:solidFill>
                      <a:schemeClr val="tx1"/>
                    </a:solidFill>
                  </a:rPr>
                  <a:t>: </a:t>
                </a:r>
                <a:r>
                  <a:rPr lang="ko-KR" altLang="en-US">
                    <a:solidFill>
                      <a:schemeClr val="tx1"/>
                    </a:solidFill>
                  </a:rPr>
                  <a:t>모든 점에 대해 계산 후</a:t>
                </a:r>
                <a:r>
                  <a:rPr lang="en-US" altLang="ko-KR">
                    <a:solidFill>
                      <a:schemeClr val="tx1"/>
                    </a:solidFill>
                  </a:rPr>
                  <a:t>, </a:t>
                </a:r>
                <a:r>
                  <a:rPr lang="ko-KR" altLang="en-US">
                    <a:solidFill>
                      <a:schemeClr val="tx1"/>
                    </a:solidFill>
                  </a:rPr>
                  <a:t>정렬 해서 찾을 수 있음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>
                    <a:solidFill>
                      <a:schemeClr val="tx1"/>
                    </a:solidFill>
                  </a:rPr>
                  <a:t>4</a:t>
                </a:r>
                <a:r>
                  <a:rPr lang="ko-KR" altLang="en-US">
                    <a:solidFill>
                      <a:schemeClr val="tx1"/>
                    </a:solidFill>
                  </a:rPr>
                  <a:t>번째 가까운 데이터가 </a:t>
                </a:r>
                <a:r>
                  <a:rPr lang="en-US" altLang="ko-KR">
                    <a:solidFill>
                      <a:schemeClr val="tx1"/>
                    </a:solidFill>
                  </a:rPr>
                  <a:t>5</a:t>
                </a:r>
                <a:r>
                  <a:rPr lang="ko-KR" altLang="en-US">
                    <a:solidFill>
                      <a:schemeClr val="tx1"/>
                    </a:solidFill>
                  </a:rPr>
                  <a:t>번째 가까운 데이터일 수 있음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>
                    <a:solidFill>
                      <a:schemeClr val="tx1"/>
                    </a:solidFill>
                  </a:rPr>
                  <a:t>거리가 같은 데이터가 존재할 수 있음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8257C0-06F4-484A-B66D-40756066C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2F7ADEF6-19C5-4372-B84D-273E15915749}"/>
              </a:ext>
            </a:extLst>
          </p:cNvPr>
          <p:cNvGrpSpPr/>
          <p:nvPr/>
        </p:nvGrpSpPr>
        <p:grpSpPr>
          <a:xfrm>
            <a:off x="3810000" y="2419350"/>
            <a:ext cx="2971800" cy="2590800"/>
            <a:chOff x="1638300" y="1809750"/>
            <a:chExt cx="3581400" cy="312420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E45A45A-5AA0-4D44-A783-383762F77C77}"/>
                </a:ext>
              </a:extLst>
            </p:cNvPr>
            <p:cNvGrpSpPr/>
            <p:nvPr/>
          </p:nvGrpSpPr>
          <p:grpSpPr>
            <a:xfrm>
              <a:off x="1638300" y="1809750"/>
              <a:ext cx="3581400" cy="3124200"/>
              <a:chOff x="1638300" y="1662526"/>
              <a:chExt cx="3581400" cy="3124200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BD55CAA7-0A3E-4250-9FB8-AFDE9EA48153}"/>
                  </a:ext>
                </a:extLst>
              </p:cNvPr>
              <p:cNvSpPr/>
              <p:nvPr/>
            </p:nvSpPr>
            <p:spPr>
              <a:xfrm>
                <a:off x="1638300" y="1662526"/>
                <a:ext cx="3581400" cy="31242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0F799138-456F-47ED-A7D7-123E8AB79CB6}"/>
                  </a:ext>
                </a:extLst>
              </p:cNvPr>
              <p:cNvGrpSpPr/>
              <p:nvPr/>
            </p:nvGrpSpPr>
            <p:grpSpPr>
              <a:xfrm>
                <a:off x="2095500" y="2100491"/>
                <a:ext cx="2350620" cy="1771152"/>
                <a:chOff x="2034840" y="1820425"/>
                <a:chExt cx="2350620" cy="1771152"/>
              </a:xfrm>
            </p:grpSpPr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F91763A3-FEAA-4BBB-B06A-D906B7E7AC0A}"/>
                    </a:ext>
                  </a:extLst>
                </p:cNvPr>
                <p:cNvSpPr/>
                <p:nvPr/>
              </p:nvSpPr>
              <p:spPr>
                <a:xfrm>
                  <a:off x="3242160" y="2425931"/>
                  <a:ext cx="324000" cy="324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CD1481C3-3CBF-4498-A589-D66872DBCE22}"/>
                    </a:ext>
                  </a:extLst>
                </p:cNvPr>
                <p:cNvSpPr/>
                <p:nvPr/>
              </p:nvSpPr>
              <p:spPr>
                <a:xfrm>
                  <a:off x="3080160" y="2098121"/>
                  <a:ext cx="324000" cy="324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22BCB900-C8D0-46A6-B272-5C6C26DE4F18}"/>
                    </a:ext>
                  </a:extLst>
                </p:cNvPr>
                <p:cNvSpPr/>
                <p:nvPr/>
              </p:nvSpPr>
              <p:spPr>
                <a:xfrm>
                  <a:off x="3566160" y="1820425"/>
                  <a:ext cx="324000" cy="324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9F9126E6-4818-44AF-B649-1ECCF7BA60D1}"/>
                    </a:ext>
                  </a:extLst>
                </p:cNvPr>
                <p:cNvSpPr/>
                <p:nvPr/>
              </p:nvSpPr>
              <p:spPr>
                <a:xfrm>
                  <a:off x="4061460" y="2378231"/>
                  <a:ext cx="324000" cy="324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ADDE5709-2448-4910-B40F-3AAC0FA88ED7}"/>
                    </a:ext>
                  </a:extLst>
                </p:cNvPr>
                <p:cNvSpPr/>
                <p:nvPr/>
              </p:nvSpPr>
              <p:spPr>
                <a:xfrm>
                  <a:off x="2034840" y="3210673"/>
                  <a:ext cx="324000" cy="324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0E486696-0CEC-40EA-86FB-E0846BF1B149}"/>
                    </a:ext>
                  </a:extLst>
                </p:cNvPr>
                <p:cNvSpPr/>
                <p:nvPr/>
              </p:nvSpPr>
              <p:spPr>
                <a:xfrm>
                  <a:off x="3810000" y="3244421"/>
                  <a:ext cx="324000" cy="324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51297F-8DA8-4822-A270-D8D16DE44742}"/>
                    </a:ext>
                  </a:extLst>
                </p:cNvPr>
                <p:cNvSpPr txBox="1"/>
                <p:nvPr/>
              </p:nvSpPr>
              <p:spPr>
                <a:xfrm>
                  <a:off x="3275610" y="2441171"/>
                  <a:ext cx="304800" cy="3340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>
                      <a:solidFill>
                        <a:schemeClr val="bg1"/>
                      </a:solidFill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</a:rPr>
                    <a:t>p</a:t>
                  </a:r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EFDA243-16ED-43D6-ABFF-AF850731E4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66751" y="2101232"/>
                      <a:ext cx="304800" cy="3340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EFDA243-16ED-43D6-ABFF-AF850731E4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6751" y="2101232"/>
                      <a:ext cx="304800" cy="33402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39AD256-5DBB-4611-A2F1-01E7A296A2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2005" y="1833553"/>
                      <a:ext cx="304800" cy="3340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39AD256-5DBB-4611-A2F1-01E7A296A2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2005" y="1833553"/>
                      <a:ext cx="304800" cy="33402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AE704D89-ED34-4045-A9F3-FFBB73E82D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62570" y="2401731"/>
                      <a:ext cx="304800" cy="3340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AE704D89-ED34-4045-A9F3-FFBB73E82D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62570" y="2401731"/>
                      <a:ext cx="304800" cy="33402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3BDA6FD1-18B4-489D-9F26-CC9C7E5BCE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0000" y="3257549"/>
                      <a:ext cx="304800" cy="3340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3BDA6FD1-18B4-489D-9F26-CC9C7E5BCE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0000" y="3257549"/>
                      <a:ext cx="304800" cy="33402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97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6CFCB27C-15A4-48F7-8166-4DE384A607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34840" y="3210672"/>
                      <a:ext cx="304800" cy="3340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라운드 Bold" panose="020B0600000101010101" pitchFamily="50" charset="-127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>
                        <a:solidFill>
                          <a:schemeClr val="bg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6CFCB27C-15A4-48F7-8166-4DE384A607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34840" y="3210672"/>
                      <a:ext cx="304800" cy="33402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D9992CB-8859-480F-93FE-7304A791D2D3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2400300" y="3129521"/>
              <a:ext cx="935970" cy="675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중괄호 21">
              <a:extLst>
                <a:ext uri="{FF2B5EF4-FFF2-40B4-BE49-F238E27FC236}">
                  <a16:creationId xmlns:a16="http://schemas.microsoft.com/office/drawing/2014/main" id="{4149AE49-D3D1-49A5-8230-77540A1B70FC}"/>
                </a:ext>
              </a:extLst>
            </p:cNvPr>
            <p:cNvSpPr/>
            <p:nvPr/>
          </p:nvSpPr>
          <p:spPr>
            <a:xfrm rot="3310087">
              <a:off x="2719147" y="2811121"/>
              <a:ext cx="160268" cy="106859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3A67B4-C817-4366-804F-EFB3C4028B60}"/>
                </a:ext>
              </a:extLst>
            </p:cNvPr>
            <p:cNvSpPr txBox="1"/>
            <p:nvPr/>
          </p:nvSpPr>
          <p:spPr>
            <a:xfrm>
              <a:off x="2471894" y="2976183"/>
              <a:ext cx="623850" cy="408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3.0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006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E1394-7E8E-4CC3-83B2-C369BBBF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정의 </a:t>
            </a:r>
            <a:r>
              <a:rPr lang="en-US" altLang="ko-KR"/>
              <a:t>2: K-distance </a:t>
            </a:r>
            <a:r>
              <a:rPr lang="ko-KR" altLang="en-US"/>
              <a:t>안에 있는 이웃 데이터의 갯수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A0F73-411B-4315-BB61-080B32E59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95351"/>
                <a:ext cx="6172200" cy="369927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>
                    <a:solidFill>
                      <a:schemeClr val="tx1"/>
                    </a:solidFill>
                  </a:rPr>
                  <a:t>: K-distance </a:t>
                </a:r>
                <a:r>
                  <a:rPr lang="ko-KR" altLang="en-US">
                    <a:solidFill>
                      <a:schemeClr val="tx1"/>
                    </a:solidFill>
                  </a:rPr>
                  <a:t>안에 존재하는 이웃들의 갯수를 의미함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>
                    <a:solidFill>
                      <a:schemeClr val="tx1"/>
                    </a:solidFill>
                  </a:rPr>
                  <a:t>직관적으로 생각해보면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>
                    <a:solidFill>
                      <a:schemeClr val="tx1"/>
                    </a:solidFill>
                  </a:rPr>
                  <a:t>가 </a:t>
                </a:r>
                <a:r>
                  <a:rPr lang="en-US" altLang="ko-KR">
                    <a:solidFill>
                      <a:schemeClr val="tx1"/>
                    </a:solidFill>
                  </a:rPr>
                  <a:t>K</a:t>
                </a:r>
                <a:r>
                  <a:rPr lang="ko-KR" altLang="en-US">
                    <a:solidFill>
                      <a:schemeClr val="tx1"/>
                    </a:solidFill>
                  </a:rPr>
                  <a:t>와 같아 보인다</a:t>
                </a:r>
                <a:r>
                  <a:rPr lang="en-US" altLang="ko-KR">
                    <a:solidFill>
                      <a:schemeClr val="tx1"/>
                    </a:solidFill>
                  </a:rPr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>
                    <a:solidFill>
                      <a:schemeClr val="tx1"/>
                    </a:solidFill>
                  </a:rPr>
                  <a:t>거리가 같은 데이터가 존재할 수 있기에</a:t>
                </a:r>
                <a:r>
                  <a:rPr lang="en-US" altLang="ko-KR">
                    <a:solidFill>
                      <a:schemeClr val="tx1"/>
                    </a:solidFill>
                  </a:rPr>
                  <a:t>, </a:t>
                </a:r>
                <a:r>
                  <a:rPr lang="ko-KR" altLang="en-US">
                    <a:solidFill>
                      <a:schemeClr val="tx1"/>
                    </a:solidFill>
                  </a:rPr>
                  <a:t>항상 같지 않음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>
                    <a:solidFill>
                      <a:schemeClr val="tx1"/>
                    </a:solidFill>
                  </a:rPr>
                  <a:t>가 크다</a:t>
                </a:r>
                <a:r>
                  <a:rPr lang="en-US" altLang="ko-KR">
                    <a:solidFill>
                      <a:schemeClr val="tx1"/>
                    </a:solidFill>
                  </a:rPr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>
                    <a:solidFill>
                      <a:schemeClr val="tx1"/>
                    </a:solidFill>
                  </a:rPr>
                  <a:t>해당 데이터 주변에 존재하는 데이터의 수가 많음을 의미함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A0F73-411B-4315-BB61-080B32E59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95351"/>
                <a:ext cx="6172200" cy="36992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3C55B7F6-4E95-47DE-8511-F528ACC1D56B}"/>
              </a:ext>
            </a:extLst>
          </p:cNvPr>
          <p:cNvGrpSpPr/>
          <p:nvPr/>
        </p:nvGrpSpPr>
        <p:grpSpPr>
          <a:xfrm>
            <a:off x="3886200" y="2571750"/>
            <a:ext cx="2895600" cy="2438400"/>
            <a:chOff x="2362200" y="2343150"/>
            <a:chExt cx="2971800" cy="25908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4FF298C-06A0-4504-A44C-48FB8AEAE926}"/>
                </a:ext>
              </a:extLst>
            </p:cNvPr>
            <p:cNvSpPr/>
            <p:nvPr/>
          </p:nvSpPr>
          <p:spPr>
            <a:xfrm>
              <a:off x="2362200" y="2343150"/>
              <a:ext cx="2971800" cy="2590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10B3C38-74BB-4126-A616-C02F066F5DB2}"/>
                </a:ext>
              </a:extLst>
            </p:cNvPr>
            <p:cNvSpPr/>
            <p:nvPr/>
          </p:nvSpPr>
          <p:spPr>
            <a:xfrm>
              <a:off x="3743397" y="3208467"/>
              <a:ext cx="268851" cy="2686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E199DA6-97F5-482A-B732-6F812A182190}"/>
                </a:ext>
              </a:extLst>
            </p:cNvPr>
            <p:cNvSpPr/>
            <p:nvPr/>
          </p:nvSpPr>
          <p:spPr>
            <a:xfrm>
              <a:off x="3608972" y="2936625"/>
              <a:ext cx="268851" cy="2686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550C0AE-5A65-4B5F-9179-C748DBED2091}"/>
                </a:ext>
              </a:extLst>
            </p:cNvPr>
            <p:cNvSpPr/>
            <p:nvPr/>
          </p:nvSpPr>
          <p:spPr>
            <a:xfrm>
              <a:off x="4012248" y="2706340"/>
              <a:ext cx="268851" cy="2686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4C87440-2B88-4BB9-88BA-FEC373537814}"/>
                </a:ext>
              </a:extLst>
            </p:cNvPr>
            <p:cNvSpPr/>
            <p:nvPr/>
          </p:nvSpPr>
          <p:spPr>
            <a:xfrm>
              <a:off x="4423242" y="3168911"/>
              <a:ext cx="268851" cy="2686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D7132DD-5667-4F4C-82BF-04183CCB7494}"/>
                </a:ext>
              </a:extLst>
            </p:cNvPr>
            <p:cNvSpPr/>
            <p:nvPr/>
          </p:nvSpPr>
          <p:spPr>
            <a:xfrm>
              <a:off x="2741579" y="3859229"/>
              <a:ext cx="268851" cy="2686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9EFD65-1A0E-475F-B77A-AFF54ECC0107}"/>
                </a:ext>
              </a:extLst>
            </p:cNvPr>
            <p:cNvSpPr/>
            <p:nvPr/>
          </p:nvSpPr>
          <p:spPr>
            <a:xfrm>
              <a:off x="4135260" y="4297081"/>
              <a:ext cx="268851" cy="2686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609FEF-4603-44E1-9714-D1DD564401E6}"/>
                </a:ext>
              </a:extLst>
            </p:cNvPr>
            <p:cNvSpPr txBox="1"/>
            <p:nvPr/>
          </p:nvSpPr>
          <p:spPr>
            <a:xfrm>
              <a:off x="3771154" y="3221105"/>
              <a:ext cx="252919" cy="29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p</a:t>
              </a:r>
              <a:endParaRPr lang="ko-KR" altLang="en-US" sz="120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F2826D2-4C48-4219-AD90-7512B5D01E50}"/>
                    </a:ext>
                  </a:extLst>
                </p:cNvPr>
                <p:cNvSpPr txBox="1"/>
                <p:nvPr/>
              </p:nvSpPr>
              <p:spPr>
                <a:xfrm>
                  <a:off x="3597845" y="2939204"/>
                  <a:ext cx="252919" cy="294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F2826D2-4C48-4219-AD90-7512B5D01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845" y="2939204"/>
                  <a:ext cx="252919" cy="294311"/>
                </a:xfrm>
                <a:prstGeom prst="rect">
                  <a:avLst/>
                </a:prstGeom>
                <a:blipFill>
                  <a:blip r:embed="rId3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9E8FD23-F02F-48A2-870D-060498315B9F}"/>
                    </a:ext>
                  </a:extLst>
                </p:cNvPr>
                <p:cNvSpPr txBox="1"/>
                <p:nvPr/>
              </p:nvSpPr>
              <p:spPr>
                <a:xfrm>
                  <a:off x="4008801" y="2717227"/>
                  <a:ext cx="252919" cy="294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9E8FD23-F02F-48A2-870D-060498315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801" y="2717227"/>
                  <a:ext cx="252919" cy="294311"/>
                </a:xfrm>
                <a:prstGeom prst="rect">
                  <a:avLst/>
                </a:prstGeom>
                <a:blipFill>
                  <a:blip r:embed="rId4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534D40E-841C-447F-84EC-AE60323013B5}"/>
                    </a:ext>
                  </a:extLst>
                </p:cNvPr>
                <p:cNvSpPr txBox="1"/>
                <p:nvPr/>
              </p:nvSpPr>
              <p:spPr>
                <a:xfrm>
                  <a:off x="4424163" y="3188399"/>
                  <a:ext cx="252919" cy="294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534D40E-841C-447F-84EC-AE6032301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4163" y="3188399"/>
                  <a:ext cx="252919" cy="294311"/>
                </a:xfrm>
                <a:prstGeom prst="rect">
                  <a:avLst/>
                </a:prstGeom>
                <a:blipFill>
                  <a:blip r:embed="rId5"/>
                  <a:stretch>
                    <a:fillRect r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D3089DF-0D27-4ED1-88A9-0F730CCE1F76}"/>
                    </a:ext>
                  </a:extLst>
                </p:cNvPr>
                <p:cNvSpPr txBox="1"/>
                <p:nvPr/>
              </p:nvSpPr>
              <p:spPr>
                <a:xfrm>
                  <a:off x="4135260" y="4307968"/>
                  <a:ext cx="252919" cy="294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D3089DF-0D27-4ED1-88A9-0F730CCE1F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260" y="4307968"/>
                  <a:ext cx="252919" cy="294311"/>
                </a:xfrm>
                <a:prstGeom prst="rect">
                  <a:avLst/>
                </a:prstGeom>
                <a:blipFill>
                  <a:blip r:embed="rId6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DEC51F6-4211-408C-AD32-E1E310793F9A}"/>
                    </a:ext>
                  </a:extLst>
                </p:cNvPr>
                <p:cNvSpPr txBox="1"/>
                <p:nvPr/>
              </p:nvSpPr>
              <p:spPr>
                <a:xfrm>
                  <a:off x="2741579" y="3859229"/>
                  <a:ext cx="252919" cy="294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DEC51F6-4211-408C-AD32-E1E310793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579" y="3859229"/>
                  <a:ext cx="252919" cy="294311"/>
                </a:xfrm>
                <a:prstGeom prst="rect">
                  <a:avLst/>
                </a:prstGeom>
                <a:blipFill>
                  <a:blip r:embed="rId7"/>
                  <a:stretch>
                    <a:fillRect r="-121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2F314F5-8EF7-4911-94CB-E7EB941888A4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2994498" y="3437594"/>
              <a:ext cx="776656" cy="568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id="{A42C879D-075C-4AF9-B20A-668F70F4EB4E}"/>
                </a:ext>
              </a:extLst>
            </p:cNvPr>
            <p:cNvSpPr/>
            <p:nvPr/>
          </p:nvSpPr>
          <p:spPr>
            <a:xfrm rot="3310087">
              <a:off x="3259115" y="3173278"/>
              <a:ext cx="132905" cy="88670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96DF56-9CC3-4C06-BEE9-F98BFF43345D}"/>
                </a:ext>
              </a:extLst>
            </p:cNvPr>
            <p:cNvSpPr txBox="1"/>
            <p:nvPr/>
          </p:nvSpPr>
          <p:spPr>
            <a:xfrm>
              <a:off x="3020237" y="3297218"/>
              <a:ext cx="517663" cy="359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3.0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B9F4C1E-B3BF-4F98-904F-EF42681FBFE0}"/>
                </a:ext>
              </a:extLst>
            </p:cNvPr>
            <p:cNvCxnSpPr>
              <a:cxnSpLocks/>
              <a:stCxn id="21" idx="0"/>
              <a:endCxn id="17" idx="2"/>
            </p:cNvCxnSpPr>
            <p:nvPr/>
          </p:nvCxnSpPr>
          <p:spPr>
            <a:xfrm flipH="1" flipV="1">
              <a:off x="3897614" y="3515417"/>
              <a:ext cx="364106" cy="792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왼쪽 중괄호 26">
              <a:extLst>
                <a:ext uri="{FF2B5EF4-FFF2-40B4-BE49-F238E27FC236}">
                  <a16:creationId xmlns:a16="http://schemas.microsoft.com/office/drawing/2014/main" id="{683EB5DD-9B90-44A0-804E-0454705F3AA9}"/>
                </a:ext>
              </a:extLst>
            </p:cNvPr>
            <p:cNvSpPr/>
            <p:nvPr/>
          </p:nvSpPr>
          <p:spPr>
            <a:xfrm rot="9423874">
              <a:off x="4085434" y="3410905"/>
              <a:ext cx="149607" cy="87438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5959CB-D616-49B6-97A0-9E3236931FB7}"/>
                </a:ext>
              </a:extLst>
            </p:cNvPr>
            <p:cNvSpPr txBox="1"/>
            <p:nvPr/>
          </p:nvSpPr>
          <p:spPr>
            <a:xfrm>
              <a:off x="4147630" y="3613318"/>
              <a:ext cx="517663" cy="359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3.0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633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4A847-5DC1-4817-8618-C681CA78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정의 </a:t>
            </a:r>
            <a:r>
              <a:rPr lang="en-US" altLang="ko-KR"/>
              <a:t>3: Reachability-distance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C514F-A762-4E57-BEA1-9EBC56BE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/>
          <a:lstStyle/>
          <a:p>
            <a:r>
              <a:rPr lang="en-US" altLang="ko-KR"/>
              <a:t>Reachability-distance</a:t>
            </a:r>
            <a:r>
              <a:rPr lang="ko-KR" altLang="en-US"/>
              <a:t>의 수식은 아래와 같음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o</a:t>
            </a:r>
            <a:r>
              <a:rPr lang="ko-KR" altLang="en-US"/>
              <a:t>와 </a:t>
            </a:r>
            <a:r>
              <a:rPr lang="en-US" altLang="ko-KR"/>
              <a:t>o'</a:t>
            </a:r>
            <a:r>
              <a:rPr lang="ko-KR" altLang="en-US"/>
              <a:t>의 </a:t>
            </a:r>
            <a:r>
              <a:rPr lang="en-US" altLang="ko-KR"/>
              <a:t>Reachability distance:</a:t>
            </a:r>
          </a:p>
          <a:p>
            <a:pPr lvl="1"/>
            <a:r>
              <a:rPr lang="ko-KR" altLang="en-US" sz="1100">
                <a:solidFill>
                  <a:schemeClr val="accent6">
                    <a:lumMod val="75000"/>
                  </a:schemeClr>
                </a:solidFill>
              </a:rPr>
              <a:t>처음에 정의한 </a:t>
            </a:r>
            <a:r>
              <a:rPr lang="en-US" altLang="ko-KR" sz="1100">
                <a:solidFill>
                  <a:schemeClr val="accent6">
                    <a:lumMod val="75000"/>
                  </a:schemeClr>
                </a:solidFill>
              </a:rPr>
              <a:t>K-distance(o)</a:t>
            </a:r>
            <a:r>
              <a:rPr lang="ko-KR" altLang="en-US" sz="1100"/>
              <a:t> </a:t>
            </a:r>
            <a:r>
              <a:rPr lang="en-US" altLang="ko-KR"/>
              <a:t>vs. </a:t>
            </a:r>
            <a:r>
              <a:rPr lang="en-US" altLang="ko-KR" sz="1100">
                <a:solidFill>
                  <a:schemeClr val="accent6">
                    <a:lumMod val="75000"/>
                  </a:schemeClr>
                </a:solidFill>
              </a:rPr>
              <a:t>euclidean-distance(o, o')</a:t>
            </a:r>
            <a:r>
              <a:rPr lang="en-US" altLang="ko-KR"/>
              <a:t> </a:t>
            </a:r>
            <a:r>
              <a:rPr lang="ko-KR" altLang="en-US"/>
              <a:t>중 큰 값을 도출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상황 </a:t>
            </a:r>
            <a:r>
              <a:rPr lang="en-US" altLang="ko-KR"/>
              <a:t>1. </a:t>
            </a:r>
            <a:r>
              <a:rPr lang="ko-KR" altLang="en-US"/>
              <a:t>만약 </a:t>
            </a:r>
            <a:r>
              <a:rPr lang="en-US" altLang="ko-KR"/>
              <a:t>o</a:t>
            </a:r>
            <a:r>
              <a:rPr lang="ko-KR" altLang="en-US"/>
              <a:t>와 </a:t>
            </a:r>
            <a:r>
              <a:rPr lang="en-US" altLang="ko-KR"/>
              <a:t>o' </a:t>
            </a:r>
            <a:r>
              <a:rPr lang="ko-KR" altLang="en-US"/>
              <a:t>데이터가 서로 밀집되어 있다면</a:t>
            </a:r>
            <a:r>
              <a:rPr lang="en-US" altLang="ko-KR"/>
              <a:t>?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k-distance(o) </a:t>
            </a:r>
            <a:r>
              <a:rPr lang="ko-KR" altLang="en-US">
                <a:solidFill>
                  <a:srgbClr val="00B050"/>
                </a:solidFill>
              </a:rPr>
              <a:t>혹은 </a:t>
            </a:r>
            <a:r>
              <a:rPr lang="en-US" altLang="ko-KR">
                <a:solidFill>
                  <a:srgbClr val="00B050"/>
                </a:solidFill>
              </a:rPr>
              <a:t>euclidean-distance(o, o')</a:t>
            </a:r>
            <a:r>
              <a:rPr lang="ko-KR" altLang="en-US"/>
              <a:t> 결과가 작은 값이 도출됨</a:t>
            </a:r>
            <a:endParaRPr lang="en-US" altLang="ko-KR"/>
          </a:p>
          <a:p>
            <a:pPr lvl="1"/>
            <a:r>
              <a:rPr lang="ko-KR" altLang="en-US"/>
              <a:t>그림</a:t>
            </a:r>
            <a:r>
              <a:rPr lang="en-US" altLang="ko-KR"/>
              <a:t>: </a:t>
            </a:r>
            <a:r>
              <a:rPr lang="ko-KR" altLang="en-US"/>
              <a:t>상황</a:t>
            </a:r>
            <a:r>
              <a:rPr lang="en-US" altLang="ko-KR"/>
              <a:t>1.</a:t>
            </a:r>
            <a:r>
              <a:rPr lang="ko-KR" altLang="en-US"/>
              <a:t>의 예시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그렇지 않다면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다음 페이지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1DC4B98-7CE0-402E-A43F-47034AAD7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14" y="1276350"/>
            <a:ext cx="546157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519CECB-86EC-4137-B134-C58EF108DAED}"/>
              </a:ext>
            </a:extLst>
          </p:cNvPr>
          <p:cNvSpPr/>
          <p:nvPr/>
        </p:nvSpPr>
        <p:spPr>
          <a:xfrm>
            <a:off x="3454484" y="3469899"/>
            <a:ext cx="261957" cy="2528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9947332-C0E2-4F54-BB47-6B96518AE1F4}"/>
              </a:ext>
            </a:extLst>
          </p:cNvPr>
          <p:cNvSpPr/>
          <p:nvPr/>
        </p:nvSpPr>
        <p:spPr>
          <a:xfrm>
            <a:off x="2866495" y="3685518"/>
            <a:ext cx="261957" cy="2528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C47D8A-CE61-4D13-96CB-AF7128187ACE}"/>
              </a:ext>
            </a:extLst>
          </p:cNvPr>
          <p:cNvSpPr/>
          <p:nvPr/>
        </p:nvSpPr>
        <p:spPr>
          <a:xfrm>
            <a:off x="2739022" y="4044469"/>
            <a:ext cx="261957" cy="2528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8A3D15-9637-4E94-A7D3-84FE4C59706A}"/>
              </a:ext>
            </a:extLst>
          </p:cNvPr>
          <p:cNvSpPr/>
          <p:nvPr/>
        </p:nvSpPr>
        <p:spPr>
          <a:xfrm>
            <a:off x="4532340" y="4040958"/>
            <a:ext cx="261957" cy="2528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90C94-E038-4E8A-A84C-7756B12E1CB9}"/>
              </a:ext>
            </a:extLst>
          </p:cNvPr>
          <p:cNvSpPr txBox="1"/>
          <p:nvPr/>
        </p:nvSpPr>
        <p:spPr>
          <a:xfrm>
            <a:off x="3481529" y="3481794"/>
            <a:ext cx="246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p</a:t>
            </a:r>
            <a:endParaRPr lang="ko-KR" altLang="en-US" sz="120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A03ED6-FC7B-4AFD-8671-172D0A7089B2}"/>
                  </a:ext>
                </a:extLst>
              </p:cNvPr>
              <p:cNvSpPr txBox="1"/>
              <p:nvPr/>
            </p:nvSpPr>
            <p:spPr>
              <a:xfrm>
                <a:off x="2863136" y="3695764"/>
                <a:ext cx="246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A03ED6-FC7B-4AFD-8671-172D0A708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136" y="3695764"/>
                <a:ext cx="246434" cy="276999"/>
              </a:xfrm>
              <a:prstGeom prst="rect">
                <a:avLst/>
              </a:prstGeom>
              <a:blipFill>
                <a:blip r:embed="rId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39D35C-DC21-4836-AC96-9DA55AC8E494}"/>
                  </a:ext>
                </a:extLst>
              </p:cNvPr>
              <p:cNvSpPr txBox="1"/>
              <p:nvPr/>
            </p:nvSpPr>
            <p:spPr>
              <a:xfrm>
                <a:off x="2739919" y="4062810"/>
                <a:ext cx="246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39D35C-DC21-4836-AC96-9DA55AC8E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19" y="4062810"/>
                <a:ext cx="246434" cy="276999"/>
              </a:xfrm>
              <a:prstGeom prst="rect">
                <a:avLst/>
              </a:prstGeom>
              <a:blipFill>
                <a:blip r:embed="rId4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A0231B-1C38-401D-BD1D-201353DBCD1D}"/>
                  </a:ext>
                </a:extLst>
              </p:cNvPr>
              <p:cNvSpPr txBox="1"/>
              <p:nvPr/>
            </p:nvSpPr>
            <p:spPr>
              <a:xfrm>
                <a:off x="4532340" y="4040958"/>
                <a:ext cx="246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A0231B-1C38-401D-BD1D-201353DBC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340" y="4040958"/>
                <a:ext cx="246434" cy="276999"/>
              </a:xfrm>
              <a:prstGeom prst="rect">
                <a:avLst/>
              </a:prstGeom>
              <a:blipFill>
                <a:blip r:embed="rId5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80B82828-8EFB-4AED-A421-9D4D78682641}"/>
              </a:ext>
            </a:extLst>
          </p:cNvPr>
          <p:cNvSpPr/>
          <p:nvPr/>
        </p:nvSpPr>
        <p:spPr>
          <a:xfrm>
            <a:off x="3234198" y="4035820"/>
            <a:ext cx="261957" cy="2528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782A03-13A0-48AB-A8AE-03A5160FFF7F}"/>
                  </a:ext>
                </a:extLst>
              </p:cNvPr>
              <p:cNvSpPr txBox="1"/>
              <p:nvPr/>
            </p:nvSpPr>
            <p:spPr>
              <a:xfrm>
                <a:off x="3235095" y="4054161"/>
                <a:ext cx="246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782A03-13A0-48AB-A8AE-03A5160FF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095" y="4054161"/>
                <a:ext cx="246434" cy="276999"/>
              </a:xfrm>
              <a:prstGeom prst="rect">
                <a:avLst/>
              </a:prstGeom>
              <a:blipFill>
                <a:blip r:embed="rId6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>
            <a:extLst>
              <a:ext uri="{FF2B5EF4-FFF2-40B4-BE49-F238E27FC236}">
                <a16:creationId xmlns:a16="http://schemas.microsoft.com/office/drawing/2014/main" id="{BB024282-EB64-4A33-BCD8-2068A91D64F4}"/>
              </a:ext>
            </a:extLst>
          </p:cNvPr>
          <p:cNvSpPr/>
          <p:nvPr/>
        </p:nvSpPr>
        <p:spPr>
          <a:xfrm>
            <a:off x="2795546" y="3733976"/>
            <a:ext cx="723252" cy="74390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469015-7FBB-4FD2-A135-0734CA195F8E}"/>
              </a:ext>
            </a:extLst>
          </p:cNvPr>
          <p:cNvCxnSpPr>
            <a:cxnSpLocks/>
            <a:stCxn id="28" idx="1"/>
            <a:endCxn id="17" idx="3"/>
          </p:cNvCxnSpPr>
          <p:nvPr/>
        </p:nvCxnSpPr>
        <p:spPr>
          <a:xfrm flipH="1">
            <a:off x="2986353" y="4192661"/>
            <a:ext cx="248742" cy="864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40FE2BD-B6F3-4999-A05D-CF3899FD2576}"/>
              </a:ext>
            </a:extLst>
          </p:cNvPr>
          <p:cNvCxnSpPr>
            <a:cxnSpLocks/>
          </p:cNvCxnSpPr>
          <p:nvPr/>
        </p:nvCxnSpPr>
        <p:spPr>
          <a:xfrm>
            <a:off x="2797387" y="2876550"/>
            <a:ext cx="645575" cy="9753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E34B202-F936-4AAC-959B-31CADAD86A2E}"/>
              </a:ext>
            </a:extLst>
          </p:cNvPr>
          <p:cNvCxnSpPr>
            <a:cxnSpLocks/>
          </p:cNvCxnSpPr>
          <p:nvPr/>
        </p:nvCxnSpPr>
        <p:spPr>
          <a:xfrm>
            <a:off x="1371600" y="2783967"/>
            <a:ext cx="1708546" cy="1383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2B9599-E49F-4793-AAF2-9162D9FEB313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flipH="1">
            <a:off x="3358312" y="3758793"/>
            <a:ext cx="246434" cy="29536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73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87155-6D7B-422E-9DF7-711815CA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정의 </a:t>
            </a:r>
            <a:r>
              <a:rPr lang="en-US" altLang="ko-KR"/>
              <a:t>3: Reachability-distance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844C46-2EBD-4316-A7CC-1C31F6FD8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/>
                  <a:t>데이터가 밀집되지 않는</a:t>
                </a:r>
                <a:r>
                  <a:rPr lang="en-US" altLang="ko-KR" sz="1600"/>
                  <a:t> </a:t>
                </a:r>
                <a:r>
                  <a:rPr lang="ko-KR" altLang="en-US" sz="1600"/>
                  <a:t>경우</a:t>
                </a:r>
                <a:r>
                  <a:rPr lang="en-US" altLang="ko-KR" sz="160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Reachability-distance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가 큰 값이 도출됨</a:t>
                </a:r>
                <a:endParaRPr lang="en-US" altLang="ko-KR" sz="1200">
                  <a:solidFill>
                    <a:schemeClr val="tx1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1050">
                    <a:solidFill>
                      <a:schemeClr val="tx1"/>
                    </a:solidFill>
                  </a:rPr>
                  <a:t>그림 상으로는</a:t>
                </a:r>
                <a:r>
                  <a:rPr lang="en-US" altLang="ko-KR" sz="1050">
                    <a:solidFill>
                      <a:schemeClr val="tx1"/>
                    </a:solidFill>
                  </a:rPr>
                  <a:t>, p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>
                    <a:solidFill>
                      <a:schemeClr val="tx1"/>
                    </a:solidFill>
                  </a:rPr>
                  <a:t>사이의 유클리드 거리가 매우 크므로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두 거리 중 최댓값인 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Reachability-distance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가 큰 값이 도출됨</a:t>
                </a:r>
                <a:endParaRPr lang="en-US" altLang="ko-KR" sz="150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>
                    <a:solidFill>
                      <a:schemeClr val="tx1"/>
                    </a:solidFill>
                  </a:rPr>
                  <a:t>중간 정리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350">
                    <a:solidFill>
                      <a:schemeClr val="tx1"/>
                    </a:solidFill>
                  </a:rPr>
                  <a:t>밀집된 정상 데이터</a:t>
                </a:r>
                <a:r>
                  <a:rPr lang="en-US" altLang="ko-KR" sz="1350">
                    <a:solidFill>
                      <a:schemeClr val="tx1"/>
                    </a:solidFill>
                  </a:rPr>
                  <a:t>: Reachability-distance</a:t>
                </a:r>
                <a:r>
                  <a:rPr lang="ko-KR" altLang="en-US" sz="1350">
                    <a:solidFill>
                      <a:schemeClr val="tx1"/>
                    </a:solidFill>
                  </a:rPr>
                  <a:t>가 작음</a:t>
                </a:r>
                <a:endParaRPr lang="en-US" altLang="ko-KR" sz="135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350">
                    <a:solidFill>
                      <a:schemeClr val="tx1"/>
                    </a:solidFill>
                  </a:rPr>
                  <a:t>이상 데이터</a:t>
                </a:r>
                <a:r>
                  <a:rPr lang="en-US" altLang="ko-KR" sz="1350">
                    <a:solidFill>
                      <a:schemeClr val="tx1"/>
                    </a:solidFill>
                  </a:rPr>
                  <a:t>: Reachability-distance</a:t>
                </a:r>
                <a:r>
                  <a:rPr lang="ko-KR" altLang="en-US" sz="1350">
                    <a:solidFill>
                      <a:schemeClr val="tx1"/>
                    </a:solidFill>
                  </a:rPr>
                  <a:t>가 큼</a:t>
                </a:r>
                <a:endParaRPr lang="en-US" altLang="ko-KR" sz="13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844C46-2EBD-4316-A7CC-1C31F6FD8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856024-0BEB-4E5F-BC1A-FE8D2E9B6242}"/>
              </a:ext>
            </a:extLst>
          </p:cNvPr>
          <p:cNvGrpSpPr/>
          <p:nvPr/>
        </p:nvGrpSpPr>
        <p:grpSpPr>
          <a:xfrm>
            <a:off x="1104249" y="3409950"/>
            <a:ext cx="4649501" cy="1384110"/>
            <a:chOff x="1078692" y="2800695"/>
            <a:chExt cx="4649501" cy="138411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F1BC215-D648-4F06-BFE4-2ABB42A4AE0E}"/>
                </a:ext>
              </a:extLst>
            </p:cNvPr>
            <p:cNvSpPr/>
            <p:nvPr/>
          </p:nvSpPr>
          <p:spPr>
            <a:xfrm>
              <a:off x="3155431" y="3018943"/>
              <a:ext cx="261957" cy="2528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AB2B394-D718-4CF6-ACFD-FBF7D7E47925}"/>
                </a:ext>
              </a:extLst>
            </p:cNvPr>
            <p:cNvSpPr/>
            <p:nvPr/>
          </p:nvSpPr>
          <p:spPr>
            <a:xfrm>
              <a:off x="1370879" y="3019408"/>
              <a:ext cx="261957" cy="2528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64F1AD-370E-423E-B3BD-85741B60DD26}"/>
                </a:ext>
              </a:extLst>
            </p:cNvPr>
            <p:cNvSpPr/>
            <p:nvPr/>
          </p:nvSpPr>
          <p:spPr>
            <a:xfrm>
              <a:off x="1243406" y="3378359"/>
              <a:ext cx="261957" cy="2528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E5E204-D030-4FD2-A05A-AB8E6EE83265}"/>
                </a:ext>
              </a:extLst>
            </p:cNvPr>
            <p:cNvSpPr txBox="1"/>
            <p:nvPr/>
          </p:nvSpPr>
          <p:spPr>
            <a:xfrm>
              <a:off x="3182476" y="3030838"/>
              <a:ext cx="246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p</a:t>
              </a:r>
              <a:endParaRPr lang="ko-KR" altLang="en-US" sz="120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286607-F11E-48FA-BF5E-2B2EFF49E38C}"/>
                    </a:ext>
                  </a:extLst>
                </p:cNvPr>
                <p:cNvSpPr txBox="1"/>
                <p:nvPr/>
              </p:nvSpPr>
              <p:spPr>
                <a:xfrm>
                  <a:off x="1367520" y="3029654"/>
                  <a:ext cx="2464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286607-F11E-48FA-BF5E-2B2EFF49E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520" y="3029654"/>
                  <a:ext cx="246434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BE5348B-290B-461B-9256-A5342C0463BE}"/>
                    </a:ext>
                  </a:extLst>
                </p:cNvPr>
                <p:cNvSpPr txBox="1"/>
                <p:nvPr/>
              </p:nvSpPr>
              <p:spPr>
                <a:xfrm>
                  <a:off x="1244303" y="3396700"/>
                  <a:ext cx="2464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BE5348B-290B-461B-9256-A5342C046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303" y="3396700"/>
                  <a:ext cx="246434" cy="276999"/>
                </a:xfrm>
                <a:prstGeom prst="rect">
                  <a:avLst/>
                </a:prstGeom>
                <a:blipFill>
                  <a:blip r:embed="rId4"/>
                  <a:stretch>
                    <a:fillRect r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65B5477-6AF3-4929-998E-A92238BF1D82}"/>
                </a:ext>
              </a:extLst>
            </p:cNvPr>
            <p:cNvSpPr/>
            <p:nvPr/>
          </p:nvSpPr>
          <p:spPr>
            <a:xfrm>
              <a:off x="1738582" y="3369710"/>
              <a:ext cx="261957" cy="2528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2DF9F03-6DA4-4778-AD11-71325A77B463}"/>
                    </a:ext>
                  </a:extLst>
                </p:cNvPr>
                <p:cNvSpPr txBox="1"/>
                <p:nvPr/>
              </p:nvSpPr>
              <p:spPr>
                <a:xfrm>
                  <a:off x="1739479" y="3388051"/>
                  <a:ext cx="2464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2DF9F03-6DA4-4778-AD11-71325A77B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479" y="3388051"/>
                  <a:ext cx="246434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46AF87E-5257-432A-92E0-28CC23E2495C}"/>
                </a:ext>
              </a:extLst>
            </p:cNvPr>
            <p:cNvSpPr/>
            <p:nvPr/>
          </p:nvSpPr>
          <p:spPr>
            <a:xfrm>
              <a:off x="1299930" y="3067866"/>
              <a:ext cx="723252" cy="74390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B61F3A6-7016-4568-86B3-D64A26E63A4A}"/>
                </a:ext>
              </a:extLst>
            </p:cNvPr>
            <p:cNvCxnSpPr>
              <a:cxnSpLocks/>
              <a:stCxn id="13" idx="1"/>
              <a:endCxn id="10" idx="3"/>
            </p:cNvCxnSpPr>
            <p:nvPr/>
          </p:nvCxnSpPr>
          <p:spPr>
            <a:xfrm flipH="1">
              <a:off x="1490737" y="3526551"/>
              <a:ext cx="248742" cy="864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3D5B5B7-CBF9-4D5B-9BCB-54EA755CE80A}"/>
                </a:ext>
              </a:extLst>
            </p:cNvPr>
            <p:cNvCxnSpPr>
              <a:cxnSpLocks/>
              <a:stCxn id="8" idx="1"/>
              <a:endCxn id="13" idx="0"/>
            </p:cNvCxnSpPr>
            <p:nvPr/>
          </p:nvCxnSpPr>
          <p:spPr>
            <a:xfrm flipH="1">
              <a:off x="1862696" y="3169338"/>
              <a:ext cx="1319780" cy="21871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D1DC730-14A7-4D0E-876A-451558014239}"/>
                </a:ext>
              </a:extLst>
            </p:cNvPr>
            <p:cNvSpPr/>
            <p:nvPr/>
          </p:nvSpPr>
          <p:spPr>
            <a:xfrm>
              <a:off x="4824924" y="2800695"/>
              <a:ext cx="261957" cy="2528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86E5206-5660-4AE9-9481-CC01536015A6}"/>
                </a:ext>
              </a:extLst>
            </p:cNvPr>
            <p:cNvSpPr/>
            <p:nvPr/>
          </p:nvSpPr>
          <p:spPr>
            <a:xfrm>
              <a:off x="4697451" y="3159646"/>
              <a:ext cx="261957" cy="2528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D96195F-3EE8-42C7-8D9F-CAE1E19D0B25}"/>
                    </a:ext>
                  </a:extLst>
                </p:cNvPr>
                <p:cNvSpPr txBox="1"/>
                <p:nvPr/>
              </p:nvSpPr>
              <p:spPr>
                <a:xfrm>
                  <a:off x="4821565" y="2810941"/>
                  <a:ext cx="2464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D96195F-3EE8-42C7-8D9F-CAE1E19D0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65" y="2810941"/>
                  <a:ext cx="246434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5099E5D-DA44-48AE-B711-FBB726B9AA90}"/>
                    </a:ext>
                  </a:extLst>
                </p:cNvPr>
                <p:cNvSpPr txBox="1"/>
                <p:nvPr/>
              </p:nvSpPr>
              <p:spPr>
                <a:xfrm>
                  <a:off x="4698348" y="3177987"/>
                  <a:ext cx="2464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5099E5D-DA44-48AE-B711-FBB726B9A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348" y="3177987"/>
                  <a:ext cx="246434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D561F2E-5E46-4924-9F26-AEF1FAD2254B}"/>
                </a:ext>
              </a:extLst>
            </p:cNvPr>
            <p:cNvSpPr/>
            <p:nvPr/>
          </p:nvSpPr>
          <p:spPr>
            <a:xfrm>
              <a:off x="5192627" y="3150997"/>
              <a:ext cx="261957" cy="2528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324A8CB-47DE-4313-ABAC-C2DCBE99EAEA}"/>
                    </a:ext>
                  </a:extLst>
                </p:cNvPr>
                <p:cNvSpPr txBox="1"/>
                <p:nvPr/>
              </p:nvSpPr>
              <p:spPr>
                <a:xfrm>
                  <a:off x="5193524" y="3169338"/>
                  <a:ext cx="2464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200">
                    <a:solidFill>
                      <a:schemeClr val="bg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324A8CB-47DE-4313-ABAC-C2DCBE99EA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24" y="3169338"/>
                  <a:ext cx="246434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99B6BB6-BB3E-46E4-8851-F4A52927DC47}"/>
                </a:ext>
              </a:extLst>
            </p:cNvPr>
            <p:cNvSpPr/>
            <p:nvPr/>
          </p:nvSpPr>
          <p:spPr>
            <a:xfrm>
              <a:off x="4753975" y="2849153"/>
              <a:ext cx="723252" cy="74390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C2CF0C8-4F0C-46B1-B528-EA151E50D987}"/>
                </a:ext>
              </a:extLst>
            </p:cNvPr>
            <p:cNvCxnSpPr>
              <a:cxnSpLocks/>
              <a:stCxn id="24" idx="1"/>
              <a:endCxn id="22" idx="3"/>
            </p:cNvCxnSpPr>
            <p:nvPr/>
          </p:nvCxnSpPr>
          <p:spPr>
            <a:xfrm flipH="1">
              <a:off x="4944782" y="3307838"/>
              <a:ext cx="248742" cy="864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B6EE320-9087-4D24-9FBD-9845DB3E1FFA}"/>
                </a:ext>
              </a:extLst>
            </p:cNvPr>
            <p:cNvCxnSpPr>
              <a:cxnSpLocks/>
              <a:stCxn id="8" idx="3"/>
              <a:endCxn id="22" idx="1"/>
            </p:cNvCxnSpPr>
            <p:nvPr/>
          </p:nvCxnSpPr>
          <p:spPr>
            <a:xfrm>
              <a:off x="3428910" y="3169338"/>
              <a:ext cx="1269438" cy="14714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95EFFC-ADF5-406D-9AE9-753F077C9552}"/>
                </a:ext>
              </a:extLst>
            </p:cNvPr>
            <p:cNvSpPr txBox="1"/>
            <p:nvPr/>
          </p:nvSpPr>
          <p:spPr>
            <a:xfrm>
              <a:off x="3677047" y="2900988"/>
              <a:ext cx="1019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dist(p, n3)</a:t>
              </a:r>
              <a:endParaRPr lang="ko-KR" altLang="en-US" sz="1200"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A943E89-6B2C-4BF9-A024-13A54D7BE82F}"/>
                    </a:ext>
                  </a:extLst>
                </p:cNvPr>
                <p:cNvSpPr txBox="1"/>
                <p:nvPr/>
              </p:nvSpPr>
              <p:spPr>
                <a:xfrm>
                  <a:off x="1078692" y="3907806"/>
                  <a:ext cx="13197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</a:rPr>
                    <a:t>K-distance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스퀘어라운드 Light" panose="020B0600000101010101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1">
                              <a:latin typeface="Cambria Math" panose="02040503050406030204" pitchFamily="18" charset="0"/>
                              <a:ea typeface="나눔스퀘어라운드 Light" panose="020B0600000101010101" pitchFamily="50" charset="-127"/>
                            </a:rPr>
                            <m:t>n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나눔스퀘어라운드 Light" panose="020B0600000101010101" pitchFamily="50" charset="-127"/>
                            </a:rPr>
                            <m:t>3</m:t>
                          </m:r>
                        </m:sub>
                      </m:sSub>
                    </m:oMath>
                  </a14:m>
                  <a:endParaRPr lang="ko-KR" altLang="en-US" sz="1200"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A943E89-6B2C-4BF9-A024-13A54D7BE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2" y="3907806"/>
                  <a:ext cx="1319780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18073C-AA37-4A10-8B82-DDA40E8DE886}"/>
                </a:ext>
              </a:extLst>
            </p:cNvPr>
            <p:cNvSpPr txBox="1"/>
            <p:nvPr/>
          </p:nvSpPr>
          <p:spPr>
            <a:xfrm>
              <a:off x="2121953" y="2934801"/>
              <a:ext cx="1019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dist(p, n3)</a:t>
              </a:r>
              <a:endParaRPr lang="ko-KR" altLang="en-US" sz="1200"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3EAA29B-27CC-457B-A65B-F0678F8109AA}"/>
                    </a:ext>
                  </a:extLst>
                </p:cNvPr>
                <p:cNvSpPr txBox="1"/>
                <p:nvPr/>
              </p:nvSpPr>
              <p:spPr>
                <a:xfrm>
                  <a:off x="4408413" y="3658140"/>
                  <a:ext cx="13197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</a:rPr>
                    <a:t>K-distance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스퀘어라운드 Light" panose="020B0600000101010101" pitchFamily="50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1">
                              <a:latin typeface="Cambria Math" panose="02040503050406030204" pitchFamily="18" charset="0"/>
                              <a:ea typeface="나눔스퀘어라운드 Light" panose="020B0600000101010101" pitchFamily="50" charset="-127"/>
                            </a:rPr>
                            <m:t>n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나눔스퀘어라운드 Light" panose="020B0600000101010101" pitchFamily="50" charset="-127"/>
                            </a:rPr>
                            <m:t>3</m:t>
                          </m:r>
                        </m:sub>
                      </m:sSub>
                    </m:oMath>
                  </a14:m>
                  <a:endParaRPr lang="ko-KR" altLang="en-US" sz="1200">
                    <a:latin typeface="KoPubWorld돋움체 Medium" panose="00000600000000000000" pitchFamily="2" charset="-127"/>
                    <a:ea typeface="KoPubWorld돋움체 Medium" panose="000006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3EAA29B-27CC-457B-A65B-F0678F810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8413" y="3658140"/>
                  <a:ext cx="1319780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260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4D46B-838F-4F8C-B653-796D6800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정의 </a:t>
            </a:r>
            <a:r>
              <a:rPr lang="en-US" altLang="ko-KR"/>
              <a:t>4: Local Reachability Density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8F7CD0-256E-43A6-94FF-81002A041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>
                    <a:solidFill>
                      <a:schemeClr val="tx1"/>
                    </a:solidFill>
                  </a:rPr>
                  <a:t>Local Reachability Density: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𝑙𝑟𝑑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ko-KR">
                  <a:solidFill>
                    <a:schemeClr val="tx1"/>
                  </a:solidFill>
                </a:endParaRP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ko-KR" altLang="en-US">
                    <a:solidFill>
                      <a:schemeClr val="tx1"/>
                    </a:solidFill>
                  </a:rPr>
                  <a:t>분자에 위치한 식</a:t>
                </a:r>
                <a:r>
                  <a:rPr lang="en-US" altLang="ko-KR">
                    <a:solidFill>
                      <a:schemeClr val="tx1"/>
                    </a:solidFill>
                  </a:rPr>
                  <a:t>: K-distance </a:t>
                </a:r>
                <a:r>
                  <a:rPr lang="ko-KR" altLang="en-US">
                    <a:solidFill>
                      <a:schemeClr val="tx1"/>
                    </a:solidFill>
                  </a:rPr>
                  <a:t>내에 존재하는 데이터의 갯수</a:t>
                </a:r>
                <a:r>
                  <a:rPr lang="en-US" altLang="ko-KR">
                    <a:solidFill>
                      <a:schemeClr val="tx1"/>
                    </a:solidFill>
                  </a:rPr>
                  <a:t>(</a:t>
                </a:r>
                <a:r>
                  <a:rPr lang="ko-KR" altLang="en-US">
                    <a:solidFill>
                      <a:schemeClr val="tx1"/>
                    </a:solidFill>
                  </a:rPr>
                  <a:t>정의 </a:t>
                </a:r>
                <a:r>
                  <a:rPr lang="en-US" altLang="ko-KR">
                    <a:solidFill>
                      <a:schemeClr val="tx1"/>
                    </a:solidFill>
                  </a:rPr>
                  <a:t>2 </a:t>
                </a:r>
                <a:r>
                  <a:rPr lang="ko-KR" altLang="en-US">
                    <a:solidFill>
                      <a:schemeClr val="tx1"/>
                    </a:solidFill>
                  </a:rPr>
                  <a:t>참고</a:t>
                </a:r>
                <a:r>
                  <a:rPr lang="en-US" altLang="ko-KR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ko-KR" altLang="en-US">
                    <a:solidFill>
                      <a:schemeClr val="tx1"/>
                    </a:solidFill>
                  </a:rPr>
                  <a:t>분모에 위치한 식</a:t>
                </a:r>
                <a:r>
                  <a:rPr lang="en-US" altLang="ko-KR">
                    <a:solidFill>
                      <a:schemeClr val="tx1"/>
                    </a:solidFill>
                  </a:rPr>
                  <a:t>: </a:t>
                </a:r>
                <a:r>
                  <a:rPr lang="ko-KR" altLang="en-US">
                    <a:solidFill>
                      <a:schemeClr val="tx1"/>
                    </a:solidFill>
                  </a:rPr>
                  <a:t>데이터 </a:t>
                </a:r>
                <a:r>
                  <a:rPr lang="en-US" altLang="ko-KR">
                    <a:solidFill>
                      <a:schemeClr val="tx1"/>
                    </a:solidFill>
                  </a:rPr>
                  <a:t>o</a:t>
                </a:r>
                <a:r>
                  <a:rPr lang="ko-KR" altLang="en-US">
                    <a:solidFill>
                      <a:schemeClr val="tx1"/>
                    </a:solidFill>
                  </a:rPr>
                  <a:t>의 이웃 데이터 </a:t>
                </a:r>
                <a:r>
                  <a:rPr lang="en-US" altLang="ko-KR">
                    <a:solidFill>
                      <a:schemeClr val="tx1"/>
                    </a:solidFill>
                  </a:rPr>
                  <a:t>o'</a:t>
                </a:r>
                <a:r>
                  <a:rPr lang="ko-KR" altLang="en-US">
                    <a:solidFill>
                      <a:schemeClr val="tx1"/>
                    </a:solidFill>
                  </a:rPr>
                  <a:t>에 대한 </a:t>
                </a:r>
                <a:r>
                  <a:rPr lang="en-US" altLang="ko-KR">
                    <a:solidFill>
                      <a:schemeClr val="tx1"/>
                    </a:solidFill>
                  </a:rPr>
                  <a:t>Reachability-distance</a:t>
                </a:r>
                <a:r>
                  <a:rPr lang="ko-KR" altLang="en-US">
                    <a:solidFill>
                      <a:schemeClr val="tx1"/>
                    </a:solidFill>
                  </a:rPr>
                  <a:t>의 합계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ko-KR" altLang="en-US">
                    <a:solidFill>
                      <a:schemeClr val="tx1"/>
                    </a:solidFill>
                  </a:rPr>
                  <a:t>해석</a:t>
                </a:r>
                <a:r>
                  <a:rPr lang="en-US" altLang="ko-KR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ko-KR" altLang="en-US">
                    <a:solidFill>
                      <a:schemeClr val="tx1"/>
                    </a:solidFill>
                  </a:rPr>
                  <a:t>분자가 큰 경우</a:t>
                </a:r>
                <a:r>
                  <a:rPr lang="en-US" altLang="ko-KR">
                    <a:solidFill>
                      <a:schemeClr val="tx1"/>
                    </a:solidFill>
                  </a:rPr>
                  <a:t>: K-distance </a:t>
                </a:r>
                <a:r>
                  <a:rPr lang="ko-KR" altLang="en-US">
                    <a:solidFill>
                      <a:schemeClr val="tx1"/>
                    </a:solidFill>
                  </a:rPr>
                  <a:t>내 존재하는 데이터의 수가 많은 것을 의미함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 lvl="1"/>
                <a:r>
                  <a:rPr lang="ko-KR" altLang="en-US">
                    <a:solidFill>
                      <a:schemeClr val="tx1"/>
                    </a:solidFill>
                  </a:rPr>
                  <a:t>분모가 작은 경우</a:t>
                </a:r>
                <a:r>
                  <a:rPr lang="en-US" altLang="ko-KR">
                    <a:solidFill>
                      <a:schemeClr val="tx1"/>
                    </a:solidFill>
                  </a:rPr>
                  <a:t>: Reachability distance</a:t>
                </a:r>
                <a:r>
                  <a:rPr lang="ko-KR" altLang="en-US">
                    <a:solidFill>
                      <a:schemeClr val="tx1"/>
                    </a:solidFill>
                  </a:rPr>
                  <a:t>는 데이터가 정상이라면 작다고 정의하였음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𝑙𝑟𝑑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ko-KR" altLang="en-US">
                    <a:solidFill>
                      <a:schemeClr val="tx1"/>
                    </a:solidFill>
                  </a:rPr>
                  <a:t>분자가 커지거나</a:t>
                </a:r>
                <a:r>
                  <a:rPr lang="en-US" altLang="ko-KR">
                    <a:solidFill>
                      <a:schemeClr val="tx1"/>
                    </a:solidFill>
                  </a:rPr>
                  <a:t>, </a:t>
                </a:r>
                <a:r>
                  <a:rPr lang="ko-KR" altLang="en-US">
                    <a:solidFill>
                      <a:schemeClr val="tx1"/>
                    </a:solidFill>
                  </a:rPr>
                  <a:t>분모가 작아진다면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𝑙𝑟𝑑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>
                    <a:solidFill>
                      <a:schemeClr val="tx1"/>
                    </a:solidFill>
                  </a:rPr>
                  <a:t>는 큰 값을 가짐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 lvl="1"/>
                <a:r>
                  <a:rPr lang="ko-KR" altLang="en-US">
                    <a:solidFill>
                      <a:schemeClr val="accent6">
                        <a:lumMod val="75000"/>
                      </a:schemeClr>
                    </a:solidFill>
                  </a:rPr>
                  <a:t>즉</a:t>
                </a:r>
                <a:r>
                  <a:rPr lang="en-US" altLang="ko-KR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:r>
                  <a:rPr lang="ko-KR" altLang="en-US">
                    <a:solidFill>
                      <a:schemeClr val="accent6">
                        <a:lumMod val="75000"/>
                      </a:schemeClr>
                    </a:solidFill>
                  </a:rPr>
                  <a:t>정상 데이터라면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𝑙𝑟𝑑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>
                    <a:solidFill>
                      <a:schemeClr val="accent6">
                        <a:lumMod val="75000"/>
                      </a:schemeClr>
                    </a:solidFill>
                  </a:rPr>
                  <a:t>는 큰 값을 가질 것으로 정리할 수 있음</a:t>
                </a:r>
                <a:endParaRPr lang="en-US" altLang="ko-KR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8F7CD0-256E-43A6-94FF-81002A041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9">
            <a:extLst>
              <a:ext uri="{FF2B5EF4-FFF2-40B4-BE49-F238E27FC236}">
                <a16:creationId xmlns:a16="http://schemas.microsoft.com/office/drawing/2014/main" id="{07B218D2-887B-4EE0-B430-0BA0D8E59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00150"/>
            <a:ext cx="6149340" cy="810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024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9D1A1-0C95-4AF3-BD10-99289C40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LOF(Local Outlier Factor)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56C0F8-6BBF-4E8A-9E38-E7E89B15C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앞서 정의된 </a:t>
                </a:r>
                <a:r>
                  <a:rPr lang="en-US" altLang="ko-KR"/>
                  <a:t>4</a:t>
                </a:r>
                <a:r>
                  <a:rPr lang="ko-KR" altLang="en-US"/>
                  <a:t>가지 수식들을 사용하여 </a:t>
                </a:r>
                <a:r>
                  <a:rPr lang="en-US" altLang="ko-KR"/>
                  <a:t>LOF </a:t>
                </a:r>
                <a:r>
                  <a:rPr lang="ko-KR" altLang="en-US"/>
                  <a:t>점수 도출</a:t>
                </a:r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정리</a:t>
                </a:r>
                <a:r>
                  <a:rPr lang="en-US" altLang="ko-KR"/>
                  <a:t>:</a:t>
                </a:r>
              </a:p>
              <a:p>
                <a:pPr lvl="1"/>
                <a:r>
                  <a:rPr lang="ko-KR" altLang="en-US"/>
                  <a:t>데이터가 정상일수록 </a:t>
                </a:r>
                <a:r>
                  <a:rPr lang="en-US" altLang="ko-KR"/>
                  <a:t>Reachability distance</a:t>
                </a:r>
                <a:r>
                  <a:rPr lang="ko-KR" altLang="en-US"/>
                  <a:t>가 작아짐</a:t>
                </a:r>
                <a:endParaRPr lang="en-US" altLang="ko-KR"/>
              </a:p>
              <a:p>
                <a:pPr lvl="1"/>
                <a:r>
                  <a:rPr lang="ko-KR" altLang="en-US"/>
                  <a:t>데이터가 정상일수록 </a:t>
                </a:r>
                <a:r>
                  <a:rPr lang="en-US" altLang="ko-KR"/>
                  <a:t>LRD(Local Rechability Density)</a:t>
                </a:r>
                <a:r>
                  <a:rPr lang="ko-KR" altLang="en-US"/>
                  <a:t>가 커짐</a:t>
                </a:r>
                <a:endParaRPr lang="en-US" altLang="ko-KR"/>
              </a:p>
              <a:p>
                <a:pPr lvl="1"/>
                <a:r>
                  <a:rPr lang="en-US" altLang="ko-KR"/>
                  <a:t>LOF</a:t>
                </a:r>
                <a:r>
                  <a:rPr lang="ko-KR" altLang="en-US"/>
                  <a:t>는 기준이 되는 데이터와 </a:t>
                </a:r>
                <a:r>
                  <a:rPr lang="en-US" altLang="ko-KR"/>
                  <a:t>neighborhood </a:t>
                </a:r>
                <a:r>
                  <a:rPr lang="ko-KR" altLang="en-US"/>
                  <a:t>데이터의 </a:t>
                </a:r>
                <a:r>
                  <a:rPr lang="en-US" altLang="ko-KR"/>
                  <a:t>LRD </a:t>
                </a:r>
                <a:r>
                  <a:rPr lang="ko-KR" altLang="en-US"/>
                  <a:t>비율의 평균값을 말함</a:t>
                </a:r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r>
                  <a:rPr lang="ko-KR" altLang="en-US"/>
                  <a:t>기준이 되는 데이터와 인접한 데이터의 </a:t>
                </a:r>
                <a:r>
                  <a:rPr lang="en-US" altLang="ko-KR"/>
                  <a:t>LRD</a:t>
                </a:r>
                <a:r>
                  <a:rPr lang="ko-KR" altLang="en-US"/>
                  <a:t>가 유사하다면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그 비율이 </a:t>
                </a:r>
                <a:r>
                  <a:rPr lang="en-US" altLang="ko-KR"/>
                  <a:t>1</a:t>
                </a:r>
                <a:r>
                  <a:rPr lang="ko-KR" altLang="en-US"/>
                  <a:t>에 가까울 것</a:t>
                </a:r>
                <a:r>
                  <a:rPr lang="en-US" altLang="ko-KR"/>
                  <a:t>(</a:t>
                </a:r>
                <a:r>
                  <a:rPr lang="ko-KR" altLang="en-US"/>
                  <a:t>평균이기 때문</a:t>
                </a:r>
                <a:r>
                  <a:rPr lang="en-US" altLang="ko-KR"/>
                  <a:t>)</a:t>
                </a:r>
              </a:p>
              <a:p>
                <a:pPr lvl="1"/>
                <a:r>
                  <a:rPr lang="ko-KR" altLang="en-US"/>
                  <a:t>유사하지 않다면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/>
                  <a:t> LOF </a:t>
                </a:r>
                <a:r>
                  <a:rPr lang="ko-KR" altLang="en-US"/>
                  <a:t>점수는 큰 값을 도출할 것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결론</a:t>
                </a:r>
                <a:r>
                  <a:rPr lang="en-US" altLang="ko-KR"/>
                  <a:t>:</a:t>
                </a:r>
              </a:p>
              <a:p>
                <a:pPr lvl="1"/>
                <a:r>
                  <a:rPr lang="en-US" altLang="ko-KR"/>
                  <a:t>LOF </a:t>
                </a:r>
                <a:r>
                  <a:rPr lang="ko-KR" altLang="en-US"/>
                  <a:t>점수가 큰 데이터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이상치로 판단할 수 있음</a:t>
                </a:r>
                <a:endParaRPr lang="en-US" altLang="ko-KR"/>
              </a:p>
              <a:p>
                <a:pPr lvl="1"/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56C0F8-6BBF-4E8A-9E38-E7E89B15C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0">
            <a:extLst>
              <a:ext uri="{FF2B5EF4-FFF2-40B4-BE49-F238E27FC236}">
                <a16:creationId xmlns:a16="http://schemas.microsoft.com/office/drawing/2014/main" id="{271915F6-CEF0-4515-A0AA-08FCCA981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1276350"/>
            <a:ext cx="621792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055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EBF43-0BFC-4A4D-9987-A2489B07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Local Outlier Factor: LOF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2E161-4295-40B6-BC34-F34DC29B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o'</a:t>
            </a:r>
            <a:r>
              <a:rPr lang="ko-KR" altLang="en-US"/>
              <a:t>에서 </a:t>
            </a:r>
            <a:r>
              <a:rPr lang="en-US" altLang="ko-KR"/>
              <a:t>o</a:t>
            </a:r>
            <a:r>
              <a:rPr lang="ko-KR" altLang="en-US"/>
              <a:t>까지의 도달 가능 거리</a:t>
            </a:r>
            <a:r>
              <a:rPr lang="en-US" altLang="ko-KR"/>
              <a:t>(Reachability distance)</a:t>
            </a:r>
          </a:p>
          <a:p>
            <a:endParaRPr lang="en-US" altLang="ko-KR"/>
          </a:p>
          <a:p>
            <a:pPr lvl="1"/>
            <a:r>
              <a:rPr lang="ko-KR" altLang="en-US"/>
              <a:t>여기서 </a:t>
            </a:r>
            <a:r>
              <a:rPr lang="en-US" altLang="ko-KR"/>
              <a:t>k</a:t>
            </a:r>
            <a:r>
              <a:rPr lang="ko-KR" altLang="en-US"/>
              <a:t>는 사용자가 지정하는 변수임</a:t>
            </a:r>
            <a:endParaRPr lang="en-US" altLang="ko-KR"/>
          </a:p>
          <a:p>
            <a:r>
              <a:rPr lang="en-US" altLang="ko-KR"/>
              <a:t>o</a:t>
            </a:r>
            <a:r>
              <a:rPr lang="ko-KR" altLang="en-US"/>
              <a:t>의 </a:t>
            </a:r>
            <a:r>
              <a:rPr lang="en-US" altLang="ko-KR"/>
              <a:t>Local Reachability density: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r>
              <a:rPr lang="ko-KR" altLang="en-US"/>
              <a:t>데이터의 </a:t>
            </a:r>
            <a:r>
              <a:rPr lang="en-US" altLang="ko-KR"/>
              <a:t>LOF(Local Outlier Factor)</a:t>
            </a:r>
            <a:r>
              <a:rPr lang="ko-KR" altLang="en-US"/>
              <a:t>는 </a:t>
            </a:r>
            <a:r>
              <a:rPr lang="en-US" altLang="ko-KR"/>
              <a:t>o</a:t>
            </a:r>
            <a:r>
              <a:rPr lang="ko-KR" altLang="en-US"/>
              <a:t>와 </a:t>
            </a:r>
            <a:r>
              <a:rPr lang="en-US" altLang="ko-KR"/>
              <a:t>o'</a:t>
            </a:r>
            <a:r>
              <a:rPr lang="ko-KR" altLang="en-US"/>
              <a:t>의 가장 가까운 이웃의 </a:t>
            </a:r>
            <a:r>
              <a:rPr lang="en-US" altLang="ko-KR"/>
              <a:t>Local reachability</a:t>
            </a:r>
            <a:r>
              <a:rPr lang="ko-KR" altLang="en-US"/>
              <a:t>의 비율에 대한 평균값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o</a:t>
            </a:r>
            <a:r>
              <a:rPr lang="ko-KR" altLang="en-US"/>
              <a:t>의 </a:t>
            </a:r>
            <a:r>
              <a:rPr lang="en-US" altLang="ko-KR"/>
              <a:t>Local Reachability</a:t>
            </a:r>
            <a:r>
              <a:rPr lang="ko-KR" altLang="en-US"/>
              <a:t> </a:t>
            </a:r>
            <a:r>
              <a:rPr lang="en-US" altLang="ko-KR"/>
              <a:t>density</a:t>
            </a:r>
            <a:r>
              <a:rPr lang="ko-KR" altLang="en-US"/>
              <a:t>가 낮을수록</a:t>
            </a:r>
            <a:r>
              <a:rPr lang="en-US" altLang="ko-KR"/>
              <a:t>, </a:t>
            </a:r>
            <a:r>
              <a:rPr lang="ko-KR" altLang="en-US"/>
              <a:t>그리고 </a:t>
            </a:r>
            <a:r>
              <a:rPr lang="en-US" altLang="ko-KR"/>
              <a:t>o</a:t>
            </a:r>
            <a:r>
              <a:rPr lang="ko-KR" altLang="en-US"/>
              <a:t>의 </a:t>
            </a:r>
            <a:r>
              <a:rPr lang="en-US" altLang="ko-KR"/>
              <a:t>k-</a:t>
            </a:r>
            <a:r>
              <a:rPr lang="ko-KR" altLang="en-US"/>
              <a:t>최근접 이웃의 </a:t>
            </a:r>
            <a:r>
              <a:rPr lang="en-US" altLang="ko-KR"/>
              <a:t>Local Rechability density</a:t>
            </a:r>
            <a:r>
              <a:rPr lang="ko-KR" altLang="en-US"/>
              <a:t>가 높을수록 </a:t>
            </a:r>
            <a:r>
              <a:rPr lang="en-US" altLang="ko-KR"/>
              <a:t>LOF</a:t>
            </a:r>
            <a:r>
              <a:rPr lang="ko-KR" altLang="en-US"/>
              <a:t>는 높아짐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K-NN</a:t>
            </a:r>
            <a:r>
              <a:rPr lang="ko-KR" altLang="en-US"/>
              <a:t>에 비해 상대적으로 부분 밀도가 부분</a:t>
            </a:r>
            <a:r>
              <a:rPr lang="en-US" altLang="ko-KR"/>
              <a:t>(Local)</a:t>
            </a:r>
            <a:r>
              <a:rPr lang="ko-KR" altLang="en-US"/>
              <a:t> 지역적인 이상치를 캡처할 수 있음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4AB0EDCC-AA9C-49C2-B8F2-6EDE7E762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03" y="1123974"/>
            <a:ext cx="3276599" cy="22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CBB2E2DD-A4FF-4955-9956-6716FCC4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1" y="438150"/>
            <a:ext cx="2499136" cy="174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0A666448-B0F0-4154-A277-DF51FAD5B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03" y="1920201"/>
            <a:ext cx="3139250" cy="413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549EFFAB-8A8E-4503-9FC9-A2649BDB1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03" y="2953282"/>
            <a:ext cx="4419600" cy="43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58F5C8-DABB-4912-83BF-7AE6D7568A24}"/>
              </a:ext>
            </a:extLst>
          </p:cNvPr>
          <p:cNvSpPr txBox="1"/>
          <p:nvPr/>
        </p:nvSpPr>
        <p:spPr>
          <a:xfrm>
            <a:off x="5966237" y="10493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C00000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49420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E04C3-23FF-49E6-B142-7180983F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아이디어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573909E-8D2E-4EF3-A331-07974C6A6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분류할 특정 데이터의 근처 데이터를 식별함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'</a:t>
                </a:r>
                <a:r>
                  <a:rPr lang="ko-KR" altLang="en-US"/>
                  <a:t>근처</a:t>
                </a:r>
                <a:r>
                  <a:rPr lang="en-US" altLang="ko-KR"/>
                  <a:t>'</a:t>
                </a:r>
                <a:r>
                  <a:rPr lang="ko-KR" altLang="en-US"/>
                  <a:t>의 의미는 유사한 예측 변수 값을</a:t>
                </a:r>
                <a:r>
                  <a:rPr lang="en-US" altLang="ko-KR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/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ko-KR"/>
                  <a:t>)</a:t>
                </a:r>
                <a:r>
                  <a:rPr lang="ko-KR" altLang="en-US"/>
                  <a:t> 가지는 데이터를 의미함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근처 데이터 중</a:t>
                </a:r>
                <a:r>
                  <a:rPr lang="en-US" altLang="ko-KR"/>
                  <a:t>, </a:t>
                </a:r>
                <a:r>
                  <a:rPr lang="ko-KR" altLang="en-US"/>
                  <a:t>우세한 클래스로 데이터를 분류</a:t>
                </a:r>
                <a:endParaRPr lang="en-US" altLang="ko-KR"/>
              </a:p>
              <a:p>
                <a:pPr lvl="1"/>
                <a:r>
                  <a:rPr lang="ko-KR" altLang="en-US"/>
                  <a:t>우세하다는 것의 의미는</a:t>
                </a:r>
                <a:r>
                  <a:rPr lang="en-US" altLang="ko-KR"/>
                  <a:t>?</a:t>
                </a:r>
                <a:r>
                  <a:rPr lang="ko-KR" altLang="en-US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573909E-8D2E-4EF3-A331-07974C6A6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78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FEEAA-8170-454C-A54C-A67A9A11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'</a:t>
            </a:r>
            <a:r>
              <a:rPr lang="ko-KR" altLang="en-US"/>
              <a:t>근처</a:t>
            </a:r>
            <a:r>
              <a:rPr lang="en-US" altLang="ko-KR"/>
              <a:t>'</a:t>
            </a:r>
            <a:r>
              <a:rPr lang="ko-KR" altLang="en-US"/>
              <a:t>를 측정하는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8644F-9E02-4CB7-8B98-9DC186E4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보편적인 거리 측정 방법</a:t>
            </a:r>
            <a:r>
              <a:rPr lang="en-US" altLang="ko-KR"/>
              <a:t>: </a:t>
            </a:r>
            <a:r>
              <a:rPr lang="ko-KR" altLang="en-US"/>
              <a:t>유클리드 거리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53AA9F-CF62-4E59-9098-15603355B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014537"/>
            <a:ext cx="56292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42188-CC0C-46F6-B696-2FC544B8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K</a:t>
            </a:r>
            <a:r>
              <a:rPr lang="ko-KR" altLang="en-US">
                <a:ea typeface="굴림" charset="-127"/>
              </a:rPr>
              <a:t>를 선택하는 방법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88546-2E91-4A5E-ACFF-53DBB5875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K</a:t>
            </a:r>
            <a:r>
              <a:rPr lang="ko-KR" altLang="en-US"/>
              <a:t>는 새 데이터를 분류하는데 사용할 근처의 이웃의 수를 말함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K=1</a:t>
            </a:r>
            <a:r>
              <a:rPr lang="ko-KR" altLang="en-US"/>
              <a:t>은 가장 가까운 하나의 데이터를 사용하는 것을 의미함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K=5</a:t>
            </a:r>
            <a:r>
              <a:rPr lang="ko-KR" altLang="en-US"/>
              <a:t>는 가장 가까운 </a:t>
            </a:r>
            <a:r>
              <a:rPr lang="en-US" altLang="ko-KR"/>
              <a:t>5</a:t>
            </a:r>
            <a:r>
              <a:rPr lang="ko-KR" altLang="en-US"/>
              <a:t>개의 데이터를 사용하는 것을 의미함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일반적으로 최적의 </a:t>
            </a:r>
            <a:r>
              <a:rPr lang="en-US" altLang="ko-KR"/>
              <a:t>K</a:t>
            </a:r>
            <a:r>
              <a:rPr lang="ko-KR" altLang="en-US"/>
              <a:t>는 검증 데이터에서 가장 적은 오차율을 가지는 값으로 정함</a:t>
            </a:r>
          </a:p>
        </p:txBody>
      </p:sp>
    </p:spTree>
    <p:extLst>
      <p:ext uri="{BB962C8B-B14F-4D97-AF65-F5344CB8AC3E}">
        <p14:creationId xmlns:p14="http://schemas.microsoft.com/office/powerpoint/2010/main" val="269632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10C7F-0DA5-4B8C-B490-747C3964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charset="-127"/>
              </a:rPr>
              <a:t>낮은 </a:t>
            </a:r>
            <a:r>
              <a:rPr lang="en-US" altLang="ko-KR">
                <a:ea typeface="굴림" charset="-127"/>
              </a:rPr>
              <a:t>K vs. </a:t>
            </a:r>
            <a:r>
              <a:rPr lang="ko-KR" altLang="en-US">
                <a:ea typeface="굴림" charset="-127"/>
              </a:rPr>
              <a:t>높은 </a:t>
            </a:r>
            <a:r>
              <a:rPr lang="en-US" altLang="ko-KR">
                <a:ea typeface="굴림" charset="-127"/>
              </a:rPr>
              <a:t>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7AF97-0C23-43DE-B419-9973D505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k</a:t>
            </a:r>
            <a:r>
              <a:rPr lang="ko-KR" altLang="en-US" dirty="0"/>
              <a:t>값이 낮은 경우</a:t>
            </a:r>
            <a:r>
              <a:rPr lang="en-US" altLang="ko-KR" dirty="0"/>
              <a:t>(1, 3, ...)</a:t>
            </a:r>
            <a:r>
              <a:rPr lang="ko-KR" altLang="en-US" dirty="0"/>
              <a:t>는 데이터의 지역적인 구조를 캡쳐</a:t>
            </a:r>
            <a:r>
              <a:rPr lang="en-US" altLang="ko-KR" dirty="0"/>
              <a:t>(</a:t>
            </a:r>
            <a:r>
              <a:rPr lang="ko-KR" altLang="en-US" dirty="0"/>
              <a:t>노이즈도 포함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k</a:t>
            </a:r>
            <a:r>
              <a:rPr lang="ko-KR" altLang="en-US" dirty="0"/>
              <a:t>값이 큰 경우 </a:t>
            </a:r>
            <a:r>
              <a:rPr lang="ko-KR" altLang="en-US" dirty="0" err="1"/>
              <a:t>평활성이</a:t>
            </a:r>
            <a:r>
              <a:rPr lang="ko-KR" altLang="en-US" dirty="0"/>
              <a:t> 향상되고</a:t>
            </a:r>
            <a:r>
              <a:rPr lang="en-US" altLang="ko-KR" dirty="0"/>
              <a:t>, </a:t>
            </a:r>
            <a:r>
              <a:rPr lang="ko-KR" altLang="en-US" dirty="0"/>
              <a:t>노이즈가 적지만 지역적인 구조를 </a:t>
            </a:r>
            <a:r>
              <a:rPr lang="ko-KR" altLang="en-US" dirty="0" err="1"/>
              <a:t>캡쳐하지</a:t>
            </a:r>
            <a:r>
              <a:rPr lang="ko-KR" altLang="en-US" dirty="0"/>
              <a:t> 못할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참고</a:t>
            </a:r>
            <a:r>
              <a:rPr lang="en-US" altLang="ko-KR" dirty="0"/>
              <a:t>: 'k = </a:t>
            </a:r>
            <a:r>
              <a:rPr lang="ko-KR" altLang="en-US" dirty="0"/>
              <a:t>전체 데이터 수</a:t>
            </a:r>
            <a:r>
              <a:rPr lang="en-US" altLang="ko-KR" dirty="0"/>
              <a:t>'</a:t>
            </a:r>
            <a:r>
              <a:rPr lang="ko-KR" altLang="en-US" dirty="0"/>
              <a:t>의 극단적인 경우는 </a:t>
            </a:r>
            <a:r>
              <a:rPr lang="en-US" altLang="ko-KR" dirty="0"/>
              <a:t>'naive rule'</a:t>
            </a:r>
            <a:r>
              <a:rPr lang="ko-KR" altLang="en-US" dirty="0"/>
              <a:t>과 동일함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415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A92D3-DBF9-45BF-81E1-6C5FD7F4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예시</a:t>
            </a:r>
            <a:r>
              <a:rPr lang="en-US" altLang="ko-KR"/>
              <a:t>: Riding Mowers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370CB-FDE8-4E1F-9290-D088ABCE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데이터</a:t>
            </a:r>
            <a:r>
              <a:rPr lang="en-US" altLang="ko-KR"/>
              <a:t>: 24</a:t>
            </a:r>
            <a:r>
              <a:rPr lang="ko-KR" altLang="en-US"/>
              <a:t>가구가 </a:t>
            </a:r>
            <a:r>
              <a:rPr lang="en-US" altLang="ko-KR"/>
              <a:t>Riding Mowers(</a:t>
            </a:r>
            <a:r>
              <a:rPr lang="ko-KR" altLang="en-US"/>
              <a:t>예초기</a:t>
            </a:r>
            <a:r>
              <a:rPr lang="en-US" altLang="ko-KR"/>
              <a:t>)</a:t>
            </a:r>
            <a:r>
              <a:rPr lang="ko-KR" altLang="en-US"/>
              <a:t>를 소유하거나 소유하지 않은 라벨이 존재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예측 변수</a:t>
            </a:r>
            <a:r>
              <a:rPr lang="en-US" altLang="ko-KR"/>
              <a:t>: </a:t>
            </a:r>
            <a:r>
              <a:rPr lang="ko-KR" altLang="en-US"/>
              <a:t>수입</a:t>
            </a:r>
            <a:r>
              <a:rPr lang="en-US" altLang="ko-KR"/>
              <a:t>, </a:t>
            </a:r>
            <a:r>
              <a:rPr lang="ko-KR" altLang="en-US"/>
              <a:t>집에있는 땅의 크기</a:t>
            </a:r>
            <a:r>
              <a:rPr lang="en-US" altLang="ko-KR"/>
              <a:t>(</a:t>
            </a:r>
            <a:r>
              <a:rPr lang="en-US" altLang="ko-KR" sz="1100">
                <a:solidFill>
                  <a:srgbClr val="C00000"/>
                </a:solidFill>
              </a:rPr>
              <a:t>Lot Size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847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563CF-EE1B-4E3F-AF01-6EA7FB21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7AE2E-1B7C-4D01-9E09-97BFB7E5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7392B-DDD3-4AD9-B171-25175912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04092"/>
            <a:ext cx="2438400" cy="389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8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F9F3D-71E1-4D17-9190-779F9E86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AB783-8BD9-4A27-AC62-C21E94BE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46D703-3C98-4340-A1C8-7D37A761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42192"/>
            <a:ext cx="3352800" cy="38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24210</TotalTime>
  <Words>1724</Words>
  <Application>Microsoft Office PowerPoint</Application>
  <PresentationFormat>사용자 지정</PresentationFormat>
  <Paragraphs>279</Paragraphs>
  <Slides>28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3" baseType="lpstr">
      <vt:lpstr>Calibri Light</vt:lpstr>
      <vt:lpstr>KoPubWorld돋움체 Medium</vt:lpstr>
      <vt:lpstr>Cambria</vt:lpstr>
      <vt:lpstr>나눔스퀘어</vt:lpstr>
      <vt:lpstr>Arial</vt:lpstr>
      <vt:lpstr>굴림</vt:lpstr>
      <vt:lpstr>Cambria Math</vt:lpstr>
      <vt:lpstr>KoPubWorld바탕체 Medium</vt:lpstr>
      <vt:lpstr>Wingdings</vt:lpstr>
      <vt:lpstr>KoPubWorld돋움체_Pro Bold</vt:lpstr>
      <vt:lpstr>KoPubWorld돋움체_Pro Light</vt:lpstr>
      <vt:lpstr>나눔스퀘어라운드 Bold</vt:lpstr>
      <vt:lpstr>맑은 고딕</vt:lpstr>
      <vt:lpstr>나눔스퀘어라운드 Light</vt:lpstr>
      <vt:lpstr>Office 테마</vt:lpstr>
      <vt:lpstr>PowerPoint 프레젠테이션</vt:lpstr>
      <vt:lpstr>특성</vt:lpstr>
      <vt:lpstr>기본 아이디어</vt:lpstr>
      <vt:lpstr>'근처'를 측정하는 방법</vt:lpstr>
      <vt:lpstr>K를 선택하는 방법</vt:lpstr>
      <vt:lpstr>낮은 K vs. 높은 K</vt:lpstr>
      <vt:lpstr>예시: Riding Mowers</vt:lpstr>
      <vt:lpstr>PowerPoint 프레젠테이션</vt:lpstr>
      <vt:lpstr>PowerPoint 프레젠테이션</vt:lpstr>
      <vt:lpstr>예측에 K-NN을 사용(종속변수: 연속형)</vt:lpstr>
      <vt:lpstr>장점</vt:lpstr>
      <vt:lpstr>단점</vt:lpstr>
      <vt:lpstr>정리</vt:lpstr>
      <vt:lpstr>PowerPoint 프레젠테이션</vt:lpstr>
      <vt:lpstr>이상치란?</vt:lpstr>
      <vt:lpstr>이상치 탐지의 도전 과제</vt:lpstr>
      <vt:lpstr>이상치 탐지의 유형: 지도학습 방법</vt:lpstr>
      <vt:lpstr>이상치 탐지의 유형: 비 지도학습 방법</vt:lpstr>
      <vt:lpstr>거리 기반 이상치 탐지</vt:lpstr>
      <vt:lpstr>밀도기반 이상치 탐지</vt:lpstr>
      <vt:lpstr>LOF(Local Outlier Factor)</vt:lpstr>
      <vt:lpstr>정의 1: K-distance of object p</vt:lpstr>
      <vt:lpstr>정의 2: K-distance 안에 있는 이웃 데이터의 갯수</vt:lpstr>
      <vt:lpstr>정의 3: Reachability-distance</vt:lpstr>
      <vt:lpstr>정의 3: Reachability-distance</vt:lpstr>
      <vt:lpstr>정의 4: Local Reachability Density</vt:lpstr>
      <vt:lpstr>LOF(Local Outlier Factor)</vt:lpstr>
      <vt:lpstr>Local Outlier Factor: LOF</vt:lpstr>
    </vt:vector>
  </TitlesOfParts>
  <Company>IdeasResearch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USER</cp:lastModifiedBy>
  <cp:revision>590</cp:revision>
  <dcterms:created xsi:type="dcterms:W3CDTF">2016-10-05T02:16:34Z</dcterms:created>
  <dcterms:modified xsi:type="dcterms:W3CDTF">2022-11-02T09:53:45Z</dcterms:modified>
</cp:coreProperties>
</file>