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530" r:id="rId3"/>
    <p:sldId id="531" r:id="rId4"/>
    <p:sldId id="532" r:id="rId5"/>
    <p:sldId id="533" r:id="rId6"/>
    <p:sldId id="534" r:id="rId7"/>
    <p:sldId id="535" r:id="rId8"/>
    <p:sldId id="536" r:id="rId9"/>
    <p:sldId id="548" r:id="rId10"/>
    <p:sldId id="538" r:id="rId11"/>
    <p:sldId id="537" r:id="rId12"/>
    <p:sldId id="539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49" r:id="rId22"/>
    <p:sldId id="550" r:id="rId23"/>
    <p:sldId id="551" r:id="rId24"/>
    <p:sldId id="552" r:id="rId25"/>
    <p:sldId id="553" r:id="rId26"/>
    <p:sldId id="554" r:id="rId27"/>
  </p:sldIdLst>
  <p:sldSz cx="6858000" cy="5143500"/>
  <p:notesSz cx="6858000" cy="9144000"/>
  <p:embeddedFontLst>
    <p:embeddedFont>
      <p:font typeface="Calibri Light" panose="020F0302020204030204" pitchFamily="34" charset="0"/>
      <p:regular r:id="rId30"/>
      <p:italic r:id="rId31"/>
    </p:embeddedFont>
    <p:embeddedFont>
      <p:font typeface="KoPubWorld돋움체_Pro Bold" panose="020B0600000101010101" charset="-127"/>
      <p:bold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Cambria Math" panose="02040503050406030204" pitchFamily="18" charset="0"/>
      <p:regular r:id="rId35"/>
    </p:embeddedFont>
    <p:embeddedFont>
      <p:font typeface="나눔스퀘어라운드 Bold" panose="020B0600000101010101" charset="-127"/>
      <p:bold r:id="rId36"/>
    </p:embeddedFont>
    <p:embeddedFont>
      <p:font typeface="KoPub돋움체 Medium" panose="02020603020101020101" pitchFamily="18" charset="-127"/>
      <p:regular r:id="rId37"/>
    </p:embeddedFont>
    <p:embeddedFont>
      <p:font typeface="Cambria" panose="02040503050406030204" pitchFamily="18" charset="0"/>
      <p:regular r:id="rId38"/>
      <p:bold r:id="rId39"/>
      <p:italic r:id="rId40"/>
      <p:boldItalic r:id="rId41"/>
    </p:embeddedFont>
    <p:embeddedFont>
      <p:font typeface="KoPubWorld돋움체_Pro Light" panose="020B0600000101010101" charset="-127"/>
      <p:regular r:id="rId42"/>
    </p:embeddedFont>
    <p:embeddedFont>
      <p:font typeface="KoPubWorld돋움체 Medium" panose="00000600000000000000" pitchFamily="2" charset="-127"/>
      <p:regular r:id="rId43"/>
    </p:embeddedFont>
    <p:embeddedFont>
      <p:font typeface="KoPubWorld바탕체 Medium" panose="020B0600000101010101" charset="-127"/>
      <p:regular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FD7"/>
    <a:srgbClr val="32A1D9"/>
    <a:srgbClr val="006583"/>
    <a:srgbClr val="736D71"/>
    <a:srgbClr val="B3A197"/>
    <a:srgbClr val="01A6BC"/>
    <a:srgbClr val="CBCBCB"/>
    <a:srgbClr val="BABABA"/>
    <a:srgbClr val="E8E4D9"/>
    <a:srgbClr val="7CB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3132" autoAdjust="0"/>
  </p:normalViewPr>
  <p:slideViewPr>
    <p:cSldViewPr>
      <p:cViewPr varScale="1">
        <p:scale>
          <a:sx n="206" d="100"/>
          <a:sy n="206" d="100"/>
        </p:scale>
        <p:origin x="174" y="1128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B0D6683-2055-4936-A03C-B8E6B2A908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28880C-47FD-41FE-B23E-16714764F1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EAB85-1AA7-4A1C-82A4-2A3AD942E25D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C9A6A8-FCEE-45C9-97D4-641569FA8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37E5B8-BA98-451D-87E7-E2F4413F6A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35A8D-88CA-443B-814E-416165282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591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688C6-5A19-4B42-9575-D847E9CBE7C7}" type="datetimeFigureOut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348B-4077-49D5-AE8F-7F5DE348FB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4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64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14350" y="1504950"/>
            <a:ext cx="58293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_Pro Bold" panose="00000800000000000000" pitchFamily="50" charset="-127"/>
              </a:defRPr>
            </a:lvl1pPr>
          </a:lstStyle>
          <a:p>
            <a:r>
              <a:rPr lang="en-US" altLang="ko-KR" dirty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85850" y="2242202"/>
            <a:ext cx="48006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350" i="0" baseline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바탕체 Medium" panose="00000600000000000000" pitchFamily="2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Overview of the presentation / presenter name</a:t>
            </a:r>
            <a:endParaRPr lang="ko-KR" altLang="en-US" dirty="0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8849"/>
            <a:ext cx="762037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2802861" y="4857751"/>
            <a:ext cx="1252278" cy="188119"/>
          </a:xfrm>
          <a:prstGeom prst="rect">
            <a:avLst/>
          </a:prstGeom>
        </p:spPr>
        <p:txBody>
          <a:bodyPr vert="horz" lIns="27000" tIns="27000" rIns="27000" bIns="27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25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http://baelab.pusan.ac.kr</a:t>
            </a:r>
            <a:endParaRPr lang="ko-KR" altLang="en-US" sz="825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8849"/>
            <a:ext cx="643002" cy="2641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74" b="91781" l="4845" r="30283">
                        <a14:foregroundMark x1="14132" y1="27397" x2="20054" y2="70890"/>
                        <a14:foregroundMark x1="21803" y1="28425" x2="27725" y2="60274"/>
                        <a14:foregroundMark x1="26110" y1="63699" x2="25707" y2="67466"/>
                        <a14:foregroundMark x1="23419" y1="60274" x2="23822" y2="62329"/>
                        <a14:foregroundMark x1="18977" y1="35959" x2="19919" y2="38014"/>
                        <a14:foregroundMark x1="8883" y1="48973" x2="9017" y2="65411"/>
                        <a14:foregroundMark x1="12248" y1="41438" x2="11036" y2="44178"/>
                        <a14:foregroundMark x1="10902" y1="59589" x2="10902" y2="63014"/>
                        <a14:foregroundMark x1="16689" y1="79795" x2="20861" y2="863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0" t="11476" r="68168" b="8907"/>
          <a:stretch/>
        </p:blipFill>
        <p:spPr>
          <a:xfrm>
            <a:off x="4860023" y="198004"/>
            <a:ext cx="212291" cy="2350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74694" y="555527"/>
            <a:ext cx="5840406" cy="324036"/>
          </a:xfrm>
        </p:spPr>
        <p:txBody>
          <a:bodyPr>
            <a:noAutofit/>
          </a:bodyPr>
          <a:lstStyle>
            <a:lvl1pPr algn="l">
              <a:defRPr sz="2215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1563639"/>
            <a:ext cx="6172200" cy="3030984"/>
          </a:xfrm>
        </p:spPr>
        <p:txBody>
          <a:bodyPr>
            <a:normAutofit/>
          </a:bodyPr>
          <a:lstStyle>
            <a:lvl1pPr>
              <a:defRPr sz="1246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108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69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3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3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4694" y="915567"/>
            <a:ext cx="5832648" cy="246910"/>
          </a:xfrm>
        </p:spPr>
        <p:txBody>
          <a:bodyPr>
            <a:noAutofit/>
          </a:bodyPr>
          <a:lstStyle>
            <a:lvl1pPr marL="0" indent="0">
              <a:buNone/>
              <a:defRPr sz="1108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Put your amazing subtitle here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-27384" y="555526"/>
            <a:ext cx="702078" cy="648072"/>
          </a:xfrm>
          <a:prstGeom prst="rect">
            <a:avLst/>
          </a:prstGeom>
          <a:solidFill>
            <a:srgbClr val="FA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421" tIns="35710" rIns="71421" bIns="35710" rtlCol="0" anchor="ctr"/>
          <a:lstStyle/>
          <a:p>
            <a:pPr algn="ctr"/>
            <a:endParaRPr lang="ko-KR" altLang="en-US" sz="1246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337347" y="1347614"/>
            <a:ext cx="61699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8" y="4679613"/>
            <a:ext cx="844028" cy="29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76" y="4618798"/>
            <a:ext cx="871554" cy="40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 userDrawn="1"/>
        </p:nvGrpSpPr>
        <p:grpSpPr>
          <a:xfrm>
            <a:off x="2720267" y="4659983"/>
            <a:ext cx="1404156" cy="72008"/>
            <a:chOff x="3275856" y="2767383"/>
            <a:chExt cx="2592288" cy="144016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1" name="직사각형 30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</p:grpSp>
      <p:sp>
        <p:nvSpPr>
          <p:cNvPr id="17" name="바닥글 개체 틀 4"/>
          <p:cNvSpPr txBox="1">
            <a:spLocks/>
          </p:cNvSpPr>
          <p:nvPr userDrawn="1"/>
        </p:nvSpPr>
        <p:spPr>
          <a:xfrm>
            <a:off x="2343150" y="4746179"/>
            <a:ext cx="2171700" cy="273844"/>
          </a:xfrm>
          <a:prstGeom prst="rect">
            <a:avLst/>
          </a:prstGeom>
        </p:spPr>
        <p:txBody>
          <a:bodyPr vert="horz" lIns="71421" tIns="35710" rIns="71421" bIns="3571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62" i="0" dirty="0">
                <a:latin typeface="Cambria" panose="02040503050406030204" pitchFamily="18" charset="0"/>
              </a:rPr>
              <a:t>http://bsclab.pusan.ac.kr</a:t>
            </a:r>
            <a:endParaRPr lang="ko-KR" altLang="en-US" sz="762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5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속지_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9" name="그림 8" descr="속지_라인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" y="-1"/>
            <a:ext cx="6857144" cy="96733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34634" y="97966"/>
            <a:ext cx="6642738" cy="475562"/>
          </a:xfrm>
        </p:spPr>
        <p:txBody>
          <a:bodyPr>
            <a:normAutofit/>
          </a:bodyPr>
          <a:lstStyle>
            <a:lvl1pPr algn="l">
              <a:defRPr sz="1800" b="1">
                <a:solidFill>
                  <a:srgbClr val="36373B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134634" y="627534"/>
            <a:ext cx="6588732" cy="423413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133350" indent="-133350"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34566" indent="-201216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70297" indent="-135731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671513" indent="-201216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807244" indent="-135731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4401108" y="4948014"/>
            <a:ext cx="2314575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 altLang="ko-KR" dirty="0" smtClean="0"/>
              <a:t>Prof. Hyerim Bae (hrbae@pusan.ac.kr)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4" y="4862899"/>
            <a:ext cx="782706" cy="307604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428" y="92443"/>
            <a:ext cx="6858000" cy="34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744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_Pro Bold" panose="00000800000000000000" pitchFamily="50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_Pro Light" panose="00000300000000000000" pitchFamily="50" charset="-127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_Pro Light" panose="00000300000000000000" pitchFamily="50" charset="-127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_Pro Light" panose="00000300000000000000" pitchFamily="50" charset="-127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_Pro Light" panose="00000300000000000000" pitchFamily="50" charset="-127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_Pro Light" panose="00000300000000000000" pitchFamily="50" charset="-127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7C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1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06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E8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B3A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179214" y="5086350"/>
            <a:ext cx="2429154" cy="57150"/>
            <a:chOff x="3276600" y="2114550"/>
            <a:chExt cx="3238872" cy="14401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3276600" y="2114550"/>
              <a:ext cx="2592288" cy="144016"/>
              <a:chOff x="3275856" y="2767383"/>
              <a:chExt cx="2592288" cy="144016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3275856" y="2767383"/>
                <a:ext cx="648072" cy="144016"/>
              </a:xfrm>
              <a:prstGeom prst="rect">
                <a:avLst/>
              </a:prstGeom>
              <a:solidFill>
                <a:srgbClr val="7CBA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3923928" y="2767383"/>
                <a:ext cx="648072" cy="144016"/>
              </a:xfrm>
              <a:prstGeom prst="rect">
                <a:avLst/>
              </a:prstGeom>
              <a:solidFill>
                <a:srgbClr val="01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4572000" y="2767383"/>
                <a:ext cx="648072" cy="144016"/>
              </a:xfrm>
              <a:prstGeom prst="rect">
                <a:avLst/>
              </a:prstGeom>
              <a:solidFill>
                <a:srgbClr val="0065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220072" y="2767383"/>
                <a:ext cx="648072" cy="144016"/>
              </a:xfrm>
              <a:prstGeom prst="rect">
                <a:avLst/>
              </a:prstGeom>
              <a:solidFill>
                <a:srgbClr val="E8E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5867400" y="2114550"/>
              <a:ext cx="648072" cy="144016"/>
            </a:xfrm>
            <a:prstGeom prst="rect">
              <a:avLst/>
            </a:prstGeom>
            <a:solidFill>
              <a:srgbClr val="B3A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23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간지_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11" name="그림 10" descr="간지_설계도.png"/>
          <p:cNvPicPr>
            <a:picLocks noChangeAspect="1"/>
          </p:cNvPicPr>
          <p:nvPr userDrawn="1"/>
        </p:nvPicPr>
        <p:blipFill>
          <a:blip r:embed="rId3" cstate="print"/>
          <a:srcRect l="24013" t="37400" r="26375" b="5901"/>
          <a:stretch>
            <a:fillRect/>
          </a:stretch>
        </p:blipFill>
        <p:spPr>
          <a:xfrm>
            <a:off x="5697252" y="4245936"/>
            <a:ext cx="945105" cy="810090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381075" y="1943042"/>
            <a:ext cx="4328238" cy="857250"/>
          </a:xfrm>
        </p:spPr>
        <p:txBody>
          <a:bodyPr>
            <a:normAutofit/>
          </a:bodyPr>
          <a:lstStyle>
            <a:lvl1pPr>
              <a:defRPr sz="2492" b="1" cap="none" spc="0">
                <a:ln>
                  <a:noFill/>
                </a:ln>
                <a:solidFill>
                  <a:srgbClr val="36373B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 descr="속지_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29" y="0"/>
            <a:ext cx="6857144" cy="71429"/>
          </a:xfrm>
          <a:prstGeom prst="rect">
            <a:avLst/>
          </a:prstGeom>
        </p:spPr>
      </p:pic>
      <p:pic>
        <p:nvPicPr>
          <p:cNvPr id="12" name="그림 11" descr="간지_콤파스.png"/>
          <p:cNvPicPr>
            <a:picLocks noChangeAspect="1"/>
          </p:cNvPicPr>
          <p:nvPr userDrawn="1"/>
        </p:nvPicPr>
        <p:blipFill>
          <a:blip r:embed="rId5" cstate="print"/>
          <a:srcRect l="16925" t="67849" r="55513" b="11151"/>
          <a:stretch>
            <a:fillRect/>
          </a:stretch>
        </p:blipFill>
        <p:spPr>
          <a:xfrm>
            <a:off x="5675469" y="4677984"/>
            <a:ext cx="525058" cy="300033"/>
          </a:xfrm>
          <a:prstGeom prst="rect">
            <a:avLst/>
          </a:prstGeom>
        </p:spPr>
      </p:pic>
      <p:pic>
        <p:nvPicPr>
          <p:cNvPr id="13" name="그림 12" descr="간지_샤프.png"/>
          <p:cNvPicPr>
            <a:picLocks noChangeAspect="1"/>
          </p:cNvPicPr>
          <p:nvPr userDrawn="1"/>
        </p:nvPicPr>
        <p:blipFill>
          <a:blip r:embed="rId6" cstate="print"/>
          <a:srcRect l="62600" t="58400" r="24800" b="12200"/>
          <a:stretch>
            <a:fillRect/>
          </a:stretch>
        </p:blipFill>
        <p:spPr>
          <a:xfrm>
            <a:off x="6510343" y="4311943"/>
            <a:ext cx="240027" cy="4200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91"/>
            <a:ext cx="782706" cy="3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3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고령화시대"/>
          <p:cNvSpPr>
            <a:spLocks noChangeArrowheads="1"/>
          </p:cNvSpPr>
          <p:nvPr userDrawn="1"/>
        </p:nvSpPr>
        <p:spPr bwMode="auto">
          <a:xfrm>
            <a:off x="242646" y="141480"/>
            <a:ext cx="1782198" cy="20774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 prstMaterial="softEdge">
              <a:bevelT w="1270" h="1270"/>
              <a:bevelB w="0" h="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defRPr/>
            </a:pPr>
            <a:r>
              <a:rPr lang="en-US" altLang="ko-KR" sz="1350" b="1" spc="-113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BK21 </a:t>
            </a:r>
            <a:r>
              <a:rPr lang="ko-KR" altLang="en-US" sz="1350" b="1" spc="-113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부트캠프</a:t>
            </a:r>
            <a:endParaRPr lang="en-US" altLang="ko-KR" sz="1350" b="1" spc="-113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고령화시대"/>
          <p:cNvSpPr>
            <a:spLocks noChangeArrowheads="1"/>
          </p:cNvSpPr>
          <p:nvPr userDrawn="1"/>
        </p:nvSpPr>
        <p:spPr bwMode="auto">
          <a:xfrm>
            <a:off x="6399330" y="4677984"/>
            <a:ext cx="432049" cy="20774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 prstMaterial="softEdge">
              <a:bevelT w="1270" h="1270"/>
              <a:bevelB w="0" h="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defRPr/>
            </a:pPr>
            <a:fld id="{88CE2105-8185-4A92-967B-8434C56086A9}" type="slidenum">
              <a:rPr lang="en-US" altLang="ko-KR" sz="1350" spc="-113" smtClean="0">
                <a:solidFill>
                  <a:schemeClr val="tx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‹#›</a:t>
            </a:fld>
            <a:endParaRPr lang="en-US" altLang="ko-KR" sz="1350" spc="-113" dirty="0">
              <a:solidFill>
                <a:schemeClr val="tx2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2F78FE-C529-4606-B295-674B28356DF7}"/>
              </a:ext>
            </a:extLst>
          </p:cNvPr>
          <p:cNvGrpSpPr/>
          <p:nvPr userDrawn="1"/>
        </p:nvGrpSpPr>
        <p:grpSpPr>
          <a:xfrm>
            <a:off x="4077072" y="4566397"/>
            <a:ext cx="2478329" cy="532714"/>
            <a:chOff x="5885249" y="6088529"/>
            <a:chExt cx="3304438" cy="710285"/>
          </a:xfrm>
        </p:grpSpPr>
        <p:pic>
          <p:nvPicPr>
            <p:cNvPr id="8" name="Picture 2" descr="부산대학교에 대한 이미지 검색결과">
              <a:extLst>
                <a:ext uri="{FF2B5EF4-FFF2-40B4-BE49-F238E27FC236}">
                  <a16:creationId xmlns:a16="http://schemas.microsoft.com/office/drawing/2014/main" id="{BA1AD806-367E-4BDE-9408-0F2F54A6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249" y="6255815"/>
              <a:ext cx="1496991" cy="37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D:\박상혁업무\로고\bsclablogoresult\logo-transparent-color.png">
              <a:extLst>
                <a:ext uri="{FF2B5EF4-FFF2-40B4-BE49-F238E27FC236}">
                  <a16:creationId xmlns:a16="http://schemas.microsoft.com/office/drawing/2014/main" id="{B8463AA9-8075-41A6-9697-D79AF4D798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240" y="6088529"/>
              <a:ext cx="1807447" cy="71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161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743200"/>
            <a:ext cx="4800600" cy="557213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Prof. </a:t>
            </a:r>
            <a:r>
              <a:rPr lang="en-US" altLang="ko-KR" dirty="0" err="1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Hyerim</a:t>
            </a:r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Bae</a:t>
            </a:r>
          </a:p>
          <a:p>
            <a:r>
              <a:rPr lang="en-US" altLang="ko-KR" sz="90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Department of Industrial Engineering, Pusan National University</a:t>
            </a:r>
          </a:p>
          <a:p>
            <a:r>
              <a:rPr lang="en-US" altLang="ko-KR" sz="788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hrbae@pusan.ac.kr</a:t>
            </a:r>
            <a:endParaRPr lang="ko-KR" altLang="en-US" sz="788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1728" y="1771650"/>
            <a:ext cx="6234545" cy="70207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ko-KR" altLang="en-US" sz="1725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연관 규칙</a:t>
            </a:r>
            <a:r>
              <a:rPr lang="en-US" altLang="ko-KR" sz="1725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(Association Rule)</a:t>
            </a:r>
            <a:endParaRPr lang="en-US" altLang="ko-KR" sz="1725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91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743200"/>
            <a:ext cx="4800600" cy="557213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Prof. </a:t>
            </a:r>
            <a:r>
              <a:rPr lang="en-US" altLang="ko-KR" dirty="0" err="1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Hyerim</a:t>
            </a:r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Bae</a:t>
            </a:r>
          </a:p>
          <a:p>
            <a:r>
              <a:rPr lang="en-US" altLang="ko-KR" sz="90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Department of Industrial Engineering, Pusan National University</a:t>
            </a:r>
          </a:p>
          <a:p>
            <a:r>
              <a:rPr lang="en-US" altLang="ko-KR" sz="788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hrbae@pusan.ac.kr</a:t>
            </a:r>
            <a:endParaRPr lang="ko-KR" altLang="en-US" sz="788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1728" y="1771650"/>
            <a:ext cx="6234545" cy="70207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1725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APRIORI </a:t>
            </a:r>
            <a:r>
              <a:rPr lang="ko-KR" altLang="en-US" sz="1725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Medium" panose="00000600000000000000" pitchFamily="2" charset="-127"/>
              </a:rPr>
              <a:t>알고리즘</a:t>
            </a:r>
            <a:endParaRPr lang="en-US" altLang="ko-KR" sz="1725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76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86B58-65A0-4216-8DB0-4704729E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빈번한 항목 집합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2BA51-1D15-48AF-A0B6-09C7C238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K</a:t>
            </a:r>
            <a:r>
              <a:rPr lang="ko-KR" altLang="en-US" sz="1600"/>
              <a:t>개 제품에 대해서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200"/>
              <a:t>사용자가 최소 </a:t>
            </a:r>
            <a:r>
              <a:rPr lang="en-US" altLang="ko-KR" sz="1200"/>
              <a:t>Support</a:t>
            </a:r>
            <a:r>
              <a:rPr lang="ko-KR" altLang="en-US" sz="1200"/>
              <a:t>의 기준을 설정함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r>
              <a:rPr lang="en-US" altLang="ko-KR" sz="1200"/>
              <a:t>Support</a:t>
            </a:r>
            <a:r>
              <a:rPr lang="ko-KR" altLang="en-US" sz="1200"/>
              <a:t>의 기준을 충족하는 단일 항목 집합 목록을 생성함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r>
              <a:rPr lang="ko-KR" altLang="en-US" sz="1200"/>
              <a:t>단일 항목 집합 목록을 사용하여 </a:t>
            </a:r>
            <a:r>
              <a:rPr lang="en-US" altLang="ko-KR" sz="1200"/>
              <a:t>Support</a:t>
            </a:r>
            <a:r>
              <a:rPr lang="ko-KR" altLang="en-US" sz="1200"/>
              <a:t>를 충족하는 두 항목 집합 목록을 생성함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r>
              <a:rPr lang="ko-KR" altLang="en-US" sz="1200"/>
              <a:t>두 항목 집합 목록을 사용하여 세 항목 집합 목록을 생성함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r>
              <a:rPr lang="en-US" altLang="ko-KR" sz="1200"/>
              <a:t>k-</a:t>
            </a:r>
            <a:r>
              <a:rPr lang="ko-KR" altLang="en-US" sz="1200"/>
              <a:t>항목 집합까지 계속함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53245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607C6-C8D2-4997-8CFF-DA8F4EFA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BFA74392-A421-4FA3-A781-8EB04D0C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21" y="1123950"/>
            <a:ext cx="4022558" cy="34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9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E81B3-64B3-48C5-BA5F-7F688FA3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APPRIORI: </a:t>
            </a:r>
            <a:r>
              <a:rPr lang="ko-KR" altLang="en-US"/>
              <a:t>후보를 생성하는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858CD-6526-49FF-AD0B-6DBE5560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APPRIORI </a:t>
            </a:r>
            <a:r>
              <a:rPr lang="ko-KR" altLang="en-US" sz="1600"/>
              <a:t>가지치기 원리</a:t>
            </a:r>
            <a:r>
              <a:rPr lang="en-US" altLang="ko-KR" sz="1600"/>
              <a:t>: </a:t>
            </a:r>
            <a:r>
              <a:rPr lang="ko-KR" altLang="en-US" sz="1600"/>
              <a:t>만약 빈도가 낮은 항목 집합이 있다면</a:t>
            </a:r>
            <a:r>
              <a:rPr lang="en-US" altLang="ko-KR" sz="1600"/>
              <a:t>, </a:t>
            </a:r>
            <a:r>
              <a:rPr lang="ko-KR" altLang="en-US" sz="1600"/>
              <a:t>해당 항목 집합을 생성</a:t>
            </a:r>
            <a:r>
              <a:rPr lang="en-US" altLang="ko-KR" sz="1600"/>
              <a:t>/</a:t>
            </a:r>
            <a:r>
              <a:rPr lang="ko-KR" altLang="en-US" sz="1600"/>
              <a:t>테스트 하면 안됨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C00000"/>
                </a:solidFill>
              </a:rPr>
              <a:t>방법</a:t>
            </a:r>
            <a:r>
              <a:rPr lang="en-US" altLang="ko-KR" sz="1600">
                <a:solidFill>
                  <a:srgbClr val="C00000"/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처음에는 </a:t>
            </a:r>
            <a:r>
              <a:rPr lang="en-US" altLang="ko-KR" sz="1200">
                <a:solidFill>
                  <a:srgbClr val="C00000"/>
                </a:solidFill>
              </a:rPr>
              <a:t>DB</a:t>
            </a:r>
            <a:r>
              <a:rPr lang="ko-KR" altLang="en-US" sz="1200">
                <a:solidFill>
                  <a:srgbClr val="C00000"/>
                </a:solidFill>
              </a:rPr>
              <a:t>를 한번 스캔하여 단일빈발항목 설정</a:t>
            </a:r>
            <a:endParaRPr lang="en-US" altLang="ko-KR" sz="12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길이 </a:t>
            </a:r>
            <a:r>
              <a:rPr lang="en-US" altLang="ko-KR" sz="1200">
                <a:solidFill>
                  <a:srgbClr val="C00000"/>
                </a:solidFill>
              </a:rPr>
              <a:t>k</a:t>
            </a:r>
            <a:r>
              <a:rPr lang="ko-KR" altLang="en-US" sz="1200">
                <a:solidFill>
                  <a:srgbClr val="C00000"/>
                </a:solidFill>
              </a:rPr>
              <a:t>개의 빈발항목집합에서 길이 </a:t>
            </a:r>
            <a:r>
              <a:rPr lang="en-US" altLang="ko-KR" sz="1200">
                <a:solidFill>
                  <a:srgbClr val="C00000"/>
                </a:solidFill>
              </a:rPr>
              <a:t>k+1</a:t>
            </a:r>
            <a:r>
              <a:rPr lang="ko-KR" altLang="en-US" sz="1200">
                <a:solidFill>
                  <a:srgbClr val="C00000"/>
                </a:solidFill>
              </a:rPr>
              <a:t>개의 항목집합의 후보 생성</a:t>
            </a:r>
            <a:endParaRPr lang="en-US" altLang="ko-KR" sz="12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rgbClr val="C00000"/>
                </a:solidFill>
              </a:rPr>
              <a:t>DB</a:t>
            </a:r>
            <a:r>
              <a:rPr lang="ko-KR" altLang="en-US" sz="1200">
                <a:solidFill>
                  <a:srgbClr val="C00000"/>
                </a:solidFill>
              </a:rPr>
              <a:t>에 대해서 후보를 테스트</a:t>
            </a:r>
            <a:endParaRPr lang="en-US" altLang="ko-KR" sz="12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후보 집합을 생성할 수 없는 경우 종료</a:t>
            </a:r>
          </a:p>
        </p:txBody>
      </p:sp>
    </p:spTree>
    <p:extLst>
      <p:ext uri="{BB962C8B-B14F-4D97-AF65-F5344CB8AC3E}">
        <p14:creationId xmlns:p14="http://schemas.microsoft.com/office/powerpoint/2010/main" val="180617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8DAFB-DF9A-469F-9BDB-DA5E07F8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BECC2-6979-4A4A-BE8C-9D0447C92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7FE65A4-CDCE-4739-B155-399336391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458"/>
            <a:ext cx="5600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1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2D080-8F0C-4ED2-A452-B501D34E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APPRIORI </a:t>
            </a:r>
            <a:r>
              <a:rPr lang="ko-KR" altLang="en-US"/>
              <a:t>알고리즘</a:t>
            </a:r>
            <a:r>
              <a:rPr lang="en-US" altLang="ko-KR"/>
              <a:t>(</a:t>
            </a:r>
            <a:r>
              <a:rPr lang="ko-KR" altLang="en-US"/>
              <a:t>의사코드</a:t>
            </a:r>
            <a:r>
              <a:rPr lang="en-US" altLang="ko-KR"/>
              <a:t>, pseudo-code)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4711CF-EA0F-4FCB-86A0-44C306BE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" y="1200150"/>
            <a:ext cx="6271176" cy="325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2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1993-00B0-4E2F-858F-695BC676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APPRIORI </a:t>
            </a:r>
            <a:r>
              <a:rPr lang="ko-KR" altLang="en-US"/>
              <a:t>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ACE683-FC3F-4E3D-ABB2-1059D0777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/>
                  <a:t>후보를 어떻게 생성하는가</a:t>
                </a:r>
                <a:r>
                  <a:rPr lang="en-US" altLang="ko-KR" sz="1600"/>
                  <a:t>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200"/>
                  <a:t>Step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셀프 조인</a:t>
                </a:r>
                <a:r>
                  <a:rPr lang="en-US" altLang="ko-KR" sz="1200"/>
                  <a:t>(self-joining)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200"/>
                  <a:t>Step 2: </a:t>
                </a:r>
                <a:r>
                  <a:rPr lang="ko-KR" altLang="en-US" sz="1200"/>
                  <a:t>가지치기</a:t>
                </a:r>
                <a:endParaRPr lang="en-US" altLang="ko-KR" sz="1200"/>
              </a:p>
              <a:p>
                <a:pPr>
                  <a:lnSpc>
                    <a:spcPct val="150000"/>
                  </a:lnSpc>
                </a:pPr>
                <a:endParaRPr lang="en-US" altLang="ko-KR" sz="1600"/>
              </a:p>
              <a:p>
                <a:pPr>
                  <a:lnSpc>
                    <a:spcPct val="150000"/>
                  </a:lnSpc>
                </a:pPr>
                <a:r>
                  <a:rPr lang="ko-KR" altLang="en-US" sz="1600"/>
                  <a:t>후보 생성의 예시</a:t>
                </a:r>
                <a:endParaRPr lang="en-US" altLang="ko-KR" sz="160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200"/>
                  <a:t> = {abc, abd, acd, ace, bcd}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200"/>
                  <a:t>셀프 조인</a:t>
                </a:r>
                <a:r>
                  <a:rPr lang="en-US" altLang="ko-KR" sz="1200"/>
                  <a:t>(Self-joining):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⊳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⊲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200"/>
                  <a:t>, </a:t>
                </a:r>
                <a14:m>
                  <m:oMath xmlns:m="http://schemas.openxmlformats.org/officeDocument/2006/math">
                    <m:r>
                      <a:rPr lang="en-US" altLang="ko-KR" sz="900" i="1">
                        <a:latin typeface="Cambria Math" panose="02040503050406030204" pitchFamily="18" charset="0"/>
                      </a:rPr>
                      <m:t>⊳</m:t>
                    </m:r>
                    <m:r>
                      <a:rPr lang="ko-KR" altLang="en-US" sz="900" i="1">
                        <a:latin typeface="Cambria Math" panose="02040503050406030204" pitchFamily="18" charset="0"/>
                      </a:rPr>
                      <m:t>⊲</m:t>
                    </m:r>
                    <m:r>
                      <m:rPr>
                        <m:nor/>
                      </m:rPr>
                      <a:rPr lang="en-US" altLang="ko-KR" sz="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9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900"/>
                      <m:t>(</m:t>
                    </m:r>
                    <m:r>
                      <m:rPr>
                        <m:nor/>
                      </m:rPr>
                      <a:rPr lang="ko-KR" altLang="en-US" sz="900"/>
                      <m:t>조인</m:t>
                    </m:r>
                    <m:r>
                      <m:rPr>
                        <m:nor/>
                      </m:rPr>
                      <a:rPr lang="en-US" altLang="ko-KR" sz="900"/>
                      <m:t> </m:t>
                    </m:r>
                    <m:r>
                      <a:rPr lang="ko-KR" altLang="en-US" sz="900" i="1">
                        <a:latin typeface="Cambria Math" panose="02040503050406030204" pitchFamily="18" charset="0"/>
                      </a:rPr>
                      <m:t>기호</m:t>
                    </m:r>
                    <m:r>
                      <m:rPr>
                        <m:nor/>
                      </m:rPr>
                      <a:rPr lang="en-US" altLang="ko-KR" sz="900"/>
                      <m:t>)</m:t>
                    </m:r>
                  </m:oMath>
                </a14:m>
                <a:endParaRPr lang="en-US" altLang="ko-KR" sz="900"/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050"/>
                  <a:t>abcd from abc and abd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050"/>
                  <a:t>acde from acd and ace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200"/>
                  <a:t>가지치기</a:t>
                </a:r>
                <a:r>
                  <a:rPr lang="en-US" altLang="ko-KR" sz="1200"/>
                  <a:t>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050"/>
                  <a:t>에 </a:t>
                </a:r>
                <a:r>
                  <a:rPr lang="en-US" altLang="ko-KR" sz="1050"/>
                  <a:t>ade</a:t>
                </a:r>
                <a:r>
                  <a:rPr lang="ko-KR" altLang="en-US" sz="1050"/>
                  <a:t>가 존재하지 않으므로 </a:t>
                </a:r>
                <a:r>
                  <a:rPr lang="en-US" altLang="ko-KR" sz="1050"/>
                  <a:t>acde</a:t>
                </a:r>
                <a:r>
                  <a:rPr lang="ko-KR" altLang="en-US" sz="1050"/>
                  <a:t>는 제거됨</a:t>
                </a:r>
                <a:endParaRPr lang="en-US" altLang="ko-KR" sz="105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200"/>
                  <a:t> </a:t>
                </a:r>
                <a:r>
                  <a:rPr lang="en-US" altLang="ko-KR" sz="1200"/>
                  <a:t>= {abcd}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ACE683-FC3F-4E3D-ABB2-1059D0777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b="-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32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BFA49-FBB0-4E30-9A54-305A37ED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성능 측정 기준</a:t>
            </a:r>
            <a:r>
              <a:rPr lang="en-US" altLang="ko-KR"/>
              <a:t>(Measure of Performance)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1EB9C8-D726-4938-A89E-5E29FE395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040567"/>
            <a:ext cx="6134100" cy="36647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E92A5-4BDF-448E-82EC-73526AC1D082}"/>
              </a:ext>
            </a:extLst>
          </p:cNvPr>
          <p:cNvSpPr txBox="1"/>
          <p:nvPr/>
        </p:nvSpPr>
        <p:spPr>
          <a:xfrm>
            <a:off x="1295400" y="4623652"/>
            <a:ext cx="2133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독립이면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Lift = 1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57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15800-DF40-4951-AA8F-D488D8F7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형식</a:t>
            </a:r>
            <a:r>
              <a:rPr lang="en-US" altLang="ko-KR"/>
              <a:t>: </a:t>
            </a:r>
            <a:r>
              <a:rPr lang="ko-KR" altLang="en-US"/>
              <a:t>이진 행렬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90F7B-5B30-4526-A11A-0944618D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3E3311-BFD8-465A-A594-D8C1E28EA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88386"/>
            <a:ext cx="5943600" cy="291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550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4EE6B-92CF-480E-A41F-3B9A287C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규칙 선택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71C01-B67B-4BE4-9DE4-FB2086584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지정된 </a:t>
            </a:r>
            <a:r>
              <a:rPr lang="en-US" altLang="ko-KR" sz="1400"/>
              <a:t>Support &amp; Confidence</a:t>
            </a:r>
            <a:r>
              <a:rPr lang="ko-KR" altLang="en-US" sz="1400"/>
              <a:t>를 만족하는 모든 규칙 생성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빈발 항목 집합을 찾음</a:t>
            </a:r>
            <a:r>
              <a:rPr lang="en-US" altLang="ko-KR" sz="1400"/>
              <a:t>(</a:t>
            </a:r>
            <a:r>
              <a:rPr lang="ko-KR" altLang="en-US" sz="1400"/>
              <a:t>충분한 </a:t>
            </a:r>
            <a:r>
              <a:rPr lang="en-US" altLang="ko-KR" sz="1400"/>
              <a:t>Support</a:t>
            </a:r>
            <a:r>
              <a:rPr lang="ko-KR" altLang="en-US" sz="1400"/>
              <a:t>가 있는 항목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이러한 항목 집합에서</a:t>
            </a:r>
            <a:r>
              <a:rPr lang="en-US" altLang="ko-KR" sz="1400"/>
              <a:t>, </a:t>
            </a:r>
            <a:r>
              <a:rPr lang="ko-KR" altLang="en-US" sz="1400"/>
              <a:t>충분한 </a:t>
            </a:r>
            <a:r>
              <a:rPr lang="en-US" altLang="ko-KR" sz="1400"/>
              <a:t>Confidence</a:t>
            </a:r>
            <a:r>
              <a:rPr lang="ko-KR" altLang="en-US" sz="1400"/>
              <a:t>를 만족하는 규칙을 생성</a:t>
            </a:r>
          </a:p>
        </p:txBody>
      </p:sp>
    </p:spTree>
    <p:extLst>
      <p:ext uri="{BB962C8B-B14F-4D97-AF65-F5344CB8AC3E}">
        <p14:creationId xmlns:p14="http://schemas.microsoft.com/office/powerpoint/2010/main" val="140820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F94E8-D414-4C34-BC8F-FDB20775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연관 규칙이란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7EAD0-7E44-40E6-A2A3-C92C55183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"</a:t>
            </a:r>
            <a:r>
              <a:rPr lang="ko-KR" altLang="en-US" sz="1400"/>
              <a:t>무엇과 무엇이 어울리는지</a:t>
            </a:r>
            <a:r>
              <a:rPr lang="en-US" altLang="ko-KR" sz="1400"/>
              <a:t>"</a:t>
            </a:r>
            <a:r>
              <a:rPr lang="ko-KR" altLang="en-US" sz="1400"/>
              <a:t>에 대한 연구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r>
              <a:rPr lang="en-US" altLang="ko-KR" sz="1100"/>
              <a:t>"X</a:t>
            </a:r>
            <a:r>
              <a:rPr lang="ko-KR" altLang="en-US" sz="1100"/>
              <a:t>를 구매한 손님들이 </a:t>
            </a:r>
            <a:r>
              <a:rPr lang="en-US" altLang="ko-KR" sz="1100"/>
              <a:t>Y</a:t>
            </a:r>
            <a:r>
              <a:rPr lang="ko-KR" altLang="en-US" sz="1100"/>
              <a:t>도 구매함</a:t>
            </a:r>
            <a:r>
              <a:rPr lang="en-US" altLang="ko-KR" sz="1100"/>
              <a:t>"</a:t>
            </a:r>
          </a:p>
          <a:p>
            <a:pPr lvl="1">
              <a:lnSpc>
                <a:spcPct val="150000"/>
              </a:lnSpc>
            </a:pPr>
            <a:r>
              <a:rPr lang="ko-KR" altLang="en-US" sz="1100"/>
              <a:t>어떤 증상과 어떤 진단이 함께 나타나는지</a:t>
            </a:r>
            <a:endParaRPr lang="en-US" altLang="ko-KR" sz="11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사건</a:t>
            </a:r>
            <a:r>
              <a:rPr lang="en-US" altLang="ko-KR" sz="1400"/>
              <a:t> </a:t>
            </a:r>
            <a:r>
              <a:rPr lang="ko-KR" altLang="en-US" sz="1400"/>
              <a:t>기반</a:t>
            </a:r>
            <a:r>
              <a:rPr lang="en-US" altLang="ko-KR" sz="1400"/>
              <a:t>(event-vased)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'</a:t>
            </a:r>
            <a:r>
              <a:rPr lang="ko-KR" altLang="en-US" sz="1400"/>
              <a:t>장바구니 분석</a:t>
            </a:r>
            <a:r>
              <a:rPr lang="en-US" altLang="ko-KR" sz="1400"/>
              <a:t>' </a:t>
            </a:r>
            <a:r>
              <a:rPr lang="ko-KR" altLang="en-US" sz="1400"/>
              <a:t>혹은 </a:t>
            </a:r>
            <a:r>
              <a:rPr lang="en-US" altLang="ko-KR" sz="1400"/>
              <a:t>'</a:t>
            </a:r>
            <a:r>
              <a:rPr lang="ko-KR" altLang="en-US" sz="1400"/>
              <a:t>선호도 분석</a:t>
            </a:r>
            <a:r>
              <a:rPr lang="en-US" altLang="ko-KR" sz="1400"/>
              <a:t>'</a:t>
            </a:r>
            <a:r>
              <a:rPr lang="ko-KR" altLang="en-US" sz="1400"/>
              <a:t>이라고 함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구매 품목간의 연관성을 확인하기 위한 고객 트랜잭션 데이터베이스 연구에서 비롯됨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82801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847DF-D49E-4DF4-9CCE-A17D29B4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예시</a:t>
            </a:r>
            <a:r>
              <a:rPr lang="en-US" altLang="ko-KR"/>
              <a:t>: </a:t>
            </a:r>
            <a:r>
              <a:rPr lang="ko-KR" altLang="en-US"/>
              <a:t>규칙</a:t>
            </a:r>
            <a:r>
              <a:rPr lang="en-US" altLang="ko-KR"/>
              <a:t>{red, white, green}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4CBDC6C-0B07-4AF1-89D2-D8BF10EAC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/>
                  <a:t>{red, white}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/>
                  <a:t> {green} with confidence = 2/4 = 50%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/>
                          <m:t>support</m:t>
                        </m:r>
                        <m:r>
                          <m:rPr>
                            <m:nor/>
                          </m:rPr>
                          <a:rPr lang="en-US" altLang="ko-KR"/>
                          <m:t> {</m:t>
                        </m:r>
                        <m:r>
                          <m:rPr>
                            <m:nor/>
                          </m:rPr>
                          <a:rPr lang="en-US" altLang="ko-KR"/>
                          <m:t>red</m:t>
                        </m:r>
                        <m:r>
                          <m:rPr>
                            <m:nor/>
                          </m:rPr>
                          <a:rPr lang="en-US" altLang="ko-KR"/>
                          <m:t>, </m:t>
                        </m:r>
                        <m:r>
                          <m:rPr>
                            <m:nor/>
                          </m:rPr>
                          <a:rPr lang="en-US" altLang="ko-KR"/>
                          <m:t>white</m:t>
                        </m:r>
                        <m:r>
                          <m:rPr>
                            <m:nor/>
                          </m:rPr>
                          <a:rPr lang="en-US" altLang="ko-KR"/>
                          <m:t>, </m:t>
                        </m:r>
                        <m:r>
                          <m:rPr>
                            <m:nor/>
                          </m:rPr>
                          <a:rPr lang="en-US" altLang="ko-KR"/>
                          <m:t>green</m:t>
                        </m:r>
                        <m:r>
                          <m:rPr>
                            <m:nor/>
                          </m:rPr>
                          <a:rPr lang="en-US" altLang="ko-KR"/>
                          <m:t>}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/>
                          <m:t>support</m:t>
                        </m:r>
                        <m:r>
                          <m:rPr>
                            <m:nor/>
                          </m:rPr>
                          <a:rPr lang="en-US" altLang="ko-KR"/>
                          <m:t> {</m:t>
                        </m:r>
                        <m:r>
                          <m:rPr>
                            <m:nor/>
                          </m:rPr>
                          <a:rPr lang="en-US" altLang="ko-KR"/>
                          <m:t>red</m:t>
                        </m:r>
                        <m:r>
                          <m:rPr>
                            <m:nor/>
                          </m:rPr>
                          <a:rPr lang="en-US" altLang="ko-KR"/>
                          <m:t>, </m:t>
                        </m:r>
                        <m:r>
                          <m:rPr>
                            <m:nor/>
                          </m:rPr>
                          <a:rPr lang="en-US" altLang="ko-KR"/>
                          <m:t>white</m:t>
                        </m:r>
                        <m:r>
                          <m:rPr>
                            <m:nor/>
                          </m:rPr>
                          <a:rPr lang="en-US" altLang="ko-KR"/>
                          <m:t>}</m:t>
                        </m:r>
                      </m:den>
                    </m:f>
                  </m:oMath>
                </a14:m>
                <a:endParaRPr lang="en-US" altLang="ko-KR"/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  <a:p>
                <a:pPr>
                  <a:lnSpc>
                    <a:spcPct val="150000"/>
                  </a:lnSpc>
                </a:pPr>
                <a:r>
                  <a:rPr lang="en-US" altLang="ko-KR"/>
                  <a:t>{red, green}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/>
                  <a:t> {white} with confidence = 2/2 = 50%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/>
                          <m:t>support</m:t>
                        </m:r>
                        <m:r>
                          <m:rPr>
                            <m:nor/>
                          </m:rPr>
                          <a:rPr lang="en-US" altLang="ko-KR"/>
                          <m:t> {</m:t>
                        </m:r>
                        <m:r>
                          <m:rPr>
                            <m:nor/>
                          </m:rPr>
                          <a:rPr lang="en-US" altLang="ko-KR"/>
                          <m:t>red</m:t>
                        </m:r>
                        <m:r>
                          <m:rPr>
                            <m:nor/>
                          </m:rPr>
                          <a:rPr lang="en-US" altLang="ko-KR"/>
                          <m:t>, </m:t>
                        </m:r>
                        <m:r>
                          <m:rPr>
                            <m:nor/>
                          </m:rPr>
                          <a:rPr lang="en-US" altLang="ko-KR"/>
                          <m:t>white</m:t>
                        </m:r>
                        <m:r>
                          <m:rPr>
                            <m:nor/>
                          </m:rPr>
                          <a:rPr lang="en-US" altLang="ko-KR"/>
                          <m:t>, </m:t>
                        </m:r>
                        <m:r>
                          <m:rPr>
                            <m:nor/>
                          </m:rPr>
                          <a:rPr lang="en-US" altLang="ko-KR"/>
                          <m:t>green</m:t>
                        </m:r>
                        <m:r>
                          <m:rPr>
                            <m:nor/>
                          </m:rPr>
                          <a:rPr lang="en-US" altLang="ko-KR"/>
                          <m:t>}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/>
                          <m:t>support</m:t>
                        </m:r>
                        <m:r>
                          <m:rPr>
                            <m:nor/>
                          </m:rPr>
                          <a:rPr lang="en-US" altLang="ko-KR"/>
                          <m:t> {</m:t>
                        </m:r>
                        <m:r>
                          <m:rPr>
                            <m:nor/>
                          </m:rPr>
                          <a:rPr lang="en-US" altLang="ko-KR"/>
                          <m:t>red</m:t>
                        </m:r>
                        <m:r>
                          <m:rPr>
                            <m:nor/>
                          </m:rPr>
                          <a:rPr lang="en-US" altLang="ko-KR"/>
                          <m:t>,</m:t>
                        </m:r>
                        <m:r>
                          <m:rPr>
                            <m:nor/>
                          </m:rPr>
                          <a:rPr lang="en-US" altLang="ko-KR"/>
                          <m:t>green</m:t>
                        </m:r>
                        <m:r>
                          <m:rPr>
                            <m:nor/>
                          </m:rPr>
                          <a:rPr lang="en-US" altLang="ko-KR"/>
                          <m:t>}</m:t>
                        </m:r>
                      </m:den>
                    </m:f>
                  </m:oMath>
                </a14:m>
                <a:endParaRPr lang="en-US" altLang="ko-KR"/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4CBDC6C-0B07-4AF1-89D2-D8BF10EAC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5231BA71-F141-4474-9906-EC1FE7FB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028950"/>
            <a:ext cx="4038600" cy="197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160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F1CA1-628F-4EE9-A507-FFC4938E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모든 규칙</a:t>
            </a:r>
            <a:r>
              <a:rPr lang="en-US" altLang="ko-KR"/>
              <a:t> </a:t>
            </a:r>
            <a:r>
              <a:rPr lang="ko-KR" altLang="en-US"/>
              <a:t>결과 예시</a:t>
            </a:r>
            <a:r>
              <a:rPr lang="en-US" altLang="ko-KR"/>
              <a:t>(XLMiner output)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F62B6-BA43-4689-A3DF-5BA025F9C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17B94557-B0D3-4111-B8A6-CE598240B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733550"/>
            <a:ext cx="6743700" cy="108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733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37417-5B9A-4BCD-97A0-10B47E23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DF16F-918B-4ACA-A525-BD53B1E3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Lift</a:t>
            </a:r>
            <a:r>
              <a:rPr lang="ko-KR" altLang="en-US" sz="1400"/>
              <a:t> 비율</a:t>
            </a:r>
            <a:r>
              <a:rPr lang="en-US" altLang="ko-KR" sz="1400"/>
              <a:t>: </a:t>
            </a:r>
            <a:r>
              <a:rPr lang="ko-KR" altLang="en-US" sz="1400"/>
              <a:t>규칙이 결과를 찾는데 얼마나 효과적인지 보여줌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r>
              <a:rPr lang="ko-KR" altLang="en-US" sz="1100"/>
              <a:t>특정 결과를 찾는 것이 중요한 경우에</a:t>
            </a:r>
            <a:r>
              <a:rPr lang="en-US" altLang="ko-KR" sz="1100"/>
              <a:t> </a:t>
            </a:r>
            <a:r>
              <a:rPr lang="ko-KR" altLang="en-US" sz="1100"/>
              <a:t>유용함</a:t>
            </a:r>
            <a:endParaRPr lang="en-US" altLang="ko-KR" sz="11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Confidence: </a:t>
            </a:r>
            <a:r>
              <a:rPr lang="ko-KR" altLang="en-US" sz="1400"/>
              <a:t>결과가 발견되는 비율을 나타냄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Support: </a:t>
            </a:r>
            <a:r>
              <a:rPr lang="ko-KR" altLang="en-US" sz="1400"/>
              <a:t>전반적인 영향력을 측정함</a:t>
            </a:r>
          </a:p>
        </p:txBody>
      </p:sp>
    </p:spTree>
    <p:extLst>
      <p:ext uri="{BB962C8B-B14F-4D97-AF65-F5344CB8AC3E}">
        <p14:creationId xmlns:p14="http://schemas.microsoft.com/office/powerpoint/2010/main" val="1503800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D18A4-5CA4-435C-A5C7-39ED002D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3194D-988D-4BE9-B990-A34074229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랜덤 데이터는 외관상 흥미로운 연결 규칙을 생성할 수도 있음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200"/>
              <a:t>이 문제를 피하는 방법</a:t>
            </a:r>
            <a:endParaRPr lang="en-US" altLang="ko-KR" sz="1200"/>
          </a:p>
          <a:p>
            <a:pPr lvl="2">
              <a:lnSpc>
                <a:spcPct val="150000"/>
              </a:lnSpc>
            </a:pPr>
            <a:r>
              <a:rPr lang="ko-KR" altLang="en-US" sz="1050"/>
              <a:t>더 많은 트랜잭션에서 규칙을 생성</a:t>
            </a:r>
            <a:endParaRPr lang="en-US" altLang="ko-KR" sz="1050"/>
          </a:p>
          <a:p>
            <a:pPr lvl="2">
              <a:lnSpc>
                <a:spcPct val="150000"/>
              </a:lnSpc>
            </a:pPr>
            <a:r>
              <a:rPr lang="ko-KR" altLang="en-US" sz="1050"/>
              <a:t>너무 많은 규칙을 고려할수록 위험이 커짐</a:t>
            </a:r>
            <a:endParaRPr lang="en-US" altLang="ko-KR" sz="105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많은 데이터를 기반으로 하는 규칙은 이러한 위험에 덜 노출됨</a:t>
            </a:r>
          </a:p>
        </p:txBody>
      </p:sp>
    </p:spTree>
    <p:extLst>
      <p:ext uri="{BB962C8B-B14F-4D97-AF65-F5344CB8AC3E}">
        <p14:creationId xmlns:p14="http://schemas.microsoft.com/office/powerpoint/2010/main" val="826971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1236B-C0F7-48F7-8895-A563587B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예시</a:t>
            </a:r>
            <a:r>
              <a:rPr lang="en-US" altLang="ko-KR"/>
              <a:t>: </a:t>
            </a:r>
            <a:r>
              <a:rPr lang="ko-KR" altLang="en-US"/>
              <a:t>찰스 북 클럽</a:t>
            </a:r>
            <a:r>
              <a:rPr lang="en-US" altLang="ko-KR"/>
              <a:t>(Charles book club)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A50CB-41D3-42D4-B83D-AEBA7794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행은 </a:t>
            </a:r>
            <a:r>
              <a:rPr lang="en-US" altLang="ko-KR"/>
              <a:t>Youth, Do it Your Self, Geography </a:t>
            </a:r>
            <a:r>
              <a:rPr lang="ko-KR" altLang="en-US"/>
              <a:t>책을 구입한 트랜잭션임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108B2A-9690-4E17-AF18-19A57953E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68627"/>
            <a:ext cx="6400800" cy="257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61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E15D7-DEBB-4889-BD05-464286CA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XLMiner output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3761B-909B-44FB-9C00-D31DB37F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규칙을이 </a:t>
            </a:r>
            <a:r>
              <a:rPr lang="en-US" altLang="ko-KR"/>
              <a:t>Lift</a:t>
            </a:r>
            <a:r>
              <a:rPr lang="ko-KR" altLang="en-US"/>
              <a:t>의 순서대로 나열됨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정보를 압축할 수 있음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예를 들어</a:t>
            </a:r>
            <a:r>
              <a:rPr lang="en-US" altLang="ko-KR"/>
              <a:t>, </a:t>
            </a:r>
            <a:r>
              <a:rPr lang="ko-KR" altLang="en-US"/>
              <a:t>규칙 </a:t>
            </a:r>
            <a:r>
              <a:rPr lang="en-US" altLang="ko-KR"/>
              <a:t>2</a:t>
            </a:r>
            <a:r>
              <a:rPr lang="ko-KR" altLang="en-US"/>
              <a:t>와 규칙 </a:t>
            </a:r>
            <a:r>
              <a:rPr lang="en-US" altLang="ko-KR"/>
              <a:t>7</a:t>
            </a:r>
            <a:r>
              <a:rPr lang="ko-KR" altLang="en-US"/>
              <a:t>은 같은 </a:t>
            </a:r>
            <a:r>
              <a:rPr lang="en-US" altLang="ko-KR"/>
              <a:t>3</a:t>
            </a:r>
            <a:r>
              <a:rPr lang="ko-KR" altLang="en-US"/>
              <a:t>개의 책을 가지고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024A44-58CC-454A-B2BB-DCB75182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190750"/>
            <a:ext cx="6172200" cy="17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49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FD4D9-D886-4FCD-A8F5-21234686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09963-8975-4834-A044-8EA35A47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연관 규칙</a:t>
            </a:r>
            <a:r>
              <a:rPr lang="en-US" altLang="ko-KR"/>
              <a:t>(</a:t>
            </a:r>
            <a:r>
              <a:rPr lang="ko-KR" altLang="en-US"/>
              <a:t>혹은 선호도 분석</a:t>
            </a:r>
            <a:r>
              <a:rPr lang="en-US" altLang="ko-KR"/>
              <a:t>, </a:t>
            </a:r>
            <a:r>
              <a:rPr lang="ko-KR" altLang="en-US"/>
              <a:t>장바구니 분석</a:t>
            </a:r>
            <a:r>
              <a:rPr lang="en-US" altLang="ko-KR"/>
              <a:t>)</a:t>
            </a:r>
            <a:r>
              <a:rPr lang="ko-KR" altLang="en-US"/>
              <a:t>은  트랜잭션 데이터베이스에서 항목 간의 연결에 대한 규칙을 생성하는 것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추천 시스템에서 널리 활용됨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가장 잘 알려진 방법은 </a:t>
            </a:r>
            <a:r>
              <a:rPr lang="en-US" altLang="ko-KR"/>
              <a:t>APRIORI </a:t>
            </a:r>
            <a:r>
              <a:rPr lang="ko-KR" altLang="en-US"/>
              <a:t>알고리즘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계산을 줄이기 위해 항목 세트의 </a:t>
            </a:r>
            <a:r>
              <a:rPr lang="en-US" altLang="ko-KR"/>
              <a:t>"</a:t>
            </a:r>
            <a:r>
              <a:rPr lang="ko-KR" altLang="en-US"/>
              <a:t>빈도</a:t>
            </a:r>
            <a:r>
              <a:rPr lang="en-US" altLang="ko-KR"/>
              <a:t>"</a:t>
            </a:r>
            <a:r>
              <a:rPr lang="ko-KR" altLang="en-US"/>
              <a:t>만을 고려함</a:t>
            </a:r>
            <a:r>
              <a:rPr lang="en-US" altLang="ko-KR"/>
              <a:t>(=Support)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성능은 </a:t>
            </a:r>
            <a:r>
              <a:rPr lang="en-US" altLang="ko-KR"/>
              <a:t>Confidence</a:t>
            </a:r>
            <a:r>
              <a:rPr lang="ko-KR" altLang="en-US"/>
              <a:t>와 </a:t>
            </a:r>
            <a:r>
              <a:rPr lang="en-US" altLang="ko-KR"/>
              <a:t>Lift</a:t>
            </a:r>
            <a:r>
              <a:rPr lang="ko-KR" altLang="en-US"/>
              <a:t>로 측정됨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대량의 규칙을 생성할 수 있는 장점이 있음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 sz="1100"/>
              <a:t>유용한 규칙을 식별하고 중복을 줄이기 위해 검토가 필요함</a:t>
            </a:r>
            <a:endParaRPr lang="en-US" altLang="ko-KR" sz="1100"/>
          </a:p>
          <a:p>
            <a:pPr marL="0" indent="0">
              <a:lnSpc>
                <a:spcPct val="150000"/>
              </a:lnSpc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1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9B528-9B41-4794-B5B3-5E124C56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많은 추천 시스템에서 활용됨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B0569-AAD0-4031-B869-D991AF75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016A36A-70E0-490E-BB6B-635F88A45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99" y="895351"/>
            <a:ext cx="4913801" cy="374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3324A8BD-B013-4155-9B28-5E8D80339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10" y="3591886"/>
            <a:ext cx="4874189" cy="1050017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endParaRPr lang="ko-KR" altLang="ko-KR">
              <a:latin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0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CD4E-F87C-4864-B44B-15349688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7E07C-FDF9-44C7-86BE-1FEF66162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"IF" part = </a:t>
            </a:r>
            <a:r>
              <a:rPr lang="ko-KR" altLang="en-US" sz="1400"/>
              <a:t>조건</a:t>
            </a:r>
            <a:r>
              <a:rPr lang="en-US" altLang="ko-KR" sz="1400"/>
              <a:t>(antecedent)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"THEN" part = </a:t>
            </a:r>
            <a:r>
              <a:rPr lang="ko-KR" altLang="en-US" sz="1400"/>
              <a:t>결과</a:t>
            </a:r>
            <a:r>
              <a:rPr lang="en-US" altLang="ko-KR" sz="1400"/>
              <a:t>(consequent)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"Item set" = </a:t>
            </a:r>
            <a:r>
              <a:rPr lang="ko-KR" altLang="en-US" sz="1400"/>
              <a:t>조건 또는 결과로 구성된 항목</a:t>
            </a:r>
            <a:r>
              <a:rPr lang="en-US" altLang="ko-KR" sz="1400"/>
              <a:t>(</a:t>
            </a:r>
            <a:r>
              <a:rPr lang="ko-KR" altLang="en-US" sz="1400"/>
              <a:t>예</a:t>
            </a:r>
            <a:r>
              <a:rPr lang="en-US" altLang="ko-KR" sz="1400"/>
              <a:t>, </a:t>
            </a:r>
            <a:r>
              <a:rPr lang="ko-KR" altLang="en-US" sz="1400"/>
              <a:t>제품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조건과 결과가 서로 독립</a:t>
            </a:r>
            <a:r>
              <a:rPr lang="en-US" altLang="ko-KR" sz="1400"/>
              <a:t>(</a:t>
            </a:r>
            <a:r>
              <a:rPr lang="ko-KR" altLang="en-US" sz="1400"/>
              <a:t>공통된 항목이 없음</a:t>
            </a:r>
            <a:r>
              <a:rPr lang="en-US" altLang="ko-KR" sz="1400"/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6264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223C1-C74C-42E4-8E50-4026CF34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: </a:t>
            </a:r>
            <a:r>
              <a:rPr lang="ko-KR" altLang="en-US"/>
              <a:t>핸드폰 케이스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5B540-5222-4795-BD5C-B744C55F0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26C8F07-9082-44FF-8637-CFB1FC984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81150"/>
            <a:ext cx="3048000" cy="192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DD3D10-5350-4433-8635-112D2F447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581150"/>
            <a:ext cx="2362200" cy="192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25FAE-1B14-4641-8D25-992F6B4E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많은 규칙이 가능함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9DEDB-588E-4B7A-846C-E1A912DF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예시</a:t>
            </a:r>
            <a:r>
              <a:rPr lang="en-US" altLang="ko-KR" sz="1600"/>
              <a:t>: </a:t>
            </a:r>
            <a:r>
              <a:rPr lang="ko-KR" altLang="en-US" sz="1600"/>
              <a:t>트랜잭션 </a:t>
            </a:r>
            <a:r>
              <a:rPr lang="en-US" altLang="ko-KR" sz="1600"/>
              <a:t>1</a:t>
            </a:r>
            <a:r>
              <a:rPr lang="ko-KR" altLang="en-US" sz="1600"/>
              <a:t>은 다음과 같은 몇가지 규칙을 설명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200"/>
              <a:t>"</a:t>
            </a:r>
            <a:r>
              <a:rPr lang="ko-KR" altLang="en-US" sz="1200"/>
              <a:t>빨간색을 구매한 경우</a:t>
            </a:r>
            <a:r>
              <a:rPr lang="en-US" altLang="ko-KR" sz="1200"/>
              <a:t>,</a:t>
            </a:r>
            <a:r>
              <a:rPr lang="ko-KR" altLang="en-US" sz="1200"/>
              <a:t> 흰색도 구매함</a:t>
            </a:r>
            <a:r>
              <a:rPr lang="en-US" altLang="ko-KR" sz="1200"/>
              <a:t>"</a:t>
            </a:r>
          </a:p>
          <a:p>
            <a:pPr lvl="1">
              <a:lnSpc>
                <a:spcPct val="150000"/>
              </a:lnSpc>
            </a:pPr>
            <a:r>
              <a:rPr lang="en-US" altLang="ko-KR" sz="1200"/>
              <a:t>"</a:t>
            </a:r>
            <a:r>
              <a:rPr lang="ko-KR" altLang="en-US" sz="1200"/>
              <a:t>흰색을 구매한 경우</a:t>
            </a:r>
            <a:r>
              <a:rPr lang="en-US" altLang="ko-KR" sz="1200"/>
              <a:t>, </a:t>
            </a:r>
            <a:r>
              <a:rPr lang="ko-KR" altLang="en-US" sz="1200"/>
              <a:t>빨간색도 구매함</a:t>
            </a:r>
            <a:r>
              <a:rPr lang="en-US" altLang="ko-KR" sz="1200"/>
              <a:t>"</a:t>
            </a:r>
          </a:p>
          <a:p>
            <a:pPr lvl="1">
              <a:lnSpc>
                <a:spcPct val="150000"/>
              </a:lnSpc>
            </a:pPr>
            <a:r>
              <a:rPr lang="en-US" altLang="ko-KR" sz="1200"/>
              <a:t>"</a:t>
            </a:r>
            <a:r>
              <a:rPr lang="ko-KR" altLang="en-US" sz="1200"/>
              <a:t>빨간색과 하얀색을 구매한 경우</a:t>
            </a:r>
            <a:r>
              <a:rPr lang="en-US" altLang="ko-KR" sz="1200"/>
              <a:t>, </a:t>
            </a:r>
            <a:r>
              <a:rPr lang="ko-KR" altLang="en-US" sz="1200"/>
              <a:t>녹색을 구매함</a:t>
            </a:r>
            <a:r>
              <a:rPr lang="en-US" altLang="ko-KR" sz="1200"/>
              <a:t>"</a:t>
            </a:r>
          </a:p>
          <a:p>
            <a:pPr lvl="1">
              <a:lnSpc>
                <a:spcPct val="150000"/>
              </a:lnSpc>
            </a:pPr>
            <a:r>
              <a:rPr lang="en-US" altLang="ko-KR" sz="1200"/>
              <a:t>+</a:t>
            </a:r>
            <a:r>
              <a:rPr lang="ko-KR" altLang="en-US" sz="1200"/>
              <a:t>몇가지 추가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51146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0B430-17AA-48E2-9340-02E7458B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자주 사용하는 항목</a:t>
            </a:r>
            <a:r>
              <a:rPr lang="en-US" altLang="ko-KR"/>
              <a:t> </a:t>
            </a:r>
            <a:r>
              <a:rPr lang="ko-KR" altLang="en-US"/>
              <a:t>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00D6F-DB78-4B44-9DA1-D18982A2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이상적으로 가능한 모든 항목의 조합을 생성하려고 함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문제</a:t>
            </a:r>
            <a:r>
              <a:rPr lang="en-US" altLang="ko-KR" sz="1400"/>
              <a:t>: </a:t>
            </a:r>
            <a:r>
              <a:rPr lang="ko-KR" altLang="en-US" sz="1400"/>
              <a:t>항목의 수가 증가함에 따라 계산시간이 기하급수적으로 늘어남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해결방법</a:t>
            </a:r>
            <a:r>
              <a:rPr lang="en-US" altLang="ko-KR" sz="1400"/>
              <a:t>: </a:t>
            </a:r>
            <a:r>
              <a:rPr lang="ko-KR" altLang="en-US" sz="1400"/>
              <a:t>항목</a:t>
            </a:r>
            <a:r>
              <a:rPr lang="en-US" altLang="ko-KR" sz="1400"/>
              <a:t> </a:t>
            </a:r>
            <a:r>
              <a:rPr lang="ko-KR" altLang="en-US" sz="1400"/>
              <a:t>집합의 </a:t>
            </a:r>
            <a:r>
              <a:rPr lang="en-US" altLang="ko-KR" sz="1400"/>
              <a:t>"</a:t>
            </a:r>
            <a:r>
              <a:rPr lang="ko-KR" altLang="en-US" sz="1400"/>
              <a:t>빈도</a:t>
            </a:r>
            <a:r>
              <a:rPr lang="en-US" altLang="ko-KR" sz="1400"/>
              <a:t>"</a:t>
            </a:r>
            <a:r>
              <a:rPr lang="ko-KR" altLang="en-US" sz="1400"/>
              <a:t>만 고려함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자주 사용하는 기준</a:t>
            </a:r>
            <a:r>
              <a:rPr lang="en-US" altLang="ko-KR" sz="1400"/>
              <a:t>: Support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6347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B2581-4B1B-4D1A-9BFD-46E851A4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Support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48F09-E7E4-46D6-8795-D9186470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Support = </a:t>
            </a:r>
            <a:r>
              <a:rPr lang="ko-KR" altLang="en-US" sz="1400"/>
              <a:t>조건</a:t>
            </a:r>
            <a:r>
              <a:rPr lang="en-US" altLang="ko-KR" sz="1400"/>
              <a:t>(antecedent) </a:t>
            </a:r>
            <a:r>
              <a:rPr lang="ko-KR" altLang="en-US" sz="1400"/>
              <a:t>및</a:t>
            </a:r>
            <a:r>
              <a:rPr lang="en-US" altLang="ko-KR" sz="1400"/>
              <a:t> </a:t>
            </a:r>
            <a:r>
              <a:rPr lang="ko-KR" altLang="en-US" sz="1400"/>
              <a:t>결과</a:t>
            </a:r>
            <a:r>
              <a:rPr lang="en-US" altLang="ko-KR" sz="1400"/>
              <a:t>(constquent) </a:t>
            </a:r>
            <a:r>
              <a:rPr lang="ko-KR" altLang="en-US" sz="1400"/>
              <a:t>모두를 포함하는 비율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: Item set {red, white}</a:t>
            </a:r>
            <a:r>
              <a:rPr lang="ko-KR" altLang="en-US" sz="1400"/>
              <a:t>의 </a:t>
            </a:r>
            <a:r>
              <a:rPr lang="en-US" altLang="ko-KR" sz="1400"/>
              <a:t>Support</a:t>
            </a:r>
            <a:r>
              <a:rPr lang="ko-KR" altLang="en-US" sz="1400"/>
              <a:t>는 </a:t>
            </a:r>
            <a:r>
              <a:rPr lang="en-US" altLang="ko-KR" sz="1400"/>
              <a:t>10</a:t>
            </a:r>
            <a:r>
              <a:rPr lang="ko-KR" altLang="en-US" sz="1400"/>
              <a:t>개 중 </a:t>
            </a:r>
            <a:r>
              <a:rPr lang="en-US" altLang="ko-KR" sz="1400"/>
              <a:t>4</a:t>
            </a:r>
            <a:r>
              <a:rPr lang="ko-KR" altLang="en-US" sz="1400"/>
              <a:t>개</a:t>
            </a:r>
            <a:r>
              <a:rPr lang="en-US" altLang="ko-KR" sz="1400"/>
              <a:t> </a:t>
            </a:r>
            <a:r>
              <a:rPr lang="ko-KR" altLang="en-US" sz="1400"/>
              <a:t>또는 </a:t>
            </a:r>
            <a:r>
              <a:rPr lang="en-US" altLang="ko-KR" sz="1400"/>
              <a:t>40%</a:t>
            </a:r>
            <a:endParaRPr lang="ko-KR" altLang="en-US" sz="14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BAC08B9-7821-4235-AA06-5574B363C3B3}"/>
              </a:ext>
            </a:extLst>
          </p:cNvPr>
          <p:cNvGrpSpPr/>
          <p:nvPr/>
        </p:nvGrpSpPr>
        <p:grpSpPr>
          <a:xfrm>
            <a:off x="1668202" y="2484039"/>
            <a:ext cx="3521596" cy="2229054"/>
            <a:chOff x="3336404" y="2800350"/>
            <a:chExt cx="3521596" cy="2229054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CC7026FE-21D1-4E00-9897-3F38C4281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404" y="2800350"/>
              <a:ext cx="3521596" cy="2229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696B132-9F5E-4D21-BE8F-58BFC65A8CE5}"/>
                </a:ext>
              </a:extLst>
            </p:cNvPr>
            <p:cNvCxnSpPr/>
            <p:nvPr/>
          </p:nvCxnSpPr>
          <p:spPr>
            <a:xfrm>
              <a:off x="4381012" y="3201586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838B05E-2DE9-478A-8577-EC422DC1925F}"/>
                </a:ext>
              </a:extLst>
            </p:cNvPr>
            <p:cNvCxnSpPr/>
            <p:nvPr/>
          </p:nvCxnSpPr>
          <p:spPr>
            <a:xfrm>
              <a:off x="5097202" y="3201586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2D55D42-562A-4F44-B307-F41B0777089E}"/>
                </a:ext>
              </a:extLst>
            </p:cNvPr>
            <p:cNvCxnSpPr/>
            <p:nvPr/>
          </p:nvCxnSpPr>
          <p:spPr>
            <a:xfrm>
              <a:off x="4381813" y="3778634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627807D-5114-4CB0-94DF-FDC7884A4C99}"/>
                </a:ext>
              </a:extLst>
            </p:cNvPr>
            <p:cNvCxnSpPr/>
            <p:nvPr/>
          </p:nvCxnSpPr>
          <p:spPr>
            <a:xfrm>
              <a:off x="5098003" y="3778634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9F4DDF8-CE94-488D-84C7-33B8F25BEE45}"/>
                </a:ext>
              </a:extLst>
            </p:cNvPr>
            <p:cNvCxnSpPr/>
            <p:nvPr/>
          </p:nvCxnSpPr>
          <p:spPr>
            <a:xfrm>
              <a:off x="4381012" y="4551982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74461B7-C812-4A18-969A-6F0D2A9CEF0A}"/>
                </a:ext>
              </a:extLst>
            </p:cNvPr>
            <p:cNvCxnSpPr/>
            <p:nvPr/>
          </p:nvCxnSpPr>
          <p:spPr>
            <a:xfrm>
              <a:off x="5097202" y="4551982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2704E31-41A2-4365-AA0F-E45CC0BAA034}"/>
                </a:ext>
              </a:extLst>
            </p:cNvPr>
            <p:cNvCxnSpPr/>
            <p:nvPr/>
          </p:nvCxnSpPr>
          <p:spPr>
            <a:xfrm>
              <a:off x="4408446" y="4750250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D14D4A0-FF31-4F44-8A38-70BA50D9A9BB}"/>
                </a:ext>
              </a:extLst>
            </p:cNvPr>
            <p:cNvCxnSpPr/>
            <p:nvPr/>
          </p:nvCxnSpPr>
          <p:spPr>
            <a:xfrm>
              <a:off x="5124636" y="4750250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175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C93CB-177D-4395-8574-C0AE7E62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Confidence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5F91F-B476-457A-A789-A91148074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Confidence = </a:t>
            </a:r>
            <a:r>
              <a:rPr lang="ko-KR" altLang="en-US" sz="1400"/>
              <a:t>집합 </a:t>
            </a:r>
            <a:r>
              <a:rPr lang="en-US" altLang="ko-KR" sz="1400"/>
              <a:t>X</a:t>
            </a:r>
            <a:r>
              <a:rPr lang="ko-KR" altLang="en-US" sz="1400"/>
              <a:t>를 구매하는 경우에서 </a:t>
            </a:r>
            <a:r>
              <a:rPr lang="en-US" altLang="ko-KR" sz="1400"/>
              <a:t>Y</a:t>
            </a:r>
            <a:r>
              <a:rPr lang="ko-KR" altLang="en-US" sz="1400"/>
              <a:t>도 구매하는 경우의 비율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r>
              <a:rPr lang="ko-KR" altLang="en-US" sz="1100"/>
              <a:t>즉</a:t>
            </a:r>
            <a:r>
              <a:rPr lang="en-US" altLang="ko-KR" sz="1100"/>
              <a:t>, </a:t>
            </a:r>
            <a:r>
              <a:rPr lang="ko-KR" altLang="en-US" sz="1100"/>
              <a:t>조건부 확률을 의미함</a:t>
            </a:r>
            <a:endParaRPr lang="en-US" altLang="ko-KR" sz="1100"/>
          </a:p>
          <a:p>
            <a:pPr marL="0" indent="0">
              <a:lnSpc>
                <a:spcPct val="150000"/>
              </a:lnSpc>
              <a:buNone/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: Item set {red, white}</a:t>
            </a:r>
            <a:r>
              <a:rPr lang="ko-KR" altLang="en-US" sz="1400"/>
              <a:t>의 </a:t>
            </a:r>
            <a:r>
              <a:rPr lang="en-US" altLang="ko-KR" sz="1400"/>
              <a:t>Confidence</a:t>
            </a:r>
            <a:r>
              <a:rPr lang="ko-KR" altLang="en-US" sz="1400"/>
              <a:t>는 </a:t>
            </a:r>
            <a:r>
              <a:rPr lang="en-US" altLang="ko-KR" sz="1400"/>
              <a:t>5</a:t>
            </a:r>
            <a:r>
              <a:rPr lang="ko-KR" altLang="en-US" sz="1400"/>
              <a:t>개 중 </a:t>
            </a:r>
            <a:r>
              <a:rPr lang="en-US" altLang="ko-KR" sz="1400"/>
              <a:t>4</a:t>
            </a:r>
            <a:r>
              <a:rPr lang="ko-KR" altLang="en-US" sz="1400"/>
              <a:t>개</a:t>
            </a:r>
            <a:r>
              <a:rPr lang="en-US" altLang="ko-KR" sz="1400"/>
              <a:t> </a:t>
            </a:r>
            <a:r>
              <a:rPr lang="ko-KR" altLang="en-US" sz="1400"/>
              <a:t>또는 </a:t>
            </a:r>
            <a:r>
              <a:rPr lang="en-US" altLang="ko-KR" sz="1400"/>
              <a:t>80%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EA4BFA-74FA-48A8-ABAD-0ABC4D30E6A7}"/>
                  </a:ext>
                </a:extLst>
              </p:cNvPr>
              <p:cNvSpPr txBox="1"/>
              <p:nvPr/>
            </p:nvSpPr>
            <p:spPr>
              <a:xfrm>
                <a:off x="5614212" y="2283369"/>
                <a:ext cx="91050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n</m:t>
                          </m:r>
                          <m: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X</m:t>
                          </m:r>
                          <m: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Y</m:t>
                          </m:r>
                          <m: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n</m:t>
                          </m:r>
                          <m: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X</m:t>
                          </m:r>
                          <m:r>
                            <a:rPr lang="en-US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  <a:cs typeface="KoPubWorld돋움체_Pro Light" panose="00000300000000000000" pitchFamily="50" charset="-127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_Pro Light" panose="00000300000000000000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EA4BFA-74FA-48A8-ABAD-0ABC4D30E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212" y="2283369"/>
                <a:ext cx="910506" cy="576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0D03ABB0-A688-4218-A211-99C2CF7B9314}"/>
              </a:ext>
            </a:extLst>
          </p:cNvPr>
          <p:cNvGrpSpPr/>
          <p:nvPr/>
        </p:nvGrpSpPr>
        <p:grpSpPr>
          <a:xfrm>
            <a:off x="1668202" y="2494689"/>
            <a:ext cx="3521596" cy="2229054"/>
            <a:chOff x="1752600" y="2571750"/>
            <a:chExt cx="3521596" cy="2229054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A0559F78-1826-4CA3-A116-AEB8FF3DC9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2571750"/>
              <a:ext cx="3521596" cy="2229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CDCA743-E492-45E5-8904-945FBFAA79DA}"/>
                </a:ext>
              </a:extLst>
            </p:cNvPr>
            <p:cNvCxnSpPr/>
            <p:nvPr/>
          </p:nvCxnSpPr>
          <p:spPr>
            <a:xfrm>
              <a:off x="2797208" y="2972986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9CC4AC2-4247-4187-852E-B70160AE1B9F}"/>
                </a:ext>
              </a:extLst>
            </p:cNvPr>
            <p:cNvCxnSpPr/>
            <p:nvPr/>
          </p:nvCxnSpPr>
          <p:spPr>
            <a:xfrm>
              <a:off x="2797208" y="3562350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CAE625A-9D56-43FF-ADFB-7502AE520591}"/>
                </a:ext>
              </a:extLst>
            </p:cNvPr>
            <p:cNvCxnSpPr/>
            <p:nvPr/>
          </p:nvCxnSpPr>
          <p:spPr>
            <a:xfrm>
              <a:off x="2797208" y="3714750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0F1AA54-8125-4A12-8227-5A6A6CCCAA9A}"/>
                </a:ext>
              </a:extLst>
            </p:cNvPr>
            <p:cNvCxnSpPr/>
            <p:nvPr/>
          </p:nvCxnSpPr>
          <p:spPr>
            <a:xfrm>
              <a:off x="2779695" y="4324350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CA2D0E3-C1FA-4F56-8E89-6740FF0CACD2}"/>
                </a:ext>
              </a:extLst>
            </p:cNvPr>
            <p:cNvCxnSpPr/>
            <p:nvPr/>
          </p:nvCxnSpPr>
          <p:spPr>
            <a:xfrm>
              <a:off x="2775245" y="4476750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99B3185-95B1-45EC-8C0C-1B5B320D59CC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972986"/>
              <a:ext cx="903118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51E4A2C-C123-4D64-AF71-86D05F0566D6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3569426"/>
              <a:ext cx="903118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DB0E4E4-A7BC-4A4A-8769-92E376D21AC1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4324350"/>
              <a:ext cx="903118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F431A25-716D-40BC-933E-87D38E3E2C0D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4457700"/>
              <a:ext cx="903118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167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CLabPPTv1.pptx" id="{40F6047B-5EE6-4566-BC5E-3571A2220D60}" vid="{F984BC31-79A8-492A-8888-FE7ECF3EB5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BSCLabPPTv1</Template>
  <TotalTime>24538</TotalTime>
  <Words>671</Words>
  <Application>Microsoft Office PowerPoint</Application>
  <PresentationFormat>사용자 지정</PresentationFormat>
  <Paragraphs>132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9" baseType="lpstr">
      <vt:lpstr>돋움체</vt:lpstr>
      <vt:lpstr>Calibri Light</vt:lpstr>
      <vt:lpstr>KoPubWorld돋움체_Pro Bold</vt:lpstr>
      <vt:lpstr>맑은 고딕</vt:lpstr>
      <vt:lpstr>Cambria Math</vt:lpstr>
      <vt:lpstr>나눔스퀘어라운드 Bold</vt:lpstr>
      <vt:lpstr>Arial</vt:lpstr>
      <vt:lpstr>KoPub돋움체 Medium</vt:lpstr>
      <vt:lpstr>Cambria</vt:lpstr>
      <vt:lpstr>KoPubWorld돋움체_Pro Light</vt:lpstr>
      <vt:lpstr>KoPubWorld돋움체 Medium</vt:lpstr>
      <vt:lpstr>KoPubWorld바탕체 Medium</vt:lpstr>
      <vt:lpstr>Office 테마</vt:lpstr>
      <vt:lpstr>PowerPoint 프레젠테이션</vt:lpstr>
      <vt:lpstr>연관 규칙이란?</vt:lpstr>
      <vt:lpstr>많은 추천 시스템에서 활용됨</vt:lpstr>
      <vt:lpstr>조건</vt:lpstr>
      <vt:lpstr>예제: 핸드폰 케이스</vt:lpstr>
      <vt:lpstr>많은 규칙이 가능함</vt:lpstr>
      <vt:lpstr>자주 사용하는 항목 집합</vt:lpstr>
      <vt:lpstr>Support</vt:lpstr>
      <vt:lpstr>Confidence</vt:lpstr>
      <vt:lpstr>PowerPoint 프레젠테이션</vt:lpstr>
      <vt:lpstr>빈번한 항목 집합 생성</vt:lpstr>
      <vt:lpstr>PowerPoint 프레젠테이션</vt:lpstr>
      <vt:lpstr>APPRIORI: 후보를 생성하는 방법</vt:lpstr>
      <vt:lpstr>PowerPoint 프레젠테이션</vt:lpstr>
      <vt:lpstr>APPRIORI 알고리즘(의사코드, pseudo-code)</vt:lpstr>
      <vt:lpstr>APPRIORI 구현</vt:lpstr>
      <vt:lpstr>성능 측정 기준(Measure of Performance)</vt:lpstr>
      <vt:lpstr>데이터 형식: 이진 행렬 형태</vt:lpstr>
      <vt:lpstr>규칙 선택 프로세스</vt:lpstr>
      <vt:lpstr>예시: 규칙{red, white, green}</vt:lpstr>
      <vt:lpstr>모든 규칙 결과 예시(XLMiner output)</vt:lpstr>
      <vt:lpstr>해석</vt:lpstr>
      <vt:lpstr>주의</vt:lpstr>
      <vt:lpstr>예시: 찰스 북 클럽(Charles book club)</vt:lpstr>
      <vt:lpstr>XLMiner output</vt:lpstr>
      <vt:lpstr>정리</vt:lpstr>
    </vt:vector>
  </TitlesOfParts>
  <Company>IdeasResearch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Yulim</dc:creator>
  <cp:lastModifiedBy>Bae Hyerim</cp:lastModifiedBy>
  <cp:revision>583</cp:revision>
  <dcterms:created xsi:type="dcterms:W3CDTF">2016-10-05T02:16:34Z</dcterms:created>
  <dcterms:modified xsi:type="dcterms:W3CDTF">2022-11-03T07:36:02Z</dcterms:modified>
</cp:coreProperties>
</file>