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530" r:id="rId3"/>
    <p:sldId id="531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545" r:id="rId18"/>
    <p:sldId id="546" r:id="rId19"/>
    <p:sldId id="547" r:id="rId20"/>
    <p:sldId id="548" r:id="rId21"/>
    <p:sldId id="549" r:id="rId22"/>
    <p:sldId id="550" r:id="rId23"/>
    <p:sldId id="551" r:id="rId24"/>
    <p:sldId id="552" r:id="rId25"/>
    <p:sldId id="553" r:id="rId26"/>
    <p:sldId id="554" r:id="rId27"/>
    <p:sldId id="555" r:id="rId28"/>
    <p:sldId id="556" r:id="rId29"/>
    <p:sldId id="557" r:id="rId30"/>
    <p:sldId id="558" r:id="rId31"/>
    <p:sldId id="559" r:id="rId32"/>
    <p:sldId id="560" r:id="rId33"/>
    <p:sldId id="561" r:id="rId34"/>
    <p:sldId id="562" r:id="rId35"/>
    <p:sldId id="563" r:id="rId36"/>
  </p:sldIdLst>
  <p:sldSz cx="6858000" cy="5143500"/>
  <p:notesSz cx="6858000" cy="9144000"/>
  <p:embeddedFontLst>
    <p:embeddedFont>
      <p:font typeface="KoPubWorld돋움체_Pro Bold" panose="020B0600000101010101" charset="-127"/>
      <p:bold r:id="rId39"/>
    </p:embeddedFont>
    <p:embeddedFont>
      <p:font typeface="KoPubWorld돋움체_Pro Light" panose="020B0600000101010101" charset="-127"/>
      <p:regular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Cambria" panose="02040503050406030204" pitchFamily="18" charset="0"/>
      <p:regular r:id="rId43"/>
      <p:bold r:id="rId44"/>
      <p:italic r:id="rId45"/>
      <p:boldItalic r:id="rId46"/>
    </p:embeddedFont>
    <p:embeddedFont>
      <p:font typeface="Cambria Math" panose="02040503050406030204" pitchFamily="18" charset="0"/>
      <p:regular r:id="rId47"/>
    </p:embeddedFont>
    <p:embeddedFont>
      <p:font typeface="KoPubWorld돋움체 Medium" panose="00000600000000000000" pitchFamily="2" charset="-127"/>
      <p:regular r:id="rId48"/>
    </p:embeddedFont>
    <p:embeddedFont>
      <p:font typeface="KoPubWorld바탕체 Medium" panose="00000600000000000000" pitchFamily="2" charset="-127"/>
      <p:regular r:id="rId49"/>
    </p:embeddedFont>
    <p:embeddedFont>
      <p:font typeface="KoPub돋움체 Medium" panose="02020603020101020101" pitchFamily="18" charset="-127"/>
      <p:regular r:id="rId50"/>
    </p:embeddedFont>
    <p:embeddedFont>
      <p:font typeface="나눔스퀘어라운드 Bold" panose="020B0600000101010101" pitchFamily="50" charset="-127"/>
      <p:bold r:id="rId51"/>
    </p:embeddedFont>
    <p:embeddedFont>
      <p:font typeface="맑은 고딕" panose="020B0503020000020004" pitchFamily="50" charset="-127"/>
      <p:regular r:id="rId52"/>
      <p:bold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FD7"/>
    <a:srgbClr val="32A1D9"/>
    <a:srgbClr val="006583"/>
    <a:srgbClr val="736D71"/>
    <a:srgbClr val="B3A197"/>
    <a:srgbClr val="01A6BC"/>
    <a:srgbClr val="CBCBCB"/>
    <a:srgbClr val="BABABA"/>
    <a:srgbClr val="E8E4D9"/>
    <a:srgbClr val="7CB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10" autoAdjust="0"/>
    <p:restoredTop sz="93132" autoAdjust="0"/>
  </p:normalViewPr>
  <p:slideViewPr>
    <p:cSldViewPr>
      <p:cViewPr varScale="1">
        <p:scale>
          <a:sx n="151" d="100"/>
          <a:sy n="151" d="100"/>
        </p:scale>
        <p:origin x="1464" y="132"/>
      </p:cViewPr>
      <p:guideLst>
        <p:guide orient="horz" pos="16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B0D6683-2055-4936-A03C-B8E6B2A908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28880C-47FD-41FE-B23E-16714764F1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EAB85-1AA7-4A1C-82A4-2A3AD942E25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C9A6A8-FCEE-45C9-97D4-641569FA8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37E5B8-BA98-451D-87E7-E2F4413F6A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35A8D-88CA-443B-814E-416165282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591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688C6-5A19-4B42-9575-D847E9CBE7C7}" type="datetimeFigureOut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348B-4077-49D5-AE8F-7F5DE348FB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99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4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77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14350" y="1504950"/>
            <a:ext cx="5829300" cy="594066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_Pro Bold" panose="00000800000000000000" pitchFamily="50" charset="-127"/>
              </a:defRPr>
            </a:lvl1pPr>
          </a:lstStyle>
          <a:p>
            <a:r>
              <a:rPr lang="en-US" altLang="ko-KR" dirty="0"/>
              <a:t>THIS IS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85850" y="2242202"/>
            <a:ext cx="4800600" cy="381000"/>
          </a:xfrm>
        </p:spPr>
        <p:txBody>
          <a:bodyPr>
            <a:normAutofit/>
          </a:bodyPr>
          <a:lstStyle>
            <a:lvl1pPr marL="0" indent="0" algn="ctr">
              <a:buNone/>
              <a:defRPr sz="1350" i="0" baseline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바탕체 Medium" panose="00000600000000000000" pitchFamily="2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Overview of the presentation / presenter name</a:t>
            </a:r>
            <a:endParaRPr lang="ko-KR" altLang="en-US" dirty="0"/>
          </a:p>
        </p:txBody>
      </p:sp>
      <p:pic>
        <p:nvPicPr>
          <p:cNvPr id="9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8849"/>
            <a:ext cx="762037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2802861" y="4857751"/>
            <a:ext cx="1252278" cy="188119"/>
          </a:xfrm>
          <a:prstGeom prst="rect">
            <a:avLst/>
          </a:prstGeom>
        </p:spPr>
        <p:txBody>
          <a:bodyPr vert="horz" lIns="27000" tIns="27000" rIns="27000" bIns="2700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25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http://baelab.pusan.ac.kr</a:t>
            </a:r>
            <a:endParaRPr lang="ko-KR" altLang="en-US" sz="825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8849"/>
            <a:ext cx="643002" cy="26419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274" b="91781" l="4845" r="30283">
                        <a14:foregroundMark x1="14132" y1="27397" x2="20054" y2="70890"/>
                        <a14:foregroundMark x1="21803" y1="28425" x2="27725" y2="60274"/>
                        <a14:foregroundMark x1="26110" y1="63699" x2="25707" y2="67466"/>
                        <a14:foregroundMark x1="23419" y1="60274" x2="23822" y2="62329"/>
                        <a14:foregroundMark x1="18977" y1="35959" x2="19919" y2="38014"/>
                        <a14:foregroundMark x1="8883" y1="48973" x2="9017" y2="65411"/>
                        <a14:foregroundMark x1="12248" y1="41438" x2="11036" y2="44178"/>
                        <a14:foregroundMark x1="10902" y1="59589" x2="10902" y2="63014"/>
                        <a14:foregroundMark x1="16689" y1="79795" x2="20861" y2="863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70" t="11476" r="68168" b="8907"/>
          <a:stretch/>
        </p:blipFill>
        <p:spPr>
          <a:xfrm>
            <a:off x="4860023" y="198004"/>
            <a:ext cx="212291" cy="2350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74694" y="555527"/>
            <a:ext cx="5840406" cy="324036"/>
          </a:xfrm>
        </p:spPr>
        <p:txBody>
          <a:bodyPr>
            <a:noAutofit/>
          </a:bodyPr>
          <a:lstStyle>
            <a:lvl1pPr algn="l">
              <a:defRPr sz="2215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1563639"/>
            <a:ext cx="6172200" cy="3030984"/>
          </a:xfrm>
        </p:spPr>
        <p:txBody>
          <a:bodyPr>
            <a:normAutofit/>
          </a:bodyPr>
          <a:lstStyle>
            <a:lvl1pPr>
              <a:defRPr sz="1246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108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69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3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3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674694" y="915567"/>
            <a:ext cx="5832648" cy="246910"/>
          </a:xfrm>
        </p:spPr>
        <p:txBody>
          <a:bodyPr>
            <a:noAutofit/>
          </a:bodyPr>
          <a:lstStyle>
            <a:lvl1pPr marL="0" indent="0">
              <a:buNone/>
              <a:defRPr sz="1108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Put your amazing subtitle here</a:t>
            </a:r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-27384" y="555526"/>
            <a:ext cx="702078" cy="648072"/>
          </a:xfrm>
          <a:prstGeom prst="rect">
            <a:avLst/>
          </a:prstGeom>
          <a:solidFill>
            <a:srgbClr val="FAA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421" tIns="35710" rIns="71421" bIns="35710" rtlCol="0" anchor="ctr"/>
          <a:lstStyle/>
          <a:p>
            <a:pPr algn="ctr"/>
            <a:endParaRPr lang="ko-KR" altLang="en-US" sz="1246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337347" y="1347614"/>
            <a:ext cx="61699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8" y="4679613"/>
            <a:ext cx="844028" cy="29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76" y="4618798"/>
            <a:ext cx="871554" cy="40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/>
          <p:cNvGrpSpPr/>
          <p:nvPr userDrawn="1"/>
        </p:nvGrpSpPr>
        <p:grpSpPr>
          <a:xfrm>
            <a:off x="2720267" y="4659983"/>
            <a:ext cx="1404156" cy="72008"/>
            <a:chOff x="3275856" y="2767383"/>
            <a:chExt cx="2592288" cy="144016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  <p:sp>
          <p:nvSpPr>
            <p:cNvPr id="31" name="직사각형 30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</p:grpSp>
      <p:sp>
        <p:nvSpPr>
          <p:cNvPr id="17" name="바닥글 개체 틀 4"/>
          <p:cNvSpPr txBox="1">
            <a:spLocks/>
          </p:cNvSpPr>
          <p:nvPr userDrawn="1"/>
        </p:nvSpPr>
        <p:spPr>
          <a:xfrm>
            <a:off x="2343150" y="4746179"/>
            <a:ext cx="2171700" cy="273844"/>
          </a:xfrm>
          <a:prstGeom prst="rect">
            <a:avLst/>
          </a:prstGeom>
        </p:spPr>
        <p:txBody>
          <a:bodyPr vert="horz" lIns="71421" tIns="35710" rIns="71421" bIns="3571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62" i="0" dirty="0">
                <a:latin typeface="Cambria" panose="02040503050406030204" pitchFamily="18" charset="0"/>
              </a:rPr>
              <a:t>http://bsclab.pusan.ac.kr</a:t>
            </a:r>
            <a:endParaRPr lang="ko-KR" altLang="en-US" sz="762" i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5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_Pro Bold" panose="00000800000000000000" pitchFamily="50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_Pro Light" panose="00000300000000000000" pitchFamily="50" charset="-127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_Pro Light" panose="00000300000000000000" pitchFamily="50" charset="-127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_Pro Light" panose="00000300000000000000" pitchFamily="50" charset="-127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_Pro Light" panose="00000300000000000000" pitchFamily="50" charset="-127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_Pro Light" panose="00000300000000000000" pitchFamily="50" charset="-127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7C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01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006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E8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4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B3A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5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179214" y="5086350"/>
            <a:ext cx="2429154" cy="57150"/>
            <a:chOff x="3276600" y="2114550"/>
            <a:chExt cx="3238872" cy="14401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3276600" y="2114550"/>
              <a:ext cx="2592288" cy="144016"/>
              <a:chOff x="3275856" y="2767383"/>
              <a:chExt cx="2592288" cy="144016"/>
            </a:xfrm>
          </p:grpSpPr>
          <p:sp>
            <p:nvSpPr>
              <p:cNvPr id="7" name="직사각형 6"/>
              <p:cNvSpPr/>
              <p:nvPr userDrawn="1"/>
            </p:nvSpPr>
            <p:spPr>
              <a:xfrm>
                <a:off x="3275856" y="2767383"/>
                <a:ext cx="648072" cy="144016"/>
              </a:xfrm>
              <a:prstGeom prst="rect">
                <a:avLst/>
              </a:prstGeom>
              <a:solidFill>
                <a:srgbClr val="7CBA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" name="직사각형 7"/>
              <p:cNvSpPr/>
              <p:nvPr userDrawn="1"/>
            </p:nvSpPr>
            <p:spPr>
              <a:xfrm>
                <a:off x="3923928" y="2767383"/>
                <a:ext cx="648072" cy="144016"/>
              </a:xfrm>
              <a:prstGeom prst="rect">
                <a:avLst/>
              </a:prstGeom>
              <a:solidFill>
                <a:srgbClr val="01A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4572000" y="2767383"/>
                <a:ext cx="648072" cy="144016"/>
              </a:xfrm>
              <a:prstGeom prst="rect">
                <a:avLst/>
              </a:prstGeom>
              <a:solidFill>
                <a:srgbClr val="0065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220072" y="2767383"/>
                <a:ext cx="648072" cy="144016"/>
              </a:xfrm>
              <a:prstGeom prst="rect">
                <a:avLst/>
              </a:prstGeom>
              <a:solidFill>
                <a:srgbClr val="E8E4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5867400" y="2114550"/>
              <a:ext cx="648072" cy="144016"/>
            </a:xfrm>
            <a:prstGeom prst="rect">
              <a:avLst/>
            </a:prstGeom>
            <a:solidFill>
              <a:srgbClr val="B3A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623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간지_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11" name="그림 10" descr="간지_설계도.png"/>
          <p:cNvPicPr>
            <a:picLocks noChangeAspect="1"/>
          </p:cNvPicPr>
          <p:nvPr userDrawn="1"/>
        </p:nvPicPr>
        <p:blipFill>
          <a:blip r:embed="rId3" cstate="print"/>
          <a:srcRect l="24013" t="37400" r="26375" b="5901"/>
          <a:stretch>
            <a:fillRect/>
          </a:stretch>
        </p:blipFill>
        <p:spPr>
          <a:xfrm>
            <a:off x="5697252" y="4245936"/>
            <a:ext cx="945105" cy="810090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381075" y="1943042"/>
            <a:ext cx="4328238" cy="857250"/>
          </a:xfrm>
        </p:spPr>
        <p:txBody>
          <a:bodyPr>
            <a:normAutofit/>
          </a:bodyPr>
          <a:lstStyle>
            <a:lvl1pPr>
              <a:defRPr sz="2492" b="1" cap="none" spc="0">
                <a:ln>
                  <a:noFill/>
                </a:ln>
                <a:solidFill>
                  <a:srgbClr val="36373B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 descr="속지_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29" y="0"/>
            <a:ext cx="6857144" cy="71429"/>
          </a:xfrm>
          <a:prstGeom prst="rect">
            <a:avLst/>
          </a:prstGeom>
        </p:spPr>
      </p:pic>
      <p:pic>
        <p:nvPicPr>
          <p:cNvPr id="12" name="그림 11" descr="간지_콤파스.png"/>
          <p:cNvPicPr>
            <a:picLocks noChangeAspect="1"/>
          </p:cNvPicPr>
          <p:nvPr userDrawn="1"/>
        </p:nvPicPr>
        <p:blipFill>
          <a:blip r:embed="rId5" cstate="print"/>
          <a:srcRect l="16925" t="67849" r="55513" b="11151"/>
          <a:stretch>
            <a:fillRect/>
          </a:stretch>
        </p:blipFill>
        <p:spPr>
          <a:xfrm>
            <a:off x="5675469" y="4677984"/>
            <a:ext cx="525058" cy="300033"/>
          </a:xfrm>
          <a:prstGeom prst="rect">
            <a:avLst/>
          </a:prstGeom>
        </p:spPr>
      </p:pic>
      <p:pic>
        <p:nvPicPr>
          <p:cNvPr id="13" name="그림 12" descr="간지_샤프.png"/>
          <p:cNvPicPr>
            <a:picLocks noChangeAspect="1"/>
          </p:cNvPicPr>
          <p:nvPr userDrawn="1"/>
        </p:nvPicPr>
        <p:blipFill>
          <a:blip r:embed="rId6" cstate="print"/>
          <a:srcRect l="62600" t="58400" r="24800" b="12200"/>
          <a:stretch>
            <a:fillRect/>
          </a:stretch>
        </p:blipFill>
        <p:spPr>
          <a:xfrm>
            <a:off x="6510343" y="4311943"/>
            <a:ext cx="240027" cy="42004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91"/>
            <a:ext cx="782706" cy="30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3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고령화시대"/>
          <p:cNvSpPr>
            <a:spLocks noChangeArrowheads="1"/>
          </p:cNvSpPr>
          <p:nvPr userDrawn="1"/>
        </p:nvSpPr>
        <p:spPr bwMode="auto">
          <a:xfrm>
            <a:off x="242646" y="141480"/>
            <a:ext cx="1782198" cy="20774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 prstMaterial="softEdge">
              <a:bevelT w="1270" h="1270"/>
              <a:bevelB w="0" h="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defRPr/>
            </a:pPr>
            <a:r>
              <a:rPr lang="en-US" altLang="ko-KR" sz="1350" b="1" spc="-113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BK21 </a:t>
            </a:r>
            <a:r>
              <a:rPr lang="ko-KR" altLang="en-US" sz="1350" b="1" spc="-113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부트캠프</a:t>
            </a:r>
            <a:endParaRPr lang="en-US" altLang="ko-KR" sz="1350" b="1" spc="-113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고령화시대"/>
          <p:cNvSpPr>
            <a:spLocks noChangeArrowheads="1"/>
          </p:cNvSpPr>
          <p:nvPr userDrawn="1"/>
        </p:nvSpPr>
        <p:spPr bwMode="auto">
          <a:xfrm>
            <a:off x="6399330" y="4677984"/>
            <a:ext cx="432049" cy="20774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 prstMaterial="softEdge">
              <a:bevelT w="1270" h="1270"/>
              <a:bevelB w="0" h="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defRPr/>
            </a:pPr>
            <a:fld id="{88CE2105-8185-4A92-967B-8434C56086A9}" type="slidenum">
              <a:rPr lang="en-US" altLang="ko-KR" sz="1350" spc="-113" smtClean="0">
                <a:solidFill>
                  <a:schemeClr val="tx2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‹#›</a:t>
            </a:fld>
            <a:endParaRPr lang="en-US" altLang="ko-KR" sz="1350" spc="-113" dirty="0">
              <a:solidFill>
                <a:schemeClr val="tx2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2F78FE-C529-4606-B295-674B28356DF7}"/>
              </a:ext>
            </a:extLst>
          </p:cNvPr>
          <p:cNvGrpSpPr/>
          <p:nvPr userDrawn="1"/>
        </p:nvGrpSpPr>
        <p:grpSpPr>
          <a:xfrm>
            <a:off x="4077072" y="4566397"/>
            <a:ext cx="2478329" cy="532714"/>
            <a:chOff x="5885249" y="6088529"/>
            <a:chExt cx="3304438" cy="710285"/>
          </a:xfrm>
        </p:grpSpPr>
        <p:pic>
          <p:nvPicPr>
            <p:cNvPr id="8" name="Picture 2" descr="부산대학교에 대한 이미지 검색결과">
              <a:extLst>
                <a:ext uri="{FF2B5EF4-FFF2-40B4-BE49-F238E27FC236}">
                  <a16:creationId xmlns:a16="http://schemas.microsoft.com/office/drawing/2014/main" id="{BA1AD806-367E-4BDE-9408-0F2F54A64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249" y="6255815"/>
              <a:ext cx="1496991" cy="375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D:\박상혁업무\로고\bsclablogoresult\logo-transparent-color.png">
              <a:extLst>
                <a:ext uri="{FF2B5EF4-FFF2-40B4-BE49-F238E27FC236}">
                  <a16:creationId xmlns:a16="http://schemas.microsoft.com/office/drawing/2014/main" id="{B8463AA9-8075-41A6-9697-D79AF4D798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240" y="6088529"/>
              <a:ext cx="1807447" cy="71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161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8" r:id="rId8"/>
    <p:sldLayoutId id="2147483679" r:id="rId9"/>
    <p:sldLayoutId id="2147483680" r:id="rId10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2743200"/>
            <a:ext cx="4800600" cy="557213"/>
          </a:xfrm>
        </p:spPr>
        <p:txBody>
          <a:bodyPr>
            <a:normAutofit fontScale="92500"/>
          </a:bodyPr>
          <a:lstStyle/>
          <a:p>
            <a:r>
              <a:rPr lang="en-US" altLang="ko-KR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Prof. </a:t>
            </a:r>
            <a:r>
              <a:rPr lang="en-US" altLang="ko-KR" dirty="0" err="1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Hyerim</a:t>
            </a:r>
            <a:r>
              <a:rPr lang="en-US" altLang="ko-KR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Bae</a:t>
            </a:r>
          </a:p>
          <a:p>
            <a:r>
              <a:rPr lang="en-US" altLang="ko-KR" sz="900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Department of Industrial Engineering, Pusan National University</a:t>
            </a:r>
          </a:p>
          <a:p>
            <a:r>
              <a:rPr lang="en-US" altLang="ko-KR" sz="788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hrbae@pusan.ac.kr</a:t>
            </a:r>
            <a:endParaRPr lang="ko-KR" altLang="en-US" sz="788" dirty="0">
              <a:ln>
                <a:solidFill>
                  <a:schemeClr val="bg1">
                    <a:lumMod val="65000"/>
                    <a:alpha val="1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1728" y="1771650"/>
            <a:ext cx="6234545" cy="70207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ko-KR" altLang="en-US" sz="1725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시계열 분석</a:t>
            </a:r>
            <a:endParaRPr lang="en-US" altLang="ko-KR" sz="1725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91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03068-5C57-4935-AC4F-5D6286DC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분할</a:t>
            </a:r>
            <a:r>
              <a:rPr lang="en-US" altLang="ko-KR"/>
              <a:t>(Partitioning)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ACECC-B308-4E61-B945-518FA84A8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데이터를 학습용 부분과 검증용 부분으로 나눔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검증용 부분에서 모델 테스트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무작위로 분할 할 경우</a:t>
            </a:r>
            <a:r>
              <a:rPr lang="en-US" altLang="ko-KR"/>
              <a:t>, </a:t>
            </a:r>
            <a:r>
              <a:rPr lang="ko-KR" altLang="en-US"/>
              <a:t>데이터에 빈 공간을 남길 수 있으며</a:t>
            </a:r>
            <a:r>
              <a:rPr lang="en-US" altLang="ko-KR"/>
              <a:t>, </a:t>
            </a:r>
            <a:r>
              <a:rPr lang="ko-KR" altLang="en-US"/>
              <a:t>이로 인해 문제가 발생할 수 있음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예측 방법론은 순서를 가지는 데이터를 가정함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무작위로 선택하는 대신 데이터를 두 부분으로 나눔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초기 데이터에 대한 교육 실시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이후 데이터에 대해 검증</a:t>
            </a:r>
          </a:p>
        </p:txBody>
      </p:sp>
    </p:spTree>
    <p:extLst>
      <p:ext uri="{BB962C8B-B14F-4D97-AF65-F5344CB8AC3E}">
        <p14:creationId xmlns:p14="http://schemas.microsoft.com/office/powerpoint/2010/main" val="311591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8AA96-DE74-4C6F-B10C-008D03FA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시계열 </a:t>
            </a:r>
            <a:r>
              <a:rPr lang="en-US" altLang="ko-KR"/>
              <a:t>by Regression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4A201-C76D-493A-9FBC-4370832FC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예측변수를 활용하여 시간에 따른 선형 추세 학습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비선형 추세에도 수정 및 변형하여 사용할 수 있음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지수</a:t>
            </a:r>
            <a:r>
              <a:rPr lang="en-US" altLang="ko-KR"/>
              <a:t>(Exponential)</a:t>
            </a:r>
          </a:p>
          <a:p>
            <a:pPr lvl="1">
              <a:lnSpc>
                <a:spcPct val="150000"/>
              </a:lnSpc>
            </a:pPr>
            <a:r>
              <a:rPr lang="ko-KR" altLang="en-US"/>
              <a:t>다항</a:t>
            </a:r>
            <a:r>
              <a:rPr lang="en-US" altLang="ko-KR"/>
              <a:t>(Polynimial)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계절성도 캡처할 수 있음</a:t>
            </a:r>
          </a:p>
        </p:txBody>
      </p:sp>
    </p:spTree>
    <p:extLst>
      <p:ext uri="{BB962C8B-B14F-4D97-AF65-F5344CB8AC3E}">
        <p14:creationId xmlns:p14="http://schemas.microsoft.com/office/powerpoint/2010/main" val="4077026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BB4B7-5CF2-472A-A18A-7AA0E010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38150"/>
            <a:ext cx="6172200" cy="324036"/>
          </a:xfrm>
        </p:spPr>
        <p:txBody>
          <a:bodyPr/>
          <a:lstStyle/>
          <a:p>
            <a:r>
              <a:rPr lang="en-US" altLang="ko-KR"/>
              <a:t>Amtrack </a:t>
            </a:r>
            <a:r>
              <a:rPr lang="ko-KR" altLang="en-US"/>
              <a:t>승객 수 데이터에 선형 모델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BAD5E-D143-4DE2-ABE8-A1E2C4628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갈수록 예측이 잘 맞지 않음</a:t>
            </a:r>
          </a:p>
        </p:txBody>
      </p:sp>
      <p:pic>
        <p:nvPicPr>
          <p:cNvPr id="4" name="Picture 2" descr="tmp8928.tmp">
            <a:extLst>
              <a:ext uri="{FF2B5EF4-FFF2-40B4-BE49-F238E27FC236}">
                <a16:creationId xmlns:a16="http://schemas.microsoft.com/office/drawing/2014/main" id="{BAAC7274-AC0B-41C9-B8FA-7F0DA0C9C0E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503317"/>
            <a:ext cx="5257800" cy="3089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594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3CFD0-FCB2-488A-86FA-F6BA532E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회귀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7236D19-020F-4C6D-BA7E-F700F02A2F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/>
                  <a:t>승객 수 </a:t>
                </a:r>
                <a:r>
                  <a:rPr lang="en-US" altLang="ko-KR"/>
                  <a:t>Y</a:t>
                </a:r>
                <a:r>
                  <a:rPr lang="ko-KR" altLang="en-US"/>
                  <a:t>는 시간과 노이즈</a:t>
                </a:r>
                <a:r>
                  <a:rPr lang="en-US" altLang="ko-KR"/>
                  <a:t>(error = e)</a:t>
                </a:r>
                <a:r>
                  <a:rPr lang="ko-KR" altLang="en-US"/>
                  <a:t>의 함수</a:t>
                </a:r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/>
                  <a:t>4</a:t>
                </a:r>
                <a:r>
                  <a:rPr lang="ko-KR" altLang="en-US"/>
                  <a:t>가지 구성 요소중 </a:t>
                </a:r>
                <a:r>
                  <a:rPr lang="en-US" altLang="ko-KR"/>
                  <a:t>3</a:t>
                </a:r>
                <a:r>
                  <a:rPr lang="ko-KR" altLang="en-US"/>
                  <a:t>가지를 모델링</a:t>
                </a:r>
                <a:endParaRPr lang="en-US" altLang="ko-KR"/>
              </a:p>
              <a:p>
                <a:pPr lvl="1"/>
                <a:r>
                  <a:rPr lang="en-US" altLang="ko-KR"/>
                  <a:t>Level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/>
                  <a:t>)</a:t>
                </a:r>
              </a:p>
              <a:p>
                <a:pPr lvl="1"/>
                <a:r>
                  <a:rPr lang="en-US" altLang="ko-KR"/>
                  <a:t>Trend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/>
                  <a:t>)</a:t>
                </a:r>
              </a:p>
              <a:p>
                <a:pPr lvl="1"/>
                <a:r>
                  <a:rPr lang="en-US" altLang="ko-KR"/>
                  <a:t>Noise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ko-KR"/>
                  <a:t>)</a:t>
                </a:r>
              </a:p>
              <a:p>
                <a:endParaRPr lang="en-US" altLang="ko-KR"/>
              </a:p>
              <a:p>
                <a:r>
                  <a:rPr lang="en-US" altLang="ko-KR"/>
                  <a:t>Trend </a:t>
                </a:r>
                <a:r>
                  <a:rPr lang="ko-KR" altLang="en-US"/>
                  <a:t>모델은 선형이므로</a:t>
                </a:r>
                <a:r>
                  <a:rPr lang="en-US" altLang="ko-KR"/>
                  <a:t>, </a:t>
                </a:r>
                <a:r>
                  <a:rPr lang="ko-KR" altLang="en-US"/>
                  <a:t>그래프에서 볼 수 있 듯 모델링하기 좋지 않음</a:t>
                </a:r>
                <a:r>
                  <a:rPr lang="en-US" altLang="ko-KR"/>
                  <a:t>(</a:t>
                </a:r>
                <a:r>
                  <a:rPr lang="ko-KR" altLang="en-US"/>
                  <a:t>나중에 더 자세히</a:t>
                </a:r>
                <a:r>
                  <a:rPr lang="en-US" altLang="ko-KR"/>
                  <a:t>)</a:t>
                </a:r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7236D19-020F-4C6D-BA7E-F700F02A2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72F092-D031-4F3A-9BFB-3C3D4D5F7980}"/>
                  </a:ext>
                </a:extLst>
              </p:cNvPr>
              <p:cNvSpPr txBox="1"/>
              <p:nvPr/>
            </p:nvSpPr>
            <p:spPr>
              <a:xfrm>
                <a:off x="2286000" y="1352550"/>
                <a:ext cx="2202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  <m:t>i</m:t>
                          </m:r>
                        </m:sub>
                      </m:sSub>
                      <m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  <a:cs typeface="KoPubWorld돋움체_Pro Light" panose="00000300000000000000" pitchFamily="50" charset="-127"/>
                        </a:rPr>
                        <m:t> =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  <m:t>B</m:t>
                          </m:r>
                        </m:e>
                        <m:sub>
                          <m: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  <a:cs typeface="KoPubWorld돋움체_Pro Light" panose="00000300000000000000" pitchFamily="50" charset="-127"/>
                        </a:rPr>
                        <m:t> +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  <m:t>B</m:t>
                          </m:r>
                        </m:e>
                        <m:sub>
                          <m: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  <a:cs typeface="KoPubWorld돋움체_Pro Light" panose="00000300000000000000" pitchFamily="50" charset="-127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  <a:cs typeface="KoPubWorld돋움체_Pro Light" panose="00000300000000000000" pitchFamily="50" charset="-127"/>
                        </a:rPr>
                        <m:t>t</m:t>
                      </m:r>
                      <m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  <a:cs typeface="KoPubWorld돋움체_Pro Light" panose="00000300000000000000" pitchFamily="50" charset="-127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  <a:cs typeface="KoPubWorld돋움체_Pro Light" panose="00000300000000000000" pitchFamily="50" charset="-127"/>
                        </a:rPr>
                        <m:t>e</m:t>
                      </m:r>
                    </m:oMath>
                  </m:oMathPara>
                </a14:m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_Pro Light" panose="00000300000000000000" pitchFamily="50" charset="-12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72F092-D031-4F3A-9BFB-3C3D4D5F7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352550"/>
                <a:ext cx="2202526" cy="276999"/>
              </a:xfrm>
              <a:prstGeom prst="rect">
                <a:avLst/>
              </a:prstGeom>
              <a:blipFill>
                <a:blip r:embed="rId3"/>
                <a:stretch>
                  <a:fillRect l="-1662" r="-1108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623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169DB-B26E-4D1D-B0B2-28F9313F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회귀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F7590-11DD-4424-A6AE-08AC1A954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7FA9BA-3F46-4B32-809A-4425F829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276350"/>
            <a:ext cx="5105400" cy="308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47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0A026-D940-4E52-BDC2-932AB594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다항 추세</a:t>
            </a:r>
            <a:r>
              <a:rPr lang="en-US" altLang="ko-KR"/>
              <a:t>(Polynomial Trend)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B1EBC50-2A0B-454B-9094-C13FC0E43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/>
                  <a:t>필요에 따라 예측 변수를 추가</a:t>
                </a:r>
                <a:endParaRPr lang="en-US" altLang="ko-KR"/>
              </a:p>
              <a:p>
                <a:endParaRPr lang="en-US" altLang="ko-KR"/>
              </a:p>
              <a:p>
                <a:r>
                  <a:rPr lang="ko-KR" altLang="en-US"/>
                  <a:t>예를 들어</a:t>
                </a:r>
                <a:r>
                  <a:rPr lang="en-US" altLang="ko-KR"/>
                  <a:t>, 2</a:t>
                </a:r>
                <a:r>
                  <a:rPr lang="ko-KR" altLang="en-US"/>
                  <a:t>차식의 관계의 경우에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/>
                  <a:t>예측 변수 추가</a:t>
                </a:r>
                <a:endParaRPr lang="en-US" altLang="ko-KR"/>
              </a:p>
              <a:p>
                <a:endParaRPr lang="en-US" altLang="ko-KR"/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/>
                  <a:t>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/>
                  <a:t>를 모두 사용하여 선형 회귀를 적합시킴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B1EBC50-2A0B-454B-9094-C13FC0E43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402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2E27A-51C0-4ACD-8BFA-FD036C70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Amtrak </a:t>
            </a:r>
            <a:r>
              <a:rPr lang="ko-KR" altLang="en-US"/>
              <a:t>데이터의 </a:t>
            </a:r>
            <a:r>
              <a:rPr lang="en-US" altLang="ko-KR"/>
              <a:t>2</a:t>
            </a:r>
            <a:r>
              <a:rPr lang="ko-KR" altLang="en-US"/>
              <a:t>차 항 적합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A05F7-EAA9-445B-8649-DFBBE4D71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tmpE502.tmp">
            <a:extLst>
              <a:ext uri="{FF2B5EF4-FFF2-40B4-BE49-F238E27FC236}">
                <a16:creationId xmlns:a16="http://schemas.microsoft.com/office/drawing/2014/main" id="{0A0BCE65-9072-454B-B294-4E839264AE3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179231"/>
            <a:ext cx="55245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902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AD6EC-CCE2-494F-941E-BF969CE1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Amtrak </a:t>
            </a:r>
            <a:r>
              <a:rPr lang="ko-KR" altLang="en-US"/>
              <a:t>데이터의 </a:t>
            </a:r>
            <a:r>
              <a:rPr lang="en-US" altLang="ko-KR"/>
              <a:t>2</a:t>
            </a:r>
            <a:r>
              <a:rPr lang="ko-KR" altLang="en-US"/>
              <a:t>차 항 적합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A4D39-A45B-4E09-A039-613B48D57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이제 추세를 포착하는 것 같음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계절성이 남아있음</a:t>
            </a:r>
          </a:p>
        </p:txBody>
      </p:sp>
    </p:spTree>
    <p:extLst>
      <p:ext uri="{BB962C8B-B14F-4D97-AF65-F5344CB8AC3E}">
        <p14:creationId xmlns:p14="http://schemas.microsoft.com/office/powerpoint/2010/main" val="902934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83068-DC96-4C3B-AE97-BD89F5CB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계절성 처리</a:t>
            </a:r>
            <a:r>
              <a:rPr lang="en-US" altLang="ko-KR"/>
              <a:t>(Handling)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5C08E-3A72-4BCB-B0B0-5E6B4E14D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계절성은 일관되게 더 높거나 낮은 값의 반복되는 주기적 패턴</a:t>
            </a:r>
            <a:endParaRPr lang="en-US" altLang="ko-KR"/>
          </a:p>
          <a:p>
            <a:pPr lvl="1"/>
            <a:r>
              <a:rPr lang="ko-KR" altLang="en-US"/>
              <a:t>매일</a:t>
            </a:r>
            <a:r>
              <a:rPr lang="en-US" altLang="ko-KR"/>
              <a:t>, </a:t>
            </a:r>
            <a:r>
              <a:rPr lang="ko-KR" altLang="en-US"/>
              <a:t>매주</a:t>
            </a:r>
            <a:r>
              <a:rPr lang="en-US" altLang="ko-KR"/>
              <a:t>, </a:t>
            </a:r>
            <a:r>
              <a:rPr lang="ko-KR" altLang="en-US"/>
              <a:t>매월</a:t>
            </a:r>
            <a:r>
              <a:rPr lang="en-US" altLang="ko-KR"/>
              <a:t>, </a:t>
            </a:r>
            <a:r>
              <a:rPr lang="ko-KR" altLang="en-US"/>
              <a:t>분기 등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계절에 대한 범주형 변수를 추가하여 회귀분석을 처리함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2FB350-A9A1-45B9-9B72-3A749ACF2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67688"/>
              </p:ext>
            </p:extLst>
          </p:nvPr>
        </p:nvGraphicFramePr>
        <p:xfrm>
          <a:off x="457200" y="2507274"/>
          <a:ext cx="5627076" cy="174087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75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5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1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Month</a:t>
                      </a:r>
                    </a:p>
                  </a:txBody>
                  <a:tcPr marL="8792" marR="8792" marT="879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Ridership</a:t>
                      </a:r>
                    </a:p>
                  </a:txBody>
                  <a:tcPr marL="8792" marR="8792" marT="879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Season</a:t>
                      </a:r>
                    </a:p>
                  </a:txBody>
                  <a:tcPr marL="8792" marR="8792" marT="879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1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Jan-91</a:t>
                      </a:r>
                    </a:p>
                  </a:txBody>
                  <a:tcPr marL="8792" marR="8792" marT="879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1709</a:t>
                      </a:r>
                    </a:p>
                  </a:txBody>
                  <a:tcPr marL="8792" marR="8792" marT="879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kern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Jan</a:t>
                      </a:r>
                    </a:p>
                  </a:txBody>
                  <a:tcPr marL="8792" marR="8792" marT="879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1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kern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Feb-91</a:t>
                      </a:r>
                    </a:p>
                  </a:txBody>
                  <a:tcPr marL="8792" marR="8792" marT="879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1621</a:t>
                      </a:r>
                    </a:p>
                  </a:txBody>
                  <a:tcPr marL="8792" marR="8792" marT="879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Feb</a:t>
                      </a:r>
                    </a:p>
                  </a:txBody>
                  <a:tcPr marL="8792" marR="8792" marT="879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kern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Mar-91</a:t>
                      </a:r>
                    </a:p>
                  </a:txBody>
                  <a:tcPr marL="8792" marR="8792" marT="879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1973</a:t>
                      </a:r>
                    </a:p>
                  </a:txBody>
                  <a:tcPr marL="8792" marR="8792" marT="879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March</a:t>
                      </a:r>
                    </a:p>
                  </a:txBody>
                  <a:tcPr marL="8792" marR="8792" marT="879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1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kern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Apr-91</a:t>
                      </a:r>
                    </a:p>
                  </a:txBody>
                  <a:tcPr marL="8792" marR="8792" marT="879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kern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1812</a:t>
                      </a:r>
                    </a:p>
                  </a:txBody>
                  <a:tcPr marL="8792" marR="8792" marT="879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April</a:t>
                      </a:r>
                    </a:p>
                  </a:txBody>
                  <a:tcPr marL="8792" marR="8792" marT="879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32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67CCB-2664-4935-8410-15A9BAEE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이진 더미 변수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E8A6A-1E29-4FCD-A8E7-CADD488D9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로지스틱 회귀 분석은 일반적으로 범주형 변수를 더미 변수로 변환해야 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다중 공선성 문제를 방지하려면 </a:t>
            </a:r>
            <a:r>
              <a:rPr lang="en-US" altLang="ko-KR"/>
              <a:t>m</a:t>
            </a:r>
            <a:r>
              <a:rPr lang="ko-KR" altLang="en-US"/>
              <a:t>개 범주에서 </a:t>
            </a:r>
            <a:r>
              <a:rPr lang="en-US" altLang="ko-KR"/>
              <a:t>m-1</a:t>
            </a:r>
            <a:r>
              <a:rPr lang="ko-KR" altLang="en-US"/>
              <a:t>개 더미 범수를 사용함</a:t>
            </a:r>
          </a:p>
        </p:txBody>
      </p:sp>
    </p:spTree>
    <p:extLst>
      <p:ext uri="{BB962C8B-B14F-4D97-AF65-F5344CB8AC3E}">
        <p14:creationId xmlns:p14="http://schemas.microsoft.com/office/powerpoint/2010/main" val="124204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C103A-9778-4D9E-BEAC-BA8B0E6D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분석으로 돈벌기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B9476-3026-40E0-8983-820215868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4A53C9-4853-4AEC-99B8-67359D265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276350"/>
            <a:ext cx="4953000" cy="301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62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C1452-E658-47FB-9C94-2D6B9C0D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회귀 결과</a:t>
            </a:r>
            <a:r>
              <a:rPr lang="en-US" altLang="ko-KR"/>
              <a:t>: </a:t>
            </a:r>
            <a:r>
              <a:rPr lang="ko-KR" altLang="en-US"/>
              <a:t>각 계절에 대한 회귀 계수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AB2CC-F969-414B-91F5-88D9EDB3B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957911-3A82-427B-B988-EF2250630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47" y="1411487"/>
            <a:ext cx="575950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68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B4C9F-BB3F-483D-8FBC-39310D57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계절성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89920-A3A3-4CFF-854F-50A154135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가법</a:t>
            </a:r>
            <a:r>
              <a:rPr lang="en-US" altLang="ko-KR"/>
              <a:t>(Additive) - </a:t>
            </a:r>
            <a:r>
              <a:rPr lang="ko-KR" altLang="en-US"/>
              <a:t>위에서 설명한 모형</a:t>
            </a:r>
            <a:endParaRPr lang="en-US" altLang="ko-KR"/>
          </a:p>
          <a:p>
            <a:pPr lvl="1"/>
            <a:r>
              <a:rPr lang="en-US" altLang="ko-KR"/>
              <a:t>model shows amounts by which seasonal values exceed or fall below those in the reference season</a:t>
            </a:r>
          </a:p>
          <a:p>
            <a:pPr lvl="1"/>
            <a:endParaRPr lang="en-US" altLang="ko-KR"/>
          </a:p>
          <a:p>
            <a:endParaRPr lang="en-US" altLang="ko-KR"/>
          </a:p>
          <a:p>
            <a:r>
              <a:rPr lang="ko-KR" altLang="en-US"/>
              <a:t>승법</a:t>
            </a:r>
            <a:r>
              <a:rPr lang="en-US" altLang="ko-KR"/>
              <a:t>(Multiplicative) - model shows percentages by which seasonal values exceed or fall below those in the reference season</a:t>
            </a:r>
          </a:p>
          <a:p>
            <a:pPr lvl="1"/>
            <a:r>
              <a:rPr lang="ko-KR" altLang="en-US"/>
              <a:t>위와 같이 진행하며</a:t>
            </a:r>
            <a:r>
              <a:rPr lang="en-US" altLang="ko-KR"/>
              <a:t>, </a:t>
            </a:r>
            <a:r>
              <a:rPr lang="ko-KR" altLang="en-US"/>
              <a:t>출력으로 </a:t>
            </a:r>
            <a:r>
              <a:rPr lang="en-US" altLang="ko-KR"/>
              <a:t>log(Y) </a:t>
            </a:r>
            <a:r>
              <a:rPr lang="ko-KR" altLang="en-US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272277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EEFA3-B5C8-4162-867B-0AABF201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마지막 모델</a:t>
            </a:r>
            <a:r>
              <a:rPr lang="en-US" altLang="ko-KR"/>
              <a:t>, Amtrak data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DEDC47-5E05-4B3B-A3F0-112B8741E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/>
                  <a:t>트랜드 및 계절성을 통합함</a:t>
                </a:r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/>
                  <a:t>13</a:t>
                </a:r>
                <a:r>
                  <a:rPr lang="ko-KR" altLang="en-US"/>
                  <a:t>개 예측 변수</a:t>
                </a:r>
                <a:endParaRPr lang="en-US" altLang="ko-KR"/>
              </a:p>
              <a:p>
                <a:pPr lvl="1"/>
                <a:r>
                  <a:rPr lang="en-US" altLang="ko-KR"/>
                  <a:t>11</a:t>
                </a:r>
                <a:r>
                  <a:rPr lang="ko-KR" altLang="en-US"/>
                  <a:t>개 더미 변수</a:t>
                </a:r>
                <a:endParaRPr lang="en-US" altLang="ko-KR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DEDC47-5E05-4B3B-A3F0-112B8741E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959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12D96-55F9-47A1-B889-D5554056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회귀 결과 </a:t>
            </a:r>
            <a:r>
              <a:rPr lang="en-US" altLang="ko-KR"/>
              <a:t>- </a:t>
            </a:r>
            <a:r>
              <a:rPr lang="ko-KR" altLang="en-US"/>
              <a:t>회귀 계수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78DB-BCAE-404A-900F-58BA22667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6975AD-F083-4238-937C-FA84DB5D4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28750"/>
            <a:ext cx="5334000" cy="305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18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9978E-D150-4B45-A538-4ADF9843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모델 성능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7506B-CFB7-4BC7-A6EB-4BE55A48F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D22FE1-2602-4316-B1FA-8DE1C2AA0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414718"/>
            <a:ext cx="4705350" cy="317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26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E1D39-F2EB-440E-AEFA-FB866BE4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4A8B4C-3F2D-4B32-B63D-E0D232421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잔차</a:t>
            </a:r>
            <a:endParaRPr lang="en-US" altLang="ko-KR"/>
          </a:p>
          <a:p>
            <a:pPr lvl="1"/>
            <a:r>
              <a:rPr lang="ko-KR" altLang="en-US"/>
              <a:t>실제 값 </a:t>
            </a:r>
            <a:r>
              <a:rPr lang="en-US" altLang="ko-KR"/>
              <a:t>vs. </a:t>
            </a:r>
            <a:r>
              <a:rPr lang="ko-KR" altLang="en-US"/>
              <a:t>예측 값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C887B9-F4E1-41C6-9FF5-A156311D1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85950"/>
            <a:ext cx="6248400" cy="197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61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2743200"/>
            <a:ext cx="4800600" cy="557213"/>
          </a:xfrm>
        </p:spPr>
        <p:txBody>
          <a:bodyPr>
            <a:normAutofit fontScale="92500"/>
          </a:bodyPr>
          <a:lstStyle/>
          <a:p>
            <a:r>
              <a:rPr lang="en-US" altLang="ko-KR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Prof. </a:t>
            </a:r>
            <a:r>
              <a:rPr lang="en-US" altLang="ko-KR" dirty="0" err="1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Hyerim</a:t>
            </a:r>
            <a:r>
              <a:rPr lang="en-US" altLang="ko-KR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Bae</a:t>
            </a:r>
          </a:p>
          <a:p>
            <a:r>
              <a:rPr lang="en-US" altLang="ko-KR" sz="900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Department of Industrial Engineering, Pusan National University</a:t>
            </a:r>
          </a:p>
          <a:p>
            <a:r>
              <a:rPr lang="en-US" altLang="ko-KR" sz="788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hrbae@pusan.ac.kr</a:t>
            </a:r>
            <a:endParaRPr lang="ko-KR" altLang="en-US" sz="788" dirty="0">
              <a:ln>
                <a:solidFill>
                  <a:schemeClr val="bg1">
                    <a:lumMod val="65000"/>
                    <a:alpha val="1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1728" y="1771650"/>
            <a:ext cx="6234545" cy="70207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ko-KR" altLang="en-US" sz="1725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자기상관</a:t>
            </a:r>
            <a:r>
              <a:rPr lang="en-US" altLang="ko-KR" sz="1725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(Autocorrelation),</a:t>
            </a:r>
            <a:r>
              <a:rPr lang="ko-KR" altLang="en-US" sz="1725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725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ARIMA</a:t>
            </a:r>
            <a:endParaRPr lang="en-US" altLang="ko-KR" sz="1725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068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BBD7-3C9E-47F6-9310-EDD77BEE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자기상관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C6235A-C863-45E9-A3E8-8B9E324A9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일반적인 데이터와 달리 시계열 데이터는 가까운 값</a:t>
            </a:r>
            <a:r>
              <a:rPr lang="en-US" altLang="ko-KR"/>
              <a:t>("Autocorrelation")</a:t>
            </a:r>
            <a:r>
              <a:rPr lang="ko-KR" altLang="en-US"/>
              <a:t>과 상관 관계가 있음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일반적인 회귀 분석</a:t>
            </a:r>
            <a:r>
              <a:rPr lang="en-US" altLang="ko-KR"/>
              <a:t>(Ordinary regression)</a:t>
            </a:r>
            <a:r>
              <a:rPr lang="ko-KR" altLang="en-US"/>
              <a:t>에서는 이를 설명하지 않음</a:t>
            </a:r>
          </a:p>
        </p:txBody>
      </p:sp>
    </p:spTree>
    <p:extLst>
      <p:ext uri="{BB962C8B-B14F-4D97-AF65-F5344CB8AC3E}">
        <p14:creationId xmlns:p14="http://schemas.microsoft.com/office/powerpoint/2010/main" val="4237337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7D027-4BB6-451A-9FB3-22E89CA4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자기상관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CB275-581A-4278-981E-FA7218E1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지연된</a:t>
            </a:r>
            <a:r>
              <a:rPr lang="en-US" altLang="ko-KR"/>
              <a:t>(Lagged) </a:t>
            </a:r>
            <a:r>
              <a:rPr lang="ko-KR" altLang="en-US"/>
              <a:t>데이터를 만듬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하나 이상의 기간만큼 밀려난 원본 데이터의 복사본임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원본 데이터와 </a:t>
            </a:r>
            <a:r>
              <a:rPr lang="en-US" altLang="ko-KR"/>
              <a:t>Lagged </a:t>
            </a:r>
            <a:r>
              <a:rPr lang="ko-KR" altLang="en-US"/>
              <a:t>데이터</a:t>
            </a:r>
            <a:r>
              <a:rPr lang="en-US" altLang="ko-KR"/>
              <a:t>(lag-1, lag-2, etc.) </a:t>
            </a:r>
            <a:r>
              <a:rPr lang="ko-KR" altLang="en-US"/>
              <a:t>간의 상관 관계를 계산함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4BF939-60A0-4767-B752-CF456ABAD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87834"/>
            <a:ext cx="3962400" cy="24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0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D6386-E6BE-4F68-A9BC-6FFCE2A7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자기상관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8F668-F07D-4881-96FD-26BFDC5B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lag-1</a:t>
            </a:r>
            <a:r>
              <a:rPr lang="ko-KR" altLang="en-US"/>
              <a:t>에서 양의 자기상관 </a:t>
            </a:r>
            <a:r>
              <a:rPr lang="en-US" altLang="ko-KR"/>
              <a:t>= stickiness</a:t>
            </a:r>
          </a:p>
          <a:p>
            <a:endParaRPr lang="en-US" altLang="ko-KR"/>
          </a:p>
          <a:p>
            <a:r>
              <a:rPr lang="en-US" altLang="ko-KR"/>
              <a:t>lag &gt; 1</a:t>
            </a:r>
            <a:r>
              <a:rPr lang="ko-KR" altLang="en-US"/>
              <a:t>의 경우에 강한 자기상관</a:t>
            </a:r>
            <a:r>
              <a:rPr lang="en-US" altLang="ko-KR"/>
              <a:t>(</a:t>
            </a:r>
            <a:r>
              <a:rPr lang="ko-KR" altLang="en-US"/>
              <a:t>양 또는 음</a:t>
            </a:r>
            <a:r>
              <a:rPr lang="en-US" altLang="ko-KR"/>
              <a:t>)</a:t>
            </a:r>
            <a:r>
              <a:rPr lang="ko-KR" altLang="en-US"/>
              <a:t>은 계절적</a:t>
            </a:r>
            <a:r>
              <a:rPr lang="en-US" altLang="ko-KR"/>
              <a:t>(</a:t>
            </a:r>
            <a:r>
              <a:rPr lang="ko-KR" altLang="en-US"/>
              <a:t>주기적</a:t>
            </a:r>
            <a:r>
              <a:rPr lang="en-US" altLang="ko-KR"/>
              <a:t>) </a:t>
            </a:r>
            <a:r>
              <a:rPr lang="ko-KR" altLang="en-US"/>
              <a:t>패턴을 나타냄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잔차의 자기상관은 모형이 데이터의 계절성을 완전히 포착하지 않았음을 나타냄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7D5B40-8985-4413-A614-4587462E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556" y="2152278"/>
            <a:ext cx="4102887" cy="241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9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F2675-63FC-4D14-BF28-ABA6C719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70541-E058-4225-ACC0-251443D74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36373B"/>
                </a:solidFill>
                <a:latin typeface="Arial" pitchFamily="34" charset="0"/>
                <a:cs typeface="Arial" pitchFamily="34" charset="0"/>
              </a:rPr>
              <a:t>산업현장에서 수집된 데이터를 분석하는데 필요한 기초 소양을 강의합니다</a:t>
            </a:r>
            <a:r>
              <a:rPr lang="en-US" altLang="ko-KR">
                <a:solidFill>
                  <a:srgbClr val="36373B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ko-KR" altLang="en-US">
              <a:solidFill>
                <a:srgbClr val="36373B"/>
              </a:solidFill>
              <a:latin typeface="Arial" pitchFamily="34" charset="0"/>
              <a:cs typeface="Arial" pitchFamily="34" charset="0"/>
            </a:endParaRPr>
          </a:p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12145F-6B2F-4266-9535-11C938A60883}"/>
              </a:ext>
            </a:extLst>
          </p:cNvPr>
          <p:cNvGrpSpPr/>
          <p:nvPr/>
        </p:nvGrpSpPr>
        <p:grpSpPr>
          <a:xfrm>
            <a:off x="533400" y="2419350"/>
            <a:ext cx="4176464" cy="906414"/>
            <a:chOff x="4572000" y="1514474"/>
            <a:chExt cx="4176464" cy="906414"/>
          </a:xfrm>
          <a:effectLst>
            <a:outerShdw blurRad="76200" dir="18900000" sy="23000" kx="-1200000" algn="bl" rotWithShape="0">
              <a:prstClr val="black">
                <a:alpha val="43000"/>
              </a:prstClr>
            </a:outerShdw>
          </a:effectLst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54CDDF23-29EB-429C-8B98-080FE1CAA63C}"/>
                </a:ext>
              </a:extLst>
            </p:cNvPr>
            <p:cNvSpPr/>
            <p:nvPr/>
          </p:nvSpPr>
          <p:spPr>
            <a:xfrm rot="16200000">
              <a:off x="4443598" y="1642876"/>
              <a:ext cx="904875" cy="648072"/>
            </a:xfrm>
            <a:prstGeom prst="parallelogram">
              <a:avLst>
                <a:gd name="adj" fmla="val 32937"/>
              </a:avLst>
            </a:prstGeom>
            <a:solidFill>
              <a:srgbClr val="524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146B2E5-06C9-4538-9232-568227F666AA}"/>
                </a:ext>
              </a:extLst>
            </p:cNvPr>
            <p:cNvSpPr/>
            <p:nvPr/>
          </p:nvSpPr>
          <p:spPr>
            <a:xfrm>
              <a:off x="5220072" y="1724025"/>
              <a:ext cx="3528392" cy="696863"/>
            </a:xfrm>
            <a:prstGeom prst="rect">
              <a:avLst/>
            </a:prstGeom>
            <a:solidFill>
              <a:srgbClr val="7060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266AC87-BAD7-4DE7-9BB0-C0B6C8A80543}"/>
              </a:ext>
            </a:extLst>
          </p:cNvPr>
          <p:cNvGrpSpPr/>
          <p:nvPr/>
        </p:nvGrpSpPr>
        <p:grpSpPr>
          <a:xfrm>
            <a:off x="533400" y="1390650"/>
            <a:ext cx="4176464" cy="906414"/>
            <a:chOff x="4572000" y="1514474"/>
            <a:chExt cx="4176464" cy="906414"/>
          </a:xfrm>
          <a:effectLst>
            <a:outerShdw blurRad="76200" dir="18900000" sy="23000" kx="-1200000" algn="bl" rotWithShape="0">
              <a:prstClr val="black">
                <a:alpha val="43000"/>
              </a:prstClr>
            </a:outerShdw>
          </a:effectLst>
        </p:grpSpPr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4A863196-F05A-4073-9D5B-7776A2E1F07A}"/>
                </a:ext>
              </a:extLst>
            </p:cNvPr>
            <p:cNvSpPr/>
            <p:nvPr/>
          </p:nvSpPr>
          <p:spPr>
            <a:xfrm rot="16200000">
              <a:off x="4443598" y="1642876"/>
              <a:ext cx="904875" cy="648072"/>
            </a:xfrm>
            <a:prstGeom prst="parallelogram">
              <a:avLst>
                <a:gd name="adj" fmla="val 32937"/>
              </a:avLst>
            </a:prstGeom>
            <a:solidFill>
              <a:srgbClr val="7E5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FE8DF9-A2CD-43BF-AD92-F86A7674FD57}"/>
                </a:ext>
              </a:extLst>
            </p:cNvPr>
            <p:cNvSpPr/>
            <p:nvPr/>
          </p:nvSpPr>
          <p:spPr>
            <a:xfrm>
              <a:off x="5220072" y="1724025"/>
              <a:ext cx="3528392" cy="696863"/>
            </a:xfrm>
            <a:prstGeom prst="rect">
              <a:avLst/>
            </a:prstGeom>
            <a:solidFill>
              <a:srgbClr val="A67C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Rectangle 303">
            <a:extLst>
              <a:ext uri="{FF2B5EF4-FFF2-40B4-BE49-F238E27FC236}">
                <a16:creationId xmlns:a16="http://schemas.microsoft.com/office/drawing/2014/main" id="{ED95A520-2A2A-45DB-BABD-5FCEF1BB0D70}"/>
              </a:ext>
            </a:extLst>
          </p:cNvPr>
          <p:cNvSpPr txBox="1">
            <a:spLocks noChangeArrowheads="1"/>
          </p:cNvSpPr>
          <p:nvPr/>
        </p:nvSpPr>
        <p:spPr>
          <a:xfrm>
            <a:off x="1056505" y="1740050"/>
            <a:ext cx="3528392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rPr>
              <a:t>시계열</a:t>
            </a:r>
            <a:r>
              <a:rPr lang="en-US" altLang="ko-KR" sz="2000" b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rPr>
              <a:t> Overview</a:t>
            </a:r>
            <a:endParaRPr kumimoji="0" lang="en-US" altLang="ko-KR" sz="2000" b="1" i="0" u="non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Arial" pitchFamily="34" charset="0"/>
            </a:endParaRPr>
          </a:p>
        </p:txBody>
      </p:sp>
      <p:sp>
        <p:nvSpPr>
          <p:cNvPr id="12" name="Rectangle 303">
            <a:extLst>
              <a:ext uri="{FF2B5EF4-FFF2-40B4-BE49-F238E27FC236}">
                <a16:creationId xmlns:a16="http://schemas.microsoft.com/office/drawing/2014/main" id="{2D26E15C-983B-4F1B-B9A2-927ADEE7A140}"/>
              </a:ext>
            </a:extLst>
          </p:cNvPr>
          <p:cNvSpPr txBox="1">
            <a:spLocks noChangeArrowheads="1"/>
          </p:cNvSpPr>
          <p:nvPr/>
        </p:nvSpPr>
        <p:spPr>
          <a:xfrm>
            <a:off x="1092509" y="2776984"/>
            <a:ext cx="345638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2000" b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rPr>
              <a:t>시계열</a:t>
            </a:r>
            <a:r>
              <a:rPr lang="en-US" altLang="ko-KR" sz="2000" b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rPr>
              <a:t>by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DADBD-ED64-4C96-9ED9-C8A01B76530A}"/>
              </a:ext>
            </a:extLst>
          </p:cNvPr>
          <p:cNvSpPr txBox="1"/>
          <p:nvPr/>
        </p:nvSpPr>
        <p:spPr>
          <a:xfrm>
            <a:off x="576833" y="1557934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909A94-2306-414F-A9A4-19B964F6DA2C}"/>
              </a:ext>
            </a:extLst>
          </p:cNvPr>
          <p:cNvSpPr txBox="1"/>
          <p:nvPr/>
        </p:nvSpPr>
        <p:spPr>
          <a:xfrm>
            <a:off x="576833" y="2586634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265605C-CAD5-4D5D-936E-FD7E24F23693}"/>
              </a:ext>
            </a:extLst>
          </p:cNvPr>
          <p:cNvGrpSpPr/>
          <p:nvPr/>
        </p:nvGrpSpPr>
        <p:grpSpPr>
          <a:xfrm>
            <a:off x="533400" y="3467100"/>
            <a:ext cx="4176464" cy="906414"/>
            <a:chOff x="4572000" y="1514474"/>
            <a:chExt cx="4176464" cy="906414"/>
          </a:xfrm>
          <a:effectLst>
            <a:outerShdw blurRad="76200" dir="18900000" sy="23000" kx="-1200000" algn="bl" rotWithShape="0">
              <a:prstClr val="black">
                <a:alpha val="43000"/>
              </a:prstClr>
            </a:outerShdw>
          </a:effectLst>
        </p:grpSpPr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6222532D-5778-4132-9732-A250DD27324B}"/>
                </a:ext>
              </a:extLst>
            </p:cNvPr>
            <p:cNvSpPr/>
            <p:nvPr/>
          </p:nvSpPr>
          <p:spPr>
            <a:xfrm rot="16200000">
              <a:off x="4443598" y="1642876"/>
              <a:ext cx="904875" cy="648072"/>
            </a:xfrm>
            <a:prstGeom prst="parallelogram">
              <a:avLst>
                <a:gd name="adj" fmla="val 3293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A6DC7D5-CE07-4C4B-8F3F-9640757E5AB8}"/>
                </a:ext>
              </a:extLst>
            </p:cNvPr>
            <p:cNvSpPr/>
            <p:nvPr/>
          </p:nvSpPr>
          <p:spPr>
            <a:xfrm>
              <a:off x="5220072" y="1724025"/>
              <a:ext cx="3528392" cy="6968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Rectangle 303">
            <a:extLst>
              <a:ext uri="{FF2B5EF4-FFF2-40B4-BE49-F238E27FC236}">
                <a16:creationId xmlns:a16="http://schemas.microsoft.com/office/drawing/2014/main" id="{DDA4EE06-6DD2-429F-BC02-2C4EF59AFFBD}"/>
              </a:ext>
            </a:extLst>
          </p:cNvPr>
          <p:cNvSpPr txBox="1">
            <a:spLocks noChangeArrowheads="1"/>
          </p:cNvSpPr>
          <p:nvPr/>
        </p:nvSpPr>
        <p:spPr>
          <a:xfrm>
            <a:off x="1068412" y="3824011"/>
            <a:ext cx="3504578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2000" b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rPr>
              <a:t>Auto Correlation &amp; ARIMA</a:t>
            </a:r>
            <a:endParaRPr lang="en-US" altLang="ko-KR" sz="2000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6C7E83-386C-49CA-94EA-85E4BA9A3A3B}"/>
              </a:ext>
            </a:extLst>
          </p:cNvPr>
          <p:cNvSpPr txBox="1"/>
          <p:nvPr/>
        </p:nvSpPr>
        <p:spPr>
          <a:xfrm>
            <a:off x="576833" y="3634384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555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0793C-7046-4CAE-9416-B387FB11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ARIMA </a:t>
            </a:r>
            <a:r>
              <a:rPr lang="ko-KR" altLang="en-US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1A57B-1472-4E14-AB68-5F5E27282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AR model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9FA6E4-A0FE-4BF1-92CD-C79CC71F5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276350"/>
            <a:ext cx="3686175" cy="18112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81C523-146E-45D5-86DD-034A0FA1511A}"/>
              </a:ext>
            </a:extLst>
          </p:cNvPr>
          <p:cNvSpPr txBox="1"/>
          <p:nvPr/>
        </p:nvSpPr>
        <p:spPr>
          <a:xfrm>
            <a:off x="342900" y="3368590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AR(1)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346C22-D71F-4939-A200-FB66E36E3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71" y="3723930"/>
            <a:ext cx="2514600" cy="40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21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132F2-CA39-4A0F-8808-D3029147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56642-1148-46F6-B722-290D65F49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8FBC5-1AEC-4EE0-A78F-9C46B3B17B24}"/>
              </a:ext>
            </a:extLst>
          </p:cNvPr>
          <p:cNvSpPr txBox="1"/>
          <p:nvPr/>
        </p:nvSpPr>
        <p:spPr>
          <a:xfrm>
            <a:off x="334191" y="3454529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MA(1)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D0C9E5-A3B7-48FF-8246-FC2AF7AE8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91" y="3872981"/>
            <a:ext cx="2286001" cy="4068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C745BD-5F57-4E63-841D-10343F00C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270519"/>
            <a:ext cx="3962400" cy="21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21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86C46-D4A4-42DD-B5FC-A51B116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ABA9A-32C0-4D26-A117-0B3349F5B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ARMA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F04D14-2C63-49FE-8C72-F8D77CE99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28750"/>
            <a:ext cx="5486400" cy="29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06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42BAE-4BEB-4B73-85E9-7B0CE81F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B499C-15AA-48A6-9405-3A45A88F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ARIMA</a:t>
            </a:r>
            <a:r>
              <a:rPr lang="ko-KR" altLang="en-US"/>
              <a:t>는 </a:t>
            </a:r>
            <a:r>
              <a:rPr lang="en-US" altLang="ko-KR"/>
              <a:t>"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공적분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(co-integration)</a:t>
            </a:r>
            <a:r>
              <a:rPr lang="en-US" altLang="ko-KR"/>
              <a:t>"</a:t>
            </a:r>
            <a:r>
              <a:rPr lang="ko-KR" altLang="en-US"/>
              <a:t>의 개념을 활용함</a:t>
            </a:r>
            <a:endParaRPr lang="en-US" altLang="ko-KR"/>
          </a:p>
          <a:p>
            <a:pPr lvl="1"/>
            <a:r>
              <a:rPr lang="en-US" altLang="ko-KR"/>
              <a:t>correlation (Linear)</a:t>
            </a:r>
          </a:p>
          <a:p>
            <a:pPr lvl="2"/>
            <a:r>
              <a:rPr lang="ko-KR" altLang="en-US"/>
              <a:t>만약 </a:t>
            </a:r>
            <a:r>
              <a:rPr lang="en-US" altLang="ko-KR"/>
              <a:t>X</a:t>
            </a:r>
            <a:r>
              <a:rPr lang="ko-KR" altLang="en-US"/>
              <a:t>값이 큰 경우</a:t>
            </a:r>
            <a:r>
              <a:rPr lang="en-US" altLang="ko-KR"/>
              <a:t>, Y</a:t>
            </a:r>
            <a:r>
              <a:rPr lang="ko-KR" altLang="en-US"/>
              <a:t>값도 큰 경향이 있음</a:t>
            </a:r>
            <a:endParaRPr lang="en-US" altLang="ko-KR"/>
          </a:p>
          <a:p>
            <a:pPr lvl="1"/>
            <a:r>
              <a:rPr lang="en-US" altLang="ko-KR"/>
              <a:t>co-integration (Trend)</a:t>
            </a:r>
          </a:p>
          <a:p>
            <a:pPr lvl="2"/>
            <a:r>
              <a:rPr lang="ko-KR" altLang="en-US"/>
              <a:t>만약 </a:t>
            </a:r>
            <a:r>
              <a:rPr lang="en-US" altLang="ko-KR"/>
              <a:t>X</a:t>
            </a:r>
            <a:r>
              <a:rPr lang="ko-KR" altLang="en-US"/>
              <a:t>가 증가하면</a:t>
            </a:r>
            <a:r>
              <a:rPr lang="en-US" altLang="ko-KR"/>
              <a:t>, Y</a:t>
            </a:r>
            <a:r>
              <a:rPr lang="ko-KR" altLang="en-US"/>
              <a:t>도 증가함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3756EC-E0CC-4CCB-BA02-2665450CF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643404"/>
            <a:ext cx="2880320" cy="14401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B192A9-DD7E-4DEC-89B8-99F299CA0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16729"/>
            <a:ext cx="5312742" cy="144016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9A78F5-16D4-4234-AEF0-CA92095A2CE2}"/>
              </a:ext>
            </a:extLst>
          </p:cNvPr>
          <p:cNvCxnSpPr>
            <a:cxnSpLocks/>
          </p:cNvCxnSpPr>
          <p:nvPr/>
        </p:nvCxnSpPr>
        <p:spPr>
          <a:xfrm>
            <a:off x="1295400" y="2317708"/>
            <a:ext cx="8382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C92EF2-54B4-4200-A649-D7BA60E46E58}"/>
              </a:ext>
            </a:extLst>
          </p:cNvPr>
          <p:cNvSpPr txBox="1"/>
          <p:nvPr/>
        </p:nvSpPr>
        <p:spPr>
          <a:xfrm>
            <a:off x="2133600" y="2190750"/>
            <a:ext cx="838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정상성 고려</a:t>
            </a:r>
          </a:p>
        </p:txBody>
      </p:sp>
    </p:spTree>
    <p:extLst>
      <p:ext uri="{BB962C8B-B14F-4D97-AF65-F5344CB8AC3E}">
        <p14:creationId xmlns:p14="http://schemas.microsoft.com/office/powerpoint/2010/main" val="304031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4FAA1-9F26-4AD2-B076-54D5B3C7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시계열의 정상성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B3E78-8274-47DD-BC12-763861DD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시계열 데이터의 특성과 시간이 서로 독립인 경우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시간의 흐름에 따라서 통계적인 특성이 변하지 않는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89B41B-9856-4226-BB4A-EB38D55FD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809750"/>
            <a:ext cx="4248150" cy="304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22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05C5F-0895-455B-9F66-E28BD19F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RNN </a:t>
            </a:r>
            <a:r>
              <a:rPr lang="ko-KR" altLang="en-US"/>
              <a:t>및 </a:t>
            </a:r>
            <a:r>
              <a:rPr lang="en-US" altLang="ko-KR"/>
              <a:t>LSTM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06AC5-1063-4B10-9B62-F008D7AE3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RNN</a:t>
            </a:r>
          </a:p>
          <a:p>
            <a:pPr lvl="1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29FC21-9AFF-43BC-A9CC-3E701FB40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24385"/>
            <a:ext cx="4881563" cy="36702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954046-AA9C-4FB6-9678-CBC8A2AF3A52}"/>
              </a:ext>
            </a:extLst>
          </p:cNvPr>
          <p:cNvSpPr txBox="1"/>
          <p:nvPr/>
        </p:nvSpPr>
        <p:spPr>
          <a:xfrm>
            <a:off x="342900" y="2800350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LSTM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14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148A6-E8E0-4C41-B1A6-75E47C59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A4932-7128-4808-8D26-C9E3422E3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시계열</a:t>
            </a:r>
            <a:r>
              <a:rPr lang="ko-KR" altLang="en-US"/>
              <a:t>의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미래 값</a:t>
            </a:r>
            <a:r>
              <a:rPr lang="ko-KR" altLang="en-US"/>
              <a:t>을 예측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시계열의 네가지 구성요소</a:t>
            </a:r>
            <a:r>
              <a:rPr lang="en-US" altLang="ko-KR"/>
              <a:t>:</a:t>
            </a:r>
          </a:p>
          <a:p>
            <a:pPr lvl="1"/>
            <a:r>
              <a:rPr lang="ko-KR" altLang="en-US"/>
              <a:t>평균</a:t>
            </a:r>
            <a:r>
              <a:rPr lang="en-US" altLang="ko-KR"/>
              <a:t>(Level)</a:t>
            </a:r>
          </a:p>
          <a:p>
            <a:pPr lvl="1"/>
            <a:r>
              <a:rPr lang="ko-KR" altLang="en-US"/>
              <a:t>추세</a:t>
            </a:r>
            <a:r>
              <a:rPr lang="en-US" altLang="ko-KR"/>
              <a:t>(Trend)</a:t>
            </a:r>
          </a:p>
          <a:p>
            <a:pPr lvl="1"/>
            <a:r>
              <a:rPr lang="ko-KR" altLang="en-US"/>
              <a:t>계절성</a:t>
            </a:r>
            <a:r>
              <a:rPr lang="en-US" altLang="ko-KR"/>
              <a:t>(Seasonality)</a:t>
            </a:r>
          </a:p>
          <a:p>
            <a:pPr lvl="1"/>
            <a:r>
              <a:rPr lang="ko-KR" altLang="en-US"/>
              <a:t>기타변동</a:t>
            </a:r>
            <a:r>
              <a:rPr lang="en-US" altLang="ko-KR"/>
              <a:t>(Noise)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49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68D2-A580-44F3-A58A-85F926F2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설명 </a:t>
            </a:r>
            <a:r>
              <a:rPr lang="en-US" altLang="ko-KR"/>
              <a:t>vs. </a:t>
            </a:r>
            <a:r>
              <a:rPr lang="ko-KR" altLang="en-US"/>
              <a:t>예측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FAEF8-D959-4C22-AFAD-D0979EFCA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설명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(Explanation)</a:t>
            </a:r>
            <a:r>
              <a:rPr lang="ko-KR" altLang="en-US"/>
              <a:t>은 </a:t>
            </a:r>
            <a:r>
              <a:rPr lang="en-US" altLang="ko-KR"/>
              <a:t>"</a:t>
            </a:r>
            <a:r>
              <a:rPr lang="ko-KR" altLang="en-US"/>
              <a:t>시계열 분석</a:t>
            </a:r>
            <a:r>
              <a:rPr lang="en-US" altLang="ko-KR"/>
              <a:t>"</a:t>
            </a:r>
            <a:r>
              <a:rPr lang="ko-KR" altLang="en-US"/>
              <a:t>의 목표임</a:t>
            </a:r>
            <a:endParaRPr lang="en-US" altLang="ko-KR"/>
          </a:p>
          <a:p>
            <a:pPr lvl="1"/>
            <a:r>
              <a:rPr lang="ko-KR" altLang="en-US"/>
              <a:t>모델은 인과적인 주장을 기본으로 함</a:t>
            </a:r>
            <a:endParaRPr lang="en-US" altLang="ko-KR"/>
          </a:p>
          <a:p>
            <a:pPr lvl="1"/>
            <a:r>
              <a:rPr lang="ko-KR" altLang="en-US"/>
              <a:t>모델은 </a:t>
            </a:r>
            <a:r>
              <a:rPr lang="en-US" altLang="ko-KR"/>
              <a:t>"</a:t>
            </a:r>
            <a:r>
              <a:rPr lang="ko-KR" altLang="en-US"/>
              <a:t>블랙</a:t>
            </a:r>
            <a:r>
              <a:rPr lang="en-US" altLang="ko-KR"/>
              <a:t>-</a:t>
            </a:r>
            <a:r>
              <a:rPr lang="ko-KR" altLang="en-US"/>
              <a:t>박스</a:t>
            </a:r>
            <a:r>
              <a:rPr lang="en-US" altLang="ko-KR"/>
              <a:t>"</a:t>
            </a:r>
            <a:r>
              <a:rPr lang="ko-KR" altLang="en-US"/>
              <a:t>가 아님</a:t>
            </a:r>
            <a:endParaRPr lang="en-US" altLang="ko-KR"/>
          </a:p>
          <a:p>
            <a:endParaRPr lang="en-US" altLang="ko-KR"/>
          </a:p>
          <a:p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예측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(Predict)</a:t>
            </a:r>
            <a:r>
              <a:rPr lang="ko-KR" altLang="en-US"/>
              <a:t>은 미래의 값을 예측하는 것</a:t>
            </a:r>
            <a:endParaRPr lang="en-US" altLang="ko-KR"/>
          </a:p>
          <a:p>
            <a:endParaRPr lang="en-US" altLang="ko-KR"/>
          </a:p>
          <a:p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통제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(Control)</a:t>
            </a:r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2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DA8C-D5F6-4DFD-850A-CAFAC428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시계열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678E8-D70B-4532-99B2-960B17BEB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Level: </a:t>
            </a:r>
            <a:r>
              <a:rPr lang="ko-KR" altLang="en-US"/>
              <a:t>평균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Trend: </a:t>
            </a:r>
            <a:r>
              <a:rPr lang="ko-KR" altLang="en-US"/>
              <a:t>추세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Seasonality: </a:t>
            </a:r>
            <a:r>
              <a:rPr lang="ko-KR" altLang="en-US"/>
              <a:t>계절성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Noise: </a:t>
            </a:r>
            <a:r>
              <a:rPr lang="ko-KR" altLang="en-US"/>
              <a:t>기타 변동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16E48-DB47-4E40-BD66-A8B40C7B13EE}"/>
              </a:ext>
            </a:extLst>
          </p:cNvPr>
          <p:cNvSpPr txBox="1"/>
          <p:nvPr/>
        </p:nvSpPr>
        <p:spPr>
          <a:xfrm>
            <a:off x="1066800" y="2706135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시계열 데이터 분해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D29AF-5E3B-4CFF-9201-C38988B24380}"/>
              </a:ext>
            </a:extLst>
          </p:cNvPr>
          <p:cNvSpPr txBox="1"/>
          <p:nvPr/>
        </p:nvSpPr>
        <p:spPr>
          <a:xfrm>
            <a:off x="2286000" y="2767690"/>
            <a:ext cx="2209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1949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~1951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사이 항공 승객의 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40D72D-FC06-4EAB-B8B1-7885B29A7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1" y="3134439"/>
            <a:ext cx="2590800" cy="18627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2FE240-506C-4E52-9B0F-70384BF58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774" y="3302085"/>
            <a:ext cx="3529754" cy="169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5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CD228-2B1E-4879-89AA-569BBC52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: Amtrak Ridership(</a:t>
            </a:r>
            <a:r>
              <a:rPr lang="ko-KR" altLang="en-US"/>
              <a:t>월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347F0-54F9-4858-A5F0-CB36CFC26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Level - </a:t>
            </a:r>
            <a:r>
              <a:rPr lang="ko-KR" altLang="en-US"/>
              <a:t>매달 약 </a:t>
            </a:r>
            <a:r>
              <a:rPr lang="en-US" altLang="ko-KR"/>
              <a:t>1,800,000</a:t>
            </a:r>
            <a:r>
              <a:rPr lang="ko-KR" altLang="en-US"/>
              <a:t>명의 승객이 탑승</a:t>
            </a:r>
            <a:r>
              <a:rPr lang="en-US" altLang="ko-KR" sz="800"/>
              <a:t>(</a:t>
            </a:r>
            <a:r>
              <a:rPr lang="ko-KR" altLang="en-US" sz="800"/>
              <a:t>단위</a:t>
            </a:r>
            <a:r>
              <a:rPr lang="en-US" altLang="ko-KR" sz="800"/>
              <a:t>:</a:t>
            </a:r>
            <a:r>
              <a:rPr lang="ko-KR" altLang="en-US" sz="800"/>
              <a:t>천</a:t>
            </a:r>
            <a:r>
              <a:rPr lang="en-US" altLang="ko-KR" sz="800"/>
              <a:t>)</a:t>
            </a:r>
          </a:p>
          <a:p>
            <a:endParaRPr lang="en-US" altLang="ko-KR" sz="800"/>
          </a:p>
          <a:p>
            <a:r>
              <a:rPr lang="en-US" altLang="ko-KR"/>
              <a:t>U</a:t>
            </a:r>
            <a:r>
              <a:rPr lang="ko-KR" altLang="en-US"/>
              <a:t>자 모양의 추세가 나타남</a:t>
            </a:r>
            <a:endParaRPr lang="en-US" altLang="ko-KR"/>
          </a:p>
          <a:p>
            <a:endParaRPr lang="ko-KR" altLang="en-US" sz="1000"/>
          </a:p>
        </p:txBody>
      </p:sp>
      <p:pic>
        <p:nvPicPr>
          <p:cNvPr id="4" name="Picture 2" descr="tmp4658.tmp">
            <a:extLst>
              <a:ext uri="{FF2B5EF4-FFF2-40B4-BE49-F238E27FC236}">
                <a16:creationId xmlns:a16="http://schemas.microsoft.com/office/drawing/2014/main" id="{1E30BAB0-EB22-4BDF-AE5A-F47B9AAF5B3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30" y="1657350"/>
            <a:ext cx="5067139" cy="3278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67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57C1D-19CB-4A3C-B72A-CE70A53A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년</a:t>
            </a:r>
            <a:r>
              <a:rPr lang="en-US" altLang="ko-KR"/>
              <a:t>(1997~1999)</a:t>
            </a:r>
            <a:r>
              <a:rPr lang="ko-KR" altLang="en-US"/>
              <a:t>으로 확대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D6C9-EF52-4C37-A454-19BB47D5E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계절성</a:t>
            </a:r>
            <a:r>
              <a:rPr lang="ko-KR" altLang="en-US"/>
              <a:t>이 나타남</a:t>
            </a:r>
            <a:r>
              <a:rPr lang="en-US" altLang="ko-KR"/>
              <a:t>:</a:t>
            </a:r>
          </a:p>
          <a:p>
            <a:pPr lvl="1">
              <a:lnSpc>
                <a:spcPct val="150000"/>
              </a:lnSpc>
            </a:pPr>
            <a:r>
              <a:rPr lang="ko-KR" altLang="en-US"/>
              <a:t>여름이 가장 높음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노이즈</a:t>
            </a:r>
            <a:r>
              <a:rPr lang="en-US" altLang="ko-KR"/>
              <a:t>:</a:t>
            </a:r>
          </a:p>
          <a:p>
            <a:pPr lvl="1">
              <a:lnSpc>
                <a:spcPct val="150000"/>
              </a:lnSpc>
            </a:pPr>
            <a:r>
              <a:rPr lang="ko-KR" altLang="en-US"/>
              <a:t>트렌드도</a:t>
            </a:r>
            <a:r>
              <a:rPr lang="en-US" altLang="ko-KR"/>
              <a:t>, </a:t>
            </a:r>
            <a:r>
              <a:rPr lang="ko-KR" altLang="en-US"/>
              <a:t>계절성도 아닌 것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계절성</a:t>
            </a:r>
            <a:r>
              <a:rPr lang="ko-KR" altLang="en-US"/>
              <a:t>은 주기적인 패턴임</a:t>
            </a:r>
            <a:r>
              <a:rPr lang="en-US" altLang="ko-KR"/>
              <a:t>. </a:t>
            </a:r>
            <a:r>
              <a:rPr lang="ko-KR" altLang="en-US"/>
              <a:t>다음 그림에서는 일년 중 계절이지만</a:t>
            </a:r>
            <a:r>
              <a:rPr lang="en-US" altLang="ko-KR"/>
              <a:t>, </a:t>
            </a:r>
            <a:r>
              <a:rPr lang="ko-KR" altLang="en-US"/>
              <a:t>모든 주기적인 패턴</a:t>
            </a:r>
            <a:r>
              <a:rPr lang="en-US" altLang="ko-KR"/>
              <a:t>(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매월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매주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매일</a:t>
            </a:r>
            <a:r>
              <a:rPr lang="ko-KR" altLang="en-US"/>
              <a:t> 등</a:t>
            </a:r>
            <a:r>
              <a:rPr lang="en-US" altLang="ko-KR"/>
              <a:t>)</a:t>
            </a:r>
            <a:r>
              <a:rPr lang="ko-KR" altLang="en-US"/>
              <a:t>일 수 있음</a:t>
            </a:r>
          </a:p>
        </p:txBody>
      </p:sp>
    </p:spTree>
    <p:extLst>
      <p:ext uri="{BB962C8B-B14F-4D97-AF65-F5344CB8AC3E}">
        <p14:creationId xmlns:p14="http://schemas.microsoft.com/office/powerpoint/2010/main" val="412273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B77CE-C2C0-436C-8FE0-5AD61E6F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Amtrak Ridership - 3</a:t>
            </a:r>
            <a:r>
              <a:rPr lang="ko-KR" altLang="en-US"/>
              <a:t>년으로 확대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A1AC8-DB83-49F9-9168-562B67D29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tmp8012.tmp">
            <a:extLst>
              <a:ext uri="{FF2B5EF4-FFF2-40B4-BE49-F238E27FC236}">
                <a16:creationId xmlns:a16="http://schemas.microsoft.com/office/drawing/2014/main" id="{CA13799D-E561-4D34-AC70-71815FA203F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072381"/>
            <a:ext cx="5105400" cy="352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89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CLabPPTv1.pptx" id="{40F6047B-5EE6-4566-BC5E-3571A2220D60}" vid="{F984BC31-79A8-492A-8888-FE7ECF3EB51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BSCLabPPTv1</Template>
  <TotalTime>22950</TotalTime>
  <Words>787</Words>
  <Application>Microsoft Office PowerPoint</Application>
  <PresentationFormat>사용자 지정</PresentationFormat>
  <Paragraphs>180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7" baseType="lpstr">
      <vt:lpstr>Calibri Light</vt:lpstr>
      <vt:lpstr>KoPubWorld돋움체 Medium</vt:lpstr>
      <vt:lpstr>Cambria</vt:lpstr>
      <vt:lpstr>KoPubWorld돋움체_Pro Light</vt:lpstr>
      <vt:lpstr>KoPub돋움체 Medium</vt:lpstr>
      <vt:lpstr>KoPubWorld돋움체_Pro Bold</vt:lpstr>
      <vt:lpstr>KoPubWorld바탕체 Medium</vt:lpstr>
      <vt:lpstr>Arial</vt:lpstr>
      <vt:lpstr>Cambria Math</vt:lpstr>
      <vt:lpstr>맑은 고딕</vt:lpstr>
      <vt:lpstr>나눔스퀘어라운드 Bold</vt:lpstr>
      <vt:lpstr>Office 테마</vt:lpstr>
      <vt:lpstr>PowerPoint 프레젠테이션</vt:lpstr>
      <vt:lpstr>데이터 분석으로 돈벌기</vt:lpstr>
      <vt:lpstr>목차</vt:lpstr>
      <vt:lpstr>주요 아이디어</vt:lpstr>
      <vt:lpstr>설명 vs. 예측</vt:lpstr>
      <vt:lpstr>시계열 구성 요소</vt:lpstr>
      <vt:lpstr>예제: Amtrak Ridership(월)</vt:lpstr>
      <vt:lpstr>3년(1997~1999)으로 확대</vt:lpstr>
      <vt:lpstr>Amtrak Ridership - 3년으로 확대</vt:lpstr>
      <vt:lpstr>분할(Partitioning)</vt:lpstr>
      <vt:lpstr>시계열 by Regression</vt:lpstr>
      <vt:lpstr>Amtrack 승객 수 데이터에 선형 모델 학습</vt:lpstr>
      <vt:lpstr>회귀 모델</vt:lpstr>
      <vt:lpstr>회귀 결과</vt:lpstr>
      <vt:lpstr>다항 추세(Polynomial Trend)</vt:lpstr>
      <vt:lpstr>Amtrak 데이터의 2차 항 적합</vt:lpstr>
      <vt:lpstr>Amtrak 데이터의 2차 항 적합</vt:lpstr>
      <vt:lpstr>계절성 처리(Handling)</vt:lpstr>
      <vt:lpstr>이진 더미 변수 생성</vt:lpstr>
      <vt:lpstr>회귀 결과: 각 계절에 대한 회귀 계수</vt:lpstr>
      <vt:lpstr>계절성 유형</vt:lpstr>
      <vt:lpstr>마지막 모델, Amtrak data</vt:lpstr>
      <vt:lpstr>회귀 결과 - 회귀 계수</vt:lpstr>
      <vt:lpstr>모델 성능</vt:lpstr>
      <vt:lpstr>PowerPoint 프레젠테이션</vt:lpstr>
      <vt:lpstr>PowerPoint 프레젠테이션</vt:lpstr>
      <vt:lpstr>자기상관</vt:lpstr>
      <vt:lpstr>자기상관 계산</vt:lpstr>
      <vt:lpstr>자기상관</vt:lpstr>
      <vt:lpstr>ARIMA 정리</vt:lpstr>
      <vt:lpstr>PowerPoint 프레젠테이션</vt:lpstr>
      <vt:lpstr>PowerPoint 프레젠테이션</vt:lpstr>
      <vt:lpstr>PowerPoint 프레젠테이션</vt:lpstr>
      <vt:lpstr>시계열의 정상성</vt:lpstr>
      <vt:lpstr>RNN 및 LSTM</vt:lpstr>
    </vt:vector>
  </TitlesOfParts>
  <Company>IdeasResearch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</dc:title>
  <dc:creator>Yulim</dc:creator>
  <cp:lastModifiedBy>USER</cp:lastModifiedBy>
  <cp:revision>574</cp:revision>
  <dcterms:created xsi:type="dcterms:W3CDTF">2016-10-05T02:16:34Z</dcterms:created>
  <dcterms:modified xsi:type="dcterms:W3CDTF">2022-11-02T06:01:18Z</dcterms:modified>
</cp:coreProperties>
</file>