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487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3" r:id="rId21"/>
    <p:sldId id="484" r:id="rId22"/>
    <p:sldId id="485" r:id="rId23"/>
    <p:sldId id="486" r:id="rId24"/>
  </p:sldIdLst>
  <p:sldSz cx="6858000" cy="5143500"/>
  <p:notesSz cx="6858000" cy="9144000"/>
  <p:embeddedFontLst>
    <p:embeddedFont>
      <p:font typeface="Calibri Light" panose="020F0302020204030204" pitchFamily="34" charset="0"/>
      <p:regular r:id="rId26"/>
      <p: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KoPubWorld돋움체 Medium" panose="00000600000000000000" pitchFamily="2" charset="-127"/>
      <p:regular r:id="rId33"/>
    </p:embeddedFont>
    <p:embeddedFont>
      <p:font typeface="KoPubWorld바탕체 Medium" panose="00000600000000000000" pitchFamily="2" charset="-127"/>
      <p:regular r:id="rId34"/>
    </p:embeddedFont>
    <p:embeddedFont>
      <p:font typeface="KoPub돋움체 Medium" panose="02020603020101020101" pitchFamily="18" charset="-127"/>
      <p:regular r:id="rId35"/>
    </p:embeddedFont>
    <p:embeddedFont>
      <p:font typeface="나눔스퀘어" panose="020B0600000101010101" pitchFamily="50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FD7"/>
    <a:srgbClr val="32A1D9"/>
    <a:srgbClr val="006583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3132" autoAdjust="0"/>
  </p:normalViewPr>
  <p:slideViewPr>
    <p:cSldViewPr>
      <p:cViewPr varScale="1">
        <p:scale>
          <a:sx n="151" d="100"/>
          <a:sy n="151" d="100"/>
        </p:scale>
        <p:origin x="1446" y="132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2022-10-18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바탕체 Medium" panose="00000600000000000000" pitchFamily="2" charset="-127"/>
                <a:cs typeface="KoPubWorld바탕체 Medium" panose="000006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74694" y="555527"/>
            <a:ext cx="5840406" cy="324036"/>
          </a:xfrm>
        </p:spPr>
        <p:txBody>
          <a:bodyPr>
            <a:noAutofit/>
          </a:bodyPr>
          <a:lstStyle>
            <a:lvl1pPr algn="l">
              <a:defRPr sz="2215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1563639"/>
            <a:ext cx="6172200" cy="3030984"/>
          </a:xfrm>
        </p:spPr>
        <p:txBody>
          <a:bodyPr>
            <a:normAutofit/>
          </a:bodyPr>
          <a:lstStyle>
            <a:lvl1pPr>
              <a:defRPr sz="1246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108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69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4694" y="915567"/>
            <a:ext cx="5832648" cy="246910"/>
          </a:xfrm>
        </p:spPr>
        <p:txBody>
          <a:bodyPr>
            <a:noAutofit/>
          </a:bodyPr>
          <a:lstStyle>
            <a:lvl1pPr marL="0" indent="0">
              <a:buNone/>
              <a:defRPr sz="110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27384" y="555526"/>
            <a:ext cx="702078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421" tIns="35710" rIns="71421" bIns="35710" rtlCol="0" anchor="ctr"/>
          <a:lstStyle/>
          <a:p>
            <a:pPr algn="ctr"/>
            <a:endParaRPr lang="ko-KR" altLang="en-US" sz="1246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37347" y="1347614"/>
            <a:ext cx="61699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4679613"/>
            <a:ext cx="844028" cy="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6" y="4618798"/>
            <a:ext cx="871554" cy="4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2720267" y="4659983"/>
            <a:ext cx="1404156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2343150" y="4746179"/>
            <a:ext cx="2171700" cy="273844"/>
          </a:xfrm>
          <a:prstGeom prst="rect">
            <a:avLst/>
          </a:prstGeom>
        </p:spPr>
        <p:txBody>
          <a:bodyPr vert="horz" lIns="71421" tIns="35710" rIns="71421" bIns="3571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62" i="0" dirty="0">
                <a:latin typeface="Cambria" panose="02040503050406030204" pitchFamily="18" charset="0"/>
              </a:rPr>
              <a:t>http://bsclab.pusan.ac.kr</a:t>
            </a:r>
            <a:endParaRPr lang="ko-KR" altLang="en-US" sz="762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간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11" name="그림 10" descr="간지_설계도.png"/>
          <p:cNvPicPr>
            <a:picLocks noChangeAspect="1"/>
          </p:cNvPicPr>
          <p:nvPr userDrawn="1"/>
        </p:nvPicPr>
        <p:blipFill>
          <a:blip r:embed="rId3" cstate="print"/>
          <a:srcRect l="24013" t="37400" r="26375" b="5901"/>
          <a:stretch>
            <a:fillRect/>
          </a:stretch>
        </p:blipFill>
        <p:spPr>
          <a:xfrm>
            <a:off x="5697252" y="4245936"/>
            <a:ext cx="945105" cy="81009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381075" y="1943042"/>
            <a:ext cx="4328238" cy="857250"/>
          </a:xfrm>
        </p:spPr>
        <p:txBody>
          <a:bodyPr>
            <a:normAutofit/>
          </a:bodyPr>
          <a:lstStyle>
            <a:lvl1pPr>
              <a:defRPr sz="2492" b="1" cap="none" spc="0">
                <a:ln>
                  <a:noFill/>
                </a:ln>
                <a:solidFill>
                  <a:srgbClr val="36373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 descr="속지_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29" y="0"/>
            <a:ext cx="6857144" cy="71429"/>
          </a:xfrm>
          <a:prstGeom prst="rect">
            <a:avLst/>
          </a:prstGeom>
        </p:spPr>
      </p:pic>
      <p:pic>
        <p:nvPicPr>
          <p:cNvPr id="12" name="그림 11" descr="간지_콤파스.png"/>
          <p:cNvPicPr>
            <a:picLocks noChangeAspect="1"/>
          </p:cNvPicPr>
          <p:nvPr userDrawn="1"/>
        </p:nvPicPr>
        <p:blipFill>
          <a:blip r:embed="rId5" cstate="print"/>
          <a:srcRect l="16925" t="67849" r="55513" b="11151"/>
          <a:stretch>
            <a:fillRect/>
          </a:stretch>
        </p:blipFill>
        <p:spPr>
          <a:xfrm>
            <a:off x="5675469" y="4677984"/>
            <a:ext cx="525058" cy="300033"/>
          </a:xfrm>
          <a:prstGeom prst="rect">
            <a:avLst/>
          </a:prstGeom>
        </p:spPr>
      </p:pic>
      <p:pic>
        <p:nvPicPr>
          <p:cNvPr id="13" name="그림 12" descr="간지_샤프.png"/>
          <p:cNvPicPr>
            <a:picLocks noChangeAspect="1"/>
          </p:cNvPicPr>
          <p:nvPr userDrawn="1"/>
        </p:nvPicPr>
        <p:blipFill>
          <a:blip r:embed="rId6" cstate="print"/>
          <a:srcRect l="62600" t="58400" r="24800" b="12200"/>
          <a:stretch>
            <a:fillRect/>
          </a:stretch>
        </p:blipFill>
        <p:spPr>
          <a:xfrm>
            <a:off x="6510343" y="4311943"/>
            <a:ext cx="240027" cy="4200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1"/>
            <a:ext cx="782706" cy="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고령화시대"/>
          <p:cNvSpPr>
            <a:spLocks noChangeArrowheads="1"/>
          </p:cNvSpPr>
          <p:nvPr userDrawn="1"/>
        </p:nvSpPr>
        <p:spPr bwMode="auto">
          <a:xfrm>
            <a:off x="242646" y="141480"/>
            <a:ext cx="1782198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r>
              <a:rPr lang="en-US" altLang="ko-KR" sz="1350" b="1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BK21 </a:t>
            </a:r>
            <a:r>
              <a:rPr lang="ko-KR" altLang="en-US" sz="1350" b="1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부트캠프</a:t>
            </a:r>
            <a:endParaRPr lang="en-US" altLang="ko-KR" sz="1350" b="1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고령화시대"/>
          <p:cNvSpPr>
            <a:spLocks noChangeArrowheads="1"/>
          </p:cNvSpPr>
          <p:nvPr userDrawn="1"/>
        </p:nvSpPr>
        <p:spPr bwMode="auto">
          <a:xfrm>
            <a:off x="6399330" y="4677984"/>
            <a:ext cx="432049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fld id="{88CE2105-8185-4A92-967B-8434C56086A9}" type="slidenum">
              <a:rPr lang="en-US" altLang="ko-KR" sz="1350" spc="-113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en-US" altLang="ko-KR" sz="1350" spc="-113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2F78FE-C529-4606-B295-674B28356DF7}"/>
              </a:ext>
            </a:extLst>
          </p:cNvPr>
          <p:cNvGrpSpPr/>
          <p:nvPr userDrawn="1"/>
        </p:nvGrpSpPr>
        <p:grpSpPr>
          <a:xfrm>
            <a:off x="4077072" y="4566397"/>
            <a:ext cx="2478329" cy="532714"/>
            <a:chOff x="5885249" y="6088529"/>
            <a:chExt cx="3304438" cy="710285"/>
          </a:xfrm>
        </p:grpSpPr>
        <p:pic>
          <p:nvPicPr>
            <p:cNvPr id="8" name="Picture 2" descr="부산대학교에 대한 이미지 검색결과">
              <a:extLst>
                <a:ext uri="{FF2B5EF4-FFF2-40B4-BE49-F238E27FC236}">
                  <a16:creationId xmlns:a16="http://schemas.microsoft.com/office/drawing/2014/main" id="{BA1AD806-367E-4BDE-9408-0F2F54A6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249" y="6255815"/>
              <a:ext cx="1496991" cy="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박상혁업무\로고\bsclablogoresult\logo-transparent-color.png">
              <a:extLst>
                <a:ext uri="{FF2B5EF4-FFF2-40B4-BE49-F238E27FC236}">
                  <a16:creationId xmlns:a16="http://schemas.microsoft.com/office/drawing/2014/main" id="{B8463AA9-8075-41A6-9697-D79AF4D79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240" y="6088529"/>
              <a:ext cx="1807447" cy="7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6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8" r:id="rId8"/>
    <p:sldLayoutId id="2147483679" r:id="rId9"/>
    <p:sldLayoutId id="2147483680" r:id="rId10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Prof. Hyerim 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Logistic Regression</a:t>
            </a:r>
          </a:p>
          <a:p>
            <a:r>
              <a:rPr lang="en-US" altLang="ko-KR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로지스틱 회귀</a:t>
            </a:r>
            <a:r>
              <a:rPr lang="en-US" altLang="ko-KR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31AAE-21D1-4853-BB5A-1B5095C2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020DDB6-8348-482A-8EC6-E4FCD2A7A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즉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로짓은 입력 변수의 선형 함수임</a:t>
                </a: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의 값을 가질 수 있음</a:t>
                </a: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로짓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오즈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확률간의 관계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020DDB6-8348-482A-8EC6-E4FCD2A7A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logit.jpg">
            <a:extLst>
              <a:ext uri="{FF2B5EF4-FFF2-40B4-BE49-F238E27FC236}">
                <a16:creationId xmlns:a16="http://schemas.microsoft.com/office/drawing/2014/main" id="{37975441-DBAF-4481-8EB5-7C1D2AD79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0" y="2288368"/>
            <a:ext cx="2847610" cy="26623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95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C8DDA-3C9A-4C3D-BAE1-01DB2052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개인 대출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CB9F8-002D-4AB7-823D-A52663AB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 변수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은행 대출을 받는다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(0/1).</a:t>
            </a:r>
          </a:p>
          <a:p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 변수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연령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소득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담보 대출건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증권계좌 등</a:t>
            </a:r>
          </a:p>
        </p:txBody>
      </p:sp>
    </p:spTree>
    <p:extLst>
      <p:ext uri="{BB962C8B-B14F-4D97-AF65-F5344CB8AC3E}">
        <p14:creationId xmlns:p14="http://schemas.microsoft.com/office/powerpoint/2010/main" val="295300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E967F-66F4-4AE5-88D0-289B0FF0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5C09C-13B0-44D7-A4D1-1BC1E39B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60%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비중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학습용으로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40%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비중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검증용으로 분할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입력 변수들은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혹은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표현되는 더미 변수 생성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471B51-AA30-41A8-B94C-5949352C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1724317"/>
            <a:ext cx="3581400" cy="103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52DA30E-4D24-4191-9830-96B2CFC7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52750"/>
            <a:ext cx="4738598" cy="184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04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0D1D-FAAA-4EA3-90C3-753595CD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단일 예측변수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78D712-1812-41CB-80EA-02BBB2407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40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소득에 대한 대출의 수용을 모델링</a:t>
                </a:r>
                <a:endPara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endPara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endPara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endPara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endPara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endPara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r>
                  <a:rPr lang="ko-KR" altLang="en-US" sz="140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계수 추정</a:t>
                </a:r>
                <a:r>
                  <a:rPr lang="en-US" altLang="ko-KR" sz="140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= -6.3525,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12롯데마트드림Medium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= 0.0392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78D712-1812-41CB-80EA-02BBB2407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" t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DFBA5DA5-3245-4AB9-A4AD-469243EA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2002"/>
            <a:ext cx="5434661" cy="63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2B46D721-5EB3-40D5-90B9-F543A38F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8854"/>
            <a:ext cx="5544616" cy="48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68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A5FE-C7D6-429F-8AA2-A277E750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52163-65CF-47D6-85D2-A5D0E95E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2E51E17-00AA-4AD0-BA23-58A618A5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286326"/>
            <a:ext cx="5282934" cy="46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F2F0193-BCA3-4225-9C32-7673B5932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63360"/>
            <a:ext cx="4533900" cy="282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6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B0C3E-D0DC-47C6-8344-86CDD531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마지막 단계</a:t>
            </a:r>
            <a:r>
              <a:rPr lang="en-US" altLang="ko-KR"/>
              <a:t>: </a:t>
            </a:r>
            <a:r>
              <a:rPr lang="ko-KR" altLang="en-US"/>
              <a:t>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8365F-19BD-4F5F-9BFF-CA3AA4FF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모델은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이라고 추정할 확률을 도출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Cutoff level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설정하여 분류로 변환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만약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추정한 확률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Cutoff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라면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분류</a:t>
            </a:r>
          </a:p>
        </p:txBody>
      </p:sp>
    </p:spTree>
    <p:extLst>
      <p:ext uri="{BB962C8B-B14F-4D97-AF65-F5344CB8AC3E}">
        <p14:creationId xmlns:p14="http://schemas.microsoft.com/office/powerpoint/2010/main" val="112805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DC0D8-E8BF-4F53-A119-B2B3335E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Cutoff</a:t>
            </a:r>
            <a:r>
              <a:rPr lang="ko-KR" altLang="en-US"/>
              <a:t>를 결정하는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9B76A-E8DE-42F6-9C80-D329F5F2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보편적인 초기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Cutoff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 기준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0.5</a:t>
            </a:r>
          </a:p>
          <a:p>
            <a:pPr>
              <a:lnSpc>
                <a:spcPct val="150000"/>
              </a:lnSpc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 고려 사항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 정확도 최대화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Sensitivity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최대화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(TP/(TP+FN))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FP(False Positive)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최소화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참이라고 예측했을 때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실제 결과는 거짓인 경우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분류가 잘못되었을 때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예상되는 비용의 최소화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비용 지정 필요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96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1B706-D201-4530-9ED7-793C7D81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B1B705-7931-4E1A-9D8E-0CE32ACE6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추정치는 최대 우도 추정법이라는 반복 과정을 통해 도출됨</a:t>
                </a: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주어진 데이터를 얻을 가능성을 최대로 하는 추정치를 찾는 방법</a:t>
                </a: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컴퓨터 프로그래밍을 사용하여 반복 및 추정</a:t>
                </a: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예측 모형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: 12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개 입력 변수를 포함해 보자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XLMiner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의 출력은 로짓에 대한 계수와 개별 항의 오즈를 제공함</a:t>
                </a: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B1B705-7931-4E1A-9D8E-0CE32ACE6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79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52179-BE3E-44A5-9704-4AFEED3C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C9424-14C0-4D65-97A9-63D01197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D79A0-0620-4D4C-913A-2A95E828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9191"/>
            <a:ext cx="5943600" cy="33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9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09562-CA93-403B-A55B-F3C4F42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로짓 추정 방정식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E8F5B33-FDE4-43F3-89BB-7393338DEA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52550"/>
            <a:ext cx="6172200" cy="75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F17AA-C942-454D-903E-FE9BB251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8950"/>
            <a:ext cx="6057900" cy="98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841EF-042C-40A8-8467-1F15CB9A8A4E}"/>
              </a:ext>
            </a:extLst>
          </p:cNvPr>
          <p:cNvSpPr txBox="1"/>
          <p:nvPr/>
        </p:nvSpPr>
        <p:spPr>
          <a:xfrm>
            <a:off x="3497668" y="2338672"/>
            <a:ext cx="115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  <a:ea typeface="+mj-ea"/>
                <a:cs typeface="+mj-cs"/>
              </a:rPr>
              <a:t>음의 계수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038A4-5E50-4600-BEC6-2D288EA9D562}"/>
              </a:ext>
            </a:extLst>
          </p:cNvPr>
          <p:cNvSpPr txBox="1"/>
          <p:nvPr/>
        </p:nvSpPr>
        <p:spPr>
          <a:xfrm>
            <a:off x="4945468" y="2338673"/>
            <a:ext cx="115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  <a:ea typeface="+mj-ea"/>
                <a:cs typeface="+mj-cs"/>
              </a:rPr>
              <a:t>양의 계수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C57C73-C846-4871-B95E-AE209EAE4029}"/>
              </a:ext>
            </a:extLst>
          </p:cNvPr>
          <p:cNvCxnSpPr>
            <a:endCxn id="7" idx="2"/>
          </p:cNvCxnSpPr>
          <p:nvPr/>
        </p:nvCxnSpPr>
        <p:spPr>
          <a:xfrm flipV="1">
            <a:off x="4716868" y="2646450"/>
            <a:ext cx="803866" cy="44377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FD90091-AD01-4A32-92BD-1CB14383A8E2}"/>
              </a:ext>
            </a:extLst>
          </p:cNvPr>
          <p:cNvCxnSpPr>
            <a:endCxn id="6" idx="2"/>
          </p:cNvCxnSpPr>
          <p:nvPr/>
        </p:nvCxnSpPr>
        <p:spPr>
          <a:xfrm flipV="1">
            <a:off x="3802468" y="2646449"/>
            <a:ext cx="270466" cy="46765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D90091-AD01-4A32-92BD-1CB14383A8E2}"/>
              </a:ext>
            </a:extLst>
          </p:cNvPr>
          <p:cNvCxnSpPr>
            <a:endCxn id="6" idx="0"/>
          </p:cNvCxnSpPr>
          <p:nvPr/>
        </p:nvCxnSpPr>
        <p:spPr>
          <a:xfrm>
            <a:off x="2209800" y="1581150"/>
            <a:ext cx="1863134" cy="7575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D90091-AD01-4A32-92BD-1CB14383A8E2}"/>
              </a:ext>
            </a:extLst>
          </p:cNvPr>
          <p:cNvCxnSpPr>
            <a:endCxn id="7" idx="0"/>
          </p:cNvCxnSpPr>
          <p:nvPr/>
        </p:nvCxnSpPr>
        <p:spPr>
          <a:xfrm>
            <a:off x="3048000" y="1504950"/>
            <a:ext cx="2472734" cy="83372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5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예측과 분류의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예측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(Prediction)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이란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데이터의 연속형 값을 알아맞히는 것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연속형 값의 예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)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사람의 키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자동차의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몸무게 등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분류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(Classification)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란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데이터의 범주형 값을 알아맞히는 것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범주형 값의 예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)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대출 승인 여부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자동차의 품질 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EAFE3A-BD76-433A-A912-DE8953F3DEE3}"/>
              </a:ext>
            </a:extLst>
          </p:cNvPr>
          <p:cNvSpPr/>
          <p:nvPr/>
        </p:nvSpPr>
        <p:spPr>
          <a:xfrm>
            <a:off x="1460500" y="3674677"/>
            <a:ext cx="1676400" cy="533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21F0C3-B32E-4061-AE6E-B555CECF4DE6}"/>
              </a:ext>
            </a:extLst>
          </p:cNvPr>
          <p:cNvSpPr/>
          <p:nvPr/>
        </p:nvSpPr>
        <p:spPr>
          <a:xfrm>
            <a:off x="4381500" y="3674677"/>
            <a:ext cx="1676400" cy="533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F53D5-156E-4EFA-B6FA-06AD0EBD8F81}"/>
              </a:ext>
            </a:extLst>
          </p:cNvPr>
          <p:cNvSpPr txBox="1"/>
          <p:nvPr/>
        </p:nvSpPr>
        <p:spPr>
          <a:xfrm>
            <a:off x="1879600" y="3165603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입력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54DE3-4FFF-4766-A629-B2D0C3C1337C}"/>
              </a:ext>
            </a:extLst>
          </p:cNvPr>
          <p:cNvSpPr txBox="1"/>
          <p:nvPr/>
        </p:nvSpPr>
        <p:spPr>
          <a:xfrm>
            <a:off x="4800600" y="3165603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입력 데이터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15656D-82F4-46B0-B44A-4645B97ABBE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298700" y="3427213"/>
            <a:ext cx="0" cy="2474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17E163-A64D-4AC0-ABD0-D828B5AFB98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5219700" y="3427213"/>
            <a:ext cx="0" cy="2474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C2DB80-D00D-436D-B43B-5E4C77C26723}"/>
              </a:ext>
            </a:extLst>
          </p:cNvPr>
          <p:cNvSpPr txBox="1"/>
          <p:nvPr/>
        </p:nvSpPr>
        <p:spPr>
          <a:xfrm>
            <a:off x="1879600" y="4466179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키</a:t>
            </a:r>
            <a:r>
              <a: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: 175.3</a:t>
            </a:r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4263C-9F82-4A2D-BE29-6116C190A2A6}"/>
              </a:ext>
            </a:extLst>
          </p:cNvPr>
          <p:cNvSpPr txBox="1"/>
          <p:nvPr/>
        </p:nvSpPr>
        <p:spPr>
          <a:xfrm>
            <a:off x="4800600" y="4466179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대출 승인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9DAE09F-14A4-4EFC-8E3A-DA7101F74E2E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5219700" y="4208077"/>
            <a:ext cx="0" cy="2581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24B6DD-9385-4BE3-AE3E-2D3D5CBC14E1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2298700" y="4208077"/>
            <a:ext cx="0" cy="2581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311B2E-4531-452A-989D-8A17387583CF}"/>
              </a:ext>
            </a:extLst>
          </p:cNvPr>
          <p:cNvSpPr txBox="1"/>
          <p:nvPr/>
        </p:nvSpPr>
        <p:spPr>
          <a:xfrm>
            <a:off x="1955800" y="3829808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예측 모델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74E30A-A577-4B8D-8207-983F1684CF83}"/>
              </a:ext>
            </a:extLst>
          </p:cNvPr>
          <p:cNvSpPr txBox="1"/>
          <p:nvPr/>
        </p:nvSpPr>
        <p:spPr>
          <a:xfrm>
            <a:off x="4876800" y="3829808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분류 모델</a:t>
            </a:r>
          </a:p>
        </p:txBody>
      </p:sp>
    </p:spTree>
    <p:extLst>
      <p:ext uri="{BB962C8B-B14F-4D97-AF65-F5344CB8AC3E}">
        <p14:creationId xmlns:p14="http://schemas.microsoft.com/office/powerpoint/2010/main" val="74148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B4B92-5FED-4175-B5B7-40C0E83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확률로 변환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98C041-2077-40BA-B7C6-9D163096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4A499E-3E17-4304-B9C8-516F6C3B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8" y="2038350"/>
            <a:ext cx="3319463" cy="14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02201-6939-49B2-A783-7C0A9707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오즈 및 확률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E8F0AD-9F1E-470A-9F13-02EC313AD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분류의 경우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일반적으로 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Cutoff </a:t>
                </a: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값을 고려하여 확률 값을 사용함</a:t>
                </a:r>
                <a:endPara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설명을 목적으로 하는 오즈는 다음과 같이 해석함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를 일정하게 유지하면서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한 단위 증가시킨다면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은 클래스 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1</a:t>
                </a: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에 속하는 오즈가 증가하는 요인임</a:t>
                </a:r>
                <a:endPara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𝐶𝐷</m:t>
                    </m:r>
                  </m:oMath>
                </a14:m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에 대한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𝑜𝑑𝑑𝑠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=</m:t>
                    </m:r>
                  </m:oMath>
                </a14:m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32.015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𝐶𝐷</m:t>
                    </m:r>
                  </m:oMath>
                </a14:m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계좌를 가지지 않는 고객에 비하여 대출 제안을 수락할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12롯데마트드림Medium" panose="02020603020101020101" pitchFamily="18" charset="-127"/>
                      </a:rPr>
                      <m:t>𝑜𝑑𝑑𝑠</m:t>
                    </m:r>
                  </m:oMath>
                </a14:m>
                <a:endPara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오즈 비</a:t>
                </a:r>
                <a:endPara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두 개의 </a:t>
                </a:r>
                <a:r>
                  <a:rPr lang="ko-KR" altLang="en-US" dirty="0" err="1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범주사이의</a:t>
                </a: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오즈 값의 비</a:t>
                </a:r>
                <a:endPara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예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) </a:t>
                </a: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전문 교육과 대학원 교육을 받은 고객에 대한 대출 제안 수락 여부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: </a:t>
                </a: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오즈 비가 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1</a:t>
                </a: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보다 크면</a:t>
                </a:r>
                <a:r>
                  <a:rPr lang="en-US" altLang="ko-KR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:r>
                  <a:rPr lang="ko-KR" altLang="en-US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전문 교육을 받은 고객이 대학원 교육을 받은 고객보다 대출 수락할 확률이 높다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E8F0AD-9F1E-470A-9F13-02EC313AD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96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C384D-6C21-4440-B01D-21734D05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3A61-4983-43B9-B42D-68088576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로지스틱 회귀 분석은 범주형 변수와 함께 사용된다는 점을 제외하고는 선형 회귀분석과 유사함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설명하려는 문제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(=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프로파일링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예측하려는 문제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(=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사용할 수 있음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변수는 로짓이라는 비선형 함수를 통해 변환시킬 수 있음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선형 회귀분석과 마찬가지로 변수 선택을 통해 예측 변수를 줄일 수 있음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로지스틱 회귀 분석을 세 개 이상의 클래스로 일반화 할 수 있음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 개의 클래스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(XLMiner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에는 없음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16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A3C60-1DE4-4968-9C0D-0A28DCE3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ECC34-2C67-4799-9915-CD9F62A4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8E2EE5-1684-48A4-A8D6-6050FD13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1" y="883921"/>
            <a:ext cx="2286000" cy="41566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57CE5F-D1FF-4283-9787-EB0CD711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541" y="895351"/>
            <a:ext cx="2362200" cy="3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9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4DA78-BE08-4183-B7AB-F35AC9FF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85FD3-3904-465A-9F58-959029FC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선형 회귀 분석의 개념에서</a:t>
            </a:r>
            <a:r>
              <a: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 변수가 범주형인 상황으로 확장</a:t>
            </a:r>
            <a:endParaRPr lang="en-US" altLang="ko-KR" sz="14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특히 설명하거나</a:t>
            </a:r>
            <a:r>
              <a: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분류해야 할 경우 널리 사용됨</a:t>
            </a:r>
            <a:endParaRPr lang="en-US" altLang="ko-KR" sz="14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고객을 반납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비반납 고객으로 분류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 문제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남자 최고경영진과 여자 최고경영진으로 구별하는 요인 찾기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프로파일링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이진 분류</a:t>
            </a:r>
            <a:endParaRPr lang="en-US" altLang="ko-KR" sz="14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Y=0 or Y=1</a:t>
            </a:r>
          </a:p>
          <a:p>
            <a:pPr>
              <a:lnSpc>
                <a:spcPct val="150000"/>
              </a:lnSpc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 Steps</a:t>
            </a:r>
          </a:p>
          <a:p>
            <a:pPr lvl="1">
              <a:lnSpc>
                <a:spcPct val="150000"/>
              </a:lnSpc>
            </a:pP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클래스에 속하는 확률을 추정</a:t>
            </a:r>
            <a:endParaRPr lang="en-US" altLang="ko-KR" sz="1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관측치를 이들 클래스 중 하나로 분류하기 위해 확률값에 대한 분류 기준값을 적용</a:t>
            </a:r>
            <a:endParaRPr lang="en-US" altLang="ko-KR" sz="1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37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5C92E-A529-4EDE-B036-072C734A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로짓</a:t>
            </a:r>
            <a:r>
              <a:rPr lang="en-US" altLang="ko-KR"/>
              <a:t>(Logit)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F5671-24E4-40CA-955C-64F8E8B4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목표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입력변수가 존재하며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결과값이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혹은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구성된 함수를 찾는 것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선형 회귀분석의 결과값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Y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대신 로짓이라고 하는 함수를 사용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로짓은 입력변수의 선형 함수로 모델링 할 수 있음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로짓은 확률로 다시 매핑될 수 있으며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확률은 클래스로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(0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또는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매핑할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99140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4E55-EC34-40D9-A015-BE6E4A8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  <a:r>
              <a:rPr lang="en-US" altLang="ko-KR"/>
              <a:t>: </a:t>
            </a:r>
            <a:r>
              <a:rPr lang="ko-KR" altLang="en-US"/>
              <a:t>로지스틱 함수</a:t>
            </a:r>
            <a:r>
              <a:rPr lang="en-US" altLang="ko-KR" sz="1600"/>
              <a:t>(Logistic </a:t>
            </a:r>
            <a:r>
              <a:rPr lang="en-US" altLang="ko-KR" sz="1600">
                <a:solidFill>
                  <a:srgbClr val="C00000"/>
                </a:solidFill>
              </a:rPr>
              <a:t>Response</a:t>
            </a:r>
            <a:r>
              <a:rPr lang="en-US" altLang="ko-KR" sz="1600"/>
              <a:t> Function)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11A358-74AF-4DFF-8904-C2E5960A8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= 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클래스 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1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에 속할 확률</a:t>
                </a: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을 만족하는 함수로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를 예측변수와 연관시켜야 함</a:t>
                </a:r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endPara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표준화된 선형 함수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아래 그림 참조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11A358-74AF-4DFF-8904-C2E5960A8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26154B6-9EF7-4966-A624-A4FD74A1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74657"/>
            <a:ext cx="6019800" cy="17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9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FB066-CFB3-4403-A581-A2BA298C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로지스틱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4D945-13CA-4E63-B0A3-1AD7EC80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D69C41-E957-4D33-82D7-567CB569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38198"/>
            <a:ext cx="6019800" cy="32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9D416-FDE1-49A7-982E-302B2B5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단계</a:t>
            </a:r>
            <a:r>
              <a:rPr lang="en-US" altLang="ko-KR"/>
              <a:t>: </a:t>
            </a:r>
            <a:r>
              <a:rPr lang="ko-KR" altLang="en-US"/>
              <a:t>오즈</a:t>
            </a:r>
            <a:r>
              <a:rPr lang="en-US" altLang="ko-KR"/>
              <a:t>(The Odds)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9BEA5-790A-48A2-A187-C31532F8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오즈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(The Odds)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정의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속할 오즈 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D3D0D-2ECD-4664-8C03-072490D1AD01}"/>
                  </a:ext>
                </a:extLst>
              </p:cNvPr>
              <p:cNvSpPr txBox="1"/>
              <p:nvPr/>
            </p:nvSpPr>
            <p:spPr>
              <a:xfrm>
                <a:off x="3810000" y="1428750"/>
                <a:ext cx="194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=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사건이 발생할 확률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D3D0D-2ECD-4664-8C03-072490D1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428750"/>
                <a:ext cx="1943100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8D626C-462C-4AE6-9F91-7ED2573D7D21}"/>
              </a:ext>
            </a:extLst>
          </p:cNvPr>
          <p:cNvSpPr txBox="1"/>
          <p:nvPr/>
        </p:nvSpPr>
        <p:spPr>
          <a:xfrm>
            <a:off x="838200" y="2759012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200" b="1" i="0"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</a:t>
            </a:r>
            <a:r>
              <a:rPr lang="ko-KR" altLang="en-US" sz="1200" b="1"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래스 </a:t>
            </a:r>
            <a:r>
              <a:rPr lang="en-US" altLang="ko-KR" sz="1200" b="1"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200" b="1"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속할 확률에 대한 클래스 </a:t>
            </a:r>
            <a:r>
              <a:rPr lang="en-US" altLang="ko-KR" sz="1200" b="1"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 b="1"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속할 확률</a:t>
            </a:r>
            <a:r>
              <a:rPr lang="en-US" altLang="ko-KR" sz="1200" b="1"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endParaRPr lang="ko-KR" altLang="en-US" sz="1200" b="1">
              <a:solidFill>
                <a:schemeClr val="tx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DC82F3-9BF9-463A-9D33-7258CECFE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654021"/>
            <a:ext cx="2286000" cy="971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4C5D99-6270-464E-BE59-02DE05C63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700" y="3384517"/>
            <a:ext cx="2286000" cy="10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7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0DBD-6452-478A-A069-C7B60033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오즈와 입력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4076F-CAEC-44CE-8064-E9E2AFBF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CDD2AE1-669C-4A80-AE3C-36883321A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490" y="2992638"/>
            <a:ext cx="171831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돋움체" pitchFamily="49" charset="-127"/>
              </a:defRPr>
            </a:lvl9pPr>
          </a:lstStyle>
          <a:p>
            <a:r>
              <a:rPr lang="en-US" altLang="ko-KR" sz="1292" i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</a:t>
            </a:r>
            <a:r>
              <a:rPr lang="en-US" altLang="ko-KR" sz="1292" i="1" baseline="-25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</a:t>
            </a:r>
            <a:r>
              <a:rPr lang="ko-KR" altLang="en-US" sz="1292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한단위 증가하면</a:t>
            </a:r>
            <a:r>
              <a:rPr lang="en-US" altLang="ko-KR" sz="1292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1292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5413C7-AF43-4F3F-9652-D4275295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809750"/>
            <a:ext cx="5410200" cy="8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D1D54-E1AA-44F6-A25D-79CAA247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: </a:t>
            </a:r>
            <a:r>
              <a:rPr lang="ko-KR" altLang="en-US"/>
              <a:t>양변을 로그 형태로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E6E-6323-4D25-BAE6-5F532C6A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F8CE60-BE8E-41CC-9765-7ACC95E2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85950"/>
            <a:ext cx="6096000" cy="5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20377</TotalTime>
  <Words>702</Words>
  <Application>Microsoft Office PowerPoint</Application>
  <PresentationFormat>사용자 지정</PresentationFormat>
  <Paragraphs>126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맑은 고딕</vt:lpstr>
      <vt:lpstr>KoPubWorld돋움체 Medium</vt:lpstr>
      <vt:lpstr>12롯데마트드림Medium</vt:lpstr>
      <vt:lpstr>KoPub돋움체 Medium</vt:lpstr>
      <vt:lpstr>나눔스퀘어</vt:lpstr>
      <vt:lpstr>Calibri Light</vt:lpstr>
      <vt:lpstr>KoPubWorld바탕체 Medium</vt:lpstr>
      <vt:lpstr>Arial</vt:lpstr>
      <vt:lpstr>Cambria</vt:lpstr>
      <vt:lpstr>Cambria Math</vt:lpstr>
      <vt:lpstr>Office 테마</vt:lpstr>
      <vt:lpstr>PowerPoint 프레젠테이션</vt:lpstr>
      <vt:lpstr>예측과 분류의 차이</vt:lpstr>
      <vt:lpstr>로지스틱 회귀</vt:lpstr>
      <vt:lpstr>로짓(Logit)</vt:lpstr>
      <vt:lpstr>1단계: 로지스틱 함수(Logistic Response Function)</vt:lpstr>
      <vt:lpstr>로지스틱 함수</vt:lpstr>
      <vt:lpstr>2단계: 오즈(The Odds)</vt:lpstr>
      <vt:lpstr>오즈와 입력 변수</vt:lpstr>
      <vt:lpstr>3단계: 양변을 로그 형태로 변환</vt:lpstr>
      <vt:lpstr>로짓</vt:lpstr>
      <vt:lpstr>개인 대출 서비스</vt:lpstr>
      <vt:lpstr>데이터 전처리</vt:lpstr>
      <vt:lpstr>단일 예측변수 모델</vt:lpstr>
      <vt:lpstr>관계 시각화</vt:lpstr>
      <vt:lpstr>마지막 단계: 분류</vt:lpstr>
      <vt:lpstr>Cutoff를 결정하는 방법</vt:lpstr>
      <vt:lpstr>예제</vt:lpstr>
      <vt:lpstr>PowerPoint 프레젠테이션</vt:lpstr>
      <vt:lpstr>로짓 추정 방정식</vt:lpstr>
      <vt:lpstr>확률로 변환</vt:lpstr>
      <vt:lpstr>오즈 및 확률 해석</vt:lpstr>
      <vt:lpstr>정리</vt:lpstr>
      <vt:lpstr>부록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USER</cp:lastModifiedBy>
  <cp:revision>457</cp:revision>
  <dcterms:created xsi:type="dcterms:W3CDTF">2016-10-05T02:16:34Z</dcterms:created>
  <dcterms:modified xsi:type="dcterms:W3CDTF">2022-10-18T11:25:30Z</dcterms:modified>
</cp:coreProperties>
</file>